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</p:sldMasterIdLst>
  <p:notesMasterIdLst>
    <p:notesMasterId r:id="rId24"/>
  </p:notesMasterIdLst>
  <p:handoutMasterIdLst>
    <p:handoutMasterId r:id="rId25"/>
  </p:handoutMasterIdLst>
  <p:sldIdLst>
    <p:sldId id="316" r:id="rId3"/>
    <p:sldId id="364" r:id="rId4"/>
    <p:sldId id="377" r:id="rId5"/>
    <p:sldId id="352" r:id="rId6"/>
    <p:sldId id="385" r:id="rId7"/>
    <p:sldId id="378" r:id="rId8"/>
    <p:sldId id="391" r:id="rId9"/>
    <p:sldId id="392" r:id="rId10"/>
    <p:sldId id="306" r:id="rId11"/>
    <p:sldId id="365" r:id="rId12"/>
    <p:sldId id="360" r:id="rId13"/>
    <p:sldId id="350" r:id="rId14"/>
    <p:sldId id="366" r:id="rId15"/>
    <p:sldId id="367" r:id="rId16"/>
    <p:sldId id="368" r:id="rId17"/>
    <p:sldId id="369" r:id="rId18"/>
    <p:sldId id="344" r:id="rId19"/>
    <p:sldId id="371" r:id="rId20"/>
    <p:sldId id="357" r:id="rId21"/>
    <p:sldId id="384" r:id="rId22"/>
    <p:sldId id="370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340BCA-F848-6343-B425-58D001C192CC}">
          <p14:sldIdLst>
            <p14:sldId id="316"/>
            <p14:sldId id="364"/>
            <p14:sldId id="377"/>
            <p14:sldId id="352"/>
            <p14:sldId id="385"/>
            <p14:sldId id="378"/>
            <p14:sldId id="391"/>
            <p14:sldId id="392"/>
            <p14:sldId id="306"/>
            <p14:sldId id="365"/>
            <p14:sldId id="360"/>
            <p14:sldId id="350"/>
            <p14:sldId id="366"/>
            <p14:sldId id="367"/>
            <p14:sldId id="368"/>
            <p14:sldId id="369"/>
            <p14:sldId id="344"/>
            <p14:sldId id="371"/>
            <p14:sldId id="357"/>
            <p14:sldId id="384"/>
            <p14:sldId id="370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FF9300"/>
    <a:srgbClr val="FF5C58"/>
    <a:srgbClr val="EBAA1A"/>
    <a:srgbClr val="819397"/>
    <a:srgbClr val="D6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76507"/>
  </p:normalViewPr>
  <p:slideViewPr>
    <p:cSldViewPr snapToGrid="0" snapToObjects="1">
      <p:cViewPr varScale="1">
        <p:scale>
          <a:sx n="112" d="100"/>
          <a:sy n="112" d="100"/>
        </p:scale>
        <p:origin x="680" y="176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444570-1807-7F4D-ABE3-6C543FC4D5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456A1-6634-164F-8EB8-06864814F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E1A1BEF-1512-654E-9478-70945693218B}" type="datetimeFigureOut">
              <a:rPr lang="en-US" altLang="en-US"/>
              <a:pPr/>
              <a:t>7/20/20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31F8B-8788-CF42-B011-BEA34FA41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2B726-8B93-0C4E-80DF-6A3C3FAF6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93C84B6-78FB-0F44-A837-2E8DE39C6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B06FC0-A5CD-E54D-8FCE-EB4E07D1E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5CB63-E90A-8C4B-9521-506B00C43C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48E2014-5D9A-954F-A6AC-3995E514D816}" type="datetimeFigureOut">
              <a:rPr lang="en-US" altLang="en-US"/>
              <a:pPr/>
              <a:t>7/20/20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9B313EE-B578-A14A-AB22-0A2E6B009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6720E5-5B7D-714E-B317-96A2B1DDD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A60AF-5498-3047-9A0F-0ADF3837F9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34F1-8C93-5343-A8A9-095CACE76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F4D1640-894C-2743-A05F-0E57BD1863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957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disclosed these attacks to both </a:t>
            </a:r>
            <a:r>
              <a:rPr lang="en-US" dirty="0" err="1"/>
              <a:t>Zcash</a:t>
            </a:r>
            <a:r>
              <a:rPr lang="en-US" dirty="0"/>
              <a:t> and </a:t>
            </a:r>
            <a:r>
              <a:rPr lang="en-US" dirty="0" err="1"/>
              <a:t>Monero</a:t>
            </a:r>
            <a:r>
              <a:rPr lang="en-US" dirty="0"/>
              <a:t>, and the exploited vulnerabilities have been fixed in the latest versions of these currencies.</a:t>
            </a:r>
          </a:p>
          <a:p>
            <a:r>
              <a:rPr lang="en-US" dirty="0"/>
              <a:t>Some of these fixes required rethinking some of the system design choices for anonymous transactions</a:t>
            </a:r>
          </a:p>
          <a:p>
            <a:r>
              <a:rPr lang="en-US" dirty="0"/>
              <a:t>A particularly important lesson from our work is getting the cryptography right is not enough, and that there are many system-level issues such as side-channels that can compromise privacy in anonymous transaction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985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video, I’ll focus on our attacks for de-anonymizing transaction recipients, and I’ll also talk about some timing side-channels in </a:t>
            </a:r>
            <a:r>
              <a:rPr lang="en-US" dirty="0" err="1"/>
              <a:t>Zcash’s</a:t>
            </a:r>
            <a:r>
              <a:rPr lang="en-US" dirty="0"/>
              <a:t> zero-knowledge proofs.</a:t>
            </a:r>
          </a:p>
          <a:p>
            <a:r>
              <a:rPr lang="en-US" dirty="0"/>
              <a:t>For the rest of our results, I invite you to read our full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58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first look at transactions in </a:t>
            </a:r>
            <a:r>
              <a:rPr lang="en-US" dirty="0" err="1"/>
              <a:t>Zcash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079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Zcash</a:t>
            </a:r>
            <a:r>
              <a:rPr lang="en-US" dirty="0"/>
              <a:t>, a transaction contains a coin, hidden in a cryptographic commitment.</a:t>
            </a:r>
          </a:p>
          <a:p>
            <a:r>
              <a:rPr lang="en-US" dirty="0"/>
              <a:t>To be able to spend this coin, the recipient has to be able to open this commitment. </a:t>
            </a:r>
          </a:p>
          <a:p>
            <a:r>
              <a:rPr lang="en-US" dirty="0"/>
              <a:t>So the transaction also contains an encryption of the commitment opening, under the recipient’s public key</a:t>
            </a:r>
          </a:p>
          <a:p>
            <a:r>
              <a:rPr lang="en-US" dirty="0"/>
              <a:t>When this transaction is sent into the </a:t>
            </a:r>
            <a:r>
              <a:rPr lang="en-US" dirty="0" err="1"/>
              <a:t>Zcash</a:t>
            </a:r>
            <a:r>
              <a:rPr lang="en-US" dirty="0"/>
              <a:t> P2P network, every user will have to check whether they are the intended recipient</a:t>
            </a:r>
          </a:p>
          <a:p>
            <a:r>
              <a:rPr lang="en-US" dirty="0"/>
              <a:t>For this, they try to decrypt the ciphertext with their key.</a:t>
            </a:r>
          </a:p>
          <a:p>
            <a:r>
              <a:rPr lang="en-US" dirty="0"/>
              <a:t>If Alice is not the intended recipient, this decryption will fail.</a:t>
            </a:r>
          </a:p>
          <a:p>
            <a:r>
              <a:rPr lang="en-US" dirty="0"/>
              <a:t>If decryption succeeds, then Alice further checks that the coin she received is valid and that she will later be able to spend it.</a:t>
            </a:r>
          </a:p>
          <a:p>
            <a:r>
              <a:rPr lang="en-US" dirty="0"/>
              <a:t>This amounts to checking that she can indeed open the commitment. This step takes time, as it involves public key cryptography.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99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additional time is exactly what we exploit in our first attack, which we call PING.</a:t>
            </a:r>
          </a:p>
          <a:p>
            <a:r>
              <a:rPr lang="en-US" dirty="0"/>
              <a:t>Here, the adversary’s goal is to determine whether a transaction, sent by Bob, is intended for Alice.</a:t>
            </a:r>
          </a:p>
          <a:p>
            <a:r>
              <a:rPr lang="en-US" dirty="0"/>
              <a:t>We assume here that the adversary already knows which P2P node belongs to Alice.</a:t>
            </a:r>
          </a:p>
          <a:p>
            <a:r>
              <a:rPr lang="en-US" dirty="0"/>
              <a:t>What the adversary will do, is relay the transaction to Alice, followed immediately by a PING message.</a:t>
            </a:r>
          </a:p>
          <a:p>
            <a:r>
              <a:rPr lang="en-US" dirty="0"/>
              <a:t>This is a standard message sent between </a:t>
            </a:r>
            <a:r>
              <a:rPr lang="en-US" dirty="0" err="1"/>
              <a:t>Zcash’s</a:t>
            </a:r>
            <a:r>
              <a:rPr lang="en-US" dirty="0"/>
              <a:t> P2P nodes to maintain connectivity</a:t>
            </a:r>
          </a:p>
          <a:p>
            <a:r>
              <a:rPr lang="en-US" dirty="0" err="1"/>
              <a:t>Zcash</a:t>
            </a:r>
            <a:r>
              <a:rPr lang="en-US" dirty="0"/>
              <a:t> nodes serially process incoming messages, a design choice that is a relic from the origin Bitcoin client that </a:t>
            </a:r>
            <a:r>
              <a:rPr lang="en-US" dirty="0" err="1"/>
              <a:t>Zcash</a:t>
            </a:r>
            <a:r>
              <a:rPr lang="en-US" dirty="0"/>
              <a:t> was built on.</a:t>
            </a:r>
          </a:p>
          <a:p>
            <a:r>
              <a:rPr lang="en-US" dirty="0"/>
              <a:t>The P2P node calls on Alice’s wallet to check if the transaction is for her. If so, the wallet also checks the commitment</a:t>
            </a:r>
          </a:p>
          <a:p>
            <a:r>
              <a:rPr lang="en-US" dirty="0"/>
              <a:t>When this is done, the P2P node responds to the adversary’s 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323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Because of the extra cryptographic commitment check, the PING response gets delayed by about 1.5 </a:t>
            </a:r>
            <a:r>
              <a:rPr lang="en-US" dirty="0" err="1"/>
              <a:t>ms</a:t>
            </a:r>
            <a:r>
              <a:rPr lang="en-US" dirty="0"/>
              <a:t> on average when Alice is the </a:t>
            </a:r>
            <a:r>
              <a:rPr lang="en-US" dirty="0" err="1"/>
              <a:t>tx</a:t>
            </a:r>
            <a:r>
              <a:rPr lang="en-US" dirty="0"/>
              <a:t> recipient</a:t>
            </a:r>
          </a:p>
          <a:p>
            <a:r>
              <a:rPr lang="en-US" dirty="0"/>
              <a:t>This timing side-channel is large enough to be reliably observed over the internet.</a:t>
            </a:r>
          </a:p>
          <a:p>
            <a:r>
              <a:rPr lang="en-US" dirty="0"/>
              <a:t>We evaluated this attack between London and Zurich and found that the adversary could perfectly distinguish transactions that pay Alice from those that don’t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078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went wrong here?</a:t>
            </a:r>
          </a:p>
          <a:p>
            <a:r>
              <a:rPr lang="en-US" dirty="0"/>
              <a:t>Basically, the problem is that the </a:t>
            </a:r>
            <a:r>
              <a:rPr lang="en-US" dirty="0" err="1"/>
              <a:t>Zcash</a:t>
            </a:r>
            <a:r>
              <a:rPr lang="en-US" dirty="0"/>
              <a:t> P2P node and wallet are tightly coupled, despite corresponding to very different layers of the protocol stack.</a:t>
            </a:r>
          </a:p>
          <a:p>
            <a:r>
              <a:rPr lang="en-US" dirty="0"/>
              <a:t>Ideally, the P2P node should just manage the currency’s consensus layer, and expose a database of transactions to the wallet.</a:t>
            </a:r>
          </a:p>
          <a:p>
            <a:r>
              <a:rPr lang="en-US" dirty="0"/>
              <a:t>And this is indeed the design that </a:t>
            </a:r>
            <a:r>
              <a:rPr lang="en-US" dirty="0" err="1"/>
              <a:t>Monero</a:t>
            </a:r>
            <a:r>
              <a:rPr lang="en-US" dirty="0"/>
              <a:t> uses, and that the newer </a:t>
            </a:r>
            <a:r>
              <a:rPr lang="en-US" dirty="0" err="1"/>
              <a:t>Zcash</a:t>
            </a:r>
            <a:r>
              <a:rPr lang="en-US" dirty="0"/>
              <a:t> client also switched to.</a:t>
            </a:r>
          </a:p>
          <a:p>
            <a:r>
              <a:rPr lang="en-US" dirty="0"/>
              <a:t>The P2P node collects incoming transactions and stores them. Periodically, the wallet which is run in a separate process or thread requests all the recent transactions and checks them 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887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if </a:t>
            </a:r>
            <a:r>
              <a:rPr lang="en-US" dirty="0" err="1"/>
              <a:t>Monero</a:t>
            </a:r>
            <a:r>
              <a:rPr lang="en-US" dirty="0"/>
              <a:t> already used this design that decouples P2P nodes and wallets, how come we still managed to attack it?</a:t>
            </a:r>
          </a:p>
          <a:p>
            <a:r>
              <a:rPr lang="en-US" dirty="0"/>
              <a:t>The reason is that there was still some coupling between P2P and wallet layers due to several sub-optimal design choices  In the way that a wallet periodically synchronizes with its node.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808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we found an anti-pattern in both </a:t>
            </a:r>
            <a:r>
              <a:rPr lang="en-US" dirty="0" err="1"/>
              <a:t>Monero</a:t>
            </a:r>
            <a:r>
              <a:rPr lang="en-US" dirty="0"/>
              <a:t> and </a:t>
            </a:r>
            <a:r>
              <a:rPr lang="en-US" dirty="0" err="1"/>
              <a:t>Zcash’s</a:t>
            </a:r>
            <a:r>
              <a:rPr lang="en-US" dirty="0"/>
              <a:t> recent mobile wallet framework, where the timing of the wallet’s requests to the P2P node leak the wallets processing time.</a:t>
            </a:r>
          </a:p>
          <a:p>
            <a:r>
              <a:rPr lang="en-US" dirty="0"/>
              <a:t>The reason is that the wallet essentially works as in the following pseudocode.</a:t>
            </a:r>
          </a:p>
          <a:p>
            <a:r>
              <a:rPr lang="en-US" dirty="0"/>
              <a:t>It requests new transactions from the node, processes them, sleeps for a fixed amount of time, say 1 minute, and repeats</a:t>
            </a:r>
          </a:p>
          <a:p>
            <a:r>
              <a:rPr lang="en-US" dirty="0"/>
              <a:t>So the time between two requests depends s on how long it took the wallet to process the transactions, which in turn depends on whether the wallet processed a payment.</a:t>
            </a:r>
          </a:p>
          <a:p>
            <a:r>
              <a:rPr lang="en-US" dirty="0"/>
              <a:t>To make things worse, we found that the timing of the wallet’s requests could also be inferred remotely, because </a:t>
            </a:r>
            <a:r>
              <a:rPr lang="en-US" dirty="0" err="1"/>
              <a:t>Monero’s</a:t>
            </a:r>
            <a:r>
              <a:rPr lang="en-US" dirty="0"/>
              <a:t> P2P node uses a very crude locking system that only allows for one request to be processed at a time.</a:t>
            </a:r>
          </a:p>
          <a:p>
            <a:r>
              <a:rPr lang="en-US" dirty="0"/>
              <a:t>This vulnerability has been fixed.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771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far, we’ve talked about timing side-channels upon receiving transactions.</a:t>
            </a:r>
          </a:p>
          <a:p>
            <a:r>
              <a:rPr lang="en-US" dirty="0"/>
              <a:t>But what about when transactions are sent?</a:t>
            </a:r>
          </a:p>
          <a:p>
            <a:r>
              <a:rPr lang="en-US" dirty="0"/>
              <a:t>At this point, the sender’s main computational burden is to produce a zero-knowledge proof that her transaction is valid.</a:t>
            </a:r>
          </a:p>
          <a:p>
            <a:r>
              <a:rPr lang="en-US" dirty="0"/>
              <a:t>The zero-knowledge property of the proof system guarantees that the proof leaks nothing about the transaction’s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81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story begins with Alice.</a:t>
            </a:r>
          </a:p>
          <a:p>
            <a:r>
              <a:rPr lang="en-US" dirty="0"/>
              <a:t>Alice is a blogger that writes about a variety of controversial topics online.</a:t>
            </a:r>
          </a:p>
          <a:p>
            <a:r>
              <a:rPr lang="en-US" dirty="0"/>
              <a:t>She cares strongly about remaining anonymous.</a:t>
            </a:r>
          </a:p>
          <a:p>
            <a:r>
              <a:rPr lang="en-US" dirty="0"/>
              <a:t>At the same time, she’d like for her fans to be able to support her, so she sets up a Bitcoin address and posts it on her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18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what about the time it takes to generate this proof?</a:t>
            </a:r>
          </a:p>
          <a:p>
            <a:r>
              <a:rPr lang="en-US" dirty="0"/>
              <a:t>Somewhat surprisingly, in </a:t>
            </a:r>
            <a:r>
              <a:rPr lang="en-US" dirty="0" err="1"/>
              <a:t>Zcash’s</a:t>
            </a:r>
            <a:r>
              <a:rPr lang="en-US" dirty="0"/>
              <a:t> implementation, we find that there is a reasonably large correlation between the proof generation time, and the amount of currency being spent.</a:t>
            </a:r>
          </a:p>
          <a:p>
            <a:r>
              <a:rPr lang="en-US" dirty="0"/>
              <a:t>This timing side-channel is probably harder to exploit in practice. </a:t>
            </a:r>
          </a:p>
          <a:p>
            <a:r>
              <a:rPr lang="en-US" dirty="0"/>
              <a:t>But this goes to show that great care has to be taken to ensure that zero-knowledge is truly guaranteed at the system and implementation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957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main takeaway from this work is that truly guaranteeing anonymity in a P2P transaction network is hard work!</a:t>
            </a:r>
          </a:p>
          <a:p>
            <a:r>
              <a:rPr lang="en-US" dirty="0"/>
              <a:t>In addition to a strong cryptographic backbone protocol, great care is needed at the system design and implementation level.</a:t>
            </a:r>
          </a:p>
          <a:p>
            <a:r>
              <a:rPr lang="en-US" dirty="0"/>
              <a:t>Our attacks also highlight the importance of designing anonymity systems from the ground up.</a:t>
            </a:r>
          </a:p>
          <a:p>
            <a:r>
              <a:rPr lang="en-US" dirty="0"/>
              <a:t>For example, the tight coupling between wallet and P2P node in </a:t>
            </a:r>
            <a:r>
              <a:rPr lang="en-US" dirty="0" err="1"/>
              <a:t>Zcash</a:t>
            </a:r>
            <a:r>
              <a:rPr lang="en-US" dirty="0"/>
              <a:t> clients was a relic of a similar design choice in the Bitcoin client, which did not aim to achieve strong anonymity guarantees. It is encouraging to see that there are efforts underway to rewrite the entire </a:t>
            </a:r>
            <a:r>
              <a:rPr lang="en-US" dirty="0" err="1"/>
              <a:t>Zcash</a:t>
            </a:r>
            <a:r>
              <a:rPr lang="en-US" dirty="0"/>
              <a:t> client with a stronger focus on privacy by design.</a:t>
            </a:r>
          </a:p>
          <a:p>
            <a:r>
              <a:rPr lang="en-US" dirty="0"/>
              <a:t>If you’d like to learn more, we invite you to read our full paper and we’re happy to answer any questions you may have.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68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the problem, is that Bitcoin does not guarantee anonymity of its users</a:t>
            </a:r>
          </a:p>
          <a:p>
            <a:r>
              <a:rPr lang="en-US" dirty="0"/>
              <a:t>So when one of Alice’s fans, Bob, sends her a transaction, any passive observer of the blockchain can see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25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Similarly, when Alice sends a transaction from her address into the P2P network, a passive network observer could detect from which node the transaction originated, and use this to identify Alice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62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these privacy concerns are realistic. </a:t>
            </a:r>
          </a:p>
          <a:p>
            <a:r>
              <a:rPr lang="en-US" dirty="0"/>
              <a:t>For cryptocurrencies like Bitcoin, there are now multiple companies that sell professional de-anonymization tools, for example to the US government.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54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to retain her anonymity, Alice decides to use an anonymous cryptocurrency like </a:t>
            </a:r>
            <a:r>
              <a:rPr lang="en-US" dirty="0" err="1"/>
              <a:t>Zcash</a:t>
            </a:r>
            <a:r>
              <a:rPr lang="en-US" dirty="0"/>
              <a:t> or </a:t>
            </a:r>
            <a:r>
              <a:rPr lang="en-US" dirty="0" err="1"/>
              <a:t>Monero</a:t>
            </a:r>
            <a:endParaRPr lang="en-US" dirty="0"/>
          </a:p>
          <a:p>
            <a:r>
              <a:rPr lang="en-US" dirty="0"/>
              <a:t>Here, Bob’ encrypts his transaction to Alice in a special way, and includes a cryptographic zero-knowledge proof that the transaction is valid: that is Bob’s has $5 that he received from some previous transactions and that he hasn’t spent yet.</a:t>
            </a:r>
          </a:p>
          <a:p>
            <a:r>
              <a:rPr lang="en-US" dirty="0"/>
              <a:t>The transaction gets propagated in the P2P network, but only Alice can decrypt it.</a:t>
            </a:r>
          </a:p>
          <a:p>
            <a:r>
              <a:rPr lang="en-US" dirty="0"/>
              <a:t>Systems like </a:t>
            </a:r>
            <a:r>
              <a:rPr lang="en-US" dirty="0" err="1"/>
              <a:t>Zcash</a:t>
            </a:r>
            <a:r>
              <a:rPr lang="en-US" dirty="0"/>
              <a:t> and </a:t>
            </a:r>
            <a:r>
              <a:rPr lang="en-US" dirty="0" err="1"/>
              <a:t>Monero</a:t>
            </a:r>
            <a:r>
              <a:rPr lang="en-US" dirty="0"/>
              <a:t> give cryptographic guarantees that a network adversary learns nothing about the contents of this transaction.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64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our work, we show remote side-channel attacks that break these strong cryptographic zero-knowledge guarantees.</a:t>
            </a:r>
          </a:p>
          <a:p>
            <a:r>
              <a:rPr lang="en-US" dirty="0"/>
              <a:t>When a transaction is sent into the network, we show how an attacker that participates in the P2P protocol can infer which P2P node belongs to the transaction’s recipient.</a:t>
            </a:r>
            <a:br>
              <a:rPr lang="en-US" dirty="0"/>
            </a:br>
            <a:r>
              <a:rPr lang="en-US" dirty="0"/>
              <a:t>This breaks the </a:t>
            </a:r>
            <a:r>
              <a:rPr lang="en-US" dirty="0" err="1"/>
              <a:t>unlinkability</a:t>
            </a:r>
            <a:r>
              <a:rPr lang="en-US" dirty="0"/>
              <a:t> of the system’s transactions.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17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also means that an adversary, who obtains the activist’s public key from her blog, can infer which P2P node she uses.</a:t>
            </a:r>
          </a:p>
          <a:p>
            <a:r>
              <a:rPr lang="en-US" dirty="0"/>
              <a:t>So the adversary can re-identify Alice, as well as all the transactions that are sent to 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40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contribution of our work is to systematically evaluate the impact of such remote side-channel attacks on anonymous transaction systems.</a:t>
            </a:r>
          </a:p>
          <a:p>
            <a:r>
              <a:rPr lang="en-US" dirty="0"/>
              <a:t>We introduce a generic attack framework to think about side-channel attacks in different system components across the entire lifecycle of an anonymous transaction.</a:t>
            </a:r>
          </a:p>
          <a:p>
            <a:r>
              <a:rPr lang="en-US" dirty="0"/>
              <a:t>We then apply this attack framework to both </a:t>
            </a:r>
            <a:r>
              <a:rPr lang="en-US" dirty="0" err="1"/>
              <a:t>Zcash</a:t>
            </a:r>
            <a:r>
              <a:rPr lang="en-US" dirty="0"/>
              <a:t> and </a:t>
            </a:r>
            <a:r>
              <a:rPr lang="en-US" dirty="0" err="1"/>
              <a:t>Monero</a:t>
            </a:r>
            <a:r>
              <a:rPr lang="en-US" dirty="0"/>
              <a:t>, and show how to de-anonymize the recipients of transactions, and to link any known payment address to that user’s P2P node</a:t>
            </a:r>
          </a:p>
          <a:p>
            <a:r>
              <a:rPr lang="en-US" dirty="0"/>
              <a:t>Finally, for </a:t>
            </a:r>
            <a:r>
              <a:rPr lang="en-US" dirty="0" err="1"/>
              <a:t>Zcash</a:t>
            </a:r>
            <a:r>
              <a:rPr lang="en-US" dirty="0"/>
              <a:t>, we further show that some of our attack techniques have impacts beyond breaking anonymity.</a:t>
            </a:r>
          </a:p>
          <a:p>
            <a:r>
              <a:rPr lang="en-US" dirty="0"/>
              <a:t>An attacker can remotely crash user nodes, and in principle remotely extract cryptographic keys and infer secret transaction amounts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19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7AB35320-660C-3448-ADB5-E97F4C32A5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66" y="4882755"/>
            <a:ext cx="1819275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7876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3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6349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00" cap="none" spc="225" baseline="0">
                <a:solidFill>
                  <a:srgbClr val="A4001D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298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66" y="359542"/>
            <a:ext cx="6694420" cy="4880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2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27171" y="908685"/>
            <a:ext cx="8329473" cy="3759042"/>
          </a:xfrm>
        </p:spPr>
        <p:txBody>
          <a:bodyPr/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100" baseline="0"/>
            </a:lvl1pPr>
            <a:lvl2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</a:defRPr>
            </a:lvl2pPr>
            <a:lvl3pPr marL="515541" indent="-2571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772715" indent="-257175"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</a:defRPr>
            </a:lvl4pPr>
            <a:lvl5pPr marL="944166" indent="-170260">
              <a:buClr>
                <a:schemeClr val="tx1"/>
              </a:buClr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18E6B2-4DD5-C846-9A29-96DC3EA6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5" y="4870849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748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63CDD7B-BE96-124A-A054-CD26BE013BBD}"/>
              </a:ext>
            </a:extLst>
          </p:cNvPr>
          <p:cNvSpPr txBox="1">
            <a:spLocks/>
          </p:cNvSpPr>
          <p:nvPr/>
        </p:nvSpPr>
        <p:spPr>
          <a:xfrm>
            <a:off x="60325" y="8335"/>
            <a:ext cx="457200" cy="457200"/>
          </a:xfrm>
          <a:prstGeom prst="rect">
            <a:avLst/>
          </a:prstGeom>
        </p:spPr>
        <p:txBody>
          <a:bodyPr wrap="none" lIns="34290" tIns="0" rIns="3429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E5C1A5D3-D414-0847-B000-D37850D384AC}" type="slidenum">
              <a:rPr lang="en-US" altLang="en-US" sz="75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75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31" y="908685"/>
            <a:ext cx="3787775" cy="37590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06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7"/>
            <a:ext cx="7707862" cy="181660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31" y="2841315"/>
            <a:ext cx="7707313" cy="181660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84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31" y="908685"/>
            <a:ext cx="3787775" cy="37590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7"/>
            <a:ext cx="3779838" cy="1823085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24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31" y="908687"/>
            <a:ext cx="3787775" cy="1823085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81" y="2840613"/>
            <a:ext cx="3781425" cy="182711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7"/>
            <a:ext cx="3779838" cy="1823085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53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DC734-7D37-F14F-8802-CED2863F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4807744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C1671D62-0EF5-6A4D-A401-1D76F60E9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5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81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81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cap="all" spc="225">
                <a:solidFill>
                  <a:srgbClr val="A4001D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53851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81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310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87051C5-A5E5-0D4E-9C4A-2382957B8D6F}"/>
              </a:ext>
            </a:extLst>
          </p:cNvPr>
          <p:cNvSpPr txBox="1">
            <a:spLocks/>
          </p:cNvSpPr>
          <p:nvPr/>
        </p:nvSpPr>
        <p:spPr>
          <a:xfrm>
            <a:off x="60325" y="8335"/>
            <a:ext cx="457200" cy="457200"/>
          </a:xfrm>
          <a:prstGeom prst="rect">
            <a:avLst/>
          </a:prstGeom>
        </p:spPr>
        <p:txBody>
          <a:bodyPr wrap="none" lIns="34290" tIns="0" rIns="3429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2801AAFE-D397-5447-BCC8-F71B8ECD31B4}" type="slidenum">
              <a:rPr lang="en-US" altLang="en-US" sz="75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75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31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4151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7"/>
            <a:ext cx="7707862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31" y="2841315"/>
            <a:ext cx="7707313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8004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31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7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1208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31" y="908687"/>
            <a:ext cx="3787775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81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7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9642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0DFD5114-4A61-E741-ACF1-13F116766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811317"/>
            <a:ext cx="2046288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997527-60D6-B948-8E32-E9D75AE78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4807744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1" title="Stanford University">
            <a:extLst>
              <a:ext uri="{FF2B5EF4-FFF2-40B4-BE49-F238E27FC236}">
                <a16:creationId xmlns:a16="http://schemas.microsoft.com/office/drawing/2014/main" id="{FCDF515B-1CCE-1D4D-BCF0-F2CF3C251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5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2889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3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21362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00" cap="small" spc="225">
                <a:solidFill>
                  <a:srgbClr val="A4001D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5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3A85C2-0FA9-EB42-B7BC-76BED5CF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4807744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0" title="Stanford University">
            <a:extLst>
              <a:ext uri="{FF2B5EF4-FFF2-40B4-BE49-F238E27FC236}">
                <a16:creationId xmlns:a16="http://schemas.microsoft.com/office/drawing/2014/main" id="{C47FEC19-42E5-E04F-B287-E1934F71E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5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81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81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cap="all" spc="225">
                <a:solidFill>
                  <a:srgbClr val="A4001D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9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2328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DE278121-BDA7-3A4A-8B75-D23390B89E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8" y="359569"/>
            <a:ext cx="770731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BBCEF-37B7-824D-BA1B-CBFF9251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8" y="903686"/>
            <a:ext cx="7707313" cy="3763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53E4EC6-9B39-464E-95E9-784BB2001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1" y="4811317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E7F07FF-867B-A34D-A038-6F97AD2BC23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9C5A5-5DEB-2444-B6D5-CB68E8002BF6}"/>
              </a:ext>
            </a:extLst>
          </p:cNvPr>
          <p:cNvSpPr/>
          <p:nvPr/>
        </p:nvSpPr>
        <p:spPr>
          <a:xfrm>
            <a:off x="0" y="0"/>
            <a:ext cx="457200" cy="5150644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</p:sldLayoutIdLst>
  <p:transition/>
  <p:hf hdr="0" ftr="0" dt="0"/>
  <p:txStyles>
    <p:titleStyle>
      <a:lvl1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kern="1200" spc="15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16694" indent="-216694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427435" indent="-169069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685800" indent="-170260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944166" indent="-170260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293C94AA-7023-554C-8C62-296A7096BB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5560" y="359569"/>
            <a:ext cx="8321081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F1CB1-865E-3743-B3AE-3C84855E8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560" y="903686"/>
            <a:ext cx="8321081" cy="3763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EB6B97-942D-384E-8A2F-955FEBEC4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1" y="4821553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92B06-537E-5449-B20E-ED500AB05667}"/>
              </a:ext>
            </a:extLst>
          </p:cNvPr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8C1515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</p:sldLayoutIdLst>
  <p:transition/>
  <p:hf hdr="0" ftr="0" dt="0"/>
  <p:txStyles>
    <p:titleStyle>
      <a:lvl1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6858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0287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3716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 cap="none" spc="15" baseline="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16694" indent="-216694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427435" indent="-169069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685800" indent="-170260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944166" indent="-170260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22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tiff"/><Relationship Id="rId5" Type="http://schemas.openxmlformats.org/officeDocument/2006/relationships/image" Target="../media/image13.png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2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tiff"/><Relationship Id="rId5" Type="http://schemas.openxmlformats.org/officeDocument/2006/relationships/image" Target="../media/image22.tiff"/><Relationship Id="rId4" Type="http://schemas.openxmlformats.org/officeDocument/2006/relationships/image" Target="../media/image25.tiff"/><Relationship Id="rId9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ypto.stanford.edu/timing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tramer@cs.stanforrd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1.tif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1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1798545B-EE23-5947-BB27-4CD1670FC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402411"/>
            <a:ext cx="6172200" cy="863870"/>
          </a:xfrm>
        </p:spPr>
        <p:txBody>
          <a:bodyPr/>
          <a:lstStyle/>
          <a:p>
            <a:r>
              <a:rPr lang="en-US" dirty="0"/>
              <a:t>Remote Side-Channel Attacks on Anonymous Transactions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ABD42-DC51-0546-A377-B76089D2B3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59938" y="2643262"/>
            <a:ext cx="4544616" cy="1584578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defRPr/>
            </a:pPr>
            <a:r>
              <a:rPr lang="en-US" sz="1600" b="1" dirty="0"/>
              <a:t>Florian Tramèr </a:t>
            </a:r>
            <a:r>
              <a:rPr lang="en-US" sz="1600" dirty="0"/>
              <a:t>and</a:t>
            </a:r>
            <a:r>
              <a:rPr lang="en-US" sz="1600" b="1" dirty="0"/>
              <a:t> </a:t>
            </a:r>
            <a:r>
              <a:rPr lang="en-US" sz="1600" dirty="0"/>
              <a:t>Dan </a:t>
            </a:r>
            <a:r>
              <a:rPr lang="en-US" sz="1600" dirty="0" err="1"/>
              <a:t>Boneh</a:t>
            </a:r>
            <a:r>
              <a:rPr lang="en-US" sz="1600" dirty="0"/>
              <a:t> and Kenny Paterson</a:t>
            </a:r>
            <a:endParaRPr lang="en-US" sz="1600" b="1" dirty="0"/>
          </a:p>
          <a:p>
            <a:pPr marL="0" indent="0" fontAlgn="auto">
              <a:spcAft>
                <a:spcPts val="0"/>
              </a:spcAft>
              <a:defRPr/>
            </a:pPr>
            <a:endParaRPr lang="en-US" sz="1600" dirty="0"/>
          </a:p>
          <a:p>
            <a:pPr marL="0" indent="0" fontAlgn="auto">
              <a:spcAft>
                <a:spcPts val="0"/>
              </a:spcAft>
              <a:defRPr/>
            </a:pPr>
            <a:r>
              <a:rPr lang="en-US" sz="1600" dirty="0"/>
              <a:t>USENIX Security Symposium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793FEC3-9113-E74B-A71A-5EB7BC08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2266279"/>
            <a:ext cx="6172200" cy="4619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2"/>
                </a:solidFill>
                <a:ea typeface="+mn-ea"/>
                <a:cs typeface="+mn-cs"/>
              </a:rPr>
              <a:t>In </a:t>
            </a:r>
            <a:r>
              <a:rPr lang="en-US" sz="2000" dirty="0" err="1">
                <a:solidFill>
                  <a:schemeClr val="bg2"/>
                </a:solidFill>
                <a:ea typeface="+mn-ea"/>
                <a:cs typeface="+mn-cs"/>
              </a:rPr>
              <a:t>Zcash</a:t>
            </a:r>
            <a:r>
              <a:rPr lang="en-US" sz="2000" dirty="0">
                <a:solidFill>
                  <a:schemeClr val="bg2"/>
                </a:solidFill>
                <a:ea typeface="+mn-ea"/>
                <a:cs typeface="+mn-cs"/>
              </a:rPr>
              <a:t> &amp; </a:t>
            </a:r>
            <a:r>
              <a:rPr lang="en-US" sz="2000" dirty="0" err="1">
                <a:solidFill>
                  <a:schemeClr val="bg2"/>
                </a:solidFill>
                <a:ea typeface="+mn-ea"/>
                <a:cs typeface="+mn-cs"/>
              </a:rPr>
              <a:t>Monero</a:t>
            </a:r>
            <a:endParaRPr lang="en-US" sz="2000" dirty="0">
              <a:solidFill>
                <a:schemeClr val="bg2"/>
              </a:solidFill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F03093-465C-4F4D-B387-9E0CECCDE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906" y="3890507"/>
            <a:ext cx="1252993" cy="1252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F9D44-F1D2-5B4F-8A14-95E5EE4E66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886" y="4098876"/>
            <a:ext cx="1979700" cy="8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41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E28EED-4429-8446-A793-73356A46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Results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040E703-6F0A-9247-8DBC-A78578AE0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5" y="4870849"/>
            <a:ext cx="846137" cy="272653"/>
          </a:xfrm>
        </p:spPr>
        <p:txBody>
          <a:bodyPr/>
          <a:lstStyle/>
          <a:p>
            <a:fld id="{AC13E6D5-74F7-484E-B15D-5FF0E9020B73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4ABD49F6-CF32-D649-B590-9F85A9E0A1BF}"/>
              </a:ext>
            </a:extLst>
          </p:cNvPr>
          <p:cNvSpPr/>
          <p:nvPr/>
        </p:nvSpPr>
        <p:spPr>
          <a:xfrm>
            <a:off x="873822" y="1899049"/>
            <a:ext cx="6694415" cy="29718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We have disclosed these vulnerabilities to </a:t>
            </a:r>
            <a:r>
              <a:rPr lang="en-US" sz="2100" b="1" dirty="0" err="1">
                <a:solidFill>
                  <a:schemeClr val="tx1"/>
                </a:solidFill>
              </a:rPr>
              <a:t>Zcash</a:t>
            </a:r>
            <a:r>
              <a:rPr lang="en-US" sz="2100" b="1" dirty="0">
                <a:solidFill>
                  <a:schemeClr val="tx1"/>
                </a:solidFill>
              </a:rPr>
              <a:t> and </a:t>
            </a:r>
            <a:r>
              <a:rPr lang="en-US" sz="2100" b="1" dirty="0" err="1">
                <a:solidFill>
                  <a:schemeClr val="tx1"/>
                </a:solidFill>
              </a:rPr>
              <a:t>Monero</a:t>
            </a:r>
            <a:r>
              <a:rPr lang="en-US" sz="2100" b="1" dirty="0">
                <a:solidFill>
                  <a:schemeClr val="tx1"/>
                </a:solidFill>
              </a:rPr>
              <a:t> and they have all been fixed!</a:t>
            </a:r>
          </a:p>
          <a:p>
            <a:pPr algn="ctr"/>
            <a:endParaRPr lang="en-US" sz="2100" b="1" dirty="0">
              <a:solidFill>
                <a:schemeClr val="tx1"/>
              </a:solidFill>
            </a:endParaRPr>
          </a:p>
          <a:p>
            <a:pPr algn="ctr"/>
            <a:r>
              <a:rPr lang="en-US" sz="2100" dirty="0">
                <a:solidFill>
                  <a:schemeClr val="tx1"/>
                </a:solidFill>
              </a:rPr>
              <a:t>The general issues we found, and the lessons we learned, extend to other anonymous payment systems</a:t>
            </a:r>
          </a:p>
          <a:p>
            <a:pPr algn="ctr"/>
            <a:endParaRPr lang="en-US" sz="2100" dirty="0">
              <a:solidFill>
                <a:schemeClr val="tx1"/>
              </a:solidFill>
            </a:endParaRPr>
          </a:p>
          <a:p>
            <a:pPr marL="342900" indent="-342900" algn="ctr">
              <a:buFont typeface="Symbol" pitchFamily="2" charset="2"/>
              <a:buChar char="Þ"/>
            </a:pPr>
            <a:r>
              <a:rPr lang="en-US" sz="2100" b="1" dirty="0">
                <a:solidFill>
                  <a:schemeClr val="tx1"/>
                </a:solidFill>
              </a:rPr>
              <a:t>Getting the cryptography right is not enough!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409DC3-8D0B-184B-9CC0-A65B8B3189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3823" y="1024916"/>
            <a:ext cx="7274754" cy="965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Remote side-channel attacks on various system components of anonymous transactions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715080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3353F6-7973-9C43-AE6F-7E8B5D1C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Results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4C01A69-EFB7-454B-9BC9-A6A9EB624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5" y="4870849"/>
            <a:ext cx="846137" cy="272653"/>
          </a:xfrm>
        </p:spPr>
        <p:txBody>
          <a:bodyPr/>
          <a:lstStyle/>
          <a:p>
            <a:fld id="{AC13E6D5-74F7-484E-B15D-5FF0E9020B73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4F33C4-2353-9843-BBFC-065A33E77E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3823" y="1024916"/>
            <a:ext cx="7274754" cy="3759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Remote side-channel attacks on various system components of anonymous transactions</a:t>
            </a:r>
          </a:p>
          <a:p>
            <a:pPr marL="0" indent="0">
              <a:buNone/>
            </a:pPr>
            <a:endParaRPr lang="en-US" sz="1600" b="1" dirty="0">
              <a:latin typeface="+mn-lt"/>
            </a:endParaRPr>
          </a:p>
          <a:p>
            <a:pPr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 general attack framework for any anonymous transaction system</a:t>
            </a:r>
          </a:p>
          <a:p>
            <a:pPr>
              <a:spcBef>
                <a:spcPts val="1200"/>
              </a:spcBef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Specific attack instantiations for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Zcash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and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Monero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lvl="2">
              <a:spcBef>
                <a:spcPts val="300"/>
              </a:spcBef>
            </a:pPr>
            <a:r>
              <a:rPr lang="en-US" b="1" dirty="0">
                <a:highlight>
                  <a:srgbClr val="FFFF00"/>
                </a:highlight>
                <a:latin typeface="+mn-lt"/>
              </a:rPr>
              <a:t>Determine the P2P node of </a:t>
            </a:r>
            <a:r>
              <a:rPr lang="en-US" b="1" i="1" dirty="0">
                <a:highlight>
                  <a:srgbClr val="FFFF00"/>
                </a:highlight>
                <a:latin typeface="+mn-lt"/>
              </a:rPr>
              <a:t>any</a:t>
            </a:r>
            <a:r>
              <a:rPr lang="en-US" b="1" dirty="0">
                <a:highlight>
                  <a:srgbClr val="FFFF00"/>
                </a:highlight>
                <a:latin typeface="+mn-lt"/>
              </a:rPr>
              <a:t> transaction recipient</a:t>
            </a:r>
          </a:p>
          <a:p>
            <a:pPr lvl="2">
              <a:spcBef>
                <a:spcPts val="300"/>
              </a:spcBef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Link a (diversified) public key to an IP address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>
              <a:spcBef>
                <a:spcPts val="1200"/>
              </a:spcBef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Attacks beyond de-anonymization (for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Zcash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):</a:t>
            </a:r>
          </a:p>
          <a:p>
            <a:pPr lvl="2">
              <a:spcBef>
                <a:spcPts val="300"/>
              </a:spcBef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Remotely crash user nodes</a:t>
            </a:r>
          </a:p>
          <a:p>
            <a:pPr lvl="2">
              <a:spcBef>
                <a:spcPts val="300"/>
              </a:spcBef>
              <a:buClr>
                <a:schemeClr val="bg1">
                  <a:lumMod val="75000"/>
                </a:schemeClr>
              </a:buClr>
              <a:buFont typeface="System Font Regular"/>
              <a:buChar char="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Remotely extract a user’s secret viewing key</a:t>
            </a:r>
          </a:p>
          <a:p>
            <a:pPr lvl="2">
              <a:spcBef>
                <a:spcPts val="300"/>
              </a:spcBef>
              <a:buFont typeface="System Font Regular"/>
              <a:buChar char="∼"/>
            </a:pPr>
            <a:r>
              <a:rPr lang="en-US" b="1" dirty="0">
                <a:highlight>
                  <a:srgbClr val="FFFF00"/>
                </a:highlight>
                <a:latin typeface="+mn-lt"/>
              </a:rPr>
              <a:t>Learn transaction amounts by timing a </a:t>
            </a:r>
            <a:r>
              <a:rPr lang="en-US" b="1" dirty="0" err="1">
                <a:highlight>
                  <a:srgbClr val="FFFF00"/>
                </a:highlight>
                <a:latin typeface="+mn-lt"/>
              </a:rPr>
              <a:t>zk</a:t>
            </a:r>
            <a:r>
              <a:rPr lang="en-US" b="1" dirty="0">
                <a:highlight>
                  <a:srgbClr val="FFFF00"/>
                </a:highlight>
                <a:latin typeface="+mn-lt"/>
              </a:rPr>
              <a:t>-proof generation</a:t>
            </a:r>
          </a:p>
        </p:txBody>
      </p:sp>
    </p:spTree>
    <p:extLst>
      <p:ext uri="{BB962C8B-B14F-4D97-AF65-F5344CB8AC3E}">
        <p14:creationId xmlns:p14="http://schemas.microsoft.com/office/powerpoint/2010/main" val="229269526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C7BC3-2B62-A54A-80DB-0DF3643B1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AF9D55-E120-3045-A74B-145AFB026467}"/>
              </a:ext>
            </a:extLst>
          </p:cNvPr>
          <p:cNvSpPr txBox="1">
            <a:spLocks/>
          </p:cNvSpPr>
          <p:nvPr/>
        </p:nvSpPr>
        <p:spPr bwMode="auto">
          <a:xfrm>
            <a:off x="1681552" y="2001703"/>
            <a:ext cx="5780897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De-anonymizing </a:t>
            </a:r>
            <a:r>
              <a:rPr lang="en-US" sz="2400" dirty="0" err="1"/>
              <a:t>Zcash</a:t>
            </a:r>
            <a:r>
              <a:rPr lang="en-US" sz="2400" dirty="0"/>
              <a:t> Transactions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068FF-7692-6B40-9047-24E6314F6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48" y="2658363"/>
            <a:ext cx="858907" cy="85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0647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65B3B-0376-9C4E-8096-3075F3821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55B6C-C954-4C49-9536-DA861E650518}"/>
              </a:ext>
            </a:extLst>
          </p:cNvPr>
          <p:cNvSpPr txBox="1"/>
          <p:nvPr/>
        </p:nvSpPr>
        <p:spPr>
          <a:xfrm>
            <a:off x="885003" y="2310777"/>
            <a:ext cx="6376363" cy="17081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OnReceive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(Tx={</a:t>
            </a:r>
            <a:r>
              <a:rPr lang="en-US" sz="2100" dirty="0" err="1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</a:t>
            </a:r>
            <a:r>
              <a:rPr lang="en-US" sz="21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21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,...}):</a:t>
            </a:r>
          </a:p>
          <a:p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1) Note = </a:t>
            </a:r>
            <a:r>
              <a:rPr lang="en-US" sz="2100" dirty="0">
                <a:solidFill>
                  <a:schemeClr val="accent2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Decrypt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1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SK</a:t>
            </a:r>
            <a:r>
              <a:rPr lang="en-US" sz="2100" baseline="-2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2) if Note = ⊥, return</a:t>
            </a:r>
          </a:p>
          <a:p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3) (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$v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1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= Note</a:t>
            </a:r>
          </a:p>
          <a:p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4) Check that </a:t>
            </a:r>
            <a:r>
              <a:rPr lang="en-US" sz="21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sz="2100" dirty="0">
                <a:solidFill>
                  <a:schemeClr val="accent2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Commit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1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PK</a:t>
            </a:r>
            <a:r>
              <a:rPr lang="en-US" sz="2100" baseline="-2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$v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1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21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526318-8C70-EC4E-8ED1-C171D3B56923}"/>
              </a:ext>
            </a:extLst>
          </p:cNvPr>
          <p:cNvGrpSpPr/>
          <p:nvPr/>
        </p:nvGrpSpPr>
        <p:grpSpPr>
          <a:xfrm>
            <a:off x="436495" y="867717"/>
            <a:ext cx="6218944" cy="1397378"/>
            <a:chOff x="114833" y="1749976"/>
            <a:chExt cx="8291926" cy="18631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5F0430-8AC0-264D-93C9-3A5C3C77AB16}"/>
                </a:ext>
              </a:extLst>
            </p:cNvPr>
            <p:cNvSpPr txBox="1"/>
            <p:nvPr/>
          </p:nvSpPr>
          <p:spPr>
            <a:xfrm>
              <a:off x="114833" y="2412307"/>
              <a:ext cx="222313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/>
                <a:t>Commitment to a “coin”</a:t>
              </a:r>
            </a:p>
          </p:txBody>
        </p: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050B1020-3B02-2443-BF41-D04FF0597E36}"/>
                </a:ext>
              </a:extLst>
            </p:cNvPr>
            <p:cNvCxnSpPr>
              <a:cxnSpLocks/>
            </p:cNvCxnSpPr>
            <p:nvPr/>
          </p:nvCxnSpPr>
          <p:spPr>
            <a:xfrm>
              <a:off x="2334562" y="2874953"/>
              <a:ext cx="1561867" cy="738192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B3FA19-776B-2145-99B4-B6D1A21468ED}"/>
                </a:ext>
              </a:extLst>
            </p:cNvPr>
            <p:cNvSpPr txBox="1"/>
            <p:nvPr/>
          </p:nvSpPr>
          <p:spPr>
            <a:xfrm>
              <a:off x="5054872" y="1749976"/>
              <a:ext cx="3351887" cy="1846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/>
                <a:t>Commitment opening encrypted under the recipient’s public key</a:t>
              </a:r>
            </a:p>
          </p:txBody>
        </p: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D2BAAF7D-30AC-F74C-B25E-C665B147A0EA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rot="10800000" flipV="1">
              <a:off x="4641132" y="2673305"/>
              <a:ext cx="413743" cy="923329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9D205D-7581-5F4F-8009-EB952022F1C1}"/>
              </a:ext>
            </a:extLst>
          </p:cNvPr>
          <p:cNvGrpSpPr/>
          <p:nvPr/>
        </p:nvGrpSpPr>
        <p:grpSpPr>
          <a:xfrm>
            <a:off x="2973229" y="4052223"/>
            <a:ext cx="3021175" cy="1012506"/>
            <a:chOff x="2573538" y="5305141"/>
            <a:chExt cx="4028233" cy="1350008"/>
          </a:xfrm>
        </p:grpSpPr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11A3E47C-82CB-5F49-A243-5ABB0552C422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16200000" flipV="1">
              <a:off x="4278351" y="5360960"/>
              <a:ext cx="365124" cy="253485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D74053-0A80-5E45-923E-47ABB0A31904}"/>
                </a:ext>
              </a:extLst>
            </p:cNvPr>
            <p:cNvSpPr txBox="1"/>
            <p:nvPr/>
          </p:nvSpPr>
          <p:spPr>
            <a:xfrm>
              <a:off x="2573538" y="5670264"/>
              <a:ext cx="402823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/>
                <a:t>This check ensures that the coin is spendable</a:t>
              </a:r>
            </a:p>
          </p:txBody>
        </p:sp>
      </p:grpSp>
      <p:sp>
        <p:nvSpPr>
          <p:cNvPr id="6" name="Process 5">
            <a:extLst>
              <a:ext uri="{FF2B5EF4-FFF2-40B4-BE49-F238E27FC236}">
                <a16:creationId xmlns:a16="http://schemas.microsoft.com/office/drawing/2014/main" id="{8071DCDC-0DD0-F547-9AC1-C5B28AFF6D29}"/>
              </a:ext>
            </a:extLst>
          </p:cNvPr>
          <p:cNvSpPr/>
          <p:nvPr/>
        </p:nvSpPr>
        <p:spPr>
          <a:xfrm>
            <a:off x="950228" y="3624397"/>
            <a:ext cx="6245911" cy="351073"/>
          </a:xfrm>
          <a:prstGeom prst="flowChartProcess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20E7EF-0342-DB4A-9ECA-66987AE35287}"/>
              </a:ext>
            </a:extLst>
          </p:cNvPr>
          <p:cNvSpPr txBox="1"/>
          <p:nvPr/>
        </p:nvSpPr>
        <p:spPr>
          <a:xfrm>
            <a:off x="6533706" y="426604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(public key crypto)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022FA45-D13C-484A-A4C8-BD4C616A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076" y="3707449"/>
            <a:ext cx="303882" cy="563293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97ACDD2A-1C09-6F4D-A375-D3560AD8C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Transactions in </a:t>
            </a:r>
            <a:r>
              <a:rPr lang="en-US" dirty="0" err="1"/>
              <a:t>Zcash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436655A-E37C-5642-8587-FC75049F7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17" y="2295753"/>
            <a:ext cx="1046508" cy="8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404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FC4B9-A4A4-C54F-8CF4-B29F40CEF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D21604-48DC-9542-92E4-C86880B4E0E6}"/>
              </a:ext>
            </a:extLst>
          </p:cNvPr>
          <p:cNvSpPr/>
          <p:nvPr/>
        </p:nvSpPr>
        <p:spPr>
          <a:xfrm>
            <a:off x="1027141" y="272899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Send </a:t>
            </a:r>
            <a:r>
              <a:rPr lang="en-US" sz="1800" b="1" dirty="0"/>
              <a:t>Tx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en-US" sz="1800" dirty="0"/>
              <a:t> </a:t>
            </a:r>
            <a:r>
              <a:rPr lang="en-US" sz="1800" b="1" dirty="0"/>
              <a:t>Enc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0070C0"/>
                </a:solidFill>
              </a:rPr>
              <a:t>PK</a:t>
            </a:r>
            <a:r>
              <a:rPr lang="en-US" sz="1800" baseline="-25000" dirty="0">
                <a:solidFill>
                  <a:srgbClr val="0070C0"/>
                </a:solidFill>
              </a:rPr>
              <a:t>A</a:t>
            </a:r>
            <a:r>
              <a:rPr lang="en-US" sz="1800" dirty="0"/>
              <a:t>)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B13C73A2-8AA6-EE48-ABAA-A82332A857AF}"/>
              </a:ext>
            </a:extLst>
          </p:cNvPr>
          <p:cNvSpPr/>
          <p:nvPr/>
        </p:nvSpPr>
        <p:spPr>
          <a:xfrm>
            <a:off x="6536297" y="2302651"/>
            <a:ext cx="2450361" cy="2678650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AB787E-4B6A-164A-B6F4-FB901B822D01}"/>
              </a:ext>
            </a:extLst>
          </p:cNvPr>
          <p:cNvGrpSpPr/>
          <p:nvPr/>
        </p:nvGrpSpPr>
        <p:grpSpPr>
          <a:xfrm>
            <a:off x="5012489" y="2427030"/>
            <a:ext cx="648008" cy="648008"/>
            <a:chOff x="4063988" y="2374340"/>
            <a:chExt cx="864010" cy="8640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EBA018-25A2-B741-BD87-67EAB381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8" y="2374340"/>
              <a:ext cx="864010" cy="8640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507E4B-D4F4-1F4D-A86B-6C40522B0117}"/>
                </a:ext>
              </a:extLst>
            </p:cNvPr>
            <p:cNvSpPr txBox="1"/>
            <p:nvPr/>
          </p:nvSpPr>
          <p:spPr>
            <a:xfrm>
              <a:off x="4090219" y="2575512"/>
              <a:ext cx="82116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Ping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1B766C-552B-774D-A6CB-3CD59E957C87}"/>
              </a:ext>
            </a:extLst>
          </p:cNvPr>
          <p:cNvCxnSpPr>
            <a:cxnSpLocks/>
          </p:cNvCxnSpPr>
          <p:nvPr/>
        </p:nvCxnSpPr>
        <p:spPr>
          <a:xfrm>
            <a:off x="1105458" y="3111949"/>
            <a:ext cx="204277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CEE8D3-253B-F24F-B3B4-FCD083E31422}"/>
              </a:ext>
            </a:extLst>
          </p:cNvPr>
          <p:cNvCxnSpPr>
            <a:cxnSpLocks/>
          </p:cNvCxnSpPr>
          <p:nvPr/>
        </p:nvCxnSpPr>
        <p:spPr>
          <a:xfrm flipH="1">
            <a:off x="4293704" y="3225094"/>
            <a:ext cx="233368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5C366A1-50F7-8440-A96A-C7B20D6F6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552" y="1962726"/>
            <a:ext cx="615873" cy="846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B5FA6F-F71E-C04B-A5C5-07EBAAB7A4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45" y="2401898"/>
            <a:ext cx="1377985" cy="142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F9E7FF-0563-B442-B425-E66F1E41B6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73" y="4137444"/>
            <a:ext cx="504060" cy="504060"/>
          </a:xfrm>
          <a:prstGeom prst="rect">
            <a:avLst/>
          </a:prstGeom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95DF1B53-C151-3F48-88D1-E420D7E60939}"/>
              </a:ext>
            </a:extLst>
          </p:cNvPr>
          <p:cNvSpPr/>
          <p:nvPr/>
        </p:nvSpPr>
        <p:spPr>
          <a:xfrm>
            <a:off x="3270857" y="985788"/>
            <a:ext cx="1663245" cy="648008"/>
          </a:xfrm>
          <a:prstGeom prst="wedgeRoundRectCallout">
            <a:avLst>
              <a:gd name="adj1" fmla="val 19710"/>
              <a:gd name="adj2" fmla="val 8781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That took a while...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F95BC4-FEC5-5A4F-BFC2-4C3379B10825}"/>
              </a:ext>
            </a:extLst>
          </p:cNvPr>
          <p:cNvGrpSpPr/>
          <p:nvPr/>
        </p:nvGrpSpPr>
        <p:grpSpPr>
          <a:xfrm>
            <a:off x="6978659" y="3353198"/>
            <a:ext cx="648008" cy="648008"/>
            <a:chOff x="4063988" y="2374340"/>
            <a:chExt cx="864010" cy="8640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1A041E-2C84-A643-9103-C13AB715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8" y="2374340"/>
              <a:ext cx="864010" cy="8640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789459-DAE3-B741-A631-7DE1F231005D}"/>
                </a:ext>
              </a:extLst>
            </p:cNvPr>
            <p:cNvSpPr txBox="1"/>
            <p:nvPr/>
          </p:nvSpPr>
          <p:spPr>
            <a:xfrm>
              <a:off x="4225671" y="2575511"/>
              <a:ext cx="672078" cy="49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Tx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633C0F-26EF-FF47-BCED-5BCABD8FB8A7}"/>
              </a:ext>
            </a:extLst>
          </p:cNvPr>
          <p:cNvCxnSpPr>
            <a:cxnSpLocks/>
          </p:cNvCxnSpPr>
          <p:nvPr/>
        </p:nvCxnSpPr>
        <p:spPr>
          <a:xfrm>
            <a:off x="6919480" y="3467192"/>
            <a:ext cx="0" cy="5522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2F5793E-891F-B34A-99EE-E4B2704B2B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450" y="2884619"/>
            <a:ext cx="504060" cy="4546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BF2BC4-633B-2549-9EDF-C0B29154D3A8}"/>
              </a:ext>
            </a:extLst>
          </p:cNvPr>
          <p:cNvGrpSpPr/>
          <p:nvPr/>
        </p:nvGrpSpPr>
        <p:grpSpPr>
          <a:xfrm>
            <a:off x="5794491" y="2427030"/>
            <a:ext cx="648008" cy="648008"/>
            <a:chOff x="4063988" y="2374340"/>
            <a:chExt cx="864010" cy="8640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381B00-EE32-C84E-83BE-79A3FEC5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8" y="2374340"/>
              <a:ext cx="864010" cy="86401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7C499F-1133-214D-9CD6-60D6F2F5DBDC}"/>
                </a:ext>
              </a:extLst>
            </p:cNvPr>
            <p:cNvSpPr txBox="1"/>
            <p:nvPr/>
          </p:nvSpPr>
          <p:spPr>
            <a:xfrm>
              <a:off x="4212419" y="2575511"/>
              <a:ext cx="598484" cy="49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Tx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9E2D64-C37E-AF43-A0B6-62E8D58BC08E}"/>
              </a:ext>
            </a:extLst>
          </p:cNvPr>
          <p:cNvGrpSpPr/>
          <p:nvPr/>
        </p:nvGrpSpPr>
        <p:grpSpPr>
          <a:xfrm>
            <a:off x="5305634" y="3143188"/>
            <a:ext cx="684803" cy="648008"/>
            <a:chOff x="4037769" y="2374340"/>
            <a:chExt cx="913070" cy="8640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39DE71-9B7B-4E40-B7DA-9B6F43321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8" y="2374340"/>
              <a:ext cx="864010" cy="8640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739B68-F8EB-7042-8F18-819F12FD088F}"/>
                </a:ext>
              </a:extLst>
            </p:cNvPr>
            <p:cNvSpPr txBox="1"/>
            <p:nvPr/>
          </p:nvSpPr>
          <p:spPr>
            <a:xfrm>
              <a:off x="4037769" y="2575512"/>
              <a:ext cx="913070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Pong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417B9B-FBC5-2F4D-9E39-41C5589355E5}"/>
              </a:ext>
            </a:extLst>
          </p:cNvPr>
          <p:cNvCxnSpPr>
            <a:cxnSpLocks/>
          </p:cNvCxnSpPr>
          <p:nvPr/>
        </p:nvCxnSpPr>
        <p:spPr>
          <a:xfrm flipH="1">
            <a:off x="4293704" y="2995357"/>
            <a:ext cx="2347075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C02A3243-F855-4241-8FE8-1B79AC8EBE07}"/>
              </a:ext>
            </a:extLst>
          </p:cNvPr>
          <p:cNvSpPr/>
          <p:nvPr/>
        </p:nvSpPr>
        <p:spPr>
          <a:xfrm>
            <a:off x="3674376" y="4055553"/>
            <a:ext cx="2519453" cy="932394"/>
          </a:xfrm>
          <a:prstGeom prst="wedgeRoundRectCallout">
            <a:avLst>
              <a:gd name="adj1" fmla="val 68180"/>
              <a:gd name="adj2" fmla="val 4657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Oh this one’s for me 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</a:t>
            </a:r>
            <a:br>
              <a:rPr lang="en-US" sz="1800" dirty="0">
                <a:solidFill>
                  <a:schemeClr val="tx1"/>
                </a:solidFill>
                <a:sym typeface="Wingdings" pitchFamily="2" charset="2"/>
              </a:rPr>
            </a:br>
            <a:r>
              <a:rPr lang="en-US" sz="1800" dirty="0">
                <a:solidFill>
                  <a:schemeClr val="tx1"/>
                </a:solidFill>
              </a:rPr>
              <a:t>let me check the commitment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C5C26F-B6AB-C042-9176-B94D100E3AAF}"/>
              </a:ext>
            </a:extLst>
          </p:cNvPr>
          <p:cNvSpPr txBox="1"/>
          <p:nvPr/>
        </p:nvSpPr>
        <p:spPr>
          <a:xfrm>
            <a:off x="6640778" y="461320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Wallet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42909F-C2A5-A046-8FDE-8E3492A1EDDB}"/>
              </a:ext>
            </a:extLst>
          </p:cNvPr>
          <p:cNvSpPr txBox="1"/>
          <p:nvPr/>
        </p:nvSpPr>
        <p:spPr>
          <a:xfrm>
            <a:off x="6503520" y="2559365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P2P Node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3E35CD-6FD8-6846-9A76-840F5C2D2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2745" y="2401899"/>
            <a:ext cx="1292390" cy="10652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BD8BDD-1784-154A-98B0-5BE1C4397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427" y="2577417"/>
            <a:ext cx="881797" cy="998261"/>
          </a:xfrm>
          <a:prstGeom prst="rect">
            <a:avLst/>
          </a:prstGeom>
        </p:spPr>
      </p:pic>
      <p:sp>
        <p:nvSpPr>
          <p:cNvPr id="49" name="Title 48">
            <a:extLst>
              <a:ext uri="{FF2B5EF4-FFF2-40B4-BE49-F238E27FC236}">
                <a16:creationId xmlns:a16="http://schemas.microsoft.com/office/drawing/2014/main" id="{F760D727-EE2B-2043-806B-7E422B90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PING Attack</a:t>
            </a:r>
          </a:p>
        </p:txBody>
      </p:sp>
    </p:spTree>
    <p:extLst>
      <p:ext uri="{BB962C8B-B14F-4D97-AF65-F5344CB8AC3E}">
        <p14:creationId xmlns:p14="http://schemas.microsoft.com/office/powerpoint/2010/main" val="36363487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ED9-4A37-0345-9600-586B85C7E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DD2EC-8701-D24B-B43E-2123C266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65" y="2036978"/>
            <a:ext cx="4191000" cy="29908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7A0A3B-BAE7-5947-8D62-045587D23F84}"/>
              </a:ext>
            </a:extLst>
          </p:cNvPr>
          <p:cNvSpPr txBox="1">
            <a:spLocks/>
          </p:cNvSpPr>
          <p:nvPr/>
        </p:nvSpPr>
        <p:spPr>
          <a:xfrm>
            <a:off x="992709" y="1061866"/>
            <a:ext cx="4483373" cy="23145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100" kern="1200" cap="none" spc="15" baseline="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3429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2pPr>
            <a:lvl3pPr marL="515541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2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3pPr>
            <a:lvl4pPr marL="77271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4pPr>
            <a:lvl5pPr marL="944166" indent="-17026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Adversary can use timing side-channel to infer receiver of </a:t>
            </a:r>
            <a:r>
              <a:rPr lang="en-US" b="1" dirty="0">
                <a:latin typeface="+mn-lt"/>
                <a:cs typeface="Times New Roman" panose="02020603050405020304" pitchFamily="18" charset="0"/>
              </a:rPr>
              <a:t>any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Tx</a:t>
            </a: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1D786057-EF29-954E-B63E-0A0DE4EC71F7}"/>
              </a:ext>
            </a:extLst>
          </p:cNvPr>
          <p:cNvSpPr/>
          <p:nvPr/>
        </p:nvSpPr>
        <p:spPr>
          <a:xfrm>
            <a:off x="3008097" y="3478399"/>
            <a:ext cx="452598" cy="826486"/>
          </a:xfrm>
          <a:prstGeom prst="upDownArrow">
            <a:avLst>
              <a:gd name="adj1" fmla="val 16981"/>
              <a:gd name="adj2" fmla="val 2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DA7A6-F109-B643-B2BD-40A9BF0E3565}"/>
              </a:ext>
            </a:extLst>
          </p:cNvPr>
          <p:cNvSpPr txBox="1"/>
          <p:nvPr/>
        </p:nvSpPr>
        <p:spPr>
          <a:xfrm>
            <a:off x="3460697" y="3532405"/>
            <a:ext cx="109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~1.5ms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54DBFB-7BFA-1B4E-8917-FF04062F120D}"/>
              </a:ext>
            </a:extLst>
          </p:cNvPr>
          <p:cNvGrpSpPr/>
          <p:nvPr/>
        </p:nvGrpSpPr>
        <p:grpSpPr>
          <a:xfrm>
            <a:off x="5887813" y="2571750"/>
            <a:ext cx="2386702" cy="2155925"/>
            <a:chOff x="5887813" y="2571750"/>
            <a:chExt cx="2386702" cy="21559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928BAC-A9C4-0545-8B30-038237D6B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</a:blip>
            <a:srcRect l="15609" t="34509" r="54063" b="30370"/>
            <a:stretch/>
          </p:blipFill>
          <p:spPr>
            <a:xfrm>
              <a:off x="5887813" y="2571750"/>
              <a:ext cx="2386702" cy="21559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43F97E-3FC2-5B4B-9719-3B465F5D2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9178" y="2874416"/>
              <a:ext cx="401097" cy="55150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C730F5-D002-784A-A6EB-D1C2F39F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90727" y="3801743"/>
              <a:ext cx="543884" cy="44831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6069C53-412C-834A-B402-9A4BF75D0F3E}"/>
                </a:ext>
              </a:extLst>
            </p:cNvPr>
            <p:cNvCxnSpPr>
              <a:cxnSpLocks/>
            </p:cNvCxnSpPr>
            <p:nvPr/>
          </p:nvCxnSpPr>
          <p:spPr>
            <a:xfrm>
              <a:off x="6610401" y="3363126"/>
              <a:ext cx="518006" cy="429643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55273A-8D97-3743-BB5C-40E33B3C0824}"/>
                </a:ext>
              </a:extLst>
            </p:cNvPr>
            <p:cNvSpPr txBox="1"/>
            <p:nvPr/>
          </p:nvSpPr>
          <p:spPr>
            <a:xfrm>
              <a:off x="5887813" y="3363126"/>
              <a:ext cx="843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London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80FEAE-FFF8-F440-9246-D188A5FD65C9}"/>
                </a:ext>
              </a:extLst>
            </p:cNvPr>
            <p:cNvSpPr txBox="1"/>
            <p:nvPr/>
          </p:nvSpPr>
          <p:spPr>
            <a:xfrm>
              <a:off x="7150296" y="3532403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Zürich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25C020-137E-7C4F-9078-402FED81E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PING Attack</a:t>
            </a:r>
          </a:p>
        </p:txBody>
      </p:sp>
    </p:spTree>
    <p:extLst>
      <p:ext uri="{BB962C8B-B14F-4D97-AF65-F5344CB8AC3E}">
        <p14:creationId xmlns:p14="http://schemas.microsoft.com/office/powerpoint/2010/main" val="331967057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51B84-B5DD-9D4B-A3E1-7FBE7ABB41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8964" y="1399949"/>
            <a:ext cx="7857680" cy="3267777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dirty="0">
                <a:latin typeface="+mn-lt"/>
              </a:rPr>
              <a:t>P2P node and wallet are tightly decoupled</a:t>
            </a:r>
          </a:p>
          <a:p>
            <a:pPr lvl="1">
              <a:buFont typeface="Symbol" pitchFamily="2" charset="2"/>
              <a:buChar char="Þ"/>
            </a:pPr>
            <a:r>
              <a:rPr lang="en-US" sz="2000" dirty="0">
                <a:latin typeface="+mn-lt"/>
              </a:rPr>
              <a:t>Node &amp; wallet are in completely different layers of the protocol stack</a:t>
            </a:r>
          </a:p>
          <a:p>
            <a:pPr lvl="1">
              <a:buFont typeface="Symbol" pitchFamily="2" charset="2"/>
              <a:buChar char="Þ"/>
            </a:pPr>
            <a:r>
              <a:rPr lang="en-US" sz="2000" dirty="0">
                <a:latin typeface="+mn-lt"/>
              </a:rPr>
              <a:t>The P2P node should just act as a DB for the wallet</a:t>
            </a:r>
          </a:p>
          <a:p>
            <a:pPr marL="258366" lvl="2" indent="0">
              <a:buNone/>
            </a:pPr>
            <a:endParaRPr lang="en-US" sz="2000" dirty="0">
              <a:latin typeface="+mn-lt"/>
            </a:endParaRPr>
          </a:p>
          <a:p>
            <a:pPr marL="85725" indent="0">
              <a:buNone/>
            </a:pPr>
            <a:r>
              <a:rPr lang="en-US" b="1" dirty="0">
                <a:latin typeface="+mn-lt"/>
              </a:rPr>
              <a:t>Improved Design:</a:t>
            </a:r>
            <a:r>
              <a:rPr lang="en-US" dirty="0">
                <a:latin typeface="+mn-lt"/>
              </a:rPr>
              <a:t>		   (and now also in              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975E0-83BD-3342-8C27-DEEE78206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91A9F-3EFE-3B4D-84DD-677F90F928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305" y="3851507"/>
            <a:ext cx="749127" cy="749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A7C30-4D3A-7F43-BC2F-0CDA35C07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5545" y="3888068"/>
            <a:ext cx="830523" cy="7491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50E3B51-A487-894B-B83E-113E50252E7D}"/>
              </a:ext>
            </a:extLst>
          </p:cNvPr>
          <p:cNvGrpSpPr/>
          <p:nvPr/>
        </p:nvGrpSpPr>
        <p:grpSpPr>
          <a:xfrm>
            <a:off x="1363004" y="3614618"/>
            <a:ext cx="1502541" cy="648007"/>
            <a:chOff x="293338" y="4336561"/>
            <a:chExt cx="2003388" cy="8640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94011B-5973-8746-87D4-8DD26996AF59}"/>
                </a:ext>
              </a:extLst>
            </p:cNvPr>
            <p:cNvGrpSpPr/>
            <p:nvPr/>
          </p:nvGrpSpPr>
          <p:grpSpPr>
            <a:xfrm>
              <a:off x="863027" y="4336561"/>
              <a:ext cx="864010" cy="864010"/>
              <a:chOff x="4063988" y="2374340"/>
              <a:chExt cx="864010" cy="86401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9F9E3D4-0EC2-8841-868F-14FDBE3A2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3988" y="2374340"/>
                <a:ext cx="864010" cy="86401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EAAEE5-20C8-2D4A-8E12-FE919E9F00D8}"/>
                  </a:ext>
                </a:extLst>
              </p:cNvPr>
              <p:cNvSpPr txBox="1"/>
              <p:nvPr/>
            </p:nvSpPr>
            <p:spPr>
              <a:xfrm>
                <a:off x="4252176" y="2575511"/>
                <a:ext cx="487634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Tx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48DF6A-04E8-F746-91FF-C8DF960B8E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338" y="5002452"/>
              <a:ext cx="2003388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26B638-AE4E-1447-8962-D3ED1B995BCD}"/>
              </a:ext>
            </a:extLst>
          </p:cNvPr>
          <p:cNvGrpSpPr/>
          <p:nvPr/>
        </p:nvGrpSpPr>
        <p:grpSpPr>
          <a:xfrm>
            <a:off x="3642637" y="4269043"/>
            <a:ext cx="648008" cy="648007"/>
            <a:chOff x="4063988" y="2374340"/>
            <a:chExt cx="864010" cy="8640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FC5526-7F92-CE45-B67A-8C542B425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8" y="2374340"/>
              <a:ext cx="864010" cy="8640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C51982-0C33-5440-A520-621A1B0AAC7A}"/>
                </a:ext>
              </a:extLst>
            </p:cNvPr>
            <p:cNvSpPr txBox="1"/>
            <p:nvPr/>
          </p:nvSpPr>
          <p:spPr>
            <a:xfrm>
              <a:off x="4252176" y="2575511"/>
              <a:ext cx="48763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793643-BA17-6B4E-B3E7-C6D4F08A0FC9}"/>
              </a:ext>
            </a:extLst>
          </p:cNvPr>
          <p:cNvGrpSpPr/>
          <p:nvPr/>
        </p:nvGrpSpPr>
        <p:grpSpPr>
          <a:xfrm>
            <a:off x="3786288" y="3475644"/>
            <a:ext cx="2955700" cy="619611"/>
            <a:chOff x="3524382" y="4151256"/>
            <a:chExt cx="3940933" cy="82614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2ECEB0-E30B-044E-8ADB-E026114127F9}"/>
                </a:ext>
              </a:extLst>
            </p:cNvPr>
            <p:cNvCxnSpPr>
              <a:cxnSpLocks/>
            </p:cNvCxnSpPr>
            <p:nvPr/>
          </p:nvCxnSpPr>
          <p:spPr>
            <a:xfrm>
              <a:off x="3524382" y="4916678"/>
              <a:ext cx="3558697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C35C46-7D7A-A841-8371-3694DC964DA5}"/>
                </a:ext>
              </a:extLst>
            </p:cNvPr>
            <p:cNvSpPr txBox="1"/>
            <p:nvPr/>
          </p:nvSpPr>
          <p:spPr>
            <a:xfrm>
              <a:off x="3774169" y="4484961"/>
              <a:ext cx="322994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Give me all the new </a:t>
              </a:r>
              <a:r>
                <a:rPr lang="en-US" sz="1800" dirty="0" err="1"/>
                <a:t>Txs</a:t>
              </a:r>
              <a:endParaRPr lang="en-US" sz="18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6C93A4-E529-FA4B-B79D-90760F4CA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3232" y="4151256"/>
              <a:ext cx="532083" cy="51435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F7D2758-AA40-614A-8277-26B3E7B4CC57}"/>
              </a:ext>
            </a:extLst>
          </p:cNvPr>
          <p:cNvSpPr txBox="1"/>
          <p:nvPr/>
        </p:nvSpPr>
        <p:spPr>
          <a:xfrm>
            <a:off x="2574911" y="4607012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P2P Node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B961A0-6203-6847-B3A8-48F53031F431}"/>
              </a:ext>
            </a:extLst>
          </p:cNvPr>
          <p:cNvSpPr txBox="1"/>
          <p:nvPr/>
        </p:nvSpPr>
        <p:spPr>
          <a:xfrm>
            <a:off x="6529066" y="460701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Wallet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A98E90-446D-494C-911C-C2240F3E6C0B}"/>
              </a:ext>
            </a:extLst>
          </p:cNvPr>
          <p:cNvGrpSpPr/>
          <p:nvPr/>
        </p:nvGrpSpPr>
        <p:grpSpPr>
          <a:xfrm>
            <a:off x="1363004" y="3725702"/>
            <a:ext cx="1502541" cy="648007"/>
            <a:chOff x="293338" y="4484675"/>
            <a:chExt cx="2003388" cy="8640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96B177E-47F3-1A41-94B9-7A83D2D15A2E}"/>
                </a:ext>
              </a:extLst>
            </p:cNvPr>
            <p:cNvGrpSpPr/>
            <p:nvPr/>
          </p:nvGrpSpPr>
          <p:grpSpPr>
            <a:xfrm>
              <a:off x="906755" y="4484675"/>
              <a:ext cx="864010" cy="864010"/>
              <a:chOff x="4063988" y="2374340"/>
              <a:chExt cx="864010" cy="86401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DE8FCF-3941-CB4A-BC14-740E5A3DB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3988" y="2374340"/>
                <a:ext cx="864010" cy="86401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642504-5F6C-D445-A415-5F8C2A67728F}"/>
                  </a:ext>
                </a:extLst>
              </p:cNvPr>
              <p:cNvSpPr txBox="1"/>
              <p:nvPr/>
            </p:nvSpPr>
            <p:spPr>
              <a:xfrm>
                <a:off x="4252176" y="2575511"/>
                <a:ext cx="487634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Tx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6A8363-71DA-0143-A137-E7FC8F8C9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338" y="5167830"/>
              <a:ext cx="2003388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4C661C-72A2-A041-8FFC-0AB9DDB3F58C}"/>
              </a:ext>
            </a:extLst>
          </p:cNvPr>
          <p:cNvGrpSpPr/>
          <p:nvPr/>
        </p:nvGrpSpPr>
        <p:grpSpPr>
          <a:xfrm>
            <a:off x="1363004" y="3845714"/>
            <a:ext cx="1502541" cy="648007"/>
            <a:chOff x="293338" y="4644691"/>
            <a:chExt cx="2003388" cy="86401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EA3F968-3B2C-A24E-AB4D-82D47F78E2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338" y="5326337"/>
              <a:ext cx="2003388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20E6CCC-8A65-5440-8C94-3AD83692E0C7}"/>
                </a:ext>
              </a:extLst>
            </p:cNvPr>
            <p:cNvGrpSpPr/>
            <p:nvPr/>
          </p:nvGrpSpPr>
          <p:grpSpPr>
            <a:xfrm>
              <a:off x="981552" y="4644691"/>
              <a:ext cx="864011" cy="864010"/>
              <a:chOff x="4063987" y="2374340"/>
              <a:chExt cx="864011" cy="86401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C8427C5-9143-AE45-BE14-82068DF2D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3987" y="2374340"/>
                <a:ext cx="864011" cy="86401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A54493-368D-BA41-8136-1BA64EC88E74}"/>
                  </a:ext>
                </a:extLst>
              </p:cNvPr>
              <p:cNvSpPr txBox="1"/>
              <p:nvPr/>
            </p:nvSpPr>
            <p:spPr>
              <a:xfrm>
                <a:off x="4252175" y="2575511"/>
                <a:ext cx="487635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Tx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B96DE4-7975-124A-9272-5569CB820D34}"/>
              </a:ext>
            </a:extLst>
          </p:cNvPr>
          <p:cNvGrpSpPr/>
          <p:nvPr/>
        </p:nvGrpSpPr>
        <p:grpSpPr>
          <a:xfrm>
            <a:off x="3700887" y="4330162"/>
            <a:ext cx="648008" cy="648007"/>
            <a:chOff x="4063988" y="2374340"/>
            <a:chExt cx="864010" cy="86401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12CDC55-851A-0C40-8E61-DD81EF4E0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8" y="2374340"/>
              <a:ext cx="864010" cy="864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B4B5C0-A030-A34F-92F7-2D26E79FC772}"/>
                </a:ext>
              </a:extLst>
            </p:cNvPr>
            <p:cNvSpPr txBox="1"/>
            <p:nvPr/>
          </p:nvSpPr>
          <p:spPr>
            <a:xfrm>
              <a:off x="4252176" y="2575511"/>
              <a:ext cx="48763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Tx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771DF8-C31C-3142-9528-86F1EB5F24BA}"/>
              </a:ext>
            </a:extLst>
          </p:cNvPr>
          <p:cNvGrpSpPr/>
          <p:nvPr/>
        </p:nvGrpSpPr>
        <p:grpSpPr>
          <a:xfrm>
            <a:off x="3768182" y="4392701"/>
            <a:ext cx="648008" cy="648007"/>
            <a:chOff x="4063988" y="2374340"/>
            <a:chExt cx="864010" cy="86401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85428C-2AFC-2A43-B66E-FF429EE8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8" y="2374340"/>
              <a:ext cx="864010" cy="8640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899C02-5392-DA44-8D5B-6F6DAC556721}"/>
                </a:ext>
              </a:extLst>
            </p:cNvPr>
            <p:cNvSpPr txBox="1"/>
            <p:nvPr/>
          </p:nvSpPr>
          <p:spPr>
            <a:xfrm>
              <a:off x="4252176" y="2575511"/>
              <a:ext cx="48763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Tx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51D075-605A-E64D-A292-14628C27DBAB}"/>
              </a:ext>
            </a:extLst>
          </p:cNvPr>
          <p:cNvGrpSpPr/>
          <p:nvPr/>
        </p:nvGrpSpPr>
        <p:grpSpPr>
          <a:xfrm>
            <a:off x="5813055" y="4261641"/>
            <a:ext cx="773553" cy="771666"/>
            <a:chOff x="6226740" y="5199253"/>
            <a:chExt cx="1031404" cy="102888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49E9BAE-257A-0444-8CBC-80BF30E6E7AB}"/>
                </a:ext>
              </a:extLst>
            </p:cNvPr>
            <p:cNvGrpSpPr/>
            <p:nvPr/>
          </p:nvGrpSpPr>
          <p:grpSpPr>
            <a:xfrm>
              <a:off x="6226740" y="5199253"/>
              <a:ext cx="864010" cy="864010"/>
              <a:chOff x="4063988" y="2374340"/>
              <a:chExt cx="864010" cy="86401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56AC452-F7DC-B547-AB68-52D998DEA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3988" y="2374340"/>
                <a:ext cx="864010" cy="86401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43F69FE-0D8E-E144-9B0B-F7A23B06B0EE}"/>
                  </a:ext>
                </a:extLst>
              </p:cNvPr>
              <p:cNvSpPr txBox="1"/>
              <p:nvPr/>
            </p:nvSpPr>
            <p:spPr>
              <a:xfrm>
                <a:off x="4252176" y="2575511"/>
                <a:ext cx="487634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Tx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73C9D40-C43E-4C4F-94FB-92487F6B7055}"/>
                </a:ext>
              </a:extLst>
            </p:cNvPr>
            <p:cNvGrpSpPr/>
            <p:nvPr/>
          </p:nvGrpSpPr>
          <p:grpSpPr>
            <a:xfrm>
              <a:off x="6304407" y="5280746"/>
              <a:ext cx="864010" cy="864010"/>
              <a:chOff x="4063988" y="2374340"/>
              <a:chExt cx="864010" cy="86401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AC75427-034E-C84E-9B6C-CA27131D2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3988" y="2374340"/>
                <a:ext cx="864010" cy="86401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18188E-3324-6B42-BDC1-AE196C6B6C3A}"/>
                  </a:ext>
                </a:extLst>
              </p:cNvPr>
              <p:cNvSpPr txBox="1"/>
              <p:nvPr/>
            </p:nvSpPr>
            <p:spPr>
              <a:xfrm>
                <a:off x="4252176" y="2575511"/>
                <a:ext cx="487634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Tx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FC7B5D6-8A50-5149-A880-7D1E37792E30}"/>
                </a:ext>
              </a:extLst>
            </p:cNvPr>
            <p:cNvGrpSpPr/>
            <p:nvPr/>
          </p:nvGrpSpPr>
          <p:grpSpPr>
            <a:xfrm>
              <a:off x="6394134" y="5364131"/>
              <a:ext cx="864010" cy="864010"/>
              <a:chOff x="4063988" y="2374340"/>
              <a:chExt cx="864010" cy="86401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9CA3F0E-9AF5-D141-B438-B4B09FB8A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3988" y="2374340"/>
                <a:ext cx="864010" cy="864010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050DEE9-4A50-F446-BEFF-07EC4CD95013}"/>
                  </a:ext>
                </a:extLst>
              </p:cNvPr>
              <p:cNvSpPr txBox="1"/>
              <p:nvPr/>
            </p:nvSpPr>
            <p:spPr>
              <a:xfrm>
                <a:off x="4252176" y="2575511"/>
                <a:ext cx="487634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Tx</a:t>
                </a:r>
              </a:p>
            </p:txBody>
          </p:sp>
        </p:grp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794D66-E77D-A544-BC0B-005A0B871F62}"/>
              </a:ext>
            </a:extLst>
          </p:cNvPr>
          <p:cNvCxnSpPr>
            <a:cxnSpLocks/>
          </p:cNvCxnSpPr>
          <p:nvPr/>
        </p:nvCxnSpPr>
        <p:spPr>
          <a:xfrm flipH="1">
            <a:off x="3786287" y="4358350"/>
            <a:ext cx="2655009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ED5A395A-92F0-5647-AE3C-0CAC4FF2D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853" y="2747157"/>
            <a:ext cx="648008" cy="648008"/>
          </a:xfrm>
          <a:prstGeom prst="rect">
            <a:avLst/>
          </a:prstGeom>
        </p:spPr>
      </p:pic>
      <p:sp>
        <p:nvSpPr>
          <p:cNvPr id="52" name="Rounded Rectangular Callout 51">
            <a:extLst>
              <a:ext uri="{FF2B5EF4-FFF2-40B4-BE49-F238E27FC236}">
                <a16:creationId xmlns:a16="http://schemas.microsoft.com/office/drawing/2014/main" id="{07EA75C1-D45E-FE42-8B83-DBAEC689E159}"/>
              </a:ext>
            </a:extLst>
          </p:cNvPr>
          <p:cNvSpPr/>
          <p:nvPr/>
        </p:nvSpPr>
        <p:spPr>
          <a:xfrm>
            <a:off x="7264769" y="3022007"/>
            <a:ext cx="1408273" cy="724727"/>
          </a:xfrm>
          <a:prstGeom prst="wedgeRoundRectCallout">
            <a:avLst>
              <a:gd name="adj1" fmla="val -47566"/>
              <a:gd name="adj2" fmla="val 77343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Check if I got paid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AC3CC83-8AB5-5444-92D5-C2D36A994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0933" y="4105070"/>
            <a:ext cx="303882" cy="563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260A4-5CBD-FF43-B4AD-1EED3510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Went Wrong?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DDF2E96-2E19-8044-B81A-6B28F1E901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67" y="2732024"/>
            <a:ext cx="648009" cy="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017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28A1-0FF7-EF45-B1CB-BE799C97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36" y="2327740"/>
            <a:ext cx="5780897" cy="488024"/>
          </a:xfrm>
        </p:spPr>
        <p:txBody>
          <a:bodyPr/>
          <a:lstStyle/>
          <a:p>
            <a:pPr algn="ctr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So why was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Monero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also vulnerable?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A024E-EE14-6B4C-9F6D-547ED4C5B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1BD56-C69D-754D-98A3-1B93F29F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472" y="2815762"/>
            <a:ext cx="885825" cy="885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1FACE1-F488-1D4B-8BCD-EDC49676D9F0}"/>
              </a:ext>
            </a:extLst>
          </p:cNvPr>
          <p:cNvSpPr/>
          <p:nvPr/>
        </p:nvSpPr>
        <p:spPr>
          <a:xfrm>
            <a:off x="2890864" y="466092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691227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43FC0-5BEE-D940-A353-F2F3DA1259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1427" y="2604049"/>
            <a:ext cx="8816829" cy="2942658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2000" i="1" dirty="0">
                <a:latin typeface="+mn-lt"/>
              </a:rPr>
              <a:t>	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 Timing of wallet’s requests leaks wallet’s processing time</a:t>
            </a:r>
          </a:p>
          <a:p>
            <a:pPr marL="0" indent="0">
              <a:spcBef>
                <a:spcPts val="500"/>
              </a:spcBef>
              <a:buNone/>
            </a:pPr>
            <a:endParaRPr lang="en-US" sz="2000" i="1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2000" i="1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2000" i="1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2000" i="1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2000" i="1" dirty="0">
                <a:solidFill>
                  <a:srgbClr val="FF0000"/>
                </a:solidFill>
                <a:latin typeface="+mn-lt"/>
              </a:rPr>
              <a:t>	 </a:t>
            </a:r>
            <a:r>
              <a:rPr lang="en-US" sz="2000" i="1" dirty="0" err="1">
                <a:solidFill>
                  <a:srgbClr val="FF0000"/>
                </a:solidFill>
                <a:latin typeface="+mn-lt"/>
              </a:rPr>
              <a:t>Monero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 P2P node acquires </a:t>
            </a:r>
            <a:r>
              <a:rPr lang="en-US" sz="2000" b="1" i="1" dirty="0">
                <a:solidFill>
                  <a:srgbClr val="FF0000"/>
                </a:solidFill>
                <a:latin typeface="+mn-lt"/>
              </a:rPr>
              <a:t>global mutex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 to process a request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E6302-9A9F-3744-B76B-5E5699A92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EE6DFA-E3C5-3D4C-8312-1744ED08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66" y="2641082"/>
            <a:ext cx="340483" cy="33594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D505C61-17D4-9D44-A0AE-994D76D32571}"/>
              </a:ext>
            </a:extLst>
          </p:cNvPr>
          <p:cNvSpPr txBox="1"/>
          <p:nvPr/>
        </p:nvSpPr>
        <p:spPr>
          <a:xfrm>
            <a:off x="5488430" y="3029696"/>
            <a:ext cx="2664000" cy="95410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while</a:t>
            </a:r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i="1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txs</a:t>
            </a:r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i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request_txs</a:t>
            </a:r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  <a:p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i="1" dirty="0">
                <a:solidFill>
                  <a:schemeClr val="accent2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process</a:t>
            </a:r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i="1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txs</a:t>
            </a:r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i="1" dirty="0">
                <a:solidFill>
                  <a:schemeClr val="accent2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sleep</a:t>
            </a:r>
            <a:r>
              <a:rPr lang="en-US" sz="1400" i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(60)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667065-626B-8042-8FE8-F2E415BAFDFC}"/>
              </a:ext>
            </a:extLst>
          </p:cNvPr>
          <p:cNvSpPr txBox="1"/>
          <p:nvPr/>
        </p:nvSpPr>
        <p:spPr>
          <a:xfrm>
            <a:off x="560202" y="3645249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 between requests = 60s + time to process </a:t>
            </a:r>
            <a:r>
              <a:rPr lang="en-US" sz="1600" dirty="0" err="1"/>
              <a:t>txs</a:t>
            </a:r>
            <a:endParaRPr lang="en-US" sz="1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12D306-6496-4447-AE73-71FEEE3844E1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5012062" y="3814526"/>
            <a:ext cx="4763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34A3BE6-EC63-C846-96A8-ED49EABAB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62" y="1466792"/>
            <a:ext cx="749127" cy="749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7295AA-EB8F-2D49-B2F6-04566C97CD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427" y="1561505"/>
            <a:ext cx="830523" cy="7491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E57DD2B-CDE1-2B4B-8D2D-81D0F4F34E1E}"/>
              </a:ext>
            </a:extLst>
          </p:cNvPr>
          <p:cNvGrpSpPr/>
          <p:nvPr/>
        </p:nvGrpSpPr>
        <p:grpSpPr>
          <a:xfrm>
            <a:off x="3092166" y="1378635"/>
            <a:ext cx="1782447" cy="338554"/>
            <a:chOff x="3524382" y="4404916"/>
            <a:chExt cx="2376596" cy="45140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EBB4781-6CE2-7047-A526-92CDAFEECE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4382" y="4809859"/>
              <a:ext cx="2376596" cy="14055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40FF98-9027-B349-8E8B-D048DD0B7138}"/>
                </a:ext>
              </a:extLst>
            </p:cNvPr>
            <p:cNvSpPr txBox="1"/>
            <p:nvPr/>
          </p:nvSpPr>
          <p:spPr>
            <a:xfrm>
              <a:off x="3922639" y="4404916"/>
              <a:ext cx="1620529" cy="451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Request </a:t>
              </a:r>
              <a:r>
                <a:rPr lang="en-US" sz="1600" dirty="0" err="1"/>
                <a:t>Txs</a:t>
              </a:r>
              <a:endParaRPr lang="en-US" sz="1600" dirty="0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618A2-EE26-5240-A72E-D6A1410BC2F4}"/>
              </a:ext>
            </a:extLst>
          </p:cNvPr>
          <p:cNvCxnSpPr>
            <a:cxnSpLocks/>
          </p:cNvCxnSpPr>
          <p:nvPr/>
        </p:nvCxnSpPr>
        <p:spPr>
          <a:xfrm flipH="1">
            <a:off x="3112400" y="1796923"/>
            <a:ext cx="1762213" cy="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6DBF3462-2992-AF4D-ADC4-E6916BF6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65" y="359542"/>
            <a:ext cx="7947349" cy="488024"/>
          </a:xfrm>
        </p:spPr>
        <p:txBody>
          <a:bodyPr/>
          <a:lstStyle/>
          <a:p>
            <a:r>
              <a:rPr lang="en-US" dirty="0"/>
              <a:t>Exploiting Leaks at Synchronization Points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E65199-7791-4049-BE0E-209B503EBF14}"/>
              </a:ext>
            </a:extLst>
          </p:cNvPr>
          <p:cNvCxnSpPr>
            <a:cxnSpLocks/>
          </p:cNvCxnSpPr>
          <p:nvPr/>
        </p:nvCxnSpPr>
        <p:spPr>
          <a:xfrm flipV="1">
            <a:off x="3092166" y="2310633"/>
            <a:ext cx="1782447" cy="1054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B4CA58B-3A1C-714E-AC96-3B000A6570EB}"/>
              </a:ext>
            </a:extLst>
          </p:cNvPr>
          <p:cNvSpPr txBox="1"/>
          <p:nvPr/>
        </p:nvSpPr>
        <p:spPr>
          <a:xfrm>
            <a:off x="3390859" y="2006924"/>
            <a:ext cx="121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Request </a:t>
            </a:r>
            <a:r>
              <a:rPr lang="en-US" sz="1600" dirty="0" err="1"/>
              <a:t>Txs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18381-42F9-9845-A7A9-EEB541A8CC2C}"/>
              </a:ext>
            </a:extLst>
          </p:cNvPr>
          <p:cNvSpPr txBox="1"/>
          <p:nvPr/>
        </p:nvSpPr>
        <p:spPr>
          <a:xfrm>
            <a:off x="3824229" y="1737067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...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0A172C0-DA8A-2E46-8359-1E90DF5C3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66" y="1466792"/>
            <a:ext cx="615873" cy="846825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5F883A-D86A-094B-A384-AAD233A621FA}"/>
              </a:ext>
            </a:extLst>
          </p:cNvPr>
          <p:cNvCxnSpPr>
            <a:cxnSpLocks/>
          </p:cNvCxnSpPr>
          <p:nvPr/>
        </p:nvCxnSpPr>
        <p:spPr>
          <a:xfrm flipH="1">
            <a:off x="1002254" y="1836454"/>
            <a:ext cx="1023745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1340F2-8387-0546-8E59-A0BD8C0ABA7B}"/>
              </a:ext>
            </a:extLst>
          </p:cNvPr>
          <p:cNvCxnSpPr>
            <a:cxnSpLocks/>
          </p:cNvCxnSpPr>
          <p:nvPr/>
        </p:nvCxnSpPr>
        <p:spPr>
          <a:xfrm flipV="1">
            <a:off x="1002254" y="2013247"/>
            <a:ext cx="1023745" cy="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D0C8136D-CF78-C547-8FDB-8298727DD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034" y="1736499"/>
            <a:ext cx="379879" cy="5534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245083-EB0D-8B47-823C-F1314AFC2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27" y="4478129"/>
            <a:ext cx="340483" cy="33594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D4C99C2-B8DC-6246-B455-C962D06C889A}"/>
              </a:ext>
            </a:extLst>
          </p:cNvPr>
          <p:cNvGrpSpPr/>
          <p:nvPr/>
        </p:nvGrpSpPr>
        <p:grpSpPr>
          <a:xfrm>
            <a:off x="7536580" y="3330341"/>
            <a:ext cx="1607419" cy="1807118"/>
            <a:chOff x="7536580" y="3330341"/>
            <a:chExt cx="1607419" cy="1807118"/>
          </a:xfrm>
        </p:grpSpPr>
        <p:sp>
          <p:nvSpPr>
            <p:cNvPr id="38" name="Diagonal Stripe 37">
              <a:extLst>
                <a:ext uri="{FF2B5EF4-FFF2-40B4-BE49-F238E27FC236}">
                  <a16:creationId xmlns:a16="http://schemas.microsoft.com/office/drawing/2014/main" id="{6C92FC09-B97C-2F4A-A900-91FBEA913E3F}"/>
                </a:ext>
              </a:extLst>
            </p:cNvPr>
            <p:cNvSpPr/>
            <p:nvPr/>
          </p:nvSpPr>
          <p:spPr>
            <a:xfrm rot="10800000">
              <a:off x="7536580" y="3330341"/>
              <a:ext cx="1607419" cy="1807118"/>
            </a:xfrm>
            <a:prstGeom prst="diagStrip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B5A812-A60C-A042-93C7-4F9E7E47099A}"/>
                </a:ext>
              </a:extLst>
            </p:cNvPr>
            <p:cNvSpPr txBox="1"/>
            <p:nvPr/>
          </p:nvSpPr>
          <p:spPr>
            <a:xfrm rot="18720000">
              <a:off x="8028730" y="4291716"/>
              <a:ext cx="9621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Fixed!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79302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C904464-5A6D-064F-B81B-D5799B259AB5}"/>
              </a:ext>
            </a:extLst>
          </p:cNvPr>
          <p:cNvSpPr/>
          <p:nvPr/>
        </p:nvSpPr>
        <p:spPr>
          <a:xfrm>
            <a:off x="2159320" y="2676105"/>
            <a:ext cx="1607168" cy="37450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70010-6815-F94D-AC63-6F4235E0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66" y="359542"/>
            <a:ext cx="8133928" cy="488024"/>
          </a:xfrm>
        </p:spPr>
        <p:txBody>
          <a:bodyPr/>
          <a:lstStyle/>
          <a:p>
            <a:r>
              <a:rPr lang="en-US" dirty="0"/>
              <a:t>Timing side channels in </a:t>
            </a:r>
            <a:r>
              <a:rPr lang="en-US" dirty="0" err="1"/>
              <a:t>zkSNARK</a:t>
            </a:r>
            <a:r>
              <a:rPr lang="en-US" dirty="0"/>
              <a:t> proof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B11CF-3644-2A42-80EF-BDF8025B6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38161E-DD49-B74D-8FAD-FD38AF468A3D}"/>
              </a:ext>
            </a:extLst>
          </p:cNvPr>
          <p:cNvGrpSpPr/>
          <p:nvPr/>
        </p:nvGrpSpPr>
        <p:grpSpPr>
          <a:xfrm>
            <a:off x="2305206" y="1801998"/>
            <a:ext cx="2870240" cy="1246495"/>
            <a:chOff x="1373761" y="2324938"/>
            <a:chExt cx="3826987" cy="16619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F39DAB-B211-4D41-8C73-EE6855773C6B}"/>
                </a:ext>
              </a:extLst>
            </p:cNvPr>
            <p:cNvSpPr txBox="1"/>
            <p:nvPr/>
          </p:nvSpPr>
          <p:spPr>
            <a:xfrm>
              <a:off x="1373761" y="2324938"/>
              <a:ext cx="3685197" cy="166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Send </a:t>
              </a:r>
              <a:r>
                <a:rPr lang="en-US" sz="1800" dirty="0"/>
                <a:t>Enc(</a:t>
              </a:r>
              <a:r>
                <a:rPr lang="en-US" sz="1800" dirty="0">
                  <a:solidFill>
                    <a:srgbClr val="009051"/>
                  </a:solidFill>
                </a:rPr>
                <a:t>$5</a:t>
              </a:r>
              <a:r>
                <a:rPr lang="en-US" sz="1800" dirty="0"/>
                <a:t>)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to</a:t>
              </a:r>
              <a:r>
                <a:rPr lang="en-US" sz="1800" dirty="0"/>
                <a:t> Enc(</a:t>
              </a:r>
              <a:r>
                <a:rPr lang="en-US" sz="1800" dirty="0" err="1">
                  <a:solidFill>
                    <a:srgbClr val="0070C0"/>
                  </a:solidFill>
                </a:rPr>
                <a:t>PK</a:t>
              </a:r>
              <a:r>
                <a:rPr lang="en-US" sz="1800" baseline="-25000" dirty="0" err="1">
                  <a:solidFill>
                    <a:srgbClr val="0070C0"/>
                  </a:solidFill>
                </a:rPr>
                <a:t>Bob</a:t>
              </a:r>
              <a:r>
                <a:rPr lang="en-US" sz="1800" dirty="0"/>
                <a:t>)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135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Signed by </a:t>
              </a:r>
              <a:r>
                <a:rPr lang="en-US" sz="1800" dirty="0"/>
                <a:t>Enc(</a:t>
              </a:r>
              <a:r>
                <a:rPr lang="en-US" sz="1800" dirty="0">
                  <a:solidFill>
                    <a:srgbClr val="0070C0"/>
                  </a:solidFill>
                </a:rPr>
                <a:t>SK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A</a:t>
              </a:r>
              <a:r>
                <a:rPr lang="en-US" sz="1800" dirty="0"/>
                <a:t>)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75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sz="1800" dirty="0">
                  <a:solidFill>
                    <a:srgbClr val="7030A0"/>
                  </a:solidFill>
                </a:rPr>
                <a:t>+ </a:t>
              </a:r>
              <a:r>
                <a:rPr lang="en-US" sz="1800" dirty="0" err="1">
                  <a:solidFill>
                    <a:srgbClr val="7030A0"/>
                  </a:solidFill>
                </a:rPr>
                <a:t>zk</a:t>
              </a:r>
              <a:r>
                <a:rPr lang="en-US" sz="1800" dirty="0">
                  <a:solidFill>
                    <a:srgbClr val="7030A0"/>
                  </a:solidFill>
                </a:rPr>
                <a:t>-proof π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1DEA6AC-6B1C-DF4E-B5A0-6B861D26187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074" y="2873070"/>
              <a:ext cx="3641674" cy="187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71B5FA-91FD-7243-BC4B-7AEB7D0F8E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318" y="1536352"/>
            <a:ext cx="1396357" cy="1442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80CDE-006C-6647-A3D1-C7001A539552}"/>
              </a:ext>
            </a:extLst>
          </p:cNvPr>
          <p:cNvSpPr txBox="1"/>
          <p:nvPr/>
        </p:nvSpPr>
        <p:spPr>
          <a:xfrm>
            <a:off x="1357394" y="3352470"/>
            <a:ext cx="4814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Cryptographic proof that the transaction is valid</a:t>
            </a:r>
          </a:p>
          <a:p>
            <a:endParaRPr lang="en-US" sz="1800" dirty="0"/>
          </a:p>
          <a:p>
            <a:r>
              <a:rPr lang="en-US" sz="1800" b="1" dirty="0"/>
              <a:t>Zero-knowledge</a:t>
            </a:r>
            <a:r>
              <a:rPr lang="en-US" sz="1800" dirty="0"/>
              <a:t>: proof leaks nothing </a:t>
            </a:r>
            <a:br>
              <a:rPr lang="en-US" sz="1800" dirty="0"/>
            </a:br>
            <a:r>
              <a:rPr lang="en-US" sz="1800" dirty="0"/>
              <a:t>about </a:t>
            </a:r>
            <a:r>
              <a:rPr lang="en-US" sz="1800" dirty="0" err="1">
                <a:solidFill>
                  <a:srgbClr val="0070C0"/>
                </a:solidFill>
              </a:rPr>
              <a:t>PK</a:t>
            </a:r>
            <a:r>
              <a:rPr lang="en-US" sz="1800" baseline="-25000" dirty="0" err="1">
                <a:solidFill>
                  <a:srgbClr val="0070C0"/>
                </a:solidFill>
              </a:rPr>
              <a:t>Bob</a:t>
            </a:r>
            <a:r>
              <a:rPr lang="en-US" sz="1800" dirty="0"/>
              <a:t>,</a:t>
            </a:r>
            <a:r>
              <a:rPr lang="en-US" sz="1800" dirty="0">
                <a:solidFill>
                  <a:srgbClr val="0070C0"/>
                </a:solidFill>
              </a:rPr>
              <a:t> SK</a:t>
            </a:r>
            <a:r>
              <a:rPr lang="en-US" sz="1800" baseline="-25000" dirty="0">
                <a:solidFill>
                  <a:srgbClr val="0070C0"/>
                </a:solidFill>
              </a:rPr>
              <a:t>A</a:t>
            </a:r>
            <a:r>
              <a:rPr lang="en-US" sz="1800" dirty="0"/>
              <a:t>,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9051"/>
                </a:solidFill>
              </a:rPr>
              <a:t>$5</a:t>
            </a:r>
            <a:r>
              <a:rPr lang="en-US" sz="1800" dirty="0"/>
              <a:t>, ..., right?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81C0EA-600F-1D49-A277-6038AE342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627" y="1765254"/>
            <a:ext cx="1039770" cy="85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437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66CB-EE72-FC4B-89EF-34C42AC1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Alice the Anonymous Activist Blogger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03A3-67CE-9A45-AE6F-CC8C78059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A9D7EE-33DF-BE42-8A82-D13C42423DCA}"/>
              </a:ext>
            </a:extLst>
          </p:cNvPr>
          <p:cNvGrpSpPr/>
          <p:nvPr/>
        </p:nvGrpSpPr>
        <p:grpSpPr>
          <a:xfrm>
            <a:off x="649774" y="1173362"/>
            <a:ext cx="5312960" cy="3697487"/>
            <a:chOff x="0" y="1533990"/>
            <a:chExt cx="7083946" cy="4556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8971E6-30A0-3E44-A3A8-81573442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33990"/>
              <a:ext cx="7083946" cy="4556570"/>
            </a:xfrm>
            <a:prstGeom prst="rect">
              <a:avLst/>
            </a:prstGeom>
          </p:spPr>
        </p:pic>
        <p:sp>
          <p:nvSpPr>
            <p:cNvPr id="7" name="Process 6">
              <a:extLst>
                <a:ext uri="{FF2B5EF4-FFF2-40B4-BE49-F238E27FC236}">
                  <a16:creationId xmlns:a16="http://schemas.microsoft.com/office/drawing/2014/main" id="{9A7D506E-37CF-9946-82D2-A7039F20F877}"/>
                </a:ext>
              </a:extLst>
            </p:cNvPr>
            <p:cNvSpPr/>
            <p:nvPr/>
          </p:nvSpPr>
          <p:spPr>
            <a:xfrm>
              <a:off x="948776" y="1778001"/>
              <a:ext cx="5147224" cy="3213100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5CC554-6E91-5746-8E89-781907EC84C1}"/>
                </a:ext>
              </a:extLst>
            </p:cNvPr>
            <p:cNvSpPr txBox="1"/>
            <p:nvPr/>
          </p:nvSpPr>
          <p:spPr>
            <a:xfrm>
              <a:off x="2976602" y="4529436"/>
              <a:ext cx="1188788" cy="45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anonymous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A8EC01-FDCB-6443-82B1-B99098756105}"/>
              </a:ext>
            </a:extLst>
          </p:cNvPr>
          <p:cNvGrpSpPr/>
          <p:nvPr/>
        </p:nvGrpSpPr>
        <p:grpSpPr>
          <a:xfrm>
            <a:off x="4158421" y="3162133"/>
            <a:ext cx="2362483" cy="757886"/>
            <a:chOff x="4678194" y="3978961"/>
            <a:chExt cx="3149977" cy="101051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67A653-2DCC-B847-A1BB-764261418786}"/>
                </a:ext>
              </a:extLst>
            </p:cNvPr>
            <p:cNvSpPr/>
            <p:nvPr/>
          </p:nvSpPr>
          <p:spPr>
            <a:xfrm>
              <a:off x="7083946" y="4497033"/>
              <a:ext cx="710024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PK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A</a:t>
              </a:r>
              <a:endParaRPr lang="en-US" sz="1800" dirty="0"/>
            </a:p>
          </p:txBody>
        </p: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C5B34A7E-3655-F04E-AC2A-BABDFB26045E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rot="5400000">
              <a:off x="6436263" y="3369612"/>
              <a:ext cx="782560" cy="2001257"/>
            </a:xfrm>
            <a:prstGeom prst="curvedConnector2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61C907-37CF-0643-843A-018548BC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194" y="4542412"/>
              <a:ext cx="1148720" cy="43821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4DE98B-76F3-2D41-B14C-505CA729068B}"/>
              </a:ext>
            </a:extLst>
          </p:cNvPr>
          <p:cNvGrpSpPr/>
          <p:nvPr/>
        </p:nvGrpSpPr>
        <p:grpSpPr>
          <a:xfrm>
            <a:off x="1578479" y="1209170"/>
            <a:ext cx="3491096" cy="2253359"/>
            <a:chOff x="1365274" y="1375008"/>
            <a:chExt cx="4654794" cy="30044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64A644-6F87-BD4E-A323-4DD09384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9455" y="3171199"/>
              <a:ext cx="1726432" cy="8862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8D0F89-FF4F-9345-86B8-6B872C5FC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40755">
              <a:off x="2759327" y="1375008"/>
              <a:ext cx="1866689" cy="186668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993BEA-30FF-3049-A178-263483105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5274" y="3099440"/>
              <a:ext cx="1353681" cy="125306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5E6F36-FF68-EA43-9944-0B359F08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6387" y="3126417"/>
              <a:ext cx="1353681" cy="12530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26F521B-AEEE-3946-90BC-2662F15099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7963" y="1704290"/>
            <a:ext cx="1581215" cy="13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684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0010-6815-F94D-AC63-6F4235E0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65" y="359542"/>
            <a:ext cx="7508895" cy="488024"/>
          </a:xfrm>
        </p:spPr>
        <p:txBody>
          <a:bodyPr/>
          <a:lstStyle/>
          <a:p>
            <a:r>
              <a:rPr lang="en-US" dirty="0"/>
              <a:t>Timing side channels in </a:t>
            </a:r>
            <a:r>
              <a:rPr lang="en-US" dirty="0" err="1"/>
              <a:t>zkSNARK</a:t>
            </a:r>
            <a:r>
              <a:rPr lang="en-US" dirty="0"/>
              <a:t> proof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B11CF-3644-2A42-80EF-BDF8025B6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247EFB-28E8-6C4D-B605-C569D8528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366" y="1210046"/>
            <a:ext cx="4310373" cy="2764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E0D1E-36AA-4541-A74D-CA8C28EB7080}"/>
              </a:ext>
            </a:extLst>
          </p:cNvPr>
          <p:cNvSpPr txBox="1"/>
          <p:nvPr/>
        </p:nvSpPr>
        <p:spPr>
          <a:xfrm>
            <a:off x="967707" y="4337496"/>
            <a:ext cx="730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Transaction generation time leaks (some) information about value!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EB7B4-BF9F-F242-B0D6-16DDF3B46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051" y="3279700"/>
            <a:ext cx="1059070" cy="10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72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A719-3548-B044-9E70-356713C470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8450" y="1402445"/>
            <a:ext cx="6343136" cy="301218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Anonymity is hard!</a:t>
            </a:r>
          </a:p>
          <a:p>
            <a:pPr lvl="1"/>
            <a:r>
              <a:rPr lang="en-US" sz="1950" dirty="0">
                <a:latin typeface="+mn-lt"/>
              </a:rPr>
              <a:t>Flaws are not (only) in the complicated cryptography</a:t>
            </a:r>
          </a:p>
          <a:p>
            <a:pPr lvl="1"/>
            <a:r>
              <a:rPr lang="en-US" sz="1950" dirty="0">
                <a:latin typeface="+mn-lt"/>
              </a:rPr>
              <a:t>Be careful when inheriting designs from non-anonymous currencies (e.g., Bitcoin → </a:t>
            </a:r>
            <a:r>
              <a:rPr lang="en-US" sz="1950" dirty="0" err="1">
                <a:latin typeface="+mn-lt"/>
              </a:rPr>
              <a:t>Zcash</a:t>
            </a:r>
            <a:r>
              <a:rPr lang="en-US" sz="1950" dirty="0">
                <a:latin typeface="+mn-lt"/>
              </a:rPr>
              <a:t>)</a:t>
            </a:r>
          </a:p>
          <a:p>
            <a:pPr lvl="1"/>
            <a:r>
              <a:rPr lang="en-US" sz="1950" dirty="0">
                <a:latin typeface="+mn-lt"/>
              </a:rPr>
              <a:t>Develop constant-time crypto implementations</a:t>
            </a:r>
          </a:p>
          <a:p>
            <a:pPr marL="0" indent="0"/>
            <a:endParaRPr lang="en-US" sz="1650" b="1" dirty="0"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latin typeface="+mn-lt"/>
              </a:rPr>
              <a:t>Anonymity = good crypto + good systems design</a:t>
            </a:r>
          </a:p>
          <a:p>
            <a:pPr marL="0" indent="0"/>
            <a:endParaRPr lang="en-US" sz="165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66AF0-7231-084D-95FA-4642F5481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54319B-D169-FF4E-83C5-EC3F4D743DD5}"/>
              </a:ext>
            </a:extLst>
          </p:cNvPr>
          <p:cNvSpPr txBox="1"/>
          <p:nvPr/>
        </p:nvSpPr>
        <p:spPr>
          <a:xfrm>
            <a:off x="1014136" y="4363269"/>
            <a:ext cx="676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https://crypto.stanford.edu/timings</a:t>
            </a:r>
            <a:r>
              <a:rPr lang="en-US" sz="1800" dirty="0"/>
              <a:t>			</a:t>
            </a:r>
            <a:r>
              <a:rPr lang="en-US" sz="1800" dirty="0">
                <a:hlinkClick r:id="rId4"/>
              </a:rPr>
              <a:t>tramer@cs.stanford.edu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B3A1C-4151-364F-8C03-93547FD3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1230589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B992F6B-CC96-0A40-B9C1-02BB74471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87" y="1422199"/>
            <a:ext cx="1196458" cy="9862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1EDC-8349-FF4A-86FC-E4F25CB4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483F2-0BF2-D944-8DFC-4E135BC8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97" y="2584475"/>
            <a:ext cx="881797" cy="9982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5A0C22-B6A5-9249-9346-B752630FC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444" y="3671174"/>
            <a:ext cx="881797" cy="1212472"/>
          </a:xfrm>
          <a:prstGeom prst="rect">
            <a:avLst/>
          </a:prstGeom>
        </p:spPr>
      </p:pic>
      <p:sp>
        <p:nvSpPr>
          <p:cNvPr id="28" name="Cloud Callout 27">
            <a:extLst>
              <a:ext uri="{FF2B5EF4-FFF2-40B4-BE49-F238E27FC236}">
                <a16:creationId xmlns:a16="http://schemas.microsoft.com/office/drawing/2014/main" id="{798E5F83-BA71-1B4C-B3DE-92C1644B31F3}"/>
              </a:ext>
            </a:extLst>
          </p:cNvPr>
          <p:cNvSpPr/>
          <p:nvPr/>
        </p:nvSpPr>
        <p:spPr>
          <a:xfrm>
            <a:off x="6490751" y="3106768"/>
            <a:ext cx="2027415" cy="1170642"/>
          </a:xfrm>
          <a:prstGeom prst="cloudCallout">
            <a:avLst>
              <a:gd name="adj1" fmla="val -52555"/>
              <a:gd name="adj2" fmla="val 2888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 activist just received $5 from Bob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5B52A4-BD92-AD49-B501-B5F83AEE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Alice’s Lack of Privacy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82EBD6-B714-E944-979C-4254AE058B8A}"/>
              </a:ext>
            </a:extLst>
          </p:cNvPr>
          <p:cNvGrpSpPr/>
          <p:nvPr/>
        </p:nvGrpSpPr>
        <p:grpSpPr>
          <a:xfrm>
            <a:off x="1639541" y="2680860"/>
            <a:ext cx="1693092" cy="830997"/>
            <a:chOff x="1231708" y="2367734"/>
            <a:chExt cx="2257456" cy="1107996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AFB6B2E-E568-9C43-B9DB-D3BF350B9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6678" y="2904728"/>
              <a:ext cx="2147107" cy="73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68BB2C-ED08-0048-A158-371467C889E6}"/>
                </a:ext>
              </a:extLst>
            </p:cNvPr>
            <p:cNvSpPr txBox="1"/>
            <p:nvPr/>
          </p:nvSpPr>
          <p:spPr>
            <a:xfrm>
              <a:off x="1231708" y="2367734"/>
              <a:ext cx="22574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Send </a:t>
              </a:r>
              <a:r>
                <a:rPr lang="en-US" sz="1800" dirty="0">
                  <a:solidFill>
                    <a:srgbClr val="009051"/>
                  </a:solidFill>
                </a:rPr>
                <a:t>$5</a:t>
              </a:r>
              <a:r>
                <a:rPr lang="en-US" sz="1800" dirty="0"/>
                <a:t>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to</a:t>
              </a:r>
              <a:r>
                <a:rPr lang="en-US" sz="1800" dirty="0"/>
                <a:t> </a:t>
              </a:r>
              <a:r>
                <a:rPr lang="en-US" sz="1800" dirty="0">
                  <a:solidFill>
                    <a:srgbClr val="0070C0"/>
                  </a:solidFill>
                </a:rPr>
                <a:t>PK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A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Signed by </a:t>
              </a:r>
              <a:r>
                <a:rPr lang="en-US" sz="1800" dirty="0" err="1">
                  <a:solidFill>
                    <a:srgbClr val="0070C0"/>
                  </a:solidFill>
                </a:rPr>
                <a:t>SK</a:t>
              </a:r>
              <a:r>
                <a:rPr lang="en-US" sz="1800" baseline="-25000" dirty="0" err="1">
                  <a:solidFill>
                    <a:srgbClr val="0070C0"/>
                  </a:solidFill>
                </a:rPr>
                <a:t>Bob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1773E2-B8BA-E14A-8F7F-7A35993A67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033" y="1915308"/>
            <a:ext cx="2285906" cy="23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84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7D6546D-0FB8-E043-B0F4-554800BC2F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033" y="1915308"/>
            <a:ext cx="2285906" cy="23621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1EDC-8349-FF4A-86FC-E4F25CB4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483F2-0BF2-D944-8DFC-4E135BC8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92" y="1485123"/>
            <a:ext cx="881797" cy="9982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6738CC-9AD2-8248-80BD-C745A3A524FF}"/>
              </a:ext>
            </a:extLst>
          </p:cNvPr>
          <p:cNvGrpSpPr/>
          <p:nvPr/>
        </p:nvGrpSpPr>
        <p:grpSpPr>
          <a:xfrm>
            <a:off x="1639541" y="2680860"/>
            <a:ext cx="1773242" cy="830997"/>
            <a:chOff x="1231708" y="2367734"/>
            <a:chExt cx="2364322" cy="110799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E52AE44-9BCC-2142-9299-828307C122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6678" y="2904728"/>
              <a:ext cx="2147107" cy="73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5EB9FB-65AD-7A4F-8D93-B7283B32E48C}"/>
                </a:ext>
              </a:extLst>
            </p:cNvPr>
            <p:cNvSpPr txBox="1"/>
            <p:nvPr/>
          </p:nvSpPr>
          <p:spPr>
            <a:xfrm>
              <a:off x="1231708" y="2367734"/>
              <a:ext cx="236432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Send </a:t>
              </a:r>
              <a:r>
                <a:rPr lang="en-US" sz="1800" dirty="0">
                  <a:solidFill>
                    <a:srgbClr val="009051"/>
                  </a:solidFill>
                </a:rPr>
                <a:t>$5</a:t>
              </a:r>
              <a:r>
                <a:rPr lang="en-US" sz="1800" dirty="0"/>
                <a:t>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to</a:t>
              </a:r>
              <a:r>
                <a:rPr lang="en-US" sz="1800" dirty="0"/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PK</a:t>
              </a:r>
              <a:r>
                <a:rPr lang="en-US" sz="1800" baseline="-25000" dirty="0" err="1">
                  <a:solidFill>
                    <a:srgbClr val="0070C0"/>
                  </a:solidFill>
                </a:rPr>
                <a:t>Bob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Signed by </a:t>
              </a:r>
              <a:r>
                <a:rPr lang="en-US" sz="1800" dirty="0">
                  <a:solidFill>
                    <a:srgbClr val="0070C0"/>
                  </a:solidFill>
                </a:rPr>
                <a:t>SK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A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C5B52A4-BD92-AD49-B501-B5F83AEE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Alice’s Lack of Privacy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5E70A4-7E79-1945-BF3C-59666400F711}"/>
              </a:ext>
            </a:extLst>
          </p:cNvPr>
          <p:cNvSpPr/>
          <p:nvPr/>
        </p:nvSpPr>
        <p:spPr>
          <a:xfrm>
            <a:off x="3792834" y="2897987"/>
            <a:ext cx="492813" cy="396741"/>
          </a:xfrm>
          <a:prstGeom prst="rect">
            <a:avLst/>
          </a:prstGeom>
          <a:solidFill>
            <a:schemeClr val="bg2">
              <a:lumMod val="20000"/>
              <a:lumOff val="80000"/>
              <a:alpha val="39000"/>
            </a:schemeClr>
          </a:solidFill>
          <a:ln w="12700">
            <a:solidFill>
              <a:schemeClr val="accent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91EF55-5A88-A747-BAF0-68AD29381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95" y="2603249"/>
            <a:ext cx="1196458" cy="9862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4D8E70-7968-9D4F-9F34-92B9A630D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444" y="3671174"/>
            <a:ext cx="881797" cy="1212472"/>
          </a:xfrm>
          <a:prstGeom prst="rect">
            <a:avLst/>
          </a:prstGeom>
        </p:spPr>
      </p:pic>
      <p:sp>
        <p:nvSpPr>
          <p:cNvPr id="35" name="Cloud Callout 34">
            <a:extLst>
              <a:ext uri="{FF2B5EF4-FFF2-40B4-BE49-F238E27FC236}">
                <a16:creationId xmlns:a16="http://schemas.microsoft.com/office/drawing/2014/main" id="{4B4945A6-F975-AB43-8326-0DCB8FFBD118}"/>
              </a:ext>
            </a:extLst>
          </p:cNvPr>
          <p:cNvSpPr/>
          <p:nvPr/>
        </p:nvSpPr>
        <p:spPr>
          <a:xfrm>
            <a:off x="6490751" y="3106768"/>
            <a:ext cx="2285906" cy="1306206"/>
          </a:xfrm>
          <a:prstGeom prst="cloudCallout">
            <a:avLst>
              <a:gd name="adj1" fmla="val -52555"/>
              <a:gd name="adj2" fmla="val 2888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This P2P node belongs to  the activist!</a:t>
            </a:r>
          </a:p>
        </p:txBody>
      </p:sp>
    </p:spTree>
    <p:extLst>
      <p:ext uri="{BB962C8B-B14F-4D97-AF65-F5344CB8AC3E}">
        <p14:creationId xmlns:p14="http://schemas.microsoft.com/office/powerpoint/2010/main" val="174344741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1EDC-8349-FF4A-86FC-E4F25CB4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5B52A4-BD92-AD49-B501-B5F83AEE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Alice’s Lack of Privacy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ADA9C-460C-BB4D-A3D9-2C8181252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4" y="2917563"/>
            <a:ext cx="4029681" cy="1286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20C991-4904-D34C-B6B2-F21D306CE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25" y="939775"/>
            <a:ext cx="7069882" cy="1797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4D2AFD-CCEF-694E-98F9-606B9E220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866" y="2255393"/>
            <a:ext cx="3774668" cy="24349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40588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22CF42C-8406-B345-80E2-8E7F9FC28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87" y="1422199"/>
            <a:ext cx="1196458" cy="9862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1EDC-8349-FF4A-86FC-E4F25CB4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483F2-0BF2-D944-8DFC-4E135BC8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5" y="2571750"/>
            <a:ext cx="881797" cy="998261"/>
          </a:xfrm>
          <a:prstGeom prst="rect">
            <a:avLst/>
          </a:prstGeom>
        </p:spPr>
      </p:pic>
      <p:sp>
        <p:nvSpPr>
          <p:cNvPr id="28" name="Cloud Callout 27">
            <a:extLst>
              <a:ext uri="{FF2B5EF4-FFF2-40B4-BE49-F238E27FC236}">
                <a16:creationId xmlns:a16="http://schemas.microsoft.com/office/drawing/2014/main" id="{798E5F83-BA71-1B4C-B3DE-92C1644B31F3}"/>
              </a:ext>
            </a:extLst>
          </p:cNvPr>
          <p:cNvSpPr/>
          <p:nvPr/>
        </p:nvSpPr>
        <p:spPr>
          <a:xfrm>
            <a:off x="6514336" y="2875311"/>
            <a:ext cx="2027415" cy="1170642"/>
          </a:xfrm>
          <a:prstGeom prst="cloudCallout">
            <a:avLst>
              <a:gd name="adj1" fmla="val -52555"/>
              <a:gd name="adj2" fmla="val 2888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???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5B52A4-BD92-AD49-B501-B5F83AEE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Solution: Anonymous Transactions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C6F0DC-9FB9-944F-8BA5-E65197777024}"/>
              </a:ext>
            </a:extLst>
          </p:cNvPr>
          <p:cNvGrpSpPr/>
          <p:nvPr/>
        </p:nvGrpSpPr>
        <p:grpSpPr>
          <a:xfrm>
            <a:off x="1155796" y="2620047"/>
            <a:ext cx="2613216" cy="1246495"/>
            <a:chOff x="1128971" y="2358167"/>
            <a:chExt cx="3484288" cy="16619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465330-07D1-2B45-9B5F-B7AC48BDCBE2}"/>
                </a:ext>
              </a:extLst>
            </p:cNvPr>
            <p:cNvSpPr txBox="1"/>
            <p:nvPr/>
          </p:nvSpPr>
          <p:spPr>
            <a:xfrm>
              <a:off x="1128971" y="2358167"/>
              <a:ext cx="3484288" cy="166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Send </a:t>
              </a:r>
              <a:r>
                <a:rPr lang="en-US" sz="1800" b="1" dirty="0"/>
                <a:t>Enc</a:t>
              </a:r>
              <a:r>
                <a:rPr lang="en-US" sz="1800" dirty="0"/>
                <a:t>(</a:t>
              </a:r>
              <a:r>
                <a:rPr lang="en-US" sz="1800" dirty="0">
                  <a:solidFill>
                    <a:srgbClr val="009051"/>
                  </a:solidFill>
                </a:rPr>
                <a:t>$5</a:t>
              </a:r>
              <a:r>
                <a:rPr lang="en-US" sz="1800" dirty="0"/>
                <a:t>)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to</a:t>
              </a:r>
              <a:r>
                <a:rPr lang="en-US" sz="1800" dirty="0"/>
                <a:t> </a:t>
              </a:r>
              <a:r>
                <a:rPr lang="en-US" sz="1800" b="1" dirty="0"/>
                <a:t>Enc</a:t>
              </a:r>
              <a:r>
                <a:rPr lang="en-US" sz="1800" dirty="0"/>
                <a:t>(</a:t>
              </a:r>
              <a:r>
                <a:rPr lang="en-US" sz="1800" dirty="0">
                  <a:solidFill>
                    <a:srgbClr val="0070C0"/>
                  </a:solidFill>
                </a:rPr>
                <a:t>PK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A</a:t>
              </a:r>
              <a:r>
                <a:rPr lang="en-US" sz="1800" dirty="0"/>
                <a:t>)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135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Signed by </a:t>
              </a:r>
              <a:r>
                <a:rPr lang="en-US" sz="1800" b="1" dirty="0"/>
                <a:t>Enc</a:t>
              </a:r>
              <a:r>
                <a:rPr lang="en-US" sz="1800" dirty="0"/>
                <a:t>(</a:t>
              </a:r>
              <a:r>
                <a:rPr lang="en-US" sz="1800" dirty="0" err="1">
                  <a:solidFill>
                    <a:srgbClr val="0070C0"/>
                  </a:solidFill>
                </a:rPr>
                <a:t>SK</a:t>
              </a:r>
              <a:r>
                <a:rPr lang="en-US" sz="1800" baseline="-25000" dirty="0" err="1">
                  <a:solidFill>
                    <a:srgbClr val="0070C0"/>
                  </a:solidFill>
                </a:rPr>
                <a:t>Bob</a:t>
              </a:r>
              <a:r>
                <a:rPr lang="en-US" sz="1800" dirty="0"/>
                <a:t>)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75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sz="1800" dirty="0">
                  <a:solidFill>
                    <a:srgbClr val="7030A0"/>
                  </a:solidFill>
                </a:rPr>
                <a:t>+ </a:t>
              </a:r>
              <a:r>
                <a:rPr lang="en-US" sz="1800" dirty="0" err="1">
                  <a:solidFill>
                    <a:srgbClr val="7030A0"/>
                  </a:solidFill>
                </a:rPr>
                <a:t>zk</a:t>
              </a:r>
              <a:r>
                <a:rPr lang="en-US" sz="1800" dirty="0">
                  <a:solidFill>
                    <a:srgbClr val="7030A0"/>
                  </a:solidFill>
                </a:rPr>
                <a:t>-proof π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15777A5-4CB0-EE41-A69E-C4C24CA2FA0B}"/>
                </a:ext>
              </a:extLst>
            </p:cNvPr>
            <p:cNvCxnSpPr>
              <a:cxnSpLocks/>
            </p:cNvCxnSpPr>
            <p:nvPr/>
          </p:nvCxnSpPr>
          <p:spPr>
            <a:xfrm>
              <a:off x="1349168" y="2919637"/>
              <a:ext cx="302621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DCED445-450E-E540-8580-1AB93C2257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033" y="1915308"/>
            <a:ext cx="2285906" cy="23621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C00C3E-B372-C043-A691-F9AD98955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444" y="3671174"/>
            <a:ext cx="881797" cy="1212472"/>
          </a:xfrm>
          <a:prstGeom prst="rect">
            <a:avLst/>
          </a:prstGeom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26EC9376-3229-224C-91A5-0FFBB7A7CFD0}"/>
              </a:ext>
            </a:extLst>
          </p:cNvPr>
          <p:cNvSpPr/>
          <p:nvPr/>
        </p:nvSpPr>
        <p:spPr>
          <a:xfrm>
            <a:off x="868101" y="4045953"/>
            <a:ext cx="4003945" cy="936196"/>
          </a:xfrm>
          <a:prstGeom prst="wedgeRectCallout">
            <a:avLst>
              <a:gd name="adj1" fmla="val -12449"/>
              <a:gd name="adj2" fmla="val -7429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Bob received $5 from previous </a:t>
            </a:r>
            <a:r>
              <a:rPr lang="en-US" sz="1800" dirty="0" err="1"/>
              <a:t>txs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These funds haven’t been spent yet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Bob knows </a:t>
            </a:r>
            <a:r>
              <a:rPr lang="en-US" sz="1800" dirty="0" err="1">
                <a:solidFill>
                  <a:srgbClr val="0070C0"/>
                </a:solidFill>
              </a:rPr>
              <a:t>SK</a:t>
            </a:r>
            <a:r>
              <a:rPr lang="en-US" sz="1800" baseline="-25000" dirty="0" err="1">
                <a:solidFill>
                  <a:srgbClr val="0070C0"/>
                </a:solidFill>
              </a:rPr>
              <a:t>bob</a:t>
            </a:r>
            <a:endParaRPr lang="en-US" sz="1800" baseline="-25000" dirty="0">
              <a:solidFill>
                <a:srgbClr val="0070C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40CE1EE-B5CB-DB47-8BC8-E3B9CC3ED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09" y="983278"/>
            <a:ext cx="554155" cy="5541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2BC326-69B0-3947-BFBF-9F07D86B9C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39" y="983278"/>
            <a:ext cx="554156" cy="5541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0E05F7E-2835-D34F-B745-06A6C1FD4662}"/>
              </a:ext>
            </a:extLst>
          </p:cNvPr>
          <p:cNvSpPr txBox="1"/>
          <p:nvPr/>
        </p:nvSpPr>
        <p:spPr>
          <a:xfrm>
            <a:off x="544097" y="1493533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Zcash</a:t>
            </a:r>
            <a:r>
              <a:rPr lang="en-US" sz="1800" dirty="0"/>
              <a:t>, </a:t>
            </a:r>
            <a:r>
              <a:rPr lang="en-US" sz="1800" dirty="0" err="1"/>
              <a:t>Monero</a:t>
            </a:r>
            <a:r>
              <a:rPr lang="en-US" sz="1800" dirty="0"/>
              <a:t> and others</a:t>
            </a:r>
          </a:p>
        </p:txBody>
      </p:sp>
    </p:spTree>
    <p:extLst>
      <p:ext uri="{BB962C8B-B14F-4D97-AF65-F5344CB8AC3E}">
        <p14:creationId xmlns:p14="http://schemas.microsoft.com/office/powerpoint/2010/main" val="299239990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1EDC-8349-FF4A-86FC-E4F25CB4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220FE4D-0868-FE43-A9DE-6DB1FE75B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65" y="359542"/>
            <a:ext cx="6872287" cy="488024"/>
          </a:xfrm>
        </p:spPr>
        <p:txBody>
          <a:bodyPr/>
          <a:lstStyle/>
          <a:p>
            <a:r>
              <a:rPr lang="en-US" dirty="0"/>
              <a:t>Our Attacks: Identifying Transaction Recipients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34F0D2-91D1-2541-81BB-82A01CE5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87" y="1422199"/>
            <a:ext cx="1196458" cy="986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BEB2E0-3A9C-C44F-9D3C-7644FDDC7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5" y="2571750"/>
            <a:ext cx="881797" cy="998261"/>
          </a:xfrm>
          <a:prstGeom prst="rect">
            <a:avLst/>
          </a:prstGeom>
        </p:spPr>
      </p:pic>
      <p:sp>
        <p:nvSpPr>
          <p:cNvPr id="30" name="Cloud Callout 29">
            <a:extLst>
              <a:ext uri="{FF2B5EF4-FFF2-40B4-BE49-F238E27FC236}">
                <a16:creationId xmlns:a16="http://schemas.microsoft.com/office/drawing/2014/main" id="{7EF4EE78-2B85-AA44-B44B-DF6608267F62}"/>
              </a:ext>
            </a:extLst>
          </p:cNvPr>
          <p:cNvSpPr/>
          <p:nvPr/>
        </p:nvSpPr>
        <p:spPr>
          <a:xfrm>
            <a:off x="6514335" y="2408418"/>
            <a:ext cx="2407939" cy="1637536"/>
          </a:xfrm>
          <a:prstGeom prst="cloudCallout">
            <a:avLst>
              <a:gd name="adj1" fmla="val -53568"/>
              <a:gd name="adj2" fmla="val 4144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 know which node belongs to the transaction recipient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9BB03C-5915-7741-8C99-B51933ACD7F8}"/>
              </a:ext>
            </a:extLst>
          </p:cNvPr>
          <p:cNvGrpSpPr/>
          <p:nvPr/>
        </p:nvGrpSpPr>
        <p:grpSpPr>
          <a:xfrm>
            <a:off x="1320944" y="2624348"/>
            <a:ext cx="2269660" cy="646331"/>
            <a:chOff x="1349168" y="2363904"/>
            <a:chExt cx="3026213" cy="86177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C0A758-C5D1-EA40-85DC-ACC493A0EA04}"/>
                </a:ext>
              </a:extLst>
            </p:cNvPr>
            <p:cNvSpPr txBox="1"/>
            <p:nvPr/>
          </p:nvSpPr>
          <p:spPr>
            <a:xfrm>
              <a:off x="1509179" y="2363904"/>
              <a:ext cx="2785377" cy="861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Send Tx to Enc(</a:t>
              </a:r>
              <a:r>
                <a:rPr lang="en-US" sz="1800" dirty="0">
                  <a:solidFill>
                    <a:srgbClr val="0070C0"/>
                  </a:solidFill>
                </a:rPr>
                <a:t>PK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A</a:t>
              </a:r>
              <a:r>
                <a:rPr lang="en-US" sz="1800" dirty="0"/>
                <a:t>)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1800" dirty="0">
                <a:solidFill>
                  <a:srgbClr val="7030A0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A0D759E-0669-5049-9516-89A557E57CE2}"/>
                </a:ext>
              </a:extLst>
            </p:cNvPr>
            <p:cNvCxnSpPr>
              <a:cxnSpLocks/>
            </p:cNvCxnSpPr>
            <p:nvPr/>
          </p:nvCxnSpPr>
          <p:spPr>
            <a:xfrm>
              <a:off x="1349168" y="2919637"/>
              <a:ext cx="302621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D65D321-E05F-EF4E-8A08-24B0601ABE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033" y="1915308"/>
            <a:ext cx="2285906" cy="236210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6A85D5-E435-5E4E-BC08-05CF5ED09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444" y="3671174"/>
            <a:ext cx="881797" cy="121247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6FBD6BC-BEAF-354B-A235-22D85BAD4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4713844" y="3041147"/>
            <a:ext cx="923886" cy="75762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998F7F0-9736-324E-9154-B5FF27D0D219}"/>
              </a:ext>
            </a:extLst>
          </p:cNvPr>
          <p:cNvSpPr/>
          <p:nvPr/>
        </p:nvSpPr>
        <p:spPr>
          <a:xfrm>
            <a:off x="4919168" y="1422199"/>
            <a:ext cx="1404130" cy="1262826"/>
          </a:xfrm>
          <a:prstGeom prst="rect">
            <a:avLst/>
          </a:prstGeom>
          <a:solidFill>
            <a:schemeClr val="bg2">
              <a:lumMod val="20000"/>
              <a:lumOff val="80000"/>
              <a:alpha val="39000"/>
            </a:schemeClr>
          </a:solidFill>
          <a:ln w="12700">
            <a:solidFill>
              <a:schemeClr val="accent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3215518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1EDC-8349-FF4A-86FC-E4F25CB4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220FE4D-0868-FE43-A9DE-6DB1FE75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Attacks: Linking an Address to a Node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34F0D2-91D1-2541-81BB-82A01CE5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87" y="1422199"/>
            <a:ext cx="1196458" cy="986218"/>
          </a:xfrm>
          <a:prstGeom prst="rect">
            <a:avLst/>
          </a:prstGeom>
        </p:spPr>
      </p:pic>
      <p:sp>
        <p:nvSpPr>
          <p:cNvPr id="30" name="Cloud Callout 29">
            <a:extLst>
              <a:ext uri="{FF2B5EF4-FFF2-40B4-BE49-F238E27FC236}">
                <a16:creationId xmlns:a16="http://schemas.microsoft.com/office/drawing/2014/main" id="{7EF4EE78-2B85-AA44-B44B-DF6608267F62}"/>
              </a:ext>
            </a:extLst>
          </p:cNvPr>
          <p:cNvSpPr/>
          <p:nvPr/>
        </p:nvSpPr>
        <p:spPr>
          <a:xfrm>
            <a:off x="1258211" y="3708909"/>
            <a:ext cx="2758203" cy="1250051"/>
          </a:xfrm>
          <a:prstGeom prst="cloudCallout">
            <a:avLst>
              <a:gd name="adj1" fmla="val -59406"/>
              <a:gd name="adj2" fmla="val -43292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 know which P2P node belongs to the activist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9BB03C-5915-7741-8C99-B51933ACD7F8}"/>
              </a:ext>
            </a:extLst>
          </p:cNvPr>
          <p:cNvGrpSpPr/>
          <p:nvPr/>
        </p:nvGrpSpPr>
        <p:grpSpPr>
          <a:xfrm>
            <a:off x="1404546" y="2875311"/>
            <a:ext cx="2269660" cy="646331"/>
            <a:chOff x="1349168" y="2363904"/>
            <a:chExt cx="3026213" cy="86177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C0A758-C5D1-EA40-85DC-ACC493A0EA04}"/>
                </a:ext>
              </a:extLst>
            </p:cNvPr>
            <p:cNvSpPr txBox="1"/>
            <p:nvPr/>
          </p:nvSpPr>
          <p:spPr>
            <a:xfrm>
              <a:off x="1509179" y="2363904"/>
              <a:ext cx="2785377" cy="861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Send Tx to Enc(</a:t>
              </a:r>
              <a:r>
                <a:rPr lang="en-US" sz="1800" dirty="0">
                  <a:solidFill>
                    <a:srgbClr val="0070C0"/>
                  </a:solidFill>
                </a:rPr>
                <a:t>PK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A</a:t>
              </a:r>
              <a:r>
                <a:rPr lang="en-US" sz="1800" dirty="0"/>
                <a:t>)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1800" dirty="0">
                <a:solidFill>
                  <a:srgbClr val="7030A0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A0D759E-0669-5049-9516-89A557E57CE2}"/>
                </a:ext>
              </a:extLst>
            </p:cNvPr>
            <p:cNvCxnSpPr>
              <a:cxnSpLocks/>
            </p:cNvCxnSpPr>
            <p:nvPr/>
          </p:nvCxnSpPr>
          <p:spPr>
            <a:xfrm>
              <a:off x="1349168" y="2919637"/>
              <a:ext cx="302621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D65D321-E05F-EF4E-8A08-24B0601ABE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033" y="1915308"/>
            <a:ext cx="2285906" cy="23621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6FBD6BC-BEAF-354B-A235-22D85BAD4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79298" flipH="1">
            <a:off x="1740588" y="2008851"/>
            <a:ext cx="1488983" cy="122103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998F7F0-9736-324E-9154-B5FF27D0D219}"/>
              </a:ext>
            </a:extLst>
          </p:cNvPr>
          <p:cNvSpPr/>
          <p:nvPr/>
        </p:nvSpPr>
        <p:spPr>
          <a:xfrm>
            <a:off x="4919168" y="1422199"/>
            <a:ext cx="1404130" cy="1262826"/>
          </a:xfrm>
          <a:prstGeom prst="rect">
            <a:avLst/>
          </a:prstGeom>
          <a:solidFill>
            <a:schemeClr val="bg2">
              <a:lumMod val="20000"/>
              <a:lumOff val="80000"/>
              <a:alpha val="39000"/>
            </a:schemeClr>
          </a:solidFill>
          <a:ln w="12700">
            <a:solidFill>
              <a:schemeClr val="accent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EBCE4E-E567-CD4B-A5DE-B577EDD50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40" y="2434911"/>
            <a:ext cx="881797" cy="12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054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E28EED-4429-8446-A793-73356A46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Results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D2475-DE94-5247-A80B-E3A66B319DF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3823" y="1024916"/>
            <a:ext cx="7274754" cy="3759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Remote side-channel attacks on various system components of anonymous transactions</a:t>
            </a:r>
          </a:p>
          <a:p>
            <a:pPr marL="0" indent="0">
              <a:buNone/>
            </a:pPr>
            <a:endParaRPr lang="en-US" sz="1600" b="1" dirty="0">
              <a:latin typeface="+mn-lt"/>
            </a:endParaRPr>
          </a:p>
          <a:p>
            <a:pPr>
              <a:buFont typeface="+mj-lt"/>
              <a:buAutoNum type="arabicPeriod"/>
            </a:pPr>
            <a:r>
              <a:rPr lang="en-US" sz="1800" dirty="0">
                <a:latin typeface="+mn-lt"/>
              </a:rPr>
              <a:t>A general attack framework for any anonymous transaction system</a:t>
            </a: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latin typeface="+mn-lt"/>
              </a:rPr>
              <a:t>Specific attack instantiations for </a:t>
            </a:r>
            <a:r>
              <a:rPr lang="en-US" sz="1800" dirty="0" err="1">
                <a:latin typeface="+mn-lt"/>
              </a:rPr>
              <a:t>Zcash</a:t>
            </a:r>
            <a:r>
              <a:rPr lang="en-US" sz="1800" dirty="0">
                <a:latin typeface="+mn-lt"/>
              </a:rPr>
              <a:t> and </a:t>
            </a:r>
            <a:r>
              <a:rPr lang="en-US" sz="1800" dirty="0" err="1">
                <a:latin typeface="+mn-lt"/>
              </a:rPr>
              <a:t>Monero</a:t>
            </a:r>
            <a:endParaRPr lang="en-US" sz="1800" b="1" dirty="0">
              <a:latin typeface="+mn-lt"/>
            </a:endParaRPr>
          </a:p>
          <a:p>
            <a:pPr lvl="2">
              <a:spcBef>
                <a:spcPts val="300"/>
              </a:spcBef>
            </a:pPr>
            <a:r>
              <a:rPr lang="en-US" dirty="0">
                <a:latin typeface="+mn-lt"/>
              </a:rPr>
              <a:t>Determine the P2P node of </a:t>
            </a:r>
            <a:r>
              <a:rPr lang="en-US" i="1" dirty="0">
                <a:latin typeface="+mn-lt"/>
              </a:rPr>
              <a:t>any</a:t>
            </a:r>
            <a:r>
              <a:rPr lang="en-US" dirty="0">
                <a:latin typeface="+mn-lt"/>
              </a:rPr>
              <a:t> transaction recipient</a:t>
            </a:r>
          </a:p>
          <a:p>
            <a:pPr lvl="2">
              <a:spcBef>
                <a:spcPts val="300"/>
              </a:spcBef>
            </a:pPr>
            <a:r>
              <a:rPr lang="en-US" dirty="0">
                <a:latin typeface="+mn-lt"/>
              </a:rPr>
              <a:t>Link a (diversified) public key to an IP address</a:t>
            </a:r>
            <a:endParaRPr lang="en-US" sz="1800" b="1" dirty="0">
              <a:latin typeface="+mn-lt"/>
            </a:endParaRP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latin typeface="+mn-lt"/>
              </a:rPr>
              <a:t>Attacks beyond de-anonymization (for </a:t>
            </a:r>
            <a:r>
              <a:rPr lang="en-US" sz="1800" dirty="0" err="1">
                <a:latin typeface="+mn-lt"/>
              </a:rPr>
              <a:t>Zcash</a:t>
            </a:r>
            <a:r>
              <a:rPr lang="en-US" sz="1800" dirty="0">
                <a:latin typeface="+mn-lt"/>
              </a:rPr>
              <a:t>):</a:t>
            </a:r>
          </a:p>
          <a:p>
            <a:pPr lvl="2">
              <a:spcBef>
                <a:spcPts val="300"/>
              </a:spcBef>
            </a:pPr>
            <a:r>
              <a:rPr lang="en-US" dirty="0">
                <a:latin typeface="+mn-lt"/>
              </a:rPr>
              <a:t>Remotely crash user nodes</a:t>
            </a:r>
          </a:p>
          <a:p>
            <a:pPr lvl="2">
              <a:spcBef>
                <a:spcPts val="300"/>
              </a:spcBef>
              <a:buFont typeface="System Font Regular"/>
              <a:buChar char="∼"/>
            </a:pPr>
            <a:r>
              <a:rPr lang="en-US" dirty="0">
                <a:latin typeface="+mn-lt"/>
              </a:rPr>
              <a:t>Remotely extract a user’s secret viewing key</a:t>
            </a:r>
          </a:p>
          <a:p>
            <a:pPr lvl="2">
              <a:spcBef>
                <a:spcPts val="300"/>
              </a:spcBef>
              <a:buFont typeface="System Font Regular"/>
              <a:buChar char="∼"/>
            </a:pPr>
            <a:r>
              <a:rPr lang="en-US" dirty="0">
                <a:latin typeface="+mn-lt"/>
              </a:rPr>
              <a:t>Learn transaction amounts by timing a </a:t>
            </a:r>
            <a:r>
              <a:rPr lang="en-US" dirty="0" err="1">
                <a:latin typeface="+mn-lt"/>
              </a:rPr>
              <a:t>zk</a:t>
            </a:r>
            <a:r>
              <a:rPr lang="en-US" dirty="0">
                <a:latin typeface="+mn-lt"/>
              </a:rPr>
              <a:t>-proof generation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040E703-6F0A-9247-8DBC-A78578AE0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5" y="4870849"/>
            <a:ext cx="846137" cy="272653"/>
          </a:xfrm>
        </p:spPr>
        <p:txBody>
          <a:bodyPr/>
          <a:lstStyle/>
          <a:p>
            <a:fld id="{AC13E6D5-74F7-484E-B15D-5FF0E9020B73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004578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ford2" id="{06E91E6C-6B2A-4F46-846E-602A5BB9E12D}" vid="{5E64A965-E77B-434D-B071-E1789E42C2BE}"/>
    </a:ext>
  </a:extLst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ford2" id="{06E91E6C-6B2A-4F46-846E-602A5BB9E12D}" vid="{B6AE6E83-346F-EE4A-91B5-A6FB5025A9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SU_Preso_4x3_v6</Template>
  <TotalTime>14176</TotalTime>
  <Words>2393</Words>
  <Application>Microsoft Macintosh PowerPoint</Application>
  <PresentationFormat>On-screen Show (16:9)</PresentationFormat>
  <Paragraphs>260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</vt:lpstr>
      <vt:lpstr>Consolas</vt:lpstr>
      <vt:lpstr>Edwardian Script ITC</vt:lpstr>
      <vt:lpstr>Source Sans Pro</vt:lpstr>
      <vt:lpstr>Source Sans Pro Semibold</vt:lpstr>
      <vt:lpstr>Symbol</vt:lpstr>
      <vt:lpstr>System Font Regular</vt:lpstr>
      <vt:lpstr>Wingdings</vt:lpstr>
      <vt:lpstr>SU_Preso_4x3_v6</vt:lpstr>
      <vt:lpstr>SU_Template_TopBar</vt:lpstr>
      <vt:lpstr>Remote Side-Channel Attacks on Anonymous Transactions </vt:lpstr>
      <vt:lpstr>Meet Alice the Anonymous Activist Blogger </vt:lpstr>
      <vt:lpstr>Alice’s Lack of Privacy</vt:lpstr>
      <vt:lpstr>Alice’s Lack of Privacy</vt:lpstr>
      <vt:lpstr>Alice’s Lack of Privacy</vt:lpstr>
      <vt:lpstr>The Solution: Anonymous Transactions</vt:lpstr>
      <vt:lpstr>Our Attacks: Identifying Transaction Recipients</vt:lpstr>
      <vt:lpstr>Our Attacks: Linking an Address to a Node</vt:lpstr>
      <vt:lpstr>Summary of Results</vt:lpstr>
      <vt:lpstr>Summary of Results</vt:lpstr>
      <vt:lpstr>Summary of Results</vt:lpstr>
      <vt:lpstr>PowerPoint Presentation</vt:lpstr>
      <vt:lpstr>Receiving Transactions in Zcash</vt:lpstr>
      <vt:lpstr>The PING Attack</vt:lpstr>
      <vt:lpstr>The PING Attack</vt:lpstr>
      <vt:lpstr>What Went Wrong?</vt:lpstr>
      <vt:lpstr>So why was Monero also vulnerable?</vt:lpstr>
      <vt:lpstr>Exploiting Leaks at Synchronization Points </vt:lpstr>
      <vt:lpstr>Timing side channels in zkSNARK proof generation</vt:lpstr>
      <vt:lpstr>Timing side channels in zkSNARK proof generation</vt:lpstr>
      <vt:lpstr>Conclusions and Lessons Learned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Anonymous Transactions via Remote Side-Channel Attacks</dc:title>
  <dc:creator>florian.tramer@gmail.com</dc:creator>
  <dc:description>2012 PowerPoint template redesign</dc:description>
  <cp:lastModifiedBy>florian.tramer@gmail.com</cp:lastModifiedBy>
  <cp:revision>424</cp:revision>
  <dcterms:created xsi:type="dcterms:W3CDTF">2019-12-02T18:52:07Z</dcterms:created>
  <dcterms:modified xsi:type="dcterms:W3CDTF">2020-07-21T01:02:55Z</dcterms:modified>
</cp:coreProperties>
</file>