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16"/>
  </p:notesMasterIdLst>
  <p:handoutMasterIdLst>
    <p:handoutMasterId r:id="rId17"/>
  </p:handoutMasterIdLst>
  <p:sldIdLst>
    <p:sldId id="304" r:id="rId3"/>
    <p:sldId id="314" r:id="rId4"/>
    <p:sldId id="322" r:id="rId5"/>
    <p:sldId id="325" r:id="rId6"/>
    <p:sldId id="315" r:id="rId7"/>
    <p:sldId id="316" r:id="rId8"/>
    <p:sldId id="317" r:id="rId9"/>
    <p:sldId id="318" r:id="rId10"/>
    <p:sldId id="323" r:id="rId11"/>
    <p:sldId id="319" r:id="rId12"/>
    <p:sldId id="326" r:id="rId13"/>
    <p:sldId id="320" r:id="rId14"/>
    <p:sldId id="32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340BCA-F848-6343-B425-58D001C192CC}">
          <p14:sldIdLst>
            <p14:sldId id="304"/>
            <p14:sldId id="314"/>
            <p14:sldId id="322"/>
            <p14:sldId id="325"/>
            <p14:sldId id="315"/>
            <p14:sldId id="316"/>
            <p14:sldId id="317"/>
            <p14:sldId id="318"/>
            <p14:sldId id="323"/>
            <p14:sldId id="319"/>
            <p14:sldId id="326"/>
            <p14:sldId id="320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pos="2903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/>
    <p:restoredTop sz="94316"/>
  </p:normalViewPr>
  <p:slideViewPr>
    <p:cSldViewPr snapToGrid="0" snapToObjects="1">
      <p:cViewPr varScale="1">
        <p:scale>
          <a:sx n="112" d="100"/>
          <a:sy n="112" d="100"/>
        </p:scale>
        <p:origin x="1752" y="184"/>
      </p:cViewPr>
      <p:guideLst>
        <p:guide pos="2903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56167979002629E-2"/>
          <c:y val="9.2928254060074961E-2"/>
          <c:w val="0.90251049868766409"/>
          <c:h val="0.58809739564422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Training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99.4</c:v>
                </c:pt>
                <c:pt idx="1">
                  <c:v>0</c:v>
                </c:pt>
                <c:pt idx="2">
                  <c:v>12.4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1-0840-B02F-ACC86390B2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against L∞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99.1</c:v>
                </c:pt>
                <c:pt idx="1">
                  <c:v>91.1</c:v>
                </c:pt>
                <c:pt idx="2">
                  <c:v>12.1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1-0840-B02F-ACC86390B2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Train against L1</c:v>
                </c:pt>
              </c:strCache>
            </c:strRef>
          </c:tx>
          <c:spPr>
            <a:solidFill>
              <a:srgbClr val="0B944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98.9</c:v>
                </c:pt>
                <c:pt idx="1">
                  <c:v>0</c:v>
                </c:pt>
                <c:pt idx="2">
                  <c:v>78.5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1-0840-B02F-ACC86390B2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Train against RT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99.3</c:v>
                </c:pt>
                <c:pt idx="1">
                  <c:v>0</c:v>
                </c:pt>
                <c:pt idx="2">
                  <c:v>9</c:v>
                </c:pt>
                <c:pt idx="3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C1-0840-B02F-ACC86390B2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6573488"/>
        <c:axId val="1456886176"/>
      </c:barChart>
      <c:catAx>
        <c:axId val="14565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886176"/>
        <c:crosses val="autoZero"/>
        <c:auto val="1"/>
        <c:lblAlgn val="ctr"/>
        <c:lblOffset val="100"/>
        <c:noMultiLvlLbl val="0"/>
      </c:catAx>
      <c:valAx>
        <c:axId val="1456886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5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2725873400739702"/>
          <c:w val="0.9"/>
          <c:h val="0.10203957611525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L1 and L</a:t>
            </a:r>
            <a:r>
              <a:rPr lang="en-US" baseline="-25000" dirty="0"/>
              <a:t>∞</a:t>
            </a:r>
            <a:r>
              <a:rPr lang="en-US" dirty="0"/>
              <a:t> attacks on CIFAR10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2437828527599"/>
          <c:y val="0.23641661727767899"/>
          <c:w val="0.83659654981884612"/>
          <c:h val="0.49483186396572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0E5-6E44-A7AD-2D56DF6D1C3F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E5-6E44-A7AD-2D56DF6D1C3F}"/>
              </c:ext>
            </c:extLst>
          </c:dPt>
          <c:dPt>
            <c:idx val="2"/>
            <c:invertIfNegative val="0"/>
            <c:bubble3D val="0"/>
            <c:spPr>
              <a:solidFill>
                <a:srgbClr val="0B94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E5-6E44-A7AD-2D56DF6D1C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0E5-6E44-A7AD-2D56DF6D1C3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E5-6E44-A7AD-2D56DF6D1C3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Acc</c:v>
                </c:pt>
                <c:pt idx="1">
                  <c:v>Acc on L1</c:v>
                </c:pt>
                <c:pt idx="2">
                  <c:v>Acc on L∞</c:v>
                </c:pt>
                <c:pt idx="3">
                  <c:v>Acc on union</c:v>
                </c:pt>
                <c:pt idx="4">
                  <c:v>Acc against affine adv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95.7</c:v>
                </c:pt>
                <c:pt idx="1">
                  <c:v>66.2</c:v>
                </c:pt>
                <c:pt idx="2">
                  <c:v>71</c:v>
                </c:pt>
                <c:pt idx="3">
                  <c:v>61.1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5-6E44-A7AD-2D56DF6D1C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441808"/>
        <c:axId val="1515538352"/>
      </c:barChart>
      <c:catAx>
        <c:axId val="144244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38352"/>
        <c:crosses val="autoZero"/>
        <c:auto val="1"/>
        <c:lblAlgn val="ctr"/>
        <c:lblOffset val="100"/>
        <c:noMultiLvlLbl val="0"/>
      </c:catAx>
      <c:valAx>
        <c:axId val="1515538352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44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RT and L</a:t>
            </a:r>
            <a:r>
              <a:rPr lang="en-US" baseline="-25000" dirty="0"/>
              <a:t>∞</a:t>
            </a:r>
            <a:r>
              <a:rPr lang="en-US" dirty="0"/>
              <a:t> attacks on CIFAR10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2437828527599"/>
          <c:y val="0.23641661727767899"/>
          <c:w val="0.83659654981884612"/>
          <c:h val="0.47623258631132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A-7C4D-A8AB-5E094762B65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A-7C4D-A8AB-5E094762B652}"/>
              </c:ext>
            </c:extLst>
          </c:dPt>
          <c:dPt>
            <c:idx val="2"/>
            <c:invertIfNegative val="0"/>
            <c:bubble3D val="0"/>
            <c:spPr>
              <a:solidFill>
                <a:srgbClr val="0B94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DA-7C4D-A8AB-5E094762B6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DA-7C4D-A8AB-5E094762B6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DA-7C4D-A8AB-5E094762B65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Acc</c:v>
                </c:pt>
                <c:pt idx="1">
                  <c:v>Acc on RT</c:v>
                </c:pt>
                <c:pt idx="2">
                  <c:v>Acc on L∞</c:v>
                </c:pt>
                <c:pt idx="3">
                  <c:v>Acc on union</c:v>
                </c:pt>
                <c:pt idx="4">
                  <c:v>Acc against affine adv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95.7</c:v>
                </c:pt>
                <c:pt idx="1">
                  <c:v>82.5</c:v>
                </c:pt>
                <c:pt idx="2">
                  <c:v>71</c:v>
                </c:pt>
                <c:pt idx="3">
                  <c:v>65.7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DA-7C4D-A8AB-5E094762B6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441808"/>
        <c:axId val="1515538352"/>
      </c:barChart>
      <c:catAx>
        <c:axId val="144244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38352"/>
        <c:crosses val="autoZero"/>
        <c:auto val="1"/>
        <c:lblAlgn val="ctr"/>
        <c:lblOffset val="100"/>
        <c:noMultiLvlLbl val="0"/>
      </c:catAx>
      <c:valAx>
        <c:axId val="1515538352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44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44570-1807-7F4D-ABE3-6C543FC4D5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456A1-6634-164F-8EB8-06864814F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E1A1BEF-1512-654E-9478-70945693218B}" type="datetimeFigureOut">
              <a:rPr lang="en-US" altLang="en-US"/>
              <a:pPr/>
              <a:t>5/22/19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31F8B-8788-CF42-B011-BEA34FA41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2B726-8B93-0C4E-80DF-6A3C3FAF68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93C84B6-78FB-0F44-A837-2E8DE39C60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B06FC0-A5CD-E54D-8FCE-EB4E07D1E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5CB63-E90A-8C4B-9521-506B00C43C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48E2014-5D9A-954F-A6AC-3995E514D816}" type="datetimeFigureOut">
              <a:rPr lang="en-US" altLang="en-US"/>
              <a:pPr/>
              <a:t>5/22/19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B313EE-B578-A14A-AB22-0A2E6B009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6720E5-5B7D-714E-B317-96A2B1DDD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A60AF-5498-3047-9A0F-0ADF3837F9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D34F1-8C93-5343-A8A9-095CACE76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4D1640-894C-2743-A05F-0E57BD186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8EAD9E-72A3-944E-A035-9843ED48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7AB35320-660C-3448-ADB5-E97F4C32A5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none" spc="300" baseline="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98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 baseline="0"/>
            </a:lvl1pPr>
            <a:lvl2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687388" indent="-34290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030287" indent="-34290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258888" indent="-22701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518E6B2-4DD5-C846-9A29-96DC3EA6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512" y="6494463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C13E6D5-74F7-484E-B15D-5FF0E9020B7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74813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63CDD7B-BE96-124A-A054-CD26BE013BBD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5C1A5D3-D414-0847-B000-D37850D384AC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806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44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242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53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6DC734-7D37-F14F-8802-CED2863F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C1671D62-0EF5-6A4D-A401-1D76F60E9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385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310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7051C5-A5E5-0D4E-9C4A-2382957B8D6F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2801AAFE-D397-5447-BCC8-F71B8ECD31B4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151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8004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1208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9642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0DFD5114-4A61-E741-ACF1-13F116766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97527-60D6-B948-8E32-E9D75AE7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1" title="Stanford University">
            <a:extLst>
              <a:ext uri="{FF2B5EF4-FFF2-40B4-BE49-F238E27FC236}">
                <a16:creationId xmlns:a16="http://schemas.microsoft.com/office/drawing/2014/main" id="{FCDF515B-1CCE-1D4D-BCF0-F2CF3C251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5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3A85C2-0FA9-EB42-B7BC-76BED5CF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0" title="Stanford University">
            <a:extLst>
              <a:ext uri="{FF2B5EF4-FFF2-40B4-BE49-F238E27FC236}">
                <a16:creationId xmlns:a16="http://schemas.microsoft.com/office/drawing/2014/main" id="{C47FEC19-42E5-E04F-B287-E1934F71E5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232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DE278121-BDA7-3A4A-8B75-D23390B89E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BBCEF-37B7-824D-BA1B-CBFF9251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53E4EC6-9B39-464E-95E9-784BB200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E7F07FF-867B-A34D-A038-6F97AD2BC2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9C5A5-5DEB-2444-B6D5-CB68E8002BF6}"/>
              </a:ext>
            </a:extLst>
          </p:cNvPr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</p:sldLayoutIdLst>
  <p:transition/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>
            <a:extLst>
              <a:ext uri="{FF2B5EF4-FFF2-40B4-BE49-F238E27FC236}">
                <a16:creationId xmlns:a16="http://schemas.microsoft.com/office/drawing/2014/main" id="{293C94AA-7023-554C-8C62-296A7096BB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F1CB1-865E-3743-B3AE-3C84855E8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0EB6B97-942D-384E-8A2F-955FEBEC4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28736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C13E6D5-74F7-484E-B15D-5FF0E9020B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B92B06-537E-5449-B20E-ED500AB05667}"/>
              </a:ext>
            </a:extLst>
          </p:cNvPr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</p:sldLayoutIdLst>
  <p:transition/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 cap="none" spc="20" baseline="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emf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156310-A74E-7943-864C-A7C7E937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" y="1478395"/>
            <a:ext cx="8229600" cy="1276235"/>
          </a:xfrm>
        </p:spPr>
        <p:txBody>
          <a:bodyPr/>
          <a:lstStyle/>
          <a:p>
            <a:r>
              <a:rPr lang="en-US" dirty="0"/>
              <a:t>﻿Adversarial Training and Robustness </a:t>
            </a:r>
            <a:br>
              <a:rPr lang="en-US" dirty="0"/>
            </a:br>
            <a:r>
              <a:rPr lang="en-US" dirty="0"/>
              <a:t>for Multiple Perturbations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A9653-A2B0-0B4A-AED5-E0E41BDFE7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8402" y="3340245"/>
            <a:ext cx="6059488" cy="232626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/>
              <a:t>Florian Tramèr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/>
              <a:t>Stanford security lunch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/>
              <a:t>May 22</a:t>
            </a:r>
            <a:r>
              <a:rPr lang="en-US" baseline="30000" dirty="0"/>
              <a:t>nd</a:t>
            </a:r>
            <a:r>
              <a:rPr lang="en-US" dirty="0"/>
              <a:t> 2019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en-US" dirty="0"/>
              <a:t>Joint work with Dan </a:t>
            </a:r>
            <a:r>
              <a:rPr lang="en-US" dirty="0" err="1"/>
              <a:t>Boneh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4858-7C5A-5945-85EB-B2168CA1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and gradient masking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F57BA-4FA3-214E-929C-B146663DF56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73549" y="2002027"/>
                <a:ext cx="8250411" cy="52828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How to get robustness against L</a:t>
                </a:r>
                <a:r>
                  <a:rPr lang="en-US" sz="2200" baseline="-25000" dirty="0"/>
                  <a:t>∞ </a:t>
                </a:r>
                <a:r>
                  <a:rPr lang="en-US" sz="2200" dirty="0"/>
                  <a:t>noise?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Threshold the input, e.g., f(</a:t>
                </a:r>
                <a:r>
                  <a:rPr lang="en-US" sz="1800" b="1" dirty="0"/>
                  <a:t>x</a:t>
                </a:r>
                <a:r>
                  <a:rPr lang="en-US" sz="1800" dirty="0"/>
                  <a:t>) ≈ f’(sign(</a:t>
                </a:r>
                <a:r>
                  <a:rPr lang="en-US" sz="1800" b="1" dirty="0"/>
                  <a:t>x</a:t>
                </a:r>
                <a:r>
                  <a:rPr lang="en-US" sz="1800" dirty="0"/>
                  <a:t>))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u="sng" dirty="0"/>
                  <a:t>Problem: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fr-CH" sz="1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b="1" dirty="0"/>
                  <a:t>0 </a:t>
                </a:r>
                <a:r>
                  <a:rPr lang="en-US" sz="1800" dirty="0"/>
                  <a:t> so gradient-based L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and L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attacks also fail</a:t>
                </a:r>
              </a:p>
              <a:p>
                <a:pPr lvl="2">
                  <a:buFont typeface="Symbol" pitchFamily="2" charset="2"/>
                  <a:buChar char="Þ"/>
                </a:pPr>
                <a:endParaRPr lang="en-US" sz="1800" dirty="0"/>
              </a:p>
              <a:p>
                <a:pPr marL="0" lvl="1" indent="0">
                  <a:buNone/>
                </a:pPr>
                <a:r>
                  <a:rPr lang="en-US" sz="2200" dirty="0"/>
                  <a:t>When we train against gradient-based L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or L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 attacks, the model does not learn to do thresholding!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This would be a valid minimizer of the training objective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The model is actually robust to L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or L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noise without gradient masking</a:t>
                </a:r>
              </a:p>
              <a:p>
                <a:pPr lvl="2">
                  <a:buFont typeface="Symbol" pitchFamily="2" charset="2"/>
                  <a:buChar char="Þ"/>
                </a:pPr>
                <a:endParaRPr lang="en-US" sz="1800" dirty="0"/>
              </a:p>
              <a:p>
                <a:pPr marL="0" lvl="1" indent="0">
                  <a:buNone/>
                </a:pPr>
                <a:r>
                  <a:rPr lang="en-US" sz="2200" dirty="0"/>
                  <a:t>When we train against L</a:t>
                </a:r>
                <a:r>
                  <a:rPr lang="en-US" sz="2200" baseline="-25000" dirty="0"/>
                  <a:t>∞</a:t>
                </a:r>
                <a:r>
                  <a:rPr lang="en-US" sz="2200" dirty="0"/>
                  <a:t>, L</a:t>
                </a:r>
                <a:r>
                  <a:rPr lang="en-US" sz="2200" baseline="-25000" dirty="0"/>
                  <a:t>1 </a:t>
                </a:r>
                <a:r>
                  <a:rPr lang="en-US" sz="2200" dirty="0"/>
                  <a:t>and</a:t>
                </a:r>
                <a:r>
                  <a:rPr lang="en-US" sz="2200" baseline="-25000" dirty="0"/>
                  <a:t> </a:t>
                </a:r>
                <a:r>
                  <a:rPr lang="en-US" sz="2200" dirty="0"/>
                  <a:t>L</a:t>
                </a:r>
                <a:r>
                  <a:rPr lang="en-US" sz="2200" baseline="-25000" dirty="0"/>
                  <a:t>2 </a:t>
                </a:r>
                <a:r>
                  <a:rPr lang="en-US" sz="2200" dirty="0"/>
                  <a:t>attacks simultaneously, </a:t>
                </a:r>
                <a:br>
                  <a:rPr lang="en-US" sz="2200" dirty="0"/>
                </a:br>
                <a:r>
                  <a:rPr lang="en-US" sz="2200" dirty="0"/>
                  <a:t>the model uses thresholding again...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The model is not robust to gradient-free L</a:t>
                </a:r>
                <a:r>
                  <a:rPr lang="en-US" sz="1800" baseline="-25000" dirty="0"/>
                  <a:t>1 </a:t>
                </a:r>
                <a:r>
                  <a:rPr lang="en-US" sz="1800" dirty="0"/>
                  <a:t>or L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attacks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Open problem: how to get rid of gradient masking in an efficient way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F57BA-4FA3-214E-929C-B146663DF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73549" y="2002027"/>
                <a:ext cx="8250411" cy="5282883"/>
              </a:xfrm>
              <a:blipFill>
                <a:blip r:embed="rId2"/>
                <a:stretch>
                  <a:fillRect l="-1843" t="-719" r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0FBEA-B243-2542-9FA5-15A1FA2E2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B2B8FF-3EFB-4045-91BA-A88553790F42}"/>
              </a:ext>
            </a:extLst>
          </p:cNvPr>
          <p:cNvGrpSpPr/>
          <p:nvPr/>
        </p:nvGrpSpPr>
        <p:grpSpPr>
          <a:xfrm>
            <a:off x="2616352" y="1298726"/>
            <a:ext cx="3911295" cy="589675"/>
            <a:chOff x="2234883" y="1253006"/>
            <a:chExt cx="3911295" cy="589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C081DE-0E09-D444-90B4-1EDA44A90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4883" y="1253006"/>
              <a:ext cx="2373630" cy="5896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1A2DA99-1CEB-4747-BE2E-7688B448373A}"/>
                    </a:ext>
                  </a:extLst>
                </p:cNvPr>
                <p:cNvSpPr/>
                <p:nvPr/>
              </p:nvSpPr>
              <p:spPr>
                <a:xfrm>
                  <a:off x="4608513" y="1321274"/>
                  <a:ext cx="1537665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  <m:r>
                          <a:rPr lang="fr-CH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784</m:t>
                        </m:r>
                      </m:oMath>
                    </m:oMathPara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1A2DA99-1CEB-4747-BE2E-7688B4483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513" y="1321274"/>
                  <a:ext cx="1537665" cy="4531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8548BB-20DD-BA45-BEBC-D5E4F67A6CCF}"/>
              </a:ext>
            </a:extLst>
          </p:cNvPr>
          <p:cNvGrpSpPr/>
          <p:nvPr/>
        </p:nvGrpSpPr>
        <p:grpSpPr>
          <a:xfrm>
            <a:off x="6781321" y="629361"/>
            <a:ext cx="2348020" cy="2111881"/>
            <a:chOff x="6781321" y="629361"/>
            <a:chExt cx="2348020" cy="21118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95F5EB-49A7-6142-A7F7-202069909C06}"/>
                </a:ext>
              </a:extLst>
            </p:cNvPr>
            <p:cNvGrpSpPr/>
            <p:nvPr/>
          </p:nvGrpSpPr>
          <p:grpSpPr>
            <a:xfrm>
              <a:off x="6781321" y="629361"/>
              <a:ext cx="2262023" cy="1879041"/>
              <a:chOff x="6781321" y="629361"/>
              <a:chExt cx="2262023" cy="187904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B0DA4A3-8B64-6F45-A368-F23A7F5A0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1321" y="629361"/>
                <a:ext cx="2262023" cy="1873393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F7F01-6C62-244D-A66E-7497597445F8}"/>
                  </a:ext>
                </a:extLst>
              </p:cNvPr>
              <p:cNvSpPr/>
              <p:nvPr/>
            </p:nvSpPr>
            <p:spPr>
              <a:xfrm rot="994011">
                <a:off x="6807184" y="2312625"/>
                <a:ext cx="899639" cy="195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07F9DD-4A33-3444-B12C-C258E9A87900}"/>
                  </a:ext>
                </a:extLst>
              </p:cNvPr>
              <p:cNvSpPr/>
              <p:nvPr/>
            </p:nvSpPr>
            <p:spPr>
              <a:xfrm rot="19523063">
                <a:off x="8052488" y="2193638"/>
                <a:ext cx="899639" cy="195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5C2ECA-504A-6347-B532-1A077AF65D36}"/>
                </a:ext>
              </a:extLst>
            </p:cNvPr>
            <p:cNvGrpSpPr/>
            <p:nvPr/>
          </p:nvGrpSpPr>
          <p:grpSpPr>
            <a:xfrm>
              <a:off x="7848506" y="1849875"/>
              <a:ext cx="1280835" cy="891367"/>
              <a:chOff x="7848506" y="1849875"/>
              <a:chExt cx="1280835" cy="89136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EB30EF-4FB9-D649-A5C6-64E625931DCB}"/>
                  </a:ext>
                </a:extLst>
              </p:cNvPr>
              <p:cNvSpPr txBox="1"/>
              <p:nvPr/>
            </p:nvSpPr>
            <p:spPr>
              <a:xfrm>
                <a:off x="7848506" y="2402688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FA5465-0428-6642-AC47-99E8DA1B228D}"/>
                  </a:ext>
                </a:extLst>
              </p:cNvPr>
              <p:cNvSpPr txBox="1"/>
              <p:nvPr/>
            </p:nvSpPr>
            <p:spPr>
              <a:xfrm>
                <a:off x="8596110" y="1849875"/>
                <a:ext cx="351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x’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320E536-C25B-8F4F-9DC8-D41AF4992F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7289" y="2105058"/>
                <a:ext cx="517668" cy="4181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02EA8-A76A-BF41-A2FD-00E344EDC3F6}"/>
                  </a:ext>
                </a:extLst>
              </p:cNvPr>
              <p:cNvSpPr txBox="1"/>
              <p:nvPr/>
            </p:nvSpPr>
            <p:spPr>
              <a:xfrm>
                <a:off x="8271414" y="2283444"/>
                <a:ext cx="8579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flip 10 px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779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3741-822A-714F-ACC5-3831D8F2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7" y="479388"/>
            <a:ext cx="8108001" cy="650699"/>
          </a:xfrm>
        </p:spPr>
        <p:txBody>
          <a:bodyPr/>
          <a:lstStyle/>
          <a:p>
            <a:r>
              <a:rPr lang="en-US" dirty="0"/>
              <a:t>Affine adversaries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A8781-7D1F-DA40-9C50-925EE7BEFC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48640" y="1211580"/>
                <a:ext cx="8108001" cy="50120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Instead of picking perturbations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aseline="-25000" dirty="0"/>
                  <a:t> </a:t>
                </a:r>
                <a:r>
                  <a:rPr lang="en-US" sz="2000" dirty="0"/>
                  <a:t>why not combine them?</a:t>
                </a:r>
              </a:p>
              <a:p>
                <a:pPr marL="0" indent="0">
                  <a:buNone/>
                </a:pPr>
                <a:r>
                  <a:rPr lang="en-US" baseline="-25000" dirty="0"/>
                  <a:t>	</a:t>
                </a:r>
                <a:r>
                  <a:rPr lang="en-US" sz="1800" dirty="0"/>
                  <a:t>E.g., small L</a:t>
                </a:r>
                <a:r>
                  <a:rPr lang="en-US" sz="1800" baseline="-25000" dirty="0"/>
                  <a:t>1 </a:t>
                </a:r>
                <a:r>
                  <a:rPr lang="en-US" sz="1800" dirty="0"/>
                  <a:t>noise + small L</a:t>
                </a:r>
                <a:r>
                  <a:rPr lang="en-US" sz="1800" baseline="-25000" dirty="0"/>
                  <a:t>∞ </a:t>
                </a:r>
                <a:r>
                  <a:rPr lang="en-US" sz="1800" dirty="0"/>
                  <a:t>noise</a:t>
                </a:r>
              </a:p>
              <a:p>
                <a:pPr marL="0" indent="0">
                  <a:buNone/>
                </a:pPr>
                <a:r>
                  <a:rPr lang="en-US" sz="1800" baseline="-25000" dirty="0"/>
                  <a:t>	            </a:t>
                </a:r>
                <a:r>
                  <a:rPr lang="en-US" sz="1800" dirty="0"/>
                  <a:t>or small rotation/translation + small L</a:t>
                </a:r>
                <a:r>
                  <a:rPr lang="en-US" sz="1800" baseline="-25000" dirty="0"/>
                  <a:t>∞</a:t>
                </a:r>
                <a:r>
                  <a:rPr lang="en-US" sz="1800" dirty="0"/>
                  <a:t> noise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Affine adversary picks perturbation from</a:t>
                </a:r>
                <a14:m>
                  <m:oMath xmlns:m="http://schemas.openxmlformats.org/officeDocument/2006/math">
                    <m:r>
                      <a:rPr lang="fr-CH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CH" sz="2000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CH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fr-CH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br>
                  <a:rPr lang="fr-CH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CH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A8781-7D1F-DA40-9C50-925EE7BEF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48640" y="1211580"/>
                <a:ext cx="8108001" cy="5012056"/>
              </a:xfrm>
              <a:blipFill>
                <a:blip r:embed="rId2"/>
                <a:stretch>
                  <a:fillRect l="-1719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25AC-E1CB-CC43-8A3C-D2DEF17A1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3B8E3E-DAB9-414E-A9E4-4B8B744DC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226445"/>
              </p:ext>
            </p:extLst>
          </p:nvPr>
        </p:nvGraphicFramePr>
        <p:xfrm>
          <a:off x="51609" y="4457700"/>
          <a:ext cx="4414203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CBBC9A-F195-FF45-8719-16402BE2B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000923"/>
              </p:ext>
            </p:extLst>
          </p:nvPr>
        </p:nvGraphicFramePr>
        <p:xfrm>
          <a:off x="4678190" y="4457700"/>
          <a:ext cx="4414203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242DB1C-365D-D34A-8152-296026683C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62"/>
          <a:stretch/>
        </p:blipFill>
        <p:spPr>
          <a:xfrm>
            <a:off x="2775817" y="3132138"/>
            <a:ext cx="3804745" cy="9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C746-64F2-4343-A2FB-E38FFD3D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26" y="479388"/>
            <a:ext cx="7994012" cy="650699"/>
          </a:xfrm>
        </p:spPr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35984-1EEC-3B41-A015-7D9528C0D7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2626" y="1306247"/>
            <a:ext cx="7994012" cy="50120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How do we get models to ignore non-robust features?</a:t>
            </a:r>
          </a:p>
          <a:p>
            <a:endParaRPr lang="en-US" dirty="0"/>
          </a:p>
          <a:p>
            <a:pPr marL="344488" lvl="2" indent="0">
              <a:buNone/>
            </a:pPr>
            <a:r>
              <a:rPr lang="en-US" sz="2200" dirty="0"/>
              <a:t>How do we express which features are robust / non-robust to humans in the first place?</a:t>
            </a:r>
          </a:p>
          <a:p>
            <a:pPr lvl="3"/>
            <a:r>
              <a:rPr lang="en-US" sz="1800" dirty="0"/>
              <a:t>I.e., how do we “define” non-robust features?</a:t>
            </a:r>
          </a:p>
          <a:p>
            <a:pPr lvl="3"/>
            <a:r>
              <a:rPr lang="en-US" sz="1800" dirty="0"/>
              <a:t>Currently, simple proxies: </a:t>
            </a:r>
            <a:r>
              <a:rPr lang="en-US" sz="1800" dirty="0" err="1"/>
              <a:t>L</a:t>
            </a:r>
            <a:r>
              <a:rPr lang="en-US" sz="1800" baseline="-25000" dirty="0" err="1"/>
              <a:t>p</a:t>
            </a:r>
            <a:r>
              <a:rPr lang="en-US" sz="1800" dirty="0"/>
              <a:t> norms, rotations, etc.</a:t>
            </a:r>
          </a:p>
          <a:p>
            <a:pPr marL="1031875" lvl="4" indent="0">
              <a:buNone/>
            </a:pPr>
            <a:r>
              <a:rPr lang="en-US" sz="1600" dirty="0"/>
              <a:t>These are neither sufficient nor </a:t>
            </a:r>
            <a:r>
              <a:rPr lang="en-US" sz="1600" u="sng" dirty="0"/>
              <a:t>necessary</a:t>
            </a:r>
            <a:r>
              <a:rPr lang="en-US" sz="1600" dirty="0"/>
              <a:t>! (upcoming slide)</a:t>
            </a:r>
          </a:p>
          <a:p>
            <a:pPr marL="687387" lvl="3" indent="0">
              <a:buNone/>
            </a:pPr>
            <a:endParaRPr lang="en-US" dirty="0"/>
          </a:p>
          <a:p>
            <a:pPr marL="344488" lvl="2" indent="0">
              <a:buNone/>
            </a:pPr>
            <a:r>
              <a:rPr lang="en-US" sz="2200" dirty="0"/>
              <a:t>How do we </a:t>
            </a:r>
            <a:r>
              <a:rPr lang="en-US" sz="2200" b="1" dirty="0"/>
              <a:t>efficiently</a:t>
            </a:r>
            <a:r>
              <a:rPr lang="en-US" sz="2200" dirty="0"/>
              <a:t> get models to ignore multiple types of non-robust features</a:t>
            </a:r>
          </a:p>
          <a:p>
            <a:pPr lvl="3"/>
            <a:r>
              <a:rPr lang="en-US" sz="1800" dirty="0"/>
              <a:t>Our current approach: train on worst-case example from union of perturbation sets ⇒ scales linearly in number of perturbation types</a:t>
            </a:r>
          </a:p>
          <a:p>
            <a:pPr lvl="3"/>
            <a:r>
              <a:rPr lang="en-US" sz="1800" dirty="0"/>
              <a:t>Can we get something sublinear?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335F1-8434-1D4A-BEAB-F66C11197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932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7A6-1CCE-B044-ACC3-16D69FA3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9" y="463924"/>
            <a:ext cx="7707862" cy="650699"/>
          </a:xfrm>
        </p:spPr>
        <p:txBody>
          <a:bodyPr/>
          <a:lstStyle/>
          <a:p>
            <a:r>
              <a:rPr lang="en-US" dirty="0"/>
              <a:t>More problems with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 perturbations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96A5-7250-7E4E-AC85-7C6CA18D0B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6696" y="1211580"/>
            <a:ext cx="7899946" cy="5012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Let’s look at MNIST again:</a:t>
            </a:r>
          </a:p>
          <a:p>
            <a:pPr marL="344488" lvl="2" indent="0">
              <a:buNone/>
            </a:pPr>
            <a:r>
              <a:rPr lang="en-US" sz="1800" dirty="0"/>
              <a:t>(Simple dataset, centered and scaled, non-trivial robustness is achievable)</a:t>
            </a:r>
          </a:p>
          <a:p>
            <a:pPr marL="344488" lvl="2" indent="0">
              <a:buNone/>
            </a:pPr>
            <a:endParaRPr lang="en-US" sz="1800" dirty="0"/>
          </a:p>
          <a:p>
            <a:pPr marL="344488" lvl="2" indent="0">
              <a:buNone/>
            </a:pPr>
            <a:endParaRPr lang="en-US" sz="1800" dirty="0"/>
          </a:p>
          <a:p>
            <a:pPr marL="344488" lvl="2" indent="0">
              <a:buNone/>
            </a:pPr>
            <a:endParaRPr lang="en-US" sz="1800" dirty="0"/>
          </a:p>
          <a:p>
            <a:pPr marL="114300" lvl="1" indent="0">
              <a:buNone/>
            </a:pPr>
            <a:r>
              <a:rPr lang="en-US" sz="2400" dirty="0"/>
              <a:t>Using adversarial training, models have been trained to “extreme” levels of robustness </a:t>
            </a:r>
            <a:br>
              <a:rPr lang="en-US" sz="2400" dirty="0"/>
            </a:br>
            <a:r>
              <a:rPr lang="en-US" sz="1800" dirty="0"/>
              <a:t>(E.g., robust to L</a:t>
            </a:r>
            <a:r>
              <a:rPr lang="en-US" sz="1800" baseline="-25000" dirty="0"/>
              <a:t>1</a:t>
            </a:r>
            <a:r>
              <a:rPr lang="en-US" sz="1800" dirty="0"/>
              <a:t> noise &gt; 30 or L</a:t>
            </a:r>
            <a:r>
              <a:rPr lang="en-US" sz="1800" baseline="-25000" dirty="0"/>
              <a:t>∞</a:t>
            </a:r>
            <a:r>
              <a:rPr lang="en-US" sz="1800" dirty="0"/>
              <a:t> noise &gt; 0.3)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F61F2-A56B-3846-8F98-7CB6D58A9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31708-D314-9840-A067-3E84D5F9D53C}"/>
              </a:ext>
            </a:extLst>
          </p:cNvPr>
          <p:cNvSpPr txBox="1"/>
          <p:nvPr/>
        </p:nvSpPr>
        <p:spPr>
          <a:xfrm>
            <a:off x="605557" y="6351094"/>
            <a:ext cx="809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Jacobsen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“Exploiting Excessive Invariance caused by Norm-Bounded Adversarial Robustness”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A2D5C-F324-C848-8BDE-66DC9416D9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076" y="2134910"/>
            <a:ext cx="2373630" cy="58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39B570-8C30-5041-A441-5A7F8119BA2A}"/>
                  </a:ext>
                </a:extLst>
              </p:cNvPr>
              <p:cNvSpPr/>
              <p:nvPr/>
            </p:nvSpPr>
            <p:spPr>
              <a:xfrm>
                <a:off x="4888900" y="2203178"/>
                <a:ext cx="1537665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fr-CH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784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39B570-8C30-5041-A441-5A7F8119B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00" y="2203178"/>
                <a:ext cx="1537665" cy="453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6C558FC-0DAF-D141-8C40-EDC154DE2230}"/>
              </a:ext>
            </a:extLst>
          </p:cNvPr>
          <p:cNvGrpSpPr/>
          <p:nvPr/>
        </p:nvGrpSpPr>
        <p:grpSpPr>
          <a:xfrm>
            <a:off x="838351" y="4233700"/>
            <a:ext cx="7818287" cy="1845247"/>
            <a:chOff x="838351" y="4039390"/>
            <a:chExt cx="7818287" cy="18452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4B3B1-8775-A740-9C3F-C67AB4F04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9077" y="4039390"/>
              <a:ext cx="2398342" cy="18452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E0C325-E825-0541-9059-088CBEC13699}"/>
                </a:ext>
              </a:extLst>
            </p:cNvPr>
            <p:cNvSpPr txBox="1"/>
            <p:nvPr/>
          </p:nvSpPr>
          <p:spPr>
            <a:xfrm>
              <a:off x="1080405" y="4203316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natural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AE3669-017C-174A-B766-EF0B9AFF6FB9}"/>
                </a:ext>
              </a:extLst>
            </p:cNvPr>
            <p:cNvSpPr txBox="1"/>
            <p:nvPr/>
          </p:nvSpPr>
          <p:spPr>
            <a:xfrm>
              <a:off x="838351" y="4800169"/>
              <a:ext cx="1293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baseline="-25000" dirty="0"/>
                <a:t>1</a:t>
              </a:r>
              <a:r>
                <a:rPr lang="en-US" sz="1600" dirty="0"/>
                <a:t> perturbed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68B23C-48EE-9E4E-8787-7E4B914B8F7E}"/>
                </a:ext>
              </a:extLst>
            </p:cNvPr>
            <p:cNvSpPr txBox="1"/>
            <p:nvPr/>
          </p:nvSpPr>
          <p:spPr>
            <a:xfrm>
              <a:off x="838351" y="5420070"/>
              <a:ext cx="1342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baseline="-25000" dirty="0"/>
                <a:t>∞</a:t>
              </a:r>
              <a:r>
                <a:rPr lang="en-US" sz="1600" dirty="0"/>
                <a:t> perturbed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98C936-326A-604C-80DD-003B888E9FE8}"/>
                </a:ext>
              </a:extLst>
            </p:cNvPr>
            <p:cNvSpPr txBox="1"/>
            <p:nvPr/>
          </p:nvSpPr>
          <p:spPr>
            <a:xfrm>
              <a:off x="5076111" y="4496740"/>
              <a:ext cx="3580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For such examples, humans agree more often with an undefended model than with an overly robust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510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16DC-29CC-4542-AF35-61C4E2F0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1" y="425467"/>
            <a:ext cx="9017778" cy="650699"/>
          </a:xfrm>
        </p:spPr>
        <p:txBody>
          <a:bodyPr/>
          <a:lstStyle/>
          <a:p>
            <a:r>
              <a:rPr lang="en-US" dirty="0"/>
              <a:t>Adversarial examples: what (we think) we know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9C46B-B3EB-6F4C-8A52-08EABFFA1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C6D08-5988-F143-BB65-F294C315A250}"/>
              </a:ext>
            </a:extLst>
          </p:cNvPr>
          <p:cNvSpPr txBox="1"/>
          <p:nvPr/>
        </p:nvSpPr>
        <p:spPr>
          <a:xfrm>
            <a:off x="6848401" y="1414958"/>
            <a:ext cx="3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Szegedy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2013,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Goodfellow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2015)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CBCAC8-51C6-D64A-8AF7-9FD07F5527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79" y="3314323"/>
            <a:ext cx="8102442" cy="308788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Affects all ML models &amp; domains </a:t>
            </a:r>
            <a:br>
              <a:rPr lang="en-US" dirty="0"/>
            </a:br>
            <a:r>
              <a:rPr lang="en-US" sz="2000" dirty="0"/>
              <a:t>(images, speech, text, etc.)</a:t>
            </a:r>
          </a:p>
          <a:p>
            <a:pPr>
              <a:buFontTx/>
              <a:buChar char="-"/>
            </a:pPr>
            <a:r>
              <a:rPr lang="en-US" sz="2400" dirty="0"/>
              <a:t>Perturbations transfer between models </a:t>
            </a:r>
            <a:br>
              <a:rPr lang="en-US" sz="2400" dirty="0"/>
            </a:br>
            <a:r>
              <a:rPr lang="en-US" sz="2000" dirty="0"/>
              <a:t>(mostly on images)</a:t>
            </a:r>
          </a:p>
          <a:p>
            <a:pPr>
              <a:buFontTx/>
              <a:buChar char="-"/>
            </a:pPr>
            <a:r>
              <a:rPr lang="en-US" sz="2400" dirty="0"/>
              <a:t>Explanations:</a:t>
            </a:r>
          </a:p>
          <a:p>
            <a:pPr lvl="2">
              <a:buFontTx/>
              <a:buChar char="-"/>
            </a:pPr>
            <a:r>
              <a:rPr lang="en-US" sz="2000" dirty="0"/>
              <a:t>Local linearity of models</a:t>
            </a:r>
            <a:r>
              <a:rPr lang="en-US" sz="1600" dirty="0"/>
              <a:t> (Goodfellow et al. 2015)</a:t>
            </a:r>
          </a:p>
          <a:p>
            <a:pPr lvl="2">
              <a:buFontTx/>
              <a:buChar char="-"/>
            </a:pPr>
            <a:r>
              <a:rPr lang="en-US" sz="2000" dirty="0"/>
              <a:t>High dimensionality of data </a:t>
            </a:r>
            <a:r>
              <a:rPr lang="en-US" sz="1600" dirty="0"/>
              <a:t>(Fawzi et al. 2018, Gilmer et al. 2018)</a:t>
            </a:r>
          </a:p>
          <a:p>
            <a:pPr lvl="2">
              <a:buFontTx/>
              <a:buChar char="-"/>
            </a:pPr>
            <a:r>
              <a:rPr lang="en-US" sz="2000" dirty="0"/>
              <a:t>Superficial features </a:t>
            </a:r>
            <a:r>
              <a:rPr lang="en-US" sz="1600" dirty="0"/>
              <a:t>(Jo &amp; </a:t>
            </a:r>
            <a:r>
              <a:rPr lang="en-US" sz="1600" dirty="0" err="1"/>
              <a:t>Bengio</a:t>
            </a:r>
            <a:r>
              <a:rPr lang="en-US" sz="1600" dirty="0"/>
              <a:t> 2017, </a:t>
            </a:r>
            <a:r>
              <a:rPr lang="en-US" sz="1600" dirty="0" err="1"/>
              <a:t>Jetley</a:t>
            </a:r>
            <a:r>
              <a:rPr lang="en-US" sz="1600" dirty="0"/>
              <a:t> et al. 2018, Ilyas et al. 2019)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C8FA6-D17E-DC4C-BB5E-F903C9E5BD21}"/>
              </a:ext>
            </a:extLst>
          </p:cNvPr>
          <p:cNvGrpSpPr/>
          <p:nvPr/>
        </p:nvGrpSpPr>
        <p:grpSpPr>
          <a:xfrm>
            <a:off x="1828511" y="1165268"/>
            <a:ext cx="4892616" cy="1808868"/>
            <a:chOff x="1994574" y="4494835"/>
            <a:chExt cx="4892616" cy="1808868"/>
          </a:xfrm>
        </p:grpSpPr>
        <p:pic>
          <p:nvPicPr>
            <p:cNvPr id="14" name="Content Placeholder 3">
              <a:extLst>
                <a:ext uri="{FF2B5EF4-FFF2-40B4-BE49-F238E27FC236}">
                  <a16:creationId xmlns:a16="http://schemas.microsoft.com/office/drawing/2014/main" id="{D3A740EA-CB04-5C40-B2DB-ECCF42D85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16" b="35249"/>
            <a:stretch/>
          </p:blipFill>
          <p:spPr>
            <a:xfrm>
              <a:off x="2105232" y="4494835"/>
              <a:ext cx="4612052" cy="113919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BFEF3-054C-4D42-A9B1-A2E6BA609A60}"/>
                </a:ext>
              </a:extLst>
            </p:cNvPr>
            <p:cNvSpPr txBox="1"/>
            <p:nvPr/>
          </p:nvSpPr>
          <p:spPr>
            <a:xfrm>
              <a:off x="1994574" y="5718928"/>
              <a:ext cx="1651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Pretty sure this is a panda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E87CD8-E9A7-2749-8FDD-7C7F6181419E}"/>
                </a:ext>
              </a:extLst>
            </p:cNvPr>
            <p:cNvSpPr txBox="1"/>
            <p:nvPr/>
          </p:nvSpPr>
          <p:spPr>
            <a:xfrm>
              <a:off x="5196491" y="5718927"/>
              <a:ext cx="1690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I’m certain this is a gibbon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59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14D173A-496C-1648-BE4A-700BA9D5308E}"/>
              </a:ext>
            </a:extLst>
          </p:cNvPr>
          <p:cNvGrpSpPr/>
          <p:nvPr/>
        </p:nvGrpSpPr>
        <p:grpSpPr>
          <a:xfrm>
            <a:off x="217171" y="3665562"/>
            <a:ext cx="2374379" cy="1727789"/>
            <a:chOff x="474684" y="4233789"/>
            <a:chExt cx="2374379" cy="17277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4FCBC0-3FE0-754F-869D-43CD07EA3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940" y="4233789"/>
              <a:ext cx="2113123" cy="1727789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59512E-D425-E043-9DD2-65B84F9F234D}"/>
                </a:ext>
              </a:extLst>
            </p:cNvPr>
            <p:cNvSpPr/>
            <p:nvPr/>
          </p:nvSpPr>
          <p:spPr>
            <a:xfrm>
              <a:off x="1177290" y="5646420"/>
              <a:ext cx="1660343" cy="23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22433B-F85A-1B44-ACB4-AC7CE79C9FA5}"/>
                </a:ext>
              </a:extLst>
            </p:cNvPr>
            <p:cNvSpPr/>
            <p:nvPr/>
          </p:nvSpPr>
          <p:spPr>
            <a:xfrm>
              <a:off x="1917217" y="5120439"/>
              <a:ext cx="654533" cy="23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BBA9BC-E14F-774E-918C-D7925A35F8E8}"/>
                </a:ext>
              </a:extLst>
            </p:cNvPr>
            <p:cNvSpPr/>
            <p:nvPr/>
          </p:nvSpPr>
          <p:spPr>
            <a:xfrm>
              <a:off x="474684" y="4290131"/>
              <a:ext cx="1660343" cy="23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6716DC-29CC-4542-AF35-61C4E2F0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1" y="425467"/>
            <a:ext cx="9017778" cy="650699"/>
          </a:xfrm>
        </p:spPr>
        <p:txBody>
          <a:bodyPr/>
          <a:lstStyle/>
          <a:p>
            <a:r>
              <a:rPr lang="en-US" dirty="0"/>
              <a:t>Adversarial examples as superficial features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9C46B-B3EB-6F4C-8A52-08EABFFA1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88A01-AE90-0D47-8CFE-A758D0988A0C}"/>
              </a:ext>
            </a:extLst>
          </p:cNvPr>
          <p:cNvSpPr txBox="1"/>
          <p:nvPr/>
        </p:nvSpPr>
        <p:spPr>
          <a:xfrm>
            <a:off x="6711712" y="6457615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(Ilyas et al. 2019)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92530C-2E89-3548-9100-B92A0F71FF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3000" y="1572994"/>
            <a:ext cx="8817999" cy="144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Thesis: </a:t>
            </a:r>
            <a:r>
              <a:rPr lang="en-US" sz="2400" dirty="0"/>
              <a:t>Data contains </a:t>
            </a:r>
            <a:r>
              <a:rPr lang="en-US" sz="2400" i="1" dirty="0"/>
              <a:t>imperceptible, yet generalizable </a:t>
            </a:r>
            <a:r>
              <a:rPr lang="en-US" sz="2400" dirty="0"/>
              <a:t>features</a:t>
            </a:r>
          </a:p>
          <a:p>
            <a:pPr lvl="2">
              <a:buFont typeface="Symbol" pitchFamily="2" charset="2"/>
              <a:buChar char="Þ"/>
            </a:pPr>
            <a:r>
              <a:rPr lang="en-US" sz="2000" i="1" dirty="0"/>
              <a:t>A model trained with ERM will use these features to get better accuracy</a:t>
            </a:r>
          </a:p>
          <a:p>
            <a:pPr lvl="2">
              <a:buFont typeface="Symbol" pitchFamily="2" charset="2"/>
              <a:buChar char="Þ"/>
            </a:pPr>
            <a:r>
              <a:rPr lang="en-US" sz="2000" i="1" dirty="0"/>
              <a:t>Adversarial examples manipulate these features</a:t>
            </a:r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A9F289-B1E6-D24F-A6E5-A75A53DFD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88" y="3013174"/>
            <a:ext cx="6159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16DC-29CC-4542-AF35-61C4E2F0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1" y="425467"/>
            <a:ext cx="9017778" cy="650699"/>
          </a:xfrm>
        </p:spPr>
        <p:txBody>
          <a:bodyPr/>
          <a:lstStyle/>
          <a:p>
            <a:r>
              <a:rPr lang="en-US" dirty="0"/>
              <a:t>Adversarial examples as superficial features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9C46B-B3EB-6F4C-8A52-08EABFFA1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88A01-AE90-0D47-8CFE-A758D0988A0C}"/>
              </a:ext>
            </a:extLst>
          </p:cNvPr>
          <p:cNvSpPr txBox="1"/>
          <p:nvPr/>
        </p:nvSpPr>
        <p:spPr>
          <a:xfrm>
            <a:off x="6711712" y="6457615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(Ilyas et al. 2019)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92530C-2E89-3548-9100-B92A0F71FF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261" y="1103107"/>
            <a:ext cx="8817999" cy="539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Experiment: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344488" lvl="2" indent="0">
              <a:buNone/>
            </a:pPr>
            <a:endParaRPr lang="en-US" sz="1600" dirty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New training set: all dogs mislabeled as “cat”, all cats mislabeled as “dog”</a:t>
            </a:r>
          </a:p>
          <a:p>
            <a:pPr marL="0" indent="0">
              <a:buNone/>
            </a:pPr>
            <a:r>
              <a:rPr lang="en-US" sz="1900" dirty="0"/>
              <a:t>What could a model trained on this new dataset learn?	</a:t>
            </a:r>
          </a:p>
          <a:p>
            <a:pPr marL="0" indent="0">
              <a:buNone/>
            </a:pPr>
            <a:r>
              <a:rPr lang="en-US" sz="1700" dirty="0"/>
              <a:t> 1) Robust features of a dog means “cat” 		</a:t>
            </a:r>
          </a:p>
          <a:p>
            <a:pPr marL="0" indent="0">
              <a:buNone/>
            </a:pPr>
            <a:r>
              <a:rPr lang="en-US" sz="1700" dirty="0"/>
              <a:t> 2) Non-robust features of a cat means “cat” </a:t>
            </a:r>
            <a:br>
              <a:rPr lang="en-US" sz="1700" dirty="0"/>
            </a:br>
            <a:endParaRPr lang="en-US" sz="1700" dirty="0"/>
          </a:p>
          <a:p>
            <a:pPr>
              <a:buFont typeface="Symbol" pitchFamily="2" charset="2"/>
              <a:buChar char="Þ"/>
            </a:pPr>
            <a:r>
              <a:rPr lang="en-US" sz="1900" b="1" dirty="0"/>
              <a:t>A model trained on the new training set has high accuracy on the original unperturbed and correctly labeled test set!</a:t>
            </a:r>
          </a:p>
          <a:p>
            <a:pPr>
              <a:buFont typeface="Symbol" pitchFamily="2" charset="2"/>
              <a:buChar char="Þ"/>
            </a:pPr>
            <a:r>
              <a:rPr lang="en-US" sz="1900" dirty="0"/>
              <a:t>Conclusion: the model learned to associate each class with imperceptible yet generalizable features, which correspond to adversarial examples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6F081E-81BE-2B4E-B275-BDE8A0FF46E7}"/>
              </a:ext>
            </a:extLst>
          </p:cNvPr>
          <p:cNvGrpSpPr/>
          <p:nvPr/>
        </p:nvGrpSpPr>
        <p:grpSpPr>
          <a:xfrm>
            <a:off x="2107540" y="1385059"/>
            <a:ext cx="2113123" cy="1727789"/>
            <a:chOff x="2332990" y="2562349"/>
            <a:chExt cx="2113123" cy="17277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6D9C91-B66E-9644-A12E-2477E254F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990" y="2562349"/>
              <a:ext cx="2113123" cy="172778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56E6A-58CB-E143-8DCA-9FFF5BB5EBAB}"/>
                </a:ext>
              </a:extLst>
            </p:cNvPr>
            <p:cNvSpPr/>
            <p:nvPr/>
          </p:nvSpPr>
          <p:spPr>
            <a:xfrm>
              <a:off x="2743201" y="3943240"/>
              <a:ext cx="1691384" cy="2209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7CB5AC-E486-C54A-85D1-DCCD88FCFAB4}"/>
              </a:ext>
            </a:extLst>
          </p:cNvPr>
          <p:cNvGrpSpPr/>
          <p:nvPr/>
        </p:nvGrpSpPr>
        <p:grpSpPr>
          <a:xfrm>
            <a:off x="4054683" y="1186906"/>
            <a:ext cx="2281798" cy="1489502"/>
            <a:chOff x="4054683" y="1186906"/>
            <a:chExt cx="2281798" cy="14895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1D6CE3-DCB0-3B44-9482-9743605AE0E6}"/>
                </a:ext>
              </a:extLst>
            </p:cNvPr>
            <p:cNvGrpSpPr/>
            <p:nvPr/>
          </p:nvGrpSpPr>
          <p:grpSpPr>
            <a:xfrm>
              <a:off x="4054683" y="2008074"/>
              <a:ext cx="2281798" cy="445770"/>
              <a:chOff x="4054683" y="2008074"/>
              <a:chExt cx="2281798" cy="445770"/>
            </a:xfrm>
          </p:grpSpPr>
          <p:sp>
            <p:nvSpPr>
              <p:cNvPr id="18" name="Equal 17">
                <a:extLst>
                  <a:ext uri="{FF2B5EF4-FFF2-40B4-BE49-F238E27FC236}">
                    <a16:creationId xmlns:a16="http://schemas.microsoft.com/office/drawing/2014/main" id="{85F4C41A-A2B6-2C41-8A61-017D0F305E51}"/>
                  </a:ext>
                </a:extLst>
              </p:cNvPr>
              <p:cNvSpPr/>
              <p:nvPr/>
            </p:nvSpPr>
            <p:spPr>
              <a:xfrm>
                <a:off x="5930388" y="2008074"/>
                <a:ext cx="406093" cy="445770"/>
              </a:xfrm>
              <a:prstGeom prst="mathEqual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lus 18">
                <a:extLst>
                  <a:ext uri="{FF2B5EF4-FFF2-40B4-BE49-F238E27FC236}">
                    <a16:creationId xmlns:a16="http://schemas.microsoft.com/office/drawing/2014/main" id="{5005A600-CA52-3541-9E99-1535B7A03161}"/>
                  </a:ext>
                </a:extLst>
              </p:cNvPr>
              <p:cNvSpPr/>
              <p:nvPr/>
            </p:nvSpPr>
            <p:spPr>
              <a:xfrm>
                <a:off x="4054683" y="2008074"/>
                <a:ext cx="445927" cy="44577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298261-AC53-9843-907C-EA607A494E65}"/>
                </a:ext>
              </a:extLst>
            </p:cNvPr>
            <p:cNvGrpSpPr/>
            <p:nvPr/>
          </p:nvGrpSpPr>
          <p:grpSpPr>
            <a:xfrm>
              <a:off x="4170197" y="1186906"/>
              <a:ext cx="2113123" cy="1489502"/>
              <a:chOff x="4170197" y="1186906"/>
              <a:chExt cx="2113123" cy="148950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FD71925-E850-3641-B81D-460DBB5D6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89935" y="1821498"/>
                <a:ext cx="851127" cy="854910"/>
              </a:xfrm>
              <a:prstGeom prst="rect">
                <a:avLst/>
              </a:prstGeom>
            </p:spPr>
          </p:pic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4D6A46A-8C6F-BF48-BA91-E47B6AE238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6759" y="1614281"/>
                <a:ext cx="0" cy="180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AF2CAC-C2A0-5444-B505-3E90FDBC8DA9}"/>
                  </a:ext>
                </a:extLst>
              </p:cNvPr>
              <p:cNvSpPr txBox="1"/>
              <p:nvPr/>
            </p:nvSpPr>
            <p:spPr>
              <a:xfrm>
                <a:off x="4170197" y="1186906"/>
                <a:ext cx="2113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targeted adversarial example towards class “cat”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F8D7C8-C28B-DD4A-AE9C-802A2F46198C}"/>
              </a:ext>
            </a:extLst>
          </p:cNvPr>
          <p:cNvSpPr txBox="1"/>
          <p:nvPr/>
        </p:nvSpPr>
        <p:spPr>
          <a:xfrm>
            <a:off x="1874869" y="2765950"/>
            <a:ext cx="211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Robust features: “dog”</a:t>
            </a:r>
          </a:p>
          <a:p>
            <a:r>
              <a:rPr lang="en-US" sz="1200" dirty="0"/>
              <a:t>Non-robust features: “dog”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3665A-154A-2642-9F32-8E415AF379E9}"/>
              </a:ext>
            </a:extLst>
          </p:cNvPr>
          <p:cNvGrpSpPr/>
          <p:nvPr/>
        </p:nvGrpSpPr>
        <p:grpSpPr>
          <a:xfrm>
            <a:off x="6253476" y="1385059"/>
            <a:ext cx="2218654" cy="1842556"/>
            <a:chOff x="6253476" y="1385059"/>
            <a:chExt cx="2218654" cy="18425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C00EA2-BF3E-2E46-AE6E-9921EF27B104}"/>
                </a:ext>
              </a:extLst>
            </p:cNvPr>
            <p:cNvSpPr/>
            <p:nvPr/>
          </p:nvSpPr>
          <p:spPr>
            <a:xfrm>
              <a:off x="6253476" y="2765950"/>
              <a:ext cx="1691384" cy="2209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8A64C4-C135-AE40-9262-177A90A9B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4842" y="1385059"/>
              <a:ext cx="1353399" cy="16018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D1B0EA-DF8E-F94E-B819-13388AFE57F0}"/>
                </a:ext>
              </a:extLst>
            </p:cNvPr>
            <p:cNvSpPr/>
            <p:nvPr/>
          </p:nvSpPr>
          <p:spPr>
            <a:xfrm>
              <a:off x="6711712" y="2765950"/>
              <a:ext cx="820658" cy="220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FB7B09-C892-7745-B60E-4656861F25B3}"/>
                </a:ext>
              </a:extLst>
            </p:cNvPr>
            <p:cNvSpPr txBox="1"/>
            <p:nvPr/>
          </p:nvSpPr>
          <p:spPr>
            <a:xfrm>
              <a:off x="6359007" y="2765950"/>
              <a:ext cx="2113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Robust features: “dog”</a:t>
              </a:r>
            </a:p>
            <a:p>
              <a:r>
                <a:rPr lang="en-US" sz="1200" dirty="0"/>
                <a:t>Non-robust features: “cat”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03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519E-89E0-F241-BF50-56067CF5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479388"/>
            <a:ext cx="8073708" cy="650699"/>
          </a:xfrm>
        </p:spPr>
        <p:txBody>
          <a:bodyPr/>
          <a:lstStyle/>
          <a:p>
            <a:r>
              <a:rPr lang="en-US" dirty="0"/>
              <a:t>Adversarial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5F26E-B391-1244-97B5-4D37DC2C333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05740" y="1211580"/>
                <a:ext cx="8652510" cy="501205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How do we “force” a model to ignore non-robust features?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Symbol" pitchFamily="2" charset="2"/>
                  <a:buChar char="Þ"/>
                </a:pPr>
                <a:r>
                  <a:rPr lang="en-US" sz="2400" dirty="0"/>
                  <a:t>Train the model to be invariant to changes in these features</a:t>
                </a:r>
              </a:p>
              <a:p>
                <a:pPr>
                  <a:buFont typeface="Symbol" pitchFamily="2" charset="2"/>
                  <a:buChar char="Þ"/>
                </a:pPr>
                <a:r>
                  <a:rPr lang="en-US" sz="2400" dirty="0"/>
                  <a:t>For each training input (</a:t>
                </a:r>
                <a:r>
                  <a:rPr lang="en-US" sz="2400" b="1" dirty="0"/>
                  <a:t>x</a:t>
                </a:r>
                <a:r>
                  <a:rPr lang="en-US" sz="2400" dirty="0"/>
                  <a:t>,</a:t>
                </a:r>
                <a:r>
                  <a:rPr lang="en-US" sz="2400" b="1" dirty="0"/>
                  <a:t> </a:t>
                </a:r>
                <a:r>
                  <a:rPr lang="en-US" sz="2400" dirty="0"/>
                  <a:t>y), find worst-case adversarial input 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CH" sz="2400" b="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 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CH" dirty="0">
                            <a:latin typeface="Cambria Math" panose="02040503050406030204" pitchFamily="18" charset="0"/>
                          </a:rPr>
                          <m:t>argmax</m:t>
                        </m:r>
                      </m:sup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Loss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1800" dirty="0"/>
                  <a:t>(e.g., using Projected Gradient Descent on the model loss)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Symbol" pitchFamily="2" charset="2"/>
                  <a:buChar char="Þ"/>
                </a:pPr>
                <a:r>
                  <a:rPr lang="en-US" sz="2400" dirty="0"/>
                  <a:t>Train the model on (</a:t>
                </a:r>
                <a:r>
                  <a:rPr lang="en-US" sz="2400" b="1" dirty="0"/>
                  <a:t>x</a:t>
                </a:r>
                <a:r>
                  <a:rPr lang="en-US" sz="2400" dirty="0"/>
                  <a:t>’, 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5F26E-B391-1244-97B5-4D37DC2C3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05740" y="1211580"/>
                <a:ext cx="8652510" cy="5012056"/>
              </a:xfrm>
              <a:blipFill>
                <a:blip r:embed="rId2"/>
                <a:stretch>
                  <a:fillRect l="-1903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FBCE5-CF4E-5745-B3FF-E8CDEFBB6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E1C056-2795-E041-9697-4048FDC3A0F1}"/>
              </a:ext>
            </a:extLst>
          </p:cNvPr>
          <p:cNvGrpSpPr/>
          <p:nvPr/>
        </p:nvGrpSpPr>
        <p:grpSpPr>
          <a:xfrm>
            <a:off x="3429001" y="3550714"/>
            <a:ext cx="5268579" cy="830997"/>
            <a:chOff x="3808411" y="3504994"/>
            <a:chExt cx="5268579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33DE9A-5B40-594D-A69C-B97512518CC6}"/>
                </a:ext>
              </a:extLst>
            </p:cNvPr>
            <p:cNvSpPr txBox="1"/>
            <p:nvPr/>
          </p:nvSpPr>
          <p:spPr>
            <a:xfrm>
              <a:off x="6963867" y="3504994"/>
              <a:ext cx="2113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 set of allowable perturbations of </a:t>
              </a:r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br>
                <a:rPr lang="en-US" sz="1600" b="1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e.g., {</a:t>
              </a:r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</a:rPr>
                <a:t>’ : || </a:t>
              </a:r>
              <a:r>
                <a:rPr lang="en-US" sz="1600" b="1" dirty="0">
                  <a:solidFill>
                    <a:srgbClr val="FF0000"/>
                  </a:solidFill>
                </a:rPr>
                <a:t>x </a:t>
              </a:r>
              <a:r>
                <a:rPr lang="en-US" sz="1600" dirty="0">
                  <a:solidFill>
                    <a:srgbClr val="FF0000"/>
                  </a:solidFill>
                </a:rPr>
                <a:t>- </a:t>
              </a:r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</a:rPr>
                <a:t>’ ||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∞</a:t>
              </a:r>
              <a:r>
                <a:rPr lang="en-US" sz="1600" dirty="0">
                  <a:solidFill>
                    <a:srgbClr val="FF0000"/>
                  </a:solidFill>
                </a:rPr>
                <a:t> ≤ </a:t>
              </a:r>
              <a:r>
                <a:rPr lang="en-US" sz="1600" dirty="0" err="1">
                  <a:solidFill>
                    <a:srgbClr val="FF0000"/>
                  </a:solidFill>
                </a:rPr>
                <a:t>ε</a:t>
              </a:r>
              <a:r>
                <a:rPr lang="en-US" sz="1600" dirty="0">
                  <a:solidFill>
                    <a:srgbClr val="FF0000"/>
                  </a:solidFill>
                </a:rPr>
                <a:t>}</a:t>
              </a:r>
            </a:p>
          </p:txBody>
        </p: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55C8C108-50D9-8346-A28C-B60A9D16C81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>
              <a:off x="3808411" y="3671889"/>
              <a:ext cx="3155457" cy="248605"/>
            </a:xfrm>
            <a:prstGeom prst="bentConnector3">
              <a:avLst>
                <a:gd name="adj1" fmla="val 99988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50FA88-9A38-5A4F-AE1C-72A8D2A20EF1}"/>
              </a:ext>
            </a:extLst>
          </p:cNvPr>
          <p:cNvGrpSpPr/>
          <p:nvPr/>
        </p:nvGrpSpPr>
        <p:grpSpPr>
          <a:xfrm>
            <a:off x="3303273" y="5496190"/>
            <a:ext cx="3597433" cy="808939"/>
            <a:chOff x="5772153" y="5246373"/>
            <a:chExt cx="3597433" cy="8089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F9E91-9DE5-4944-9B6D-C5B89F909660}"/>
                </a:ext>
              </a:extLst>
            </p:cNvPr>
            <p:cNvSpPr txBox="1"/>
            <p:nvPr/>
          </p:nvSpPr>
          <p:spPr>
            <a:xfrm>
              <a:off x="6117273" y="5470537"/>
              <a:ext cx="3252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Worst-case data augmentation by manipulating non-robust features</a:t>
              </a:r>
            </a:p>
          </p:txBody>
        </p: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33AE52B-DB06-364C-9EA7-1E966DB29B76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rot="10800000">
              <a:off x="5772153" y="5246373"/>
              <a:ext cx="345121" cy="516553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42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0639-7874-864A-B7AA-C77E392C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Multi-perturbation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999B-CC46-4A4B-9AE9-DC6DC8140B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“robustness” of a feature depends on the considered perturbation set S(</a:t>
            </a:r>
            <a:r>
              <a:rPr lang="en-US" sz="2400" b="1" dirty="0"/>
              <a:t>x</a:t>
            </a:r>
            <a:r>
              <a:rPr lang="en-US" sz="2400" dirty="0"/>
              <a:t>)</a:t>
            </a:r>
          </a:p>
          <a:p>
            <a:pPr lvl="2"/>
            <a:r>
              <a:rPr lang="en-US" sz="2000" dirty="0"/>
              <a:t>What we want:</a:t>
            </a:r>
            <a:r>
              <a:rPr lang="en-US" dirty="0"/>
              <a:t> </a:t>
            </a:r>
            <a:r>
              <a:rPr lang="en-US" sz="1600" dirty="0"/>
              <a:t>S(</a:t>
            </a:r>
            <a:r>
              <a:rPr lang="en-US" sz="1600" b="1" dirty="0"/>
              <a:t>x</a:t>
            </a:r>
            <a:r>
              <a:rPr lang="en-US" sz="1600" dirty="0"/>
              <a:t>) = “all perturbations that don’t affect class semantics”</a:t>
            </a:r>
          </a:p>
          <a:p>
            <a:pPr lvl="2"/>
            <a:r>
              <a:rPr lang="en-US" sz="2000" dirty="0"/>
              <a:t>What we have: </a:t>
            </a:r>
            <a:r>
              <a:rPr lang="en-US" sz="1600" dirty="0"/>
              <a:t>S(</a:t>
            </a:r>
            <a:r>
              <a:rPr lang="en-US" sz="1600" b="1" dirty="0"/>
              <a:t>x</a:t>
            </a:r>
            <a:r>
              <a:rPr lang="en-US" sz="1600" dirty="0"/>
              <a:t>) = “a small </a:t>
            </a:r>
            <a:r>
              <a:rPr lang="en-US" sz="1600" dirty="0" err="1"/>
              <a:t>L</a:t>
            </a:r>
            <a:r>
              <a:rPr lang="en-US" sz="1600" baseline="-25000" dirty="0" err="1"/>
              <a:t>p</a:t>
            </a:r>
            <a:r>
              <a:rPr lang="en-US" sz="1600" dirty="0"/>
              <a:t> ball around </a:t>
            </a:r>
            <a:r>
              <a:rPr lang="en-US" sz="1600" b="1" dirty="0"/>
              <a:t>x</a:t>
            </a:r>
            <a:r>
              <a:rPr lang="en-US" sz="1600" dirty="0"/>
              <a:t>” or </a:t>
            </a:r>
            <a:br>
              <a:rPr lang="en-US" sz="1600" dirty="0"/>
            </a:br>
            <a:r>
              <a:rPr lang="en-US" sz="1600" dirty="0"/>
              <a:t>                               S(</a:t>
            </a:r>
            <a:r>
              <a:rPr lang="en-US" sz="1600" b="1" dirty="0"/>
              <a:t>x</a:t>
            </a:r>
            <a:r>
              <a:rPr lang="en-US" sz="1600" dirty="0"/>
              <a:t>) = “small rotations &amp; translations of </a:t>
            </a:r>
            <a:r>
              <a:rPr lang="en-US" sz="1600" b="1" dirty="0"/>
              <a:t>x</a:t>
            </a:r>
            <a:r>
              <a:rPr lang="en-US" sz="1600" dirty="0"/>
              <a:t>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DC21D-A45D-5040-9DDC-232DC534E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C37759-79B3-584A-9E17-2DF18D8B3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211926"/>
              </p:ext>
            </p:extLst>
          </p:nvPr>
        </p:nvGraphicFramePr>
        <p:xfrm>
          <a:off x="1661160" y="3124048"/>
          <a:ext cx="6096000" cy="25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8AAAE0C-89CB-1F46-A78C-6BB137115176}"/>
              </a:ext>
            </a:extLst>
          </p:cNvPr>
          <p:cNvSpPr txBox="1"/>
          <p:nvPr/>
        </p:nvSpPr>
        <p:spPr>
          <a:xfrm>
            <a:off x="213247" y="395606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87C67B-C97A-C441-8403-43CA390B8EAA}"/>
              </a:ext>
            </a:extLst>
          </p:cNvPr>
          <p:cNvGrpSpPr/>
          <p:nvPr/>
        </p:nvGrpSpPr>
        <p:grpSpPr>
          <a:xfrm>
            <a:off x="23351" y="5711409"/>
            <a:ext cx="8495046" cy="830997"/>
            <a:chOff x="23351" y="5711409"/>
            <a:chExt cx="8495046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50A627-10F5-704A-AFC0-7053D80D0D15}"/>
                </a:ext>
              </a:extLst>
            </p:cNvPr>
            <p:cNvSpPr txBox="1"/>
            <p:nvPr/>
          </p:nvSpPr>
          <p:spPr>
            <a:xfrm>
              <a:off x="698628" y="5711409"/>
              <a:ext cx="781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Robustness to one perturbation type ≠ robustness to all</a:t>
              </a:r>
            </a:p>
            <a:p>
              <a:pPr algn="ctr"/>
              <a:r>
                <a:rPr lang="en-US" dirty="0"/>
                <a:t>Robustness to one type can increase vulnerability to others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4D02FB-FD6C-C44F-9CD9-B563E48A1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51" y="5738813"/>
              <a:ext cx="755650" cy="7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817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20D1-4F26-3F41-A2B1-64FE1C75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863754" cy="650699"/>
          </a:xfrm>
        </p:spPr>
        <p:txBody>
          <a:bodyPr/>
          <a:lstStyle/>
          <a:p>
            <a:r>
              <a:rPr lang="en-US" dirty="0"/>
              <a:t>The multi-perturbation robustness trade-off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95D7-03F6-3F4B-8063-345E1E17555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71500" y="1211580"/>
                <a:ext cx="7863754" cy="54406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there exist models with high robust</a:t>
                </a:r>
                <a:r>
                  <a:rPr lang="en-US" sz="2400" b="1" dirty="0"/>
                  <a:t> </a:t>
                </a:r>
                <a:r>
                  <a:rPr lang="en-US" sz="2400" dirty="0"/>
                  <a:t>accuracy for perturbation sets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𝑆𝑛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does there </a:t>
                </a:r>
                <a:r>
                  <a:rPr lang="en-US" sz="2400" b="1" dirty="0"/>
                  <a:t>exist</a:t>
                </a:r>
                <a:r>
                  <a:rPr lang="en-US" sz="2400" dirty="0"/>
                  <a:t> a model robust to perturbations from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CH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dirty="0"/>
                  <a:t> ?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/>
                  <a:t>Answer:</a:t>
                </a:r>
                <a:r>
                  <a:rPr lang="en-US" sz="2400" dirty="0"/>
                  <a:t> in general, NO!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There exist “mutually exclusive </a:t>
                </a:r>
                <a:br>
                  <a:rPr lang="en-US" sz="2400" dirty="0"/>
                </a:br>
                <a:r>
                  <a:rPr lang="en-US" sz="2400" dirty="0"/>
                  <a:t>perturbations” (MEPs)</a:t>
                </a:r>
              </a:p>
              <a:p>
                <a:pPr marL="0" indent="0">
                  <a:buNone/>
                </a:pPr>
                <a:r>
                  <a:rPr lang="en-US" sz="1800" dirty="0"/>
                  <a:t>(robustness to S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implies vulnerability </a:t>
                </a:r>
                <a:br>
                  <a:rPr lang="en-US" sz="1800" dirty="0"/>
                </a:br>
                <a:r>
                  <a:rPr lang="en-US" sz="1800" dirty="0"/>
                  <a:t>to S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and vice-versa)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2400" dirty="0"/>
                  <a:t>Formally, we show that for a simple</a:t>
                </a:r>
                <a:br>
                  <a:rPr lang="en-US" sz="2400" dirty="0"/>
                </a:br>
                <a:r>
                  <a:rPr lang="en-US" sz="2400" dirty="0"/>
                  <a:t>Gaussian binary classification task:</a:t>
                </a:r>
              </a:p>
              <a:p>
                <a:pPr lvl="2"/>
                <a:r>
                  <a:rPr lang="en-US" sz="2000" dirty="0"/>
                  <a:t>L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and L</a:t>
                </a:r>
                <a:r>
                  <a:rPr lang="en-US" sz="2000" baseline="-25000" dirty="0"/>
                  <a:t>∞ </a:t>
                </a:r>
                <a:r>
                  <a:rPr lang="en-US" sz="2000" dirty="0"/>
                  <a:t>perturbations are MEPs</a:t>
                </a:r>
              </a:p>
              <a:p>
                <a:pPr lvl="2"/>
                <a:r>
                  <a:rPr lang="en-US" sz="2000" dirty="0"/>
                  <a:t>L</a:t>
                </a:r>
                <a:r>
                  <a:rPr lang="en-US" sz="2000" baseline="-25000" dirty="0"/>
                  <a:t>∞ </a:t>
                </a:r>
                <a:r>
                  <a:rPr lang="en-US" sz="2000" dirty="0"/>
                  <a:t>and spatial perturbations are MEPs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95D7-03F6-3F4B-8063-345E1E175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71500" y="1211580"/>
                <a:ext cx="7863754" cy="5440680"/>
              </a:xfrm>
              <a:blipFill>
                <a:blip r:embed="rId2"/>
                <a:stretch>
                  <a:fillRect l="-2258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51E2F-CD2B-FA41-9704-65C113CA3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512" y="6494463"/>
            <a:ext cx="846137" cy="363537"/>
          </a:xfrm>
        </p:spPr>
        <p:txBody>
          <a:bodyPr/>
          <a:lstStyle/>
          <a:p>
            <a:fld id="{AC13E6D5-74F7-484E-B15D-5FF0E9020B73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C4402E-273C-2346-8D8A-0311E85CDBC2}"/>
              </a:ext>
            </a:extLst>
          </p:cNvPr>
          <p:cNvGrpSpPr/>
          <p:nvPr/>
        </p:nvGrpSpPr>
        <p:grpSpPr>
          <a:xfrm>
            <a:off x="5211319" y="2798094"/>
            <a:ext cx="3840239" cy="2547971"/>
            <a:chOff x="5039869" y="3881405"/>
            <a:chExt cx="3840239" cy="254797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55E6F7A-1E04-A24B-8CB5-E6FDA61EE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730" y="4432421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7E9C95-82D3-214E-9D2D-256803DDC654}"/>
                </a:ext>
              </a:extLst>
            </p:cNvPr>
            <p:cNvCxnSpPr>
              <a:cxnSpLocks/>
            </p:cNvCxnSpPr>
            <p:nvPr/>
          </p:nvCxnSpPr>
          <p:spPr>
            <a:xfrm>
              <a:off x="5840730" y="5867370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E37903-0683-7145-BCF7-5729F6390D0E}"/>
                </a:ext>
              </a:extLst>
            </p:cNvPr>
            <p:cNvSpPr txBox="1"/>
            <p:nvPr/>
          </p:nvSpPr>
          <p:spPr>
            <a:xfrm>
              <a:off x="5446070" y="4708058"/>
              <a:ext cx="3946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  <a:r>
                <a:rPr lang="en-US" sz="1800" baseline="-25000" dirty="0"/>
                <a:t>1 </a:t>
              </a:r>
              <a:br>
                <a:rPr lang="en-US" sz="1600" baseline="-25000" dirty="0"/>
              </a:br>
              <a:r>
                <a:rPr lang="en-US" sz="1600" dirty="0"/>
                <a:t>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151287-AAC7-E944-9C03-EBC9BFD5A2AC}"/>
                </a:ext>
              </a:extLst>
            </p:cNvPr>
            <p:cNvSpPr txBox="1"/>
            <p:nvPr/>
          </p:nvSpPr>
          <p:spPr>
            <a:xfrm>
              <a:off x="6636537" y="5813823"/>
              <a:ext cx="3946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  <a:r>
                <a:rPr lang="en-US" sz="1800" baseline="-25000" dirty="0"/>
                <a:t>2 </a:t>
              </a:r>
              <a:br>
                <a:rPr lang="en-US" sz="1600" baseline="-25000" dirty="0"/>
              </a:br>
              <a:r>
                <a:rPr lang="en-US" sz="1600" dirty="0"/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8AFBFA-2D25-F54A-A6F1-35F32C9B4024}"/>
                </a:ext>
              </a:extLst>
            </p:cNvPr>
            <p:cNvSpPr txBox="1"/>
            <p:nvPr/>
          </p:nvSpPr>
          <p:spPr>
            <a:xfrm>
              <a:off x="5039869" y="3881405"/>
              <a:ext cx="1601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Robust for S</a:t>
              </a:r>
              <a:r>
                <a:rPr lang="en-US" sz="1600" baseline="-25000" dirty="0"/>
                <a:t>1</a:t>
              </a:r>
            </a:p>
            <a:p>
              <a:pPr algn="ctr"/>
              <a:r>
                <a:rPr lang="en-US" sz="1600" dirty="0"/>
                <a:t>Not robust for S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9F03D4-8D95-3B4D-88DC-3DEEE7DCAA8B}"/>
                </a:ext>
              </a:extLst>
            </p:cNvPr>
            <p:cNvSpPr txBox="1"/>
            <p:nvPr/>
          </p:nvSpPr>
          <p:spPr>
            <a:xfrm>
              <a:off x="7231900" y="5574982"/>
              <a:ext cx="16482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Not robust for S</a:t>
              </a:r>
              <a:r>
                <a:rPr lang="en-US" sz="1600" baseline="-25000" dirty="0"/>
                <a:t>1</a:t>
              </a:r>
            </a:p>
            <a:p>
              <a:pPr algn="ctr"/>
              <a:r>
                <a:rPr lang="en-US" sz="1600" dirty="0"/>
                <a:t>Robust for S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DBEE07C-7CA9-DC4E-89AD-75EE2B10177C}"/>
                </a:ext>
              </a:extLst>
            </p:cNvPr>
            <p:cNvSpPr/>
            <p:nvPr/>
          </p:nvSpPr>
          <p:spPr>
            <a:xfrm>
              <a:off x="5510695" y="5498078"/>
              <a:ext cx="711062" cy="551273"/>
            </a:xfrm>
            <a:custGeom>
              <a:avLst/>
              <a:gdLst>
                <a:gd name="connsiteX0" fmla="*/ 491916 w 711062"/>
                <a:gd name="connsiteY0" fmla="*/ 2633 h 551273"/>
                <a:gd name="connsiteX1" fmla="*/ 491916 w 711062"/>
                <a:gd name="connsiteY1" fmla="*/ 2633 h 551273"/>
                <a:gd name="connsiteX2" fmla="*/ 389046 w 711062"/>
                <a:gd name="connsiteY2" fmla="*/ 14063 h 551273"/>
                <a:gd name="connsiteX3" fmla="*/ 23286 w 711062"/>
                <a:gd name="connsiteY3" fmla="*/ 59783 h 551273"/>
                <a:gd name="connsiteX4" fmla="*/ 426 w 711062"/>
                <a:gd name="connsiteY4" fmla="*/ 196943 h 551273"/>
                <a:gd name="connsiteX5" fmla="*/ 23286 w 711062"/>
                <a:gd name="connsiteY5" fmla="*/ 414113 h 551273"/>
                <a:gd name="connsiteX6" fmla="*/ 46146 w 711062"/>
                <a:gd name="connsiteY6" fmla="*/ 448403 h 551273"/>
                <a:gd name="connsiteX7" fmla="*/ 160446 w 711062"/>
                <a:gd name="connsiteY7" fmla="*/ 494123 h 551273"/>
                <a:gd name="connsiteX8" fmla="*/ 194736 w 711062"/>
                <a:gd name="connsiteY8" fmla="*/ 505553 h 551273"/>
                <a:gd name="connsiteX9" fmla="*/ 274746 w 711062"/>
                <a:gd name="connsiteY9" fmla="*/ 539843 h 551273"/>
                <a:gd name="connsiteX10" fmla="*/ 354756 w 711062"/>
                <a:gd name="connsiteY10" fmla="*/ 551273 h 551273"/>
                <a:gd name="connsiteX11" fmla="*/ 549066 w 711062"/>
                <a:gd name="connsiteY11" fmla="*/ 539843 h 551273"/>
                <a:gd name="connsiteX12" fmla="*/ 617646 w 711062"/>
                <a:gd name="connsiteY12" fmla="*/ 494123 h 551273"/>
                <a:gd name="connsiteX13" fmla="*/ 651936 w 711062"/>
                <a:gd name="connsiteY13" fmla="*/ 482693 h 551273"/>
                <a:gd name="connsiteX14" fmla="*/ 686226 w 711062"/>
                <a:gd name="connsiteY14" fmla="*/ 448403 h 551273"/>
                <a:gd name="connsiteX15" fmla="*/ 709086 w 711062"/>
                <a:gd name="connsiteY15" fmla="*/ 379823 h 551273"/>
                <a:gd name="connsiteX16" fmla="*/ 697656 w 711062"/>
                <a:gd name="connsiteY16" fmla="*/ 82643 h 551273"/>
                <a:gd name="connsiteX17" fmla="*/ 629076 w 711062"/>
                <a:gd name="connsiteY17" fmla="*/ 59783 h 551273"/>
                <a:gd name="connsiteX18" fmla="*/ 594786 w 711062"/>
                <a:gd name="connsiteY18" fmla="*/ 36923 h 551273"/>
                <a:gd name="connsiteX19" fmla="*/ 560496 w 711062"/>
                <a:gd name="connsiteY19" fmla="*/ 25493 h 551273"/>
                <a:gd name="connsiteX20" fmla="*/ 549066 w 711062"/>
                <a:gd name="connsiteY20" fmla="*/ 2633 h 551273"/>
                <a:gd name="connsiteX21" fmla="*/ 491916 w 711062"/>
                <a:gd name="connsiteY21" fmla="*/ 2633 h 55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062" h="551273">
                  <a:moveTo>
                    <a:pt x="491916" y="2633"/>
                  </a:moveTo>
                  <a:lnTo>
                    <a:pt x="491916" y="2633"/>
                  </a:lnTo>
                  <a:cubicBezTo>
                    <a:pt x="457626" y="6443"/>
                    <a:pt x="423499" y="12250"/>
                    <a:pt x="389046" y="14063"/>
                  </a:cubicBezTo>
                  <a:cubicBezTo>
                    <a:pt x="34762" y="32710"/>
                    <a:pt x="136724" y="-53655"/>
                    <a:pt x="23286" y="59783"/>
                  </a:cubicBezTo>
                  <a:cubicBezTo>
                    <a:pt x="11248" y="107936"/>
                    <a:pt x="426" y="143429"/>
                    <a:pt x="426" y="196943"/>
                  </a:cubicBezTo>
                  <a:cubicBezTo>
                    <a:pt x="426" y="211623"/>
                    <a:pt x="-5056" y="357429"/>
                    <a:pt x="23286" y="414113"/>
                  </a:cubicBezTo>
                  <a:cubicBezTo>
                    <a:pt x="29429" y="426400"/>
                    <a:pt x="36432" y="438689"/>
                    <a:pt x="46146" y="448403"/>
                  </a:cubicBezTo>
                  <a:cubicBezTo>
                    <a:pt x="76752" y="479009"/>
                    <a:pt x="121329" y="482947"/>
                    <a:pt x="160446" y="494123"/>
                  </a:cubicBezTo>
                  <a:cubicBezTo>
                    <a:pt x="172031" y="497433"/>
                    <a:pt x="183662" y="500807"/>
                    <a:pt x="194736" y="505553"/>
                  </a:cubicBezTo>
                  <a:cubicBezTo>
                    <a:pt x="227265" y="519494"/>
                    <a:pt x="241239" y="533142"/>
                    <a:pt x="274746" y="539843"/>
                  </a:cubicBezTo>
                  <a:cubicBezTo>
                    <a:pt x="301164" y="545127"/>
                    <a:pt x="328086" y="547463"/>
                    <a:pt x="354756" y="551273"/>
                  </a:cubicBezTo>
                  <a:cubicBezTo>
                    <a:pt x="419526" y="547463"/>
                    <a:pt x="485665" y="553626"/>
                    <a:pt x="549066" y="539843"/>
                  </a:cubicBezTo>
                  <a:cubicBezTo>
                    <a:pt x="575913" y="534007"/>
                    <a:pt x="591582" y="502811"/>
                    <a:pt x="617646" y="494123"/>
                  </a:cubicBezTo>
                  <a:lnTo>
                    <a:pt x="651936" y="482693"/>
                  </a:lnTo>
                  <a:cubicBezTo>
                    <a:pt x="663366" y="471263"/>
                    <a:pt x="678376" y="462533"/>
                    <a:pt x="686226" y="448403"/>
                  </a:cubicBezTo>
                  <a:cubicBezTo>
                    <a:pt x="697928" y="427339"/>
                    <a:pt x="709086" y="379823"/>
                    <a:pt x="709086" y="379823"/>
                  </a:cubicBezTo>
                  <a:cubicBezTo>
                    <a:pt x="705276" y="280763"/>
                    <a:pt x="721699" y="178816"/>
                    <a:pt x="697656" y="82643"/>
                  </a:cubicBezTo>
                  <a:cubicBezTo>
                    <a:pt x="691812" y="59266"/>
                    <a:pt x="649126" y="73149"/>
                    <a:pt x="629076" y="59783"/>
                  </a:cubicBezTo>
                  <a:cubicBezTo>
                    <a:pt x="617646" y="52163"/>
                    <a:pt x="607073" y="43066"/>
                    <a:pt x="594786" y="36923"/>
                  </a:cubicBezTo>
                  <a:cubicBezTo>
                    <a:pt x="584010" y="31535"/>
                    <a:pt x="570135" y="32722"/>
                    <a:pt x="560496" y="25493"/>
                  </a:cubicBezTo>
                  <a:cubicBezTo>
                    <a:pt x="553680" y="20381"/>
                    <a:pt x="552876" y="10253"/>
                    <a:pt x="549066" y="2633"/>
                  </a:cubicBezTo>
                  <a:lnTo>
                    <a:pt x="491916" y="2633"/>
                  </a:lnTo>
                  <a:close/>
                </a:path>
              </a:pathLst>
            </a:custGeom>
            <a:solidFill>
              <a:srgbClr val="FF0000">
                <a:alpha val="79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121C9DB-DF97-604B-A951-0771A34D8194}"/>
                </a:ext>
              </a:extLst>
            </p:cNvPr>
            <p:cNvSpPr/>
            <p:nvPr/>
          </p:nvSpPr>
          <p:spPr>
            <a:xfrm>
              <a:off x="6876369" y="4190543"/>
              <a:ext cx="711062" cy="551273"/>
            </a:xfrm>
            <a:custGeom>
              <a:avLst/>
              <a:gdLst>
                <a:gd name="connsiteX0" fmla="*/ 491916 w 711062"/>
                <a:gd name="connsiteY0" fmla="*/ 2633 h 551273"/>
                <a:gd name="connsiteX1" fmla="*/ 491916 w 711062"/>
                <a:gd name="connsiteY1" fmla="*/ 2633 h 551273"/>
                <a:gd name="connsiteX2" fmla="*/ 389046 w 711062"/>
                <a:gd name="connsiteY2" fmla="*/ 14063 h 551273"/>
                <a:gd name="connsiteX3" fmla="*/ 23286 w 711062"/>
                <a:gd name="connsiteY3" fmla="*/ 59783 h 551273"/>
                <a:gd name="connsiteX4" fmla="*/ 426 w 711062"/>
                <a:gd name="connsiteY4" fmla="*/ 196943 h 551273"/>
                <a:gd name="connsiteX5" fmla="*/ 23286 w 711062"/>
                <a:gd name="connsiteY5" fmla="*/ 414113 h 551273"/>
                <a:gd name="connsiteX6" fmla="*/ 46146 w 711062"/>
                <a:gd name="connsiteY6" fmla="*/ 448403 h 551273"/>
                <a:gd name="connsiteX7" fmla="*/ 160446 w 711062"/>
                <a:gd name="connsiteY7" fmla="*/ 494123 h 551273"/>
                <a:gd name="connsiteX8" fmla="*/ 194736 w 711062"/>
                <a:gd name="connsiteY8" fmla="*/ 505553 h 551273"/>
                <a:gd name="connsiteX9" fmla="*/ 274746 w 711062"/>
                <a:gd name="connsiteY9" fmla="*/ 539843 h 551273"/>
                <a:gd name="connsiteX10" fmla="*/ 354756 w 711062"/>
                <a:gd name="connsiteY10" fmla="*/ 551273 h 551273"/>
                <a:gd name="connsiteX11" fmla="*/ 549066 w 711062"/>
                <a:gd name="connsiteY11" fmla="*/ 539843 h 551273"/>
                <a:gd name="connsiteX12" fmla="*/ 617646 w 711062"/>
                <a:gd name="connsiteY12" fmla="*/ 494123 h 551273"/>
                <a:gd name="connsiteX13" fmla="*/ 651936 w 711062"/>
                <a:gd name="connsiteY13" fmla="*/ 482693 h 551273"/>
                <a:gd name="connsiteX14" fmla="*/ 686226 w 711062"/>
                <a:gd name="connsiteY14" fmla="*/ 448403 h 551273"/>
                <a:gd name="connsiteX15" fmla="*/ 709086 w 711062"/>
                <a:gd name="connsiteY15" fmla="*/ 379823 h 551273"/>
                <a:gd name="connsiteX16" fmla="*/ 697656 w 711062"/>
                <a:gd name="connsiteY16" fmla="*/ 82643 h 551273"/>
                <a:gd name="connsiteX17" fmla="*/ 629076 w 711062"/>
                <a:gd name="connsiteY17" fmla="*/ 59783 h 551273"/>
                <a:gd name="connsiteX18" fmla="*/ 594786 w 711062"/>
                <a:gd name="connsiteY18" fmla="*/ 36923 h 551273"/>
                <a:gd name="connsiteX19" fmla="*/ 560496 w 711062"/>
                <a:gd name="connsiteY19" fmla="*/ 25493 h 551273"/>
                <a:gd name="connsiteX20" fmla="*/ 549066 w 711062"/>
                <a:gd name="connsiteY20" fmla="*/ 2633 h 551273"/>
                <a:gd name="connsiteX21" fmla="*/ 491916 w 711062"/>
                <a:gd name="connsiteY21" fmla="*/ 2633 h 55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062" h="551273">
                  <a:moveTo>
                    <a:pt x="491916" y="2633"/>
                  </a:moveTo>
                  <a:lnTo>
                    <a:pt x="491916" y="2633"/>
                  </a:lnTo>
                  <a:cubicBezTo>
                    <a:pt x="457626" y="6443"/>
                    <a:pt x="423499" y="12250"/>
                    <a:pt x="389046" y="14063"/>
                  </a:cubicBezTo>
                  <a:cubicBezTo>
                    <a:pt x="34762" y="32710"/>
                    <a:pt x="136724" y="-53655"/>
                    <a:pt x="23286" y="59783"/>
                  </a:cubicBezTo>
                  <a:cubicBezTo>
                    <a:pt x="11248" y="107936"/>
                    <a:pt x="426" y="143429"/>
                    <a:pt x="426" y="196943"/>
                  </a:cubicBezTo>
                  <a:cubicBezTo>
                    <a:pt x="426" y="211623"/>
                    <a:pt x="-5056" y="357429"/>
                    <a:pt x="23286" y="414113"/>
                  </a:cubicBezTo>
                  <a:cubicBezTo>
                    <a:pt x="29429" y="426400"/>
                    <a:pt x="36432" y="438689"/>
                    <a:pt x="46146" y="448403"/>
                  </a:cubicBezTo>
                  <a:cubicBezTo>
                    <a:pt x="76752" y="479009"/>
                    <a:pt x="121329" y="482947"/>
                    <a:pt x="160446" y="494123"/>
                  </a:cubicBezTo>
                  <a:cubicBezTo>
                    <a:pt x="172031" y="497433"/>
                    <a:pt x="183662" y="500807"/>
                    <a:pt x="194736" y="505553"/>
                  </a:cubicBezTo>
                  <a:cubicBezTo>
                    <a:pt x="227265" y="519494"/>
                    <a:pt x="241239" y="533142"/>
                    <a:pt x="274746" y="539843"/>
                  </a:cubicBezTo>
                  <a:cubicBezTo>
                    <a:pt x="301164" y="545127"/>
                    <a:pt x="328086" y="547463"/>
                    <a:pt x="354756" y="551273"/>
                  </a:cubicBezTo>
                  <a:cubicBezTo>
                    <a:pt x="419526" y="547463"/>
                    <a:pt x="485665" y="553626"/>
                    <a:pt x="549066" y="539843"/>
                  </a:cubicBezTo>
                  <a:cubicBezTo>
                    <a:pt x="575913" y="534007"/>
                    <a:pt x="591582" y="502811"/>
                    <a:pt x="617646" y="494123"/>
                  </a:cubicBezTo>
                  <a:lnTo>
                    <a:pt x="651936" y="482693"/>
                  </a:lnTo>
                  <a:cubicBezTo>
                    <a:pt x="663366" y="471263"/>
                    <a:pt x="678376" y="462533"/>
                    <a:pt x="686226" y="448403"/>
                  </a:cubicBezTo>
                  <a:cubicBezTo>
                    <a:pt x="697928" y="427339"/>
                    <a:pt x="709086" y="379823"/>
                    <a:pt x="709086" y="379823"/>
                  </a:cubicBezTo>
                  <a:cubicBezTo>
                    <a:pt x="705276" y="280763"/>
                    <a:pt x="721699" y="178816"/>
                    <a:pt x="697656" y="82643"/>
                  </a:cubicBezTo>
                  <a:cubicBezTo>
                    <a:pt x="691812" y="59266"/>
                    <a:pt x="649126" y="73149"/>
                    <a:pt x="629076" y="59783"/>
                  </a:cubicBezTo>
                  <a:cubicBezTo>
                    <a:pt x="617646" y="52163"/>
                    <a:pt x="607073" y="43066"/>
                    <a:pt x="594786" y="36923"/>
                  </a:cubicBezTo>
                  <a:cubicBezTo>
                    <a:pt x="584010" y="31535"/>
                    <a:pt x="570135" y="32722"/>
                    <a:pt x="560496" y="25493"/>
                  </a:cubicBezTo>
                  <a:cubicBezTo>
                    <a:pt x="553680" y="20381"/>
                    <a:pt x="552876" y="10253"/>
                    <a:pt x="549066" y="2633"/>
                  </a:cubicBezTo>
                  <a:lnTo>
                    <a:pt x="491916" y="2633"/>
                  </a:lnTo>
                  <a:close/>
                </a:path>
              </a:pathLst>
            </a:custGeom>
            <a:solidFill>
              <a:srgbClr val="0070C0">
                <a:alpha val="79000"/>
              </a:srgb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7A23BC-0B6A-5B4A-B1A8-FEC5724A127D}"/>
              </a:ext>
            </a:extLst>
          </p:cNvPr>
          <p:cNvGrpSpPr/>
          <p:nvPr/>
        </p:nvGrpSpPr>
        <p:grpSpPr>
          <a:xfrm>
            <a:off x="5814850" y="3090482"/>
            <a:ext cx="2040943" cy="2520270"/>
            <a:chOff x="5814850" y="3090482"/>
            <a:chExt cx="2040943" cy="252027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864817-F0AC-E543-A547-0FFB340BFF3C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6807988" y="3090482"/>
              <a:ext cx="5052" cy="218171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030C80-6FED-2043-B47C-9174BDC140E7}"/>
                </a:ext>
              </a:extLst>
            </p:cNvPr>
            <p:cNvSpPr txBox="1"/>
            <p:nvPr/>
          </p:nvSpPr>
          <p:spPr>
            <a:xfrm>
              <a:off x="5814850" y="5272198"/>
              <a:ext cx="2040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Classifier robust to S2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448F71-9709-C74B-96C1-2D2EC49D635B}"/>
              </a:ext>
            </a:extLst>
          </p:cNvPr>
          <p:cNvGrpSpPr/>
          <p:nvPr/>
        </p:nvGrpSpPr>
        <p:grpSpPr>
          <a:xfrm>
            <a:off x="5657282" y="3770055"/>
            <a:ext cx="3394276" cy="584775"/>
            <a:chOff x="5657282" y="3770055"/>
            <a:chExt cx="3394276" cy="58477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32F9AC-62BA-8C42-94E3-6247307BD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7282" y="4108610"/>
              <a:ext cx="2143843" cy="357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E0DD5-3716-1344-81C3-FCC854BF6111}"/>
                </a:ext>
              </a:extLst>
            </p:cNvPr>
            <p:cNvSpPr txBox="1"/>
            <p:nvPr/>
          </p:nvSpPr>
          <p:spPr>
            <a:xfrm>
              <a:off x="7801125" y="3770055"/>
              <a:ext cx="1250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Classifier robust to S1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0275F5-B819-6B45-9A0A-F448A4BFB37A}"/>
              </a:ext>
            </a:extLst>
          </p:cNvPr>
          <p:cNvGrpSpPr/>
          <p:nvPr/>
        </p:nvGrpSpPr>
        <p:grpSpPr>
          <a:xfrm>
            <a:off x="6012180" y="3382869"/>
            <a:ext cx="2839023" cy="1401190"/>
            <a:chOff x="6012180" y="3382869"/>
            <a:chExt cx="2839023" cy="140119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02C8C2-99D7-D54F-B888-65589724AAE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6012180" y="3382869"/>
              <a:ext cx="1391170" cy="14011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945921-F10C-EC4A-AEC0-41226DF452C7}"/>
                </a:ext>
              </a:extLst>
            </p:cNvPr>
            <p:cNvSpPr txBox="1"/>
            <p:nvPr/>
          </p:nvSpPr>
          <p:spPr>
            <a:xfrm>
              <a:off x="6907754" y="3795346"/>
              <a:ext cx="19434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Classifier vulnerable to S1 and S2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238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4EF9-7414-2449-A6F3-0CAAB921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79388"/>
            <a:ext cx="8279448" cy="650699"/>
          </a:xfrm>
        </p:spPr>
        <p:txBody>
          <a:bodyPr/>
          <a:lstStyle/>
          <a:p>
            <a:r>
              <a:rPr lang="en-US" dirty="0"/>
              <a:t>Experiments on real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9AAC3-1775-C344-8F99-B05C5B45C12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77190" y="1211580"/>
                <a:ext cx="850392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Can we train models to be robust to multiple perturbation types simultaneously?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Adversarial training for multiple perturbations: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2200" dirty="0"/>
                  <a:t>For each training input (</a:t>
                </a:r>
                <a:r>
                  <a:rPr lang="en-US" sz="2200" b="1" dirty="0"/>
                  <a:t>x</a:t>
                </a:r>
                <a:r>
                  <a:rPr lang="en-US" sz="2200" dirty="0"/>
                  <a:t>,</a:t>
                </a:r>
                <a:r>
                  <a:rPr lang="en-US" sz="2200" b="1" dirty="0"/>
                  <a:t> </a:t>
                </a:r>
                <a:r>
                  <a:rPr lang="en-US" sz="2200" dirty="0"/>
                  <a:t>y), find worst-case adversarial input</a:t>
                </a:r>
                <a:br>
                  <a:rPr lang="en-US" sz="2200" dirty="0"/>
                </a:br>
                <a:br>
                  <a:rPr lang="en-US" sz="2200" dirty="0"/>
                </a:br>
                <a:r>
                  <a:rPr lang="en-US" sz="2200" dirty="0"/>
                  <a:t>		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CH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fr-CH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nary>
                          <m:naryPr>
                            <m:chr m:val="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fr-CH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sub>
                      <m:sup>
                        <m:r>
                          <m:rPr>
                            <m:sty m:val="p"/>
                          </m:rPr>
                          <a:rPr lang="fr-CH" dirty="0">
                            <a:latin typeface="Cambria Math" panose="02040503050406030204" pitchFamily="18" charset="0"/>
                          </a:rPr>
                          <m:t>argmax</m:t>
                        </m:r>
                      </m:sup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Loss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fr-CH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endParaRPr lang="en-US" dirty="0"/>
              </a:p>
              <a:p>
                <a:pPr lvl="2">
                  <a:buFont typeface="Symbol" pitchFamily="2" charset="2"/>
                  <a:buChar char="Þ"/>
                </a:pPr>
                <a:endParaRPr lang="en-US" sz="2200" dirty="0"/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2200" dirty="0"/>
                  <a:t>“Black-box” approach:</a:t>
                </a:r>
                <a:br>
                  <a:rPr lang="en-US" sz="2200" dirty="0"/>
                </a:br>
                <a:endParaRPr lang="en-US" sz="1600" dirty="0"/>
              </a:p>
              <a:p>
                <a:pPr marL="344488" lvl="2" indent="0">
                  <a:buNone/>
                </a:pPr>
                <a:r>
                  <a:rPr lang="fr-CH" sz="2200" dirty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CH" sz="22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fr-CH" sz="22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nary>
                          <m:naryPr>
                            <m:chr m:val="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H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fr-CH" sz="2200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sub>
                      <m:sup>
                        <m:r>
                          <m:rPr>
                            <m:sty m:val="p"/>
                          </m:rPr>
                          <a:rPr lang="fr-CH" sz="2200" dirty="0">
                            <a:latin typeface="Cambria Math" panose="02040503050406030204" pitchFamily="18" charset="0"/>
                          </a:rPr>
                          <m:t>argmax</m:t>
                        </m:r>
                        <m:r>
                          <a:rPr lang="fr-CH" sz="2200" b="0" i="0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</m:sup>
                      <m:e/>
                    </m:sPre>
                    <m:r>
                      <m:rPr>
                        <m:nor/>
                      </m:rPr>
                      <a:rPr lang="fr-CH" sz="2200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fr-CH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sz="2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CH" sz="2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fr-CH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CH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H" sz="220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fr-CH" sz="22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CH" sz="2200" dirty="0">
                            <a:latin typeface="Cambria Math" panose="02040503050406030204" pitchFamily="18" charset="0"/>
                          </a:rPr>
                          <m:t>argmax</m:t>
                        </m:r>
                      </m:sup>
                      <m:e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fr-CH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Pre>
                          <m:sPrePr>
                            <m:ctrlPr>
                              <a:rPr lang="fr-CH" sz="2200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2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’</m:t>
                            </m:r>
                            <m:r>
                              <a:rPr lang="fr-CH" sz="2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CH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fr-CH" sz="2200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H" sz="2200" b="0" i="1" baseline="-2500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CH" sz="2200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sup>
                          <m:e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CH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CH" sz="2200">
                                <a:latin typeface="Cambria Math" panose="02040503050406030204" pitchFamily="18" charset="0"/>
                              </a:rPr>
                              <m:t>Loss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CH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CH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CH" sz="2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sPr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9AAC3-1775-C344-8F99-B05C5B45C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77190" y="1211580"/>
                <a:ext cx="8503920" cy="4937760"/>
              </a:xfrm>
              <a:blipFill>
                <a:blip r:embed="rId2"/>
                <a:stretch>
                  <a:fillRect l="-2239" t="-769" r="-14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EC9E0-CFA9-944B-BE0E-6FAADD7E8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A82B14-FAE4-874D-94A5-16F47D013EA0}"/>
              </a:ext>
            </a:extLst>
          </p:cNvPr>
          <p:cNvGrpSpPr/>
          <p:nvPr/>
        </p:nvGrpSpPr>
        <p:grpSpPr>
          <a:xfrm>
            <a:off x="5135037" y="5831786"/>
            <a:ext cx="3089307" cy="633970"/>
            <a:chOff x="5135037" y="5831786"/>
            <a:chExt cx="3089307" cy="63397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918DEAAB-4906-084D-8680-0E0AAF8A223F}"/>
                </a:ext>
              </a:extLst>
            </p:cNvPr>
            <p:cNvSpPr/>
            <p:nvPr/>
          </p:nvSpPr>
          <p:spPr>
            <a:xfrm rot="5400000">
              <a:off x="6560920" y="4629250"/>
              <a:ext cx="237543" cy="2642616"/>
            </a:xfrm>
            <a:prstGeom prst="rightBrace">
              <a:avLst/>
            </a:prstGeom>
            <a:ln>
              <a:solidFill>
                <a:srgbClr val="0B944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8FB3A2-0BD2-C84C-B144-F2355F1949E6}"/>
                </a:ext>
              </a:extLst>
            </p:cNvPr>
            <p:cNvSpPr txBox="1"/>
            <p:nvPr/>
          </p:nvSpPr>
          <p:spPr>
            <a:xfrm>
              <a:off x="5135037" y="6127202"/>
              <a:ext cx="3089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B94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existing attack tailored to S</a:t>
              </a:r>
              <a:r>
                <a:rPr lang="en-US" sz="1600" baseline="-25000" dirty="0">
                  <a:solidFill>
                    <a:srgbClr val="0B94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2" name="Triangle 11">
            <a:extLst>
              <a:ext uri="{FF2B5EF4-FFF2-40B4-BE49-F238E27FC236}">
                <a16:creationId xmlns:a16="http://schemas.microsoft.com/office/drawing/2014/main" id="{AD429695-D538-724B-A50D-25035A830DF0}"/>
              </a:ext>
            </a:extLst>
          </p:cNvPr>
          <p:cNvSpPr/>
          <p:nvPr/>
        </p:nvSpPr>
        <p:spPr>
          <a:xfrm>
            <a:off x="4435951" y="5215304"/>
            <a:ext cx="272097" cy="240032"/>
          </a:xfrm>
          <a:prstGeom prst="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64DD22-AA5A-EC43-ABCF-7203A8C7D0CD}"/>
              </a:ext>
            </a:extLst>
          </p:cNvPr>
          <p:cNvGrpSpPr/>
          <p:nvPr/>
        </p:nvGrpSpPr>
        <p:grpSpPr>
          <a:xfrm>
            <a:off x="4572000" y="4451060"/>
            <a:ext cx="3806189" cy="764244"/>
            <a:chOff x="4572000" y="4451060"/>
            <a:chExt cx="3806189" cy="764244"/>
          </a:xfrm>
        </p:grpSpPr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3CF0B04-AD06-344B-A507-F80F977A9F4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rot="10800000" flipV="1">
              <a:off x="4572000" y="4743448"/>
              <a:ext cx="1280164" cy="471856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53DE39-50D6-C94A-9D56-BBCC2171BD85}"/>
                </a:ext>
              </a:extLst>
            </p:cNvPr>
            <p:cNvSpPr txBox="1"/>
            <p:nvPr/>
          </p:nvSpPr>
          <p:spPr>
            <a:xfrm>
              <a:off x="5852164" y="4451060"/>
              <a:ext cx="2526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Scales linearly in number of perturbation sets</a:t>
              </a:r>
              <a:endParaRPr lang="en-US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15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0867ADE4-22E3-1F4E-B3C8-FF08B3DDD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60" y="2528458"/>
            <a:ext cx="1487317" cy="1017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AF9B0-1245-E64F-9D7E-EC35E10A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7" y="479388"/>
            <a:ext cx="8346091" cy="65069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97C75-5FF0-D44E-AE50-D9EC7CC1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5284D4-8D97-6646-B960-45C954E6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75" y="4169329"/>
            <a:ext cx="5262146" cy="2325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4A8786-65F0-A84D-BF1C-1C6FEB9A500B}"/>
              </a:ext>
            </a:extLst>
          </p:cNvPr>
          <p:cNvSpPr txBox="1"/>
          <p:nvPr/>
        </p:nvSpPr>
        <p:spPr>
          <a:xfrm>
            <a:off x="310547" y="494612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6603F-447C-B045-A912-41128018DF4F}"/>
              </a:ext>
            </a:extLst>
          </p:cNvPr>
          <p:cNvSpPr txBox="1"/>
          <p:nvPr/>
        </p:nvSpPr>
        <p:spPr>
          <a:xfrm>
            <a:off x="7028428" y="4884568"/>
            <a:ext cx="205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Loss of ~</a:t>
            </a:r>
            <a:r>
              <a:rPr lang="en-US" sz="1600" b="1" dirty="0">
                <a:solidFill>
                  <a:srgbClr val="FF0000"/>
                </a:solidFill>
              </a:rPr>
              <a:t>20%</a:t>
            </a:r>
            <a:r>
              <a:rPr lang="en-US" sz="1600" dirty="0">
                <a:solidFill>
                  <a:srgbClr val="FF0000"/>
                </a:solidFill>
              </a:rPr>
              <a:t> accuracy</a:t>
            </a:r>
          </a:p>
        </p:txBody>
      </p:sp>
      <p:pic>
        <p:nvPicPr>
          <p:cNvPr id="54" name="Content Placeholder 5">
            <a:extLst>
              <a:ext uri="{FF2B5EF4-FFF2-40B4-BE49-F238E27FC236}">
                <a16:creationId xmlns:a16="http://schemas.microsoft.com/office/drawing/2014/main" id="{1ADFCBE6-B1BA-F143-8225-E6DB4DA59B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2006611" y="1621493"/>
            <a:ext cx="5262146" cy="2361750"/>
          </a:xfr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FD00F17-27C8-CB49-84DA-E4AA1ABD5EA0}"/>
              </a:ext>
            </a:extLst>
          </p:cNvPr>
          <p:cNvSpPr txBox="1"/>
          <p:nvPr/>
        </p:nvSpPr>
        <p:spPr>
          <a:xfrm>
            <a:off x="225288" y="2238257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CIFAR10: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A3EEDB-B45D-A844-80FB-5CECE8DC0B78}"/>
              </a:ext>
            </a:extLst>
          </p:cNvPr>
          <p:cNvSpPr txBox="1"/>
          <p:nvPr/>
        </p:nvSpPr>
        <p:spPr>
          <a:xfrm>
            <a:off x="7283398" y="2236188"/>
            <a:ext cx="155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Loss of ~</a:t>
            </a:r>
            <a:r>
              <a:rPr lang="en-US" sz="1600" b="1" dirty="0">
                <a:solidFill>
                  <a:srgbClr val="FF0000"/>
                </a:solidFill>
              </a:rPr>
              <a:t>5%</a:t>
            </a:r>
            <a:r>
              <a:rPr lang="en-US" sz="1600" dirty="0">
                <a:solidFill>
                  <a:srgbClr val="FF0000"/>
                </a:solidFill>
              </a:rPr>
              <a:t> accuracy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40B932-A215-B641-9774-351476ACADA5}"/>
              </a:ext>
            </a:extLst>
          </p:cNvPr>
          <p:cNvGrpSpPr/>
          <p:nvPr/>
        </p:nvGrpSpPr>
        <p:grpSpPr>
          <a:xfrm>
            <a:off x="2431405" y="714588"/>
            <a:ext cx="2911116" cy="1543504"/>
            <a:chOff x="2051727" y="3415704"/>
            <a:chExt cx="2911116" cy="1543504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1EE89A9-1384-D849-BC03-BD5891EEF578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3507285" y="4246701"/>
              <a:ext cx="169084" cy="5723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C7D0CC2-6E56-AD4F-B3E6-CE830FBB55AB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3507285" y="4246701"/>
              <a:ext cx="436065" cy="712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AED757-49E4-6C4E-959B-CCE72BAF5FBB}"/>
                </a:ext>
              </a:extLst>
            </p:cNvPr>
            <p:cNvSpPr txBox="1"/>
            <p:nvPr/>
          </p:nvSpPr>
          <p:spPr>
            <a:xfrm>
              <a:off x="2051727" y="3415704"/>
              <a:ext cx="2911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Robust accuracy when training/evaluating on a single perturbation type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C8D02AB8-2B51-3643-9816-F999511FD8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61" y="5410626"/>
            <a:ext cx="1235558" cy="5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56" grpId="0"/>
    </p:bldLst>
  </p:timing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2" id="{06E91E6C-6B2A-4F46-846E-602A5BB9E12D}" vid="{5E64A965-E77B-434D-B071-E1789E42C2BE}"/>
    </a:ext>
  </a:extLst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2" id="{06E91E6C-6B2A-4F46-846E-602A5BB9E12D}" vid="{B6AE6E83-346F-EE4A-91B5-A6FB5025A9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SU_Preso_4x3_v6</Template>
  <TotalTime>1489</TotalTime>
  <Words>788</Words>
  <Application>Microsoft Macintosh PowerPoint</Application>
  <PresentationFormat>On-screen Show (4:3)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Source Sans Pro</vt:lpstr>
      <vt:lpstr>Source Sans Pro Semibold</vt:lpstr>
      <vt:lpstr>Symbol</vt:lpstr>
      <vt:lpstr>Wingdings</vt:lpstr>
      <vt:lpstr>SU_Preso_4x3_v6</vt:lpstr>
      <vt:lpstr>SU_Template_TopBar</vt:lpstr>
      <vt:lpstr>Adversarial Training and Robustness  for Multiple Perturbations</vt:lpstr>
      <vt:lpstr>Adversarial examples: what (we think) we know</vt:lpstr>
      <vt:lpstr>Adversarial examples as superficial features</vt:lpstr>
      <vt:lpstr>Adversarial examples as superficial features</vt:lpstr>
      <vt:lpstr>Adversarial training</vt:lpstr>
      <vt:lpstr>Multi-perturbation robustness</vt:lpstr>
      <vt:lpstr>The multi-perturbation robustness trade-off</vt:lpstr>
      <vt:lpstr>Experiments on real data</vt:lpstr>
      <vt:lpstr>Results</vt:lpstr>
      <vt:lpstr>MNIST and gradient masking</vt:lpstr>
      <vt:lpstr>Affine adversaries</vt:lpstr>
      <vt:lpstr>Open problems</vt:lpstr>
      <vt:lpstr>More problems with Lp perturbations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Training and Robustness  for Multiple Perturbations</dc:title>
  <dc:creator>florian.tramer@gmail.com</dc:creator>
  <dc:description>2012 PowerPoint template redesign</dc:description>
  <cp:lastModifiedBy>florian.tramer@gmail.com</cp:lastModifiedBy>
  <cp:revision>79</cp:revision>
  <dcterms:created xsi:type="dcterms:W3CDTF">2019-05-21T18:05:39Z</dcterms:created>
  <dcterms:modified xsi:type="dcterms:W3CDTF">2019-05-22T23:10:04Z</dcterms:modified>
</cp:coreProperties>
</file>