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25"/>
  </p:notesMasterIdLst>
  <p:handoutMasterIdLst>
    <p:handoutMasterId r:id="rId26"/>
  </p:handoutMasterIdLst>
  <p:sldIdLst>
    <p:sldId id="304" r:id="rId3"/>
    <p:sldId id="305" r:id="rId4"/>
    <p:sldId id="309" r:id="rId5"/>
    <p:sldId id="310" r:id="rId6"/>
    <p:sldId id="306" r:id="rId7"/>
    <p:sldId id="307" r:id="rId8"/>
    <p:sldId id="313" r:id="rId9"/>
    <p:sldId id="321" r:id="rId10"/>
    <p:sldId id="308" r:id="rId11"/>
    <p:sldId id="311" r:id="rId12"/>
    <p:sldId id="312" r:id="rId13"/>
    <p:sldId id="314" r:id="rId14"/>
    <p:sldId id="322" r:id="rId15"/>
    <p:sldId id="315" r:id="rId16"/>
    <p:sldId id="324" r:id="rId17"/>
    <p:sldId id="323" r:id="rId18"/>
    <p:sldId id="316" r:id="rId19"/>
    <p:sldId id="317" r:id="rId20"/>
    <p:sldId id="318" r:id="rId21"/>
    <p:sldId id="319" r:id="rId22"/>
    <p:sldId id="325" r:id="rId23"/>
    <p:sldId id="320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E39A"/>
    <a:srgbClr val="8C1515"/>
    <a:srgbClr val="D6DDD3"/>
    <a:srgbClr val="EDE8DD"/>
    <a:srgbClr val="C2B7A1"/>
    <a:srgbClr val="918873"/>
    <a:srgbClr val="3C3623"/>
    <a:srgbClr val="D0A760"/>
    <a:srgbClr val="434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69" autoAdjust="0"/>
  </p:normalViewPr>
  <p:slideViewPr>
    <p:cSldViewPr snapToGrid="0" snapToObjects="1">
      <p:cViewPr varScale="1">
        <p:scale>
          <a:sx n="87" d="100"/>
          <a:sy n="87" d="100"/>
        </p:scale>
        <p:origin x="1752" y="200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VGG16 Inference</a:t>
            </a:r>
          </a:p>
        </c:rich>
      </c:tx>
      <c:layout>
        <c:manualLayout>
          <c:xMode val="edge"/>
          <c:yMode val="edge"/>
          <c:x val="0.24692747659518213"/>
          <c:y val="1.766851432488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Images / sec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GPU</c:v>
                </c:pt>
                <c:pt idx="1">
                  <c:v>SGX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C-0446-ADDF-ADD2D9348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2013119"/>
        <c:axId val="1988908719"/>
      </c:barChart>
      <c:catAx>
        <c:axId val="195201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908719"/>
        <c:crosses val="autoZero"/>
        <c:auto val="1"/>
        <c:lblAlgn val="ctr"/>
        <c:lblOffset val="100"/>
        <c:noMultiLvlLbl val="0"/>
      </c:catAx>
      <c:valAx>
        <c:axId val="1988908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Images</a:t>
                </a:r>
                <a:r>
                  <a:rPr lang="en-US" baseline="0" dirty="0"/>
                  <a:t> / sec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01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VGG16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Images / sec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Compute</c:v>
                </c:pt>
                <c:pt idx="1">
                  <c:v>Verify</c:v>
                </c:pt>
                <c:pt idx="2">
                  <c:v>Verify with preproc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1.7</c:v>
                </c:pt>
                <c:pt idx="2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1-A744-9627-46F0D932D2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2660335"/>
        <c:axId val="1902451887"/>
      </c:barChart>
      <c:catAx>
        <c:axId val="190266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451887"/>
        <c:crosses val="autoZero"/>
        <c:auto val="1"/>
        <c:lblAlgn val="ctr"/>
        <c:lblOffset val="100"/>
        <c:noMultiLvlLbl val="0"/>
      </c:catAx>
      <c:valAx>
        <c:axId val="190245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Images / sec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66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MobileNet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Images / sec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Compute</c:v>
                </c:pt>
                <c:pt idx="1">
                  <c:v>Verify</c:v>
                </c:pt>
                <c:pt idx="2">
                  <c:v>Verify with preproc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15.9</c:v>
                </c:pt>
                <c:pt idx="1">
                  <c:v>30</c:v>
                </c:pt>
                <c:pt idx="2">
                  <c:v>97.1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2-2E40-BF9F-843B76E36D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2660335"/>
        <c:axId val="1902451887"/>
      </c:barChart>
      <c:catAx>
        <c:axId val="190266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451887"/>
        <c:crosses val="autoZero"/>
        <c:auto val="1"/>
        <c:lblAlgn val="ctr"/>
        <c:lblOffset val="100"/>
        <c:noMultiLvlLbl val="0"/>
      </c:catAx>
      <c:valAx>
        <c:axId val="190245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66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VGG16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Images / sec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Compute</c:v>
                </c:pt>
                <c:pt idx="1">
                  <c:v>Outsource+Integrity</c:v>
                </c:pt>
                <c:pt idx="2">
                  <c:v>Outsource+privacy</c:v>
                </c:pt>
                <c:pt idx="3">
                  <c:v>Outsource+both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19.600000000000001</c:v>
                </c:pt>
                <c:pt idx="2">
                  <c:v>13</c:v>
                </c:pt>
                <c:pt idx="3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0-D944-9182-3F8BF3FCE2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2660335"/>
        <c:axId val="1902451887"/>
      </c:barChart>
      <c:catAx>
        <c:axId val="190266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451887"/>
        <c:crosses val="autoZero"/>
        <c:auto val="1"/>
        <c:lblAlgn val="ctr"/>
        <c:lblOffset val="100"/>
        <c:noMultiLvlLbl val="0"/>
      </c:catAx>
      <c:valAx>
        <c:axId val="190245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Images / sec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66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MobileNet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Images / sec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Compute</c:v>
                </c:pt>
                <c:pt idx="1">
                  <c:v>Outsource+integrity</c:v>
                </c:pt>
                <c:pt idx="2">
                  <c:v>Outsource+privacy</c:v>
                </c:pt>
                <c:pt idx="3">
                  <c:v>Outsource+both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15.9</c:v>
                </c:pt>
                <c:pt idx="1">
                  <c:v>97.1</c:v>
                </c:pt>
                <c:pt idx="2">
                  <c:v>80</c:v>
                </c:pt>
                <c:pt idx="3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8-1F41-9BD9-CCC48F690B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2660335"/>
        <c:axId val="1902451887"/>
      </c:barChart>
      <c:catAx>
        <c:axId val="190266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451887"/>
        <c:crosses val="autoZero"/>
        <c:auto val="1"/>
        <c:lblAlgn val="ctr"/>
        <c:lblOffset val="100"/>
        <c:noMultiLvlLbl val="0"/>
      </c:catAx>
      <c:valAx>
        <c:axId val="190245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66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5428BC-B490-A047-A8D7-A10E799434EE}" type="datetimeFigureOut">
              <a:rPr lang="en-US"/>
              <a:pPr>
                <a:defRPr/>
              </a:pPr>
              <a:t>9/21/18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017916-4271-6548-95B6-95EC36C19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60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ECF80C-A9DC-9148-A619-26476F276F21}" type="datetimeFigureOut">
              <a:rPr lang="en-US"/>
              <a:pPr>
                <a:defRPr/>
              </a:pPr>
              <a:t>9/21/18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E9A2CE-C9D2-134A-B6FC-DD86DDC6D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1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Growing software stack --- ML used in security-critical tasks</a:t>
            </a:r>
          </a:p>
          <a:p>
            <a:r>
              <a:rPr lang="en-US" dirty="0"/>
              <a:t>=&gt; Need for trust =&gt; 3 motivating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9A2CE-C9D2-134A-B6FC-DD86DDC6DC9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9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Bottleneck will be verifier complexity, not prover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9A2CE-C9D2-134A-B6FC-DD86DDC6DC9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663" y="6510338"/>
            <a:ext cx="1819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97166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CH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1797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2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955678" y="1211580"/>
            <a:ext cx="7700963" cy="5012056"/>
          </a:xfrm>
        </p:spPr>
        <p:txBody>
          <a:bodyPr/>
          <a:lstStyle>
            <a:lvl1pPr>
              <a:defRPr sz="2400"/>
            </a:lvl1pPr>
            <a:lvl2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30238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317625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39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algn="ct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F7D708-3602-5D40-B9B0-53D069ED19BA}" type="slidenum">
              <a:rPr lang="en-US" sz="1000" smtClean="0"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Arial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7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6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6" name="Picture 14" title="Stanford Universit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CH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fr-CH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25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2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1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algn="ctr" eaLnBrk="1" latinLnBrk="0" hangingPunct="1">
              <a:defRPr kumimoji="0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DA2230E-BB81-254D-A132-1CA6CCC419EE}" type="slidenum">
              <a:rPr lang="en-US" sz="1000" smtClean="0"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Arial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CH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CH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CH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CH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350" y="6415088"/>
            <a:ext cx="20462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7" name="Picture 11" title="Stanford Universit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3850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8481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7" name="Picture 10" title="Stanford Universit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315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/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45D45A22-F538-6849-BB20-82B18C28D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57200" cy="6867525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1030" name="Picture 10" title="Stanford University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888" y="6475413"/>
            <a:ext cx="1817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</p:sldLayoutIdLst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defRPr sz="2400" kern="1200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/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3070844-F200-7045-B048-416DF4EA3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1113" y="0"/>
            <a:ext cx="9155113" cy="4572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8C1515"/>
              </a:solidFill>
              <a:latin typeface="Arial"/>
            </a:endParaRPr>
          </a:p>
        </p:txBody>
      </p:sp>
      <p:pic>
        <p:nvPicPr>
          <p:cNvPr id="5126" name="Picture 10" title="Stanford University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888" y="6475413"/>
            <a:ext cx="1817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 cap="none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+mn-cs"/>
        </a:defRPr>
      </a:lvl2pPr>
      <a:lvl3pPr marL="630238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+mn-cs"/>
        </a:defRPr>
      </a:lvl4pPr>
      <a:lvl5pPr marL="1317625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457200" y="1427018"/>
            <a:ext cx="8229600" cy="165114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Slalom: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Fast, Verifiable and Private Execution of Neural Networks in Trusted Hardware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603375" y="3736364"/>
            <a:ext cx="6059488" cy="1505561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defRPr/>
            </a:pPr>
            <a:r>
              <a:rPr lang="en-US" dirty="0"/>
              <a:t>Florian Tramèr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en-US" dirty="0"/>
              <a:t>(joint work with Dan </a:t>
            </a:r>
            <a:r>
              <a:rPr lang="en-US" dirty="0" err="1"/>
              <a:t>Boneh</a:t>
            </a:r>
            <a:r>
              <a:rPr lang="en-US" dirty="0"/>
              <a:t>)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en-US" dirty="0"/>
              <a:t>Stanford security lunch </a:t>
            </a:r>
            <a:r>
              <a:rPr lang="mr-IN" dirty="0"/>
              <a:t>–</a:t>
            </a:r>
            <a:r>
              <a:rPr lang="en-US" dirty="0"/>
              <a:t> June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Outsourcing matrix multiplication: </a:t>
            </a:r>
            <a:r>
              <a:rPr lang="en-US" dirty="0" err="1"/>
              <a:t>Freivald’s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5678" y="1385454"/>
            <a:ext cx="7700963" cy="4838181"/>
          </a:xfrm>
        </p:spPr>
        <p:txBody>
          <a:bodyPr/>
          <a:lstStyle/>
          <a:p>
            <a:r>
              <a:rPr lang="en-US" b="1" dirty="0"/>
              <a:t>Input: 		</a:t>
            </a:r>
            <a:r>
              <a:rPr lang="en-US" dirty="0"/>
              <a:t>X ∈ 𝔽</a:t>
            </a:r>
            <a:r>
              <a:rPr lang="en-US" baseline="30000" dirty="0"/>
              <a:t>n ⨉ n</a:t>
            </a:r>
            <a:r>
              <a:rPr lang="en-US" dirty="0"/>
              <a:t> , W ∈ 𝔽</a:t>
            </a:r>
            <a:r>
              <a:rPr lang="en-US" baseline="30000" dirty="0"/>
              <a:t>n ⨉ 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Direct Compute:</a:t>
            </a:r>
            <a:r>
              <a:rPr lang="en-US" dirty="0"/>
              <a:t> 	Z = X * W</a:t>
            </a:r>
          </a:p>
          <a:p>
            <a:r>
              <a:rPr lang="en-US" dirty="0"/>
              <a:t>							≈ n</a:t>
            </a:r>
            <a:r>
              <a:rPr lang="en-US" baseline="30000" dirty="0"/>
              <a:t>3 </a:t>
            </a:r>
            <a:r>
              <a:rPr lang="en-US" dirty="0"/>
              <a:t>multiplications </a:t>
            </a:r>
            <a:r>
              <a:rPr lang="en-US" sz="1200" dirty="0">
                <a:solidFill>
                  <a:schemeClr val="bg2"/>
                </a:solidFill>
              </a:rPr>
              <a:t>or O(n</a:t>
            </a:r>
            <a:r>
              <a:rPr lang="en-US" sz="1200" baseline="30000" dirty="0">
                <a:solidFill>
                  <a:schemeClr val="bg2"/>
                </a:solidFill>
              </a:rPr>
              <a:t>2.81</a:t>
            </a:r>
            <a:r>
              <a:rPr lang="en-US" sz="1200" dirty="0">
                <a:solidFill>
                  <a:schemeClr val="bg2"/>
                </a:solidFill>
              </a:rPr>
              <a:t>) with Strassen</a:t>
            </a:r>
          </a:p>
          <a:p>
            <a:endParaRPr lang="en-US" sz="1200" dirty="0">
              <a:solidFill>
                <a:schemeClr val="bg2"/>
              </a:solidFill>
            </a:endParaRPr>
          </a:p>
          <a:p>
            <a:endParaRPr lang="en-US" sz="1200" dirty="0">
              <a:solidFill>
                <a:schemeClr val="bg2"/>
              </a:solidFill>
            </a:endParaRPr>
          </a:p>
          <a:p>
            <a:r>
              <a:rPr lang="en-US" b="1" dirty="0"/>
              <a:t>Outsource + Verify:</a:t>
            </a:r>
          </a:p>
          <a:p>
            <a:pPr lvl="4">
              <a:buClr>
                <a:schemeClr val="tx1"/>
              </a:buClr>
            </a:pPr>
            <a:r>
              <a:rPr lang="en-US" dirty="0"/>
              <a:t>Sample r ← 𝔽</a:t>
            </a:r>
            <a:r>
              <a:rPr lang="en-US" baseline="30000" dirty="0"/>
              <a:t>n  </a:t>
            </a:r>
            <a:r>
              <a:rPr lang="en-US" dirty="0"/>
              <a:t>uniformly at random</a:t>
            </a:r>
          </a:p>
          <a:p>
            <a:pPr lvl="4">
              <a:buClr>
                <a:schemeClr val="tx1"/>
              </a:buClr>
            </a:pPr>
            <a:r>
              <a:rPr lang="en-US" dirty="0"/>
              <a:t>Check: 		Z*r = X * (W * r)</a:t>
            </a:r>
          </a:p>
          <a:p>
            <a:pPr lvl="4">
              <a:buClr>
                <a:schemeClr val="tx1"/>
              </a:buClr>
            </a:pPr>
            <a:r>
              <a:rPr lang="en-US" dirty="0"/>
              <a:t>Complexity:	≈ 3n</a:t>
            </a:r>
            <a:r>
              <a:rPr lang="en-US" baseline="30000" dirty="0"/>
              <a:t>2 </a:t>
            </a:r>
            <a:r>
              <a:rPr lang="en-US" dirty="0"/>
              <a:t>multiplications</a:t>
            </a:r>
          </a:p>
          <a:p>
            <a:pPr lvl="4">
              <a:buClr>
                <a:schemeClr val="tx1"/>
              </a:buClr>
            </a:pPr>
            <a:r>
              <a:rPr lang="en-US" dirty="0"/>
              <a:t>Soundness:	1 / | 𝔽 | 	(boost by repeating)</a:t>
            </a:r>
          </a:p>
          <a:p>
            <a:pPr lvl="4"/>
            <a:endParaRPr lang="en-US" dirty="0"/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6768AFD4-A40A-F345-AA12-8ECBF4412221}"/>
              </a:ext>
            </a:extLst>
          </p:cNvPr>
          <p:cNvSpPr/>
          <p:nvPr/>
        </p:nvSpPr>
        <p:spPr>
          <a:xfrm>
            <a:off x="5763492" y="1782890"/>
            <a:ext cx="2036618" cy="680974"/>
          </a:xfrm>
          <a:prstGeom prst="borderCallout1">
            <a:avLst>
              <a:gd name="adj1" fmla="val 6254"/>
              <a:gd name="adj2" fmla="val -44031"/>
              <a:gd name="adj3" fmla="val 45057"/>
              <a:gd name="adj4" fmla="val -14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DNN weights. Fixed at inference time</a:t>
            </a:r>
          </a:p>
        </p:txBody>
      </p:sp>
    </p:spTree>
    <p:extLst>
      <p:ext uri="{BB962C8B-B14F-4D97-AF65-F5344CB8AC3E}">
        <p14:creationId xmlns:p14="http://schemas.microsoft.com/office/powerpoint/2010/main" val="39027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Batched and preprocessed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5678" y="1343890"/>
            <a:ext cx="7700963" cy="4879745"/>
          </a:xfrm>
        </p:spPr>
        <p:txBody>
          <a:bodyPr/>
          <a:lstStyle/>
          <a:p>
            <a:r>
              <a:rPr lang="en-US" dirty="0"/>
              <a:t>Some DNN layers are *not* matrix multiplications</a:t>
            </a:r>
          </a:p>
          <a:p>
            <a:r>
              <a:rPr lang="en-US" dirty="0"/>
              <a:t>E.g., a dense layer is a vector-matrix product, x*W</a:t>
            </a:r>
          </a:p>
          <a:p>
            <a:r>
              <a:rPr lang="en-US" dirty="0"/>
              <a:t>	- Compute: 	≈ 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err="1"/>
              <a:t>Freivald</a:t>
            </a:r>
            <a:r>
              <a:rPr lang="en-US" dirty="0"/>
              <a:t>:		≈ </a:t>
            </a:r>
            <a:r>
              <a:rPr lang="en-US" dirty="0">
                <a:solidFill>
                  <a:srgbClr val="FF0000"/>
                </a:solidFill>
              </a:rPr>
              <a:t>3n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...</a:t>
            </a:r>
          </a:p>
          <a:p>
            <a:endParaRPr lang="en-US" dirty="0"/>
          </a:p>
          <a:p>
            <a:r>
              <a:rPr lang="en-US" dirty="0"/>
              <a:t>Verify a batch of inputs: Z = [x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] * W</a:t>
            </a:r>
          </a:p>
          <a:p>
            <a:r>
              <a:rPr lang="en-US" dirty="0"/>
              <a:t>	- Compute: 	≈ Bn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err="1"/>
              <a:t>Freivald</a:t>
            </a:r>
            <a:r>
              <a:rPr lang="en-US" dirty="0"/>
              <a:t>:		≈ </a:t>
            </a:r>
            <a:r>
              <a:rPr lang="en-US" dirty="0" err="1">
                <a:solidFill>
                  <a:srgbClr val="92D050"/>
                </a:solidFill>
              </a:rPr>
              <a:t>Bn</a:t>
            </a:r>
            <a:r>
              <a:rPr lang="en-US" dirty="0">
                <a:solidFill>
                  <a:srgbClr val="92D050"/>
                </a:solidFill>
              </a:rPr>
              <a:t> + 2n</a:t>
            </a:r>
            <a:r>
              <a:rPr lang="en-US" baseline="30000" dirty="0">
                <a:solidFill>
                  <a:srgbClr val="92D050"/>
                </a:solidFill>
              </a:rPr>
              <a:t>2</a:t>
            </a:r>
          </a:p>
          <a:p>
            <a:endParaRPr lang="en-US" baseline="30000" dirty="0"/>
          </a:p>
          <a:p>
            <a:r>
              <a:rPr lang="en-US" dirty="0"/>
              <a:t>Preprocess learned weights: W’ = W*r</a:t>
            </a:r>
          </a:p>
          <a:p>
            <a:r>
              <a:rPr lang="en-US" dirty="0"/>
              <a:t>	- </a:t>
            </a:r>
            <a:r>
              <a:rPr lang="en-US" dirty="0" err="1"/>
              <a:t>Freivald</a:t>
            </a:r>
            <a:r>
              <a:rPr lang="en-US" dirty="0"/>
              <a:t>:		≈ </a:t>
            </a:r>
            <a:r>
              <a:rPr lang="en-US" dirty="0" err="1">
                <a:solidFill>
                  <a:srgbClr val="00B050"/>
                </a:solidFill>
              </a:rPr>
              <a:t>Bn</a:t>
            </a:r>
            <a:r>
              <a:rPr lang="en-US" dirty="0">
                <a:solidFill>
                  <a:srgbClr val="00B050"/>
                </a:solidFill>
              </a:rPr>
              <a:t> + n</a:t>
            </a:r>
            <a:r>
              <a:rPr lang="en-US" baseline="30000" dirty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12CD02E9-03E7-514A-842E-7B74C9158EA0}"/>
              </a:ext>
            </a:extLst>
          </p:cNvPr>
          <p:cNvSpPr/>
          <p:nvPr/>
        </p:nvSpPr>
        <p:spPr>
          <a:xfrm>
            <a:off x="6456218" y="4433455"/>
            <a:ext cx="2509691" cy="1119917"/>
          </a:xfrm>
          <a:prstGeom prst="borderCallout1">
            <a:avLst>
              <a:gd name="adj1" fmla="val 50909"/>
              <a:gd name="adj2" fmla="val 534"/>
              <a:gd name="adj3" fmla="val 70081"/>
              <a:gd name="adj4" fmla="val -1245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same randomness </a:t>
            </a:r>
            <a:r>
              <a:rPr lang="en-US" sz="1400" i="1" dirty="0">
                <a:solidFill>
                  <a:schemeClr val="tx1"/>
                </a:solidFill>
              </a:rPr>
              <a:t>r</a:t>
            </a:r>
            <a:r>
              <a:rPr lang="en-US" sz="1400" dirty="0">
                <a:solidFill>
                  <a:schemeClr val="tx1"/>
                </a:solidFill>
              </a:rPr>
              <a:t> can be reused for multiple checks if </a:t>
            </a:r>
            <a:r>
              <a:rPr lang="en-US" sz="1400" i="1" dirty="0">
                <a:solidFill>
                  <a:schemeClr val="tx1"/>
                </a:solidFill>
              </a:rPr>
              <a:t>r </a:t>
            </a:r>
            <a:r>
              <a:rPr lang="en-US" sz="1400" dirty="0">
                <a:solidFill>
                  <a:schemeClr val="tx1"/>
                </a:solidFill>
              </a:rPr>
              <a:t>is kept secret from the adversary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Handling convolutions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BEEA98-21C8-AC44-BFD0-D03AFA4C31E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38348" y="1391530"/>
            <a:ext cx="5736577" cy="258651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41D1C4-8208-8648-85F9-D5858091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382866"/>
              </p:ext>
            </p:extLst>
          </p:nvPr>
        </p:nvGraphicFramePr>
        <p:xfrm>
          <a:off x="1040316" y="4239491"/>
          <a:ext cx="7616321" cy="1512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175">
                  <a:extLst>
                    <a:ext uri="{9D8B030D-6E8A-4147-A177-3AD203B41FA5}">
                      <a16:colId xmlns:a16="http://schemas.microsoft.com/office/drawing/2014/main" val="216975558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4000320441"/>
                    </a:ext>
                  </a:extLst>
                </a:gridCol>
                <a:gridCol w="2131146">
                  <a:extLst>
                    <a:ext uri="{9D8B030D-6E8A-4147-A177-3AD203B41FA5}">
                      <a16:colId xmlns:a16="http://schemas.microsoft.com/office/drawing/2014/main" val="3283194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88498"/>
                  </a:ext>
                </a:extLst>
              </a:tr>
              <a:tr h="501996">
                <a:tc>
                  <a:txBody>
                    <a:bodyPr/>
                    <a:lstStyle/>
                    <a:p>
                      <a:r>
                        <a:rPr lang="en-US" dirty="0"/>
                        <a:t>Compute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 = im2col([x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 …, </a:t>
                      </a:r>
                      <a:r>
                        <a:rPr lang="en-US" dirty="0" err="1"/>
                        <a:t>x</a:t>
                      </a:r>
                      <a:r>
                        <a:rPr lang="en-US" baseline="-25000" dirty="0" err="1"/>
                        <a:t>B</a:t>
                      </a:r>
                      <a:r>
                        <a:rPr lang="en-US" dirty="0"/>
                        <a:t>]) *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B*N*K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*C*D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17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Batched verify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r</a:t>
                      </a:r>
                      <a:r>
                        <a:rPr lang="en-US" baseline="-25000" dirty="0">
                          <a:solidFill>
                            <a:schemeClr val="accent4"/>
                          </a:solidFill>
                        </a:rPr>
                        <a:t>1 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* Z * r</a:t>
                      </a:r>
                      <a:r>
                        <a:rPr lang="en-US" baseline="-25000" dirty="0">
                          <a:solidFill>
                            <a:schemeClr val="accent4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dirty="0"/>
                        <a:t>= im2col(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r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</a:rPr>
                        <a:t>1 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* X</a:t>
                      </a:r>
                      <a:r>
                        <a:rPr lang="en-US" dirty="0"/>
                        <a:t>) </a:t>
                      </a: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*</a:t>
                      </a:r>
                      <a:r>
                        <a:rPr lang="en-US" dirty="0"/>
                        <a:t> (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W * r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B*N*D </a:t>
                      </a:r>
                      <a:r>
                        <a:rPr lang="en-US" dirty="0"/>
                        <a:t>+ 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B*N*C</a:t>
                      </a:r>
                      <a:r>
                        <a:rPr lang="en-US" dirty="0"/>
                        <a:t> +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lang="en-US" baseline="30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*C*D </a:t>
                      </a:r>
                      <a:r>
                        <a:rPr lang="en-US" dirty="0"/>
                        <a:t>+ </a:t>
                      </a: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N*K</a:t>
                      </a:r>
                      <a:r>
                        <a:rPr lang="en-US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*C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428870"/>
                  </a:ext>
                </a:extLst>
              </a:tr>
            </a:tbl>
          </a:graphicData>
        </a:graphic>
      </p:graphicFrame>
      <p:sp>
        <p:nvSpPr>
          <p:cNvPr id="7" name="Line Callout 1 6">
            <a:extLst>
              <a:ext uri="{FF2B5EF4-FFF2-40B4-BE49-F238E27FC236}">
                <a16:creationId xmlns:a16="http://schemas.microsoft.com/office/drawing/2014/main" id="{C8B0CF03-0468-4740-B436-EA175C1B8FE6}"/>
              </a:ext>
            </a:extLst>
          </p:cNvPr>
          <p:cNvSpPr/>
          <p:nvPr/>
        </p:nvSpPr>
        <p:spPr>
          <a:xfrm>
            <a:off x="4002954" y="5882694"/>
            <a:ext cx="2094055" cy="450390"/>
          </a:xfrm>
          <a:prstGeom prst="borderCallout1">
            <a:avLst>
              <a:gd name="adj1" fmla="val 2662"/>
              <a:gd name="adj2" fmla="val 93829"/>
              <a:gd name="adj3" fmla="val -126621"/>
              <a:gd name="adj4" fmla="val 12133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Savings even if B=1</a:t>
            </a:r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2EA5D706-35D7-194A-8E02-28A9DA67DA27}"/>
              </a:ext>
            </a:extLst>
          </p:cNvPr>
          <p:cNvSpPr/>
          <p:nvPr/>
        </p:nvSpPr>
        <p:spPr>
          <a:xfrm>
            <a:off x="580881" y="6013850"/>
            <a:ext cx="2094055" cy="450390"/>
          </a:xfrm>
          <a:prstGeom prst="borderCallout1">
            <a:avLst>
              <a:gd name="adj1" fmla="val 2662"/>
              <a:gd name="adj2" fmla="val 93829"/>
              <a:gd name="adj3" fmla="val -126621"/>
              <a:gd name="adj4" fmla="val 12133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Soundness: 2 / | 𝔽 |</a:t>
            </a:r>
          </a:p>
        </p:txBody>
      </p:sp>
      <p:sp>
        <p:nvSpPr>
          <p:cNvPr id="10" name="Line Callout 1 9">
            <a:extLst>
              <a:ext uri="{FF2B5EF4-FFF2-40B4-BE49-F238E27FC236}">
                <a16:creationId xmlns:a16="http://schemas.microsoft.com/office/drawing/2014/main" id="{CB7F946D-A261-AE4E-9D3E-7EDEADB7FB4C}"/>
              </a:ext>
            </a:extLst>
          </p:cNvPr>
          <p:cNvSpPr/>
          <p:nvPr/>
        </p:nvSpPr>
        <p:spPr>
          <a:xfrm>
            <a:off x="7065818" y="621635"/>
            <a:ext cx="1731818" cy="1151747"/>
          </a:xfrm>
          <a:prstGeom prst="borderCallout1">
            <a:avLst>
              <a:gd name="adj1" fmla="val 125324"/>
              <a:gd name="adj2" fmla="val 2525"/>
              <a:gd name="adj3" fmla="val 97936"/>
              <a:gd name="adj4" fmla="val 1746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≤ C ≤ 512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≤ D ≤ 512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≤ N ≤ 224</a:t>
            </a:r>
            <a:r>
              <a: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9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835006" cy="650699"/>
          </a:xfrm>
        </p:spPr>
        <p:txBody>
          <a:bodyPr>
            <a:normAutofit fontScale="90000"/>
          </a:bodyPr>
          <a:lstStyle/>
          <a:p>
            <a:r>
              <a:rPr lang="en-US" dirty="0"/>
              <a:t>Preprocessing for convolutions (or arbitrary linear ops)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1B3CE1-15EA-BF46-9DF9-4B4A9C2266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r>
              <a:rPr lang="en-US" dirty="0"/>
              <a:t>Linear operator: 		z = F</a:t>
            </a:r>
            <a:r>
              <a:rPr lang="en-US" baseline="-25000" dirty="0"/>
              <a:t>A</a:t>
            </a:r>
            <a:r>
              <a:rPr lang="en-US" dirty="0"/>
              <a:t>(x) = x * A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776"/>
              </a:spcBef>
              <a:spcAft>
                <a:spcPts val="600"/>
              </a:spcAft>
            </a:pPr>
            <a:r>
              <a:rPr lang="en-US" dirty="0"/>
              <a:t>Precompute: 		A’ = A * r = (∇</a:t>
            </a:r>
            <a:r>
              <a:rPr lang="en-US" baseline="-25000" dirty="0"/>
              <a:t>x </a:t>
            </a:r>
            <a:r>
              <a:rPr lang="en-US" dirty="0"/>
              <a:t>F)(r)</a:t>
            </a:r>
          </a:p>
          <a:p>
            <a:pPr>
              <a:spcAft>
                <a:spcPts val="600"/>
              </a:spcAft>
            </a:pPr>
            <a:r>
              <a:rPr lang="en-US" dirty="0"/>
              <a:t>Check:				z * r = x * A’</a:t>
            </a:r>
          </a:p>
          <a:p>
            <a:pPr>
              <a:spcAft>
                <a:spcPts val="600"/>
              </a:spcAft>
            </a:pPr>
            <a:r>
              <a:rPr lang="en-US" dirty="0"/>
              <a:t>Complexity:			|z| + |x| multiplications</a:t>
            </a:r>
          </a:p>
          <a:p>
            <a:endParaRPr lang="en-US" dirty="0"/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54D0D707-B0FB-3042-85CE-B81EA0387502}"/>
              </a:ext>
            </a:extLst>
          </p:cNvPr>
          <p:cNvSpPr/>
          <p:nvPr/>
        </p:nvSpPr>
        <p:spPr>
          <a:xfrm>
            <a:off x="1676400" y="1916546"/>
            <a:ext cx="1621991" cy="450390"/>
          </a:xfrm>
          <a:prstGeom prst="borderCallout1">
            <a:avLst>
              <a:gd name="adj1" fmla="val 2662"/>
              <a:gd name="adj2" fmla="val 93829"/>
              <a:gd name="adj3" fmla="val -65098"/>
              <a:gd name="adj4" fmla="val 12133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Vector of size |z|</a:t>
            </a:r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A7149EFA-519F-C64E-A133-B897D6F0781A}"/>
              </a:ext>
            </a:extLst>
          </p:cNvPr>
          <p:cNvSpPr/>
          <p:nvPr/>
        </p:nvSpPr>
        <p:spPr>
          <a:xfrm>
            <a:off x="5297127" y="1916546"/>
            <a:ext cx="1621991" cy="450390"/>
          </a:xfrm>
          <a:prstGeom prst="borderCallout1">
            <a:avLst>
              <a:gd name="adj1" fmla="val -414"/>
              <a:gd name="adj2" fmla="val 16954"/>
              <a:gd name="adj3" fmla="val -52794"/>
              <a:gd name="adj4" fmla="val 260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Vector of size |x|</a:t>
            </a:r>
          </a:p>
        </p:txBody>
      </p:sp>
      <p:sp>
        <p:nvSpPr>
          <p:cNvPr id="10" name="Line Callout 1 9">
            <a:extLst>
              <a:ext uri="{FF2B5EF4-FFF2-40B4-BE49-F238E27FC236}">
                <a16:creationId xmlns:a16="http://schemas.microsoft.com/office/drawing/2014/main" id="{09EEF97B-BA7B-1F43-9E01-A3A2660B136C}"/>
              </a:ext>
            </a:extLst>
          </p:cNvPr>
          <p:cNvSpPr/>
          <p:nvPr/>
        </p:nvSpPr>
        <p:spPr>
          <a:xfrm>
            <a:off x="6602706" y="1211580"/>
            <a:ext cx="2010639" cy="450390"/>
          </a:xfrm>
          <a:prstGeom prst="borderCallout1">
            <a:avLst>
              <a:gd name="adj1" fmla="val 67261"/>
              <a:gd name="adj2" fmla="val -1838"/>
              <a:gd name="adj3" fmla="val 61022"/>
              <a:gd name="adj4" fmla="val -3239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Matrix of size |x| × |z|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EF0FBCD-C9D9-C242-A2DA-3F5DEC7B3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81701"/>
              </p:ext>
            </p:extLst>
          </p:nvPr>
        </p:nvGraphicFramePr>
        <p:xfrm>
          <a:off x="2218588" y="4760657"/>
          <a:ext cx="589586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628">
                  <a:extLst>
                    <a:ext uri="{9D8B030D-6E8A-4147-A177-3AD203B41FA5}">
                      <a16:colId xmlns:a16="http://schemas.microsoft.com/office/drawing/2014/main" val="2169755580"/>
                    </a:ext>
                  </a:extLst>
                </a:gridCol>
                <a:gridCol w="4073237">
                  <a:extLst>
                    <a:ext uri="{9D8B030D-6E8A-4147-A177-3AD203B41FA5}">
                      <a16:colId xmlns:a16="http://schemas.microsoft.com/office/drawing/2014/main" val="3283194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Convolutions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88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B*N*K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*C*D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17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Batched verify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B*N*D + B*N*C + K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*C*D + N*K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*C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42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B*N*D + B*N*C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613742"/>
                  </a:ext>
                </a:extLst>
              </a:tr>
            </a:tbl>
          </a:graphicData>
        </a:graphic>
      </p:graphicFrame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AFD31A78-6EC4-F247-9572-8501F628CBDD}"/>
              </a:ext>
            </a:extLst>
          </p:cNvPr>
          <p:cNvSpPr/>
          <p:nvPr/>
        </p:nvSpPr>
        <p:spPr>
          <a:xfrm>
            <a:off x="6588852" y="3333001"/>
            <a:ext cx="1621991" cy="450390"/>
          </a:xfrm>
          <a:prstGeom prst="borderCallout1">
            <a:avLst>
              <a:gd name="adj1" fmla="val 42652"/>
              <a:gd name="adj2" fmla="val 1579"/>
              <a:gd name="adj3" fmla="val 17957"/>
              <a:gd name="adj4" fmla="val -7170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 inner products!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9AC6827D-BB46-F445-AD1B-194609CCDDED}"/>
              </a:ext>
            </a:extLst>
          </p:cNvPr>
          <p:cNvSpPr/>
          <p:nvPr/>
        </p:nvSpPr>
        <p:spPr>
          <a:xfrm>
            <a:off x="290946" y="4760657"/>
            <a:ext cx="1621991" cy="642616"/>
          </a:xfrm>
          <a:prstGeom prst="borderCallout1">
            <a:avLst>
              <a:gd name="adj1" fmla="val 8815"/>
              <a:gd name="adj2" fmla="val 122017"/>
              <a:gd name="adj3" fmla="val 54870"/>
              <a:gd name="adj4" fmla="val 9741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|x| = B*N*C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|z| = B*N*D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3750425F-7E0D-2844-9647-EA1648D65594}"/>
              </a:ext>
            </a:extLst>
          </p:cNvPr>
          <p:cNvSpPr/>
          <p:nvPr/>
        </p:nvSpPr>
        <p:spPr>
          <a:xfrm>
            <a:off x="6602706" y="2639236"/>
            <a:ext cx="2181076" cy="557954"/>
          </a:xfrm>
          <a:prstGeom prst="borderCallout1">
            <a:avLst>
              <a:gd name="adj1" fmla="val 37686"/>
              <a:gd name="adj2" fmla="val -446"/>
              <a:gd name="adj3" fmla="val 50237"/>
              <a:gd name="adj4" fmla="val -1160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Easy to compute without making A explicit!</a:t>
            </a:r>
          </a:p>
        </p:txBody>
      </p:sp>
    </p:spTree>
    <p:extLst>
      <p:ext uri="{BB962C8B-B14F-4D97-AF65-F5344CB8AC3E}">
        <p14:creationId xmlns:p14="http://schemas.microsoft.com/office/powerpoint/2010/main" val="14024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Offline precomputation + online blinding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	</a:t>
            </a:r>
          </a:p>
          <a:p>
            <a:pPr marL="0" indent="0"/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F6F7AD-4E1B-064D-BEE6-7625BDDF580D}"/>
              </a:ext>
            </a:extLst>
          </p:cNvPr>
          <p:cNvGrpSpPr/>
          <p:nvPr/>
        </p:nvGrpSpPr>
        <p:grpSpPr>
          <a:xfrm>
            <a:off x="1735024" y="2021438"/>
            <a:ext cx="6722438" cy="2072617"/>
            <a:chOff x="1735024" y="2021438"/>
            <a:chExt cx="6722438" cy="20726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A0134A3-5C4F-194D-9886-CBAE48B33583}"/>
                </a:ext>
              </a:extLst>
            </p:cNvPr>
            <p:cNvCxnSpPr>
              <a:cxnSpLocks/>
            </p:cNvCxnSpPr>
            <p:nvPr/>
          </p:nvCxnSpPr>
          <p:spPr>
            <a:xfrm>
              <a:off x="3477490" y="2798625"/>
              <a:ext cx="29094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779FAA-64ED-4549-A8C7-EE28DB1AC4B4}"/>
                </a:ext>
              </a:extLst>
            </p:cNvPr>
            <p:cNvSpPr txBox="1"/>
            <p:nvPr/>
          </p:nvSpPr>
          <p:spPr>
            <a:xfrm>
              <a:off x="3477490" y="2382882"/>
              <a:ext cx="2907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E70414-DC0A-FD47-BCD5-BBB56254FF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7490" y="3393267"/>
              <a:ext cx="290735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895268-B480-0A46-97F9-156ED83B17B8}"/>
                </a:ext>
              </a:extLst>
            </p:cNvPr>
            <p:cNvSpPr txBox="1"/>
            <p:nvPr/>
          </p:nvSpPr>
          <p:spPr>
            <a:xfrm>
              <a:off x="3477490" y="2947944"/>
              <a:ext cx="2907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 * W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0F35957-55F5-254B-BB50-3477AA7870AF}"/>
                </a:ext>
              </a:extLst>
            </p:cNvPr>
            <p:cNvGrpSpPr/>
            <p:nvPr/>
          </p:nvGrpSpPr>
          <p:grpSpPr>
            <a:xfrm>
              <a:off x="1735024" y="2334903"/>
              <a:ext cx="1614284" cy="1445689"/>
              <a:chOff x="1735024" y="2334903"/>
              <a:chExt cx="1614284" cy="144568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57A14A-5950-784B-9BA3-98CE075E1B31}"/>
                  </a:ext>
                </a:extLst>
              </p:cNvPr>
              <p:cNvSpPr/>
              <p:nvPr/>
            </p:nvSpPr>
            <p:spPr>
              <a:xfrm>
                <a:off x="1735024" y="2334903"/>
                <a:ext cx="1614284" cy="1445689"/>
              </a:xfrm>
              <a:prstGeom prst="rect">
                <a:avLst/>
              </a:prstGeom>
              <a:pattFill prst="horzBrick">
                <a:fgClr>
                  <a:schemeClr val="accent6">
                    <a:lumMod val="50000"/>
                  </a:schemeClr>
                </a:fgClr>
                <a:bgClr>
                  <a:prstClr val="white"/>
                </a:bgClr>
              </a:pattFill>
              <a:ln>
                <a:solidFill>
                  <a:srgbClr val="98480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F37875-45D5-F443-B33B-92872ADB59DA}"/>
                  </a:ext>
                </a:extLst>
              </p:cNvPr>
              <p:cNvSpPr/>
              <p:nvPr/>
            </p:nvSpPr>
            <p:spPr>
              <a:xfrm>
                <a:off x="1956738" y="2546704"/>
                <a:ext cx="1186410" cy="10220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TEE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E81B536-778E-3C4A-B132-B0F147873B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47213" y="2971533"/>
                <a:ext cx="589906" cy="576264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52902F-883C-544A-8B68-B514F0400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4845" y="2021438"/>
              <a:ext cx="2072617" cy="2072617"/>
            </a:xfrm>
            <a:prstGeom prst="rect">
              <a:avLst/>
            </a:prstGeom>
          </p:spPr>
        </p:pic>
      </p:grpSp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B77F6365-913A-0D4C-84D8-52724A0F7F99}"/>
              </a:ext>
            </a:extLst>
          </p:cNvPr>
          <p:cNvSpPr/>
          <p:nvPr/>
        </p:nvSpPr>
        <p:spPr>
          <a:xfrm>
            <a:off x="213378" y="1893381"/>
            <a:ext cx="3264111" cy="427855"/>
          </a:xfrm>
          <a:prstGeom prst="borderCallout1">
            <a:avLst>
              <a:gd name="adj1" fmla="val 106107"/>
              <a:gd name="adj2" fmla="val 56406"/>
              <a:gd name="adj3" fmla="val 186373"/>
              <a:gd name="adj4" fmla="val 5967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Offline:</a:t>
            </a:r>
            <a:r>
              <a:rPr lang="en-US" sz="1400" dirty="0">
                <a:solidFill>
                  <a:schemeClr val="tx1"/>
                </a:solidFill>
              </a:rPr>
              <a:t> Precompute and store R, R*W</a:t>
            </a:r>
          </a:p>
        </p:txBody>
      </p:sp>
    </p:spTree>
    <p:extLst>
      <p:ext uri="{BB962C8B-B14F-4D97-AF65-F5344CB8AC3E}">
        <p14:creationId xmlns:p14="http://schemas.microsoft.com/office/powerpoint/2010/main" val="10091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Offline precomputation + online blinding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	</a:t>
            </a:r>
          </a:p>
          <a:p>
            <a:pPr marL="0" indent="0"/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Secret sharing?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0134A3-5C4F-194D-9886-CBAE48B33583}"/>
              </a:ext>
            </a:extLst>
          </p:cNvPr>
          <p:cNvCxnSpPr>
            <a:cxnSpLocks/>
          </p:cNvCxnSpPr>
          <p:nvPr/>
        </p:nvCxnSpPr>
        <p:spPr>
          <a:xfrm>
            <a:off x="3477490" y="2798625"/>
            <a:ext cx="2909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2779FAA-64ED-4549-A8C7-EE28DB1AC4B4}"/>
              </a:ext>
            </a:extLst>
          </p:cNvPr>
          <p:cNvSpPr txBox="1"/>
          <p:nvPr/>
        </p:nvSpPr>
        <p:spPr>
          <a:xfrm>
            <a:off x="3477490" y="2382882"/>
            <a:ext cx="290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X+R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E70414-DC0A-FD47-BCD5-BBB56254FFB4}"/>
              </a:ext>
            </a:extLst>
          </p:cNvPr>
          <p:cNvCxnSpPr>
            <a:cxnSpLocks/>
          </p:cNvCxnSpPr>
          <p:nvPr/>
        </p:nvCxnSpPr>
        <p:spPr>
          <a:xfrm flipH="1">
            <a:off x="3477490" y="3393267"/>
            <a:ext cx="290735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895268-B480-0A46-97F9-156ED83B17B8}"/>
              </a:ext>
            </a:extLst>
          </p:cNvPr>
          <p:cNvSpPr txBox="1"/>
          <p:nvPr/>
        </p:nvSpPr>
        <p:spPr>
          <a:xfrm>
            <a:off x="3477490" y="2947944"/>
            <a:ext cx="290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(X+R) * W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F35957-55F5-254B-BB50-3477AA7870AF}"/>
              </a:ext>
            </a:extLst>
          </p:cNvPr>
          <p:cNvGrpSpPr/>
          <p:nvPr/>
        </p:nvGrpSpPr>
        <p:grpSpPr>
          <a:xfrm>
            <a:off x="1735024" y="2334903"/>
            <a:ext cx="1614284" cy="1445689"/>
            <a:chOff x="1735024" y="2334903"/>
            <a:chExt cx="1614284" cy="14456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7A14A-5950-784B-9BA3-98CE075E1B31}"/>
                </a:ext>
              </a:extLst>
            </p:cNvPr>
            <p:cNvSpPr/>
            <p:nvPr/>
          </p:nvSpPr>
          <p:spPr>
            <a:xfrm>
              <a:off x="1735024" y="2334903"/>
              <a:ext cx="1614284" cy="1445689"/>
            </a:xfrm>
            <a:prstGeom prst="rect">
              <a:avLst/>
            </a:prstGeom>
            <a:pattFill prst="horzBrick">
              <a:fgClr>
                <a:schemeClr val="accent6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F37875-45D5-F443-B33B-92872ADB59DA}"/>
                </a:ext>
              </a:extLst>
            </p:cNvPr>
            <p:cNvSpPr/>
            <p:nvPr/>
          </p:nvSpPr>
          <p:spPr>
            <a:xfrm>
              <a:off x="1956738" y="2546704"/>
              <a:ext cx="1186410" cy="1022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81B536-778E-3C4A-B132-B0F147873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7213" y="2971533"/>
              <a:ext cx="589906" cy="57626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F52902F-883C-544A-8B68-B514F0400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45" y="2021438"/>
            <a:ext cx="2072617" cy="2072617"/>
          </a:xfrm>
          <a:prstGeom prst="rect">
            <a:avLst/>
          </a:prstGeom>
        </p:spPr>
      </p:pic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0A49A57A-80E1-384F-8448-AAB90740859E}"/>
              </a:ext>
            </a:extLst>
          </p:cNvPr>
          <p:cNvSpPr/>
          <p:nvPr/>
        </p:nvSpPr>
        <p:spPr>
          <a:xfrm>
            <a:off x="5438222" y="1870297"/>
            <a:ext cx="2805233" cy="421164"/>
          </a:xfrm>
          <a:prstGeom prst="borderCallout1">
            <a:avLst>
              <a:gd name="adj1" fmla="val 67261"/>
              <a:gd name="adj2" fmla="val -1838"/>
              <a:gd name="adj3" fmla="val 117370"/>
              <a:gd name="adj4" fmla="val -1601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Online: </a:t>
            </a:r>
            <a:r>
              <a:rPr lang="en-US" sz="1400" dirty="0">
                <a:solidFill>
                  <a:schemeClr val="tx1"/>
                </a:solidFill>
              </a:rPr>
              <a:t>“one-time-pad” over 𝔽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A57215-CDC8-F04F-9BE5-6407F5F45AB5}"/>
              </a:ext>
            </a:extLst>
          </p:cNvPr>
          <p:cNvGrpSpPr/>
          <p:nvPr/>
        </p:nvGrpSpPr>
        <p:grpSpPr>
          <a:xfrm>
            <a:off x="1735024" y="3950636"/>
            <a:ext cx="4869081" cy="2922447"/>
            <a:chOff x="1735024" y="3950636"/>
            <a:chExt cx="4869081" cy="292244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871BED6-4F31-D942-87A8-B84CBC7B5636}"/>
                </a:ext>
              </a:extLst>
            </p:cNvPr>
            <p:cNvGrpSpPr/>
            <p:nvPr/>
          </p:nvGrpSpPr>
          <p:grpSpPr>
            <a:xfrm>
              <a:off x="1735024" y="4922951"/>
              <a:ext cx="1614284" cy="1445689"/>
              <a:chOff x="1735024" y="4922951"/>
              <a:chExt cx="1614284" cy="144568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AC4B912-739D-E349-B755-7D4394981124}"/>
                  </a:ext>
                </a:extLst>
              </p:cNvPr>
              <p:cNvSpPr/>
              <p:nvPr/>
            </p:nvSpPr>
            <p:spPr>
              <a:xfrm>
                <a:off x="1735024" y="4922951"/>
                <a:ext cx="1614284" cy="1445689"/>
              </a:xfrm>
              <a:prstGeom prst="rect">
                <a:avLst/>
              </a:prstGeom>
              <a:pattFill prst="horzBrick">
                <a:fgClr>
                  <a:schemeClr val="accent6">
                    <a:lumMod val="50000"/>
                  </a:schemeClr>
                </a:fgClr>
                <a:bgClr>
                  <a:prstClr val="white"/>
                </a:bgClr>
              </a:pattFill>
              <a:ln>
                <a:solidFill>
                  <a:srgbClr val="98480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480F852-5337-8443-A680-826ED9C7C28B}"/>
                  </a:ext>
                </a:extLst>
              </p:cNvPr>
              <p:cNvSpPr/>
              <p:nvPr/>
            </p:nvSpPr>
            <p:spPr>
              <a:xfrm>
                <a:off x="1956738" y="5134752"/>
                <a:ext cx="1186410" cy="10220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TEE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9215831-3C2E-B745-96E9-7E418BC60C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47213" y="5559581"/>
                <a:ext cx="589906" cy="576264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626C8A-8059-B44D-B586-F1C486822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1166" y="3950636"/>
              <a:ext cx="1672939" cy="167293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7660186-5CEA-2E49-A643-FD31E7491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1166" y="5200144"/>
              <a:ext cx="1672939" cy="167293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F2F585-B745-E546-8168-9B4D39FF310E}"/>
                </a:ext>
              </a:extLst>
            </p:cNvPr>
            <p:cNvSpPr txBox="1"/>
            <p:nvPr/>
          </p:nvSpPr>
          <p:spPr>
            <a:xfrm rot="19843488">
              <a:off x="2603650" y="4814852"/>
              <a:ext cx="2907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X+R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E32BD57-88FF-D64A-AA19-06AF53A3FDC5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 flipV="1">
              <a:off x="3349308" y="4787106"/>
              <a:ext cx="1581858" cy="8586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2AD3336-EF8B-2142-98A5-E7C213D80811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3349308" y="5645796"/>
              <a:ext cx="1581858" cy="3908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7ED730-B534-054A-A9CE-6F6A10EF730C}"/>
                </a:ext>
              </a:extLst>
            </p:cNvPr>
            <p:cNvSpPr txBox="1"/>
            <p:nvPr/>
          </p:nvSpPr>
          <p:spPr>
            <a:xfrm rot="801773">
              <a:off x="2603649" y="5826532"/>
              <a:ext cx="2907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sp>
        <p:nvSpPr>
          <p:cNvPr id="26" name="Line Callout 1 25">
            <a:extLst>
              <a:ext uri="{FF2B5EF4-FFF2-40B4-BE49-F238E27FC236}">
                <a16:creationId xmlns:a16="http://schemas.microsoft.com/office/drawing/2014/main" id="{B677E75C-82F7-BD41-A499-76C31CF1CC73}"/>
              </a:ext>
            </a:extLst>
          </p:cNvPr>
          <p:cNvSpPr/>
          <p:nvPr/>
        </p:nvSpPr>
        <p:spPr>
          <a:xfrm>
            <a:off x="6735388" y="5045683"/>
            <a:ext cx="2171265" cy="814789"/>
          </a:xfrm>
          <a:prstGeom prst="borderCallout1">
            <a:avLst>
              <a:gd name="adj1" fmla="val 67261"/>
              <a:gd name="adj2" fmla="val -1838"/>
              <a:gd name="adj3" fmla="val 48129"/>
              <a:gd name="adj4" fmla="val -2189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Can these devices be </a:t>
            </a:r>
            <a:r>
              <a:rPr lang="en-US" sz="1400" b="1" dirty="0">
                <a:solidFill>
                  <a:schemeClr val="tx1"/>
                </a:solidFill>
              </a:rPr>
              <a:t>“collocated”</a:t>
            </a:r>
            <a:r>
              <a:rPr lang="en-US" sz="1400" dirty="0">
                <a:solidFill>
                  <a:schemeClr val="tx1"/>
                </a:solidFill>
              </a:rPr>
              <a:t> yet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“non-colluding” 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Line Callout 1 28">
            <a:extLst>
              <a:ext uri="{FF2B5EF4-FFF2-40B4-BE49-F238E27FC236}">
                <a16:creationId xmlns:a16="http://schemas.microsoft.com/office/drawing/2014/main" id="{59B50F48-CD2A-2248-8669-7F3FFDD717A4}"/>
              </a:ext>
            </a:extLst>
          </p:cNvPr>
          <p:cNvSpPr/>
          <p:nvPr/>
        </p:nvSpPr>
        <p:spPr>
          <a:xfrm>
            <a:off x="213379" y="3639167"/>
            <a:ext cx="2786926" cy="427855"/>
          </a:xfrm>
          <a:prstGeom prst="borderCallout1">
            <a:avLst>
              <a:gd name="adj1" fmla="val 21915"/>
              <a:gd name="adj2" fmla="val 66872"/>
              <a:gd name="adj3" fmla="val -43535"/>
              <a:gd name="adj4" fmla="val 7064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Online: </a:t>
            </a:r>
            <a:r>
              <a:rPr lang="en-US" sz="1400" dirty="0">
                <a:solidFill>
                  <a:schemeClr val="tx1"/>
                </a:solidFill>
              </a:rPr>
              <a:t>Unblind using R*W</a:t>
            </a:r>
          </a:p>
        </p:txBody>
      </p:sp>
      <p:sp>
        <p:nvSpPr>
          <p:cNvPr id="30" name="Line Callout 1 29">
            <a:extLst>
              <a:ext uri="{FF2B5EF4-FFF2-40B4-BE49-F238E27FC236}">
                <a16:creationId xmlns:a16="http://schemas.microsoft.com/office/drawing/2014/main" id="{EBE13301-CF0D-3346-B8C9-D55AA89305DC}"/>
              </a:ext>
            </a:extLst>
          </p:cNvPr>
          <p:cNvSpPr/>
          <p:nvPr/>
        </p:nvSpPr>
        <p:spPr>
          <a:xfrm>
            <a:off x="213378" y="1893381"/>
            <a:ext cx="3264111" cy="427855"/>
          </a:xfrm>
          <a:prstGeom prst="borderCallout1">
            <a:avLst>
              <a:gd name="adj1" fmla="val 106107"/>
              <a:gd name="adj2" fmla="val 56406"/>
              <a:gd name="adj3" fmla="val 186373"/>
              <a:gd name="adj4" fmla="val 5967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Offline:</a:t>
            </a:r>
            <a:r>
              <a:rPr lang="en-US" sz="1400" dirty="0">
                <a:solidFill>
                  <a:schemeClr val="tx1"/>
                </a:solidFill>
              </a:rPr>
              <a:t> Precompute and store R, R*W</a:t>
            </a:r>
          </a:p>
        </p:txBody>
      </p:sp>
    </p:spTree>
    <p:extLst>
      <p:ext uri="{BB962C8B-B14F-4D97-AF65-F5344CB8AC3E}">
        <p14:creationId xmlns:p14="http://schemas.microsoft.com/office/powerpoint/2010/main" val="10611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5682F71A-22C6-0B45-9F79-E23F8ECDF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85" y="3313380"/>
            <a:ext cx="4393282" cy="3055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8E41E-0AEA-6348-94E3-822F1FB8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Slalom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46C52-7633-214B-99F7-A8F046A80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51" y="3311087"/>
            <a:ext cx="3722457" cy="2791843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04D39D4C-DE96-3441-98B5-7D661035DD94}"/>
              </a:ext>
            </a:extLst>
          </p:cNvPr>
          <p:cNvGrpSpPr/>
          <p:nvPr/>
        </p:nvGrpSpPr>
        <p:grpSpPr>
          <a:xfrm>
            <a:off x="833072" y="944167"/>
            <a:ext cx="6614250" cy="1262725"/>
            <a:chOff x="833072" y="944167"/>
            <a:chExt cx="6614250" cy="126272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E417D0A-44AA-EC42-9E99-962069B0FE59}"/>
                </a:ext>
              </a:extLst>
            </p:cNvPr>
            <p:cNvGrpSpPr/>
            <p:nvPr/>
          </p:nvGrpSpPr>
          <p:grpSpPr>
            <a:xfrm>
              <a:off x="1821462" y="944167"/>
              <a:ext cx="5625860" cy="1262725"/>
              <a:chOff x="1821462" y="804531"/>
              <a:chExt cx="5625860" cy="1818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8D5A5E-E506-6B40-80FE-2F301F0D65AB}"/>
                  </a:ext>
                </a:extLst>
              </p:cNvPr>
              <p:cNvSpPr/>
              <p:nvPr/>
            </p:nvSpPr>
            <p:spPr>
              <a:xfrm>
                <a:off x="1821462" y="1334035"/>
                <a:ext cx="415636" cy="11776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X</a:t>
                </a:r>
                <a:r>
                  <a:rPr lang="en-US" sz="1600" baseline="-25000" dirty="0"/>
                  <a:t>1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2C5218B-FD4B-5A49-B6C7-AB169703F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6337" y="1230703"/>
                <a:ext cx="838561" cy="13843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0C4F48-17D8-9140-9C56-29FEBE7EC28A}"/>
                  </a:ext>
                </a:extLst>
              </p:cNvPr>
              <p:cNvSpPr/>
              <p:nvPr/>
            </p:nvSpPr>
            <p:spPr>
              <a:xfrm>
                <a:off x="3106156" y="1334035"/>
                <a:ext cx="415636" cy="11776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Z</a:t>
                </a:r>
                <a:r>
                  <a:rPr lang="en-US" sz="1600" baseline="-25000" dirty="0"/>
                  <a:t>1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A7DD19C-D94B-B44C-9654-0DFF28B472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0684" y="1431017"/>
                <a:ext cx="753186" cy="0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C212D38-3F58-0042-A9F8-CDFC094096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0684" y="1749671"/>
                <a:ext cx="753186" cy="0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02607DF-7FFE-E447-96CC-99DD0D8B3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0684" y="2068326"/>
                <a:ext cx="753186" cy="0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2FB956A-CC54-D441-9877-26279125B0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0684" y="2400835"/>
                <a:ext cx="753186" cy="0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09FD555-DFA0-F948-9C02-F3472DEFA989}"/>
                  </a:ext>
                </a:extLst>
              </p:cNvPr>
              <p:cNvSpPr/>
              <p:nvPr/>
            </p:nvSpPr>
            <p:spPr>
              <a:xfrm>
                <a:off x="4293870" y="1334428"/>
                <a:ext cx="415636" cy="11776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X</a:t>
                </a:r>
                <a:r>
                  <a:rPr lang="en-US" sz="1600" baseline="-25000" dirty="0"/>
                  <a:t>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2D8CD8B-869C-2A4D-8101-75C6CD8E1DF9}"/>
                  </a:ext>
                </a:extLst>
              </p:cNvPr>
              <p:cNvSpPr/>
              <p:nvPr/>
            </p:nvSpPr>
            <p:spPr>
              <a:xfrm>
                <a:off x="5550853" y="1334428"/>
                <a:ext cx="415636" cy="11776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Z</a:t>
                </a:r>
                <a:r>
                  <a:rPr lang="en-US" sz="1600" baseline="-25000" dirty="0"/>
                  <a:t>2</a:t>
                </a: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175B30C-12CE-3C46-AFA9-C7E737CC4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9572" y="1238231"/>
                <a:ext cx="838561" cy="1384300"/>
              </a:xfrm>
              <a:prstGeom prst="rect">
                <a:avLst/>
              </a:prstGeom>
            </p:spPr>
          </p:pic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C40AB95-7579-8947-96EA-399A44D4DB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6489" y="1431017"/>
                <a:ext cx="753186" cy="0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E25F049-C0B4-6341-9F53-E9AE884238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6489" y="1749671"/>
                <a:ext cx="753186" cy="0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A58F593-0ED5-3945-B457-69E7B9FB4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6489" y="2068326"/>
                <a:ext cx="753186" cy="0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9E1DDB6-770F-0F4F-837A-F9DCFE1F7F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6489" y="2400835"/>
                <a:ext cx="753186" cy="0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D7F9B48-17DC-C343-BFD6-48197F574252}"/>
                  </a:ext>
                </a:extLst>
              </p:cNvPr>
              <p:cNvSpPr txBox="1"/>
              <p:nvPr/>
            </p:nvSpPr>
            <p:spPr>
              <a:xfrm>
                <a:off x="2479408" y="902729"/>
                <a:ext cx="4539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</a:t>
                </a:r>
                <a:r>
                  <a:rPr lang="en-US" sz="1600" baseline="-25000" dirty="0"/>
                  <a:t>1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1FFC489-6241-544F-B207-7D45E204D5A9}"/>
                  </a:ext>
                </a:extLst>
              </p:cNvPr>
              <p:cNvSpPr txBox="1"/>
              <p:nvPr/>
            </p:nvSpPr>
            <p:spPr>
              <a:xfrm>
                <a:off x="4911867" y="902729"/>
                <a:ext cx="4539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</a:t>
                </a:r>
                <a:r>
                  <a:rPr lang="en-US" sz="1600" baseline="-25000" dirty="0"/>
                  <a:t>2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0BA60B-1D99-8B4C-9B96-F78A87589347}"/>
                  </a:ext>
                </a:extLst>
              </p:cNvPr>
              <p:cNvSpPr txBox="1"/>
              <p:nvPr/>
            </p:nvSpPr>
            <p:spPr>
              <a:xfrm>
                <a:off x="3754282" y="804531"/>
                <a:ext cx="311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endParaRPr 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3378213-A84D-674A-A853-667A9093D8A0}"/>
                  </a:ext>
                </a:extLst>
              </p:cNvPr>
              <p:cNvSpPr txBox="1"/>
              <p:nvPr/>
            </p:nvSpPr>
            <p:spPr>
              <a:xfrm>
                <a:off x="6214534" y="832242"/>
                <a:ext cx="311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endParaRPr 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83E7C4B-B942-AE4C-B667-ECC7CAC29497}"/>
                  </a:ext>
                </a:extLst>
              </p:cNvPr>
              <p:cNvSpPr txBox="1"/>
              <p:nvPr/>
            </p:nvSpPr>
            <p:spPr>
              <a:xfrm>
                <a:off x="6954879" y="161084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3774BF9-DDC9-7C4D-8144-CAF310B0D6AD}"/>
                </a:ext>
              </a:extLst>
            </p:cNvPr>
            <p:cNvSpPr txBox="1"/>
            <p:nvPr/>
          </p:nvSpPr>
          <p:spPr>
            <a:xfrm>
              <a:off x="833072" y="1496176"/>
              <a:ext cx="457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F: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CD1FC65-CF22-0643-B5F6-41157037504A}"/>
              </a:ext>
            </a:extLst>
          </p:cNvPr>
          <p:cNvGrpSpPr/>
          <p:nvPr/>
        </p:nvGrpSpPr>
        <p:grpSpPr>
          <a:xfrm>
            <a:off x="475608" y="2800204"/>
            <a:ext cx="946336" cy="752999"/>
            <a:chOff x="475608" y="2800204"/>
            <a:chExt cx="946336" cy="75299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FA4CDF2-FD45-B445-B569-A498556F913B}"/>
                </a:ext>
              </a:extLst>
            </p:cNvPr>
            <p:cNvSpPr/>
            <p:nvPr/>
          </p:nvSpPr>
          <p:spPr>
            <a:xfrm>
              <a:off x="475608" y="2800204"/>
              <a:ext cx="946336" cy="752999"/>
            </a:xfrm>
            <a:prstGeom prst="rect">
              <a:avLst/>
            </a:prstGeom>
            <a:pattFill prst="horzBrick">
              <a:fgClr>
                <a:schemeClr val="accent6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ECF0EA7-5BA6-C442-AD88-8A5FB6184673}"/>
                </a:ext>
              </a:extLst>
            </p:cNvPr>
            <p:cNvSpPr/>
            <p:nvPr/>
          </p:nvSpPr>
          <p:spPr>
            <a:xfrm>
              <a:off x="626395" y="2947040"/>
              <a:ext cx="644762" cy="459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TEE</a:t>
              </a: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FF0A2B4E-BC84-FE47-812C-8C77A6D69C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949" y="2720068"/>
            <a:ext cx="1089442" cy="1089442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76E03D1B-B3E6-A242-BE32-D9B494E3A2D3}"/>
              </a:ext>
            </a:extLst>
          </p:cNvPr>
          <p:cNvGrpSpPr/>
          <p:nvPr/>
        </p:nvGrpSpPr>
        <p:grpSpPr>
          <a:xfrm>
            <a:off x="5163635" y="2800204"/>
            <a:ext cx="946336" cy="752999"/>
            <a:chOff x="5163635" y="2800204"/>
            <a:chExt cx="946336" cy="75299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70E724E-0D13-3A49-9336-ADBDC7E4349C}"/>
                </a:ext>
              </a:extLst>
            </p:cNvPr>
            <p:cNvSpPr/>
            <p:nvPr/>
          </p:nvSpPr>
          <p:spPr>
            <a:xfrm>
              <a:off x="5163635" y="2800204"/>
              <a:ext cx="946336" cy="752999"/>
            </a:xfrm>
            <a:prstGeom prst="rect">
              <a:avLst/>
            </a:prstGeom>
            <a:pattFill prst="horzBrick">
              <a:fgClr>
                <a:schemeClr val="accent6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8C6C7CC-3200-4D42-BEC6-81926FE9F02B}"/>
                </a:ext>
              </a:extLst>
            </p:cNvPr>
            <p:cNvSpPr/>
            <p:nvPr/>
          </p:nvSpPr>
          <p:spPr>
            <a:xfrm>
              <a:off x="5314422" y="2947040"/>
              <a:ext cx="644762" cy="459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TEE</a:t>
              </a: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8325517F-EF12-CA47-B05D-0FCC44AB62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483" y="2674258"/>
            <a:ext cx="1089442" cy="10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Slalom (some details)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F03C12-4B7F-FA4C-B8A7-B24ABD42BC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>
            <a:normAutofit/>
          </a:bodyPr>
          <a:lstStyle/>
          <a:p>
            <a:pPr marL="0" indent="0"/>
            <a:r>
              <a:rPr lang="en-US" sz="2200" dirty="0"/>
              <a:t>Quantization: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DNNs are typically trained / evaluated in floating point</a:t>
            </a:r>
          </a:p>
          <a:p>
            <a:pPr lvl="2">
              <a:buClr>
                <a:schemeClr val="tx1"/>
              </a:buClr>
            </a:pPr>
            <a:r>
              <a:rPr lang="en-US" dirty="0" err="1"/>
              <a:t>Freivald</a:t>
            </a:r>
            <a:r>
              <a:rPr lang="en-US" dirty="0"/>
              <a:t> / blinding require working over a ring/field 𝔽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Quantize inputs &amp; weights and work mod P (P &lt; 2</a:t>
            </a:r>
            <a:r>
              <a:rPr lang="en-US" baseline="30000" dirty="0"/>
              <a:t>24</a:t>
            </a:r>
            <a:r>
              <a:rPr lang="en-US" dirty="0"/>
              <a:t>)</a:t>
            </a:r>
          </a:p>
          <a:p>
            <a:pPr marL="344488" lvl="2" indent="0">
              <a:buClr>
                <a:schemeClr val="tx1"/>
              </a:buClr>
              <a:buNone/>
            </a:pPr>
            <a:endParaRPr lang="en-US" sz="2000" dirty="0"/>
          </a:p>
          <a:p>
            <a:pPr marL="0" lvl="1" indent="0">
              <a:buClr>
                <a:schemeClr val="tx1"/>
              </a:buClr>
              <a:buNone/>
            </a:pPr>
            <a:r>
              <a:rPr lang="en-US" sz="2200" dirty="0"/>
              <a:t>Integrity checks:</a:t>
            </a:r>
          </a:p>
          <a:p>
            <a:pPr lvl="2">
              <a:buClr>
                <a:schemeClr val="tx1"/>
              </a:buClr>
            </a:pPr>
            <a:r>
              <a:rPr lang="en-US" dirty="0" err="1"/>
              <a:t>Eval</a:t>
            </a:r>
            <a:r>
              <a:rPr lang="en-US" dirty="0"/>
              <a:t> DNN on fast device and store inputs/outputs of all linear ops</a:t>
            </a:r>
          </a:p>
          <a:p>
            <a:pPr marL="344488" lvl="2" indent="0">
              <a:buClr>
                <a:schemeClr val="tx1"/>
              </a:buClr>
              <a:buNone/>
            </a:pPr>
            <a:r>
              <a:rPr lang="en-US" dirty="0"/>
              <a:t>	   </a:t>
            </a:r>
            <a:r>
              <a:rPr lang="en-US" sz="1600" dirty="0"/>
              <a:t>⟹ </a:t>
            </a:r>
            <a:r>
              <a:rPr lang="en-US" sz="1600" b="1" dirty="0"/>
              <a:t>close to no prover overhead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Sample r from 𝔽 and do </a:t>
            </a:r>
            <a:r>
              <a:rPr lang="en-US" dirty="0" err="1"/>
              <a:t>Freivald</a:t>
            </a:r>
            <a:r>
              <a:rPr lang="en-US" dirty="0"/>
              <a:t> check in double precision </a:t>
            </a:r>
          </a:p>
          <a:p>
            <a:pPr marL="344488" lvl="2" indent="0">
              <a:buClr>
                <a:schemeClr val="tx1"/>
              </a:buClr>
              <a:buNone/>
            </a:pPr>
            <a:r>
              <a:rPr lang="en-US" dirty="0"/>
              <a:t>	   ⟹ </a:t>
            </a:r>
            <a:r>
              <a:rPr lang="en-US" sz="1600" b="1" dirty="0"/>
              <a:t>verifier complexity is at least |x| + |z| double </a:t>
            </a:r>
            <a:r>
              <a:rPr lang="en-US" sz="1600" b="1" dirty="0" err="1"/>
              <a:t>muls</a:t>
            </a:r>
            <a:r>
              <a:rPr lang="en-US" sz="1600" b="1" dirty="0"/>
              <a:t> per linear layer</a:t>
            </a:r>
          </a:p>
          <a:p>
            <a:pPr marL="344488" lvl="2" indent="0">
              <a:buClr>
                <a:schemeClr val="tx1"/>
              </a:buClr>
              <a:buNone/>
            </a:pPr>
            <a:endParaRPr lang="en-US" sz="1600" dirty="0"/>
          </a:p>
          <a:p>
            <a:pPr marL="0" lvl="1" indent="0">
              <a:buClr>
                <a:schemeClr val="tx1"/>
              </a:buClr>
              <a:buNone/>
            </a:pPr>
            <a:r>
              <a:rPr lang="en-US" sz="2200" dirty="0"/>
              <a:t>Blinding: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Store unblinding factors R*W </a:t>
            </a:r>
            <a:r>
              <a:rPr lang="en-US" b="1" dirty="0"/>
              <a:t>encrypted in untrusted memory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In online phase, decrypt (and authenticate) R*W to unblind</a:t>
            </a:r>
          </a:p>
          <a:p>
            <a:pPr lvl="2">
              <a:buClr>
                <a:schemeClr val="tx1"/>
              </a:buClr>
            </a:pPr>
            <a:endParaRPr lang="en-US" sz="2000" dirty="0"/>
          </a:p>
          <a:p>
            <a:pPr lvl="2">
              <a:buClr>
                <a:schemeClr val="tx1"/>
              </a:buClr>
            </a:pPr>
            <a:endParaRPr lang="en-US" sz="2000" dirty="0"/>
          </a:p>
          <a:p>
            <a:pPr marL="0" lvl="1" indent="0">
              <a:buClr>
                <a:schemeClr val="tx1"/>
              </a:buClr>
              <a:buNone/>
            </a:pPr>
            <a:endParaRPr lang="en-US" sz="2200" dirty="0"/>
          </a:p>
          <a:p>
            <a:pPr marL="457200" lvl="1" indent="-457200">
              <a:buClr>
                <a:schemeClr val="tx1"/>
              </a:buClr>
              <a:buFont typeface="+mj-lt"/>
              <a:buAutoNum type="arabicPeriod" startAt="2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6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&amp;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8008213" cy="5012056"/>
          </a:xfrm>
        </p:spPr>
        <p:txBody>
          <a:bodyPr/>
          <a:lstStyle/>
          <a:p>
            <a:r>
              <a:rPr lang="en-US" dirty="0"/>
              <a:t>Implementation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TEE: Intel SGX ”Desktop” CPU (single thread)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Untrusted device: Nvidia Tesla GPU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Port of the Eigen linear algebra C++ library to SGX</a:t>
            </a:r>
            <a:br>
              <a:rPr lang="en-US" dirty="0"/>
            </a:br>
            <a:r>
              <a:rPr lang="en-US" dirty="0"/>
              <a:t>(used in e.g., TensorFlow)</a:t>
            </a:r>
          </a:p>
          <a:p>
            <a:pPr marL="0" lvl="1" indent="0">
              <a:buClr>
                <a:schemeClr val="tx1"/>
              </a:buClr>
              <a:buNone/>
            </a:pPr>
            <a:endParaRPr lang="en-US" dirty="0"/>
          </a:p>
          <a:p>
            <a:pPr marL="0" lvl="1" indent="0">
              <a:buClr>
                <a:schemeClr val="tx1"/>
              </a:buClr>
              <a:buNone/>
            </a:pPr>
            <a:r>
              <a:rPr lang="en-US" sz="2400" dirty="0"/>
              <a:t>Workloads: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Microbenchmarks (see paper)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VGG16 (“beefy” canonical feedforward neural network)</a:t>
            </a:r>
          </a:p>
          <a:p>
            <a:pPr lvl="2">
              <a:buClr>
                <a:schemeClr val="tx1"/>
              </a:buClr>
            </a:pPr>
            <a:r>
              <a:rPr lang="en-US" dirty="0" err="1"/>
              <a:t>MobileNet</a:t>
            </a:r>
            <a:r>
              <a:rPr lang="en-US" dirty="0"/>
              <a:t> (resource efficient DNN tailored for low-compute devices)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Variant 1: standard </a:t>
            </a:r>
            <a:r>
              <a:rPr lang="en-US" dirty="0" err="1"/>
              <a:t>MobileNet</a:t>
            </a:r>
            <a:r>
              <a:rPr lang="en-US" dirty="0"/>
              <a:t> (see paper)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Variant 2: No intermediate </a:t>
            </a:r>
            <a:r>
              <a:rPr lang="en-US" dirty="0" err="1"/>
              <a:t>ReLU</a:t>
            </a:r>
            <a:r>
              <a:rPr lang="en-US" dirty="0"/>
              <a:t> in separable convolutions (this talk)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20F1BA-C19C-B548-9D4E-EBE76A4185B1}"/>
              </a:ext>
            </a:extLst>
          </p:cNvPr>
          <p:cNvGrpSpPr/>
          <p:nvPr/>
        </p:nvGrpSpPr>
        <p:grpSpPr>
          <a:xfrm>
            <a:off x="6571084" y="755091"/>
            <a:ext cx="1097403" cy="899665"/>
            <a:chOff x="6571084" y="755091"/>
            <a:chExt cx="1097403" cy="8996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4FE88F-3A7F-574F-AAEC-40FDA3B0D771}"/>
                </a:ext>
              </a:extLst>
            </p:cNvPr>
            <p:cNvSpPr/>
            <p:nvPr/>
          </p:nvSpPr>
          <p:spPr>
            <a:xfrm>
              <a:off x="6722151" y="901757"/>
              <a:ext cx="946336" cy="752999"/>
            </a:xfrm>
            <a:prstGeom prst="rect">
              <a:avLst/>
            </a:prstGeom>
            <a:pattFill prst="horzBrick">
              <a:fgClr>
                <a:schemeClr val="accent6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023D51-0174-6F4F-AE51-6B6177A15333}"/>
                </a:ext>
              </a:extLst>
            </p:cNvPr>
            <p:cNvSpPr/>
            <p:nvPr/>
          </p:nvSpPr>
          <p:spPr>
            <a:xfrm>
              <a:off x="6872938" y="1048593"/>
              <a:ext cx="644762" cy="459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TEE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44A3A2-DE75-C74C-BA65-B67915390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1084" y="755091"/>
              <a:ext cx="452921" cy="45631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123F0A-C546-D246-9D52-CBC373E729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906" y="1371543"/>
            <a:ext cx="1144732" cy="8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</p:spPr>
        <p:txBody>
          <a:bodyPr/>
          <a:lstStyle/>
          <a:p>
            <a:r>
              <a:rPr lang="en-US" dirty="0"/>
              <a:t>Verifiable inference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CB5909-12B4-8C45-BEFE-C1DBD6BAAE7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54052183"/>
              </p:ext>
            </p:extLst>
          </p:nvPr>
        </p:nvGraphicFramePr>
        <p:xfrm>
          <a:off x="664729" y="2208791"/>
          <a:ext cx="3810289" cy="284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03BD84F-9EEA-8641-A0F5-6FC428012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484868"/>
              </p:ext>
            </p:extLst>
          </p:nvPr>
        </p:nvGraphicFramePr>
        <p:xfrm>
          <a:off x="4696401" y="2208791"/>
          <a:ext cx="3810289" cy="284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93991EB3-669F-594D-8038-C6C4ACBC5C41}"/>
              </a:ext>
            </a:extLst>
          </p:cNvPr>
          <p:cNvGrpSpPr/>
          <p:nvPr/>
        </p:nvGrpSpPr>
        <p:grpSpPr>
          <a:xfrm>
            <a:off x="664729" y="4876800"/>
            <a:ext cx="2534532" cy="1357745"/>
            <a:chOff x="664729" y="4876800"/>
            <a:chExt cx="2534532" cy="1357745"/>
          </a:xfrm>
        </p:grpSpPr>
        <p:sp>
          <p:nvSpPr>
            <p:cNvPr id="7" name="Line Callout 1 6">
              <a:extLst>
                <a:ext uri="{FF2B5EF4-FFF2-40B4-BE49-F238E27FC236}">
                  <a16:creationId xmlns:a16="http://schemas.microsoft.com/office/drawing/2014/main" id="{64A3F8D0-AA18-7945-AE17-1D36F0875F6B}"/>
                </a:ext>
              </a:extLst>
            </p:cNvPr>
            <p:cNvSpPr/>
            <p:nvPr/>
          </p:nvSpPr>
          <p:spPr>
            <a:xfrm>
              <a:off x="664729" y="5056909"/>
              <a:ext cx="2534532" cy="1177636"/>
            </a:xfrm>
            <a:prstGeom prst="borderCallout1">
              <a:avLst>
                <a:gd name="adj1" fmla="val 101733"/>
                <a:gd name="adj2" fmla="val 30081"/>
                <a:gd name="adj3" fmla="val 2676"/>
                <a:gd name="adj4" fmla="val 28308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VGG16 weights take 500MB so SGX has to page weights in and out of memory 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=&gt; ~2-3x slowdown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CA6CD9-EE24-A844-B445-0FCA5DFFED70}"/>
                </a:ext>
              </a:extLst>
            </p:cNvPr>
            <p:cNvCxnSpPr/>
            <p:nvPr/>
          </p:nvCxnSpPr>
          <p:spPr>
            <a:xfrm>
              <a:off x="2050473" y="4876800"/>
              <a:ext cx="221672" cy="18010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6872B9-E2C8-3E4B-80B4-71D618A50E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2145" y="4876800"/>
              <a:ext cx="401782" cy="18010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784232-AA54-364A-9DAB-1E2F1F711DB9}"/>
              </a:ext>
            </a:extLst>
          </p:cNvPr>
          <p:cNvGrpSpPr/>
          <p:nvPr/>
        </p:nvGrpSpPr>
        <p:grpSpPr>
          <a:xfrm>
            <a:off x="3420644" y="4876800"/>
            <a:ext cx="2320780" cy="1258813"/>
            <a:chOff x="3420644" y="4876800"/>
            <a:chExt cx="2320780" cy="1258813"/>
          </a:xfrm>
        </p:grpSpPr>
        <p:sp>
          <p:nvSpPr>
            <p:cNvPr id="13" name="Line Callout 1 12">
              <a:extLst>
                <a:ext uri="{FF2B5EF4-FFF2-40B4-BE49-F238E27FC236}">
                  <a16:creationId xmlns:a16="http://schemas.microsoft.com/office/drawing/2014/main" id="{1CD4E64B-D022-F742-BF10-F6600CC69ADF}"/>
                </a:ext>
              </a:extLst>
            </p:cNvPr>
            <p:cNvSpPr/>
            <p:nvPr/>
          </p:nvSpPr>
          <p:spPr>
            <a:xfrm>
              <a:off x="3420644" y="5340927"/>
              <a:ext cx="2320780" cy="794686"/>
            </a:xfrm>
            <a:prstGeom prst="borderCallout1">
              <a:avLst>
                <a:gd name="adj1" fmla="val 101733"/>
                <a:gd name="adj2" fmla="val 30081"/>
                <a:gd name="adj3" fmla="val 2676"/>
                <a:gd name="adj4" fmla="val 28308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Preprocessed weights W*r take up less memory and enable faster checks!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A9E763-51ED-054D-B52A-D8791770D467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 flipV="1">
              <a:off x="4197927" y="4876800"/>
              <a:ext cx="383107" cy="464127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E63C83AE-4D31-4842-8381-3C0B838AFF7C}"/>
              </a:ext>
            </a:extLst>
          </p:cNvPr>
          <p:cNvSpPr/>
          <p:nvPr/>
        </p:nvSpPr>
        <p:spPr>
          <a:xfrm>
            <a:off x="5581953" y="1312651"/>
            <a:ext cx="2320780" cy="794686"/>
          </a:xfrm>
          <a:prstGeom prst="borderCallout1">
            <a:avLst>
              <a:gd name="adj1" fmla="val 101733"/>
              <a:gd name="adj2" fmla="val 30081"/>
              <a:gd name="adj3" fmla="val 2676"/>
              <a:gd name="adj4" fmla="val 2830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MobileNet’s</a:t>
            </a:r>
            <a:r>
              <a:rPr lang="en-US" sz="1400" dirty="0">
                <a:solidFill>
                  <a:schemeClr val="tx1"/>
                </a:solidFill>
              </a:rPr>
              <a:t> weights are only ~10MB so they fit in the SGX cache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BD6C72-1ECC-E24C-A4D1-4943D0E5911B}"/>
              </a:ext>
            </a:extLst>
          </p:cNvPr>
          <p:cNvGrpSpPr/>
          <p:nvPr/>
        </p:nvGrpSpPr>
        <p:grpSpPr>
          <a:xfrm>
            <a:off x="6301277" y="4694236"/>
            <a:ext cx="2320780" cy="1258813"/>
            <a:chOff x="6301277" y="4694236"/>
            <a:chExt cx="2320780" cy="1258813"/>
          </a:xfrm>
        </p:grpSpPr>
        <p:sp>
          <p:nvSpPr>
            <p:cNvPr id="19" name="Line Callout 1 18">
              <a:extLst>
                <a:ext uri="{FF2B5EF4-FFF2-40B4-BE49-F238E27FC236}">
                  <a16:creationId xmlns:a16="http://schemas.microsoft.com/office/drawing/2014/main" id="{F0DB91BE-9B5B-F84D-9E4F-26CFB692470E}"/>
                </a:ext>
              </a:extLst>
            </p:cNvPr>
            <p:cNvSpPr/>
            <p:nvPr/>
          </p:nvSpPr>
          <p:spPr>
            <a:xfrm>
              <a:off x="6301277" y="5158363"/>
              <a:ext cx="2320780" cy="794686"/>
            </a:xfrm>
            <a:prstGeom prst="borderCallout1">
              <a:avLst>
                <a:gd name="adj1" fmla="val 101733"/>
                <a:gd name="adj2" fmla="val 30081"/>
                <a:gd name="adj3" fmla="val 2676"/>
                <a:gd name="adj4" fmla="val 28308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Difficult to get faster batched verification due to SGX memory limits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FC934C-FD18-0A4B-8AFB-DD5F0FD01593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H="1" flipV="1">
              <a:off x="7078560" y="4694236"/>
              <a:ext cx="383107" cy="464127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0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execution of ML: 3 motivating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cap="none" dirty="0"/>
              <a:t>Outsourced ML</a:t>
            </a:r>
          </a:p>
        </p:txBody>
      </p:sp>
      <p:sp>
        <p:nvSpPr>
          <p:cNvPr id="4" name="Cloud 3"/>
          <p:cNvSpPr/>
          <p:nvPr/>
        </p:nvSpPr>
        <p:spPr>
          <a:xfrm>
            <a:off x="4887629" y="1993712"/>
            <a:ext cx="3337172" cy="2525368"/>
          </a:xfrm>
          <a:prstGeom prst="cloud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119" y="2343937"/>
            <a:ext cx="878864" cy="1186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498" y="4926449"/>
            <a:ext cx="814919" cy="814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335" y="3849616"/>
            <a:ext cx="1113623" cy="1242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1830" y="2910590"/>
            <a:ext cx="1269899" cy="1240531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" idx="3"/>
          </p:cNvCxnSpPr>
          <p:nvPr/>
        </p:nvCxnSpPr>
        <p:spPr>
          <a:xfrm flipV="1">
            <a:off x="2342958" y="3545620"/>
            <a:ext cx="3188872" cy="92523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342958" y="3849616"/>
            <a:ext cx="3378693" cy="9586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ne Callout 1 18"/>
          <p:cNvSpPr/>
          <p:nvPr/>
        </p:nvSpPr>
        <p:spPr>
          <a:xfrm>
            <a:off x="1094510" y="2343937"/>
            <a:ext cx="2198364" cy="853152"/>
          </a:xfrm>
          <a:prstGeom prst="borderCallout1">
            <a:avLst>
              <a:gd name="adj1" fmla="val 107941"/>
              <a:gd name="adj2" fmla="val 54646"/>
              <a:gd name="adj3" fmla="val 196061"/>
              <a:gd name="adj4" fmla="val 11447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Privacy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3918740" y="4774847"/>
            <a:ext cx="4458286" cy="1530281"/>
          </a:xfrm>
          <a:prstGeom prst="borderCallout1">
            <a:avLst>
              <a:gd name="adj1" fmla="val -39782"/>
              <a:gd name="adj2" fmla="val 22855"/>
              <a:gd name="adj3" fmla="val 775"/>
              <a:gd name="adj4" fmla="val 3967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Integrity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Model “downgrade”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Disparate impact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Other malicious tampering</a:t>
            </a:r>
          </a:p>
        </p:txBody>
      </p:sp>
    </p:spTree>
    <p:extLst>
      <p:ext uri="{BB962C8B-B14F-4D97-AF65-F5344CB8AC3E}">
        <p14:creationId xmlns:p14="http://schemas.microsoft.com/office/powerpoint/2010/main" val="373076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Verifiable and private inference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BAD8C6-A243-E646-8353-BED885DD2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335117"/>
              </p:ext>
            </p:extLst>
          </p:nvPr>
        </p:nvGraphicFramePr>
        <p:xfrm>
          <a:off x="664729" y="2208791"/>
          <a:ext cx="3810289" cy="284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FC02225-8DB4-7347-AD81-4FFD40275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957069"/>
              </p:ext>
            </p:extLst>
          </p:nvPr>
        </p:nvGraphicFramePr>
        <p:xfrm>
          <a:off x="4696401" y="2208791"/>
          <a:ext cx="3810289" cy="284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3008C1D-C149-8E4E-9C64-577B3A875E8D}"/>
              </a:ext>
            </a:extLst>
          </p:cNvPr>
          <p:cNvGrpSpPr/>
          <p:nvPr/>
        </p:nvGrpSpPr>
        <p:grpSpPr>
          <a:xfrm>
            <a:off x="948776" y="4710545"/>
            <a:ext cx="4759297" cy="1690255"/>
            <a:chOff x="2486630" y="4821381"/>
            <a:chExt cx="4759297" cy="1690255"/>
          </a:xfrm>
        </p:grpSpPr>
        <p:sp>
          <p:nvSpPr>
            <p:cNvPr id="8" name="Line Callout 1 7">
              <a:extLst>
                <a:ext uri="{FF2B5EF4-FFF2-40B4-BE49-F238E27FC236}">
                  <a16:creationId xmlns:a16="http://schemas.microsoft.com/office/drawing/2014/main" id="{AA2A841F-4EB3-124B-AB89-B73126EF812C}"/>
                </a:ext>
              </a:extLst>
            </p:cNvPr>
            <p:cNvSpPr/>
            <p:nvPr/>
          </p:nvSpPr>
          <p:spPr>
            <a:xfrm>
              <a:off x="2486630" y="5264727"/>
              <a:ext cx="4759297" cy="1246909"/>
            </a:xfrm>
            <a:prstGeom prst="borderCallout1">
              <a:avLst>
                <a:gd name="adj1" fmla="val 101733"/>
                <a:gd name="adj2" fmla="val 30081"/>
                <a:gd name="adj3" fmla="val 2676"/>
                <a:gd name="adj4" fmla="val 28308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Extra Costs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>
                  <a:solidFill>
                    <a:schemeClr val="tx1"/>
                  </a:solidFill>
                </a:rPr>
                <a:t>GPU has to operate in double precision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>
                  <a:solidFill>
                    <a:schemeClr val="tx1"/>
                  </a:solidFill>
                </a:rPr>
                <a:t>Decrypt all unblinding factors R*W (AES-GCM)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>
                  <a:solidFill>
                    <a:schemeClr val="tx1"/>
                  </a:solidFill>
                </a:rPr>
                <a:t>Regenerate all blinding factors R (PRG using AES)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ADC3EB-AE07-7943-A79E-44598BB39692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 flipV="1">
              <a:off x="4211783" y="4821381"/>
              <a:ext cx="654496" cy="44334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7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CDCF-1235-564F-A9E4-3A753384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19C7-D851-BA46-B963-630CEEA10A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Large savings (6x – 20x) in outsourcing DNN inference while preserving </a:t>
            </a:r>
            <a:r>
              <a:rPr lang="en-US" b="1" dirty="0"/>
              <a:t>integrity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Sufficient for some use-cases!</a:t>
            </a:r>
          </a:p>
          <a:p>
            <a:pPr marL="344488" lvl="2" indent="0"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More modest savings (3.5x – 10x) with </a:t>
            </a:r>
            <a:r>
              <a:rPr lang="en-US" b="1" dirty="0"/>
              <a:t>input privacy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Requires preprocessing</a:t>
            </a:r>
          </a:p>
        </p:txBody>
      </p:sp>
    </p:spTree>
    <p:extLst>
      <p:ext uri="{BB962C8B-B14F-4D97-AF65-F5344CB8AC3E}">
        <p14:creationId xmlns:p14="http://schemas.microsoft.com/office/powerpoint/2010/main" val="2144850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What other problems are (concretely) easier to verify than to compute?</a:t>
            </a:r>
          </a:p>
          <a:p>
            <a:pPr lvl="2">
              <a:buClr>
                <a:schemeClr val="tx1"/>
              </a:buClr>
              <a:buFont typeface="Arial"/>
              <a:buChar char="•"/>
            </a:pPr>
            <a:r>
              <a:rPr lang="en-US" dirty="0"/>
              <a:t>All NP complete problems (are those really outsourced?)</a:t>
            </a:r>
          </a:p>
          <a:p>
            <a:pPr lvl="2">
              <a:buClr>
                <a:schemeClr val="tx1"/>
              </a:buClr>
              <a:buFont typeface="Arial"/>
              <a:buChar char="•"/>
            </a:pPr>
            <a:r>
              <a:rPr lang="en-US" dirty="0"/>
              <a:t>What about something in P?</a:t>
            </a:r>
          </a:p>
          <a:p>
            <a:pPr lvl="3">
              <a:buClr>
                <a:schemeClr val="tx1"/>
              </a:buClr>
              <a:buFont typeface="Arial"/>
              <a:buChar char="•"/>
            </a:pPr>
            <a:r>
              <a:rPr lang="en-US" dirty="0"/>
              <a:t>Convex optimization</a:t>
            </a:r>
          </a:p>
          <a:p>
            <a:pPr lvl="3">
              <a:buClr>
                <a:schemeClr val="tx1"/>
              </a:buClr>
              <a:buFont typeface="Arial"/>
              <a:buChar char="•"/>
            </a:pPr>
            <a:r>
              <a:rPr lang="en-US" dirty="0"/>
              <a:t>Other uses of matrix multiplication</a:t>
            </a:r>
          </a:p>
          <a:p>
            <a:pPr lvl="3">
              <a:buClr>
                <a:schemeClr val="tx1"/>
              </a:buClr>
              <a:buFont typeface="Arial"/>
              <a:buChar char="•"/>
            </a:pPr>
            <a:r>
              <a:rPr lang="en-US" dirty="0"/>
              <a:t>Many graph problems (e.g., perfect matching)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What about Slalom for verifiable / private training?</a:t>
            </a:r>
          </a:p>
          <a:p>
            <a:pPr lvl="2">
              <a:buClr>
                <a:schemeClr val="tx1"/>
              </a:buClr>
              <a:buFont typeface="Arial"/>
              <a:buChar char="•"/>
            </a:pPr>
            <a:r>
              <a:rPr lang="en-US" dirty="0"/>
              <a:t>Quantization at training time is hard</a:t>
            </a:r>
          </a:p>
          <a:p>
            <a:pPr lvl="2">
              <a:buClr>
                <a:schemeClr val="tx1"/>
              </a:buClr>
              <a:buFont typeface="Arial"/>
              <a:buChar char="•"/>
            </a:pPr>
            <a:r>
              <a:rPr lang="en-US" dirty="0"/>
              <a:t>Weights change so we can’t preprocess W*r for </a:t>
            </a:r>
            <a:r>
              <a:rPr lang="en-US" dirty="0" err="1"/>
              <a:t>Freivald’s</a:t>
            </a:r>
            <a:r>
              <a:rPr lang="en-US" dirty="0"/>
              <a:t> check</a:t>
            </a:r>
          </a:p>
          <a:p>
            <a:pPr lvl="2">
              <a:buClr>
                <a:schemeClr val="tx1"/>
              </a:buClr>
              <a:buFont typeface="Arial"/>
              <a:buChar char="•"/>
            </a:pPr>
            <a:r>
              <a:rPr lang="en-US" dirty="0"/>
              <a:t>We assume the model is public</a:t>
            </a:r>
          </a:p>
        </p:txBody>
      </p:sp>
    </p:spTree>
    <p:extLst>
      <p:ext uri="{BB962C8B-B14F-4D97-AF65-F5344CB8AC3E}">
        <p14:creationId xmlns:p14="http://schemas.microsoft.com/office/powerpoint/2010/main" val="37373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execution of ML: 3 motivating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cap="none" dirty="0"/>
              <a:t>Federated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51" y="4584875"/>
            <a:ext cx="990600" cy="111760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C8E3D17-CA42-374F-9E8C-CAB65C1777EF}"/>
              </a:ext>
            </a:extLst>
          </p:cNvPr>
          <p:cNvSpPr/>
          <p:nvPr/>
        </p:nvSpPr>
        <p:spPr>
          <a:xfrm>
            <a:off x="3845982" y="1798574"/>
            <a:ext cx="1506866" cy="1022460"/>
          </a:xfrm>
          <a:prstGeom prst="cloud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68908-FF38-774E-8E90-34BE215C9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102" y="4550215"/>
            <a:ext cx="878864" cy="1186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D8E7C-E8DD-CF46-B079-6763BDAAED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140" y="5490210"/>
            <a:ext cx="814919" cy="814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7A268F-CA97-8D4E-8709-4E92C9397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977" y="4522439"/>
            <a:ext cx="1113623" cy="1242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B543E-C06D-7940-BF62-1C5397C1BB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957" y="3705773"/>
            <a:ext cx="1269899" cy="1240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41BE48-57E3-164D-A0BE-FE53C14AC1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191" y="5490210"/>
            <a:ext cx="814919" cy="814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64D5B4-FD4F-674D-9411-3F293BB308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242" y="5408717"/>
            <a:ext cx="814919" cy="814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1BB33F-C37A-BA45-9D92-25B3D8B99A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889" y="3705772"/>
            <a:ext cx="1269899" cy="1240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291F45-3BA1-704E-A116-A71B89498E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330" y="3705772"/>
            <a:ext cx="1269899" cy="124053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F20B4B-064A-FA4E-96EB-33B7CB37C989}"/>
              </a:ext>
            </a:extLst>
          </p:cNvPr>
          <p:cNvCxnSpPr>
            <a:cxnSpLocks/>
          </p:cNvCxnSpPr>
          <p:nvPr/>
        </p:nvCxnSpPr>
        <p:spPr>
          <a:xfrm flipV="1">
            <a:off x="2673927" y="2521528"/>
            <a:ext cx="1662546" cy="138545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A08951-0AA3-DD4E-AD69-3DA29D941CC1}"/>
              </a:ext>
            </a:extLst>
          </p:cNvPr>
          <p:cNvCxnSpPr>
            <a:cxnSpLocks/>
          </p:cNvCxnSpPr>
          <p:nvPr/>
        </p:nvCxnSpPr>
        <p:spPr>
          <a:xfrm flipH="1" flipV="1">
            <a:off x="4544290" y="2521528"/>
            <a:ext cx="138546" cy="99752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694A65-6F6B-FE4E-8E26-AF2E4B02C590}"/>
              </a:ext>
            </a:extLst>
          </p:cNvPr>
          <p:cNvCxnSpPr>
            <a:cxnSpLocks/>
          </p:cNvCxnSpPr>
          <p:nvPr/>
        </p:nvCxnSpPr>
        <p:spPr>
          <a:xfrm flipH="1" flipV="1">
            <a:off x="4724401" y="2521528"/>
            <a:ext cx="1823929" cy="1344909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929C8C6-F8FC-8F4F-ABF4-16DF150970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698" y="1961443"/>
            <a:ext cx="589906" cy="576264"/>
          </a:xfrm>
          <a:prstGeom prst="rect">
            <a:avLst/>
          </a:prstGeom>
        </p:spPr>
      </p:pic>
      <p:sp>
        <p:nvSpPr>
          <p:cNvPr id="24" name="Line Callout 1 23">
            <a:extLst>
              <a:ext uri="{FF2B5EF4-FFF2-40B4-BE49-F238E27FC236}">
                <a16:creationId xmlns:a16="http://schemas.microsoft.com/office/drawing/2014/main" id="{52741AB2-74AF-CB44-9548-2E1E39AD1CEB}"/>
              </a:ext>
            </a:extLst>
          </p:cNvPr>
          <p:cNvSpPr/>
          <p:nvPr/>
        </p:nvSpPr>
        <p:spPr>
          <a:xfrm>
            <a:off x="6226974" y="1592501"/>
            <a:ext cx="2712962" cy="1803907"/>
          </a:xfrm>
          <a:prstGeom prst="borderCallout1">
            <a:avLst>
              <a:gd name="adj1" fmla="val 66268"/>
              <a:gd name="adj2" fmla="val -19511"/>
              <a:gd name="adj3" fmla="val 49664"/>
              <a:gd name="adj4" fmla="val -117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Integrity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Need integrity of computation and data collection</a:t>
            </a:r>
          </a:p>
        </p:txBody>
      </p:sp>
      <p:sp>
        <p:nvSpPr>
          <p:cNvPr id="26" name="Line Callout 1 25">
            <a:extLst>
              <a:ext uri="{FF2B5EF4-FFF2-40B4-BE49-F238E27FC236}">
                <a16:creationId xmlns:a16="http://schemas.microsoft.com/office/drawing/2014/main" id="{1816FCED-9BB6-F74F-A9D7-35A00A84D87D}"/>
              </a:ext>
            </a:extLst>
          </p:cNvPr>
          <p:cNvSpPr/>
          <p:nvPr/>
        </p:nvSpPr>
        <p:spPr>
          <a:xfrm>
            <a:off x="803564" y="2821033"/>
            <a:ext cx="2168292" cy="575375"/>
          </a:xfrm>
          <a:prstGeom prst="borderCallout1">
            <a:avLst>
              <a:gd name="adj1" fmla="val 77249"/>
              <a:gd name="adj2" fmla="val 111580"/>
              <a:gd name="adj3" fmla="val 53255"/>
              <a:gd name="adj4" fmla="val 10075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Data privacy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59071E4-8AC0-684B-BA49-1F26EDB75148}"/>
              </a:ext>
            </a:extLst>
          </p:cNvPr>
          <p:cNvSpPr/>
          <p:nvPr/>
        </p:nvSpPr>
        <p:spPr>
          <a:xfrm>
            <a:off x="2757293" y="1981365"/>
            <a:ext cx="3280719" cy="2221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DAC008-467C-DA45-AD2B-BB17911207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543" y="5641229"/>
            <a:ext cx="814919" cy="8149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6A1495-2539-1149-BFCB-8F055C9F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846" y="4844692"/>
            <a:ext cx="1113623" cy="124247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5392A88-1090-BF4F-A3BA-F06B0998194A}"/>
              </a:ext>
            </a:extLst>
          </p:cNvPr>
          <p:cNvSpPr/>
          <p:nvPr/>
        </p:nvSpPr>
        <p:spPr>
          <a:xfrm>
            <a:off x="2974068" y="2299604"/>
            <a:ext cx="1739256" cy="15454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D561924-0F9C-CD40-B6CE-3664E0B5CB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74" y="2452084"/>
            <a:ext cx="1269899" cy="12405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E3B3C4-9B48-4047-9EB1-12E2E3FEC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438" y="2505696"/>
            <a:ext cx="878864" cy="1186919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E36205-B595-874A-A678-7E56154E37E9}"/>
              </a:ext>
            </a:extLst>
          </p:cNvPr>
          <p:cNvCxnSpPr>
            <a:cxnSpLocks/>
          </p:cNvCxnSpPr>
          <p:nvPr/>
        </p:nvCxnSpPr>
        <p:spPr>
          <a:xfrm flipH="1" flipV="1">
            <a:off x="4124755" y="3633565"/>
            <a:ext cx="483762" cy="107171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78CE66F-9460-A346-A2D4-E049FB506320}"/>
              </a:ext>
            </a:extLst>
          </p:cNvPr>
          <p:cNvCxnSpPr>
            <a:cxnSpLocks/>
          </p:cNvCxnSpPr>
          <p:nvPr/>
        </p:nvCxnSpPr>
        <p:spPr>
          <a:xfrm>
            <a:off x="4350724" y="3639273"/>
            <a:ext cx="471055" cy="106600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Line Callout 1 27">
            <a:extLst>
              <a:ext uri="{FF2B5EF4-FFF2-40B4-BE49-F238E27FC236}">
                <a16:creationId xmlns:a16="http://schemas.microsoft.com/office/drawing/2014/main" id="{47F80F17-A98B-9047-82AC-C48686F1C3E5}"/>
              </a:ext>
            </a:extLst>
          </p:cNvPr>
          <p:cNvSpPr/>
          <p:nvPr/>
        </p:nvSpPr>
        <p:spPr>
          <a:xfrm>
            <a:off x="609600" y="4439961"/>
            <a:ext cx="3345439" cy="1530281"/>
          </a:xfrm>
          <a:prstGeom prst="borderCallout1">
            <a:avLst>
              <a:gd name="adj1" fmla="val 14540"/>
              <a:gd name="adj2" fmla="val 99982"/>
              <a:gd name="adj3" fmla="val -19142"/>
              <a:gd name="adj4" fmla="val 10807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Integrity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Malware</a:t>
            </a:r>
          </a:p>
          <a:p>
            <a:pPr marL="342900" indent="-342900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Trojaned</a:t>
            </a:r>
            <a:r>
              <a:rPr lang="en-US" dirty="0">
                <a:solidFill>
                  <a:schemeClr val="tx1"/>
                </a:solidFill>
              </a:rPr>
              <a:t> hardware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F9334E7-E489-1F41-A107-C1DBA66805AA}"/>
              </a:ext>
            </a:extLst>
          </p:cNvPr>
          <p:cNvSpPr txBox="1">
            <a:spLocks/>
          </p:cNvSpPr>
          <p:nvPr/>
        </p:nvSpPr>
        <p:spPr bwMode="auto">
          <a:xfrm>
            <a:off x="948776" y="479388"/>
            <a:ext cx="7707862" cy="65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Trusted execution of ML: 3 motivating scenarios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46B4CF7-11E4-6E46-9E54-0C027A96D045}"/>
              </a:ext>
            </a:extLst>
          </p:cNvPr>
          <p:cNvSpPr txBox="1">
            <a:spLocks/>
          </p:cNvSpPr>
          <p:nvPr/>
        </p:nvSpPr>
        <p:spPr>
          <a:xfrm>
            <a:off x="955678" y="1211580"/>
            <a:ext cx="7700963" cy="50120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 cap="none" spc="2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2pPr>
            <a:lvl3pPr marL="630238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4pPr>
            <a:lvl5pPr marL="1317625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en-US"/>
              <a:t>Infected Hosts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Cryptography</a:t>
            </a:r>
          </a:p>
          <a:p>
            <a:pPr marL="801688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/>
              <a:t>Outsourced ML</a:t>
            </a:r>
            <a:r>
              <a:rPr lang="en-US" sz="2000" dirty="0"/>
              <a:t>: FHE, MPC, (ZK) proof systems</a:t>
            </a:r>
          </a:p>
          <a:p>
            <a:pPr marL="801688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/>
              <a:t>Federated learning</a:t>
            </a:r>
            <a:r>
              <a:rPr lang="en-US" sz="2000" dirty="0"/>
              <a:t>: no countermeasure for poisoning…</a:t>
            </a:r>
          </a:p>
          <a:p>
            <a:pPr marL="801688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/>
              <a:t>Infected hosts</a:t>
            </a:r>
            <a:r>
              <a:rPr lang="en-US" sz="2000" dirty="0"/>
              <a:t>: verifiable computation + some root of trust</a:t>
            </a:r>
          </a:p>
          <a:p>
            <a:pPr lvl="2">
              <a:buClr>
                <a:schemeClr val="tx1"/>
              </a:buClr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Trusted Execution Environments (TEEs)</a:t>
            </a:r>
          </a:p>
          <a:p>
            <a:pPr marL="801688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/>
              <a:t>Outsourced ML</a:t>
            </a:r>
            <a:r>
              <a:rPr lang="en-US" sz="2000" dirty="0"/>
              <a:t>: isolated enclaves</a:t>
            </a:r>
          </a:p>
          <a:p>
            <a:pPr marL="801688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/>
              <a:t>Federated learning</a:t>
            </a:r>
            <a:r>
              <a:rPr lang="en-US" sz="2000" dirty="0"/>
              <a:t>: trusted sensors + isolated enclaves</a:t>
            </a:r>
          </a:p>
          <a:p>
            <a:pPr marL="801688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/>
              <a:t>Infected hosts: </a:t>
            </a:r>
            <a:r>
              <a:rPr lang="en-US" sz="2000" dirty="0"/>
              <a:t>isolated enclaves / hardware from trusted manufacturer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DE54F-FC32-3941-8330-72BC8EDCB1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793" y="2757055"/>
            <a:ext cx="2155407" cy="14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Trusted Execution: At what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980504" cy="501205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Trusted ASICs (</a:t>
            </a:r>
            <a:r>
              <a:rPr lang="en-US" dirty="0" err="1"/>
              <a:t>Wahby</a:t>
            </a:r>
            <a:r>
              <a:rPr lang="en-US" dirty="0"/>
              <a:t> et al.): ~10</a:t>
            </a:r>
            <a:r>
              <a:rPr lang="en-US" baseline="30000" dirty="0"/>
              <a:t>8</a:t>
            </a:r>
            <a:r>
              <a:rPr lang="en-US" dirty="0"/>
              <a:t>×worse than SOTA</a:t>
            </a:r>
          </a:p>
          <a:p>
            <a:pPr>
              <a:buFont typeface="Arial"/>
              <a:buChar char="•"/>
            </a:pPr>
            <a:r>
              <a:rPr lang="en-US" dirty="0"/>
              <a:t>Intel SGX: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8B093A-61F6-9A44-9DF2-EF06F4E5834D}"/>
              </a:ext>
            </a:extLst>
          </p:cNvPr>
          <p:cNvGrpSpPr/>
          <p:nvPr/>
        </p:nvGrpSpPr>
        <p:grpSpPr>
          <a:xfrm>
            <a:off x="313331" y="2395326"/>
            <a:ext cx="5264583" cy="3320295"/>
            <a:chOff x="313331" y="2395326"/>
            <a:chExt cx="5264583" cy="33202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003D69-82EC-A746-B2E7-CCD682F97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129" y="2395326"/>
              <a:ext cx="4850988" cy="299258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7FB36E-2729-2F4D-90DC-4D22B846AA12}"/>
                </a:ext>
              </a:extLst>
            </p:cNvPr>
            <p:cNvSpPr txBox="1"/>
            <p:nvPr/>
          </p:nvSpPr>
          <p:spPr>
            <a:xfrm>
              <a:off x="313331" y="5469400"/>
              <a:ext cx="52645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https://</a:t>
              </a:r>
              <a:r>
                <a:rPr lang="en-US" sz="1000" dirty="0" err="1"/>
                <a:t>medium.com</a:t>
              </a:r>
              <a:r>
                <a:rPr lang="en-US" sz="1000" dirty="0"/>
                <a:t>/@</a:t>
              </a:r>
              <a:r>
                <a:rPr lang="en-US" sz="1000" dirty="0" err="1"/>
                <a:t>danny_harnik</a:t>
              </a:r>
              <a:r>
                <a:rPr lang="en-US" sz="1000" dirty="0"/>
                <a:t>/impressions-of-intel-sgx-performance-22442093595a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2F9FEE-D229-4B4C-AF2C-BF3608A7B01A}"/>
              </a:ext>
            </a:extLst>
          </p:cNvPr>
          <p:cNvGrpSpPr/>
          <p:nvPr/>
        </p:nvGrpSpPr>
        <p:grpSpPr>
          <a:xfrm>
            <a:off x="5710619" y="2201362"/>
            <a:ext cx="3425938" cy="3269477"/>
            <a:chOff x="5710619" y="2201362"/>
            <a:chExt cx="3425938" cy="3269477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D16C610-28C9-2C4A-A09A-435646D0AA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74621845"/>
                </p:ext>
              </p:extLst>
            </p:nvPr>
          </p:nvGraphicFramePr>
          <p:xfrm>
            <a:off x="5811493" y="2201362"/>
            <a:ext cx="2632364" cy="2875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00CC9C-7DEB-3E43-9EF7-FEA01F91B708}"/>
                </a:ext>
              </a:extLst>
            </p:cNvPr>
            <p:cNvSpPr txBox="1"/>
            <p:nvPr/>
          </p:nvSpPr>
          <p:spPr>
            <a:xfrm>
              <a:off x="5710619" y="5070729"/>
              <a:ext cx="3425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GPU: Nvidia TITAN XP</a:t>
              </a:r>
              <a:br>
                <a:rPr lang="en-US" sz="1000" dirty="0"/>
              </a:br>
              <a:r>
                <a:rPr lang="en-US" sz="1000" dirty="0"/>
                <a:t>SGX: Intel Core i7-6700 Skylake Single Core @ 3.40GHz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331E01-2EDD-4147-AE70-8BEE97A687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044" y="5715621"/>
            <a:ext cx="1517073" cy="1011382"/>
          </a:xfrm>
          <a:prstGeom prst="rect">
            <a:avLst/>
          </a:prstGeom>
        </p:spPr>
      </p:pic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1395F255-957A-044A-BCD4-BCE0FEA197AA}"/>
              </a:ext>
            </a:extLst>
          </p:cNvPr>
          <p:cNvSpPr/>
          <p:nvPr/>
        </p:nvSpPr>
        <p:spPr>
          <a:xfrm>
            <a:off x="4612580" y="3168225"/>
            <a:ext cx="1263310" cy="549383"/>
          </a:xfrm>
          <a:prstGeom prst="borderCallout1">
            <a:avLst>
              <a:gd name="adj1" fmla="val 225405"/>
              <a:gd name="adj2" fmla="val -210"/>
              <a:gd name="adj3" fmla="val 95078"/>
              <a:gd name="adj4" fmla="val 1618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Paging at ~90MB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5678" y="831273"/>
            <a:ext cx="7700963" cy="5392363"/>
          </a:xfrm>
        </p:spPr>
        <p:txBody>
          <a:bodyPr/>
          <a:lstStyle/>
          <a:p>
            <a:pPr marL="0" indent="0" algn="ctr"/>
            <a:r>
              <a:rPr lang="en-US" b="1" dirty="0"/>
              <a:t>“How do we efficiently leverage TEEs for secure machine learning computations?” </a:t>
            </a:r>
            <a:br>
              <a:rPr lang="en-US" b="1" dirty="0"/>
            </a:br>
            <a:endParaRPr lang="en-US" dirty="0"/>
          </a:p>
          <a:p>
            <a:pPr marL="0" indent="0"/>
            <a:r>
              <a:rPr lang="en-US" u="sng" dirty="0"/>
              <a:t>Idea</a:t>
            </a:r>
            <a:r>
              <a:rPr lang="en-US" dirty="0"/>
              <a:t>: outsource work to </a:t>
            </a:r>
            <a:r>
              <a:rPr lang="en-US" i="1" dirty="0">
                <a:solidFill>
                  <a:schemeClr val="bg2"/>
                </a:solidFill>
              </a:rPr>
              <a:t>collocated</a:t>
            </a:r>
            <a:r>
              <a:rPr lang="en-US" dirty="0"/>
              <a:t>, </a:t>
            </a:r>
            <a:r>
              <a:rPr lang="en-US" i="1" dirty="0">
                <a:solidFill>
                  <a:schemeClr val="bg2"/>
                </a:solidFill>
              </a:rPr>
              <a:t>faster</a:t>
            </a:r>
            <a:r>
              <a:rPr lang="en-US" dirty="0"/>
              <a:t> but </a:t>
            </a:r>
            <a:r>
              <a:rPr lang="en-US" i="1" dirty="0">
                <a:solidFill>
                  <a:schemeClr val="bg2"/>
                </a:solidFill>
              </a:rPr>
              <a:t>untrusted</a:t>
            </a:r>
            <a:r>
              <a:rPr lang="en-US" dirty="0"/>
              <a:t> device and verify results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/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A490C6-2098-E446-A9D6-40D813FBC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737476"/>
              </p:ext>
            </p:extLst>
          </p:nvPr>
        </p:nvGraphicFramePr>
        <p:xfrm>
          <a:off x="1174471" y="4730021"/>
          <a:ext cx="7263376" cy="139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157">
                  <a:extLst>
                    <a:ext uri="{9D8B030D-6E8A-4147-A177-3AD203B41FA5}">
                      <a16:colId xmlns:a16="http://schemas.microsoft.com/office/drawing/2014/main" val="2198617703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98472824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7194298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866686457"/>
                    </a:ext>
                  </a:extLst>
                </a:gridCol>
              </a:tblGrid>
              <a:tr h="390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Required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360992"/>
                  </a:ext>
                </a:extLst>
              </a:tr>
              <a:tr h="634709">
                <a:tc>
                  <a:txBody>
                    <a:bodyPr/>
                    <a:lstStyle/>
                    <a:p>
                      <a:pPr marL="0" indent="0"/>
                      <a:r>
                        <a:rPr lang="en-US" dirty="0"/>
                        <a:t>Verifiable ASICs </a:t>
                      </a:r>
                      <a:br>
                        <a:rPr lang="en-US" dirty="0"/>
                      </a:br>
                      <a:r>
                        <a:rPr lang="en-US" dirty="0"/>
                        <a:t>(</a:t>
                      </a:r>
                      <a:r>
                        <a:rPr lang="en-US" dirty="0" err="1"/>
                        <a:t>Wahby</a:t>
                      </a:r>
                      <a:r>
                        <a:rPr lang="en-US" dirty="0"/>
                        <a:t> et al., 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Arithmetic 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8 orders of magnitude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66568"/>
                  </a:ext>
                </a:extLst>
              </a:tr>
              <a:tr h="367728">
                <a:tc>
                  <a:txBody>
                    <a:bodyPr/>
                    <a:lstStyle/>
                    <a:p>
                      <a:r>
                        <a:rPr lang="en-US" b="1" dirty="0"/>
                        <a:t>Slalom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DNN inference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~ 1-2 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“Yes”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40036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1CEECA62-7081-FB42-8F96-1C15A9C080F2}"/>
              </a:ext>
            </a:extLst>
          </p:cNvPr>
          <p:cNvGrpSpPr/>
          <p:nvPr/>
        </p:nvGrpSpPr>
        <p:grpSpPr>
          <a:xfrm>
            <a:off x="1083861" y="2657404"/>
            <a:ext cx="6884403" cy="2072617"/>
            <a:chOff x="1083861" y="2657404"/>
            <a:chExt cx="6884403" cy="207261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454DD1-D9D7-0E42-B2D8-CACADE01E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5647" y="2657404"/>
              <a:ext cx="2072617" cy="207261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2BD10F-2778-BF46-AE14-5DB4B681200B}"/>
                </a:ext>
              </a:extLst>
            </p:cNvPr>
            <p:cNvCxnSpPr>
              <a:cxnSpLocks/>
            </p:cNvCxnSpPr>
            <p:nvPr/>
          </p:nvCxnSpPr>
          <p:spPr>
            <a:xfrm>
              <a:off x="2826327" y="3408222"/>
              <a:ext cx="29094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D53D18-4DF9-4949-ABD6-0B3755B43EEB}"/>
                </a:ext>
              </a:extLst>
            </p:cNvPr>
            <p:cNvSpPr txBox="1"/>
            <p:nvPr/>
          </p:nvSpPr>
          <p:spPr>
            <a:xfrm>
              <a:off x="2826327" y="2992479"/>
              <a:ext cx="2907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D7BC407-F86D-764B-9262-AE69CF48A9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6327" y="4002864"/>
              <a:ext cx="290735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EF8BCE-4D7E-EB48-B1EC-D9DE161404BD}"/>
                </a:ext>
              </a:extLst>
            </p:cNvPr>
            <p:cNvSpPr txBox="1"/>
            <p:nvPr/>
          </p:nvSpPr>
          <p:spPr>
            <a:xfrm>
              <a:off x="2826327" y="3557541"/>
              <a:ext cx="2907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F(x), proof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FBD0FC-FA34-5749-8AD1-044872A4653B}"/>
                </a:ext>
              </a:extLst>
            </p:cNvPr>
            <p:cNvSpPr/>
            <p:nvPr/>
          </p:nvSpPr>
          <p:spPr>
            <a:xfrm>
              <a:off x="1083861" y="2944500"/>
              <a:ext cx="1614284" cy="1445689"/>
            </a:xfrm>
            <a:prstGeom prst="rect">
              <a:avLst/>
            </a:prstGeom>
            <a:pattFill prst="horzBrick">
              <a:fgClr>
                <a:schemeClr val="accent6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AB930F-DFFD-984F-B1F8-8239E947080B}"/>
                </a:ext>
              </a:extLst>
            </p:cNvPr>
            <p:cNvSpPr/>
            <p:nvPr/>
          </p:nvSpPr>
          <p:spPr>
            <a:xfrm>
              <a:off x="1305575" y="3156301"/>
              <a:ext cx="1186410" cy="1022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TEE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963433-FD68-3045-BD87-4BF7F409D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6050" y="3581130"/>
              <a:ext cx="589906" cy="576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4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B6B3B3-1B17-C54B-8DE4-11E43DE753D5}"/>
              </a:ext>
            </a:extLst>
          </p:cNvPr>
          <p:cNvSpPr/>
          <p:nvPr/>
        </p:nvSpPr>
        <p:spPr>
          <a:xfrm>
            <a:off x="1814944" y="1518021"/>
            <a:ext cx="5214727" cy="2735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A0D64-518C-424F-B29A-2F881FA6E068}"/>
              </a:ext>
            </a:extLst>
          </p:cNvPr>
          <p:cNvSpPr/>
          <p:nvPr/>
        </p:nvSpPr>
        <p:spPr>
          <a:xfrm>
            <a:off x="1985671" y="2413759"/>
            <a:ext cx="1614284" cy="1445689"/>
          </a:xfrm>
          <a:prstGeom prst="rect">
            <a:avLst/>
          </a:prstGeom>
          <a:pattFill prst="horzBrick">
            <a:fgClr>
              <a:schemeClr val="accent6">
                <a:lumMod val="50000"/>
              </a:schemeClr>
            </a:fgClr>
            <a:bgClr>
              <a:prstClr val="white"/>
            </a:bgClr>
          </a:pattFill>
          <a:ln>
            <a:solidFill>
              <a:srgbClr val="9848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7442D9-E5F9-2E4C-91BD-49CC710465F9}"/>
              </a:ext>
            </a:extLst>
          </p:cNvPr>
          <p:cNvSpPr/>
          <p:nvPr/>
        </p:nvSpPr>
        <p:spPr>
          <a:xfrm>
            <a:off x="2207385" y="2625560"/>
            <a:ext cx="1186410" cy="102208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D329F-32CA-7145-820F-8318AFA8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+ threat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3F839-F4CC-A14C-91EA-6A3B481E9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54" y="2094091"/>
            <a:ext cx="2072617" cy="2072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7C48E-D627-644C-9281-4EB48973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072" y="1657949"/>
            <a:ext cx="878864" cy="1186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FD34D-058B-214C-9DC8-C96BD6F6BC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354" y="5620313"/>
            <a:ext cx="814919" cy="814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216BBB-DAAF-4241-BDA3-9F21F1671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430" y="4785301"/>
            <a:ext cx="1113623" cy="1242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1CE54C-6682-B145-A661-A759345FDF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860" y="3050089"/>
            <a:ext cx="589906" cy="576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1214EE-DB1B-BF41-B414-A7CE321BB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409" y="2125627"/>
            <a:ext cx="589906" cy="57626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D3E182-79EF-AF40-B27A-FFD24A70E277}"/>
              </a:ext>
            </a:extLst>
          </p:cNvPr>
          <p:cNvCxnSpPr>
            <a:cxnSpLocks/>
          </p:cNvCxnSpPr>
          <p:nvPr/>
        </p:nvCxnSpPr>
        <p:spPr>
          <a:xfrm flipV="1">
            <a:off x="2410693" y="3477492"/>
            <a:ext cx="0" cy="11376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805FD1-B77E-7146-86B5-2E666B94E63B}"/>
              </a:ext>
            </a:extLst>
          </p:cNvPr>
          <p:cNvCxnSpPr>
            <a:cxnSpLocks/>
          </p:cNvCxnSpPr>
          <p:nvPr/>
        </p:nvCxnSpPr>
        <p:spPr>
          <a:xfrm>
            <a:off x="2608356" y="3537250"/>
            <a:ext cx="0" cy="11384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9854EC-7806-1B46-B652-E8B24B2D5247}"/>
              </a:ext>
            </a:extLst>
          </p:cNvPr>
          <p:cNvCxnSpPr>
            <a:cxnSpLocks/>
          </p:cNvCxnSpPr>
          <p:nvPr/>
        </p:nvCxnSpPr>
        <p:spPr>
          <a:xfrm>
            <a:off x="3135053" y="3130400"/>
            <a:ext cx="184776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Line Callout 1 25">
            <a:extLst>
              <a:ext uri="{FF2B5EF4-FFF2-40B4-BE49-F238E27FC236}">
                <a16:creationId xmlns:a16="http://schemas.microsoft.com/office/drawing/2014/main" id="{9100AC39-3F3E-524C-96C1-5BBEB383222B}"/>
              </a:ext>
            </a:extLst>
          </p:cNvPr>
          <p:cNvSpPr/>
          <p:nvPr/>
        </p:nvSpPr>
        <p:spPr>
          <a:xfrm>
            <a:off x="77922" y="3982940"/>
            <a:ext cx="1888260" cy="1008615"/>
          </a:xfrm>
          <a:prstGeom prst="borderCallout1">
            <a:avLst>
              <a:gd name="adj1" fmla="val 53656"/>
              <a:gd name="adj2" fmla="val 99721"/>
              <a:gd name="adj3" fmla="val 39861"/>
              <a:gd name="adj4" fmla="val 11595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User has secure communication channel with TEE</a:t>
            </a:r>
          </a:p>
        </p:txBody>
      </p:sp>
      <p:sp>
        <p:nvSpPr>
          <p:cNvPr id="30" name="Line Callout 1 29">
            <a:extLst>
              <a:ext uri="{FF2B5EF4-FFF2-40B4-BE49-F238E27FC236}">
                <a16:creationId xmlns:a16="http://schemas.microsoft.com/office/drawing/2014/main" id="{D43B45F0-1659-C34A-8D93-CC3B27DE22F5}"/>
              </a:ext>
            </a:extLst>
          </p:cNvPr>
          <p:cNvSpPr/>
          <p:nvPr/>
        </p:nvSpPr>
        <p:spPr>
          <a:xfrm>
            <a:off x="360218" y="1284126"/>
            <a:ext cx="2627263" cy="680974"/>
          </a:xfrm>
          <a:prstGeom prst="borderCallout1">
            <a:avLst>
              <a:gd name="adj1" fmla="val 59151"/>
              <a:gd name="adj2" fmla="val 99405"/>
              <a:gd name="adj3" fmla="val 75575"/>
              <a:gd name="adj4" fmla="val 12723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Adversary controls the rest of the software / hardware stack</a:t>
            </a:r>
          </a:p>
        </p:txBody>
      </p:sp>
      <p:sp>
        <p:nvSpPr>
          <p:cNvPr id="31" name="Line Callout 1 30">
            <a:extLst>
              <a:ext uri="{FF2B5EF4-FFF2-40B4-BE49-F238E27FC236}">
                <a16:creationId xmlns:a16="http://schemas.microsoft.com/office/drawing/2014/main" id="{235C66B3-FE4D-FF4C-B7AD-351117398CD1}"/>
              </a:ext>
            </a:extLst>
          </p:cNvPr>
          <p:cNvSpPr/>
          <p:nvPr/>
        </p:nvSpPr>
        <p:spPr>
          <a:xfrm>
            <a:off x="5569527" y="901012"/>
            <a:ext cx="3424091" cy="1008615"/>
          </a:xfrm>
          <a:prstGeom prst="borderCallout1">
            <a:avLst>
              <a:gd name="adj1" fmla="val 101733"/>
              <a:gd name="adj2" fmla="val 30081"/>
              <a:gd name="adj3" fmla="val 126399"/>
              <a:gd name="adj4" fmla="val 1901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model is known to the adversary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(but not necessarily to the client)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69100C-4716-F24E-BDBF-A54AB290CE89}"/>
              </a:ext>
            </a:extLst>
          </p:cNvPr>
          <p:cNvSpPr/>
          <p:nvPr/>
        </p:nvSpPr>
        <p:spPr>
          <a:xfrm>
            <a:off x="3388135" y="4581943"/>
            <a:ext cx="5605483" cy="153872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</a:rPr>
              <a:t>Goal: </a:t>
            </a:r>
            <a:r>
              <a:rPr lang="en-US" sz="2200" dirty="0">
                <a:solidFill>
                  <a:schemeClr val="tx1"/>
                </a:solidFill>
              </a:rPr>
              <a:t>Efficiently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run DNN inference F(x)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- </a:t>
            </a:r>
            <a:r>
              <a:rPr lang="en-US" sz="2200" b="1" dirty="0">
                <a:solidFill>
                  <a:schemeClr val="tx1"/>
                </a:solidFill>
              </a:rPr>
              <a:t>Integrity</a:t>
            </a:r>
            <a:r>
              <a:rPr lang="en-US" sz="2200" dirty="0">
                <a:solidFill>
                  <a:schemeClr val="tx1"/>
                </a:solidFill>
              </a:rPr>
              <a:t>: User obtains F(x) or aborts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- </a:t>
            </a:r>
            <a:r>
              <a:rPr lang="en-US" sz="2200" b="1" dirty="0">
                <a:solidFill>
                  <a:schemeClr val="tx1"/>
                </a:solidFill>
              </a:rPr>
              <a:t>Privacy</a:t>
            </a:r>
            <a:r>
              <a:rPr lang="en-US" sz="2200" dirty="0">
                <a:solidFill>
                  <a:schemeClr val="tx1"/>
                </a:solidFill>
              </a:rPr>
              <a:t>: Adversary learns nothing about x</a:t>
            </a:r>
          </a:p>
        </p:txBody>
      </p:sp>
    </p:spTree>
    <p:extLst>
      <p:ext uri="{BB962C8B-B14F-4D97-AF65-F5344CB8AC3E}">
        <p14:creationId xmlns:p14="http://schemas.microsoft.com/office/powerpoint/2010/main" val="21152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Bottlenecks in deep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189E3E9-58D7-A145-9986-160B38FFF140}"/>
              </a:ext>
            </a:extLst>
          </p:cNvPr>
          <p:cNvGrpSpPr/>
          <p:nvPr/>
        </p:nvGrpSpPr>
        <p:grpSpPr>
          <a:xfrm>
            <a:off x="1914503" y="4437034"/>
            <a:ext cx="5062874" cy="2096934"/>
            <a:chOff x="1914503" y="4437034"/>
            <a:chExt cx="5062874" cy="20969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67278C-7F81-684C-BFBB-02CE2DC79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4503" y="4437034"/>
              <a:ext cx="5062874" cy="18643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C6FFAD-F481-D442-BC30-7C2F04C0C0FC}"/>
                </a:ext>
              </a:extLst>
            </p:cNvPr>
            <p:cNvSpPr txBox="1"/>
            <p:nvPr/>
          </p:nvSpPr>
          <p:spPr>
            <a:xfrm>
              <a:off x="3422263" y="6287747"/>
              <a:ext cx="20473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VGG16 Inference on 1 CPU core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AFFA9BA-793A-C34F-A38D-03D4D14D1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5" y="1923033"/>
            <a:ext cx="8200590" cy="1648952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DEFE45F2-EB09-2343-8766-A51FAE4F974D}"/>
              </a:ext>
            </a:extLst>
          </p:cNvPr>
          <p:cNvGrpSpPr/>
          <p:nvPr/>
        </p:nvGrpSpPr>
        <p:grpSpPr>
          <a:xfrm>
            <a:off x="1246909" y="2853926"/>
            <a:ext cx="5349658" cy="1440055"/>
            <a:chOff x="1246909" y="2853926"/>
            <a:chExt cx="5349658" cy="1440055"/>
          </a:xfrm>
        </p:grpSpPr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A18AE3E6-8942-2E47-A8F3-9F987CF0541A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1246909" y="2919642"/>
              <a:ext cx="1898073" cy="1174284"/>
            </a:xfrm>
            <a:prstGeom prst="bentConnector3">
              <a:avLst>
                <a:gd name="adj1" fmla="val 365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6C0E51-A531-9248-9CE8-21F14B83EB80}"/>
                </a:ext>
              </a:extLst>
            </p:cNvPr>
            <p:cNvSpPr txBox="1"/>
            <p:nvPr/>
          </p:nvSpPr>
          <p:spPr>
            <a:xfrm>
              <a:off x="3144982" y="3893871"/>
              <a:ext cx="3291863" cy="400110"/>
            </a:xfrm>
            <a:prstGeom prst="rect">
              <a:avLst/>
            </a:prstGeom>
            <a:solidFill>
              <a:schemeClr val="accent2">
                <a:lumMod val="10000"/>
                <a:lumOff val="90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MATRIX MULTIPLICATION</a:t>
              </a:r>
            </a:p>
          </p:txBody>
        </p: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B467746D-C792-934E-A543-63B551D2EE6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703996" y="3184505"/>
              <a:ext cx="1058004" cy="39684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B1536D4C-00C2-5F47-9331-46250848056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75916" y="3565090"/>
              <a:ext cx="348432" cy="3194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8838ECB7-54EA-3343-8BDF-314CDEB0F9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262628" y="3559932"/>
              <a:ext cx="348432" cy="3194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57780E7-A843-6B41-ACD8-09F0286256E7}"/>
              </a:ext>
            </a:extLst>
          </p:cNvPr>
          <p:cNvSpPr txBox="1"/>
          <p:nvPr/>
        </p:nvSpPr>
        <p:spPr>
          <a:xfrm>
            <a:off x="3144982" y="1362556"/>
            <a:ext cx="3291863" cy="338554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non linear stuff (cheap)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61602079-EA40-B84B-B9F3-FEF4813D45E1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1656661" y="1531833"/>
            <a:ext cx="1488321" cy="1023782"/>
          </a:xfrm>
          <a:prstGeom prst="bentConnector3">
            <a:avLst>
              <a:gd name="adj1" fmla="val -26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186D2411-A7DA-1C4B-B4B6-51A368A8604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78043" y="2045330"/>
            <a:ext cx="854504" cy="1660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3282633C-35BF-FE4F-B788-452414FFCD5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07381" y="2002800"/>
            <a:ext cx="863927" cy="2605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49B48DE7-A4D5-9948-B69E-C55750986D50}"/>
              </a:ext>
            </a:extLst>
          </p:cNvPr>
          <p:cNvCxnSpPr>
            <a:cxnSpLocks/>
          </p:cNvCxnSpPr>
          <p:nvPr/>
        </p:nvCxnSpPr>
        <p:spPr>
          <a:xfrm rot="10800000">
            <a:off x="6440483" y="1615802"/>
            <a:ext cx="1110244" cy="517798"/>
          </a:xfrm>
          <a:prstGeom prst="bentConnector3">
            <a:avLst>
              <a:gd name="adj1" fmla="val 133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393B5288-5FDA-8D4A-9F30-FD1C8D6E229A}"/>
              </a:ext>
            </a:extLst>
          </p:cNvPr>
          <p:cNvCxnSpPr>
            <a:cxnSpLocks/>
          </p:cNvCxnSpPr>
          <p:nvPr/>
        </p:nvCxnSpPr>
        <p:spPr>
          <a:xfrm rot="10800000">
            <a:off x="6436847" y="1473197"/>
            <a:ext cx="1806609" cy="785095"/>
          </a:xfrm>
          <a:prstGeom prst="bentConnector3">
            <a:avLst>
              <a:gd name="adj1" fmla="val 15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431094B3-EF43-2745-9A41-37E108E8B5A5}"/>
              </a:ext>
            </a:extLst>
          </p:cNvPr>
          <p:cNvSpPr/>
          <p:nvPr/>
        </p:nvSpPr>
        <p:spPr>
          <a:xfrm>
            <a:off x="1842656" y="5430981"/>
            <a:ext cx="5176286" cy="1800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Callout 1 60">
            <a:extLst>
              <a:ext uri="{FF2B5EF4-FFF2-40B4-BE49-F238E27FC236}">
                <a16:creationId xmlns:a16="http://schemas.microsoft.com/office/drawing/2014/main" id="{05F22EF9-B8D8-1644-BF27-95A611582FF2}"/>
              </a:ext>
            </a:extLst>
          </p:cNvPr>
          <p:cNvSpPr/>
          <p:nvPr/>
        </p:nvSpPr>
        <p:spPr>
          <a:xfrm>
            <a:off x="7550726" y="4890655"/>
            <a:ext cx="692729" cy="511463"/>
          </a:xfrm>
          <a:prstGeom prst="borderCallout1">
            <a:avLst>
              <a:gd name="adj1" fmla="val 118668"/>
              <a:gd name="adj2" fmla="val -54494"/>
              <a:gd name="adj3" fmla="val 58823"/>
              <a:gd name="adj4" fmla="val 262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~ 97%</a:t>
            </a:r>
          </a:p>
        </p:txBody>
      </p:sp>
    </p:spTree>
    <p:extLst>
      <p:ext uri="{BB962C8B-B14F-4D97-AF65-F5344CB8AC3E}">
        <p14:creationId xmlns:p14="http://schemas.microsoft.com/office/powerpoint/2010/main" val="25803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stanford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stanford.pot</Template>
  <TotalTime>2526</TotalTime>
  <Words>984</Words>
  <Application>Microsoft Macintosh PowerPoint</Application>
  <PresentationFormat>On-screen Show (4:3)</PresentationFormat>
  <Paragraphs>249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Source Sans Pro</vt:lpstr>
      <vt:lpstr>Source Sans Pro Semibold</vt:lpstr>
      <vt:lpstr>Wingdings</vt:lpstr>
      <vt:lpstr>stanford</vt:lpstr>
      <vt:lpstr>SU_Template_TopBar</vt:lpstr>
      <vt:lpstr>Slalom: Fast, Verifiable and Private Execution of Neural Networks in Trusted Hardware</vt:lpstr>
      <vt:lpstr>Trusted execution of ML: 3 motivating scenarios</vt:lpstr>
      <vt:lpstr>Trusted execution of ML: 3 motivating scenarios</vt:lpstr>
      <vt:lpstr>PowerPoint Presentation</vt:lpstr>
      <vt:lpstr>Solutions</vt:lpstr>
      <vt:lpstr>Trusted Execution: At what cost?</vt:lpstr>
      <vt:lpstr>PowerPoint Presentation</vt:lpstr>
      <vt:lpstr>Goal + threat model</vt:lpstr>
      <vt:lpstr>Bottlenecks in deep neural networks</vt:lpstr>
      <vt:lpstr>Outsourcing matrix multiplication: Freivald’s algorithm</vt:lpstr>
      <vt:lpstr>Batched and preprocessed verification</vt:lpstr>
      <vt:lpstr>Handling convolutions</vt:lpstr>
      <vt:lpstr>Preprocessing for convolutions (or arbitrary linear ops)</vt:lpstr>
      <vt:lpstr>Preserving privacy</vt:lpstr>
      <vt:lpstr>Preserving privacy</vt:lpstr>
      <vt:lpstr>Slalom</vt:lpstr>
      <vt:lpstr>Slalom (some details)</vt:lpstr>
      <vt:lpstr>Design &amp; Evaluation</vt:lpstr>
      <vt:lpstr>Verifiable inference</vt:lpstr>
      <vt:lpstr>Verifiable and private inference</vt:lpstr>
      <vt:lpstr>Summary</vt:lpstr>
      <vt:lpstr>Open questions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Beeman</dc:creator>
  <dc:description>2012 PowerPoint template redesign</dc:description>
  <cp:lastModifiedBy>florian.tramer@gmail.com</cp:lastModifiedBy>
  <cp:revision>288</cp:revision>
  <cp:lastPrinted>2018-09-21T21:46:32Z</cp:lastPrinted>
  <dcterms:created xsi:type="dcterms:W3CDTF">2012-12-05T23:46:21Z</dcterms:created>
  <dcterms:modified xsi:type="dcterms:W3CDTF">2018-09-21T21:46:49Z</dcterms:modified>
</cp:coreProperties>
</file>