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76" r:id="rId24"/>
    <p:sldId id="283" r:id="rId25"/>
    <p:sldId id="278" r:id="rId26"/>
    <p:sldId id="284" r:id="rId27"/>
    <p:sldId id="286" r:id="rId28"/>
    <p:sldId id="285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1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717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lang="fr-CH" dirty="0" smtClean="0"/>
          </a:p>
          <a:p>
            <a:pPr lvl="6"/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fr-CH" dirty="0" smtClean="0"/>
              <a:t>A</a:t>
            </a:r>
          </a:p>
          <a:p>
            <a:pPr lvl="0"/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ethereum/comments/4e5y30/live_example_of_underhanded_solidity_coding_on/" TargetMode="External"/><Relationship Id="rId4" Type="http://schemas.openxmlformats.org/officeDocument/2006/relationships/hyperlink" Target="http://martin.swende.se/blog/Breaking_the_house.html" TargetMode="External"/><Relationship Id="rId5" Type="http://schemas.openxmlformats.org/officeDocument/2006/relationships/hyperlink" Target="https://www.reddit.com/r/ethereum/comments/4ghzhv/governmentals_1100_eth_jackpot_payout_is_stuck/" TargetMode="External"/><Relationship Id="rId6" Type="http://schemas.openxmlformats.org/officeDocument/2006/relationships/hyperlink" Target="https://www.reddit.com/r/MakerDAO/comments/4niu10/critical_ether_token_wrapper_vulnerability_eth/" TargetMode="External"/><Relationship Id="rId7" Type="http://schemas.openxmlformats.org/officeDocument/2006/relationships/hyperlink" Target="http://www.kingoftheether.com/postmortem.html" TargetMode="External"/><Relationship Id="rId8" Type="http://schemas.openxmlformats.org/officeDocument/2006/relationships/hyperlink" Target="https://etherscan.io/address/0xe82719202e5965Cf5D9B6673B7503a3b92DE20be%23code" TargetMode="External"/><Relationship Id="rId9" Type="http://schemas.openxmlformats.org/officeDocument/2006/relationships/hyperlink" Target="https://www.reddit.com/r/ethtrader/comments/4fpn6o/play_rockpaperscissors_for_1_eth_via_mist_wallet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ethereum/comments/4e5y30/live_example_of_underhanded_solidity_coding_on/" TargetMode="External"/><Relationship Id="rId4" Type="http://schemas.openxmlformats.org/officeDocument/2006/relationships/hyperlink" Target="http://martin.swende.se/blog/Breaking_the_house.html" TargetMode="External"/><Relationship Id="rId5" Type="http://schemas.openxmlformats.org/officeDocument/2006/relationships/hyperlink" Target="https://www.reddit.com/r/ethereum/comments/4ghzhv/governmentals_1100_eth_jackpot_payout_is_stuck/" TargetMode="External"/><Relationship Id="rId6" Type="http://schemas.openxmlformats.org/officeDocument/2006/relationships/hyperlink" Target="https://www.reddit.com/r/MakerDAO/comments/4niu10/critical_ether_token_wrapper_vulnerability_eth/" TargetMode="External"/><Relationship Id="rId7" Type="http://schemas.openxmlformats.org/officeDocument/2006/relationships/hyperlink" Target="http://www.kingoftheether.com/postmortem.html" TargetMode="External"/><Relationship Id="rId8" Type="http://schemas.openxmlformats.org/officeDocument/2006/relationships/hyperlink" Target="https://etherscan.io/address/0xe82719202e5965Cf5D9B6673B7503a3b92DE20be%23code" TargetMode="External"/><Relationship Id="rId9" Type="http://schemas.openxmlformats.org/officeDocument/2006/relationships/hyperlink" Target="https://www.reddit.com/r/ethtrader/comments/4fpn6o/play_rockpaperscissors_for_1_eth_via_mist_wallet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 descr="http://www.thnk.org/application/uploads/2014/05/Slaying-the-Hydra-mons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5022"/>
            <a:ext cx="9143999" cy="571500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Enter Hydra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85000" y="802238"/>
            <a:ext cx="8601000" cy="62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towards (more) secure smart contracts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3322163" y="1541575"/>
            <a:ext cx="2107411" cy="627300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highlight>
                  <a:srgbClr val="B7B7B7"/>
                </a:highlight>
              </a:rPr>
              <a:t> Philip Daian, Ari </a:t>
            </a:r>
            <a:r>
              <a:rPr lang="en" dirty="0" smtClean="0">
                <a:highlight>
                  <a:srgbClr val="B7B7B7"/>
                </a:highlight>
              </a:rPr>
              <a:t>Juels</a:t>
            </a:r>
            <a:endParaRPr lang="en" dirty="0">
              <a:highlight>
                <a:srgbClr val="B7B7B7"/>
              </a:highlight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i="1" dirty="0">
                <a:highlight>
                  <a:srgbClr val="B7B7B7"/>
                </a:highlight>
              </a:rPr>
              <a:t> </a:t>
            </a:r>
            <a:r>
              <a:rPr lang="en" sz="1200" i="1" dirty="0">
                <a:highlight>
                  <a:srgbClr val="B7B7B7"/>
                </a:highlight>
              </a:rPr>
              <a:t>Cornell [Tech]</a:t>
            </a:r>
            <a:r>
              <a:rPr lang="en" dirty="0">
                <a:highlight>
                  <a:srgbClr val="B7B7B7"/>
                </a:highlight>
              </a:rPr>
              <a:t> </a:t>
            </a:r>
            <a:r>
              <a:rPr lang="en" sz="700" dirty="0">
                <a:solidFill>
                  <a:srgbClr val="B7B7B7"/>
                </a:solidFill>
                <a:highlight>
                  <a:srgbClr val="B7B7B7"/>
                </a:highlight>
              </a:rPr>
              <a:t>.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33756" y="2388000"/>
            <a:ext cx="1527642" cy="627300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highlight>
                  <a:srgbClr val="B7B7B7"/>
                </a:highlight>
              </a:rPr>
              <a:t> Florian Tramer </a:t>
            </a:r>
            <a:r>
              <a:rPr lang="en" sz="600" dirty="0">
                <a:solidFill>
                  <a:srgbClr val="D9D9D9"/>
                </a:solidFill>
                <a:highlight>
                  <a:srgbClr val="B7B7B7"/>
                </a:highlight>
              </a:rPr>
              <a:t>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highlight>
                  <a:srgbClr val="B7B7B7"/>
                </a:highlight>
              </a:rPr>
              <a:t> </a:t>
            </a:r>
            <a:r>
              <a:rPr lang="en" sz="1200" i="1" dirty="0">
                <a:highlight>
                  <a:srgbClr val="B7B7B7"/>
                </a:highlight>
              </a:rPr>
              <a:t>Stanford</a:t>
            </a:r>
            <a:r>
              <a:rPr lang="en" dirty="0">
                <a:highlight>
                  <a:srgbClr val="B7B7B7"/>
                </a:highlight>
              </a:rPr>
              <a:t> </a:t>
            </a:r>
            <a:r>
              <a:rPr lang="en" sz="700" dirty="0">
                <a:solidFill>
                  <a:srgbClr val="D9D9D9"/>
                </a:solidFill>
                <a:highlight>
                  <a:srgbClr val="B7B7B7"/>
                </a:highlight>
              </a:rPr>
              <a:t>.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7045792" y="1760700"/>
            <a:ext cx="2098208" cy="627300"/>
          </a:xfrm>
          <a:prstGeom prst="rect">
            <a:avLst/>
          </a:prstGeom>
          <a:solidFill>
            <a:srgbClr val="FFE1C9">
              <a:alpha val="78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highlight>
                  <a:srgbClr val="B7B7B7"/>
                </a:highlight>
              </a:rPr>
              <a:t>Lorenz Breidenbach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highlight>
                  <a:srgbClr val="B7B7B7"/>
                </a:highlight>
              </a:rPr>
              <a:t> </a:t>
            </a:r>
            <a:r>
              <a:rPr lang="en" sz="1200" i="1" dirty="0">
                <a:highlight>
                  <a:srgbClr val="B7B7B7"/>
                </a:highlight>
              </a:rPr>
              <a:t>ETH Zurich, Cornell [Tech]</a:t>
            </a:r>
            <a:r>
              <a:rPr lang="en" sz="700" dirty="0">
                <a:solidFill>
                  <a:srgbClr val="D9D9D9"/>
                </a:solidFill>
                <a:highlight>
                  <a:srgbClr val="B7B7B7"/>
                </a:highlight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Towards a better 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2" name="Shape 202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203" name="Shape 203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204" name="Shape 204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205" name="Shape 205"/>
          <p:cNvCxnSpPr>
            <a:stCxn id="202" idx="2"/>
            <a:endCxn id="204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6" name="Shape 206"/>
          <p:cNvCxnSpPr>
            <a:stCxn id="202" idx="2"/>
            <a:endCxn id="203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7" name="Shape 207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$B</a:t>
            </a:r>
          </a:p>
        </p:txBody>
      </p:sp>
      <p:cxnSp>
        <p:nvCxnSpPr>
          <p:cNvPr id="208" name="Shape 208"/>
          <p:cNvCxnSpPr>
            <a:endCxn id="207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9" name="Shape 209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210" name="Shape 210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1" name="Shape 211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atin typeface="Open Sans"/>
                <a:ea typeface="Open Sans"/>
                <a:cs typeface="Open Sans"/>
                <a:sym typeface="Open Sans"/>
              </a:rPr>
              <a:t>Classic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Known payout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092175" y="2259025"/>
            <a:ext cx="7365076" cy="1319450"/>
          </a:xfrm>
          <a:prstGeom prst="rect">
            <a:avLst/>
          </a:prstGeom>
          <a:solidFill>
            <a:srgbClr val="FFEA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Attack if $A &gt; $B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ideal 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1" name="Shape 221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222" name="Shape 222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223" name="Shape 223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224" name="Shape 224"/>
          <p:cNvCxnSpPr>
            <a:stCxn id="221" idx="2"/>
            <a:endCxn id="223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5" name="Shape 225"/>
          <p:cNvCxnSpPr>
            <a:stCxn id="221" idx="2"/>
            <a:endCxn id="222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6" name="Shape 226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$B</a:t>
            </a:r>
          </a:p>
        </p:txBody>
      </p:sp>
      <p:cxnSp>
        <p:nvCxnSpPr>
          <p:cNvPr id="227" name="Shape 227"/>
          <p:cNvCxnSpPr>
            <a:endCxn id="226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8" name="Shape 228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-$C</a:t>
            </a:r>
          </a:p>
        </p:txBody>
      </p:sp>
      <p:cxnSp>
        <p:nvCxnSpPr>
          <p:cNvPr id="229" name="Shape 229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0" name="Shape 230"/>
          <p:cNvSpPr/>
          <p:nvPr/>
        </p:nvSpPr>
        <p:spPr>
          <a:xfrm>
            <a:off x="24767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231" name="Shape 231"/>
          <p:cNvCxnSpPr>
            <a:endCxn id="230" idx="3"/>
          </p:cNvCxnSpPr>
          <p:nvPr/>
        </p:nvCxnSpPr>
        <p:spPr>
          <a:xfrm flipH="1">
            <a:off x="4278250" y="4471100"/>
            <a:ext cx="771900" cy="28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2" name="Shape 232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atin typeface="Open Sans"/>
                <a:ea typeface="Open Sans"/>
                <a:cs typeface="Open Sans"/>
                <a:sym typeface="Open Sans"/>
              </a:rPr>
              <a:t>Hydra bounty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 dirty="0">
                <a:latin typeface="Open Sans"/>
                <a:ea typeface="Open Sans"/>
                <a:cs typeface="Open Sans"/>
                <a:sym typeface="Open Sans"/>
              </a:rPr>
              <a:t>Known payout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Gap to exploit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ideal game</a:t>
            </a:r>
          </a:p>
        </p:txBody>
      </p:sp>
      <p:sp>
        <p:nvSpPr>
          <p:cNvPr id="241" name="Shape 241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242" name="Shape 242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243" name="Shape 243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244" name="Shape 244"/>
          <p:cNvCxnSpPr>
            <a:stCxn id="241" idx="2"/>
            <a:endCxn id="243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>
            <a:stCxn id="241" idx="2"/>
            <a:endCxn id="242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6" name="Shape 246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$B</a:t>
            </a:r>
          </a:p>
        </p:txBody>
      </p:sp>
      <p:cxnSp>
        <p:nvCxnSpPr>
          <p:cNvPr id="247" name="Shape 247"/>
          <p:cNvCxnSpPr>
            <a:endCxn id="246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8" name="Shape 248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-$C</a:t>
            </a:r>
          </a:p>
        </p:txBody>
      </p:sp>
      <p:cxnSp>
        <p:nvCxnSpPr>
          <p:cNvPr id="249" name="Shape 249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0" name="Shape 250"/>
          <p:cNvSpPr/>
          <p:nvPr/>
        </p:nvSpPr>
        <p:spPr>
          <a:xfrm>
            <a:off x="24767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251" name="Shape 251"/>
          <p:cNvCxnSpPr>
            <a:endCxn id="250" idx="3"/>
          </p:cNvCxnSpPr>
          <p:nvPr/>
        </p:nvCxnSpPr>
        <p:spPr>
          <a:xfrm flipH="1">
            <a:off x="4278250" y="4471100"/>
            <a:ext cx="771900" cy="28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2" name="Shape 252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Open Sans"/>
                <a:ea typeface="Open Sans"/>
                <a:cs typeface="Open Sans"/>
                <a:sym typeface="Open Sans"/>
              </a:rPr>
              <a:t>Hydra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Open Sans"/>
                <a:ea typeface="Open Sans"/>
                <a:cs typeface="Open Sans"/>
                <a:sym typeface="Open Sans"/>
              </a:rPr>
              <a:t>Known payout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Open Sans"/>
                <a:ea typeface="Open Sans"/>
                <a:cs typeface="Open Sans"/>
                <a:sym typeface="Open Sans"/>
              </a:rPr>
              <a:t>Gap to exploit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494750" y="2259024"/>
            <a:ext cx="8591100" cy="1247437"/>
          </a:xfrm>
          <a:prstGeom prst="rect">
            <a:avLst/>
          </a:prstGeom>
          <a:solidFill>
            <a:srgbClr val="FFEA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Attack if $A-$C &gt; $B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atin typeface="Open Sans"/>
                <a:ea typeface="Open Sans"/>
                <a:cs typeface="Open Sans"/>
                <a:sym typeface="Open Sans"/>
              </a:rPr>
              <a:t>Hydra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atin typeface="Open Sans"/>
                <a:ea typeface="Open Sans"/>
                <a:cs typeface="Open Sans"/>
                <a:sym typeface="Open Sans"/>
              </a:rPr>
              <a:t>Known payout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Gap to exploit</a:t>
            </a:r>
          </a:p>
        </p:txBody>
      </p:sp>
      <p:pic>
        <p:nvPicPr>
          <p:cNvPr id="259" name="Shape 259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ideal 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63" name="Shape 263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264" name="Shape 264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265" name="Shape 265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266" name="Shape 266"/>
          <p:cNvCxnSpPr>
            <a:stCxn id="263" idx="2"/>
            <a:endCxn id="265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7" name="Shape 267"/>
          <p:cNvCxnSpPr>
            <a:stCxn id="263" idx="2"/>
            <a:endCxn id="264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8" name="Shape 268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$B</a:t>
            </a:r>
          </a:p>
        </p:txBody>
      </p:sp>
      <p:cxnSp>
        <p:nvCxnSpPr>
          <p:cNvPr id="269" name="Shape 269"/>
          <p:cNvCxnSpPr>
            <a:endCxn id="268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0" name="Shape 270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-$C</a:t>
            </a:r>
          </a:p>
        </p:txBody>
      </p:sp>
      <p:cxnSp>
        <p:nvCxnSpPr>
          <p:cNvPr id="271" name="Shape 271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2" name="Shape 272"/>
          <p:cNvSpPr/>
          <p:nvPr/>
        </p:nvSpPr>
        <p:spPr>
          <a:xfrm>
            <a:off x="24767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273" name="Shape 273"/>
          <p:cNvCxnSpPr>
            <a:endCxn id="272" idx="3"/>
          </p:cNvCxnSpPr>
          <p:nvPr/>
        </p:nvCxnSpPr>
        <p:spPr>
          <a:xfrm flipH="1">
            <a:off x="4278250" y="4471100"/>
            <a:ext cx="771900" cy="28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4" name="Shape 274"/>
          <p:cNvSpPr txBox="1"/>
          <p:nvPr/>
        </p:nvSpPr>
        <p:spPr>
          <a:xfrm>
            <a:off x="494750" y="2259024"/>
            <a:ext cx="8591100" cy="2351833"/>
          </a:xfrm>
          <a:prstGeom prst="rect">
            <a:avLst/>
          </a:prstGeom>
          <a:solidFill>
            <a:srgbClr val="FFEA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Attack if $A-$C &gt; $B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7200" i="1" dirty="0">
                <a:solidFill>
                  <a:srgbClr val="FF0000"/>
                </a:solidFill>
                <a:highlight>
                  <a:srgbClr val="FFFFFF"/>
                </a:highlight>
              </a:rPr>
              <a:t>So, raise $C….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57775" y="1525138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We call this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barrier ($C) </a:t>
            </a:r>
            <a:r>
              <a:rPr lang="en" sz="3600" b="1" dirty="0" smtClean="0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fr-CH" sz="3600" b="1" dirty="0" smtClean="0"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" sz="3600" b="1" dirty="0" smtClean="0">
                <a:latin typeface="Open Sans"/>
                <a:ea typeface="Open Sans"/>
                <a:cs typeface="Open Sans"/>
                <a:sym typeface="Open Sans"/>
              </a:rPr>
              <a:t> “</a:t>
            </a:r>
            <a:r>
              <a:rPr lang="fr-CH" sz="3600" b="1" dirty="0" smtClean="0">
                <a:latin typeface="Open Sans"/>
                <a:ea typeface="Open Sans"/>
                <a:cs typeface="Open Sans"/>
                <a:sym typeface="Open Sans"/>
              </a:rPr>
              <a:t>exploit </a:t>
            </a:r>
            <a:r>
              <a:rPr lang="en" sz="3600" b="1" dirty="0" smtClean="0">
                <a:latin typeface="Open Sans"/>
                <a:ea typeface="Open Sans"/>
                <a:cs typeface="Open Sans"/>
                <a:sym typeface="Open Sans"/>
              </a:rPr>
              <a:t>gap</a:t>
            </a: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281" name="Shape 281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… mind the gap!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84" name="Shape 284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285" name="Shape 285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286" name="Shape 286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287" name="Shape 287"/>
          <p:cNvCxnSpPr>
            <a:stCxn id="284" idx="2"/>
            <a:endCxn id="286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8" name="Shape 288"/>
          <p:cNvCxnSpPr>
            <a:stCxn id="284" idx="2"/>
            <a:endCxn id="285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9" name="Shape 289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$B</a:t>
            </a:r>
          </a:p>
        </p:txBody>
      </p:sp>
      <p:cxnSp>
        <p:nvCxnSpPr>
          <p:cNvPr id="290" name="Shape 290"/>
          <p:cNvCxnSpPr>
            <a:endCxn id="289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1" name="Shape 291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-$C</a:t>
            </a:r>
          </a:p>
        </p:txBody>
      </p:sp>
      <p:cxnSp>
        <p:nvCxnSpPr>
          <p:cNvPr id="292" name="Shape 292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3" name="Shape 293"/>
          <p:cNvSpPr/>
          <p:nvPr/>
        </p:nvSpPr>
        <p:spPr>
          <a:xfrm>
            <a:off x="24767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294" name="Shape 294"/>
          <p:cNvCxnSpPr>
            <a:endCxn id="293" idx="3"/>
          </p:cNvCxnSpPr>
          <p:nvPr/>
        </p:nvCxnSpPr>
        <p:spPr>
          <a:xfrm flipH="1">
            <a:off x="4278250" y="4471100"/>
            <a:ext cx="771900" cy="28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5" name="Shape 295"/>
          <p:cNvSpPr/>
          <p:nvPr/>
        </p:nvSpPr>
        <p:spPr>
          <a:xfrm>
            <a:off x="2263400" y="3894446"/>
            <a:ext cx="6947540" cy="1025004"/>
          </a:xfrm>
          <a:prstGeom prst="ellipse">
            <a:avLst/>
          </a:prstGeom>
          <a:noFill/>
          <a:ln w="152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Design Goals - The Perfect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373400" y="1683325"/>
            <a:ext cx="8466600" cy="339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3600" dirty="0">
                <a:latin typeface="Open Sans"/>
                <a:ea typeface="Open Sans"/>
                <a:cs typeface="Open Sans"/>
                <a:sym typeface="Open Sans"/>
              </a:rPr>
              <a:t>Attack or disclose, not both </a:t>
            </a:r>
            <a:r>
              <a:rPr lang="en" sz="1800" dirty="0">
                <a:latin typeface="Open Sans"/>
                <a:ea typeface="Open Sans"/>
                <a:cs typeface="Open Sans"/>
                <a:sym typeface="Open Sans"/>
              </a:rPr>
              <a:t>(atomic)</a:t>
            </a:r>
          </a:p>
          <a:p>
            <a:pPr lvl="0" rtl="0">
              <a:spcBef>
                <a:spcPts val="0"/>
              </a:spcBef>
              <a:buNone/>
            </a:pPr>
            <a:endParaRPr sz="36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3600" dirty="0">
                <a:latin typeface="Open Sans"/>
                <a:ea typeface="Open Sans"/>
                <a:cs typeface="Open Sans"/>
                <a:sym typeface="Open Sans"/>
              </a:rPr>
              <a:t>Predetermined payout </a:t>
            </a:r>
            <a:r>
              <a:rPr lang="en" sz="1800" dirty="0">
                <a:latin typeface="Open Sans"/>
                <a:ea typeface="Open Sans"/>
                <a:cs typeface="Open Sans"/>
                <a:sym typeface="Open Sans"/>
              </a:rPr>
              <a:t>(verifiable)</a:t>
            </a:r>
            <a:br>
              <a:rPr lang="en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" sz="1800" dirty="0">
                <a:latin typeface="Open Sans"/>
                <a:ea typeface="Open Sans"/>
                <a:cs typeface="Open Sans"/>
                <a:sym typeface="Open Sans"/>
              </a:rPr>
            </a:br>
            <a:endParaRPr lang="en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3600" dirty="0">
                <a:latin typeface="Open Sans"/>
                <a:ea typeface="Open Sans"/>
                <a:cs typeface="Open Sans"/>
                <a:sym typeface="Open Sans"/>
              </a:rPr>
              <a:t>Trustless payout </a:t>
            </a:r>
            <a:r>
              <a:rPr lang="en" sz="1800" dirty="0">
                <a:latin typeface="Open Sans"/>
                <a:ea typeface="Open Sans"/>
                <a:cs typeface="Open Sans"/>
                <a:sym typeface="Open Sans"/>
              </a:rPr>
              <a:t>(censorship </a:t>
            </a:r>
            <a:r>
              <a:rPr lang="en" sz="1800" dirty="0" smtClean="0">
                <a:latin typeface="Open Sans"/>
                <a:ea typeface="Open Sans"/>
                <a:cs typeface="Open Sans"/>
                <a:sym typeface="Open Sans"/>
              </a:rPr>
              <a:t>resistant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 + verifiable</a:t>
            </a:r>
            <a:r>
              <a:rPr lang="en" sz="1800" dirty="0" smtClean="0"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lang="en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" dirty="0">
                <a:latin typeface="Open Sans"/>
                <a:ea typeface="Open Sans"/>
                <a:cs typeface="Open Sans"/>
                <a:sym typeface="Open Sans"/>
              </a:rPr>
            </a:br>
            <a:endParaRPr lang="en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Exploit Gap through Hydra Contracts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11" name="Shape 311" descr="https://s9.postimg.org/64bsfnhrj/image0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38" y="1459175"/>
            <a:ext cx="6839123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798756" y="1589342"/>
            <a:ext cx="1881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Chen &amp; </a:t>
            </a:r>
            <a:r>
              <a:rPr lang="en-US" dirty="0" err="1" smtClean="0"/>
              <a:t>Avizienis</a:t>
            </a:r>
            <a:r>
              <a:rPr lang="en-US" dirty="0" smtClean="0"/>
              <a:t>, ‘78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… Houston we have a gap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(only one contract has bug)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19" name="Shape 319" descr="https://s9.postimg.org/64bsfnhrj/image0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38" y="1459175"/>
            <a:ext cx="6839123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/>
          <p:nvPr/>
        </p:nvSpPr>
        <p:spPr>
          <a:xfrm>
            <a:off x="2921800" y="2072325"/>
            <a:ext cx="1073400" cy="298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21" name="Shape 321"/>
          <p:cNvCxnSpPr>
            <a:stCxn id="320" idx="1"/>
            <a:endCxn id="320" idx="3"/>
          </p:cNvCxnSpPr>
          <p:nvPr/>
        </p:nvCxnSpPr>
        <p:spPr>
          <a:xfrm>
            <a:off x="2921800" y="2221725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2" name="Shape 322"/>
          <p:cNvSpPr txBox="1"/>
          <p:nvPr/>
        </p:nvSpPr>
        <p:spPr>
          <a:xfrm>
            <a:off x="121350" y="4466825"/>
            <a:ext cx="6889200" cy="62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 dirty="0"/>
              <a:t>[assuming independence, composability of exploits, and many others]</a:t>
            </a:r>
          </a:p>
          <a:p>
            <a:pPr lvl="0">
              <a:spcBef>
                <a:spcPts val="0"/>
              </a:spcBef>
              <a:buNone/>
            </a:pPr>
            <a:r>
              <a:rPr lang="en" i="1" dirty="0"/>
              <a:t>[in the event of any disagreement, fault manager </a:t>
            </a:r>
            <a:r>
              <a:rPr lang="en" i="1" dirty="0" smtClean="0"/>
              <a:t>invoked]</a:t>
            </a:r>
            <a:endParaRPr lang="en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 descr="https://s9.postimg.org/64bsfnhrj/image0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38" y="1459175"/>
            <a:ext cx="6839123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/>
          <p:nvPr/>
        </p:nvSpPr>
        <p:spPr>
          <a:xfrm>
            <a:off x="2921800" y="2072325"/>
            <a:ext cx="1073400" cy="298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31" name="Shape 331"/>
          <p:cNvCxnSpPr>
            <a:stCxn id="330" idx="1"/>
            <a:endCxn id="330" idx="3"/>
          </p:cNvCxnSpPr>
          <p:nvPr/>
        </p:nvCxnSpPr>
        <p:spPr>
          <a:xfrm>
            <a:off x="2921800" y="2221725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2" name="Shape 332"/>
          <p:cNvSpPr/>
          <p:nvPr/>
        </p:nvSpPr>
        <p:spPr>
          <a:xfrm>
            <a:off x="2921800" y="2761200"/>
            <a:ext cx="1073400" cy="298800"/>
          </a:xfrm>
          <a:prstGeom prst="rect">
            <a:avLst/>
          </a:prstGeom>
          <a:noFill/>
          <a:ln w="76200" cap="flat" cmpd="sng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33" name="Shape 333"/>
          <p:cNvCxnSpPr>
            <a:stCxn id="332" idx="1"/>
            <a:endCxn id="332" idx="3"/>
          </p:cNvCxnSpPr>
          <p:nvPr/>
        </p:nvCxnSpPr>
        <p:spPr>
          <a:xfrm>
            <a:off x="2921800" y="2910600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4C113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4" name="Shape 334"/>
          <p:cNvSpPr/>
          <p:nvPr/>
        </p:nvSpPr>
        <p:spPr>
          <a:xfrm>
            <a:off x="2921800" y="3450075"/>
            <a:ext cx="1073400" cy="298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35" name="Shape 335"/>
          <p:cNvCxnSpPr>
            <a:stCxn id="334" idx="1"/>
            <a:endCxn id="334" idx="3"/>
          </p:cNvCxnSpPr>
          <p:nvPr/>
        </p:nvCxnSpPr>
        <p:spPr>
          <a:xfrm>
            <a:off x="2921800" y="3599475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6" name="Shape 336"/>
          <p:cNvSpPr txBox="1"/>
          <p:nvPr/>
        </p:nvSpPr>
        <p:spPr>
          <a:xfrm>
            <a:off x="121350" y="4466825"/>
            <a:ext cx="6889200" cy="62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/>
              <a:t>[assuming independence, composability of exploits, and many others]</a:t>
            </a:r>
          </a:p>
          <a:p>
            <a:pPr lvl="0" rtl="0">
              <a:spcBef>
                <a:spcPts val="0"/>
              </a:spcBef>
              <a:buNone/>
            </a:pPr>
            <a:r>
              <a:rPr lang="en" i="1" dirty="0"/>
              <a:t>[in the event of any disagreement, fault manager </a:t>
            </a:r>
            <a:r>
              <a:rPr lang="en" i="1" dirty="0" smtClean="0"/>
              <a:t>invoked</a:t>
            </a:r>
            <a:r>
              <a:rPr lang="fr-CH" i="1" dirty="0" smtClean="0"/>
              <a:t>]</a:t>
            </a:r>
            <a:endParaRPr lang="en" i="1" dirty="0"/>
          </a:p>
        </p:txBody>
      </p:sp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… Houston we have a gap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(contracts have different bugs)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… Houston we have no gap! Hydra fails!</a:t>
            </a:r>
            <a:br>
              <a:rPr lang="en" dirty="0">
                <a:solidFill>
                  <a:srgbClr val="FFFFFF"/>
                </a:solidFill>
              </a:rPr>
            </a:br>
            <a:r>
              <a:rPr lang="en" dirty="0">
                <a:solidFill>
                  <a:srgbClr val="FFFFFF"/>
                </a:solidFill>
              </a:rPr>
              <a:t>(all contracts have same </a:t>
            </a:r>
            <a:r>
              <a:rPr lang="en" dirty="0" smtClean="0">
                <a:solidFill>
                  <a:srgbClr val="FFFFFF"/>
                </a:solidFill>
              </a:rPr>
              <a:t>bug</a:t>
            </a:r>
            <a:r>
              <a:rPr lang="fr-CH" dirty="0" smtClean="0">
                <a:solidFill>
                  <a:srgbClr val="FFFFFF"/>
                </a:solidFill>
              </a:rPr>
              <a:t>, </a:t>
            </a:r>
            <a:r>
              <a:rPr lang="en" dirty="0" smtClean="0">
                <a:solidFill>
                  <a:srgbClr val="FFFFFF"/>
                </a:solidFill>
              </a:rPr>
              <a:t>empirically rare</a:t>
            </a:r>
            <a:r>
              <a:rPr lang="fr-CH" dirty="0" smtClean="0">
                <a:solidFill>
                  <a:srgbClr val="FFFFFF"/>
                </a:solidFill>
              </a:rPr>
              <a:t>?</a:t>
            </a:r>
            <a:r>
              <a:rPr lang="en" dirty="0" smtClean="0">
                <a:solidFill>
                  <a:srgbClr val="FFFFFF"/>
                </a:solidFill>
              </a:rPr>
              <a:t>)</a:t>
            </a:r>
            <a:endParaRPr lang="en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45" name="Shape 345" descr="https://s9.postimg.org/64bsfnhrj/image0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38" y="1459175"/>
            <a:ext cx="6839123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/>
          <p:nvPr/>
        </p:nvSpPr>
        <p:spPr>
          <a:xfrm>
            <a:off x="2921800" y="2072325"/>
            <a:ext cx="1073400" cy="298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47" name="Shape 347"/>
          <p:cNvCxnSpPr>
            <a:stCxn id="346" idx="1"/>
            <a:endCxn id="346" idx="3"/>
          </p:cNvCxnSpPr>
          <p:nvPr/>
        </p:nvCxnSpPr>
        <p:spPr>
          <a:xfrm>
            <a:off x="2921800" y="2221725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8" name="Shape 348"/>
          <p:cNvSpPr/>
          <p:nvPr/>
        </p:nvSpPr>
        <p:spPr>
          <a:xfrm>
            <a:off x="2921800" y="2756800"/>
            <a:ext cx="1073400" cy="298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49" name="Shape 349"/>
          <p:cNvCxnSpPr>
            <a:stCxn id="348" idx="1"/>
            <a:endCxn id="348" idx="3"/>
          </p:cNvCxnSpPr>
          <p:nvPr/>
        </p:nvCxnSpPr>
        <p:spPr>
          <a:xfrm>
            <a:off x="2921800" y="2906200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50" name="Shape 350"/>
          <p:cNvSpPr/>
          <p:nvPr/>
        </p:nvSpPr>
        <p:spPr>
          <a:xfrm>
            <a:off x="2921800" y="3441275"/>
            <a:ext cx="1073400" cy="298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1" name="Shape 351"/>
          <p:cNvCxnSpPr>
            <a:stCxn id="350" idx="1"/>
            <a:endCxn id="350" idx="3"/>
          </p:cNvCxnSpPr>
          <p:nvPr/>
        </p:nvCxnSpPr>
        <p:spPr>
          <a:xfrm>
            <a:off x="2921800" y="3590675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Smart Contract Security - The Prongs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52400" y="1429725"/>
            <a:ext cx="7916700" cy="218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>
                <a:latin typeface="Open Sans"/>
                <a:ea typeface="Open Sans"/>
                <a:cs typeface="Open Sans"/>
                <a:sym typeface="Open Sans"/>
              </a:rPr>
              <a:t>Formal Verification (+Specification)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i="1" dirty="0">
                <a:latin typeface="Open Sans"/>
                <a:ea typeface="Open Sans"/>
                <a:cs typeface="Open Sans"/>
                <a:sym typeface="Open Sans"/>
              </a:rPr>
              <a:t>what are we building and how can we check it?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dirty="0">
                <a:latin typeface="Open Sans"/>
                <a:ea typeface="Open Sans"/>
                <a:cs typeface="Open Sans"/>
                <a:sym typeface="Open Sans"/>
              </a:rPr>
              <a:t>Escape Hatches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i="1" dirty="0">
                <a:latin typeface="Open Sans"/>
                <a:ea typeface="Open Sans"/>
                <a:cs typeface="Open Sans"/>
                <a:sym typeface="Open Sans"/>
              </a:rPr>
              <a:t>how can we react to the unforeseen?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 dirty="0">
                <a:latin typeface="Open Sans"/>
                <a:ea typeface="Open Sans"/>
                <a:cs typeface="Open Sans"/>
                <a:sym typeface="Open Sans"/>
              </a:rPr>
              <a:t>Bug Bounties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i="1" dirty="0">
                <a:latin typeface="Open Sans"/>
                <a:ea typeface="Open Sans"/>
                <a:cs typeface="Open Sans"/>
                <a:sym typeface="Open Sans"/>
              </a:rPr>
              <a:t>how can we address perverse incentives?</a:t>
            </a:r>
          </a:p>
        </p:txBody>
      </p:sp>
      <p:pic>
        <p:nvPicPr>
          <p:cNvPr id="83" name="Shape 83" descr="sc-prong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175" y="2008252"/>
            <a:ext cx="3608425" cy="32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80775" y="3332875"/>
            <a:ext cx="4539600" cy="904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… let’s bring back the 80’s!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59" name="Shape 359" descr="https://s9.postimg.org/64bsfnhrj/image0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38" y="1459175"/>
            <a:ext cx="6839123" cy="34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 descr="http://machohairstyles.com/wp-content/uploads/2016/01/Pat-Sharp%E2%80%99s-Mulle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6988" y="1524663"/>
            <a:ext cx="3316924" cy="331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 smtClean="0">
                <a:solidFill>
                  <a:srgbClr val="FFFFFF"/>
                </a:solidFill>
              </a:rPr>
              <a:t>N-Version Programming Criticism</a:t>
            </a:r>
            <a:endParaRPr lang="en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Shape 303"/>
          <p:cNvSpPr txBox="1"/>
          <p:nvPr/>
        </p:nvSpPr>
        <p:spPr>
          <a:xfrm>
            <a:off x="373400" y="1683325"/>
            <a:ext cx="8466600" cy="339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Analysis assumes full independence of faults (correlations are annoying!)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endParaRPr lang="fr-CH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Knight-Leveson (‘86): </a:t>
            </a:r>
            <a:b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« We reject the null hypothesis of full </a:t>
            </a:r>
            <a:b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independence at a p-level of 5% »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endParaRPr lang="fr-CH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Eckhardt et al. (</a:t>
            </a:r>
            <a:r>
              <a:rPr lang="mr-IN" sz="1800" dirty="0" smtClean="0">
                <a:latin typeface="Open Sans"/>
                <a:ea typeface="Open Sans"/>
                <a:cs typeface="Open Sans"/>
                <a:sym typeface="Open Sans"/>
              </a:rPr>
              <a:t>’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91):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fr-CH" sz="1800" dirty="0"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« We tried it at NASA and it wasn’t </a:t>
            </a:r>
            <a:r>
              <a:rPr lang="fr-CH" sz="1800" i="1" dirty="0" smtClean="0">
                <a:latin typeface="Open Sans"/>
                <a:ea typeface="Open Sans"/>
                <a:cs typeface="Open Sans"/>
                <a:sym typeface="Open Sans"/>
              </a:rPr>
              <a:t>cost effective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»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fr-CH" sz="1800" dirty="0"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Worst-case: </a:t>
            </a:r>
            <a:r>
              <a:rPr lang="fr-CH" sz="1800" i="1" dirty="0" smtClean="0">
                <a:latin typeface="Open Sans"/>
                <a:ea typeface="Open Sans"/>
                <a:cs typeface="Open Sans"/>
                <a:sym typeface="Open Sans"/>
              </a:rPr>
              <a:t>3 versions = 4x fewer errors</a:t>
            </a:r>
            <a:endParaRPr lang="en" sz="18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49" y="2374494"/>
            <a:ext cx="1717547" cy="907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88" y="3506357"/>
            <a:ext cx="1766912" cy="9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2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 smtClean="0">
                <a:solidFill>
                  <a:srgbClr val="FFFFFF"/>
                </a:solidFill>
              </a:rPr>
              <a:t>Cost, Availability</a:t>
            </a:r>
            <a:r>
              <a:rPr lang="fr-CH" dirty="0">
                <a:solidFill>
                  <a:srgbClr val="FFFFFF"/>
                </a:solidFill>
              </a:rPr>
              <a:t> </a:t>
            </a:r>
            <a:r>
              <a:rPr lang="fr-CH" dirty="0" smtClean="0">
                <a:solidFill>
                  <a:srgbClr val="FFFFFF"/>
                </a:solidFill>
              </a:rPr>
              <a:t>&amp; Reliability</a:t>
            </a:r>
            <a:endParaRPr lang="en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Shape 303"/>
          <p:cNvSpPr txBox="1"/>
          <p:nvPr/>
        </p:nvSpPr>
        <p:spPr>
          <a:xfrm>
            <a:off x="373400" y="1675486"/>
            <a:ext cx="8466600" cy="339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«Classical» N-Version Programming: </a:t>
            </a:r>
            <a:r>
              <a:rPr lang="fr-CH" sz="1800" b="1" dirty="0" smtClean="0">
                <a:latin typeface="Open Sans"/>
                <a:ea typeface="Open Sans"/>
                <a:cs typeface="Open Sans"/>
                <a:sym typeface="Open Sans"/>
              </a:rPr>
              <a:t>Availability &gt;&gt; Reliability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fr-CH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fr-CH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-    </a:t>
            </a:r>
            <a:r>
              <a:rPr lang="fr-CH" sz="1800" b="1" dirty="0" smtClean="0">
                <a:latin typeface="Open Sans"/>
                <a:ea typeface="Open Sans"/>
                <a:cs typeface="Open Sans"/>
                <a:sym typeface="Open Sans"/>
              </a:rPr>
              <a:t>Majority Voting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: Always available, but may fail often</a:t>
            </a:r>
            <a:endParaRPr lang="fr-CH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endParaRPr lang="fr-CH" sz="18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Smart contracts:</a:t>
            </a:r>
            <a:r>
              <a:rPr lang="fr-CH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do we really car if it’s down for a while?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    -    N-out-of-N agreement: </a:t>
            </a:r>
            <a:r>
              <a:rPr lang="fr-CH" sz="1800" b="1" i="1" dirty="0" smtClean="0">
                <a:latin typeface="Open Sans"/>
                <a:ea typeface="Open Sans"/>
                <a:cs typeface="Open Sans"/>
                <a:sym typeface="Open Sans"/>
              </a:rPr>
              <a:t>better no answer than the wrong one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fr-CH" sz="1800" i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1800" i="1" dirty="0" smtClean="0"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-    Empirically, there seem to be few </a:t>
            </a:r>
            <a:r>
              <a:rPr lang="fr-CH" sz="1800" i="1" dirty="0" smtClean="0">
                <a:latin typeface="Open Sans"/>
                <a:ea typeface="Open Sans"/>
                <a:cs typeface="Open Sans"/>
                <a:sym typeface="Open Sans"/>
              </a:rPr>
              <a:t>« harmless »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 bugs</a:t>
            </a:r>
            <a:endParaRPr lang="fr-CH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endParaRPr lang="fr-CH" sz="1800" i="1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fr-CH" sz="1800" i="1" dirty="0" smtClean="0">
                <a:latin typeface="Open Sans"/>
                <a:ea typeface="Open Sans"/>
                <a:cs typeface="Open Sans"/>
                <a:sym typeface="Open Sans"/>
              </a:rPr>
              <a:t>Numbers from Eckhardt et al. look much better:</a:t>
            </a:r>
          </a:p>
          <a:p>
            <a:pPr lvl="1">
              <a:buSzPct val="100000"/>
            </a:pPr>
            <a:r>
              <a:rPr lang="fr-CH" sz="1800" i="1" dirty="0" smtClean="0">
                <a:latin typeface="Open Sans"/>
                <a:ea typeface="Open Sans"/>
                <a:cs typeface="Open Sans"/>
                <a:sym typeface="Open Sans"/>
              </a:rPr>
              <a:t>    -    For 3 versions, </a:t>
            </a:r>
            <a:r>
              <a:rPr lang="en-US" sz="1800" b="1" dirty="0"/>
              <a:t>30 − 5087 </a:t>
            </a:r>
            <a:r>
              <a:rPr lang="en-US" sz="1800" dirty="0"/>
              <a:t>times </a:t>
            </a:r>
            <a:r>
              <a:rPr lang="en-US" sz="1800" dirty="0" smtClean="0"/>
              <a:t>fewer failures</a:t>
            </a:r>
            <a:br>
              <a:rPr lang="en-US" sz="1800" dirty="0" smtClean="0"/>
            </a:br>
            <a:r>
              <a:rPr lang="en-US" sz="1800" dirty="0" smtClean="0"/>
              <a:t>         (but some loss in availability</a:t>
            </a:r>
            <a:r>
              <a:rPr lang="mr-IN" sz="1800" dirty="0" smtClean="0"/>
              <a:t>…</a:t>
            </a:r>
            <a:r>
              <a:rPr lang="en-US" sz="1800" dirty="0" smtClean="0"/>
              <a:t>)</a:t>
            </a:r>
            <a:endParaRPr lang="en-US" sz="1800" dirty="0"/>
          </a:p>
          <a:p>
            <a:pPr lvl="1">
              <a:buSzPct val="100000"/>
            </a:pPr>
            <a:endParaRPr lang="fr-CH" sz="18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188" y="2715047"/>
            <a:ext cx="1576017" cy="109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157" y="1675486"/>
            <a:ext cx="1546048" cy="8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5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-76200" y="1390800"/>
            <a:ext cx="9540300" cy="365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The DAO (obviously) </a:t>
            </a:r>
            <a:r>
              <a:rPr lang="en" sz="1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[language]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The “payout index without the underscore”</a:t>
            </a:r>
            <a:r>
              <a:rPr lang="en" sz="1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 </a:t>
            </a:r>
            <a:r>
              <a:rPr lang="en" sz="1800" dirty="0"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ponzi</a:t>
            </a:r>
            <a:r>
              <a:rPr lang="en" sz="1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 (“FirePonzi”) </a:t>
            </a:r>
            <a:r>
              <a:rPr lang="en" sz="1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[scam]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The casino with a</a:t>
            </a:r>
            <a:r>
              <a:rPr lang="en" sz="1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 </a:t>
            </a:r>
            <a:r>
              <a:rPr lang="en" sz="1800" u="sng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public RNG seed</a:t>
            </a:r>
            <a:r>
              <a:rPr lang="en" sz="1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[spec]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u="sng" dirty="0">
                <a:solidFill>
                  <a:schemeClr val="hlin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  <a:hlinkClick r:id="rId5"/>
              </a:rPr>
              <a:t>Governmental</a:t>
            </a: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 (1100 ETH stuck because payout exceeds gas limit) </a:t>
            </a:r>
            <a:r>
              <a:rPr lang="en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[programmer]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u="sng" dirty="0">
                <a:solidFill>
                  <a:schemeClr val="hlin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  <a:hlinkClick r:id="rId6"/>
              </a:rPr>
              <a:t>5800 ETH swiped</a:t>
            </a: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 (by whitehats) from an ETH-backed ERC20 token </a:t>
            </a:r>
            <a:r>
              <a:rPr lang="en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[language]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  <a:hlinkClick r:id="rId7"/>
              </a:rPr>
              <a:t> </a:t>
            </a:r>
            <a:r>
              <a:rPr lang="en" sz="1800" u="sng" dirty="0">
                <a:solidFill>
                  <a:schemeClr val="hlin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  <a:hlinkClick r:id="rId7"/>
              </a:rPr>
              <a:t>King of the Ether game</a:t>
            </a: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[language]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Rubixi : Fees stolen because the</a:t>
            </a: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  <a:hlinkClick r:id="rId8"/>
              </a:rPr>
              <a:t> </a:t>
            </a:r>
            <a:r>
              <a:rPr lang="en" sz="1800" u="sng" dirty="0">
                <a:solidFill>
                  <a:schemeClr val="hlin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  <a:hlinkClick r:id="rId8"/>
              </a:rPr>
              <a:t>constructor function</a:t>
            </a: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 had an incorrect name </a:t>
            </a:r>
            <a:r>
              <a:rPr lang="en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[prg]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Rock paper scissors</a:t>
            </a:r>
            <a:r>
              <a:rPr lang="en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  <a:hlinkClick r:id="rId9"/>
              </a:rPr>
              <a:t> </a:t>
            </a:r>
            <a:r>
              <a:rPr lang="en" sz="1600" u="sng" dirty="0">
                <a:solidFill>
                  <a:schemeClr val="hlin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  <a:hlinkClick r:id="rId9"/>
              </a:rPr>
              <a:t>trivially cheatable</a:t>
            </a:r>
            <a:r>
              <a:rPr lang="en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 because the first to move shows their hand </a:t>
            </a:r>
            <a:r>
              <a:rPr lang="en" sz="16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[spec]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Various instances of funds lost because a recipient contained a fallback function that consumed more than 2300 gas, causing sends to them to fail. </a:t>
            </a:r>
            <a:r>
              <a:rPr lang="en" sz="1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[spec/pltfrm]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Various instances of call stack limit exceptions. </a:t>
            </a:r>
            <a:r>
              <a:rPr lang="en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[programmer]</a:t>
            </a:r>
          </a:p>
          <a:p>
            <a:pPr lv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 practice as well as theory - preventable bugs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i="1">
                <a:solidFill>
                  <a:srgbClr val="FFFFFF"/>
                </a:solidFill>
              </a:rPr>
              <a:t>https://blog.ethereum.org/2016/06/19/thinking-smart-contract-security/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-76200" y="1390800"/>
            <a:ext cx="9540300" cy="365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The DAO (obviously) </a:t>
            </a:r>
            <a:r>
              <a:rPr lang="en" sz="1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[language]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The “payout index without the underscore”</a:t>
            </a:r>
            <a:r>
              <a:rPr lang="en" sz="1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 </a:t>
            </a:r>
            <a:r>
              <a:rPr lang="en" sz="1800" dirty="0">
                <a:solidFill>
                  <a:srgbClr val="0000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ponzi</a:t>
            </a:r>
            <a:r>
              <a:rPr lang="en" sz="1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 (“FirePonzi”) </a:t>
            </a:r>
            <a:r>
              <a:rPr lang="en" sz="1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[scam]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The casino with a</a:t>
            </a:r>
            <a:r>
              <a:rPr lang="en" sz="1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 </a:t>
            </a:r>
            <a:r>
              <a:rPr lang="en" sz="1800" u="sng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public RNG seed</a:t>
            </a:r>
            <a:r>
              <a:rPr lang="en" sz="1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[spec]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u="sng" dirty="0">
                <a:solidFill>
                  <a:schemeClr val="hlin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  <a:hlinkClick r:id="rId5"/>
              </a:rPr>
              <a:t>Governmental</a:t>
            </a: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 (1100 ETH stuck because payout exceeds gas limit) </a:t>
            </a:r>
            <a:r>
              <a:rPr lang="en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[programmer]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u="sng" dirty="0">
                <a:solidFill>
                  <a:schemeClr val="hlin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  <a:hlinkClick r:id="rId6"/>
              </a:rPr>
              <a:t>5800 ETH swiped</a:t>
            </a: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 (by whitehats) from an ETH-backed ERC20 token </a:t>
            </a:r>
            <a:r>
              <a:rPr lang="en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[language]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  <a:hlinkClick r:id="rId7"/>
              </a:rPr>
              <a:t> </a:t>
            </a:r>
            <a:r>
              <a:rPr lang="en" sz="1800" u="sng" dirty="0">
                <a:solidFill>
                  <a:schemeClr val="hlin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  <a:hlinkClick r:id="rId7"/>
              </a:rPr>
              <a:t>King of the Ether game</a:t>
            </a: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[language]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Rubixi : Fees stolen because the</a:t>
            </a: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  <a:hlinkClick r:id="rId8"/>
              </a:rPr>
              <a:t> </a:t>
            </a:r>
            <a:r>
              <a:rPr lang="en" sz="1800" u="sng" dirty="0">
                <a:solidFill>
                  <a:schemeClr val="hlink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  <a:hlinkClick r:id="rId8"/>
              </a:rPr>
              <a:t>constructor function</a:t>
            </a: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 had an incorrect name </a:t>
            </a:r>
            <a:r>
              <a:rPr lang="en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[prg]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Rock paper scissors</a:t>
            </a:r>
            <a:r>
              <a:rPr lang="en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  <a:hlinkClick r:id="rId9"/>
              </a:rPr>
              <a:t> </a:t>
            </a:r>
            <a:r>
              <a:rPr lang="en" sz="1600" u="sng" dirty="0">
                <a:solidFill>
                  <a:schemeClr val="hlink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  <a:hlinkClick r:id="rId9"/>
              </a:rPr>
              <a:t>trivially cheatable</a:t>
            </a:r>
            <a:r>
              <a:rPr lang="en" sz="16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 because the first to move shows their hand </a:t>
            </a:r>
            <a:r>
              <a:rPr lang="en" sz="16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[spec]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Various instances of funds lost because a recipient contained a fallback function that consumed more than 2300 gas, causing sends to them to fail. </a:t>
            </a:r>
            <a:r>
              <a:rPr lang="en" sz="1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[spec/pltfrm]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Open Sans"/>
            </a:pPr>
            <a:r>
              <a:rPr lang="en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Various instances of call stack limit exceptions. </a:t>
            </a:r>
            <a:r>
              <a:rPr lang="en" sz="1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[programmer]</a:t>
            </a:r>
          </a:p>
          <a:p>
            <a:pPr lvl="0">
              <a:spcBef>
                <a:spcPts val="0"/>
              </a:spcBef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 practice as well as theory - preventable bugs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i="1">
                <a:solidFill>
                  <a:srgbClr val="FFFFFF"/>
                </a:solidFill>
              </a:rPr>
              <a:t>https://blog.ethereum.org/2016/06/19/thinking-smart-contract-security/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Shape 377"/>
          <p:cNvSpPr txBox="1"/>
          <p:nvPr/>
        </p:nvSpPr>
        <p:spPr>
          <a:xfrm>
            <a:off x="159300" y="2387699"/>
            <a:ext cx="8707372" cy="2112005"/>
          </a:xfrm>
          <a:prstGeom prst="rect">
            <a:avLst/>
          </a:prstGeom>
          <a:solidFill>
            <a:srgbClr val="FFEA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en" sz="72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6</a:t>
            </a:r>
            <a:r>
              <a:rPr lang="fr-CH" sz="72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-8</a:t>
            </a:r>
            <a:r>
              <a:rPr lang="en" sz="72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/10 </a:t>
            </a: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ain’t </a:t>
            </a:r>
            <a:r>
              <a:rPr lang="en" sz="72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bad</a:t>
            </a:r>
            <a:endParaRPr lang="fr-CH" sz="72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(the </a:t>
            </a:r>
            <a:r>
              <a:rPr lang="en" sz="2400" dirty="0">
                <a:solidFill>
                  <a:srgbClr val="FF0000"/>
                </a:solidFill>
                <a:highlight>
                  <a:srgbClr val="FFFFFF"/>
                </a:highlight>
              </a:rPr>
              <a:t>rest are specification bugs or </a:t>
            </a:r>
            <a:r>
              <a:rPr lang="en" sz="24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intentional</a:t>
            </a:r>
            <a:r>
              <a:rPr lang="fr-CH" sz="24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 backdoors)</a:t>
            </a:r>
            <a:r>
              <a:rPr lang="en" sz="6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.</a:t>
            </a:r>
            <a:r>
              <a:rPr lang="en" sz="2400" dirty="0" smtClean="0">
                <a:solidFill>
                  <a:srgbClr val="FF0000"/>
                </a:solidFill>
                <a:highlight>
                  <a:srgbClr val="FFFFFF"/>
                </a:highlight>
              </a:rPr>
              <a:t>   </a:t>
            </a:r>
            <a:endParaRPr lang="en" sz="2400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3093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… so, </a:t>
            </a:r>
            <a:r>
              <a:rPr lang="en" u="sng">
                <a:solidFill>
                  <a:srgbClr val="FFFFFF"/>
                </a:solidFill>
              </a:rPr>
              <a:t>the project</a:t>
            </a: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136975" y="1367650"/>
            <a:ext cx="8793300" cy="339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" sz="2100" dirty="0">
                <a:latin typeface="Open Sans"/>
                <a:ea typeface="Open Sans"/>
                <a:cs typeface="Open Sans"/>
                <a:sym typeface="Open Sans"/>
              </a:rPr>
              <a:t>Creation of trustless, decentralized bug </a:t>
            </a:r>
            <a:r>
              <a:rPr lang="en" sz="2100" dirty="0" smtClean="0">
                <a:latin typeface="Open Sans"/>
                <a:ea typeface="Open Sans"/>
                <a:cs typeface="Open Sans"/>
                <a:sym typeface="Open Sans"/>
              </a:rPr>
              <a:t>bounty</a:t>
            </a:r>
            <a:r>
              <a:rPr lang="en" sz="21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" sz="2100" dirty="0">
                <a:latin typeface="Open Sans"/>
                <a:ea typeface="Open Sans"/>
                <a:cs typeface="Open Sans"/>
                <a:sym typeface="Open Sans"/>
              </a:rPr>
            </a:br>
            <a:endParaRPr lang="en" sz="2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" sz="2100" dirty="0">
                <a:latin typeface="Open Sans"/>
                <a:ea typeface="Open Sans"/>
                <a:cs typeface="Open Sans"/>
                <a:sym typeface="Open Sans"/>
              </a:rPr>
              <a:t>Increased security for mainnet contracts</a:t>
            </a: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n" sz="2100" dirty="0">
                <a:latin typeface="Open Sans"/>
                <a:ea typeface="Open Sans"/>
                <a:cs typeface="Open Sans"/>
                <a:sym typeface="Open Sans"/>
              </a:rPr>
              <a:t>Economic security through bounty program</a:t>
            </a: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○"/>
            </a:pPr>
            <a:r>
              <a:rPr lang="en" sz="2100" dirty="0">
                <a:latin typeface="Open Sans"/>
                <a:ea typeface="Open Sans"/>
                <a:cs typeface="Open Sans"/>
                <a:sym typeface="Open Sans"/>
              </a:rPr>
              <a:t>Deployment </a:t>
            </a:r>
            <a:r>
              <a:rPr lang="en" sz="2100" dirty="0" smtClean="0"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ith</a:t>
            </a:r>
            <a:r>
              <a:rPr lang="en" sz="210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100" dirty="0">
                <a:latin typeface="Open Sans"/>
                <a:ea typeface="Open Sans"/>
                <a:cs typeface="Open Sans"/>
                <a:sym typeface="Open Sans"/>
              </a:rPr>
              <a:t>Hydra for exploit </a:t>
            </a:r>
            <a:r>
              <a:rPr lang="en" sz="2100" dirty="0" smtClean="0">
                <a:latin typeface="Open Sans"/>
                <a:ea typeface="Open Sans"/>
                <a:cs typeface="Open Sans"/>
                <a:sym typeface="Open Sans"/>
              </a:rPr>
              <a:t>gap</a:t>
            </a:r>
            <a:r>
              <a:rPr lang="en" sz="2100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" sz="2100" dirty="0">
                <a:latin typeface="Open Sans"/>
                <a:ea typeface="Open Sans"/>
                <a:cs typeface="Open Sans"/>
                <a:sym typeface="Open Sans"/>
              </a:rPr>
            </a:br>
            <a:endParaRPr lang="en" sz="2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" sz="2100" dirty="0">
                <a:latin typeface="Open Sans"/>
                <a:ea typeface="Open Sans"/>
                <a:cs typeface="Open Sans"/>
                <a:sym typeface="Open Sans"/>
              </a:rPr>
              <a:t>First rigorous, trustless incentive </a:t>
            </a:r>
            <a:r>
              <a:rPr lang="en" sz="2100" dirty="0" smtClean="0">
                <a:latin typeface="Open Sans"/>
                <a:ea typeface="Open Sans"/>
                <a:cs typeface="Open Sans"/>
                <a:sym typeface="Open Sans"/>
              </a:rPr>
              <a:t>scheme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100" dirty="0" smtClean="0"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lang="en" sz="2100" dirty="0">
                <a:latin typeface="Open Sans"/>
                <a:ea typeface="Open Sans"/>
                <a:cs typeface="Open Sans"/>
                <a:sym typeface="Open Sans"/>
              </a:rPr>
              <a:t>preventing smart contract </a:t>
            </a:r>
            <a:r>
              <a:rPr lang="en" sz="2100" dirty="0" smtClean="0">
                <a:latin typeface="Open Sans"/>
                <a:ea typeface="Open Sans"/>
                <a:cs typeface="Open Sans"/>
                <a:sym typeface="Open Sans"/>
              </a:rPr>
              <a:t>attack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s</a:t>
            </a: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endParaRPr lang="en" sz="2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pen Sans"/>
              <a:buChar char="●"/>
            </a:pPr>
            <a:r>
              <a:rPr lang="en" sz="2100" dirty="0">
                <a:latin typeface="Open Sans"/>
                <a:ea typeface="Open Sans"/>
                <a:cs typeface="Open Sans"/>
                <a:sym typeface="Open Sans"/>
              </a:rPr>
              <a:t>First decentralized incentives for defenders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 smtClean="0">
                <a:solidFill>
                  <a:srgbClr val="FFFFFF"/>
                </a:solidFill>
              </a:rPr>
              <a:t>Main Challenges for on-chain deployment</a:t>
            </a:r>
            <a:endParaRPr lang="en" sz="1400" dirty="0">
              <a:solidFill>
                <a:srgbClr val="FFFFFF"/>
              </a:solidFill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136975" y="1367649"/>
            <a:ext cx="8793300" cy="35750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Coordinating multiple smart contracts:</a:t>
            </a: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-    The </a:t>
            </a: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coordinator should (hopefully) be bug free</a:t>
            </a:r>
          </a:p>
          <a:p>
            <a:pPr marL="95250" lvl="1">
              <a:buClr>
                <a:srgbClr val="000000"/>
              </a:buClr>
              <a:buSzPct val="100000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 -    Maintain consistent blockchain state</a:t>
            </a:r>
            <a:endParaRPr lang="fr-CH" sz="2100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1">
              <a:buClr>
                <a:srgbClr val="000000"/>
              </a:buClr>
              <a:buSzPct val="100000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 -    How </a:t>
            </a: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to recover from a discovered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bug =&gt; escape hatches</a:t>
            </a:r>
            <a:endParaRPr lang="fr-CH" sz="2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endParaRPr lang="fr-CH" sz="21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Frontrunning (as always</a:t>
            </a:r>
            <a:r>
              <a:rPr lang="mr-IN" sz="2100" dirty="0" smtClean="0">
                <a:latin typeface="Open Sans"/>
                <a:ea typeface="Open Sans"/>
                <a:cs typeface="Open Sans"/>
                <a:sym typeface="Open Sans"/>
              </a:rPr>
              <a:t>…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952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-    Attacker can break the exploit gap by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witholding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bugs</a:t>
            </a:r>
          </a:p>
          <a:p>
            <a:pPr marL="95250" lvl="1"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-    Search for full exploit until someone tries to claim a bounty</a:t>
            </a:r>
          </a:p>
          <a:p>
            <a:pPr marL="95250" lvl="1"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-    Solution: Submarine sends!</a:t>
            </a:r>
          </a:p>
          <a:p>
            <a:pPr marL="95250" lvl="1">
              <a:buClr>
                <a:srgbClr val="000000"/>
              </a:buClr>
              <a:buSzPct val="100000"/>
            </a:pPr>
            <a:r>
              <a:rPr lang="fr-CH" dirty="0">
                <a:solidFill>
                  <a:srgbClr val="3366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lang="fr-CH" dirty="0" smtClean="0">
                <a:solidFill>
                  <a:srgbClr val="3366FF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fr-CH" u="sng" dirty="0" smtClean="0">
                <a:solidFill>
                  <a:srgbClr val="3366FF"/>
                </a:solidFill>
                <a:latin typeface="Open Sans"/>
                <a:ea typeface="Open Sans"/>
                <a:cs typeface="Open Sans"/>
                <a:sym typeface="Open Sans"/>
              </a:rPr>
              <a:t>http</a:t>
            </a:r>
            <a:r>
              <a:rPr lang="fr-CH" u="sng" dirty="0">
                <a:solidFill>
                  <a:srgbClr val="3366FF"/>
                </a:solidFill>
                <a:latin typeface="Open Sans"/>
                <a:ea typeface="Open Sans"/>
                <a:cs typeface="Open Sans"/>
                <a:sym typeface="Open Sans"/>
              </a:rPr>
              <a:t>://hackingdistributed.com/2017/08/28/submarine-sends/</a:t>
            </a:r>
            <a:endParaRPr lang="fr-CH" u="sng" dirty="0" smtClean="0">
              <a:solidFill>
                <a:srgbClr val="3366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	</a:t>
            </a:r>
          </a:p>
          <a:p>
            <a:pPr marL="95250" lvl="1">
              <a:buClr>
                <a:srgbClr val="000000"/>
              </a:buClr>
              <a:buSzPct val="100000"/>
            </a:pPr>
            <a:endParaRPr lang="fr-CH" sz="2100" dirty="0" smtClean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851" r="47985"/>
          <a:stretch/>
        </p:blipFill>
        <p:spPr>
          <a:xfrm>
            <a:off x="6555524" y="4125861"/>
            <a:ext cx="1437277" cy="816795"/>
          </a:xfrm>
          <a:prstGeom prst="rect">
            <a:avLst/>
          </a:prstGeom>
        </p:spPr>
      </p:pic>
      <p:pic>
        <p:nvPicPr>
          <p:cNvPr id="6" name="Shape 83" descr="sc-prong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4032" y="1390800"/>
            <a:ext cx="1269968" cy="118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311" y="2679479"/>
            <a:ext cx="1084689" cy="75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 smtClean="0">
                <a:solidFill>
                  <a:srgbClr val="FFFFFF"/>
                </a:solidFill>
              </a:rPr>
              <a:t>Bug Withholding and Commit-Reveal</a:t>
            </a:r>
            <a:endParaRPr lang="en" sz="1400" dirty="0">
              <a:solidFill>
                <a:srgbClr val="FFFFFF"/>
              </a:solidFill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136975" y="1367649"/>
            <a:ext cx="8793300" cy="357500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95250" lvl="4">
              <a:buClr>
                <a:srgbClr val="000000"/>
              </a:buClr>
              <a:buSzPct val="100000"/>
            </a:pPr>
            <a:r>
              <a:rPr lang="fr-CH" sz="2100" u="sng" dirty="0" smtClean="0">
                <a:latin typeface="Open Sans"/>
                <a:ea typeface="Open Sans"/>
                <a:cs typeface="Open Sans"/>
                <a:sym typeface="Open Sans"/>
              </a:rPr>
              <a:t>Sol 1: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To claim bounty at time T, must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commit to bug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at time T- 1</a:t>
            </a:r>
          </a:p>
          <a:p>
            <a:pPr marL="95250" lvl="4">
              <a:buClr>
                <a:srgbClr val="000000"/>
              </a:buClr>
              <a:buSzPct val="100000"/>
            </a:pPr>
            <a:endParaRPr lang="fr-CH"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u="sng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Problem:</a:t>
            </a:r>
            <a:r>
              <a:rPr lang="fr-CH" sz="2100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Attacker commits in every round and only reveals if someone else does</a:t>
            </a:r>
          </a:p>
          <a:p>
            <a:pPr marL="95250" lvl="4">
              <a:buClr>
                <a:srgbClr val="000000"/>
              </a:buClr>
              <a:buSzPct val="100000"/>
            </a:pPr>
            <a:endParaRPr lang="fr-CH" sz="210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u="sng" dirty="0" smtClean="0">
                <a:latin typeface="Open Sans"/>
                <a:ea typeface="Open Sans"/>
                <a:cs typeface="Open Sans"/>
                <a:sym typeface="Open Sans"/>
              </a:rPr>
              <a:t>Sol 2: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To commit, you must pay </a:t>
            </a:r>
            <a:r>
              <a:rPr lang="fr-CH" sz="2100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$$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(in a verifiable way)</a:t>
            </a:r>
            <a:endParaRPr lang="fr-CH" sz="2100" dirty="0" smtClean="0">
              <a:solidFill>
                <a:srgbClr val="008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endParaRPr lang="fr-CH" sz="1000" u="sng" dirty="0">
              <a:solidFill>
                <a:srgbClr val="008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u="sng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Problem:</a:t>
            </a:r>
            <a:r>
              <a:rPr lang="fr-CH" sz="2100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Attacker commits if someone else also commits</a:t>
            </a:r>
          </a:p>
          <a:p>
            <a:pPr marL="95250" lvl="4">
              <a:buClr>
                <a:srgbClr val="000000"/>
              </a:buClr>
              <a:buSzPct val="100000"/>
            </a:pPr>
            <a:endParaRPr lang="fr-CH" sz="210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u="sng" dirty="0" smtClean="0">
                <a:latin typeface="Open Sans"/>
                <a:ea typeface="Open Sans"/>
                <a:cs typeface="Open Sans"/>
                <a:sym typeface="Open Sans"/>
              </a:rPr>
              <a:t>Sol 3: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Hide commitments (e.g., proof of burn to random address)</a:t>
            </a:r>
          </a:p>
          <a:p>
            <a:pPr marL="95250" lvl="4">
              <a:buClr>
                <a:srgbClr val="000000"/>
              </a:buClr>
              <a:buSzPct val="100000"/>
            </a:pPr>
            <a:endParaRPr lang="fr-CH" sz="100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Problem:</a:t>
            </a:r>
            <a:r>
              <a:rPr lang="fr-CH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Wasteful</a:t>
            </a:r>
            <a:endParaRPr lang="fr-CH" sz="2100" dirty="0">
              <a:solidFill>
                <a:schemeClr val="accent1">
                  <a:lumMod val="60000"/>
                  <a:lumOff val="4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250" lvl="1">
              <a:buClr>
                <a:srgbClr val="000000"/>
              </a:buClr>
              <a:buSzPct val="100000"/>
            </a:pPr>
            <a:endParaRPr lang="fr-CH" sz="2100" dirty="0" smtClean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2799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 smtClean="0">
                <a:solidFill>
                  <a:srgbClr val="FFFFFF"/>
                </a:solidFill>
              </a:rPr>
              <a:t>Submarine Sends (post-metropolis version)</a:t>
            </a:r>
            <a:endParaRPr lang="en" sz="1400" dirty="0">
              <a:solidFill>
                <a:srgbClr val="FFFFFF"/>
              </a:solidFill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136975" y="1367649"/>
            <a:ext cx="8793300" cy="35750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95250" lvl="0">
              <a:buClr>
                <a:srgbClr val="000000"/>
              </a:buClr>
              <a:buSzPct val="100000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Goals: (1) only allow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committed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users to send a transaction to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        (2) being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eternally committed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is expensive</a:t>
            </a:r>
            <a:b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         (3) attacker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can’t know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if someone has committed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        (4) money isn’t wasted</a:t>
            </a:r>
          </a:p>
          <a:p>
            <a:pPr marL="95250" lvl="0">
              <a:buClr>
                <a:srgbClr val="000000"/>
              </a:buClr>
              <a:buSzPct val="100000"/>
            </a:pPr>
            <a:endParaRPr lang="fr-CH" sz="21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u="sng" dirty="0" smtClean="0">
                <a:latin typeface="Open Sans"/>
                <a:ea typeface="Open Sans"/>
                <a:cs typeface="Open Sans"/>
                <a:sym typeface="Open Sans"/>
              </a:rPr>
              <a:t>Submarine sends: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Phase 1: compute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addr = H(C || nonce || code)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and send </a:t>
            </a:r>
            <a:r>
              <a:rPr lang="fr-CH" sz="2100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$$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addr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Phase 2: reveal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addr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i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              C verifies that addr got </a:t>
            </a:r>
            <a:r>
              <a:rPr lang="fr-CH" sz="2100" i="1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$$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in Phase 1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i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              C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creates a contract with the specified nonce and code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	    C collects </a:t>
            </a:r>
            <a:r>
              <a:rPr lang="fr-CH" sz="2100" i="1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$$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and allows transaction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55484" y="2920603"/>
            <a:ext cx="1302472" cy="481057"/>
            <a:chOff x="3768529" y="3233569"/>
            <a:chExt cx="1302472" cy="481057"/>
          </a:xfrm>
        </p:grpSpPr>
        <p:sp>
          <p:nvSpPr>
            <p:cNvPr id="3" name="TextBox 2"/>
            <p:cNvSpPr txBox="1"/>
            <p:nvPr/>
          </p:nvSpPr>
          <p:spPr>
            <a:xfrm>
              <a:off x="3768529" y="3233569"/>
              <a:ext cx="1202711" cy="30777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send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008000"/>
                  </a:solidFill>
                </a:rPr>
                <a:t>$$</a:t>
              </a:r>
              <a:r>
                <a:rPr lang="en-US" dirty="0" smtClean="0"/>
                <a:t> to </a:t>
              </a:r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899796" y="3548843"/>
              <a:ext cx="171205" cy="16578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638059" y="2392477"/>
            <a:ext cx="1292216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addr</a:t>
            </a:r>
            <a:r>
              <a:rPr lang="en-US" dirty="0" smtClean="0"/>
              <a:t>: {</a:t>
            </a:r>
          </a:p>
          <a:p>
            <a:r>
              <a:rPr lang="en-US" dirty="0" smtClean="0"/>
              <a:t>  BAL: </a:t>
            </a:r>
            <a:r>
              <a:rPr lang="en-US" dirty="0" smtClean="0">
                <a:solidFill>
                  <a:srgbClr val="008000"/>
                </a:solidFill>
              </a:rPr>
              <a:t>$$</a:t>
            </a:r>
          </a:p>
          <a:p>
            <a:r>
              <a:rPr lang="en-US" dirty="0" smtClean="0"/>
              <a:t>  CODE: </a:t>
            </a:r>
            <a:r>
              <a:rPr lang="en-US" dirty="0" err="1" smtClean="0"/>
              <a:t>ø</a:t>
            </a:r>
            <a:endParaRPr lang="en-US" dirty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059" y="2392477"/>
            <a:ext cx="1292216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addr</a:t>
            </a:r>
            <a:r>
              <a:rPr lang="en-US" dirty="0" smtClean="0"/>
              <a:t>: {</a:t>
            </a:r>
          </a:p>
          <a:p>
            <a:r>
              <a:rPr lang="en-US" dirty="0" smtClean="0"/>
              <a:t>  BAL: </a:t>
            </a:r>
            <a:r>
              <a:rPr lang="en-US" dirty="0" smtClean="0">
                <a:solidFill>
                  <a:srgbClr val="008000"/>
                </a:solidFill>
              </a:rPr>
              <a:t>$$</a:t>
            </a:r>
          </a:p>
          <a:p>
            <a:r>
              <a:rPr lang="en-US" dirty="0" smtClean="0"/>
              <a:t>  CODE: code</a:t>
            </a:r>
            <a:endParaRPr lang="en-US" dirty="0"/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7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Why bug bounties?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92" name="Shape 92" descr="https://bountyfactory.io/assets/base/img/content/misc/crowd_securi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325" y="1446800"/>
            <a:ext cx="4442540" cy="34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Why bug bounties?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0" name="Shape 100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83100" y="1852550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Why bug bounties?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9" name="Shape 109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No bounties</a:t>
            </a:r>
          </a:p>
        </p:txBody>
      </p:sp>
      <p:sp>
        <p:nvSpPr>
          <p:cNvPr id="111" name="Shape 111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112" name="Shape 112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113" name="Shape 113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114" name="Shape 114"/>
          <p:cNvCxnSpPr>
            <a:stCxn id="111" idx="2"/>
            <a:endCxn id="113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" name="Shape 115"/>
          <p:cNvCxnSpPr>
            <a:stCxn id="111" idx="2"/>
            <a:endCxn id="112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" name="Shape 116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$0</a:t>
            </a:r>
          </a:p>
        </p:txBody>
      </p:sp>
      <p:cxnSp>
        <p:nvCxnSpPr>
          <p:cNvPr id="117" name="Shape 117"/>
          <p:cNvCxnSpPr>
            <a:endCxn id="116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8" name="Shape 118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119" name="Shape 119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Why bug bounties?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27" name="Shape 127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129" name="Shape 129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130" name="Shape 130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131" name="Shape 131"/>
          <p:cNvCxnSpPr>
            <a:stCxn id="128" idx="2"/>
            <a:endCxn id="130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2" name="Shape 132"/>
          <p:cNvCxnSpPr>
            <a:stCxn id="128" idx="2"/>
            <a:endCxn id="129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" name="Shape 133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$0</a:t>
            </a:r>
          </a:p>
        </p:txBody>
      </p:sp>
      <p:cxnSp>
        <p:nvCxnSpPr>
          <p:cNvPr id="134" name="Shape 134"/>
          <p:cNvCxnSpPr>
            <a:endCxn id="133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5" name="Shape 135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136" name="Shape 136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7" name="Shape 137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No bounties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196347" y="2259025"/>
            <a:ext cx="6903053" cy="23797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Attack if $A &gt; $0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Always attack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“Good enough” isn’t good enough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46" name="Shape 146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148" name="Shape 148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149" name="Shape 149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150" name="Shape 150"/>
          <p:cNvCxnSpPr>
            <a:stCxn id="147" idx="2"/>
            <a:endCxn id="149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" name="Shape 151"/>
          <p:cNvCxnSpPr>
            <a:stCxn id="147" idx="2"/>
            <a:endCxn id="148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" name="Shape 152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$??</a:t>
            </a:r>
          </a:p>
        </p:txBody>
      </p:sp>
      <p:cxnSp>
        <p:nvCxnSpPr>
          <p:cNvPr id="153" name="Shape 153"/>
          <p:cNvCxnSpPr>
            <a:endCxn id="152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4" name="Shape 154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155" name="Shape 155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6" name="Shape 156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>
              <a:spcBef>
                <a:spcPts val="0"/>
              </a:spcBef>
              <a:buNone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Classic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Unknown payout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“Good enough” isn’t good enough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64" name="Shape 164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166" name="Shape 166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167" name="Shape 167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168" name="Shape 168"/>
          <p:cNvCxnSpPr>
            <a:stCxn id="165" idx="2"/>
            <a:endCxn id="167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>
            <a:stCxn id="165" idx="2"/>
            <a:endCxn id="166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0" name="Shape 170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FFC1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$??</a:t>
            </a:r>
          </a:p>
        </p:txBody>
      </p:sp>
      <p:cxnSp>
        <p:nvCxnSpPr>
          <p:cNvPr id="171" name="Shape 171"/>
          <p:cNvCxnSpPr>
            <a:endCxn id="170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2" name="Shape 172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173" name="Shape 173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4" name="Shape 174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Classic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Unknown payout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092174" y="2259025"/>
            <a:ext cx="7438697" cy="1403892"/>
          </a:xfrm>
          <a:prstGeom prst="rect">
            <a:avLst/>
          </a:prstGeom>
          <a:solidFill>
            <a:srgbClr val="FFEA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Attack if $A &gt; $??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Towards a better 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4" name="Shape 184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185" name="Shape 185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186" name="Shape 186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187" name="Shape 187"/>
          <p:cNvCxnSpPr>
            <a:stCxn id="184" idx="2"/>
            <a:endCxn id="186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8" name="Shape 188"/>
          <p:cNvCxnSpPr>
            <a:stCxn id="184" idx="2"/>
            <a:endCxn id="185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9" name="Shape 189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$B</a:t>
            </a:r>
          </a:p>
        </p:txBody>
      </p:sp>
      <p:cxnSp>
        <p:nvCxnSpPr>
          <p:cNvPr id="190" name="Shape 190"/>
          <p:cNvCxnSpPr>
            <a:endCxn id="189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1" name="Shape 191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192" name="Shape 192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3" name="Shape 193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Classic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Known payout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1154</Words>
  <Application>Microsoft Macintosh PowerPoint</Application>
  <PresentationFormat>On-screen Show (16:9)</PresentationFormat>
  <Paragraphs>278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Tropic</vt:lpstr>
      <vt:lpstr>Enter Hydra</vt:lpstr>
      <vt:lpstr>Smart Contract Security - The Prongs  </vt:lpstr>
      <vt:lpstr>Why bug bounties?  </vt:lpstr>
      <vt:lpstr>Why bug bounties?  </vt:lpstr>
      <vt:lpstr>Why bug bounties?  </vt:lpstr>
      <vt:lpstr>Why bug bounties?  </vt:lpstr>
      <vt:lpstr>“Good enough” isn’t good enough  </vt:lpstr>
      <vt:lpstr>“Good enough” isn’t good enough  </vt:lpstr>
      <vt:lpstr>Towards a better game  </vt:lpstr>
      <vt:lpstr>Towards a better game  </vt:lpstr>
      <vt:lpstr>The ideal game  </vt:lpstr>
      <vt:lpstr>The ideal game</vt:lpstr>
      <vt:lpstr>The ideal game  </vt:lpstr>
      <vt:lpstr>… mind the gap!  </vt:lpstr>
      <vt:lpstr>Design Goals - The Perfect Bounty  </vt:lpstr>
      <vt:lpstr>Exploit Gap through Hydra Contracts  </vt:lpstr>
      <vt:lpstr>… Houston we have a gap (only one contract has bug)  </vt:lpstr>
      <vt:lpstr>… Houston we have a gap (contracts have different bugs)  </vt:lpstr>
      <vt:lpstr>… Houston we have no gap! Hydra fails! (all contracts have same bug, empirically rare?)  </vt:lpstr>
      <vt:lpstr>… let’s bring back the 80’s!  </vt:lpstr>
      <vt:lpstr>N-Version Programming Criticism  </vt:lpstr>
      <vt:lpstr>Cost, Availability &amp; Reliability  </vt:lpstr>
      <vt:lpstr>In practice as well as theory - preventable bugs https://blog.ethereum.org/2016/06/19/thinking-smart-contract-security/  </vt:lpstr>
      <vt:lpstr>In practice as well as theory - preventable bugs https://blog.ethereum.org/2016/06/19/thinking-smart-contract-security/  </vt:lpstr>
      <vt:lpstr>… so, the project </vt:lpstr>
      <vt:lpstr>Main Challenges for on-chain deployment</vt:lpstr>
      <vt:lpstr>Bug Withholding and Commit-Reveal</vt:lpstr>
      <vt:lpstr>Submarine Sends (post-metropolis version)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Hydra</dc:title>
  <cp:lastModifiedBy>Florian Tramèr</cp:lastModifiedBy>
  <cp:revision>63</cp:revision>
  <dcterms:modified xsi:type="dcterms:W3CDTF">2017-11-28T03:48:14Z</dcterms:modified>
</cp:coreProperties>
</file>