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68" r:id="rId4"/>
    <p:sldId id="258" r:id="rId5"/>
    <p:sldId id="270" r:id="rId6"/>
    <p:sldId id="269" r:id="rId7"/>
    <p:sldId id="272" r:id="rId8"/>
    <p:sldId id="288" r:id="rId9"/>
    <p:sldId id="259" r:id="rId10"/>
    <p:sldId id="276" r:id="rId11"/>
    <p:sldId id="260" r:id="rId12"/>
    <p:sldId id="273" r:id="rId13"/>
    <p:sldId id="274" r:id="rId14"/>
    <p:sldId id="275" r:id="rId15"/>
    <p:sldId id="277" r:id="rId16"/>
    <p:sldId id="261" r:id="rId17"/>
    <p:sldId id="262" r:id="rId18"/>
    <p:sldId id="279" r:id="rId19"/>
    <p:sldId id="280" r:id="rId20"/>
    <p:sldId id="284" r:id="rId21"/>
    <p:sldId id="285" r:id="rId22"/>
    <p:sldId id="264" r:id="rId23"/>
    <p:sldId id="265" r:id="rId24"/>
    <p:sldId id="266" r:id="rId25"/>
    <p:sldId id="281" r:id="rId26"/>
    <p:sldId id="286" r:id="rId27"/>
    <p:sldId id="287" r:id="rId28"/>
    <p:sldId id="267" r:id="rId29"/>
    <p:sldId id="282" r:id="rId30"/>
    <p:sldId id="283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00"/>
    <a:srgbClr val="FF8000"/>
    <a:srgbClr val="CCFF66"/>
    <a:srgbClr val="FFFFFF"/>
    <a:srgbClr val="FF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7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MNIST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1.0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Clean Data</c:v>
                </c:pt>
                <c:pt idx="1">
                  <c:v>White-Box FGSM Attack</c:v>
                </c:pt>
                <c:pt idx="2">
                  <c:v>Black-Box FGSM Attack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1.0</c:v>
                </c:pt>
                <c:pt idx="1">
                  <c:v>3.6</c:v>
                </c:pt>
                <c:pt idx="2">
                  <c:v>18.2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121429320"/>
        <c:axId val="-2121836632"/>
      </c:barChart>
      <c:catAx>
        <c:axId val="-2121429320"/>
        <c:scaling>
          <c:orientation val="minMax"/>
        </c:scaling>
        <c:delete val="0"/>
        <c:axPos val="b"/>
        <c:majorTickMark val="out"/>
        <c:minorTickMark val="none"/>
        <c:tickLblPos val="nextTo"/>
        <c:crossAx val="-2121836632"/>
        <c:crosses val="autoZero"/>
        <c:auto val="1"/>
        <c:lblAlgn val="ctr"/>
        <c:lblOffset val="100"/>
        <c:noMultiLvlLbl val="0"/>
      </c:catAx>
      <c:valAx>
        <c:axId val="-212183663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Error Rate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214293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 smtClean="0"/>
              <a:t>ImageNet</a:t>
            </a:r>
            <a:r>
              <a:rPr lang="en-US" dirty="0" smtClean="0"/>
              <a:t> (top1)</a:t>
            </a:r>
            <a:endParaRPr lang="en-US" dirty="0"/>
          </a:p>
        </c:rich>
      </c:tx>
      <c:layout>
        <c:manualLayout>
          <c:xMode val="edge"/>
          <c:yMode val="edge"/>
          <c:x val="0.308648332915505"/>
          <c:y val="0.0294422888636281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ImageNet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22.0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Clean Data</c:v>
                </c:pt>
                <c:pt idx="1">
                  <c:v>White-Box FGSM Attack</c:v>
                </c:pt>
                <c:pt idx="2">
                  <c:v>Black-Box FGSM Attack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22.0</c:v>
                </c:pt>
                <c:pt idx="1">
                  <c:v>26.8</c:v>
                </c:pt>
                <c:pt idx="2">
                  <c:v>36.5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121871096"/>
        <c:axId val="-2121312088"/>
      </c:barChart>
      <c:catAx>
        <c:axId val="-2121871096"/>
        <c:scaling>
          <c:orientation val="minMax"/>
        </c:scaling>
        <c:delete val="0"/>
        <c:axPos val="b"/>
        <c:majorTickMark val="out"/>
        <c:minorTickMark val="none"/>
        <c:tickLblPos val="nextTo"/>
        <c:crossAx val="-2121312088"/>
        <c:crosses val="autoZero"/>
        <c:auto val="1"/>
        <c:lblAlgn val="ctr"/>
        <c:lblOffset val="100"/>
        <c:noMultiLvlLbl val="0"/>
      </c:catAx>
      <c:valAx>
        <c:axId val="-212131208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Error Rate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218710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MNIST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3.6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FGSM </c:v>
                </c:pt>
                <c:pt idx="1">
                  <c:v>RAND+FGSM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3.6</c:v>
                </c:pt>
                <c:pt idx="1">
                  <c:v>34.1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122030216"/>
        <c:axId val="-2122098632"/>
      </c:barChart>
      <c:catAx>
        <c:axId val="-2122030216"/>
        <c:scaling>
          <c:orientation val="minMax"/>
        </c:scaling>
        <c:delete val="0"/>
        <c:axPos val="b"/>
        <c:majorTickMark val="out"/>
        <c:minorTickMark val="none"/>
        <c:tickLblPos val="nextTo"/>
        <c:crossAx val="-2122098632"/>
        <c:crosses val="autoZero"/>
        <c:auto val="1"/>
        <c:lblAlgn val="ctr"/>
        <c:lblOffset val="100"/>
        <c:noMultiLvlLbl val="0"/>
      </c:catAx>
      <c:valAx>
        <c:axId val="-212209863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Error Rate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220302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 smtClean="0"/>
              <a:t>ImageNet</a:t>
            </a:r>
            <a:r>
              <a:rPr lang="en-US" dirty="0" smtClean="0"/>
              <a:t> (top1)</a:t>
            </a:r>
            <a:endParaRPr lang="en-US" dirty="0"/>
          </a:p>
        </c:rich>
      </c:tx>
      <c:layout>
        <c:manualLayout>
          <c:xMode val="edge"/>
          <c:yMode val="edge"/>
          <c:x val="0.305396184641102"/>
          <c:y val="0.0353530432846119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ImageNet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26.8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FGSM</c:v>
                </c:pt>
                <c:pt idx="1">
                  <c:v>RAND+FGSM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26.8</c:v>
                </c:pt>
                <c:pt idx="1">
                  <c:v>64.3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122138136"/>
        <c:axId val="-2122097496"/>
      </c:barChart>
      <c:catAx>
        <c:axId val="-2122138136"/>
        <c:scaling>
          <c:orientation val="minMax"/>
        </c:scaling>
        <c:delete val="0"/>
        <c:axPos val="b"/>
        <c:majorTickMark val="out"/>
        <c:minorTickMark val="none"/>
        <c:tickLblPos val="nextTo"/>
        <c:crossAx val="-2122097496"/>
        <c:crosses val="autoZero"/>
        <c:auto val="1"/>
        <c:lblAlgn val="ctr"/>
        <c:lblOffset val="100"/>
        <c:noMultiLvlLbl val="0"/>
      </c:catAx>
      <c:valAx>
        <c:axId val="-212209749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Error Rate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221381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MNIST (CNNs, 12 epochs)</a:t>
            </a:r>
            <a:endParaRPr lang="en-US" dirty="0"/>
          </a:p>
        </c:rich>
      </c:tx>
      <c:layout>
        <c:manualLayout>
          <c:xMode val="edge"/>
          <c:yMode val="edge"/>
          <c:x val="0.246040967373893"/>
          <c:y val="0.0711525994438103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Adv. Training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0.7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Clean Data</c:v>
                </c:pt>
                <c:pt idx="1">
                  <c:v>White-Box FGSM Attack</c:v>
                </c:pt>
                <c:pt idx="2">
                  <c:v>Black-Box FGSM Attack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0.7</c:v>
                </c:pt>
                <c:pt idx="1">
                  <c:v>3.8</c:v>
                </c:pt>
                <c:pt idx="2">
                  <c:v>15.5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Ensemble Adv. Training</c:v>
                </c:pt>
              </c:strCache>
            </c:strRef>
          </c:tx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6.0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Clean Data</c:v>
                </c:pt>
                <c:pt idx="1">
                  <c:v>White-Box FGSM Attack</c:v>
                </c:pt>
                <c:pt idx="2">
                  <c:v>Black-Box FGSM Attack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0.7</c:v>
                </c:pt>
                <c:pt idx="1">
                  <c:v>6.0</c:v>
                </c:pt>
                <c:pt idx="2">
                  <c:v>3.9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139911592"/>
        <c:axId val="-2139908840"/>
      </c:barChart>
      <c:catAx>
        <c:axId val="-2139911592"/>
        <c:scaling>
          <c:orientation val="minMax"/>
        </c:scaling>
        <c:delete val="0"/>
        <c:axPos val="b"/>
        <c:majorTickMark val="out"/>
        <c:minorTickMark val="none"/>
        <c:tickLblPos val="nextTo"/>
        <c:crossAx val="-2139908840"/>
        <c:crosses val="autoZero"/>
        <c:auto val="1"/>
        <c:lblAlgn val="ctr"/>
        <c:lblOffset val="100"/>
        <c:noMultiLvlLbl val="0"/>
      </c:catAx>
      <c:valAx>
        <c:axId val="-213990884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Error Rate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3991159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87371137915565"/>
          <c:y val="0.135928653893573"/>
          <c:w val="0.506710508042163"/>
          <c:h val="0.34174759561750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err="1" smtClean="0"/>
              <a:t>ImageNet</a:t>
            </a:r>
            <a:r>
              <a:rPr lang="en-US" dirty="0" smtClean="0"/>
              <a:t> (Inception v3, Inception </a:t>
            </a:r>
            <a:r>
              <a:rPr lang="en-US" dirty="0" err="1" smtClean="0"/>
              <a:t>ResNet</a:t>
            </a:r>
            <a:r>
              <a:rPr lang="en-US" dirty="0" smtClean="0"/>
              <a:t> v2)</a:t>
            </a:r>
            <a:endParaRPr lang="en-US" dirty="0"/>
          </a:p>
        </c:rich>
      </c:tx>
      <c:layout>
        <c:manualLayout>
          <c:xMode val="edge"/>
          <c:yMode val="edge"/>
          <c:x val="0.234081128747795"/>
          <c:y val="0.070674019607843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4425624922163"/>
          <c:y val="0.334654411764706"/>
          <c:w val="0.877362289997065"/>
          <c:h val="0.5132107843137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Adv. Training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22.0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Clean Data</c:v>
                </c:pt>
                <c:pt idx="1">
                  <c:v>White-Box FGSM Attack</c:v>
                </c:pt>
                <c:pt idx="2">
                  <c:v>Black-Box FGSM Attack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22.0</c:v>
                </c:pt>
                <c:pt idx="1">
                  <c:v>26.8</c:v>
                </c:pt>
                <c:pt idx="2">
                  <c:v>36.5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Ensemble Adv. Training</c:v>
                </c:pt>
              </c:strCache>
            </c:strRef>
          </c:tx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30.0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Clean Data</c:v>
                </c:pt>
                <c:pt idx="1">
                  <c:v>White-Box FGSM Attack</c:v>
                </c:pt>
                <c:pt idx="2">
                  <c:v>Black-Box FGSM Attack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23.6</c:v>
                </c:pt>
                <c:pt idx="1">
                  <c:v>30.0</c:v>
                </c:pt>
                <c:pt idx="2">
                  <c:v>30.4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Ensemble Adv. Training (ResNet)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Clean Data</c:v>
                </c:pt>
                <c:pt idx="1">
                  <c:v>White-Box FGSM Attack</c:v>
                </c:pt>
                <c:pt idx="2">
                  <c:v>Black-Box FGSM Attack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20.2</c:v>
                </c:pt>
                <c:pt idx="1">
                  <c:v>25.9</c:v>
                </c:pt>
                <c:pt idx="2">
                  <c:v>24.6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146548456"/>
        <c:axId val="-2146561256"/>
      </c:barChart>
      <c:catAx>
        <c:axId val="-2146548456"/>
        <c:scaling>
          <c:orientation val="minMax"/>
        </c:scaling>
        <c:delete val="0"/>
        <c:axPos val="b"/>
        <c:majorTickMark val="out"/>
        <c:minorTickMark val="none"/>
        <c:tickLblPos val="nextTo"/>
        <c:crossAx val="-2146561256"/>
        <c:crosses val="autoZero"/>
        <c:auto val="1"/>
        <c:lblAlgn val="ctr"/>
        <c:lblOffset val="100"/>
        <c:noMultiLvlLbl val="0"/>
      </c:catAx>
      <c:valAx>
        <c:axId val="-214656125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Error Rate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4654845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0587962962962963"/>
          <c:y val="0.154415645424837"/>
          <c:w val="0.940294091710759"/>
          <c:h val="0.11692749183006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Black-Box Attacks on MNIST</a:t>
            </a:r>
            <a:endParaRPr lang="en-US" dirty="0"/>
          </a:p>
        </c:rich>
      </c:tx>
      <c:layout>
        <c:manualLayout>
          <c:xMode val="edge"/>
          <c:yMode val="edge"/>
          <c:x val="0.301596553902984"/>
          <c:y val="1.82970181088238E-5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Adv. Training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15.5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FGSM </c:v>
                </c:pt>
                <c:pt idx="1">
                  <c:v>I-FGSM</c:v>
                </c:pt>
                <c:pt idx="2">
                  <c:v>RAND+FGSM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15.5</c:v>
                </c:pt>
                <c:pt idx="1">
                  <c:v>13.5</c:v>
                </c:pt>
                <c:pt idx="2">
                  <c:v>9.5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Ensemble Adv. Training</c:v>
                </c:pt>
              </c:strCache>
            </c:strRef>
          </c:tx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6.0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FGSM </c:v>
                </c:pt>
                <c:pt idx="1">
                  <c:v>I-FGSM</c:v>
                </c:pt>
                <c:pt idx="2">
                  <c:v>RAND+FGSM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3.9</c:v>
                </c:pt>
                <c:pt idx="1">
                  <c:v>6.2</c:v>
                </c:pt>
                <c:pt idx="2">
                  <c:v>2.9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44689976"/>
        <c:axId val="2142698696"/>
      </c:barChart>
      <c:catAx>
        <c:axId val="2144689976"/>
        <c:scaling>
          <c:orientation val="minMax"/>
        </c:scaling>
        <c:delete val="0"/>
        <c:axPos val="b"/>
        <c:majorTickMark val="out"/>
        <c:minorTickMark val="none"/>
        <c:tickLblPos val="nextTo"/>
        <c:crossAx val="2142698696"/>
        <c:crosses val="autoZero"/>
        <c:auto val="1"/>
        <c:lblAlgn val="ctr"/>
        <c:lblOffset val="100"/>
        <c:noMultiLvlLbl val="0"/>
      </c:catAx>
      <c:valAx>
        <c:axId val="214269869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Error Rate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4468997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87371137915565"/>
          <c:y val="0.135928653893573"/>
          <c:w val="0.696525347526003"/>
          <c:h val="0.25638640613704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Black-Box Attacks on </a:t>
            </a:r>
            <a:r>
              <a:rPr lang="en-US" dirty="0" err="1" smtClean="0"/>
              <a:t>ImageNet</a:t>
            </a:r>
            <a:endParaRPr lang="en-US" dirty="0"/>
          </a:p>
        </c:rich>
      </c:tx>
      <c:layout>
        <c:manualLayout>
          <c:xMode val="edge"/>
          <c:yMode val="edge"/>
          <c:x val="0.302730117031078"/>
          <c:y val="0.047161923252113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4425624922163"/>
          <c:y val="0.411386947361072"/>
          <c:w val="0.877362289997065"/>
          <c:h val="0.4364783902163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Adv. Training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36.5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FGSM </c:v>
                </c:pt>
                <c:pt idx="1">
                  <c:v>RAND+FGSM </c:v>
                </c:pt>
              </c:strCache>
            </c:strRef>
          </c:cat>
          <c:val>
            <c:numRef>
              <c:f>Sheet1!$B$2:$B$3</c:f>
              <c:numCache>
                <c:formatCode>0.0</c:formatCode>
                <c:ptCount val="2"/>
                <c:pt idx="0">
                  <c:v>36.5</c:v>
                </c:pt>
                <c:pt idx="1">
                  <c:v>30.8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Ensemble Adv. Training</c:v>
                </c:pt>
              </c:strCache>
            </c:strRef>
          </c:tx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29.9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FGSM </c:v>
                </c:pt>
                <c:pt idx="1">
                  <c:v>RAND+FGSM </c:v>
                </c:pt>
              </c:strCache>
            </c:strRef>
          </c:cat>
          <c:val>
            <c:numRef>
              <c:f>Sheet1!$C$2:$C$3</c:f>
              <c:numCache>
                <c:formatCode>0.0</c:formatCode>
                <c:ptCount val="2"/>
                <c:pt idx="0">
                  <c:v>30.4</c:v>
                </c:pt>
                <c:pt idx="1">
                  <c:v>29.9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Ensemble Adv. Training (ResNet)</c:v>
                </c:pt>
              </c:strCache>
            </c:strRef>
          </c:tx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25.0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FGSM </c:v>
                </c:pt>
                <c:pt idx="1">
                  <c:v>RAND+FGSM </c:v>
                </c:pt>
              </c:strCache>
            </c:strRef>
          </c:cat>
          <c:val>
            <c:numRef>
              <c:f>Sheet1!$D$2:$D$3</c:f>
              <c:numCache>
                <c:formatCode>0.0</c:formatCode>
                <c:ptCount val="2"/>
                <c:pt idx="0">
                  <c:v>24.6</c:v>
                </c:pt>
                <c:pt idx="1">
                  <c:v>25.0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146684264"/>
        <c:axId val="-2146686968"/>
      </c:barChart>
      <c:catAx>
        <c:axId val="-2146684264"/>
        <c:scaling>
          <c:orientation val="minMax"/>
        </c:scaling>
        <c:delete val="0"/>
        <c:axPos val="b"/>
        <c:majorTickMark val="out"/>
        <c:minorTickMark val="none"/>
        <c:tickLblPos val="nextTo"/>
        <c:crossAx val="-2146686968"/>
        <c:crosses val="autoZero"/>
        <c:auto val="1"/>
        <c:lblAlgn val="ctr"/>
        <c:lblOffset val="100"/>
        <c:noMultiLvlLbl val="0"/>
      </c:catAx>
      <c:valAx>
        <c:axId val="-214668696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Error Rate</a:t>
                </a:r>
                <a:endParaRPr lang="en-US" dirty="0"/>
              </a:p>
            </c:rich>
          </c:tx>
          <c:layout/>
          <c:overlay val="0"/>
        </c:title>
        <c:numFmt formatCode="0.0" sourceLinked="1"/>
        <c:majorTickMark val="out"/>
        <c:minorTickMark val="none"/>
        <c:tickLblPos val="nextTo"/>
        <c:crossAx val="-214668426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0587962836273046"/>
          <c:y val="0.188518798610223"/>
          <c:w val="0.940294091710759"/>
          <c:h val="0.11692749183006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DCAD5-1A27-1242-867C-DE54E5BF4479}" type="datetimeFigureOut">
              <a:rPr lang="en-US" smtClean="0"/>
              <a:t>21/5/17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249426-2B1D-0A4E-B8FB-BD6B08C4A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62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DDACF3-15E1-3C41-A15A-786D57FF92B0}" type="datetimeFigureOut">
              <a:rPr lang="en-US" smtClean="0"/>
              <a:t>21/5/17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07E95-E24E-2E4C-9BA4-6BDD07412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273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Model the distribution of real inputs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07E95-E24E-2E4C-9BA4-6BDD074127F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90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07E95-E24E-2E4C-9BA4-6BDD074127F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91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Gradient models local evolution of the loss, doesn’t generalize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07E95-E24E-2E4C-9BA4-6BDD074127F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50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gradient masking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07E95-E24E-2E4C-9BA4-6BDD074127F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05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CD5ED-E903-AD4F-8243-3AE725313859}" type="datetime1">
              <a:rPr lang="en-US" smtClean="0"/>
              <a:t>21/5/17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76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0929-A3D3-1A4C-AFD0-617E2D379291}" type="datetime1">
              <a:rPr lang="en-US" smtClean="0"/>
              <a:t>21/5/17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69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7CF6-274E-B141-9A0E-A3263E46141C}" type="datetime1">
              <a:rPr lang="en-US" smtClean="0"/>
              <a:t>21/5/17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47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9D7A-D1D8-654D-9F66-97CEC9B4B2F0}" type="datetime1">
              <a:rPr lang="en-US" smtClean="0"/>
              <a:t>21/5/17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96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14E3-9649-D04F-A46B-3DEC9DD6C351}" type="datetime1">
              <a:rPr lang="en-US" smtClean="0"/>
              <a:t>21/5/17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55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4285A-8AFF-554B-8AB4-35EECCA3CE25}" type="datetime1">
              <a:rPr lang="en-US" smtClean="0"/>
              <a:t>21/5/17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98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E47BD-BCDE-1847-9939-E62BAB3CCC5E}" type="datetime1">
              <a:rPr lang="en-US" smtClean="0"/>
              <a:t>21/5/17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82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0547-2424-9340-B178-78CF5C35C7A1}" type="datetime1">
              <a:rPr lang="en-US" smtClean="0"/>
              <a:t>21/5/17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120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0D260-5AEA-9545-9662-62C343E6CF30}" type="datetime1">
              <a:rPr lang="en-US" smtClean="0"/>
              <a:t>21/5/17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64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8355-440E-144F-AABE-0A8F6084353F}" type="datetime1">
              <a:rPr lang="en-US" smtClean="0"/>
              <a:t>21/5/17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11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2D58-DECD-654B-A599-D566E40089FC}" type="datetime1">
              <a:rPr lang="en-US" smtClean="0"/>
              <a:t>21/5/17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90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39FE5-B9DE-4B44-8743-C7D5B97CE854}" type="datetime1">
              <a:rPr lang="en-US" smtClean="0"/>
              <a:t>21/5/17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50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3.emf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jpeg"/><Relationship Id="rId7" Type="http://schemas.microsoft.com/office/2007/relationships/hdphoto" Target="../media/hdphoto1.wdp"/><Relationship Id="rId8" Type="http://schemas.openxmlformats.org/officeDocument/2006/relationships/image" Target="../media/image18.emf"/><Relationship Id="rId9" Type="http://schemas.openxmlformats.org/officeDocument/2006/relationships/image" Target="../media/image30.jpeg"/><Relationship Id="rId10" Type="http://schemas.microsoft.com/office/2007/relationships/hdphoto" Target="../media/hdphoto2.wdp"/><Relationship Id="rId11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6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6.png"/><Relationship Id="rId6" Type="http://schemas.openxmlformats.org/officeDocument/2006/relationships/image" Target="../media/image13.png"/><Relationship Id="rId7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8.em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77975"/>
            <a:ext cx="7772400" cy="1470025"/>
          </a:xfrm>
        </p:spPr>
        <p:txBody>
          <a:bodyPr/>
          <a:lstStyle/>
          <a:p>
            <a:r>
              <a:rPr lang="en-US" dirty="0" smtClean="0"/>
              <a:t>Ensemble Adversarial Training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6008" y="2463689"/>
            <a:ext cx="8199420" cy="316734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Stanford Security Lunch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May 17</a:t>
            </a:r>
            <a:r>
              <a:rPr lang="en-US" baseline="30000" dirty="0" smtClean="0">
                <a:solidFill>
                  <a:schemeClr val="tx1"/>
                </a:solidFill>
              </a:rPr>
              <a:t>th</a:t>
            </a:r>
            <a:r>
              <a:rPr lang="en-US" dirty="0" smtClean="0">
                <a:solidFill>
                  <a:schemeClr val="tx1"/>
                </a:solidFill>
              </a:rPr>
              <a:t> 2017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Florian Tramèr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i="1" dirty="0" smtClean="0">
                <a:solidFill>
                  <a:schemeClr val="tx1"/>
                </a:solidFill>
              </a:rPr>
              <a:t>Joint work with Alexey </a:t>
            </a:r>
            <a:r>
              <a:rPr lang="en-US" i="1" dirty="0" err="1" smtClean="0">
                <a:solidFill>
                  <a:schemeClr val="tx1"/>
                </a:solidFill>
              </a:rPr>
              <a:t>Kurakin</a:t>
            </a:r>
            <a:r>
              <a:rPr lang="en-US" i="1" dirty="0" smtClean="0">
                <a:solidFill>
                  <a:schemeClr val="tx1"/>
                </a:solidFill>
              </a:rPr>
              <a:t>, Nicolas </a:t>
            </a:r>
            <a:r>
              <a:rPr lang="en-US" i="1" dirty="0" err="1" smtClean="0">
                <a:solidFill>
                  <a:schemeClr val="tx1"/>
                </a:solidFill>
              </a:rPr>
              <a:t>Papernot</a:t>
            </a:r>
            <a:r>
              <a:rPr lang="en-US" i="1" dirty="0" smtClean="0">
                <a:solidFill>
                  <a:schemeClr val="tx1"/>
                </a:solidFill>
              </a:rPr>
              <a:t>, Dan </a:t>
            </a:r>
            <a:r>
              <a:rPr lang="en-US" i="1" dirty="0" err="1" smtClean="0">
                <a:solidFill>
                  <a:schemeClr val="tx1"/>
                </a:solidFill>
              </a:rPr>
              <a:t>Boneh</a:t>
            </a:r>
            <a:r>
              <a:rPr lang="en-US" i="1" dirty="0" smtClean="0">
                <a:solidFill>
                  <a:schemeClr val="tx1"/>
                </a:solidFill>
              </a:rPr>
              <a:t> &amp; Patrick McDaniel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852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it Work?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6407881"/>
              </p:ext>
            </p:extLst>
          </p:nvPr>
        </p:nvGraphicFramePr>
        <p:xfrm>
          <a:off x="301794" y="1600200"/>
          <a:ext cx="8385006" cy="3589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5002"/>
                <a:gridCol w="2795002"/>
                <a:gridCol w="2795002"/>
              </a:tblGrid>
              <a:tr h="12096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00"/>
                          </a:solidFill>
                        </a:rPr>
                        <a:t>Adversarial Training</a:t>
                      </a:r>
                      <a:endParaRPr lang="en-US" sz="28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00"/>
                          </a:solidFill>
                        </a:rPr>
                        <a:t>White-Box Attacks</a:t>
                      </a:r>
                      <a:endParaRPr lang="en-US" sz="28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00"/>
                          </a:solidFill>
                        </a:rPr>
                        <a:t>Black-Box </a:t>
                      </a:r>
                      <a:br>
                        <a:rPr lang="en-US" sz="2800" dirty="0" smtClean="0">
                          <a:solidFill>
                            <a:srgbClr val="000000"/>
                          </a:solidFill>
                        </a:rPr>
                      </a:br>
                      <a:r>
                        <a:rPr lang="en-US" sz="2800" dirty="0" smtClean="0">
                          <a:solidFill>
                            <a:srgbClr val="000000"/>
                          </a:solidFill>
                        </a:rPr>
                        <a:t>Attacks</a:t>
                      </a:r>
                      <a:endParaRPr lang="en-US" sz="28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17058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0000"/>
                          </a:solidFill>
                        </a:rPr>
                        <a:t>One-Shot </a:t>
                      </a:r>
                      <a:endParaRPr lang="en-US" sz="28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</a:tr>
              <a:tr h="120963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0000"/>
                          </a:solidFill>
                        </a:rPr>
                        <a:t>Iterative</a:t>
                      </a:r>
                      <a:endParaRPr lang="en-US" sz="28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873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it Work?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8541107"/>
              </p:ext>
            </p:extLst>
          </p:nvPr>
        </p:nvGraphicFramePr>
        <p:xfrm>
          <a:off x="301794" y="1600200"/>
          <a:ext cx="8385006" cy="3589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5002"/>
                <a:gridCol w="2795002"/>
                <a:gridCol w="2795002"/>
              </a:tblGrid>
              <a:tr h="120963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Adversarial Training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00"/>
                          </a:solidFill>
                        </a:rPr>
                        <a:t>White-Box Attacks</a:t>
                      </a:r>
                      <a:endParaRPr lang="en-US" sz="28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00"/>
                          </a:solidFill>
                        </a:rPr>
                        <a:t>Black-Box </a:t>
                      </a:r>
                      <a:br>
                        <a:rPr lang="en-US" sz="2800" dirty="0" smtClean="0">
                          <a:solidFill>
                            <a:srgbClr val="000000"/>
                          </a:solidFill>
                        </a:rPr>
                      </a:br>
                      <a:r>
                        <a:rPr lang="en-US" sz="2800" dirty="0" smtClean="0">
                          <a:solidFill>
                            <a:srgbClr val="000000"/>
                          </a:solidFill>
                        </a:rPr>
                        <a:t>Attacks</a:t>
                      </a:r>
                      <a:endParaRPr lang="en-US" sz="28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17058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0000"/>
                          </a:solidFill>
                        </a:rPr>
                        <a:t>One-Shot </a:t>
                      </a:r>
                      <a:endParaRPr lang="en-US" sz="28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FFFF"/>
                          </a:solidFill>
                        </a:rPr>
                        <a:t>Mostly yes!</a:t>
                      </a:r>
                      <a:endParaRPr lang="en-US" sz="28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noFill/>
                  </a:tcPr>
                </a:tc>
              </a:tr>
              <a:tr h="120963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0000"/>
                          </a:solidFill>
                        </a:rPr>
                        <a:t>Iterative</a:t>
                      </a:r>
                      <a:endParaRPr lang="en-US" sz="28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87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it Work?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4101762"/>
              </p:ext>
            </p:extLst>
          </p:nvPr>
        </p:nvGraphicFramePr>
        <p:xfrm>
          <a:off x="301794" y="1600200"/>
          <a:ext cx="8385006" cy="3589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5002"/>
                <a:gridCol w="2795002"/>
                <a:gridCol w="2795002"/>
              </a:tblGrid>
              <a:tr h="12096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Adversarial Training</a:t>
                      </a:r>
                      <a:endParaRPr lang="en-US" sz="2800" dirty="0"/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00"/>
                          </a:solidFill>
                        </a:rPr>
                        <a:t>White-Box Attacks</a:t>
                      </a:r>
                      <a:endParaRPr lang="en-US" sz="28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00"/>
                          </a:solidFill>
                        </a:rPr>
                        <a:t>Black-Box </a:t>
                      </a:r>
                      <a:br>
                        <a:rPr lang="en-US" sz="2800" dirty="0" smtClean="0">
                          <a:solidFill>
                            <a:srgbClr val="000000"/>
                          </a:solidFill>
                        </a:rPr>
                      </a:br>
                      <a:r>
                        <a:rPr lang="en-US" sz="2800" dirty="0" smtClean="0">
                          <a:solidFill>
                            <a:srgbClr val="000000"/>
                          </a:solidFill>
                        </a:rPr>
                        <a:t>Attacks</a:t>
                      </a:r>
                      <a:endParaRPr lang="en-US" sz="28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B9CDE5"/>
                    </a:solidFill>
                  </a:tcPr>
                </a:tc>
              </a:tr>
              <a:tr h="117058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0000"/>
                          </a:solidFill>
                        </a:rPr>
                        <a:t>One-Shot </a:t>
                      </a:r>
                      <a:endParaRPr lang="en-US" sz="28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FFFF"/>
                          </a:solidFill>
                        </a:rPr>
                        <a:t>Mostly yes!</a:t>
                      </a:r>
                      <a:endParaRPr lang="en-US" sz="28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>
                    <a:noFill/>
                  </a:tcPr>
                </a:tc>
              </a:tr>
              <a:tr h="120963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0000"/>
                          </a:solidFill>
                        </a:rPr>
                        <a:t>Iterative</a:t>
                      </a:r>
                      <a:endParaRPr lang="en-US" sz="28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FFFF"/>
                          </a:solidFill>
                        </a:rPr>
                        <a:t>Not really</a:t>
                      </a:r>
                      <a:endParaRPr lang="en-US" sz="28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29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it Work?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8229894"/>
              </p:ext>
            </p:extLst>
          </p:nvPr>
        </p:nvGraphicFramePr>
        <p:xfrm>
          <a:off x="301794" y="1600200"/>
          <a:ext cx="8385006" cy="3589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5002"/>
                <a:gridCol w="2795002"/>
                <a:gridCol w="2795002"/>
              </a:tblGrid>
              <a:tr h="12096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00"/>
                          </a:solidFill>
                        </a:rPr>
                        <a:t>Adversarial Training</a:t>
                      </a:r>
                      <a:endParaRPr lang="en-US" sz="28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00"/>
                          </a:solidFill>
                        </a:rPr>
                        <a:t>White-Box Attacks</a:t>
                      </a:r>
                      <a:endParaRPr lang="en-US" sz="28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00"/>
                          </a:solidFill>
                        </a:rPr>
                        <a:t>Black-Box </a:t>
                      </a:r>
                      <a:br>
                        <a:rPr lang="en-US" sz="2800" dirty="0" smtClean="0">
                          <a:solidFill>
                            <a:srgbClr val="000000"/>
                          </a:solidFill>
                        </a:rPr>
                      </a:br>
                      <a:r>
                        <a:rPr lang="en-US" sz="2800" dirty="0" smtClean="0">
                          <a:solidFill>
                            <a:srgbClr val="000000"/>
                          </a:solidFill>
                        </a:rPr>
                        <a:t>Attacks</a:t>
                      </a:r>
                      <a:endParaRPr lang="en-US" sz="28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17058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0000"/>
                          </a:solidFill>
                        </a:rPr>
                        <a:t>One-Shot </a:t>
                      </a:r>
                      <a:endParaRPr lang="en-US" sz="28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FFFF"/>
                          </a:solidFill>
                        </a:rPr>
                        <a:t>Mostly yes!</a:t>
                      </a:r>
                      <a:endParaRPr lang="en-US" sz="28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>
                    <a:noFill/>
                  </a:tcPr>
                </a:tc>
              </a:tr>
              <a:tr h="120963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0000"/>
                          </a:solidFill>
                        </a:rPr>
                        <a:t>Iterative</a:t>
                      </a:r>
                      <a:endParaRPr lang="en-US" sz="28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FFFF"/>
                          </a:solidFill>
                        </a:rPr>
                        <a:t>Not really</a:t>
                      </a:r>
                      <a:endParaRPr lang="en-US" sz="28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dk1"/>
                          </a:solidFill>
                        </a:rPr>
                        <a:t>But they don’t transfer much</a:t>
                      </a:r>
                      <a:endParaRPr lang="en-US" sz="2800" b="1" dirty="0">
                        <a:solidFill>
                          <a:schemeClr val="dk1"/>
                        </a:solidFill>
                      </a:endParaRPr>
                    </a:p>
                  </a:txBody>
                  <a:tcPr anchor="ctr">
                    <a:solidFill>
                      <a:srgbClr val="CCFF66"/>
                    </a:solidFill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64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it Work?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1128966"/>
              </p:ext>
            </p:extLst>
          </p:nvPr>
        </p:nvGraphicFramePr>
        <p:xfrm>
          <a:off x="301794" y="1600200"/>
          <a:ext cx="8385006" cy="3589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5002"/>
                <a:gridCol w="2795002"/>
                <a:gridCol w="2795002"/>
              </a:tblGrid>
              <a:tr h="12096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Adversarial Training</a:t>
                      </a:r>
                      <a:endParaRPr lang="en-US" sz="2800" dirty="0"/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00"/>
                          </a:solidFill>
                        </a:rPr>
                        <a:t>White-Box Attacks</a:t>
                      </a:r>
                      <a:endParaRPr lang="en-US" sz="28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00"/>
                          </a:solidFill>
                        </a:rPr>
                        <a:t>Black-Box </a:t>
                      </a:r>
                      <a:br>
                        <a:rPr lang="en-US" sz="2800" dirty="0" smtClean="0">
                          <a:solidFill>
                            <a:srgbClr val="000000"/>
                          </a:solidFill>
                        </a:rPr>
                      </a:br>
                      <a:r>
                        <a:rPr lang="en-US" sz="2800" dirty="0" smtClean="0">
                          <a:solidFill>
                            <a:srgbClr val="000000"/>
                          </a:solidFill>
                        </a:rPr>
                        <a:t>Attacks</a:t>
                      </a:r>
                      <a:endParaRPr lang="en-US" sz="28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B9CDE5"/>
                    </a:solidFill>
                  </a:tcPr>
                </a:tc>
              </a:tr>
              <a:tr h="117058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0000"/>
                          </a:solidFill>
                        </a:rPr>
                        <a:t>One-Shot </a:t>
                      </a:r>
                      <a:endParaRPr lang="en-US" sz="28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FFFF"/>
                          </a:solidFill>
                        </a:rPr>
                        <a:t>Mostly yes!</a:t>
                      </a:r>
                      <a:endParaRPr lang="en-US" sz="28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Not</a:t>
                      </a:r>
                      <a:r>
                        <a:rPr lang="en-US" sz="2800" b="1" baseline="0" dirty="0" smtClean="0"/>
                        <a:t> really!</a:t>
                      </a:r>
                      <a:endParaRPr lang="en-US" sz="2800" b="1" dirty="0"/>
                    </a:p>
                  </a:txBody>
                  <a:tcPr anchor="ctr">
                    <a:solidFill>
                      <a:srgbClr val="FF8000"/>
                    </a:solidFill>
                  </a:tcPr>
                </a:tc>
              </a:tr>
              <a:tr h="120963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0000"/>
                          </a:solidFill>
                        </a:rPr>
                        <a:t>Iterative</a:t>
                      </a:r>
                      <a:endParaRPr lang="en-US" sz="28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FFFF"/>
                          </a:solidFill>
                        </a:rPr>
                        <a:t>Not really</a:t>
                      </a:r>
                      <a:endParaRPr lang="en-US" sz="28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But they don’t transfer much</a:t>
                      </a:r>
                      <a:endParaRPr lang="en-US" sz="2800" b="1" dirty="0"/>
                    </a:p>
                  </a:txBody>
                  <a:tcPr anchor="ctr">
                    <a:solidFill>
                      <a:srgbClr val="CCFF66"/>
                    </a:solidFill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97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Attacks on Adversarial Training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4212017438"/>
              </p:ext>
            </p:extLst>
          </p:nvPr>
        </p:nvGraphicFramePr>
        <p:xfrm>
          <a:off x="457201" y="1417638"/>
          <a:ext cx="3932546" cy="3882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3872283296"/>
              </p:ext>
            </p:extLst>
          </p:nvPr>
        </p:nvGraphicFramePr>
        <p:xfrm>
          <a:off x="4781689" y="1417638"/>
          <a:ext cx="3905111" cy="3882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8" name="Group 57"/>
          <p:cNvGrpSpPr/>
          <p:nvPr/>
        </p:nvGrpSpPr>
        <p:grpSpPr>
          <a:xfrm>
            <a:off x="2774947" y="5205729"/>
            <a:ext cx="4358391" cy="1191673"/>
            <a:chOff x="2774947" y="5299809"/>
            <a:chExt cx="4358391" cy="1191673"/>
          </a:xfrm>
        </p:grpSpPr>
        <p:sp>
          <p:nvSpPr>
            <p:cNvPr id="8" name="Rectangle 7"/>
            <p:cNvSpPr/>
            <p:nvPr/>
          </p:nvSpPr>
          <p:spPr>
            <a:xfrm>
              <a:off x="2774947" y="5660447"/>
              <a:ext cx="4358391" cy="83103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</a:rPr>
                <a:t>Adversarial examples transferred from another model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cxnSp>
          <p:nvCxnSpPr>
            <p:cNvPr id="13" name="Straight Arrow Connector 12"/>
            <p:cNvCxnSpPr>
              <a:stCxn id="8" idx="0"/>
              <a:endCxn id="11" idx="2"/>
            </p:cNvCxnSpPr>
            <p:nvPr/>
          </p:nvCxnSpPr>
          <p:spPr>
            <a:xfrm flipV="1">
              <a:off x="4954143" y="5299809"/>
              <a:ext cx="1780101" cy="360638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0"/>
            </p:cNvCxnSpPr>
            <p:nvPr/>
          </p:nvCxnSpPr>
          <p:spPr>
            <a:xfrm flipH="1" flipV="1">
              <a:off x="3057145" y="5299809"/>
              <a:ext cx="1896998" cy="360638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31887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577879" y="2555825"/>
            <a:ext cx="4577879" cy="43021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“Gradient Masking”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441" y="3773653"/>
            <a:ext cx="1834287" cy="23892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get robustness to FGSM-style attacks?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2555825"/>
            <a:ext cx="4577879" cy="43021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 smtClean="0">
                <a:solidFill>
                  <a:srgbClr val="008000"/>
                </a:solidFill>
              </a:rPr>
              <a:t>Large Margin Classifier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395663" y="4834768"/>
            <a:ext cx="1588476" cy="1619998"/>
          </a:xfrm>
          <a:prstGeom prst="ellipse">
            <a:avLst/>
          </a:prstGeom>
          <a:solidFill>
            <a:schemeClr val="tx2">
              <a:lumMod val="20000"/>
              <a:lumOff val="80000"/>
              <a:alpha val="5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Masking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962317" y="3705814"/>
            <a:ext cx="2931784" cy="2257907"/>
          </a:xfrm>
          <a:custGeom>
            <a:avLst/>
            <a:gdLst>
              <a:gd name="connsiteX0" fmla="*/ 0 w 2931784"/>
              <a:gd name="connsiteY0" fmla="*/ 0 h 2257907"/>
              <a:gd name="connsiteX1" fmla="*/ 15678 w 2931784"/>
              <a:gd name="connsiteY1" fmla="*/ 250879 h 2257907"/>
              <a:gd name="connsiteX2" fmla="*/ 47033 w 2931784"/>
              <a:gd name="connsiteY2" fmla="*/ 391998 h 2257907"/>
              <a:gd name="connsiteX3" fmla="*/ 62711 w 2931784"/>
              <a:gd name="connsiteY3" fmla="*/ 454718 h 2257907"/>
              <a:gd name="connsiteX4" fmla="*/ 94066 w 2931784"/>
              <a:gd name="connsiteY4" fmla="*/ 548797 h 2257907"/>
              <a:gd name="connsiteX5" fmla="*/ 109744 w 2931784"/>
              <a:gd name="connsiteY5" fmla="*/ 595837 h 2257907"/>
              <a:gd name="connsiteX6" fmla="*/ 141099 w 2931784"/>
              <a:gd name="connsiteY6" fmla="*/ 658556 h 2257907"/>
              <a:gd name="connsiteX7" fmla="*/ 172454 w 2931784"/>
              <a:gd name="connsiteY7" fmla="*/ 705596 h 2257907"/>
              <a:gd name="connsiteX8" fmla="*/ 203810 w 2931784"/>
              <a:gd name="connsiteY8" fmla="*/ 799676 h 2257907"/>
              <a:gd name="connsiteX9" fmla="*/ 250843 w 2931784"/>
              <a:gd name="connsiteY9" fmla="*/ 831035 h 2257907"/>
              <a:gd name="connsiteX10" fmla="*/ 438975 w 2931784"/>
              <a:gd name="connsiteY10" fmla="*/ 987834 h 2257907"/>
              <a:gd name="connsiteX11" fmla="*/ 548718 w 2931784"/>
              <a:gd name="connsiteY11" fmla="*/ 1034874 h 2257907"/>
              <a:gd name="connsiteX12" fmla="*/ 642784 w 2931784"/>
              <a:gd name="connsiteY12" fmla="*/ 1066234 h 2257907"/>
              <a:gd name="connsiteX13" fmla="*/ 689817 w 2931784"/>
              <a:gd name="connsiteY13" fmla="*/ 1081914 h 2257907"/>
              <a:gd name="connsiteX14" fmla="*/ 815239 w 2931784"/>
              <a:gd name="connsiteY14" fmla="*/ 1113274 h 2257907"/>
              <a:gd name="connsiteX15" fmla="*/ 972016 w 2931784"/>
              <a:gd name="connsiteY15" fmla="*/ 1144634 h 2257907"/>
              <a:gd name="connsiteX16" fmla="*/ 1019049 w 2931784"/>
              <a:gd name="connsiteY16" fmla="*/ 1160313 h 2257907"/>
              <a:gd name="connsiteX17" fmla="*/ 1207181 w 2931784"/>
              <a:gd name="connsiteY17" fmla="*/ 1191673 h 2257907"/>
              <a:gd name="connsiteX18" fmla="*/ 1332602 w 2931784"/>
              <a:gd name="connsiteY18" fmla="*/ 1223033 h 2257907"/>
              <a:gd name="connsiteX19" fmla="*/ 1458023 w 2931784"/>
              <a:gd name="connsiteY19" fmla="*/ 1238713 h 2257907"/>
              <a:gd name="connsiteX20" fmla="*/ 1583445 w 2931784"/>
              <a:gd name="connsiteY20" fmla="*/ 1270073 h 2257907"/>
              <a:gd name="connsiteX21" fmla="*/ 1724544 w 2931784"/>
              <a:gd name="connsiteY21" fmla="*/ 1301433 h 2257907"/>
              <a:gd name="connsiteX22" fmla="*/ 1818610 w 2931784"/>
              <a:gd name="connsiteY22" fmla="*/ 1332792 h 2257907"/>
              <a:gd name="connsiteX23" fmla="*/ 1865643 w 2931784"/>
              <a:gd name="connsiteY23" fmla="*/ 1348472 h 2257907"/>
              <a:gd name="connsiteX24" fmla="*/ 1928353 w 2931784"/>
              <a:gd name="connsiteY24" fmla="*/ 1379832 h 2257907"/>
              <a:gd name="connsiteX25" fmla="*/ 1991064 w 2931784"/>
              <a:gd name="connsiteY25" fmla="*/ 1395512 h 2257907"/>
              <a:gd name="connsiteX26" fmla="*/ 2069452 w 2931784"/>
              <a:gd name="connsiteY26" fmla="*/ 1426872 h 2257907"/>
              <a:gd name="connsiteX27" fmla="*/ 2116485 w 2931784"/>
              <a:gd name="connsiteY27" fmla="*/ 1442552 h 2257907"/>
              <a:gd name="connsiteX28" fmla="*/ 2226229 w 2931784"/>
              <a:gd name="connsiteY28" fmla="*/ 1505271 h 2257907"/>
              <a:gd name="connsiteX29" fmla="*/ 2273262 w 2931784"/>
              <a:gd name="connsiteY29" fmla="*/ 1520951 h 2257907"/>
              <a:gd name="connsiteX30" fmla="*/ 2414361 w 2931784"/>
              <a:gd name="connsiteY30" fmla="*/ 1630711 h 2257907"/>
              <a:gd name="connsiteX31" fmla="*/ 2508427 w 2931784"/>
              <a:gd name="connsiteY31" fmla="*/ 1709110 h 2257907"/>
              <a:gd name="connsiteX32" fmla="*/ 2571138 w 2931784"/>
              <a:gd name="connsiteY32" fmla="*/ 1771830 h 2257907"/>
              <a:gd name="connsiteX33" fmla="*/ 2665204 w 2931784"/>
              <a:gd name="connsiteY33" fmla="*/ 1850229 h 2257907"/>
              <a:gd name="connsiteX34" fmla="*/ 2727914 w 2931784"/>
              <a:gd name="connsiteY34" fmla="*/ 1944309 h 2257907"/>
              <a:gd name="connsiteX35" fmla="*/ 2759270 w 2931784"/>
              <a:gd name="connsiteY35" fmla="*/ 1991349 h 2257907"/>
              <a:gd name="connsiteX36" fmla="*/ 2790625 w 2931784"/>
              <a:gd name="connsiteY36" fmla="*/ 2054068 h 2257907"/>
              <a:gd name="connsiteX37" fmla="*/ 2900369 w 2931784"/>
              <a:gd name="connsiteY37" fmla="*/ 2195187 h 2257907"/>
              <a:gd name="connsiteX38" fmla="*/ 2931724 w 2931784"/>
              <a:gd name="connsiteY38" fmla="*/ 2257907 h 225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31784" h="2257907">
                <a:moveTo>
                  <a:pt x="0" y="0"/>
                </a:moveTo>
                <a:cubicBezTo>
                  <a:pt x="5226" y="83626"/>
                  <a:pt x="8093" y="167434"/>
                  <a:pt x="15678" y="250879"/>
                </a:cubicBezTo>
                <a:cubicBezTo>
                  <a:pt x="25109" y="354638"/>
                  <a:pt x="25962" y="318240"/>
                  <a:pt x="47033" y="391998"/>
                </a:cubicBezTo>
                <a:cubicBezTo>
                  <a:pt x="52953" y="412719"/>
                  <a:pt x="56519" y="434077"/>
                  <a:pt x="62711" y="454718"/>
                </a:cubicBezTo>
                <a:cubicBezTo>
                  <a:pt x="72208" y="486380"/>
                  <a:pt x="83614" y="517437"/>
                  <a:pt x="94066" y="548797"/>
                </a:cubicBezTo>
                <a:cubicBezTo>
                  <a:pt x="99292" y="564477"/>
                  <a:pt x="102353" y="581054"/>
                  <a:pt x="109744" y="595837"/>
                </a:cubicBezTo>
                <a:cubicBezTo>
                  <a:pt x="120196" y="616743"/>
                  <a:pt x="129504" y="638262"/>
                  <a:pt x="141099" y="658556"/>
                </a:cubicBezTo>
                <a:cubicBezTo>
                  <a:pt x="150447" y="674918"/>
                  <a:pt x="164802" y="688376"/>
                  <a:pt x="172454" y="705596"/>
                </a:cubicBezTo>
                <a:cubicBezTo>
                  <a:pt x="185878" y="735804"/>
                  <a:pt x="176307" y="781338"/>
                  <a:pt x="203810" y="799676"/>
                </a:cubicBezTo>
                <a:cubicBezTo>
                  <a:pt x="219488" y="810129"/>
                  <a:pt x="236761" y="818515"/>
                  <a:pt x="250843" y="831035"/>
                </a:cubicBezTo>
                <a:cubicBezTo>
                  <a:pt x="303236" y="877613"/>
                  <a:pt x="366070" y="963529"/>
                  <a:pt x="438975" y="987834"/>
                </a:cubicBezTo>
                <a:cubicBezTo>
                  <a:pt x="590371" y="1038307"/>
                  <a:pt x="354990" y="957371"/>
                  <a:pt x="548718" y="1034874"/>
                </a:cubicBezTo>
                <a:cubicBezTo>
                  <a:pt x="579405" y="1047151"/>
                  <a:pt x="611429" y="1055781"/>
                  <a:pt x="642784" y="1066234"/>
                </a:cubicBezTo>
                <a:cubicBezTo>
                  <a:pt x="658462" y="1071461"/>
                  <a:pt x="673785" y="1077905"/>
                  <a:pt x="689817" y="1081914"/>
                </a:cubicBezTo>
                <a:cubicBezTo>
                  <a:pt x="731624" y="1092367"/>
                  <a:pt x="772982" y="1104821"/>
                  <a:pt x="815239" y="1113274"/>
                </a:cubicBezTo>
                <a:cubicBezTo>
                  <a:pt x="867498" y="1123727"/>
                  <a:pt x="921457" y="1127780"/>
                  <a:pt x="972016" y="1144634"/>
                </a:cubicBezTo>
                <a:cubicBezTo>
                  <a:pt x="987694" y="1149860"/>
                  <a:pt x="1002844" y="1157072"/>
                  <a:pt x="1019049" y="1160313"/>
                </a:cubicBezTo>
                <a:cubicBezTo>
                  <a:pt x="1151770" y="1186860"/>
                  <a:pt x="1095010" y="1163626"/>
                  <a:pt x="1207181" y="1191673"/>
                </a:cubicBezTo>
                <a:cubicBezTo>
                  <a:pt x="1314006" y="1218383"/>
                  <a:pt x="1182359" y="1199915"/>
                  <a:pt x="1332602" y="1223033"/>
                </a:cubicBezTo>
                <a:cubicBezTo>
                  <a:pt x="1374244" y="1229440"/>
                  <a:pt x="1416612" y="1230947"/>
                  <a:pt x="1458023" y="1238713"/>
                </a:cubicBezTo>
                <a:cubicBezTo>
                  <a:pt x="1500379" y="1246656"/>
                  <a:pt x="1541188" y="1261620"/>
                  <a:pt x="1583445" y="1270073"/>
                </a:cubicBezTo>
                <a:cubicBezTo>
                  <a:pt x="1628202" y="1279026"/>
                  <a:pt x="1680261" y="1288147"/>
                  <a:pt x="1724544" y="1301433"/>
                </a:cubicBezTo>
                <a:cubicBezTo>
                  <a:pt x="1756202" y="1310931"/>
                  <a:pt x="1787255" y="1322339"/>
                  <a:pt x="1818610" y="1332792"/>
                </a:cubicBezTo>
                <a:cubicBezTo>
                  <a:pt x="1834288" y="1338019"/>
                  <a:pt x="1850862" y="1341080"/>
                  <a:pt x="1865643" y="1348472"/>
                </a:cubicBezTo>
                <a:cubicBezTo>
                  <a:pt x="1886546" y="1358925"/>
                  <a:pt x="1906470" y="1371625"/>
                  <a:pt x="1928353" y="1379832"/>
                </a:cubicBezTo>
                <a:cubicBezTo>
                  <a:pt x="1948528" y="1387399"/>
                  <a:pt x="1970623" y="1388697"/>
                  <a:pt x="1991064" y="1395512"/>
                </a:cubicBezTo>
                <a:cubicBezTo>
                  <a:pt x="2017762" y="1404413"/>
                  <a:pt x="2043102" y="1416989"/>
                  <a:pt x="2069452" y="1426872"/>
                </a:cubicBezTo>
                <a:cubicBezTo>
                  <a:pt x="2084925" y="1432675"/>
                  <a:pt x="2101296" y="1436041"/>
                  <a:pt x="2116485" y="1442552"/>
                </a:cubicBezTo>
                <a:cubicBezTo>
                  <a:pt x="2308888" y="1525022"/>
                  <a:pt x="2068777" y="1426535"/>
                  <a:pt x="2226229" y="1505271"/>
                </a:cubicBezTo>
                <a:cubicBezTo>
                  <a:pt x="2241010" y="1512662"/>
                  <a:pt x="2258816" y="1512924"/>
                  <a:pt x="2273262" y="1520951"/>
                </a:cubicBezTo>
                <a:cubicBezTo>
                  <a:pt x="2390017" y="1585824"/>
                  <a:pt x="2338187" y="1562991"/>
                  <a:pt x="2414361" y="1630711"/>
                </a:cubicBezTo>
                <a:cubicBezTo>
                  <a:pt x="2444867" y="1657831"/>
                  <a:pt x="2478089" y="1681802"/>
                  <a:pt x="2508427" y="1709110"/>
                </a:cubicBezTo>
                <a:cubicBezTo>
                  <a:pt x="2530401" y="1728889"/>
                  <a:pt x="2548692" y="1752588"/>
                  <a:pt x="2571138" y="1771830"/>
                </a:cubicBezTo>
                <a:cubicBezTo>
                  <a:pt x="2631525" y="1823597"/>
                  <a:pt x="2610843" y="1780326"/>
                  <a:pt x="2665204" y="1850229"/>
                </a:cubicBezTo>
                <a:cubicBezTo>
                  <a:pt x="2688340" y="1879980"/>
                  <a:pt x="2707011" y="1912949"/>
                  <a:pt x="2727914" y="1944309"/>
                </a:cubicBezTo>
                <a:cubicBezTo>
                  <a:pt x="2738366" y="1959989"/>
                  <a:pt x="2750844" y="1974494"/>
                  <a:pt x="2759270" y="1991349"/>
                </a:cubicBezTo>
                <a:cubicBezTo>
                  <a:pt x="2769722" y="2012255"/>
                  <a:pt x="2778601" y="2034025"/>
                  <a:pt x="2790625" y="2054068"/>
                </a:cubicBezTo>
                <a:cubicBezTo>
                  <a:pt x="2892523" y="2223922"/>
                  <a:pt x="2810869" y="2087771"/>
                  <a:pt x="2900369" y="2195187"/>
                </a:cubicBezTo>
                <a:cubicBezTo>
                  <a:pt x="2934623" y="2236298"/>
                  <a:pt x="2931724" y="2226234"/>
                  <a:pt x="2931724" y="2257907"/>
                </a:cubicBezTo>
              </a:path>
            </a:pathLst>
          </a:custGeom>
          <a:ln w="38100" cmpd="sng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lus 6"/>
          <p:cNvSpPr/>
          <p:nvPr/>
        </p:nvSpPr>
        <p:spPr>
          <a:xfrm>
            <a:off x="1019048" y="5428265"/>
            <a:ext cx="444070" cy="433004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638020" y="5101477"/>
            <a:ext cx="1588476" cy="1619998"/>
            <a:chOff x="1414662" y="5238002"/>
            <a:chExt cx="1588476" cy="1619998"/>
          </a:xfrm>
        </p:grpSpPr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1414662" y="5238002"/>
              <a:ext cx="1588476" cy="1619998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68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Plus 7"/>
            <p:cNvSpPr/>
            <p:nvPr/>
          </p:nvSpPr>
          <p:spPr>
            <a:xfrm>
              <a:off x="1984139" y="5861269"/>
              <a:ext cx="444070" cy="433004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669997" y="3116861"/>
            <a:ext cx="2482031" cy="1835998"/>
            <a:chOff x="2017458" y="2792861"/>
            <a:chExt cx="2482031" cy="1835998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017458" y="2792861"/>
              <a:ext cx="1588476" cy="1619998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5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911013" y="3008861"/>
              <a:ext cx="1588476" cy="1619998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5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Minus 8"/>
            <p:cNvSpPr>
              <a:spLocks noChangeAspect="1"/>
            </p:cNvSpPr>
            <p:nvPr/>
          </p:nvSpPr>
          <p:spPr>
            <a:xfrm>
              <a:off x="2571138" y="3386860"/>
              <a:ext cx="432000" cy="432000"/>
            </a:xfrm>
            <a:prstGeom prst="mathMin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inus 9"/>
            <p:cNvSpPr>
              <a:spLocks noChangeAspect="1"/>
            </p:cNvSpPr>
            <p:nvPr/>
          </p:nvSpPr>
          <p:spPr>
            <a:xfrm>
              <a:off x="3518832" y="3602860"/>
              <a:ext cx="432000" cy="432000"/>
            </a:xfrm>
            <a:prstGeom prst="mathMin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Freeform 20"/>
          <p:cNvSpPr/>
          <p:nvPr/>
        </p:nvSpPr>
        <p:spPr>
          <a:xfrm>
            <a:off x="5237944" y="3705814"/>
            <a:ext cx="2931784" cy="2257907"/>
          </a:xfrm>
          <a:custGeom>
            <a:avLst/>
            <a:gdLst>
              <a:gd name="connsiteX0" fmla="*/ 0 w 2931784"/>
              <a:gd name="connsiteY0" fmla="*/ 0 h 2257907"/>
              <a:gd name="connsiteX1" fmla="*/ 15678 w 2931784"/>
              <a:gd name="connsiteY1" fmla="*/ 250879 h 2257907"/>
              <a:gd name="connsiteX2" fmla="*/ 47033 w 2931784"/>
              <a:gd name="connsiteY2" fmla="*/ 391998 h 2257907"/>
              <a:gd name="connsiteX3" fmla="*/ 62711 w 2931784"/>
              <a:gd name="connsiteY3" fmla="*/ 454718 h 2257907"/>
              <a:gd name="connsiteX4" fmla="*/ 94066 w 2931784"/>
              <a:gd name="connsiteY4" fmla="*/ 548797 h 2257907"/>
              <a:gd name="connsiteX5" fmla="*/ 109744 w 2931784"/>
              <a:gd name="connsiteY5" fmla="*/ 595837 h 2257907"/>
              <a:gd name="connsiteX6" fmla="*/ 141099 w 2931784"/>
              <a:gd name="connsiteY6" fmla="*/ 658556 h 2257907"/>
              <a:gd name="connsiteX7" fmla="*/ 172454 w 2931784"/>
              <a:gd name="connsiteY7" fmla="*/ 705596 h 2257907"/>
              <a:gd name="connsiteX8" fmla="*/ 203810 w 2931784"/>
              <a:gd name="connsiteY8" fmla="*/ 799676 h 2257907"/>
              <a:gd name="connsiteX9" fmla="*/ 250843 w 2931784"/>
              <a:gd name="connsiteY9" fmla="*/ 831035 h 2257907"/>
              <a:gd name="connsiteX10" fmla="*/ 438975 w 2931784"/>
              <a:gd name="connsiteY10" fmla="*/ 987834 h 2257907"/>
              <a:gd name="connsiteX11" fmla="*/ 548718 w 2931784"/>
              <a:gd name="connsiteY11" fmla="*/ 1034874 h 2257907"/>
              <a:gd name="connsiteX12" fmla="*/ 642784 w 2931784"/>
              <a:gd name="connsiteY12" fmla="*/ 1066234 h 2257907"/>
              <a:gd name="connsiteX13" fmla="*/ 689817 w 2931784"/>
              <a:gd name="connsiteY13" fmla="*/ 1081914 h 2257907"/>
              <a:gd name="connsiteX14" fmla="*/ 815239 w 2931784"/>
              <a:gd name="connsiteY14" fmla="*/ 1113274 h 2257907"/>
              <a:gd name="connsiteX15" fmla="*/ 972016 w 2931784"/>
              <a:gd name="connsiteY15" fmla="*/ 1144634 h 2257907"/>
              <a:gd name="connsiteX16" fmla="*/ 1019049 w 2931784"/>
              <a:gd name="connsiteY16" fmla="*/ 1160313 h 2257907"/>
              <a:gd name="connsiteX17" fmla="*/ 1207181 w 2931784"/>
              <a:gd name="connsiteY17" fmla="*/ 1191673 h 2257907"/>
              <a:gd name="connsiteX18" fmla="*/ 1332602 w 2931784"/>
              <a:gd name="connsiteY18" fmla="*/ 1223033 h 2257907"/>
              <a:gd name="connsiteX19" fmla="*/ 1458023 w 2931784"/>
              <a:gd name="connsiteY19" fmla="*/ 1238713 h 2257907"/>
              <a:gd name="connsiteX20" fmla="*/ 1583445 w 2931784"/>
              <a:gd name="connsiteY20" fmla="*/ 1270073 h 2257907"/>
              <a:gd name="connsiteX21" fmla="*/ 1724544 w 2931784"/>
              <a:gd name="connsiteY21" fmla="*/ 1301433 h 2257907"/>
              <a:gd name="connsiteX22" fmla="*/ 1818610 w 2931784"/>
              <a:gd name="connsiteY22" fmla="*/ 1332792 h 2257907"/>
              <a:gd name="connsiteX23" fmla="*/ 1865643 w 2931784"/>
              <a:gd name="connsiteY23" fmla="*/ 1348472 h 2257907"/>
              <a:gd name="connsiteX24" fmla="*/ 1928353 w 2931784"/>
              <a:gd name="connsiteY24" fmla="*/ 1379832 h 2257907"/>
              <a:gd name="connsiteX25" fmla="*/ 1991064 w 2931784"/>
              <a:gd name="connsiteY25" fmla="*/ 1395512 h 2257907"/>
              <a:gd name="connsiteX26" fmla="*/ 2069452 w 2931784"/>
              <a:gd name="connsiteY26" fmla="*/ 1426872 h 2257907"/>
              <a:gd name="connsiteX27" fmla="*/ 2116485 w 2931784"/>
              <a:gd name="connsiteY27" fmla="*/ 1442552 h 2257907"/>
              <a:gd name="connsiteX28" fmla="*/ 2226229 w 2931784"/>
              <a:gd name="connsiteY28" fmla="*/ 1505271 h 2257907"/>
              <a:gd name="connsiteX29" fmla="*/ 2273262 w 2931784"/>
              <a:gd name="connsiteY29" fmla="*/ 1520951 h 2257907"/>
              <a:gd name="connsiteX30" fmla="*/ 2414361 w 2931784"/>
              <a:gd name="connsiteY30" fmla="*/ 1630711 h 2257907"/>
              <a:gd name="connsiteX31" fmla="*/ 2508427 w 2931784"/>
              <a:gd name="connsiteY31" fmla="*/ 1709110 h 2257907"/>
              <a:gd name="connsiteX32" fmla="*/ 2571138 w 2931784"/>
              <a:gd name="connsiteY32" fmla="*/ 1771830 h 2257907"/>
              <a:gd name="connsiteX33" fmla="*/ 2665204 w 2931784"/>
              <a:gd name="connsiteY33" fmla="*/ 1850229 h 2257907"/>
              <a:gd name="connsiteX34" fmla="*/ 2727914 w 2931784"/>
              <a:gd name="connsiteY34" fmla="*/ 1944309 h 2257907"/>
              <a:gd name="connsiteX35" fmla="*/ 2759270 w 2931784"/>
              <a:gd name="connsiteY35" fmla="*/ 1991349 h 2257907"/>
              <a:gd name="connsiteX36" fmla="*/ 2790625 w 2931784"/>
              <a:gd name="connsiteY36" fmla="*/ 2054068 h 2257907"/>
              <a:gd name="connsiteX37" fmla="*/ 2900369 w 2931784"/>
              <a:gd name="connsiteY37" fmla="*/ 2195187 h 2257907"/>
              <a:gd name="connsiteX38" fmla="*/ 2931724 w 2931784"/>
              <a:gd name="connsiteY38" fmla="*/ 2257907 h 225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31784" h="2257907">
                <a:moveTo>
                  <a:pt x="0" y="0"/>
                </a:moveTo>
                <a:cubicBezTo>
                  <a:pt x="5226" y="83626"/>
                  <a:pt x="8093" y="167434"/>
                  <a:pt x="15678" y="250879"/>
                </a:cubicBezTo>
                <a:cubicBezTo>
                  <a:pt x="25109" y="354638"/>
                  <a:pt x="25962" y="318240"/>
                  <a:pt x="47033" y="391998"/>
                </a:cubicBezTo>
                <a:cubicBezTo>
                  <a:pt x="52953" y="412719"/>
                  <a:pt x="56519" y="434077"/>
                  <a:pt x="62711" y="454718"/>
                </a:cubicBezTo>
                <a:cubicBezTo>
                  <a:pt x="72208" y="486380"/>
                  <a:pt x="83614" y="517437"/>
                  <a:pt x="94066" y="548797"/>
                </a:cubicBezTo>
                <a:cubicBezTo>
                  <a:pt x="99292" y="564477"/>
                  <a:pt x="102353" y="581054"/>
                  <a:pt x="109744" y="595837"/>
                </a:cubicBezTo>
                <a:cubicBezTo>
                  <a:pt x="120196" y="616743"/>
                  <a:pt x="129504" y="638262"/>
                  <a:pt x="141099" y="658556"/>
                </a:cubicBezTo>
                <a:cubicBezTo>
                  <a:pt x="150447" y="674918"/>
                  <a:pt x="164802" y="688376"/>
                  <a:pt x="172454" y="705596"/>
                </a:cubicBezTo>
                <a:cubicBezTo>
                  <a:pt x="185878" y="735804"/>
                  <a:pt x="176307" y="781338"/>
                  <a:pt x="203810" y="799676"/>
                </a:cubicBezTo>
                <a:cubicBezTo>
                  <a:pt x="219488" y="810129"/>
                  <a:pt x="236761" y="818515"/>
                  <a:pt x="250843" y="831035"/>
                </a:cubicBezTo>
                <a:cubicBezTo>
                  <a:pt x="303236" y="877613"/>
                  <a:pt x="366070" y="963529"/>
                  <a:pt x="438975" y="987834"/>
                </a:cubicBezTo>
                <a:cubicBezTo>
                  <a:pt x="590371" y="1038307"/>
                  <a:pt x="354990" y="957371"/>
                  <a:pt x="548718" y="1034874"/>
                </a:cubicBezTo>
                <a:cubicBezTo>
                  <a:pt x="579405" y="1047151"/>
                  <a:pt x="611429" y="1055781"/>
                  <a:pt x="642784" y="1066234"/>
                </a:cubicBezTo>
                <a:cubicBezTo>
                  <a:pt x="658462" y="1071461"/>
                  <a:pt x="673785" y="1077905"/>
                  <a:pt x="689817" y="1081914"/>
                </a:cubicBezTo>
                <a:cubicBezTo>
                  <a:pt x="731624" y="1092367"/>
                  <a:pt x="772982" y="1104821"/>
                  <a:pt x="815239" y="1113274"/>
                </a:cubicBezTo>
                <a:cubicBezTo>
                  <a:pt x="867498" y="1123727"/>
                  <a:pt x="921457" y="1127780"/>
                  <a:pt x="972016" y="1144634"/>
                </a:cubicBezTo>
                <a:cubicBezTo>
                  <a:pt x="987694" y="1149860"/>
                  <a:pt x="1002844" y="1157072"/>
                  <a:pt x="1019049" y="1160313"/>
                </a:cubicBezTo>
                <a:cubicBezTo>
                  <a:pt x="1151770" y="1186860"/>
                  <a:pt x="1095010" y="1163626"/>
                  <a:pt x="1207181" y="1191673"/>
                </a:cubicBezTo>
                <a:cubicBezTo>
                  <a:pt x="1314006" y="1218383"/>
                  <a:pt x="1182359" y="1199915"/>
                  <a:pt x="1332602" y="1223033"/>
                </a:cubicBezTo>
                <a:cubicBezTo>
                  <a:pt x="1374244" y="1229440"/>
                  <a:pt x="1416612" y="1230947"/>
                  <a:pt x="1458023" y="1238713"/>
                </a:cubicBezTo>
                <a:cubicBezTo>
                  <a:pt x="1500379" y="1246656"/>
                  <a:pt x="1541188" y="1261620"/>
                  <a:pt x="1583445" y="1270073"/>
                </a:cubicBezTo>
                <a:cubicBezTo>
                  <a:pt x="1628202" y="1279026"/>
                  <a:pt x="1680261" y="1288147"/>
                  <a:pt x="1724544" y="1301433"/>
                </a:cubicBezTo>
                <a:cubicBezTo>
                  <a:pt x="1756202" y="1310931"/>
                  <a:pt x="1787255" y="1322339"/>
                  <a:pt x="1818610" y="1332792"/>
                </a:cubicBezTo>
                <a:cubicBezTo>
                  <a:pt x="1834288" y="1338019"/>
                  <a:pt x="1850862" y="1341080"/>
                  <a:pt x="1865643" y="1348472"/>
                </a:cubicBezTo>
                <a:cubicBezTo>
                  <a:pt x="1886546" y="1358925"/>
                  <a:pt x="1906470" y="1371625"/>
                  <a:pt x="1928353" y="1379832"/>
                </a:cubicBezTo>
                <a:cubicBezTo>
                  <a:pt x="1948528" y="1387399"/>
                  <a:pt x="1970623" y="1388697"/>
                  <a:pt x="1991064" y="1395512"/>
                </a:cubicBezTo>
                <a:cubicBezTo>
                  <a:pt x="2017762" y="1404413"/>
                  <a:pt x="2043102" y="1416989"/>
                  <a:pt x="2069452" y="1426872"/>
                </a:cubicBezTo>
                <a:cubicBezTo>
                  <a:pt x="2084925" y="1432675"/>
                  <a:pt x="2101296" y="1436041"/>
                  <a:pt x="2116485" y="1442552"/>
                </a:cubicBezTo>
                <a:cubicBezTo>
                  <a:pt x="2308888" y="1525022"/>
                  <a:pt x="2068777" y="1426535"/>
                  <a:pt x="2226229" y="1505271"/>
                </a:cubicBezTo>
                <a:cubicBezTo>
                  <a:pt x="2241010" y="1512662"/>
                  <a:pt x="2258816" y="1512924"/>
                  <a:pt x="2273262" y="1520951"/>
                </a:cubicBezTo>
                <a:cubicBezTo>
                  <a:pt x="2390017" y="1585824"/>
                  <a:pt x="2338187" y="1562991"/>
                  <a:pt x="2414361" y="1630711"/>
                </a:cubicBezTo>
                <a:cubicBezTo>
                  <a:pt x="2444867" y="1657831"/>
                  <a:pt x="2478089" y="1681802"/>
                  <a:pt x="2508427" y="1709110"/>
                </a:cubicBezTo>
                <a:cubicBezTo>
                  <a:pt x="2530401" y="1728889"/>
                  <a:pt x="2548692" y="1752588"/>
                  <a:pt x="2571138" y="1771830"/>
                </a:cubicBezTo>
                <a:cubicBezTo>
                  <a:pt x="2631525" y="1823597"/>
                  <a:pt x="2610843" y="1780326"/>
                  <a:pt x="2665204" y="1850229"/>
                </a:cubicBezTo>
                <a:cubicBezTo>
                  <a:pt x="2688340" y="1879980"/>
                  <a:pt x="2707011" y="1912949"/>
                  <a:pt x="2727914" y="1944309"/>
                </a:cubicBezTo>
                <a:cubicBezTo>
                  <a:pt x="2738366" y="1959989"/>
                  <a:pt x="2750844" y="1974494"/>
                  <a:pt x="2759270" y="1991349"/>
                </a:cubicBezTo>
                <a:cubicBezTo>
                  <a:pt x="2769722" y="2012255"/>
                  <a:pt x="2778601" y="2034025"/>
                  <a:pt x="2790625" y="2054068"/>
                </a:cubicBezTo>
                <a:cubicBezTo>
                  <a:pt x="2892523" y="2223922"/>
                  <a:pt x="2810869" y="2087771"/>
                  <a:pt x="2900369" y="2195187"/>
                </a:cubicBezTo>
                <a:cubicBezTo>
                  <a:pt x="2934623" y="2236298"/>
                  <a:pt x="2931724" y="2226234"/>
                  <a:pt x="2931724" y="2257907"/>
                </a:cubicBezTo>
              </a:path>
            </a:pathLst>
          </a:custGeom>
          <a:ln w="38100" cmpd="sng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5877231" y="5101477"/>
            <a:ext cx="675969" cy="464891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Plus 21"/>
          <p:cNvSpPr/>
          <p:nvPr/>
        </p:nvSpPr>
        <p:spPr>
          <a:xfrm>
            <a:off x="5655237" y="4886351"/>
            <a:ext cx="444070" cy="433004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6925139" y="4442393"/>
            <a:ext cx="709897" cy="573034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Minus 26"/>
          <p:cNvSpPr>
            <a:spLocks noChangeAspect="1"/>
          </p:cNvSpPr>
          <p:nvPr/>
        </p:nvSpPr>
        <p:spPr>
          <a:xfrm>
            <a:off x="7431332" y="4799426"/>
            <a:ext cx="432000" cy="432000"/>
          </a:xfrm>
          <a:prstGeom prst="mathMin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249" y="4178262"/>
            <a:ext cx="1787280" cy="217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25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/>
      <p:bldP spid="21" grpId="0" animBg="1"/>
      <p:bldP spid="22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387" t="6156" r="10428"/>
          <a:stretch/>
        </p:blipFill>
        <p:spPr>
          <a:xfrm>
            <a:off x="2273262" y="1417638"/>
            <a:ext cx="4452457" cy="4067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Loss of </a:t>
            </a:r>
            <a:r>
              <a:rPr lang="en-US" dirty="0" err="1" smtClean="0"/>
              <a:t>Adversarially</a:t>
            </a:r>
            <a:r>
              <a:rPr lang="en-US" dirty="0" smtClean="0"/>
              <a:t> Trained Model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17</a:t>
            </a:fld>
            <a:endParaRPr lang="en-US"/>
          </a:p>
        </p:txBody>
      </p:sp>
      <p:sp>
        <p:nvSpPr>
          <p:cNvPr id="14" name="Line Callout 1 13"/>
          <p:cNvSpPr/>
          <p:nvPr/>
        </p:nvSpPr>
        <p:spPr>
          <a:xfrm>
            <a:off x="3793996" y="6050026"/>
            <a:ext cx="1066081" cy="612648"/>
          </a:xfrm>
          <a:prstGeom prst="borderCallout1">
            <a:avLst>
              <a:gd name="adj1" fmla="val 3393"/>
              <a:gd name="adj2" fmla="val 29637"/>
              <a:gd name="adj3" fmla="val -107606"/>
              <a:gd name="adj4" fmla="val 3588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 Point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200" y="1953171"/>
            <a:ext cx="3128610" cy="4270442"/>
            <a:chOff x="457200" y="1953171"/>
            <a:chExt cx="3128610" cy="4270442"/>
          </a:xfrm>
        </p:grpSpPr>
        <p:cxnSp>
          <p:nvCxnSpPr>
            <p:cNvPr id="9" name="Straight Arrow Connector 8"/>
            <p:cNvCxnSpPr/>
            <p:nvPr/>
          </p:nvCxnSpPr>
          <p:spPr>
            <a:xfrm flipH="1" flipV="1">
              <a:off x="2022419" y="4771091"/>
              <a:ext cx="1563391" cy="82663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57200" y="5300283"/>
              <a:ext cx="25891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Move in direction of another model’s gradient </a:t>
              </a:r>
            </a:p>
            <a:p>
              <a:r>
                <a:rPr lang="en-US" dirty="0" smtClean="0"/>
                <a:t>(black-box attack)</a:t>
              </a:r>
              <a:endParaRPr lang="en-US" dirty="0"/>
            </a:p>
          </p:txBody>
        </p:sp>
        <p:sp>
          <p:nvSpPr>
            <p:cNvPr id="15" name="Line Callout 1 14"/>
            <p:cNvSpPr/>
            <p:nvPr/>
          </p:nvSpPr>
          <p:spPr>
            <a:xfrm>
              <a:off x="457201" y="1953171"/>
              <a:ext cx="1419744" cy="612648"/>
            </a:xfrm>
            <a:prstGeom prst="borderCallout1">
              <a:avLst>
                <a:gd name="adj1" fmla="val 28987"/>
                <a:gd name="adj2" fmla="val 98755"/>
                <a:gd name="adj3" fmla="val 51075"/>
                <a:gd name="adj4" fmla="val 142863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Adversarial Example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860077" y="3736282"/>
            <a:ext cx="3826723" cy="2487331"/>
            <a:chOff x="4860077" y="3736282"/>
            <a:chExt cx="3826723" cy="2487331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4860077" y="4892131"/>
              <a:ext cx="1865642" cy="70559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775316" y="5300283"/>
              <a:ext cx="20478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Move in direction of model’s gradient </a:t>
              </a:r>
            </a:p>
            <a:p>
              <a:r>
                <a:rPr lang="en-US" dirty="0" smtClean="0"/>
                <a:t>(white-box attack)</a:t>
              </a:r>
              <a:endParaRPr lang="en-US" dirty="0"/>
            </a:p>
          </p:txBody>
        </p:sp>
        <p:sp>
          <p:nvSpPr>
            <p:cNvPr id="16" name="Line Callout 1 15"/>
            <p:cNvSpPr/>
            <p:nvPr/>
          </p:nvSpPr>
          <p:spPr>
            <a:xfrm>
              <a:off x="6959056" y="3736282"/>
              <a:ext cx="1727744" cy="612648"/>
            </a:xfrm>
            <a:prstGeom prst="borderCallout1">
              <a:avLst>
                <a:gd name="adj1" fmla="val 46902"/>
                <a:gd name="adj2" fmla="val -2837"/>
                <a:gd name="adj3" fmla="val 48516"/>
                <a:gd name="adj4" fmla="val -42653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Non-Adversarial Example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5094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078" t="5900" r="7077"/>
          <a:stretch/>
        </p:blipFill>
        <p:spPr>
          <a:xfrm>
            <a:off x="3267363" y="1417637"/>
            <a:ext cx="5198578" cy="45588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7387" t="6156" r="10428"/>
          <a:stretch/>
        </p:blipFill>
        <p:spPr>
          <a:xfrm>
            <a:off x="457200" y="2947824"/>
            <a:ext cx="2122020" cy="1938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Loss of </a:t>
            </a:r>
            <a:r>
              <a:rPr lang="en-US" dirty="0" err="1" smtClean="0"/>
              <a:t>Adversarially</a:t>
            </a:r>
            <a:r>
              <a:rPr lang="en-US" dirty="0" smtClean="0"/>
              <a:t> Trained Model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18</a:t>
            </a:fld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131780" y="4333642"/>
            <a:ext cx="435988" cy="448731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3" idx="0"/>
          </p:cNvCxnSpPr>
          <p:nvPr/>
        </p:nvCxnSpPr>
        <p:spPr>
          <a:xfrm flipV="1">
            <a:off x="1349774" y="2179507"/>
            <a:ext cx="1917589" cy="2154135"/>
          </a:xfrm>
          <a:prstGeom prst="line">
            <a:avLst/>
          </a:prstGeom>
          <a:ln w="57150" cmpd="sng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3" idx="4"/>
          </p:cNvCxnSpPr>
          <p:nvPr/>
        </p:nvCxnSpPr>
        <p:spPr>
          <a:xfrm>
            <a:off x="1349774" y="4782373"/>
            <a:ext cx="3808179" cy="1332791"/>
          </a:xfrm>
          <a:prstGeom prst="line">
            <a:avLst/>
          </a:prstGeom>
          <a:ln w="57150" cmpd="sng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4656268" y="3527979"/>
            <a:ext cx="1740156" cy="1756149"/>
          </a:xfrm>
          <a:prstGeom prst="ellipse">
            <a:avLst/>
          </a:prstGeom>
          <a:noFill/>
          <a:ln w="38100" cmpd="sng">
            <a:solidFill>
              <a:srgbClr val="FF66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956" y="5337155"/>
            <a:ext cx="1421241" cy="129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55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Attack: RAND+FGSM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387" t="6156" r="10428"/>
          <a:stretch/>
        </p:blipFill>
        <p:spPr>
          <a:xfrm>
            <a:off x="457200" y="1417638"/>
            <a:ext cx="4452457" cy="406731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369875" y="4468774"/>
            <a:ext cx="282199" cy="43903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1115662" y="2493106"/>
            <a:ext cx="1536412" cy="1975668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57200" y="5551947"/>
            <a:ext cx="46089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 smtClean="0">
                <a:solidFill>
                  <a:srgbClr val="FF0000"/>
                </a:solidFill>
              </a:rPr>
              <a:t>Small random </a:t>
            </a:r>
            <a:r>
              <a:rPr lang="en-US" sz="2800" dirty="0">
                <a:solidFill>
                  <a:srgbClr val="FF0000"/>
                </a:solidFill>
              </a:rPr>
              <a:t>s</a:t>
            </a:r>
            <a:r>
              <a:rPr lang="en-US" sz="2800" dirty="0" smtClean="0">
                <a:solidFill>
                  <a:srgbClr val="FF0000"/>
                </a:solidFill>
              </a:rPr>
              <a:t>tep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>
                <a:solidFill>
                  <a:srgbClr val="FF6600"/>
                </a:solidFill>
              </a:rPr>
              <a:t>Step in direction of gradient</a:t>
            </a:r>
            <a:endParaRPr lang="en-US" sz="2800" dirty="0">
              <a:solidFill>
                <a:srgbClr val="FF6600"/>
              </a:solidFill>
            </a:endParaRPr>
          </a:p>
        </p:txBody>
      </p:sp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1626843622"/>
              </p:ext>
            </p:extLst>
          </p:nvPr>
        </p:nvGraphicFramePr>
        <p:xfrm>
          <a:off x="4909657" y="1471125"/>
          <a:ext cx="3932546" cy="2338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Chart 22"/>
          <p:cNvGraphicFramePr/>
          <p:nvPr>
            <p:extLst>
              <p:ext uri="{D42A27DB-BD31-4B8C-83A1-F6EECF244321}">
                <p14:modId xmlns:p14="http://schemas.microsoft.com/office/powerpoint/2010/main" val="1913245553"/>
              </p:ext>
            </p:extLst>
          </p:nvPr>
        </p:nvGraphicFramePr>
        <p:xfrm>
          <a:off x="4937092" y="3868309"/>
          <a:ext cx="3905111" cy="2514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68833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  <p:bldGraphic spid="23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Adversarial Examples in ML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22659" b="-22659"/>
          <a:stretch>
            <a:fillRect/>
          </a:stretch>
        </p:blipFill>
        <p:spPr>
          <a:xfrm>
            <a:off x="1037274" y="1692015"/>
            <a:ext cx="7052403" cy="387855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17202" y="5565179"/>
            <a:ext cx="249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Goodfellow</a:t>
            </a:r>
            <a:r>
              <a:rPr lang="en-US" b="1" dirty="0" smtClean="0"/>
              <a:t> et al. 2015)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73274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it Work? (Before)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1892207"/>
              </p:ext>
            </p:extLst>
          </p:nvPr>
        </p:nvGraphicFramePr>
        <p:xfrm>
          <a:off x="301794" y="1600200"/>
          <a:ext cx="8385006" cy="3589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5002"/>
                <a:gridCol w="2795002"/>
                <a:gridCol w="2795002"/>
              </a:tblGrid>
              <a:tr h="12096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Adversarial Training</a:t>
                      </a:r>
                      <a:endParaRPr lang="en-US" sz="2800" dirty="0"/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00"/>
                          </a:solidFill>
                        </a:rPr>
                        <a:t>White-Box Attacks</a:t>
                      </a:r>
                      <a:endParaRPr lang="en-US" sz="28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00"/>
                          </a:solidFill>
                        </a:rPr>
                        <a:t>Black-Box </a:t>
                      </a:r>
                      <a:br>
                        <a:rPr lang="en-US" sz="2800" dirty="0" smtClean="0">
                          <a:solidFill>
                            <a:srgbClr val="000000"/>
                          </a:solidFill>
                        </a:rPr>
                      </a:br>
                      <a:r>
                        <a:rPr lang="en-US" sz="2800" dirty="0" smtClean="0">
                          <a:solidFill>
                            <a:srgbClr val="000000"/>
                          </a:solidFill>
                        </a:rPr>
                        <a:t>Attacks</a:t>
                      </a:r>
                      <a:endParaRPr lang="en-US" sz="28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B9CDE5"/>
                    </a:solidFill>
                  </a:tcPr>
                </a:tc>
              </a:tr>
              <a:tr h="117058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0000"/>
                          </a:solidFill>
                        </a:rPr>
                        <a:t>One-Shot </a:t>
                      </a:r>
                      <a:endParaRPr lang="en-US" sz="28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FFFF"/>
                          </a:solidFill>
                        </a:rPr>
                        <a:t>Mostly yes!</a:t>
                      </a:r>
                      <a:endParaRPr lang="en-US" sz="28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Not</a:t>
                      </a:r>
                      <a:r>
                        <a:rPr lang="en-US" sz="2800" b="1" baseline="0" dirty="0" smtClean="0"/>
                        <a:t> really!</a:t>
                      </a:r>
                      <a:endParaRPr lang="en-US" sz="2800" b="1" dirty="0"/>
                    </a:p>
                  </a:txBody>
                  <a:tcPr anchor="ctr">
                    <a:solidFill>
                      <a:srgbClr val="FF8000"/>
                    </a:solidFill>
                  </a:tcPr>
                </a:tc>
              </a:tr>
              <a:tr h="120963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0000"/>
                          </a:solidFill>
                        </a:rPr>
                        <a:t>Iterative</a:t>
                      </a:r>
                      <a:endParaRPr lang="en-US" sz="28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FFFF"/>
                          </a:solidFill>
                        </a:rPr>
                        <a:t>Not really</a:t>
                      </a:r>
                      <a:endParaRPr lang="en-US" sz="28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But they don’t transfer much</a:t>
                      </a:r>
                      <a:endParaRPr lang="en-US" sz="2800" b="1" dirty="0"/>
                    </a:p>
                  </a:txBody>
                  <a:tcPr anchor="ctr">
                    <a:solidFill>
                      <a:srgbClr val="CCFF66"/>
                    </a:solidFill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7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it Work? (Now)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3437426"/>
              </p:ext>
            </p:extLst>
          </p:nvPr>
        </p:nvGraphicFramePr>
        <p:xfrm>
          <a:off x="301794" y="1600200"/>
          <a:ext cx="8385006" cy="3589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5002"/>
                <a:gridCol w="2795002"/>
                <a:gridCol w="2795002"/>
              </a:tblGrid>
              <a:tr h="12096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Adversarial Training</a:t>
                      </a:r>
                      <a:endParaRPr lang="en-US" sz="2800" dirty="0"/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00"/>
                          </a:solidFill>
                        </a:rPr>
                        <a:t>White-Box Attacks</a:t>
                      </a:r>
                      <a:endParaRPr lang="en-US" sz="28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0000"/>
                          </a:solidFill>
                        </a:rPr>
                        <a:t>Black-Box </a:t>
                      </a:r>
                      <a:br>
                        <a:rPr lang="en-US" sz="2800" dirty="0" smtClean="0">
                          <a:solidFill>
                            <a:srgbClr val="000000"/>
                          </a:solidFill>
                        </a:rPr>
                      </a:br>
                      <a:r>
                        <a:rPr lang="en-US" sz="2800" dirty="0" smtClean="0">
                          <a:solidFill>
                            <a:srgbClr val="000000"/>
                          </a:solidFill>
                        </a:rPr>
                        <a:t>Attacks</a:t>
                      </a:r>
                      <a:endParaRPr lang="en-US" sz="28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B9CDE5"/>
                    </a:solidFill>
                  </a:tcPr>
                </a:tc>
              </a:tr>
              <a:tr h="117058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0000"/>
                          </a:solidFill>
                        </a:rPr>
                        <a:t>One-Shot </a:t>
                      </a:r>
                      <a:endParaRPr lang="en-US" sz="28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0000"/>
                          </a:solidFill>
                        </a:rPr>
                        <a:t>Not really!</a:t>
                      </a:r>
                      <a:endParaRPr lang="en-US" sz="28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Not</a:t>
                      </a:r>
                      <a:r>
                        <a:rPr lang="en-US" sz="2800" b="1" baseline="0" dirty="0" smtClean="0"/>
                        <a:t> really!</a:t>
                      </a:r>
                      <a:endParaRPr lang="en-US" sz="2800" b="1" dirty="0"/>
                    </a:p>
                  </a:txBody>
                  <a:tcPr anchor="ctr">
                    <a:solidFill>
                      <a:srgbClr val="FF8000"/>
                    </a:solidFill>
                  </a:tcPr>
                </a:tc>
              </a:tr>
              <a:tr h="120963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0000"/>
                          </a:solidFill>
                        </a:rPr>
                        <a:t>Iterative</a:t>
                      </a:r>
                      <a:endParaRPr lang="en-US" sz="28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FFFF"/>
                          </a:solidFill>
                        </a:rPr>
                        <a:t>Not really</a:t>
                      </a:r>
                      <a:endParaRPr lang="en-US" sz="28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But they don’t transfer much</a:t>
                      </a:r>
                      <a:endParaRPr lang="en-US" sz="2800" b="1" dirty="0"/>
                    </a:p>
                  </a:txBody>
                  <a:tcPr anchor="ctr">
                    <a:solidFill>
                      <a:srgbClr val="CCFF66"/>
                    </a:solidFill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21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01794" y="5331169"/>
            <a:ext cx="8385006" cy="10311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Security against white-box attacks seems out-of-reach.</a:t>
            </a:r>
          </a:p>
          <a:p>
            <a:pPr algn="ctr"/>
            <a:r>
              <a:rPr lang="en-US" sz="2800" dirty="0" smtClean="0">
                <a:solidFill>
                  <a:srgbClr val="FF6600"/>
                </a:solidFill>
              </a:rPr>
              <a:t>Black-box security might be sufficient. </a:t>
            </a:r>
            <a:r>
              <a:rPr lang="en-US" sz="2800" dirty="0" smtClean="0">
                <a:solidFill>
                  <a:srgbClr val="008000"/>
                </a:solidFill>
              </a:rPr>
              <a:t>Can we do better?</a:t>
            </a:r>
            <a:endParaRPr lang="en-US" sz="2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03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What’s </a:t>
            </a:r>
            <a:r>
              <a:rPr lang="en-US" sz="3600" dirty="0"/>
              <a:t>w</a:t>
            </a:r>
            <a:r>
              <a:rPr lang="en-US" sz="3600" dirty="0" smtClean="0"/>
              <a:t>rong with Adversarial Training?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Minimize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560255"/>
            <a:ext cx="7315200" cy="469900"/>
          </a:xfrm>
          <a:prstGeom prst="rect">
            <a:avLst/>
          </a:prstGeom>
        </p:spPr>
      </p:pic>
      <p:sp>
        <p:nvSpPr>
          <p:cNvPr id="7" name="Left Brace 6"/>
          <p:cNvSpPr/>
          <p:nvPr/>
        </p:nvSpPr>
        <p:spPr>
          <a:xfrm rot="16200000">
            <a:off x="5458775" y="759685"/>
            <a:ext cx="578746" cy="5088328"/>
          </a:xfrm>
          <a:prstGeom prst="leftBrac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03984" y="3754484"/>
            <a:ext cx="54828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Small if: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008000"/>
                </a:solidFill>
              </a:rPr>
              <a:t>The model is actually robust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i="1" dirty="0" smtClean="0">
                <a:solidFill>
                  <a:srgbClr val="FF0000"/>
                </a:solidFill>
              </a:rPr>
              <a:t>Or, the gradient points in a direction that is not adversarial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9" name="Line Callout 1 8"/>
          <p:cNvSpPr/>
          <p:nvPr/>
        </p:nvSpPr>
        <p:spPr>
          <a:xfrm>
            <a:off x="344909" y="5284129"/>
            <a:ext cx="1886415" cy="1130085"/>
          </a:xfrm>
          <a:prstGeom prst="borderCallout1">
            <a:avLst>
              <a:gd name="adj1" fmla="val 48937"/>
              <a:gd name="adj2" fmla="val 100723"/>
              <a:gd name="adj3" fmla="val -13687"/>
              <a:gd name="adj4" fmla="val 173085"/>
            </a:avLst>
          </a:prstGeom>
          <a:solidFill>
            <a:srgbClr val="FDEADA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Degenerate Minimum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983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Ensemble Adversarial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 we avoid these degenerate minima?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2549" y="2574963"/>
            <a:ext cx="780797" cy="778387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28" name="Group 27"/>
          <p:cNvGrpSpPr/>
          <p:nvPr/>
        </p:nvGrpSpPr>
        <p:grpSpPr>
          <a:xfrm>
            <a:off x="457200" y="3381902"/>
            <a:ext cx="2006741" cy="1974732"/>
            <a:chOff x="2853337" y="2684444"/>
            <a:chExt cx="2006741" cy="1974732"/>
          </a:xfrm>
        </p:grpSpPr>
        <p:sp>
          <p:nvSpPr>
            <p:cNvPr id="6" name="Rectangle 5"/>
            <p:cNvSpPr/>
            <p:nvPr/>
          </p:nvSpPr>
          <p:spPr>
            <a:xfrm>
              <a:off x="2853337" y="2684444"/>
              <a:ext cx="2006741" cy="19747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2800" dirty="0" smtClean="0"/>
                <a:t>ML Model</a:t>
              </a:r>
              <a:endParaRPr lang="en-US" sz="2800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4097" y="3145869"/>
              <a:ext cx="1239717" cy="1051881"/>
            </a:xfrm>
            <a:prstGeom prst="rect">
              <a:avLst/>
            </a:prstGeom>
          </p:spPr>
        </p:pic>
      </p:grpSp>
      <p:pic>
        <p:nvPicPr>
          <p:cNvPr id="75" name="Picture 74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988151" y="4983390"/>
            <a:ext cx="792000" cy="792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6" name="Picture 75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982549" y="3780231"/>
            <a:ext cx="792000" cy="792000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68" name="Group 67"/>
          <p:cNvGrpSpPr/>
          <p:nvPr/>
        </p:nvGrpSpPr>
        <p:grpSpPr>
          <a:xfrm>
            <a:off x="1460571" y="2758992"/>
            <a:ext cx="5847821" cy="3198120"/>
            <a:chOff x="1460571" y="2758992"/>
            <a:chExt cx="5847821" cy="3198120"/>
          </a:xfrm>
        </p:grpSpPr>
        <p:cxnSp>
          <p:nvCxnSpPr>
            <p:cNvPr id="48" name="Elbow Connector 47"/>
            <p:cNvCxnSpPr>
              <a:stCxn id="76" idx="3"/>
              <a:endCxn id="11" idx="1"/>
            </p:cNvCxnSpPr>
            <p:nvPr/>
          </p:nvCxnSpPr>
          <p:spPr>
            <a:xfrm flipV="1">
              <a:off x="4774549" y="3780231"/>
              <a:ext cx="2528240" cy="396000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chemeClr val="accent6">
                  <a:lumMod val="75000"/>
                </a:schemeClr>
              </a:solidFill>
              <a:prstDash val="sysDash"/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77" name="Picture 76"/>
            <p:cNvPicPr>
              <a:picLocks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23746" y="3973268"/>
              <a:ext cx="797601" cy="792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23745" y="2758992"/>
              <a:ext cx="780797" cy="7905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cxnSp>
          <p:nvCxnSpPr>
            <p:cNvPr id="44" name="Elbow Connector 43"/>
            <p:cNvCxnSpPr>
              <a:stCxn id="8" idx="1"/>
              <a:endCxn id="6" idx="0"/>
            </p:cNvCxnSpPr>
            <p:nvPr/>
          </p:nvCxnSpPr>
          <p:spPr>
            <a:xfrm rot="10800000" flipV="1">
              <a:off x="1460571" y="2964156"/>
              <a:ext cx="2521978" cy="417745"/>
            </a:xfrm>
            <a:prstGeom prst="bentConnector2">
              <a:avLst/>
            </a:prstGeom>
            <a:ln w="38100" cmpd="sng">
              <a:solidFill>
                <a:schemeClr val="accent6">
                  <a:lumMod val="75000"/>
                </a:schemeClr>
              </a:solidFill>
              <a:prstDash val="sysDash"/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endCxn id="9" idx="1"/>
            </p:cNvCxnSpPr>
            <p:nvPr/>
          </p:nvCxnSpPr>
          <p:spPr>
            <a:xfrm flipV="1">
              <a:off x="2087677" y="3154255"/>
              <a:ext cx="2036068" cy="227647"/>
            </a:xfrm>
            <a:prstGeom prst="bentConnector3">
              <a:avLst>
                <a:gd name="adj1" fmla="val 422"/>
              </a:avLst>
            </a:prstGeom>
            <a:ln w="38100" cmpd="sng">
              <a:solidFill>
                <a:schemeClr val="accent6">
                  <a:lumMod val="75000"/>
                </a:schemeClr>
              </a:solidFill>
              <a:prstDash val="sysDash"/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4" name="Elbow Connector 53"/>
            <p:cNvCxnSpPr>
              <a:endCxn id="77" idx="3"/>
            </p:cNvCxnSpPr>
            <p:nvPr/>
          </p:nvCxnSpPr>
          <p:spPr>
            <a:xfrm rot="10800000" flipV="1">
              <a:off x="4921347" y="3973268"/>
              <a:ext cx="2381442" cy="396000"/>
            </a:xfrm>
            <a:prstGeom prst="bentConnector3">
              <a:avLst>
                <a:gd name="adj1" fmla="val 44531"/>
              </a:avLst>
            </a:prstGeom>
            <a:ln w="38100" cmpd="sng">
              <a:solidFill>
                <a:schemeClr val="accent6">
                  <a:lumMod val="75000"/>
                </a:schemeClr>
              </a:solidFill>
              <a:prstDash val="sysDash"/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6" name="Elbow Connector 65"/>
            <p:cNvCxnSpPr>
              <a:stCxn id="75" idx="3"/>
            </p:cNvCxnSpPr>
            <p:nvPr/>
          </p:nvCxnSpPr>
          <p:spPr>
            <a:xfrm>
              <a:off x="4780151" y="5379390"/>
              <a:ext cx="2528240" cy="181722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chemeClr val="accent6">
                  <a:lumMod val="75000"/>
                </a:schemeClr>
              </a:solidFill>
              <a:prstDash val="sysDash"/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7" name="Elbow Connector 66"/>
            <p:cNvCxnSpPr>
              <a:endCxn id="78" idx="3"/>
            </p:cNvCxnSpPr>
            <p:nvPr/>
          </p:nvCxnSpPr>
          <p:spPr>
            <a:xfrm rot="10800000">
              <a:off x="4904543" y="5561113"/>
              <a:ext cx="2403849" cy="193037"/>
            </a:xfrm>
            <a:prstGeom prst="bentConnector3">
              <a:avLst>
                <a:gd name="adj1" fmla="val 60837"/>
              </a:avLst>
            </a:prstGeom>
            <a:ln w="38100" cmpd="sng">
              <a:solidFill>
                <a:schemeClr val="accent6">
                  <a:lumMod val="75000"/>
                </a:schemeClr>
              </a:solidFill>
              <a:prstDash val="sysDash"/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78" name="Picture 77"/>
            <p:cNvPicPr>
              <a:picLocks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12542" y="5165112"/>
              <a:ext cx="792000" cy="792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70" name="Group 69"/>
          <p:cNvGrpSpPr/>
          <p:nvPr/>
        </p:nvGrpSpPr>
        <p:grpSpPr>
          <a:xfrm>
            <a:off x="2463941" y="2157723"/>
            <a:ext cx="2990307" cy="4289205"/>
            <a:chOff x="2463941" y="2157723"/>
            <a:chExt cx="2990307" cy="4289205"/>
          </a:xfrm>
        </p:grpSpPr>
        <p:sp>
          <p:nvSpPr>
            <p:cNvPr id="86" name="Donut 85"/>
            <p:cNvSpPr/>
            <p:nvPr/>
          </p:nvSpPr>
          <p:spPr>
            <a:xfrm>
              <a:off x="3364918" y="2157723"/>
              <a:ext cx="2089330" cy="4289205"/>
            </a:xfrm>
            <a:prstGeom prst="donut">
              <a:avLst>
                <a:gd name="adj" fmla="val 117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Left Arrow 64"/>
            <p:cNvSpPr/>
            <p:nvPr/>
          </p:nvSpPr>
          <p:spPr>
            <a:xfrm>
              <a:off x="2463941" y="4126952"/>
              <a:ext cx="900977" cy="484632"/>
            </a:xfrm>
            <a:prstGeom prst="lef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037273" y="5363110"/>
            <a:ext cx="846594" cy="1239625"/>
            <a:chOff x="1037273" y="5363110"/>
            <a:chExt cx="846594" cy="1239625"/>
          </a:xfrm>
        </p:grpSpPr>
        <p:sp>
          <p:nvSpPr>
            <p:cNvPr id="74" name="Left Arrow 73"/>
            <p:cNvSpPr/>
            <p:nvPr/>
          </p:nvSpPr>
          <p:spPr>
            <a:xfrm rot="16200000">
              <a:off x="1171710" y="5409655"/>
              <a:ext cx="577722" cy="484632"/>
            </a:xfrm>
            <a:prstGeom prst="lef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037273" y="5940832"/>
              <a:ext cx="846594" cy="661903"/>
            </a:xfrm>
            <a:prstGeom prst="rect">
              <a:avLst/>
            </a:prstGeom>
            <a:solidFill>
              <a:srgbClr val="FF6666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rtlCol="0" anchor="ctr"/>
            <a:lstStyle/>
            <a:p>
              <a:pPr algn="ctr"/>
              <a:r>
                <a:rPr lang="en-US" sz="2800" dirty="0" smtClean="0"/>
                <a:t>Loss</a:t>
              </a:r>
              <a:endParaRPr lang="en-US" sz="2800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7060265" y="2313353"/>
            <a:ext cx="1879391" cy="4040730"/>
            <a:chOff x="7060265" y="2313353"/>
            <a:chExt cx="1879391" cy="4040730"/>
          </a:xfrm>
        </p:grpSpPr>
        <p:grpSp>
          <p:nvGrpSpPr>
            <p:cNvPr id="4" name="Group 3"/>
            <p:cNvGrpSpPr/>
            <p:nvPr/>
          </p:nvGrpSpPr>
          <p:grpSpPr>
            <a:xfrm>
              <a:off x="7302789" y="3023578"/>
              <a:ext cx="1384011" cy="1513306"/>
              <a:chOff x="6188303" y="2375418"/>
              <a:chExt cx="1384011" cy="1513306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11" name="Rectangle 10"/>
              <p:cNvSpPr/>
              <p:nvPr/>
            </p:nvSpPr>
            <p:spPr>
              <a:xfrm>
                <a:off x="6188303" y="2375418"/>
                <a:ext cx="1384011" cy="1513306"/>
              </a:xfrm>
              <a:prstGeom prst="rect">
                <a:avLst/>
              </a:prstGeom>
              <a:grpFill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2000" dirty="0" smtClean="0"/>
                  <a:t>ML Model</a:t>
                </a:r>
                <a:endParaRPr lang="en-US" sz="2000" dirty="0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90932" y="2836843"/>
                <a:ext cx="950038" cy="806093"/>
              </a:xfrm>
              <a:prstGeom prst="rect">
                <a:avLst/>
              </a:prstGeom>
              <a:grpFill/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7302789" y="4840777"/>
              <a:ext cx="1384011" cy="1513306"/>
              <a:chOff x="6199604" y="4041124"/>
              <a:chExt cx="1384011" cy="1513306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13" name="Rectangle 12"/>
              <p:cNvSpPr/>
              <p:nvPr/>
            </p:nvSpPr>
            <p:spPr>
              <a:xfrm>
                <a:off x="6199604" y="4041124"/>
                <a:ext cx="1384011" cy="1513306"/>
              </a:xfrm>
              <a:prstGeom prst="rect">
                <a:avLst/>
              </a:prstGeom>
              <a:grpFill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2000" dirty="0" smtClean="0"/>
                  <a:t>ML Model</a:t>
                </a:r>
                <a:endParaRPr lang="en-US" sz="2000" dirty="0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02233" y="4502549"/>
                <a:ext cx="950038" cy="806093"/>
              </a:xfrm>
              <a:prstGeom prst="rect">
                <a:avLst/>
              </a:prstGeom>
              <a:grpFill/>
            </p:spPr>
          </p:pic>
        </p:grpSp>
        <p:sp>
          <p:nvSpPr>
            <p:cNvPr id="72" name="TextBox 71"/>
            <p:cNvSpPr txBox="1"/>
            <p:nvPr/>
          </p:nvSpPr>
          <p:spPr>
            <a:xfrm>
              <a:off x="7060265" y="2313353"/>
              <a:ext cx="18793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pre-trained</a:t>
              </a:r>
              <a:endParaRPr lang="en-US" sz="2800" b="1" dirty="0"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7675" y="5193842"/>
            <a:ext cx="2336071" cy="166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43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018394817"/>
              </p:ext>
            </p:extLst>
          </p:nvPr>
        </p:nvGraphicFramePr>
        <p:xfrm>
          <a:off x="78591" y="1222276"/>
          <a:ext cx="9065409" cy="4899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Straight Connector 8"/>
          <p:cNvCxnSpPr/>
          <p:nvPr/>
        </p:nvCxnSpPr>
        <p:spPr>
          <a:xfrm flipV="1">
            <a:off x="1025724" y="5437560"/>
            <a:ext cx="7866525" cy="6512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Line Callout 1 9"/>
          <p:cNvSpPr/>
          <p:nvPr/>
        </p:nvSpPr>
        <p:spPr>
          <a:xfrm>
            <a:off x="6040372" y="711817"/>
            <a:ext cx="2851877" cy="1420879"/>
          </a:xfrm>
          <a:prstGeom prst="borderCallout1">
            <a:avLst>
              <a:gd name="adj1" fmla="val 100326"/>
              <a:gd name="adj2" fmla="val 72156"/>
              <a:gd name="adj3" fmla="val 165387"/>
              <a:gd name="adj4" fmla="val 6079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Source model for attack was </a:t>
            </a:r>
            <a:r>
              <a:rPr lang="en-US" sz="2400" b="1" dirty="0" smtClean="0">
                <a:solidFill>
                  <a:srgbClr val="FF0000"/>
                </a:solidFill>
              </a:rPr>
              <a:t>not</a:t>
            </a:r>
            <a:r>
              <a:rPr lang="en-US" sz="2400" dirty="0" smtClean="0">
                <a:solidFill>
                  <a:srgbClr val="FF0000"/>
                </a:solidFill>
              </a:rPr>
              <a:t> used during training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1458117" y="3261421"/>
            <a:ext cx="2851877" cy="1171822"/>
          </a:xfrm>
          <a:prstGeom prst="borderCallout1">
            <a:avLst>
              <a:gd name="adj1" fmla="val 50267"/>
              <a:gd name="adj2" fmla="val 99643"/>
              <a:gd name="adj3" fmla="val 92553"/>
              <a:gd name="adj4" fmla="val 12511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Less white-box FGSM samples seen during training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68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723816631"/>
              </p:ext>
            </p:extLst>
          </p:nvPr>
        </p:nvGraphicFramePr>
        <p:xfrm>
          <a:off x="72000" y="1302409"/>
          <a:ext cx="9072000" cy="48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Connector 3"/>
          <p:cNvCxnSpPr/>
          <p:nvPr/>
        </p:nvCxnSpPr>
        <p:spPr>
          <a:xfrm flipV="1">
            <a:off x="1025724" y="4135150"/>
            <a:ext cx="7910547" cy="6512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208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stronger attacks?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Little to no improvement on </a:t>
            </a:r>
            <a:r>
              <a:rPr lang="en-US" b="1" dirty="0" smtClean="0"/>
              <a:t>white-box </a:t>
            </a:r>
            <a:r>
              <a:rPr lang="en-US" dirty="0" smtClean="0"/>
              <a:t>iterative and RAND+FGSM attacks!</a:t>
            </a:r>
          </a:p>
          <a:p>
            <a:endParaRPr lang="en-US" sz="1000" dirty="0"/>
          </a:p>
          <a:p>
            <a:r>
              <a:rPr lang="en-US" dirty="0" smtClean="0"/>
              <a:t>But, </a:t>
            </a:r>
            <a:r>
              <a:rPr lang="en-US" b="1" dirty="0" smtClean="0"/>
              <a:t>these attacks don’t transfer</a:t>
            </a:r>
            <a:r>
              <a:rPr lang="en-US" dirty="0" smtClean="0"/>
              <a:t> well!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26</a:t>
            </a:fld>
            <a:endParaRPr lang="en-US" dirty="0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4064035305"/>
              </p:ext>
            </p:extLst>
          </p:nvPr>
        </p:nvGraphicFramePr>
        <p:xfrm>
          <a:off x="457200" y="3697230"/>
          <a:ext cx="8229600" cy="2678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7877" y="1639877"/>
            <a:ext cx="859742" cy="859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7877" y="2713263"/>
            <a:ext cx="859742" cy="98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67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stronger attacks?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27</a:t>
            </a:fld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303629145"/>
              </p:ext>
            </p:extLst>
          </p:nvPr>
        </p:nvGraphicFramePr>
        <p:xfrm>
          <a:off x="72000" y="1803189"/>
          <a:ext cx="8879949" cy="4735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17683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Efficiency of Ensemble Adversarial </a:t>
            </a:r>
            <a:r>
              <a:rPr lang="en-US" sz="3600" dirty="0" smtClean="0"/>
              <a:t>Training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928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Pre-compute gradients </a:t>
            </a:r>
            <a:r>
              <a:rPr lang="en-US" dirty="0" smtClean="0"/>
              <a:t>for pre-trained models</a:t>
            </a:r>
          </a:p>
          <a:p>
            <a:pPr lvl="1"/>
            <a:r>
              <a:rPr lang="en-US" dirty="0" smtClean="0"/>
              <a:t>Lower per-batch cost than with adversarial training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Randomize source model</a:t>
            </a:r>
            <a:r>
              <a:rPr lang="en-US" dirty="0" smtClean="0"/>
              <a:t> in each batch</a:t>
            </a:r>
          </a:p>
          <a:p>
            <a:pPr lvl="1"/>
            <a:r>
              <a:rPr lang="en-US" dirty="0" smtClean="0"/>
              <a:t>If </a:t>
            </a:r>
            <a:r>
              <a:rPr lang="en-US" sz="2000" dirty="0" err="1" smtClean="0">
                <a:solidFill>
                  <a:srgbClr val="0000FF"/>
                </a:solidFill>
                <a:latin typeface="Monaco"/>
                <a:cs typeface="Monaco"/>
              </a:rPr>
              <a:t>num_models</a:t>
            </a:r>
            <a:r>
              <a:rPr lang="en-US" sz="2000" dirty="0" smtClean="0">
                <a:solidFill>
                  <a:srgbClr val="0000FF"/>
                </a:solidFill>
                <a:latin typeface="Monaco"/>
                <a:cs typeface="Monaco"/>
              </a:rPr>
              <a:t>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aco"/>
                <a:cs typeface="Monaco"/>
              </a:rPr>
              <a:t>% </a:t>
            </a:r>
            <a:r>
              <a:rPr lang="en-US" sz="2000" dirty="0" err="1" smtClean="0">
                <a:solidFill>
                  <a:srgbClr val="0000FF"/>
                </a:solidFill>
                <a:latin typeface="Monaco"/>
                <a:cs typeface="Monaco"/>
              </a:rPr>
              <a:t>num_batches</a:t>
            </a:r>
            <a:r>
              <a:rPr lang="en-US" sz="2000" dirty="0" smtClean="0">
                <a:solidFill>
                  <a:srgbClr val="0000FF"/>
                </a:solidFill>
                <a:latin typeface="Monaco"/>
                <a:cs typeface="Monaco"/>
              </a:rPr>
              <a:t> </a:t>
            </a:r>
            <a:r>
              <a:rPr lang="en-US" sz="2000" dirty="0" smtClean="0">
                <a:solidFill>
                  <a:srgbClr val="7F7F7F"/>
                </a:solidFill>
                <a:latin typeface="Monaco"/>
                <a:cs typeface="Monaco"/>
              </a:rPr>
              <a:t>= 0</a:t>
            </a:r>
            <a:r>
              <a:rPr lang="en-US" dirty="0" smtClean="0">
                <a:cs typeface="Calibri"/>
              </a:rPr>
              <a:t>,</a:t>
            </a:r>
            <a:r>
              <a:rPr lang="en-US" dirty="0" smtClean="0">
                <a:cs typeface="Monaco"/>
              </a:rPr>
              <a:t> we see the same adversarial examples in each epoch if we just rotate</a:t>
            </a:r>
          </a:p>
          <a:p>
            <a:pPr lvl="1"/>
            <a:endParaRPr lang="en-US" dirty="0" smtClean="0">
              <a:cs typeface="Monaco"/>
            </a:endParaRPr>
          </a:p>
          <a:p>
            <a:r>
              <a:rPr lang="en-US" b="1" dirty="0" smtClean="0">
                <a:cs typeface="Monaco"/>
              </a:rPr>
              <a:t>Convergence can be </a:t>
            </a:r>
            <a:r>
              <a:rPr lang="en-US" b="1" i="1" dirty="0" smtClean="0">
                <a:cs typeface="Monaco"/>
              </a:rPr>
              <a:t>much</a:t>
            </a:r>
            <a:r>
              <a:rPr lang="en-US" b="1" dirty="0" smtClean="0">
                <a:cs typeface="Monaco"/>
              </a:rPr>
              <a:t> slower</a:t>
            </a:r>
          </a:p>
          <a:p>
            <a:pPr marL="457200" lvl="1" indent="0">
              <a:buNone/>
            </a:pPr>
            <a:r>
              <a:rPr lang="en-US" sz="2200" dirty="0" smtClean="0">
                <a:cs typeface="Monaco"/>
              </a:rPr>
              <a:t>Standard Inception v3:		~150 epochs</a:t>
            </a:r>
          </a:p>
          <a:p>
            <a:pPr marL="457200" lvl="1" indent="0">
              <a:buNone/>
            </a:pPr>
            <a:r>
              <a:rPr lang="en-US" sz="2200" dirty="0">
                <a:cs typeface="Monaco"/>
              </a:rPr>
              <a:t>A</a:t>
            </a:r>
            <a:r>
              <a:rPr lang="en-US" sz="2200" dirty="0" smtClean="0">
                <a:cs typeface="Monaco"/>
              </a:rPr>
              <a:t>dversarial training:			~190 epochs</a:t>
            </a:r>
          </a:p>
          <a:p>
            <a:pPr marL="457200" lvl="1" indent="0">
              <a:buNone/>
            </a:pPr>
            <a:r>
              <a:rPr lang="en-US" sz="2200" dirty="0">
                <a:cs typeface="Monaco"/>
              </a:rPr>
              <a:t>E</a:t>
            </a:r>
            <a:r>
              <a:rPr lang="en-US" sz="2200" dirty="0" smtClean="0">
                <a:cs typeface="Monaco"/>
              </a:rPr>
              <a:t>nsemble adversarial training:	</a:t>
            </a:r>
            <a:r>
              <a:rPr lang="en-US" sz="2200" b="1" dirty="0" smtClean="0">
                <a:cs typeface="Monaco"/>
              </a:rPr>
              <a:t>~280 epochs</a:t>
            </a:r>
          </a:p>
          <a:p>
            <a:pPr lvl="1"/>
            <a:endParaRPr lang="en-US" dirty="0" smtClean="0">
              <a:cs typeface="Monaco"/>
            </a:endParaRP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28</a:t>
            </a:fld>
            <a:endParaRPr lang="en-US"/>
          </a:p>
        </p:txBody>
      </p:sp>
      <p:sp>
        <p:nvSpPr>
          <p:cNvPr id="4" name="Line Callout 1 3"/>
          <p:cNvSpPr/>
          <p:nvPr/>
        </p:nvSpPr>
        <p:spPr>
          <a:xfrm>
            <a:off x="6431124" y="4756792"/>
            <a:ext cx="2255675" cy="1315691"/>
          </a:xfrm>
          <a:prstGeom prst="borderCallout1">
            <a:avLst>
              <a:gd name="adj1" fmla="val 44269"/>
              <a:gd name="adj2" fmla="val -307"/>
              <a:gd name="adj3" fmla="val 83290"/>
              <a:gd name="adj4" fmla="val -3818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Maybe because the task is actually hard?...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073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Takeaways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756150"/>
          </a:xfrm>
        </p:spPr>
        <p:txBody>
          <a:bodyPr>
            <a:normAutofit/>
          </a:bodyPr>
          <a:lstStyle/>
          <a:p>
            <a:r>
              <a:rPr lang="en-US" dirty="0" smtClean="0"/>
              <a:t>Test defenses on black-box attacks!</a:t>
            </a:r>
          </a:p>
          <a:p>
            <a:pPr lvl="1"/>
            <a:r>
              <a:rPr lang="en-US" sz="2400" dirty="0" smtClean="0"/>
              <a:t>Distillation </a:t>
            </a:r>
            <a:r>
              <a:rPr lang="en-US" sz="2000" dirty="0" smtClean="0"/>
              <a:t>(</a:t>
            </a:r>
            <a:r>
              <a:rPr lang="en-US" sz="2000" dirty="0" err="1" smtClean="0"/>
              <a:t>Papernot</a:t>
            </a:r>
            <a:r>
              <a:rPr lang="en-US" sz="2000" dirty="0" smtClean="0"/>
              <a:t> et al. 2016, attack by </a:t>
            </a:r>
            <a:r>
              <a:rPr lang="en-US" sz="2000" dirty="0" err="1" smtClean="0"/>
              <a:t>Carlini</a:t>
            </a:r>
            <a:r>
              <a:rPr lang="en-US" sz="2000" dirty="0" smtClean="0"/>
              <a:t> et al. 2016)</a:t>
            </a:r>
          </a:p>
          <a:p>
            <a:pPr lvl="1"/>
            <a:r>
              <a:rPr lang="en-US" sz="2400" dirty="0" smtClean="0"/>
              <a:t>Biologically Inspired Networks </a:t>
            </a:r>
            <a:br>
              <a:rPr lang="en-US" sz="2400" dirty="0" smtClean="0"/>
            </a:br>
            <a:r>
              <a:rPr lang="en-US" sz="2000" dirty="0" smtClean="0"/>
              <a:t>(</a:t>
            </a:r>
            <a:r>
              <a:rPr lang="en-US" sz="2000" dirty="0" err="1" smtClean="0"/>
              <a:t>Nayebi</a:t>
            </a:r>
            <a:r>
              <a:rPr lang="en-US" sz="2000" dirty="0" smtClean="0"/>
              <a:t> &amp; </a:t>
            </a:r>
            <a:r>
              <a:rPr lang="en-US" sz="2000" dirty="0" err="1" smtClean="0"/>
              <a:t>Ganguli</a:t>
            </a:r>
            <a:r>
              <a:rPr lang="en-US" sz="2000" dirty="0"/>
              <a:t> </a:t>
            </a:r>
            <a:r>
              <a:rPr lang="en-US" sz="2000" b="1" dirty="0" smtClean="0"/>
              <a:t>27 Mar. 2017</a:t>
            </a:r>
            <a:r>
              <a:rPr lang="en-US" sz="2000" dirty="0" smtClean="0"/>
              <a:t>, attack by </a:t>
            </a:r>
            <a:r>
              <a:rPr lang="en-US" sz="2000" dirty="0" err="1" smtClean="0"/>
              <a:t>Brendel</a:t>
            </a:r>
            <a:r>
              <a:rPr lang="en-US" sz="2000" dirty="0" smtClean="0"/>
              <a:t> &amp; </a:t>
            </a:r>
            <a:r>
              <a:rPr lang="en-US" sz="2000" dirty="0" err="1" smtClean="0"/>
              <a:t>Bethge</a:t>
            </a:r>
            <a:r>
              <a:rPr lang="en-US" sz="2000" dirty="0" smtClean="0"/>
              <a:t> </a:t>
            </a:r>
            <a:r>
              <a:rPr lang="en-US" sz="2000" b="1" dirty="0" smtClean="0"/>
              <a:t>5 Apr. 2017</a:t>
            </a:r>
            <a:r>
              <a:rPr lang="en-US" sz="2000" dirty="0" smtClean="0"/>
              <a:t>)</a:t>
            </a:r>
          </a:p>
          <a:p>
            <a:pPr lvl="1"/>
            <a:r>
              <a:rPr lang="en-US" sz="2400" dirty="0" smtClean="0"/>
              <a:t>Adversarial Training, and probably many others</a:t>
            </a:r>
            <a:r>
              <a:rPr lang="mr-IN" sz="2400" dirty="0" smtClean="0"/>
              <a:t>…</a:t>
            </a:r>
            <a:endParaRPr lang="fr-CH" sz="2400" dirty="0"/>
          </a:p>
          <a:p>
            <a:r>
              <a:rPr lang="fr-CH" dirty="0"/>
              <a:t> </a:t>
            </a:r>
            <a:endParaRPr lang="fr-CH" dirty="0" smtClean="0"/>
          </a:p>
          <a:p>
            <a:pPr marL="0" indent="0">
              <a:buNone/>
            </a:pPr>
            <a:endParaRPr lang="fr-CH" dirty="0" smtClean="0"/>
          </a:p>
          <a:p>
            <a:pPr marL="0" indent="0">
              <a:buNone/>
            </a:pPr>
            <a:endParaRPr lang="fr-CH" sz="1400" dirty="0" smtClean="0"/>
          </a:p>
          <a:p>
            <a:r>
              <a:rPr lang="fr-CH" dirty="0" smtClean="0"/>
              <a:t>Ensemble Adversarial Training vastly improves robustness to black-box attacks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29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944316" y="4034905"/>
            <a:ext cx="8010413" cy="1028211"/>
            <a:chOff x="944316" y="3953505"/>
            <a:chExt cx="8010413" cy="1028211"/>
          </a:xfrm>
        </p:grpSpPr>
        <p:sp>
          <p:nvSpPr>
            <p:cNvPr id="7" name="Rectangle 6"/>
            <p:cNvSpPr/>
            <p:nvPr/>
          </p:nvSpPr>
          <p:spPr>
            <a:xfrm>
              <a:off x="944316" y="3953505"/>
              <a:ext cx="8010413" cy="102821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fr-CH" dirty="0" smtClean="0">
                <a:solidFill>
                  <a:srgbClr val="FFFFFF"/>
                </a:solidFill>
              </a:endParaRPr>
            </a:p>
            <a:p>
              <a:pPr lvl="3" algn="ctr"/>
              <a:r>
                <a:rPr lang="fr-CH" sz="2000" dirty="0" smtClean="0">
                  <a:solidFill>
                    <a:srgbClr val="FFFFFF"/>
                  </a:solidFill>
                  <a:latin typeface="Arial"/>
                  <a:cs typeface="Arial"/>
                </a:rPr>
                <a:t>« If </a:t>
              </a:r>
              <a:r>
                <a:rPr lang="fr-CH" sz="2000" dirty="0">
                  <a:solidFill>
                    <a:srgbClr val="FFFFFF"/>
                  </a:solidFill>
                  <a:latin typeface="Arial"/>
                  <a:cs typeface="Arial"/>
                </a:rPr>
                <a:t>you don’t know where to go, just move </a:t>
              </a:r>
              <a:r>
                <a:rPr lang="fr-CH" sz="2000" dirty="0" smtClean="0">
                  <a:solidFill>
                    <a:srgbClr val="FFFFFF"/>
                  </a:solidFill>
                  <a:latin typeface="Arial"/>
                  <a:cs typeface="Arial"/>
                </a:rPr>
                <a:t>at random. »</a:t>
              </a:r>
              <a:endParaRPr lang="fr-CH" sz="2000" dirty="0">
                <a:solidFill>
                  <a:srgbClr val="FFFFFF"/>
                </a:solidFill>
                <a:latin typeface="Arial"/>
                <a:cs typeface="Arial"/>
              </a:endParaRPr>
            </a:p>
            <a:p>
              <a:pPr lvl="4" algn="ctr"/>
              <a:r>
                <a:rPr lang="fr-CH" sz="2400" dirty="0" smtClean="0">
                  <a:solidFill>
                    <a:srgbClr val="FFFFFF"/>
                  </a:solidFill>
                </a:rPr>
                <a:t>	</a:t>
              </a:r>
              <a:r>
                <a:rPr lang="fr-CH" sz="2400" dirty="0" smtClean="0">
                  <a:solidFill>
                    <a:srgbClr val="FFFFFF"/>
                  </a:solidFill>
                  <a:latin typeface="Brush Script MT Italic"/>
                  <a:cs typeface="Brush Script MT Italic"/>
                </a:rPr>
                <a:t>— Morgan Freeman — (or Dan Boneh)</a:t>
              </a:r>
              <a:endParaRPr lang="fr-CH" sz="2400" dirty="0">
                <a:solidFill>
                  <a:srgbClr val="FFFFFF"/>
                </a:solidFill>
                <a:latin typeface="Brush Script MT Italic"/>
                <a:cs typeface="Brush Script MT Italic"/>
              </a:endParaRPr>
            </a:p>
            <a:p>
              <a:endParaRPr lang="fr-CH" dirty="0">
                <a:solidFill>
                  <a:srgbClr val="FFFFFF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5723" y="3986066"/>
              <a:ext cx="1237382" cy="923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0221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Adversarial Examples in ML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2642"/>
          </a:xfrm>
        </p:spPr>
        <p:txBody>
          <a:bodyPr>
            <a:normAutofit fontScale="85000" lnSpcReduction="20000"/>
          </a:bodyPr>
          <a:lstStyle/>
          <a:p>
            <a:r>
              <a:rPr lang="en-US" sz="3300" dirty="0" smtClean="0"/>
              <a:t>Images	</a:t>
            </a:r>
            <a:br>
              <a:rPr lang="en-US" sz="3300" dirty="0" smtClean="0"/>
            </a:br>
            <a:r>
              <a:rPr lang="en-US" sz="1800" dirty="0" err="1" smtClean="0"/>
              <a:t>Szegedy</a:t>
            </a:r>
            <a:r>
              <a:rPr lang="en-US" sz="1800" dirty="0" smtClean="0"/>
              <a:t> et al. 2013, Nguyen et al. 2015, </a:t>
            </a:r>
            <a:br>
              <a:rPr lang="en-US" sz="1800" dirty="0" smtClean="0"/>
            </a:br>
            <a:r>
              <a:rPr lang="en-US" sz="1800" dirty="0" err="1" smtClean="0"/>
              <a:t>Goodfellow</a:t>
            </a:r>
            <a:r>
              <a:rPr lang="en-US" sz="1800" dirty="0" smtClean="0"/>
              <a:t> et al. 2015, </a:t>
            </a:r>
            <a:r>
              <a:rPr lang="en-US" sz="1800" dirty="0" err="1" smtClean="0"/>
              <a:t>Papernot</a:t>
            </a:r>
            <a:r>
              <a:rPr lang="en-US" sz="1800" dirty="0" smtClean="0"/>
              <a:t> et al. 2016, </a:t>
            </a:r>
            <a:br>
              <a:rPr lang="en-US" sz="1800" dirty="0" smtClean="0"/>
            </a:br>
            <a:r>
              <a:rPr lang="en-US" sz="1800" dirty="0" smtClean="0"/>
              <a:t>Liu et al. 2016, </a:t>
            </a:r>
            <a:r>
              <a:rPr lang="en-US" sz="1800" dirty="0" err="1" smtClean="0"/>
              <a:t>Kurakin</a:t>
            </a:r>
            <a:r>
              <a:rPr lang="en-US" sz="1800" dirty="0" smtClean="0"/>
              <a:t> et al. 2016, </a:t>
            </a:r>
            <a:r>
              <a:rPr lang="mr-IN" sz="1800" dirty="0" smtClean="0"/>
              <a:t>…</a:t>
            </a:r>
            <a:endParaRPr lang="fr-CH" sz="1800" dirty="0" smtClean="0"/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3300" dirty="0" smtClean="0"/>
              <a:t>Physical-World Attacks		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Sharif et al. 2016, </a:t>
            </a:r>
            <a:r>
              <a:rPr lang="en-US" sz="1800" dirty="0" err="1" smtClean="0"/>
              <a:t>Kurakin</a:t>
            </a:r>
            <a:r>
              <a:rPr lang="en-US" sz="1800" dirty="0" smtClean="0"/>
              <a:t> et al. 2017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3300" dirty="0" smtClean="0"/>
              <a:t>Malware</a:t>
            </a:r>
            <a:r>
              <a:rPr lang="en-US" dirty="0" smtClean="0"/>
              <a:t> 							</a:t>
            </a:r>
            <a:br>
              <a:rPr lang="en-US" dirty="0" smtClean="0"/>
            </a:br>
            <a:r>
              <a:rPr lang="en-US" sz="1800" dirty="0" err="1" smtClean="0"/>
              <a:t>Šrndić</a:t>
            </a:r>
            <a:r>
              <a:rPr lang="en-US" sz="1800" dirty="0" smtClean="0"/>
              <a:t> &amp; </a:t>
            </a:r>
            <a:r>
              <a:rPr lang="en-US" sz="1800" dirty="0" err="1" smtClean="0"/>
              <a:t>Laskov</a:t>
            </a:r>
            <a:r>
              <a:rPr lang="en-US" sz="1800" dirty="0" smtClean="0"/>
              <a:t> 2014, </a:t>
            </a:r>
            <a:r>
              <a:rPr lang="en-US" sz="1800" dirty="0" err="1" smtClean="0"/>
              <a:t>Xu</a:t>
            </a:r>
            <a:r>
              <a:rPr lang="en-US" sz="1800" dirty="0" smtClean="0"/>
              <a:t> et al. 2016, </a:t>
            </a:r>
            <a:br>
              <a:rPr lang="en-US" sz="1800" dirty="0" smtClean="0"/>
            </a:br>
            <a:r>
              <a:rPr lang="en-US" sz="1800" dirty="0" smtClean="0"/>
              <a:t>Grosse et al. 2016, Hu et al. 2017</a:t>
            </a:r>
          </a:p>
          <a:p>
            <a:endParaRPr lang="en-US" sz="1800" dirty="0" smtClean="0"/>
          </a:p>
          <a:p>
            <a:r>
              <a:rPr lang="en-US" sz="3300" dirty="0" smtClean="0"/>
              <a:t>Text Understanding	</a:t>
            </a:r>
            <a:r>
              <a:rPr lang="en-US" dirty="0" smtClean="0"/>
              <a:t>		</a:t>
            </a:r>
            <a:br>
              <a:rPr lang="en-US" dirty="0" smtClean="0"/>
            </a:br>
            <a:r>
              <a:rPr lang="en-US" sz="1800" dirty="0" err="1" smtClean="0"/>
              <a:t>Papernot</a:t>
            </a:r>
            <a:r>
              <a:rPr lang="en-US" sz="1800" dirty="0" smtClean="0"/>
              <a:t> et al. 2016</a:t>
            </a:r>
          </a:p>
          <a:p>
            <a:endParaRPr lang="en-US" sz="1800" dirty="0" smtClean="0"/>
          </a:p>
          <a:p>
            <a:r>
              <a:rPr lang="en-US" sz="3300" dirty="0" smtClean="0"/>
              <a:t>Reinforcement Learning </a:t>
            </a:r>
            <a:r>
              <a:rPr lang="en-US" dirty="0" smtClean="0"/>
              <a:t>	</a:t>
            </a:r>
            <a:br>
              <a:rPr lang="en-US" dirty="0" smtClean="0"/>
            </a:br>
            <a:r>
              <a:rPr lang="en-US" sz="1800" dirty="0" smtClean="0"/>
              <a:t>Huang et al. 2017, Lin et al. 2017,</a:t>
            </a:r>
            <a:r>
              <a:rPr lang="en-US" sz="1800" dirty="0"/>
              <a:t>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err="1" smtClean="0"/>
              <a:t>Behzadan</a:t>
            </a:r>
            <a:r>
              <a:rPr lang="en-US" sz="1800" dirty="0" smtClean="0"/>
              <a:t> &amp; </a:t>
            </a:r>
            <a:r>
              <a:rPr lang="en-US" sz="1800" dirty="0" err="1" smtClean="0"/>
              <a:t>Munir</a:t>
            </a:r>
            <a:r>
              <a:rPr lang="en-US" sz="1800" dirty="0" smtClean="0"/>
              <a:t> 2017</a:t>
            </a:r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281" y="4615100"/>
            <a:ext cx="2321667" cy="1741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112" y="1417637"/>
            <a:ext cx="1633534" cy="3011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466" y="1417638"/>
            <a:ext cx="2285489" cy="301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50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5827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Better black-</a:t>
            </a:r>
            <a:r>
              <a:rPr lang="en-US" dirty="0"/>
              <a:t>b</a:t>
            </a:r>
            <a:r>
              <a:rPr lang="en-US" dirty="0" smtClean="0"/>
              <a:t>ox attacks?</a:t>
            </a:r>
          </a:p>
          <a:p>
            <a:pPr lvl="1"/>
            <a:r>
              <a:rPr lang="en-US" dirty="0" smtClean="0"/>
              <a:t>How much does </a:t>
            </a:r>
            <a:r>
              <a:rPr lang="en-US" b="1" i="1" dirty="0" smtClean="0"/>
              <a:t>oracle</a:t>
            </a:r>
            <a:r>
              <a:rPr lang="en-US" b="1" dirty="0" smtClean="0"/>
              <a:t> </a:t>
            </a:r>
            <a:r>
              <a:rPr lang="en-US" b="1" i="1" dirty="0" smtClean="0"/>
              <a:t>access</a:t>
            </a:r>
            <a:r>
              <a:rPr lang="en-US" b="1" dirty="0" smtClean="0"/>
              <a:t> </a:t>
            </a:r>
            <a:r>
              <a:rPr lang="en-US" dirty="0" smtClean="0"/>
              <a:t>to the model help?</a:t>
            </a:r>
          </a:p>
          <a:p>
            <a:endParaRPr lang="en-US" dirty="0"/>
          </a:p>
          <a:p>
            <a:r>
              <a:rPr lang="en-US" dirty="0" smtClean="0"/>
              <a:t>More efficient ensemble adversarial training?</a:t>
            </a:r>
          </a:p>
          <a:p>
            <a:endParaRPr lang="en-US" dirty="0"/>
          </a:p>
          <a:p>
            <a:r>
              <a:rPr lang="en-US" dirty="0" smtClean="0"/>
              <a:t>Can we say </a:t>
            </a:r>
            <a:r>
              <a:rPr lang="en-US" b="1" dirty="0" smtClean="0"/>
              <a:t>anything</a:t>
            </a:r>
            <a:r>
              <a:rPr lang="en-US" dirty="0" smtClean="0"/>
              <a:t> formal (and useful) about adversarial examples?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54864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8000"/>
                </a:solidFill>
              </a:rPr>
              <a:t>THANK </a:t>
            </a:r>
            <a:r>
              <a:rPr lang="en-US" sz="4000" b="1" dirty="0" smtClean="0">
                <a:solidFill>
                  <a:srgbClr val="008000"/>
                </a:solidFill>
              </a:rPr>
              <a:t>YOU</a:t>
            </a:r>
            <a:endParaRPr lang="en-US" sz="4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924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Threat Model: White-Box Attacks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86816" y="1928089"/>
            <a:ext cx="2006741" cy="20854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dirty="0" smtClean="0"/>
              <a:t>ML Model</a:t>
            </a:r>
            <a:endParaRPr lang="en-US" sz="2800" dirty="0"/>
          </a:p>
        </p:txBody>
      </p:sp>
      <p:cxnSp>
        <p:nvCxnSpPr>
          <p:cNvPr id="8" name="Straight Arrow Connector 7"/>
          <p:cNvCxnSpPr>
            <a:stCxn id="13" idx="3"/>
            <a:endCxn id="6" idx="1"/>
          </p:cNvCxnSpPr>
          <p:nvPr/>
        </p:nvCxnSpPr>
        <p:spPr>
          <a:xfrm>
            <a:off x="2018794" y="2970803"/>
            <a:ext cx="56802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92416"/>
            <a:ext cx="1561594" cy="1556774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6" name="Straight Arrow Connector 15"/>
          <p:cNvCxnSpPr/>
          <p:nvPr/>
        </p:nvCxnSpPr>
        <p:spPr>
          <a:xfrm>
            <a:off x="4593557" y="2970803"/>
            <a:ext cx="56802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224290" y="2504775"/>
            <a:ext cx="1046778" cy="26432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224289" y="2838639"/>
            <a:ext cx="545092" cy="264327"/>
          </a:xfrm>
          <a:prstGeom prst="rect">
            <a:avLst/>
          </a:prstGeom>
          <a:solidFill>
            <a:srgbClr val="FF66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24289" y="3166678"/>
            <a:ext cx="184506" cy="264327"/>
          </a:xfrm>
          <a:prstGeom prst="rect">
            <a:avLst/>
          </a:prstGeom>
          <a:solidFill>
            <a:srgbClr val="FF6666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6271068" y="2447002"/>
            <a:ext cx="705617" cy="1047602"/>
            <a:chOff x="6711775" y="3230322"/>
            <a:chExt cx="705617" cy="1047602"/>
          </a:xfrm>
        </p:grpSpPr>
        <p:sp>
          <p:nvSpPr>
            <p:cNvPr id="20" name="TextBox 19"/>
            <p:cNvSpPr txBox="1"/>
            <p:nvPr/>
          </p:nvSpPr>
          <p:spPr>
            <a:xfrm>
              <a:off x="6711775" y="3230322"/>
              <a:ext cx="560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bird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711775" y="3570672"/>
              <a:ext cx="572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tree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711775" y="3908592"/>
              <a:ext cx="7056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plane</a:t>
              </a:r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976685" y="1417638"/>
            <a:ext cx="1444204" cy="2076966"/>
            <a:chOff x="6976685" y="1417638"/>
            <a:chExt cx="1444204" cy="2076966"/>
          </a:xfrm>
        </p:grpSpPr>
        <p:sp>
          <p:nvSpPr>
            <p:cNvPr id="24" name="Right Brace 23"/>
            <p:cNvSpPr/>
            <p:nvPr/>
          </p:nvSpPr>
          <p:spPr>
            <a:xfrm>
              <a:off x="6976685" y="2447001"/>
              <a:ext cx="344786" cy="1047603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21472" y="2639851"/>
              <a:ext cx="846594" cy="66190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rtlCol="0" anchor="ctr"/>
            <a:lstStyle/>
            <a:p>
              <a:pPr algn="ctr"/>
              <a:r>
                <a:rPr lang="en-US" sz="2800" dirty="0" smtClean="0"/>
                <a:t>Loss</a:t>
              </a:r>
              <a:endParaRPr lang="en-US" sz="2800" dirty="0"/>
            </a:p>
          </p:txBody>
        </p:sp>
        <p:cxnSp>
          <p:nvCxnSpPr>
            <p:cNvPr id="26" name="Straight Arrow Connector 25"/>
            <p:cNvCxnSpPr>
              <a:endCxn id="25" idx="0"/>
            </p:cNvCxnSpPr>
            <p:nvPr/>
          </p:nvCxnSpPr>
          <p:spPr>
            <a:xfrm>
              <a:off x="7744769" y="1786970"/>
              <a:ext cx="0" cy="85288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7031679" y="1417638"/>
              <a:ext cx="13892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g</a:t>
              </a:r>
              <a:r>
                <a:rPr lang="en-US" dirty="0" smtClean="0"/>
                <a:t>round truth</a:t>
              </a:r>
              <a:endParaRPr lang="en-US" dirty="0"/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576" y="2666842"/>
            <a:ext cx="1239717" cy="105188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28353" y="3301753"/>
            <a:ext cx="7215647" cy="3282517"/>
            <a:chOff x="1928353" y="3301753"/>
            <a:chExt cx="7215647" cy="3282517"/>
          </a:xfrm>
        </p:grpSpPr>
        <p:grpSp>
          <p:nvGrpSpPr>
            <p:cNvPr id="4" name="Group 3"/>
            <p:cNvGrpSpPr/>
            <p:nvPr/>
          </p:nvGrpSpPr>
          <p:grpSpPr>
            <a:xfrm>
              <a:off x="1928353" y="3301753"/>
              <a:ext cx="7215647" cy="3282517"/>
              <a:chOff x="1928353" y="3301753"/>
              <a:chExt cx="7215647" cy="3282517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928353" y="5229811"/>
                <a:ext cx="4914882" cy="135445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2400" dirty="0" smtClean="0">
                    <a:solidFill>
                      <a:srgbClr val="000000"/>
                    </a:solidFill>
                  </a:rPr>
                  <a:t>“Fast Gradient Sign Method” (FGSM)</a:t>
                </a:r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28" name="Curved Connector 27"/>
              <p:cNvCxnSpPr>
                <a:stCxn id="25" idx="2"/>
                <a:endCxn id="27" idx="3"/>
              </p:cNvCxnSpPr>
              <p:nvPr/>
            </p:nvCxnSpPr>
            <p:spPr>
              <a:xfrm rot="5400000">
                <a:off x="5991359" y="4153630"/>
                <a:ext cx="2605287" cy="901534"/>
              </a:xfrm>
              <a:prstGeom prst="curvedConnector2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7599683" y="4906645"/>
                <a:ext cx="154431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</a:t>
                </a:r>
                <a:r>
                  <a:rPr lang="en-US" dirty="0" smtClean="0"/>
                  <a:t>ake gradient of the loss</a:t>
                </a:r>
                <a:endParaRPr lang="en-US" dirty="0"/>
              </a:p>
            </p:txBody>
          </p:sp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53710" y="5927561"/>
              <a:ext cx="4140405" cy="383947"/>
            </a:xfrm>
            <a:prstGeom prst="rect">
              <a:avLst/>
            </a:prstGeom>
          </p:spPr>
        </p:pic>
      </p:grpSp>
      <p:sp>
        <p:nvSpPr>
          <p:cNvPr id="9" name="Up Arrow 8"/>
          <p:cNvSpPr/>
          <p:nvPr/>
        </p:nvSpPr>
        <p:spPr>
          <a:xfrm>
            <a:off x="8420889" y="2322800"/>
            <a:ext cx="484632" cy="1171803"/>
          </a:xfrm>
          <a:prstGeom prst="upArrow">
            <a:avLst/>
          </a:prstGeom>
          <a:solidFill>
            <a:srgbClr val="FF6666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725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 Model: White-Box Attacks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86816" y="1927545"/>
            <a:ext cx="2006741" cy="20854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dirty="0" smtClean="0"/>
              <a:t>ML Model</a:t>
            </a:r>
            <a:endParaRPr lang="en-US" sz="2800" dirty="0"/>
          </a:p>
        </p:txBody>
      </p:sp>
      <p:cxnSp>
        <p:nvCxnSpPr>
          <p:cNvPr id="8" name="Straight Arrow Connector 7"/>
          <p:cNvCxnSpPr>
            <a:endCxn id="6" idx="1"/>
          </p:cNvCxnSpPr>
          <p:nvPr/>
        </p:nvCxnSpPr>
        <p:spPr>
          <a:xfrm>
            <a:off x="1816695" y="2970259"/>
            <a:ext cx="77012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53" y="1725844"/>
            <a:ext cx="1045942" cy="1042714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4593557" y="2446458"/>
            <a:ext cx="2400786" cy="1047602"/>
            <a:chOff x="4593557" y="2446458"/>
            <a:chExt cx="2400786" cy="1047602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4593557" y="2970259"/>
              <a:ext cx="56802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224289" y="2838095"/>
              <a:ext cx="148549" cy="264327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224289" y="2507143"/>
              <a:ext cx="403994" cy="261415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984807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224288" y="3166134"/>
              <a:ext cx="1046779" cy="264327"/>
            </a:xfrm>
            <a:prstGeom prst="rect">
              <a:avLst/>
            </a:prstGeom>
            <a:solidFill>
              <a:srgbClr val="FF6666"/>
            </a:solidFill>
            <a:ln>
              <a:solidFill>
                <a:srgbClr val="FF000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6271068" y="2446458"/>
              <a:ext cx="723275" cy="1047602"/>
              <a:chOff x="6711775" y="3230322"/>
              <a:chExt cx="723275" cy="1047602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6711775" y="3230322"/>
                <a:ext cx="5606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bird</a:t>
                </a:r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711775" y="3570672"/>
                <a:ext cx="5822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tree</a:t>
                </a:r>
                <a:endParaRPr lang="en-US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711775" y="3908592"/>
                <a:ext cx="723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plane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</p:grp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576" y="2666298"/>
            <a:ext cx="1239717" cy="10518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753" y="3148978"/>
            <a:ext cx="1045942" cy="110537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770753" y="2643118"/>
            <a:ext cx="10459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+</a:t>
            </a:r>
            <a:endParaRPr lang="en-US" sz="3200" dirty="0"/>
          </a:p>
        </p:txBody>
      </p:sp>
      <p:cxnSp>
        <p:nvCxnSpPr>
          <p:cNvPr id="34" name="Curved Connector 33"/>
          <p:cNvCxnSpPr>
            <a:stCxn id="31" idx="1"/>
            <a:endCxn id="4" idx="2"/>
          </p:cNvCxnSpPr>
          <p:nvPr/>
        </p:nvCxnSpPr>
        <p:spPr>
          <a:xfrm rot="10800000">
            <a:off x="1293725" y="4254349"/>
            <a:ext cx="634629" cy="1652692"/>
          </a:xfrm>
          <a:prstGeom prst="curvedConnector2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Line Callout 1 6"/>
          <p:cNvSpPr/>
          <p:nvPr/>
        </p:nvSpPr>
        <p:spPr>
          <a:xfrm>
            <a:off x="2012067" y="4254348"/>
            <a:ext cx="2205226" cy="727367"/>
          </a:xfrm>
          <a:prstGeom prst="borderCallout1">
            <a:avLst>
              <a:gd name="adj1" fmla="val 148"/>
              <a:gd name="adj2" fmla="val 8114"/>
              <a:gd name="adj3" fmla="val -36311"/>
              <a:gd name="adj4" fmla="val -1001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4867" y="4405702"/>
            <a:ext cx="1624594" cy="42631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928353" y="5229811"/>
            <a:ext cx="4914882" cy="13544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“Fast Gradient Sign Method” (FGSM)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3710" y="5927561"/>
            <a:ext cx="4140405" cy="38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48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ent-Up Arrow 7"/>
          <p:cNvSpPr/>
          <p:nvPr/>
        </p:nvSpPr>
        <p:spPr>
          <a:xfrm rot="10800000" flipV="1">
            <a:off x="1231057" y="2649732"/>
            <a:ext cx="360113" cy="939985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170" y="3202596"/>
            <a:ext cx="1697238" cy="16919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945" y="3852385"/>
            <a:ext cx="2509897" cy="2509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Threat Model: Black-Box Attacks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829" y="1254393"/>
            <a:ext cx="4079399" cy="254014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59321" y="1583489"/>
            <a:ext cx="1222129" cy="1051544"/>
            <a:chOff x="6842289" y="4031534"/>
            <a:chExt cx="1222129" cy="1051544"/>
          </a:xfrm>
        </p:grpSpPr>
        <p:sp>
          <p:nvSpPr>
            <p:cNvPr id="18" name="Rectangle 17"/>
            <p:cNvSpPr/>
            <p:nvPr/>
          </p:nvSpPr>
          <p:spPr>
            <a:xfrm>
              <a:off x="6842289" y="4031534"/>
              <a:ext cx="1222129" cy="1051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ML Model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02680" y="4452418"/>
              <a:ext cx="595056" cy="504896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32117" y="2686880"/>
            <a:ext cx="1016000" cy="123123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821059" y="1886143"/>
            <a:ext cx="1689993" cy="2821768"/>
            <a:chOff x="1821059" y="1886143"/>
            <a:chExt cx="1689993" cy="2821768"/>
          </a:xfrm>
        </p:grpSpPr>
        <p:sp>
          <p:nvSpPr>
            <p:cNvPr id="32" name="Bent-Up Arrow 31"/>
            <p:cNvSpPr/>
            <p:nvPr/>
          </p:nvSpPr>
          <p:spPr>
            <a:xfrm flipV="1">
              <a:off x="2081449" y="2345117"/>
              <a:ext cx="359997" cy="635461"/>
            </a:xfrm>
            <a:prstGeom prst="bent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081450" y="1886143"/>
              <a:ext cx="1156339" cy="369332"/>
              <a:chOff x="2081450" y="1886143"/>
              <a:chExt cx="1156339" cy="369332"/>
            </a:xfrm>
          </p:grpSpPr>
          <p:sp>
            <p:nvSpPr>
              <p:cNvPr id="41" name="Left Arrow 40"/>
              <p:cNvSpPr/>
              <p:nvPr/>
            </p:nvSpPr>
            <p:spPr>
              <a:xfrm rot="10800000">
                <a:off x="2081450" y="2004373"/>
                <a:ext cx="450722" cy="207969"/>
              </a:xfrm>
              <a:prstGeom prst="leftArrow">
                <a:avLst/>
              </a:prstGeom>
              <a:solidFill>
                <a:srgbClr val="FF6666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532172" y="1886143"/>
                <a:ext cx="7056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plane</a:t>
                </a:r>
                <a:endParaRPr lang="en-US" dirty="0"/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21059" y="2996859"/>
              <a:ext cx="1689993" cy="171105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20" name="Group 19"/>
          <p:cNvGrpSpPr/>
          <p:nvPr/>
        </p:nvGrpSpPr>
        <p:grpSpPr>
          <a:xfrm>
            <a:off x="3469021" y="2220791"/>
            <a:ext cx="5046927" cy="2517120"/>
            <a:chOff x="3469021" y="2220791"/>
            <a:chExt cx="5046927" cy="2517120"/>
          </a:xfrm>
        </p:grpSpPr>
        <p:sp>
          <p:nvSpPr>
            <p:cNvPr id="38" name="Left Arrow 37"/>
            <p:cNvSpPr/>
            <p:nvPr/>
          </p:nvSpPr>
          <p:spPr>
            <a:xfrm rot="12510201">
              <a:off x="3489923" y="4253279"/>
              <a:ext cx="2033138" cy="484632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Left Arrow 35"/>
            <p:cNvSpPr/>
            <p:nvPr/>
          </p:nvSpPr>
          <p:spPr>
            <a:xfrm rot="8742126">
              <a:off x="3469021" y="2778894"/>
              <a:ext cx="1993390" cy="484632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359609" y="4348815"/>
              <a:ext cx="1156339" cy="369332"/>
              <a:chOff x="7359609" y="4348815"/>
              <a:chExt cx="1156339" cy="369332"/>
            </a:xfrm>
          </p:grpSpPr>
          <p:sp>
            <p:nvSpPr>
              <p:cNvPr id="39" name="Left Arrow 38"/>
              <p:cNvSpPr/>
              <p:nvPr/>
            </p:nvSpPr>
            <p:spPr>
              <a:xfrm rot="10800000">
                <a:off x="7359609" y="4420615"/>
                <a:ext cx="450722" cy="297532"/>
              </a:xfrm>
              <a:prstGeom prst="leftArrow">
                <a:avLst/>
              </a:prstGeom>
              <a:solidFill>
                <a:srgbClr val="FF6666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810331" y="4348815"/>
                <a:ext cx="7056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plane</a:t>
                </a:r>
                <a:endParaRPr lang="en-US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871153" y="2220791"/>
              <a:ext cx="1156339" cy="369332"/>
              <a:chOff x="6871153" y="2220791"/>
              <a:chExt cx="1156339" cy="369332"/>
            </a:xfrm>
          </p:grpSpPr>
          <p:sp>
            <p:nvSpPr>
              <p:cNvPr id="42" name="Left Arrow 41"/>
              <p:cNvSpPr/>
              <p:nvPr/>
            </p:nvSpPr>
            <p:spPr>
              <a:xfrm rot="10800000">
                <a:off x="6871153" y="2292591"/>
                <a:ext cx="450722" cy="297532"/>
              </a:xfrm>
              <a:prstGeom prst="leftArrow">
                <a:avLst/>
              </a:prstGeom>
              <a:solidFill>
                <a:srgbClr val="FF6666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7321875" y="2220791"/>
                <a:ext cx="7056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plane</a:t>
                </a:r>
                <a:endParaRPr lang="en-US" dirty="0"/>
              </a:p>
            </p:txBody>
          </p:sp>
        </p:grpSp>
      </p:grpSp>
      <p:sp>
        <p:nvSpPr>
          <p:cNvPr id="3" name="Line Callout 1 2"/>
          <p:cNvSpPr/>
          <p:nvPr/>
        </p:nvSpPr>
        <p:spPr>
          <a:xfrm>
            <a:off x="1119712" y="5083078"/>
            <a:ext cx="2736993" cy="1597695"/>
          </a:xfrm>
          <a:prstGeom prst="borderCallout1">
            <a:avLst>
              <a:gd name="adj1" fmla="val 46749"/>
              <a:gd name="adj2" fmla="val 99753"/>
              <a:gd name="adj3" fmla="val -13554"/>
              <a:gd name="adj4" fmla="val 138982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Adversarial Examples </a:t>
            </a:r>
            <a:r>
              <a:rPr lang="en-US" sz="3200" b="1" i="1" dirty="0" smtClean="0">
                <a:solidFill>
                  <a:srgbClr val="000000"/>
                </a:solidFill>
              </a:rPr>
              <a:t>transfer</a:t>
            </a:r>
            <a:endParaRPr lang="en-US" sz="3200" b="1" i="1" dirty="0">
              <a:solidFill>
                <a:srgbClr val="000000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388634" y="1684680"/>
            <a:ext cx="1482519" cy="1617818"/>
            <a:chOff x="5811940" y="1847442"/>
            <a:chExt cx="1482519" cy="1617818"/>
          </a:xfrm>
        </p:grpSpPr>
        <p:sp>
          <p:nvSpPr>
            <p:cNvPr id="6" name="Rectangle 5"/>
            <p:cNvSpPr/>
            <p:nvPr/>
          </p:nvSpPr>
          <p:spPr>
            <a:xfrm>
              <a:off x="5811940" y="1847442"/>
              <a:ext cx="1482519" cy="1617818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ML Model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lum bright="70000" contrast="-70000"/>
            </a:blip>
            <a:stretch>
              <a:fillRect/>
            </a:stretch>
          </p:blipFill>
          <p:spPr>
            <a:xfrm>
              <a:off x="6072330" y="2413716"/>
              <a:ext cx="961739" cy="81602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129894" y="4031534"/>
            <a:ext cx="1222129" cy="1051544"/>
            <a:chOff x="6842289" y="4031534"/>
            <a:chExt cx="1222129" cy="1051544"/>
          </a:xfrm>
        </p:grpSpPr>
        <p:sp>
          <p:nvSpPr>
            <p:cNvPr id="12" name="Rectangle 11"/>
            <p:cNvSpPr/>
            <p:nvPr/>
          </p:nvSpPr>
          <p:spPr>
            <a:xfrm>
              <a:off x="6842289" y="4031534"/>
              <a:ext cx="1222129" cy="1051544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ML Model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lum bright="70000" contrast="-70000"/>
            </a:blip>
            <a:stretch>
              <a:fillRect/>
            </a:stretch>
          </p:blipFill>
          <p:spPr>
            <a:xfrm>
              <a:off x="7102680" y="4452418"/>
              <a:ext cx="595056" cy="5048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2086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Iterative Attacks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7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rcRect t="28759" b="28759"/>
          <a:stretch>
            <a:fillRect/>
          </a:stretch>
        </p:blipFill>
        <p:spPr>
          <a:xfrm>
            <a:off x="457200" y="1418891"/>
            <a:ext cx="3568501" cy="1962538"/>
          </a:xfrm>
        </p:spPr>
      </p:pic>
      <p:cxnSp>
        <p:nvCxnSpPr>
          <p:cNvPr id="13" name="Straight Arrow Connector 12"/>
          <p:cNvCxnSpPr/>
          <p:nvPr/>
        </p:nvCxnSpPr>
        <p:spPr>
          <a:xfrm flipV="1">
            <a:off x="893627" y="1795210"/>
            <a:ext cx="1426668" cy="1270072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5" name="Content Placeholder 8"/>
          <p:cNvPicPr>
            <a:picLocks noChangeAspect="1"/>
          </p:cNvPicPr>
          <p:nvPr/>
        </p:nvPicPr>
        <p:blipFill>
          <a:blip r:embed="rId2"/>
          <a:srcRect t="28759" b="28759"/>
          <a:stretch>
            <a:fillRect/>
          </a:stretch>
        </p:blipFill>
        <p:spPr>
          <a:xfrm>
            <a:off x="5118299" y="1417638"/>
            <a:ext cx="3568501" cy="1962538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5554726" y="2781791"/>
            <a:ext cx="324400" cy="308167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879126" y="2499552"/>
            <a:ext cx="438909" cy="28224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6318035" y="2311392"/>
            <a:ext cx="438974" cy="18816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57200" y="3440814"/>
            <a:ext cx="3568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“One-Shot” Attacks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5118299" y="3440814"/>
            <a:ext cx="3568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“Iterative” Attacks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62031" y="4205708"/>
            <a:ext cx="40217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Computationally </a:t>
            </a:r>
            <a:r>
              <a:rPr lang="en-US" sz="2400" b="1" dirty="0" smtClean="0"/>
              <a:t>efficient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Weaker white-box attacks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Transfers with high probability</a:t>
            </a:r>
            <a:r>
              <a:rPr lang="en-US" sz="2400" dirty="0" smtClean="0"/>
              <a:t>, strong black-box attacks!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703755" y="4205708"/>
            <a:ext cx="42687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More Expensive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Close to 100% success rate </a:t>
            </a:r>
            <a:r>
              <a:rPr lang="en-US" sz="2400" dirty="0" smtClean="0"/>
              <a:t>for imperceptible perturbations</a:t>
            </a:r>
          </a:p>
          <a:p>
            <a:pPr marL="285750" indent="-285750">
              <a:buFont typeface="Arial"/>
              <a:buChar char="•"/>
            </a:pPr>
            <a:r>
              <a:rPr lang="en-US" sz="2400" b="1" i="1" dirty="0" err="1" smtClean="0"/>
              <a:t>Overfits</a:t>
            </a:r>
            <a:r>
              <a:rPr lang="en-US" sz="2400" dirty="0" smtClean="0"/>
              <a:t> to model’s parameters / doesn’t transfer very well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62161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Defenses?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Ensembles?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 smtClean="0"/>
              <a:t>Distillation?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Generative </a:t>
            </a:r>
            <a:r>
              <a:rPr lang="en-US" dirty="0" smtClean="0"/>
              <a:t>modeling? 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/>
              <a:t>Adversarial training? </a:t>
            </a:r>
            <a:r>
              <a:rPr lang="en-US" dirty="0" smtClean="0"/>
              <a:t>Lets see</a:t>
            </a:r>
            <a:r>
              <a:rPr lang="mr-IN" dirty="0" smtClean="0"/>
              <a:t>…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998" y="2069748"/>
            <a:ext cx="859742" cy="859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998" y="3288382"/>
            <a:ext cx="859742" cy="859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941" y="5436614"/>
            <a:ext cx="322225" cy="322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743" y="4148124"/>
            <a:ext cx="859742" cy="85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95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Adversarial Training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9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3337" y="1492101"/>
            <a:ext cx="2006741" cy="19747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dirty="0" smtClean="0"/>
              <a:t>ML Model</a:t>
            </a:r>
            <a:endParaRPr lang="en-US" sz="2800" dirty="0"/>
          </a:p>
        </p:txBody>
      </p:sp>
      <p:cxnSp>
        <p:nvCxnSpPr>
          <p:cNvPr id="12" name="Straight Arrow Connector 11"/>
          <p:cNvCxnSpPr>
            <a:stCxn id="13" idx="3"/>
            <a:endCxn id="11" idx="1"/>
          </p:cNvCxnSpPr>
          <p:nvPr/>
        </p:nvCxnSpPr>
        <p:spPr>
          <a:xfrm>
            <a:off x="2285315" y="2479467"/>
            <a:ext cx="56802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21" y="1701080"/>
            <a:ext cx="1561594" cy="155677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097" y="2173007"/>
            <a:ext cx="1239717" cy="105188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38" y="4640760"/>
            <a:ext cx="1563254" cy="158273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5154" y="3783653"/>
            <a:ext cx="2121646" cy="135070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2825" y="1402124"/>
            <a:ext cx="1163975" cy="1071596"/>
          </a:xfrm>
          <a:prstGeom prst="rect">
            <a:avLst/>
          </a:prstGeom>
        </p:spPr>
      </p:pic>
      <p:grpSp>
        <p:nvGrpSpPr>
          <p:cNvPr id="112" name="Group 111"/>
          <p:cNvGrpSpPr/>
          <p:nvPr/>
        </p:nvGrpSpPr>
        <p:grpSpPr>
          <a:xfrm>
            <a:off x="4860078" y="2142767"/>
            <a:ext cx="2128372" cy="661903"/>
            <a:chOff x="4860078" y="2142767"/>
            <a:chExt cx="2128372" cy="661903"/>
          </a:xfrm>
        </p:grpSpPr>
        <p:grpSp>
          <p:nvGrpSpPr>
            <p:cNvPr id="43" name="Group 42"/>
            <p:cNvGrpSpPr/>
            <p:nvPr/>
          </p:nvGrpSpPr>
          <p:grpSpPr>
            <a:xfrm>
              <a:off x="4860078" y="2142767"/>
              <a:ext cx="2128372" cy="661903"/>
              <a:chOff x="4565928" y="3400785"/>
              <a:chExt cx="2128372" cy="661903"/>
            </a:xfrm>
          </p:grpSpPr>
          <p:cxnSp>
            <p:nvCxnSpPr>
              <p:cNvPr id="14" name="Straight Arrow Connector 13"/>
              <p:cNvCxnSpPr>
                <a:stCxn id="11" idx="3"/>
                <a:endCxn id="35" idx="1"/>
              </p:cNvCxnSpPr>
              <p:nvPr/>
            </p:nvCxnSpPr>
            <p:spPr>
              <a:xfrm>
                <a:off x="4565928" y="3737485"/>
                <a:ext cx="395568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4961496" y="3552819"/>
                <a:ext cx="5606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bird</a:t>
                </a:r>
                <a:endParaRPr lang="en-US" dirty="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5847706" y="3400785"/>
                <a:ext cx="846594" cy="661903"/>
              </a:xfrm>
              <a:prstGeom prst="rect">
                <a:avLst/>
              </a:prstGeom>
              <a:solidFill>
                <a:srgbClr val="CCFFCC"/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rtlCol="0" anchor="ctr"/>
              <a:lstStyle/>
              <a:p>
                <a:pPr algn="ctr"/>
                <a:r>
                  <a:rPr lang="en-US" sz="2800" dirty="0" smtClean="0"/>
                  <a:t>Loss</a:t>
                </a:r>
                <a:endParaRPr lang="en-US" sz="2800" dirty="0"/>
              </a:p>
            </p:txBody>
          </p:sp>
        </p:grpSp>
        <p:cxnSp>
          <p:nvCxnSpPr>
            <p:cNvPr id="99" name="Straight Arrow Connector 98"/>
            <p:cNvCxnSpPr>
              <a:stCxn id="35" idx="3"/>
              <a:endCxn id="39" idx="1"/>
            </p:cNvCxnSpPr>
            <p:nvPr/>
          </p:nvCxnSpPr>
          <p:spPr>
            <a:xfrm flipV="1">
              <a:off x="5816316" y="2473719"/>
              <a:ext cx="325540" cy="57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2300992" y="4441512"/>
            <a:ext cx="4671781" cy="1974732"/>
            <a:chOff x="2300992" y="4441512"/>
            <a:chExt cx="4671781" cy="1974732"/>
          </a:xfrm>
        </p:grpSpPr>
        <p:cxnSp>
          <p:nvCxnSpPr>
            <p:cNvPr id="77" name="Straight Arrow Connector 76"/>
            <p:cNvCxnSpPr>
              <a:stCxn id="28" idx="3"/>
              <a:endCxn id="85" idx="1"/>
            </p:cNvCxnSpPr>
            <p:nvPr/>
          </p:nvCxnSpPr>
          <p:spPr>
            <a:xfrm flipV="1">
              <a:off x="2300992" y="5428878"/>
              <a:ext cx="536668" cy="324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/>
            <p:cNvSpPr/>
            <p:nvPr/>
          </p:nvSpPr>
          <p:spPr>
            <a:xfrm>
              <a:off x="2837660" y="4441512"/>
              <a:ext cx="2006741" cy="19747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2800" dirty="0" smtClean="0"/>
                <a:t>ML Model</a:t>
              </a:r>
              <a:endParaRPr lang="en-US" sz="2800" dirty="0"/>
            </a:p>
          </p:txBody>
        </p:sp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28420" y="5122418"/>
              <a:ext cx="1239717" cy="1051881"/>
            </a:xfrm>
            <a:prstGeom prst="rect">
              <a:avLst/>
            </a:prstGeom>
          </p:spPr>
        </p:pic>
        <p:grpSp>
          <p:nvGrpSpPr>
            <p:cNvPr id="113" name="Group 112"/>
            <p:cNvGrpSpPr/>
            <p:nvPr/>
          </p:nvGrpSpPr>
          <p:grpSpPr>
            <a:xfrm>
              <a:off x="4844401" y="5095427"/>
              <a:ext cx="2128372" cy="661903"/>
              <a:chOff x="4860078" y="2142767"/>
              <a:chExt cx="2128372" cy="661903"/>
            </a:xfrm>
          </p:grpSpPr>
          <p:grpSp>
            <p:nvGrpSpPr>
              <p:cNvPr id="114" name="Group 113"/>
              <p:cNvGrpSpPr/>
              <p:nvPr/>
            </p:nvGrpSpPr>
            <p:grpSpPr>
              <a:xfrm>
                <a:off x="4860078" y="2142767"/>
                <a:ext cx="2128372" cy="661903"/>
                <a:chOff x="4565928" y="3400785"/>
                <a:chExt cx="2128372" cy="661903"/>
              </a:xfrm>
            </p:grpSpPr>
            <p:cxnSp>
              <p:nvCxnSpPr>
                <p:cNvPr id="116" name="Straight Arrow Connector 115"/>
                <p:cNvCxnSpPr>
                  <a:endCxn id="117" idx="1"/>
                </p:cNvCxnSpPr>
                <p:nvPr/>
              </p:nvCxnSpPr>
              <p:spPr>
                <a:xfrm>
                  <a:off x="4565928" y="3737485"/>
                  <a:ext cx="395568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7" name="TextBox 116"/>
                <p:cNvSpPr txBox="1"/>
                <p:nvPr/>
              </p:nvSpPr>
              <p:spPr>
                <a:xfrm>
                  <a:off x="4961496" y="3552819"/>
                  <a:ext cx="7056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plane</a:t>
                  </a:r>
                  <a:endParaRPr lang="en-US" dirty="0"/>
                </a:p>
              </p:txBody>
            </p:sp>
            <p:sp>
              <p:nvSpPr>
                <p:cNvPr id="118" name="Rectangle 117"/>
                <p:cNvSpPr/>
                <p:nvPr/>
              </p:nvSpPr>
              <p:spPr>
                <a:xfrm>
                  <a:off x="5847706" y="3400785"/>
                  <a:ext cx="846594" cy="661903"/>
                </a:xfrm>
                <a:prstGeom prst="rect">
                  <a:avLst/>
                </a:prstGeom>
                <a:solidFill>
                  <a:srgbClr val="FF6666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rtlCol="0" anchor="ctr"/>
                <a:lstStyle/>
                <a:p>
                  <a:pPr algn="ctr"/>
                  <a:r>
                    <a:rPr lang="en-US" sz="2800" dirty="0" smtClean="0"/>
                    <a:t>Loss</a:t>
                  </a:r>
                  <a:endParaRPr lang="en-US" sz="2800" dirty="0"/>
                </a:p>
              </p:txBody>
            </p:sp>
          </p:grpSp>
          <p:cxnSp>
            <p:nvCxnSpPr>
              <p:cNvPr id="115" name="Straight Arrow Connector 114"/>
              <p:cNvCxnSpPr>
                <a:stCxn id="117" idx="3"/>
                <a:endCxn id="118" idx="1"/>
              </p:cNvCxnSpPr>
              <p:nvPr/>
            </p:nvCxnSpPr>
            <p:spPr>
              <a:xfrm flipV="1">
                <a:off x="5961263" y="2473719"/>
                <a:ext cx="180593" cy="574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Group 2"/>
          <p:cNvGrpSpPr/>
          <p:nvPr/>
        </p:nvGrpSpPr>
        <p:grpSpPr>
          <a:xfrm>
            <a:off x="1519365" y="2804670"/>
            <a:ext cx="5045788" cy="1836090"/>
            <a:chOff x="1519365" y="2804670"/>
            <a:chExt cx="5045788" cy="1836090"/>
          </a:xfrm>
        </p:grpSpPr>
        <p:cxnSp>
          <p:nvCxnSpPr>
            <p:cNvPr id="56" name="Curved Connector 55"/>
            <p:cNvCxnSpPr>
              <a:stCxn id="39" idx="2"/>
              <a:endCxn id="28" idx="0"/>
            </p:cNvCxnSpPr>
            <p:nvPr/>
          </p:nvCxnSpPr>
          <p:spPr>
            <a:xfrm rot="5400000">
              <a:off x="3124214" y="1199821"/>
              <a:ext cx="1836090" cy="5045788"/>
            </a:xfrm>
            <a:prstGeom prst="curvedConnector3">
              <a:avLst>
                <a:gd name="adj1" fmla="val 50000"/>
              </a:avLst>
            </a:prstGeom>
            <a:ln w="57150" cmpd="sng">
              <a:solidFill>
                <a:srgbClr val="FF0000"/>
              </a:solidFill>
              <a:prstDash val="dash"/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228420" y="3755787"/>
              <a:ext cx="15443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</a:t>
              </a:r>
              <a:r>
                <a:rPr lang="en-US" dirty="0" smtClean="0">
                  <a:solidFill>
                    <a:srgbClr val="FF0000"/>
                  </a:solidFill>
                </a:rPr>
                <a:t>ake gradient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7929" y="5134358"/>
            <a:ext cx="2336071" cy="166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22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2046</TotalTime>
  <Words>841</Words>
  <Application>Microsoft Macintosh PowerPoint</Application>
  <PresentationFormat>On-screen Show (4:3)</PresentationFormat>
  <Paragraphs>269</Paragraphs>
  <Slides>30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Ensemble Adversarial Training</vt:lpstr>
      <vt:lpstr>Adversarial Examples in ML</vt:lpstr>
      <vt:lpstr>Adversarial Examples in ML</vt:lpstr>
      <vt:lpstr>Threat Model: White-Box Attacks</vt:lpstr>
      <vt:lpstr>Threat Model: White-Box Attacks</vt:lpstr>
      <vt:lpstr>Threat Model: Black-Box Attacks</vt:lpstr>
      <vt:lpstr>Iterative Attacks</vt:lpstr>
      <vt:lpstr>Defenses?</vt:lpstr>
      <vt:lpstr>Adversarial Training</vt:lpstr>
      <vt:lpstr>Does it Work?</vt:lpstr>
      <vt:lpstr>Does it Work?</vt:lpstr>
      <vt:lpstr>Does it Work?</vt:lpstr>
      <vt:lpstr>Does it Work?</vt:lpstr>
      <vt:lpstr>Does it Work?</vt:lpstr>
      <vt:lpstr>Attacks on Adversarial Training</vt:lpstr>
      <vt:lpstr>Gradient Masking</vt:lpstr>
      <vt:lpstr>Loss of Adversarially Trained Model</vt:lpstr>
      <vt:lpstr>Loss of Adversarially Trained Model</vt:lpstr>
      <vt:lpstr>Simple Attack: RAND+FGSM</vt:lpstr>
      <vt:lpstr>Does it Work? (Before)</vt:lpstr>
      <vt:lpstr>Does it Work? (Now)</vt:lpstr>
      <vt:lpstr>What’s wrong with Adversarial Training?</vt:lpstr>
      <vt:lpstr>Ensemble Adversarial Training</vt:lpstr>
      <vt:lpstr>Results</vt:lpstr>
      <vt:lpstr>Results</vt:lpstr>
      <vt:lpstr>What about stronger attacks?</vt:lpstr>
      <vt:lpstr>What about stronger attacks?</vt:lpstr>
      <vt:lpstr>Efficiency of Ensemble Adversarial Training</vt:lpstr>
      <vt:lpstr>Takeaways</vt:lpstr>
      <vt:lpstr>Open Problems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Ensemble Adversarial Training</dc:title>
  <dc:creator>Florian Tramèr</dc:creator>
  <cp:lastModifiedBy>Florian Tramèr</cp:lastModifiedBy>
  <cp:revision>123</cp:revision>
  <dcterms:created xsi:type="dcterms:W3CDTF">2017-05-15T21:29:47Z</dcterms:created>
  <dcterms:modified xsi:type="dcterms:W3CDTF">2017-05-21T18:51:27Z</dcterms:modified>
</cp:coreProperties>
</file>