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9" r:id="rId3"/>
    <p:sldId id="274" r:id="rId4"/>
    <p:sldId id="304" r:id="rId5"/>
    <p:sldId id="276" r:id="rId6"/>
    <p:sldId id="307" r:id="rId7"/>
    <p:sldId id="327" r:id="rId8"/>
    <p:sldId id="278" r:id="rId9"/>
    <p:sldId id="306" r:id="rId10"/>
    <p:sldId id="280" r:id="rId11"/>
    <p:sldId id="322" r:id="rId12"/>
    <p:sldId id="282" r:id="rId13"/>
    <p:sldId id="310" r:id="rId14"/>
    <p:sldId id="284" r:id="rId15"/>
    <p:sldId id="305" r:id="rId16"/>
    <p:sldId id="308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8E2534-CF50-ED4E-9446-D672A5B3EDF7}">
          <p14:sldIdLst>
            <p14:sldId id="256"/>
            <p14:sldId id="299"/>
            <p14:sldId id="274"/>
            <p14:sldId id="304"/>
            <p14:sldId id="276"/>
            <p14:sldId id="307"/>
            <p14:sldId id="327"/>
            <p14:sldId id="278"/>
            <p14:sldId id="306"/>
            <p14:sldId id="280"/>
            <p14:sldId id="322"/>
            <p14:sldId id="282"/>
            <p14:sldId id="310"/>
            <p14:sldId id="284"/>
            <p14:sldId id="305"/>
            <p14:sldId id="308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66"/>
    <a:srgbClr val="FFF2F2"/>
    <a:srgbClr val="FDDEEB"/>
    <a:srgbClr val="C82506"/>
    <a:srgbClr val="4F81BD"/>
    <a:srgbClr val="DE2705"/>
    <a:srgbClr val="1A8E56"/>
    <a:srgbClr val="A7672E"/>
    <a:srgbClr val="A61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86968" autoAdjust="0"/>
  </p:normalViewPr>
  <p:slideViewPr>
    <p:cSldViewPr snapToGrid="0" snapToObjects="1">
      <p:cViewPr varScale="1">
        <p:scale>
          <a:sx n="80" d="100"/>
          <a:sy n="80" d="100"/>
        </p:scale>
        <p:origin x="-19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FB699-5A9C-B54A-8DAA-B55E6B306E26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95DA9-6785-6643-98FB-07544FE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98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4463F-F610-0041-96B2-60B3B98A0C68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E6D3F-414D-D54D-A6A0-EA5ADADBB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58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of data,</a:t>
            </a:r>
            <a:r>
              <a:rPr lang="en-US" baseline="0" dirty="0" smtClean="0"/>
              <a:t> each belonging to some class</a:t>
            </a:r>
            <a:endParaRPr lang="en-US" dirty="0" smtClean="0"/>
          </a:p>
          <a:p>
            <a:r>
              <a:rPr lang="en-US" dirty="0" smtClean="0"/>
              <a:t>Train</a:t>
            </a:r>
            <a:r>
              <a:rPr lang="en-US" baseline="0" dirty="0" smtClean="0"/>
              <a:t> predictive model over data</a:t>
            </a:r>
          </a:p>
          <a:p>
            <a:r>
              <a:rPr lang="en-US" baseline="0" dirty="0" smtClean="0"/>
              <a:t>Query model and get prediction: either just a class label, or more granular confidence scores (e.g. a probability for each class)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of model extraction, in the context of model-inversion attacks, proposed by </a:t>
            </a:r>
            <a:r>
              <a:rPr lang="en-US" dirty="0" err="1" smtClean="0"/>
              <a:t>Fredrikson</a:t>
            </a:r>
            <a:r>
              <a:rPr lang="en-US" baseline="0" dirty="0" smtClean="0"/>
              <a:t> and co-authors at CCS last year.</a:t>
            </a:r>
          </a:p>
          <a:p>
            <a:r>
              <a:rPr lang="en-US" baseline="0" dirty="0" smtClean="0"/>
              <a:t>The setting is as follows: we train a facial recognition model over the AT&amp;T dataset that contains images of faces of 40 individuals.</a:t>
            </a:r>
          </a:p>
          <a:p>
            <a:r>
              <a:rPr lang="en-US" baseline="0" dirty="0" smtClean="0"/>
              <a:t>Then, instead of applying an inversion attack directly in a black-box setting, we first extract the model (using previously presented techniques), and then run the inversion over the white-box extracted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attack reconstructs the face of one individual in the training data, and can then be repeatedly applied to each of the 40 individuals.</a:t>
            </a:r>
          </a:p>
          <a:p>
            <a:r>
              <a:rPr lang="en-US" baseline="0" dirty="0" smtClean="0"/>
              <a:t>We find the extraction makes the attack more scalable.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48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labels and confidence scores not</a:t>
            </a:r>
            <a:r>
              <a:rPr lang="en-US" baseline="0" dirty="0" smtClean="0"/>
              <a:t> derived from a simple mathematical function of inputs (e.g. logistic function).</a:t>
            </a:r>
          </a:p>
          <a:p>
            <a:r>
              <a:rPr lang="en-US" baseline="0" dirty="0" smtClean="0"/>
              <a:t>Rather: tree structure partitions input space, and each leave is assigned a class and confidence score derived from the distribution of the training data</a:t>
            </a:r>
          </a:p>
          <a:p>
            <a:r>
              <a:rPr lang="en-US" baseline="0" dirty="0" smtClean="0"/>
              <a:t>To simplify exposition, we assume that all leaves have unique conf. In practice, we find that this assumption can be relaxed somewhat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68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39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TENSION!!!</a:t>
            </a:r>
          </a:p>
          <a:p>
            <a:r>
              <a:rPr lang="en-US" dirty="0" smtClean="0"/>
              <a:t>Between</a:t>
            </a:r>
            <a:r>
              <a:rPr lang="en-US" baseline="0" dirty="0" smtClean="0"/>
              <a:t> desire</a:t>
            </a:r>
            <a:r>
              <a:rPr lang="en-US" dirty="0" smtClean="0"/>
              <a:t> and need</a:t>
            </a:r>
          </a:p>
          <a:p>
            <a:endParaRPr lang="en-US" dirty="0" smtClean="0"/>
          </a:p>
          <a:p>
            <a:r>
              <a:rPr lang="en-US" dirty="0" smtClean="0"/>
              <a:t>Exceptionally, I’d like to conclude this talk with a brief and</a:t>
            </a:r>
            <a:r>
              <a:rPr lang="en-US" baseline="0" dirty="0" smtClean="0"/>
              <a:t> shameless </a:t>
            </a:r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“publishing” of ML models for others to use is one of the features advertised by many </a:t>
            </a:r>
            <a:r>
              <a:rPr lang="en-US" dirty="0" err="1" smtClean="0"/>
              <a:t>MLaaS</a:t>
            </a:r>
            <a:r>
              <a:rPr lang="en-US" dirty="0" smtClean="0"/>
              <a:t> platforms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Two CONFLICTING</a:t>
            </a:r>
            <a:r>
              <a:rPr lang="en-US" baseline="0" dirty="0" smtClean="0"/>
              <a:t>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4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BigML</a:t>
            </a:r>
            <a:r>
              <a:rPr lang="en-US" dirty="0" smtClean="0"/>
              <a:t> is actually the platforms that seems to go the furthest in terms of monetization options,</a:t>
            </a:r>
            <a:r>
              <a:rPr lang="en-US" baseline="0" dirty="0" smtClean="0"/>
              <a:t> allowing users to sell…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9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extracted model as a stand-in for white box</a:t>
            </a:r>
            <a:r>
              <a:rPr lang="en-US" baseline="0" dirty="0" smtClean="0"/>
              <a:t> attacks, such as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take a step back, and look at what we’re trying to achieve, one might ask: isn’t this just ML?</a:t>
            </a:r>
          </a:p>
          <a:p>
            <a:r>
              <a:rPr lang="en-US" dirty="0" smtClean="0"/>
              <a:t>Two ways</a:t>
            </a:r>
            <a:r>
              <a:rPr lang="en-US" baseline="0" dirty="0" smtClean="0"/>
              <a:t> to look at it: if f(x) is just a class label,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Assumptions: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9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talk about one application of model extraction, in the context of model extraction attacks (</a:t>
            </a:r>
            <a:r>
              <a:rPr lang="en-US" dirty="0" err="1" smtClean="0"/>
              <a:t>Fredrikson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is a class of inference attacks on training data (here an example for a facial recognition model).</a:t>
            </a:r>
          </a:p>
          <a:p>
            <a:r>
              <a:rPr lang="en-US" baseline="0" dirty="0" smtClean="0"/>
              <a:t>We show that using extraction and then applying model inversion to the extracted model leads to a more scalable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6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Solve using well-known</a:t>
            </a:r>
            <a:r>
              <a:rPr lang="en-US" baseline="0" dirty="0" smtClean="0"/>
              <a:t> optimization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9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 seen how</a:t>
            </a:r>
            <a:r>
              <a:rPr lang="en-US" baseline="0" dirty="0" smtClean="0"/>
              <a:t> equation-solving attacks work “on paper”, lets now focus on a real attack against an online service, AWS in this case.</a:t>
            </a:r>
          </a:p>
          <a:p>
            <a:r>
              <a:rPr lang="en-US" baseline="0" dirty="0" smtClean="0"/>
              <a:t>For this, we need to revisit some of our assumptions about what info is available to adversary.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 what the real attacks we performed on AWS look like</a:t>
            </a:r>
          </a:p>
          <a:p>
            <a:endParaRPr lang="en-US" dirty="0" smtClean="0"/>
          </a:p>
          <a:p>
            <a:r>
              <a:rPr lang="en-US" dirty="0" smtClean="0"/>
              <a:t>Without going into details (see paper), AWS applies two feature extraction techniques, … and …,</a:t>
            </a:r>
            <a:r>
              <a:rPr lang="en-US" baseline="0" dirty="0" smtClean="0"/>
              <a:t> and we show that an adversary can fully reverse-engineer these using…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the model type, there were also some parts left unspecified in the AWS docs, but here a simple brute-force enumeration of plausible assumptions was sufficient to uncover all the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E6D3F-414D-D54D-A6A0-EA5ADADBB5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16175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8246"/>
            <a:ext cx="8229600" cy="22322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Differential Privacy with Bounded Priors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8246"/>
            <a:ext cx="2133600" cy="22322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6F7E521D-34C1-5A49-8E87-018207F5B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3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8246"/>
            <a:ext cx="8229600" cy="2232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Differential Privacy with Bounded Priors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8246"/>
            <a:ext cx="2133600" cy="223229"/>
          </a:xfrm>
          <a:prstGeom prst="rect">
            <a:avLst/>
          </a:prstGeom>
        </p:spPr>
        <p:txBody>
          <a:bodyPr/>
          <a:lstStyle/>
          <a:p>
            <a:fld id="{6F7E521D-34C1-5A49-8E87-018207F5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7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8246"/>
            <a:ext cx="8229600" cy="2232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Differential Privacy with Bounded Priors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8246"/>
            <a:ext cx="2133600" cy="223229"/>
          </a:xfrm>
          <a:prstGeom prst="rect">
            <a:avLst/>
          </a:prstGeom>
        </p:spPr>
        <p:txBody>
          <a:bodyPr/>
          <a:lstStyle/>
          <a:p>
            <a:fld id="{6F7E521D-34C1-5A49-8E87-018207F5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9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725"/>
            <a:ext cx="8229600" cy="5013731"/>
          </a:xfrm>
        </p:spPr>
        <p:txBody>
          <a:bodyPr/>
          <a:lstStyle>
            <a:lvl1pPr>
              <a:spcBef>
                <a:spcPts val="1200"/>
              </a:spcBef>
              <a:defRPr sz="2400">
                <a:latin typeface="+mn-lt"/>
              </a:defRPr>
            </a:lvl1pPr>
            <a:lvl2pPr>
              <a:spcBef>
                <a:spcPts val="600"/>
              </a:spcBef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8678" y="6498246"/>
            <a:ext cx="588122" cy="223229"/>
          </a:xfrm>
          <a:prstGeom prst="rect">
            <a:avLst/>
          </a:prstGeom>
          <a:solidFill>
            <a:srgbClr val="C82506"/>
          </a:solidFill>
        </p:spPr>
        <p:txBody>
          <a:bodyPr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F7E521D-34C1-5A49-8E87-018207F5B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175108" y="6498246"/>
            <a:ext cx="1606127" cy="223229"/>
          </a:xfrm>
          <a:prstGeom prst="rect">
            <a:avLst/>
          </a:prstGeom>
          <a:solidFill>
            <a:srgbClr val="A61E04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Usenix</a:t>
            </a:r>
            <a:r>
              <a:rPr lang="en-US" dirty="0" smtClean="0"/>
              <a:t> Security’16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781235" y="6498246"/>
            <a:ext cx="2399913" cy="223229"/>
          </a:xfrm>
          <a:prstGeom prst="rect">
            <a:avLst/>
          </a:prstGeom>
          <a:solidFill>
            <a:srgbClr val="C82506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August 11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57201" y="6498246"/>
            <a:ext cx="3717908" cy="223229"/>
          </a:xfrm>
          <a:prstGeom prst="rect">
            <a:avLst/>
          </a:prstGeom>
          <a:solidFill>
            <a:srgbClr val="8A1803"/>
          </a:solidFill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Stealing Machine Learning Models via Prediction 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2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8246"/>
            <a:ext cx="8229600" cy="2232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Differential Privacy with Bounded Priors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8246"/>
            <a:ext cx="2133600" cy="223229"/>
          </a:xfrm>
          <a:prstGeom prst="rect">
            <a:avLst/>
          </a:prstGeom>
        </p:spPr>
        <p:txBody>
          <a:bodyPr/>
          <a:lstStyle/>
          <a:p>
            <a:fld id="{6F7E521D-34C1-5A49-8E87-018207F5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8246"/>
            <a:ext cx="8229600" cy="2232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Differential Privacy with Bounded Priors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8246"/>
            <a:ext cx="2133600" cy="223229"/>
          </a:xfrm>
          <a:prstGeom prst="rect">
            <a:avLst/>
          </a:prstGeom>
        </p:spPr>
        <p:txBody>
          <a:bodyPr/>
          <a:lstStyle/>
          <a:p>
            <a:fld id="{6F7E521D-34C1-5A49-8E87-018207F5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8246"/>
            <a:ext cx="8229600" cy="2232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Differential Privacy with Bounded Priors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8246"/>
            <a:ext cx="2133600" cy="223229"/>
          </a:xfrm>
          <a:prstGeom prst="rect">
            <a:avLst/>
          </a:prstGeom>
        </p:spPr>
        <p:txBody>
          <a:bodyPr/>
          <a:lstStyle/>
          <a:p>
            <a:fld id="{6F7E521D-34C1-5A49-8E87-018207F5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8246"/>
            <a:ext cx="8229600" cy="2232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Differential Privacy with Bounded Priors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8246"/>
            <a:ext cx="2133600" cy="223229"/>
          </a:xfrm>
          <a:prstGeom prst="rect">
            <a:avLst/>
          </a:prstGeom>
        </p:spPr>
        <p:txBody>
          <a:bodyPr/>
          <a:lstStyle/>
          <a:p>
            <a:fld id="{6F7E521D-34C1-5A49-8E87-018207F5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5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8246"/>
            <a:ext cx="8229600" cy="2232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Differential Privacy with Bounded Priors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246"/>
            <a:ext cx="2133600" cy="223229"/>
          </a:xfrm>
          <a:prstGeom prst="rect">
            <a:avLst/>
          </a:prstGeom>
        </p:spPr>
        <p:txBody>
          <a:bodyPr/>
          <a:lstStyle/>
          <a:p>
            <a:fld id="{6F7E521D-34C1-5A49-8E87-018207F5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8246"/>
            <a:ext cx="8229600" cy="2232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Differential Privacy with Bounded Priors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8246"/>
            <a:ext cx="2133600" cy="223229"/>
          </a:xfrm>
          <a:prstGeom prst="rect">
            <a:avLst/>
          </a:prstGeom>
        </p:spPr>
        <p:txBody>
          <a:bodyPr/>
          <a:lstStyle/>
          <a:p>
            <a:fld id="{6F7E521D-34C1-5A49-8E87-018207F5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8246"/>
            <a:ext cx="8229600" cy="2232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Differential Privacy with Bounded Priors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8246"/>
            <a:ext cx="2133600" cy="223229"/>
          </a:xfrm>
          <a:prstGeom prst="rect">
            <a:avLst/>
          </a:prstGeom>
        </p:spPr>
        <p:txBody>
          <a:bodyPr/>
          <a:lstStyle/>
          <a:p>
            <a:fld id="{6F7E521D-34C1-5A49-8E87-018207F5B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879"/>
          </a:xfrm>
          <a:prstGeom prst="rect">
            <a:avLst/>
          </a:prstGeom>
          <a:solidFill>
            <a:srgbClr val="C8250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9724"/>
            <a:ext cx="8229600" cy="527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FFFFF"/>
          </a:solidFill>
          <a:latin typeface="+mj-l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Light (Body)"/>
          <a:ea typeface="+mn-ea"/>
          <a:cs typeface="Helvetica Light (Body)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 (Body)"/>
          <a:ea typeface="+mn-ea"/>
          <a:cs typeface="Helvetica Light (Body)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 Light (Body)"/>
          <a:ea typeface="+mn-ea"/>
          <a:cs typeface="Helvetica Light (Body)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wmf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1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4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8.emf"/><Relationship Id="rId7" Type="http://schemas.openxmlformats.org/officeDocument/2006/relationships/image" Target="../media/image7.emf"/><Relationship Id="rId8" Type="http://schemas.openxmlformats.org/officeDocument/2006/relationships/image" Target="../media/image21.png"/><Relationship Id="rId9" Type="http://schemas.openxmlformats.org/officeDocument/2006/relationships/image" Target="../media/image20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6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hyperlink" Target="https://github.com/ftramer/Steal-ML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png"/><Relationship Id="rId5" Type="http://schemas.openxmlformats.org/officeDocument/2006/relationships/image" Target="../media/image18.wmf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png"/><Relationship Id="rId5" Type="http://schemas.openxmlformats.org/officeDocument/2006/relationships/image" Target="../media/image18.wmf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1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6.emf"/><Relationship Id="rId9" Type="http://schemas.openxmlformats.org/officeDocument/2006/relationships/image" Target="../media/image8.emf"/><Relationship Id="rId10" Type="http://schemas.openxmlformats.org/officeDocument/2006/relationships/image" Target="../media/image7.emf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9.png"/><Relationship Id="rId5" Type="http://schemas.openxmlformats.org/officeDocument/2006/relationships/image" Target="../media/image6.emf"/><Relationship Id="rId6" Type="http://schemas.openxmlformats.org/officeDocument/2006/relationships/image" Target="../media/image22.png"/><Relationship Id="rId7" Type="http://schemas.openxmlformats.org/officeDocument/2006/relationships/image" Target="../media/image5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Stealing Machine Learning Models via Prediction APIs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444" y="2479197"/>
            <a:ext cx="8015112" cy="2116740"/>
          </a:xfrm>
        </p:spPr>
        <p:txBody>
          <a:bodyPr>
            <a:noAutofit/>
          </a:bodyPr>
          <a:lstStyle/>
          <a:p>
            <a:pPr lvl="0" defTabSz="549148">
              <a:defRPr sz="1800"/>
            </a:pPr>
            <a:r>
              <a:rPr lang="en-US" sz="2000" u="sng" dirty="0" smtClean="0"/>
              <a:t>Florian </a:t>
            </a:r>
            <a:r>
              <a:rPr lang="en-US" sz="2000" u="sng" dirty="0"/>
              <a:t>Tramèr</a:t>
            </a:r>
            <a:r>
              <a:rPr lang="en-US" sz="2000" dirty="0"/>
              <a:t>, </a:t>
            </a:r>
            <a:r>
              <a:rPr lang="en-US" sz="2000" dirty="0" smtClean="0"/>
              <a:t>Fan Zhang, Ari </a:t>
            </a:r>
            <a:r>
              <a:rPr lang="en-US" sz="2000" dirty="0" err="1" smtClean="0"/>
              <a:t>Juels</a:t>
            </a:r>
            <a:r>
              <a:rPr lang="en-US" sz="2000" dirty="0" smtClean="0"/>
              <a:t>, Michael K. Reiter, Thomas </a:t>
            </a:r>
            <a:r>
              <a:rPr lang="en-US" sz="2000" dirty="0" err="1" smtClean="0"/>
              <a:t>Ristenpart</a:t>
            </a:r>
            <a:endParaRPr lang="en-US" sz="2000" dirty="0"/>
          </a:p>
          <a:p>
            <a:pPr lvl="0" defTabSz="549148">
              <a:defRPr sz="1800"/>
            </a:pPr>
            <a:endParaRPr lang="en-US" dirty="0"/>
          </a:p>
          <a:p>
            <a:pPr lvl="0" defTabSz="549148">
              <a:defRPr sz="1800"/>
            </a:pPr>
            <a:r>
              <a:rPr lang="en-US" sz="2000" dirty="0" err="1" smtClean="0"/>
              <a:t>Usenix</a:t>
            </a:r>
            <a:r>
              <a:rPr lang="en-US" sz="2000" dirty="0" smtClean="0"/>
              <a:t> Security Symposium</a:t>
            </a:r>
          </a:p>
          <a:p>
            <a:pPr lvl="0" defTabSz="549148">
              <a:defRPr sz="1800"/>
            </a:pPr>
            <a:r>
              <a:rPr lang="en-US" sz="2000" dirty="0" smtClean="0"/>
              <a:t>Austin, Texas, USA</a:t>
            </a:r>
          </a:p>
          <a:p>
            <a:pPr lvl="0" defTabSz="549148">
              <a:defRPr sz="1800"/>
            </a:pPr>
            <a:r>
              <a:rPr lang="en-US" sz="2000" dirty="0" smtClean="0"/>
              <a:t>August,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2016</a:t>
            </a:r>
            <a:endParaRPr lang="en-US" sz="2000" dirty="0"/>
          </a:p>
        </p:txBody>
      </p:sp>
      <p:pic>
        <p:nvPicPr>
          <p:cNvPr id="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5064747"/>
            <a:ext cx="1708525" cy="870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82" y="5064747"/>
            <a:ext cx="873511" cy="873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089" y="5066147"/>
            <a:ext cx="872111" cy="872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216" y="5066147"/>
            <a:ext cx="3141078" cy="8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>
          <a:xfrm rot="10800000">
            <a:off x="2785472" y="1339315"/>
            <a:ext cx="3227500" cy="2014692"/>
          </a:xfrm>
          <a:prstGeom prst="cloud">
            <a:avLst/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852826" y="3944056"/>
            <a:ext cx="2850445" cy="2166055"/>
            <a:chOff x="5852826" y="3944056"/>
            <a:chExt cx="2850445" cy="216605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/>
            <a:srcRect l="6700" t="9422" r="9723" b="5898"/>
            <a:stretch/>
          </p:blipFill>
          <p:spPr>
            <a:xfrm>
              <a:off x="5852826" y="3944056"/>
              <a:ext cx="2850445" cy="2166055"/>
            </a:xfrm>
            <a:prstGeom prst="rect">
              <a:avLst/>
            </a:prstGeom>
          </p:spPr>
        </p:pic>
        <p:grpSp>
          <p:nvGrpSpPr>
            <p:cNvPr id="57" name="Group 56"/>
            <p:cNvGrpSpPr/>
            <p:nvPr/>
          </p:nvGrpSpPr>
          <p:grpSpPr>
            <a:xfrm>
              <a:off x="7388817" y="4159411"/>
              <a:ext cx="478482" cy="485333"/>
              <a:chOff x="7371186" y="3775706"/>
              <a:chExt cx="478482" cy="485333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7597668" y="4045039"/>
                <a:ext cx="252000" cy="216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371186" y="3775706"/>
                <a:ext cx="298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cs typeface="Chalkduster"/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  <a:cs typeface="Chalkduster"/>
                  </a:rPr>
                  <a:t>’</a:t>
                </a:r>
                <a:endParaRPr lang="en-US" sz="1600" dirty="0">
                  <a:solidFill>
                    <a:srgbClr val="FF0000"/>
                  </a:solidFill>
                  <a:cs typeface="Chalkduster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885235" y="4652008"/>
              <a:ext cx="447332" cy="393112"/>
              <a:chOff x="7962851" y="4268303"/>
              <a:chExt cx="447332" cy="393112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H="1" flipV="1">
                <a:off x="7962851" y="4268303"/>
                <a:ext cx="228602" cy="187280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8148573" y="4292083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3366FF"/>
                    </a:solidFill>
                  </a:rPr>
                  <a:t>f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Equation-Solving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27450" y="923853"/>
            <a:ext cx="167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MLaaS</a:t>
            </a:r>
            <a:r>
              <a:rPr lang="en-US" sz="2000" dirty="0" smtClean="0"/>
              <a:t> Service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57199" y="3786398"/>
            <a:ext cx="5906912" cy="244948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Solve </a:t>
            </a:r>
            <a:r>
              <a:rPr lang="en-US" sz="2000" dirty="0" smtClean="0">
                <a:solidFill>
                  <a:srgbClr val="FF0000"/>
                </a:solidFill>
              </a:rPr>
              <a:t>non-linear equation system</a:t>
            </a:r>
            <a:r>
              <a:rPr lang="en-US" sz="2000" dirty="0" smtClean="0">
                <a:solidFill>
                  <a:srgbClr val="C82506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in the weights </a:t>
            </a:r>
            <a:r>
              <a:rPr lang="en-US" sz="2000" dirty="0" smtClean="0">
                <a:solidFill>
                  <a:srgbClr val="008000"/>
                </a:solidFill>
              </a:rPr>
              <a:t>W</a:t>
            </a: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2000" dirty="0">
                <a:solidFill>
                  <a:srgbClr val="000000"/>
                </a:solidFill>
              </a:rPr>
              <a:t>O</a:t>
            </a:r>
            <a:r>
              <a:rPr lang="en-US" sz="2000" dirty="0" smtClean="0">
                <a:solidFill>
                  <a:srgbClr val="000000"/>
                </a:solidFill>
              </a:rPr>
              <a:t>ptimization problem + gradient descent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solidFill>
                  <a:srgbClr val="A61E04"/>
                </a:solidFill>
              </a:rPr>
              <a:t>“</a:t>
            </a:r>
            <a:r>
              <a:rPr lang="en-US" sz="2000" i="1" dirty="0" smtClean="0">
                <a:solidFill>
                  <a:srgbClr val="A61E04"/>
                </a:solidFill>
              </a:rPr>
              <a:t>Noiseless Machine Learning”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Multinomial Regressions &amp; Deep Neural Networks: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&gt;99.9% agreement between f </a:t>
            </a:r>
            <a:r>
              <a:rPr lang="en-US" sz="2000" dirty="0">
                <a:solidFill>
                  <a:srgbClr val="0000FF"/>
                </a:solidFill>
              </a:rPr>
              <a:t>and f’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≈ 1 query per model parameter of f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</a:rPr>
              <a:t>100s - 1,000s of queries / seconds to minutes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360487" y="1729210"/>
            <a:ext cx="2102446" cy="1284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188" y="1734428"/>
            <a:ext cx="1452698" cy="1297259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457200" y="923853"/>
            <a:ext cx="2742235" cy="2172924"/>
            <a:chOff x="457200" y="923853"/>
            <a:chExt cx="2742235" cy="21729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1729210"/>
              <a:ext cx="1548189" cy="13675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7200" y="923853"/>
              <a:ext cx="1941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random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inputs</a:t>
              </a:r>
              <a:r>
                <a:rPr lang="en-US" sz="2000" dirty="0" smtClean="0"/>
                <a:t> X</a:t>
              </a:r>
              <a:endParaRPr lang="en-US" sz="2000" dirty="0"/>
            </a:p>
          </p:txBody>
        </p:sp>
        <p:sp>
          <p:nvSpPr>
            <p:cNvPr id="32" name="Up Arrow 31"/>
            <p:cNvSpPr/>
            <p:nvPr/>
          </p:nvSpPr>
          <p:spPr>
            <a:xfrm rot="5400000">
              <a:off x="2545130" y="1908366"/>
              <a:ext cx="299354" cy="1009256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06029" y="923853"/>
            <a:ext cx="3190197" cy="1638818"/>
            <a:chOff x="5606028" y="923853"/>
            <a:chExt cx="3384462" cy="1638818"/>
          </a:xfrm>
        </p:grpSpPr>
        <p:sp>
          <p:nvSpPr>
            <p:cNvPr id="13" name="TextBox 12"/>
            <p:cNvSpPr txBox="1"/>
            <p:nvPr/>
          </p:nvSpPr>
          <p:spPr>
            <a:xfrm>
              <a:off x="6925207" y="923853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outputs Y</a:t>
              </a:r>
              <a:endParaRPr lang="en-US" sz="2000" dirty="0"/>
            </a:p>
          </p:txBody>
        </p:sp>
        <p:cxnSp>
          <p:nvCxnSpPr>
            <p:cNvPr id="16" name="Straight Arrow Connector 15"/>
            <p:cNvCxnSpPr>
              <a:stCxn id="28" idx="2"/>
            </p:cNvCxnSpPr>
            <p:nvPr/>
          </p:nvCxnSpPr>
          <p:spPr>
            <a:xfrm flipH="1">
              <a:off x="6625175" y="2049572"/>
              <a:ext cx="980714" cy="1295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8" idx="2"/>
            </p:cNvCxnSpPr>
            <p:nvPr/>
          </p:nvCxnSpPr>
          <p:spPr>
            <a:xfrm flipH="1">
              <a:off x="7154341" y="2049572"/>
              <a:ext cx="451548" cy="1295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8" idx="2"/>
            </p:cNvCxnSpPr>
            <p:nvPr/>
          </p:nvCxnSpPr>
          <p:spPr>
            <a:xfrm>
              <a:off x="7605889" y="2049572"/>
              <a:ext cx="173250" cy="1295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434667" y="1649462"/>
              <a:ext cx="2342443" cy="400110"/>
            </a:xfrm>
            <a:prstGeom prst="rect">
              <a:avLst/>
            </a:prstGeom>
            <a:ln w="952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confidence values</a:t>
              </a:r>
              <a:endParaRPr lang="en-US" sz="2000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10274" y="2290125"/>
              <a:ext cx="2580216" cy="224571"/>
            </a:xfrm>
            <a:prstGeom prst="rect">
              <a:avLst/>
            </a:prstGeom>
          </p:spPr>
        </p:pic>
        <p:sp>
          <p:nvSpPr>
            <p:cNvPr id="33" name="Up Arrow 32"/>
            <p:cNvSpPr/>
            <p:nvPr/>
          </p:nvSpPr>
          <p:spPr>
            <a:xfrm rot="5400000">
              <a:off x="5758052" y="2111293"/>
              <a:ext cx="299354" cy="603402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922796" y="2677744"/>
            <a:ext cx="1692503" cy="70788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Model f has k parameters </a:t>
            </a:r>
            <a:r>
              <a:rPr lang="en-US" sz="2000" dirty="0" smtClean="0">
                <a:solidFill>
                  <a:srgbClr val="008000"/>
                </a:solidFill>
              </a:rPr>
              <a:t>W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cxnSp>
        <p:nvCxnSpPr>
          <p:cNvPr id="54" name="Straight Arrow Connector 53"/>
          <p:cNvCxnSpPr>
            <a:stCxn id="34" idx="1"/>
          </p:cNvCxnSpPr>
          <p:nvPr/>
        </p:nvCxnSpPr>
        <p:spPr>
          <a:xfrm flipH="1" flipV="1">
            <a:off x="5007526" y="2770178"/>
            <a:ext cx="915270" cy="261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107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82"/>
    </mc:Choice>
    <mc:Fallback xmlns="">
      <p:transition xmlns:p14="http://schemas.microsoft.com/office/powerpoint/2010/main" spd="slow" advTm="1598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loud 72"/>
          <p:cNvSpPr/>
          <p:nvPr/>
        </p:nvSpPr>
        <p:spPr>
          <a:xfrm rot="10800000">
            <a:off x="3023530" y="2239288"/>
            <a:ext cx="3474636" cy="1396335"/>
          </a:xfrm>
          <a:prstGeom prst="cloud">
            <a:avLst/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MLaaS</a:t>
            </a:r>
            <a:r>
              <a:rPr lang="en-US" dirty="0"/>
              <a:t>: A Closer 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" name="Picture 5" descr="C:\Documents and Settings\rist\Local Settings\Temporary Internet Files\Content.IE5\RRKU6J6Q\MCj034912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75" y="3288586"/>
            <a:ext cx="800100" cy="727008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1630503" y="346634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4077482" y="2525343"/>
            <a:ext cx="1447800" cy="914400"/>
            <a:chOff x="4077482" y="2176433"/>
            <a:chExt cx="1447800" cy="914400"/>
          </a:xfrm>
        </p:grpSpPr>
        <p:sp>
          <p:nvSpPr>
            <p:cNvPr id="75" name="Rounded Rectangle 74"/>
            <p:cNvSpPr/>
            <p:nvPr/>
          </p:nvSpPr>
          <p:spPr>
            <a:xfrm>
              <a:off x="4077482" y="2176433"/>
              <a:ext cx="14478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Model f</a:t>
              </a:r>
              <a:endParaRPr lang="en-US" sz="2000" dirty="0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8912" y="2550590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sp>
        <p:nvSpPr>
          <p:cNvPr id="72" name="TextBox 71"/>
          <p:cNvSpPr txBox="1"/>
          <p:nvPr/>
        </p:nvSpPr>
        <p:spPr>
          <a:xfrm>
            <a:off x="2522916" y="3466347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1456946" y="2802821"/>
            <a:ext cx="1767661" cy="2993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Prediction API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8" name="Left-Right Arrow 77"/>
          <p:cNvSpPr/>
          <p:nvPr/>
        </p:nvSpPr>
        <p:spPr>
          <a:xfrm>
            <a:off x="3290980" y="2802822"/>
            <a:ext cx="733587" cy="299354"/>
          </a:xfrm>
          <a:prstGeom prst="left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1767720" y="3102176"/>
            <a:ext cx="0" cy="427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753208" y="3102176"/>
            <a:ext cx="2" cy="427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6289150" y="2802822"/>
            <a:ext cx="1767661" cy="2993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Training API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2" name="Up Arrow 81"/>
          <p:cNvSpPr/>
          <p:nvPr/>
        </p:nvSpPr>
        <p:spPr>
          <a:xfrm rot="16200000">
            <a:off x="5709772" y="2728026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812" y="3794196"/>
            <a:ext cx="1169298" cy="1023904"/>
          </a:xfrm>
          <a:prstGeom prst="rect">
            <a:avLst/>
          </a:prstGeom>
        </p:spPr>
      </p:pic>
      <p:sp>
        <p:nvSpPr>
          <p:cNvPr id="84" name="Up Arrow 83"/>
          <p:cNvSpPr/>
          <p:nvPr/>
        </p:nvSpPr>
        <p:spPr>
          <a:xfrm>
            <a:off x="6988105" y="3111508"/>
            <a:ext cx="324000" cy="41861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721814" y="3567626"/>
            <a:ext cx="889998" cy="952439"/>
            <a:chOff x="6712168" y="4766398"/>
            <a:chExt cx="889998" cy="952439"/>
          </a:xfrm>
        </p:grpSpPr>
        <p:pic>
          <p:nvPicPr>
            <p:cNvPr id="86" name="Content Placeholder 4"/>
            <p:cNvPicPr>
              <a:picLocks noChangeAspect="1"/>
            </p:cNvPicPr>
            <p:nvPr/>
          </p:nvPicPr>
          <p:blipFill rotWithShape="1">
            <a:blip r:embed="rId7"/>
            <a:srcRect t="-6144" b="-871"/>
            <a:stretch/>
          </p:blipFill>
          <p:spPr>
            <a:xfrm>
              <a:off x="6712168" y="4766398"/>
              <a:ext cx="889998" cy="952439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6831479" y="4767510"/>
              <a:ext cx="674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Data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46216" y="3835679"/>
            <a:ext cx="4085167" cy="2105780"/>
            <a:chOff x="846216" y="3835679"/>
            <a:chExt cx="4085167" cy="2105780"/>
          </a:xfrm>
        </p:grpSpPr>
        <p:sp>
          <p:nvSpPr>
            <p:cNvPr id="62" name="Rectangle 61"/>
            <p:cNvSpPr/>
            <p:nvPr/>
          </p:nvSpPr>
          <p:spPr>
            <a:xfrm>
              <a:off x="846216" y="5138364"/>
              <a:ext cx="4085167" cy="8030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Tx/>
                <a:buChar char="-"/>
              </a:pPr>
              <a:r>
                <a:rPr lang="en-US" sz="2000" dirty="0" smtClean="0"/>
                <a:t>Class labels and </a:t>
              </a:r>
              <a:r>
                <a:rPr lang="en-US" sz="2000" dirty="0" smtClean="0">
                  <a:solidFill>
                    <a:srgbClr val="008000"/>
                  </a:solidFill>
                </a:rPr>
                <a:t>confidence scores</a:t>
              </a:r>
            </a:p>
            <a:p>
              <a:pPr marL="285750" indent="-285750">
                <a:buFontTx/>
                <a:buChar char="-"/>
              </a:pPr>
              <a:r>
                <a:rPr lang="en-US" sz="2000" dirty="0" smtClean="0"/>
                <a:t>Support for </a:t>
              </a:r>
              <a:r>
                <a:rPr lang="en-US" sz="2000" dirty="0" smtClean="0">
                  <a:solidFill>
                    <a:srgbClr val="A61E04"/>
                  </a:solidFill>
                </a:rPr>
                <a:t>partial inputs</a:t>
              </a:r>
            </a:p>
          </p:txBody>
        </p:sp>
        <p:cxnSp>
          <p:nvCxnSpPr>
            <p:cNvPr id="88" name="Straight Arrow Connector 87"/>
            <p:cNvCxnSpPr>
              <a:endCxn id="71" idx="2"/>
            </p:cNvCxnSpPr>
            <p:nvPr/>
          </p:nvCxnSpPr>
          <p:spPr>
            <a:xfrm flipH="1" flipV="1">
              <a:off x="1774132" y="3835679"/>
              <a:ext cx="307258" cy="13026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72" idx="2"/>
            </p:cNvCxnSpPr>
            <p:nvPr/>
          </p:nvCxnSpPr>
          <p:spPr>
            <a:xfrm flipV="1">
              <a:off x="2081390" y="3835679"/>
              <a:ext cx="689062" cy="13026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227149" y="3119241"/>
            <a:ext cx="3442473" cy="2822218"/>
            <a:chOff x="5227149" y="3119242"/>
            <a:chExt cx="3442473" cy="2750146"/>
          </a:xfrm>
        </p:grpSpPr>
        <p:sp>
          <p:nvSpPr>
            <p:cNvPr id="60" name="Rectangle 59"/>
            <p:cNvSpPr/>
            <p:nvPr/>
          </p:nvSpPr>
          <p:spPr>
            <a:xfrm>
              <a:off x="5508104" y="5086803"/>
              <a:ext cx="3161518" cy="7825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buClr>
                  <a:schemeClr val="tx1"/>
                </a:buClr>
              </a:pPr>
              <a:r>
                <a:rPr lang="en-US" sz="2000" dirty="0" smtClean="0">
                  <a:solidFill>
                    <a:srgbClr val="FF0000"/>
                  </a:solidFill>
                </a:rPr>
                <a:t>ML Model Type Selection: </a:t>
              </a:r>
              <a:r>
                <a:rPr lang="en-US" sz="2000" dirty="0" smtClean="0"/>
                <a:t>logistic</a:t>
              </a:r>
              <a:r>
                <a:rPr lang="en-US" sz="2000" dirty="0"/>
                <a:t> </a:t>
              </a:r>
              <a:r>
                <a:rPr lang="en-US" sz="2000" dirty="0" smtClean="0"/>
                <a:t>or linear regression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5889221" y="3182396"/>
              <a:ext cx="776269" cy="19044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 flipV="1">
              <a:off x="5227149" y="3119242"/>
              <a:ext cx="662072" cy="19675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4369766" y="1232549"/>
            <a:ext cx="4338747" cy="1570273"/>
            <a:chOff x="4388912" y="1232549"/>
            <a:chExt cx="4210265" cy="1570273"/>
          </a:xfrm>
        </p:grpSpPr>
        <p:sp>
          <p:nvSpPr>
            <p:cNvPr id="49" name="Rectangle 48"/>
            <p:cNvSpPr/>
            <p:nvPr/>
          </p:nvSpPr>
          <p:spPr>
            <a:xfrm>
              <a:off x="4388912" y="1232549"/>
              <a:ext cx="4210265" cy="8004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buClr>
                  <a:schemeClr val="tx1"/>
                </a:buClr>
              </a:pPr>
              <a:r>
                <a:rPr lang="en-US" sz="2000" dirty="0" smtClean="0">
                  <a:solidFill>
                    <a:srgbClr val="0000FF"/>
                  </a:solidFill>
                </a:rPr>
                <a:t>Feature Extraction:</a:t>
              </a:r>
              <a:br>
                <a:rPr lang="en-US" sz="2000" dirty="0" smtClean="0">
                  <a:solidFill>
                    <a:srgbClr val="0000FF"/>
                  </a:solidFill>
                </a:rPr>
              </a:br>
              <a:r>
                <a:rPr lang="en-US" sz="2000" dirty="0" smtClean="0"/>
                <a:t>(automated and partially documented)</a:t>
              </a:r>
            </a:p>
          </p:txBody>
        </p:sp>
        <p:cxnSp>
          <p:nvCxnSpPr>
            <p:cNvPr id="100" name="Straight Arrow Connector 99"/>
            <p:cNvCxnSpPr>
              <a:endCxn id="81" idx="0"/>
            </p:cNvCxnSpPr>
            <p:nvPr/>
          </p:nvCxnSpPr>
          <p:spPr>
            <a:xfrm>
              <a:off x="7109117" y="2032985"/>
              <a:ext cx="0" cy="7698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9" y="842043"/>
            <a:ext cx="2142481" cy="856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62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811"/>
    </mc:Choice>
    <mc:Fallback xmlns="">
      <p:transition xmlns:p14="http://schemas.microsoft.com/office/powerpoint/2010/main" spd="slow" advTm="1828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Attack: AWS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9601" y="1866686"/>
            <a:ext cx="733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 </a:t>
            </a:r>
            <a:endParaRPr lang="en-US" sz="2000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60425"/>
              </p:ext>
            </p:extLst>
          </p:nvPr>
        </p:nvGraphicFramePr>
        <p:xfrm>
          <a:off x="1433461" y="4440350"/>
          <a:ext cx="6277079" cy="1097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91741"/>
                <a:gridCol w="1700916"/>
                <a:gridCol w="1186354"/>
                <a:gridCol w="1198068"/>
              </a:tblGrid>
              <a:tr h="3256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Online Queries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Time (s)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Price ($)</a:t>
                      </a:r>
                      <a:endParaRPr lang="en-US" sz="1800" dirty="0"/>
                    </a:p>
                  </a:txBody>
                  <a:tcPr/>
                </a:tc>
              </a:tr>
              <a:tr h="33900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Handwritten Digits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0.07</a:t>
                      </a:r>
                      <a:endParaRPr lang="en-US" sz="1800" dirty="0"/>
                    </a:p>
                  </a:txBody>
                  <a:tcPr/>
                </a:tc>
              </a:tr>
              <a:tr h="26177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Adult Census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1,485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149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0.15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433461" y="5866300"/>
            <a:ext cx="6455928" cy="525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80000" tIns="108000" rIns="180000" bIns="108000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Extracted model </a:t>
            </a:r>
            <a:r>
              <a:rPr lang="en-US" sz="2000" b="1" dirty="0" smtClean="0">
                <a:solidFill>
                  <a:schemeClr val="tx1"/>
                </a:solidFill>
                <a:cs typeface="Chalkduster"/>
              </a:rPr>
              <a:t>f’ </a:t>
            </a:r>
            <a:r>
              <a:rPr lang="en-US" sz="2000" b="1" dirty="0" smtClean="0">
                <a:solidFill>
                  <a:schemeClr val="tx1"/>
                </a:solidFill>
              </a:rPr>
              <a:t>agrees with f on 100% of tested inputs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Up Arrow 27"/>
          <p:cNvSpPr/>
          <p:nvPr/>
        </p:nvSpPr>
        <p:spPr>
          <a:xfrm rot="5400000">
            <a:off x="967537" y="1820733"/>
            <a:ext cx="283193" cy="101858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618427" y="1866687"/>
            <a:ext cx="2826572" cy="9673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Feature Extraction: </a:t>
            </a:r>
            <a:r>
              <a:rPr lang="en-US" sz="2000" dirty="0" err="1" smtClean="0"/>
              <a:t>Quantile</a:t>
            </a:r>
            <a:r>
              <a:rPr lang="en-US" sz="2000" dirty="0" smtClean="0"/>
              <a:t> Binning + One-Hot-Encoding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842043"/>
            <a:ext cx="2142481" cy="85699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28313" y="2850508"/>
            <a:ext cx="3606800" cy="1261199"/>
            <a:chOff x="618028" y="2427645"/>
            <a:chExt cx="3606800" cy="1261199"/>
          </a:xfrm>
        </p:grpSpPr>
        <p:sp>
          <p:nvSpPr>
            <p:cNvPr id="40" name="Rectangle 39"/>
            <p:cNvSpPr/>
            <p:nvPr/>
          </p:nvSpPr>
          <p:spPr>
            <a:xfrm>
              <a:off x="618028" y="2692151"/>
              <a:ext cx="3606800" cy="99669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Reverse-engineered with </a:t>
              </a:r>
              <a:r>
                <a:rPr lang="en-US" sz="2000" dirty="0" smtClean="0">
                  <a:solidFill>
                    <a:srgbClr val="0000FF"/>
                  </a:solidFill>
                </a:rPr>
                <a:t>partial queries</a:t>
              </a:r>
              <a:r>
                <a:rPr lang="en-US" sz="2000" dirty="0" smtClean="0">
                  <a:solidFill>
                    <a:srgbClr val="000000"/>
                  </a:solidFill>
                </a:rPr>
                <a:t> and </a:t>
              </a:r>
              <a:r>
                <a:rPr lang="en-US" sz="2000" dirty="0" smtClean="0">
                  <a:solidFill>
                    <a:srgbClr val="FF0000"/>
                  </a:solidFill>
                </a:rPr>
                <a:t>confidence scores</a:t>
              </a:r>
            </a:p>
          </p:txBody>
        </p:sp>
        <p:cxnSp>
          <p:nvCxnSpPr>
            <p:cNvPr id="37" name="Straight Arrow Connector 36"/>
            <p:cNvCxnSpPr>
              <a:stCxn id="40" idx="0"/>
              <a:endCxn id="29" idx="2"/>
            </p:cNvCxnSpPr>
            <p:nvPr/>
          </p:nvCxnSpPr>
          <p:spPr>
            <a:xfrm flipV="1">
              <a:off x="2421428" y="2427645"/>
              <a:ext cx="0" cy="2645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444999" y="1866686"/>
            <a:ext cx="4317604" cy="1978121"/>
            <a:chOff x="4460118" y="1345760"/>
            <a:chExt cx="4317604" cy="1978121"/>
          </a:xfrm>
        </p:grpSpPr>
        <p:sp>
          <p:nvSpPr>
            <p:cNvPr id="39" name="TextBox 38"/>
            <p:cNvSpPr txBox="1"/>
            <p:nvPr/>
          </p:nvSpPr>
          <p:spPr>
            <a:xfrm>
              <a:off x="7526308" y="1345760"/>
              <a:ext cx="12514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prediction</a:t>
              </a:r>
              <a:endParaRPr lang="en-US" sz="2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29181" y="2594088"/>
              <a:ext cx="2097127" cy="72979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Clr>
                  <a:schemeClr val="tx1"/>
                </a:buClr>
              </a:pPr>
              <a:r>
                <a:rPr lang="en-US" sz="2000" dirty="0" smtClean="0">
                  <a:solidFill>
                    <a:srgbClr val="008000"/>
                  </a:solidFill>
                </a:rPr>
                <a:t>“Extract-and-test”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39356" y="1345761"/>
              <a:ext cx="2254270" cy="96732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Model Choice:</a:t>
              </a:r>
              <a:br>
                <a:rPr lang="en-US" sz="2000" dirty="0" smtClean="0"/>
              </a:br>
              <a:r>
                <a:rPr lang="en-US" sz="2000" dirty="0" smtClean="0"/>
                <a:t>Logistic Regression</a:t>
              </a:r>
              <a:endParaRPr lang="en-US" sz="2000" dirty="0"/>
            </a:p>
          </p:txBody>
        </p:sp>
        <p:sp>
          <p:nvSpPr>
            <p:cNvPr id="45" name="Up Arrow 44"/>
            <p:cNvSpPr/>
            <p:nvPr/>
          </p:nvSpPr>
          <p:spPr>
            <a:xfrm rot="5400000">
              <a:off x="4614227" y="1497232"/>
              <a:ext cx="271020" cy="57923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Up Arrow 45"/>
            <p:cNvSpPr/>
            <p:nvPr/>
          </p:nvSpPr>
          <p:spPr>
            <a:xfrm rot="5400000">
              <a:off x="7846825" y="1098142"/>
              <a:ext cx="271021" cy="1377421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7" name="Straight Arrow Connector 46"/>
            <p:cNvCxnSpPr>
              <a:endCxn id="44" idx="2"/>
            </p:cNvCxnSpPr>
            <p:nvPr/>
          </p:nvCxnSpPr>
          <p:spPr>
            <a:xfrm flipV="1">
              <a:off x="6166491" y="2313087"/>
              <a:ext cx="0" cy="2810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75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65"/>
    </mc:Choice>
    <mc:Fallback xmlns="">
      <p:transition xmlns:p14="http://schemas.microsoft.com/office/powerpoint/2010/main" spd="slow" advTm="1420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5547583" y="1575960"/>
            <a:ext cx="3139832" cy="2094660"/>
            <a:chOff x="5547583" y="1575960"/>
            <a:chExt cx="3139832" cy="2094660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8255415" y="2283846"/>
              <a:ext cx="0" cy="205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/>
            <p:cNvGrpSpPr/>
            <p:nvPr/>
          </p:nvGrpSpPr>
          <p:grpSpPr>
            <a:xfrm>
              <a:off x="5547583" y="1575960"/>
              <a:ext cx="3139832" cy="2094660"/>
              <a:chOff x="5547583" y="1575960"/>
              <a:chExt cx="3139832" cy="2094660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6674557" y="1575960"/>
                <a:ext cx="2012858" cy="707886"/>
              </a:xfrm>
              <a:prstGeom prst="rect">
                <a:avLst/>
              </a:prstGeom>
              <a:noFill/>
              <a:ln>
                <a:solidFill>
                  <a:srgbClr val="4F81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Training samples of 40 individuals</a:t>
                </a: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5547583" y="2306061"/>
                <a:ext cx="3139831" cy="1364559"/>
                <a:chOff x="5547583" y="2306061"/>
                <a:chExt cx="3139831" cy="1364559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5547583" y="2306061"/>
                  <a:ext cx="3139831" cy="1364559"/>
                  <a:chOff x="5547583" y="4675879"/>
                  <a:chExt cx="3139831" cy="1364559"/>
                </a:xfrm>
              </p:grpSpPr>
              <p:sp>
                <p:nvSpPr>
                  <p:cNvPr id="120" name="Cloud 119"/>
                  <p:cNvSpPr/>
                  <p:nvPr/>
                </p:nvSpPr>
                <p:spPr>
                  <a:xfrm rot="12546460">
                    <a:off x="5547583" y="4675879"/>
                    <a:ext cx="1538397" cy="1364559"/>
                  </a:xfrm>
                  <a:prstGeom prst="cloud">
                    <a:avLst/>
                  </a:prstGeom>
                  <a:ln>
                    <a:solidFill>
                      <a:srgbClr val="FFC000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6978882" y="4858679"/>
                    <a:ext cx="1708532" cy="1067017"/>
                    <a:chOff x="6978882" y="4858679"/>
                    <a:chExt cx="1708532" cy="1067017"/>
                  </a:xfrm>
                </p:grpSpPr>
                <p:cxnSp>
                  <p:nvCxnSpPr>
                    <p:cNvPr id="122" name="Straight Arrow Connector 121"/>
                    <p:cNvCxnSpPr>
                      <a:stCxn id="119" idx="3"/>
                    </p:cNvCxnSpPr>
                    <p:nvPr/>
                  </p:nvCxnSpPr>
                  <p:spPr>
                    <a:xfrm>
                      <a:off x="6978882" y="5387840"/>
                      <a:ext cx="439088" cy="2649"/>
                    </a:xfrm>
                    <a:prstGeom prst="straightConnector1">
                      <a:avLst/>
                    </a:prstGeom>
                    <a:ln>
                      <a:headEnd type="arrow"/>
                      <a:tailEnd type="none"/>
                    </a:ln>
                  </p:spPr>
                  <p:style>
                    <a:lnRef idx="2">
                      <a:schemeClr val="accent3"/>
                    </a:lnRef>
                    <a:fillRef idx="0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7147875" y="4951366"/>
                      <a:ext cx="687760" cy="885431"/>
                      <a:chOff x="7085007" y="4694355"/>
                      <a:chExt cx="889998" cy="952439"/>
                    </a:xfrm>
                  </p:grpSpPr>
                  <p:pic>
                    <p:nvPicPr>
                      <p:cNvPr id="129" name="Content Placeholder 4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/>
                      <a:srcRect t="-6144" b="-871"/>
                      <a:stretch/>
                    </p:blipFill>
                    <p:spPr>
                      <a:xfrm>
                        <a:off x="7085007" y="4694355"/>
                        <a:ext cx="889998" cy="95243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0" name="TextBox 129"/>
                      <p:cNvSpPr txBox="1"/>
                      <p:nvPr/>
                    </p:nvSpPr>
                    <p:spPr>
                      <a:xfrm>
                        <a:off x="7133816" y="4713316"/>
                        <a:ext cx="808966" cy="3972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>
                            <a:solidFill>
                              <a:schemeClr val="bg1"/>
                            </a:solidFill>
                          </a:rPr>
                          <a:t>Data</a:t>
                        </a:r>
                        <a:endParaRPr lang="en-US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24" name="Group 123"/>
                    <p:cNvGrpSpPr/>
                    <p:nvPr/>
                  </p:nvGrpSpPr>
                  <p:grpSpPr>
                    <a:xfrm>
                      <a:off x="7823414" y="4858679"/>
                      <a:ext cx="864000" cy="1067017"/>
                      <a:chOff x="8038799" y="4858679"/>
                      <a:chExt cx="864000" cy="1067017"/>
                    </a:xfrm>
                  </p:grpSpPr>
                  <p:pic>
                    <p:nvPicPr>
                      <p:cNvPr id="125" name="Picture 124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alphaModFix amt="40000"/>
                      </a:blip>
                      <a:stretch>
                        <a:fillRect/>
                      </a:stretch>
                    </p:blipFill>
                    <p:spPr>
                      <a:xfrm>
                        <a:off x="8038799" y="5391149"/>
                        <a:ext cx="432000" cy="53454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6" name="Picture 125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alphaModFix amt="40000"/>
                      </a:blip>
                      <a:stretch>
                        <a:fillRect/>
                      </a:stretch>
                    </p:blipFill>
                    <p:spPr>
                      <a:xfrm>
                        <a:off x="8038799" y="4858679"/>
                        <a:ext cx="432000" cy="53169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7" name="Picture 126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alphaModFix amt="40000"/>
                      </a:blip>
                      <a:stretch>
                        <a:fillRect/>
                      </a:stretch>
                    </p:blipFill>
                    <p:spPr>
                      <a:xfrm>
                        <a:off x="8470799" y="4858679"/>
                        <a:ext cx="432000" cy="53169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8" name="Picture 1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70800" y="5391149"/>
                        <a:ext cx="431999" cy="534547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sp>
              <p:nvSpPr>
                <p:cNvPr id="119" name="Rounded Rectangle 118"/>
                <p:cNvSpPr/>
                <p:nvPr/>
              </p:nvSpPr>
              <p:spPr>
                <a:xfrm>
                  <a:off x="5623278" y="2641879"/>
                  <a:ext cx="1355604" cy="752285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000" dirty="0" smtClean="0"/>
                    <a:t>Multinomial LR Model f</a:t>
                  </a:r>
                  <a:endParaRPr lang="en-US" sz="2000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Model-Inversion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400" dirty="0"/>
              <a:t>Infer training data </a:t>
            </a:r>
            <a:r>
              <a:rPr lang="en-US" sz="2400" dirty="0" smtClean="0"/>
              <a:t>from </a:t>
            </a:r>
            <a:r>
              <a:rPr lang="en-US" sz="2400" dirty="0"/>
              <a:t>trained </a:t>
            </a:r>
            <a:r>
              <a:rPr lang="en-US" sz="2400" dirty="0" smtClean="0"/>
              <a:t>models [</a:t>
            </a:r>
            <a:r>
              <a:rPr lang="en-US" sz="2400" dirty="0" err="1" smtClean="0"/>
              <a:t>Fredrikson</a:t>
            </a:r>
            <a:r>
              <a:rPr lang="en-US" sz="2400" dirty="0" smtClean="0"/>
              <a:t> et al. – 2015]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85826"/>
              </p:ext>
            </p:extLst>
          </p:nvPr>
        </p:nvGraphicFramePr>
        <p:xfrm>
          <a:off x="456586" y="4392794"/>
          <a:ext cx="8229601" cy="2021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46909"/>
                <a:gridCol w="1594556"/>
                <a:gridCol w="1368778"/>
                <a:gridCol w="1760673"/>
                <a:gridCol w="14586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Strategy</a:t>
                      </a:r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Attack </a:t>
                      </a:r>
                      <a:r>
                        <a:rPr lang="en-US" sz="1800" baseline="0" dirty="0" smtClean="0"/>
                        <a:t>against 1 individual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Attack</a:t>
                      </a:r>
                      <a:r>
                        <a:rPr lang="en-US" sz="1800" baseline="0" dirty="0" smtClean="0"/>
                        <a:t> against all 40 individuals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Online Queries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Attack Time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Online Queries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Attack Time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883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Black-Box Inversion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[</a:t>
                      </a:r>
                      <a:r>
                        <a:rPr lang="en-US" sz="1800" b="1" dirty="0" err="1" smtClean="0"/>
                        <a:t>Fredrikson</a:t>
                      </a:r>
                      <a:r>
                        <a:rPr lang="en-US" sz="1800" b="1" dirty="0" smtClean="0"/>
                        <a:t> et al.]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20,600</a:t>
                      </a:r>
                      <a:endParaRPr 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24 min</a:t>
                      </a:r>
                      <a:endParaRPr 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800,000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16 hours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Extract-and-Invert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(our work)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41,000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10 hours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41,000</a:t>
                      </a:r>
                      <a:endParaRPr 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10 hours</a:t>
                      </a:r>
                      <a:endParaRPr 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56586" y="1649105"/>
            <a:ext cx="2795212" cy="1854811"/>
            <a:chOff x="456586" y="1649105"/>
            <a:chExt cx="2795212" cy="1854811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768350" y="2369105"/>
              <a:ext cx="0" cy="2334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56586" y="1649105"/>
              <a:ext cx="2795212" cy="1854811"/>
              <a:chOff x="456586" y="1649105"/>
              <a:chExt cx="2795212" cy="1854811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456586" y="1649105"/>
                <a:ext cx="2631251" cy="720000"/>
              </a:xfrm>
              <a:prstGeom prst="rect">
                <a:avLst/>
              </a:prstGeom>
              <a:noFill/>
              <a:ln>
                <a:solidFill>
                  <a:srgbClr val="4F81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Attack recovers image of one individual</a:t>
                </a: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457200" y="2578176"/>
                <a:ext cx="2794598" cy="925740"/>
                <a:chOff x="457200" y="3860457"/>
                <a:chExt cx="2794598" cy="925740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7200" y="3929583"/>
                  <a:ext cx="622300" cy="757582"/>
                </a:xfrm>
                <a:prstGeom prst="rect">
                  <a:avLst/>
                </a:prstGeom>
              </p:spPr>
            </p:pic>
            <p:sp>
              <p:nvSpPr>
                <p:cNvPr id="46" name="Rounded Rectangle 45"/>
                <p:cNvSpPr/>
                <p:nvPr/>
              </p:nvSpPr>
              <p:spPr>
                <a:xfrm>
                  <a:off x="1352230" y="3913845"/>
                  <a:ext cx="1297417" cy="758903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000" dirty="0" smtClean="0"/>
                    <a:t>Inversion Attack</a:t>
                  </a:r>
                  <a:endParaRPr lang="en-US" sz="2000" dirty="0"/>
                </a:p>
              </p:txBody>
            </p:sp>
            <p:cxnSp>
              <p:nvCxnSpPr>
                <p:cNvPr id="47" name="Straight Arrow Connector 46"/>
                <p:cNvCxnSpPr>
                  <a:stCxn id="46" idx="1"/>
                </p:cNvCxnSpPr>
                <p:nvPr/>
              </p:nvCxnSpPr>
              <p:spPr>
                <a:xfrm flipH="1" flipV="1">
                  <a:off x="1083736" y="4292637"/>
                  <a:ext cx="268494" cy="66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flipH="1">
                  <a:off x="2655612" y="4178505"/>
                  <a:ext cx="492332" cy="0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2655612" y="4411443"/>
                  <a:ext cx="461752" cy="0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2655612" y="3860457"/>
                  <a:ext cx="4617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625371" y="4416865"/>
                  <a:ext cx="6264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cs typeface="Chalkduster"/>
                    </a:rPr>
                    <a:t>f</a:t>
                  </a:r>
                  <a:r>
                    <a:rPr lang="en-US" dirty="0" smtClean="0">
                      <a:cs typeface="Chalkduster"/>
                    </a:rPr>
                    <a:t>’</a:t>
                  </a:r>
                  <a:r>
                    <a:rPr lang="en-US" dirty="0" smtClean="0"/>
                    <a:t>(x)</a:t>
                  </a:r>
                  <a:endParaRPr lang="en-US" dirty="0"/>
                </a:p>
              </p:txBody>
            </p:sp>
          </p:grpSp>
        </p:grpSp>
      </p:grpSp>
      <p:sp>
        <p:nvSpPr>
          <p:cNvPr id="58" name="Rounded Rectangular Callout 57"/>
          <p:cNvSpPr/>
          <p:nvPr/>
        </p:nvSpPr>
        <p:spPr>
          <a:xfrm>
            <a:off x="3251798" y="1815000"/>
            <a:ext cx="2261854" cy="396096"/>
          </a:xfrm>
          <a:prstGeom prst="wedgeRoundRectCallout">
            <a:avLst>
              <a:gd name="adj1" fmla="val -40896"/>
              <a:gd name="adj2" fmla="val 13586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White-Box Attack</a:t>
            </a:r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77442" y="2581549"/>
            <a:ext cx="2645837" cy="1731026"/>
            <a:chOff x="2977442" y="2581549"/>
            <a:chExt cx="2645837" cy="1731026"/>
          </a:xfrm>
        </p:grpSpPr>
        <p:grpSp>
          <p:nvGrpSpPr>
            <p:cNvPr id="24" name="Group 23"/>
            <p:cNvGrpSpPr/>
            <p:nvPr/>
          </p:nvGrpSpPr>
          <p:grpSpPr>
            <a:xfrm>
              <a:off x="2977442" y="2641879"/>
              <a:ext cx="2645837" cy="1670696"/>
              <a:chOff x="2977442" y="2641879"/>
              <a:chExt cx="2645837" cy="167069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977442" y="2796402"/>
                <a:ext cx="2328334" cy="1516173"/>
                <a:chOff x="2977442" y="2796402"/>
                <a:chExt cx="2328334" cy="1516173"/>
              </a:xfrm>
            </p:grpSpPr>
            <p:cxnSp>
              <p:nvCxnSpPr>
                <p:cNvPr id="108" name="Straight Arrow Connector 107"/>
                <p:cNvCxnSpPr/>
                <p:nvPr/>
              </p:nvCxnSpPr>
              <p:spPr>
                <a:xfrm flipV="1">
                  <a:off x="3391560" y="3193538"/>
                  <a:ext cx="0" cy="41115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Group 17"/>
                <p:cNvGrpSpPr/>
                <p:nvPr/>
              </p:nvGrpSpPr>
              <p:grpSpPr>
                <a:xfrm>
                  <a:off x="2977442" y="2796402"/>
                  <a:ext cx="2328334" cy="1516173"/>
                  <a:chOff x="2977442" y="2796402"/>
                  <a:chExt cx="2328334" cy="1516173"/>
                </a:xfrm>
              </p:grpSpPr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977442" y="3604689"/>
                    <a:ext cx="2328334" cy="707886"/>
                  </a:xfrm>
                  <a:prstGeom prst="rect">
                    <a:avLst/>
                  </a:prstGeom>
                  <a:noFill/>
                  <a:ln>
                    <a:solidFill>
                      <a:srgbClr val="4F81BD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f(x) = f’(x) for &gt;99.9% of inputs </a:t>
                    </a: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3147944" y="2796402"/>
                    <a:ext cx="571903" cy="39713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>
                        <a:solidFill>
                          <a:schemeClr val="tx1"/>
                        </a:solidFill>
                        <a:cs typeface="Chalkduster"/>
                      </a:rPr>
                      <a:t>f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cs typeface="Chalkduster"/>
                      </a:rPr>
                      <a:t>’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4" name="Group 143"/>
              <p:cNvGrpSpPr/>
              <p:nvPr/>
            </p:nvGrpSpPr>
            <p:grpSpPr>
              <a:xfrm>
                <a:off x="3536764" y="2894175"/>
                <a:ext cx="2086515" cy="613114"/>
                <a:chOff x="3536764" y="2894175"/>
                <a:chExt cx="2086515" cy="613114"/>
              </a:xfrm>
            </p:grpSpPr>
            <p:cxnSp>
              <p:nvCxnSpPr>
                <p:cNvPr id="156" name="Straight Arrow Connector 155"/>
                <p:cNvCxnSpPr/>
                <p:nvPr/>
              </p:nvCxnSpPr>
              <p:spPr>
                <a:xfrm flipH="1">
                  <a:off x="3536764" y="3021331"/>
                  <a:ext cx="301324" cy="476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/>
                <p:nvPr/>
              </p:nvCxnSpPr>
              <p:spPr>
                <a:xfrm flipH="1">
                  <a:off x="5105183" y="2894175"/>
                  <a:ext cx="518095" cy="0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/>
                <p:nvPr/>
              </p:nvCxnSpPr>
              <p:spPr>
                <a:xfrm>
                  <a:off x="5105181" y="3132535"/>
                  <a:ext cx="518097" cy="0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9" name="TextBox 148"/>
                <p:cNvSpPr txBox="1"/>
                <p:nvPr/>
              </p:nvSpPr>
              <p:spPr>
                <a:xfrm>
                  <a:off x="5105183" y="3137957"/>
                  <a:ext cx="5180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f(x)</a:t>
                  </a:r>
                  <a:endParaRPr lang="en-US" dirty="0"/>
                </a:p>
              </p:txBody>
            </p:sp>
          </p:grpSp>
          <p:sp>
            <p:nvSpPr>
              <p:cNvPr id="158" name="Rounded Rectangle 157"/>
              <p:cNvSpPr/>
              <p:nvPr/>
            </p:nvSpPr>
            <p:spPr>
              <a:xfrm>
                <a:off x="3781778" y="2641879"/>
                <a:ext cx="1323403" cy="75890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 err="1" smtClean="0"/>
                  <a:t>ExtractionAttack</a:t>
                </a:r>
                <a:endParaRPr lang="en-US" sz="2000" dirty="0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5105181" y="2581549"/>
              <a:ext cx="518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13652" y="5346892"/>
            <a:ext cx="667015" cy="1003131"/>
            <a:chOff x="5513652" y="5346892"/>
            <a:chExt cx="667015" cy="1003131"/>
          </a:xfrm>
        </p:grpSpPr>
        <p:sp>
          <p:nvSpPr>
            <p:cNvPr id="31" name="Curved Down Arrow 30"/>
            <p:cNvSpPr/>
            <p:nvPr/>
          </p:nvSpPr>
          <p:spPr>
            <a:xfrm>
              <a:off x="5513652" y="5348112"/>
              <a:ext cx="667015" cy="197556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3279" y="5346892"/>
              <a:ext cx="533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×40</a:t>
              </a:r>
              <a:endParaRPr lang="en-US" dirty="0"/>
            </a:p>
          </p:txBody>
        </p:sp>
        <p:sp>
          <p:nvSpPr>
            <p:cNvPr id="160" name="Curved Down Arrow 159"/>
            <p:cNvSpPr/>
            <p:nvPr/>
          </p:nvSpPr>
          <p:spPr>
            <a:xfrm>
              <a:off x="5513652" y="5981911"/>
              <a:ext cx="667015" cy="197556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623278" y="5980691"/>
              <a:ext cx="4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×1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37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"/>
    </mc:Choice>
    <mc:Fallback xmlns="">
      <p:transition xmlns:p14="http://schemas.microsoft.com/office/powerpoint/2010/main" spd="slow" advTm="21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a Decision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8699" y="1883630"/>
            <a:ext cx="5708101" cy="116955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Kushilevitz</a:t>
            </a:r>
            <a:r>
              <a:rPr lang="en-US" sz="2000" b="1" dirty="0"/>
              <a:t>-Mansour (1992</a:t>
            </a:r>
            <a:r>
              <a:rPr lang="en-US" sz="2000" b="1" dirty="0" smtClean="0"/>
              <a:t>)</a:t>
            </a:r>
          </a:p>
          <a:p>
            <a:pPr algn="ctr"/>
            <a:endParaRPr lang="en-US" sz="1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Poly</a:t>
            </a:r>
            <a:r>
              <a:rPr lang="en-US" sz="2000" dirty="0">
                <a:solidFill>
                  <a:srgbClr val="000000"/>
                </a:solidFill>
              </a:rPr>
              <a:t>-time algorithm </a:t>
            </a:r>
            <a:r>
              <a:rPr lang="en-US" sz="2000" dirty="0" smtClean="0"/>
              <a:t>with </a:t>
            </a:r>
            <a:r>
              <a:rPr lang="en-US" sz="2000" i="1" dirty="0" smtClean="0">
                <a:solidFill>
                  <a:srgbClr val="FF0000"/>
                </a:solidFill>
              </a:rPr>
              <a:t>membership queries </a:t>
            </a:r>
            <a:r>
              <a:rPr lang="en-US" sz="2000" dirty="0" smtClean="0">
                <a:solidFill>
                  <a:schemeClr val="tx1"/>
                </a:solidFill>
              </a:rPr>
              <a:t>only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Only for Boolean trees, </a:t>
            </a:r>
            <a:r>
              <a:rPr lang="en-US" sz="2000" dirty="0">
                <a:solidFill>
                  <a:srgbClr val="0000FF"/>
                </a:solidFill>
              </a:rPr>
              <a:t>impractical </a:t>
            </a:r>
            <a:r>
              <a:rPr lang="en-US" sz="2000" dirty="0" smtClean="0">
                <a:solidFill>
                  <a:srgbClr val="0000FF"/>
                </a:solidFill>
              </a:rPr>
              <a:t>complexity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57196" y="3282769"/>
            <a:ext cx="8229603" cy="1477328"/>
            <a:chOff x="457196" y="3282769"/>
            <a:chExt cx="8229603" cy="1477328"/>
          </a:xfrm>
        </p:grpSpPr>
        <p:sp>
          <p:nvSpPr>
            <p:cNvPr id="6" name="TextBox 5"/>
            <p:cNvSpPr txBox="1"/>
            <p:nvPr/>
          </p:nvSpPr>
          <p:spPr>
            <a:xfrm>
              <a:off x="457196" y="3282769"/>
              <a:ext cx="8229603" cy="147732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(</a:t>
              </a:r>
              <a:r>
                <a:rPr lang="en-US" sz="2000" b="1" dirty="0" err="1" smtClean="0"/>
                <a:t>Ab</a:t>
              </a:r>
              <a:r>
                <a:rPr lang="en-US" sz="2000" b="1" dirty="0" smtClean="0"/>
                <a:t>)using Confidence Values</a:t>
              </a:r>
            </a:p>
            <a:p>
              <a:pPr algn="ctr"/>
              <a:endParaRPr lang="en-US" sz="1000" b="1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sz="2000" u="sng" dirty="0" smtClean="0"/>
                <a:t>Assumption:</a:t>
              </a:r>
              <a:r>
                <a:rPr lang="en-US" sz="2000" dirty="0" smtClean="0"/>
                <a:t> all tree leaves have </a:t>
              </a:r>
              <a:r>
                <a:rPr lang="en-US" sz="2000" dirty="0" smtClean="0">
                  <a:solidFill>
                    <a:srgbClr val="008000"/>
                  </a:solidFill>
                </a:rPr>
                <a:t>unique confidence values</a:t>
              </a:r>
            </a:p>
            <a:p>
              <a:pPr marL="285750" indent="-285750">
                <a:buClr>
                  <a:schemeClr val="tx1"/>
                </a:buClr>
                <a:buFont typeface="Arial"/>
                <a:buChar char="•"/>
              </a:pPr>
              <a:r>
                <a:rPr lang="en-US" sz="2000" dirty="0" smtClean="0">
                  <a:solidFill>
                    <a:srgbClr val="A61E04"/>
                  </a:solidFill>
                </a:rPr>
                <a:t>Reconstruct tree decisions </a:t>
              </a:r>
              <a:r>
                <a:rPr lang="en-US" sz="2000" dirty="0" smtClean="0"/>
                <a:t>with “differential testing”</a:t>
              </a:r>
            </a:p>
            <a:p>
              <a:pPr marL="285750" indent="-285750">
                <a:buClr>
                  <a:schemeClr val="tx1"/>
                </a:buClr>
                <a:buFont typeface="Arial"/>
                <a:buChar char="•"/>
              </a:pPr>
              <a:r>
                <a:rPr lang="en-US" sz="2000" dirty="0" smtClean="0"/>
                <a:t>Online attacks on </a:t>
              </a:r>
              <a:r>
                <a:rPr lang="en-US" sz="2000" dirty="0" err="1" smtClean="0"/>
                <a:t>BigML</a:t>
              </a:r>
              <a:endParaRPr lang="en-US" sz="2000" dirty="0" smtClean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4393" y="4021433"/>
              <a:ext cx="1336284" cy="625382"/>
            </a:xfrm>
            <a:prstGeom prst="rect">
              <a:avLst/>
            </a:prstGeom>
          </p:spPr>
        </p:pic>
      </p:grpSp>
      <p:grpSp>
        <p:nvGrpSpPr>
          <p:cNvPr id="91" name="Group 90"/>
          <p:cNvGrpSpPr/>
          <p:nvPr/>
        </p:nvGrpSpPr>
        <p:grpSpPr>
          <a:xfrm>
            <a:off x="457196" y="736031"/>
            <a:ext cx="1957165" cy="2015820"/>
            <a:chOff x="-2248516" y="1255591"/>
            <a:chExt cx="1668295" cy="1682161"/>
          </a:xfrm>
        </p:grpSpPr>
        <p:sp>
          <p:nvSpPr>
            <p:cNvPr id="71" name="Diamond 70"/>
            <p:cNvSpPr/>
            <p:nvPr/>
          </p:nvSpPr>
          <p:spPr>
            <a:xfrm>
              <a:off x="-1606320" y="1882108"/>
              <a:ext cx="339736" cy="242442"/>
            </a:xfrm>
            <a:prstGeom prst="diamon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7933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>
              <a:endCxn id="71" idx="0"/>
            </p:cNvCxnSpPr>
            <p:nvPr/>
          </p:nvCxnSpPr>
          <p:spPr>
            <a:xfrm>
              <a:off x="-1436452" y="1624923"/>
              <a:ext cx="0" cy="257185"/>
            </a:xfrm>
            <a:prstGeom prst="straightConnector1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Diamond 72"/>
            <p:cNvSpPr/>
            <p:nvPr/>
          </p:nvSpPr>
          <p:spPr>
            <a:xfrm>
              <a:off x="-2032281" y="2264396"/>
              <a:ext cx="339736" cy="242442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iamond 73"/>
            <p:cNvSpPr/>
            <p:nvPr/>
          </p:nvSpPr>
          <p:spPr>
            <a:xfrm>
              <a:off x="-1122276" y="2264396"/>
              <a:ext cx="339736" cy="242442"/>
            </a:xfrm>
            <a:prstGeom prst="diamon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Elbow Connector 74"/>
            <p:cNvCxnSpPr>
              <a:stCxn id="71" idx="1"/>
              <a:endCxn id="73" idx="0"/>
            </p:cNvCxnSpPr>
            <p:nvPr/>
          </p:nvCxnSpPr>
          <p:spPr>
            <a:xfrm rot="10800000" flipV="1">
              <a:off x="-1862412" y="2003328"/>
              <a:ext cx="256093" cy="261067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71" idx="3"/>
              <a:endCxn id="74" idx="0"/>
            </p:cNvCxnSpPr>
            <p:nvPr/>
          </p:nvCxnSpPr>
          <p:spPr>
            <a:xfrm>
              <a:off x="-1266584" y="2003329"/>
              <a:ext cx="314176" cy="261067"/>
            </a:xfrm>
            <a:prstGeom prst="bentConnector2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3" idx="1"/>
              <a:endCxn id="79" idx="0"/>
            </p:cNvCxnSpPr>
            <p:nvPr/>
          </p:nvCxnSpPr>
          <p:spPr>
            <a:xfrm rot="10800000" flipV="1">
              <a:off x="-2159787" y="2385616"/>
              <a:ext cx="127507" cy="31560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>
              <a:stCxn id="73" idx="3"/>
              <a:endCxn id="80" idx="0"/>
            </p:cNvCxnSpPr>
            <p:nvPr/>
          </p:nvCxnSpPr>
          <p:spPr>
            <a:xfrm>
              <a:off x="-1692545" y="2385617"/>
              <a:ext cx="137714" cy="315606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-2248516" y="2701224"/>
              <a:ext cx="177455" cy="236528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-1643559" y="2701223"/>
              <a:ext cx="177455" cy="2365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-1291639" y="2701223"/>
              <a:ext cx="177455" cy="2365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757676" y="2701224"/>
              <a:ext cx="177455" cy="236528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Elbow Connector 82"/>
            <p:cNvCxnSpPr>
              <a:stCxn id="74" idx="1"/>
              <a:endCxn id="81" idx="0"/>
            </p:cNvCxnSpPr>
            <p:nvPr/>
          </p:nvCxnSpPr>
          <p:spPr>
            <a:xfrm rot="10800000" flipV="1">
              <a:off x="-1202910" y="2385617"/>
              <a:ext cx="80635" cy="315606"/>
            </a:xfrm>
            <a:prstGeom prst="bentConnector2">
              <a:avLst/>
            </a:prstGeom>
            <a:ln w="38100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>
              <a:stCxn id="74" idx="3"/>
              <a:endCxn id="82" idx="0"/>
            </p:cNvCxnSpPr>
            <p:nvPr/>
          </p:nvCxnSpPr>
          <p:spPr>
            <a:xfrm>
              <a:off x="-782540" y="2385617"/>
              <a:ext cx="113592" cy="31560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-1607267" y="1255591"/>
              <a:ext cx="341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315922" y="947559"/>
            <a:ext cx="5158905" cy="1668795"/>
            <a:chOff x="2982378" y="3545189"/>
            <a:chExt cx="13885196" cy="3063604"/>
          </a:xfrm>
        </p:grpSpPr>
        <p:cxnSp>
          <p:nvCxnSpPr>
            <p:cNvPr id="87" name="Curved Connector 86"/>
            <p:cNvCxnSpPr/>
            <p:nvPr/>
          </p:nvCxnSpPr>
          <p:spPr>
            <a:xfrm rot="5400000" flipH="1" flipV="1">
              <a:off x="3162179" y="4292704"/>
              <a:ext cx="2136288" cy="2495890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478268" y="3545189"/>
              <a:ext cx="11389306" cy="1299550"/>
            </a:xfrm>
            <a:prstGeom prst="rect">
              <a:avLst/>
            </a:prstGeom>
            <a:ln w="952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Confidence value derived from class distribution in the training set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62754" y="5050154"/>
            <a:ext cx="4898090" cy="1117632"/>
            <a:chOff x="862754" y="5050154"/>
            <a:chExt cx="4898090" cy="1117632"/>
          </a:xfrm>
        </p:grpSpPr>
        <p:grpSp>
          <p:nvGrpSpPr>
            <p:cNvPr id="67" name="Group 66"/>
            <p:cNvGrpSpPr/>
            <p:nvPr/>
          </p:nvGrpSpPr>
          <p:grpSpPr>
            <a:xfrm>
              <a:off x="862754" y="5050154"/>
              <a:ext cx="4898090" cy="1117632"/>
              <a:chOff x="1270994" y="3674416"/>
              <a:chExt cx="4898090" cy="1117632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3445622" y="3759459"/>
                <a:ext cx="2723462" cy="1032589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520662" y="4265542"/>
                <a:ext cx="0" cy="3357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4435680" y="4601299"/>
                <a:ext cx="84982" cy="19074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8" idx="0"/>
              </p:cNvCxnSpPr>
              <p:nvPr/>
            </p:nvCxnSpPr>
            <p:spPr>
              <a:xfrm flipH="1">
                <a:off x="4520662" y="3759459"/>
                <a:ext cx="286691" cy="506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8" idx="0"/>
              </p:cNvCxnSpPr>
              <p:nvPr/>
            </p:nvCxnSpPr>
            <p:spPr>
              <a:xfrm>
                <a:off x="4807353" y="3759459"/>
                <a:ext cx="167225" cy="506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974578" y="4265542"/>
                <a:ext cx="257045" cy="3357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5112851" y="4601299"/>
                <a:ext cx="118772" cy="19074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ular Callout 19"/>
              <p:cNvSpPr/>
              <p:nvPr/>
            </p:nvSpPr>
            <p:spPr>
              <a:xfrm>
                <a:off x="1270994" y="3674416"/>
                <a:ext cx="2440227" cy="733046"/>
              </a:xfrm>
              <a:prstGeom prst="wedgeRoundRectCallout">
                <a:avLst>
                  <a:gd name="adj1" fmla="val 71159"/>
                  <a:gd name="adj2" fmla="val 25195"/>
                  <a:gd name="adj3" fmla="val 16667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000" dirty="0" smtClean="0"/>
                  <a:t>Inputs x and x’ differ in a single feature </a:t>
                </a:r>
              </a:p>
              <a:p>
                <a:endParaRPr lang="en-US" sz="2000" dirty="0" smtClean="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3879565" y="5383090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en-US" sz="2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566338" y="5383090"/>
              <a:ext cx="359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x’</a:t>
              </a:r>
              <a:endParaRPr lang="en-US" sz="20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903315" y="5025261"/>
            <a:ext cx="4783485" cy="1472985"/>
            <a:chOff x="4206234" y="3424852"/>
            <a:chExt cx="4783485" cy="1472985"/>
          </a:xfrm>
        </p:grpSpPr>
        <p:sp>
          <p:nvSpPr>
            <p:cNvPr id="52" name="TextBox 51"/>
            <p:cNvSpPr txBox="1"/>
            <p:nvPr/>
          </p:nvSpPr>
          <p:spPr>
            <a:xfrm>
              <a:off x="4206234" y="4497727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64498" y="4497727"/>
              <a:ext cx="36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v’</a:t>
              </a:r>
              <a:endParaRPr lang="en-US" sz="2000" dirty="0"/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5640385" y="3424852"/>
              <a:ext cx="3349334" cy="1093854"/>
            </a:xfrm>
            <a:prstGeom prst="wedgeRoundRectCallout">
              <a:avLst>
                <a:gd name="adj1" fmla="val -62501"/>
                <a:gd name="adj2" fmla="val 60688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Different leaves are reached </a:t>
              </a:r>
              <a:br>
                <a:rPr lang="en-US" sz="2000" dirty="0" smtClean="0"/>
              </a:br>
              <a:r>
                <a:rPr lang="en-US" sz="2000" dirty="0" smtClean="0">
                  <a:sym typeface="Wingdings"/>
                </a:rPr>
                <a:t> </a:t>
              </a:r>
              <a:br>
                <a:rPr lang="en-US" sz="2000" dirty="0" smtClean="0">
                  <a:sym typeface="Wingdings"/>
                </a:rPr>
              </a:br>
              <a:r>
                <a:rPr lang="en-US" sz="2000" dirty="0" smtClean="0">
                  <a:sym typeface="Wingdings"/>
                </a:rPr>
                <a:t>Tree “splits” on this feature</a:t>
              </a:r>
              <a:endParaRPr lang="en-US" sz="2000" dirty="0" smtClean="0"/>
            </a:p>
            <a:p>
              <a:endParaRPr lang="en-US" sz="2000" dirty="0" smtClean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9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1"/>
    </mc:Choice>
    <mc:Fallback xmlns="">
      <p:transition xmlns:p14="http://schemas.microsoft.com/office/powerpoint/2010/main" spd="slow" advTm="50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457200" y="3543306"/>
            <a:ext cx="51552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Attack on Linear Classifiers [</a:t>
            </a:r>
            <a:r>
              <a:rPr lang="en-US" sz="2000" dirty="0" err="1"/>
              <a:t>Lowd,Meek</a:t>
            </a:r>
            <a:r>
              <a:rPr lang="en-US" sz="2000" dirty="0"/>
              <a:t> – 2005</a:t>
            </a:r>
            <a:r>
              <a:rPr lang="en-US" sz="2000" dirty="0" smtClean="0"/>
              <a:t>]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71" y="989725"/>
            <a:ext cx="8229600" cy="501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to prevent extraction?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0895" y="1636839"/>
            <a:ext cx="7711351" cy="16312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API Minimization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		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74832" y="4424065"/>
            <a:ext cx="2611967" cy="181049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703233" y="4791176"/>
            <a:ext cx="1190752" cy="94297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449424" y="4709653"/>
            <a:ext cx="1444562" cy="27724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6734649" y="4424065"/>
            <a:ext cx="1999551" cy="1810495"/>
            <a:chOff x="6734649" y="4424065"/>
            <a:chExt cx="1999551" cy="181049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734649" y="4424065"/>
              <a:ext cx="1420135" cy="18104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830306" y="5618594"/>
              <a:ext cx="221508" cy="21075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747431" y="5033818"/>
              <a:ext cx="98676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decision </a:t>
              </a:r>
            </a:p>
            <a:p>
              <a:r>
                <a:rPr lang="en-US" sz="1600" dirty="0" smtClean="0"/>
                <a:t>boundary</a:t>
              </a:r>
              <a:endParaRPr lang="en-US" sz="16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201302" y="1953207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 ( x )  =  y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140516" y="2329777"/>
            <a:ext cx="1249160" cy="40011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2734631" y="2284940"/>
            <a:ext cx="40588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94531" y="2807690"/>
            <a:ext cx="1360368" cy="400110"/>
          </a:xfrm>
          <a:prstGeom prst="rect">
            <a:avLst/>
          </a:prstGeom>
          <a:noFill/>
          <a:ln>
            <a:solidFill>
              <a:srgbClr val="4F81BD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Confidence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315930" y="2476427"/>
            <a:ext cx="161375" cy="331263"/>
          </a:xfrm>
          <a:prstGeom prst="straightConnector1">
            <a:avLst/>
          </a:prstGeom>
          <a:ln>
            <a:solidFill>
              <a:srgbClr val="4F81BD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1694531" y="2807690"/>
            <a:ext cx="1360368" cy="400110"/>
            <a:chOff x="1694531" y="2807690"/>
            <a:chExt cx="1360368" cy="40011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94531" y="2807690"/>
              <a:ext cx="1360368" cy="40011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694531" y="2807690"/>
              <a:ext cx="1360368" cy="40011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>
            <a:endCxn id="45" idx="2"/>
          </p:cNvCxnSpPr>
          <p:nvPr/>
        </p:nvCxnSpPr>
        <p:spPr>
          <a:xfrm>
            <a:off x="4596571" y="2093768"/>
            <a:ext cx="0" cy="1174287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07942" y="2093768"/>
            <a:ext cx="3744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Prediction = class label only</a:t>
            </a: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sz="2000" i="1" dirty="0" smtClean="0">
                <a:solidFill>
                  <a:srgbClr val="1A8E56"/>
                </a:solidFill>
              </a:rPr>
              <a:t>Learning with Membership Queries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010214" y="3996940"/>
            <a:ext cx="2069094" cy="517276"/>
            <a:chOff x="3869094" y="3996940"/>
            <a:chExt cx="2069094" cy="517276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4375916" y="4380879"/>
              <a:ext cx="0" cy="133337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869094" y="3996940"/>
              <a:ext cx="2069094" cy="369332"/>
            </a:xfrm>
            <a:prstGeom prst="rect">
              <a:avLst/>
            </a:prstGeom>
            <a:ln w="1270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n+1 parameters </a:t>
              </a:r>
              <a:r>
                <a:rPr lang="en-US" dirty="0" err="1" smtClean="0">
                  <a:solidFill>
                    <a:srgbClr val="008000"/>
                  </a:solidFill>
                </a:rPr>
                <a:t>w</a:t>
              </a:r>
              <a:r>
                <a:rPr lang="en-US" dirty="0" err="1" smtClean="0"/>
                <a:t>,</a:t>
              </a:r>
              <a:r>
                <a:rPr lang="en-US" dirty="0" err="1" smtClean="0">
                  <a:solidFill>
                    <a:srgbClr val="008000"/>
                  </a:solidFill>
                </a:rPr>
                <a:t>b</a:t>
              </a:r>
              <a:r>
                <a:rPr lang="en-US" dirty="0" smtClean="0"/>
                <a:t> 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4909153" y="4380879"/>
              <a:ext cx="0" cy="133337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366892" y="4421844"/>
            <a:ext cx="194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f(x) = sign(</a:t>
            </a:r>
            <a:r>
              <a:rPr lang="en-US" dirty="0">
                <a:solidFill>
                  <a:srgbClr val="008000"/>
                </a:solidFill>
              </a:rPr>
              <a:t>w</a:t>
            </a:r>
            <a:r>
              <a:rPr lang="en-US" dirty="0"/>
              <a:t>*x + </a:t>
            </a:r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457200" y="4233076"/>
            <a:ext cx="2909692" cy="646331"/>
            <a:chOff x="389933" y="4233076"/>
            <a:chExt cx="2909692" cy="646331"/>
          </a:xfrm>
        </p:grpSpPr>
        <p:sp>
          <p:nvSpPr>
            <p:cNvPr id="63" name="TextBox 62"/>
            <p:cNvSpPr txBox="1"/>
            <p:nvPr/>
          </p:nvSpPr>
          <p:spPr>
            <a:xfrm>
              <a:off x="389933" y="4233076"/>
              <a:ext cx="2756945" cy="64633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classify as “</a:t>
              </a:r>
              <a:r>
                <a:rPr lang="en-US" b="1" dirty="0" smtClean="0"/>
                <a:t>+” </a:t>
              </a:r>
              <a:r>
                <a:rPr lang="en-US" dirty="0" smtClean="0"/>
                <a:t>if </a:t>
              </a:r>
              <a:r>
                <a:rPr lang="en-US" dirty="0" smtClean="0">
                  <a:solidFill>
                    <a:srgbClr val="008000"/>
                  </a:solidFill>
                </a:rPr>
                <a:t>w</a:t>
              </a:r>
              <a:r>
                <a:rPr lang="en-US" dirty="0"/>
                <a:t>*x + </a:t>
              </a:r>
              <a:r>
                <a:rPr lang="en-US" dirty="0" smtClean="0">
                  <a:solidFill>
                    <a:srgbClr val="008000"/>
                  </a:solidFill>
                </a:rPr>
                <a:t>b </a:t>
              </a:r>
              <a:r>
                <a:rPr lang="en-US" dirty="0" smtClean="0"/>
                <a:t>&gt; 0 </a:t>
              </a:r>
            </a:p>
            <a:p>
              <a:r>
                <a:rPr lang="en-US" dirty="0" smtClean="0"/>
                <a:t>and “</a:t>
              </a:r>
              <a:r>
                <a:rPr lang="en-US" b="1" dirty="0" smtClean="0"/>
                <a:t>-” </a:t>
              </a:r>
              <a:r>
                <a:rPr lang="en-US" dirty="0" smtClean="0"/>
                <a:t>otherwise </a:t>
              </a:r>
            </a:p>
          </p:txBody>
        </p:sp>
        <p:cxnSp>
          <p:nvCxnSpPr>
            <p:cNvPr id="64" name="Straight Arrow Connector 63"/>
            <p:cNvCxnSpPr>
              <a:stCxn id="63" idx="3"/>
              <a:endCxn id="33" idx="1"/>
            </p:cNvCxnSpPr>
            <p:nvPr/>
          </p:nvCxnSpPr>
          <p:spPr>
            <a:xfrm>
              <a:off x="3146878" y="4556242"/>
              <a:ext cx="152747" cy="502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Plus 85"/>
          <p:cNvSpPr/>
          <p:nvPr/>
        </p:nvSpPr>
        <p:spPr>
          <a:xfrm>
            <a:off x="7013186" y="4709653"/>
            <a:ext cx="268179" cy="280942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inus 86"/>
          <p:cNvSpPr/>
          <p:nvPr/>
        </p:nvSpPr>
        <p:spPr>
          <a:xfrm>
            <a:off x="6671460" y="4656757"/>
            <a:ext cx="287996" cy="5040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inus 87"/>
          <p:cNvSpPr/>
          <p:nvPr/>
        </p:nvSpPr>
        <p:spPr>
          <a:xfrm>
            <a:off x="6249117" y="4734894"/>
            <a:ext cx="287996" cy="5040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lus 88"/>
          <p:cNvSpPr/>
          <p:nvPr/>
        </p:nvSpPr>
        <p:spPr>
          <a:xfrm>
            <a:off x="7802968" y="4606510"/>
            <a:ext cx="268179" cy="280942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Plus 90"/>
          <p:cNvSpPr/>
          <p:nvPr/>
        </p:nvSpPr>
        <p:spPr>
          <a:xfrm>
            <a:off x="7464629" y="4885209"/>
            <a:ext cx="268179" cy="280942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inus 91"/>
          <p:cNvSpPr/>
          <p:nvPr/>
        </p:nvSpPr>
        <p:spPr>
          <a:xfrm>
            <a:off x="7145550" y="5013959"/>
            <a:ext cx="287996" cy="5040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inus 92"/>
          <p:cNvSpPr/>
          <p:nvPr/>
        </p:nvSpPr>
        <p:spPr>
          <a:xfrm>
            <a:off x="6547790" y="5517959"/>
            <a:ext cx="287996" cy="5040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inus 84"/>
          <p:cNvSpPr/>
          <p:nvPr/>
        </p:nvSpPr>
        <p:spPr>
          <a:xfrm>
            <a:off x="6857554" y="4613527"/>
            <a:ext cx="287996" cy="5040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Plus 89"/>
          <p:cNvSpPr/>
          <p:nvPr/>
        </p:nvSpPr>
        <p:spPr>
          <a:xfrm>
            <a:off x="7281365" y="5048936"/>
            <a:ext cx="268179" cy="280942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57200" y="5013959"/>
            <a:ext cx="548098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Find points on </a:t>
            </a:r>
            <a:r>
              <a:rPr lang="en-US" sz="2000" dirty="0">
                <a:solidFill>
                  <a:srgbClr val="A61E04"/>
                </a:solidFill>
              </a:rPr>
              <a:t>decision boundary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8000"/>
                </a:solidFill>
              </a:rPr>
              <a:t>w</a:t>
            </a:r>
            <a:r>
              <a:rPr lang="en-US" sz="2000" dirty="0"/>
              <a:t>*x + </a:t>
            </a:r>
            <a:r>
              <a:rPr lang="en-US" sz="2000" dirty="0">
                <a:solidFill>
                  <a:srgbClr val="008000"/>
                </a:solidFill>
              </a:rPr>
              <a:t>b</a:t>
            </a:r>
            <a:r>
              <a:rPr lang="en-US" sz="2000" dirty="0"/>
              <a:t> = 0)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Find a “</a:t>
            </a:r>
            <a:r>
              <a:rPr lang="en-US" sz="2000" b="1" dirty="0"/>
              <a:t>+</a:t>
            </a:r>
            <a:r>
              <a:rPr lang="en-US" sz="2000" dirty="0"/>
              <a:t>” and a “</a:t>
            </a:r>
            <a:r>
              <a:rPr lang="en-US" sz="2000" b="1" dirty="0"/>
              <a:t>-</a:t>
            </a:r>
            <a:r>
              <a:rPr lang="en-US" sz="2000" dirty="0"/>
              <a:t>”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en-US" sz="2000" dirty="0">
                <a:solidFill>
                  <a:srgbClr val="3366FF"/>
                </a:solidFill>
              </a:rPr>
              <a:t>Line </a:t>
            </a:r>
            <a:r>
              <a:rPr lang="en-US" sz="2000" dirty="0" smtClean="0">
                <a:solidFill>
                  <a:srgbClr val="3366FF"/>
                </a:solidFill>
              </a:rPr>
              <a:t>search </a:t>
            </a:r>
            <a:r>
              <a:rPr lang="en-US" sz="2000" dirty="0" smtClean="0"/>
              <a:t>between the two points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Reconstruct </a:t>
            </a:r>
            <a:r>
              <a:rPr lang="en-US" sz="2000" dirty="0">
                <a:solidFill>
                  <a:srgbClr val="008000"/>
                </a:solidFill>
              </a:rPr>
              <a:t>w</a:t>
            </a:r>
            <a:r>
              <a:rPr lang="en-US" sz="2000" dirty="0">
                <a:solidFill>
                  <a:srgbClr val="1A8E56"/>
                </a:solidFill>
              </a:rPr>
              <a:t>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1A8E56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>b</a:t>
            </a:r>
            <a:r>
              <a:rPr lang="en-US" sz="2000" dirty="0">
                <a:solidFill>
                  <a:srgbClr val="1A8E56"/>
                </a:solidFill>
              </a:rPr>
              <a:t> </a:t>
            </a:r>
            <a:r>
              <a:rPr lang="en-US" sz="2000" dirty="0"/>
              <a:t>(up to scaling factor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1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xmlns:p14="http://schemas.microsoft.com/office/powerpoint/2010/main" spd="slow" advTm="4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85" grpId="0" animBg="1"/>
      <p:bldP spid="90" grpId="0" animBg="1"/>
      <p:bldP spid="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Model Retraining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12" y="1140928"/>
            <a:ext cx="6664460" cy="268032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Extend the </a:t>
            </a:r>
            <a:r>
              <a:rPr lang="en-US" sz="2000" dirty="0" err="1" smtClean="0">
                <a:solidFill>
                  <a:srgbClr val="000000"/>
                </a:solidFill>
              </a:rPr>
              <a:t>Lowd</a:t>
            </a:r>
            <a:r>
              <a:rPr lang="en-US" sz="2000" dirty="0" smtClean="0">
                <a:solidFill>
                  <a:srgbClr val="000000"/>
                </a:solidFill>
              </a:rPr>
              <a:t>-Meek approach to non-linear models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Active Learning: 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Query points close to “decision boundary”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Update f’ to fit these points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Multinomial Regressions, Neural Networks, SVMs: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&gt;99% agreement between f and f’</a:t>
            </a:r>
            <a:endParaRPr lang="en-US" sz="2000" dirty="0" smtClean="0">
              <a:solidFill>
                <a:srgbClr val="0000FF"/>
              </a:solidFill>
              <a:cs typeface="Chalkduster"/>
            </a:endParaRP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solidFill>
                  <a:srgbClr val="008000"/>
                </a:solidFill>
              </a:rPr>
              <a:t>≈ 100 queries per model parameter of f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6067139" y="3901598"/>
            <a:ext cx="2553378" cy="694791"/>
          </a:xfrm>
          <a:prstGeom prst="wedgeRoundRectCallout">
            <a:avLst>
              <a:gd name="adj1" fmla="val -49441"/>
              <a:gd name="adj2" fmla="val -8797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≈ 100× less efficient than equation-solving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43086" y="3939031"/>
            <a:ext cx="3054859" cy="2198963"/>
            <a:chOff x="6909417" y="3432156"/>
            <a:chExt cx="1906500" cy="1564452"/>
          </a:xfrm>
        </p:grpSpPr>
        <p:grpSp>
          <p:nvGrpSpPr>
            <p:cNvPr id="12" name="Group 11"/>
            <p:cNvGrpSpPr/>
            <p:nvPr/>
          </p:nvGrpSpPr>
          <p:grpSpPr>
            <a:xfrm>
              <a:off x="6909417" y="3446189"/>
              <a:ext cx="1906500" cy="1425073"/>
              <a:chOff x="6909417" y="3716815"/>
              <a:chExt cx="1906500" cy="142834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909417" y="3811380"/>
                <a:ext cx="1679102" cy="133377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Arc 66"/>
              <p:cNvSpPr/>
              <p:nvPr/>
            </p:nvSpPr>
            <p:spPr>
              <a:xfrm>
                <a:off x="7332989" y="3716815"/>
                <a:ext cx="1474506" cy="1031598"/>
              </a:xfrm>
              <a:prstGeom prst="arc">
                <a:avLst>
                  <a:gd name="adj1" fmla="val 5390853"/>
                  <a:gd name="adj2" fmla="val 11409471"/>
                </a:avLst>
              </a:prstGeom>
              <a:ln w="190500" cmpd="sng">
                <a:solidFill>
                  <a:srgbClr val="EBF1DE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V="1">
                <a:off x="7342399" y="3843948"/>
                <a:ext cx="104494" cy="285560"/>
              </a:xfrm>
              <a:prstGeom prst="line">
                <a:avLst/>
              </a:prstGeom>
              <a:ln w="190500" cmpd="sng">
                <a:solidFill>
                  <a:srgbClr val="EBF1D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7" idx="0"/>
              </p:cNvCxnSpPr>
              <p:nvPr/>
            </p:nvCxnSpPr>
            <p:spPr>
              <a:xfrm>
                <a:off x="8071614" y="4748412"/>
                <a:ext cx="516905" cy="0"/>
              </a:xfrm>
              <a:prstGeom prst="line">
                <a:avLst/>
              </a:prstGeom>
              <a:ln w="190500" cmpd="sng">
                <a:solidFill>
                  <a:srgbClr val="EBF1D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3" name="Group 72"/>
              <p:cNvGrpSpPr/>
              <p:nvPr/>
            </p:nvGrpSpPr>
            <p:grpSpPr>
              <a:xfrm>
                <a:off x="7341411" y="3720319"/>
                <a:ext cx="1474506" cy="1031598"/>
                <a:chOff x="7341411" y="3720319"/>
                <a:chExt cx="1474506" cy="1031598"/>
              </a:xfrm>
            </p:grpSpPr>
            <p:sp>
              <p:nvSpPr>
                <p:cNvPr id="44" name="Arc 43"/>
                <p:cNvSpPr/>
                <p:nvPr/>
              </p:nvSpPr>
              <p:spPr>
                <a:xfrm>
                  <a:off x="7341411" y="3720319"/>
                  <a:ext cx="1474506" cy="1031598"/>
                </a:xfrm>
                <a:prstGeom prst="arc">
                  <a:avLst>
                    <a:gd name="adj1" fmla="val 5390853"/>
                    <a:gd name="adj2" fmla="val 11404326"/>
                  </a:avLst>
                </a:prstGeom>
                <a:ln w="28575" cmpd="sng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7395831" y="3843948"/>
                  <a:ext cx="110076" cy="186333"/>
                </a:xfrm>
                <a:prstGeom prst="line">
                  <a:avLst/>
                </a:prstGeom>
                <a:ln w="28575" cmpd="sng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8138310" y="4751917"/>
                  <a:ext cx="450209" cy="0"/>
                </a:xfrm>
                <a:prstGeom prst="line">
                  <a:avLst/>
                </a:prstGeom>
                <a:ln w="28575" cmpd="sng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Minus 49"/>
            <p:cNvSpPr/>
            <p:nvPr/>
          </p:nvSpPr>
          <p:spPr>
            <a:xfrm>
              <a:off x="7616058" y="4492608"/>
              <a:ext cx="287996" cy="504000"/>
            </a:xfrm>
            <a:prstGeom prst="mathMinu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lus 50"/>
            <p:cNvSpPr/>
            <p:nvPr/>
          </p:nvSpPr>
          <p:spPr>
            <a:xfrm>
              <a:off x="7651468" y="3742118"/>
              <a:ext cx="268179" cy="280942"/>
            </a:xfrm>
            <a:prstGeom prst="mathPlus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lus 51"/>
            <p:cNvSpPr/>
            <p:nvPr/>
          </p:nvSpPr>
          <p:spPr>
            <a:xfrm>
              <a:off x="8049236" y="3882589"/>
              <a:ext cx="268179" cy="280942"/>
            </a:xfrm>
            <a:prstGeom prst="mathPlus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inus 52"/>
            <p:cNvSpPr/>
            <p:nvPr/>
          </p:nvSpPr>
          <p:spPr>
            <a:xfrm>
              <a:off x="7000511" y="4367264"/>
              <a:ext cx="287996" cy="504000"/>
            </a:xfrm>
            <a:prstGeom prst="mathMinu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inus 53"/>
            <p:cNvSpPr/>
            <p:nvPr/>
          </p:nvSpPr>
          <p:spPr>
            <a:xfrm>
              <a:off x="6909417" y="3432156"/>
              <a:ext cx="287996" cy="504000"/>
            </a:xfrm>
            <a:prstGeom prst="mathMinu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27794" y="5495562"/>
            <a:ext cx="2793597" cy="828713"/>
            <a:chOff x="5727451" y="4863343"/>
            <a:chExt cx="2793597" cy="828713"/>
          </a:xfrm>
        </p:grpSpPr>
        <p:sp>
          <p:nvSpPr>
            <p:cNvPr id="47" name="TextBox 46"/>
            <p:cNvSpPr txBox="1"/>
            <p:nvPr/>
          </p:nvSpPr>
          <p:spPr>
            <a:xfrm>
              <a:off x="7012543" y="5045725"/>
              <a:ext cx="1508505" cy="64633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query more points here</a:t>
              </a:r>
            </a:p>
          </p:txBody>
        </p:sp>
        <p:cxnSp>
          <p:nvCxnSpPr>
            <p:cNvPr id="48" name="Straight Arrow Connector 47"/>
            <p:cNvCxnSpPr>
              <a:stCxn id="47" idx="1"/>
            </p:cNvCxnSpPr>
            <p:nvPr/>
          </p:nvCxnSpPr>
          <p:spPr>
            <a:xfrm flipH="1" flipV="1">
              <a:off x="5727451" y="4863343"/>
              <a:ext cx="1285092" cy="5055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343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8"/>
    </mc:Choice>
    <mc:Fallback xmlns="">
      <p:transition xmlns:p14="http://schemas.microsoft.com/office/powerpoint/2010/main" spd="slow" advTm="63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148392"/>
            <a:ext cx="8229599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Rich prediction </a:t>
            </a:r>
            <a:r>
              <a:rPr lang="en-US" sz="2400" b="1" dirty="0" smtClean="0">
                <a:solidFill>
                  <a:srgbClr val="000000"/>
                </a:solidFill>
              </a:rPr>
              <a:t>APIs		Model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&amp; data confidentiality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952341"/>
            <a:ext cx="8229598" cy="153888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tx1"/>
              </a:buClr>
            </a:pPr>
            <a:r>
              <a:rPr lang="en-US" sz="2400" b="1" dirty="0" smtClean="0">
                <a:solidFill>
                  <a:schemeClr val="tx1"/>
                </a:solidFill>
              </a:rPr>
              <a:t>Efficient Model-Extraction Attacks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Logistic Regressions, Neural Networks, Decision Trees, SVMs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Reverse</a:t>
            </a: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engineering of </a:t>
            </a:r>
            <a:r>
              <a:rPr lang="en-US" sz="2000" dirty="0">
                <a:solidFill>
                  <a:srgbClr val="FF0000"/>
                </a:solidFill>
              </a:rPr>
              <a:t>model type, feature </a:t>
            </a:r>
            <a:r>
              <a:rPr lang="en-US" sz="2000" dirty="0" smtClean="0">
                <a:solidFill>
                  <a:srgbClr val="FF0000"/>
                </a:solidFill>
              </a:rPr>
              <a:t>extractors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Active </a:t>
            </a:r>
            <a:r>
              <a:rPr lang="en-US" sz="2000" dirty="0">
                <a:solidFill>
                  <a:srgbClr val="0000FF"/>
                </a:solidFill>
              </a:rPr>
              <a:t>learning </a:t>
            </a:r>
            <a:r>
              <a:rPr lang="en-US" sz="2000" dirty="0" smtClean="0">
                <a:solidFill>
                  <a:srgbClr val="0000FF"/>
                </a:solidFill>
              </a:rPr>
              <a:t>attacks </a:t>
            </a:r>
            <a:r>
              <a:rPr lang="en-US" sz="2000" dirty="0" smtClean="0">
                <a:solidFill>
                  <a:schemeClr val="tx1"/>
                </a:solidFill>
              </a:rPr>
              <a:t>in membership-query setting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800102"/>
            <a:ext cx="8229598" cy="123110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Applications</a:t>
            </a:r>
            <a:endParaRPr lang="en-US" sz="2400" b="1" dirty="0">
              <a:solidFill>
                <a:srgbClr val="000000"/>
              </a:solidFill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Sidestep model </a:t>
            </a:r>
            <a:r>
              <a:rPr lang="en-US" sz="2000" dirty="0" smtClean="0">
                <a:solidFill>
                  <a:srgbClr val="000000"/>
                </a:solidFill>
              </a:rPr>
              <a:t>monetization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Boost other attacks: </a:t>
            </a:r>
            <a:r>
              <a:rPr lang="en-US" sz="2000" dirty="0" smtClean="0">
                <a:solidFill>
                  <a:srgbClr val="000000"/>
                </a:solidFill>
              </a:rPr>
              <a:t>privacy breaches, </a:t>
            </a:r>
            <a:r>
              <a:rPr lang="en-US" sz="2000" dirty="0">
                <a:solidFill>
                  <a:srgbClr val="000000"/>
                </a:solidFill>
              </a:rPr>
              <a:t>model </a:t>
            </a:r>
            <a:r>
              <a:rPr lang="en-US" sz="2000" dirty="0" smtClean="0">
                <a:solidFill>
                  <a:srgbClr val="000000"/>
                </a:solidFill>
              </a:rPr>
              <a:t>evasion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5511457"/>
            <a:ext cx="8229600" cy="725675"/>
            <a:chOff x="457200" y="5511457"/>
            <a:chExt cx="7861299" cy="725675"/>
          </a:xfrm>
        </p:grpSpPr>
        <p:sp>
          <p:nvSpPr>
            <p:cNvPr id="6" name="Rectangle 5"/>
            <p:cNvSpPr/>
            <p:nvPr/>
          </p:nvSpPr>
          <p:spPr>
            <a:xfrm>
              <a:off x="457200" y="5511457"/>
              <a:ext cx="7861299" cy="72567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b="1" u="sng" dirty="0" smtClean="0">
                  <a:solidFill>
                    <a:schemeClr val="tx1"/>
                  </a:solidFill>
                </a:rPr>
                <a:t>Thanks!</a:t>
              </a:r>
              <a:r>
                <a:rPr lang="en-US" sz="2200" b="1" dirty="0" smtClean="0">
                  <a:solidFill>
                    <a:schemeClr val="tx1"/>
                  </a:solidFill>
                </a:rPr>
                <a:t>   Find out more: </a:t>
              </a:r>
              <a:r>
                <a:rPr lang="en-US" sz="2200" b="1" dirty="0">
                  <a:solidFill>
                    <a:schemeClr val="tx1"/>
                  </a:solidFill>
                  <a:hlinkClick r:id="rId4"/>
                </a:rPr>
                <a:t>https://github.com/ftramer/Steal-</a:t>
              </a:r>
              <a:r>
                <a:rPr lang="en-US" sz="2200" b="1" dirty="0" smtClean="0">
                  <a:solidFill>
                    <a:schemeClr val="tx1"/>
                  </a:solidFill>
                  <a:hlinkClick r:id="rId4"/>
                </a:rPr>
                <a:t>ML</a:t>
              </a:r>
              <a:endParaRPr lang="en-US" sz="22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1266" y="5606835"/>
              <a:ext cx="552685" cy="55268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438" y="1183672"/>
            <a:ext cx="504496" cy="398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0"/>
    </mc:Choice>
    <mc:Fallback xmlns="">
      <p:transition xmlns:p14="http://schemas.microsoft.com/office/powerpoint/2010/main" spd="slow" advTm="78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(ML)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57200" y="982217"/>
            <a:ext cx="5633769" cy="1949913"/>
            <a:chOff x="457200" y="982217"/>
            <a:chExt cx="5633769" cy="1949913"/>
          </a:xfrm>
        </p:grpSpPr>
        <p:sp>
          <p:nvSpPr>
            <p:cNvPr id="74" name="TextBox 73"/>
            <p:cNvSpPr txBox="1"/>
            <p:nvPr/>
          </p:nvSpPr>
          <p:spPr>
            <a:xfrm>
              <a:off x="457200" y="982217"/>
              <a:ext cx="5633769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buAutoNum type="arabicParenBoth"/>
              </a:pPr>
              <a:r>
                <a:rPr lang="en-US" sz="2400" dirty="0" smtClean="0"/>
                <a:t>Gather </a:t>
              </a:r>
              <a:r>
                <a:rPr lang="en-US" sz="2400" dirty="0"/>
                <a:t>labeled </a:t>
              </a:r>
              <a:r>
                <a:rPr lang="en-US" sz="2400" dirty="0" smtClean="0"/>
                <a:t>data</a:t>
              </a:r>
            </a:p>
            <a:p>
              <a:pPr marL="457200" indent="-457200">
                <a:buAutoNum type="arabicParenBoth"/>
              </a:pPr>
              <a:endParaRPr lang="en-US" sz="2400" dirty="0"/>
            </a:p>
            <a:p>
              <a:pPr marL="457200" indent="-457200">
                <a:buAutoNum type="arabicParenBoth"/>
              </a:pPr>
              <a:endParaRPr lang="en-US" sz="2400" dirty="0" smtClean="0"/>
            </a:p>
            <a:p>
              <a:pPr marL="457200" indent="-457200">
                <a:buAutoNum type="arabicParenBoth"/>
              </a:pPr>
              <a:endParaRPr lang="en-US" sz="2400" dirty="0"/>
            </a:p>
            <a:p>
              <a:endParaRPr lang="en-US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1484645"/>
              <a:ext cx="4572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x</a:t>
              </a:r>
              <a:r>
                <a:rPr lang="en-US" sz="2400" baseline="30000" dirty="0" smtClean="0"/>
                <a:t>(</a:t>
              </a:r>
              <a:r>
                <a:rPr lang="en-US" sz="2400" baseline="30000" dirty="0" smtClean="0">
                  <a:solidFill>
                    <a:srgbClr val="000000"/>
                  </a:solidFill>
                </a:rPr>
                <a:t>1)</a:t>
              </a:r>
              <a:r>
                <a:rPr lang="en-US" sz="2400" dirty="0" smtClean="0"/>
                <a:t>, y</a:t>
              </a:r>
              <a:r>
                <a:rPr lang="en-US" sz="2400" baseline="30000" dirty="0" smtClean="0"/>
                <a:t>(1)</a:t>
              </a:r>
              <a:r>
                <a:rPr lang="en-US" sz="2400" dirty="0" smtClean="0"/>
                <a:t>      x</a:t>
              </a:r>
              <a:r>
                <a:rPr lang="en-US" sz="2400" baseline="30000" dirty="0" smtClean="0"/>
                <a:t>(2)</a:t>
              </a:r>
              <a:r>
                <a:rPr lang="en-US" sz="2400" dirty="0" smtClean="0"/>
                <a:t>, y</a:t>
              </a:r>
              <a:r>
                <a:rPr lang="en-US" sz="2400" baseline="30000" dirty="0" smtClean="0"/>
                <a:t>(2)</a:t>
              </a:r>
              <a:r>
                <a:rPr lang="en-US" sz="2400" dirty="0" smtClean="0"/>
                <a:t>    …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92501" y="2172690"/>
              <a:ext cx="2406957" cy="400110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Dependent variable y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3556004" y="1946311"/>
              <a:ext cx="162274" cy="2263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51516" y="2224244"/>
              <a:ext cx="1906128" cy="707886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n-dimensional feature vector 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474611" y="1946311"/>
              <a:ext cx="123472" cy="277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252308" y="974934"/>
            <a:ext cx="2077409" cy="1957196"/>
            <a:chOff x="6400037" y="982197"/>
            <a:chExt cx="2077409" cy="1957196"/>
          </a:xfrm>
        </p:grpSpPr>
        <p:grpSp>
          <p:nvGrpSpPr>
            <p:cNvPr id="39" name="Group 38"/>
            <p:cNvGrpSpPr/>
            <p:nvPr/>
          </p:nvGrpSpPr>
          <p:grpSpPr>
            <a:xfrm>
              <a:off x="6992241" y="1979898"/>
              <a:ext cx="889998" cy="959495"/>
              <a:chOff x="6798955" y="4770018"/>
              <a:chExt cx="889998" cy="959495"/>
            </a:xfrm>
          </p:grpSpPr>
          <p:pic>
            <p:nvPicPr>
              <p:cNvPr id="40" name="Content Placeholder 4"/>
              <p:cNvPicPr>
                <a:picLocks noChangeAspect="1"/>
              </p:cNvPicPr>
              <p:nvPr/>
            </p:nvPicPr>
            <p:blipFill rotWithShape="1">
              <a:blip r:embed="rId4"/>
              <a:srcRect t="-6144" b="-871"/>
              <a:stretch/>
            </p:blipFill>
            <p:spPr>
              <a:xfrm>
                <a:off x="6798955" y="4777074"/>
                <a:ext cx="889998" cy="952439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6891607" y="4770018"/>
                <a:ext cx="6740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Data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6503015" y="1669432"/>
              <a:ext cx="553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Bob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42691" y="1669432"/>
              <a:ext cx="534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88823" y="1672823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Jake</a:t>
              </a:r>
              <a:endParaRPr lang="en-US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400037" y="985520"/>
              <a:ext cx="630572" cy="762906"/>
              <a:chOff x="2251758" y="2783538"/>
              <a:chExt cx="630572" cy="76290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1758" y="2783538"/>
                <a:ext cx="505417" cy="622051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5111" y="2827052"/>
                <a:ext cx="505417" cy="622051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6913" y="2924393"/>
                <a:ext cx="505417" cy="622051"/>
              </a:xfrm>
              <a:prstGeom prst="rect">
                <a:avLst/>
              </a:prstGeom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7107342" y="982197"/>
              <a:ext cx="665840" cy="766229"/>
              <a:chOff x="3262856" y="2780215"/>
              <a:chExt cx="665840" cy="766229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2856" y="2780215"/>
                <a:ext cx="513440" cy="622051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1172" y="2827052"/>
                <a:ext cx="513440" cy="62205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5256" y="2924393"/>
                <a:ext cx="513440" cy="622051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>
              <a:off x="7814734" y="988213"/>
              <a:ext cx="655629" cy="760213"/>
              <a:chOff x="4138215" y="2783538"/>
              <a:chExt cx="655629" cy="760213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8215" y="2783538"/>
                <a:ext cx="503229" cy="619358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2304" y="2829745"/>
                <a:ext cx="503229" cy="619358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0615" y="2924393"/>
                <a:ext cx="503229" cy="619358"/>
              </a:xfrm>
              <a:prstGeom prst="rect">
                <a:avLst/>
              </a:prstGeom>
            </p:spPr>
          </p:pic>
        </p:grpSp>
      </p:grpSp>
      <p:sp>
        <p:nvSpPr>
          <p:cNvPr id="78" name="TextBox 77"/>
          <p:cNvSpPr txBox="1"/>
          <p:nvPr/>
        </p:nvSpPr>
        <p:spPr>
          <a:xfrm>
            <a:off x="457200" y="5383712"/>
            <a:ext cx="563377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(3)	Use  </a:t>
            </a:r>
            <a:r>
              <a:rPr lang="en-US" sz="2400" dirty="0"/>
              <a:t>f  in some application </a:t>
            </a:r>
            <a:r>
              <a:rPr lang="en-US" sz="2400" dirty="0" smtClean="0"/>
              <a:t>or publish </a:t>
            </a:r>
            <a:r>
              <a:rPr lang="en-US" sz="2400" dirty="0"/>
              <a:t>it for others to </a:t>
            </a:r>
            <a:r>
              <a:rPr lang="en-US" sz="2400" dirty="0" smtClean="0"/>
              <a:t>use</a:t>
            </a:r>
            <a:endParaRPr lang="en-US" sz="24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6229547" y="2939393"/>
            <a:ext cx="2457253" cy="2422961"/>
            <a:chOff x="6288987" y="2939393"/>
            <a:chExt cx="2457253" cy="2422961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7350453" y="2939393"/>
              <a:ext cx="0" cy="5334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7502853" y="2939393"/>
              <a:ext cx="0" cy="5334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7198053" y="2939393"/>
              <a:ext cx="0" cy="5334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624300" y="2963357"/>
              <a:ext cx="945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Training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7502853" y="4705573"/>
              <a:ext cx="0" cy="61406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198053" y="4705573"/>
              <a:ext cx="0" cy="61406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483768" y="4792894"/>
              <a:ext cx="525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 =   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626553" y="3579807"/>
              <a:ext cx="1447800" cy="914400"/>
              <a:chOff x="4077482" y="2176433"/>
              <a:chExt cx="1447800" cy="914400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077482" y="2176433"/>
                <a:ext cx="1447800" cy="91440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 smtClean="0"/>
                  <a:t>Model f</a:t>
                </a:r>
                <a:endParaRPr lang="en-US" sz="2000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8912" y="2550590"/>
                <a:ext cx="467400" cy="480463"/>
              </a:xfrm>
              <a:prstGeom prst="rect">
                <a:avLst/>
              </a:prstGeom>
              <a:ln w="28575" cmpd="sng">
                <a:noFill/>
              </a:ln>
            </p:spPr>
          </p:pic>
        </p:grpSp>
        <p:grpSp>
          <p:nvGrpSpPr>
            <p:cNvPr id="85" name="Group 84"/>
            <p:cNvGrpSpPr/>
            <p:nvPr/>
          </p:nvGrpSpPr>
          <p:grpSpPr>
            <a:xfrm>
              <a:off x="6288987" y="4783894"/>
              <a:ext cx="795906" cy="497411"/>
              <a:chOff x="6333001" y="4724946"/>
              <a:chExt cx="795906" cy="49741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333001" y="4781513"/>
                <a:ext cx="451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=</a:t>
                </a:r>
                <a:endParaRPr lang="en-US" dirty="0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0319" y="4724946"/>
                <a:ext cx="408588" cy="497411"/>
              </a:xfrm>
              <a:prstGeom prst="rect">
                <a:avLst/>
              </a:prstGeom>
            </p:spPr>
          </p:pic>
        </p:grpSp>
        <p:sp>
          <p:nvSpPr>
            <p:cNvPr id="87" name="TextBox 86"/>
            <p:cNvSpPr txBox="1"/>
            <p:nvPr/>
          </p:nvSpPr>
          <p:spPr>
            <a:xfrm>
              <a:off x="7882241" y="4608228"/>
              <a:ext cx="863999" cy="246221"/>
            </a:xfrm>
            <a:prstGeom prst="rect">
              <a:avLst/>
            </a:prstGeom>
            <a:solidFill>
              <a:srgbClr val="1A8E56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1600" b="1" dirty="0" smtClean="0"/>
                <a:t>Bob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882241" y="4861992"/>
              <a:ext cx="395997" cy="2462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1600" dirty="0" smtClean="0"/>
                <a:t>Tim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882239" y="5116133"/>
              <a:ext cx="504000" cy="2462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1600" dirty="0" smtClean="0"/>
                <a:t>Jake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57200" y="3223234"/>
            <a:ext cx="5633769" cy="1938992"/>
            <a:chOff x="457200" y="3363574"/>
            <a:chExt cx="5633769" cy="1938992"/>
          </a:xfrm>
        </p:grpSpPr>
        <p:sp>
          <p:nvSpPr>
            <p:cNvPr id="75" name="TextBox 74"/>
            <p:cNvSpPr txBox="1"/>
            <p:nvPr/>
          </p:nvSpPr>
          <p:spPr>
            <a:xfrm>
              <a:off x="457200" y="3363574"/>
              <a:ext cx="5633769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(2) 	Train </a:t>
              </a:r>
              <a:r>
                <a:rPr lang="en-US" sz="2400" dirty="0"/>
                <a:t>ML model  f  from </a:t>
              </a:r>
              <a:r>
                <a:rPr lang="en-US" sz="2400" dirty="0" smtClean="0"/>
                <a:t>data</a:t>
              </a:r>
            </a:p>
            <a:p>
              <a:endParaRPr lang="en-US" sz="2400" dirty="0"/>
            </a:p>
            <a:p>
              <a:endParaRPr lang="en-US" sz="2400" dirty="0" smtClean="0"/>
            </a:p>
            <a:p>
              <a:endParaRPr lang="en-US" sz="2400" dirty="0"/>
            </a:p>
            <a:p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93665" y="3787024"/>
              <a:ext cx="1582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 ( x )  =  y</a:t>
              </a:r>
              <a:endParaRPr lang="en-US" sz="2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46715" y="4174657"/>
              <a:ext cx="1249160" cy="400110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Prediction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3118556" y="4156506"/>
              <a:ext cx="52815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213863" y="4654639"/>
              <a:ext cx="1360368" cy="400110"/>
            </a:xfrm>
            <a:prstGeom prst="rect">
              <a:avLst/>
            </a:prstGeom>
            <a:noFill/>
            <a:ln>
              <a:solidFill>
                <a:srgbClr val="4F81BD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Confidence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V="1">
              <a:off x="2736359" y="4310244"/>
              <a:ext cx="161375" cy="33126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6567113" y="5517636"/>
            <a:ext cx="1447800" cy="6700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Application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3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75"/>
    </mc:Choice>
    <mc:Fallback xmlns="">
      <p:transition xmlns:p14="http://schemas.microsoft.com/office/powerpoint/2010/main" spd="slow" advTm="693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as a Service (</a:t>
            </a:r>
            <a:r>
              <a:rPr lang="en-US" dirty="0" err="1" smtClean="0"/>
              <a:t>MLaaS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8" name="Up Arrow 47"/>
          <p:cNvSpPr/>
          <p:nvPr/>
        </p:nvSpPr>
        <p:spPr>
          <a:xfrm rot="16200000">
            <a:off x="5709772" y="2263968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1704762" y="4347690"/>
            <a:ext cx="6299999" cy="1380281"/>
            <a:chOff x="2173482" y="4347692"/>
            <a:chExt cx="5828251" cy="1108636"/>
          </a:xfrm>
        </p:grpSpPr>
        <p:cxnSp>
          <p:nvCxnSpPr>
            <p:cNvPr id="66" name="Curved Connector 65"/>
            <p:cNvCxnSpPr/>
            <p:nvPr/>
          </p:nvCxnSpPr>
          <p:spPr>
            <a:xfrm rot="16200000" flipH="1">
              <a:off x="5081258" y="1439916"/>
              <a:ext cx="12700" cy="5828251"/>
            </a:xfrm>
            <a:prstGeom prst="curvedConnector3">
              <a:avLst>
                <a:gd name="adj1" fmla="val 9428504"/>
              </a:avLst>
            </a:prstGeom>
            <a:ln w="28575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306245" y="5134961"/>
              <a:ext cx="1523306" cy="321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</a:rPr>
                <a:t>$$$ per query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58" name="Cloud 57"/>
          <p:cNvSpPr/>
          <p:nvPr/>
        </p:nvSpPr>
        <p:spPr>
          <a:xfrm rot="10800000">
            <a:off x="2314730" y="1775229"/>
            <a:ext cx="4183436" cy="1396335"/>
          </a:xfrm>
          <a:prstGeom prst="cloud">
            <a:avLst/>
          </a:prstGeom>
          <a:ln w="28575" cmpd="sng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930854" y="2061285"/>
            <a:ext cx="1447800" cy="914400"/>
            <a:chOff x="4077482" y="2176433"/>
            <a:chExt cx="1447800" cy="914400"/>
          </a:xfrm>
        </p:grpSpPr>
        <p:sp>
          <p:nvSpPr>
            <p:cNvPr id="63" name="Rounded Rectangle 62"/>
            <p:cNvSpPr/>
            <p:nvPr/>
          </p:nvSpPr>
          <p:spPr>
            <a:xfrm>
              <a:off x="4077482" y="2176433"/>
              <a:ext cx="14478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Model f</a:t>
              </a:r>
              <a:endParaRPr lang="en-US" sz="2000" dirty="0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8912" y="2550590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sp>
        <p:nvSpPr>
          <p:cNvPr id="67" name="Up Arrow 66"/>
          <p:cNvSpPr/>
          <p:nvPr/>
        </p:nvSpPr>
        <p:spPr>
          <a:xfrm rot="16200000">
            <a:off x="5637700" y="2263969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650037" y="1979520"/>
            <a:ext cx="5293300" cy="1425101"/>
            <a:chOff x="1695397" y="1979520"/>
            <a:chExt cx="5257300" cy="1425101"/>
          </a:xfrm>
        </p:grpSpPr>
        <p:cxnSp>
          <p:nvCxnSpPr>
            <p:cNvPr id="75" name="Curved Connector 74"/>
            <p:cNvCxnSpPr/>
            <p:nvPr/>
          </p:nvCxnSpPr>
          <p:spPr>
            <a:xfrm rot="16200000" flipH="1" flipV="1">
              <a:off x="4142676" y="594601"/>
              <a:ext cx="362741" cy="5257300"/>
            </a:xfrm>
            <a:prstGeom prst="curvedConnector3">
              <a:avLst>
                <a:gd name="adj1" fmla="val -482680"/>
              </a:avLst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2268148" y="1979520"/>
              <a:ext cx="2051998" cy="560340"/>
            </a:xfrm>
            <a:custGeom>
              <a:avLst/>
              <a:gdLst>
                <a:gd name="connsiteX0" fmla="*/ 1859797 w 1859797"/>
                <a:gd name="connsiteY0" fmla="*/ 560340 h 560340"/>
                <a:gd name="connsiteX1" fmla="*/ 937459 w 1859797"/>
                <a:gd name="connsiteY1" fmla="*/ 16085 h 560340"/>
                <a:gd name="connsiteX2" fmla="*/ 0 w 1859797"/>
                <a:gd name="connsiteY2" fmla="*/ 197503 h 56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9797" h="560340">
                  <a:moveTo>
                    <a:pt x="1859797" y="560340"/>
                  </a:moveTo>
                  <a:cubicBezTo>
                    <a:pt x="1553611" y="318449"/>
                    <a:pt x="1247425" y="76558"/>
                    <a:pt x="937459" y="16085"/>
                  </a:cubicBezTo>
                  <a:cubicBezTo>
                    <a:pt x="627493" y="-44388"/>
                    <a:pt x="313746" y="76557"/>
                    <a:pt x="0" y="197503"/>
                  </a:cubicBezTo>
                </a:path>
              </a:pathLst>
            </a:custGeom>
            <a:ln w="28575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8054" y="2338763"/>
            <a:ext cx="3589232" cy="2015279"/>
            <a:chOff x="888054" y="2338763"/>
            <a:chExt cx="3589232" cy="201527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6920" y="3404623"/>
              <a:ext cx="1175380" cy="949419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888054" y="306606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37" name="Rounded Rectangular Callout 136"/>
            <p:cNvSpPr/>
            <p:nvPr/>
          </p:nvSpPr>
          <p:spPr>
            <a:xfrm>
              <a:off x="3152271" y="3404623"/>
              <a:ext cx="1325015" cy="437973"/>
            </a:xfrm>
            <a:prstGeom prst="wedgeRoundRectCallout">
              <a:avLst>
                <a:gd name="adj1" fmla="val 45940"/>
                <a:gd name="adj2" fmla="val -156573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Black Box</a:t>
              </a:r>
              <a:endParaRPr lang="en-US" sz="20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1230456" y="2638118"/>
              <a:ext cx="0" cy="4279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Left-Right Arrow 64"/>
            <p:cNvSpPr/>
            <p:nvPr/>
          </p:nvSpPr>
          <p:spPr>
            <a:xfrm>
              <a:off x="2924186" y="2338764"/>
              <a:ext cx="733587" cy="299354"/>
            </a:xfrm>
            <a:prstGeom prst="leftRight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2314728" y="2638118"/>
              <a:ext cx="2" cy="4279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695284" y="3066069"/>
              <a:ext cx="1381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classification</a:t>
              </a:r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018466" y="2338763"/>
              <a:ext cx="1767661" cy="2993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Prediction API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89150" y="2338764"/>
            <a:ext cx="2491960" cy="2015278"/>
            <a:chOff x="6289150" y="2338764"/>
            <a:chExt cx="2491960" cy="201527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1812" y="3330138"/>
              <a:ext cx="1169298" cy="1023904"/>
            </a:xfrm>
            <a:prstGeom prst="rect">
              <a:avLst/>
            </a:prstGeom>
          </p:spPr>
        </p:pic>
        <p:sp>
          <p:nvSpPr>
            <p:cNvPr id="62" name="Up Arrow 61"/>
            <p:cNvSpPr/>
            <p:nvPr/>
          </p:nvSpPr>
          <p:spPr>
            <a:xfrm>
              <a:off x="6988105" y="2647450"/>
              <a:ext cx="324000" cy="41861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721814" y="3103568"/>
              <a:ext cx="889998" cy="952439"/>
              <a:chOff x="6712168" y="4766398"/>
              <a:chExt cx="889998" cy="952439"/>
            </a:xfrm>
          </p:grpSpPr>
          <p:pic>
            <p:nvPicPr>
              <p:cNvPr id="11" name="Content Placeholder 4"/>
              <p:cNvPicPr>
                <a:picLocks noChangeAspect="1"/>
              </p:cNvPicPr>
              <p:nvPr/>
            </p:nvPicPr>
            <p:blipFill rotWithShape="1">
              <a:blip r:embed="rId7"/>
              <a:srcRect t="-6144" b="-871"/>
              <a:stretch/>
            </p:blipFill>
            <p:spPr>
              <a:xfrm>
                <a:off x="6712168" y="4766398"/>
                <a:ext cx="889998" cy="95243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831479" y="4767510"/>
                <a:ext cx="6740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Data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6289150" y="2338764"/>
              <a:ext cx="1767661" cy="29935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Training API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57200" y="5185834"/>
            <a:ext cx="3259667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Goal 1: Rich Prediction APIs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Highly Available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High-Precision Results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5378655" y="944233"/>
            <a:ext cx="3308146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Goal 2: Model Confidentiality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Model/Data Monetization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Sensitive Data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1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94"/>
    </mc:Choice>
    <mc:Fallback xmlns="">
      <p:transition xmlns:p14="http://schemas.microsoft.com/office/powerpoint/2010/main" spd="slow" advTm="833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as a Service (</a:t>
            </a:r>
            <a:r>
              <a:rPr lang="en-US" dirty="0" err="1"/>
              <a:t>MLaaS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29385"/>
              </p:ext>
            </p:extLst>
          </p:nvPr>
        </p:nvGraphicFramePr>
        <p:xfrm>
          <a:off x="588602" y="2596500"/>
          <a:ext cx="8040342" cy="27696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61414"/>
                <a:gridCol w="6378928"/>
              </a:tblGrid>
              <a:tr h="4026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Service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Model types</a:t>
                      </a:r>
                      <a:endParaRPr lang="en-US" sz="2000" dirty="0"/>
                    </a:p>
                  </a:txBody>
                  <a:tcPr/>
                </a:tc>
              </a:tr>
              <a:tr h="45813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Amazon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Logistic</a:t>
                      </a:r>
                      <a:r>
                        <a:rPr lang="en-US" sz="2000" b="1" baseline="0" dirty="0" smtClean="0"/>
                        <a:t> regressions</a:t>
                      </a:r>
                      <a:endParaRPr lang="en-US" sz="2000" b="1" dirty="0" smtClean="0"/>
                    </a:p>
                  </a:txBody>
                  <a:tcPr/>
                </a:tc>
              </a:tr>
              <a:tr h="4026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Google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???  (announced:</a:t>
                      </a:r>
                      <a:r>
                        <a:rPr lang="en-US" sz="2000" baseline="0" dirty="0" smtClean="0"/>
                        <a:t>  l</a:t>
                      </a:r>
                      <a:r>
                        <a:rPr lang="en-US" sz="2000" dirty="0" smtClean="0"/>
                        <a:t>ogistic regressions, decision trees, </a:t>
                      </a:r>
                      <a:r>
                        <a:rPr lang="en-US" sz="2000" baseline="0" dirty="0" smtClean="0"/>
                        <a:t>neural networks, SVMs)</a:t>
                      </a:r>
                      <a:endParaRPr lang="en-US" sz="2000" dirty="0"/>
                    </a:p>
                  </a:txBody>
                  <a:tcPr/>
                </a:tc>
              </a:tr>
              <a:tr h="4026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Microsoft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Logistic regressions, decision trees,</a:t>
                      </a:r>
                      <a:r>
                        <a:rPr lang="en-US" sz="2000" baseline="0" dirty="0" smtClean="0"/>
                        <a:t> neural networks, SVMs</a:t>
                      </a:r>
                    </a:p>
                  </a:txBody>
                  <a:tcPr/>
                </a:tc>
              </a:tr>
              <a:tr h="40261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PredictionIO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Logistic regressions, decision trees, SVMs (white-box)</a:t>
                      </a:r>
                    </a:p>
                  </a:txBody>
                  <a:tcPr/>
                </a:tc>
              </a:tr>
              <a:tr h="402619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BigML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Logistic</a:t>
                      </a:r>
                      <a:r>
                        <a:rPr lang="en-US" sz="2000" b="1" baseline="0" dirty="0" smtClean="0"/>
                        <a:t> regressions, decision trees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33" y="483165"/>
            <a:ext cx="1884415" cy="1413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094" y="1487932"/>
            <a:ext cx="2053239" cy="821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148" y="965870"/>
            <a:ext cx="2080038" cy="1560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632" y="1731933"/>
            <a:ext cx="1387388" cy="6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083" y="671275"/>
            <a:ext cx="2033274" cy="9759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86510" y="5487716"/>
            <a:ext cx="4924496" cy="824281"/>
            <a:chOff x="1486510" y="5558175"/>
            <a:chExt cx="4924496" cy="824281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1486510" y="5558175"/>
              <a:ext cx="4924496" cy="824281"/>
            </a:xfrm>
            <a:prstGeom prst="wedgeRoundRectCallout">
              <a:avLst>
                <a:gd name="adj1" fmla="val -57464"/>
                <a:gd name="adj2" fmla="val -54795"/>
                <a:gd name="adj3" fmla="val 1666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Sell Datasets </a:t>
              </a:r>
              <a:r>
                <a:rPr lang="en-US" sz="2000" dirty="0"/>
                <a:t>–</a:t>
              </a:r>
              <a:r>
                <a:rPr lang="en-US" sz="2000" dirty="0" smtClean="0"/>
                <a:t> </a:t>
              </a:r>
              <a:r>
                <a:rPr lang="en-US" sz="2000" dirty="0"/>
                <a:t>Models – Prediction </a:t>
              </a:r>
              <a:r>
                <a:rPr lang="en-US" sz="2000" dirty="0" smtClean="0"/>
                <a:t>Queries to other users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3696" y="5943457"/>
              <a:ext cx="57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</a:rPr>
                <a:t>$$</a:t>
              </a:r>
              <a:r>
                <a:rPr lang="en-US" sz="2000" dirty="0">
                  <a:solidFill>
                    <a:srgbClr val="008000"/>
                  </a:solidFill>
                </a:rPr>
                <a:t>$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7651" y="5943457"/>
              <a:ext cx="57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</a:rPr>
                <a:t>$$</a:t>
              </a:r>
              <a:r>
                <a:rPr lang="en-US" sz="2000" dirty="0">
                  <a:solidFill>
                    <a:srgbClr val="008000"/>
                  </a:solidFill>
                </a:rPr>
                <a:t>$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65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84"/>
    </mc:Choice>
    <mc:Fallback xmlns="">
      <p:transition xmlns:p14="http://schemas.microsoft.com/office/powerpoint/2010/main" spd="slow" advTm="493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457200" y="989725"/>
            <a:ext cx="8229600" cy="550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Goal: </a:t>
            </a:r>
            <a:r>
              <a:rPr lang="en-US" dirty="0" smtClean="0">
                <a:solidFill>
                  <a:srgbClr val="000000"/>
                </a:solidFill>
              </a:rPr>
              <a:t>Adversarial client learns </a:t>
            </a:r>
            <a:r>
              <a:rPr lang="en-US" dirty="0">
                <a:solidFill>
                  <a:srgbClr val="0000FF"/>
                </a:solidFill>
              </a:rPr>
              <a:t>close </a:t>
            </a:r>
            <a:r>
              <a:rPr lang="en-US" dirty="0" smtClean="0">
                <a:solidFill>
                  <a:srgbClr val="0000FF"/>
                </a:solidFill>
              </a:rPr>
              <a:t>approximation </a:t>
            </a:r>
            <a:r>
              <a:rPr lang="en-US" dirty="0" smtClean="0">
                <a:solidFill>
                  <a:srgbClr val="000000"/>
                </a:solidFill>
              </a:rPr>
              <a:t>of  f  using as few queries as possible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0000"/>
                </a:solidFill>
              </a:rPr>
              <a:t>Applications</a:t>
            </a:r>
            <a:r>
              <a:rPr lang="en-US" b="1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dirty="0"/>
              <a:t>Undermine </a:t>
            </a:r>
            <a:r>
              <a:rPr lang="en-US" dirty="0">
                <a:solidFill>
                  <a:srgbClr val="FF0000"/>
                </a:solidFill>
              </a:rPr>
              <a:t>pay-for-prediction </a:t>
            </a:r>
            <a:r>
              <a:rPr lang="en-US" dirty="0"/>
              <a:t>pricing model</a:t>
            </a:r>
          </a:p>
          <a:p>
            <a:pPr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Facilitate </a:t>
            </a:r>
            <a:r>
              <a:rPr lang="en-US" dirty="0">
                <a:solidFill>
                  <a:srgbClr val="008000"/>
                </a:solidFill>
              </a:rPr>
              <a:t>privacy </a:t>
            </a:r>
            <a:r>
              <a:rPr lang="en-US" dirty="0" smtClean="0">
                <a:solidFill>
                  <a:srgbClr val="008000"/>
                </a:solidFill>
              </a:rPr>
              <a:t>attacks </a:t>
            </a:r>
            <a:r>
              <a:rPr lang="en-US" dirty="0" smtClean="0"/>
              <a:t>(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Stepping stone to </a:t>
            </a:r>
            <a:r>
              <a:rPr lang="en-US" dirty="0">
                <a:solidFill>
                  <a:srgbClr val="0000FF"/>
                </a:solidFill>
              </a:rPr>
              <a:t>model-evasion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[</a:t>
            </a:r>
            <a:r>
              <a:rPr lang="en-US" dirty="0" err="1"/>
              <a:t>Lowd</a:t>
            </a:r>
            <a:r>
              <a:rPr lang="en-US" dirty="0"/>
              <a:t>, Meek – 2005] [</a:t>
            </a:r>
            <a:r>
              <a:rPr lang="en-US" dirty="0" err="1"/>
              <a:t>Srndic</a:t>
            </a:r>
            <a:r>
              <a:rPr lang="en-US" dirty="0"/>
              <a:t>, </a:t>
            </a:r>
            <a:r>
              <a:rPr lang="en-US" dirty="0" err="1"/>
              <a:t>Laskov</a:t>
            </a:r>
            <a:r>
              <a:rPr lang="en-US" dirty="0"/>
              <a:t> – 2014</a:t>
            </a:r>
            <a:r>
              <a:rPr lang="en-US" dirty="0" smtClean="0"/>
              <a:t>]</a:t>
            </a:r>
            <a:endParaRPr lang="en-US" i="1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Extraction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330" y="2469478"/>
            <a:ext cx="1169298" cy="1023904"/>
          </a:xfrm>
          <a:prstGeom prst="rect">
            <a:avLst/>
          </a:prstGeom>
        </p:spPr>
      </p:pic>
      <p:sp>
        <p:nvSpPr>
          <p:cNvPr id="68" name="Cloud 67"/>
          <p:cNvSpPr/>
          <p:nvPr/>
        </p:nvSpPr>
        <p:spPr>
          <a:xfrm rot="10800000">
            <a:off x="4395576" y="1878922"/>
            <a:ext cx="2087490" cy="1392979"/>
          </a:xfrm>
          <a:prstGeom prst="cloud">
            <a:avLst/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5" descr="C:\Documents and Settings\rist\Local Settings\Temporary Internet Files\Content.IE5\RRKU6J6Q\MCj034912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808" y="2231545"/>
            <a:ext cx="800100" cy="727008"/>
          </a:xfrm>
          <a:prstGeom prst="rect">
            <a:avLst/>
          </a:prstGeom>
          <a:noFill/>
        </p:spPr>
      </p:pic>
      <p:grpSp>
        <p:nvGrpSpPr>
          <p:cNvPr id="72" name="Group 71"/>
          <p:cNvGrpSpPr/>
          <p:nvPr/>
        </p:nvGrpSpPr>
        <p:grpSpPr>
          <a:xfrm>
            <a:off x="2305447" y="2151269"/>
            <a:ext cx="1447800" cy="919999"/>
            <a:chOff x="1575730" y="3583492"/>
            <a:chExt cx="1447800" cy="914400"/>
          </a:xfrm>
        </p:grpSpPr>
        <p:sp>
          <p:nvSpPr>
            <p:cNvPr id="73" name="Rounded Rectangle 72"/>
            <p:cNvSpPr/>
            <p:nvPr/>
          </p:nvSpPr>
          <p:spPr>
            <a:xfrm>
              <a:off x="1575730" y="3583492"/>
              <a:ext cx="14478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Attack</a:t>
              </a:r>
              <a:endParaRPr lang="en-US" sz="2000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7160" y="3957477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cxnSp>
        <p:nvCxnSpPr>
          <p:cNvPr id="75" name="Straight Arrow Connector 74"/>
          <p:cNvCxnSpPr/>
          <p:nvPr/>
        </p:nvCxnSpPr>
        <p:spPr>
          <a:xfrm>
            <a:off x="3753247" y="2493037"/>
            <a:ext cx="924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753247" y="2728451"/>
            <a:ext cx="9248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678134" y="2155034"/>
            <a:ext cx="1447800" cy="914400"/>
            <a:chOff x="4077482" y="2176433"/>
            <a:chExt cx="1447800" cy="914400"/>
          </a:xfrm>
        </p:grpSpPr>
        <p:sp>
          <p:nvSpPr>
            <p:cNvPr id="78" name="Rounded Rectangle 77"/>
            <p:cNvSpPr/>
            <p:nvPr/>
          </p:nvSpPr>
          <p:spPr>
            <a:xfrm>
              <a:off x="4077482" y="2176433"/>
              <a:ext cx="14478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Model f</a:t>
              </a:r>
              <a:endParaRPr lang="en-US" sz="2000" dirty="0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8912" y="2550590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sp>
        <p:nvSpPr>
          <p:cNvPr id="80" name="Up Arrow 79"/>
          <p:cNvSpPr/>
          <p:nvPr/>
        </p:nvSpPr>
        <p:spPr>
          <a:xfrm rot="16200000">
            <a:off x="6200729" y="2418243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6574878" y="2122594"/>
            <a:ext cx="889998" cy="952439"/>
            <a:chOff x="6712168" y="4766398"/>
            <a:chExt cx="889998" cy="952439"/>
          </a:xfrm>
        </p:grpSpPr>
        <p:pic>
          <p:nvPicPr>
            <p:cNvPr id="82" name="Content Placeholder 4"/>
            <p:cNvPicPr>
              <a:picLocks noChangeAspect="1"/>
            </p:cNvPicPr>
            <p:nvPr/>
          </p:nvPicPr>
          <p:blipFill rotWithShape="1">
            <a:blip r:embed="rId7"/>
            <a:srcRect t="-6144" b="-871"/>
            <a:stretch/>
          </p:blipFill>
          <p:spPr>
            <a:xfrm>
              <a:off x="6712168" y="4766398"/>
              <a:ext cx="889998" cy="952439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6831479" y="4767510"/>
              <a:ext cx="62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Data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753248" y="2193342"/>
            <a:ext cx="92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753247" y="2698306"/>
            <a:ext cx="9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f(x)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73" idx="1"/>
          </p:cNvCxnSpPr>
          <p:nvPr/>
        </p:nvCxnSpPr>
        <p:spPr>
          <a:xfrm flipH="1">
            <a:off x="1873374" y="2611269"/>
            <a:ext cx="4320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379908" y="2391492"/>
            <a:ext cx="493466" cy="39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halkduster"/>
              </a:rPr>
              <a:t>f</a:t>
            </a:r>
            <a:r>
              <a:rPr lang="en-US" sz="2400" dirty="0" smtClean="0">
                <a:solidFill>
                  <a:schemeClr val="tx1"/>
                </a:solidFill>
                <a:cs typeface="Chalkduster"/>
              </a:rPr>
              <a:t>’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4148667" y="1543548"/>
            <a:ext cx="4339961" cy="381000"/>
          </a:xfrm>
          <a:prstGeom prst="wedgeRoundRectCallout">
            <a:avLst>
              <a:gd name="adj1" fmla="val -35017"/>
              <a:gd name="adj2" fmla="val -7830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Target: f(x) </a:t>
            </a:r>
            <a:r>
              <a:rPr lang="en-US" sz="2000" dirty="0" smtClean="0">
                <a:solidFill>
                  <a:srgbClr val="000000"/>
                </a:solidFill>
              </a:rPr>
              <a:t>= f’</a:t>
            </a:r>
            <a:r>
              <a:rPr lang="en-US" sz="2000" dirty="0" smtClean="0">
                <a:solidFill>
                  <a:srgbClr val="000000"/>
                </a:solidFill>
                <a:cs typeface="Chalkduster"/>
              </a:rPr>
              <a:t>(</a:t>
            </a:r>
            <a:r>
              <a:rPr lang="en-US" sz="2000" dirty="0">
                <a:solidFill>
                  <a:srgbClr val="000000"/>
                </a:solidFill>
                <a:cs typeface="Chalkduster"/>
              </a:rPr>
              <a:t>x)</a:t>
            </a:r>
            <a:r>
              <a:rPr lang="en-US" sz="2000" dirty="0">
                <a:solidFill>
                  <a:srgbClr val="000000"/>
                </a:solidFill>
              </a:rPr>
              <a:t> on ≥ 99.9% of inputs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8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41"/>
    </mc:Choice>
    <mc:Fallback xmlns="">
      <p:transition xmlns:p14="http://schemas.microsoft.com/office/powerpoint/2010/main" spd="slow" advTm="1025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330" y="2469478"/>
            <a:ext cx="1169298" cy="1023904"/>
          </a:xfrm>
          <a:prstGeom prst="rect">
            <a:avLst/>
          </a:prstGeom>
        </p:spPr>
      </p:pic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457200" y="989725"/>
            <a:ext cx="8229600" cy="501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Goal: </a:t>
            </a:r>
            <a:r>
              <a:rPr lang="en-US" dirty="0" smtClean="0">
                <a:solidFill>
                  <a:srgbClr val="000000"/>
                </a:solidFill>
              </a:rPr>
              <a:t>Adversarial client learns </a:t>
            </a:r>
            <a:r>
              <a:rPr lang="en-US" dirty="0">
                <a:solidFill>
                  <a:srgbClr val="0000FF"/>
                </a:solidFill>
              </a:rPr>
              <a:t>close </a:t>
            </a:r>
            <a:r>
              <a:rPr lang="en-US" dirty="0" smtClean="0">
                <a:solidFill>
                  <a:srgbClr val="0000FF"/>
                </a:solidFill>
              </a:rPr>
              <a:t>approximation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of  f  using as few queries as possible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Extraction Attacks (Prior Work)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36744" y="5136116"/>
            <a:ext cx="7404849" cy="114143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80000" tIns="108000" rIns="180000" bIns="108000" rtlCol="0">
            <a:spAutoFit/>
          </a:bodyPr>
          <a:lstStyle/>
          <a:p>
            <a:r>
              <a:rPr lang="en-US" sz="2000" b="1" dirty="0"/>
              <a:t>If f(x</a:t>
            </a:r>
            <a:r>
              <a:rPr lang="en-US" sz="2000" b="1" dirty="0" smtClean="0"/>
              <a:t>) is </a:t>
            </a:r>
            <a:r>
              <a:rPr lang="en-US" sz="2000" b="1" dirty="0"/>
              <a:t>just </a:t>
            </a:r>
            <a:r>
              <a:rPr lang="en-US" sz="2000" b="1" dirty="0" smtClean="0"/>
              <a:t>a class </a:t>
            </a:r>
            <a:r>
              <a:rPr lang="en-US" sz="2000" b="1" dirty="0"/>
              <a:t>label: </a:t>
            </a:r>
            <a:r>
              <a:rPr lang="en-US" sz="2000" b="1" dirty="0" smtClean="0">
                <a:solidFill>
                  <a:srgbClr val="008000"/>
                </a:solidFill>
              </a:rPr>
              <a:t>learning </a:t>
            </a:r>
            <a:r>
              <a:rPr lang="en-US" sz="2000" b="1" dirty="0">
                <a:solidFill>
                  <a:srgbClr val="008000"/>
                </a:solidFill>
              </a:rPr>
              <a:t>with membership </a:t>
            </a:r>
            <a:r>
              <a:rPr lang="en-US" sz="2000" b="1" dirty="0" smtClean="0">
                <a:solidFill>
                  <a:srgbClr val="008000"/>
                </a:solidFill>
              </a:rPr>
              <a:t>queries</a:t>
            </a:r>
            <a:endParaRPr lang="en-US" sz="2000" b="1" dirty="0">
              <a:solidFill>
                <a:srgbClr val="008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/>
              <a:t>Boolean decision trees   [</a:t>
            </a:r>
            <a:r>
              <a:rPr lang="en-US" sz="2000" dirty="0" err="1"/>
              <a:t>Kushilevitz</a:t>
            </a:r>
            <a:r>
              <a:rPr lang="en-US" sz="2000" dirty="0"/>
              <a:t>, Mansour – 1993]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Linear models (e.g., binary </a:t>
            </a:r>
            <a:r>
              <a:rPr lang="en-US" sz="2000" dirty="0" smtClean="0"/>
              <a:t>regression</a:t>
            </a:r>
            <a:r>
              <a:rPr lang="en-US" sz="2000" dirty="0"/>
              <a:t>)   [</a:t>
            </a:r>
            <a:r>
              <a:rPr lang="en-US" sz="2000" dirty="0" err="1"/>
              <a:t>Lowd</a:t>
            </a:r>
            <a:r>
              <a:rPr lang="en-US" sz="2000" dirty="0"/>
              <a:t>, Meek – 2005] </a:t>
            </a:r>
          </a:p>
        </p:txBody>
      </p:sp>
      <p:sp>
        <p:nvSpPr>
          <p:cNvPr id="29" name="Cloud 28"/>
          <p:cNvSpPr/>
          <p:nvPr/>
        </p:nvSpPr>
        <p:spPr>
          <a:xfrm rot="10800000">
            <a:off x="4395576" y="1878922"/>
            <a:ext cx="2087490" cy="1392979"/>
          </a:xfrm>
          <a:prstGeom prst="cloud">
            <a:avLst/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5" descr="C:\Documents and Settings\rist\Local Settings\Temporary Internet Files\Content.IE5\RRKU6J6Q\MCj034912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808" y="2231545"/>
            <a:ext cx="800100" cy="727008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2305447" y="2151269"/>
            <a:ext cx="1447800" cy="919999"/>
            <a:chOff x="1575730" y="3583492"/>
            <a:chExt cx="1447800" cy="914400"/>
          </a:xfrm>
        </p:grpSpPr>
        <p:sp>
          <p:nvSpPr>
            <p:cNvPr id="34" name="Rounded Rectangle 33"/>
            <p:cNvSpPr/>
            <p:nvPr/>
          </p:nvSpPr>
          <p:spPr>
            <a:xfrm>
              <a:off x="1575730" y="3583492"/>
              <a:ext cx="14478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Attack</a:t>
              </a:r>
              <a:endParaRPr lang="en-US" sz="2000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7160" y="3957477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cxnSp>
        <p:nvCxnSpPr>
          <p:cNvPr id="38" name="Straight Arrow Connector 37"/>
          <p:cNvCxnSpPr/>
          <p:nvPr/>
        </p:nvCxnSpPr>
        <p:spPr>
          <a:xfrm>
            <a:off x="3753247" y="2493037"/>
            <a:ext cx="924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753247" y="2728451"/>
            <a:ext cx="9248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678134" y="2155034"/>
            <a:ext cx="1447800" cy="914400"/>
            <a:chOff x="4077482" y="2176433"/>
            <a:chExt cx="1447800" cy="914400"/>
          </a:xfrm>
        </p:grpSpPr>
        <p:sp>
          <p:nvSpPr>
            <p:cNvPr id="41" name="Rounded Rectangle 40"/>
            <p:cNvSpPr/>
            <p:nvPr/>
          </p:nvSpPr>
          <p:spPr>
            <a:xfrm>
              <a:off x="4077482" y="2176433"/>
              <a:ext cx="14478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Model f</a:t>
              </a:r>
              <a:endParaRPr lang="en-US" sz="20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8912" y="2550590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sp>
        <p:nvSpPr>
          <p:cNvPr id="44" name="Up Arrow 43"/>
          <p:cNvSpPr/>
          <p:nvPr/>
        </p:nvSpPr>
        <p:spPr>
          <a:xfrm rot="16200000">
            <a:off x="6200729" y="2418243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574878" y="2122594"/>
            <a:ext cx="889998" cy="952439"/>
            <a:chOff x="6712168" y="4766398"/>
            <a:chExt cx="889998" cy="952439"/>
          </a:xfrm>
        </p:grpSpPr>
        <p:pic>
          <p:nvPicPr>
            <p:cNvPr id="47" name="Content Placeholder 4"/>
            <p:cNvPicPr>
              <a:picLocks noChangeAspect="1"/>
            </p:cNvPicPr>
            <p:nvPr/>
          </p:nvPicPr>
          <p:blipFill rotWithShape="1">
            <a:blip r:embed="rId7"/>
            <a:srcRect t="-6144" b="-871"/>
            <a:stretch/>
          </p:blipFill>
          <p:spPr>
            <a:xfrm>
              <a:off x="6712168" y="4766398"/>
              <a:ext cx="889998" cy="95243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831479" y="4767510"/>
              <a:ext cx="62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Data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753248" y="2193342"/>
            <a:ext cx="92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753247" y="2698306"/>
            <a:ext cx="9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f(x)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34" idx="1"/>
          </p:cNvCxnSpPr>
          <p:nvPr/>
        </p:nvCxnSpPr>
        <p:spPr>
          <a:xfrm flipH="1">
            <a:off x="1873374" y="2611269"/>
            <a:ext cx="4320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379908" y="2391492"/>
            <a:ext cx="493466" cy="39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halkduster"/>
              </a:rPr>
              <a:t>f</a:t>
            </a:r>
            <a:r>
              <a:rPr lang="en-US" sz="2400" dirty="0" smtClean="0">
                <a:solidFill>
                  <a:schemeClr val="tx1"/>
                </a:solidFill>
                <a:cs typeface="Chalkduster"/>
              </a:rPr>
              <a:t>’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3955" y="2050063"/>
            <a:ext cx="1673373" cy="1034736"/>
          </a:xfrm>
          <a:prstGeom prst="rect">
            <a:avLst/>
          </a:prstGeom>
        </p:spPr>
      </p:pic>
      <p:sp>
        <p:nvSpPr>
          <p:cNvPr id="85" name="Rounded Rectangular Callout 84"/>
          <p:cNvSpPr/>
          <p:nvPr/>
        </p:nvSpPr>
        <p:spPr>
          <a:xfrm>
            <a:off x="4700842" y="3592355"/>
            <a:ext cx="3886994" cy="564539"/>
          </a:xfrm>
          <a:prstGeom prst="wedgeRoundRectCallout">
            <a:avLst>
              <a:gd name="adj1" fmla="val -55394"/>
              <a:gd name="adj2" fmla="val -11618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2000" b="1" dirty="0"/>
              <a:t>Isn’t this </a:t>
            </a:r>
            <a:r>
              <a:rPr lang="en-US" sz="2000" b="1" dirty="0" smtClean="0"/>
              <a:t>“just </a:t>
            </a:r>
            <a:r>
              <a:rPr lang="en-US" sz="2000" b="1" dirty="0"/>
              <a:t>Machine </a:t>
            </a:r>
            <a:r>
              <a:rPr lang="en-US" sz="2000" b="1" dirty="0" smtClean="0"/>
              <a:t>Learning”?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19738" y="3592355"/>
            <a:ext cx="3941814" cy="1141851"/>
          </a:xfrm>
          <a:prstGeom prst="wedgeRoundRectCallout">
            <a:avLst>
              <a:gd name="adj1" fmla="val 42959"/>
              <a:gd name="adj2" fmla="val -8660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 smtClean="0"/>
              <a:t>No! </a:t>
            </a:r>
            <a:r>
              <a:rPr lang="en-US" sz="2000" dirty="0" smtClean="0">
                <a:solidFill>
                  <a:srgbClr val="FF0000"/>
                </a:solidFill>
              </a:rPr>
              <a:t>Prediction APIs return more information </a:t>
            </a:r>
            <a:r>
              <a:rPr lang="en-US" sz="2000" dirty="0" smtClean="0"/>
              <a:t>than assumed in prior work and “traditional” ML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4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30"/>
    </mc:Choice>
    <mc:Fallback xmlns="">
      <p:transition xmlns:p14="http://schemas.microsoft.com/office/powerpoint/2010/main" spd="slow" advTm="1375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1873374" y="1803773"/>
            <a:ext cx="5591502" cy="1392979"/>
            <a:chOff x="1873374" y="1803773"/>
            <a:chExt cx="5591502" cy="1392979"/>
          </a:xfrm>
        </p:grpSpPr>
        <p:grpSp>
          <p:nvGrpSpPr>
            <p:cNvPr id="17" name="Group 16"/>
            <p:cNvGrpSpPr/>
            <p:nvPr/>
          </p:nvGrpSpPr>
          <p:grpSpPr>
            <a:xfrm>
              <a:off x="6574878" y="2047445"/>
              <a:ext cx="889998" cy="952439"/>
              <a:chOff x="6712168" y="4766398"/>
              <a:chExt cx="889998" cy="952439"/>
            </a:xfrm>
          </p:grpSpPr>
          <p:pic>
            <p:nvPicPr>
              <p:cNvPr id="18" name="Content Placeholder 4"/>
              <p:cNvPicPr>
                <a:picLocks noChangeAspect="1"/>
              </p:cNvPicPr>
              <p:nvPr/>
            </p:nvPicPr>
            <p:blipFill rotWithShape="1">
              <a:blip r:embed="rId3"/>
              <a:srcRect t="-6144" b="-871"/>
              <a:stretch/>
            </p:blipFill>
            <p:spPr>
              <a:xfrm>
                <a:off x="6712168" y="4766398"/>
                <a:ext cx="889998" cy="952439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831479" y="4767510"/>
                <a:ext cx="625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Data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873374" y="1803773"/>
              <a:ext cx="4701504" cy="1392979"/>
              <a:chOff x="1873374" y="1803773"/>
              <a:chExt cx="4701504" cy="1392979"/>
            </a:xfrm>
          </p:grpSpPr>
          <p:sp>
            <p:nvSpPr>
              <p:cNvPr id="6" name="Cloud 5"/>
              <p:cNvSpPr/>
              <p:nvPr/>
            </p:nvSpPr>
            <p:spPr>
              <a:xfrm rot="10800000">
                <a:off x="4395576" y="1803773"/>
                <a:ext cx="2087490" cy="1392979"/>
              </a:xfrm>
              <a:prstGeom prst="cloud">
                <a:avLst/>
              </a:prstGeom>
              <a:ln>
                <a:solidFill>
                  <a:srgbClr val="FFC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305447" y="2076120"/>
                <a:ext cx="1447800" cy="919999"/>
                <a:chOff x="1575730" y="3583492"/>
                <a:chExt cx="1447800" cy="914400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1575730" y="3583492"/>
                  <a:ext cx="1447800" cy="914400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000" dirty="0" smtClean="0"/>
                    <a:t>Attack</a:t>
                  </a:r>
                  <a:endParaRPr lang="en-US" sz="2000" dirty="0"/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47160" y="3957477"/>
                  <a:ext cx="467400" cy="480463"/>
                </a:xfrm>
                <a:prstGeom prst="rect">
                  <a:avLst/>
                </a:prstGeom>
                <a:ln w="28575" cmpd="sng">
                  <a:noFill/>
                </a:ln>
              </p:spPr>
            </p:pic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3753247" y="2417888"/>
                <a:ext cx="924887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3753247" y="2653302"/>
                <a:ext cx="92488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4678134" y="2079885"/>
                <a:ext cx="1447800" cy="914400"/>
                <a:chOff x="4077482" y="2176433"/>
                <a:chExt cx="1447800" cy="914400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077482" y="2176433"/>
                  <a:ext cx="1447800" cy="9144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000" dirty="0" smtClean="0"/>
                    <a:t>Model f</a:t>
                  </a:r>
                  <a:endParaRPr lang="en-US" sz="2000" dirty="0"/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48912" y="2550590"/>
                  <a:ext cx="467400" cy="480463"/>
                </a:xfrm>
                <a:prstGeom prst="rect">
                  <a:avLst/>
                </a:prstGeom>
                <a:ln w="28575" cmpd="sng">
                  <a:noFill/>
                </a:ln>
              </p:spPr>
            </p:pic>
          </p:grpSp>
          <p:sp>
            <p:nvSpPr>
              <p:cNvPr id="16" name="Up Arrow 15"/>
              <p:cNvSpPr/>
              <p:nvPr/>
            </p:nvSpPr>
            <p:spPr>
              <a:xfrm rot="16200000">
                <a:off x="6200729" y="2343094"/>
                <a:ext cx="299354" cy="448944"/>
              </a:xfrm>
              <a:prstGeom prst="up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753248" y="2118193"/>
                <a:ext cx="924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753247" y="2623157"/>
                <a:ext cx="95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f(x)</a:t>
                </a:r>
                <a:endParaRPr lang="en-US" dirty="0"/>
              </a:p>
            </p:txBody>
          </p:sp>
          <p:cxnSp>
            <p:nvCxnSpPr>
              <p:cNvPr id="22" name="Straight Arrow Connector 21"/>
              <p:cNvCxnSpPr>
                <a:stCxn id="9" idx="1"/>
              </p:cNvCxnSpPr>
              <p:nvPr/>
            </p:nvCxnSpPr>
            <p:spPr>
              <a:xfrm flipH="1">
                <a:off x="1873374" y="2536120"/>
                <a:ext cx="43207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22"/>
          <p:cNvSpPr/>
          <p:nvPr/>
        </p:nvSpPr>
        <p:spPr>
          <a:xfrm>
            <a:off x="1379908" y="2316343"/>
            <a:ext cx="493466" cy="39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halkduster"/>
              </a:rPr>
              <a:t>f</a:t>
            </a:r>
            <a:r>
              <a:rPr lang="en-US" sz="2400" dirty="0" smtClean="0">
                <a:solidFill>
                  <a:schemeClr val="tx1"/>
                </a:solidFill>
                <a:cs typeface="Chalkduster"/>
              </a:rPr>
              <a:t>’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149564" y="853027"/>
            <a:ext cx="3537236" cy="878999"/>
            <a:chOff x="5149564" y="853027"/>
            <a:chExt cx="3537236" cy="878999"/>
          </a:xfrm>
        </p:grpSpPr>
        <p:sp>
          <p:nvSpPr>
            <p:cNvPr id="38" name="Rounded Rectangular Callout 37"/>
            <p:cNvSpPr/>
            <p:nvPr/>
          </p:nvSpPr>
          <p:spPr>
            <a:xfrm>
              <a:off x="5149564" y="853027"/>
              <a:ext cx="3537236" cy="878999"/>
            </a:xfrm>
            <a:prstGeom prst="wedgeRoundRectCallout">
              <a:avLst>
                <a:gd name="adj1" fmla="val -24381"/>
                <a:gd name="adj2" fmla="val 7670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342900" indent="-342900">
                <a:buFont typeface="Arial"/>
                <a:buChar char="•"/>
              </a:pPr>
              <a:endParaRPr lang="en-US" sz="2000" dirty="0" smtClean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1910" y="1001271"/>
              <a:ext cx="1549084" cy="61963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334" y="988809"/>
              <a:ext cx="1350629" cy="632095"/>
            </a:xfrm>
            <a:prstGeom prst="rect">
              <a:avLst/>
            </a:prstGeom>
          </p:spPr>
        </p:pic>
      </p:grpSp>
      <p:sp>
        <p:nvSpPr>
          <p:cNvPr id="37" name="Rounded Rectangular Callout 36"/>
          <p:cNvSpPr/>
          <p:nvPr/>
        </p:nvSpPr>
        <p:spPr>
          <a:xfrm>
            <a:off x="3244277" y="3196753"/>
            <a:ext cx="4074118" cy="1434821"/>
          </a:xfrm>
          <a:prstGeom prst="wedgeRoundRectCallout">
            <a:avLst>
              <a:gd name="adj1" fmla="val 11434"/>
              <a:gd name="adj2" fmla="val -7471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Logistic Regressions, Neural Networks, Decision Trees, SVMs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Reverse-engineer model type </a:t>
            </a:r>
            <a:br>
              <a:rPr lang="en-US" sz="2000" b="1" dirty="0" smtClean="0"/>
            </a:br>
            <a:r>
              <a:rPr lang="en-US" sz="2000" b="1" dirty="0" smtClean="0"/>
              <a:t>&amp; features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449758" y="853028"/>
            <a:ext cx="3798317" cy="878999"/>
          </a:xfrm>
          <a:prstGeom prst="wedgeRoundRectCallout">
            <a:avLst>
              <a:gd name="adj1" fmla="val -2572"/>
              <a:gd name="adj2" fmla="val 878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b="1" dirty="0"/>
              <a:t>f</a:t>
            </a:r>
            <a:r>
              <a:rPr lang="en-US" sz="2000" b="1" dirty="0" smtClean="0"/>
              <a:t>’(x) = f(x) on 100% of inputs</a:t>
            </a:r>
          </a:p>
          <a:p>
            <a:r>
              <a:rPr lang="en-US" sz="2000" dirty="0"/>
              <a:t>100s-1000’s of online </a:t>
            </a:r>
            <a:r>
              <a:rPr lang="en-US" sz="2000" dirty="0" smtClean="0"/>
              <a:t>queries</a:t>
            </a:r>
            <a:endParaRPr lang="en-US" sz="20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1015426" y="1978611"/>
            <a:ext cx="7314874" cy="4370952"/>
            <a:chOff x="1015426" y="1978611"/>
            <a:chExt cx="7314874" cy="4370952"/>
          </a:xfrm>
        </p:grpSpPr>
        <p:grpSp>
          <p:nvGrpSpPr>
            <p:cNvPr id="77" name="Group 76"/>
            <p:cNvGrpSpPr/>
            <p:nvPr/>
          </p:nvGrpSpPr>
          <p:grpSpPr>
            <a:xfrm>
              <a:off x="1015426" y="1978611"/>
              <a:ext cx="7314874" cy="3660326"/>
              <a:chOff x="1015426" y="2325006"/>
              <a:chExt cx="7314874" cy="366032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015426" y="3129453"/>
                <a:ext cx="1336249" cy="2855879"/>
                <a:chOff x="947674" y="2210077"/>
                <a:chExt cx="1336249" cy="2855879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85233" y="4308374"/>
                  <a:ext cx="622300" cy="757582"/>
                </a:xfrm>
                <a:prstGeom prst="rect">
                  <a:avLst/>
                </a:prstGeom>
              </p:spPr>
            </p:pic>
            <p:sp>
              <p:nvSpPr>
                <p:cNvPr id="49" name="Rounded Rectangle 48"/>
                <p:cNvSpPr/>
                <p:nvPr/>
              </p:nvSpPr>
              <p:spPr>
                <a:xfrm>
                  <a:off x="947674" y="2989940"/>
                  <a:ext cx="1297417" cy="758903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000" dirty="0" smtClean="0"/>
                    <a:t>Inversion Attack</a:t>
                  </a:r>
                  <a:endParaRPr lang="en-US" sz="2000" dirty="0"/>
                </a:p>
              </p:txBody>
            </p:sp>
            <p:cxnSp>
              <p:nvCxnSpPr>
                <p:cNvPr id="50" name="Straight Arrow Connector 49"/>
                <p:cNvCxnSpPr>
                  <a:stCxn id="49" idx="2"/>
                </p:cNvCxnSpPr>
                <p:nvPr/>
              </p:nvCxnSpPr>
              <p:spPr>
                <a:xfrm>
                  <a:off x="1596383" y="3748843"/>
                  <a:ext cx="0" cy="42888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421629" y="2210077"/>
                  <a:ext cx="0" cy="763203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V="1">
                  <a:off x="1662359" y="2227948"/>
                  <a:ext cx="0" cy="761993"/>
                </a:xfrm>
                <a:prstGeom prst="straightConnector1">
                  <a:avLst/>
                </a:prstGeom>
                <a:ln>
                  <a:headEnd type="arrow"/>
                  <a:tailEnd type="non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1013649" y="2393445"/>
                  <a:ext cx="4617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x</a:t>
                  </a:r>
                  <a:endParaRPr lang="en-US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657496" y="2393445"/>
                  <a:ext cx="6264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cs typeface="Chalkduster"/>
                    </a:rPr>
                    <a:t>f</a:t>
                  </a:r>
                  <a:r>
                    <a:rPr lang="en-US" dirty="0" smtClean="0">
                      <a:cs typeface="Chalkduster"/>
                    </a:rPr>
                    <a:t>’</a:t>
                  </a:r>
                  <a:r>
                    <a:rPr lang="en-US" dirty="0" smtClean="0"/>
                    <a:t>(x)</a:t>
                  </a:r>
                  <a:endParaRPr lang="en-US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7466300" y="2325006"/>
                <a:ext cx="864000" cy="1067017"/>
                <a:chOff x="7466300" y="2325006"/>
                <a:chExt cx="864000" cy="1067017"/>
              </a:xfrm>
            </p:grpSpPr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8">
                  <a:alphaModFix amt="40000"/>
                </a:blip>
                <a:stretch>
                  <a:fillRect/>
                </a:stretch>
              </p:blipFill>
              <p:spPr>
                <a:xfrm>
                  <a:off x="7466300" y="2857476"/>
                  <a:ext cx="432000" cy="534547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9">
                  <a:alphaModFix amt="40000"/>
                </a:blip>
                <a:stretch>
                  <a:fillRect/>
                </a:stretch>
              </p:blipFill>
              <p:spPr>
                <a:xfrm>
                  <a:off x="7466300" y="2325006"/>
                  <a:ext cx="432000" cy="531691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10">
                  <a:alphaModFix amt="40000"/>
                </a:blip>
                <a:stretch>
                  <a:fillRect/>
                </a:stretch>
              </p:blipFill>
              <p:spPr>
                <a:xfrm>
                  <a:off x="7898300" y="2325006"/>
                  <a:ext cx="432000" cy="531691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98301" y="2857476"/>
                  <a:ext cx="431999" cy="53454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79" name="Elbow Connector 78"/>
            <p:cNvCxnSpPr>
              <a:stCxn id="48" idx="3"/>
              <a:endCxn id="71" idx="2"/>
            </p:cNvCxnSpPr>
            <p:nvPr/>
          </p:nvCxnSpPr>
          <p:spPr>
            <a:xfrm flipV="1">
              <a:off x="1975285" y="3045628"/>
              <a:ext cx="6139016" cy="2214518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ounded Rectangular Callout 79"/>
            <p:cNvSpPr/>
            <p:nvPr/>
          </p:nvSpPr>
          <p:spPr>
            <a:xfrm>
              <a:off x="2271564" y="5506973"/>
              <a:ext cx="3953022" cy="842590"/>
            </a:xfrm>
            <a:prstGeom prst="wedgeRoundRectCallout">
              <a:avLst>
                <a:gd name="adj1" fmla="val -43663"/>
                <a:gd name="adj2" fmla="val -66272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000" b="1" dirty="0" smtClean="0"/>
                <a:t>Improved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Model-Inversion Attacks</a:t>
              </a:r>
            </a:p>
            <a:p>
              <a:r>
                <a:rPr lang="en-US" sz="2000" dirty="0" smtClean="0"/>
                <a:t>[</a:t>
              </a:r>
              <a:r>
                <a:rPr lang="en-US" sz="2000" dirty="0" err="1" smtClean="0"/>
                <a:t>Fredrikson</a:t>
              </a:r>
              <a:r>
                <a:rPr lang="en-US" sz="2000" dirty="0" smtClean="0"/>
                <a:t> et al. 2015]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22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loud 96"/>
          <p:cNvSpPr/>
          <p:nvPr/>
        </p:nvSpPr>
        <p:spPr>
          <a:xfrm rot="10800000">
            <a:off x="4395576" y="1886277"/>
            <a:ext cx="2087490" cy="1392979"/>
          </a:xfrm>
          <a:prstGeom prst="cloud">
            <a:avLst/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Extraction Example: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Task: Facial Recognition of two people (binary classification)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8044472" y="2692291"/>
            <a:ext cx="630572" cy="762906"/>
            <a:chOff x="2251758" y="2783538"/>
            <a:chExt cx="630572" cy="76290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1758" y="2783538"/>
              <a:ext cx="505417" cy="62205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5111" y="2827052"/>
              <a:ext cx="505417" cy="62205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6913" y="2924393"/>
              <a:ext cx="505417" cy="622051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8047594" y="1843263"/>
            <a:ext cx="639206" cy="762906"/>
            <a:chOff x="8047594" y="1843263"/>
            <a:chExt cx="639206" cy="76290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47594" y="1843263"/>
              <a:ext cx="514051" cy="62580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0947" y="1886777"/>
              <a:ext cx="514051" cy="62580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2749" y="1980368"/>
              <a:ext cx="514051" cy="62580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4678134" y="2162389"/>
            <a:ext cx="1447800" cy="914400"/>
            <a:chOff x="4077482" y="2176433"/>
            <a:chExt cx="1447800" cy="914400"/>
          </a:xfrm>
        </p:grpSpPr>
        <p:sp>
          <p:nvSpPr>
            <p:cNvPr id="50" name="Rounded Rectangle 49"/>
            <p:cNvSpPr/>
            <p:nvPr/>
          </p:nvSpPr>
          <p:spPr>
            <a:xfrm>
              <a:off x="4077482" y="2176433"/>
              <a:ext cx="14478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Model f</a:t>
              </a:r>
              <a:endParaRPr lang="en-US" sz="2000" dirty="0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8912" y="2550590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sp>
        <p:nvSpPr>
          <p:cNvPr id="59" name="TextBox 58"/>
          <p:cNvSpPr txBox="1"/>
          <p:nvPr/>
        </p:nvSpPr>
        <p:spPr>
          <a:xfrm>
            <a:off x="7464876" y="2878703"/>
            <a:ext cx="55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464876" y="1953727"/>
            <a:ext cx="6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5403955" y="3357856"/>
            <a:ext cx="3282845" cy="1150698"/>
            <a:chOff x="5403955" y="3357856"/>
            <a:chExt cx="3282845" cy="1150698"/>
          </a:xfrm>
        </p:grpSpPr>
        <p:sp>
          <p:nvSpPr>
            <p:cNvPr id="74" name="TextBox 73"/>
            <p:cNvSpPr txBox="1"/>
            <p:nvPr/>
          </p:nvSpPr>
          <p:spPr>
            <a:xfrm>
              <a:off x="5403955" y="3800668"/>
              <a:ext cx="3282845" cy="707886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Feature vectors are pixel data</a:t>
              </a:r>
            </a:p>
            <a:p>
              <a:r>
                <a:rPr lang="en-US" sz="2000" dirty="0" smtClean="0"/>
                <a:t>e.g.,   n = </a:t>
              </a:r>
              <a:r>
                <a:rPr lang="en-US" sz="2000" dirty="0"/>
                <a:t>92 * 112  = 10,304 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7831875" y="3357856"/>
              <a:ext cx="119619" cy="442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Up Arrow 77"/>
          <p:cNvSpPr/>
          <p:nvPr/>
        </p:nvSpPr>
        <p:spPr>
          <a:xfrm rot="16200000">
            <a:off x="6200729" y="2425598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6574878" y="2129949"/>
            <a:ext cx="889998" cy="952439"/>
            <a:chOff x="6712168" y="4766398"/>
            <a:chExt cx="889998" cy="952439"/>
          </a:xfrm>
        </p:grpSpPr>
        <p:pic>
          <p:nvPicPr>
            <p:cNvPr id="80" name="Content Placeholder 4"/>
            <p:cNvPicPr>
              <a:picLocks noChangeAspect="1"/>
            </p:cNvPicPr>
            <p:nvPr/>
          </p:nvPicPr>
          <p:blipFill rotWithShape="1">
            <a:blip r:embed="rId6"/>
            <a:srcRect t="-6144" b="-871"/>
            <a:stretch/>
          </p:blipFill>
          <p:spPr>
            <a:xfrm>
              <a:off x="6712168" y="4766398"/>
              <a:ext cx="889998" cy="952439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6831479" y="4767510"/>
              <a:ext cx="674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Data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 flipV="1">
            <a:off x="1424310" y="3675049"/>
            <a:ext cx="84196" cy="234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265843" y="3213383"/>
            <a:ext cx="312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 (x)   </a:t>
            </a:r>
            <a:r>
              <a:rPr lang="en-US" sz="2400" dirty="0"/>
              <a:t>= </a:t>
            </a:r>
            <a:r>
              <a:rPr lang="en-US" sz="2400" dirty="0" smtClean="0"/>
              <a:t> 1 </a:t>
            </a:r>
            <a:r>
              <a:rPr lang="en-US" sz="2400" dirty="0"/>
              <a:t>/ (1+e </a:t>
            </a:r>
            <a:r>
              <a:rPr lang="en-US" sz="2400" baseline="30000" dirty="0"/>
              <a:t>-(</a:t>
            </a:r>
            <a:r>
              <a:rPr lang="en-US" sz="2400" baseline="30000" dirty="0" smtClean="0">
                <a:solidFill>
                  <a:srgbClr val="008000"/>
                </a:solidFill>
              </a:rPr>
              <a:t>w</a:t>
            </a:r>
            <a:r>
              <a:rPr lang="en-US" sz="2400" baseline="30000" dirty="0" smtClean="0"/>
              <a:t>*x </a:t>
            </a:r>
            <a:r>
              <a:rPr lang="en-US" sz="2400" baseline="30000" dirty="0"/>
              <a:t>+ </a:t>
            </a:r>
            <a:r>
              <a:rPr lang="en-US" sz="2400" baseline="30000" dirty="0">
                <a:solidFill>
                  <a:srgbClr val="008000"/>
                </a:solidFill>
              </a:rPr>
              <a:t>b</a:t>
            </a:r>
            <a:r>
              <a:rPr lang="en-US" sz="2400" baseline="30000" dirty="0"/>
              <a:t>)</a:t>
            </a:r>
            <a:r>
              <a:rPr lang="en-US" sz="2400" dirty="0" smtClean="0"/>
              <a:t>) 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42558" y="3909194"/>
            <a:ext cx="3184802" cy="132343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 maps features to predicted probability of being “</a:t>
            </a:r>
            <a:r>
              <a:rPr lang="en-US" sz="2000" dirty="0"/>
              <a:t>A</a:t>
            </a:r>
            <a:r>
              <a:rPr lang="en-US" sz="2000" dirty="0" smtClean="0"/>
              <a:t>lice”</a:t>
            </a:r>
          </a:p>
          <a:p>
            <a:r>
              <a:rPr lang="en-US" sz="2000" dirty="0" smtClean="0"/>
              <a:t>≤ 0.5 classify as “Bob”</a:t>
            </a:r>
          </a:p>
          <a:p>
            <a:r>
              <a:rPr lang="en-US" sz="2000" dirty="0" smtClean="0"/>
              <a:t>&gt; 0.5 classify as “</a:t>
            </a:r>
            <a:r>
              <a:rPr lang="en-US" sz="2000" dirty="0"/>
              <a:t>A</a:t>
            </a:r>
            <a:r>
              <a:rPr lang="en-US" sz="2000" dirty="0" smtClean="0"/>
              <a:t>lice”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712610" y="1921364"/>
            <a:ext cx="3314749" cy="1353575"/>
            <a:chOff x="712610" y="1921364"/>
            <a:chExt cx="3314749" cy="1353575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3471333" y="2937027"/>
              <a:ext cx="85935" cy="3379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3471333" y="2937027"/>
              <a:ext cx="556026" cy="3379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12610" y="1921364"/>
              <a:ext cx="3055145" cy="1015663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n+1 parameters </a:t>
              </a:r>
              <a:r>
                <a:rPr lang="en-US" sz="2000" dirty="0" err="1" smtClean="0">
                  <a:solidFill>
                    <a:srgbClr val="008000"/>
                  </a:solidFill>
                </a:rPr>
                <a:t>w</a:t>
              </a:r>
              <a:r>
                <a:rPr lang="en-US" sz="2000" dirty="0" err="1" smtClean="0"/>
                <a:t>,</a:t>
              </a:r>
              <a:r>
                <a:rPr lang="en-US" sz="2000" dirty="0" err="1" smtClean="0">
                  <a:solidFill>
                    <a:srgbClr val="008000"/>
                  </a:solidFill>
                </a:rPr>
                <a:t>b</a:t>
              </a:r>
              <a:r>
                <a:rPr lang="en-US" sz="2000" dirty="0" smtClean="0">
                  <a:solidFill>
                    <a:srgbClr val="008000"/>
                  </a:solidFill>
                </a:rPr>
                <a:t> </a:t>
              </a:r>
              <a:r>
                <a:rPr lang="en-US" sz="2000" dirty="0" smtClean="0"/>
                <a:t>chosen using training set to minimize expected error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197458" y="5447940"/>
            <a:ext cx="6850136" cy="833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80000" tIns="108000" rIns="180000" bIns="108000" rtlCol="0">
            <a:spAutoFit/>
          </a:bodyPr>
          <a:lstStyle/>
          <a:p>
            <a:r>
              <a:rPr lang="en-US" sz="2000" b="1" dirty="0"/>
              <a:t>Generalize to c &gt; 2 classes </a:t>
            </a:r>
            <a:r>
              <a:rPr lang="en-US" sz="2000" dirty="0"/>
              <a:t>with </a:t>
            </a:r>
            <a:r>
              <a:rPr lang="en-US" sz="2000" i="1" dirty="0"/>
              <a:t>multinomial logistic regression</a:t>
            </a:r>
          </a:p>
          <a:p>
            <a:r>
              <a:rPr lang="en-US" sz="2000" dirty="0"/>
              <a:t>		f(x) = [p</a:t>
            </a:r>
            <a:r>
              <a:rPr lang="en-US" sz="2000" baseline="-25000" dirty="0"/>
              <a:t>1</a:t>
            </a:r>
            <a:r>
              <a:rPr lang="en-US" sz="2000" dirty="0"/>
              <a:t>, p</a:t>
            </a:r>
            <a:r>
              <a:rPr lang="en-US" sz="2000" baseline="-25000" dirty="0"/>
              <a:t>2</a:t>
            </a:r>
            <a:r>
              <a:rPr lang="en-US" sz="2000" dirty="0"/>
              <a:t>, …, p</a:t>
            </a:r>
            <a:r>
              <a:rPr lang="en-US" sz="2000" baseline="-25000" dirty="0"/>
              <a:t>c</a:t>
            </a:r>
            <a:r>
              <a:rPr lang="en-US" sz="2000" dirty="0"/>
              <a:t>]         predict label as </a:t>
            </a:r>
            <a:r>
              <a:rPr lang="en-US" sz="2000" dirty="0" err="1"/>
              <a:t>argmax</a:t>
            </a:r>
            <a:r>
              <a:rPr lang="en-US" sz="2000" baseline="-25000" dirty="0" err="1"/>
              <a:t>i</a:t>
            </a:r>
            <a:r>
              <a:rPr lang="en-US" sz="2000" dirty="0"/>
              <a:t> p</a:t>
            </a:r>
            <a:r>
              <a:rPr lang="en-US" sz="2000" baseline="-25000" dirty="0"/>
              <a:t>i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1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3"/>
    </mc:Choice>
    <mc:Fallback xmlns="">
      <p:transition xmlns:p14="http://schemas.microsoft.com/office/powerpoint/2010/main" spd="slow" advTm="103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8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loud 101"/>
          <p:cNvSpPr/>
          <p:nvPr/>
        </p:nvSpPr>
        <p:spPr>
          <a:xfrm rot="10800000">
            <a:off x="4395576" y="1886277"/>
            <a:ext cx="2087490" cy="1392979"/>
          </a:xfrm>
          <a:prstGeom prst="cloud">
            <a:avLst/>
          </a:prstGeom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Extraction Example: 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44" y="996742"/>
            <a:ext cx="8229600" cy="501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Goal: </a:t>
            </a:r>
            <a:r>
              <a:rPr lang="en-US" dirty="0">
                <a:solidFill>
                  <a:srgbClr val="000000"/>
                </a:solidFill>
              </a:rPr>
              <a:t>Adversarial client learns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>
                <a:solidFill>
                  <a:srgbClr val="000000"/>
                </a:solidFill>
              </a:rPr>
              <a:t>of  f  using as few queries as possible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521D-34C1-5A49-8E87-018207F5BF1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>
            <a:off x="1873374" y="2618624"/>
            <a:ext cx="4320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6" name="Picture 5" descr="C:\Documents and Settings\rist\Local Settings\Temporary Internet Files\Content.IE5\RRKU6J6Q\MCj034912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808" y="2238900"/>
            <a:ext cx="800100" cy="72700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2305447" y="2158624"/>
            <a:ext cx="1447800" cy="919999"/>
            <a:chOff x="1575730" y="3583492"/>
            <a:chExt cx="1447800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1575730" y="3583492"/>
              <a:ext cx="14478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Attack</a:t>
              </a:r>
              <a:endParaRPr lang="en-US" sz="2000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7160" y="3957477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cxnSp>
        <p:nvCxnSpPr>
          <p:cNvPr id="39" name="Straight Arrow Connector 38"/>
          <p:cNvCxnSpPr/>
          <p:nvPr/>
        </p:nvCxnSpPr>
        <p:spPr>
          <a:xfrm>
            <a:off x="3753247" y="2500392"/>
            <a:ext cx="924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753247" y="2735806"/>
            <a:ext cx="9248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79808" y="4043255"/>
            <a:ext cx="5893975" cy="946117"/>
            <a:chOff x="963046" y="4054649"/>
            <a:chExt cx="5893975" cy="946117"/>
          </a:xfrm>
        </p:grpSpPr>
        <p:sp>
          <p:nvSpPr>
            <p:cNvPr id="62" name="TextBox 61"/>
            <p:cNvSpPr txBox="1"/>
            <p:nvPr/>
          </p:nvSpPr>
          <p:spPr>
            <a:xfrm>
              <a:off x="4707299" y="4292880"/>
              <a:ext cx="2149722" cy="707886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Linear equation in </a:t>
              </a:r>
            </a:p>
            <a:p>
              <a:r>
                <a:rPr lang="en-US" sz="2000" dirty="0" smtClean="0"/>
                <a:t>n+1 unknowns </a:t>
              </a:r>
              <a:r>
                <a:rPr lang="en-US" sz="2000" dirty="0" err="1" smtClean="0">
                  <a:solidFill>
                    <a:srgbClr val="008000"/>
                  </a:solidFill>
                </a:rPr>
                <a:t>w</a:t>
              </a:r>
              <a:r>
                <a:rPr lang="en-US" sz="2000" dirty="0" err="1" smtClean="0"/>
                <a:t>,</a:t>
              </a:r>
              <a:r>
                <a:rPr lang="en-US" sz="2000" dirty="0" err="1" smtClean="0">
                  <a:solidFill>
                    <a:srgbClr val="008000"/>
                  </a:solidFill>
                </a:rPr>
                <a:t>b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2" idx="1"/>
              <a:endCxn id="53" idx="3"/>
            </p:cNvCxnSpPr>
            <p:nvPr/>
          </p:nvCxnSpPr>
          <p:spPr>
            <a:xfrm flipH="1" flipV="1">
              <a:off x="4151402" y="4523713"/>
              <a:ext cx="555897" cy="1231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963046" y="4054649"/>
              <a:ext cx="3188356" cy="903957"/>
              <a:chOff x="963046" y="3890567"/>
              <a:chExt cx="3188356" cy="90395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963046" y="4100730"/>
                <a:ext cx="41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 smtClean="0"/>
                  <a:t>ln</a:t>
                </a:r>
                <a:endParaRPr lang="en-US" sz="2400" dirty="0" smtClean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713538" y="4128798"/>
                <a:ext cx="14378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= 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400" dirty="0" smtClean="0"/>
                  <a:t>*x </a:t>
                </a:r>
                <a:r>
                  <a:rPr lang="en-US" sz="2400" dirty="0"/>
                  <a:t>+ </a:t>
                </a:r>
                <a:r>
                  <a:rPr lang="en-US" sz="2400" dirty="0" smtClean="0">
                    <a:solidFill>
                      <a:srgbClr val="008000"/>
                    </a:solidFill>
                  </a:rPr>
                  <a:t>b</a:t>
                </a:r>
                <a:endParaRPr lang="en-US" sz="2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406786" y="3890567"/>
                <a:ext cx="11387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f (x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429973" y="4332859"/>
                <a:ext cx="11155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1 - f</a:t>
                </a:r>
                <a:r>
                  <a:rPr lang="en-US" sz="2400" dirty="0"/>
                  <a:t>(x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1406787" y="4357834"/>
                <a:ext cx="11387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223747" y="4054122"/>
                <a:ext cx="15389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(              )</a:t>
                </a:r>
                <a:endParaRPr lang="en-US" sz="2800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662178" y="3426929"/>
            <a:ext cx="3105658" cy="461932"/>
            <a:chOff x="2045416" y="3438323"/>
            <a:chExt cx="3105658" cy="461932"/>
          </a:xfrm>
        </p:grpSpPr>
        <p:sp>
          <p:nvSpPr>
            <p:cNvPr id="86" name="TextBox 85"/>
            <p:cNvSpPr txBox="1"/>
            <p:nvPr/>
          </p:nvSpPr>
          <p:spPr>
            <a:xfrm>
              <a:off x="2045416" y="3438323"/>
              <a:ext cx="668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f (x)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3538" y="3438590"/>
              <a:ext cx="2437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 1 / (1+e </a:t>
              </a:r>
              <a:r>
                <a:rPr lang="en-US" sz="2400" baseline="30000" dirty="0"/>
                <a:t>-(</a:t>
              </a:r>
              <a:r>
                <a:rPr lang="en-US" sz="2400" baseline="30000" dirty="0">
                  <a:solidFill>
                    <a:srgbClr val="008000"/>
                  </a:solidFill>
                </a:rPr>
                <a:t>w</a:t>
              </a:r>
              <a:r>
                <a:rPr lang="en-US" sz="2400" baseline="30000" dirty="0"/>
                <a:t>*x + </a:t>
              </a:r>
              <a:r>
                <a:rPr lang="en-US" sz="2400" baseline="30000" dirty="0">
                  <a:solidFill>
                    <a:srgbClr val="008000"/>
                  </a:solidFill>
                </a:rPr>
                <a:t>b</a:t>
              </a:r>
              <a:r>
                <a:rPr lang="en-US" sz="2400" baseline="30000" dirty="0"/>
                <a:t>)</a:t>
              </a:r>
              <a:r>
                <a:rPr lang="en-US" sz="2400" dirty="0"/>
                <a:t>) 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044472" y="2692291"/>
            <a:ext cx="630572" cy="762906"/>
            <a:chOff x="2251758" y="2783538"/>
            <a:chExt cx="630572" cy="76290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1758" y="2783538"/>
              <a:ext cx="505417" cy="62205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5111" y="2827052"/>
              <a:ext cx="505417" cy="62205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6913" y="2924393"/>
              <a:ext cx="505417" cy="622051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8047594" y="1843263"/>
            <a:ext cx="639206" cy="762906"/>
            <a:chOff x="1036796" y="2428739"/>
            <a:chExt cx="639206" cy="762906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6796" y="2428739"/>
              <a:ext cx="514051" cy="62580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0149" y="2472253"/>
              <a:ext cx="514051" cy="62580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1951" y="2565844"/>
              <a:ext cx="514051" cy="625801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4678134" y="2162389"/>
            <a:ext cx="1447800" cy="914400"/>
            <a:chOff x="4077482" y="2176433"/>
            <a:chExt cx="1447800" cy="914400"/>
          </a:xfrm>
        </p:grpSpPr>
        <p:sp>
          <p:nvSpPr>
            <p:cNvPr id="93" name="Rounded Rectangle 92"/>
            <p:cNvSpPr/>
            <p:nvPr/>
          </p:nvSpPr>
          <p:spPr>
            <a:xfrm>
              <a:off x="4077482" y="2176433"/>
              <a:ext cx="14478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Model f</a:t>
              </a:r>
              <a:endParaRPr lang="en-US" sz="2000" dirty="0"/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8912" y="2550590"/>
              <a:ext cx="467400" cy="480463"/>
            </a:xfrm>
            <a:prstGeom prst="rect">
              <a:avLst/>
            </a:prstGeom>
            <a:ln w="28575" cmpd="sng">
              <a:noFill/>
            </a:ln>
          </p:spPr>
        </p:pic>
      </p:grpSp>
      <p:sp>
        <p:nvSpPr>
          <p:cNvPr id="95" name="TextBox 94"/>
          <p:cNvSpPr txBox="1"/>
          <p:nvPr/>
        </p:nvSpPr>
        <p:spPr>
          <a:xfrm>
            <a:off x="7464876" y="2878703"/>
            <a:ext cx="55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464876" y="1953727"/>
            <a:ext cx="6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97" name="Up Arrow 96"/>
          <p:cNvSpPr/>
          <p:nvPr/>
        </p:nvSpPr>
        <p:spPr>
          <a:xfrm rot="16200000">
            <a:off x="6200729" y="2425598"/>
            <a:ext cx="299354" cy="448944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6574878" y="2129949"/>
            <a:ext cx="889998" cy="952439"/>
            <a:chOff x="6712168" y="4766398"/>
            <a:chExt cx="889998" cy="952439"/>
          </a:xfrm>
        </p:grpSpPr>
        <p:pic>
          <p:nvPicPr>
            <p:cNvPr id="99" name="Content Placeholder 4"/>
            <p:cNvPicPr>
              <a:picLocks noChangeAspect="1"/>
            </p:cNvPicPr>
            <p:nvPr/>
          </p:nvPicPr>
          <p:blipFill rotWithShape="1">
            <a:blip r:embed="rId7"/>
            <a:srcRect t="-6144" b="-871"/>
            <a:stretch/>
          </p:blipFill>
          <p:spPr>
            <a:xfrm>
              <a:off x="6712168" y="4766398"/>
              <a:ext cx="889998" cy="952439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6831479" y="4767510"/>
              <a:ext cx="674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Data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1" name="Rounded Rectangular Callout 100"/>
          <p:cNvSpPr/>
          <p:nvPr/>
        </p:nvSpPr>
        <p:spPr>
          <a:xfrm>
            <a:off x="4579056" y="1572727"/>
            <a:ext cx="3195010" cy="381000"/>
          </a:xfrm>
          <a:prstGeom prst="wedgeRoundRectCallout">
            <a:avLst>
              <a:gd name="adj1" fmla="val -34652"/>
              <a:gd name="adj2" fmla="val -912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f</a:t>
            </a:r>
            <a:r>
              <a:rPr lang="en-US" sz="2000" dirty="0">
                <a:solidFill>
                  <a:srgbClr val="000000"/>
                </a:solidFill>
              </a:rPr>
              <a:t>(x) </a:t>
            </a:r>
            <a:r>
              <a:rPr lang="en-US" sz="2000" dirty="0" smtClean="0">
                <a:solidFill>
                  <a:srgbClr val="000000"/>
                </a:solidFill>
              </a:rPr>
              <a:t>= f’</a:t>
            </a:r>
            <a:r>
              <a:rPr lang="en-US" sz="2000" dirty="0" smtClean="0">
                <a:solidFill>
                  <a:srgbClr val="000000"/>
                </a:solidFill>
                <a:cs typeface="Chalkduster"/>
              </a:rPr>
              <a:t>(</a:t>
            </a:r>
            <a:r>
              <a:rPr lang="en-US" sz="2000" dirty="0">
                <a:solidFill>
                  <a:srgbClr val="000000"/>
                </a:solidFill>
                <a:cs typeface="Chalkduster"/>
              </a:rPr>
              <a:t>x)</a:t>
            </a:r>
            <a:r>
              <a:rPr lang="en-US" sz="2000" dirty="0">
                <a:solidFill>
                  <a:srgbClr val="000000"/>
                </a:solidFill>
              </a:rPr>
              <a:t> on </a:t>
            </a:r>
            <a:r>
              <a:rPr lang="en-US" sz="2000" dirty="0" smtClean="0">
                <a:solidFill>
                  <a:srgbClr val="000000"/>
                </a:solidFill>
              </a:rPr>
              <a:t>100% </a:t>
            </a:r>
            <a:r>
              <a:rPr lang="en-US" sz="2000" dirty="0">
                <a:solidFill>
                  <a:srgbClr val="000000"/>
                </a:solidFill>
              </a:rPr>
              <a:t>of inputs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1866" y="5457896"/>
            <a:ext cx="7961376" cy="525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80000" tIns="108000" rIns="180000" bIns="108000" rtlCol="0">
            <a:spAutoFit/>
          </a:bodyPr>
          <a:lstStyle/>
          <a:p>
            <a:pPr algn="ctr"/>
            <a:r>
              <a:rPr lang="en-US" sz="2000" b="1" dirty="0"/>
              <a:t>Query n+1 </a:t>
            </a:r>
            <a:r>
              <a:rPr lang="en-US" sz="2000" b="1" dirty="0">
                <a:solidFill>
                  <a:srgbClr val="FF0000"/>
                </a:solidFill>
              </a:rPr>
              <a:t>random points </a:t>
            </a:r>
            <a:r>
              <a:rPr lang="en-US" sz="2000" b="1" dirty="0" smtClean="0">
                <a:sym typeface="Wingdings"/>
              </a:rPr>
              <a:t>⇒ solve a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linear system </a:t>
            </a:r>
            <a:r>
              <a:rPr lang="en-US" sz="2000" b="1" dirty="0">
                <a:sym typeface="Wingdings"/>
              </a:rPr>
              <a:t>of n+1 </a:t>
            </a:r>
            <a:r>
              <a:rPr lang="en-US" sz="2000" b="1" dirty="0" smtClean="0">
                <a:sym typeface="Wingdings"/>
              </a:rPr>
              <a:t>equations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53248" y="2200697"/>
            <a:ext cx="92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753247" y="2705661"/>
            <a:ext cx="9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379908" y="2404582"/>
            <a:ext cx="523706" cy="3971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Chalkduster"/>
              </a:rPr>
              <a:t>f</a:t>
            </a:r>
            <a:r>
              <a:rPr lang="en-US" sz="2400" dirty="0" smtClean="0">
                <a:solidFill>
                  <a:schemeClr val="tx1"/>
                </a:solidFill>
                <a:cs typeface="Chalkduster"/>
              </a:rPr>
              <a:t>’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24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3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46.2|3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3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3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|0|0|0|0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3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11.8|2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39.9|4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6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|12.3|41.1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4.7|10.7|28.6|5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|47.5|3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1921</Words>
  <Application>Microsoft Macintosh PowerPoint</Application>
  <PresentationFormat>On-screen Show (4:3)</PresentationFormat>
  <Paragraphs>374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Stealing Machine Learning Models via Prediction APIs </vt:lpstr>
      <vt:lpstr>Machine Learning (ML) Systems</vt:lpstr>
      <vt:lpstr>Machine Learning as a Service (MLaaS)</vt:lpstr>
      <vt:lpstr>Machine Learning as a Service (MLaaS)</vt:lpstr>
      <vt:lpstr>Model Extraction Attacks</vt:lpstr>
      <vt:lpstr>Model Extraction Attacks (Prior Work)</vt:lpstr>
      <vt:lpstr>Main Results</vt:lpstr>
      <vt:lpstr>Model Extraction Example: Logistic Regression</vt:lpstr>
      <vt:lpstr>Model Extraction Example: Logistic Regression</vt:lpstr>
      <vt:lpstr>Generic Equation-Solving Attacks</vt:lpstr>
      <vt:lpstr>MLaaS: A Closer Look</vt:lpstr>
      <vt:lpstr>Online Attack: AWS Machine Learning</vt:lpstr>
      <vt:lpstr>Application: Model-Inversion Attacks</vt:lpstr>
      <vt:lpstr>Extracting a Decision Tree</vt:lpstr>
      <vt:lpstr>Countermeasures</vt:lpstr>
      <vt:lpstr>Generic Model Retraining Attacks</vt:lpstr>
      <vt:lpstr>Conclusion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Florian Tramer</dc:creator>
  <cp:lastModifiedBy>Florian Tramèr</cp:lastModifiedBy>
  <cp:revision>1552</cp:revision>
  <dcterms:created xsi:type="dcterms:W3CDTF">2015-09-28T13:14:35Z</dcterms:created>
  <dcterms:modified xsi:type="dcterms:W3CDTF">2016-08-11T21:45:59Z</dcterms:modified>
</cp:coreProperties>
</file>