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24"/>
  </p:notesMasterIdLst>
  <p:handoutMasterIdLst>
    <p:handoutMasterId r:id="rId25"/>
  </p:handoutMasterIdLst>
  <p:sldIdLst>
    <p:sldId id="304" r:id="rId3"/>
    <p:sldId id="352" r:id="rId4"/>
    <p:sldId id="353" r:id="rId5"/>
    <p:sldId id="354" r:id="rId6"/>
    <p:sldId id="355" r:id="rId7"/>
    <p:sldId id="356" r:id="rId8"/>
    <p:sldId id="357" r:id="rId9"/>
    <p:sldId id="358" r:id="rId10"/>
    <p:sldId id="359" r:id="rId11"/>
    <p:sldId id="360" r:id="rId12"/>
    <p:sldId id="367" r:id="rId13"/>
    <p:sldId id="368" r:id="rId14"/>
    <p:sldId id="369" r:id="rId15"/>
    <p:sldId id="373" r:id="rId16"/>
    <p:sldId id="379" r:id="rId17"/>
    <p:sldId id="382" r:id="rId18"/>
    <p:sldId id="372" r:id="rId19"/>
    <p:sldId id="351" r:id="rId20"/>
    <p:sldId id="376" r:id="rId21"/>
    <p:sldId id="377" r:id="rId22"/>
    <p:sldId id="378" r:id="rId2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Default Section" id="{AA340BCA-F848-6343-B425-58D001C192CC}">
          <p14:sldIdLst>
            <p14:sldId id="304"/>
            <p14:sldId id="352"/>
            <p14:sldId id="353"/>
            <p14:sldId id="354"/>
            <p14:sldId id="355"/>
            <p14:sldId id="356"/>
            <p14:sldId id="357"/>
            <p14:sldId id="358"/>
            <p14:sldId id="359"/>
            <p14:sldId id="360"/>
            <p14:sldId id="367"/>
            <p14:sldId id="368"/>
            <p14:sldId id="369"/>
            <p14:sldId id="373"/>
            <p14:sldId id="379"/>
            <p14:sldId id="382"/>
            <p14:sldId id="372"/>
            <p14:sldId id="351"/>
            <p14:sldId id="376"/>
            <p14:sldId id="377"/>
            <p14:sldId id="378"/>
          </p14:sldIdLst>
        </p14:section>
      </p14:sectionLst>
    </p:ext>
    <p:ext uri="{EFAFB233-063F-42B5-8137-9DF3F51BA10A}">
      <p15:sldGuideLst xmlns:p15="http://schemas.microsoft.com/office/powerpoint/2012/main">
        <p15:guide id="1" pos="2903" userDrawn="1">
          <p15:clr>
            <a:srgbClr val="A4A3A4"/>
          </p15:clr>
        </p15:guide>
        <p15:guide id="2" orient="horz" pos="17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FF9300"/>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2"/>
    <p:restoredTop sz="81762"/>
  </p:normalViewPr>
  <p:slideViewPr>
    <p:cSldViewPr snapToGrid="0" snapToObjects="1">
      <p:cViewPr>
        <p:scale>
          <a:sx n="97" d="100"/>
          <a:sy n="97" d="100"/>
        </p:scale>
        <p:origin x="1280" y="560"/>
      </p:cViewPr>
      <p:guideLst>
        <p:guide pos="2903"/>
        <p:guide orient="horz" pos="17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44570-1807-7F4D-ABE3-6C543FC4D5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B2456A1-6634-164F-8EB8-06864814FB38}"/>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6E1A1BEF-1512-654E-9478-70945693218B}" type="datetimeFigureOut">
              <a:rPr lang="en-US" altLang="en-US"/>
              <a:pPr/>
              <a:t>7/23/20</a:t>
            </a:fld>
            <a:endParaRPr lang="en-US" altLang="en-US"/>
          </a:p>
        </p:txBody>
      </p:sp>
      <p:sp>
        <p:nvSpPr>
          <p:cNvPr id="4" name="Footer Placeholder 3">
            <a:extLst>
              <a:ext uri="{FF2B5EF4-FFF2-40B4-BE49-F238E27FC236}">
                <a16:creationId xmlns:a16="http://schemas.microsoft.com/office/drawing/2014/main" id="{C3631F8B-8788-CF42-B011-BEA34FA4168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EA82B726-8B93-0C4E-80DF-6A3C3FAF681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93C84B6-78FB-0F44-A837-2E8DE39C605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B06FC0-A5CD-E54D-8FCE-EB4E07D1EDC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4465CB63-E90A-8C4B-9521-506B00C43C6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548E2014-5D9A-954F-A6AC-3995E514D816}" type="datetimeFigureOut">
              <a:rPr lang="en-US" altLang="en-US"/>
              <a:pPr/>
              <a:t>7/23/20</a:t>
            </a:fld>
            <a:endParaRPr lang="en-US" altLang="en-US"/>
          </a:p>
        </p:txBody>
      </p:sp>
      <p:sp>
        <p:nvSpPr>
          <p:cNvPr id="4" name="Slide Image Placeholder 3">
            <a:extLst>
              <a:ext uri="{FF2B5EF4-FFF2-40B4-BE49-F238E27FC236}">
                <a16:creationId xmlns:a16="http://schemas.microsoft.com/office/drawing/2014/main" id="{19B313EE-B578-A14A-AB22-0A2E6B009B7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76720E5-5B7D-714E-B317-96A2B1DDDC7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F6A60AF-5498-3047-9A0F-0ADF3837F95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0D34F1-8C93-5343-A8A9-095CACE76E6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F4D1640-894C-2743-A05F-0E57BD1863CB}"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a:t>
            </a:fld>
            <a:endParaRPr lang="en-US" altLang="en-US"/>
          </a:p>
        </p:txBody>
      </p:sp>
    </p:spTree>
    <p:extLst>
      <p:ext uri="{BB962C8B-B14F-4D97-AF65-F5344CB8AC3E}">
        <p14:creationId xmlns:p14="http://schemas.microsoft.com/office/powerpoint/2010/main" val="1990949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where our work comes in.</a:t>
            </a:r>
          </a:p>
          <a:p>
            <a:r>
              <a:rPr lang="en-US" dirty="0"/>
              <a:t>For each of these 13 defenses, we were able to come up with a much stronger attack than the ones originally considered in the authors’ evaluation.</a:t>
            </a:r>
          </a:p>
          <a:p>
            <a:r>
              <a:rPr lang="en-US" dirty="0"/>
              <a:t>And rather than just showing this final attack, we wrote down our entire process. </a:t>
            </a:r>
          </a:p>
          <a:p>
            <a:r>
              <a:rPr lang="en-US" dirty="0"/>
              <a:t>Usually this started with reading the paper and finding something strange or missing in the original evaluation. Often looking at the authors code also helped in confirming some hypotheses about why the originally considered attacks failed.</a:t>
            </a:r>
          </a:p>
          <a:p>
            <a:r>
              <a:rPr lang="en-US" dirty="0"/>
              <a:t>We also didn’t cherry pick which results to present. For some defenses, we thought up some adaptive attack, tried it, and it worked.</a:t>
            </a:r>
          </a:p>
          <a:p>
            <a:r>
              <a:rPr lang="en-US" dirty="0"/>
              <a:t> In other cases, it didn’t so we wrote this down and tried again until we found something that works.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10</a:t>
            </a:fld>
            <a:endParaRPr lang="en-US" altLang="en-US"/>
          </a:p>
        </p:txBody>
      </p:sp>
    </p:spTree>
    <p:extLst>
      <p:ext uri="{BB962C8B-B14F-4D97-AF65-F5344CB8AC3E}">
        <p14:creationId xmlns:p14="http://schemas.microsoft.com/office/powerpoint/2010/main" val="376951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the rest of the talk, I’ll go over some high-level lessons we learned from evaluating defenses.</a:t>
            </a:r>
          </a:p>
          <a:p>
            <a:r>
              <a:rPr lang="en-US" dirty="0"/>
              <a:t>These will be formulated as things one shouldn’t do when building or evaluating a defense.</a:t>
            </a:r>
          </a:p>
          <a:p>
            <a:r>
              <a:rPr lang="en-US" dirty="0"/>
              <a:t>And if you’re interested in the nitty-gritty details, please take a look at the individual case studies in the paper</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11</a:t>
            </a:fld>
            <a:endParaRPr lang="en-US" altLang="en-US"/>
          </a:p>
        </p:txBody>
      </p:sp>
    </p:spTree>
    <p:extLst>
      <p:ext uri="{BB962C8B-B14F-4D97-AF65-F5344CB8AC3E}">
        <p14:creationId xmlns:p14="http://schemas.microsoft.com/office/powerpoint/2010/main" val="296023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the first things we noticed, and we were quite surprised by actually, is that there are a bunch of recent defenses that *explicitly* aim to break a model’s gradients in order to break gradient-based attacks.</a:t>
            </a:r>
          </a:p>
          <a:p>
            <a:r>
              <a:rPr lang="en-US" dirty="0"/>
              <a:t>And this is unfortunately just the wrong way to think about this problem. By messing up gradients, we're most likely going to cause many existing attacks to fail, but that shouldn’t be the end goal. The model hasn’t been made more robust, and we’ve found that these types of defenses are usually easy to defeat with some form of gradient-free attack.</a:t>
            </a:r>
          </a:p>
          <a:p>
            <a:r>
              <a:rPr lang="en-US" dirty="0"/>
              <a:t>And this is really the heart of what a good adaptive evaluation should do: an evaluation shouldn’t show that the defense resists some specific attacks, but make a convincing case that it can resist *all* attack techniques in some attack model</a:t>
            </a:r>
          </a:p>
          <a:p>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12</a:t>
            </a:fld>
            <a:endParaRPr lang="en-US" altLang="en-US"/>
          </a:p>
        </p:txBody>
      </p:sp>
    </p:spTree>
    <p:extLst>
      <p:ext uri="{BB962C8B-B14F-4D97-AF65-F5344CB8AC3E}">
        <p14:creationId xmlns:p14="http://schemas.microsoft.com/office/powerpoint/2010/main" val="309092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Now this brings us to our second observation, about re-using adaptive attacks from prior work.</a:t>
            </a:r>
          </a:p>
          <a:p>
            <a:r>
              <a:rPr lang="en-US" dirty="0"/>
              <a:t>What many evaluations will do is take successful adaptive attacks on prior defenses, and re-purpose them against their own defense.</a:t>
            </a:r>
          </a:p>
          <a:p>
            <a:r>
              <a:rPr lang="en-US" dirty="0"/>
              <a:t>Two popular “victims” of this are the BPDA and EOT attack strategies introduced by </a:t>
            </a:r>
            <a:r>
              <a:rPr lang="en-US" dirty="0" err="1"/>
              <a:t>Athalye</a:t>
            </a:r>
            <a:r>
              <a:rPr lang="en-US" dirty="0"/>
              <a:t>, </a:t>
            </a:r>
            <a:r>
              <a:rPr lang="en-US" dirty="0" err="1"/>
              <a:t>Carlini</a:t>
            </a:r>
            <a:r>
              <a:rPr lang="en-US" dirty="0"/>
              <a:t> and Wagner. </a:t>
            </a:r>
          </a:p>
          <a:p>
            <a:r>
              <a:rPr lang="en-US" dirty="0"/>
              <a:t>These are generic techniques to approximate gradients, when the model is either non-differentiable or randomized. And these techniques have been used successfully against many defenses. But this does not mean that they’re always appropriate.</a:t>
            </a:r>
          </a:p>
          <a:p>
            <a:r>
              <a:rPr lang="en-US" dirty="0"/>
              <a:t>So we should really take the time to understand *why* previous adaptive attacks worked, before using similar ideas in new evaluations. Because these attacks were specifically tailored to a defense, we have to make sure that the same assumptions and invariances hold for the new defense as well.</a:t>
            </a:r>
          </a:p>
          <a:p>
            <a:r>
              <a:rPr lang="en-US" dirty="0"/>
              <a:t>And that’s why our paper gives a lot of details on our process for designing each attack, usually there’s a lot of assumptions that have to be met for the attack to work.</a:t>
            </a:r>
          </a:p>
          <a:p>
            <a:r>
              <a:rPr lang="en-US" dirty="0"/>
              <a:t>Some specific advice I can give on these techniques: I try to use BPDA as a last resort. It’s a blunt hammer that is great when it works, but gradient-free attacks will typically be better.</a:t>
            </a:r>
          </a:p>
          <a:p>
            <a:r>
              <a:rPr lang="en-US" dirty="0"/>
              <a:t>As for randomized defenses, I usually first try to break the defense with fixed randomness. And if this works, then try to average the randomness out.</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13</a:t>
            </a:fld>
            <a:endParaRPr lang="en-US" altLang="en-US"/>
          </a:p>
        </p:txBody>
      </p:sp>
    </p:spTree>
    <p:extLst>
      <p:ext uri="{BB962C8B-B14F-4D97-AF65-F5344CB8AC3E}">
        <p14:creationId xmlns:p14="http://schemas.microsoft.com/office/powerpoint/2010/main" val="3652511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pattern we noticed in many defense evaluations is just a lot of un-needed complexity</a:t>
            </a:r>
          </a:p>
          <a:p>
            <a:r>
              <a:rPr lang="en-US" dirty="0"/>
              <a:t>One reason is that defenses themselves have gotten exceedingly complex. For some reason this seems particularly true of defenses submitted to security conferences</a:t>
            </a:r>
          </a:p>
          <a:p>
            <a:r>
              <a:rPr lang="en-US" dirty="0"/>
              <a:t>As a generic example, it’s not uncommon to see defenses that look a bit like this.</a:t>
            </a:r>
          </a:p>
          <a:p>
            <a:r>
              <a:rPr lang="en-US" dirty="0"/>
              <a:t>First you have some kind of pre-processing, often randomized. Then you have many different components, often different neural networks that jointly reach a prediction. And then on top of that you have some kind of anomaly detector, that computes some complicated statistic over all the previous components. For good measure, this anomaly detector is often hard to differentiate over.</a:t>
            </a:r>
          </a:p>
          <a:p>
            <a:r>
              <a:rPr lang="en-US" dirty="0"/>
              <a:t>Now this in itself is OK. Maybe we actually need very complex defenses to solve adversarial examples.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14</a:t>
            </a:fld>
            <a:endParaRPr lang="en-US" altLang="en-US"/>
          </a:p>
        </p:txBody>
      </p:sp>
    </p:spTree>
    <p:extLst>
      <p:ext uri="{BB962C8B-B14F-4D97-AF65-F5344CB8AC3E}">
        <p14:creationId xmlns:p14="http://schemas.microsoft.com/office/powerpoint/2010/main" val="1497656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more often than not, the best attacks on these types of systems are fairly simple</a:t>
            </a:r>
          </a:p>
          <a:p>
            <a:r>
              <a:rPr lang="en-US" dirty="0"/>
              <a:t>What I often see is an evaluation that tries to attack the entire defense at once, usually by formulating some crazy loss function with a bunch of weighted terms.</a:t>
            </a:r>
          </a:p>
          <a:p>
            <a:r>
              <a:rPr lang="en-US" dirty="0"/>
              <a:t>And there’s very little chance that this will work. Even with just two loss terms we have to be a bit careful, and with more we'll just get a very expensive attack, that will probably fail, and we won’t really know why.</a:t>
            </a:r>
          </a:p>
          <a:p>
            <a:r>
              <a:rPr lang="en-US" dirty="0"/>
              <a:t>So what do we do?</a:t>
            </a:r>
          </a:p>
          <a:p>
            <a:r>
              <a:rPr lang="en-US" dirty="0"/>
              <a:t>As with any computer system, there’s going to be a weakest link. For a few quite complex defenses, we evaluated each of their components individually and found that many of them don’t really matter and can just be ignored by the attack. Among the important components, there’s usually some that are very easy to attack, and that can break the whole system.</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15</a:t>
            </a:fld>
            <a:endParaRPr lang="en-US" altLang="en-US"/>
          </a:p>
        </p:txBody>
      </p:sp>
    </p:spTree>
    <p:extLst>
      <p:ext uri="{BB962C8B-B14F-4D97-AF65-F5344CB8AC3E}">
        <p14:creationId xmlns:p14="http://schemas.microsoft.com/office/powerpoint/2010/main" val="4133795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specific technique that we used in some of our attacks are so-called feature adversaries. This is really simple and cool attack technique that I think more people should know about.</a:t>
            </a:r>
          </a:p>
          <a:p>
            <a:r>
              <a:rPr lang="en-US" dirty="0"/>
              <a:t>Let’s see an example for how to break a classifier augmented with an anomaly detector.</a:t>
            </a:r>
          </a:p>
          <a:p>
            <a:r>
              <a:rPr lang="en-US" dirty="0"/>
              <a:t>We start with a normal picture of guacamole. The model will classify this correctly, and the anomaly detector will look at some internal features of the model and say that the input is ok.</a:t>
            </a:r>
          </a:p>
          <a:p>
            <a:r>
              <a:rPr lang="en-US" dirty="0"/>
              <a:t>To build an adversarial example for our cat, we’ll search for a perturbation that makes the model’s internal features match those of the guacamole picture. This is great because it hits two birds with one stone. Because the model's internal features now match the guacamole picture, the model will classify our attack as guacamole. And the anomaly detector will also consider the features as valid. </a:t>
            </a:r>
          </a:p>
          <a:p>
            <a:r>
              <a:rPr lang="en-US" dirty="0"/>
              <a:t>So we’ve attacked the system without actually having to directly attack the anomaly detector, or even understand how it works internally. </a:t>
            </a:r>
          </a:p>
          <a:p>
            <a:r>
              <a:rPr lang="en-US" dirty="0"/>
              <a:t>It’s just garbage in, garbage out.</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16</a:t>
            </a:fld>
            <a:endParaRPr lang="en-US" altLang="en-US"/>
          </a:p>
        </p:txBody>
      </p:sp>
    </p:spTree>
    <p:extLst>
      <p:ext uri="{BB962C8B-B14F-4D97-AF65-F5344CB8AC3E}">
        <p14:creationId xmlns:p14="http://schemas.microsoft.com/office/powerpoint/2010/main" val="346418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This next point is more of a meta-point really. A feeling I get from some defense evaluations is that authors are mostly trying to convince reviewers that their defense is robust, rather than being convinced themselves</a:t>
            </a:r>
          </a:p>
          <a:p>
            <a:r>
              <a:rPr lang="en-US" dirty="0"/>
              <a:t>And unfortunately, if we don’t try to break our own defenses, someone else probably will later.</a:t>
            </a:r>
          </a:p>
          <a:p>
            <a:r>
              <a:rPr lang="en-US" dirty="0"/>
              <a:t>One symptom of this are defense evaluations that evaluate a huge number of non-adaptive attacks, but only spend a tiny portion of the evaluation on ideas that actually have a chance to work. </a:t>
            </a:r>
          </a:p>
          <a:p>
            <a:r>
              <a:rPr lang="en-US" dirty="0"/>
              <a:t>Think of it like this: if I was offered 1M dollars to break my own defense, what kind of attack would I build? Probably an adaptive one.</a:t>
            </a:r>
          </a:p>
          <a:p>
            <a:r>
              <a:rPr lang="en-US" dirty="0"/>
              <a:t>My ideal would be that defense evaluations in papers would be mainly about adaptive attacks. Showing that a defense resists non-adaptive attacks is a formality at this point. It should definitely be in the paper, but its not the most important message.</a:t>
            </a:r>
          </a:p>
          <a:p>
            <a:r>
              <a:rPr lang="en-US" dirty="0"/>
              <a:t>And when describing adaptive attacks, we also shouldn't beat around the bush. Usually defenses rely on 1 or 2 very crucial assumptions or invariants. So we should attack those directly, with the strongest possible attack strategy we can think of. </a:t>
            </a:r>
          </a:p>
          <a:p>
            <a:r>
              <a:rPr lang="en-US" dirty="0"/>
              <a:t>It’s also nice to see some standard evaluation guidelines being followed routinely by authors. But this also shouldn’t be treated as a simple check-list to appease reviewers.</a:t>
            </a:r>
          </a:p>
          <a:p>
            <a:r>
              <a:rPr lang="en-US" dirty="0"/>
              <a:t>And its worth noting that many of these guidelines also apply to adaptive attacks. E.g., checking that an attack has converged properly, or that the attack always succeeds for a large enough perturbation budget.</a:t>
            </a:r>
          </a:p>
          <a:p>
            <a:r>
              <a:rPr lang="en-US" dirty="0"/>
              <a:t>A particularly striking failure case in some evaluations is that a proposed adaptive attacks performs worse than the best non-adaptive attack, which clearly shows that the adaptive attack design can be improved</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17</a:t>
            </a:fld>
            <a:endParaRPr lang="en-US" altLang="en-US"/>
          </a:p>
        </p:txBody>
      </p:sp>
    </p:spTree>
    <p:extLst>
      <p:ext uri="{BB962C8B-B14F-4D97-AF65-F5344CB8AC3E}">
        <p14:creationId xmlns:p14="http://schemas.microsoft.com/office/powerpoint/2010/main" val="389535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let’s take a step back, and talk about a slightly broader problem in this field.</a:t>
            </a:r>
          </a:p>
          <a:p>
            <a:r>
              <a:rPr lang="en-US" dirty="0"/>
              <a:t>In the end, most defenses against adversarial examples are heuristic, and need to be empirically evaluated.</a:t>
            </a:r>
          </a:p>
          <a:p>
            <a:r>
              <a:rPr lang="en-US" dirty="0"/>
              <a:t>We know that this is really hard. So unfortunately there’s always a chance that even if we put in our best efforts to evaluate our defenses, someone else will later find a stronger attack.</a:t>
            </a:r>
          </a:p>
          <a:p>
            <a:r>
              <a:rPr lang="en-US" dirty="0"/>
              <a:t>Ultimately, that’s the nature of empirical computer security research.</a:t>
            </a:r>
          </a:p>
          <a:p>
            <a:r>
              <a:rPr lang="en-US" dirty="0"/>
              <a:t>But the way that we react to these subsequent breaks currently looks a little like this.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18</a:t>
            </a:fld>
            <a:endParaRPr lang="en-US" altLang="en-US"/>
          </a:p>
        </p:txBody>
      </p:sp>
    </p:spTree>
    <p:extLst>
      <p:ext uri="{BB962C8B-B14F-4D97-AF65-F5344CB8AC3E}">
        <p14:creationId xmlns:p14="http://schemas.microsoft.com/office/powerpoint/2010/main" val="344563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specific, I recently reviewed about 40 defenses that I know of that have been broken by a subsequent paper</a:t>
            </a:r>
          </a:p>
          <a:p>
            <a:r>
              <a:rPr lang="en-US" dirty="0"/>
              <a:t>Of these 40 papers, I found one that was broken before being presented at a conference, and the authors retracted the paper</a:t>
            </a:r>
          </a:p>
          <a:p>
            <a:r>
              <a:rPr lang="en-US" dirty="0"/>
              <a:t>And I found one other paper that was amended on </a:t>
            </a:r>
            <a:r>
              <a:rPr lang="en-US" dirty="0" err="1"/>
              <a:t>arXiv</a:t>
            </a:r>
            <a:r>
              <a:rPr lang="en-US" dirty="0"/>
              <a:t> with a footnote that acknowledges the subsequent attack.</a:t>
            </a:r>
          </a:p>
          <a:p>
            <a:r>
              <a:rPr lang="en-US" dirty="0"/>
              <a:t>The 38 other papers still present the original evaluation results as is.</a:t>
            </a:r>
          </a:p>
          <a:p>
            <a:r>
              <a:rPr lang="en-US" dirty="0"/>
              <a:t>So why is this problematic?</a:t>
            </a:r>
          </a:p>
          <a:p>
            <a:r>
              <a:rPr lang="en-US" dirty="0"/>
              <a:t>Mainly because it makes it much harder for people, newcomers especially, to navigate this field and understand what has been tried and what works and what doesn’t</a:t>
            </a:r>
          </a:p>
          <a:p>
            <a:r>
              <a:rPr lang="en-US" dirty="0"/>
              <a:t>It’s actually quite common to see papers that reference and build upon some prior defense idea that has actually been broken</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19</a:t>
            </a:fld>
            <a:endParaRPr lang="en-US" altLang="en-US"/>
          </a:p>
        </p:txBody>
      </p:sp>
    </p:spTree>
    <p:extLst>
      <p:ext uri="{BB962C8B-B14F-4D97-AF65-F5344CB8AC3E}">
        <p14:creationId xmlns:p14="http://schemas.microsoft.com/office/powerpoint/2010/main" val="360963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is about adversarial examples. </a:t>
            </a:r>
          </a:p>
          <a:p>
            <a:r>
              <a:rPr lang="en-US" dirty="0"/>
              <a:t>This curious phenomenon in machine learning models, where very small changes to the input can cause a complete change in prediction</a:t>
            </a:r>
          </a:p>
          <a:p>
            <a:r>
              <a:rPr lang="en-US" dirty="0"/>
              <a:t>So here this image on the left that-s correctly classified gets slightly perturbed and now the model thinks its looking at a picture of guacamole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a:t>
            </a:fld>
            <a:endParaRPr lang="en-US" altLang="en-US"/>
          </a:p>
        </p:txBody>
      </p:sp>
    </p:spTree>
    <p:extLst>
      <p:ext uri="{BB962C8B-B14F-4D97-AF65-F5344CB8AC3E}">
        <p14:creationId xmlns:p14="http://schemas.microsoft.com/office/powerpoint/2010/main" val="3631685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So what could we do better?</a:t>
            </a:r>
          </a:p>
          <a:p>
            <a:r>
              <a:rPr lang="en-US" dirty="0"/>
              <a:t>I’ll use an example from one of my own papers, published at ICLR 2018. This was my first paper on adversarial examples, and it proposed a heuristic defense against black-box attacks, when the adversary doesn’t have direct query access to the model.</a:t>
            </a:r>
          </a:p>
          <a:p>
            <a:r>
              <a:rPr lang="en-US" dirty="0"/>
              <a:t>I tried hard to break this defense, but apparently not hard enough because there’s been a line of work in the CV community that has found better attacks year after year. Despite this, the paper is still sometimes referenced as an effective defense.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 actually only learned about these attacks a couple months ago, so I’ll just also note that if you find an attack against a defense, it's a really good idea to contact the authors to let them know.</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 the end, I amended the paper on </a:t>
            </a:r>
            <a:r>
              <a:rPr lang="en-US" dirty="0" err="1"/>
              <a:t>arXiv</a:t>
            </a:r>
            <a:r>
              <a:rPr lang="en-US" dirty="0"/>
              <a:t> to acknowledge these later attacks. It doesn’t really matter much where to do this in the paper, it could be in the abstract, after the intro or in the results section.</a:t>
            </a:r>
          </a:p>
          <a:p>
            <a:r>
              <a:rPr lang="en-US" dirty="0"/>
              <a:t>And this doesn’t need to invalidate the work entirely. This paper for instance had a bunch of other ideas and results that are still valid, and even the defense still seems to do a bit better compared to undefended models, although not as well as we would have hoped. But now the reader gets a clearer view of the status of the field, of what problems are still open, and what ideas people have tried.</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20</a:t>
            </a:fld>
            <a:endParaRPr lang="en-US" altLang="en-US"/>
          </a:p>
        </p:txBody>
      </p:sp>
    </p:spTree>
    <p:extLst>
      <p:ext uri="{BB962C8B-B14F-4D97-AF65-F5344CB8AC3E}">
        <p14:creationId xmlns:p14="http://schemas.microsoft.com/office/powerpoint/2010/main" val="3224931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main take way from our work, is that evaluating adversarial examples defenses is just hard!</a:t>
            </a:r>
          </a:p>
          <a:p>
            <a:r>
              <a:rPr lang="en-US" dirty="0"/>
              <a:t>But there’s still a lot of room for improvement in the way that we currently do this.</a:t>
            </a:r>
          </a:p>
          <a:p>
            <a:r>
              <a:rPr lang="en-US" dirty="0"/>
              <a:t>Part of this is conceptual: authors and reviewers have to realize that showing robustness to prior attacks is a fairly weak goal, and that this is not the way forward.</a:t>
            </a:r>
          </a:p>
          <a:p>
            <a:r>
              <a:rPr lang="en-US" dirty="0"/>
              <a:t>Our conjecture is that we’re not going to come up with a fully universal attack, so defenses really have to be evaluated against adaptive attacks</a:t>
            </a:r>
          </a:p>
          <a:p>
            <a:endParaRPr lang="en-US" dirty="0"/>
          </a:p>
          <a:p>
            <a:r>
              <a:rPr lang="en-US" dirty="0"/>
              <a:t>And ideally, this would be the bulk of a paper’s evaluation section. My hope would be to read each evaluation section and be convinced that the authors really tried  as hard as possible to break their defense, but failed.</a:t>
            </a:r>
          </a:p>
          <a:p>
            <a:r>
              <a:rPr lang="en-US" dirty="0"/>
              <a:t>This means that defense authors have to learn to build strong attacks, and there’s no better way to do that than to practice! And I think our paper can help here.</a:t>
            </a:r>
          </a:p>
          <a:p>
            <a:r>
              <a:rPr lang="en-US" dirty="0"/>
              <a:t>And as you break your teeth on a bunch of defenses, as we did, it will become easier and easier to come up with attacks that are both simpler and stronger.</a:t>
            </a:r>
          </a:p>
          <a:p>
            <a:r>
              <a:rPr lang="en-US" dirty="0"/>
              <a:t>By trying to attack other defenses, you’ll also help to have more independent re-evaluations in the field, which would be super valuable</a:t>
            </a:r>
          </a:p>
          <a:p>
            <a:r>
              <a:rPr lang="en-US" dirty="0"/>
              <a:t>And finally, if your defense still gets broken, its not the end of the world. Just be honest about it, acknowledge the attack, and keep on the research until we solve this super hard and fascinating problem!</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21</a:t>
            </a:fld>
            <a:endParaRPr lang="en-US" altLang="en-US"/>
          </a:p>
        </p:txBody>
      </p:sp>
    </p:spTree>
    <p:extLst>
      <p:ext uri="{BB962C8B-B14F-4D97-AF65-F5344CB8AC3E}">
        <p14:creationId xmlns:p14="http://schemas.microsoft.com/office/powerpoint/2010/main" val="243770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should we care about adversarial examples.</a:t>
            </a:r>
          </a:p>
          <a:p>
            <a:r>
              <a:rPr lang="en-US" dirty="0"/>
              <a:t>I think there’s two main complementary reasons to study them.</a:t>
            </a:r>
          </a:p>
          <a:p>
            <a:r>
              <a:rPr lang="en-US" dirty="0"/>
              <a:t>The first is because they give a lot of control to adversaries of deployed ML systems. This has strong implications for the use of machine learning in computer security, for things like malware detection or web-security like detecting ads, phishing campaigns or forbidden content</a:t>
            </a:r>
          </a:p>
          <a:p>
            <a:r>
              <a:rPr lang="en-US" dirty="0"/>
              <a:t>On top of this, studying adversarial examples might also help us understand robustness to distributional shift in a more general sense, with the ultimate goal of building more reliable and safer machine learning.</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3</a:t>
            </a:fld>
            <a:endParaRPr lang="en-US" altLang="en-US"/>
          </a:p>
        </p:txBody>
      </p:sp>
    </p:spTree>
    <p:extLst>
      <p:ext uri="{BB962C8B-B14F-4D97-AF65-F5344CB8AC3E}">
        <p14:creationId xmlns:p14="http://schemas.microsoft.com/office/powerpoint/2010/main" val="45734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models that are robust to adversarial examples is a very challenging problem and many many people have tried.</a:t>
            </a:r>
          </a:p>
          <a:p>
            <a:r>
              <a:rPr lang="en-US" dirty="0"/>
              <a:t>The number of papers on this topic has really exploded over the past two years and on average  there’s probably one new defense paper submitted to </a:t>
            </a:r>
            <a:r>
              <a:rPr lang="en-US" dirty="0" err="1"/>
              <a:t>arXiv</a:t>
            </a:r>
            <a:r>
              <a:rPr lang="en-US" dirty="0"/>
              <a:t> each day</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4</a:t>
            </a:fld>
            <a:endParaRPr lang="en-US" altLang="en-US"/>
          </a:p>
        </p:txBody>
      </p:sp>
    </p:spTree>
    <p:extLst>
      <p:ext uri="{BB962C8B-B14F-4D97-AF65-F5344CB8AC3E}">
        <p14:creationId xmlns:p14="http://schemas.microsoft.com/office/powerpoint/2010/main" val="341955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field is being held back by a difficulty to properly evaluate these defenses</a:t>
            </a:r>
          </a:p>
          <a:p>
            <a:r>
              <a:rPr lang="en-US" dirty="0"/>
              <a:t>For this work we reviewed 13 peer-reviewed defenses that appeared at one of the leading ML conferences over the past two years.</a:t>
            </a:r>
          </a:p>
          <a:p>
            <a:r>
              <a:rPr lang="en-US" dirty="0"/>
              <a:t>All these papers propose some interesting new way of defending against adversarial examples.</a:t>
            </a:r>
          </a:p>
          <a:p>
            <a:r>
              <a:rPr lang="en-US" dirty="0"/>
              <a:t>And they all evaluate their proposed defense quite thoroughly, usually by following well accepted guidelines an standards</a:t>
            </a:r>
          </a:p>
          <a:p>
            <a:endParaRPr lang="en-US" dirty="0"/>
          </a:p>
          <a:p>
            <a:r>
              <a:rPr lang="en-US" dirty="0"/>
              <a:t>But we find that for every single one of these defenses, the actual robustness is overclaimed. And with a suitably designed attack, we can reduce the defense’s accuracy significantly, typically to 0% accuracy in the threat model that the authors originally considered</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5</a:t>
            </a:fld>
            <a:endParaRPr lang="en-US" altLang="en-US"/>
          </a:p>
        </p:txBody>
      </p:sp>
    </p:spTree>
    <p:extLst>
      <p:ext uri="{BB962C8B-B14F-4D97-AF65-F5344CB8AC3E}">
        <p14:creationId xmlns:p14="http://schemas.microsoft.com/office/powerpoint/2010/main" val="129497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following this space over the past years, this might not come as a surprise.</a:t>
            </a:r>
          </a:p>
          <a:p>
            <a:r>
              <a:rPr lang="en-US" dirty="0"/>
              <a:t>Our paper isn’t the first to re-evaluate a bunch of defenses and to show that they’re broken.</a:t>
            </a:r>
          </a:p>
          <a:p>
            <a:r>
              <a:rPr lang="en-US" dirty="0"/>
              <a:t>Actually my co-author Nicholas has been doing this for the past 3 years now.</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6</a:t>
            </a:fld>
            <a:endParaRPr lang="en-US" altLang="en-US"/>
          </a:p>
        </p:txBody>
      </p:sp>
    </p:spTree>
    <p:extLst>
      <p:ext uri="{BB962C8B-B14F-4D97-AF65-F5344CB8AC3E}">
        <p14:creationId xmlns:p14="http://schemas.microsoft.com/office/powerpoint/2010/main" val="29627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we initially started this project, we were expecting a different outcome.</a:t>
            </a:r>
          </a:p>
          <a:p>
            <a:r>
              <a:rPr lang="en-US" dirty="0"/>
              <a:t>Our initial goal was actually to show that evaluations of adversarial examples defenses *have* improved.</a:t>
            </a:r>
          </a:p>
          <a:p>
            <a:r>
              <a:rPr lang="en-US" dirty="0"/>
              <a:t>Our reason for being optimistic was that the field has slowly come to a consensus on what constitutes a good evaluation.</a:t>
            </a:r>
          </a:p>
          <a:p>
            <a:r>
              <a:rPr lang="en-US" dirty="0"/>
              <a:t>First, we’ve mostly converged on some simple and clearly defined threat models, where the adversary gets full access to a defense (we call this a white-box attack) and the adversary is constrained to producing perturbations that are small under some fixed norm.</a:t>
            </a:r>
          </a:p>
          <a:p>
            <a:r>
              <a:rPr lang="en-US" dirty="0"/>
              <a:t>Of course, a lot has been said about this type of threat model, and how this norm constraint is arbitrary and unrealistic. But at least it gives us a surprisingly hard and well-defined problem to study.</a:t>
            </a:r>
          </a:p>
          <a:p>
            <a:r>
              <a:rPr lang="en-US" dirty="0"/>
              <a:t>The second important change in the field has been about recognizing the importance of adaptive attacks, that are specifically tailored to the defense.</a:t>
            </a:r>
          </a:p>
          <a:p>
            <a:r>
              <a:rPr lang="en-US" dirty="0"/>
              <a:t>This may seem obvious to the security community, but prior evaluations have often been just about showing that previous attacks don’t work</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7</a:t>
            </a:fld>
            <a:endParaRPr lang="en-US" altLang="en-US"/>
          </a:p>
        </p:txBody>
      </p:sp>
    </p:spTree>
    <p:extLst>
      <p:ext uri="{BB962C8B-B14F-4D97-AF65-F5344CB8AC3E}">
        <p14:creationId xmlns:p14="http://schemas.microsoft.com/office/powerpoint/2010/main" val="1989945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did find that evaluation standards indeed seem to be improving.</a:t>
            </a:r>
          </a:p>
          <a:p>
            <a:r>
              <a:rPr lang="en-US" dirty="0"/>
              <a:t>Over the years, we find that authors (and probably reviewers too) have recognized the importance of adaptive white-box evaluations</a:t>
            </a:r>
          </a:p>
          <a:p>
            <a:r>
              <a:rPr lang="en-US" dirty="0"/>
              <a:t>Among the 13 papers we reviewed, 9 of them explicitly aimed to create an adaptive attack tailored to their defense</a:t>
            </a:r>
          </a:p>
          <a:p>
            <a:r>
              <a:rPr lang="en-US" dirty="0"/>
              <a:t>Another very nice change in the field is that pretty much every defense now comes with a public codebase, and often even with pretrained modes. </a:t>
            </a:r>
          </a:p>
          <a:p>
            <a:r>
              <a:rPr lang="en-US" dirty="0"/>
              <a:t>This also wasn’t the case 2-3 years ago.</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8</a:t>
            </a:fld>
            <a:endParaRPr lang="en-US" altLang="en-US"/>
          </a:p>
        </p:txBody>
      </p:sp>
    </p:spTree>
    <p:extLst>
      <p:ext uri="{BB962C8B-B14F-4D97-AF65-F5344CB8AC3E}">
        <p14:creationId xmlns:p14="http://schemas.microsoft.com/office/powerpoint/2010/main" val="3656814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evaluation standards seem to be improving, well why were all these defenses still broken?</a:t>
            </a:r>
          </a:p>
          <a:p>
            <a:r>
              <a:rPr lang="en-US" dirty="0"/>
              <a:t>And the answer is quite simple. We find that while many papers try to evaluate against adaptive attacks, they fail to design a particularly strong attack.</a:t>
            </a:r>
          </a:p>
          <a:p>
            <a:r>
              <a:rPr lang="en-US" dirty="0"/>
              <a:t>They then take the failure of the attempted adaptive attacks as a sign of robustness, when better designed attacks would have been much stronger</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9</a:t>
            </a:fld>
            <a:endParaRPr lang="en-US" altLang="en-US"/>
          </a:p>
        </p:txBody>
      </p:sp>
    </p:spTree>
    <p:extLst>
      <p:ext uri="{BB962C8B-B14F-4D97-AF65-F5344CB8AC3E}">
        <p14:creationId xmlns:p14="http://schemas.microsoft.com/office/powerpoint/2010/main" val="290579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8EAD9E-72A3-944E-A035-9843ED4851EB}"/>
              </a:ext>
            </a:extLst>
          </p:cNvPr>
          <p:cNvSpPr>
            <a:spLocks noChangeArrowheads="1"/>
          </p:cNvSpPr>
          <p:nvPr/>
        </p:nvSpPr>
        <p:spPr bwMode="auto">
          <a:xfrm>
            <a:off x="1" y="4807744"/>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350" dirty="0">
              <a:solidFill>
                <a:schemeClr val="lt1"/>
              </a:solidFill>
              <a:latin typeface="Arial"/>
              <a:ea typeface="+mn-ea"/>
            </a:endParaRPr>
          </a:p>
        </p:txBody>
      </p:sp>
      <p:sp>
        <p:nvSpPr>
          <p:cNvPr id="2" name="Title 1"/>
          <p:cNvSpPr>
            <a:spLocks noGrp="1"/>
          </p:cNvSpPr>
          <p:nvPr>
            <p:ph type="ctrTitle"/>
          </p:nvPr>
        </p:nvSpPr>
        <p:spPr>
          <a:xfrm>
            <a:off x="457200" y="1797875"/>
            <a:ext cx="8229600" cy="618473"/>
          </a:xfrm>
          <a:prstGeom prst="rect">
            <a:avLst/>
          </a:prstGeom>
        </p:spPr>
        <p:txBody>
          <a:bodyPr>
            <a:noAutofit/>
          </a:bodyPr>
          <a:lstStyle>
            <a:lvl1pPr algn="ctr">
              <a:defRPr sz="27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35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6348"/>
            <a:ext cx="8229600" cy="461897"/>
          </a:xfrm>
          <a:prstGeom prst="rect">
            <a:avLst/>
          </a:prstGeom>
        </p:spPr>
        <p:txBody>
          <a:bodyPr>
            <a:noAutofit/>
          </a:bodyPr>
          <a:lstStyle>
            <a:lvl1pPr marL="0" indent="0" algn="ctr">
              <a:buNone/>
              <a:defRPr sz="1500" cap="none" spc="225" baseline="0">
                <a:solidFill>
                  <a:srgbClr val="A4001D"/>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278298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59542"/>
            <a:ext cx="8123238" cy="488024"/>
          </a:xfrm>
          <a:prstGeom prst="rect">
            <a:avLst/>
          </a:prstGeom>
        </p:spPr>
        <p:txBody>
          <a:bodyPr/>
          <a:lstStyle>
            <a:lvl1pPr algn="l">
              <a:defRPr sz="2400">
                <a:solidFill>
                  <a:schemeClr val="bg2"/>
                </a:solidFill>
              </a:defRPr>
            </a:lvl1pPr>
          </a:lstStyle>
          <a:p>
            <a:r>
              <a:rPr lang="en-US" dirty="0"/>
              <a:t>Click to edit Master title style</a:t>
            </a:r>
          </a:p>
        </p:txBody>
      </p:sp>
      <p:sp>
        <p:nvSpPr>
          <p:cNvPr id="7" name="Content Placeholder 6"/>
          <p:cNvSpPr>
            <a:spLocks noGrp="1"/>
          </p:cNvSpPr>
          <p:nvPr>
            <p:ph sz="quarter" idx="10" hasCustomPrompt="1"/>
          </p:nvPr>
        </p:nvSpPr>
        <p:spPr>
          <a:xfrm>
            <a:off x="533401" y="908685"/>
            <a:ext cx="8123242" cy="3759042"/>
          </a:xfrm>
        </p:spPr>
        <p:txBody>
          <a:bodyPr/>
          <a:lstStyle>
            <a:lvl1pPr marL="342900" indent="-342900">
              <a:buClr>
                <a:schemeClr val="tx1"/>
              </a:buClr>
              <a:buFont typeface="Arial" panose="020B0604020202020204" pitchFamily="34" charset="0"/>
              <a:buChar char="•"/>
              <a:defRPr sz="2100" baseline="0"/>
            </a:lvl1pPr>
            <a:lvl2pPr marL="342900" indent="-342900">
              <a:buClr>
                <a:schemeClr val="tx1"/>
              </a:buClr>
              <a:buFont typeface="Arial" panose="020B0604020202020204" pitchFamily="34" charset="0"/>
              <a:buChar char="•"/>
              <a:defRPr sz="2100">
                <a:solidFill>
                  <a:schemeClr val="tx1"/>
                </a:solidFill>
              </a:defRPr>
            </a:lvl2pPr>
            <a:lvl3pPr marL="515541" indent="-257175">
              <a:buClr>
                <a:schemeClr val="tx1"/>
              </a:buClr>
              <a:buFont typeface="Arial" panose="020B0604020202020204" pitchFamily="34" charset="0"/>
              <a:buChar char="•"/>
              <a:defRPr sz="1800">
                <a:solidFill>
                  <a:schemeClr val="tx1"/>
                </a:solidFill>
              </a:defRPr>
            </a:lvl3pPr>
            <a:lvl4pPr marL="772715" indent="-257175">
              <a:buClr>
                <a:schemeClr val="tx1"/>
              </a:buClr>
              <a:buFont typeface="Arial" panose="020B0604020202020204" pitchFamily="34" charset="0"/>
              <a:buChar char="•"/>
              <a:defRPr sz="1500">
                <a:solidFill>
                  <a:schemeClr val="tx1"/>
                </a:solidFill>
              </a:defRPr>
            </a:lvl4pPr>
            <a:lvl5pPr marL="944166" indent="-170260">
              <a:buClr>
                <a:schemeClr val="tx1"/>
              </a:buClr>
              <a:buFont typeface="Arial" panose="020B0604020202020204" pitchFamily="34" charset="0"/>
              <a:buChar char="•"/>
              <a:defRPr sz="1350">
                <a:solidFill>
                  <a:schemeClr val="tx1"/>
                </a:solidFill>
              </a:defRPr>
            </a:lvl5pPr>
          </a:lstStyle>
          <a:p>
            <a:pPr lvl="1"/>
            <a:r>
              <a:rPr lang="en-US" dirty="0"/>
              <a:t>First level</a:t>
            </a:r>
          </a:p>
          <a:p>
            <a:pPr lvl="2"/>
            <a:r>
              <a:rPr lang="en-US" dirty="0"/>
              <a:t>Second level</a:t>
            </a:r>
          </a:p>
          <a:p>
            <a:pPr lvl="3"/>
            <a:r>
              <a:rPr lang="en-US" dirty="0"/>
              <a:t>Third level</a:t>
            </a:r>
          </a:p>
          <a:p>
            <a:pPr lvl="4"/>
            <a:r>
              <a:rPr lang="en-US" dirty="0"/>
              <a:t>Fourth level</a:t>
            </a:r>
          </a:p>
          <a:p>
            <a:pPr lvl="1"/>
            <a:endParaRPr lang="en-US" dirty="0"/>
          </a:p>
        </p:txBody>
      </p:sp>
      <p:sp>
        <p:nvSpPr>
          <p:cNvPr id="6" name="Slide Number Placeholder 4">
            <a:extLst>
              <a:ext uri="{FF2B5EF4-FFF2-40B4-BE49-F238E27FC236}">
                <a16:creationId xmlns:a16="http://schemas.microsoft.com/office/drawing/2014/main" id="{F518E6B2-4DD5-C846-9A29-96DC3EA622E3}"/>
              </a:ext>
            </a:extLst>
          </p:cNvPr>
          <p:cNvSpPr>
            <a:spLocks noGrp="1"/>
          </p:cNvSpPr>
          <p:nvPr>
            <p:ph type="sldNum" sz="quarter" idx="4"/>
          </p:nvPr>
        </p:nvSpPr>
        <p:spPr>
          <a:xfrm>
            <a:off x="8274513" y="4870848"/>
            <a:ext cx="846137" cy="272653"/>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latin typeface="Arial" panose="020B0604020202020204" pitchFamily="34" charset="0"/>
              </a:defRPr>
            </a:lvl1pPr>
          </a:lstStyle>
          <a:p>
            <a:fld id="{AC13E6D5-74F7-484E-B15D-5FF0E9020B73}" type="slidenum">
              <a:rPr lang="en-US" altLang="en-US" smtClean="0"/>
              <a:pPr/>
              <a:t>‹#›</a:t>
            </a:fld>
            <a:endParaRPr lang="en-US" altLang="en-US" dirty="0"/>
          </a:p>
        </p:txBody>
      </p:sp>
    </p:spTree>
    <p:extLst>
      <p:ext uri="{BB962C8B-B14F-4D97-AF65-F5344CB8AC3E}">
        <p14:creationId xmlns:p14="http://schemas.microsoft.com/office/powerpoint/2010/main" val="6174813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263CDD7B-BE96-124A-A054-CD26BE013BBD}"/>
              </a:ext>
            </a:extLst>
          </p:cNvPr>
          <p:cNvSpPr txBox="1">
            <a:spLocks/>
          </p:cNvSpPr>
          <p:nvPr/>
        </p:nvSpPr>
        <p:spPr>
          <a:xfrm>
            <a:off x="60325" y="8335"/>
            <a:ext cx="457200" cy="457200"/>
          </a:xfrm>
          <a:prstGeom prst="rect">
            <a:avLst/>
          </a:prstGeom>
        </p:spPr>
        <p:txBody>
          <a:bodyPr wrap="none" lIns="34290" tIns="0" rIns="34290" bIns="0" anchor="ctr" anchorCtr="1"/>
          <a:lstStyle>
            <a:lvl1pPr eaLnBrk="0" hangingPunct="0">
              <a:defRPr sz="2400">
                <a:solidFill>
                  <a:schemeClr val="tx1"/>
                </a:solidFill>
                <a:latin typeface="Source Sans Pro" charset="0"/>
                <a:ea typeface="ＭＳ Ｐゴシック" panose="020B0600070205080204" pitchFamily="34" charset="-128"/>
              </a:defRPr>
            </a:lvl1pPr>
            <a:lvl2pPr marL="742950" indent="-285750" eaLnBrk="0" hangingPunct="0">
              <a:defRPr sz="2400">
                <a:solidFill>
                  <a:schemeClr val="tx1"/>
                </a:solidFill>
                <a:latin typeface="Source Sans Pro" charset="0"/>
                <a:ea typeface="ＭＳ Ｐゴシック" panose="020B0600070205080204" pitchFamily="34" charset="-128"/>
              </a:defRPr>
            </a:lvl2pPr>
            <a:lvl3pPr marL="1143000" indent="-228600" eaLnBrk="0" hangingPunct="0">
              <a:defRPr sz="2400">
                <a:solidFill>
                  <a:schemeClr val="tx1"/>
                </a:solidFill>
                <a:latin typeface="Source Sans Pro" charset="0"/>
                <a:ea typeface="ＭＳ Ｐゴシック" panose="020B0600070205080204" pitchFamily="34" charset="-128"/>
              </a:defRPr>
            </a:lvl3pPr>
            <a:lvl4pPr marL="1600200" indent="-228600" eaLnBrk="0" hangingPunct="0">
              <a:defRPr sz="2400">
                <a:solidFill>
                  <a:schemeClr val="tx1"/>
                </a:solidFill>
                <a:latin typeface="Source Sans Pro" charset="0"/>
                <a:ea typeface="ＭＳ Ｐゴシック" panose="020B0600070205080204" pitchFamily="34" charset="-128"/>
              </a:defRPr>
            </a:lvl4pPr>
            <a:lvl5pPr marL="2057400" indent="-228600" eaLnBrk="0" hangingPunct="0">
              <a:defRPr sz="2400">
                <a:solidFill>
                  <a:schemeClr val="tx1"/>
                </a:solidFill>
                <a:latin typeface="Source Sans Pro"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9pPr>
          </a:lstStyle>
          <a:p>
            <a:pPr algn="ctr" eaLnBrk="1" hangingPunct="1"/>
            <a:fld id="{E5C1A5D3-D414-0847-B000-D37850D384AC}" type="slidenum">
              <a:rPr lang="en-US" altLang="en-US" sz="750">
                <a:solidFill>
                  <a:srgbClr val="7F7F7F"/>
                </a:solidFill>
                <a:latin typeface="Arial" panose="020B0604020202020204" pitchFamily="34" charset="0"/>
              </a:rPr>
              <a:pPr algn="ctr" eaLnBrk="1" hangingPunct="1"/>
              <a:t>‹#›</a:t>
            </a:fld>
            <a:endParaRPr lang="en-US" altLang="en-US" sz="750">
              <a:solidFill>
                <a:srgbClr val="7F7F7F"/>
              </a:solidFill>
              <a:latin typeface="Arial" panose="020B0604020202020204" pitchFamily="34"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9" y="908685"/>
            <a:ext cx="3787775" cy="3759042"/>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908685"/>
            <a:ext cx="3779838" cy="3759042"/>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028069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6"/>
            <a:ext cx="7707862" cy="1816607"/>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9" y="2841314"/>
            <a:ext cx="7707313" cy="1816607"/>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61844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9" y="908685"/>
            <a:ext cx="3787775" cy="3759042"/>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908687"/>
            <a:ext cx="3779838" cy="1823085"/>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2837497"/>
            <a:ext cx="3779838" cy="1830230"/>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3242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949329" y="908687"/>
            <a:ext cx="3787775" cy="1823085"/>
          </a:xfrm>
        </p:spPr>
        <p:txBody>
          <a:bodyPr/>
          <a:lstStyle>
            <a:lvl1pPr>
              <a:defRPr sz="1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1"/>
          </p:nvPr>
        </p:nvSpPr>
        <p:spPr>
          <a:xfrm>
            <a:off x="955679" y="2840613"/>
            <a:ext cx="3781425" cy="1827114"/>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908687"/>
            <a:ext cx="3779838" cy="1823085"/>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2840613"/>
            <a:ext cx="3779838" cy="1827114"/>
          </a:xfrm>
        </p:spPr>
        <p:txBody>
          <a:bodyPr/>
          <a:lstStyle>
            <a:lvl1pPr>
              <a:defRPr sz="1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253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6DC734-7D37-F14F-8802-CED2863F8C17}"/>
              </a:ext>
            </a:extLst>
          </p:cNvPr>
          <p:cNvSpPr>
            <a:spLocks noChangeArrowheads="1"/>
          </p:cNvSpPr>
          <p:nvPr/>
        </p:nvSpPr>
        <p:spPr bwMode="auto">
          <a:xfrm>
            <a:off x="1" y="4807744"/>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350" dirty="0">
              <a:solidFill>
                <a:schemeClr val="lt1"/>
              </a:solidFill>
              <a:latin typeface="Arial"/>
              <a:ea typeface="+mn-ea"/>
            </a:endParaRPr>
          </a:p>
        </p:txBody>
      </p:sp>
      <p:pic>
        <p:nvPicPr>
          <p:cNvPr id="6" name="Picture 14" title="Stanford University">
            <a:extLst>
              <a:ext uri="{FF2B5EF4-FFF2-40B4-BE49-F238E27FC236}">
                <a16:creationId xmlns:a16="http://schemas.microsoft.com/office/drawing/2014/main" id="{C1671D62-0EF5-6A4D-A401-1D76F60E99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4882754"/>
            <a:ext cx="1817688" cy="16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9" y="1538765"/>
            <a:ext cx="2954337" cy="925830"/>
          </a:xfrm>
          <a:prstGeom prst="rect">
            <a:avLst/>
          </a:prstGeom>
        </p:spPr>
        <p:txBody>
          <a:bodyPr/>
          <a:lstStyle>
            <a:lvl1pPr algn="r">
              <a:defRPr sz="15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9" y="2571750"/>
            <a:ext cx="2954337" cy="932975"/>
          </a:xfrm>
          <a:prstGeom prst="rect">
            <a:avLst/>
          </a:prstGeom>
        </p:spPr>
        <p:txBody>
          <a:bodyPr/>
          <a:lstStyle>
            <a:lvl1pPr marL="0" indent="0" algn="r">
              <a:buNone/>
              <a:defRPr sz="900" cap="all" spc="225">
                <a:solidFill>
                  <a:srgbClr val="A4001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900"/>
            </a:lvl1pPr>
          </a:lstStyle>
          <a:p>
            <a:pPr lvl="0"/>
            <a:r>
              <a:rPr lang="en-US" noProof="0"/>
              <a:t>Click icon to add picture</a:t>
            </a:r>
            <a:endParaRPr lang="en-US" noProof="0" dirty="0"/>
          </a:p>
        </p:txBody>
      </p:sp>
    </p:spTree>
    <p:extLst>
      <p:ext uri="{BB962C8B-B14F-4D97-AF65-F5344CB8AC3E}">
        <p14:creationId xmlns:p14="http://schemas.microsoft.com/office/powerpoint/2010/main" val="24653851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79" y="908685"/>
            <a:ext cx="7700963"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2310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A87051C5-A5E5-0D4E-9C4A-2382957B8D6F}"/>
              </a:ext>
            </a:extLst>
          </p:cNvPr>
          <p:cNvSpPr txBox="1">
            <a:spLocks/>
          </p:cNvSpPr>
          <p:nvPr/>
        </p:nvSpPr>
        <p:spPr>
          <a:xfrm>
            <a:off x="60325" y="8335"/>
            <a:ext cx="457200" cy="457200"/>
          </a:xfrm>
          <a:prstGeom prst="rect">
            <a:avLst/>
          </a:prstGeom>
        </p:spPr>
        <p:txBody>
          <a:bodyPr wrap="none" lIns="34290" tIns="0" rIns="34290" bIns="0" anchor="ctr" anchorCtr="1"/>
          <a:lstStyle>
            <a:lvl1pPr eaLnBrk="0" hangingPunct="0">
              <a:defRPr sz="2400">
                <a:solidFill>
                  <a:schemeClr val="tx1"/>
                </a:solidFill>
                <a:latin typeface="Source Sans Pro" charset="0"/>
                <a:ea typeface="ＭＳ Ｐゴシック" panose="020B0600070205080204" pitchFamily="34" charset="-128"/>
              </a:defRPr>
            </a:lvl1pPr>
            <a:lvl2pPr marL="742950" indent="-285750" eaLnBrk="0" hangingPunct="0">
              <a:defRPr sz="2400">
                <a:solidFill>
                  <a:schemeClr val="tx1"/>
                </a:solidFill>
                <a:latin typeface="Source Sans Pro" charset="0"/>
                <a:ea typeface="ＭＳ Ｐゴシック" panose="020B0600070205080204" pitchFamily="34" charset="-128"/>
              </a:defRPr>
            </a:lvl2pPr>
            <a:lvl3pPr marL="1143000" indent="-228600" eaLnBrk="0" hangingPunct="0">
              <a:defRPr sz="2400">
                <a:solidFill>
                  <a:schemeClr val="tx1"/>
                </a:solidFill>
                <a:latin typeface="Source Sans Pro" charset="0"/>
                <a:ea typeface="ＭＳ Ｐゴシック" panose="020B0600070205080204" pitchFamily="34" charset="-128"/>
              </a:defRPr>
            </a:lvl3pPr>
            <a:lvl4pPr marL="1600200" indent="-228600" eaLnBrk="0" hangingPunct="0">
              <a:defRPr sz="2400">
                <a:solidFill>
                  <a:schemeClr val="tx1"/>
                </a:solidFill>
                <a:latin typeface="Source Sans Pro" charset="0"/>
                <a:ea typeface="ＭＳ Ｐゴシック" panose="020B0600070205080204" pitchFamily="34" charset="-128"/>
              </a:defRPr>
            </a:lvl4pPr>
            <a:lvl5pPr marL="2057400" indent="-228600" eaLnBrk="0" hangingPunct="0">
              <a:defRPr sz="2400">
                <a:solidFill>
                  <a:schemeClr val="tx1"/>
                </a:solidFill>
                <a:latin typeface="Source Sans Pro"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9pPr>
          </a:lstStyle>
          <a:p>
            <a:pPr algn="ctr" eaLnBrk="1" hangingPunct="1"/>
            <a:fld id="{2801AAFE-D397-5447-BCC8-F71B8ECD31B4}" type="slidenum">
              <a:rPr lang="en-US" altLang="en-US" sz="750">
                <a:solidFill>
                  <a:srgbClr val="7F7F7F"/>
                </a:solidFill>
                <a:latin typeface="Arial" panose="020B0604020202020204" pitchFamily="34" charset="0"/>
              </a:rPr>
              <a:pPr algn="ctr" eaLnBrk="1" hangingPunct="1"/>
              <a:t>‹#›</a:t>
            </a:fld>
            <a:endParaRPr lang="en-US" altLang="en-US" sz="750">
              <a:solidFill>
                <a:srgbClr val="7F7F7F"/>
              </a:solidFill>
              <a:latin typeface="Arial" panose="020B0604020202020204" pitchFamily="34"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9"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4151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6"/>
            <a:ext cx="7707862"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9" y="2841314"/>
            <a:ext cx="7707313"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80049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9"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1208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18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29" y="908687"/>
            <a:ext cx="3787775"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9" y="2840613"/>
            <a:ext cx="3781425"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7"/>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9642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a:extLst>
              <a:ext uri="{FF2B5EF4-FFF2-40B4-BE49-F238E27FC236}">
                <a16:creationId xmlns:a16="http://schemas.microsoft.com/office/drawing/2014/main" id="{0DFD5114-4A61-E741-ACF1-13F116766D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4811316"/>
            <a:ext cx="2046288"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F997527-60D6-B948-8E32-E9D75AE78A49}"/>
              </a:ext>
            </a:extLst>
          </p:cNvPr>
          <p:cNvSpPr>
            <a:spLocks noChangeArrowheads="1"/>
          </p:cNvSpPr>
          <p:nvPr/>
        </p:nvSpPr>
        <p:spPr bwMode="auto">
          <a:xfrm>
            <a:off x="1" y="4807744"/>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350" dirty="0">
              <a:solidFill>
                <a:schemeClr val="lt1"/>
              </a:solidFill>
              <a:latin typeface="Arial"/>
              <a:ea typeface="+mn-ea"/>
            </a:endParaRPr>
          </a:p>
        </p:txBody>
      </p:sp>
      <p:pic>
        <p:nvPicPr>
          <p:cNvPr id="7" name="Picture 11" title="Stanford University">
            <a:extLst>
              <a:ext uri="{FF2B5EF4-FFF2-40B4-BE49-F238E27FC236}">
                <a16:creationId xmlns:a16="http://schemas.microsoft.com/office/drawing/2014/main" id="{FCDF515B-1CCE-1D4D-BCF0-F2CF3C2519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4882754"/>
            <a:ext cx="1817688" cy="16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802888"/>
            <a:ext cx="8229600" cy="618473"/>
          </a:xfrm>
          <a:prstGeom prst="rect">
            <a:avLst/>
          </a:prstGeom>
        </p:spPr>
        <p:txBody>
          <a:bodyPr>
            <a:noAutofit/>
          </a:bodyPr>
          <a:lstStyle>
            <a:lvl1pPr algn="ctr">
              <a:defRPr sz="27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35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Subtitle 2"/>
          <p:cNvSpPr>
            <a:spLocks noGrp="1"/>
          </p:cNvSpPr>
          <p:nvPr>
            <p:ph type="subTitle" idx="1"/>
          </p:nvPr>
        </p:nvSpPr>
        <p:spPr>
          <a:xfrm>
            <a:off x="457200" y="2421361"/>
            <a:ext cx="8229600" cy="461897"/>
          </a:xfrm>
          <a:prstGeom prst="rect">
            <a:avLst/>
          </a:prstGeom>
        </p:spPr>
        <p:txBody>
          <a:bodyPr>
            <a:noAutofit/>
          </a:bodyPr>
          <a:lstStyle>
            <a:lvl1pPr marL="0" indent="0" algn="ctr">
              <a:buNone/>
              <a:defRPr sz="1500" cap="small" spc="225">
                <a:solidFill>
                  <a:srgbClr val="A4001D"/>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3465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3A85C2-0FA9-EB42-B7BC-76BED5CF3A6A}"/>
              </a:ext>
            </a:extLst>
          </p:cNvPr>
          <p:cNvSpPr>
            <a:spLocks noChangeArrowheads="1"/>
          </p:cNvSpPr>
          <p:nvPr/>
        </p:nvSpPr>
        <p:spPr bwMode="auto">
          <a:xfrm>
            <a:off x="1" y="4807744"/>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350" dirty="0">
              <a:solidFill>
                <a:schemeClr val="lt1"/>
              </a:solidFill>
              <a:latin typeface="Arial"/>
              <a:ea typeface="+mn-ea"/>
            </a:endParaRPr>
          </a:p>
        </p:txBody>
      </p:sp>
      <p:pic>
        <p:nvPicPr>
          <p:cNvPr id="7" name="Picture 10" title="Stanford University">
            <a:extLst>
              <a:ext uri="{FF2B5EF4-FFF2-40B4-BE49-F238E27FC236}">
                <a16:creationId xmlns:a16="http://schemas.microsoft.com/office/drawing/2014/main" id="{C47FEC19-42E5-E04F-B287-E1934F71E5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4882754"/>
            <a:ext cx="1817688" cy="16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9" y="1538765"/>
            <a:ext cx="2954337" cy="925830"/>
          </a:xfrm>
          <a:prstGeom prst="rect">
            <a:avLst/>
          </a:prstGeom>
        </p:spPr>
        <p:txBody>
          <a:bodyPr/>
          <a:lstStyle>
            <a:lvl1pPr algn="r">
              <a:defRPr sz="15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9" y="2571750"/>
            <a:ext cx="2954337" cy="932975"/>
          </a:xfrm>
          <a:prstGeom prst="rect">
            <a:avLst/>
          </a:prstGeom>
        </p:spPr>
        <p:txBody>
          <a:bodyPr/>
          <a:lstStyle>
            <a:lvl1pPr marL="0" indent="0" algn="r">
              <a:buNone/>
              <a:defRPr sz="900" cap="all" spc="225">
                <a:solidFill>
                  <a:srgbClr val="A4001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9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302328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
            <a:extLst>
              <a:ext uri="{FF2B5EF4-FFF2-40B4-BE49-F238E27FC236}">
                <a16:creationId xmlns:a16="http://schemas.microsoft.com/office/drawing/2014/main" id="{DE278121-BDA7-3A4A-8B75-D23390B89ECC}"/>
              </a:ext>
            </a:extLst>
          </p:cNvPr>
          <p:cNvSpPr>
            <a:spLocks noGrp="1"/>
          </p:cNvSpPr>
          <p:nvPr>
            <p:ph type="title"/>
          </p:nvPr>
        </p:nvSpPr>
        <p:spPr bwMode="auto">
          <a:xfrm>
            <a:off x="949326" y="359569"/>
            <a:ext cx="7707313"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4DABBCEF-37B7-824D-BA1B-CBFF92512AB3}"/>
              </a:ext>
            </a:extLst>
          </p:cNvPr>
          <p:cNvSpPr>
            <a:spLocks noGrp="1"/>
          </p:cNvSpPr>
          <p:nvPr>
            <p:ph type="body" idx="1"/>
          </p:nvPr>
        </p:nvSpPr>
        <p:spPr>
          <a:xfrm>
            <a:off x="949326" y="903685"/>
            <a:ext cx="7707313" cy="376356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a:extLst>
              <a:ext uri="{FF2B5EF4-FFF2-40B4-BE49-F238E27FC236}">
                <a16:creationId xmlns:a16="http://schemas.microsoft.com/office/drawing/2014/main" id="{853E4EC6-9B39-464E-95E9-784BB200114E}"/>
              </a:ext>
            </a:extLst>
          </p:cNvPr>
          <p:cNvSpPr>
            <a:spLocks noGrp="1"/>
          </p:cNvSpPr>
          <p:nvPr>
            <p:ph type="sldNum" sz="quarter" idx="4"/>
          </p:nvPr>
        </p:nvSpPr>
        <p:spPr>
          <a:xfrm>
            <a:off x="109539" y="4811316"/>
            <a:ext cx="846137" cy="272653"/>
          </a:xfrm>
          <a:prstGeom prst="rect">
            <a:avLst/>
          </a:prstGeom>
        </p:spPr>
        <p:txBody>
          <a:bodyPr vert="horz" wrap="square" lIns="91440" tIns="45720" rIns="91440" bIns="45720" numCol="1" anchor="ctr" anchorCtr="0" compatLnSpc="1">
            <a:prstTxWarp prst="textNoShape">
              <a:avLst/>
            </a:prstTxWarp>
          </a:bodyPr>
          <a:lstStyle>
            <a:lvl1pPr>
              <a:defRPr sz="750">
                <a:solidFill>
                  <a:srgbClr val="898989"/>
                </a:solidFill>
                <a:latin typeface="Arial" panose="020B0604020202020204" pitchFamily="34" charset="0"/>
              </a:defRPr>
            </a:lvl1pPr>
          </a:lstStyle>
          <a:p>
            <a:fld id="{DE7F07FF-867B-A34D-A038-6F97AD2BC237}" type="slidenum">
              <a:rPr lang="en-US" altLang="en-US"/>
              <a:pPr/>
              <a:t>‹#›</a:t>
            </a:fld>
            <a:endParaRPr lang="en-US" altLang="en-US"/>
          </a:p>
        </p:txBody>
      </p:sp>
      <p:sp>
        <p:nvSpPr>
          <p:cNvPr id="10" name="Rectangle 9">
            <a:extLst>
              <a:ext uri="{FF2B5EF4-FFF2-40B4-BE49-F238E27FC236}">
                <a16:creationId xmlns:a16="http://schemas.microsoft.com/office/drawing/2014/main" id="{BD79C5A5-5DEB-2444-B6D5-CB68E8002BF6}"/>
              </a:ext>
            </a:extLst>
          </p:cNvPr>
          <p:cNvSpPr/>
          <p:nvPr/>
        </p:nvSpPr>
        <p:spPr>
          <a:xfrm>
            <a:off x="0" y="0"/>
            <a:ext cx="457200" cy="5150644"/>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latin typeface="Arial"/>
            </a:endParaRPr>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Lst>
  <p:transition/>
  <p:hf hdr="0" ftr="0" dt="0"/>
  <p:txStyles>
    <p:titleStyle>
      <a:lvl1pPr algn="l" defTabSz="342900" rtl="0" eaLnBrk="1" fontAlgn="base" hangingPunct="1">
        <a:lnSpc>
          <a:spcPct val="85000"/>
        </a:lnSpc>
        <a:spcBef>
          <a:spcPct val="0"/>
        </a:spcBef>
        <a:spcAft>
          <a:spcPct val="0"/>
        </a:spcAft>
        <a:defRPr sz="1800" kern="1200">
          <a:solidFill>
            <a:schemeClr val="bg2"/>
          </a:solidFill>
          <a:latin typeface="Arial"/>
          <a:ea typeface="ＭＳ Ｐゴシック" charset="0"/>
          <a:cs typeface="ＭＳ Ｐゴシック" charset="0"/>
        </a:defRPr>
      </a:lvl1pPr>
      <a:lvl2pPr algn="l" defTabSz="342900" rtl="0" eaLnBrk="1" fontAlgn="base" hangingPunct="1">
        <a:lnSpc>
          <a:spcPct val="85000"/>
        </a:lnSpc>
        <a:spcBef>
          <a:spcPct val="0"/>
        </a:spcBef>
        <a:spcAft>
          <a:spcPct val="0"/>
        </a:spcAft>
        <a:defRPr sz="1800">
          <a:solidFill>
            <a:schemeClr val="bg2"/>
          </a:solidFill>
          <a:latin typeface="Arial" charset="0"/>
          <a:ea typeface="ＭＳ Ｐゴシック" charset="0"/>
          <a:cs typeface="ＭＳ Ｐゴシック" charset="0"/>
        </a:defRPr>
      </a:lvl2pPr>
      <a:lvl3pPr algn="l" defTabSz="342900" rtl="0" eaLnBrk="1" fontAlgn="base" hangingPunct="1">
        <a:lnSpc>
          <a:spcPct val="85000"/>
        </a:lnSpc>
        <a:spcBef>
          <a:spcPct val="0"/>
        </a:spcBef>
        <a:spcAft>
          <a:spcPct val="0"/>
        </a:spcAft>
        <a:defRPr sz="1800">
          <a:solidFill>
            <a:schemeClr val="bg2"/>
          </a:solidFill>
          <a:latin typeface="Arial" charset="0"/>
          <a:ea typeface="ＭＳ Ｐゴシック" charset="0"/>
          <a:cs typeface="ＭＳ Ｐゴシック" charset="0"/>
        </a:defRPr>
      </a:lvl3pPr>
      <a:lvl4pPr algn="l" defTabSz="342900" rtl="0" eaLnBrk="1" fontAlgn="base" hangingPunct="1">
        <a:lnSpc>
          <a:spcPct val="85000"/>
        </a:lnSpc>
        <a:spcBef>
          <a:spcPct val="0"/>
        </a:spcBef>
        <a:spcAft>
          <a:spcPct val="0"/>
        </a:spcAft>
        <a:defRPr sz="1800">
          <a:solidFill>
            <a:schemeClr val="bg2"/>
          </a:solidFill>
          <a:latin typeface="Arial" charset="0"/>
          <a:ea typeface="ＭＳ Ｐゴシック" charset="0"/>
          <a:cs typeface="ＭＳ Ｐゴシック" charset="0"/>
        </a:defRPr>
      </a:lvl4pPr>
      <a:lvl5pPr algn="l" defTabSz="342900" rtl="0" eaLnBrk="1" fontAlgn="base" hangingPunct="1">
        <a:lnSpc>
          <a:spcPct val="85000"/>
        </a:lnSpc>
        <a:spcBef>
          <a:spcPct val="0"/>
        </a:spcBef>
        <a:spcAft>
          <a:spcPct val="0"/>
        </a:spcAft>
        <a:defRPr sz="1800">
          <a:solidFill>
            <a:schemeClr val="bg2"/>
          </a:solidFill>
          <a:latin typeface="Arial" charset="0"/>
          <a:ea typeface="ＭＳ Ｐゴシック" charset="0"/>
          <a:cs typeface="ＭＳ Ｐゴシック" charset="0"/>
        </a:defRPr>
      </a:lvl5pPr>
      <a:lvl6pPr marL="342900" algn="l" defTabSz="342900" rtl="0" eaLnBrk="1" fontAlgn="base" hangingPunct="1">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6pPr>
      <a:lvl7pPr marL="685800" algn="l" defTabSz="342900" rtl="0" eaLnBrk="1" fontAlgn="base" hangingPunct="1">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7pPr>
      <a:lvl8pPr marL="1028700" algn="l" defTabSz="342900" rtl="0" eaLnBrk="1" fontAlgn="base" hangingPunct="1">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8pPr>
      <a:lvl9pPr marL="1371600" algn="l" defTabSz="342900" rtl="0" eaLnBrk="1" fontAlgn="base" hangingPunct="1">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Clr>
          <a:schemeClr val="bg2"/>
        </a:buClr>
        <a:buFont typeface="Wingdings" pitchFamily="2" charset="2"/>
        <a:defRPr kern="1200" spc="15">
          <a:solidFill>
            <a:schemeClr val="tx1"/>
          </a:solidFill>
          <a:latin typeface="Arial"/>
          <a:ea typeface="ＭＳ Ｐゴシック" charset="0"/>
          <a:cs typeface="ＭＳ Ｐゴシック" charset="0"/>
        </a:defRPr>
      </a:lvl1pPr>
      <a:lvl2pPr marL="216694" indent="-216694" algn="l" defTabSz="342900" rtl="0" eaLnBrk="1" fontAlgn="base" hangingPunct="1">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427435" indent="-169069" algn="l" defTabSz="3429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685800" indent="-170260" algn="l" defTabSz="342900" rtl="0" eaLnBrk="1" fontAlgn="base" hangingPunct="1">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944166" indent="-170260" algn="l" defTabSz="3429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2">
            <a:extLst>
              <a:ext uri="{FF2B5EF4-FFF2-40B4-BE49-F238E27FC236}">
                <a16:creationId xmlns:a16="http://schemas.microsoft.com/office/drawing/2014/main" id="{293C94AA-7023-554C-8C62-296A7096BBD1}"/>
              </a:ext>
            </a:extLst>
          </p:cNvPr>
          <p:cNvSpPr>
            <a:spLocks noGrp="1"/>
          </p:cNvSpPr>
          <p:nvPr>
            <p:ph type="title"/>
          </p:nvPr>
        </p:nvSpPr>
        <p:spPr bwMode="auto">
          <a:xfrm>
            <a:off x="949326" y="359569"/>
            <a:ext cx="7707313"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48FF1CB1-865E-3743-B3AE-3C84855E8DE9}"/>
              </a:ext>
            </a:extLst>
          </p:cNvPr>
          <p:cNvSpPr>
            <a:spLocks noGrp="1"/>
          </p:cNvSpPr>
          <p:nvPr>
            <p:ph type="body" idx="1"/>
          </p:nvPr>
        </p:nvSpPr>
        <p:spPr>
          <a:xfrm>
            <a:off x="949326" y="903685"/>
            <a:ext cx="7707313" cy="376356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70EB6B97-942D-384E-8A2F-955FEBEC477A}"/>
              </a:ext>
            </a:extLst>
          </p:cNvPr>
          <p:cNvSpPr>
            <a:spLocks noGrp="1"/>
          </p:cNvSpPr>
          <p:nvPr>
            <p:ph type="sldNum" sz="quarter" idx="4"/>
          </p:nvPr>
        </p:nvSpPr>
        <p:spPr>
          <a:xfrm>
            <a:off x="109539" y="4821552"/>
            <a:ext cx="846137" cy="272653"/>
          </a:xfrm>
          <a:prstGeom prst="rect">
            <a:avLst/>
          </a:prstGeom>
        </p:spPr>
        <p:txBody>
          <a:bodyPr vert="horz" wrap="square" lIns="91440" tIns="45720" rIns="91440" bIns="45720" numCol="1" anchor="ctr" anchorCtr="0" compatLnSpc="1">
            <a:prstTxWarp prst="textNoShape">
              <a:avLst/>
            </a:prstTxWarp>
          </a:bodyPr>
          <a:lstStyle>
            <a:lvl1pPr>
              <a:defRPr sz="750">
                <a:solidFill>
                  <a:srgbClr val="898989"/>
                </a:solidFill>
                <a:latin typeface="Arial" panose="020B0604020202020204" pitchFamily="34" charset="0"/>
              </a:defRPr>
            </a:lvl1pPr>
          </a:lstStyle>
          <a:p>
            <a:fld id="{AC13E6D5-74F7-484E-B15D-5FF0E9020B73}" type="slidenum">
              <a:rPr lang="en-US" altLang="en-US"/>
              <a:pPr/>
              <a:t>‹#›</a:t>
            </a:fld>
            <a:endParaRPr lang="en-US" altLang="en-US"/>
          </a:p>
        </p:txBody>
      </p:sp>
      <p:sp>
        <p:nvSpPr>
          <p:cNvPr id="7" name="Rectangle 6">
            <a:extLst>
              <a:ext uri="{FF2B5EF4-FFF2-40B4-BE49-F238E27FC236}">
                <a16:creationId xmlns:a16="http://schemas.microsoft.com/office/drawing/2014/main" id="{9EB92B06-537E-5449-B20E-ED500AB05667}"/>
              </a:ext>
            </a:extLst>
          </p:cNvPr>
          <p:cNvSpPr/>
          <p:nvPr/>
        </p:nvSpPr>
        <p:spPr>
          <a:xfrm>
            <a:off x="-11113" y="0"/>
            <a:ext cx="9155113" cy="3429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8C1515"/>
              </a:solidFill>
              <a:latin typeface="Arial"/>
            </a:endParaRPr>
          </a:p>
        </p:txBody>
      </p:sp>
    </p:spTree>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Lst>
  <p:transition/>
  <p:hf hdr="0" ftr="0" dt="0"/>
  <p:txStyles>
    <p:titleStyle>
      <a:lvl1pPr algn="l" defTabSz="342900" rtl="0" eaLnBrk="0" fontAlgn="base" hangingPunct="0">
        <a:lnSpc>
          <a:spcPct val="85000"/>
        </a:lnSpc>
        <a:spcBef>
          <a:spcPct val="0"/>
        </a:spcBef>
        <a:spcAft>
          <a:spcPct val="0"/>
        </a:spcAft>
        <a:defRPr sz="1800" kern="1200">
          <a:solidFill>
            <a:schemeClr val="bg2"/>
          </a:solidFill>
          <a:latin typeface="Arial"/>
          <a:ea typeface="ＭＳ Ｐゴシック" charset="0"/>
          <a:cs typeface="ＭＳ Ｐゴシック" charset="0"/>
        </a:defRPr>
      </a:lvl1pPr>
      <a:lvl2pPr algn="l" defTabSz="342900" rtl="0" eaLnBrk="0" fontAlgn="base" hangingPunct="0">
        <a:lnSpc>
          <a:spcPct val="85000"/>
        </a:lnSpc>
        <a:spcBef>
          <a:spcPct val="0"/>
        </a:spcBef>
        <a:spcAft>
          <a:spcPct val="0"/>
        </a:spcAft>
        <a:defRPr sz="1800">
          <a:solidFill>
            <a:schemeClr val="bg2"/>
          </a:solidFill>
          <a:latin typeface="Arial" charset="0"/>
          <a:ea typeface="ＭＳ Ｐゴシック" charset="0"/>
          <a:cs typeface="ＭＳ Ｐゴシック" charset="0"/>
        </a:defRPr>
      </a:lvl2pPr>
      <a:lvl3pPr algn="l" defTabSz="342900" rtl="0" eaLnBrk="0" fontAlgn="base" hangingPunct="0">
        <a:lnSpc>
          <a:spcPct val="85000"/>
        </a:lnSpc>
        <a:spcBef>
          <a:spcPct val="0"/>
        </a:spcBef>
        <a:spcAft>
          <a:spcPct val="0"/>
        </a:spcAft>
        <a:defRPr sz="1800">
          <a:solidFill>
            <a:schemeClr val="bg2"/>
          </a:solidFill>
          <a:latin typeface="Arial" charset="0"/>
          <a:ea typeface="ＭＳ Ｐゴシック" charset="0"/>
          <a:cs typeface="ＭＳ Ｐゴシック" charset="0"/>
        </a:defRPr>
      </a:lvl3pPr>
      <a:lvl4pPr algn="l" defTabSz="342900" rtl="0" eaLnBrk="0" fontAlgn="base" hangingPunct="0">
        <a:lnSpc>
          <a:spcPct val="85000"/>
        </a:lnSpc>
        <a:spcBef>
          <a:spcPct val="0"/>
        </a:spcBef>
        <a:spcAft>
          <a:spcPct val="0"/>
        </a:spcAft>
        <a:defRPr sz="1800">
          <a:solidFill>
            <a:schemeClr val="bg2"/>
          </a:solidFill>
          <a:latin typeface="Arial" charset="0"/>
          <a:ea typeface="ＭＳ Ｐゴシック" charset="0"/>
          <a:cs typeface="ＭＳ Ｐゴシック" charset="0"/>
        </a:defRPr>
      </a:lvl4pPr>
      <a:lvl5pPr algn="l" defTabSz="342900" rtl="0" eaLnBrk="0" fontAlgn="base" hangingPunct="0">
        <a:lnSpc>
          <a:spcPct val="85000"/>
        </a:lnSpc>
        <a:spcBef>
          <a:spcPct val="0"/>
        </a:spcBef>
        <a:spcAft>
          <a:spcPct val="0"/>
        </a:spcAft>
        <a:defRPr sz="1800">
          <a:solidFill>
            <a:schemeClr val="bg2"/>
          </a:solidFill>
          <a:latin typeface="Arial" charset="0"/>
          <a:ea typeface="ＭＳ Ｐゴシック" charset="0"/>
          <a:cs typeface="ＭＳ Ｐゴシック" charset="0"/>
        </a:defRPr>
      </a:lvl5pPr>
      <a:lvl6pPr marL="342900" algn="l" defTabSz="342900" rtl="0" fontAlgn="base">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6pPr>
      <a:lvl7pPr marL="685800" algn="l" defTabSz="342900" rtl="0" fontAlgn="base">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7pPr>
      <a:lvl8pPr marL="1028700" algn="l" defTabSz="342900" rtl="0" fontAlgn="base">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8pPr>
      <a:lvl9pPr marL="1371600" algn="l" defTabSz="342900" rtl="0" fontAlgn="base">
        <a:lnSpc>
          <a:spcPct val="85000"/>
        </a:lnSpc>
        <a:spcBef>
          <a:spcPct val="0"/>
        </a:spcBef>
        <a:spcAft>
          <a:spcPct val="0"/>
        </a:spcAft>
        <a:defRPr sz="1800">
          <a:solidFill>
            <a:schemeClr val="bg2"/>
          </a:solidFill>
          <a:latin typeface="Source Sans Pro Semibold"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defRPr kern="1200" cap="none" spc="15" baseline="0">
          <a:solidFill>
            <a:schemeClr val="tx1"/>
          </a:solidFill>
          <a:latin typeface="Arial"/>
          <a:ea typeface="ＭＳ Ｐゴシック" charset="0"/>
          <a:cs typeface="ＭＳ Ｐゴシック" charset="0"/>
        </a:defRPr>
      </a:lvl1pPr>
      <a:lvl2pPr marL="216694" indent="-216694" algn="l" defTabSz="342900" rtl="0" eaLnBrk="0" fontAlgn="base" hangingPunct="0">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427435" indent="-169069" algn="l" defTabSz="342900" rtl="0" eaLnBrk="0" fontAlgn="base" hangingPunct="0">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685800" indent="-170260" algn="l" defTabSz="342900" rtl="0" eaLnBrk="0" fontAlgn="base" hangingPunct="0">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944166" indent="-170260" algn="l" defTabSz="342900" rtl="0" eaLnBrk="0" fontAlgn="base" hangingPunct="0">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7.tiff"/><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tiff"/><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hyperlink" Target="mailto:tramer@cs.stanford.edu" TargetMode="External"/><Relationship Id="rId4" Type="http://schemas.openxmlformats.org/officeDocument/2006/relationships/hyperlink" Target="https://arxiv.org/abs/2002.0834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nicholas.carlini.com/writing/2019/all-adversarial-example-papers.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1156310-A74E-7943-864C-A7C7E9376665}"/>
              </a:ext>
            </a:extLst>
          </p:cNvPr>
          <p:cNvSpPr>
            <a:spLocks noGrp="1"/>
          </p:cNvSpPr>
          <p:nvPr>
            <p:ph type="ctrTitle"/>
          </p:nvPr>
        </p:nvSpPr>
        <p:spPr>
          <a:xfrm>
            <a:off x="1475509" y="1288819"/>
            <a:ext cx="6192983" cy="903052"/>
          </a:xfrm>
        </p:spPr>
        <p:txBody>
          <a:bodyPr/>
          <a:lstStyle/>
          <a:p>
            <a:r>
              <a:rPr lang="en-US" sz="3200" dirty="0"/>
              <a:t>On Adaptive Attacks to Adversarial Example Defenses</a:t>
            </a:r>
          </a:p>
        </p:txBody>
      </p:sp>
      <p:sp>
        <p:nvSpPr>
          <p:cNvPr id="3" name="Text Placeholder 2">
            <a:extLst>
              <a:ext uri="{FF2B5EF4-FFF2-40B4-BE49-F238E27FC236}">
                <a16:creationId xmlns:a16="http://schemas.microsoft.com/office/drawing/2014/main" id="{042A9653-A2B0-0B4A-AED5-E0E41BDFE77F}"/>
              </a:ext>
            </a:extLst>
          </p:cNvPr>
          <p:cNvSpPr>
            <a:spLocks noGrp="1"/>
          </p:cNvSpPr>
          <p:nvPr>
            <p:ph type="body" sz="quarter" idx="18"/>
          </p:nvPr>
        </p:nvSpPr>
        <p:spPr>
          <a:xfrm>
            <a:off x="2289302" y="2505184"/>
            <a:ext cx="4544616" cy="1744698"/>
          </a:xfrm>
        </p:spPr>
        <p:txBody>
          <a:bodyPr/>
          <a:lstStyle/>
          <a:p>
            <a:pPr marL="0" indent="0" fontAlgn="auto">
              <a:spcAft>
                <a:spcPts val="0"/>
              </a:spcAft>
              <a:defRPr/>
            </a:pPr>
            <a:r>
              <a:rPr lang="en-US" sz="2000" b="1" dirty="0"/>
              <a:t>Florian Tramèr</a:t>
            </a:r>
          </a:p>
          <a:p>
            <a:pPr marL="0" indent="0" fontAlgn="auto">
              <a:spcAft>
                <a:spcPts val="0"/>
              </a:spcAft>
              <a:defRPr/>
            </a:pPr>
            <a:r>
              <a:rPr lang="en-US" sz="2000" dirty="0"/>
              <a:t>USENIX </a:t>
            </a:r>
            <a:r>
              <a:rPr lang="en-US" sz="2000" dirty="0" err="1"/>
              <a:t>ScAINet</a:t>
            </a:r>
            <a:endParaRPr lang="en-US" sz="2000" dirty="0"/>
          </a:p>
          <a:p>
            <a:pPr marL="0" indent="0" fontAlgn="auto">
              <a:spcAft>
                <a:spcPts val="0"/>
              </a:spcAft>
              <a:defRPr/>
            </a:pPr>
            <a:r>
              <a:rPr lang="en-US" sz="2000" dirty="0"/>
              <a:t>August 10</a:t>
            </a:r>
            <a:r>
              <a:rPr lang="en-US" sz="2000" baseline="30000" dirty="0"/>
              <a:t>th</a:t>
            </a:r>
            <a:r>
              <a:rPr lang="en-US" sz="2000" dirty="0"/>
              <a:t>, 2020</a:t>
            </a:r>
          </a:p>
          <a:p>
            <a:pPr marL="0" indent="0" fontAlgn="auto">
              <a:spcAft>
                <a:spcPts val="0"/>
              </a:spcAft>
              <a:defRPr/>
            </a:pPr>
            <a:endParaRPr lang="en-US" sz="1600" dirty="0"/>
          </a:p>
          <a:p>
            <a:pPr marL="0" indent="0" fontAlgn="auto">
              <a:spcAft>
                <a:spcPts val="0"/>
              </a:spcAft>
              <a:defRPr/>
            </a:pPr>
            <a:r>
              <a:rPr lang="en-US" sz="1800" dirty="0"/>
              <a:t>Joint work with Nicholas </a:t>
            </a:r>
            <a:r>
              <a:rPr lang="en-US" sz="1800" dirty="0" err="1"/>
              <a:t>Carlini</a:t>
            </a:r>
            <a:r>
              <a:rPr lang="en-US" sz="1800" dirty="0"/>
              <a:t>, Wieland Brendel and Aleksander </a:t>
            </a:r>
            <a:r>
              <a:rPr lang="en-US" sz="1800" dirty="0" err="1"/>
              <a:t>Madry</a:t>
            </a:r>
            <a:endParaRPr lang="en-US" sz="18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6079-0080-D94E-A1A0-484989313806}"/>
              </a:ext>
            </a:extLst>
          </p:cNvPr>
          <p:cNvSpPr>
            <a:spLocks noGrp="1"/>
          </p:cNvSpPr>
          <p:nvPr>
            <p:ph type="title"/>
          </p:nvPr>
        </p:nvSpPr>
        <p:spPr/>
        <p:txBody>
          <a:bodyPr/>
          <a:lstStyle/>
          <a:p>
            <a:r>
              <a:rPr lang="en-US" dirty="0"/>
              <a:t>Our Work</a:t>
            </a:r>
          </a:p>
        </p:txBody>
      </p:sp>
      <p:sp>
        <p:nvSpPr>
          <p:cNvPr id="4" name="Slide Number Placeholder 3">
            <a:extLst>
              <a:ext uri="{FF2B5EF4-FFF2-40B4-BE49-F238E27FC236}">
                <a16:creationId xmlns:a16="http://schemas.microsoft.com/office/drawing/2014/main" id="{E38FB1EB-AA88-A348-ABF5-0B39AA23B37D}"/>
              </a:ext>
            </a:extLst>
          </p:cNvPr>
          <p:cNvSpPr>
            <a:spLocks noGrp="1"/>
          </p:cNvSpPr>
          <p:nvPr>
            <p:ph type="sldNum" sz="quarter" idx="4"/>
          </p:nvPr>
        </p:nvSpPr>
        <p:spPr/>
        <p:txBody>
          <a:bodyPr/>
          <a:lstStyle/>
          <a:p>
            <a:fld id="{AC13E6D5-74F7-484E-B15D-5FF0E9020B73}" type="slidenum">
              <a:rPr lang="en-US" altLang="en-US" smtClean="0"/>
              <a:pPr/>
              <a:t>10</a:t>
            </a:fld>
            <a:endParaRPr lang="en-US" altLang="en-US" dirty="0"/>
          </a:p>
        </p:txBody>
      </p:sp>
      <p:sp>
        <p:nvSpPr>
          <p:cNvPr id="5" name="Rectangle 4">
            <a:extLst>
              <a:ext uri="{FF2B5EF4-FFF2-40B4-BE49-F238E27FC236}">
                <a16:creationId xmlns:a16="http://schemas.microsoft.com/office/drawing/2014/main" id="{A702BA10-C3E4-B047-929E-EDF84B6CD873}"/>
              </a:ext>
            </a:extLst>
          </p:cNvPr>
          <p:cNvSpPr/>
          <p:nvPr/>
        </p:nvSpPr>
        <p:spPr>
          <a:xfrm>
            <a:off x="779853" y="1141275"/>
            <a:ext cx="7494660" cy="250275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13 case studies on how to design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strong(</a:t>
            </a:r>
            <a:r>
              <a:rPr lang="en-US" b="1" dirty="0" err="1">
                <a:solidFill>
                  <a:schemeClr val="tx1"/>
                </a:solidFill>
                <a:latin typeface="Arial" panose="020B0604020202020204" pitchFamily="34" charset="0"/>
                <a:cs typeface="Arial" panose="020B0604020202020204" pitchFamily="34" charset="0"/>
              </a:rPr>
              <a:t>er</a:t>
            </a:r>
            <a:r>
              <a:rPr lang="en-US" b="1" dirty="0">
                <a:solidFill>
                  <a:schemeClr val="tx1"/>
                </a:solidFill>
                <a:latin typeface="Arial" panose="020B0604020202020204" pitchFamily="34" charset="0"/>
                <a:cs typeface="Arial" panose="020B0604020202020204" pitchFamily="34" charset="0"/>
              </a:rPr>
              <a:t>) adaptive attacks</a:t>
            </a:r>
            <a:br>
              <a:rPr lang="en-US" sz="2100" b="1" dirty="0">
                <a:solidFill>
                  <a:schemeClr val="tx1"/>
                </a:solidFill>
                <a:latin typeface="Arial" panose="020B0604020202020204" pitchFamily="34" charset="0"/>
                <a:cs typeface="Arial" panose="020B0604020202020204" pitchFamily="34" charset="0"/>
              </a:rPr>
            </a:br>
            <a:endParaRPr lang="en-US" sz="2000" b="1"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Including: </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Our hypotheses when reading each defense’s paper/code</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Things we tried but that didn’t work</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Some things we didn’t try but might also have worked</a:t>
            </a:r>
          </a:p>
        </p:txBody>
      </p:sp>
    </p:spTree>
    <p:extLst>
      <p:ext uri="{BB962C8B-B14F-4D97-AF65-F5344CB8AC3E}">
        <p14:creationId xmlns:p14="http://schemas.microsoft.com/office/powerpoint/2010/main" val="14289352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D5307-D690-CC47-BB7E-76B4D9E7581F}"/>
              </a:ext>
            </a:extLst>
          </p:cNvPr>
          <p:cNvSpPr>
            <a:spLocks noGrp="1"/>
          </p:cNvSpPr>
          <p:nvPr>
            <p:ph sz="quarter" idx="10"/>
          </p:nvPr>
        </p:nvSpPr>
        <p:spPr>
          <a:xfrm>
            <a:off x="574339" y="800179"/>
            <a:ext cx="8123242" cy="3759042"/>
          </a:xfrm>
        </p:spPr>
        <p:txBody>
          <a:bodyPr anchor="ctr">
            <a:normAutofit/>
          </a:bodyPr>
          <a:lstStyle/>
          <a:p>
            <a:pPr marL="0" indent="0" algn="ctr">
              <a:buNone/>
            </a:pPr>
            <a:r>
              <a:rPr lang="en-US" sz="3200" dirty="0"/>
              <a:t>How (not) to build &amp; evaluate defenses</a:t>
            </a:r>
          </a:p>
        </p:txBody>
      </p:sp>
      <p:sp>
        <p:nvSpPr>
          <p:cNvPr id="4" name="Slide Number Placeholder 3">
            <a:extLst>
              <a:ext uri="{FF2B5EF4-FFF2-40B4-BE49-F238E27FC236}">
                <a16:creationId xmlns:a16="http://schemas.microsoft.com/office/drawing/2014/main" id="{6F70D11A-58DE-E448-AF57-B89C474D72F2}"/>
              </a:ext>
            </a:extLst>
          </p:cNvPr>
          <p:cNvSpPr>
            <a:spLocks noGrp="1"/>
          </p:cNvSpPr>
          <p:nvPr>
            <p:ph type="sldNum" sz="quarter" idx="4"/>
          </p:nvPr>
        </p:nvSpPr>
        <p:spPr/>
        <p:txBody>
          <a:bodyPr/>
          <a:lstStyle/>
          <a:p>
            <a:fld id="{AC13E6D5-74F7-484E-B15D-5FF0E9020B73}" type="slidenum">
              <a:rPr lang="en-US" altLang="en-US" smtClean="0"/>
              <a:pPr/>
              <a:t>11</a:t>
            </a:fld>
            <a:endParaRPr lang="en-US" altLang="en-US" dirty="0"/>
          </a:p>
        </p:txBody>
      </p:sp>
    </p:spTree>
    <p:extLst>
      <p:ext uri="{BB962C8B-B14F-4D97-AF65-F5344CB8AC3E}">
        <p14:creationId xmlns:p14="http://schemas.microsoft.com/office/powerpoint/2010/main" val="18524282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0159-8B73-6B45-8113-F5AD0FFAEB24}"/>
              </a:ext>
            </a:extLst>
          </p:cNvPr>
          <p:cNvSpPr>
            <a:spLocks noGrp="1"/>
          </p:cNvSpPr>
          <p:nvPr>
            <p:ph type="title"/>
          </p:nvPr>
        </p:nvSpPr>
        <p:spPr/>
        <p:txBody>
          <a:bodyPr/>
          <a:lstStyle/>
          <a:p>
            <a:r>
              <a:rPr lang="en-US" dirty="0"/>
              <a:t>Don’t Intentionally Obfuscate Gradients</a:t>
            </a:r>
          </a:p>
        </p:txBody>
      </p:sp>
      <p:sp>
        <p:nvSpPr>
          <p:cNvPr id="4" name="Slide Number Placeholder 3">
            <a:extLst>
              <a:ext uri="{FF2B5EF4-FFF2-40B4-BE49-F238E27FC236}">
                <a16:creationId xmlns:a16="http://schemas.microsoft.com/office/drawing/2014/main" id="{82E69FFA-7ABE-4945-907B-0FB45D13F3C7}"/>
              </a:ext>
            </a:extLst>
          </p:cNvPr>
          <p:cNvSpPr>
            <a:spLocks noGrp="1"/>
          </p:cNvSpPr>
          <p:nvPr>
            <p:ph type="sldNum" sz="quarter" idx="4"/>
          </p:nvPr>
        </p:nvSpPr>
        <p:spPr/>
        <p:txBody>
          <a:bodyPr/>
          <a:lstStyle/>
          <a:p>
            <a:fld id="{AC13E6D5-74F7-484E-B15D-5FF0E9020B73}" type="slidenum">
              <a:rPr lang="en-US" altLang="en-US" smtClean="0"/>
              <a:pPr/>
              <a:t>12</a:t>
            </a:fld>
            <a:endParaRPr lang="en-US" altLang="en-US" dirty="0"/>
          </a:p>
        </p:txBody>
      </p:sp>
      <p:grpSp>
        <p:nvGrpSpPr>
          <p:cNvPr id="11" name="Group 10">
            <a:extLst>
              <a:ext uri="{FF2B5EF4-FFF2-40B4-BE49-F238E27FC236}">
                <a16:creationId xmlns:a16="http://schemas.microsoft.com/office/drawing/2014/main" id="{E55A3CEB-70A6-F248-B321-DBB0E2B87E11}"/>
              </a:ext>
            </a:extLst>
          </p:cNvPr>
          <p:cNvGrpSpPr/>
          <p:nvPr/>
        </p:nvGrpSpPr>
        <p:grpSpPr>
          <a:xfrm>
            <a:off x="156273" y="1419865"/>
            <a:ext cx="2834430" cy="2645360"/>
            <a:chOff x="156273" y="1419865"/>
            <a:chExt cx="2834430" cy="2645360"/>
          </a:xfrm>
        </p:grpSpPr>
        <p:pic>
          <p:nvPicPr>
            <p:cNvPr id="5" name="Picture 4">
              <a:extLst>
                <a:ext uri="{FF2B5EF4-FFF2-40B4-BE49-F238E27FC236}">
                  <a16:creationId xmlns:a16="http://schemas.microsoft.com/office/drawing/2014/main" id="{EE7C9994-AAB2-5E48-87AA-4A9831943E21}"/>
                </a:ext>
              </a:extLst>
            </p:cNvPr>
            <p:cNvPicPr>
              <a:picLocks noChangeAspect="1"/>
            </p:cNvPicPr>
            <p:nvPr/>
          </p:nvPicPr>
          <p:blipFill>
            <a:blip r:embed="rId3"/>
            <a:stretch>
              <a:fillRect/>
            </a:stretch>
          </p:blipFill>
          <p:spPr>
            <a:xfrm>
              <a:off x="330428" y="1419865"/>
              <a:ext cx="2486120" cy="2061660"/>
            </a:xfrm>
            <a:prstGeom prst="rect">
              <a:avLst/>
            </a:prstGeom>
          </p:spPr>
        </p:pic>
        <p:sp>
          <p:nvSpPr>
            <p:cNvPr id="7" name="TextBox 6">
              <a:extLst>
                <a:ext uri="{FF2B5EF4-FFF2-40B4-BE49-F238E27FC236}">
                  <a16:creationId xmlns:a16="http://schemas.microsoft.com/office/drawing/2014/main" id="{62275264-64BD-C64F-A28F-885FFA08EA7A}"/>
                </a:ext>
              </a:extLst>
            </p:cNvPr>
            <p:cNvSpPr txBox="1"/>
            <p:nvPr/>
          </p:nvSpPr>
          <p:spPr>
            <a:xfrm>
              <a:off x="156273" y="3634338"/>
              <a:ext cx="2834430" cy="430887"/>
            </a:xfrm>
            <a:prstGeom prst="rect">
              <a:avLst/>
            </a:prstGeom>
            <a:noFill/>
          </p:spPr>
          <p:txBody>
            <a:bodyPr wrap="none" rtlCol="0">
              <a:spAutoFit/>
            </a:bodyPr>
            <a:lstStyle/>
            <a:p>
              <a:r>
                <a:rPr lang="en-US" sz="2200" dirty="0"/>
                <a:t>If this wasn’t enough...</a:t>
              </a:r>
            </a:p>
          </p:txBody>
        </p:sp>
      </p:grpSp>
      <p:grpSp>
        <p:nvGrpSpPr>
          <p:cNvPr id="12" name="Group 11">
            <a:extLst>
              <a:ext uri="{FF2B5EF4-FFF2-40B4-BE49-F238E27FC236}">
                <a16:creationId xmlns:a16="http://schemas.microsoft.com/office/drawing/2014/main" id="{3E6DA981-920F-9A43-9C0E-271442DA7D86}"/>
              </a:ext>
            </a:extLst>
          </p:cNvPr>
          <p:cNvGrpSpPr/>
          <p:nvPr/>
        </p:nvGrpSpPr>
        <p:grpSpPr>
          <a:xfrm>
            <a:off x="3231203" y="1184307"/>
            <a:ext cx="2554664" cy="2880918"/>
            <a:chOff x="3231203" y="1184307"/>
            <a:chExt cx="2554664" cy="2880918"/>
          </a:xfrm>
        </p:grpSpPr>
        <p:pic>
          <p:nvPicPr>
            <p:cNvPr id="6" name="Picture 5">
              <a:extLst>
                <a:ext uri="{FF2B5EF4-FFF2-40B4-BE49-F238E27FC236}">
                  <a16:creationId xmlns:a16="http://schemas.microsoft.com/office/drawing/2014/main" id="{7DCF4D52-62A4-6145-B85D-FDE36E72A04C}"/>
                </a:ext>
              </a:extLst>
            </p:cNvPr>
            <p:cNvPicPr>
              <a:picLocks noChangeAspect="1"/>
            </p:cNvPicPr>
            <p:nvPr/>
          </p:nvPicPr>
          <p:blipFill rotWithShape="1">
            <a:blip r:embed="rId4"/>
            <a:srcRect r="50130"/>
            <a:stretch/>
          </p:blipFill>
          <p:spPr>
            <a:xfrm>
              <a:off x="3231203" y="1184307"/>
              <a:ext cx="2451312" cy="2550361"/>
            </a:xfrm>
            <a:prstGeom prst="rect">
              <a:avLst/>
            </a:prstGeom>
          </p:spPr>
        </p:pic>
        <p:sp>
          <p:nvSpPr>
            <p:cNvPr id="8" name="TextBox 7">
              <a:extLst>
                <a:ext uri="{FF2B5EF4-FFF2-40B4-BE49-F238E27FC236}">
                  <a16:creationId xmlns:a16="http://schemas.microsoft.com/office/drawing/2014/main" id="{3039AFAA-6EA8-EE43-9E1A-EFC846DBA130}"/>
                </a:ext>
              </a:extLst>
            </p:cNvPr>
            <p:cNvSpPr txBox="1"/>
            <p:nvPr/>
          </p:nvSpPr>
          <p:spPr>
            <a:xfrm>
              <a:off x="3334555" y="3634338"/>
              <a:ext cx="2451312" cy="430887"/>
            </a:xfrm>
            <a:prstGeom prst="rect">
              <a:avLst/>
            </a:prstGeom>
            <a:noFill/>
          </p:spPr>
          <p:txBody>
            <a:bodyPr wrap="none" rtlCol="0">
              <a:spAutoFit/>
            </a:bodyPr>
            <a:lstStyle/>
            <a:p>
              <a:r>
                <a:rPr lang="en-US" sz="2200" dirty="0"/>
                <a:t>this won’t be either</a:t>
              </a:r>
            </a:p>
          </p:txBody>
        </p:sp>
      </p:grpSp>
      <p:pic>
        <p:nvPicPr>
          <p:cNvPr id="9" name="Picture 8">
            <a:extLst>
              <a:ext uri="{FF2B5EF4-FFF2-40B4-BE49-F238E27FC236}">
                <a16:creationId xmlns:a16="http://schemas.microsoft.com/office/drawing/2014/main" id="{B2527280-7A14-7F4F-9E66-ABEF8A47FB98}"/>
              </a:ext>
            </a:extLst>
          </p:cNvPr>
          <p:cNvPicPr>
            <a:picLocks noChangeAspect="1"/>
          </p:cNvPicPr>
          <p:nvPr/>
        </p:nvPicPr>
        <p:blipFill>
          <a:blip r:embed="rId5"/>
          <a:stretch>
            <a:fillRect/>
          </a:stretch>
        </p:blipFill>
        <p:spPr>
          <a:xfrm>
            <a:off x="6225702" y="1184307"/>
            <a:ext cx="2587870" cy="2929469"/>
          </a:xfrm>
          <a:prstGeom prst="rect">
            <a:avLst/>
          </a:prstGeom>
        </p:spPr>
      </p:pic>
      <p:sp>
        <p:nvSpPr>
          <p:cNvPr id="10" name="Rectangle 9">
            <a:extLst>
              <a:ext uri="{FF2B5EF4-FFF2-40B4-BE49-F238E27FC236}">
                <a16:creationId xmlns:a16="http://schemas.microsoft.com/office/drawing/2014/main" id="{91EC7305-9816-5B4C-8FE8-BA6DBF6C19CD}"/>
              </a:ext>
            </a:extLst>
          </p:cNvPr>
          <p:cNvSpPr/>
          <p:nvPr/>
        </p:nvSpPr>
        <p:spPr>
          <a:xfrm>
            <a:off x="695954" y="4434061"/>
            <a:ext cx="7825118" cy="488024"/>
          </a:xfrm>
          <a:prstGeom prst="rect">
            <a:avLst/>
          </a:prstGeom>
          <a:solidFill>
            <a:schemeClr val="bg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solidFill>
                <a:latin typeface="Arial" panose="020B0604020202020204" pitchFamily="34" charset="0"/>
                <a:cs typeface="Arial" panose="020B0604020202020204" pitchFamily="34" charset="0"/>
              </a:rPr>
              <a:t>Breaking specific attack techniques is not the way forward</a:t>
            </a:r>
            <a:endParaRPr lang="en-US" sz="2100" b="1" dirty="0">
              <a:solidFill>
                <a:schemeClr val="tx1"/>
              </a:solidFill>
              <a:latin typeface="Arial" panose="020B0604020202020204" pitchFamily="34" charset="0"/>
              <a:cs typeface="Arial" panose="020B0604020202020204" pitchFamily="34" charset="0"/>
              <a:sym typeface="Wingdings" pitchFamily="2" charset="2"/>
            </a:endParaRPr>
          </a:p>
        </p:txBody>
      </p:sp>
    </p:spTree>
    <p:extLst>
      <p:ext uri="{BB962C8B-B14F-4D97-AF65-F5344CB8AC3E}">
        <p14:creationId xmlns:p14="http://schemas.microsoft.com/office/powerpoint/2010/main" val="1718825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0159-8B73-6B45-8113-F5AD0FFAEB24}"/>
              </a:ext>
            </a:extLst>
          </p:cNvPr>
          <p:cNvSpPr>
            <a:spLocks noGrp="1"/>
          </p:cNvSpPr>
          <p:nvPr>
            <p:ph type="title"/>
          </p:nvPr>
        </p:nvSpPr>
        <p:spPr/>
        <p:txBody>
          <a:bodyPr/>
          <a:lstStyle/>
          <a:p>
            <a:r>
              <a:rPr lang="en-US" dirty="0"/>
              <a:t>Don’t Blindly Re-use Prior (Adaptive) Attacks</a:t>
            </a:r>
          </a:p>
        </p:txBody>
      </p:sp>
      <p:sp>
        <p:nvSpPr>
          <p:cNvPr id="3" name="Content Placeholder 2">
            <a:extLst>
              <a:ext uri="{FF2B5EF4-FFF2-40B4-BE49-F238E27FC236}">
                <a16:creationId xmlns:a16="http://schemas.microsoft.com/office/drawing/2014/main" id="{BEF0E07F-9D45-7841-99B4-3E00EA56EFCA}"/>
              </a:ext>
            </a:extLst>
          </p:cNvPr>
          <p:cNvSpPr>
            <a:spLocks noGrp="1"/>
          </p:cNvSpPr>
          <p:nvPr>
            <p:ph sz="quarter" idx="10"/>
          </p:nvPr>
        </p:nvSpPr>
        <p:spPr>
          <a:xfrm>
            <a:off x="543128" y="1121134"/>
            <a:ext cx="8411347" cy="4022366"/>
          </a:xfrm>
        </p:spPr>
        <p:txBody>
          <a:bodyPr>
            <a:normAutofit/>
          </a:bodyPr>
          <a:lstStyle/>
          <a:p>
            <a:pPr marL="0" indent="0">
              <a:buNone/>
            </a:pPr>
            <a:r>
              <a:rPr lang="en-US" b="1" dirty="0"/>
              <a:t>Adaptive attack strategies are not universal!</a:t>
            </a:r>
          </a:p>
          <a:p>
            <a:pPr marL="0" indent="0">
              <a:buNone/>
            </a:pPr>
            <a:endParaRPr lang="en-US" sz="1800" dirty="0"/>
          </a:p>
          <a:p>
            <a:pPr marL="0" indent="0">
              <a:buNone/>
            </a:pPr>
            <a:r>
              <a:rPr lang="en-US" sz="1800" dirty="0"/>
              <a:t>Most popular “victims”: BPDA &amp; EOT </a:t>
            </a:r>
            <a:r>
              <a:rPr lang="en-US" sz="1600" dirty="0"/>
              <a:t>(</a:t>
            </a:r>
            <a:r>
              <a:rPr lang="en-US" sz="1600" dirty="0" err="1"/>
              <a:t>Athalye</a:t>
            </a:r>
            <a:r>
              <a:rPr lang="en-US" sz="1600" dirty="0"/>
              <a:t> et al. 2018)</a:t>
            </a:r>
          </a:p>
          <a:p>
            <a:pPr marL="258366" lvl="2" indent="0">
              <a:buNone/>
            </a:pPr>
            <a:endParaRPr lang="en-US" dirty="0"/>
          </a:p>
          <a:p>
            <a:pPr marL="258366" lvl="2" indent="0">
              <a:buNone/>
            </a:pPr>
            <a:endParaRPr lang="en-US" dirty="0"/>
          </a:p>
          <a:p>
            <a:pPr marL="258366" lvl="2" indent="0">
              <a:buNone/>
            </a:pPr>
            <a:endParaRPr lang="en-US" dirty="0"/>
          </a:p>
          <a:p>
            <a:pPr marL="0" indent="0">
              <a:buNone/>
            </a:pPr>
            <a:endParaRPr lang="en-US" dirty="0"/>
          </a:p>
          <a:p>
            <a:pPr marL="0" indent="0">
              <a:buNone/>
            </a:pPr>
            <a:endParaRPr lang="en-US" sz="1000" dirty="0"/>
          </a:p>
          <a:p>
            <a:pPr lvl="1"/>
            <a:r>
              <a:rPr lang="en-US" sz="1900" dirty="0"/>
              <a:t>Understand </a:t>
            </a:r>
            <a:r>
              <a:rPr lang="en-US" sz="1900" b="1" dirty="0"/>
              <a:t>why</a:t>
            </a:r>
            <a:r>
              <a:rPr lang="en-US" sz="1900" dirty="0"/>
              <a:t> an attack worked on other defenses before re-using it</a:t>
            </a:r>
          </a:p>
          <a:p>
            <a:pPr lvl="1"/>
            <a:r>
              <a:rPr lang="en-US" sz="1900" dirty="0"/>
              <a:t>Use BPDA as a last resort (try gradient-free / decision-based attacks first)</a:t>
            </a:r>
          </a:p>
          <a:p>
            <a:pPr lvl="1"/>
            <a:r>
              <a:rPr lang="en-US" sz="1900" dirty="0"/>
              <a:t>Before using EOT, build an attack that works for </a:t>
            </a:r>
            <a:r>
              <a:rPr lang="en-US" sz="1900" b="1" dirty="0"/>
              <a:t>fixed</a:t>
            </a:r>
            <a:r>
              <a:rPr lang="en-US" sz="1900" dirty="0"/>
              <a:t> </a:t>
            </a:r>
            <a:r>
              <a:rPr lang="en-US" sz="1900" b="1" dirty="0"/>
              <a:t>randomness</a:t>
            </a:r>
          </a:p>
        </p:txBody>
      </p:sp>
      <p:sp>
        <p:nvSpPr>
          <p:cNvPr id="4" name="Slide Number Placeholder 3">
            <a:extLst>
              <a:ext uri="{FF2B5EF4-FFF2-40B4-BE49-F238E27FC236}">
                <a16:creationId xmlns:a16="http://schemas.microsoft.com/office/drawing/2014/main" id="{82E69FFA-7ABE-4945-907B-0FB45D13F3C7}"/>
              </a:ext>
            </a:extLst>
          </p:cNvPr>
          <p:cNvSpPr>
            <a:spLocks noGrp="1"/>
          </p:cNvSpPr>
          <p:nvPr>
            <p:ph type="sldNum" sz="quarter" idx="4"/>
          </p:nvPr>
        </p:nvSpPr>
        <p:spPr/>
        <p:txBody>
          <a:bodyPr/>
          <a:lstStyle/>
          <a:p>
            <a:fld id="{AC13E6D5-74F7-484E-B15D-5FF0E9020B73}" type="slidenum">
              <a:rPr lang="en-US" altLang="en-US" smtClean="0"/>
              <a:pPr/>
              <a:t>13</a:t>
            </a:fld>
            <a:endParaRPr lang="en-US" altLang="en-US" dirty="0"/>
          </a:p>
        </p:txBody>
      </p:sp>
      <p:grpSp>
        <p:nvGrpSpPr>
          <p:cNvPr id="19" name="Group 18">
            <a:extLst>
              <a:ext uri="{FF2B5EF4-FFF2-40B4-BE49-F238E27FC236}">
                <a16:creationId xmlns:a16="http://schemas.microsoft.com/office/drawing/2014/main" id="{48761865-2F72-B74D-8A66-28A97A65CA6A}"/>
              </a:ext>
            </a:extLst>
          </p:cNvPr>
          <p:cNvGrpSpPr/>
          <p:nvPr/>
        </p:nvGrpSpPr>
        <p:grpSpPr>
          <a:xfrm>
            <a:off x="189523" y="2193581"/>
            <a:ext cx="8764953" cy="1212237"/>
            <a:chOff x="134470" y="1920928"/>
            <a:chExt cx="8764953" cy="1212237"/>
          </a:xfrm>
        </p:grpSpPr>
        <p:sp>
          <p:nvSpPr>
            <p:cNvPr id="10" name="Rectangle 9">
              <a:extLst>
                <a:ext uri="{FF2B5EF4-FFF2-40B4-BE49-F238E27FC236}">
                  <a16:creationId xmlns:a16="http://schemas.microsoft.com/office/drawing/2014/main" id="{FBD5F380-468B-2F48-B56E-0ADB40E37773}"/>
                </a:ext>
              </a:extLst>
            </p:cNvPr>
            <p:cNvSpPr/>
            <p:nvPr/>
          </p:nvSpPr>
          <p:spPr>
            <a:xfrm>
              <a:off x="134470" y="1920928"/>
              <a:ext cx="8764953" cy="1212237"/>
            </a:xfrm>
            <a:prstGeom prst="rect">
              <a:avLst/>
            </a:prstGeom>
            <a:solidFill>
              <a:schemeClr val="tx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05A7860E-EDC5-1C4A-9DAE-AAD86798E1B4}"/>
                </a:ext>
              </a:extLst>
            </p:cNvPr>
            <p:cNvPicPr>
              <a:picLocks noChangeAspect="1"/>
            </p:cNvPicPr>
            <p:nvPr/>
          </p:nvPicPr>
          <p:blipFill rotWithShape="1">
            <a:blip r:embed="rId3"/>
            <a:srcRect l="2113" t="38183" r="2317"/>
            <a:stretch/>
          </p:blipFill>
          <p:spPr>
            <a:xfrm>
              <a:off x="244576" y="2586281"/>
              <a:ext cx="4308818" cy="412580"/>
            </a:xfrm>
            <a:prstGeom prst="rect">
              <a:avLst/>
            </a:prstGeom>
          </p:spPr>
        </p:pic>
        <p:sp>
          <p:nvSpPr>
            <p:cNvPr id="9" name="Rectangle 8">
              <a:extLst>
                <a:ext uri="{FF2B5EF4-FFF2-40B4-BE49-F238E27FC236}">
                  <a16:creationId xmlns:a16="http://schemas.microsoft.com/office/drawing/2014/main" id="{0D77A965-790C-6040-9B7E-B2F35EB36A02}"/>
                </a:ext>
              </a:extLst>
            </p:cNvPr>
            <p:cNvSpPr/>
            <p:nvPr/>
          </p:nvSpPr>
          <p:spPr>
            <a:xfrm>
              <a:off x="2238463" y="2796692"/>
              <a:ext cx="2314931" cy="197178"/>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784FA56F-C0AF-B746-AA80-FB8B929968DE}"/>
                </a:ext>
              </a:extLst>
            </p:cNvPr>
            <p:cNvPicPr>
              <a:picLocks noChangeAspect="1"/>
            </p:cNvPicPr>
            <p:nvPr/>
          </p:nvPicPr>
          <p:blipFill rotWithShape="1">
            <a:blip r:embed="rId4"/>
            <a:srcRect t="8576" r="8882" b="876"/>
            <a:stretch/>
          </p:blipFill>
          <p:spPr>
            <a:xfrm>
              <a:off x="244576" y="2027385"/>
              <a:ext cx="5018071" cy="374304"/>
            </a:xfrm>
            <a:prstGeom prst="rect">
              <a:avLst/>
            </a:prstGeom>
          </p:spPr>
        </p:pic>
        <p:sp>
          <p:nvSpPr>
            <p:cNvPr id="16" name="Rectangle 15">
              <a:extLst>
                <a:ext uri="{FF2B5EF4-FFF2-40B4-BE49-F238E27FC236}">
                  <a16:creationId xmlns:a16="http://schemas.microsoft.com/office/drawing/2014/main" id="{8AF1A1A3-A9A3-B64C-B17E-F8B77247E0A1}"/>
                </a:ext>
              </a:extLst>
            </p:cNvPr>
            <p:cNvSpPr/>
            <p:nvPr/>
          </p:nvSpPr>
          <p:spPr>
            <a:xfrm>
              <a:off x="244576" y="2031471"/>
              <a:ext cx="997280" cy="182565"/>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4376B442-F031-E244-86F6-7686E198282A}"/>
                </a:ext>
              </a:extLst>
            </p:cNvPr>
            <p:cNvSpPr/>
            <p:nvPr/>
          </p:nvSpPr>
          <p:spPr>
            <a:xfrm>
              <a:off x="3127304" y="2222747"/>
              <a:ext cx="2135343" cy="17894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73A0ACCC-719C-8A46-B6D7-9B23881E2E9E}"/>
                </a:ext>
              </a:extLst>
            </p:cNvPr>
            <p:cNvPicPr>
              <a:picLocks noChangeAspect="1"/>
            </p:cNvPicPr>
            <p:nvPr/>
          </p:nvPicPr>
          <p:blipFill rotWithShape="1">
            <a:blip r:embed="rId5"/>
            <a:srcRect t="6474" b="28373"/>
            <a:stretch/>
          </p:blipFill>
          <p:spPr>
            <a:xfrm>
              <a:off x="4706703" y="2571750"/>
              <a:ext cx="4076193" cy="414749"/>
            </a:xfrm>
            <a:prstGeom prst="rect">
              <a:avLst/>
            </a:prstGeom>
          </p:spPr>
        </p:pic>
        <p:sp>
          <p:nvSpPr>
            <p:cNvPr id="11" name="Rectangle 10">
              <a:extLst>
                <a:ext uri="{FF2B5EF4-FFF2-40B4-BE49-F238E27FC236}">
                  <a16:creationId xmlns:a16="http://schemas.microsoft.com/office/drawing/2014/main" id="{6946E37F-7459-CF40-AE8F-CCD8A0AF6712}"/>
                </a:ext>
              </a:extLst>
            </p:cNvPr>
            <p:cNvSpPr/>
            <p:nvPr/>
          </p:nvSpPr>
          <p:spPr>
            <a:xfrm>
              <a:off x="4706702" y="2576186"/>
              <a:ext cx="1169131" cy="17193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0E872E33-4EB1-6B4E-8C38-89A132A013DF}"/>
                </a:ext>
              </a:extLst>
            </p:cNvPr>
            <p:cNvSpPr/>
            <p:nvPr/>
          </p:nvSpPr>
          <p:spPr>
            <a:xfrm>
              <a:off x="7003858" y="2767066"/>
              <a:ext cx="1779038" cy="17193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2157F374-3BB8-E54F-B347-18FD58EB769C}"/>
                </a:ext>
              </a:extLst>
            </p:cNvPr>
            <p:cNvPicPr>
              <a:picLocks noChangeAspect="1"/>
            </p:cNvPicPr>
            <p:nvPr/>
          </p:nvPicPr>
          <p:blipFill>
            <a:blip r:embed="rId6"/>
            <a:stretch>
              <a:fillRect/>
            </a:stretch>
          </p:blipFill>
          <p:spPr>
            <a:xfrm>
              <a:off x="5505216" y="2098923"/>
              <a:ext cx="3277681" cy="247647"/>
            </a:xfrm>
            <a:prstGeom prst="rect">
              <a:avLst/>
            </a:prstGeom>
          </p:spPr>
        </p:pic>
      </p:grpSp>
    </p:spTree>
    <p:extLst>
      <p:ext uri="{BB962C8B-B14F-4D97-AF65-F5344CB8AC3E}">
        <p14:creationId xmlns:p14="http://schemas.microsoft.com/office/powerpoint/2010/main" val="3117507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74DE-DBDE-5C41-A392-C7395DC72D4A}"/>
              </a:ext>
            </a:extLst>
          </p:cNvPr>
          <p:cNvSpPr>
            <a:spLocks noGrp="1"/>
          </p:cNvSpPr>
          <p:nvPr>
            <p:ph type="title"/>
          </p:nvPr>
        </p:nvSpPr>
        <p:spPr/>
        <p:txBody>
          <a:bodyPr/>
          <a:lstStyle/>
          <a:p>
            <a:r>
              <a:rPr lang="en-US" dirty="0"/>
              <a:t>Don’t Complicate The Attack</a:t>
            </a:r>
          </a:p>
        </p:txBody>
      </p:sp>
      <p:sp>
        <p:nvSpPr>
          <p:cNvPr id="3" name="Content Placeholder 2">
            <a:extLst>
              <a:ext uri="{FF2B5EF4-FFF2-40B4-BE49-F238E27FC236}">
                <a16:creationId xmlns:a16="http://schemas.microsoft.com/office/drawing/2014/main" id="{5B92AA42-9393-C44F-AEE2-A3FA86C2C486}"/>
              </a:ext>
            </a:extLst>
          </p:cNvPr>
          <p:cNvSpPr>
            <a:spLocks noGrp="1"/>
          </p:cNvSpPr>
          <p:nvPr>
            <p:ph sz="quarter" idx="10"/>
          </p:nvPr>
        </p:nvSpPr>
        <p:spPr>
          <a:xfrm>
            <a:off x="533401" y="1108953"/>
            <a:ext cx="8123242" cy="3558774"/>
          </a:xfrm>
        </p:spPr>
        <p:txBody>
          <a:bodyPr/>
          <a:lstStyle/>
          <a:p>
            <a:pPr marL="0" indent="0">
              <a:buNone/>
            </a:pPr>
            <a:r>
              <a:rPr lang="en-US" dirty="0"/>
              <a:t>Many proposed defenses are </a:t>
            </a:r>
            <a:r>
              <a:rPr lang="en-US" b="1" dirty="0"/>
              <a:t>complicated</a:t>
            </a:r>
            <a:br>
              <a:rPr lang="en-US" b="1" dirty="0"/>
            </a:br>
            <a:r>
              <a:rPr lang="en-US" sz="1600" dirty="0"/>
              <a:t>(for some reasons, this is particularly true for </a:t>
            </a:r>
            <a:r>
              <a:rPr lang="en-US" sz="1600" dirty="0" err="1"/>
              <a:t>AdvML</a:t>
            </a:r>
            <a:r>
              <a:rPr lang="en-US" sz="1600" dirty="0"/>
              <a:t> papers in security conferences)</a:t>
            </a:r>
          </a:p>
          <a:p>
            <a:pPr marL="0" indent="0">
              <a:buNone/>
            </a:pPr>
            <a:endParaRPr lang="en-US" sz="1600" dirty="0"/>
          </a:p>
          <a:p>
            <a:pPr marL="0" indent="0">
              <a:buNone/>
            </a:pPr>
            <a:r>
              <a:rPr lang="en-US" dirty="0"/>
              <a:t>This is OK! Maybe the best defense has to be complex</a:t>
            </a:r>
          </a:p>
        </p:txBody>
      </p:sp>
      <p:sp>
        <p:nvSpPr>
          <p:cNvPr id="4" name="Slide Number Placeholder 3">
            <a:extLst>
              <a:ext uri="{FF2B5EF4-FFF2-40B4-BE49-F238E27FC236}">
                <a16:creationId xmlns:a16="http://schemas.microsoft.com/office/drawing/2014/main" id="{70E5C7AF-FC8C-F74A-AB02-949C786472BE}"/>
              </a:ext>
            </a:extLst>
          </p:cNvPr>
          <p:cNvSpPr>
            <a:spLocks noGrp="1"/>
          </p:cNvSpPr>
          <p:nvPr>
            <p:ph type="sldNum" sz="quarter" idx="4"/>
          </p:nvPr>
        </p:nvSpPr>
        <p:spPr/>
        <p:txBody>
          <a:bodyPr/>
          <a:lstStyle/>
          <a:p>
            <a:fld id="{AC13E6D5-74F7-484E-B15D-5FF0E9020B73}" type="slidenum">
              <a:rPr lang="en-US" altLang="en-US" smtClean="0"/>
              <a:pPr/>
              <a:t>14</a:t>
            </a:fld>
            <a:endParaRPr lang="en-US" altLang="en-US" dirty="0"/>
          </a:p>
        </p:txBody>
      </p:sp>
      <p:pic>
        <p:nvPicPr>
          <p:cNvPr id="6" name="Picture 5">
            <a:extLst>
              <a:ext uri="{FF2B5EF4-FFF2-40B4-BE49-F238E27FC236}">
                <a16:creationId xmlns:a16="http://schemas.microsoft.com/office/drawing/2014/main" id="{60563AA4-F670-7841-BEA0-E3D2CF97AA6B}"/>
              </a:ext>
            </a:extLst>
          </p:cNvPr>
          <p:cNvPicPr>
            <a:picLocks noChangeAspect="1"/>
          </p:cNvPicPr>
          <p:nvPr/>
        </p:nvPicPr>
        <p:blipFill>
          <a:blip r:embed="rId3"/>
          <a:stretch>
            <a:fillRect/>
          </a:stretch>
        </p:blipFill>
        <p:spPr>
          <a:xfrm>
            <a:off x="816295" y="3429162"/>
            <a:ext cx="443370" cy="443370"/>
          </a:xfrm>
          <a:prstGeom prst="rect">
            <a:avLst/>
          </a:prstGeom>
        </p:spPr>
      </p:pic>
      <p:pic>
        <p:nvPicPr>
          <p:cNvPr id="8" name="Picture 7">
            <a:extLst>
              <a:ext uri="{FF2B5EF4-FFF2-40B4-BE49-F238E27FC236}">
                <a16:creationId xmlns:a16="http://schemas.microsoft.com/office/drawing/2014/main" id="{CF504974-4B24-0544-8DB6-0563D081B161}"/>
              </a:ext>
            </a:extLst>
          </p:cNvPr>
          <p:cNvPicPr>
            <a:picLocks noChangeAspect="1"/>
          </p:cNvPicPr>
          <p:nvPr/>
        </p:nvPicPr>
        <p:blipFill>
          <a:blip r:embed="rId4"/>
          <a:stretch>
            <a:fillRect/>
          </a:stretch>
        </p:blipFill>
        <p:spPr>
          <a:xfrm>
            <a:off x="3833105" y="2542502"/>
            <a:ext cx="1698043" cy="994813"/>
          </a:xfrm>
          <a:prstGeom prst="rect">
            <a:avLst/>
          </a:prstGeom>
        </p:spPr>
      </p:pic>
      <p:pic>
        <p:nvPicPr>
          <p:cNvPr id="9" name="Picture 8">
            <a:extLst>
              <a:ext uri="{FF2B5EF4-FFF2-40B4-BE49-F238E27FC236}">
                <a16:creationId xmlns:a16="http://schemas.microsoft.com/office/drawing/2014/main" id="{105D4C59-E9CE-004E-BAD4-3D4C24FF2156}"/>
              </a:ext>
            </a:extLst>
          </p:cNvPr>
          <p:cNvPicPr>
            <a:picLocks noChangeAspect="1"/>
          </p:cNvPicPr>
          <p:nvPr/>
        </p:nvPicPr>
        <p:blipFill>
          <a:blip r:embed="rId4"/>
          <a:stretch>
            <a:fillRect/>
          </a:stretch>
        </p:blipFill>
        <p:spPr>
          <a:xfrm>
            <a:off x="3833105" y="3729352"/>
            <a:ext cx="1698043" cy="994813"/>
          </a:xfrm>
          <a:prstGeom prst="rect">
            <a:avLst/>
          </a:prstGeom>
        </p:spPr>
      </p:pic>
      <p:sp>
        <p:nvSpPr>
          <p:cNvPr id="10" name="Rectangle 9">
            <a:extLst>
              <a:ext uri="{FF2B5EF4-FFF2-40B4-BE49-F238E27FC236}">
                <a16:creationId xmlns:a16="http://schemas.microsoft.com/office/drawing/2014/main" id="{D80FC78C-CB11-834A-A8F4-8FCDCF2EBF3A}"/>
              </a:ext>
            </a:extLst>
          </p:cNvPr>
          <p:cNvSpPr/>
          <p:nvPr/>
        </p:nvSpPr>
        <p:spPr>
          <a:xfrm>
            <a:off x="1808150" y="3185473"/>
            <a:ext cx="1468877"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(randomized) preprocessing</a:t>
            </a:r>
          </a:p>
        </p:txBody>
      </p:sp>
      <p:cxnSp>
        <p:nvCxnSpPr>
          <p:cNvPr id="12" name="Straight Arrow Connector 11">
            <a:extLst>
              <a:ext uri="{FF2B5EF4-FFF2-40B4-BE49-F238E27FC236}">
                <a16:creationId xmlns:a16="http://schemas.microsoft.com/office/drawing/2014/main" id="{22B5E9D5-21E4-2D48-A429-5CC54D92931B}"/>
              </a:ext>
            </a:extLst>
          </p:cNvPr>
          <p:cNvCxnSpPr>
            <a:stCxn id="6" idx="3"/>
            <a:endCxn id="10" idx="1"/>
          </p:cNvCxnSpPr>
          <p:nvPr/>
        </p:nvCxnSpPr>
        <p:spPr>
          <a:xfrm flipV="1">
            <a:off x="1259665" y="3642673"/>
            <a:ext cx="54848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a:extLst>
              <a:ext uri="{FF2B5EF4-FFF2-40B4-BE49-F238E27FC236}">
                <a16:creationId xmlns:a16="http://schemas.microsoft.com/office/drawing/2014/main" id="{766900DD-9ADE-A44B-A401-65A985D91271}"/>
              </a:ext>
            </a:extLst>
          </p:cNvPr>
          <p:cNvCxnSpPr>
            <a:cxnSpLocks/>
            <a:stCxn id="10" idx="3"/>
            <a:endCxn id="8" idx="1"/>
          </p:cNvCxnSpPr>
          <p:nvPr/>
        </p:nvCxnSpPr>
        <p:spPr>
          <a:xfrm flipV="1">
            <a:off x="3277027" y="3039909"/>
            <a:ext cx="556078" cy="60276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Elbow Connector 15">
            <a:extLst>
              <a:ext uri="{FF2B5EF4-FFF2-40B4-BE49-F238E27FC236}">
                <a16:creationId xmlns:a16="http://schemas.microsoft.com/office/drawing/2014/main" id="{A801723F-9C75-0B4C-A360-64E985EC840B}"/>
              </a:ext>
            </a:extLst>
          </p:cNvPr>
          <p:cNvCxnSpPr>
            <a:cxnSpLocks/>
            <a:stCxn id="10" idx="3"/>
            <a:endCxn id="9" idx="1"/>
          </p:cNvCxnSpPr>
          <p:nvPr/>
        </p:nvCxnSpPr>
        <p:spPr>
          <a:xfrm>
            <a:off x="3277027" y="3642673"/>
            <a:ext cx="556078" cy="584086"/>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B668120-6A8C-7440-BAF6-146E61B9ACD6}"/>
              </a:ext>
            </a:extLst>
          </p:cNvPr>
          <p:cNvSpPr txBox="1"/>
          <p:nvPr/>
        </p:nvSpPr>
        <p:spPr>
          <a:xfrm>
            <a:off x="3679286" y="4752633"/>
            <a:ext cx="2005677" cy="338554"/>
          </a:xfrm>
          <a:prstGeom prst="rect">
            <a:avLst/>
          </a:prstGeom>
          <a:noFill/>
        </p:spPr>
        <p:txBody>
          <a:bodyPr wrap="none" rtlCol="0">
            <a:spAutoFit/>
          </a:bodyPr>
          <a:lstStyle/>
          <a:p>
            <a:r>
              <a:rPr lang="en-US" sz="1600" dirty="0"/>
              <a:t>Multiple components</a:t>
            </a:r>
          </a:p>
        </p:txBody>
      </p:sp>
      <p:sp>
        <p:nvSpPr>
          <p:cNvPr id="20" name="Rectangle 19">
            <a:extLst>
              <a:ext uri="{FF2B5EF4-FFF2-40B4-BE49-F238E27FC236}">
                <a16:creationId xmlns:a16="http://schemas.microsoft.com/office/drawing/2014/main" id="{6622F5E4-F3B7-9944-A6A6-E725E124FD45}"/>
              </a:ext>
            </a:extLst>
          </p:cNvPr>
          <p:cNvSpPr/>
          <p:nvPr/>
        </p:nvSpPr>
        <p:spPr>
          <a:xfrm>
            <a:off x="5752834" y="3185473"/>
            <a:ext cx="2131501" cy="914400"/>
          </a:xfrm>
          <a:prstGeom prst="rect">
            <a:avLst/>
          </a:prstGeom>
          <a:solidFill>
            <a:schemeClr val="accent2">
              <a:lumMod val="25000"/>
              <a:lumOff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Anomaly detector (non-differentiable)</a:t>
            </a:r>
          </a:p>
        </p:txBody>
      </p:sp>
      <p:sp>
        <p:nvSpPr>
          <p:cNvPr id="21" name="Oval 20">
            <a:extLst>
              <a:ext uri="{FF2B5EF4-FFF2-40B4-BE49-F238E27FC236}">
                <a16:creationId xmlns:a16="http://schemas.microsoft.com/office/drawing/2014/main" id="{05A202EC-BEB6-7C4F-AB1A-1B165700A5AA}"/>
              </a:ext>
            </a:extLst>
          </p:cNvPr>
          <p:cNvSpPr/>
          <p:nvPr/>
        </p:nvSpPr>
        <p:spPr>
          <a:xfrm>
            <a:off x="4216403" y="2528494"/>
            <a:ext cx="938875" cy="1023517"/>
          </a:xfrm>
          <a:prstGeom prst="ellipse">
            <a:avLst/>
          </a:prstGeom>
          <a:solidFill>
            <a:schemeClr val="accent2">
              <a:lumMod val="25000"/>
              <a:lumOff val="75000"/>
              <a:alpha val="3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2" name="Oval 21">
            <a:extLst>
              <a:ext uri="{FF2B5EF4-FFF2-40B4-BE49-F238E27FC236}">
                <a16:creationId xmlns:a16="http://schemas.microsoft.com/office/drawing/2014/main" id="{2CFCBF1B-8153-F24D-A0C3-6E2CBC301FB5}"/>
              </a:ext>
            </a:extLst>
          </p:cNvPr>
          <p:cNvSpPr/>
          <p:nvPr/>
        </p:nvSpPr>
        <p:spPr>
          <a:xfrm>
            <a:off x="4216403" y="3714882"/>
            <a:ext cx="938875" cy="1023517"/>
          </a:xfrm>
          <a:prstGeom prst="ellipse">
            <a:avLst/>
          </a:prstGeom>
          <a:solidFill>
            <a:schemeClr val="accent2">
              <a:lumMod val="25000"/>
              <a:lumOff val="75000"/>
              <a:alpha val="3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 name="TextBox 23">
            <a:extLst>
              <a:ext uri="{FF2B5EF4-FFF2-40B4-BE49-F238E27FC236}">
                <a16:creationId xmlns:a16="http://schemas.microsoft.com/office/drawing/2014/main" id="{F1D6B589-BC15-634B-AFEC-A2A314A43054}"/>
              </a:ext>
            </a:extLst>
          </p:cNvPr>
          <p:cNvSpPr txBox="1"/>
          <p:nvPr/>
        </p:nvSpPr>
        <p:spPr>
          <a:xfrm>
            <a:off x="4174743" y="3443170"/>
            <a:ext cx="338554" cy="338554"/>
          </a:xfrm>
          <a:prstGeom prst="rect">
            <a:avLst/>
          </a:prstGeom>
          <a:noFill/>
        </p:spPr>
        <p:txBody>
          <a:bodyPr wrap="none" rtlCol="0">
            <a:spAutoFit/>
          </a:bodyPr>
          <a:lstStyle/>
          <a:p>
            <a:r>
              <a:rPr lang="en-US" sz="1600" dirty="0"/>
              <a:t>...</a:t>
            </a:r>
          </a:p>
        </p:txBody>
      </p:sp>
      <p:cxnSp>
        <p:nvCxnSpPr>
          <p:cNvPr id="31" name="Elbow Connector 30">
            <a:extLst>
              <a:ext uri="{FF2B5EF4-FFF2-40B4-BE49-F238E27FC236}">
                <a16:creationId xmlns:a16="http://schemas.microsoft.com/office/drawing/2014/main" id="{D8441ACE-5A6C-4940-B210-F024064297C9}"/>
              </a:ext>
            </a:extLst>
          </p:cNvPr>
          <p:cNvCxnSpPr>
            <a:cxnSpLocks/>
            <a:stCxn id="21" idx="4"/>
            <a:endCxn id="20" idx="1"/>
          </p:cNvCxnSpPr>
          <p:nvPr/>
        </p:nvCxnSpPr>
        <p:spPr>
          <a:xfrm rot="16200000" flipH="1">
            <a:off x="5174006" y="3063845"/>
            <a:ext cx="90662" cy="1066993"/>
          </a:xfrm>
          <a:prstGeom prst="bentConnector2">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Elbow Connector 31">
            <a:extLst>
              <a:ext uri="{FF2B5EF4-FFF2-40B4-BE49-F238E27FC236}">
                <a16:creationId xmlns:a16="http://schemas.microsoft.com/office/drawing/2014/main" id="{39285EF6-D3BD-054E-8350-7D2E5B1D71AA}"/>
              </a:ext>
            </a:extLst>
          </p:cNvPr>
          <p:cNvCxnSpPr>
            <a:cxnSpLocks/>
            <a:stCxn id="22" idx="0"/>
            <a:endCxn id="20" idx="1"/>
          </p:cNvCxnSpPr>
          <p:nvPr/>
        </p:nvCxnSpPr>
        <p:spPr>
          <a:xfrm rot="5400000" flipH="1" flipV="1">
            <a:off x="5183233" y="3145282"/>
            <a:ext cx="72209" cy="1066993"/>
          </a:xfrm>
          <a:prstGeom prst="bentConnector2">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48AE6FE-1B42-A84B-AE8B-B300FA8730E8}"/>
              </a:ext>
            </a:extLst>
          </p:cNvPr>
          <p:cNvCxnSpPr>
            <a:cxnSpLocks/>
            <a:stCxn id="20" idx="3"/>
          </p:cNvCxnSpPr>
          <p:nvPr/>
        </p:nvCxnSpPr>
        <p:spPr>
          <a:xfrm>
            <a:off x="7884335" y="3642673"/>
            <a:ext cx="390178"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428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animBg="1"/>
      <p:bldP spid="21" grpId="0" animBg="1"/>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74DE-DBDE-5C41-A392-C7395DC72D4A}"/>
              </a:ext>
            </a:extLst>
          </p:cNvPr>
          <p:cNvSpPr>
            <a:spLocks noGrp="1"/>
          </p:cNvSpPr>
          <p:nvPr>
            <p:ph type="title"/>
          </p:nvPr>
        </p:nvSpPr>
        <p:spPr/>
        <p:txBody>
          <a:bodyPr/>
          <a:lstStyle/>
          <a:p>
            <a:r>
              <a:rPr lang="en-US" dirty="0"/>
              <a:t>Don’t Complicate The Attack</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92AA42-9393-C44F-AEE2-A3FA86C2C486}"/>
                  </a:ext>
                </a:extLst>
              </p:cNvPr>
              <p:cNvSpPr>
                <a:spLocks noGrp="1"/>
              </p:cNvSpPr>
              <p:nvPr>
                <p:ph sz="quarter" idx="10"/>
              </p:nvPr>
            </p:nvSpPr>
            <p:spPr>
              <a:xfrm>
                <a:off x="533400" y="1108952"/>
                <a:ext cx="8386863" cy="3761895"/>
              </a:xfrm>
            </p:spPr>
            <p:txBody>
              <a:bodyPr>
                <a:normAutofit/>
              </a:bodyPr>
              <a:lstStyle/>
              <a:p>
                <a:pPr marL="0" indent="0">
                  <a:buNone/>
                </a:pPr>
                <a:r>
                  <a:rPr lang="en-US" dirty="0"/>
                  <a:t>Many proposed defenses are </a:t>
                </a:r>
                <a:r>
                  <a:rPr lang="en-US" b="1" dirty="0"/>
                  <a:t>complicated</a:t>
                </a:r>
                <a:br>
                  <a:rPr lang="en-US" b="1" dirty="0"/>
                </a:br>
                <a:r>
                  <a:rPr lang="en-US" sz="1600" dirty="0"/>
                  <a:t>(for some reasons, this is particularly true for </a:t>
                </a:r>
                <a:r>
                  <a:rPr lang="en-US" sz="1600" dirty="0" err="1"/>
                  <a:t>AdvML</a:t>
                </a:r>
                <a:r>
                  <a:rPr lang="en-US" sz="1600" dirty="0"/>
                  <a:t> papers in security conferences)</a:t>
                </a:r>
              </a:p>
              <a:p>
                <a:pPr marL="0" indent="0">
                  <a:buNone/>
                </a:pPr>
                <a:endParaRPr lang="en-US" sz="1600" dirty="0"/>
              </a:p>
              <a:p>
                <a:pPr marL="0" indent="0">
                  <a:buNone/>
                </a:pPr>
                <a:r>
                  <a:rPr lang="en-US" dirty="0"/>
                  <a:t>This is OK! Maybe the best defense has to be complex</a:t>
                </a:r>
              </a:p>
              <a:p>
                <a:pPr marL="0" indent="0">
                  <a:buNone/>
                </a:pPr>
                <a:endParaRPr lang="en-US" sz="1600" dirty="0"/>
              </a:p>
              <a:p>
                <a:pPr marL="0" indent="0">
                  <a:buNone/>
                </a:pPr>
                <a:r>
                  <a:rPr lang="en-US" b="1" dirty="0"/>
                  <a:t>But attacks don’t have to be!</a:t>
                </a:r>
              </a:p>
              <a:p>
                <a:pPr lvl="2"/>
                <a:r>
                  <a:rPr lang="en-US" dirty="0"/>
                  <a:t>Optimizing over complex defenses can be hard (</a:t>
                </a:r>
                <a14:m>
                  <m:oMath xmlns:m="http://schemas.openxmlformats.org/officeDocument/2006/math">
                    <m:r>
                      <a:rPr lang="en-US" i="1" dirty="0">
                        <a:latin typeface="Cambria Math" panose="02040503050406030204" pitchFamily="18" charset="0"/>
                        <a:ea typeface="Cambria Math" panose="02040503050406030204" pitchFamily="18" charset="0"/>
                      </a:rPr>
                      <m:t>ℒ</m:t>
                    </m:r>
                    <m:r>
                      <a:rPr lang="fr-CH" b="0" i="1" dirty="0" smtClean="0">
                        <a:latin typeface="Cambria Math" panose="02040503050406030204" pitchFamily="18" charset="0"/>
                        <a:ea typeface="Cambria Math" panose="02040503050406030204" pitchFamily="18" charset="0"/>
                      </a:rPr>
                      <m:t>= </m:t>
                    </m:r>
                    <m:r>
                      <a:rPr lang="fr-CH" b="0" i="1" dirty="0" smtClean="0">
                        <a:latin typeface="Cambria Math" panose="02040503050406030204" pitchFamily="18" charset="0"/>
                        <a:ea typeface="Cambria Math" panose="02040503050406030204" pitchFamily="18" charset="0"/>
                      </a:rPr>
                      <m:t>𝜆</m:t>
                    </m:r>
                    <m:r>
                      <a:rPr lang="fr-CH" b="0" i="1" baseline="-25000" dirty="0" smtClean="0">
                        <a:latin typeface="Cambria Math" panose="02040503050406030204" pitchFamily="18" charset="0"/>
                        <a:ea typeface="Cambria Math" panose="02040503050406030204" pitchFamily="18" charset="0"/>
                      </a:rPr>
                      <m:t>1</m:t>
                    </m:r>
                    <m:r>
                      <a:rPr lang="en-US" i="1" dirty="0">
                        <a:latin typeface="Cambria Math" panose="02040503050406030204" pitchFamily="18" charset="0"/>
                        <a:ea typeface="Cambria Math" panose="02040503050406030204" pitchFamily="18" charset="0"/>
                      </a:rPr>
                      <m:t>ℒ</m:t>
                    </m:r>
                    <m:r>
                      <a:rPr lang="fr-CH" b="0" i="0" baseline="-25000" dirty="0" smtClean="0">
                        <a:latin typeface="Cambria Math" panose="02040503050406030204" pitchFamily="18" charset="0"/>
                        <a:ea typeface="Cambria Math" panose="02040503050406030204" pitchFamily="18" charset="0"/>
                      </a:rPr>
                      <m:t>1</m:t>
                    </m:r>
                    <m:r>
                      <a:rPr lang="fr-CH" b="0" i="0" dirty="0" smtClean="0">
                        <a:latin typeface="Cambria Math" panose="02040503050406030204" pitchFamily="18" charset="0"/>
                        <a:ea typeface="Cambria Math" panose="02040503050406030204" pitchFamily="18" charset="0"/>
                      </a:rPr>
                      <m:t>+</m:t>
                    </m:r>
                    <m:r>
                      <a:rPr lang="fr-CH" i="1" dirty="0">
                        <a:latin typeface="Cambria Math" panose="02040503050406030204" pitchFamily="18" charset="0"/>
                        <a:ea typeface="Cambria Math" panose="02040503050406030204" pitchFamily="18" charset="0"/>
                      </a:rPr>
                      <m:t>𝜆</m:t>
                    </m:r>
                    <m:r>
                      <a:rPr lang="fr-CH" b="0" i="1" baseline="-25000" dirty="0" smtClean="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ℒ</m:t>
                    </m:r>
                    <m:r>
                      <m:rPr>
                        <m:nor/>
                      </m:rPr>
                      <a:rPr lang="fr-CH" b="0" i="0" baseline="-25000" dirty="0" smtClean="0">
                        <a:latin typeface="Cambria Math" panose="02040503050406030204" pitchFamily="18" charset="0"/>
                        <a:ea typeface="Cambria Math" panose="02040503050406030204" pitchFamily="18" charset="0"/>
                      </a:rPr>
                      <m:t>2</m:t>
                    </m:r>
                    <m:r>
                      <a:rPr lang="fr-CH" dirty="0">
                        <a:latin typeface="Cambria Math" panose="02040503050406030204" pitchFamily="18" charset="0"/>
                        <a:ea typeface="Cambria Math" panose="02040503050406030204" pitchFamily="18" charset="0"/>
                      </a:rPr>
                      <m:t>+</m:t>
                    </m:r>
                    <m:r>
                      <a:rPr lang="fr-CH" i="1" dirty="0">
                        <a:latin typeface="Cambria Math" panose="02040503050406030204" pitchFamily="18" charset="0"/>
                        <a:ea typeface="Cambria Math" panose="02040503050406030204" pitchFamily="18" charset="0"/>
                      </a:rPr>
                      <m:t>𝜆</m:t>
                    </m:r>
                    <m:r>
                      <a:rPr lang="fr-CH" b="0" i="1" baseline="-25000"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ℒ</m:t>
                    </m:r>
                    <m:r>
                      <m:rPr>
                        <m:nor/>
                      </m:rPr>
                      <a:rPr lang="fr-CH" b="0" i="0" baseline="-25000" dirty="0" smtClean="0">
                        <a:latin typeface="Cambria Math" panose="02040503050406030204" pitchFamily="18" charset="0"/>
                        <a:ea typeface="Cambria Math" panose="02040503050406030204" pitchFamily="18" charset="0"/>
                      </a:rPr>
                      <m:t>3 </m:t>
                    </m:r>
                    <m:r>
                      <m:rPr>
                        <m:nor/>
                      </m:rPr>
                      <a:rPr lang="fr-CH" b="0" i="0" dirty="0" smtClean="0">
                        <a:latin typeface="Cambria Math" panose="02040503050406030204" pitchFamily="18" charset="0"/>
                        <a:ea typeface="Cambria Math" panose="02040503050406030204" pitchFamily="18" charset="0"/>
                      </a:rPr>
                      <m:t>+ </m:t>
                    </m:r>
                    <m:r>
                      <a:rPr lang="fr-CH" b="0" i="1" dirty="0" smtClean="0">
                        <a:latin typeface="Cambria Math" panose="02040503050406030204" pitchFamily="18" charset="0"/>
                        <a:ea typeface="Cambria Math" panose="02040503050406030204" pitchFamily="18" charset="0"/>
                      </a:rPr>
                      <m:t>…</m:t>
                    </m:r>
                  </m:oMath>
                </a14:m>
                <a:r>
                  <a:rPr lang="en-US" dirty="0"/>
                  <a:t>)</a:t>
                </a:r>
              </a:p>
              <a:p>
                <a:pPr lvl="2"/>
                <a:r>
                  <a:rPr lang="en-US" dirty="0"/>
                  <a:t>Evaluate each component individually, there is often a weak link</a:t>
                </a:r>
              </a:p>
              <a:p>
                <a:pPr lvl="2"/>
                <a:r>
                  <a:rPr lang="en-US" dirty="0"/>
                  <a:t>Combining broken components rarely works</a:t>
                </a:r>
              </a:p>
            </p:txBody>
          </p:sp>
        </mc:Choice>
        <mc:Fallback>
          <p:sp>
            <p:nvSpPr>
              <p:cNvPr id="3" name="Content Placeholder 2">
                <a:extLst>
                  <a:ext uri="{FF2B5EF4-FFF2-40B4-BE49-F238E27FC236}">
                    <a16:creationId xmlns:a16="http://schemas.microsoft.com/office/drawing/2014/main" id="{5B92AA42-9393-C44F-AEE2-A3FA86C2C486}"/>
                  </a:ext>
                </a:extLst>
              </p:cNvPr>
              <p:cNvSpPr>
                <a:spLocks noGrp="1" noRot="1" noChangeAspect="1" noMove="1" noResize="1" noEditPoints="1" noAdjustHandles="1" noChangeArrowheads="1" noChangeShapeType="1" noTextEdit="1"/>
              </p:cNvSpPr>
              <p:nvPr>
                <p:ph sz="quarter" idx="10"/>
              </p:nvPr>
            </p:nvSpPr>
            <p:spPr>
              <a:xfrm>
                <a:off x="533400" y="1108952"/>
                <a:ext cx="8386863" cy="3761895"/>
              </a:xfrm>
              <a:blipFill>
                <a:blip r:embed="rId3"/>
                <a:stretch>
                  <a:fillRect l="-1815" t="-671" r="-15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0E5C7AF-FC8C-F74A-AB02-949C786472BE}"/>
              </a:ext>
            </a:extLst>
          </p:cNvPr>
          <p:cNvSpPr>
            <a:spLocks noGrp="1"/>
          </p:cNvSpPr>
          <p:nvPr>
            <p:ph type="sldNum" sz="quarter" idx="4"/>
          </p:nvPr>
        </p:nvSpPr>
        <p:spPr/>
        <p:txBody>
          <a:bodyPr/>
          <a:lstStyle/>
          <a:p>
            <a:fld id="{AC13E6D5-74F7-484E-B15D-5FF0E9020B73}" type="slidenum">
              <a:rPr lang="en-US" altLang="en-US" smtClean="0"/>
              <a:pPr/>
              <a:t>15</a:t>
            </a:fld>
            <a:endParaRPr lang="en-US" altLang="en-US" dirty="0"/>
          </a:p>
        </p:txBody>
      </p:sp>
      <p:pic>
        <p:nvPicPr>
          <p:cNvPr id="23" name="Picture 22">
            <a:extLst>
              <a:ext uri="{FF2B5EF4-FFF2-40B4-BE49-F238E27FC236}">
                <a16:creationId xmlns:a16="http://schemas.microsoft.com/office/drawing/2014/main" id="{FBF13CAE-098C-AB4D-A21C-817CC44D9C1A}"/>
              </a:ext>
            </a:extLst>
          </p:cNvPr>
          <p:cNvPicPr>
            <a:picLocks noChangeAspect="1"/>
          </p:cNvPicPr>
          <p:nvPr/>
        </p:nvPicPr>
        <p:blipFill>
          <a:blip r:embed="rId4"/>
          <a:stretch>
            <a:fillRect/>
          </a:stretch>
        </p:blipFill>
        <p:spPr>
          <a:xfrm>
            <a:off x="7787568" y="2989899"/>
            <a:ext cx="635480" cy="627007"/>
          </a:xfrm>
          <a:prstGeom prst="rect">
            <a:avLst/>
          </a:prstGeom>
        </p:spPr>
      </p:pic>
    </p:spTree>
    <p:extLst>
      <p:ext uri="{BB962C8B-B14F-4D97-AF65-F5344CB8AC3E}">
        <p14:creationId xmlns:p14="http://schemas.microsoft.com/office/powerpoint/2010/main" val="38311901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74DE-DBDE-5C41-A392-C7395DC72D4A}"/>
              </a:ext>
            </a:extLst>
          </p:cNvPr>
          <p:cNvSpPr>
            <a:spLocks noGrp="1"/>
          </p:cNvSpPr>
          <p:nvPr>
            <p:ph type="title"/>
          </p:nvPr>
        </p:nvSpPr>
        <p:spPr/>
        <p:txBody>
          <a:bodyPr/>
          <a:lstStyle/>
          <a:p>
            <a:r>
              <a:rPr lang="en-US" dirty="0"/>
              <a:t>Don’t Complicate The Attack</a:t>
            </a:r>
          </a:p>
        </p:txBody>
      </p:sp>
      <p:sp>
        <p:nvSpPr>
          <p:cNvPr id="3" name="Content Placeholder 2">
            <a:extLst>
              <a:ext uri="{FF2B5EF4-FFF2-40B4-BE49-F238E27FC236}">
                <a16:creationId xmlns:a16="http://schemas.microsoft.com/office/drawing/2014/main" id="{5B92AA42-9393-C44F-AEE2-A3FA86C2C486}"/>
              </a:ext>
            </a:extLst>
          </p:cNvPr>
          <p:cNvSpPr>
            <a:spLocks noGrp="1"/>
          </p:cNvSpPr>
          <p:nvPr>
            <p:ph sz="quarter" idx="10"/>
          </p:nvPr>
        </p:nvSpPr>
        <p:spPr>
          <a:xfrm>
            <a:off x="533400" y="1108952"/>
            <a:ext cx="8386863" cy="3761895"/>
          </a:xfrm>
        </p:spPr>
        <p:txBody>
          <a:bodyPr>
            <a:normAutofit/>
          </a:bodyPr>
          <a:lstStyle/>
          <a:p>
            <a:pPr marL="0" indent="0">
              <a:buNone/>
            </a:pPr>
            <a:r>
              <a:rPr lang="en-US" dirty="0"/>
              <a:t>Use </a:t>
            </a:r>
            <a:r>
              <a:rPr lang="en-US" b="1" dirty="0"/>
              <a:t>feature adversaries </a:t>
            </a:r>
            <a:r>
              <a:rPr lang="en-US" sz="1800" dirty="0"/>
              <a:t>(</a:t>
            </a:r>
            <a:r>
              <a:rPr lang="en-US" sz="1800" dirty="0" err="1"/>
              <a:t>Sabour</a:t>
            </a:r>
            <a:r>
              <a:rPr lang="en-US" sz="1800" dirty="0"/>
              <a:t> et al. 2015) </a:t>
            </a:r>
            <a:r>
              <a:rPr lang="en-US" dirty="0"/>
              <a:t>to break multiple components at once</a:t>
            </a:r>
          </a:p>
          <a:p>
            <a:pPr marL="0" indent="0">
              <a:buNone/>
            </a:pPr>
            <a:endParaRPr lang="en-US" dirty="0"/>
          </a:p>
        </p:txBody>
      </p:sp>
      <p:sp>
        <p:nvSpPr>
          <p:cNvPr id="4" name="Slide Number Placeholder 3">
            <a:extLst>
              <a:ext uri="{FF2B5EF4-FFF2-40B4-BE49-F238E27FC236}">
                <a16:creationId xmlns:a16="http://schemas.microsoft.com/office/drawing/2014/main" id="{70E5C7AF-FC8C-F74A-AB02-949C786472BE}"/>
              </a:ext>
            </a:extLst>
          </p:cNvPr>
          <p:cNvSpPr>
            <a:spLocks noGrp="1"/>
          </p:cNvSpPr>
          <p:nvPr>
            <p:ph type="sldNum" sz="quarter" idx="4"/>
          </p:nvPr>
        </p:nvSpPr>
        <p:spPr/>
        <p:txBody>
          <a:bodyPr/>
          <a:lstStyle/>
          <a:p>
            <a:fld id="{AC13E6D5-74F7-484E-B15D-5FF0E9020B73}" type="slidenum">
              <a:rPr lang="en-US" altLang="en-US" smtClean="0"/>
              <a:pPr/>
              <a:t>16</a:t>
            </a:fld>
            <a:endParaRPr lang="en-US" altLang="en-US" dirty="0"/>
          </a:p>
        </p:txBody>
      </p:sp>
      <p:pic>
        <p:nvPicPr>
          <p:cNvPr id="6" name="Picture 5">
            <a:extLst>
              <a:ext uri="{FF2B5EF4-FFF2-40B4-BE49-F238E27FC236}">
                <a16:creationId xmlns:a16="http://schemas.microsoft.com/office/drawing/2014/main" id="{A6072DFF-E74E-224D-9F17-468ED9BED2B8}"/>
              </a:ext>
            </a:extLst>
          </p:cNvPr>
          <p:cNvPicPr>
            <a:picLocks noChangeAspect="1"/>
          </p:cNvPicPr>
          <p:nvPr/>
        </p:nvPicPr>
        <p:blipFill>
          <a:blip r:embed="rId3"/>
          <a:stretch>
            <a:fillRect/>
          </a:stretch>
        </p:blipFill>
        <p:spPr>
          <a:xfrm>
            <a:off x="680704" y="2276925"/>
            <a:ext cx="1240230" cy="793747"/>
          </a:xfrm>
          <a:prstGeom prst="rect">
            <a:avLst/>
          </a:prstGeom>
        </p:spPr>
      </p:pic>
      <p:pic>
        <p:nvPicPr>
          <p:cNvPr id="7" name="Picture 6">
            <a:extLst>
              <a:ext uri="{FF2B5EF4-FFF2-40B4-BE49-F238E27FC236}">
                <a16:creationId xmlns:a16="http://schemas.microsoft.com/office/drawing/2014/main" id="{1A620B3B-55EC-3D47-ADF7-E0E0472427A2}"/>
              </a:ext>
            </a:extLst>
          </p:cNvPr>
          <p:cNvPicPr>
            <a:picLocks noChangeAspect="1"/>
          </p:cNvPicPr>
          <p:nvPr/>
        </p:nvPicPr>
        <p:blipFill>
          <a:blip r:embed="rId4"/>
          <a:stretch>
            <a:fillRect/>
          </a:stretch>
        </p:blipFill>
        <p:spPr>
          <a:xfrm>
            <a:off x="2335557" y="2178554"/>
            <a:ext cx="1769913" cy="1036919"/>
          </a:xfrm>
          <a:prstGeom prst="rect">
            <a:avLst/>
          </a:prstGeom>
        </p:spPr>
      </p:pic>
      <p:cxnSp>
        <p:nvCxnSpPr>
          <p:cNvPr id="8" name="Straight Arrow Connector 7">
            <a:extLst>
              <a:ext uri="{FF2B5EF4-FFF2-40B4-BE49-F238E27FC236}">
                <a16:creationId xmlns:a16="http://schemas.microsoft.com/office/drawing/2014/main" id="{6E2CB377-B283-EB45-8F45-E2BB13E82A2A}"/>
              </a:ext>
            </a:extLst>
          </p:cNvPr>
          <p:cNvCxnSpPr>
            <a:cxnSpLocks/>
          </p:cNvCxnSpPr>
          <p:nvPr/>
        </p:nvCxnSpPr>
        <p:spPr>
          <a:xfrm>
            <a:off x="1800514" y="2673798"/>
            <a:ext cx="43656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A197DF98-6912-364C-A82A-4D6776BDC1FA}"/>
              </a:ext>
            </a:extLst>
          </p:cNvPr>
          <p:cNvSpPr/>
          <p:nvPr/>
        </p:nvSpPr>
        <p:spPr>
          <a:xfrm>
            <a:off x="2834416" y="3232282"/>
            <a:ext cx="128976" cy="484171"/>
          </a:xfrm>
          <a:prstGeom prst="rect">
            <a:avLst/>
          </a:prstGeom>
          <a:solidFill>
            <a:srgbClr val="FF0000"/>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9DF17D3-6ED2-E449-A62D-D4A5EBE94407}"/>
              </a:ext>
            </a:extLst>
          </p:cNvPr>
          <p:cNvSpPr/>
          <p:nvPr/>
        </p:nvSpPr>
        <p:spPr>
          <a:xfrm>
            <a:off x="3009857" y="3586784"/>
            <a:ext cx="136800" cy="129678"/>
          </a:xfrm>
          <a:prstGeom prst="rect">
            <a:avLst/>
          </a:prstGeom>
          <a:solidFill>
            <a:srgbClr val="008F00"/>
          </a:solidFill>
          <a:ln>
            <a:solidFill>
              <a:srgbClr val="008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3B22B6A-7E3B-5140-AF1F-5696AB8199FB}"/>
              </a:ext>
            </a:extLst>
          </p:cNvPr>
          <p:cNvSpPr/>
          <p:nvPr/>
        </p:nvSpPr>
        <p:spPr>
          <a:xfrm>
            <a:off x="3188284" y="3426903"/>
            <a:ext cx="136800" cy="289559"/>
          </a:xfrm>
          <a:prstGeom prst="rect">
            <a:avLst/>
          </a:prstGeom>
          <a:solidFill>
            <a:schemeClr val="accent6">
              <a:lumMod val="50000"/>
            </a:schemeClr>
          </a:solidFill>
          <a:ln>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75EBE94-BB22-464A-B391-8A25AA6CE057}"/>
              </a:ext>
            </a:extLst>
          </p:cNvPr>
          <p:cNvSpPr/>
          <p:nvPr/>
        </p:nvSpPr>
        <p:spPr>
          <a:xfrm>
            <a:off x="3371550" y="3296672"/>
            <a:ext cx="136800" cy="423928"/>
          </a:xfrm>
          <a:prstGeom prst="rect">
            <a:avLst/>
          </a:prstGeom>
          <a:solidFill>
            <a:srgbClr val="0070C0"/>
          </a:solidFill>
          <a:ln>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B18F4BD-120B-5246-999A-7B15754E0765}"/>
              </a:ext>
            </a:extLst>
          </p:cNvPr>
          <p:cNvSpPr/>
          <p:nvPr/>
        </p:nvSpPr>
        <p:spPr>
          <a:xfrm>
            <a:off x="2732383" y="2167940"/>
            <a:ext cx="938875" cy="1023517"/>
          </a:xfrm>
          <a:prstGeom prst="ellipse">
            <a:avLst/>
          </a:prstGeom>
          <a:solidFill>
            <a:schemeClr val="accent2">
              <a:lumMod val="25000"/>
              <a:lumOff val="75000"/>
              <a:alpha val="3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8CD69595-3D8E-A44A-85D3-99C0839DB6C9}"/>
              </a:ext>
            </a:extLst>
          </p:cNvPr>
          <p:cNvSpPr/>
          <p:nvPr/>
        </p:nvSpPr>
        <p:spPr>
          <a:xfrm>
            <a:off x="5779820" y="2273093"/>
            <a:ext cx="1769914" cy="914400"/>
          </a:xfrm>
          <a:prstGeom prst="rect">
            <a:avLst/>
          </a:prstGeom>
          <a:solidFill>
            <a:schemeClr val="accent2">
              <a:lumMod val="25000"/>
              <a:lumOff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Anomaly detector</a:t>
            </a:r>
          </a:p>
        </p:txBody>
      </p:sp>
      <p:cxnSp>
        <p:nvCxnSpPr>
          <p:cNvPr id="15" name="Elbow Connector 14">
            <a:extLst>
              <a:ext uri="{FF2B5EF4-FFF2-40B4-BE49-F238E27FC236}">
                <a16:creationId xmlns:a16="http://schemas.microsoft.com/office/drawing/2014/main" id="{81E4384F-CEF3-254E-81E5-E5EA39711364}"/>
              </a:ext>
            </a:extLst>
          </p:cNvPr>
          <p:cNvCxnSpPr>
            <a:cxnSpLocks/>
            <a:stCxn id="12" idx="3"/>
            <a:endCxn id="14" idx="1"/>
          </p:cNvCxnSpPr>
          <p:nvPr/>
        </p:nvCxnSpPr>
        <p:spPr>
          <a:xfrm flipV="1">
            <a:off x="3508350" y="2730293"/>
            <a:ext cx="2271470" cy="778343"/>
          </a:xfrm>
          <a:prstGeom prst="bentConnector3">
            <a:avLst>
              <a:gd name="adj1" fmla="val 67503"/>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CB646FE-831A-E744-900F-BFAD7EFF8EA6}"/>
              </a:ext>
            </a:extLst>
          </p:cNvPr>
          <p:cNvCxnSpPr>
            <a:cxnSpLocks/>
          </p:cNvCxnSpPr>
          <p:nvPr/>
        </p:nvCxnSpPr>
        <p:spPr>
          <a:xfrm>
            <a:off x="7561730" y="2716213"/>
            <a:ext cx="390178"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FC8A015-98B3-8C4F-9785-482D47B7E833}"/>
              </a:ext>
            </a:extLst>
          </p:cNvPr>
          <p:cNvSpPr txBox="1"/>
          <p:nvPr/>
        </p:nvSpPr>
        <p:spPr>
          <a:xfrm>
            <a:off x="7951908" y="2485380"/>
            <a:ext cx="566181" cy="461665"/>
          </a:xfrm>
          <a:prstGeom prst="rect">
            <a:avLst/>
          </a:prstGeom>
          <a:noFill/>
        </p:spPr>
        <p:txBody>
          <a:bodyPr wrap="none" rtlCol="0">
            <a:spAutoFit/>
          </a:bodyPr>
          <a:lstStyle/>
          <a:p>
            <a:r>
              <a:rPr lang="en-US" dirty="0"/>
              <a:t>OK</a:t>
            </a:r>
          </a:p>
        </p:txBody>
      </p:sp>
      <p:sp>
        <p:nvSpPr>
          <p:cNvPr id="24" name="TextBox 23">
            <a:extLst>
              <a:ext uri="{FF2B5EF4-FFF2-40B4-BE49-F238E27FC236}">
                <a16:creationId xmlns:a16="http://schemas.microsoft.com/office/drawing/2014/main" id="{C3E22A2A-D495-AF42-8744-F6E1E948F6E8}"/>
              </a:ext>
            </a:extLst>
          </p:cNvPr>
          <p:cNvSpPr txBox="1"/>
          <p:nvPr/>
        </p:nvSpPr>
        <p:spPr>
          <a:xfrm>
            <a:off x="4065152" y="2407953"/>
            <a:ext cx="837089" cy="461665"/>
          </a:xfrm>
          <a:prstGeom prst="rect">
            <a:avLst/>
          </a:prstGeom>
          <a:noFill/>
        </p:spPr>
        <p:txBody>
          <a:bodyPr wrap="none" rtlCol="0">
            <a:spAutoFit/>
          </a:bodyPr>
          <a:lstStyle/>
          <a:p>
            <a:r>
              <a:rPr lang="en-US" dirty="0"/>
              <a:t>Guac</a:t>
            </a:r>
          </a:p>
        </p:txBody>
      </p:sp>
      <p:pic>
        <p:nvPicPr>
          <p:cNvPr id="25" name="Picture 24">
            <a:extLst>
              <a:ext uri="{FF2B5EF4-FFF2-40B4-BE49-F238E27FC236}">
                <a16:creationId xmlns:a16="http://schemas.microsoft.com/office/drawing/2014/main" id="{25A1E729-A9D3-AC42-A2F6-600C511221EE}"/>
              </a:ext>
            </a:extLst>
          </p:cNvPr>
          <p:cNvPicPr>
            <a:picLocks noChangeAspect="1"/>
          </p:cNvPicPr>
          <p:nvPr/>
        </p:nvPicPr>
        <p:blipFill>
          <a:blip r:embed="rId5"/>
          <a:stretch>
            <a:fillRect/>
          </a:stretch>
        </p:blipFill>
        <p:spPr>
          <a:xfrm>
            <a:off x="384284" y="4068815"/>
            <a:ext cx="591160" cy="591160"/>
          </a:xfrm>
          <a:prstGeom prst="rect">
            <a:avLst/>
          </a:prstGeom>
        </p:spPr>
      </p:pic>
      <p:pic>
        <p:nvPicPr>
          <p:cNvPr id="26" name="Picture 25">
            <a:extLst>
              <a:ext uri="{FF2B5EF4-FFF2-40B4-BE49-F238E27FC236}">
                <a16:creationId xmlns:a16="http://schemas.microsoft.com/office/drawing/2014/main" id="{89AFF924-6A5E-084B-A547-7FB3896735C5}"/>
              </a:ext>
            </a:extLst>
          </p:cNvPr>
          <p:cNvPicPr>
            <a:picLocks noChangeAspect="1"/>
          </p:cNvPicPr>
          <p:nvPr/>
        </p:nvPicPr>
        <p:blipFill>
          <a:blip r:embed="rId6"/>
          <a:stretch>
            <a:fillRect/>
          </a:stretch>
        </p:blipFill>
        <p:spPr>
          <a:xfrm>
            <a:off x="1272763" y="4068815"/>
            <a:ext cx="591159" cy="591159"/>
          </a:xfrm>
          <a:prstGeom prst="rect">
            <a:avLst/>
          </a:prstGeom>
        </p:spPr>
      </p:pic>
      <p:sp>
        <p:nvSpPr>
          <p:cNvPr id="27" name="Plus 26">
            <a:extLst>
              <a:ext uri="{FF2B5EF4-FFF2-40B4-BE49-F238E27FC236}">
                <a16:creationId xmlns:a16="http://schemas.microsoft.com/office/drawing/2014/main" id="{3BBC7073-9E43-2041-A20E-82763723EF66}"/>
              </a:ext>
            </a:extLst>
          </p:cNvPr>
          <p:cNvSpPr/>
          <p:nvPr/>
        </p:nvSpPr>
        <p:spPr>
          <a:xfrm>
            <a:off x="971916" y="4212418"/>
            <a:ext cx="282661" cy="303951"/>
          </a:xfrm>
          <a:prstGeom prst="mathPlus">
            <a:avLst>
              <a:gd name="adj1" fmla="val 19287"/>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A58171B6-FB7A-F044-8AB7-6D2C7B0A014E}"/>
              </a:ext>
            </a:extLst>
          </p:cNvPr>
          <p:cNvPicPr>
            <a:picLocks noChangeAspect="1"/>
          </p:cNvPicPr>
          <p:nvPr/>
        </p:nvPicPr>
        <p:blipFill>
          <a:blip r:embed="rId4"/>
          <a:stretch>
            <a:fillRect/>
          </a:stretch>
        </p:blipFill>
        <p:spPr>
          <a:xfrm>
            <a:off x="2343032" y="3845935"/>
            <a:ext cx="1769913" cy="1036919"/>
          </a:xfrm>
          <a:prstGeom prst="rect">
            <a:avLst/>
          </a:prstGeom>
        </p:spPr>
      </p:pic>
      <p:sp>
        <p:nvSpPr>
          <p:cNvPr id="29" name="Oval 28">
            <a:extLst>
              <a:ext uri="{FF2B5EF4-FFF2-40B4-BE49-F238E27FC236}">
                <a16:creationId xmlns:a16="http://schemas.microsoft.com/office/drawing/2014/main" id="{20D2E7C0-8332-614F-8355-E93B9C0452E6}"/>
              </a:ext>
            </a:extLst>
          </p:cNvPr>
          <p:cNvSpPr/>
          <p:nvPr/>
        </p:nvSpPr>
        <p:spPr>
          <a:xfrm>
            <a:off x="2739858" y="3835321"/>
            <a:ext cx="938875" cy="1023517"/>
          </a:xfrm>
          <a:prstGeom prst="ellipse">
            <a:avLst/>
          </a:prstGeom>
          <a:solidFill>
            <a:schemeClr val="accent2">
              <a:lumMod val="25000"/>
              <a:lumOff val="75000"/>
              <a:alpha val="3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75E70277-18E1-9240-B0A4-3527CEB8E969}"/>
              </a:ext>
            </a:extLst>
          </p:cNvPr>
          <p:cNvCxnSpPr>
            <a:cxnSpLocks/>
            <a:endCxn id="28" idx="1"/>
          </p:cNvCxnSpPr>
          <p:nvPr/>
        </p:nvCxnSpPr>
        <p:spPr>
          <a:xfrm>
            <a:off x="1965169" y="4364395"/>
            <a:ext cx="37786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481E564-6F72-D944-A7B8-F668FBECC7DE}"/>
              </a:ext>
            </a:extLst>
          </p:cNvPr>
          <p:cNvSpPr txBox="1"/>
          <p:nvPr/>
        </p:nvSpPr>
        <p:spPr>
          <a:xfrm>
            <a:off x="4063176" y="4080994"/>
            <a:ext cx="837089" cy="461665"/>
          </a:xfrm>
          <a:prstGeom prst="rect">
            <a:avLst/>
          </a:prstGeom>
          <a:noFill/>
        </p:spPr>
        <p:txBody>
          <a:bodyPr wrap="none" rtlCol="0">
            <a:spAutoFit/>
          </a:bodyPr>
          <a:lstStyle/>
          <a:p>
            <a:r>
              <a:rPr lang="en-US" dirty="0"/>
              <a:t>Guac</a:t>
            </a:r>
          </a:p>
        </p:txBody>
      </p:sp>
      <p:sp>
        <p:nvSpPr>
          <p:cNvPr id="52" name="Rectangle 51">
            <a:extLst>
              <a:ext uri="{FF2B5EF4-FFF2-40B4-BE49-F238E27FC236}">
                <a16:creationId xmlns:a16="http://schemas.microsoft.com/office/drawing/2014/main" id="{1B13A654-43E9-D74B-B91E-F4A97726F577}"/>
              </a:ext>
            </a:extLst>
          </p:cNvPr>
          <p:cNvSpPr/>
          <p:nvPr/>
        </p:nvSpPr>
        <p:spPr>
          <a:xfrm>
            <a:off x="5779820" y="3845935"/>
            <a:ext cx="1769914" cy="914400"/>
          </a:xfrm>
          <a:prstGeom prst="rect">
            <a:avLst/>
          </a:prstGeom>
          <a:solidFill>
            <a:schemeClr val="accent2">
              <a:lumMod val="25000"/>
              <a:lumOff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Anomaly detector</a:t>
            </a:r>
          </a:p>
        </p:txBody>
      </p:sp>
      <p:cxnSp>
        <p:nvCxnSpPr>
          <p:cNvPr id="53" name="Elbow Connector 52">
            <a:extLst>
              <a:ext uri="{FF2B5EF4-FFF2-40B4-BE49-F238E27FC236}">
                <a16:creationId xmlns:a16="http://schemas.microsoft.com/office/drawing/2014/main" id="{D811732A-D3A8-4A4B-B968-04E5B9B6B29C}"/>
              </a:ext>
            </a:extLst>
          </p:cNvPr>
          <p:cNvCxnSpPr>
            <a:cxnSpLocks/>
            <a:stCxn id="12" idx="3"/>
            <a:endCxn id="52" idx="1"/>
          </p:cNvCxnSpPr>
          <p:nvPr/>
        </p:nvCxnSpPr>
        <p:spPr>
          <a:xfrm>
            <a:off x="3508350" y="3508636"/>
            <a:ext cx="2271470" cy="794499"/>
          </a:xfrm>
          <a:prstGeom prst="bentConnector3">
            <a:avLst>
              <a:gd name="adj1" fmla="val 6751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BB47F182-527F-5F41-8157-F3566C26CB4E}"/>
              </a:ext>
            </a:extLst>
          </p:cNvPr>
          <p:cNvCxnSpPr>
            <a:cxnSpLocks/>
          </p:cNvCxnSpPr>
          <p:nvPr/>
        </p:nvCxnSpPr>
        <p:spPr>
          <a:xfrm>
            <a:off x="7569002" y="4322335"/>
            <a:ext cx="390178"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AC70791F-C63E-6A44-A0BE-56FF2B88A50A}"/>
              </a:ext>
            </a:extLst>
          </p:cNvPr>
          <p:cNvSpPr txBox="1"/>
          <p:nvPr/>
        </p:nvSpPr>
        <p:spPr>
          <a:xfrm>
            <a:off x="7959180" y="4091502"/>
            <a:ext cx="566181" cy="461665"/>
          </a:xfrm>
          <a:prstGeom prst="rect">
            <a:avLst/>
          </a:prstGeom>
          <a:noFill/>
        </p:spPr>
        <p:txBody>
          <a:bodyPr wrap="square" rtlCol="0">
            <a:spAutoFit/>
          </a:bodyPr>
          <a:lstStyle/>
          <a:p>
            <a:r>
              <a:rPr lang="en-US" dirty="0"/>
              <a:t>OK</a:t>
            </a:r>
          </a:p>
        </p:txBody>
      </p:sp>
    </p:spTree>
    <p:extLst>
      <p:ext uri="{BB962C8B-B14F-4D97-AF65-F5344CB8AC3E}">
        <p14:creationId xmlns:p14="http://schemas.microsoft.com/office/powerpoint/2010/main" val="3718702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1" grpId="0"/>
      <p:bldP spid="24" grpId="0"/>
      <p:bldP spid="27" grpId="0" animBg="1"/>
      <p:bldP spid="29" grpId="0" animBg="1"/>
      <p:bldP spid="44" grpId="0"/>
      <p:bldP spid="52" grpId="0" animBg="1"/>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8439-8E9B-6F48-BC15-30E785EB28E0}"/>
              </a:ext>
            </a:extLst>
          </p:cNvPr>
          <p:cNvSpPr>
            <a:spLocks noGrp="1"/>
          </p:cNvSpPr>
          <p:nvPr>
            <p:ph type="title"/>
          </p:nvPr>
        </p:nvSpPr>
        <p:spPr/>
        <p:txBody>
          <a:bodyPr/>
          <a:lstStyle/>
          <a:p>
            <a:r>
              <a:rPr lang="en-US" dirty="0"/>
              <a:t>Don’t Convince Reviewers, Convince Yourself!</a:t>
            </a:r>
          </a:p>
        </p:txBody>
      </p:sp>
      <p:sp>
        <p:nvSpPr>
          <p:cNvPr id="3" name="Content Placeholder 2">
            <a:extLst>
              <a:ext uri="{FF2B5EF4-FFF2-40B4-BE49-F238E27FC236}">
                <a16:creationId xmlns:a16="http://schemas.microsoft.com/office/drawing/2014/main" id="{6B18E672-19DE-6048-98E4-E597D71DEFD4}"/>
              </a:ext>
            </a:extLst>
          </p:cNvPr>
          <p:cNvSpPr>
            <a:spLocks noGrp="1"/>
          </p:cNvSpPr>
          <p:nvPr>
            <p:ph sz="quarter" idx="10"/>
          </p:nvPr>
        </p:nvSpPr>
        <p:spPr>
          <a:xfrm>
            <a:off x="533400" y="1220154"/>
            <a:ext cx="8357681" cy="3650694"/>
          </a:xfrm>
        </p:spPr>
        <p:txBody>
          <a:bodyPr>
            <a:normAutofit lnSpcReduction="10000"/>
          </a:bodyPr>
          <a:lstStyle/>
          <a:p>
            <a:pPr marL="0" indent="0">
              <a:buNone/>
            </a:pPr>
            <a:r>
              <a:rPr lang="en-US" b="1" dirty="0"/>
              <a:t>Really</a:t>
            </a:r>
            <a:r>
              <a:rPr lang="en-US" dirty="0"/>
              <a:t> try to break your defense (others probably will...)</a:t>
            </a:r>
          </a:p>
          <a:p>
            <a:pPr lvl="2"/>
            <a:r>
              <a:rPr lang="en-US" dirty="0"/>
              <a:t>An evaluation against 10 </a:t>
            </a:r>
            <a:r>
              <a:rPr lang="en-US" i="1" dirty="0"/>
              <a:t>non-adaptive</a:t>
            </a:r>
            <a:r>
              <a:rPr lang="en-US" dirty="0"/>
              <a:t> attacks isn’t broad</a:t>
            </a:r>
          </a:p>
          <a:p>
            <a:pPr lvl="2"/>
            <a:r>
              <a:rPr lang="en-US" dirty="0"/>
              <a:t>If offered $1M to break your defense, would you use a non-adaptive attack?</a:t>
            </a:r>
          </a:p>
          <a:p>
            <a:pPr lvl="2"/>
            <a:r>
              <a:rPr lang="en-US" dirty="0"/>
              <a:t>What assumptions/invariants does the defense rely on? </a:t>
            </a:r>
            <a:r>
              <a:rPr lang="en-US" b="1" dirty="0"/>
              <a:t>Attack those!</a:t>
            </a:r>
          </a:p>
          <a:p>
            <a:pPr lvl="2"/>
            <a:endParaRPr lang="en-US" dirty="0"/>
          </a:p>
          <a:p>
            <a:pPr marL="0" lvl="1" indent="0">
              <a:buNone/>
            </a:pPr>
            <a:endParaRPr lang="en-US" dirty="0"/>
          </a:p>
          <a:p>
            <a:pPr marL="0" lvl="1" indent="0">
              <a:buNone/>
            </a:pPr>
            <a:endParaRPr lang="en-US" dirty="0"/>
          </a:p>
          <a:p>
            <a:pPr marL="0" lvl="1" indent="0">
              <a:buNone/>
            </a:pPr>
            <a:r>
              <a:rPr lang="en-US" dirty="0"/>
              <a:t>Evaluation guidelines are great, but:</a:t>
            </a:r>
          </a:p>
          <a:p>
            <a:pPr lvl="2"/>
            <a:r>
              <a:rPr lang="en-US" dirty="0"/>
              <a:t>Not just a check-list to appease reviewers</a:t>
            </a:r>
          </a:p>
          <a:p>
            <a:pPr lvl="2"/>
            <a:r>
              <a:rPr lang="en-US" dirty="0"/>
              <a:t>They also apply to adaptive attacks</a:t>
            </a:r>
            <a:br>
              <a:rPr lang="en-US" dirty="0"/>
            </a:br>
            <a:r>
              <a:rPr lang="en-US" sz="1600" dirty="0"/>
              <a:t>(e.g., adaptive attacks should never perform </a:t>
            </a:r>
            <a:r>
              <a:rPr lang="en-US" sz="1600" b="1" dirty="0"/>
              <a:t>worse</a:t>
            </a:r>
            <a:r>
              <a:rPr lang="en-US" sz="1600" dirty="0"/>
              <a:t> than non-adaptive ones)</a:t>
            </a:r>
          </a:p>
        </p:txBody>
      </p:sp>
      <p:sp>
        <p:nvSpPr>
          <p:cNvPr id="4" name="Slide Number Placeholder 3">
            <a:extLst>
              <a:ext uri="{FF2B5EF4-FFF2-40B4-BE49-F238E27FC236}">
                <a16:creationId xmlns:a16="http://schemas.microsoft.com/office/drawing/2014/main" id="{DD456949-5BAE-E64E-951B-A6E34EB36DD1}"/>
              </a:ext>
            </a:extLst>
          </p:cNvPr>
          <p:cNvSpPr>
            <a:spLocks noGrp="1"/>
          </p:cNvSpPr>
          <p:nvPr>
            <p:ph type="sldNum" sz="quarter" idx="4"/>
          </p:nvPr>
        </p:nvSpPr>
        <p:spPr/>
        <p:txBody>
          <a:bodyPr/>
          <a:lstStyle/>
          <a:p>
            <a:fld id="{AC13E6D5-74F7-484E-B15D-5FF0E9020B73}" type="slidenum">
              <a:rPr lang="en-US" altLang="en-US" smtClean="0"/>
              <a:pPr/>
              <a:t>17</a:t>
            </a:fld>
            <a:endParaRPr lang="en-US" altLang="en-US" dirty="0"/>
          </a:p>
        </p:txBody>
      </p:sp>
      <p:pic>
        <p:nvPicPr>
          <p:cNvPr id="6" name="Picture 5">
            <a:extLst>
              <a:ext uri="{FF2B5EF4-FFF2-40B4-BE49-F238E27FC236}">
                <a16:creationId xmlns:a16="http://schemas.microsoft.com/office/drawing/2014/main" id="{7E059FFA-8AF8-CB45-867D-46EFBCFE3B7F}"/>
              </a:ext>
            </a:extLst>
          </p:cNvPr>
          <p:cNvPicPr>
            <a:picLocks noChangeAspect="1"/>
          </p:cNvPicPr>
          <p:nvPr/>
        </p:nvPicPr>
        <p:blipFill>
          <a:blip r:embed="rId3"/>
          <a:stretch>
            <a:fillRect/>
          </a:stretch>
        </p:blipFill>
        <p:spPr>
          <a:xfrm>
            <a:off x="5432612" y="2892784"/>
            <a:ext cx="3586702" cy="1050250"/>
          </a:xfrm>
          <a:prstGeom prst="rect">
            <a:avLst/>
          </a:prstGeom>
          <a:ln>
            <a:solidFill>
              <a:schemeClr val="tx1"/>
            </a:solidFill>
          </a:ln>
        </p:spPr>
      </p:pic>
    </p:spTree>
    <p:extLst>
      <p:ext uri="{BB962C8B-B14F-4D97-AF65-F5344CB8AC3E}">
        <p14:creationId xmlns:p14="http://schemas.microsoft.com/office/powerpoint/2010/main" val="2912315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DD5F5-FC7D-2540-9EFB-7458566F432F}"/>
              </a:ext>
            </a:extLst>
          </p:cNvPr>
          <p:cNvSpPr>
            <a:spLocks noGrp="1"/>
          </p:cNvSpPr>
          <p:nvPr>
            <p:ph type="title"/>
          </p:nvPr>
        </p:nvSpPr>
        <p:spPr/>
        <p:txBody>
          <a:bodyPr/>
          <a:lstStyle/>
          <a:p>
            <a:r>
              <a:rPr lang="en-US" dirty="0"/>
              <a:t>My Defense Got Broken. Now What?</a:t>
            </a:r>
          </a:p>
        </p:txBody>
      </p:sp>
      <p:sp>
        <p:nvSpPr>
          <p:cNvPr id="4" name="Slide Number Placeholder 3">
            <a:extLst>
              <a:ext uri="{FF2B5EF4-FFF2-40B4-BE49-F238E27FC236}">
                <a16:creationId xmlns:a16="http://schemas.microsoft.com/office/drawing/2014/main" id="{39BD322F-2C88-BE44-B395-328C7D1CD8D1}"/>
              </a:ext>
            </a:extLst>
          </p:cNvPr>
          <p:cNvSpPr>
            <a:spLocks noGrp="1"/>
          </p:cNvSpPr>
          <p:nvPr>
            <p:ph type="sldNum" sz="quarter" idx="4"/>
          </p:nvPr>
        </p:nvSpPr>
        <p:spPr/>
        <p:txBody>
          <a:bodyPr/>
          <a:lstStyle/>
          <a:p>
            <a:fld id="{AC13E6D5-74F7-484E-B15D-5FF0E9020B73}" type="slidenum">
              <a:rPr lang="en-US" altLang="en-US" smtClean="0"/>
              <a:pPr/>
              <a:t>18</a:t>
            </a:fld>
            <a:endParaRPr lang="en-US" altLang="en-US" dirty="0"/>
          </a:p>
        </p:txBody>
      </p:sp>
      <p:pic>
        <p:nvPicPr>
          <p:cNvPr id="5" name="Picture 4">
            <a:extLst>
              <a:ext uri="{FF2B5EF4-FFF2-40B4-BE49-F238E27FC236}">
                <a16:creationId xmlns:a16="http://schemas.microsoft.com/office/drawing/2014/main" id="{15431729-F38B-974D-AA3C-14B9A33DBF83}"/>
              </a:ext>
            </a:extLst>
          </p:cNvPr>
          <p:cNvPicPr>
            <a:picLocks noChangeAspect="1"/>
          </p:cNvPicPr>
          <p:nvPr/>
        </p:nvPicPr>
        <p:blipFill>
          <a:blip r:embed="rId3"/>
          <a:stretch>
            <a:fillRect/>
          </a:stretch>
        </p:blipFill>
        <p:spPr>
          <a:xfrm>
            <a:off x="2972168" y="1282416"/>
            <a:ext cx="2940439" cy="3314263"/>
          </a:xfrm>
          <a:prstGeom prst="rect">
            <a:avLst/>
          </a:prstGeom>
        </p:spPr>
      </p:pic>
    </p:spTree>
    <p:extLst>
      <p:ext uri="{BB962C8B-B14F-4D97-AF65-F5344CB8AC3E}">
        <p14:creationId xmlns:p14="http://schemas.microsoft.com/office/powerpoint/2010/main" val="2262873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DD5F5-FC7D-2540-9EFB-7458566F432F}"/>
              </a:ext>
            </a:extLst>
          </p:cNvPr>
          <p:cNvSpPr>
            <a:spLocks noGrp="1"/>
          </p:cNvSpPr>
          <p:nvPr>
            <p:ph type="title"/>
          </p:nvPr>
        </p:nvSpPr>
        <p:spPr/>
        <p:txBody>
          <a:bodyPr/>
          <a:lstStyle/>
          <a:p>
            <a:r>
              <a:rPr lang="en-US" dirty="0"/>
              <a:t>My Defense Got Broken. Now What?</a:t>
            </a:r>
          </a:p>
        </p:txBody>
      </p:sp>
      <p:sp>
        <p:nvSpPr>
          <p:cNvPr id="3" name="Content Placeholder 2">
            <a:extLst>
              <a:ext uri="{FF2B5EF4-FFF2-40B4-BE49-F238E27FC236}">
                <a16:creationId xmlns:a16="http://schemas.microsoft.com/office/drawing/2014/main" id="{2B1F5A68-4DBA-DF40-A7FA-792A3D0435F1}"/>
              </a:ext>
            </a:extLst>
          </p:cNvPr>
          <p:cNvSpPr>
            <a:spLocks noGrp="1"/>
          </p:cNvSpPr>
          <p:nvPr>
            <p:ph sz="quarter" idx="10"/>
          </p:nvPr>
        </p:nvSpPr>
        <p:spPr>
          <a:xfrm>
            <a:off x="533401" y="1386348"/>
            <a:ext cx="8031480" cy="3484499"/>
          </a:xfrm>
        </p:spPr>
        <p:txBody>
          <a:bodyPr>
            <a:normAutofit/>
          </a:bodyPr>
          <a:lstStyle/>
          <a:p>
            <a:pPr marL="0" indent="0">
              <a:buNone/>
            </a:pPr>
            <a:r>
              <a:rPr lang="en-US" dirty="0"/>
              <a:t>~40 white-box defenses that were publicly broken (that I know of)</a:t>
            </a:r>
          </a:p>
          <a:p>
            <a:pPr lvl="2"/>
            <a:r>
              <a:rPr lang="en-US" sz="2000" b="1" dirty="0"/>
              <a:t>one</a:t>
            </a:r>
            <a:r>
              <a:rPr lang="en-US" sz="2000" dirty="0"/>
              <a:t> paper was retracted before publication</a:t>
            </a:r>
          </a:p>
          <a:p>
            <a:pPr lvl="2"/>
            <a:r>
              <a:rPr lang="en-US" sz="2000" b="1" dirty="0"/>
              <a:t>one</a:t>
            </a:r>
            <a:r>
              <a:rPr lang="en-US" sz="2000" dirty="0"/>
              <a:t> paper was amended on </a:t>
            </a:r>
            <a:r>
              <a:rPr lang="en-US" sz="2000" dirty="0" err="1"/>
              <a:t>arXiv</a:t>
            </a:r>
            <a:endParaRPr lang="en-US" sz="2000" dirty="0"/>
          </a:p>
          <a:p>
            <a:pPr>
              <a:buFontTx/>
              <a:buChar char="-"/>
            </a:pPr>
            <a:endParaRPr lang="en-US" b="1" dirty="0"/>
          </a:p>
          <a:p>
            <a:pPr>
              <a:buFontTx/>
              <a:buChar char="-"/>
            </a:pPr>
            <a:endParaRPr lang="en-US" b="1" dirty="0"/>
          </a:p>
          <a:p>
            <a:pPr marL="0" indent="0">
              <a:buNone/>
            </a:pPr>
            <a:r>
              <a:rPr lang="en-US" b="1" dirty="0"/>
              <a:t>We should do better!</a:t>
            </a:r>
          </a:p>
          <a:p>
            <a:pPr lvl="2"/>
            <a:r>
              <a:rPr lang="en-US" sz="2000" dirty="0"/>
              <a:t>Hard to navigate the field for newcomers </a:t>
            </a:r>
          </a:p>
          <a:p>
            <a:pPr lvl="2"/>
            <a:r>
              <a:rPr lang="en-US" sz="2000" dirty="0"/>
              <a:t>Many ideas get re-used despite being broken</a:t>
            </a:r>
          </a:p>
        </p:txBody>
      </p:sp>
      <p:sp>
        <p:nvSpPr>
          <p:cNvPr id="4" name="Slide Number Placeholder 3">
            <a:extLst>
              <a:ext uri="{FF2B5EF4-FFF2-40B4-BE49-F238E27FC236}">
                <a16:creationId xmlns:a16="http://schemas.microsoft.com/office/drawing/2014/main" id="{39BD322F-2C88-BE44-B395-328C7D1CD8D1}"/>
              </a:ext>
            </a:extLst>
          </p:cNvPr>
          <p:cNvSpPr>
            <a:spLocks noGrp="1"/>
          </p:cNvSpPr>
          <p:nvPr>
            <p:ph type="sldNum" sz="quarter" idx="4"/>
          </p:nvPr>
        </p:nvSpPr>
        <p:spPr/>
        <p:txBody>
          <a:bodyPr/>
          <a:lstStyle/>
          <a:p>
            <a:fld id="{AC13E6D5-74F7-484E-B15D-5FF0E9020B73}" type="slidenum">
              <a:rPr lang="en-US" altLang="en-US" smtClean="0"/>
              <a:pPr/>
              <a:t>19</a:t>
            </a:fld>
            <a:endParaRPr lang="en-US" altLang="en-US" dirty="0"/>
          </a:p>
        </p:txBody>
      </p:sp>
      <p:grpSp>
        <p:nvGrpSpPr>
          <p:cNvPr id="8" name="Group 7">
            <a:extLst>
              <a:ext uri="{FF2B5EF4-FFF2-40B4-BE49-F238E27FC236}">
                <a16:creationId xmlns:a16="http://schemas.microsoft.com/office/drawing/2014/main" id="{210A2DF3-B6EE-AE47-BDD5-AD9D5E7B07B2}"/>
              </a:ext>
            </a:extLst>
          </p:cNvPr>
          <p:cNvGrpSpPr/>
          <p:nvPr/>
        </p:nvGrpSpPr>
        <p:grpSpPr>
          <a:xfrm>
            <a:off x="1210236" y="2612466"/>
            <a:ext cx="7064277" cy="488024"/>
            <a:chOff x="1210236" y="2612466"/>
            <a:chExt cx="7064277" cy="488024"/>
          </a:xfrm>
        </p:grpSpPr>
        <p:sp>
          <p:nvSpPr>
            <p:cNvPr id="7" name="Rectangle 6">
              <a:extLst>
                <a:ext uri="{FF2B5EF4-FFF2-40B4-BE49-F238E27FC236}">
                  <a16:creationId xmlns:a16="http://schemas.microsoft.com/office/drawing/2014/main" id="{A0C069F7-EF92-A446-A658-6A5BD730CD86}"/>
                </a:ext>
              </a:extLst>
            </p:cNvPr>
            <p:cNvSpPr/>
            <p:nvPr/>
          </p:nvSpPr>
          <p:spPr>
            <a:xfrm>
              <a:off x="1210236" y="2612466"/>
              <a:ext cx="7064277" cy="488024"/>
            </a:xfrm>
            <a:prstGeom prst="rect">
              <a:avLst/>
            </a:prstGeom>
            <a:solidFill>
              <a:schemeClr val="tx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B6014D9-F5B6-3A4B-86EE-72298476F01F}"/>
                </a:ext>
              </a:extLst>
            </p:cNvPr>
            <p:cNvPicPr>
              <a:picLocks noChangeAspect="1"/>
            </p:cNvPicPr>
            <p:nvPr/>
          </p:nvPicPr>
          <p:blipFill rotWithShape="1">
            <a:blip r:embed="rId3"/>
            <a:srcRect l="1" t="21701" r="-843" b="-588"/>
            <a:stretch/>
          </p:blipFill>
          <p:spPr>
            <a:xfrm>
              <a:off x="1340466" y="2693146"/>
              <a:ext cx="6828174" cy="314213"/>
            </a:xfrm>
            <a:prstGeom prst="rect">
              <a:avLst/>
            </a:prstGeom>
          </p:spPr>
        </p:pic>
      </p:grpSp>
    </p:spTree>
    <p:extLst>
      <p:ext uri="{BB962C8B-B14F-4D97-AF65-F5344CB8AC3E}">
        <p14:creationId xmlns:p14="http://schemas.microsoft.com/office/powerpoint/2010/main" val="715590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51F8-D9AD-4949-84F4-C98AAF40A2F7}"/>
              </a:ext>
            </a:extLst>
          </p:cNvPr>
          <p:cNvSpPr>
            <a:spLocks noGrp="1"/>
          </p:cNvSpPr>
          <p:nvPr>
            <p:ph type="title"/>
          </p:nvPr>
        </p:nvSpPr>
        <p:spPr/>
        <p:txBody>
          <a:bodyPr/>
          <a:lstStyle/>
          <a:p>
            <a:r>
              <a:rPr lang="en-US" dirty="0"/>
              <a:t>What Are Adversarial Examples?</a:t>
            </a:r>
          </a:p>
        </p:txBody>
      </p:sp>
      <p:sp>
        <p:nvSpPr>
          <p:cNvPr id="4" name="Slide Number Placeholder 3">
            <a:extLst>
              <a:ext uri="{FF2B5EF4-FFF2-40B4-BE49-F238E27FC236}">
                <a16:creationId xmlns:a16="http://schemas.microsoft.com/office/drawing/2014/main" id="{4625F632-1608-B64D-A3C0-6316206A3FBA}"/>
              </a:ext>
            </a:extLst>
          </p:cNvPr>
          <p:cNvSpPr>
            <a:spLocks noGrp="1"/>
          </p:cNvSpPr>
          <p:nvPr>
            <p:ph type="sldNum" sz="quarter" idx="4"/>
          </p:nvPr>
        </p:nvSpPr>
        <p:spPr/>
        <p:txBody>
          <a:bodyPr/>
          <a:lstStyle/>
          <a:p>
            <a:fld id="{AC13E6D5-74F7-484E-B15D-5FF0E9020B73}" type="slidenum">
              <a:rPr lang="en-US" altLang="en-US" smtClean="0"/>
              <a:pPr/>
              <a:t>2</a:t>
            </a:fld>
            <a:endParaRPr lang="en-US" altLang="en-US" dirty="0"/>
          </a:p>
        </p:txBody>
      </p:sp>
      <p:grpSp>
        <p:nvGrpSpPr>
          <p:cNvPr id="5" name="Group 4">
            <a:extLst>
              <a:ext uri="{FF2B5EF4-FFF2-40B4-BE49-F238E27FC236}">
                <a16:creationId xmlns:a16="http://schemas.microsoft.com/office/drawing/2014/main" id="{7DA86F2A-8AF0-5145-ADCC-9EA8C9A3CBE6}"/>
              </a:ext>
            </a:extLst>
          </p:cNvPr>
          <p:cNvGrpSpPr/>
          <p:nvPr/>
        </p:nvGrpSpPr>
        <p:grpSpPr>
          <a:xfrm>
            <a:off x="1572293" y="1615477"/>
            <a:ext cx="1928555" cy="2256514"/>
            <a:chOff x="1388110" y="1494155"/>
            <a:chExt cx="2571407" cy="3008685"/>
          </a:xfrm>
        </p:grpSpPr>
        <p:pic>
          <p:nvPicPr>
            <p:cNvPr id="6" name="Picture 5">
              <a:extLst>
                <a:ext uri="{FF2B5EF4-FFF2-40B4-BE49-F238E27FC236}">
                  <a16:creationId xmlns:a16="http://schemas.microsoft.com/office/drawing/2014/main" id="{AD7AE063-3D76-D245-922B-4D4D69B7BE83}"/>
                </a:ext>
              </a:extLst>
            </p:cNvPr>
            <p:cNvPicPr>
              <a:picLocks noChangeAspect="1"/>
            </p:cNvPicPr>
            <p:nvPr/>
          </p:nvPicPr>
          <p:blipFill>
            <a:blip r:embed="rId3"/>
            <a:stretch>
              <a:fillRect/>
            </a:stretch>
          </p:blipFill>
          <p:spPr>
            <a:xfrm>
              <a:off x="1388110" y="1494155"/>
              <a:ext cx="2520000" cy="2520000"/>
            </a:xfrm>
            <a:prstGeom prst="rect">
              <a:avLst/>
            </a:prstGeom>
          </p:spPr>
        </p:pic>
        <p:sp>
          <p:nvSpPr>
            <p:cNvPr id="7" name="TextBox 6">
              <a:extLst>
                <a:ext uri="{FF2B5EF4-FFF2-40B4-BE49-F238E27FC236}">
                  <a16:creationId xmlns:a16="http://schemas.microsoft.com/office/drawing/2014/main" id="{C85F6BD5-0177-AC4D-A45D-710293DEA9FE}"/>
                </a:ext>
              </a:extLst>
            </p:cNvPr>
            <p:cNvSpPr txBox="1"/>
            <p:nvPr/>
          </p:nvSpPr>
          <p:spPr>
            <a:xfrm>
              <a:off x="1547489" y="4010397"/>
              <a:ext cx="2412028" cy="492443"/>
            </a:xfrm>
            <a:prstGeom prst="rect">
              <a:avLst/>
            </a:prstGeom>
            <a:noFill/>
          </p:spPr>
          <p:txBody>
            <a:bodyPr wrap="none" rtlCol="0">
              <a:spAutoFit/>
            </a:bodyPr>
            <a:lstStyle/>
            <a:p>
              <a:r>
                <a:rPr lang="en-US" sz="1800" b="1" dirty="0">
                  <a:solidFill>
                    <a:srgbClr val="00B050"/>
                  </a:solidFill>
                  <a:latin typeface="Arial" panose="020B0604020202020204" pitchFamily="34" charset="0"/>
                  <a:cs typeface="Arial" panose="020B0604020202020204" pitchFamily="34" charset="0"/>
                </a:rPr>
                <a:t>88% Tabby Cat</a:t>
              </a:r>
            </a:p>
          </p:txBody>
        </p:sp>
      </p:grpSp>
      <p:grpSp>
        <p:nvGrpSpPr>
          <p:cNvPr id="8" name="Group 7">
            <a:extLst>
              <a:ext uri="{FF2B5EF4-FFF2-40B4-BE49-F238E27FC236}">
                <a16:creationId xmlns:a16="http://schemas.microsoft.com/office/drawing/2014/main" id="{D880DB66-88AF-394C-95BA-C6395CF2A436}"/>
              </a:ext>
            </a:extLst>
          </p:cNvPr>
          <p:cNvGrpSpPr/>
          <p:nvPr/>
        </p:nvGrpSpPr>
        <p:grpSpPr>
          <a:xfrm>
            <a:off x="3588408" y="1612659"/>
            <a:ext cx="5338407" cy="3128808"/>
            <a:chOff x="3223260" y="976680"/>
            <a:chExt cx="7117876" cy="4171744"/>
          </a:xfrm>
        </p:grpSpPr>
        <p:sp>
          <p:nvSpPr>
            <p:cNvPr id="9" name="TextBox 8">
              <a:extLst>
                <a:ext uri="{FF2B5EF4-FFF2-40B4-BE49-F238E27FC236}">
                  <a16:creationId xmlns:a16="http://schemas.microsoft.com/office/drawing/2014/main" id="{E82B5DC7-FFB5-6941-AAB7-65C02DE7FF07}"/>
                </a:ext>
              </a:extLst>
            </p:cNvPr>
            <p:cNvSpPr txBox="1"/>
            <p:nvPr/>
          </p:nvSpPr>
          <p:spPr>
            <a:xfrm>
              <a:off x="7654076" y="4163539"/>
              <a:ext cx="2687060" cy="984885"/>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Biggio</a:t>
              </a:r>
              <a:r>
                <a:rPr lang="en-US" sz="1400" dirty="0">
                  <a:latin typeface="Arial" panose="020B0604020202020204" pitchFamily="34" charset="0"/>
                  <a:cs typeface="Arial" panose="020B0604020202020204" pitchFamily="34" charset="0"/>
                </a:rPr>
                <a:t> et al., 2014</a:t>
              </a:r>
            </a:p>
            <a:p>
              <a:r>
                <a:rPr lang="en-US" sz="1400" dirty="0" err="1">
                  <a:latin typeface="Arial" panose="020B0604020202020204" pitchFamily="34" charset="0"/>
                  <a:cs typeface="Arial" panose="020B0604020202020204" pitchFamily="34" charset="0"/>
                </a:rPr>
                <a:t>Szegedy</a:t>
              </a:r>
              <a:r>
                <a:rPr lang="en-US" sz="1400" dirty="0">
                  <a:latin typeface="Arial" panose="020B0604020202020204" pitchFamily="34" charset="0"/>
                  <a:cs typeface="Arial" panose="020B0604020202020204" pitchFamily="34" charset="0"/>
                </a:rPr>
                <a:t> et al., 2014</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Goodfellow et al., 2015</a:t>
              </a:r>
            </a:p>
          </p:txBody>
        </p:sp>
        <p:pic>
          <p:nvPicPr>
            <p:cNvPr id="10" name="Picture 9">
              <a:extLst>
                <a:ext uri="{FF2B5EF4-FFF2-40B4-BE49-F238E27FC236}">
                  <a16:creationId xmlns:a16="http://schemas.microsoft.com/office/drawing/2014/main" id="{51BDAC95-B53E-BF4D-97BE-AB77643C8C10}"/>
                </a:ext>
              </a:extLst>
            </p:cNvPr>
            <p:cNvPicPr>
              <a:picLocks noChangeAspect="1"/>
            </p:cNvPicPr>
            <p:nvPr/>
          </p:nvPicPr>
          <p:blipFill>
            <a:blip r:embed="rId4"/>
            <a:stretch>
              <a:fillRect/>
            </a:stretch>
          </p:blipFill>
          <p:spPr>
            <a:xfrm>
              <a:off x="5471674" y="976680"/>
              <a:ext cx="2520000" cy="2520000"/>
            </a:xfrm>
            <a:prstGeom prst="rect">
              <a:avLst/>
            </a:prstGeom>
          </p:spPr>
        </p:pic>
        <p:sp>
          <p:nvSpPr>
            <p:cNvPr id="11" name="TextBox 10">
              <a:extLst>
                <a:ext uri="{FF2B5EF4-FFF2-40B4-BE49-F238E27FC236}">
                  <a16:creationId xmlns:a16="http://schemas.microsoft.com/office/drawing/2014/main" id="{D03334F3-73C6-2545-9E10-4C1AA2D985F2}"/>
                </a:ext>
              </a:extLst>
            </p:cNvPr>
            <p:cNvSpPr txBox="1"/>
            <p:nvPr/>
          </p:nvSpPr>
          <p:spPr>
            <a:xfrm>
              <a:off x="5554108" y="3496680"/>
              <a:ext cx="2605841" cy="492443"/>
            </a:xfrm>
            <a:prstGeom prst="rect">
              <a:avLst/>
            </a:prstGeom>
            <a:noFill/>
          </p:spPr>
          <p:txBody>
            <a:bodyPr wrap="none" rtlCol="0">
              <a:spAutoFit/>
            </a:bodyPr>
            <a:lstStyle/>
            <a:p>
              <a:r>
                <a:rPr lang="en-US" sz="1800" b="1" dirty="0">
                  <a:solidFill>
                    <a:srgbClr val="FF0000"/>
                  </a:solidFill>
                  <a:latin typeface="Arial" panose="020B0604020202020204" pitchFamily="34" charset="0"/>
                  <a:cs typeface="Arial" panose="020B0604020202020204" pitchFamily="34" charset="0"/>
                </a:rPr>
                <a:t>99% Guacamole</a:t>
              </a:r>
            </a:p>
          </p:txBody>
        </p:sp>
        <p:pic>
          <p:nvPicPr>
            <p:cNvPr id="12" name="Picture 11">
              <a:extLst>
                <a:ext uri="{FF2B5EF4-FFF2-40B4-BE49-F238E27FC236}">
                  <a16:creationId xmlns:a16="http://schemas.microsoft.com/office/drawing/2014/main" id="{C065FDD2-CA91-A546-8C97-3CB142320C9C}"/>
                </a:ext>
              </a:extLst>
            </p:cNvPr>
            <p:cNvPicPr>
              <a:picLocks noChangeAspect="1"/>
            </p:cNvPicPr>
            <p:nvPr/>
          </p:nvPicPr>
          <p:blipFill>
            <a:blip r:embed="rId5"/>
            <a:stretch>
              <a:fillRect/>
            </a:stretch>
          </p:blipFill>
          <p:spPr>
            <a:xfrm>
              <a:off x="3989833" y="1279931"/>
              <a:ext cx="864923" cy="864923"/>
            </a:xfrm>
            <a:prstGeom prst="rect">
              <a:avLst/>
            </a:prstGeom>
          </p:spPr>
        </p:pic>
        <p:sp>
          <p:nvSpPr>
            <p:cNvPr id="13" name="Right Arrow 12">
              <a:extLst>
                <a:ext uri="{FF2B5EF4-FFF2-40B4-BE49-F238E27FC236}">
                  <a16:creationId xmlns:a16="http://schemas.microsoft.com/office/drawing/2014/main" id="{FB4E7A47-1A47-814D-9A2A-43A2AB09DCF5}"/>
                </a:ext>
              </a:extLst>
            </p:cNvPr>
            <p:cNvSpPr/>
            <p:nvPr/>
          </p:nvSpPr>
          <p:spPr>
            <a:xfrm>
              <a:off x="3223260" y="2132771"/>
              <a:ext cx="2080260" cy="540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4" name="Plus 13">
              <a:extLst>
                <a:ext uri="{FF2B5EF4-FFF2-40B4-BE49-F238E27FC236}">
                  <a16:creationId xmlns:a16="http://schemas.microsoft.com/office/drawing/2014/main" id="{0A2DE5F3-6127-A74F-9ACB-D9954A9413E5}"/>
                </a:ext>
              </a:extLst>
            </p:cNvPr>
            <p:cNvSpPr/>
            <p:nvPr/>
          </p:nvSpPr>
          <p:spPr>
            <a:xfrm>
              <a:off x="3372915" y="1423549"/>
              <a:ext cx="540000" cy="540000"/>
            </a:xfrm>
            <a:prstGeom prst="mathPlus">
              <a:avLst>
                <a:gd name="adj1" fmla="val 19287"/>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9931551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1EEB-7BF9-3042-B620-651B4E278E7B}"/>
              </a:ext>
            </a:extLst>
          </p:cNvPr>
          <p:cNvSpPr>
            <a:spLocks noGrp="1"/>
          </p:cNvSpPr>
          <p:nvPr>
            <p:ph type="title"/>
          </p:nvPr>
        </p:nvSpPr>
        <p:spPr/>
        <p:txBody>
          <a:bodyPr/>
          <a:lstStyle/>
          <a:p>
            <a:r>
              <a:rPr lang="en-US" dirty="0"/>
              <a:t>My Defense Got Broken. Now What?</a:t>
            </a:r>
          </a:p>
        </p:txBody>
      </p:sp>
      <p:sp>
        <p:nvSpPr>
          <p:cNvPr id="3" name="Content Placeholder 2">
            <a:extLst>
              <a:ext uri="{FF2B5EF4-FFF2-40B4-BE49-F238E27FC236}">
                <a16:creationId xmlns:a16="http://schemas.microsoft.com/office/drawing/2014/main" id="{C45A1725-DD4A-1142-B1F1-ADAEDE7CCAEB}"/>
              </a:ext>
            </a:extLst>
          </p:cNvPr>
          <p:cNvSpPr>
            <a:spLocks noGrp="1"/>
          </p:cNvSpPr>
          <p:nvPr>
            <p:ph sz="quarter" idx="10"/>
          </p:nvPr>
        </p:nvSpPr>
        <p:spPr>
          <a:xfrm>
            <a:off x="533400" y="1293779"/>
            <a:ext cx="8408893" cy="3373947"/>
          </a:xfrm>
        </p:spPr>
        <p:txBody>
          <a:bodyPr/>
          <a:lstStyle/>
          <a:p>
            <a:pPr marL="0" indent="0">
              <a:buNone/>
            </a:pPr>
            <a:r>
              <a:rPr lang="en-US" b="1" dirty="0"/>
              <a:t>Personal experience: </a:t>
            </a:r>
          </a:p>
          <a:p>
            <a:pPr marL="0" indent="0">
              <a:buNone/>
            </a:pPr>
            <a:endParaRPr lang="en-US" b="1" dirty="0"/>
          </a:p>
          <a:p>
            <a:r>
              <a:rPr lang="en-US" dirty="0">
                <a:sym typeface="Wingdings" pitchFamily="2" charset="2"/>
              </a:rPr>
              <a:t>Often referenced as an effective defense against black-box attacks</a:t>
            </a:r>
            <a:endParaRPr lang="en-US" dirty="0"/>
          </a:p>
          <a:p>
            <a:r>
              <a:rPr lang="en-US" dirty="0"/>
              <a:t>Later work developed much stronger transfer attacks </a:t>
            </a:r>
            <a:r>
              <a:rPr lang="en-US" dirty="0">
                <a:solidFill>
                  <a:srgbClr val="FF0000"/>
                </a:solidFill>
                <a:sym typeface="Wingdings" pitchFamily="2" charset="2"/>
              </a:rPr>
              <a:t></a:t>
            </a:r>
          </a:p>
          <a:p>
            <a:pPr lvl="2">
              <a:buFont typeface="Symbol" pitchFamily="2" charset="2"/>
              <a:buChar char="Þ"/>
            </a:pPr>
            <a:r>
              <a:rPr lang="en-US" b="1" dirty="0">
                <a:sym typeface="Wingdings" pitchFamily="2" charset="2"/>
              </a:rPr>
              <a:t>Please contact authors when you find an attack! </a:t>
            </a:r>
            <a:endParaRPr lang="en-US" dirty="0">
              <a:sym typeface="Wingdings" pitchFamily="2" charset="2"/>
            </a:endParaRPr>
          </a:p>
          <a:p>
            <a:pPr marL="0" indent="0">
              <a:buNone/>
            </a:pPr>
            <a:endParaRPr lang="en-US" dirty="0"/>
          </a:p>
        </p:txBody>
      </p:sp>
      <p:sp>
        <p:nvSpPr>
          <p:cNvPr id="4" name="Slide Number Placeholder 3">
            <a:extLst>
              <a:ext uri="{FF2B5EF4-FFF2-40B4-BE49-F238E27FC236}">
                <a16:creationId xmlns:a16="http://schemas.microsoft.com/office/drawing/2014/main" id="{906CED0A-E2B0-6D4F-A1B2-307342205E6D}"/>
              </a:ext>
            </a:extLst>
          </p:cNvPr>
          <p:cNvSpPr>
            <a:spLocks noGrp="1"/>
          </p:cNvSpPr>
          <p:nvPr>
            <p:ph type="sldNum" sz="quarter" idx="4"/>
          </p:nvPr>
        </p:nvSpPr>
        <p:spPr/>
        <p:txBody>
          <a:bodyPr/>
          <a:lstStyle/>
          <a:p>
            <a:fld id="{AC13E6D5-74F7-484E-B15D-5FF0E9020B73}" type="slidenum">
              <a:rPr lang="en-US" altLang="en-US" smtClean="0"/>
              <a:pPr/>
              <a:t>20</a:t>
            </a:fld>
            <a:endParaRPr lang="en-US" altLang="en-US" dirty="0"/>
          </a:p>
        </p:txBody>
      </p:sp>
      <p:pic>
        <p:nvPicPr>
          <p:cNvPr id="5" name="Picture 4">
            <a:extLst>
              <a:ext uri="{FF2B5EF4-FFF2-40B4-BE49-F238E27FC236}">
                <a16:creationId xmlns:a16="http://schemas.microsoft.com/office/drawing/2014/main" id="{49AEC8AB-7128-EF44-8094-2E14841825F2}"/>
              </a:ext>
            </a:extLst>
          </p:cNvPr>
          <p:cNvPicPr>
            <a:picLocks noChangeAspect="1"/>
          </p:cNvPicPr>
          <p:nvPr/>
        </p:nvPicPr>
        <p:blipFill>
          <a:blip r:embed="rId3"/>
          <a:stretch>
            <a:fillRect/>
          </a:stretch>
        </p:blipFill>
        <p:spPr>
          <a:xfrm>
            <a:off x="3438262" y="1245935"/>
            <a:ext cx="3788029" cy="548267"/>
          </a:xfrm>
          <a:prstGeom prst="rect">
            <a:avLst/>
          </a:prstGeom>
          <a:ln>
            <a:solidFill>
              <a:schemeClr val="tx1"/>
            </a:solidFill>
          </a:ln>
        </p:spPr>
      </p:pic>
      <p:grpSp>
        <p:nvGrpSpPr>
          <p:cNvPr id="11" name="Group 10">
            <a:extLst>
              <a:ext uri="{FF2B5EF4-FFF2-40B4-BE49-F238E27FC236}">
                <a16:creationId xmlns:a16="http://schemas.microsoft.com/office/drawing/2014/main" id="{2A5C7A4F-51DA-A04C-BE78-5D84F69166CC}"/>
              </a:ext>
            </a:extLst>
          </p:cNvPr>
          <p:cNvGrpSpPr/>
          <p:nvPr/>
        </p:nvGrpSpPr>
        <p:grpSpPr>
          <a:xfrm>
            <a:off x="753035" y="3373203"/>
            <a:ext cx="7705165" cy="1216171"/>
            <a:chOff x="753035" y="3373203"/>
            <a:chExt cx="7705165" cy="1216171"/>
          </a:xfrm>
        </p:grpSpPr>
        <p:sp>
          <p:nvSpPr>
            <p:cNvPr id="9" name="Rectangle 8">
              <a:extLst>
                <a:ext uri="{FF2B5EF4-FFF2-40B4-BE49-F238E27FC236}">
                  <a16:creationId xmlns:a16="http://schemas.microsoft.com/office/drawing/2014/main" id="{3E1C6CF9-3C1A-5541-829B-48CF7B4C0EFF}"/>
                </a:ext>
              </a:extLst>
            </p:cNvPr>
            <p:cNvSpPr/>
            <p:nvPr/>
          </p:nvSpPr>
          <p:spPr>
            <a:xfrm>
              <a:off x="753035" y="3373203"/>
              <a:ext cx="7705165" cy="1216171"/>
            </a:xfrm>
            <a:prstGeom prst="rect">
              <a:avLst/>
            </a:prstGeom>
            <a:solidFill>
              <a:schemeClr val="tx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05DB1C44-3B94-644D-81E2-F5B5D3DDAA70}"/>
                </a:ext>
              </a:extLst>
            </p:cNvPr>
            <p:cNvPicPr>
              <a:picLocks noChangeAspect="1"/>
            </p:cNvPicPr>
            <p:nvPr/>
          </p:nvPicPr>
          <p:blipFill>
            <a:blip r:embed="rId4"/>
            <a:stretch>
              <a:fillRect/>
            </a:stretch>
          </p:blipFill>
          <p:spPr>
            <a:xfrm>
              <a:off x="955383" y="3497215"/>
              <a:ext cx="7306259" cy="937818"/>
            </a:xfrm>
            <a:prstGeom prst="rect">
              <a:avLst/>
            </a:prstGeom>
            <a:solidFill>
              <a:schemeClr val="tx1"/>
            </a:solidFill>
          </p:spPr>
        </p:pic>
        <p:sp>
          <p:nvSpPr>
            <p:cNvPr id="10" name="TextBox 9">
              <a:extLst>
                <a:ext uri="{FF2B5EF4-FFF2-40B4-BE49-F238E27FC236}">
                  <a16:creationId xmlns:a16="http://schemas.microsoft.com/office/drawing/2014/main" id="{E5F1760A-1654-174D-A475-D2B8581F6E67}"/>
                </a:ext>
              </a:extLst>
            </p:cNvPr>
            <p:cNvSpPr txBox="1"/>
            <p:nvPr/>
          </p:nvSpPr>
          <p:spPr>
            <a:xfrm>
              <a:off x="4876754" y="3517496"/>
              <a:ext cx="3400290" cy="338554"/>
            </a:xfrm>
            <a:prstGeom prst="rect">
              <a:avLst/>
            </a:prstGeom>
            <a:noFill/>
          </p:spPr>
          <p:txBody>
            <a:bodyPr wrap="none" rtlCol="0">
              <a:spAutoFit/>
            </a:bodyPr>
            <a:lstStyle/>
            <a:p>
              <a:r>
                <a:rPr lang="en-US" sz="1600" dirty="0">
                  <a:solidFill>
                    <a:srgbClr val="0070C0"/>
                  </a:solidFill>
                </a:rPr>
                <a:t>After intro, or in abstract, results,  etc.</a:t>
              </a:r>
            </a:p>
          </p:txBody>
        </p:sp>
      </p:grpSp>
    </p:spTree>
    <p:extLst>
      <p:ext uri="{BB962C8B-B14F-4D97-AF65-F5344CB8AC3E}">
        <p14:creationId xmlns:p14="http://schemas.microsoft.com/office/powerpoint/2010/main" val="2101861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228E-F034-2641-8AD0-4CD04790A8F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44680417-5504-CD48-85C9-F665CEFF8ABE}"/>
              </a:ext>
            </a:extLst>
          </p:cNvPr>
          <p:cNvSpPr>
            <a:spLocks noGrp="1"/>
          </p:cNvSpPr>
          <p:nvPr>
            <p:ph sz="quarter" idx="10"/>
          </p:nvPr>
        </p:nvSpPr>
        <p:spPr>
          <a:xfrm>
            <a:off x="533400" y="908684"/>
            <a:ext cx="8260975" cy="3962163"/>
          </a:xfrm>
        </p:spPr>
        <p:txBody>
          <a:bodyPr>
            <a:normAutofit/>
          </a:bodyPr>
          <a:lstStyle/>
          <a:p>
            <a:pPr marL="0" indent="0">
              <a:buNone/>
            </a:pPr>
            <a:r>
              <a:rPr lang="en-US" sz="2000" b="1" dirty="0"/>
              <a:t>Evaluating adversarial examples defenses is hard!</a:t>
            </a:r>
          </a:p>
          <a:p>
            <a:pPr marL="0" indent="0">
              <a:buNone/>
            </a:pPr>
            <a:endParaRPr lang="en-US" sz="1000" dirty="0"/>
          </a:p>
          <a:p>
            <a:pPr marL="0" indent="0">
              <a:buNone/>
            </a:pPr>
            <a:r>
              <a:rPr lang="en-US" sz="2000" b="1" dirty="0"/>
              <a:t>How do we improve things?</a:t>
            </a:r>
            <a:endParaRPr lang="en-US" sz="2000" dirty="0"/>
          </a:p>
          <a:p>
            <a:pPr marL="0" lvl="1" indent="0">
              <a:spcBef>
                <a:spcPts val="300"/>
              </a:spcBef>
              <a:buNone/>
            </a:pPr>
            <a:r>
              <a:rPr lang="en-US" sz="1800" dirty="0"/>
              <a:t>Resisting attacks that broke prior defenses ≠ progress</a:t>
            </a:r>
            <a:endParaRPr lang="en-US" sz="1200" dirty="0"/>
          </a:p>
          <a:p>
            <a:pPr lvl="1"/>
            <a:endParaRPr lang="en-US" sz="1800" dirty="0"/>
          </a:p>
          <a:p>
            <a:pPr marL="0" lvl="1" indent="0">
              <a:buNone/>
            </a:pPr>
            <a:endParaRPr lang="en-US" sz="1800" dirty="0"/>
          </a:p>
          <a:p>
            <a:pPr marL="0" lvl="1" indent="0">
              <a:buNone/>
            </a:pPr>
            <a:endParaRPr lang="en-US" sz="750" dirty="0"/>
          </a:p>
          <a:p>
            <a:pPr marL="0" lvl="1" indent="0">
              <a:buNone/>
            </a:pPr>
            <a:endParaRPr lang="en-US" sz="750" dirty="0"/>
          </a:p>
          <a:p>
            <a:pPr marL="0" lvl="1" indent="0">
              <a:buNone/>
            </a:pPr>
            <a:r>
              <a:rPr lang="en-US" sz="1800" dirty="0"/>
              <a:t>Ideal: </a:t>
            </a:r>
            <a:r>
              <a:rPr lang="en-US" sz="1800" b="1" dirty="0"/>
              <a:t>defense evaluation = 99% adaptive attacks</a:t>
            </a:r>
          </a:p>
          <a:p>
            <a:pPr lvl="1"/>
            <a:r>
              <a:rPr lang="en-US" sz="1700" dirty="0"/>
              <a:t>Try breaking other defenses before attacking your own</a:t>
            </a:r>
          </a:p>
          <a:p>
            <a:pPr lvl="1"/>
            <a:r>
              <a:rPr lang="en-US" sz="1700" dirty="0"/>
              <a:t>Strive for simple attacks (and defenses if possible)</a:t>
            </a:r>
          </a:p>
          <a:p>
            <a:pPr lvl="1"/>
            <a:r>
              <a:rPr lang="en-US" sz="1700" dirty="0"/>
              <a:t>We need more independent re-evaluations</a:t>
            </a:r>
          </a:p>
          <a:p>
            <a:pPr lvl="1"/>
            <a:r>
              <a:rPr lang="en-US" sz="1700" dirty="0"/>
              <a:t>If a defense is broken, acknowledge the attack, amend the paper, and keep going!</a:t>
            </a:r>
          </a:p>
        </p:txBody>
      </p:sp>
      <p:sp>
        <p:nvSpPr>
          <p:cNvPr id="4" name="Slide Number Placeholder 3">
            <a:extLst>
              <a:ext uri="{FF2B5EF4-FFF2-40B4-BE49-F238E27FC236}">
                <a16:creationId xmlns:a16="http://schemas.microsoft.com/office/drawing/2014/main" id="{995A92B2-C0D8-4342-9BAA-AA766165CDC0}"/>
              </a:ext>
            </a:extLst>
          </p:cNvPr>
          <p:cNvSpPr>
            <a:spLocks noGrp="1"/>
          </p:cNvSpPr>
          <p:nvPr>
            <p:ph type="sldNum" sz="quarter" idx="4"/>
          </p:nvPr>
        </p:nvSpPr>
        <p:spPr/>
        <p:txBody>
          <a:bodyPr/>
          <a:lstStyle/>
          <a:p>
            <a:fld id="{AC13E6D5-74F7-484E-B15D-5FF0E9020B73}" type="slidenum">
              <a:rPr lang="en-US" altLang="en-US" smtClean="0"/>
              <a:pPr/>
              <a:t>21</a:t>
            </a:fld>
            <a:endParaRPr lang="en-US" altLang="en-US" dirty="0"/>
          </a:p>
        </p:txBody>
      </p:sp>
      <p:pic>
        <p:nvPicPr>
          <p:cNvPr id="6" name="Picture 5">
            <a:extLst>
              <a:ext uri="{FF2B5EF4-FFF2-40B4-BE49-F238E27FC236}">
                <a16:creationId xmlns:a16="http://schemas.microsoft.com/office/drawing/2014/main" id="{A1A36AA8-25F3-4A42-8242-CE5FBA6C3226}"/>
              </a:ext>
            </a:extLst>
          </p:cNvPr>
          <p:cNvPicPr>
            <a:picLocks noChangeAspect="1"/>
          </p:cNvPicPr>
          <p:nvPr/>
        </p:nvPicPr>
        <p:blipFill>
          <a:blip r:embed="rId3"/>
          <a:stretch>
            <a:fillRect/>
          </a:stretch>
        </p:blipFill>
        <p:spPr>
          <a:xfrm>
            <a:off x="1549537" y="2278783"/>
            <a:ext cx="5492655" cy="585934"/>
          </a:xfrm>
          <a:prstGeom prst="rect">
            <a:avLst/>
          </a:prstGeom>
          <a:ln w="38100">
            <a:solidFill>
              <a:srgbClr val="FF0000"/>
            </a:solidFill>
          </a:ln>
        </p:spPr>
      </p:pic>
      <p:sp>
        <p:nvSpPr>
          <p:cNvPr id="8" name="Rectangle 7">
            <a:extLst>
              <a:ext uri="{FF2B5EF4-FFF2-40B4-BE49-F238E27FC236}">
                <a16:creationId xmlns:a16="http://schemas.microsoft.com/office/drawing/2014/main" id="{2F2A75A9-C794-E540-8906-E63AD4596951}"/>
              </a:ext>
            </a:extLst>
          </p:cNvPr>
          <p:cNvSpPr/>
          <p:nvPr/>
        </p:nvSpPr>
        <p:spPr>
          <a:xfrm>
            <a:off x="3724092" y="4642141"/>
            <a:ext cx="3706464" cy="400110"/>
          </a:xfrm>
          <a:prstGeom prst="rect">
            <a:avLst/>
          </a:prstGeom>
        </p:spPr>
        <p:txBody>
          <a:bodyPr wrap="none">
            <a:spAutoFit/>
          </a:bodyPr>
          <a:lstStyle/>
          <a:p>
            <a:r>
              <a:rPr lang="en-US" sz="2000" dirty="0">
                <a:hlinkClick r:id="rId4"/>
              </a:rPr>
              <a:t>https://arxiv.org/abs/2002.08347</a:t>
            </a:r>
            <a:endParaRPr lang="en-US" sz="2000" dirty="0"/>
          </a:p>
        </p:txBody>
      </p:sp>
      <p:sp>
        <p:nvSpPr>
          <p:cNvPr id="9" name="Rectangle 8">
            <a:extLst>
              <a:ext uri="{FF2B5EF4-FFF2-40B4-BE49-F238E27FC236}">
                <a16:creationId xmlns:a16="http://schemas.microsoft.com/office/drawing/2014/main" id="{BE6D87FE-FB37-C747-8A94-F48DBF27E157}"/>
              </a:ext>
            </a:extLst>
          </p:cNvPr>
          <p:cNvSpPr/>
          <p:nvPr/>
        </p:nvSpPr>
        <p:spPr>
          <a:xfrm>
            <a:off x="722752" y="4642141"/>
            <a:ext cx="2811988" cy="400110"/>
          </a:xfrm>
          <a:prstGeom prst="rect">
            <a:avLst/>
          </a:prstGeom>
        </p:spPr>
        <p:txBody>
          <a:bodyPr wrap="none">
            <a:spAutoFit/>
          </a:bodyPr>
          <a:lstStyle/>
          <a:p>
            <a:r>
              <a:rPr lang="en-US" sz="2000" dirty="0">
                <a:hlinkClick r:id="rId5"/>
              </a:rPr>
              <a:t>tramer@cs.stanford.edu</a:t>
            </a:r>
            <a:endParaRPr lang="en-US" sz="2000" dirty="0"/>
          </a:p>
        </p:txBody>
      </p:sp>
    </p:spTree>
    <p:extLst>
      <p:ext uri="{BB962C8B-B14F-4D97-AF65-F5344CB8AC3E}">
        <p14:creationId xmlns:p14="http://schemas.microsoft.com/office/powerpoint/2010/main" val="3508547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6482-119D-E049-B618-04DA44447C98}"/>
              </a:ext>
            </a:extLst>
          </p:cNvPr>
          <p:cNvSpPr>
            <a:spLocks noGrp="1"/>
          </p:cNvSpPr>
          <p:nvPr>
            <p:ph type="title"/>
          </p:nvPr>
        </p:nvSpPr>
        <p:spPr/>
        <p:txBody>
          <a:bodyPr/>
          <a:lstStyle/>
          <a:p>
            <a:r>
              <a:rPr lang="en-US" dirty="0"/>
              <a:t>Why Should We Care?</a:t>
            </a:r>
          </a:p>
        </p:txBody>
      </p:sp>
      <p:sp>
        <p:nvSpPr>
          <p:cNvPr id="3" name="Content Placeholder 2">
            <a:extLst>
              <a:ext uri="{FF2B5EF4-FFF2-40B4-BE49-F238E27FC236}">
                <a16:creationId xmlns:a16="http://schemas.microsoft.com/office/drawing/2014/main" id="{9BE6E513-27AB-F949-8828-2480A07F51E7}"/>
              </a:ext>
            </a:extLst>
          </p:cNvPr>
          <p:cNvSpPr>
            <a:spLocks noGrp="1"/>
          </p:cNvSpPr>
          <p:nvPr>
            <p:ph sz="quarter" idx="10"/>
          </p:nvPr>
        </p:nvSpPr>
        <p:spPr>
          <a:xfrm>
            <a:off x="533401" y="1085193"/>
            <a:ext cx="8123242" cy="3582533"/>
          </a:xfrm>
        </p:spPr>
        <p:txBody>
          <a:bodyPr>
            <a:normAutofit/>
          </a:bodyPr>
          <a:lstStyle/>
          <a:p>
            <a:pPr marL="0" indent="0">
              <a:buNone/>
            </a:pPr>
            <a:r>
              <a:rPr lang="en-US" dirty="0"/>
              <a:t>ML in security-critical applications</a:t>
            </a:r>
          </a:p>
          <a:p>
            <a:endParaRPr lang="en-US" dirty="0"/>
          </a:p>
          <a:p>
            <a:endParaRPr lang="en-US" dirty="0"/>
          </a:p>
          <a:p>
            <a:endParaRPr lang="en-US" dirty="0"/>
          </a:p>
          <a:p>
            <a:endParaRPr lang="en-US" dirty="0"/>
          </a:p>
          <a:p>
            <a:endParaRPr lang="en-US" dirty="0"/>
          </a:p>
          <a:p>
            <a:endParaRPr lang="en-US" dirty="0"/>
          </a:p>
          <a:p>
            <a:pPr marL="0" indent="0">
              <a:buNone/>
            </a:pPr>
            <a:r>
              <a:rPr lang="en-US" dirty="0"/>
              <a:t>Understanding robustness under </a:t>
            </a:r>
          </a:p>
          <a:p>
            <a:pPr marL="0" indent="0">
              <a:buNone/>
            </a:pPr>
            <a:r>
              <a:rPr lang="en-US" dirty="0"/>
              <a:t>(standard) distribution shift</a:t>
            </a:r>
          </a:p>
        </p:txBody>
      </p:sp>
      <p:sp>
        <p:nvSpPr>
          <p:cNvPr id="4" name="Slide Number Placeholder 3">
            <a:extLst>
              <a:ext uri="{FF2B5EF4-FFF2-40B4-BE49-F238E27FC236}">
                <a16:creationId xmlns:a16="http://schemas.microsoft.com/office/drawing/2014/main" id="{57A94769-BABE-814C-BA8A-A5D013E46510}"/>
              </a:ext>
            </a:extLst>
          </p:cNvPr>
          <p:cNvSpPr>
            <a:spLocks noGrp="1"/>
          </p:cNvSpPr>
          <p:nvPr>
            <p:ph type="sldNum" sz="quarter" idx="4"/>
          </p:nvPr>
        </p:nvSpPr>
        <p:spPr/>
        <p:txBody>
          <a:bodyPr/>
          <a:lstStyle/>
          <a:p>
            <a:fld id="{AC13E6D5-74F7-484E-B15D-5FF0E9020B73}" type="slidenum">
              <a:rPr lang="en-US" altLang="en-US" smtClean="0"/>
              <a:pPr/>
              <a:t>3</a:t>
            </a:fld>
            <a:endParaRPr lang="en-US" altLang="en-US" dirty="0"/>
          </a:p>
        </p:txBody>
      </p:sp>
      <p:grpSp>
        <p:nvGrpSpPr>
          <p:cNvPr id="5" name="Group 4">
            <a:extLst>
              <a:ext uri="{FF2B5EF4-FFF2-40B4-BE49-F238E27FC236}">
                <a16:creationId xmlns:a16="http://schemas.microsoft.com/office/drawing/2014/main" id="{F6101EBE-CDFA-884D-B0A1-84CE59F89F57}"/>
              </a:ext>
            </a:extLst>
          </p:cNvPr>
          <p:cNvGrpSpPr/>
          <p:nvPr/>
        </p:nvGrpSpPr>
        <p:grpSpPr>
          <a:xfrm>
            <a:off x="1090550" y="1830809"/>
            <a:ext cx="1240216" cy="1481882"/>
            <a:chOff x="557299" y="2180520"/>
            <a:chExt cx="1653621" cy="1975842"/>
          </a:xfrm>
        </p:grpSpPr>
        <p:pic>
          <p:nvPicPr>
            <p:cNvPr id="6" name="Picture 5">
              <a:extLst>
                <a:ext uri="{FF2B5EF4-FFF2-40B4-BE49-F238E27FC236}">
                  <a16:creationId xmlns:a16="http://schemas.microsoft.com/office/drawing/2014/main" id="{EA4707D7-2488-8A45-994F-894F3E8B1A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299" y="2180520"/>
              <a:ext cx="1653621" cy="977653"/>
            </a:xfrm>
            <a:prstGeom prst="rect">
              <a:avLst/>
            </a:prstGeom>
          </p:spPr>
        </p:pic>
        <p:sp>
          <p:nvSpPr>
            <p:cNvPr id="7" name="TextBox 6">
              <a:extLst>
                <a:ext uri="{FF2B5EF4-FFF2-40B4-BE49-F238E27FC236}">
                  <a16:creationId xmlns:a16="http://schemas.microsoft.com/office/drawing/2014/main" id="{C68473E4-C867-CE4D-9F4A-04DF883B60B8}"/>
                </a:ext>
              </a:extLst>
            </p:cNvPr>
            <p:cNvSpPr txBox="1"/>
            <p:nvPr/>
          </p:nvSpPr>
          <p:spPr>
            <a:xfrm>
              <a:off x="706359" y="3376662"/>
              <a:ext cx="1355500" cy="779700"/>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Malware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detection</a:t>
              </a:r>
            </a:p>
          </p:txBody>
        </p:sp>
      </p:grpSp>
      <p:grpSp>
        <p:nvGrpSpPr>
          <p:cNvPr id="8" name="Group 7">
            <a:extLst>
              <a:ext uri="{FF2B5EF4-FFF2-40B4-BE49-F238E27FC236}">
                <a16:creationId xmlns:a16="http://schemas.microsoft.com/office/drawing/2014/main" id="{5449F4F3-F19A-0A48-9CA1-6DE26821D836}"/>
              </a:ext>
            </a:extLst>
          </p:cNvPr>
          <p:cNvGrpSpPr/>
          <p:nvPr/>
        </p:nvGrpSpPr>
        <p:grpSpPr>
          <a:xfrm>
            <a:off x="2669964" y="1621644"/>
            <a:ext cx="1476375" cy="1568228"/>
            <a:chOff x="2379599" y="1875596"/>
            <a:chExt cx="1968500" cy="2090971"/>
          </a:xfrm>
        </p:grpSpPr>
        <p:pic>
          <p:nvPicPr>
            <p:cNvPr id="9" name="Picture 8">
              <a:extLst>
                <a:ext uri="{FF2B5EF4-FFF2-40B4-BE49-F238E27FC236}">
                  <a16:creationId xmlns:a16="http://schemas.microsoft.com/office/drawing/2014/main" id="{F4E25F08-27C3-CC4A-9BE8-4A34BAD0F518}"/>
                </a:ext>
              </a:extLst>
            </p:cNvPr>
            <p:cNvPicPr>
              <a:picLocks noChangeAspect="1"/>
            </p:cNvPicPr>
            <p:nvPr/>
          </p:nvPicPr>
          <p:blipFill>
            <a:blip r:embed="rId4"/>
            <a:stretch>
              <a:fillRect/>
            </a:stretch>
          </p:blipFill>
          <p:spPr>
            <a:xfrm>
              <a:off x="2379599" y="1875596"/>
              <a:ext cx="1968500" cy="1587500"/>
            </a:xfrm>
            <a:prstGeom prst="rect">
              <a:avLst/>
            </a:prstGeom>
          </p:spPr>
        </p:pic>
        <p:sp>
          <p:nvSpPr>
            <p:cNvPr id="10" name="TextBox 9">
              <a:extLst>
                <a:ext uri="{FF2B5EF4-FFF2-40B4-BE49-F238E27FC236}">
                  <a16:creationId xmlns:a16="http://schemas.microsoft.com/office/drawing/2014/main" id="{1EC54488-FF7A-7048-866B-ACE90E222E44}"/>
                </a:ext>
              </a:extLst>
            </p:cNvPr>
            <p:cNvSpPr txBox="1"/>
            <p:nvPr/>
          </p:nvSpPr>
          <p:spPr>
            <a:xfrm>
              <a:off x="2661518" y="3515162"/>
              <a:ext cx="1671825" cy="45140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Ad-blocking</a:t>
              </a:r>
            </a:p>
          </p:txBody>
        </p:sp>
      </p:grpSp>
      <p:grpSp>
        <p:nvGrpSpPr>
          <p:cNvPr id="11" name="Group 10">
            <a:extLst>
              <a:ext uri="{FF2B5EF4-FFF2-40B4-BE49-F238E27FC236}">
                <a16:creationId xmlns:a16="http://schemas.microsoft.com/office/drawing/2014/main" id="{DD200A4D-421E-3942-BE9D-FA25252FB84B}"/>
              </a:ext>
            </a:extLst>
          </p:cNvPr>
          <p:cNvGrpSpPr/>
          <p:nvPr/>
        </p:nvGrpSpPr>
        <p:grpSpPr>
          <a:xfrm>
            <a:off x="4530583" y="1682291"/>
            <a:ext cx="1834364" cy="1488576"/>
            <a:chOff x="4516778" y="1981799"/>
            <a:chExt cx="2445818" cy="1984768"/>
          </a:xfrm>
        </p:grpSpPr>
        <p:pic>
          <p:nvPicPr>
            <p:cNvPr id="12" name="Picture 11">
              <a:extLst>
                <a:ext uri="{FF2B5EF4-FFF2-40B4-BE49-F238E27FC236}">
                  <a16:creationId xmlns:a16="http://schemas.microsoft.com/office/drawing/2014/main" id="{166F849B-7248-734E-B722-E1DEF929AC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6778" y="1981799"/>
              <a:ext cx="2445818" cy="1375093"/>
            </a:xfrm>
            <a:prstGeom prst="rect">
              <a:avLst/>
            </a:prstGeom>
          </p:spPr>
        </p:pic>
        <p:sp>
          <p:nvSpPr>
            <p:cNvPr id="13" name="TextBox 12">
              <a:extLst>
                <a:ext uri="{FF2B5EF4-FFF2-40B4-BE49-F238E27FC236}">
                  <a16:creationId xmlns:a16="http://schemas.microsoft.com/office/drawing/2014/main" id="{C68E212F-5B2E-BE43-B89F-F051156CF6B6}"/>
                </a:ext>
              </a:extLst>
            </p:cNvPr>
            <p:cNvSpPr txBox="1"/>
            <p:nvPr/>
          </p:nvSpPr>
          <p:spPr>
            <a:xfrm>
              <a:off x="4835382" y="3515162"/>
              <a:ext cx="1808616" cy="45140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Anti phishing</a:t>
              </a:r>
            </a:p>
          </p:txBody>
        </p:sp>
      </p:grpSp>
      <p:grpSp>
        <p:nvGrpSpPr>
          <p:cNvPr id="14" name="Group 13">
            <a:extLst>
              <a:ext uri="{FF2B5EF4-FFF2-40B4-BE49-F238E27FC236}">
                <a16:creationId xmlns:a16="http://schemas.microsoft.com/office/drawing/2014/main" id="{DD624A17-13E3-C24A-8E30-9D648E84633B}"/>
              </a:ext>
            </a:extLst>
          </p:cNvPr>
          <p:cNvGrpSpPr/>
          <p:nvPr/>
        </p:nvGrpSpPr>
        <p:grpSpPr>
          <a:xfrm>
            <a:off x="6587794" y="1754646"/>
            <a:ext cx="1837362" cy="1427391"/>
            <a:chOff x="6844643" y="2063379"/>
            <a:chExt cx="2449815" cy="1903188"/>
          </a:xfrm>
        </p:grpSpPr>
        <p:pic>
          <p:nvPicPr>
            <p:cNvPr id="15" name="Picture 14">
              <a:extLst>
                <a:ext uri="{FF2B5EF4-FFF2-40B4-BE49-F238E27FC236}">
                  <a16:creationId xmlns:a16="http://schemas.microsoft.com/office/drawing/2014/main" id="{A0336A22-655B-8041-969A-96EF9F2DE0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38003" y="2063379"/>
              <a:ext cx="1463097" cy="1258264"/>
            </a:xfrm>
            <a:prstGeom prst="rect">
              <a:avLst/>
            </a:prstGeom>
          </p:spPr>
        </p:pic>
        <p:sp>
          <p:nvSpPr>
            <p:cNvPr id="16" name="TextBox 15">
              <a:extLst>
                <a:ext uri="{FF2B5EF4-FFF2-40B4-BE49-F238E27FC236}">
                  <a16:creationId xmlns:a16="http://schemas.microsoft.com/office/drawing/2014/main" id="{8EE364F9-0130-7C45-8BA8-66077EF31805}"/>
                </a:ext>
              </a:extLst>
            </p:cNvPr>
            <p:cNvSpPr txBox="1"/>
            <p:nvPr/>
          </p:nvSpPr>
          <p:spPr>
            <a:xfrm>
              <a:off x="6844643" y="3515162"/>
              <a:ext cx="2449815" cy="45140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Content takedown</a:t>
              </a:r>
            </a:p>
          </p:txBody>
        </p:sp>
      </p:grpSp>
      <p:grpSp>
        <p:nvGrpSpPr>
          <p:cNvPr id="17" name="Group 16">
            <a:extLst>
              <a:ext uri="{FF2B5EF4-FFF2-40B4-BE49-F238E27FC236}">
                <a16:creationId xmlns:a16="http://schemas.microsoft.com/office/drawing/2014/main" id="{C4071B99-939B-CB41-8E4E-2A169C93FC6F}"/>
              </a:ext>
            </a:extLst>
          </p:cNvPr>
          <p:cNvGrpSpPr/>
          <p:nvPr/>
        </p:nvGrpSpPr>
        <p:grpSpPr>
          <a:xfrm>
            <a:off x="4960366" y="3408495"/>
            <a:ext cx="3798360" cy="1652640"/>
            <a:chOff x="4157349" y="4290943"/>
            <a:chExt cx="5064480" cy="2203520"/>
          </a:xfrm>
        </p:grpSpPr>
        <p:pic>
          <p:nvPicPr>
            <p:cNvPr id="18" name="Picture 17">
              <a:extLst>
                <a:ext uri="{FF2B5EF4-FFF2-40B4-BE49-F238E27FC236}">
                  <a16:creationId xmlns:a16="http://schemas.microsoft.com/office/drawing/2014/main" id="{D5AFBFB6-C831-DF47-8D5E-5C3467C3A28C}"/>
                </a:ext>
              </a:extLst>
            </p:cNvPr>
            <p:cNvPicPr>
              <a:picLocks noChangeAspect="1"/>
            </p:cNvPicPr>
            <p:nvPr/>
          </p:nvPicPr>
          <p:blipFill>
            <a:blip r:embed="rId7"/>
            <a:stretch>
              <a:fillRect/>
            </a:stretch>
          </p:blipFill>
          <p:spPr>
            <a:xfrm>
              <a:off x="4157349" y="4290943"/>
              <a:ext cx="2948088" cy="2203520"/>
            </a:xfrm>
            <a:prstGeom prst="rect">
              <a:avLst/>
            </a:prstGeom>
          </p:spPr>
        </p:pic>
        <p:sp>
          <p:nvSpPr>
            <p:cNvPr id="19" name="TextBox 18">
              <a:extLst>
                <a:ext uri="{FF2B5EF4-FFF2-40B4-BE49-F238E27FC236}">
                  <a16:creationId xmlns:a16="http://schemas.microsoft.com/office/drawing/2014/main" id="{76BF8A7E-C1FC-4443-B43A-BF35F8F4D8C1}"/>
                </a:ext>
              </a:extLst>
            </p:cNvPr>
            <p:cNvSpPr txBox="1"/>
            <p:nvPr/>
          </p:nvSpPr>
          <p:spPr>
            <a:xfrm>
              <a:off x="7105437" y="5861492"/>
              <a:ext cx="2116392" cy="410369"/>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Recht</a:t>
              </a:r>
              <a:r>
                <a:rPr lang="en-US" sz="1400" dirty="0">
                  <a:latin typeface="Arial" panose="020B0604020202020204" pitchFamily="34" charset="0"/>
                  <a:cs typeface="Arial" panose="020B0604020202020204" pitchFamily="34" charset="0"/>
                </a:rPr>
                <a:t> et al., 2019</a:t>
              </a:r>
            </a:p>
          </p:txBody>
        </p:sp>
      </p:grpSp>
    </p:spTree>
    <p:extLst>
      <p:ext uri="{BB962C8B-B14F-4D97-AF65-F5344CB8AC3E}">
        <p14:creationId xmlns:p14="http://schemas.microsoft.com/office/powerpoint/2010/main" val="3595302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1A03-82E1-A648-BE2B-4FB6705439D8}"/>
              </a:ext>
            </a:extLst>
          </p:cNvPr>
          <p:cNvSpPr>
            <a:spLocks noGrp="1"/>
          </p:cNvSpPr>
          <p:nvPr>
            <p:ph type="title"/>
          </p:nvPr>
        </p:nvSpPr>
        <p:spPr/>
        <p:txBody>
          <a:bodyPr/>
          <a:lstStyle/>
          <a:p>
            <a:r>
              <a:rPr lang="en-US" dirty="0"/>
              <a:t>Many Defenses Have Been Proposed...</a:t>
            </a:r>
          </a:p>
        </p:txBody>
      </p:sp>
      <p:sp>
        <p:nvSpPr>
          <p:cNvPr id="4" name="Slide Number Placeholder 3">
            <a:extLst>
              <a:ext uri="{FF2B5EF4-FFF2-40B4-BE49-F238E27FC236}">
                <a16:creationId xmlns:a16="http://schemas.microsoft.com/office/drawing/2014/main" id="{C7A46966-898B-1142-BEE4-C0FE31C7CFD6}"/>
              </a:ext>
            </a:extLst>
          </p:cNvPr>
          <p:cNvSpPr>
            <a:spLocks noGrp="1"/>
          </p:cNvSpPr>
          <p:nvPr>
            <p:ph type="sldNum" sz="quarter" idx="4"/>
          </p:nvPr>
        </p:nvSpPr>
        <p:spPr/>
        <p:txBody>
          <a:bodyPr/>
          <a:lstStyle/>
          <a:p>
            <a:fld id="{AC13E6D5-74F7-484E-B15D-5FF0E9020B73}" type="slidenum">
              <a:rPr lang="en-US" altLang="en-US" smtClean="0"/>
              <a:pPr/>
              <a:t>4</a:t>
            </a:fld>
            <a:endParaRPr lang="en-US" altLang="en-US" dirty="0"/>
          </a:p>
        </p:txBody>
      </p:sp>
      <p:pic>
        <p:nvPicPr>
          <p:cNvPr id="5" name="Picture 4">
            <a:extLst>
              <a:ext uri="{FF2B5EF4-FFF2-40B4-BE49-F238E27FC236}">
                <a16:creationId xmlns:a16="http://schemas.microsoft.com/office/drawing/2014/main" id="{46044A53-DE08-764A-9BD3-F965278CBB2E}"/>
              </a:ext>
            </a:extLst>
          </p:cNvPr>
          <p:cNvPicPr>
            <a:picLocks noChangeAspect="1"/>
          </p:cNvPicPr>
          <p:nvPr/>
        </p:nvPicPr>
        <p:blipFill>
          <a:blip r:embed="rId3"/>
          <a:stretch>
            <a:fillRect/>
          </a:stretch>
        </p:blipFill>
        <p:spPr>
          <a:xfrm>
            <a:off x="1948815" y="1000766"/>
            <a:ext cx="4860608" cy="3645456"/>
          </a:xfrm>
          <a:prstGeom prst="rect">
            <a:avLst/>
          </a:prstGeom>
        </p:spPr>
      </p:pic>
      <p:sp>
        <p:nvSpPr>
          <p:cNvPr id="6" name="TextBox 5">
            <a:extLst>
              <a:ext uri="{FF2B5EF4-FFF2-40B4-BE49-F238E27FC236}">
                <a16:creationId xmlns:a16="http://schemas.microsoft.com/office/drawing/2014/main" id="{9EC1FCDB-724A-BC4F-AD4B-BA56C2C4293D}"/>
              </a:ext>
            </a:extLst>
          </p:cNvPr>
          <p:cNvSpPr txBox="1"/>
          <p:nvPr/>
        </p:nvSpPr>
        <p:spPr>
          <a:xfrm>
            <a:off x="1512152" y="4646222"/>
            <a:ext cx="619272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hlinkClick r:id="rId4"/>
              </a:rPr>
              <a:t>https://nicholas.carlini.com/writing/2019/all-adversarial-example-papers.html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2981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8339-65ED-8848-B10D-7450ADE1EDA7}"/>
              </a:ext>
            </a:extLst>
          </p:cNvPr>
          <p:cNvSpPr>
            <a:spLocks noGrp="1"/>
          </p:cNvSpPr>
          <p:nvPr>
            <p:ph type="title"/>
          </p:nvPr>
        </p:nvSpPr>
        <p:spPr/>
        <p:txBody>
          <a:bodyPr/>
          <a:lstStyle/>
          <a:p>
            <a:r>
              <a:rPr lang="en-US" dirty="0"/>
              <a:t>...But Evaluating Them Properly Is Hard</a:t>
            </a:r>
          </a:p>
        </p:txBody>
      </p:sp>
      <p:sp>
        <p:nvSpPr>
          <p:cNvPr id="3" name="Content Placeholder 2">
            <a:extLst>
              <a:ext uri="{FF2B5EF4-FFF2-40B4-BE49-F238E27FC236}">
                <a16:creationId xmlns:a16="http://schemas.microsoft.com/office/drawing/2014/main" id="{825CFD89-8E80-A84C-8E80-BE4DE592044A}"/>
              </a:ext>
            </a:extLst>
          </p:cNvPr>
          <p:cNvSpPr>
            <a:spLocks noGrp="1"/>
          </p:cNvSpPr>
          <p:nvPr>
            <p:ph sz="quarter" idx="10"/>
          </p:nvPr>
        </p:nvSpPr>
        <p:spPr>
          <a:xfrm>
            <a:off x="533401" y="1128045"/>
            <a:ext cx="8123242" cy="3539682"/>
          </a:xfrm>
        </p:spPr>
        <p:txBody>
          <a:bodyPr/>
          <a:lstStyle/>
          <a:p>
            <a:pPr marL="0" indent="0">
              <a:buNone/>
            </a:pPr>
            <a:r>
              <a:rPr lang="en-US" dirty="0"/>
              <a:t>We re-evaluated 13 defenses presented at </a:t>
            </a:r>
            <a:br>
              <a:rPr lang="en-US" dirty="0"/>
            </a:br>
            <a:r>
              <a:rPr lang="en-US" sz="2700" dirty="0">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ICLR</a:t>
            </a:r>
            <a:r>
              <a:rPr lang="en-US" sz="105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a:t>
            </a:r>
            <a:r>
              <a:rPr lang="en-US" sz="105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ICML</a:t>
            </a:r>
            <a:r>
              <a:rPr lang="en-US" sz="105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a:t>
            </a:r>
            <a:r>
              <a:rPr lang="en-US" sz="1050"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NeurIPS</a:t>
            </a:r>
            <a:r>
              <a:rPr lang="en-US" sz="2700" dirty="0">
                <a:latin typeface="Consolas" panose="020B0609020204030204" pitchFamily="49" charset="0"/>
                <a:cs typeface="Consolas" panose="020B0609020204030204" pitchFamily="49" charset="0"/>
              </a:rPr>
              <a:t>]</a:t>
            </a:r>
            <a:r>
              <a:rPr lang="en-US" sz="1500" dirty="0">
                <a:latin typeface="Consolas" panose="020B0609020204030204" pitchFamily="49" charset="0"/>
                <a:cs typeface="Consolas" panose="020B0609020204030204" pitchFamily="49" charset="0"/>
              </a:rPr>
              <a:t> </a:t>
            </a:r>
            <a:r>
              <a:rPr lang="en-US" sz="2700" dirty="0">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2018</a:t>
            </a:r>
            <a:r>
              <a:rPr lang="en-US" sz="105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a:t>
            </a:r>
            <a:r>
              <a:rPr lang="en-US" sz="105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2019</a:t>
            </a:r>
            <a:r>
              <a:rPr lang="en-US" sz="105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a:t>
            </a:r>
            <a:r>
              <a:rPr lang="en-US" sz="105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2020</a:t>
            </a:r>
            <a:r>
              <a:rPr lang="en-US" sz="2700" dirty="0">
                <a:latin typeface="Consolas" panose="020B0609020204030204" pitchFamily="49" charset="0"/>
                <a:cs typeface="Consolas" panose="020B0609020204030204" pitchFamily="49" charset="0"/>
              </a:rPr>
              <a:t>]</a:t>
            </a:r>
          </a:p>
          <a:p>
            <a:pPr marL="0" indent="0">
              <a:buNone/>
            </a:pPr>
            <a:endParaRPr lang="en-US" dirty="0">
              <a:latin typeface="Consolas" panose="020B0609020204030204" pitchFamily="49" charset="0"/>
              <a:cs typeface="Consolas" panose="020B0609020204030204" pitchFamily="49" charset="0"/>
            </a:endParaRPr>
          </a:p>
          <a:p>
            <a:pPr marL="0" indent="0">
              <a:buNone/>
            </a:pPr>
            <a:r>
              <a:rPr lang="en-US" b="1" dirty="0">
                <a:latin typeface="Arial" panose="020B0604020202020204" pitchFamily="34" charset="0"/>
                <a:cs typeface="Arial" panose="020B0604020202020204" pitchFamily="34" charset="0"/>
              </a:rPr>
              <a:t>All defenses claim to follow the best evaluation standards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Yet, we circumvent </a:t>
            </a:r>
            <a:r>
              <a:rPr lang="en-US" u="sng" dirty="0">
                <a:latin typeface="Arial" panose="020B0604020202020204" pitchFamily="34" charset="0"/>
                <a:cs typeface="Arial" panose="020B0604020202020204" pitchFamily="34" charset="0"/>
              </a:rPr>
              <a:t>all</a:t>
            </a:r>
            <a:r>
              <a:rPr lang="en-US" dirty="0">
                <a:latin typeface="Arial" panose="020B0604020202020204" pitchFamily="34" charset="0"/>
                <a:cs typeface="Arial" panose="020B0604020202020204" pitchFamily="34" charset="0"/>
              </a:rPr>
              <a:t> of them</a:t>
            </a:r>
          </a:p>
          <a:p>
            <a:pPr marL="0" indent="0">
              <a:buNone/>
            </a:pPr>
            <a:r>
              <a:rPr lang="en-US" sz="1800" dirty="0">
                <a:latin typeface="Arial" panose="020B0604020202020204" pitchFamily="34" charset="0"/>
                <a:cs typeface="Arial" panose="020B0604020202020204" pitchFamily="34" charset="0"/>
              </a:rPr>
              <a:t>⇒ reduce accuracy to baseline (usually 0%) in the considered threat model</a:t>
            </a:r>
          </a:p>
        </p:txBody>
      </p:sp>
      <p:sp>
        <p:nvSpPr>
          <p:cNvPr id="4" name="Slide Number Placeholder 3">
            <a:extLst>
              <a:ext uri="{FF2B5EF4-FFF2-40B4-BE49-F238E27FC236}">
                <a16:creationId xmlns:a16="http://schemas.microsoft.com/office/drawing/2014/main" id="{D863FA41-719F-1244-88AC-773944817C94}"/>
              </a:ext>
            </a:extLst>
          </p:cNvPr>
          <p:cNvSpPr>
            <a:spLocks noGrp="1"/>
          </p:cNvSpPr>
          <p:nvPr>
            <p:ph type="sldNum" sz="quarter" idx="4"/>
          </p:nvPr>
        </p:nvSpPr>
        <p:spPr/>
        <p:txBody>
          <a:bodyPr/>
          <a:lstStyle/>
          <a:p>
            <a:fld id="{AC13E6D5-74F7-484E-B15D-5FF0E9020B73}" type="slidenum">
              <a:rPr lang="en-US" altLang="en-US" smtClean="0"/>
              <a:pPr/>
              <a:t>5</a:t>
            </a:fld>
            <a:endParaRPr lang="en-US" altLang="en-US" dirty="0"/>
          </a:p>
        </p:txBody>
      </p:sp>
    </p:spTree>
    <p:extLst>
      <p:ext uri="{BB962C8B-B14F-4D97-AF65-F5344CB8AC3E}">
        <p14:creationId xmlns:p14="http://schemas.microsoft.com/office/powerpoint/2010/main" val="18756977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B51C-6AF9-1E42-ADC9-2B9B79BA327E}"/>
              </a:ext>
            </a:extLst>
          </p:cNvPr>
          <p:cNvSpPr>
            <a:spLocks noGrp="1"/>
          </p:cNvSpPr>
          <p:nvPr>
            <p:ph type="title"/>
          </p:nvPr>
        </p:nvSpPr>
        <p:spPr/>
        <p:txBody>
          <a:bodyPr/>
          <a:lstStyle/>
          <a:p>
            <a:r>
              <a:rPr lang="en-US" dirty="0"/>
              <a:t>Isn’t This Old News?</a:t>
            </a:r>
          </a:p>
        </p:txBody>
      </p:sp>
      <p:sp>
        <p:nvSpPr>
          <p:cNvPr id="4" name="Slide Number Placeholder 3">
            <a:extLst>
              <a:ext uri="{FF2B5EF4-FFF2-40B4-BE49-F238E27FC236}">
                <a16:creationId xmlns:a16="http://schemas.microsoft.com/office/drawing/2014/main" id="{041EB53C-A9EC-B849-80CF-DB6A7A17ABF3}"/>
              </a:ext>
            </a:extLst>
          </p:cNvPr>
          <p:cNvSpPr>
            <a:spLocks noGrp="1"/>
          </p:cNvSpPr>
          <p:nvPr>
            <p:ph type="sldNum" sz="quarter" idx="4"/>
          </p:nvPr>
        </p:nvSpPr>
        <p:spPr/>
        <p:txBody>
          <a:bodyPr/>
          <a:lstStyle/>
          <a:p>
            <a:fld id="{AC13E6D5-74F7-484E-B15D-5FF0E9020B73}" type="slidenum">
              <a:rPr lang="en-US" altLang="en-US" smtClean="0"/>
              <a:pPr/>
              <a:t>6</a:t>
            </a:fld>
            <a:endParaRPr lang="en-US" altLang="en-US" dirty="0"/>
          </a:p>
        </p:txBody>
      </p:sp>
      <p:pic>
        <p:nvPicPr>
          <p:cNvPr id="5" name="Picture 4">
            <a:extLst>
              <a:ext uri="{FF2B5EF4-FFF2-40B4-BE49-F238E27FC236}">
                <a16:creationId xmlns:a16="http://schemas.microsoft.com/office/drawing/2014/main" id="{71C8E0A6-DE13-8243-B3B7-FD76E20809E6}"/>
              </a:ext>
            </a:extLst>
          </p:cNvPr>
          <p:cNvPicPr>
            <a:picLocks noChangeAspect="1"/>
          </p:cNvPicPr>
          <p:nvPr/>
        </p:nvPicPr>
        <p:blipFill>
          <a:blip r:embed="rId3"/>
          <a:stretch>
            <a:fillRect/>
          </a:stretch>
        </p:blipFill>
        <p:spPr>
          <a:xfrm>
            <a:off x="1679044" y="2981107"/>
            <a:ext cx="5785909" cy="1332565"/>
          </a:xfrm>
          <a:prstGeom prst="rect">
            <a:avLst/>
          </a:prstGeom>
          <a:ln>
            <a:solidFill>
              <a:schemeClr val="tx1"/>
            </a:solidFill>
          </a:ln>
        </p:spPr>
      </p:pic>
      <p:pic>
        <p:nvPicPr>
          <p:cNvPr id="6" name="Picture 5">
            <a:extLst>
              <a:ext uri="{FF2B5EF4-FFF2-40B4-BE49-F238E27FC236}">
                <a16:creationId xmlns:a16="http://schemas.microsoft.com/office/drawing/2014/main" id="{CC5D106F-4BDB-764E-A694-A8B3EFB767BC}"/>
              </a:ext>
            </a:extLst>
          </p:cNvPr>
          <p:cNvPicPr>
            <a:picLocks noChangeAspect="1"/>
          </p:cNvPicPr>
          <p:nvPr/>
        </p:nvPicPr>
        <p:blipFill>
          <a:blip r:embed="rId4"/>
          <a:stretch>
            <a:fillRect/>
          </a:stretch>
        </p:blipFill>
        <p:spPr>
          <a:xfrm>
            <a:off x="2119310" y="1041574"/>
            <a:ext cx="4905375" cy="1257300"/>
          </a:xfrm>
          <a:prstGeom prst="rect">
            <a:avLst/>
          </a:prstGeom>
          <a:ln>
            <a:solidFill>
              <a:schemeClr val="tx1"/>
            </a:solidFill>
          </a:ln>
        </p:spPr>
      </p:pic>
      <p:sp>
        <p:nvSpPr>
          <p:cNvPr id="7" name="TextBox 6">
            <a:extLst>
              <a:ext uri="{FF2B5EF4-FFF2-40B4-BE49-F238E27FC236}">
                <a16:creationId xmlns:a16="http://schemas.microsoft.com/office/drawing/2014/main" id="{A97C78A7-BC7E-E949-81A7-65E3230D9D3A}"/>
              </a:ext>
            </a:extLst>
          </p:cNvPr>
          <p:cNvSpPr txBox="1"/>
          <p:nvPr/>
        </p:nvSpPr>
        <p:spPr>
          <a:xfrm>
            <a:off x="2034061" y="2310368"/>
            <a:ext cx="512191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Broke 10 (mainly unpublished) defenses in 2017</a:t>
            </a:r>
          </a:p>
        </p:txBody>
      </p:sp>
      <p:sp>
        <p:nvSpPr>
          <p:cNvPr id="8" name="TextBox 7">
            <a:extLst>
              <a:ext uri="{FF2B5EF4-FFF2-40B4-BE49-F238E27FC236}">
                <a16:creationId xmlns:a16="http://schemas.microsoft.com/office/drawing/2014/main" id="{5802D724-4904-5847-9DD4-B33983105622}"/>
              </a:ext>
            </a:extLst>
          </p:cNvPr>
          <p:cNvSpPr txBox="1"/>
          <p:nvPr/>
        </p:nvSpPr>
        <p:spPr>
          <a:xfrm>
            <a:off x="2380980" y="4391159"/>
            <a:ext cx="4455066"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Broke 7 defenses published at ICLR 2018</a:t>
            </a:r>
          </a:p>
        </p:txBody>
      </p:sp>
    </p:spTree>
    <p:extLst>
      <p:ext uri="{BB962C8B-B14F-4D97-AF65-F5344CB8AC3E}">
        <p14:creationId xmlns:p14="http://schemas.microsoft.com/office/powerpoint/2010/main" val="9245486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5128-9DB0-734D-B363-04255200D8DF}"/>
              </a:ext>
            </a:extLst>
          </p:cNvPr>
          <p:cNvSpPr>
            <a:spLocks noGrp="1"/>
          </p:cNvSpPr>
          <p:nvPr>
            <p:ph type="title"/>
          </p:nvPr>
        </p:nvSpPr>
        <p:spPr/>
        <p:txBody>
          <a:bodyPr/>
          <a:lstStyle/>
          <a:p>
            <a:r>
              <a:rPr lang="en-US" dirty="0"/>
              <a:t>Why We Hoped Things Might Have Changed</a:t>
            </a:r>
          </a:p>
        </p:txBody>
      </p:sp>
      <p:sp>
        <p:nvSpPr>
          <p:cNvPr id="4" name="Slide Number Placeholder 3">
            <a:extLst>
              <a:ext uri="{FF2B5EF4-FFF2-40B4-BE49-F238E27FC236}">
                <a16:creationId xmlns:a16="http://schemas.microsoft.com/office/drawing/2014/main" id="{0E45BD82-861E-D840-B557-96B69AFD189E}"/>
              </a:ext>
            </a:extLst>
          </p:cNvPr>
          <p:cNvSpPr>
            <a:spLocks noGrp="1"/>
          </p:cNvSpPr>
          <p:nvPr>
            <p:ph type="sldNum" sz="quarter" idx="4"/>
          </p:nvPr>
        </p:nvSpPr>
        <p:spPr/>
        <p:txBody>
          <a:bodyPr/>
          <a:lstStyle/>
          <a:p>
            <a:fld id="{AC13E6D5-74F7-484E-B15D-5FF0E9020B73}" type="slidenum">
              <a:rPr lang="en-US" altLang="en-US" smtClean="0"/>
              <a:pPr/>
              <a:t>7</a:t>
            </a:fld>
            <a:endParaRPr lang="en-US" altLang="en-US" dirty="0"/>
          </a:p>
        </p:txBody>
      </p:sp>
      <p:sp>
        <p:nvSpPr>
          <p:cNvPr id="6" name="TextBox 5">
            <a:extLst>
              <a:ext uri="{FF2B5EF4-FFF2-40B4-BE49-F238E27FC236}">
                <a16:creationId xmlns:a16="http://schemas.microsoft.com/office/drawing/2014/main" id="{F12344D3-94D3-AD45-B74A-9859C9674AA6}"/>
              </a:ext>
            </a:extLst>
          </p:cNvPr>
          <p:cNvSpPr txBox="1"/>
          <p:nvPr/>
        </p:nvSpPr>
        <p:spPr>
          <a:xfrm>
            <a:off x="984343" y="1266424"/>
            <a:ext cx="7221351" cy="415498"/>
          </a:xfrm>
          <a:prstGeom prst="rect">
            <a:avLst/>
          </a:prstGeom>
          <a:noFill/>
        </p:spPr>
        <p:txBody>
          <a:bodyPr wrap="square" rtlCol="0">
            <a:spAutoFit/>
          </a:bodyPr>
          <a:lstStyle/>
          <a:p>
            <a:pPr algn="ctr"/>
            <a:r>
              <a:rPr lang="en-US" sz="2100" b="1" dirty="0">
                <a:solidFill>
                  <a:srgbClr val="008F00"/>
                </a:solidFill>
                <a:latin typeface="Arial" panose="020B0604020202020204" pitchFamily="34" charset="0"/>
                <a:cs typeface="Arial" panose="020B0604020202020204" pitchFamily="34" charset="0"/>
              </a:rPr>
              <a:t>Consensus on what constitutes a good evaluation</a:t>
            </a: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60045570-628B-7245-8083-C031BDEB6C3C}"/>
                  </a:ext>
                </a:extLst>
              </p:cNvPr>
              <p:cNvSpPr/>
              <p:nvPr/>
            </p:nvSpPr>
            <p:spPr>
              <a:xfrm>
                <a:off x="465745" y="1936511"/>
                <a:ext cx="4455879" cy="2116541"/>
              </a:xfrm>
              <a:prstGeom prst="rect">
                <a:avLst/>
              </a:prstGeom>
            </p:spPr>
            <p:txBody>
              <a:bodyPr wrap="square">
                <a:spAutoFit/>
              </a:bodyPr>
              <a:lstStyle/>
              <a:p>
                <a:r>
                  <a:rPr lang="en-US" sz="2000" b="1" u="sng" dirty="0">
                    <a:latin typeface="Arial" panose="020B0604020202020204" pitchFamily="34" charset="0"/>
                    <a:cs typeface="Arial" panose="020B0604020202020204" pitchFamily="34" charset="0"/>
                  </a:rPr>
                  <a:t>Clearly defined threat model</a:t>
                </a:r>
                <a:endParaRPr lang="en-US" sz="2000" b="1" dirty="0">
                  <a:latin typeface="Arial" panose="020B0604020202020204" pitchFamily="34" charset="0"/>
                  <a:cs typeface="Arial" panose="020B0604020202020204" pitchFamily="34" charset="0"/>
                </a:endParaRPr>
              </a:p>
              <a:p>
                <a:pPr marL="457200" indent="-457200">
                  <a:buFont typeface="+mj-lt"/>
                  <a:buAutoNum type="arabicPeriod"/>
                </a:pPr>
                <a:r>
                  <a:rPr lang="en-US" sz="2000" i="1" dirty="0">
                    <a:latin typeface="Arial" panose="020B0604020202020204" pitchFamily="34" charset="0"/>
                    <a:cs typeface="Arial" panose="020B0604020202020204" pitchFamily="34" charset="0"/>
                  </a:rPr>
                  <a:t>White-box: </a:t>
                </a:r>
                <a:r>
                  <a:rPr lang="en-US" sz="2000" dirty="0">
                    <a:latin typeface="Arial" panose="020B0604020202020204" pitchFamily="34" charset="0"/>
                    <a:cs typeface="Arial" panose="020B0604020202020204" pitchFamily="34" charset="0"/>
                  </a:rPr>
                  <a:t>adversary has access to defense parameters</a:t>
                </a:r>
              </a:p>
              <a:p>
                <a:pPr marL="457200" indent="-457200">
                  <a:spcBef>
                    <a:spcPts val="1200"/>
                  </a:spcBef>
                  <a:buFont typeface="+mj-lt"/>
                  <a:buAutoNum type="arabicPeriod"/>
                </a:pPr>
                <a:r>
                  <a:rPr lang="en-US" sz="2000" i="1" dirty="0">
                    <a:latin typeface="Arial" panose="020B0604020202020204" pitchFamily="34" charset="0"/>
                    <a:cs typeface="Arial" panose="020B0604020202020204" pitchFamily="34" charset="0"/>
                  </a:rPr>
                  <a:t>Small perturbations</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find </a:t>
                </a:r>
                <a14:m>
                  <m:oMath xmlns:m="http://schemas.openxmlformats.org/officeDocument/2006/math">
                    <m:r>
                      <a:rPr lang="en-US" sz="2000" i="1" dirty="0">
                        <a:latin typeface="Cambria Math" panose="02040503050406030204" pitchFamily="18" charset="0"/>
                        <a:cs typeface="Arial" panose="020B0604020202020204" pitchFamily="34" charset="0"/>
                      </a:rPr>
                      <m:t>𝑥</m:t>
                    </m:r>
                    <m:r>
                      <a:rPr lang="en-US" sz="2000" i="1" dirty="0">
                        <a:latin typeface="Cambria Math" panose="02040503050406030204" pitchFamily="18" charset="0"/>
                        <a:cs typeface="Arial" panose="020B0604020202020204" pitchFamily="34" charset="0"/>
                      </a:rPr>
                      <m:t>’</m:t>
                    </m:r>
                  </m:oMath>
                </a14:m>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a:t>
                </a:r>
                <a14:m>
                  <m:oMath xmlns:m="http://schemas.openxmlformats.org/officeDocument/2006/math">
                    <m:r>
                      <a:rPr lang="en-US" sz="2000" i="1" dirty="0">
                        <a:latin typeface="Cambria Math" panose="02040503050406030204" pitchFamily="18" charset="0"/>
                        <a:cs typeface="Arial" panose="020B0604020202020204" pitchFamily="34" charset="0"/>
                      </a:rPr>
                      <m:t>𝑥</m:t>
                    </m:r>
                    <m:r>
                      <a:rPr lang="en-US" sz="2000" i="1" dirty="0">
                        <a:latin typeface="Cambria Math" panose="02040503050406030204" pitchFamily="18" charset="0"/>
                        <a:cs typeface="Arial" panose="020B0604020202020204" pitchFamily="34" charset="0"/>
                      </a:rPr>
                      <m:t>’</m:t>
                    </m:r>
                  </m:oMath>
                </a14:m>
                <a:r>
                  <a:rPr lang="en-US" sz="2000" dirty="0">
                    <a:latin typeface="Arial" panose="020B0604020202020204" pitchFamily="34" charset="0"/>
                    <a:cs typeface="Arial" panose="020B0604020202020204" pitchFamily="34" charset="0"/>
                  </a:rPr>
                  <a:t> </a:t>
                </a:r>
                <a:r>
                  <a:rPr lang="en-US" sz="2000" i="1" dirty="0">
                    <a:solidFill>
                      <a:srgbClr val="0070C0"/>
                    </a:solidFill>
                    <a:latin typeface="Arial" panose="020B0604020202020204" pitchFamily="34" charset="0"/>
                    <a:cs typeface="Arial" panose="020B0604020202020204" pitchFamily="34" charset="0"/>
                  </a:rPr>
                  <a:t>misclassified</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a:t>
                </a:r>
                <a14:m>
                  <m:oMath xmlns:m="http://schemas.openxmlformats.org/officeDocument/2006/math">
                    <m:r>
                      <a:rPr lang="en-US" sz="2000" i="1" dirty="0">
                        <a:solidFill>
                          <a:srgbClr val="0070C0"/>
                        </a:solidFill>
                        <a:latin typeface="Cambria Math" panose="02040503050406030204" pitchFamily="18" charset="0"/>
                        <a:ea typeface="Cambria Math" panose="02040503050406030204" pitchFamily="18" charset="0"/>
                      </a:rPr>
                      <m:t>∥</m:t>
                    </m:r>
                    <m:r>
                      <a:rPr lang="en-US" sz="2000" i="1" dirty="0">
                        <a:solidFill>
                          <a:srgbClr val="0070C0"/>
                        </a:solidFill>
                        <a:latin typeface="Cambria Math" panose="02040503050406030204" pitchFamily="18" charset="0"/>
                      </a:rPr>
                      <m:t>𝑥</m:t>
                    </m:r>
                    <m:r>
                      <a:rPr lang="fr-CH" sz="2000" i="1" dirty="0">
                        <a:solidFill>
                          <a:srgbClr val="0070C0"/>
                        </a:solidFill>
                        <a:latin typeface="Cambria Math" panose="02040503050406030204" pitchFamily="18" charset="0"/>
                      </a:rPr>
                      <m:t>−</m:t>
                    </m:r>
                    <m:r>
                      <a:rPr lang="en-US" sz="2000" i="1" dirty="0">
                        <a:solidFill>
                          <a:srgbClr val="0070C0"/>
                        </a:solidFill>
                        <a:latin typeface="Cambria Math" panose="02040503050406030204" pitchFamily="18" charset="0"/>
                      </a:rPr>
                      <m:t>𝑥</m:t>
                    </m:r>
                    <m:r>
                      <a:rPr lang="en-US" sz="2000" i="1" dirty="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m:t>
                        </m:r>
                      </m:e>
                      <m:sub>
                        <m:r>
                          <a:rPr lang="fr-CH" sz="2000" i="1" dirty="0">
                            <a:solidFill>
                              <a:srgbClr val="0070C0"/>
                            </a:solidFill>
                            <a:latin typeface="Cambria Math" panose="02040503050406030204" pitchFamily="18" charset="0"/>
                          </a:rPr>
                          <m:t>𝑝</m:t>
                        </m:r>
                      </m:sub>
                    </m:sSub>
                    <m:r>
                      <a:rPr lang="en-US" sz="2000" i="1" dirty="0">
                        <a:solidFill>
                          <a:srgbClr val="0070C0"/>
                        </a:solidFill>
                        <a:latin typeface="Cambria Math" panose="02040503050406030204" pitchFamily="18" charset="0"/>
                      </a:rPr>
                      <m:t> ≤</m:t>
                    </m:r>
                    <m:r>
                      <m:rPr>
                        <m:sty m:val="p"/>
                      </m:rPr>
                      <a:rPr lang="fr-CH" sz="2000" dirty="0">
                        <a:solidFill>
                          <a:srgbClr val="0070C0"/>
                        </a:solidFill>
                        <a:latin typeface="Cambria Math" panose="02040503050406030204" pitchFamily="18" charset="0"/>
                        <a:ea typeface="Cambria Math" panose="02040503050406030204" pitchFamily="18" charset="0"/>
                      </a:rPr>
                      <m:t>ε</m:t>
                    </m:r>
                  </m:oMath>
                </a14:m>
                <a:r>
                  <a:rPr lang="en-US" sz="2000" dirty="0">
                    <a:solidFill>
                      <a:srgbClr val="0070C0"/>
                    </a:solidFill>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mc:Choice>
        <mc:Fallback>
          <p:sp>
            <p:nvSpPr>
              <p:cNvPr id="7" name="Rectangle 6">
                <a:extLst>
                  <a:ext uri="{FF2B5EF4-FFF2-40B4-BE49-F238E27FC236}">
                    <a16:creationId xmlns:a16="http://schemas.microsoft.com/office/drawing/2014/main" id="{60045570-628B-7245-8083-C031BDEB6C3C}"/>
                  </a:ext>
                </a:extLst>
              </p:cNvPr>
              <p:cNvSpPr>
                <a:spLocks noRot="1" noChangeAspect="1" noMove="1" noResize="1" noEditPoints="1" noAdjustHandles="1" noChangeArrowheads="1" noChangeShapeType="1" noTextEdit="1"/>
              </p:cNvSpPr>
              <p:nvPr/>
            </p:nvSpPr>
            <p:spPr>
              <a:xfrm>
                <a:off x="465745" y="1936511"/>
                <a:ext cx="4455879" cy="2116541"/>
              </a:xfrm>
              <a:prstGeom prst="rect">
                <a:avLst/>
              </a:prstGeom>
              <a:blipFill>
                <a:blip r:embed="rId3"/>
                <a:stretch>
                  <a:fillRect l="-1420" t="-1190" r="-852" b="-297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9981C47-6134-174B-AB7F-3076416BC6F2}"/>
              </a:ext>
            </a:extLst>
          </p:cNvPr>
          <p:cNvSpPr txBox="1"/>
          <p:nvPr/>
        </p:nvSpPr>
        <p:spPr>
          <a:xfrm>
            <a:off x="5426578" y="1936511"/>
            <a:ext cx="3095294" cy="1015663"/>
          </a:xfrm>
          <a:prstGeom prst="rect">
            <a:avLst/>
          </a:prstGeom>
          <a:noFill/>
        </p:spPr>
        <p:txBody>
          <a:bodyPr wrap="square" rtlCol="0">
            <a:spAutoFit/>
          </a:bodyPr>
          <a:lstStyle/>
          <a:p>
            <a:pPr algn="r"/>
            <a:r>
              <a:rPr lang="en-US" sz="2000" b="1" u="sng" dirty="0">
                <a:latin typeface="Arial" panose="020B0604020202020204" pitchFamily="34" charset="0"/>
                <a:cs typeface="Arial" panose="020B0604020202020204" pitchFamily="34" charset="0"/>
              </a:rPr>
              <a:t>Adaptive</a:t>
            </a:r>
          </a:p>
          <a:p>
            <a:pPr algn="r"/>
            <a:r>
              <a:rPr lang="en-US" sz="2000" dirty="0">
                <a:latin typeface="Arial" panose="020B0604020202020204" pitchFamily="34" charset="0"/>
                <a:cs typeface="Arial" panose="020B0604020202020204" pitchFamily="34" charset="0"/>
              </a:rPr>
              <a:t>Adversary tailors the attack to the defense</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77EFC2D-27B9-E14F-A33F-18F66B6D0534}"/>
              </a:ext>
            </a:extLst>
          </p:cNvPr>
          <p:cNvSpPr txBox="1"/>
          <p:nvPr/>
        </p:nvSpPr>
        <p:spPr>
          <a:xfrm>
            <a:off x="710854" y="4075066"/>
            <a:ext cx="2250937" cy="830997"/>
          </a:xfrm>
          <a:prstGeom prst="rect">
            <a:avLst/>
          </a:prstGeom>
          <a:noFill/>
        </p:spPr>
        <p:txBody>
          <a:bodyPr wrap="none" rtlCol="0">
            <a:spAutoFit/>
          </a:bodyPr>
          <a:lstStyle/>
          <a:p>
            <a:r>
              <a:rPr lang="en-US" sz="1600" b="1" dirty="0">
                <a:solidFill>
                  <a:srgbClr val="FF0000"/>
                </a:solidFill>
                <a:latin typeface="Arial" panose="020B0604020202020204" pitchFamily="34" charset="0"/>
                <a:cs typeface="Arial" panose="020B0604020202020204" pitchFamily="34" charset="0"/>
              </a:rPr>
              <a:t>Incomplete definition</a:t>
            </a:r>
          </a:p>
          <a:p>
            <a:r>
              <a:rPr lang="en-US" sz="1600" b="1" dirty="0">
                <a:solidFill>
                  <a:srgbClr val="008F00"/>
                </a:solidFill>
                <a:latin typeface="Arial" panose="020B0604020202020204" pitchFamily="34" charset="0"/>
                <a:cs typeface="Arial" panose="020B0604020202020204" pitchFamily="34" charset="0"/>
              </a:rPr>
              <a:t>Easy to formalize</a:t>
            </a:r>
          </a:p>
          <a:p>
            <a:r>
              <a:rPr lang="en-US" sz="1600" b="1" dirty="0">
                <a:solidFill>
                  <a:srgbClr val="FF9300"/>
                </a:solidFill>
                <a:latin typeface="Arial" panose="020B0604020202020204" pitchFamily="34" charset="0"/>
                <a:cs typeface="Arial" panose="020B0604020202020204" pitchFamily="34" charset="0"/>
              </a:rPr>
              <a:t>Surprisingly hard</a:t>
            </a:r>
            <a:endParaRPr lang="en-US" sz="1600" b="1" dirty="0">
              <a:solidFill>
                <a:srgbClr val="008F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60EE556-1242-484F-9C91-AD63029083AA}"/>
              </a:ext>
            </a:extLst>
          </p:cNvPr>
          <p:cNvSpPr txBox="1"/>
          <p:nvPr/>
        </p:nvSpPr>
        <p:spPr>
          <a:xfrm>
            <a:off x="6402894" y="2957403"/>
            <a:ext cx="2118978" cy="95410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Carlini</a:t>
            </a:r>
            <a:r>
              <a:rPr lang="en-US" sz="1400" dirty="0">
                <a:latin typeface="Arial" panose="020B0604020202020204" pitchFamily="34" charset="0"/>
                <a:cs typeface="Arial" panose="020B0604020202020204" pitchFamily="34" charset="0"/>
              </a:rPr>
              <a:t> &amp; Wagner, 2017, </a:t>
            </a:r>
          </a:p>
          <a:p>
            <a:r>
              <a:rPr lang="en-US" sz="1400" dirty="0" err="1">
                <a:latin typeface="Arial" panose="020B0604020202020204" pitchFamily="34" charset="0"/>
                <a:cs typeface="Arial" panose="020B0604020202020204" pitchFamily="34" charset="0"/>
              </a:rPr>
              <a:t>Athalye</a:t>
            </a:r>
            <a:r>
              <a:rPr lang="en-US" sz="1400" dirty="0">
                <a:latin typeface="Arial" panose="020B0604020202020204" pitchFamily="34" charset="0"/>
                <a:cs typeface="Arial" panose="020B0604020202020204" pitchFamily="34" charset="0"/>
              </a:rPr>
              <a:t> et al., 2018,</a:t>
            </a:r>
          </a:p>
          <a:p>
            <a:r>
              <a:rPr lang="en-US" sz="1400" dirty="0" err="1">
                <a:latin typeface="Arial" panose="020B0604020202020204" pitchFamily="34" charset="0"/>
                <a:cs typeface="Arial" panose="020B0604020202020204" pitchFamily="34" charset="0"/>
              </a:rPr>
              <a:t>Carlini</a:t>
            </a:r>
            <a:r>
              <a:rPr lang="en-US" sz="1400" dirty="0">
                <a:latin typeface="Arial" panose="020B0604020202020204" pitchFamily="34" charset="0"/>
                <a:cs typeface="Arial" panose="020B0604020202020204" pitchFamily="34" charset="0"/>
              </a:rPr>
              <a:t> et al. 2019,</a:t>
            </a:r>
          </a:p>
          <a:p>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7670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790B-5E82-4645-9596-825462DD48C3}"/>
              </a:ext>
            </a:extLst>
          </p:cNvPr>
          <p:cNvSpPr>
            <a:spLocks noGrp="1"/>
          </p:cNvSpPr>
          <p:nvPr>
            <p:ph type="title"/>
          </p:nvPr>
        </p:nvSpPr>
        <p:spPr/>
        <p:txBody>
          <a:bodyPr/>
          <a:lstStyle/>
          <a:p>
            <a:r>
              <a:rPr lang="en-US" dirty="0"/>
              <a:t>Evaluation Standards Seem To Be Improving</a:t>
            </a:r>
          </a:p>
        </p:txBody>
      </p:sp>
      <p:sp>
        <p:nvSpPr>
          <p:cNvPr id="4" name="Slide Number Placeholder 3">
            <a:extLst>
              <a:ext uri="{FF2B5EF4-FFF2-40B4-BE49-F238E27FC236}">
                <a16:creationId xmlns:a16="http://schemas.microsoft.com/office/drawing/2014/main" id="{90B8A4A4-AD7F-D744-81CB-127B26418F9C}"/>
              </a:ext>
            </a:extLst>
          </p:cNvPr>
          <p:cNvSpPr>
            <a:spLocks noGrp="1"/>
          </p:cNvSpPr>
          <p:nvPr>
            <p:ph type="sldNum" sz="quarter" idx="4"/>
          </p:nvPr>
        </p:nvSpPr>
        <p:spPr/>
        <p:txBody>
          <a:bodyPr/>
          <a:lstStyle/>
          <a:p>
            <a:fld id="{AC13E6D5-74F7-484E-B15D-5FF0E9020B73}" type="slidenum">
              <a:rPr lang="en-US" altLang="en-US" smtClean="0"/>
              <a:pPr/>
              <a:t>8</a:t>
            </a:fld>
            <a:endParaRPr lang="en-US" altLang="en-US" dirty="0"/>
          </a:p>
        </p:txBody>
      </p:sp>
      <p:sp>
        <p:nvSpPr>
          <p:cNvPr id="5" name="Right Arrow 4">
            <a:extLst>
              <a:ext uri="{FF2B5EF4-FFF2-40B4-BE49-F238E27FC236}">
                <a16:creationId xmlns:a16="http://schemas.microsoft.com/office/drawing/2014/main" id="{56C7852A-F05A-9A42-9548-0134E116AEF2}"/>
              </a:ext>
            </a:extLst>
          </p:cNvPr>
          <p:cNvSpPr/>
          <p:nvPr/>
        </p:nvSpPr>
        <p:spPr>
          <a:xfrm>
            <a:off x="598207" y="2039775"/>
            <a:ext cx="7443385"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6BA9E02-8419-5A4E-B711-5E9810596AF5}"/>
              </a:ext>
            </a:extLst>
          </p:cNvPr>
          <p:cNvCxnSpPr>
            <a:cxnSpLocks/>
            <a:stCxn id="9" idx="2"/>
            <a:endCxn id="12" idx="0"/>
          </p:cNvCxnSpPr>
          <p:nvPr/>
        </p:nvCxnSpPr>
        <p:spPr>
          <a:xfrm flipH="1">
            <a:off x="1651148" y="2003464"/>
            <a:ext cx="4222" cy="6311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A641E05-BED5-DC4E-AEC2-24774FA9ED35}"/>
              </a:ext>
            </a:extLst>
          </p:cNvPr>
          <p:cNvCxnSpPr>
            <a:cxnSpLocks/>
            <a:stCxn id="10" idx="2"/>
            <a:endCxn id="13" idx="0"/>
          </p:cNvCxnSpPr>
          <p:nvPr/>
        </p:nvCxnSpPr>
        <p:spPr>
          <a:xfrm flipH="1">
            <a:off x="4077003" y="1988708"/>
            <a:ext cx="1" cy="6646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62095C1-21F9-5246-BB2A-2201D4FA586E}"/>
              </a:ext>
            </a:extLst>
          </p:cNvPr>
          <p:cNvCxnSpPr>
            <a:cxnSpLocks/>
            <a:stCxn id="11" idx="2"/>
            <a:endCxn id="14" idx="0"/>
          </p:cNvCxnSpPr>
          <p:nvPr/>
        </p:nvCxnSpPr>
        <p:spPr>
          <a:xfrm flipH="1">
            <a:off x="6903145" y="1994734"/>
            <a:ext cx="1" cy="6586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09AADBA-3CC1-8C40-BE23-83F35734FD0C}"/>
              </a:ext>
            </a:extLst>
          </p:cNvPr>
          <p:cNvSpPr txBox="1"/>
          <p:nvPr/>
        </p:nvSpPr>
        <p:spPr>
          <a:xfrm>
            <a:off x="406759" y="1357133"/>
            <a:ext cx="2497222" cy="646331"/>
          </a:xfrm>
          <a:prstGeom prst="rect">
            <a:avLst/>
          </a:prstGeom>
          <a:noFill/>
        </p:spPr>
        <p:txBody>
          <a:bodyPr wrap="none" rtlCol="0">
            <a:spAutoFit/>
          </a:bodyPr>
          <a:lstStyle/>
          <a:p>
            <a:pPr algn="ctr"/>
            <a:r>
              <a:rPr lang="en-US" sz="1800" dirty="0" err="1">
                <a:latin typeface="Arial" panose="020B0604020202020204" pitchFamily="34" charset="0"/>
                <a:cs typeface="Arial" panose="020B0604020202020204" pitchFamily="34" charset="0"/>
              </a:rPr>
              <a:t>Carlini</a:t>
            </a:r>
            <a:r>
              <a:rPr lang="en-US" sz="1800" dirty="0">
                <a:latin typeface="Arial" panose="020B0604020202020204" pitchFamily="34" charset="0"/>
                <a:cs typeface="Arial" panose="020B0604020202020204" pitchFamily="34" charset="0"/>
              </a:rPr>
              <a:t> &amp; Wagner 2017</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(10 defenses)</a:t>
            </a:r>
          </a:p>
        </p:txBody>
      </p:sp>
      <p:sp>
        <p:nvSpPr>
          <p:cNvPr id="10" name="TextBox 9">
            <a:extLst>
              <a:ext uri="{FF2B5EF4-FFF2-40B4-BE49-F238E27FC236}">
                <a16:creationId xmlns:a16="http://schemas.microsoft.com/office/drawing/2014/main" id="{568CA2DC-F402-E440-A5C0-85A5B31D11C3}"/>
              </a:ext>
            </a:extLst>
          </p:cNvPr>
          <p:cNvSpPr txBox="1"/>
          <p:nvPr/>
        </p:nvSpPr>
        <p:spPr>
          <a:xfrm>
            <a:off x="3029281" y="1342377"/>
            <a:ext cx="2095445" cy="646331"/>
          </a:xfrm>
          <a:prstGeom prst="rect">
            <a:avLst/>
          </a:prstGeom>
          <a:noFill/>
        </p:spPr>
        <p:txBody>
          <a:bodyPr wrap="none" rtlCol="0">
            <a:spAutoFit/>
          </a:bodyPr>
          <a:lstStyle/>
          <a:p>
            <a:pPr algn="ctr"/>
            <a:r>
              <a:rPr lang="en-US" sz="1800" dirty="0" err="1">
                <a:latin typeface="Arial" panose="020B0604020202020204" pitchFamily="34" charset="0"/>
                <a:cs typeface="Arial" panose="020B0604020202020204" pitchFamily="34" charset="0"/>
              </a:rPr>
              <a:t>Athalye</a:t>
            </a:r>
            <a:r>
              <a:rPr lang="en-US" sz="1800" dirty="0">
                <a:latin typeface="Arial" panose="020B0604020202020204" pitchFamily="34" charset="0"/>
                <a:cs typeface="Arial" panose="020B0604020202020204" pitchFamily="34" charset="0"/>
              </a:rPr>
              <a:t> et al. 2018</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(7 defenses)</a:t>
            </a:r>
          </a:p>
        </p:txBody>
      </p:sp>
      <p:sp>
        <p:nvSpPr>
          <p:cNvPr id="11" name="TextBox 10">
            <a:extLst>
              <a:ext uri="{FF2B5EF4-FFF2-40B4-BE49-F238E27FC236}">
                <a16:creationId xmlns:a16="http://schemas.microsoft.com/office/drawing/2014/main" id="{E9B487FD-65A0-BB48-9A4F-A24D7B920BAD}"/>
              </a:ext>
            </a:extLst>
          </p:cNvPr>
          <p:cNvSpPr txBox="1"/>
          <p:nvPr/>
        </p:nvSpPr>
        <p:spPr>
          <a:xfrm>
            <a:off x="6105491" y="1348403"/>
            <a:ext cx="1595309" cy="646331"/>
          </a:xfrm>
          <a:prstGeom prst="rect">
            <a:avLst/>
          </a:prstGeom>
          <a:noFill/>
        </p:spPr>
        <p:txBody>
          <a:bodyPr wrap="none" rtlCol="0">
            <a:spAutoFit/>
          </a:bodyPr>
          <a:lstStyle/>
          <a:p>
            <a:pPr algn="ctr"/>
            <a:r>
              <a:rPr lang="en-US" sz="1800" b="1" dirty="0">
                <a:latin typeface="Arial" panose="020B0604020202020204" pitchFamily="34" charset="0"/>
                <a:cs typeface="Arial" panose="020B0604020202020204" pitchFamily="34" charset="0"/>
              </a:rPr>
              <a:t>T</a:t>
            </a:r>
            <a:r>
              <a:rPr lang="en-US" sz="1800" dirty="0">
                <a:latin typeface="Arial" panose="020B0604020202020204" pitchFamily="34" charset="0"/>
                <a:cs typeface="Arial" panose="020B0604020202020204" pitchFamily="34" charset="0"/>
              </a:rPr>
              <a:t> et al. 2020</a:t>
            </a:r>
          </a:p>
          <a:p>
            <a:pPr algn="ctr"/>
            <a:r>
              <a:rPr lang="en-US" sz="1800" dirty="0">
                <a:latin typeface="Arial" panose="020B0604020202020204" pitchFamily="34" charset="0"/>
                <a:cs typeface="Arial" panose="020B0604020202020204" pitchFamily="34" charset="0"/>
              </a:rPr>
              <a:t>(13 defenses)</a:t>
            </a:r>
          </a:p>
        </p:txBody>
      </p:sp>
      <p:sp>
        <p:nvSpPr>
          <p:cNvPr id="12" name="TextBox 11">
            <a:extLst>
              <a:ext uri="{FF2B5EF4-FFF2-40B4-BE49-F238E27FC236}">
                <a16:creationId xmlns:a16="http://schemas.microsoft.com/office/drawing/2014/main" id="{939411A5-B33E-3743-964F-3EBF9458B980}"/>
              </a:ext>
            </a:extLst>
          </p:cNvPr>
          <p:cNvSpPr txBox="1"/>
          <p:nvPr/>
        </p:nvSpPr>
        <p:spPr>
          <a:xfrm>
            <a:off x="551712" y="2634614"/>
            <a:ext cx="2198872" cy="923330"/>
          </a:xfrm>
          <a:prstGeom prst="rect">
            <a:avLst/>
          </a:prstGeom>
          <a:noFill/>
        </p:spPr>
        <p:txBody>
          <a:bodyPr wrap="square" rtlCol="0">
            <a:spAutoFit/>
          </a:bodyPr>
          <a:lstStyle/>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rPr>
              <a:t>Some white-box</a:t>
            </a:r>
          </a:p>
          <a:p>
            <a:pPr marL="257175" indent="-257175">
              <a:buFont typeface="Arial" panose="020B0604020202020204" pitchFamily="34" charset="0"/>
              <a:buChar char="•"/>
            </a:pPr>
            <a:r>
              <a:rPr lang="en-US" sz="1800" b="1" dirty="0">
                <a:solidFill>
                  <a:srgbClr val="FF0000"/>
                </a:solidFill>
                <a:latin typeface="Arial" panose="020B0604020202020204" pitchFamily="34" charset="0"/>
                <a:cs typeface="Arial" panose="020B0604020202020204" pitchFamily="34" charset="0"/>
              </a:rPr>
              <a:t>0/10 adaptive</a:t>
            </a:r>
          </a:p>
          <a:p>
            <a:pPr marL="257175" indent="-257175">
              <a:buFontTx/>
              <a:buChar char="-"/>
            </a:pPr>
            <a:endParaRPr lang="en-US" sz="1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D309223-66C8-9E4A-AEF0-CF69CE1BC2D0}"/>
              </a:ext>
            </a:extLst>
          </p:cNvPr>
          <p:cNvSpPr txBox="1"/>
          <p:nvPr/>
        </p:nvSpPr>
        <p:spPr>
          <a:xfrm>
            <a:off x="3080051" y="2653371"/>
            <a:ext cx="1993904" cy="923330"/>
          </a:xfrm>
          <a:prstGeom prst="rect">
            <a:avLst/>
          </a:prstGeom>
          <a:noFill/>
        </p:spPr>
        <p:txBody>
          <a:bodyPr wrap="square" rtlCol="0">
            <a:spAutoFit/>
          </a:bodyPr>
          <a:lstStyle/>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rPr>
              <a:t>All white-box</a:t>
            </a:r>
          </a:p>
          <a:p>
            <a:pPr marL="257175" indent="-257175">
              <a:buFont typeface="Arial" panose="020B0604020202020204" pitchFamily="34" charset="0"/>
              <a:buChar char="•"/>
            </a:pPr>
            <a:r>
              <a:rPr lang="en-US" sz="1800" b="1" dirty="0">
                <a:solidFill>
                  <a:srgbClr val="FF9300"/>
                </a:solidFill>
                <a:latin typeface="Arial" panose="020B0604020202020204" pitchFamily="34" charset="0"/>
                <a:cs typeface="Arial" panose="020B0604020202020204" pitchFamily="34" charset="0"/>
              </a:rPr>
              <a:t>2/7 adaptive</a:t>
            </a:r>
          </a:p>
          <a:p>
            <a:pPr marL="257175" indent="-257175">
              <a:buFontTx/>
              <a:buChar char="-"/>
            </a:pPr>
            <a:endParaRPr lang="en-US" sz="1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A5EA355-77F3-A246-94C7-82116D5EAF1E}"/>
              </a:ext>
            </a:extLst>
          </p:cNvPr>
          <p:cNvSpPr txBox="1"/>
          <p:nvPr/>
        </p:nvSpPr>
        <p:spPr>
          <a:xfrm>
            <a:off x="5560097" y="2653371"/>
            <a:ext cx="2686095" cy="1200329"/>
          </a:xfrm>
          <a:prstGeom prst="rect">
            <a:avLst/>
          </a:prstGeom>
          <a:noFill/>
        </p:spPr>
        <p:txBody>
          <a:bodyPr wrap="square" rtlCol="0">
            <a:spAutoFit/>
          </a:bodyPr>
          <a:lstStyle/>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rPr>
              <a:t>All white-box</a:t>
            </a:r>
          </a:p>
          <a:p>
            <a:pPr marL="257175" indent="-257175">
              <a:buFont typeface="Arial" panose="020B0604020202020204" pitchFamily="34" charset="0"/>
              <a:buChar char="•"/>
            </a:pPr>
            <a:r>
              <a:rPr lang="en-US" sz="1800" b="1" dirty="0">
                <a:solidFill>
                  <a:srgbClr val="929000"/>
                </a:solidFill>
                <a:latin typeface="Arial" panose="020B0604020202020204" pitchFamily="34" charset="0"/>
                <a:cs typeface="Arial" panose="020B0604020202020204" pitchFamily="34" charset="0"/>
              </a:rPr>
              <a:t>9/13 adaptive</a:t>
            </a:r>
          </a:p>
          <a:p>
            <a:pPr marL="257175" indent="-257175">
              <a:buFont typeface="Arial" panose="020B0604020202020204" pitchFamily="34" charset="0"/>
              <a:buChar char="•"/>
            </a:pPr>
            <a:r>
              <a:rPr lang="en-US" sz="1800" b="1" dirty="0">
                <a:solidFill>
                  <a:srgbClr val="008F00"/>
                </a:solidFill>
                <a:latin typeface="Arial" panose="020B0604020202020204" pitchFamily="34" charset="0"/>
                <a:cs typeface="Arial" panose="020B0604020202020204" pitchFamily="34" charset="0"/>
              </a:rPr>
              <a:t>13/13 with code!</a:t>
            </a:r>
          </a:p>
          <a:p>
            <a:pPr marL="257175" indent="-257175">
              <a:buFontTx/>
              <a:buChar char="-"/>
            </a:pPr>
            <a:endParaRPr lang="en-US"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11999E-75FB-2648-BA59-DED4AB536B63}"/>
              </a:ext>
            </a:extLst>
          </p:cNvPr>
          <p:cNvSpPr/>
          <p:nvPr/>
        </p:nvSpPr>
        <p:spPr>
          <a:xfrm>
            <a:off x="1215649" y="3781357"/>
            <a:ext cx="6712701" cy="806426"/>
          </a:xfrm>
          <a:prstGeom prst="rect">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Authors (and reviewers) are aware of the importance of adaptive attacks in evaluations</a:t>
            </a:r>
          </a:p>
        </p:txBody>
      </p:sp>
    </p:spTree>
    <p:extLst>
      <p:ext uri="{BB962C8B-B14F-4D97-AF65-F5344CB8AC3E}">
        <p14:creationId xmlns:p14="http://schemas.microsoft.com/office/powerpoint/2010/main" val="27697742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BD97-47BA-0544-9C0A-9B925E2F0033}"/>
              </a:ext>
            </a:extLst>
          </p:cNvPr>
          <p:cNvSpPr>
            <a:spLocks noGrp="1"/>
          </p:cNvSpPr>
          <p:nvPr>
            <p:ph type="title"/>
          </p:nvPr>
        </p:nvSpPr>
        <p:spPr/>
        <p:txBody>
          <a:bodyPr/>
          <a:lstStyle/>
          <a:p>
            <a:r>
              <a:rPr lang="en-US" dirty="0"/>
              <a:t>Then Why Are Defenses Still Broken?</a:t>
            </a:r>
          </a:p>
        </p:txBody>
      </p:sp>
      <p:sp>
        <p:nvSpPr>
          <p:cNvPr id="4" name="Slide Number Placeholder 3">
            <a:extLst>
              <a:ext uri="{FF2B5EF4-FFF2-40B4-BE49-F238E27FC236}">
                <a16:creationId xmlns:a16="http://schemas.microsoft.com/office/drawing/2014/main" id="{9CCDA465-3D4B-1347-A044-535DDA37B2C6}"/>
              </a:ext>
            </a:extLst>
          </p:cNvPr>
          <p:cNvSpPr>
            <a:spLocks noGrp="1"/>
          </p:cNvSpPr>
          <p:nvPr>
            <p:ph type="sldNum" sz="quarter" idx="4"/>
          </p:nvPr>
        </p:nvSpPr>
        <p:spPr/>
        <p:txBody>
          <a:bodyPr/>
          <a:lstStyle/>
          <a:p>
            <a:fld id="{AC13E6D5-74F7-484E-B15D-5FF0E9020B73}" type="slidenum">
              <a:rPr lang="en-US" altLang="en-US" smtClean="0"/>
              <a:pPr/>
              <a:t>9</a:t>
            </a:fld>
            <a:endParaRPr lang="en-US" altLang="en-US" dirty="0"/>
          </a:p>
        </p:txBody>
      </p:sp>
      <p:sp>
        <p:nvSpPr>
          <p:cNvPr id="5" name="Rectangle 4">
            <a:extLst>
              <a:ext uri="{FF2B5EF4-FFF2-40B4-BE49-F238E27FC236}">
                <a16:creationId xmlns:a16="http://schemas.microsoft.com/office/drawing/2014/main" id="{C53FD984-630A-6349-9BB0-796E761F7916}"/>
              </a:ext>
            </a:extLst>
          </p:cNvPr>
          <p:cNvSpPr/>
          <p:nvPr/>
        </p:nvSpPr>
        <p:spPr>
          <a:xfrm>
            <a:off x="1690804" y="1960108"/>
            <a:ext cx="5762393" cy="1831963"/>
          </a:xfrm>
          <a:prstGeom prst="rect">
            <a:avLst/>
          </a:prstGeom>
          <a:solidFill>
            <a:schemeClr val="bg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Many defenses are not evaluated against a strong adaptive attack</a:t>
            </a:r>
          </a:p>
        </p:txBody>
      </p:sp>
    </p:spTree>
    <p:extLst>
      <p:ext uri="{BB962C8B-B14F-4D97-AF65-F5344CB8AC3E}">
        <p14:creationId xmlns:p14="http://schemas.microsoft.com/office/powerpoint/2010/main" val="30332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U_Preso_4x3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ford2" id="{06E91E6C-6B2A-4F46-846E-602A5BB9E12D}" vid="{5E64A965-E77B-434D-B071-E1789E42C2BE}"/>
    </a:ext>
  </a:ext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ford2" id="{06E91E6C-6B2A-4F46-846E-602A5BB9E12D}" vid="{B6AE6E83-346F-EE4A-91B5-A6FB5025A9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SU_Preso_4x3_v6</Template>
  <TotalTime>13955</TotalTime>
  <Words>3925</Words>
  <Application>Microsoft Macintosh PowerPoint</Application>
  <PresentationFormat>On-screen Show (16:9)</PresentationFormat>
  <Paragraphs>306</Paragraphs>
  <Slides>21</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Cambria Math</vt:lpstr>
      <vt:lpstr>Consolas</vt:lpstr>
      <vt:lpstr>Source Sans Pro</vt:lpstr>
      <vt:lpstr>Source Sans Pro Semibold</vt:lpstr>
      <vt:lpstr>Symbol</vt:lpstr>
      <vt:lpstr>Wingdings</vt:lpstr>
      <vt:lpstr>SU_Preso_4x3_v6</vt:lpstr>
      <vt:lpstr>SU_Template_TopBar</vt:lpstr>
      <vt:lpstr>On Adaptive Attacks to Adversarial Example Defenses</vt:lpstr>
      <vt:lpstr>What Are Adversarial Examples?</vt:lpstr>
      <vt:lpstr>Why Should We Care?</vt:lpstr>
      <vt:lpstr>Many Defenses Have Been Proposed...</vt:lpstr>
      <vt:lpstr>...But Evaluating Them Properly Is Hard</vt:lpstr>
      <vt:lpstr>Isn’t This Old News?</vt:lpstr>
      <vt:lpstr>Why We Hoped Things Might Have Changed</vt:lpstr>
      <vt:lpstr>Evaluation Standards Seem To Be Improving</vt:lpstr>
      <vt:lpstr>Then Why Are Defenses Still Broken?</vt:lpstr>
      <vt:lpstr>Our Work</vt:lpstr>
      <vt:lpstr>PowerPoint Presentation</vt:lpstr>
      <vt:lpstr>Don’t Intentionally Obfuscate Gradients</vt:lpstr>
      <vt:lpstr>Don’t Blindly Re-use Prior (Adaptive) Attacks</vt:lpstr>
      <vt:lpstr>Don’t Complicate The Attack</vt:lpstr>
      <vt:lpstr>Don’t Complicate The Attack</vt:lpstr>
      <vt:lpstr>Don’t Complicate The Attack</vt:lpstr>
      <vt:lpstr>Don’t Convince Reviewers, Convince Yourself!</vt:lpstr>
      <vt:lpstr>My Defense Got Broken. Now What?</vt:lpstr>
      <vt:lpstr>My Defense Got Broken. Now What?</vt:lpstr>
      <vt:lpstr>My Defense Got Broken. Now What?</vt:lpstr>
      <vt:lpstr>Conclusion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Adaptive Attacks to Adversarial Example Defenses</dc:title>
  <dc:creator>florian.tramer@gmail.com</dc:creator>
  <dc:description>2012 PowerPoint template redesign</dc:description>
  <cp:lastModifiedBy>florian.tramer@gmail.com</cp:lastModifiedBy>
  <cp:revision>500</cp:revision>
  <dcterms:created xsi:type="dcterms:W3CDTF">2020-05-02T19:02:09Z</dcterms:created>
  <dcterms:modified xsi:type="dcterms:W3CDTF">2020-07-29T17:54:19Z</dcterms:modified>
</cp:coreProperties>
</file>