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58" r:id="rId3"/>
    <p:sldId id="257" r:id="rId4"/>
    <p:sldId id="260" r:id="rId5"/>
    <p:sldId id="262" r:id="rId6"/>
    <p:sldId id="327" r:id="rId7"/>
    <p:sldId id="264" r:id="rId8"/>
    <p:sldId id="346" r:id="rId9"/>
    <p:sldId id="263" r:id="rId10"/>
    <p:sldId id="265" r:id="rId11"/>
    <p:sldId id="266" r:id="rId12"/>
    <p:sldId id="267" r:id="rId13"/>
    <p:sldId id="268" r:id="rId14"/>
    <p:sldId id="336" r:id="rId15"/>
    <p:sldId id="337" r:id="rId16"/>
    <p:sldId id="356" r:id="rId17"/>
    <p:sldId id="338" r:id="rId18"/>
    <p:sldId id="339" r:id="rId19"/>
    <p:sldId id="292" r:id="rId20"/>
    <p:sldId id="334" r:id="rId21"/>
    <p:sldId id="275" r:id="rId22"/>
    <p:sldId id="348" r:id="rId23"/>
    <p:sldId id="273" r:id="rId24"/>
    <p:sldId id="274" r:id="rId25"/>
    <p:sldId id="300" r:id="rId26"/>
    <p:sldId id="328" r:id="rId27"/>
    <p:sldId id="332" r:id="rId28"/>
    <p:sldId id="307" r:id="rId29"/>
    <p:sldId id="330" r:id="rId30"/>
    <p:sldId id="309" r:id="rId31"/>
    <p:sldId id="277" r:id="rId32"/>
    <p:sldId id="340" r:id="rId33"/>
    <p:sldId id="318" r:id="rId34"/>
    <p:sldId id="349" r:id="rId35"/>
    <p:sldId id="341" r:id="rId36"/>
    <p:sldId id="342" r:id="rId37"/>
    <p:sldId id="350" r:id="rId38"/>
    <p:sldId id="343" r:id="rId39"/>
    <p:sldId id="345" r:id="rId40"/>
    <p:sldId id="344" r:id="rId41"/>
    <p:sldId id="316" r:id="rId42"/>
    <p:sldId id="355" r:id="rId43"/>
    <p:sldId id="354" r:id="rId44"/>
    <p:sldId id="351" r:id="rId45"/>
    <p:sldId id="322" r:id="rId46"/>
    <p:sldId id="326" r:id="rId47"/>
    <p:sldId id="323" r:id="rId48"/>
    <p:sldId id="324" r:id="rId49"/>
    <p:sldId id="331" r:id="rId50"/>
    <p:sldId id="34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94638"/>
  </p:normalViewPr>
  <p:slideViewPr>
    <p:cSldViewPr snapToGrid="0">
      <p:cViewPr varScale="1">
        <p:scale>
          <a:sx n="113" d="100"/>
          <a:sy n="113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6-23T18:28:54.7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60,'52'-3,"-1"0,-13 1,4-3,-4 0,0-3,-7 2,19-4,-21 5,13-2,-24 6,4 0,3 0,5 1,16 0,-7 0,10 0,-16 0,0 0,-5 1,-3 0,-5 0,-6 0,0-1,2-1,0-1,0 0,4 0,-8 2,6 0,0 0,-4 0,4 0,2 0,-6 0,6 0,-5 0,0 0,2 4,1 5,0 3,16 13,-9-13,18 7,-10-14,8-1,3-7,-3-5,-2-4,-8-4,-5 3,-4 4,-3 3,-2 4,-3 1,6 8,-4-1,6 7,-3-3,1-2,-1 0,-1-3,-3-3,2-1,-2-1,1 0,4 2,-6 2,6 1,-5 1,1 0,-1-1,1 1,-2-1,7-2,-6-2,5 0,-3-1,-1-1,-1-1,3 0,7 0,-4 1,7 1,-7 0,0 1,0 1,0 3,-2-1,-1-1,-2-1,1-3,-3-3,3 0,-1 0,-1 3,6 5,-8-1,3 4,-2-1,-2-3,15-9,-13 0,11-5,-10 4,2 1,4-2,2-1,10-2,-6 2,4 2,-7 3,13 3,-10 1,16 0,-12 0,7 0,4 0,2 0,-5 0,-7-1,-4-1,-3-1,5 1,2 0,1 2,2 1,1 7,6 7,5 9,30 15,-21-13,18 6,-32-21,0-2,-6-3,-4-2,-4-2,-4-2,-1-3,-1-4,2-3,4-5,2 3,4 2,5 4,4 3,1 1,-3 2,-2-1,-5 2,0 1,-5 2,-3 1,8-2,-9 0,9-2,-8-3,6-3,4-1,5-1,6 2,4 4,5 0,2 1,-8 1,-9 2,-7 2,1 2,7 0,13-7,-1-5,-6-2,-3 1,0 7,6 5,6 2,-1 0,1 0,14 4,-1 0,-13-2,-2 0,2-2,0-1,1-2,-1 0,-6-1,-1-1,42-3,-43-5,0-4,-4-3,-7 1,1 1,-4 4,-2 3,-3 2,-5 1,3 1,-2 1,2 1,1 2,-2-1,1 0,0-1,-4-1,-3-2,5-3,-6-1,8-1,-3 2,5 1,-1 1,8 1,-1-1,1 1,0-1,-3-3,3-3,-3-5,-3-1,-1 0,4-1,7 3,8 1,-2 4,-1 3,-3 2,-6 1,-1 2,-4 3,-13-1,-1 2,-4-4,-1-1,9 0,2-1,2 0,1 3,0 0,-1 1,-1-2,-5-1,-5-1,-1 0,4 0,-1 0,4 0,-1 0,1 0,1 0,1 1,6 3,-9 0,5 1,-12-1,2 0,1 0,3-2,3-1,3 0,0-1,-2 0,0 0,-3 0,-3 0,-3 0,4 0,-6 2,7 1,-2 3,-3-3,5 1,1-3,-7-3,5-1,-5-3,1-1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CC6AF-D979-F744-B197-8BA6887E4733}" type="datetimeFigureOut">
              <a:rPr lang="en-US" smtClean="0"/>
              <a:t>6/29/26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59C3A-3C9A-B944-A59E-5AF8313A8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7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59C3A-3C9A-B944-A59E-5AF8313A8A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8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59C3A-3C9A-B944-A59E-5AF8313A8A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2C5F4-0B8F-DD60-FD79-BA28A8782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30A681-227B-4770-628C-4DD8532B95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B2A916-6236-E3E3-23E4-B3E96AD3C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FB256-3484-AD62-0E1A-32B82400A8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59C3A-3C9A-B944-A59E-5AF8313A8A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77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59C3A-3C9A-B944-A59E-5AF8313A8A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54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59C3A-3C9A-B944-A59E-5AF8313A8A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91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70501-9F2C-B55A-761D-3E7E7D8C8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FF1E13-1881-88C8-22AF-B06DC1A25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29AEFA-C93B-132A-6630-FABC747C5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2F594-4D84-9370-5E07-32D6613E4B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59C3A-3C9A-B944-A59E-5AF8313A8A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15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59C3A-3C9A-B944-A59E-5AF8313A8A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07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59C3A-3C9A-B944-A59E-5AF8313A8AD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17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59C3A-3C9A-B944-A59E-5AF8313A8AD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6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ACD5-4FCA-E925-F31E-7D39A2D9A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725B03-D6D1-5735-6D15-94A94B993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69129-A0DA-9156-A259-A9A6A6DC6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4B30-57EC-814A-A33E-1184B7CD9A71}" type="datetime1">
              <a:rPr lang="en-US" smtClean="0"/>
              <a:t>6/29/26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311EC-E6F7-E726-F7BD-5CE0BBE1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1E63D-855C-1279-F1C4-9E44A9C0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B9AF-FCD2-8C1D-FFFB-D2D5F7E8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6E569-7F59-7929-E74F-801A9D83B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B8691-9409-3501-7D11-B2D956C3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E89C-B139-F94A-A419-5A9BD0E63689}" type="datetime1">
              <a:rPr lang="en-US" smtClean="0"/>
              <a:t>6/29/26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AC2D1-A345-1DCE-6301-4EF39C05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2C66D-EF51-E85E-0DB7-BCDC02EB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0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D9C531-A332-B894-1675-A71A549EA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5A52B4-1201-7E08-8F9B-02E661101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3C2E9-7B6E-F2CD-01E2-03F7AC7A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322D-1967-D244-9DDE-008A55F82242}" type="datetime1">
              <a:rPr lang="en-US" smtClean="0"/>
              <a:t>6/29/26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D1633-44C4-C97B-9E45-46F2B67D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32E02-E98F-5A91-0C37-5C8D3E60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4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C207-B0AE-DF7D-AC92-1EE84504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3A65F-3D65-65AE-6A5B-8043FFC8A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452CB-E83E-BBFC-BE4B-A6F8A992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EA28-5819-D846-8DB7-4FC019A9D0EA}" type="datetime1">
              <a:rPr lang="en-US" smtClean="0"/>
              <a:t>6/29/26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B2C4D-F49B-0E53-31BD-00A215522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8A87B-038F-E809-2B28-3C09034D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8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740F-14FA-3C11-C67F-3545476F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034EF-0BC1-CD9A-3C4A-771A5BC1D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A6DAC-18A6-ECD8-C3BA-88BD40E9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2D5-3CF8-7C4D-991D-DC4A684E0850}" type="datetime1">
              <a:rPr lang="en-US" smtClean="0"/>
              <a:t>6/29/26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5B7C5-A466-0A6A-0714-7AF77406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B5B00-0ABA-CF7F-0582-B9C9D5EF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EFCE-719F-7AA7-7BF1-AD91A67D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548F2-8882-8510-3275-A20A86F04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8FD15-3F75-9474-1CD2-402DFAE0F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4200F-2ECF-35C6-3AE2-68789908D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357C-D4E7-024F-94EF-727AF91E5EE0}" type="datetime1">
              <a:rPr lang="en-US" smtClean="0"/>
              <a:t>6/29/26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E2050-96AF-72D6-5066-392054A5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317AF-C377-FCA1-0DB7-5341EBFC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9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96C0-1A2A-9EE6-A370-E00765F7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9B8F8-2607-CE7E-A81C-D4418A101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5DD9A-11BD-68F0-D949-2ADD0C6BC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9ACB2-CC0F-4135-0732-CC5801873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98F81-FEB9-905F-C531-84C28DFE9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CB45DE-DD7F-0180-951D-A73C1FAFE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DDB3-EFAC-DF4C-8CA5-8C2836F9F068}" type="datetime1">
              <a:rPr lang="en-US" smtClean="0"/>
              <a:t>6/29/26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847567-7A9C-FD5B-213F-5AADB5BB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7A90D5-FE08-2B2A-A511-52B21793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1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A425-7099-88BC-285D-FC82F8BFF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83219-84AC-5467-98AE-4C8F14D3E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88656-0F12-E846-8060-B99ED6D02F66}" type="datetime1">
              <a:rPr lang="en-US" smtClean="0"/>
              <a:t>6/29/26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2A4F5-D969-7BDD-8D62-05E32079A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01558-4F4E-B674-90BE-D326086B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9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1A4E19-4A8C-AED2-8881-D8205E59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0367-8294-524E-897A-E747B949E158}" type="datetime1">
              <a:rPr lang="en-US" smtClean="0"/>
              <a:t>6/29/26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4A6C4-C7C8-FBE4-249C-424D10ECA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6478C-3E52-C08A-FDCA-C7BCCA6B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0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EA93-12E7-E367-7BC8-AD6D4BD0C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F814F-6906-20C1-DE7D-97959919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F34E2-56FC-3D74-C086-EB5E17168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95128-C1B1-F3A8-2B9F-94177BC8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D8CB-A458-2747-8FA4-0F66FD3634AC}" type="datetime1">
              <a:rPr lang="en-US" smtClean="0"/>
              <a:t>6/29/26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6C0F6-0F5C-FB62-BBB1-29D8DF64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D28D3-D8C4-8226-E651-08D2A5C36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7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A6C9D-398A-29E0-CC69-853FCEB37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5A543-F0D0-F510-B444-1EB4B183C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4A6FB-5340-0ADA-E0CB-7E7C6B190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91123-0A8E-3F02-761E-04E64E55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0E36-C711-2549-BD19-2A8579175790}" type="datetime1">
              <a:rPr lang="en-US" smtClean="0"/>
              <a:t>6/29/26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A0E31-B5E0-EAD8-FED8-CF55B53C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A4B96-8A99-038F-7CAD-29B2FD40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6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BBB0E3-974C-39BF-4EC7-DD71B0619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A11CD-7C42-2D34-3029-8F21B02E4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88F76-5A35-D558-E248-C87B921C6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5F586D-7062-0A4F-A01B-2924389A7783}" type="datetime1">
              <a:rPr lang="en-US" smtClean="0"/>
              <a:t>6/29/26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7D15B-B284-64C9-3728-1EFB17C3A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47584-A6E3-9915-E8E2-E8AC88E61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F21F88-E6E1-B545-8C04-1EAE23FD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3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A87B9-BC61-1882-A94D-72826DADCB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Security Turing 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ED8A0-C8D3-13B6-80A4-BC1E7D848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Florian Tramèr</a:t>
            </a:r>
          </a:p>
          <a:p>
            <a:r>
              <a:rPr lang="en-US" dirty="0"/>
              <a:t>ETH Zurich</a:t>
            </a:r>
          </a:p>
        </p:txBody>
      </p:sp>
    </p:spTree>
    <p:extLst>
      <p:ext uri="{BB962C8B-B14F-4D97-AF65-F5344CB8AC3E}">
        <p14:creationId xmlns:p14="http://schemas.microsoft.com/office/powerpoint/2010/main" val="2954933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A9D4-DB3E-F2A0-7EB8-0F378C68D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1: Agent solves a developer task </a:t>
            </a:r>
            <a:r>
              <a:rPr lang="en-US" dirty="0">
                <a:solidFill>
                  <a:schemeClr val="accent6"/>
                </a:solidFill>
                <a:sym typeface="Wingdings" pitchFamily="2" charset="2"/>
              </a:rPr>
              <a:t>😄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8" name="Picture 7" descr="13,967 Working With Computer Clipart Royalty-Free Images ...">
            <a:extLst>
              <a:ext uri="{FF2B5EF4-FFF2-40B4-BE49-F238E27FC236}">
                <a16:creationId xmlns:a16="http://schemas.microsoft.com/office/drawing/2014/main" id="{3FB06FAB-623A-BD26-C0E2-7E41F82C2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02556" y="3138311"/>
            <a:ext cx="1944513" cy="2060224"/>
          </a:xfrm>
          <a:prstGeom prst="rect">
            <a:avLst/>
          </a:prstGeom>
        </p:spPr>
      </p:pic>
      <p:pic>
        <p:nvPicPr>
          <p:cNvPr id="9" name="Picture 8" descr="Robot Black And White Vector Art, Icons ...">
            <a:extLst>
              <a:ext uri="{FF2B5EF4-FFF2-40B4-BE49-F238E27FC236}">
                <a16:creationId xmlns:a16="http://schemas.microsoft.com/office/drawing/2014/main" id="{4149195A-A27A-2A77-93EF-2120AABD1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221" y="3036711"/>
            <a:ext cx="2263424" cy="2263424"/>
          </a:xfrm>
          <a:prstGeom prst="rect">
            <a:avLst/>
          </a:prstGeo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6E157C06-E0C6-9586-AB9E-60DFF991EE7B}"/>
              </a:ext>
            </a:extLst>
          </p:cNvPr>
          <p:cNvSpPr/>
          <p:nvPr/>
        </p:nvSpPr>
        <p:spPr>
          <a:xfrm>
            <a:off x="4199467" y="2111022"/>
            <a:ext cx="3330222" cy="1027289"/>
          </a:xfrm>
          <a:prstGeom prst="wedgeRoundRectCallout">
            <a:avLst>
              <a:gd name="adj1" fmla="val -47613"/>
              <a:gd name="adj2" fmla="val 76786"/>
              <a:gd name="adj3" fmla="val 1666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Build </a:t>
            </a:r>
            <a:r>
              <a:rPr lang="en-US" sz="2400" dirty="0" err="1"/>
              <a:t>CompCert</a:t>
            </a:r>
            <a:r>
              <a:rPr lang="en-US" sz="2400" dirty="0"/>
              <a:t> 3.13.1 from source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7B50D61-2300-A56C-4477-DC0980505970}"/>
              </a:ext>
            </a:extLst>
          </p:cNvPr>
          <p:cNvSpPr/>
          <p:nvPr/>
        </p:nvSpPr>
        <p:spPr>
          <a:xfrm>
            <a:off x="9036756" y="2348089"/>
            <a:ext cx="2455333" cy="688622"/>
          </a:xfrm>
          <a:prstGeom prst="wedgeRoundRectCallout">
            <a:avLst>
              <a:gd name="adj1" fmla="val -47613"/>
              <a:gd name="adj2" fmla="val 76786"/>
              <a:gd name="adj3" fmla="val 1666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on it boss!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41E4332-1E58-F35C-C937-0C908C71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22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ADC28-BBA0-E46C-4433-F3E6083CA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A6B8-4296-9128-AEE7-6AD336C9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2: </a:t>
            </a:r>
            <a:r>
              <a:rPr lang="en-US" b="1" dirty="0"/>
              <a:t>**Error**</a:t>
            </a:r>
            <a:r>
              <a:rPr lang="en-US" dirty="0"/>
              <a:t> Agent searches the Web 😐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0" name="Picture 9" descr="Robot Black And White Vector Art, Icons ...">
            <a:extLst>
              <a:ext uri="{FF2B5EF4-FFF2-40B4-BE49-F238E27FC236}">
                <a16:creationId xmlns:a16="http://schemas.microsoft.com/office/drawing/2014/main" id="{50DC4052-FC51-3B34-38DD-33147B268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088" y="4417917"/>
            <a:ext cx="2263424" cy="2263424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1E708EBE-46AD-C4D0-CE19-621313B5F815}"/>
              </a:ext>
            </a:extLst>
          </p:cNvPr>
          <p:cNvSpPr/>
          <p:nvPr/>
        </p:nvSpPr>
        <p:spPr>
          <a:xfrm>
            <a:off x="726141" y="5015753"/>
            <a:ext cx="7636104" cy="877046"/>
          </a:xfrm>
          <a:prstGeom prst="wedgeRoundRectCallout">
            <a:avLst>
              <a:gd name="adj1" fmla="val 69481"/>
              <a:gd name="adj2" fmla="val 5156"/>
              <a:gd name="adj3" fmla="val 1666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SEARCH: </a:t>
            </a:r>
            <a:r>
              <a:rPr lang="en-US" sz="2400" i="1" dirty="0" err="1"/>
              <a:t>CompCert</a:t>
            </a:r>
            <a:r>
              <a:rPr lang="en-US" sz="2400" i="1" dirty="0"/>
              <a:t> 3.13.1 requirements </a:t>
            </a:r>
            <a:r>
              <a:rPr lang="en-US" sz="2400" i="1" dirty="0" err="1"/>
              <a:t>OCaml</a:t>
            </a:r>
            <a:r>
              <a:rPr lang="en-US" sz="2400" i="1" dirty="0"/>
              <a:t> Menhir Coq build </a:t>
            </a:r>
            <a:r>
              <a:rPr lang="en-US" sz="2400" i="1" dirty="0" err="1"/>
              <a:t>ccomp</a:t>
            </a:r>
            <a:r>
              <a:rPr lang="en-US" sz="2400" i="1" dirty="0"/>
              <a:t> configure </a:t>
            </a:r>
            <a:r>
              <a:rPr lang="en-US" sz="2400" i="1" dirty="0" err="1"/>
              <a:t>macos</a:t>
            </a:r>
            <a:r>
              <a:rPr lang="en-US" sz="2400" i="1" dirty="0"/>
              <a:t> arm64</a:t>
            </a:r>
            <a:endParaRPr lang="en-US" sz="2400" b="1" i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3281A87-3F9C-9998-B847-6873679A7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13" y="821902"/>
            <a:ext cx="11340174" cy="4193851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B314349-D63D-CD2B-4945-94A97298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75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089A6-CF14-DF7F-3D68-0EC65D5E6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obot Black And White Vector Art, Icons ...">
            <a:extLst>
              <a:ext uri="{FF2B5EF4-FFF2-40B4-BE49-F238E27FC236}">
                <a16:creationId xmlns:a16="http://schemas.microsoft.com/office/drawing/2014/main" id="{9A52993C-9F05-1734-0B45-8B4B8032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88" y="4417917"/>
            <a:ext cx="2263424" cy="2263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1A7000-AE03-F661-DE3A-365B2F94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3: You have been </a:t>
            </a:r>
            <a:r>
              <a:rPr lang="en-US" b="1" i="1" u="sng" dirty="0"/>
              <a:t>compromised</a:t>
            </a:r>
            <a:r>
              <a:rPr lang="en-US" dirty="0"/>
              <a:t>! 🥵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BAAE6256-7F64-BFF6-A4DD-4B82A5411DD8}"/>
              </a:ext>
            </a:extLst>
          </p:cNvPr>
          <p:cNvSpPr/>
          <p:nvPr/>
        </p:nvSpPr>
        <p:spPr>
          <a:xfrm>
            <a:off x="10340787" y="3429000"/>
            <a:ext cx="1680883" cy="844841"/>
          </a:xfrm>
          <a:prstGeom prst="wedgeRoundRectCallout">
            <a:avLst>
              <a:gd name="adj1" fmla="val -36717"/>
              <a:gd name="adj2" fmla="val 82644"/>
              <a:gd name="adj3" fmla="val 1666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 did an oopsie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F1C599-BEBB-24B1-3A5C-11AD8DB2F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71" y="1027905"/>
            <a:ext cx="9888042" cy="4592965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2068A2E-6E68-A459-38AF-390FA113E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6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94917-BBF9-EEA6-D5DD-6B48273AF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“attack”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56BA78-1942-A9D9-08DC-14CB51B6B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32110"/>
            <a:ext cx="77724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685B020-EF03-6D3D-8D58-2B063C3D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67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BD689-1A59-C6E7-2974-6F051F15E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989A0-B24B-83F3-DC93-D3834131E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attack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D18E3-5889-8EDF-A9B8-042DE1CA1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Maybe the agent is </a:t>
            </a:r>
            <a:r>
              <a:rPr lang="en-US" sz="3200" b="1" dirty="0"/>
              <a:t>just dumb?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EC2AA2-297B-C3DD-3F1D-0404DBFB0EED}"/>
              </a:ext>
            </a:extLst>
          </p:cNvPr>
          <p:cNvSpPr txBox="1"/>
          <p:nvPr/>
        </p:nvSpPr>
        <p:spPr>
          <a:xfrm>
            <a:off x="8296835" y="2999512"/>
            <a:ext cx="3200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wouldn’t you have searched the web for an answer too?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27DB0C-500C-0F4B-322D-CB9B4AA9CD36}"/>
              </a:ext>
            </a:extLst>
          </p:cNvPr>
          <p:cNvSpPr txBox="1"/>
          <p:nvPr/>
        </p:nvSpPr>
        <p:spPr>
          <a:xfrm>
            <a:off x="8296835" y="5194667"/>
            <a:ext cx="3200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wouldn’t you have been fooled too?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C0DE2C-4BD5-6904-7148-3772D8D25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7" y="2141369"/>
            <a:ext cx="8385862" cy="310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8AC54B-FA8C-2F0B-3A77-83DE9FEAEA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1146"/>
          <a:stretch>
            <a:fillRect/>
          </a:stretch>
        </p:blipFill>
        <p:spPr>
          <a:xfrm>
            <a:off x="456684" y="4801160"/>
            <a:ext cx="7696715" cy="1636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062BF4-FB07-E116-A8A2-742A2EFE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4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4C3FE-E9EA-82C8-D2B4-244E655FC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BD02-E6FD-DCBB-56F1-74EC3DDC8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attack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6BBF3-E5D6-ED80-3CBD-C76FADF16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Maybe the agent is </a:t>
            </a:r>
            <a:r>
              <a:rPr lang="en-US" sz="3200" b="1" dirty="0"/>
              <a:t>easy to target?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evil PNG picture 800x800 ...">
            <a:extLst>
              <a:ext uri="{FF2B5EF4-FFF2-40B4-BE49-F238E27FC236}">
                <a16:creationId xmlns:a16="http://schemas.microsoft.com/office/drawing/2014/main" id="{CC19FFC2-7887-0284-A080-D66FA5752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27" y="4018737"/>
            <a:ext cx="1179474" cy="1179474"/>
          </a:xfrm>
          <a:prstGeom prst="rect">
            <a:avLst/>
          </a:prstGeom>
        </p:spPr>
      </p:pic>
      <p:pic>
        <p:nvPicPr>
          <p:cNvPr id="5" name="Picture 4" descr="Robot Black And White Vector Art, Icons ...">
            <a:extLst>
              <a:ext uri="{FF2B5EF4-FFF2-40B4-BE49-F238E27FC236}">
                <a16:creationId xmlns:a16="http://schemas.microsoft.com/office/drawing/2014/main" id="{6F398C19-4C80-804A-ECFB-AE738AAFA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542" y="2379234"/>
            <a:ext cx="1502300" cy="1502300"/>
          </a:xfrm>
          <a:prstGeom prst="rect">
            <a:avLst/>
          </a:prstGeom>
        </p:spPr>
      </p:pic>
      <p:pic>
        <p:nvPicPr>
          <p:cNvPr id="6" name="Picture 5" descr="Robot Black And White Vector Art, Icons ...">
            <a:extLst>
              <a:ext uri="{FF2B5EF4-FFF2-40B4-BE49-F238E27FC236}">
                <a16:creationId xmlns:a16="http://schemas.microsoft.com/office/drawing/2014/main" id="{3E6B1C7D-A69C-F2E7-543A-3DFDFA452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542" y="3785326"/>
            <a:ext cx="1502300" cy="1502300"/>
          </a:xfrm>
          <a:prstGeom prst="rect">
            <a:avLst/>
          </a:prstGeom>
        </p:spPr>
      </p:pic>
      <p:pic>
        <p:nvPicPr>
          <p:cNvPr id="7" name="Picture 6" descr="Robot Black And White Vector Art, Icons ...">
            <a:extLst>
              <a:ext uri="{FF2B5EF4-FFF2-40B4-BE49-F238E27FC236}">
                <a16:creationId xmlns:a16="http://schemas.microsoft.com/office/drawing/2014/main" id="{D4496AF4-74C2-3809-EEE5-DDD5734BD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542" y="5198211"/>
            <a:ext cx="1502300" cy="1502300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12DB4CAE-9CF3-1F86-92BF-D45C61766E72}"/>
              </a:ext>
            </a:extLst>
          </p:cNvPr>
          <p:cNvSpPr/>
          <p:nvPr/>
        </p:nvSpPr>
        <p:spPr>
          <a:xfrm>
            <a:off x="699247" y="2753117"/>
            <a:ext cx="3227295" cy="1027289"/>
          </a:xfrm>
          <a:prstGeom prst="wedgeRoundRectCallout">
            <a:avLst>
              <a:gd name="adj1" fmla="val -16844"/>
              <a:gd name="adj2" fmla="val 75477"/>
              <a:gd name="adj3" fmla="val 1666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Build </a:t>
            </a:r>
            <a:r>
              <a:rPr lang="en-US" sz="2400" dirty="0" err="1"/>
              <a:t>CompCert</a:t>
            </a:r>
            <a:r>
              <a:rPr lang="en-US" sz="2400" dirty="0"/>
              <a:t> 3.13.1 from source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ECF9ED8-AE01-F9D6-5B9C-86CE7FCFE0E4}"/>
              </a:ext>
            </a:extLst>
          </p:cNvPr>
          <p:cNvSpPr/>
          <p:nvPr/>
        </p:nvSpPr>
        <p:spPr>
          <a:xfrm>
            <a:off x="5585142" y="2753117"/>
            <a:ext cx="6493969" cy="877046"/>
          </a:xfrm>
          <a:prstGeom prst="wedgeRoundRectCallout">
            <a:avLst>
              <a:gd name="adj1" fmla="val -54769"/>
              <a:gd name="adj2" fmla="val -43907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SEARCH</a:t>
            </a:r>
            <a:br>
              <a:rPr lang="en-US" sz="2000" b="1" dirty="0"/>
            </a:br>
            <a:r>
              <a:rPr lang="en-US" sz="2000" i="1" dirty="0" err="1"/>
              <a:t>CompCert</a:t>
            </a:r>
            <a:r>
              <a:rPr lang="en-US" sz="2000" i="1" dirty="0"/>
              <a:t> 3.13.1 requirements </a:t>
            </a:r>
            <a:r>
              <a:rPr lang="en-US" sz="2000" i="1" dirty="0" err="1"/>
              <a:t>OCaml</a:t>
            </a:r>
            <a:r>
              <a:rPr lang="en-US" sz="2000" i="1" dirty="0"/>
              <a:t> Menhir Coq build </a:t>
            </a:r>
            <a:r>
              <a:rPr lang="en-US" sz="2000" i="1" dirty="0" err="1"/>
              <a:t>ccomp</a:t>
            </a:r>
            <a:r>
              <a:rPr lang="en-US" sz="2000" i="1" dirty="0"/>
              <a:t> configure </a:t>
            </a:r>
            <a:r>
              <a:rPr lang="en-US" sz="2000" i="1" dirty="0" err="1"/>
              <a:t>macos</a:t>
            </a:r>
            <a:r>
              <a:rPr lang="en-US" sz="2000" i="1" dirty="0"/>
              <a:t> arm64</a:t>
            </a:r>
            <a:endParaRPr lang="en-US" sz="2000" b="1" i="1" dirty="0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D97BBA09-6C4E-C9AB-86CC-42D5827075C7}"/>
              </a:ext>
            </a:extLst>
          </p:cNvPr>
          <p:cNvSpPr/>
          <p:nvPr/>
        </p:nvSpPr>
        <p:spPr>
          <a:xfrm>
            <a:off x="5585142" y="4169951"/>
            <a:ext cx="6493969" cy="877046"/>
          </a:xfrm>
          <a:prstGeom prst="wedgeRoundRectCallout">
            <a:avLst>
              <a:gd name="adj1" fmla="val -54769"/>
              <a:gd name="adj2" fmla="val -43907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SEARCH</a:t>
            </a:r>
            <a:br>
              <a:rPr lang="en-US" sz="2000" b="1" dirty="0"/>
            </a:br>
            <a:r>
              <a:rPr lang="en-US" sz="2000" i="1" dirty="0" err="1"/>
              <a:t>CompCert</a:t>
            </a:r>
            <a:r>
              <a:rPr lang="en-US" sz="2000" i="1" dirty="0"/>
              <a:t> 3.13.1 build from source Coq 8.16 </a:t>
            </a:r>
            <a:r>
              <a:rPr lang="en-US" sz="2000" i="1" dirty="0" err="1"/>
              <a:t>OCaml</a:t>
            </a:r>
            <a:r>
              <a:rPr lang="en-US" sz="2000" i="1" dirty="0"/>
              <a:t> configure </a:t>
            </a:r>
            <a:r>
              <a:rPr lang="en-US" sz="2000" i="1" dirty="0" err="1"/>
              <a:t>ccomp</a:t>
            </a:r>
            <a:endParaRPr lang="en-US" sz="2000" i="1" dirty="0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18F21A5F-A2A3-8765-9BF3-A45E6C299390}"/>
              </a:ext>
            </a:extLst>
          </p:cNvPr>
          <p:cNvSpPr/>
          <p:nvPr/>
        </p:nvSpPr>
        <p:spPr>
          <a:xfrm>
            <a:off x="5585142" y="5597690"/>
            <a:ext cx="6493969" cy="877046"/>
          </a:xfrm>
          <a:prstGeom prst="wedgeRoundRectCallout">
            <a:avLst>
              <a:gd name="adj1" fmla="val -54769"/>
              <a:gd name="adj2" fmla="val -43907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SEARCH</a:t>
            </a:r>
            <a:br>
              <a:rPr lang="en-US" sz="2000" b="1" dirty="0"/>
            </a:br>
            <a:r>
              <a:rPr lang="en-US" sz="2000" i="1" dirty="0" err="1"/>
              <a:t>CompCert</a:t>
            </a:r>
            <a:r>
              <a:rPr lang="en-US" sz="2000" i="1" dirty="0"/>
              <a:t> 3.13.1 build macOS Menhir Coq </a:t>
            </a:r>
            <a:r>
              <a:rPr lang="en-US" sz="2000" i="1" dirty="0" err="1"/>
              <a:t>OCaml</a:t>
            </a:r>
            <a:r>
              <a:rPr lang="en-US" sz="2000" i="1" dirty="0"/>
              <a:t> </a:t>
            </a:r>
            <a:r>
              <a:rPr lang="en-US" sz="2000" i="1" dirty="0" err="1"/>
              <a:t>ccomp</a:t>
            </a:r>
            <a:endParaRPr lang="en-US" sz="2000" b="1" i="1" dirty="0"/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89395769-D150-DB0C-4FD3-ADA635EC1478}"/>
              </a:ext>
            </a:extLst>
          </p:cNvPr>
          <p:cNvSpPr/>
          <p:nvPr/>
        </p:nvSpPr>
        <p:spPr>
          <a:xfrm>
            <a:off x="434788" y="5298561"/>
            <a:ext cx="2442883" cy="671934"/>
          </a:xfrm>
          <a:prstGeom prst="wedgeRoundRectCallout">
            <a:avLst>
              <a:gd name="adj1" fmla="val -19344"/>
              <a:gd name="adj2" fmla="val -77674"/>
              <a:gd name="adj3" fmla="val 1666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interesting...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BD6B23F-A50C-F3B8-74A7-CB795E5F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4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D3E82-C67A-03DA-64CE-A3785098B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4BEE8-34E8-5A2A-1478-08FD9176E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attack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833EB-266D-20EF-DBD0-852DFECDB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Maybe the agent is </a:t>
            </a:r>
            <a:r>
              <a:rPr lang="en-US" sz="3200" b="1" dirty="0"/>
              <a:t>easy to target?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0B494B-28D2-815A-938B-F8097C4D6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01" y="2720740"/>
            <a:ext cx="10917940" cy="793454"/>
          </a:xfrm>
          <a:prstGeom prst="rect">
            <a:avLst/>
          </a:prstGeom>
        </p:spPr>
      </p:pic>
      <p:sp>
        <p:nvSpPr>
          <p:cNvPr id="19" name="Rectangular Callout 18">
            <a:extLst>
              <a:ext uri="{FF2B5EF4-FFF2-40B4-BE49-F238E27FC236}">
                <a16:creationId xmlns:a16="http://schemas.microsoft.com/office/drawing/2014/main" id="{5927643C-AF60-0FE6-02CE-DB1DFD61ECDA}"/>
              </a:ext>
            </a:extLst>
          </p:cNvPr>
          <p:cNvSpPr/>
          <p:nvPr/>
        </p:nvSpPr>
        <p:spPr>
          <a:xfrm>
            <a:off x="434789" y="4049985"/>
            <a:ext cx="3065930" cy="1591187"/>
          </a:xfrm>
          <a:prstGeom prst="wedgeRectCallout">
            <a:avLst>
              <a:gd name="adj1" fmla="val -147"/>
              <a:gd name="adj2" fmla="val -9102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More trustworthy sources than ours in the results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617234-814A-CDF7-4960-5E4191ECF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130" y="3746951"/>
            <a:ext cx="7772400" cy="2430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E20EBE2-5EE6-D550-2C2F-BF56145B5A1E}"/>
              </a:ext>
            </a:extLst>
          </p:cNvPr>
          <p:cNvSpPr txBox="1"/>
          <p:nvPr/>
        </p:nvSpPr>
        <p:spPr>
          <a:xfrm>
            <a:off x="6847026" y="6148110"/>
            <a:ext cx="1531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our page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7663BAD-A33D-9FAA-1B9A-CF0F96EEF678}"/>
                  </a:ext>
                </a:extLst>
              </p14:cNvPr>
              <p14:cNvContentPartPr/>
              <p14:nvPr/>
            </p14:nvContentPartPr>
            <p14:xfrm>
              <a:off x="4522614" y="4948979"/>
              <a:ext cx="2971440" cy="93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7663BAD-A33D-9FAA-1B9A-CF0F96EEF6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8974" y="4840979"/>
                <a:ext cx="3079080" cy="30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419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C85E0-7B2F-EDD1-D4B9-86A6AD184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E0A91-206C-5D67-FF2C-FEBA70DD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attack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AB3D3-8F40-E863-FC8D-534F6ECDF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1294"/>
            <a:ext cx="10515600" cy="523566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200" b="1" dirty="0"/>
              <a:t>The agent behaved </a:t>
            </a:r>
            <a:r>
              <a:rPr lang="en-US" sz="4200" b="1" i="1" dirty="0"/>
              <a:t>differently</a:t>
            </a:r>
            <a:r>
              <a:rPr lang="en-US" sz="4200" b="1" dirty="0"/>
              <a:t> </a:t>
            </a:r>
            <a:br>
              <a:rPr lang="en-US" sz="4200" b="1" dirty="0"/>
            </a:br>
            <a:r>
              <a:rPr lang="en-US" sz="4200" b="1" dirty="0"/>
              <a:t>than a human in the same role</a:t>
            </a:r>
            <a:endParaRPr lang="en-US" sz="4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D396F-54D6-145F-5880-A183373A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91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7AF2A-E201-9F80-C498-5DF5E1277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1867"/>
            <a:ext cx="10515600" cy="56350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					is </a:t>
            </a:r>
            <a:r>
              <a:rPr lang="en-US" sz="5400" b="1" i="1" dirty="0"/>
              <a:t>human-shaped</a:t>
            </a:r>
            <a:endParaRPr lang="en-US" sz="5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4C3FC1-1B04-58B7-E962-B1C17E1FF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94" y="1764257"/>
            <a:ext cx="4389607" cy="329789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A5D0830-5DFF-698B-C8F7-E55F9321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76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84859-977A-7596-DAE4-D3607E86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Typo-squatting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F08DBA-9645-DEC8-97BC-5DBE1C549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444111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Humans make typos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Attackers register typos </a:t>
            </a:r>
            <a:br>
              <a:rPr lang="en-US" sz="3600" dirty="0"/>
            </a:br>
            <a:r>
              <a:rPr lang="en-US" sz="3600" dirty="0"/>
              <a:t>to fool users (“typo-squatting”)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Defenders pre-register common typos</a:t>
            </a:r>
          </a:p>
        </p:txBody>
      </p:sp>
      <p:pic>
        <p:nvPicPr>
          <p:cNvPr id="3" name="Picture 2" descr="Typosquatting">
            <a:extLst>
              <a:ext uri="{FF2B5EF4-FFF2-40B4-BE49-F238E27FC236}">
                <a16:creationId xmlns:a16="http://schemas.microsoft.com/office/drawing/2014/main" id="{4BA07F37-5B80-7B6D-C00A-A1AE3520F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363" y="681037"/>
            <a:ext cx="3463365" cy="37275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F9748-7F44-5625-8888-3A9BA9B9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3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20ECC-0755-497F-FDDE-7A629E37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7882"/>
            <a:ext cx="10515600" cy="56390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chemeClr val="bg1"/>
                </a:solidFill>
              </a:rPr>
              <a:t>About 24 hours ago...</a:t>
            </a:r>
          </a:p>
        </p:txBody>
      </p:sp>
    </p:spTree>
    <p:extLst>
      <p:ext uri="{BB962C8B-B14F-4D97-AF65-F5344CB8AC3E}">
        <p14:creationId xmlns:p14="http://schemas.microsoft.com/office/powerpoint/2010/main" val="2007881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796AA-B6A6-C7D6-906B-D1EB90E25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A546-BB6D-64B4-6695-EC24FC79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Typo-squatting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6FD85B-3A79-B2F0-B96F-BB90AEA85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9917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AI doesn’t make typos, it </a:t>
            </a:r>
            <a:br>
              <a:rPr lang="en-US" sz="3600" dirty="0"/>
            </a:br>
            <a:r>
              <a:rPr lang="en-US" sz="3600" dirty="0"/>
              <a:t>hallucinates package names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Attackers register hallucinated packages</a:t>
            </a:r>
          </a:p>
          <a:p>
            <a:pPr marL="514350" indent="-514350">
              <a:buFont typeface="+mj-lt"/>
              <a:buAutoNum type="arabicPeriod"/>
            </a:pPr>
            <a:endParaRPr lang="en-US" sz="3600" b="1" dirty="0"/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Defenses tailored to human failures no longer apply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E6A12E-5499-FB74-4CDB-1C7F52B4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76" t="86103" r="53300" b="1155"/>
          <a:stretch>
            <a:fillRect/>
          </a:stretch>
        </p:blipFill>
        <p:spPr>
          <a:xfrm>
            <a:off x="7720416" y="1408766"/>
            <a:ext cx="3893827" cy="12631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13C5A-6DDF-2B2B-8A70-F5D6BDF8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79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A514-0FE0-ACBC-262F-38FCFB02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is designed around the properties and failure modes of </a:t>
            </a:r>
            <a:r>
              <a:rPr lang="en-US" b="1" i="1" dirty="0"/>
              <a:t>humans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30B528-674D-A2D2-B0B5-9AF2CA293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44" y="1920061"/>
            <a:ext cx="3799882" cy="37998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76EA61-0DEF-2C45-88C0-BA6B91BFA3B5}"/>
              </a:ext>
            </a:extLst>
          </p:cNvPr>
          <p:cNvSpPr txBox="1"/>
          <p:nvPr/>
        </p:nvSpPr>
        <p:spPr>
          <a:xfrm>
            <a:off x="289699" y="5758095"/>
            <a:ext cx="4121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cooldown periods to figure out you’ve been phished </a:t>
            </a:r>
          </a:p>
        </p:txBody>
      </p:sp>
      <p:pic>
        <p:nvPicPr>
          <p:cNvPr id="15" name="Picture 14" descr="Two-person rule - Wikipedia">
            <a:extLst>
              <a:ext uri="{FF2B5EF4-FFF2-40B4-BE49-F238E27FC236}">
                <a16:creationId xmlns:a16="http://schemas.microsoft.com/office/drawing/2014/main" id="{94B120DF-8F43-E693-7E85-33EB45E83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509" y="2612989"/>
            <a:ext cx="3653865" cy="2740399"/>
          </a:xfrm>
          <a:prstGeom prst="rect">
            <a:avLst/>
          </a:prstGeom>
        </p:spPr>
      </p:pic>
      <p:pic>
        <p:nvPicPr>
          <p:cNvPr id="16" name="Picture 15" descr="Danger: Do Not Hold The Wrong End Of A Chainsaw with Icon Landscape - Wall Sign">
            <a:extLst>
              <a:ext uri="{FF2B5EF4-FFF2-40B4-BE49-F238E27FC236}">
                <a16:creationId xmlns:a16="http://schemas.microsoft.com/office/drawing/2014/main" id="{2A186573-0458-129D-F786-259456D1F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657" y="2459188"/>
            <a:ext cx="4051300" cy="304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06E34A-6D2D-9E53-338E-F6B26ADA2E9A}"/>
              </a:ext>
            </a:extLst>
          </p:cNvPr>
          <p:cNvSpPr txBox="1"/>
          <p:nvPr/>
        </p:nvSpPr>
        <p:spPr>
          <a:xfrm>
            <a:off x="8466362" y="5758095"/>
            <a:ext cx="3187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warnings for uniquely-human failures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73560C-8B52-8B08-1116-10C599568AFC}"/>
              </a:ext>
            </a:extLst>
          </p:cNvPr>
          <p:cNvSpPr txBox="1"/>
          <p:nvPr/>
        </p:nvSpPr>
        <p:spPr>
          <a:xfrm>
            <a:off x="4081855" y="5758095"/>
            <a:ext cx="4121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two-person rules to spread security/accountability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4E946D1-8BA7-F953-D695-B49483EFD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6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B1FA8-DCC7-ADFD-F2AF-DAB94700C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4290-5CE4-7826-ED42-32DEBAF8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is designed around the properties and failure modes of </a:t>
            </a:r>
            <a:r>
              <a:rPr lang="en-US" b="1" i="1" dirty="0"/>
              <a:t>humans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C794431-82B5-719D-8909-953374E753AD}"/>
              </a:ext>
            </a:extLst>
          </p:cNvPr>
          <p:cNvSpPr/>
          <p:nvPr/>
        </p:nvSpPr>
        <p:spPr>
          <a:xfrm>
            <a:off x="838200" y="2326341"/>
            <a:ext cx="10793506" cy="4074459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When we replace a human with an AI, we often remove these properties without noticing, because they are not </a:t>
            </a:r>
            <a:r>
              <a:rPr lang="en-US" sz="4400" i="1" dirty="0"/>
              <a:t>explicit</a:t>
            </a:r>
            <a:r>
              <a:rPr lang="en-US" sz="4400" dirty="0"/>
              <a:t> security controls.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FB9B0D-A380-ADDB-AF40-0D85F603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76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5DBE7-53DA-9CC1-5CF7-5A2F1ABB4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503AB-6581-F217-29B3-1B700B7B7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70437"/>
          </a:xfrm>
        </p:spPr>
        <p:txBody>
          <a:bodyPr anchor="ctr">
            <a:normAutofit/>
          </a:bodyPr>
          <a:lstStyle/>
          <a:p>
            <a:r>
              <a:rPr lang="en-US" sz="5400" dirty="0"/>
              <a:t>The Security Turing Test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A2941-62D1-B2F3-9C04-FE6757B8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43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3,967 Working With Computer Clipart Royalty-Free Images ...">
            <a:extLst>
              <a:ext uri="{FF2B5EF4-FFF2-40B4-BE49-F238E27FC236}">
                <a16:creationId xmlns:a16="http://schemas.microsoft.com/office/drawing/2014/main" id="{C80D14BF-FA25-4519-03D1-2C1D00936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154" y="1368776"/>
            <a:ext cx="2060224" cy="2060224"/>
          </a:xfrm>
          <a:prstGeom prst="rect">
            <a:avLst/>
          </a:prstGeom>
        </p:spPr>
      </p:pic>
      <p:pic>
        <p:nvPicPr>
          <p:cNvPr id="8" name="Picture 7" descr="Man Using Computer Clip Art at Clker.com - vector clip art ...">
            <a:extLst>
              <a:ext uri="{FF2B5EF4-FFF2-40B4-BE49-F238E27FC236}">
                <a16:creationId xmlns:a16="http://schemas.microsoft.com/office/drawing/2014/main" id="{66E41CA7-2A54-B609-3325-92BD87E900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621363" y="2958822"/>
            <a:ext cx="2060225" cy="2063323"/>
          </a:xfrm>
          <a:prstGeom prst="rect">
            <a:avLst/>
          </a:prstGeom>
        </p:spPr>
      </p:pic>
      <p:pic>
        <p:nvPicPr>
          <p:cNvPr id="9" name="Picture 8" descr="Robot Black And White Vector Art, Icons ...">
            <a:extLst>
              <a:ext uri="{FF2B5EF4-FFF2-40B4-BE49-F238E27FC236}">
                <a16:creationId xmlns:a16="http://schemas.microsoft.com/office/drawing/2014/main" id="{1019AC15-EEF9-A8C6-F02E-C866D8793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154" y="4143022"/>
            <a:ext cx="2263424" cy="226342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5864D9-FF51-4FF1-C8E2-337E0D9FE74A}"/>
              </a:ext>
            </a:extLst>
          </p:cNvPr>
          <p:cNvCxnSpPr/>
          <p:nvPr/>
        </p:nvCxnSpPr>
        <p:spPr>
          <a:xfrm flipV="1">
            <a:off x="4086578" y="2257778"/>
            <a:ext cx="2381955" cy="117122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B4FFEB2-B98D-6886-A87B-3852A5276AC7}"/>
              </a:ext>
            </a:extLst>
          </p:cNvPr>
          <p:cNvCxnSpPr>
            <a:cxnSpLocks/>
          </p:cNvCxnSpPr>
          <p:nvPr/>
        </p:nvCxnSpPr>
        <p:spPr>
          <a:xfrm>
            <a:off x="4086577" y="3908777"/>
            <a:ext cx="2381956" cy="166793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10DC9A19-E971-DB76-FD53-150C14969784}"/>
              </a:ext>
            </a:extLst>
          </p:cNvPr>
          <p:cNvSpPr/>
          <p:nvPr/>
        </p:nvSpPr>
        <p:spPr>
          <a:xfrm>
            <a:off x="2497666" y="1368777"/>
            <a:ext cx="3598333" cy="1548080"/>
          </a:xfrm>
          <a:prstGeom prst="cloudCallout">
            <a:avLst>
              <a:gd name="adj1" fmla="val -47952"/>
              <a:gd name="adj2" fmla="val 6978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 can’t tell which is which, so the AI is intelligent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15CC86E-638B-D218-6867-933F1B6D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90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3,967 Working With Computer Clipart Royalty-Free Images ...">
            <a:extLst>
              <a:ext uri="{FF2B5EF4-FFF2-40B4-BE49-F238E27FC236}">
                <a16:creationId xmlns:a16="http://schemas.microsoft.com/office/drawing/2014/main" id="{16D789A7-A42D-95BF-E1FA-FF625EEBC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176" y="1690688"/>
            <a:ext cx="2060224" cy="2060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C67DB8-0041-695E-8832-3DBB4C18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365125"/>
            <a:ext cx="11921067" cy="1325563"/>
          </a:xfrm>
        </p:spPr>
        <p:txBody>
          <a:bodyPr/>
          <a:lstStyle/>
          <a:p>
            <a:r>
              <a:rPr lang="en-US" dirty="0"/>
              <a:t>Modern view: the test is a </a:t>
            </a:r>
            <a:r>
              <a:rPr lang="en-US" b="1" i="1" u="sng" dirty="0"/>
              <a:t>reduction argument</a:t>
            </a:r>
            <a:endParaRPr lang="en-US" b="1" u="sng" dirty="0"/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E95C1B03-8B14-8A06-2455-D511A1703D5C}"/>
              </a:ext>
            </a:extLst>
          </p:cNvPr>
          <p:cNvSpPr/>
          <p:nvPr/>
        </p:nvSpPr>
        <p:spPr>
          <a:xfrm>
            <a:off x="8420122" y="1601505"/>
            <a:ext cx="2609122" cy="1325562"/>
          </a:xfrm>
          <a:prstGeom prst="cloudCallout">
            <a:avLst>
              <a:gd name="adj1" fmla="val -77243"/>
              <a:gd name="adj2" fmla="val -22463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I’m intelligent. right...?</a:t>
            </a:r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CFD5C46B-1A63-FA8C-3B8F-3CD8603270FD}"/>
              </a:ext>
            </a:extLst>
          </p:cNvPr>
          <p:cNvSpPr/>
          <p:nvPr/>
        </p:nvSpPr>
        <p:spPr>
          <a:xfrm>
            <a:off x="5487832" y="4617156"/>
            <a:ext cx="3261057" cy="1471535"/>
          </a:xfrm>
          <a:prstGeom prst="cloudCallout">
            <a:avLst>
              <a:gd name="adj1" fmla="val -56377"/>
              <a:gd name="adj2" fmla="val -5346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interaction is “intelligent”</a:t>
            </a:r>
          </a:p>
        </p:txBody>
      </p:sp>
      <p:pic>
        <p:nvPicPr>
          <p:cNvPr id="11" name="Picture 10" descr="Man Using Computer Clip Art at Clker.com - vector clip art ...">
            <a:extLst>
              <a:ext uri="{FF2B5EF4-FFF2-40B4-BE49-F238E27FC236}">
                <a16:creationId xmlns:a16="http://schemas.microsoft.com/office/drawing/2014/main" id="{0F1D7182-C0E5-3F95-695C-FC743E837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303407" y="4352995"/>
            <a:ext cx="2060225" cy="206332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B65252-9AA4-3D2E-AD29-0A1A3CAE756F}"/>
              </a:ext>
            </a:extLst>
          </p:cNvPr>
          <p:cNvCxnSpPr>
            <a:cxnSpLocks/>
          </p:cNvCxnSpPr>
          <p:nvPr/>
        </p:nvCxnSpPr>
        <p:spPr>
          <a:xfrm flipV="1">
            <a:off x="4504267" y="2996918"/>
            <a:ext cx="1461909" cy="172183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54F8E0F5-110A-D7B2-473D-D0520EE3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15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E8BFE-2842-26B5-D169-DD6526611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n Using Computer Clip Art at Clker.com - vector clip art ...">
            <a:extLst>
              <a:ext uri="{FF2B5EF4-FFF2-40B4-BE49-F238E27FC236}">
                <a16:creationId xmlns:a16="http://schemas.microsoft.com/office/drawing/2014/main" id="{0D604FFA-06E3-6C28-9127-333133E7F3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303407" y="4352995"/>
            <a:ext cx="2060225" cy="2063323"/>
          </a:xfrm>
          <a:prstGeom prst="rect">
            <a:avLst/>
          </a:prstGeom>
        </p:spPr>
      </p:pic>
      <p:pic>
        <p:nvPicPr>
          <p:cNvPr id="3" name="Picture 2" descr="Robot Black And White Vector Art, Icons ...">
            <a:extLst>
              <a:ext uri="{FF2B5EF4-FFF2-40B4-BE49-F238E27FC236}">
                <a16:creationId xmlns:a16="http://schemas.microsoft.com/office/drawing/2014/main" id="{CDB679F9-2BFA-8F08-A9AB-31F0FEFE3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324" y="1865206"/>
            <a:ext cx="2263424" cy="2263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E517B0-B3DD-E388-A701-C4DBF680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2063323"/>
          </a:xfrm>
        </p:spPr>
        <p:txBody>
          <a:bodyPr>
            <a:normAutofit/>
          </a:bodyPr>
          <a:lstStyle/>
          <a:p>
            <a:r>
              <a:rPr lang="en-US" dirty="0"/>
              <a:t>If human &amp; AI are indistinguishable, then </a:t>
            </a:r>
            <a:r>
              <a:rPr lang="en-US" b="1" dirty="0"/>
              <a:t>substituting </a:t>
            </a:r>
            <a:r>
              <a:rPr lang="en-US" dirty="0"/>
              <a:t>the human for an AI will preserve all properties of the interaction</a:t>
            </a:r>
            <a:endParaRPr lang="en-US" b="1" u="sng" dirty="0"/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A9F3857F-F236-67F4-5A63-1C2280383452}"/>
              </a:ext>
            </a:extLst>
          </p:cNvPr>
          <p:cNvSpPr/>
          <p:nvPr/>
        </p:nvSpPr>
        <p:spPr>
          <a:xfrm>
            <a:off x="5487832" y="4267200"/>
            <a:ext cx="4446390" cy="2149118"/>
          </a:xfrm>
          <a:prstGeom prst="cloudCallout">
            <a:avLst>
              <a:gd name="adj1" fmla="val -67802"/>
              <a:gd name="adj2" fmla="val -1503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 can’t tell that something changed. So this is still “intelligent”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562E70-1A0B-8E7D-AD09-F49B2EC0F487}"/>
              </a:ext>
            </a:extLst>
          </p:cNvPr>
          <p:cNvCxnSpPr>
            <a:cxnSpLocks/>
          </p:cNvCxnSpPr>
          <p:nvPr/>
        </p:nvCxnSpPr>
        <p:spPr>
          <a:xfrm flipV="1">
            <a:off x="4504267" y="2996918"/>
            <a:ext cx="1461909" cy="172183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840F4-7E9C-4B71-1D0F-5860D577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51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982FB7-8856-6FED-E44A-E9F3AA653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13" y="1505532"/>
            <a:ext cx="11340174" cy="41938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D103C-EA1A-6ECD-C196-8F0478D19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Example:  </a:t>
            </a:r>
            <a:r>
              <a:rPr lang="en-US" dirty="0"/>
              <a:t>“What search query would you make to solve this?”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08ECB-CB10-8E55-3570-8BD13FEBD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diff in behavior makes the reduction fail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FF4BB3-B38B-C643-CD81-E39B18340DDA}"/>
              </a:ext>
            </a:extLst>
          </p:cNvPr>
          <p:cNvSpPr txBox="1"/>
          <p:nvPr/>
        </p:nvSpPr>
        <p:spPr>
          <a:xfrm>
            <a:off x="1865092" y="4945857"/>
            <a:ext cx="785381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maybe this doesn’t matter for “intelligence”</a:t>
            </a:r>
          </a:p>
          <a:p>
            <a:pPr algn="ctr">
              <a:spcBef>
                <a:spcPts val="1200"/>
              </a:spcBef>
            </a:pPr>
            <a:r>
              <a:rPr lang="en-US" sz="3200" b="1" dirty="0"/>
              <a:t>it definitely does matter for security!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A696AC-E1B2-5CE1-FB9B-81CF0B505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6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C6F7F-1C3A-7A62-26ED-9EADD91BA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Devil PNG picture 800x800 ...">
            <a:extLst>
              <a:ext uri="{FF2B5EF4-FFF2-40B4-BE49-F238E27FC236}">
                <a16:creationId xmlns:a16="http://schemas.microsoft.com/office/drawing/2014/main" id="{56258D55-5B58-F3BA-6B63-F79ACAD27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703" y="4541153"/>
            <a:ext cx="2099734" cy="20997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52927F-E65F-96C8-98A0-BFCB13CBD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Security</a:t>
            </a:r>
            <a:r>
              <a:rPr lang="en-US" dirty="0"/>
              <a:t> Turing Test: 1000 humans ↔ AI</a:t>
            </a:r>
            <a:endParaRPr lang="en-US" sz="3200" dirty="0"/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8CEE0AF3-2537-C21A-FB19-4916388C4208}"/>
              </a:ext>
            </a:extLst>
          </p:cNvPr>
          <p:cNvSpPr/>
          <p:nvPr/>
        </p:nvSpPr>
        <p:spPr>
          <a:xfrm>
            <a:off x="5499121" y="1559834"/>
            <a:ext cx="1896760" cy="1024194"/>
          </a:xfrm>
          <a:prstGeom prst="cloudCallout">
            <a:avLst>
              <a:gd name="adj1" fmla="val -38557"/>
              <a:gd name="adj2" fmla="val 68521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I’m tired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1A1451E1-323A-41C9-4B78-683DAE650F08}"/>
              </a:ext>
            </a:extLst>
          </p:cNvPr>
          <p:cNvSpPr/>
          <p:nvPr/>
        </p:nvSpPr>
        <p:spPr>
          <a:xfrm>
            <a:off x="7839633" y="1559834"/>
            <a:ext cx="1896760" cy="1024194"/>
          </a:xfrm>
          <a:prstGeom prst="cloudCallout">
            <a:avLst>
              <a:gd name="adj1" fmla="val -38557"/>
              <a:gd name="adj2" fmla="val 68521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I’m doing a bad job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88276A14-B688-86A4-1EF9-E18D0A180128}"/>
              </a:ext>
            </a:extLst>
          </p:cNvPr>
          <p:cNvSpPr/>
          <p:nvPr/>
        </p:nvSpPr>
        <p:spPr>
          <a:xfrm>
            <a:off x="10185290" y="1559834"/>
            <a:ext cx="1896760" cy="1024194"/>
          </a:xfrm>
          <a:prstGeom prst="cloudCallout">
            <a:avLst>
              <a:gd name="adj1" fmla="val -38557"/>
              <a:gd name="adj2" fmla="val 6852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/>
              <a:t>I’m doing a good job</a:t>
            </a:r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8FCC1BB1-F742-7254-A686-FE1A36E1A62C}"/>
              </a:ext>
            </a:extLst>
          </p:cNvPr>
          <p:cNvSpPr/>
          <p:nvPr/>
        </p:nvSpPr>
        <p:spPr>
          <a:xfrm>
            <a:off x="3153464" y="1559834"/>
            <a:ext cx="1896760" cy="1024194"/>
          </a:xfrm>
          <a:prstGeom prst="cloudCallout">
            <a:avLst>
              <a:gd name="adj1" fmla="val -38557"/>
              <a:gd name="adj2" fmla="val 68521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I’m grinding hard</a:t>
            </a:r>
          </a:p>
        </p:txBody>
      </p:sp>
      <p:sp>
        <p:nvSpPr>
          <p:cNvPr id="20" name="Cloud Callout 19">
            <a:extLst>
              <a:ext uri="{FF2B5EF4-FFF2-40B4-BE49-F238E27FC236}">
                <a16:creationId xmlns:a16="http://schemas.microsoft.com/office/drawing/2014/main" id="{9E79DA18-FDB7-B6EC-91ED-9B2D194DDC7B}"/>
              </a:ext>
            </a:extLst>
          </p:cNvPr>
          <p:cNvSpPr/>
          <p:nvPr/>
        </p:nvSpPr>
        <p:spPr>
          <a:xfrm>
            <a:off x="807807" y="1559834"/>
            <a:ext cx="1896760" cy="1024194"/>
          </a:xfrm>
          <a:prstGeom prst="cloudCallout">
            <a:avLst>
              <a:gd name="adj1" fmla="val -38557"/>
              <a:gd name="adj2" fmla="val 6852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what’s for dinner?</a:t>
            </a:r>
          </a:p>
        </p:txBody>
      </p:sp>
      <p:pic>
        <p:nvPicPr>
          <p:cNvPr id="21" name="Picture 20" descr="13,967 Working With Computer Clipart Royalty-Free Images ...">
            <a:extLst>
              <a:ext uri="{FF2B5EF4-FFF2-40B4-BE49-F238E27FC236}">
                <a16:creationId xmlns:a16="http://schemas.microsoft.com/office/drawing/2014/main" id="{CB2D56DD-72AF-CE7C-CF2F-7FDFBE09F4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5710" y="2885397"/>
            <a:ext cx="1024194" cy="1024194"/>
          </a:xfrm>
          <a:prstGeom prst="rect">
            <a:avLst/>
          </a:prstGeom>
        </p:spPr>
      </p:pic>
      <p:pic>
        <p:nvPicPr>
          <p:cNvPr id="22" name="Picture 21" descr="13,967 Working With Computer Clipart Royalty-Free Images ...">
            <a:extLst>
              <a:ext uri="{FF2B5EF4-FFF2-40B4-BE49-F238E27FC236}">
                <a16:creationId xmlns:a16="http://schemas.microsoft.com/office/drawing/2014/main" id="{90B48005-D94F-2F0B-A8BE-1E52D04903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1367" y="2885397"/>
            <a:ext cx="1024194" cy="1024194"/>
          </a:xfrm>
          <a:prstGeom prst="rect">
            <a:avLst/>
          </a:prstGeom>
        </p:spPr>
      </p:pic>
      <p:pic>
        <p:nvPicPr>
          <p:cNvPr id="23" name="Picture 22" descr="13,967 Working With Computer Clipart Royalty-Free Images ...">
            <a:extLst>
              <a:ext uri="{FF2B5EF4-FFF2-40B4-BE49-F238E27FC236}">
                <a16:creationId xmlns:a16="http://schemas.microsoft.com/office/drawing/2014/main" id="{10EFF216-99AC-7C1B-D830-876285A683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7024" y="2885397"/>
            <a:ext cx="1024194" cy="1024194"/>
          </a:xfrm>
          <a:prstGeom prst="rect">
            <a:avLst/>
          </a:prstGeom>
        </p:spPr>
      </p:pic>
      <p:pic>
        <p:nvPicPr>
          <p:cNvPr id="24" name="Picture 23" descr="13,967 Working With Computer Clipart Royalty-Free Images ...">
            <a:extLst>
              <a:ext uri="{FF2B5EF4-FFF2-40B4-BE49-F238E27FC236}">
                <a16:creationId xmlns:a16="http://schemas.microsoft.com/office/drawing/2014/main" id="{BDFFAF43-3AB2-EC80-7EF1-0D9318F454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32681" y="2885397"/>
            <a:ext cx="1024194" cy="1024194"/>
          </a:xfrm>
          <a:prstGeom prst="rect">
            <a:avLst/>
          </a:prstGeom>
        </p:spPr>
      </p:pic>
      <p:pic>
        <p:nvPicPr>
          <p:cNvPr id="25" name="Picture 24" descr="13,967 Working With Computer Clipart Royalty-Free Images ...">
            <a:extLst>
              <a:ext uri="{FF2B5EF4-FFF2-40B4-BE49-F238E27FC236}">
                <a16:creationId xmlns:a16="http://schemas.microsoft.com/office/drawing/2014/main" id="{356B0521-A284-3BA1-0FE7-9C904E34B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193" y="2885397"/>
            <a:ext cx="1024194" cy="1024194"/>
          </a:xfrm>
          <a:prstGeom prst="rect">
            <a:avLst/>
          </a:prstGeom>
        </p:spPr>
      </p:pic>
      <p:sp>
        <p:nvSpPr>
          <p:cNvPr id="26" name="Cloud Callout 25">
            <a:extLst>
              <a:ext uri="{FF2B5EF4-FFF2-40B4-BE49-F238E27FC236}">
                <a16:creationId xmlns:a16="http://schemas.microsoft.com/office/drawing/2014/main" id="{A8C6375D-12DA-099D-8945-95A48D47491F}"/>
              </a:ext>
            </a:extLst>
          </p:cNvPr>
          <p:cNvSpPr/>
          <p:nvPr/>
        </p:nvSpPr>
        <p:spPr>
          <a:xfrm>
            <a:off x="7157701" y="5318323"/>
            <a:ext cx="2515492" cy="1366463"/>
          </a:xfrm>
          <a:prstGeom prst="cloudCallout">
            <a:avLst>
              <a:gd name="adj1" fmla="val -64457"/>
              <a:gd name="adj2" fmla="val -6079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system is safe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4F2EC2-B9F7-ACCD-1A11-4FC71EEBB9C5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095022" y="4120444"/>
            <a:ext cx="4826548" cy="42070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21D1C15-4D23-B4D1-31CC-699D3294BE82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>
          <a:xfrm>
            <a:off x="3153464" y="3909591"/>
            <a:ext cx="2768106" cy="63156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68D97E2-DCD2-439A-1633-21D47DF46283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5680516" y="4015018"/>
            <a:ext cx="241054" cy="52613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182CEDC-8D68-503B-0044-9D72B39AA661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921570" y="4015017"/>
            <a:ext cx="1918063" cy="52613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AB72896-0C06-93D8-E093-3B130BEBCA7B}"/>
              </a:ext>
            </a:extLst>
          </p:cNvPr>
          <p:cNvCxnSpPr>
            <a:cxnSpLocks/>
          </p:cNvCxnSpPr>
          <p:nvPr/>
        </p:nvCxnSpPr>
        <p:spPr>
          <a:xfrm flipH="1">
            <a:off x="5801043" y="4120444"/>
            <a:ext cx="4110601" cy="42070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53F21D1A-EA07-4140-85D4-89A5058D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34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F0115-6A16-1168-AB54-EC3A9CD4D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Devil PNG picture 800x800 ...">
            <a:extLst>
              <a:ext uri="{FF2B5EF4-FFF2-40B4-BE49-F238E27FC236}">
                <a16:creationId xmlns:a16="http://schemas.microsoft.com/office/drawing/2014/main" id="{D3B24B3F-5474-2FB1-7D7B-F0D63DF97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703" y="4541153"/>
            <a:ext cx="2099734" cy="2099734"/>
          </a:xfrm>
          <a:prstGeom prst="rect">
            <a:avLst/>
          </a:prstGeom>
        </p:spPr>
      </p:pic>
      <p:pic>
        <p:nvPicPr>
          <p:cNvPr id="5" name="Picture 4" descr="Robot Black And White Vector Art, Icons ...">
            <a:extLst>
              <a:ext uri="{FF2B5EF4-FFF2-40B4-BE49-F238E27FC236}">
                <a16:creationId xmlns:a16="http://schemas.microsoft.com/office/drawing/2014/main" id="{8DB89793-594C-E513-B9DB-6779D571C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430" y="2691001"/>
            <a:ext cx="1190668" cy="1190668"/>
          </a:xfrm>
          <a:prstGeom prst="rect">
            <a:avLst/>
          </a:prstGeom>
        </p:spPr>
      </p:pic>
      <p:pic>
        <p:nvPicPr>
          <p:cNvPr id="7" name="Picture 6" descr="Robot Black And White Vector Art, Icons ...">
            <a:extLst>
              <a:ext uri="{FF2B5EF4-FFF2-40B4-BE49-F238E27FC236}">
                <a16:creationId xmlns:a16="http://schemas.microsoft.com/office/drawing/2014/main" id="{67828DE8-7657-B5B9-2268-12C1178B5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226" y="2718923"/>
            <a:ext cx="1190668" cy="1190668"/>
          </a:xfrm>
          <a:prstGeom prst="rect">
            <a:avLst/>
          </a:prstGeom>
        </p:spPr>
      </p:pic>
      <p:pic>
        <p:nvPicPr>
          <p:cNvPr id="9" name="Picture 8" descr="Robot Black And White Vector Art, Icons ...">
            <a:extLst>
              <a:ext uri="{FF2B5EF4-FFF2-40B4-BE49-F238E27FC236}">
                <a16:creationId xmlns:a16="http://schemas.microsoft.com/office/drawing/2014/main" id="{E47716B1-B3F8-70CB-80DE-909C2757F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022" y="2684870"/>
            <a:ext cx="1190668" cy="1190668"/>
          </a:xfrm>
          <a:prstGeom prst="rect">
            <a:avLst/>
          </a:prstGeom>
        </p:spPr>
      </p:pic>
      <p:pic>
        <p:nvPicPr>
          <p:cNvPr id="10" name="Picture 9" descr="Robot Black And White Vector Art, Icons ...">
            <a:extLst>
              <a:ext uri="{FF2B5EF4-FFF2-40B4-BE49-F238E27FC236}">
                <a16:creationId xmlns:a16="http://schemas.microsoft.com/office/drawing/2014/main" id="{1C72C471-8F22-6B4C-428E-65ED830B1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644" y="2718923"/>
            <a:ext cx="1190668" cy="1190668"/>
          </a:xfrm>
          <a:prstGeom prst="rect">
            <a:avLst/>
          </a:prstGeom>
        </p:spPr>
      </p:pic>
      <p:pic>
        <p:nvPicPr>
          <p:cNvPr id="3" name="Picture 2" descr="Robot Black And White Vector Art, Icons ...">
            <a:extLst>
              <a:ext uri="{FF2B5EF4-FFF2-40B4-BE49-F238E27FC236}">
                <a16:creationId xmlns:a16="http://schemas.microsoft.com/office/drawing/2014/main" id="{99F9FD8A-5AC7-8606-A5A2-F2EE167E1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19" y="2684870"/>
            <a:ext cx="1190668" cy="11906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E4DF33-9327-F556-1074-A3CA6CE9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Security</a:t>
            </a:r>
            <a:r>
              <a:rPr lang="en-US" dirty="0"/>
              <a:t> Turing Test: 1000 humans ↔ AI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161DC497-2E14-79C7-0127-96DF3D5E29F8}"/>
              </a:ext>
            </a:extLst>
          </p:cNvPr>
          <p:cNvSpPr/>
          <p:nvPr/>
        </p:nvSpPr>
        <p:spPr>
          <a:xfrm>
            <a:off x="5499121" y="1559834"/>
            <a:ext cx="1896760" cy="1024194"/>
          </a:xfrm>
          <a:prstGeom prst="cloudCallout">
            <a:avLst>
              <a:gd name="adj1" fmla="val -38557"/>
              <a:gd name="adj2" fmla="val 6852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My name is Claude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B2F2517B-A053-3AD9-D969-6A29244F33AC}"/>
              </a:ext>
            </a:extLst>
          </p:cNvPr>
          <p:cNvSpPr/>
          <p:nvPr/>
        </p:nvSpPr>
        <p:spPr>
          <a:xfrm>
            <a:off x="7839633" y="1559834"/>
            <a:ext cx="1896760" cy="1024194"/>
          </a:xfrm>
          <a:prstGeom prst="cloudCallout">
            <a:avLst>
              <a:gd name="adj1" fmla="val -38557"/>
              <a:gd name="adj2" fmla="val 6852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My name is Claude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9E6EB7E0-7114-CD9B-7E73-F1E993CAB143}"/>
              </a:ext>
            </a:extLst>
          </p:cNvPr>
          <p:cNvSpPr/>
          <p:nvPr/>
        </p:nvSpPr>
        <p:spPr>
          <a:xfrm>
            <a:off x="10185290" y="1559834"/>
            <a:ext cx="1896760" cy="1024194"/>
          </a:xfrm>
          <a:prstGeom prst="cloudCallout">
            <a:avLst>
              <a:gd name="adj1" fmla="val -38557"/>
              <a:gd name="adj2" fmla="val 6852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My name is Claude</a:t>
            </a:r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6AB162F7-19A1-9276-CB4E-8C0E46869FB4}"/>
              </a:ext>
            </a:extLst>
          </p:cNvPr>
          <p:cNvSpPr/>
          <p:nvPr/>
        </p:nvSpPr>
        <p:spPr>
          <a:xfrm>
            <a:off x="3153464" y="1559834"/>
            <a:ext cx="1896760" cy="1024194"/>
          </a:xfrm>
          <a:prstGeom prst="cloudCallout">
            <a:avLst>
              <a:gd name="adj1" fmla="val -38557"/>
              <a:gd name="adj2" fmla="val 6852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My name is Claude</a:t>
            </a:r>
          </a:p>
        </p:txBody>
      </p:sp>
      <p:sp>
        <p:nvSpPr>
          <p:cNvPr id="20" name="Cloud Callout 19">
            <a:extLst>
              <a:ext uri="{FF2B5EF4-FFF2-40B4-BE49-F238E27FC236}">
                <a16:creationId xmlns:a16="http://schemas.microsoft.com/office/drawing/2014/main" id="{FF49F784-A577-7D4F-D921-21545FB51DB3}"/>
              </a:ext>
            </a:extLst>
          </p:cNvPr>
          <p:cNvSpPr/>
          <p:nvPr/>
        </p:nvSpPr>
        <p:spPr>
          <a:xfrm>
            <a:off x="807807" y="1559834"/>
            <a:ext cx="1896760" cy="1024194"/>
          </a:xfrm>
          <a:prstGeom prst="cloudCallout">
            <a:avLst>
              <a:gd name="adj1" fmla="val -38557"/>
              <a:gd name="adj2" fmla="val 6852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My name is Claude</a:t>
            </a:r>
          </a:p>
        </p:txBody>
      </p:sp>
      <p:sp>
        <p:nvSpPr>
          <p:cNvPr id="26" name="Cloud Callout 25">
            <a:extLst>
              <a:ext uri="{FF2B5EF4-FFF2-40B4-BE49-F238E27FC236}">
                <a16:creationId xmlns:a16="http://schemas.microsoft.com/office/drawing/2014/main" id="{E05BF7B9-F470-0067-1E18-BC4111D0140E}"/>
              </a:ext>
            </a:extLst>
          </p:cNvPr>
          <p:cNvSpPr/>
          <p:nvPr/>
        </p:nvSpPr>
        <p:spPr>
          <a:xfrm>
            <a:off x="7157701" y="5318323"/>
            <a:ext cx="2515492" cy="1366463"/>
          </a:xfrm>
          <a:prstGeom prst="cloudCallout">
            <a:avLst>
              <a:gd name="adj1" fmla="val -64457"/>
              <a:gd name="adj2" fmla="val -6079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hmm... Deja Vu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DA5C35-C79F-F549-B5A9-60CCA184917A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095022" y="4120444"/>
            <a:ext cx="4826548" cy="42070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9D90D0A-86DE-A063-D0C6-12C6E3C0B59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3153464" y="3909591"/>
            <a:ext cx="2768106" cy="63156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22ACD0E-86F1-FDB7-7E76-E339C78030BB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5680516" y="4015018"/>
            <a:ext cx="241054" cy="52613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CDE70A9-7F45-E1DE-135A-5F0BA1C0962F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921570" y="4015017"/>
            <a:ext cx="1918063" cy="52613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EDBE0B0-11D7-95F0-CBE7-670DB884D17A}"/>
              </a:ext>
            </a:extLst>
          </p:cNvPr>
          <p:cNvCxnSpPr>
            <a:cxnSpLocks/>
          </p:cNvCxnSpPr>
          <p:nvPr/>
        </p:nvCxnSpPr>
        <p:spPr>
          <a:xfrm flipH="1">
            <a:off x="5801043" y="4120444"/>
            <a:ext cx="4110601" cy="42070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1198D99-ABE0-D7BA-9CDA-C539F75C60D8}"/>
              </a:ext>
            </a:extLst>
          </p:cNvPr>
          <p:cNvSpPr/>
          <p:nvPr/>
        </p:nvSpPr>
        <p:spPr>
          <a:xfrm>
            <a:off x="565519" y="4888089"/>
            <a:ext cx="3803281" cy="1796697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 reduction should preserve security </a:t>
            </a:r>
            <a:br>
              <a:rPr lang="en-US" sz="2800" dirty="0"/>
            </a:br>
            <a:r>
              <a:rPr lang="en-US" sz="2800" b="1" i="1" dirty="0"/>
              <a:t>under composition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2B169D7-5524-E577-A122-51BEDEE5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8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CFBA03E-2450-E58A-5AED-11724EC88386}"/>
              </a:ext>
            </a:extLst>
          </p:cNvPr>
          <p:cNvSpPr/>
          <p:nvPr/>
        </p:nvSpPr>
        <p:spPr>
          <a:xfrm>
            <a:off x="1996889" y="1600200"/>
            <a:ext cx="3039035" cy="4424082"/>
          </a:xfrm>
          <a:custGeom>
            <a:avLst/>
            <a:gdLst>
              <a:gd name="csX0" fmla="*/ 161365 w 3039035"/>
              <a:gd name="csY0" fmla="*/ 0 h 4424082"/>
              <a:gd name="csX1" fmla="*/ 685800 w 3039035"/>
              <a:gd name="csY1" fmla="*/ 470647 h 4424082"/>
              <a:gd name="csX2" fmla="*/ 2702859 w 3039035"/>
              <a:gd name="csY2" fmla="*/ 443753 h 4424082"/>
              <a:gd name="csX3" fmla="*/ 3039035 w 3039035"/>
              <a:gd name="csY3" fmla="*/ 1196788 h 4424082"/>
              <a:gd name="csX4" fmla="*/ 2864223 w 3039035"/>
              <a:gd name="csY4" fmla="*/ 1627094 h 4424082"/>
              <a:gd name="csX5" fmla="*/ 1344706 w 3039035"/>
              <a:gd name="csY5" fmla="*/ 2084294 h 4424082"/>
              <a:gd name="csX6" fmla="*/ 1048870 w 3039035"/>
              <a:gd name="csY6" fmla="*/ 2514600 h 4424082"/>
              <a:gd name="csX7" fmla="*/ 1452282 w 3039035"/>
              <a:gd name="csY7" fmla="*/ 3012141 h 4424082"/>
              <a:gd name="csX8" fmla="*/ 1546412 w 3039035"/>
              <a:gd name="csY8" fmla="*/ 4114800 h 4424082"/>
              <a:gd name="csX9" fmla="*/ 1264023 w 3039035"/>
              <a:gd name="csY9" fmla="*/ 4424082 h 4424082"/>
              <a:gd name="csX10" fmla="*/ 295835 w 3039035"/>
              <a:gd name="csY10" fmla="*/ 3738282 h 4424082"/>
              <a:gd name="csX11" fmla="*/ 255494 w 3039035"/>
              <a:gd name="csY11" fmla="*/ 2756647 h 4424082"/>
              <a:gd name="csX12" fmla="*/ 658906 w 3039035"/>
              <a:gd name="csY12" fmla="*/ 2568388 h 4424082"/>
              <a:gd name="csX13" fmla="*/ 766482 w 3039035"/>
              <a:gd name="csY13" fmla="*/ 2070847 h 4424082"/>
              <a:gd name="csX14" fmla="*/ 470647 w 3039035"/>
              <a:gd name="csY14" fmla="*/ 1882588 h 4424082"/>
              <a:gd name="csX15" fmla="*/ 0 w 3039035"/>
              <a:gd name="csY15" fmla="*/ 551329 h 4424082"/>
              <a:gd name="csX16" fmla="*/ 161365 w 3039035"/>
              <a:gd name="csY16" fmla="*/ 0 h 44240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3039035" h="4424082">
                <a:moveTo>
                  <a:pt x="161365" y="0"/>
                </a:moveTo>
                <a:lnTo>
                  <a:pt x="685800" y="470647"/>
                </a:lnTo>
                <a:lnTo>
                  <a:pt x="2702859" y="443753"/>
                </a:lnTo>
                <a:lnTo>
                  <a:pt x="3039035" y="1196788"/>
                </a:lnTo>
                <a:lnTo>
                  <a:pt x="2864223" y="1627094"/>
                </a:lnTo>
                <a:lnTo>
                  <a:pt x="1344706" y="2084294"/>
                </a:lnTo>
                <a:lnTo>
                  <a:pt x="1048870" y="2514600"/>
                </a:lnTo>
                <a:lnTo>
                  <a:pt x="1452282" y="3012141"/>
                </a:lnTo>
                <a:lnTo>
                  <a:pt x="1546412" y="4114800"/>
                </a:lnTo>
                <a:lnTo>
                  <a:pt x="1264023" y="4424082"/>
                </a:lnTo>
                <a:lnTo>
                  <a:pt x="295835" y="3738282"/>
                </a:lnTo>
                <a:lnTo>
                  <a:pt x="255494" y="2756647"/>
                </a:lnTo>
                <a:lnTo>
                  <a:pt x="658906" y="2568388"/>
                </a:lnTo>
                <a:lnTo>
                  <a:pt x="766482" y="2070847"/>
                </a:lnTo>
                <a:lnTo>
                  <a:pt x="470647" y="1882588"/>
                </a:lnTo>
                <a:lnTo>
                  <a:pt x="0" y="551329"/>
                </a:lnTo>
                <a:lnTo>
                  <a:pt x="161365" y="0"/>
                </a:lnTo>
                <a:close/>
              </a:path>
            </a:pathLst>
          </a:cu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BFBF0C2-75E5-66FD-EF7F-C109C94F8304}"/>
              </a:ext>
            </a:extLst>
          </p:cNvPr>
          <p:cNvSpPr/>
          <p:nvPr/>
        </p:nvSpPr>
        <p:spPr>
          <a:xfrm>
            <a:off x="7364508" y="3065929"/>
            <a:ext cx="2649071" cy="2353235"/>
          </a:xfrm>
          <a:custGeom>
            <a:avLst/>
            <a:gdLst>
              <a:gd name="csX0" fmla="*/ 147918 w 2649071"/>
              <a:gd name="csY0" fmla="*/ 497541 h 2353235"/>
              <a:gd name="csX1" fmla="*/ 0 w 2649071"/>
              <a:gd name="csY1" fmla="*/ 887506 h 2353235"/>
              <a:gd name="csX2" fmla="*/ 322729 w 2649071"/>
              <a:gd name="csY2" fmla="*/ 1183341 h 2353235"/>
              <a:gd name="csX3" fmla="*/ 860612 w 2649071"/>
              <a:gd name="csY3" fmla="*/ 1143000 h 2353235"/>
              <a:gd name="csX4" fmla="*/ 847165 w 2649071"/>
              <a:gd name="csY4" fmla="*/ 1600200 h 2353235"/>
              <a:gd name="csX5" fmla="*/ 793376 w 2649071"/>
              <a:gd name="csY5" fmla="*/ 1640541 h 2353235"/>
              <a:gd name="csX6" fmla="*/ 833718 w 2649071"/>
              <a:gd name="csY6" fmla="*/ 1707776 h 2353235"/>
              <a:gd name="csX7" fmla="*/ 1116106 w 2649071"/>
              <a:gd name="csY7" fmla="*/ 1559859 h 2353235"/>
              <a:gd name="csX8" fmla="*/ 1089212 w 2649071"/>
              <a:gd name="csY8" fmla="*/ 1008529 h 2353235"/>
              <a:gd name="csX9" fmla="*/ 1438835 w 2649071"/>
              <a:gd name="csY9" fmla="*/ 1048871 h 2353235"/>
              <a:gd name="csX10" fmla="*/ 1506071 w 2649071"/>
              <a:gd name="csY10" fmla="*/ 1304365 h 2353235"/>
              <a:gd name="csX11" fmla="*/ 1506071 w 2649071"/>
              <a:gd name="csY11" fmla="*/ 1559859 h 2353235"/>
              <a:gd name="csX12" fmla="*/ 1358153 w 2649071"/>
              <a:gd name="csY12" fmla="*/ 1963271 h 2353235"/>
              <a:gd name="csX13" fmla="*/ 1896035 w 2649071"/>
              <a:gd name="csY13" fmla="*/ 2353235 h 2353235"/>
              <a:gd name="csX14" fmla="*/ 2460812 w 2649071"/>
              <a:gd name="csY14" fmla="*/ 1734671 h 2353235"/>
              <a:gd name="csX15" fmla="*/ 2649071 w 2649071"/>
              <a:gd name="csY15" fmla="*/ 712694 h 2353235"/>
              <a:gd name="csX16" fmla="*/ 2286000 w 2649071"/>
              <a:gd name="csY16" fmla="*/ 201706 h 2353235"/>
              <a:gd name="csX17" fmla="*/ 1506071 w 2649071"/>
              <a:gd name="csY17" fmla="*/ 268941 h 2353235"/>
              <a:gd name="csX18" fmla="*/ 1465729 w 2649071"/>
              <a:gd name="csY18" fmla="*/ 0 h 2353235"/>
              <a:gd name="csX19" fmla="*/ 1035424 w 2649071"/>
              <a:gd name="csY19" fmla="*/ 295835 h 2353235"/>
              <a:gd name="csX20" fmla="*/ 416859 w 2649071"/>
              <a:gd name="csY20" fmla="*/ 389965 h 2353235"/>
              <a:gd name="csX21" fmla="*/ 147918 w 2649071"/>
              <a:gd name="csY21" fmla="*/ 497541 h 235323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2649071" h="2353235">
                <a:moveTo>
                  <a:pt x="147918" y="497541"/>
                </a:moveTo>
                <a:lnTo>
                  <a:pt x="0" y="887506"/>
                </a:lnTo>
                <a:lnTo>
                  <a:pt x="322729" y="1183341"/>
                </a:lnTo>
                <a:lnTo>
                  <a:pt x="860612" y="1143000"/>
                </a:lnTo>
                <a:lnTo>
                  <a:pt x="847165" y="1600200"/>
                </a:lnTo>
                <a:lnTo>
                  <a:pt x="793376" y="1640541"/>
                </a:lnTo>
                <a:lnTo>
                  <a:pt x="833718" y="1707776"/>
                </a:lnTo>
                <a:lnTo>
                  <a:pt x="1116106" y="1559859"/>
                </a:lnTo>
                <a:lnTo>
                  <a:pt x="1089212" y="1008529"/>
                </a:lnTo>
                <a:lnTo>
                  <a:pt x="1438835" y="1048871"/>
                </a:lnTo>
                <a:lnTo>
                  <a:pt x="1506071" y="1304365"/>
                </a:lnTo>
                <a:lnTo>
                  <a:pt x="1506071" y="1559859"/>
                </a:lnTo>
                <a:lnTo>
                  <a:pt x="1358153" y="1963271"/>
                </a:lnTo>
                <a:lnTo>
                  <a:pt x="1896035" y="2353235"/>
                </a:lnTo>
                <a:lnTo>
                  <a:pt x="2460812" y="1734671"/>
                </a:lnTo>
                <a:lnTo>
                  <a:pt x="2649071" y="712694"/>
                </a:lnTo>
                <a:lnTo>
                  <a:pt x="2286000" y="201706"/>
                </a:lnTo>
                <a:lnTo>
                  <a:pt x="1506071" y="268941"/>
                </a:lnTo>
                <a:lnTo>
                  <a:pt x="1465729" y="0"/>
                </a:lnTo>
                <a:lnTo>
                  <a:pt x="1035424" y="295835"/>
                </a:lnTo>
                <a:lnTo>
                  <a:pt x="416859" y="389965"/>
                </a:lnTo>
                <a:lnTo>
                  <a:pt x="147918" y="497541"/>
                </a:lnTo>
                <a:close/>
              </a:path>
            </a:pathLst>
          </a:cu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8E600BC-F7EA-47FE-1F37-76E4CC8EAA8E}"/>
              </a:ext>
            </a:extLst>
          </p:cNvPr>
          <p:cNvSpPr/>
          <p:nvPr/>
        </p:nvSpPr>
        <p:spPr>
          <a:xfrm>
            <a:off x="7404849" y="2877670"/>
            <a:ext cx="309283" cy="524435"/>
          </a:xfrm>
          <a:custGeom>
            <a:avLst/>
            <a:gdLst>
              <a:gd name="csX0" fmla="*/ 107577 w 309283"/>
              <a:gd name="csY0" fmla="*/ 0 h 524435"/>
              <a:gd name="csX1" fmla="*/ 0 w 309283"/>
              <a:gd name="csY1" fmla="*/ 524435 h 524435"/>
              <a:gd name="csX2" fmla="*/ 282388 w 309283"/>
              <a:gd name="csY2" fmla="*/ 484094 h 524435"/>
              <a:gd name="csX3" fmla="*/ 309283 w 309283"/>
              <a:gd name="csY3" fmla="*/ 282388 h 524435"/>
              <a:gd name="csX4" fmla="*/ 107577 w 309283"/>
              <a:gd name="csY4" fmla="*/ 0 h 52443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09283" h="524435">
                <a:moveTo>
                  <a:pt x="107577" y="0"/>
                </a:moveTo>
                <a:lnTo>
                  <a:pt x="0" y="524435"/>
                </a:lnTo>
                <a:lnTo>
                  <a:pt x="282388" y="484094"/>
                </a:lnTo>
                <a:lnTo>
                  <a:pt x="309283" y="282388"/>
                </a:lnTo>
                <a:lnTo>
                  <a:pt x="107577" y="0"/>
                </a:lnTo>
                <a:close/>
              </a:path>
            </a:pathLst>
          </a:cu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6C4AFD2-152C-3E6C-C5E7-032EF8B52BA3}"/>
              </a:ext>
            </a:extLst>
          </p:cNvPr>
          <p:cNvSpPr/>
          <p:nvPr/>
        </p:nvSpPr>
        <p:spPr>
          <a:xfrm>
            <a:off x="8494061" y="1600200"/>
            <a:ext cx="1815353" cy="1465729"/>
          </a:xfrm>
          <a:custGeom>
            <a:avLst/>
            <a:gdLst>
              <a:gd name="csX0" fmla="*/ 349623 w 1815353"/>
              <a:gd name="csY0" fmla="*/ 753035 h 1465729"/>
              <a:gd name="csX1" fmla="*/ 0 w 1815353"/>
              <a:gd name="csY1" fmla="*/ 1465729 h 1465729"/>
              <a:gd name="csX2" fmla="*/ 349623 w 1815353"/>
              <a:gd name="csY2" fmla="*/ 1304364 h 1465729"/>
              <a:gd name="csX3" fmla="*/ 497541 w 1815353"/>
              <a:gd name="csY3" fmla="*/ 1452282 h 1465729"/>
              <a:gd name="csX4" fmla="*/ 685800 w 1815353"/>
              <a:gd name="csY4" fmla="*/ 1264023 h 1465729"/>
              <a:gd name="csX5" fmla="*/ 914400 w 1815353"/>
              <a:gd name="csY5" fmla="*/ 1425388 h 1465729"/>
              <a:gd name="csX6" fmla="*/ 1304365 w 1815353"/>
              <a:gd name="csY6" fmla="*/ 1210235 h 1465729"/>
              <a:gd name="csX7" fmla="*/ 1653988 w 1815353"/>
              <a:gd name="csY7" fmla="*/ 591670 h 1465729"/>
              <a:gd name="csX8" fmla="*/ 1815353 w 1815353"/>
              <a:gd name="csY8" fmla="*/ 0 h 1465729"/>
              <a:gd name="csX9" fmla="*/ 1021976 w 1815353"/>
              <a:gd name="csY9" fmla="*/ 201705 h 1465729"/>
              <a:gd name="csX10" fmla="*/ 349623 w 1815353"/>
              <a:gd name="csY10" fmla="*/ 753035 h 14657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815353" h="1465729">
                <a:moveTo>
                  <a:pt x="349623" y="753035"/>
                </a:moveTo>
                <a:lnTo>
                  <a:pt x="0" y="1465729"/>
                </a:lnTo>
                <a:lnTo>
                  <a:pt x="349623" y="1304364"/>
                </a:lnTo>
                <a:lnTo>
                  <a:pt x="497541" y="1452282"/>
                </a:lnTo>
                <a:lnTo>
                  <a:pt x="685800" y="1264023"/>
                </a:lnTo>
                <a:lnTo>
                  <a:pt x="914400" y="1425388"/>
                </a:lnTo>
                <a:lnTo>
                  <a:pt x="1304365" y="1210235"/>
                </a:lnTo>
                <a:lnTo>
                  <a:pt x="1653988" y="591670"/>
                </a:lnTo>
                <a:lnTo>
                  <a:pt x="1815353" y="0"/>
                </a:lnTo>
                <a:lnTo>
                  <a:pt x="1021976" y="201705"/>
                </a:lnTo>
                <a:lnTo>
                  <a:pt x="349623" y="753035"/>
                </a:lnTo>
                <a:close/>
              </a:path>
            </a:pathLst>
          </a:cu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185FC31-ADA6-C000-1B26-E96B604695CA}"/>
              </a:ext>
            </a:extLst>
          </p:cNvPr>
          <p:cNvSpPr/>
          <p:nvPr/>
        </p:nvSpPr>
        <p:spPr>
          <a:xfrm>
            <a:off x="5125263" y="850758"/>
            <a:ext cx="1331259" cy="1250576"/>
          </a:xfrm>
          <a:custGeom>
            <a:avLst/>
            <a:gdLst>
              <a:gd name="csX0" fmla="*/ 524435 w 1331259"/>
              <a:gd name="csY0" fmla="*/ 121023 h 1250576"/>
              <a:gd name="csX1" fmla="*/ 0 w 1331259"/>
              <a:gd name="csY1" fmla="*/ 658906 h 1250576"/>
              <a:gd name="csX2" fmla="*/ 793377 w 1331259"/>
              <a:gd name="csY2" fmla="*/ 1250576 h 1250576"/>
              <a:gd name="csX3" fmla="*/ 1331259 w 1331259"/>
              <a:gd name="csY3" fmla="*/ 578223 h 1250576"/>
              <a:gd name="csX4" fmla="*/ 1062318 w 1331259"/>
              <a:gd name="csY4" fmla="*/ 0 h 1250576"/>
              <a:gd name="csX5" fmla="*/ 524435 w 1331259"/>
              <a:gd name="csY5" fmla="*/ 121023 h 12505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331259" h="1250576">
                <a:moveTo>
                  <a:pt x="524435" y="121023"/>
                </a:moveTo>
                <a:lnTo>
                  <a:pt x="0" y="658906"/>
                </a:lnTo>
                <a:lnTo>
                  <a:pt x="793377" y="1250576"/>
                </a:lnTo>
                <a:lnTo>
                  <a:pt x="1331259" y="578223"/>
                </a:lnTo>
                <a:lnTo>
                  <a:pt x="1062318" y="0"/>
                </a:lnTo>
                <a:lnTo>
                  <a:pt x="524435" y="121023"/>
                </a:lnTo>
                <a:close/>
              </a:path>
            </a:pathLst>
          </a:cu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EA64ECC-96D7-1EF1-25E1-AB30D7F1255C}"/>
              </a:ext>
            </a:extLst>
          </p:cNvPr>
          <p:cNvSpPr/>
          <p:nvPr/>
        </p:nvSpPr>
        <p:spPr>
          <a:xfrm>
            <a:off x="2268072" y="2622177"/>
            <a:ext cx="5580530" cy="2191870"/>
          </a:xfrm>
          <a:prstGeom prst="arc">
            <a:avLst>
              <a:gd name="adj1" fmla="val 11553051"/>
              <a:gd name="adj2" fmla="val 0"/>
            </a:avLst>
          </a:prstGeom>
          <a:ln w="57150">
            <a:solidFill>
              <a:schemeClr val="accent1">
                <a:lumMod val="20000"/>
                <a:lumOff val="80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03C583E5-3054-D208-E200-8707E16447B3}"/>
              </a:ext>
            </a:extLst>
          </p:cNvPr>
          <p:cNvSpPr/>
          <p:nvPr/>
        </p:nvSpPr>
        <p:spPr>
          <a:xfrm>
            <a:off x="5503210" y="2459657"/>
            <a:ext cx="356346" cy="32503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68E84A-93EE-887A-9B24-94F0364EC96E}"/>
              </a:ext>
            </a:extLst>
          </p:cNvPr>
          <p:cNvSpPr txBox="1"/>
          <p:nvPr/>
        </p:nvSpPr>
        <p:spPr>
          <a:xfrm>
            <a:off x="5643947" y="2764089"/>
            <a:ext cx="962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me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9F60B6-44D6-E9A8-6328-7364887DB4AE}"/>
              </a:ext>
            </a:extLst>
          </p:cNvPr>
          <p:cNvSpPr txBox="1"/>
          <p:nvPr/>
        </p:nvSpPr>
        <p:spPr>
          <a:xfrm rot="20549678">
            <a:off x="8820184" y="5508974"/>
            <a:ext cx="2749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rest of the world left as </a:t>
            </a:r>
            <a:br>
              <a:rPr lang="en-US" sz="2000" dirty="0"/>
            </a:br>
            <a:r>
              <a:rPr lang="en-US" sz="2000" dirty="0"/>
              <a:t>exercise to the reader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77B4DCD-C4FB-BCFE-6B4A-124A1762582A}"/>
              </a:ext>
            </a:extLst>
          </p:cNvPr>
          <p:cNvCxnSpPr/>
          <p:nvPr/>
        </p:nvCxnSpPr>
        <p:spPr>
          <a:xfrm flipH="1">
            <a:off x="6456522" y="850758"/>
            <a:ext cx="386603" cy="2689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6C98C29-C88A-A845-A12E-0FF9F6719E66}"/>
              </a:ext>
            </a:extLst>
          </p:cNvPr>
          <p:cNvSpPr txBox="1"/>
          <p:nvPr/>
        </p:nvSpPr>
        <p:spPr>
          <a:xfrm>
            <a:off x="6843125" y="615896"/>
            <a:ext cx="3628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totally doesn’t belong to the US</a:t>
            </a:r>
          </a:p>
        </p:txBody>
      </p:sp>
    </p:spTree>
    <p:extLst>
      <p:ext uri="{BB962C8B-B14F-4D97-AF65-F5344CB8AC3E}">
        <p14:creationId xmlns:p14="http://schemas.microsoft.com/office/powerpoint/2010/main" val="3227633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4CBD6-5E51-B2E4-8294-C656F81C2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8311"/>
            <a:ext cx="10515600" cy="557865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An AI passes the Security Turing Test for some role if </a:t>
            </a:r>
            <a:r>
              <a:rPr lang="en-US" sz="5400" b="1" i="1" dirty="0"/>
              <a:t>replacing the human population </a:t>
            </a:r>
            <a:r>
              <a:rPr lang="en-US" sz="5400" dirty="0"/>
              <a:t>that occupies that role with AIs does not materially worsen security.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80FC3-D657-7614-F07C-6A16209E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83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 Tip of the Iceberg – Tech, Business, and Other Ramblings">
            <a:extLst>
              <a:ext uri="{FF2B5EF4-FFF2-40B4-BE49-F238E27FC236}">
                <a16:creationId xmlns:a16="http://schemas.microsoft.com/office/drawing/2014/main" id="{ECF63D92-DAE4-25F0-3FB1-7659F6B9A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39" y="-12092"/>
            <a:ext cx="9160122" cy="687009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7CFAE17-2CA5-8863-6559-E28A2BC44C64}"/>
              </a:ext>
            </a:extLst>
          </p:cNvPr>
          <p:cNvSpPr/>
          <p:nvPr/>
        </p:nvSpPr>
        <p:spPr>
          <a:xfrm>
            <a:off x="316089" y="4519997"/>
            <a:ext cx="4472823" cy="18808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Any divergence in AI vs human behavior that invalidates some security assumption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131BEA8-130A-D3D5-983C-8B91B4C9C30A}"/>
              </a:ext>
            </a:extLst>
          </p:cNvPr>
          <p:cNvSpPr/>
          <p:nvPr/>
        </p:nvSpPr>
        <p:spPr>
          <a:xfrm>
            <a:off x="7605402" y="561455"/>
            <a:ext cx="3716951" cy="9632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AI follows instructions in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1774F9-0CF0-4236-23D3-52705186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40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BC21F-6BA8-4195-34C1-38A052F4E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Two roads to success</a:t>
            </a:r>
          </a:p>
        </p:txBody>
      </p:sp>
      <p:pic>
        <p:nvPicPr>
          <p:cNvPr id="4" name="Picture 3" descr="Two Paths Meme Generator - Imgflip">
            <a:extLst>
              <a:ext uri="{FF2B5EF4-FFF2-40B4-BE49-F238E27FC236}">
                <a16:creationId xmlns:a16="http://schemas.microsoft.com/office/drawing/2014/main" id="{8E6BF5DF-244C-6277-0AEE-E371A19EB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1298222"/>
            <a:ext cx="5384800" cy="538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BA6637-5D45-E053-322D-D2958E43337B}"/>
              </a:ext>
            </a:extLst>
          </p:cNvPr>
          <p:cNvSpPr txBox="1"/>
          <p:nvPr/>
        </p:nvSpPr>
        <p:spPr>
          <a:xfrm>
            <a:off x="8788400" y="1772247"/>
            <a:ext cx="31100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make AI behave more like humans in our human-shaped world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3ED01-D762-330F-7A56-1107AFB90D4E}"/>
              </a:ext>
            </a:extLst>
          </p:cNvPr>
          <p:cNvSpPr txBox="1"/>
          <p:nvPr/>
        </p:nvSpPr>
        <p:spPr>
          <a:xfrm>
            <a:off x="115711" y="1772247"/>
            <a:ext cx="32878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build AI-specific infrastructures </a:t>
            </a:r>
            <a:r>
              <a:rPr lang="en-US" sz="3200" dirty="0"/>
              <a:t>to make differences non-exploitable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FD3FAC2-F007-0997-FE6F-516361B2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7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B46F2-0FEC-906D-48C1-9D9B4EFB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failure modes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3313F57-C61F-4F20-72B8-1450E5040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092776"/>
              </p:ext>
            </p:extLst>
          </p:nvPr>
        </p:nvGraphicFramePr>
        <p:xfrm>
          <a:off x="495216" y="2270239"/>
          <a:ext cx="11441290" cy="340077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27090">
                  <a:extLst>
                    <a:ext uri="{9D8B030D-6E8A-4147-A177-3AD203B41FA5}">
                      <a16:colId xmlns:a16="http://schemas.microsoft.com/office/drawing/2014/main" val="1612303252"/>
                    </a:ext>
                  </a:extLst>
                </a:gridCol>
                <a:gridCol w="3806341">
                  <a:extLst>
                    <a:ext uri="{9D8B030D-6E8A-4147-A177-3AD203B41FA5}">
                      <a16:colId xmlns:a16="http://schemas.microsoft.com/office/drawing/2014/main" val="3948025259"/>
                    </a:ext>
                  </a:extLst>
                </a:gridCol>
                <a:gridCol w="4607859">
                  <a:extLst>
                    <a:ext uri="{9D8B030D-6E8A-4147-A177-3AD203B41FA5}">
                      <a16:colId xmlns:a16="http://schemas.microsoft.com/office/drawing/2014/main" val="22163998"/>
                    </a:ext>
                  </a:extLst>
                </a:gridCol>
              </a:tblGrid>
              <a:tr h="1133593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1) Behavioral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dirty="0"/>
                        <a:t>AI ≠ human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better models fix this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598666"/>
                  </a:ext>
                </a:extLst>
              </a:tr>
              <a:tr h="1133593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2) Compositional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/>
                        <a:t>1000 AIs ≠ 1000 humans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better models don’t fix this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028690"/>
                  </a:ext>
                </a:extLst>
              </a:tr>
              <a:tr h="1133593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3) Structural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/>
                        <a:t>AI + institutions </a:t>
                      </a:r>
                      <a:br>
                        <a:rPr lang="en-US" sz="2800" i="1" dirty="0"/>
                      </a:br>
                      <a:r>
                        <a:rPr lang="en-US" sz="2800" i="1" dirty="0"/>
                        <a:t>≠ humans + institutions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this problem is not at the model-level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08539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4AD6359-80E8-86DC-0BC6-E5541CF6FD54}"/>
              </a:ext>
            </a:extLst>
          </p:cNvPr>
          <p:cNvSpPr/>
          <p:nvPr/>
        </p:nvSpPr>
        <p:spPr>
          <a:xfrm>
            <a:off x="7313043" y="1612854"/>
            <a:ext cx="4748969" cy="4400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098F0-BC7D-3362-9FF7-D1725499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67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5B94F-14C9-E38A-8DFB-9EB8493C6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8FF0B-070C-59C7-00BB-2CCF53743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failure modes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21C4F7-0594-151E-0534-AE983655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30A504-5A23-0675-48EA-4D9BEC180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701047"/>
              </p:ext>
            </p:extLst>
          </p:nvPr>
        </p:nvGraphicFramePr>
        <p:xfrm>
          <a:off x="495216" y="2270239"/>
          <a:ext cx="11441290" cy="340077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27090">
                  <a:extLst>
                    <a:ext uri="{9D8B030D-6E8A-4147-A177-3AD203B41FA5}">
                      <a16:colId xmlns:a16="http://schemas.microsoft.com/office/drawing/2014/main" val="1612303252"/>
                    </a:ext>
                  </a:extLst>
                </a:gridCol>
                <a:gridCol w="3806341">
                  <a:extLst>
                    <a:ext uri="{9D8B030D-6E8A-4147-A177-3AD203B41FA5}">
                      <a16:colId xmlns:a16="http://schemas.microsoft.com/office/drawing/2014/main" val="3948025259"/>
                    </a:ext>
                  </a:extLst>
                </a:gridCol>
                <a:gridCol w="4607859">
                  <a:extLst>
                    <a:ext uri="{9D8B030D-6E8A-4147-A177-3AD203B41FA5}">
                      <a16:colId xmlns:a16="http://schemas.microsoft.com/office/drawing/2014/main" val="22163998"/>
                    </a:ext>
                  </a:extLst>
                </a:gridCol>
              </a:tblGrid>
              <a:tr h="1133593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1) Behavioral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dirty="0"/>
                        <a:t>AI ≠ human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better models fix this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598666"/>
                  </a:ext>
                </a:extLst>
              </a:tr>
              <a:tr h="1133593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2) Compositional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/>
                        <a:t>1000 AIs ≠ 1000 humans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better models don’t fix this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028690"/>
                  </a:ext>
                </a:extLst>
              </a:tr>
              <a:tr h="1133593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3) Structural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/>
                        <a:t>AI + institutions </a:t>
                      </a:r>
                      <a:br>
                        <a:rPr lang="en-US" sz="2800" i="1" dirty="0"/>
                      </a:br>
                      <a:r>
                        <a:rPr lang="en-US" sz="2800" i="1" dirty="0"/>
                        <a:t>≠ humans + institutions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this problem is not at the model-level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085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82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3AD15-0067-1AB9-D21A-DEC71106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invariants (behavioral)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CFFD3-0F1E-7835-3ED9-A07383687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418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1" dirty="0"/>
              <a:t>Humans implicitly rely on regularities that are historically true because there was no incentive to violate them</a:t>
            </a:r>
            <a:br>
              <a:rPr lang="en-US" sz="3200" b="1" i="1" dirty="0"/>
            </a:br>
            <a:endParaRPr lang="en-US" sz="2000" b="1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A package with a plausible name is safe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 GitHub issue about a weird error was written to help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Documentation pages are not malicious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8CD8CF-C4B9-44C5-C026-45629988BAC3}"/>
              </a:ext>
            </a:extLst>
          </p:cNvPr>
          <p:cNvSpPr/>
          <p:nvPr/>
        </p:nvSpPr>
        <p:spPr>
          <a:xfrm>
            <a:off x="363071" y="4879228"/>
            <a:ext cx="11739282" cy="1613647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/>
              <a:t>Agents trained on a pre-agent web treat these as stable signals</a:t>
            </a:r>
            <a:br>
              <a:rPr lang="en-US" sz="3200" i="1" dirty="0"/>
            </a:br>
            <a:r>
              <a:rPr lang="en-US" sz="3200" i="1" dirty="0"/>
              <a:t>So now attackers have incentives to violate them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B85E5-2C64-5343-1D21-5934910F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0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12AC0-F30C-C530-2A89-329AD58DC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B8E19-A254-AFB6-4EB9-0E1750F45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9978" cy="1325563"/>
          </a:xfrm>
        </p:spPr>
        <p:txBody>
          <a:bodyPr/>
          <a:lstStyle/>
          <a:p>
            <a:r>
              <a:rPr lang="en-US" dirty="0"/>
              <a:t>Agent monoculture (compositional)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15556-01A0-9110-DAD0-408D09A5D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811" y="1855694"/>
            <a:ext cx="7270377" cy="4044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F012C-55A8-4CD1-9B44-64E980648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39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E18EF-48F4-BE28-D637-E775D696E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422-1D29-119C-0C13-1027F38A7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9978" cy="1325563"/>
          </a:xfrm>
        </p:spPr>
        <p:txBody>
          <a:bodyPr/>
          <a:lstStyle/>
          <a:p>
            <a:r>
              <a:rPr lang="en-US" dirty="0"/>
              <a:t>Agent monoculture (compositional)</a:t>
            </a:r>
          </a:p>
        </p:txBody>
      </p:sp>
      <p:pic>
        <p:nvPicPr>
          <p:cNvPr id="3" name="Picture 2" descr="Devil PNG picture 800x800 ...">
            <a:extLst>
              <a:ext uri="{FF2B5EF4-FFF2-40B4-BE49-F238E27FC236}">
                <a16:creationId xmlns:a16="http://schemas.microsoft.com/office/drawing/2014/main" id="{5A4521CE-A00A-8BF7-7D30-2C7AE1430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42" y="2756647"/>
            <a:ext cx="1179474" cy="1179474"/>
          </a:xfrm>
          <a:prstGeom prst="rect">
            <a:avLst/>
          </a:prstGeom>
        </p:spPr>
      </p:pic>
      <p:pic>
        <p:nvPicPr>
          <p:cNvPr id="5" name="Picture 4" descr="Robot Black And White Vector Art, Icons ...">
            <a:extLst>
              <a:ext uri="{FF2B5EF4-FFF2-40B4-BE49-F238E27FC236}">
                <a16:creationId xmlns:a16="http://schemas.microsoft.com/office/drawing/2014/main" id="{B9234E3D-2D40-25B8-9E30-453137F8E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778" y="2334977"/>
            <a:ext cx="1502300" cy="1502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C668B6-6F69-9526-F81A-2A60C621542A}"/>
              </a:ext>
            </a:extLst>
          </p:cNvPr>
          <p:cNvSpPr txBox="1"/>
          <p:nvPr/>
        </p:nvSpPr>
        <p:spPr>
          <a:xfrm>
            <a:off x="1197842" y="4075608"/>
            <a:ext cx="3899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Attacker has access to an </a:t>
            </a:r>
            <a:r>
              <a:rPr lang="en-US" sz="3200" i="1" dirty="0"/>
              <a:t>oracle</a:t>
            </a:r>
            <a:r>
              <a:rPr lang="en-US" sz="3200" dirty="0"/>
              <a:t> to build attacks offline</a:t>
            </a:r>
          </a:p>
        </p:txBody>
      </p:sp>
      <p:pic>
        <p:nvPicPr>
          <p:cNvPr id="11" name="Picture 10" descr="Devil PNG picture 800x800 ...">
            <a:extLst>
              <a:ext uri="{FF2B5EF4-FFF2-40B4-BE49-F238E27FC236}">
                <a16:creationId xmlns:a16="http://schemas.microsoft.com/office/drawing/2014/main" id="{78398B02-7CAC-6776-230B-ACB72D4B5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108" y="3837277"/>
            <a:ext cx="1179474" cy="1179474"/>
          </a:xfrm>
          <a:prstGeom prst="rect">
            <a:avLst/>
          </a:prstGeom>
        </p:spPr>
      </p:pic>
      <p:pic>
        <p:nvPicPr>
          <p:cNvPr id="12" name="Picture 11" descr="Robot Black And White Vector Art, Icons ...">
            <a:extLst>
              <a:ext uri="{FF2B5EF4-FFF2-40B4-BE49-F238E27FC236}">
                <a16:creationId xmlns:a16="http://schemas.microsoft.com/office/drawing/2014/main" id="{1298DD52-B8BE-B20E-5425-B80F8CF2E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504" y="1772563"/>
            <a:ext cx="924776" cy="924776"/>
          </a:xfrm>
          <a:prstGeom prst="rect">
            <a:avLst/>
          </a:prstGeom>
        </p:spPr>
      </p:pic>
      <p:pic>
        <p:nvPicPr>
          <p:cNvPr id="13" name="Picture 12" descr="Robot Black And White Vector Art, Icons ...">
            <a:extLst>
              <a:ext uri="{FF2B5EF4-FFF2-40B4-BE49-F238E27FC236}">
                <a16:creationId xmlns:a16="http://schemas.microsoft.com/office/drawing/2014/main" id="{826A5F8F-09E2-9997-61E0-B85705D3C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987" y="1502540"/>
            <a:ext cx="924776" cy="924776"/>
          </a:xfrm>
          <a:prstGeom prst="rect">
            <a:avLst/>
          </a:prstGeom>
        </p:spPr>
      </p:pic>
      <p:pic>
        <p:nvPicPr>
          <p:cNvPr id="14" name="Picture 13" descr="Robot Black And White Vector Art, Icons ...">
            <a:extLst>
              <a:ext uri="{FF2B5EF4-FFF2-40B4-BE49-F238E27FC236}">
                <a16:creationId xmlns:a16="http://schemas.microsoft.com/office/drawing/2014/main" id="{4F571495-7259-186B-FF2C-32172EE45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470" y="1491833"/>
            <a:ext cx="924776" cy="924776"/>
          </a:xfrm>
          <a:prstGeom prst="rect">
            <a:avLst/>
          </a:prstGeom>
        </p:spPr>
      </p:pic>
      <p:pic>
        <p:nvPicPr>
          <p:cNvPr id="15" name="Picture 14" descr="Robot Black And White Vector Art, Icons ...">
            <a:extLst>
              <a:ext uri="{FF2B5EF4-FFF2-40B4-BE49-F238E27FC236}">
                <a16:creationId xmlns:a16="http://schemas.microsoft.com/office/drawing/2014/main" id="{4554C7DB-F087-957A-4EFB-500E7BC06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3103" y="1772563"/>
            <a:ext cx="924776" cy="92477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527CCF-0BC4-844A-D051-16362A150415}"/>
              </a:ext>
            </a:extLst>
          </p:cNvPr>
          <p:cNvCxnSpPr>
            <a:stCxn id="11" idx="0"/>
            <a:endCxn id="12" idx="2"/>
          </p:cNvCxnSpPr>
          <p:nvPr/>
        </p:nvCxnSpPr>
        <p:spPr>
          <a:xfrm flipH="1" flipV="1">
            <a:off x="6996892" y="2697339"/>
            <a:ext cx="2041953" cy="113993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E83EAC-83DE-CFB5-498C-BDD721DAC90B}"/>
              </a:ext>
            </a:extLst>
          </p:cNvPr>
          <p:cNvCxnSpPr>
            <a:cxnSpLocks/>
            <a:stCxn id="11" idx="0"/>
            <a:endCxn id="13" idx="2"/>
          </p:cNvCxnSpPr>
          <p:nvPr/>
        </p:nvCxnSpPr>
        <p:spPr>
          <a:xfrm flipH="1" flipV="1">
            <a:off x="8144375" y="2427316"/>
            <a:ext cx="894470" cy="140996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5BE8FA-EE2A-176D-E0AD-A5A369F7BA14}"/>
              </a:ext>
            </a:extLst>
          </p:cNvPr>
          <p:cNvCxnSpPr>
            <a:cxnSpLocks/>
            <a:stCxn id="11" idx="0"/>
            <a:endCxn id="14" idx="2"/>
          </p:cNvCxnSpPr>
          <p:nvPr/>
        </p:nvCxnSpPr>
        <p:spPr>
          <a:xfrm flipV="1">
            <a:off x="9038845" y="2416609"/>
            <a:ext cx="253013" cy="142066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6CF0D00-2E75-D76F-3E6C-5AB6FDD60AF8}"/>
              </a:ext>
            </a:extLst>
          </p:cNvPr>
          <p:cNvCxnSpPr>
            <a:cxnSpLocks/>
            <a:stCxn id="11" idx="0"/>
            <a:endCxn id="15" idx="2"/>
          </p:cNvCxnSpPr>
          <p:nvPr/>
        </p:nvCxnSpPr>
        <p:spPr>
          <a:xfrm flipV="1">
            <a:off x="9038845" y="2697339"/>
            <a:ext cx="1256646" cy="113993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AA54C6C-13C2-AAB8-6BC1-FF2925DAE61A}"/>
              </a:ext>
            </a:extLst>
          </p:cNvPr>
          <p:cNvSpPr txBox="1"/>
          <p:nvPr/>
        </p:nvSpPr>
        <p:spPr>
          <a:xfrm>
            <a:off x="7215527" y="4977215"/>
            <a:ext cx="3899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Attacks scale to all shared models (and even across models)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F5BEB25-C7DD-D470-534F-1688D77415C5}"/>
              </a:ext>
            </a:extLst>
          </p:cNvPr>
          <p:cNvCxnSpPr>
            <a:cxnSpLocks/>
            <a:endCxn id="3" idx="3"/>
          </p:cNvCxnSpPr>
          <p:nvPr/>
        </p:nvCxnSpPr>
        <p:spPr>
          <a:xfrm flipH="1">
            <a:off x="2377316" y="3339927"/>
            <a:ext cx="1380563" cy="6457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96D59BCB-7ED1-B943-75C4-ABC67FA0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61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E1474-C3F2-EE53-FAF8-9EF29A075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65CB2-E3A6-01AA-3756-9A93D26A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7294" cy="1325563"/>
          </a:xfrm>
        </p:spPr>
        <p:txBody>
          <a:bodyPr/>
          <a:lstStyle/>
          <a:p>
            <a:r>
              <a:rPr lang="en-US" dirty="0"/>
              <a:t>Context, embodiment &amp; stakes (structural)</a:t>
            </a:r>
          </a:p>
        </p:txBody>
      </p:sp>
      <p:pic>
        <p:nvPicPr>
          <p:cNvPr id="4" name="Picture 3" descr="Robot Black And White Vector Art, Icons ...">
            <a:extLst>
              <a:ext uri="{FF2B5EF4-FFF2-40B4-BE49-F238E27FC236}">
                <a16:creationId xmlns:a16="http://schemas.microsoft.com/office/drawing/2014/main" id="{213CD33B-FFAB-B0B1-7010-C60925A20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081" y="4594402"/>
            <a:ext cx="2215048" cy="2215048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B1C159F-209C-C40F-B56D-41FD98965B66}"/>
              </a:ext>
            </a:extLst>
          </p:cNvPr>
          <p:cNvSpPr/>
          <p:nvPr/>
        </p:nvSpPr>
        <p:spPr>
          <a:xfrm>
            <a:off x="8095129" y="4011701"/>
            <a:ext cx="3953436" cy="1165402"/>
          </a:xfrm>
          <a:prstGeom prst="wedgeRectCallout">
            <a:avLst>
              <a:gd name="adj1" fmla="val -55010"/>
              <a:gd name="adj2" fmla="val 54674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 don’t know that my human has no colleague called Bob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740536-E657-7053-CD19-E7AE149C8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48" y="1690688"/>
            <a:ext cx="5061333" cy="4131888"/>
          </a:xfrm>
          <a:prstGeom prst="rect">
            <a:avLst/>
          </a:prstGeom>
        </p:spPr>
      </p:pic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1A1EB8BC-A6A0-BE3C-AB13-462F5ED1AA9E}"/>
              </a:ext>
            </a:extLst>
          </p:cNvPr>
          <p:cNvSpPr/>
          <p:nvPr/>
        </p:nvSpPr>
        <p:spPr>
          <a:xfrm>
            <a:off x="8095129" y="2759969"/>
            <a:ext cx="3953436" cy="1165402"/>
          </a:xfrm>
          <a:prstGeom prst="wedgeRectCallout">
            <a:avLst>
              <a:gd name="adj1" fmla="val -55010"/>
              <a:gd name="adj2" fmla="val 54674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 can’t text him or hop over to his desk to verify this is real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05E88363-5225-0A0D-3176-B974A6ED50A9}"/>
              </a:ext>
            </a:extLst>
          </p:cNvPr>
          <p:cNvSpPr/>
          <p:nvPr/>
        </p:nvSpPr>
        <p:spPr>
          <a:xfrm>
            <a:off x="8095129" y="1508237"/>
            <a:ext cx="3953436" cy="1165402"/>
          </a:xfrm>
          <a:prstGeom prst="wedgeRectCallout">
            <a:avLst>
              <a:gd name="adj1" fmla="val -55010"/>
              <a:gd name="adj2" fmla="val 54674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but in any case it’s not my job on the line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5E14398-3035-7A42-CF68-839D9DC9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9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D2F6B-7DA1-E11A-641C-36FFCFB45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2F79-194B-CEAD-695C-B4E26B956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failure modes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53E379-A243-E7B4-5312-2A3476BAE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9D64E83-33B6-FB14-B1B6-5D6A4B38F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300350"/>
              </p:ext>
            </p:extLst>
          </p:nvPr>
        </p:nvGraphicFramePr>
        <p:xfrm>
          <a:off x="495216" y="2270239"/>
          <a:ext cx="11441290" cy="340077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27090">
                  <a:extLst>
                    <a:ext uri="{9D8B030D-6E8A-4147-A177-3AD203B41FA5}">
                      <a16:colId xmlns:a16="http://schemas.microsoft.com/office/drawing/2014/main" val="1612303252"/>
                    </a:ext>
                  </a:extLst>
                </a:gridCol>
                <a:gridCol w="3806341">
                  <a:extLst>
                    <a:ext uri="{9D8B030D-6E8A-4147-A177-3AD203B41FA5}">
                      <a16:colId xmlns:a16="http://schemas.microsoft.com/office/drawing/2014/main" val="3948025259"/>
                    </a:ext>
                  </a:extLst>
                </a:gridCol>
                <a:gridCol w="4607859">
                  <a:extLst>
                    <a:ext uri="{9D8B030D-6E8A-4147-A177-3AD203B41FA5}">
                      <a16:colId xmlns:a16="http://schemas.microsoft.com/office/drawing/2014/main" val="22163998"/>
                    </a:ext>
                  </a:extLst>
                </a:gridCol>
              </a:tblGrid>
              <a:tr h="1133593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1) Behavioral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dirty="0"/>
                        <a:t>AI ≠ human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better models fix this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598666"/>
                  </a:ext>
                </a:extLst>
              </a:tr>
              <a:tr h="1133593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2) Compositional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/>
                        <a:t>1000 AIs ≠ 1000 humans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better models don’t fix this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028690"/>
                  </a:ext>
                </a:extLst>
              </a:tr>
              <a:tr h="1133593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3) Structural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/>
                        <a:t>AI + institutions </a:t>
                      </a:r>
                      <a:br>
                        <a:rPr lang="en-US" sz="2800" i="1" dirty="0"/>
                      </a:br>
                      <a:r>
                        <a:rPr lang="en-US" sz="2800" i="1" dirty="0"/>
                        <a:t>≠ humans + institutions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this problem is not at the model-level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085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74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E7DA3-8CA2-BA79-EA28-1961C761E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506F05B-3044-5891-B423-4BE1CC81986A}"/>
              </a:ext>
            </a:extLst>
          </p:cNvPr>
          <p:cNvSpPr/>
          <p:nvPr/>
        </p:nvSpPr>
        <p:spPr>
          <a:xfrm>
            <a:off x="1996889" y="1600200"/>
            <a:ext cx="3039035" cy="4424082"/>
          </a:xfrm>
          <a:custGeom>
            <a:avLst/>
            <a:gdLst>
              <a:gd name="csX0" fmla="*/ 161365 w 3039035"/>
              <a:gd name="csY0" fmla="*/ 0 h 4424082"/>
              <a:gd name="csX1" fmla="*/ 685800 w 3039035"/>
              <a:gd name="csY1" fmla="*/ 470647 h 4424082"/>
              <a:gd name="csX2" fmla="*/ 2702859 w 3039035"/>
              <a:gd name="csY2" fmla="*/ 443753 h 4424082"/>
              <a:gd name="csX3" fmla="*/ 3039035 w 3039035"/>
              <a:gd name="csY3" fmla="*/ 1196788 h 4424082"/>
              <a:gd name="csX4" fmla="*/ 2864223 w 3039035"/>
              <a:gd name="csY4" fmla="*/ 1627094 h 4424082"/>
              <a:gd name="csX5" fmla="*/ 1344706 w 3039035"/>
              <a:gd name="csY5" fmla="*/ 2084294 h 4424082"/>
              <a:gd name="csX6" fmla="*/ 1048870 w 3039035"/>
              <a:gd name="csY6" fmla="*/ 2514600 h 4424082"/>
              <a:gd name="csX7" fmla="*/ 1452282 w 3039035"/>
              <a:gd name="csY7" fmla="*/ 3012141 h 4424082"/>
              <a:gd name="csX8" fmla="*/ 1546412 w 3039035"/>
              <a:gd name="csY8" fmla="*/ 4114800 h 4424082"/>
              <a:gd name="csX9" fmla="*/ 1264023 w 3039035"/>
              <a:gd name="csY9" fmla="*/ 4424082 h 4424082"/>
              <a:gd name="csX10" fmla="*/ 295835 w 3039035"/>
              <a:gd name="csY10" fmla="*/ 3738282 h 4424082"/>
              <a:gd name="csX11" fmla="*/ 255494 w 3039035"/>
              <a:gd name="csY11" fmla="*/ 2756647 h 4424082"/>
              <a:gd name="csX12" fmla="*/ 658906 w 3039035"/>
              <a:gd name="csY12" fmla="*/ 2568388 h 4424082"/>
              <a:gd name="csX13" fmla="*/ 766482 w 3039035"/>
              <a:gd name="csY13" fmla="*/ 2070847 h 4424082"/>
              <a:gd name="csX14" fmla="*/ 470647 w 3039035"/>
              <a:gd name="csY14" fmla="*/ 1882588 h 4424082"/>
              <a:gd name="csX15" fmla="*/ 0 w 3039035"/>
              <a:gd name="csY15" fmla="*/ 551329 h 4424082"/>
              <a:gd name="csX16" fmla="*/ 161365 w 3039035"/>
              <a:gd name="csY16" fmla="*/ 0 h 44240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3039035" h="4424082">
                <a:moveTo>
                  <a:pt x="161365" y="0"/>
                </a:moveTo>
                <a:lnTo>
                  <a:pt x="685800" y="470647"/>
                </a:lnTo>
                <a:lnTo>
                  <a:pt x="2702859" y="443753"/>
                </a:lnTo>
                <a:lnTo>
                  <a:pt x="3039035" y="1196788"/>
                </a:lnTo>
                <a:lnTo>
                  <a:pt x="2864223" y="1627094"/>
                </a:lnTo>
                <a:lnTo>
                  <a:pt x="1344706" y="2084294"/>
                </a:lnTo>
                <a:lnTo>
                  <a:pt x="1048870" y="2514600"/>
                </a:lnTo>
                <a:lnTo>
                  <a:pt x="1452282" y="3012141"/>
                </a:lnTo>
                <a:lnTo>
                  <a:pt x="1546412" y="4114800"/>
                </a:lnTo>
                <a:lnTo>
                  <a:pt x="1264023" y="4424082"/>
                </a:lnTo>
                <a:lnTo>
                  <a:pt x="295835" y="3738282"/>
                </a:lnTo>
                <a:lnTo>
                  <a:pt x="255494" y="2756647"/>
                </a:lnTo>
                <a:lnTo>
                  <a:pt x="658906" y="2568388"/>
                </a:lnTo>
                <a:lnTo>
                  <a:pt x="766482" y="2070847"/>
                </a:lnTo>
                <a:lnTo>
                  <a:pt x="470647" y="1882588"/>
                </a:lnTo>
                <a:lnTo>
                  <a:pt x="0" y="551329"/>
                </a:lnTo>
                <a:lnTo>
                  <a:pt x="161365" y="0"/>
                </a:lnTo>
                <a:close/>
              </a:path>
            </a:pathLst>
          </a:cu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4560063-C071-4DDC-A384-F5F085886BB4}"/>
              </a:ext>
            </a:extLst>
          </p:cNvPr>
          <p:cNvSpPr/>
          <p:nvPr/>
        </p:nvSpPr>
        <p:spPr>
          <a:xfrm>
            <a:off x="7364508" y="3065929"/>
            <a:ext cx="2649071" cy="2353235"/>
          </a:xfrm>
          <a:custGeom>
            <a:avLst/>
            <a:gdLst>
              <a:gd name="csX0" fmla="*/ 147918 w 2649071"/>
              <a:gd name="csY0" fmla="*/ 497541 h 2353235"/>
              <a:gd name="csX1" fmla="*/ 0 w 2649071"/>
              <a:gd name="csY1" fmla="*/ 887506 h 2353235"/>
              <a:gd name="csX2" fmla="*/ 322729 w 2649071"/>
              <a:gd name="csY2" fmla="*/ 1183341 h 2353235"/>
              <a:gd name="csX3" fmla="*/ 860612 w 2649071"/>
              <a:gd name="csY3" fmla="*/ 1143000 h 2353235"/>
              <a:gd name="csX4" fmla="*/ 847165 w 2649071"/>
              <a:gd name="csY4" fmla="*/ 1600200 h 2353235"/>
              <a:gd name="csX5" fmla="*/ 793376 w 2649071"/>
              <a:gd name="csY5" fmla="*/ 1640541 h 2353235"/>
              <a:gd name="csX6" fmla="*/ 833718 w 2649071"/>
              <a:gd name="csY6" fmla="*/ 1707776 h 2353235"/>
              <a:gd name="csX7" fmla="*/ 1116106 w 2649071"/>
              <a:gd name="csY7" fmla="*/ 1559859 h 2353235"/>
              <a:gd name="csX8" fmla="*/ 1089212 w 2649071"/>
              <a:gd name="csY8" fmla="*/ 1008529 h 2353235"/>
              <a:gd name="csX9" fmla="*/ 1438835 w 2649071"/>
              <a:gd name="csY9" fmla="*/ 1048871 h 2353235"/>
              <a:gd name="csX10" fmla="*/ 1506071 w 2649071"/>
              <a:gd name="csY10" fmla="*/ 1304365 h 2353235"/>
              <a:gd name="csX11" fmla="*/ 1506071 w 2649071"/>
              <a:gd name="csY11" fmla="*/ 1559859 h 2353235"/>
              <a:gd name="csX12" fmla="*/ 1358153 w 2649071"/>
              <a:gd name="csY12" fmla="*/ 1963271 h 2353235"/>
              <a:gd name="csX13" fmla="*/ 1896035 w 2649071"/>
              <a:gd name="csY13" fmla="*/ 2353235 h 2353235"/>
              <a:gd name="csX14" fmla="*/ 2460812 w 2649071"/>
              <a:gd name="csY14" fmla="*/ 1734671 h 2353235"/>
              <a:gd name="csX15" fmla="*/ 2649071 w 2649071"/>
              <a:gd name="csY15" fmla="*/ 712694 h 2353235"/>
              <a:gd name="csX16" fmla="*/ 2286000 w 2649071"/>
              <a:gd name="csY16" fmla="*/ 201706 h 2353235"/>
              <a:gd name="csX17" fmla="*/ 1506071 w 2649071"/>
              <a:gd name="csY17" fmla="*/ 268941 h 2353235"/>
              <a:gd name="csX18" fmla="*/ 1465729 w 2649071"/>
              <a:gd name="csY18" fmla="*/ 0 h 2353235"/>
              <a:gd name="csX19" fmla="*/ 1035424 w 2649071"/>
              <a:gd name="csY19" fmla="*/ 295835 h 2353235"/>
              <a:gd name="csX20" fmla="*/ 416859 w 2649071"/>
              <a:gd name="csY20" fmla="*/ 389965 h 2353235"/>
              <a:gd name="csX21" fmla="*/ 147918 w 2649071"/>
              <a:gd name="csY21" fmla="*/ 497541 h 235323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2649071" h="2353235">
                <a:moveTo>
                  <a:pt x="147918" y="497541"/>
                </a:moveTo>
                <a:lnTo>
                  <a:pt x="0" y="887506"/>
                </a:lnTo>
                <a:lnTo>
                  <a:pt x="322729" y="1183341"/>
                </a:lnTo>
                <a:lnTo>
                  <a:pt x="860612" y="1143000"/>
                </a:lnTo>
                <a:lnTo>
                  <a:pt x="847165" y="1600200"/>
                </a:lnTo>
                <a:lnTo>
                  <a:pt x="793376" y="1640541"/>
                </a:lnTo>
                <a:lnTo>
                  <a:pt x="833718" y="1707776"/>
                </a:lnTo>
                <a:lnTo>
                  <a:pt x="1116106" y="1559859"/>
                </a:lnTo>
                <a:lnTo>
                  <a:pt x="1089212" y="1008529"/>
                </a:lnTo>
                <a:lnTo>
                  <a:pt x="1438835" y="1048871"/>
                </a:lnTo>
                <a:lnTo>
                  <a:pt x="1506071" y="1304365"/>
                </a:lnTo>
                <a:lnTo>
                  <a:pt x="1506071" y="1559859"/>
                </a:lnTo>
                <a:lnTo>
                  <a:pt x="1358153" y="1963271"/>
                </a:lnTo>
                <a:lnTo>
                  <a:pt x="1896035" y="2353235"/>
                </a:lnTo>
                <a:lnTo>
                  <a:pt x="2460812" y="1734671"/>
                </a:lnTo>
                <a:lnTo>
                  <a:pt x="2649071" y="712694"/>
                </a:lnTo>
                <a:lnTo>
                  <a:pt x="2286000" y="201706"/>
                </a:lnTo>
                <a:lnTo>
                  <a:pt x="1506071" y="268941"/>
                </a:lnTo>
                <a:lnTo>
                  <a:pt x="1465729" y="0"/>
                </a:lnTo>
                <a:lnTo>
                  <a:pt x="1035424" y="295835"/>
                </a:lnTo>
                <a:lnTo>
                  <a:pt x="416859" y="389965"/>
                </a:lnTo>
                <a:lnTo>
                  <a:pt x="147918" y="497541"/>
                </a:lnTo>
                <a:close/>
              </a:path>
            </a:pathLst>
          </a:cu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3A18FDE-437B-2BA5-C5A7-6A021C182549}"/>
              </a:ext>
            </a:extLst>
          </p:cNvPr>
          <p:cNvSpPr/>
          <p:nvPr/>
        </p:nvSpPr>
        <p:spPr>
          <a:xfrm>
            <a:off x="7404849" y="2877670"/>
            <a:ext cx="309283" cy="524435"/>
          </a:xfrm>
          <a:custGeom>
            <a:avLst/>
            <a:gdLst>
              <a:gd name="csX0" fmla="*/ 107577 w 309283"/>
              <a:gd name="csY0" fmla="*/ 0 h 524435"/>
              <a:gd name="csX1" fmla="*/ 0 w 309283"/>
              <a:gd name="csY1" fmla="*/ 524435 h 524435"/>
              <a:gd name="csX2" fmla="*/ 282388 w 309283"/>
              <a:gd name="csY2" fmla="*/ 484094 h 524435"/>
              <a:gd name="csX3" fmla="*/ 309283 w 309283"/>
              <a:gd name="csY3" fmla="*/ 282388 h 524435"/>
              <a:gd name="csX4" fmla="*/ 107577 w 309283"/>
              <a:gd name="csY4" fmla="*/ 0 h 52443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09283" h="524435">
                <a:moveTo>
                  <a:pt x="107577" y="0"/>
                </a:moveTo>
                <a:lnTo>
                  <a:pt x="0" y="524435"/>
                </a:lnTo>
                <a:lnTo>
                  <a:pt x="282388" y="484094"/>
                </a:lnTo>
                <a:lnTo>
                  <a:pt x="309283" y="282388"/>
                </a:lnTo>
                <a:lnTo>
                  <a:pt x="107577" y="0"/>
                </a:lnTo>
                <a:close/>
              </a:path>
            </a:pathLst>
          </a:cu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D31F360-3D2E-EA4C-4559-638DFB39FD7E}"/>
              </a:ext>
            </a:extLst>
          </p:cNvPr>
          <p:cNvSpPr/>
          <p:nvPr/>
        </p:nvSpPr>
        <p:spPr>
          <a:xfrm>
            <a:off x="8494061" y="1600200"/>
            <a:ext cx="1815353" cy="1465729"/>
          </a:xfrm>
          <a:custGeom>
            <a:avLst/>
            <a:gdLst>
              <a:gd name="csX0" fmla="*/ 349623 w 1815353"/>
              <a:gd name="csY0" fmla="*/ 753035 h 1465729"/>
              <a:gd name="csX1" fmla="*/ 0 w 1815353"/>
              <a:gd name="csY1" fmla="*/ 1465729 h 1465729"/>
              <a:gd name="csX2" fmla="*/ 349623 w 1815353"/>
              <a:gd name="csY2" fmla="*/ 1304364 h 1465729"/>
              <a:gd name="csX3" fmla="*/ 497541 w 1815353"/>
              <a:gd name="csY3" fmla="*/ 1452282 h 1465729"/>
              <a:gd name="csX4" fmla="*/ 685800 w 1815353"/>
              <a:gd name="csY4" fmla="*/ 1264023 h 1465729"/>
              <a:gd name="csX5" fmla="*/ 914400 w 1815353"/>
              <a:gd name="csY5" fmla="*/ 1425388 h 1465729"/>
              <a:gd name="csX6" fmla="*/ 1304365 w 1815353"/>
              <a:gd name="csY6" fmla="*/ 1210235 h 1465729"/>
              <a:gd name="csX7" fmla="*/ 1653988 w 1815353"/>
              <a:gd name="csY7" fmla="*/ 591670 h 1465729"/>
              <a:gd name="csX8" fmla="*/ 1815353 w 1815353"/>
              <a:gd name="csY8" fmla="*/ 0 h 1465729"/>
              <a:gd name="csX9" fmla="*/ 1021976 w 1815353"/>
              <a:gd name="csY9" fmla="*/ 201705 h 1465729"/>
              <a:gd name="csX10" fmla="*/ 349623 w 1815353"/>
              <a:gd name="csY10" fmla="*/ 753035 h 14657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815353" h="1465729">
                <a:moveTo>
                  <a:pt x="349623" y="753035"/>
                </a:moveTo>
                <a:lnTo>
                  <a:pt x="0" y="1465729"/>
                </a:lnTo>
                <a:lnTo>
                  <a:pt x="349623" y="1304364"/>
                </a:lnTo>
                <a:lnTo>
                  <a:pt x="497541" y="1452282"/>
                </a:lnTo>
                <a:lnTo>
                  <a:pt x="685800" y="1264023"/>
                </a:lnTo>
                <a:lnTo>
                  <a:pt x="914400" y="1425388"/>
                </a:lnTo>
                <a:lnTo>
                  <a:pt x="1304365" y="1210235"/>
                </a:lnTo>
                <a:lnTo>
                  <a:pt x="1653988" y="591670"/>
                </a:lnTo>
                <a:lnTo>
                  <a:pt x="1815353" y="0"/>
                </a:lnTo>
                <a:lnTo>
                  <a:pt x="1021976" y="201705"/>
                </a:lnTo>
                <a:lnTo>
                  <a:pt x="349623" y="753035"/>
                </a:lnTo>
                <a:close/>
              </a:path>
            </a:pathLst>
          </a:cu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5FE2A64-F9DE-3C3D-0DEC-21CFB0D6DE3B}"/>
              </a:ext>
            </a:extLst>
          </p:cNvPr>
          <p:cNvSpPr/>
          <p:nvPr/>
        </p:nvSpPr>
        <p:spPr>
          <a:xfrm>
            <a:off x="5125263" y="850758"/>
            <a:ext cx="1331259" cy="1250576"/>
          </a:xfrm>
          <a:custGeom>
            <a:avLst/>
            <a:gdLst>
              <a:gd name="csX0" fmla="*/ 524435 w 1331259"/>
              <a:gd name="csY0" fmla="*/ 121023 h 1250576"/>
              <a:gd name="csX1" fmla="*/ 0 w 1331259"/>
              <a:gd name="csY1" fmla="*/ 658906 h 1250576"/>
              <a:gd name="csX2" fmla="*/ 793377 w 1331259"/>
              <a:gd name="csY2" fmla="*/ 1250576 h 1250576"/>
              <a:gd name="csX3" fmla="*/ 1331259 w 1331259"/>
              <a:gd name="csY3" fmla="*/ 578223 h 1250576"/>
              <a:gd name="csX4" fmla="*/ 1062318 w 1331259"/>
              <a:gd name="csY4" fmla="*/ 0 h 1250576"/>
              <a:gd name="csX5" fmla="*/ 524435 w 1331259"/>
              <a:gd name="csY5" fmla="*/ 121023 h 12505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331259" h="1250576">
                <a:moveTo>
                  <a:pt x="524435" y="121023"/>
                </a:moveTo>
                <a:lnTo>
                  <a:pt x="0" y="658906"/>
                </a:lnTo>
                <a:lnTo>
                  <a:pt x="793377" y="1250576"/>
                </a:lnTo>
                <a:lnTo>
                  <a:pt x="1331259" y="578223"/>
                </a:lnTo>
                <a:lnTo>
                  <a:pt x="1062318" y="0"/>
                </a:lnTo>
                <a:lnTo>
                  <a:pt x="524435" y="121023"/>
                </a:lnTo>
                <a:close/>
              </a:path>
            </a:pathLst>
          </a:cu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B03E9C6-4669-ADEC-AA1B-E8CFDDCE1C98}"/>
              </a:ext>
            </a:extLst>
          </p:cNvPr>
          <p:cNvSpPr/>
          <p:nvPr/>
        </p:nvSpPr>
        <p:spPr>
          <a:xfrm>
            <a:off x="2268072" y="2622177"/>
            <a:ext cx="5580530" cy="2191870"/>
          </a:xfrm>
          <a:prstGeom prst="arc">
            <a:avLst>
              <a:gd name="adj1" fmla="val 11553051"/>
              <a:gd name="adj2" fmla="val 0"/>
            </a:avLst>
          </a:prstGeom>
          <a:ln w="57150">
            <a:solidFill>
              <a:schemeClr val="accent1">
                <a:lumMod val="20000"/>
                <a:lumOff val="80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D5C912EE-6F8B-737E-F1C5-A9B5AD86EF5C}"/>
              </a:ext>
            </a:extLst>
          </p:cNvPr>
          <p:cNvSpPr/>
          <p:nvPr/>
        </p:nvSpPr>
        <p:spPr>
          <a:xfrm>
            <a:off x="5503210" y="2459657"/>
            <a:ext cx="356346" cy="32503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8085A8-EBCF-FFAB-8E60-A31945C999F0}"/>
              </a:ext>
            </a:extLst>
          </p:cNvPr>
          <p:cNvSpPr txBox="1"/>
          <p:nvPr/>
        </p:nvSpPr>
        <p:spPr>
          <a:xfrm>
            <a:off x="5643947" y="2764089"/>
            <a:ext cx="962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me</a:t>
            </a:r>
            <a:endParaRPr lang="en-US" sz="36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02833C-9D59-A825-F1B6-219B31B1E26F}"/>
              </a:ext>
            </a:extLst>
          </p:cNvPr>
          <p:cNvCxnSpPr/>
          <p:nvPr/>
        </p:nvCxnSpPr>
        <p:spPr>
          <a:xfrm flipH="1">
            <a:off x="6456522" y="850758"/>
            <a:ext cx="386603" cy="2689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018C139-B938-725E-1686-16C981273F87}"/>
              </a:ext>
            </a:extLst>
          </p:cNvPr>
          <p:cNvSpPr txBox="1"/>
          <p:nvPr/>
        </p:nvSpPr>
        <p:spPr>
          <a:xfrm>
            <a:off x="6843125" y="615896"/>
            <a:ext cx="3628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totally doesn’t belong to the US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B00F6AD7-2487-D07F-FD8E-1ED00C78BC9F}"/>
              </a:ext>
            </a:extLst>
          </p:cNvPr>
          <p:cNvSpPr/>
          <p:nvPr/>
        </p:nvSpPr>
        <p:spPr>
          <a:xfrm>
            <a:off x="2608729" y="2904565"/>
            <a:ext cx="3012142" cy="1188939"/>
          </a:xfrm>
          <a:custGeom>
            <a:avLst/>
            <a:gdLst>
              <a:gd name="csX0" fmla="*/ 0 w 3012142"/>
              <a:gd name="csY0" fmla="*/ 363070 h 1188939"/>
              <a:gd name="csX1" fmla="*/ 1815353 w 3012142"/>
              <a:gd name="csY1" fmla="*/ 1183341 h 1188939"/>
              <a:gd name="csX2" fmla="*/ 3012142 w 3012142"/>
              <a:gd name="csY2" fmla="*/ 0 h 1188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012142" h="1188939">
                <a:moveTo>
                  <a:pt x="0" y="363070"/>
                </a:moveTo>
                <a:cubicBezTo>
                  <a:pt x="656664" y="803461"/>
                  <a:pt x="1313329" y="1243853"/>
                  <a:pt x="1815353" y="1183341"/>
                </a:cubicBezTo>
                <a:cubicBezTo>
                  <a:pt x="2317377" y="1122829"/>
                  <a:pt x="2664759" y="561414"/>
                  <a:pt x="3012142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008A1-B6D1-1F59-BBCD-1CBCB0748593}"/>
              </a:ext>
            </a:extLst>
          </p:cNvPr>
          <p:cNvSpPr txBox="1"/>
          <p:nvPr/>
        </p:nvSpPr>
        <p:spPr>
          <a:xfrm rot="19495591">
            <a:off x="3986053" y="3873249"/>
            <a:ext cx="2162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very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slow internet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537416BF-725C-AA82-7460-213A14392674}"/>
              </a:ext>
            </a:extLst>
          </p:cNvPr>
          <p:cNvSpPr/>
          <p:nvPr/>
        </p:nvSpPr>
        <p:spPr>
          <a:xfrm>
            <a:off x="318811" y="1600200"/>
            <a:ext cx="1859922" cy="1075081"/>
          </a:xfrm>
          <a:prstGeom prst="wedgeRectCallout">
            <a:avLst>
              <a:gd name="adj1" fmla="val 70268"/>
              <a:gd name="adj2" fmla="val 973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Fancy a keynote tomorrow?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54551-E7AE-F846-F2E1-BC342F094D95}"/>
              </a:ext>
            </a:extLst>
          </p:cNvPr>
          <p:cNvSpPr txBox="1"/>
          <p:nvPr/>
        </p:nvSpPr>
        <p:spPr>
          <a:xfrm rot="20549678">
            <a:off x="8820184" y="5508974"/>
            <a:ext cx="2749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rest of the world left as </a:t>
            </a:r>
            <a:br>
              <a:rPr lang="en-US" sz="2000" dirty="0"/>
            </a:br>
            <a:r>
              <a:rPr lang="en-US" sz="2000" dirty="0"/>
              <a:t>exercise to the reader</a:t>
            </a:r>
          </a:p>
        </p:txBody>
      </p:sp>
    </p:spTree>
    <p:extLst>
      <p:ext uri="{BB962C8B-B14F-4D97-AF65-F5344CB8AC3E}">
        <p14:creationId xmlns:p14="http://schemas.microsoft.com/office/powerpoint/2010/main" val="20965336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70CEB-B374-8D9F-370D-BBC55016F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7022"/>
            <a:ext cx="10515600" cy="558994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An analogy: algorithmic trading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77699-7CFE-E4B5-5A45-8BE7FCCC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40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93E9D-B7DB-1133-DA96-3F1A6AD17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7C8A-3592-0002-A3BF-65099AC3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15y ago: the </a:t>
            </a:r>
            <a:r>
              <a:rPr lang="en-US" dirty="0" err="1"/>
              <a:t>human↔algo</a:t>
            </a:r>
            <a:r>
              <a:rPr lang="en-US" dirty="0"/>
              <a:t> switch in trading</a:t>
            </a:r>
          </a:p>
        </p:txBody>
      </p:sp>
      <p:pic>
        <p:nvPicPr>
          <p:cNvPr id="8" name="Picture 7" descr="What Happened to Stock Markets When the AP's Twitter Account Was Hacked -  The Atlantic">
            <a:extLst>
              <a:ext uri="{FF2B5EF4-FFF2-40B4-BE49-F238E27FC236}">
                <a16:creationId xmlns:a16="http://schemas.microsoft.com/office/drawing/2014/main" id="{6D2FE1A9-8B84-6F30-25C6-A98C94DA7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37" y="1532643"/>
            <a:ext cx="4835130" cy="27237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A6A713-8511-1F47-279C-A3CD6B928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45" y="4394155"/>
            <a:ext cx="6622344" cy="1768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65ADB3-45F8-F712-C079-ACC904BCE3B3}"/>
              </a:ext>
            </a:extLst>
          </p:cNvPr>
          <p:cNvSpPr txBox="1"/>
          <p:nvPr/>
        </p:nvSpPr>
        <p:spPr>
          <a:xfrm>
            <a:off x="6739467" y="2590384"/>
            <a:ext cx="52886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predictable behavior</a:t>
            </a:r>
          </a:p>
          <a:p>
            <a:pPr algn="ctr"/>
            <a:r>
              <a:rPr lang="en-US" sz="2800" i="1" dirty="0"/>
              <a:t>near-instant spoofing</a:t>
            </a:r>
          </a:p>
          <a:p>
            <a:pPr algn="ctr"/>
            <a:r>
              <a:rPr lang="en-US" sz="2800" i="1" dirty="0"/>
              <a:t>“the prompt injection of trading”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47638EE-486C-646A-2801-48334704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152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3A886-37E9-30AF-33AB-9A9FF7FE7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6BDA1-58D6-5943-C4A6-0E33AB240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15y ago: the </a:t>
            </a:r>
            <a:r>
              <a:rPr lang="en-US" dirty="0" err="1"/>
              <a:t>human↔algo</a:t>
            </a:r>
            <a:r>
              <a:rPr lang="en-US" dirty="0"/>
              <a:t> switch in trading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F7D886-A989-92A8-4F82-1D98279FA9F0}"/>
              </a:ext>
            </a:extLst>
          </p:cNvPr>
          <p:cNvSpPr txBox="1"/>
          <p:nvPr/>
        </p:nvSpPr>
        <p:spPr>
          <a:xfrm>
            <a:off x="7174131" y="3191933"/>
            <a:ext cx="4392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quote stuffing</a:t>
            </a:r>
            <a:br>
              <a:rPr lang="en-US" sz="2800" i="1" dirty="0"/>
            </a:br>
            <a:r>
              <a:rPr lang="en-US" sz="2800" i="1" dirty="0"/>
              <a:t>flood market with fake orders to create </a:t>
            </a:r>
            <a:r>
              <a:rPr lang="en-US" sz="2800" i="1" u="sng" dirty="0"/>
              <a:t>latency</a:t>
            </a:r>
            <a:endParaRPr lang="en-US" sz="2800" i="1" dirty="0"/>
          </a:p>
        </p:txBody>
      </p:sp>
      <p:pic>
        <p:nvPicPr>
          <p:cNvPr id="3" name="Picture 2" descr="Quote Stuffing - Egginton - 2016 - Financial Management - Wiley Online  Library">
            <a:extLst>
              <a:ext uri="{FF2B5EF4-FFF2-40B4-BE49-F238E27FC236}">
                <a16:creationId xmlns:a16="http://schemas.microsoft.com/office/drawing/2014/main" id="{1CB21CCD-39E7-3967-EE94-A5AC780C4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277" y="2649101"/>
            <a:ext cx="5950698" cy="295154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BC28B-B8D3-72FB-6ABD-DBD645BC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751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3B2B0-C65D-7BCD-0DB3-9AB61DD4B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6A0E3-5E99-FFD6-2DCC-3E0F4F7C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15y ago: the </a:t>
            </a:r>
            <a:r>
              <a:rPr lang="en-US" dirty="0" err="1"/>
              <a:t>human↔algo</a:t>
            </a:r>
            <a:r>
              <a:rPr lang="en-US" dirty="0"/>
              <a:t> switch in trading</a:t>
            </a:r>
          </a:p>
        </p:txBody>
      </p:sp>
      <p:pic>
        <p:nvPicPr>
          <p:cNvPr id="6" name="Picture 5" descr="How did Knight Capital Glitch Affect Canada? - Canadian Mortgages Inc">
            <a:extLst>
              <a:ext uri="{FF2B5EF4-FFF2-40B4-BE49-F238E27FC236}">
                <a16:creationId xmlns:a16="http://schemas.microsoft.com/office/drawing/2014/main" id="{9607C8B8-2504-7A0B-5D98-9A1A22522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004" y="1648682"/>
            <a:ext cx="5617170" cy="3152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641BD6-CA17-091D-FF1E-DA165CE6BC66}"/>
              </a:ext>
            </a:extLst>
          </p:cNvPr>
          <p:cNvSpPr txBox="1"/>
          <p:nvPr/>
        </p:nvSpPr>
        <p:spPr>
          <a:xfrm>
            <a:off x="6903763" y="3572517"/>
            <a:ext cx="51286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errors at scale</a:t>
            </a:r>
            <a:br>
              <a:rPr lang="en-US" sz="2800" i="1" dirty="0"/>
            </a:br>
            <a:r>
              <a:rPr lang="en-US" sz="2800" i="1" dirty="0"/>
              <a:t>too rapid for human intervention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D0799A-59B9-176A-0E99-BE3EAEB6C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78" y="4851754"/>
            <a:ext cx="5946422" cy="16861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620A5A-F520-D053-814B-4876379B7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189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C31DF-9B84-283F-9974-1BB221D18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2EA46-22CA-9135-9E46-6BB01114F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22" y="1008529"/>
            <a:ext cx="11294202" cy="53432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The solution was </a:t>
            </a:r>
            <a:r>
              <a:rPr lang="en-US" sz="4800" b="1" i="1" dirty="0"/>
              <a:t>not</a:t>
            </a:r>
            <a:r>
              <a:rPr lang="en-US" sz="4800" dirty="0"/>
              <a:t> to make algorithmic trading “more human” but to rebuild the infrastructure around algorithms</a:t>
            </a:r>
            <a:endParaRPr lang="en-US" sz="48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613547-2E55-BBA2-BC17-72585443EB48}"/>
              </a:ext>
            </a:extLst>
          </p:cNvPr>
          <p:cNvSpPr txBox="1"/>
          <p:nvPr/>
        </p:nvSpPr>
        <p:spPr>
          <a:xfrm>
            <a:off x="209175" y="4085960"/>
            <a:ext cx="5322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circuit breakers &amp; kill switches </a:t>
            </a:r>
            <a:br>
              <a:rPr lang="en-US" sz="2800" i="1" dirty="0"/>
            </a:br>
            <a:r>
              <a:rPr lang="en-US" sz="2800" i="1" dirty="0"/>
              <a:t>tackle algorithmic speed</a:t>
            </a:r>
            <a:br>
              <a:rPr lang="en-US" sz="2800" i="1" dirty="0"/>
            </a:br>
            <a:r>
              <a:rPr lang="en-US" sz="2800" i="1" dirty="0"/>
              <a:t>add artificial friction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4DDD5C-8E94-8845-082D-FD91F5788317}"/>
              </a:ext>
            </a:extLst>
          </p:cNvPr>
          <p:cNvSpPr txBox="1"/>
          <p:nvPr/>
        </p:nvSpPr>
        <p:spPr>
          <a:xfrm>
            <a:off x="5689600" y="4085960"/>
            <a:ext cx="650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risk checks, certification, surveillance</a:t>
            </a:r>
          </a:p>
          <a:p>
            <a:pPr algn="ctr"/>
            <a:r>
              <a:rPr lang="en-US" sz="2800" i="1" dirty="0"/>
              <a:t>scoped access</a:t>
            </a:r>
          </a:p>
          <a:p>
            <a:pPr algn="ctr"/>
            <a:r>
              <a:rPr lang="en-US" sz="2800" i="1" dirty="0"/>
              <a:t>increase liability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E8F66-E8D7-C4C4-E4F5-5B6C4489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7D127-8561-D080-9582-EA7F09DB7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82362-A37B-6B31-C4B8-BDFA576F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580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Agents need friends, </a:t>
            </a:r>
            <a:br>
              <a:rPr lang="en-US" sz="5400" dirty="0"/>
            </a:br>
            <a:r>
              <a:rPr lang="en-US" sz="5400" dirty="0"/>
              <a:t>a 401K, </a:t>
            </a:r>
            <a:br>
              <a:rPr lang="en-US" sz="5400" dirty="0"/>
            </a:br>
            <a:r>
              <a:rPr lang="en-US" sz="5400" dirty="0"/>
              <a:t>and a lawyer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BBEEAA-2922-DA03-BC11-CE98502A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764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umans Clipart Office Person - Cartoon Images Computer At Office, HD Png  Download - kindpng">
            <a:extLst>
              <a:ext uri="{FF2B5EF4-FFF2-40B4-BE49-F238E27FC236}">
                <a16:creationId xmlns:a16="http://schemas.microsoft.com/office/drawing/2014/main" id="{9BAAFAB7-0212-8A80-E9F1-DED518FFA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788" y="1930399"/>
            <a:ext cx="3701447" cy="3571571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85FFA501-8DE1-D67F-2332-7310CBBFC0D7}"/>
              </a:ext>
            </a:extLst>
          </p:cNvPr>
          <p:cNvSpPr/>
          <p:nvPr/>
        </p:nvSpPr>
        <p:spPr>
          <a:xfrm>
            <a:off x="3217332" y="1106312"/>
            <a:ext cx="3251201" cy="1335138"/>
          </a:xfrm>
          <a:prstGeom prst="wedgeRoundRectCallout">
            <a:avLst>
              <a:gd name="adj1" fmla="val -43946"/>
              <a:gd name="adj2" fmla="val 67700"/>
              <a:gd name="adj3" fmla="val 1666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Should I buy these amazon gift cards our CEO is asking for?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33799077-76DC-5FCF-1985-42F21F8C3909}"/>
              </a:ext>
            </a:extLst>
          </p:cNvPr>
          <p:cNvSpPr/>
          <p:nvPr/>
        </p:nvSpPr>
        <p:spPr>
          <a:xfrm>
            <a:off x="131334" y="4459112"/>
            <a:ext cx="3085997" cy="2269066"/>
          </a:xfrm>
          <a:prstGeom prst="wedgeRoundRectCallout">
            <a:avLst>
              <a:gd name="adj1" fmla="val 14112"/>
              <a:gd name="adj2" fmla="val -112725"/>
              <a:gd name="adj3" fmla="val 1666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He’s in a meeting right now so I doubt it. Text him to confirm! It’s your job on the line</a:t>
            </a:r>
          </a:p>
        </p:txBody>
      </p:sp>
      <p:pic>
        <p:nvPicPr>
          <p:cNvPr id="10" name="Picture 9" descr="Ferris wheel - Free vector clipart images on creazilla.com">
            <a:extLst>
              <a:ext uri="{FF2B5EF4-FFF2-40B4-BE49-F238E27FC236}">
                <a16:creationId xmlns:a16="http://schemas.microsoft.com/office/drawing/2014/main" id="{A72356FB-78FA-13B4-B9EF-B598781C5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655" y="1963751"/>
            <a:ext cx="3520017" cy="4135166"/>
          </a:xfrm>
          <a:prstGeom prst="rect">
            <a:avLst/>
          </a:prstGeom>
        </p:spPr>
      </p:pic>
      <p:pic>
        <p:nvPicPr>
          <p:cNvPr id="11" name="Picture 10" descr="Claude AI Free - Best AI Assistant for ...">
            <a:extLst>
              <a:ext uri="{FF2B5EF4-FFF2-40B4-BE49-F238E27FC236}">
                <a16:creationId xmlns:a16="http://schemas.microsoft.com/office/drawing/2014/main" id="{69A3627F-826D-5F44-8B10-322EE2C55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942" y="1930399"/>
            <a:ext cx="1422400" cy="1422400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C584D1C3-E633-E42F-6CE6-728A36458135}"/>
              </a:ext>
            </a:extLst>
          </p:cNvPr>
          <p:cNvSpPr/>
          <p:nvPr/>
        </p:nvSpPr>
        <p:spPr>
          <a:xfrm>
            <a:off x="7751484" y="101600"/>
            <a:ext cx="3018116" cy="1531169"/>
          </a:xfrm>
          <a:prstGeom prst="wedgeRoundRectCallout">
            <a:avLst>
              <a:gd name="adj1" fmla="val 29738"/>
              <a:gd name="adj2" fmla="val 66848"/>
              <a:gd name="adj3" fmla="val 1666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Weeeee</a:t>
            </a:r>
            <a:r>
              <a:rPr lang="en-US" sz="4000" dirty="0"/>
              <a:t> I’m in a loop!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84FCC8D-4D3E-59E7-3ACC-D15920A29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3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3D3D-67B4-3FEF-0FEC-55BFD2ED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 needed might be “boring”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40A0C-A2F7-40B6-6F55-313720D7D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>
              <a:spcBef>
                <a:spcPts val="3400"/>
              </a:spcBef>
              <a:buFont typeface="Wingdings" pitchFamily="2" charset="2"/>
              <a:buChar char="Ø"/>
            </a:pPr>
            <a:r>
              <a:rPr lang="en-US" sz="3200" dirty="0"/>
              <a:t>Separation of credentials</a:t>
            </a:r>
          </a:p>
          <a:p>
            <a:pPr>
              <a:spcBef>
                <a:spcPts val="3400"/>
              </a:spcBef>
              <a:buFont typeface="Wingdings" pitchFamily="2" charset="2"/>
              <a:buChar char="Ø"/>
            </a:pPr>
            <a:r>
              <a:rPr lang="en-US" sz="3200" dirty="0"/>
              <a:t>Separation of duties across vendors</a:t>
            </a:r>
          </a:p>
          <a:p>
            <a:pPr>
              <a:spcBef>
                <a:spcPts val="3400"/>
              </a:spcBef>
              <a:buFont typeface="Wingdings" pitchFamily="2" charset="2"/>
              <a:buChar char="Ø"/>
            </a:pPr>
            <a:r>
              <a:rPr lang="en-US" sz="3200" dirty="0"/>
              <a:t>Mandated diversity of models, “two-person” rules</a:t>
            </a:r>
          </a:p>
          <a:p>
            <a:pPr>
              <a:spcBef>
                <a:spcPts val="3400"/>
              </a:spcBef>
              <a:buFont typeface="Wingdings" pitchFamily="2" charset="2"/>
              <a:buChar char="Ø"/>
            </a:pPr>
            <a:r>
              <a:rPr lang="en-US" sz="3200" dirty="0"/>
              <a:t>Out-of-band confirmation for sensitive actions</a:t>
            </a:r>
          </a:p>
          <a:p>
            <a:pPr>
              <a:spcBef>
                <a:spcPts val="3400"/>
              </a:spcBef>
              <a:buFont typeface="Wingdings" pitchFamily="2" charset="2"/>
              <a:buChar char="Ø"/>
            </a:pPr>
            <a:r>
              <a:rPr lang="en-US" sz="3200" dirty="0"/>
              <a:t>Liability and insurance for failures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AE3D1-CAA3-68D5-8054-2187F665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612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Tip of the Iceberg – Tech, Business, and Other Ramblings">
            <a:extLst>
              <a:ext uri="{FF2B5EF4-FFF2-40B4-BE49-F238E27FC236}">
                <a16:creationId xmlns:a16="http://schemas.microsoft.com/office/drawing/2014/main" id="{0C77AD83-05C4-52F4-4F3E-D5070248B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39" y="-12092"/>
            <a:ext cx="9160122" cy="6870092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111DF723-FE96-7886-60B5-A70EE5D26001}"/>
              </a:ext>
            </a:extLst>
          </p:cNvPr>
          <p:cNvSpPr/>
          <p:nvPr/>
        </p:nvSpPr>
        <p:spPr>
          <a:xfrm>
            <a:off x="7721600" y="263499"/>
            <a:ext cx="4154311" cy="1151467"/>
          </a:xfrm>
          <a:prstGeom prst="wedgeRoundRectCallout">
            <a:avLst>
              <a:gd name="adj1" fmla="val -69222"/>
              <a:gd name="adj2" fmla="val 21019"/>
              <a:gd name="adj3" fmla="val 1666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We’re slowly getting a hang on this (maybe)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42D0A25-85DC-8A8E-3328-EB5BD052C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9207">
            <a:off x="1548384" y="910009"/>
            <a:ext cx="2590598" cy="14233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07051E-A991-9DDF-F435-408F18BE9AEB}"/>
              </a:ext>
            </a:extLst>
          </p:cNvPr>
          <p:cNvSpPr txBox="1"/>
          <p:nvPr/>
        </p:nvSpPr>
        <p:spPr>
          <a:xfrm>
            <a:off x="2448355" y="1494688"/>
            <a:ext cx="1600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AI agents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EABD777-B1C0-8E44-FC05-B9F445CCA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48</a:t>
            </a:fld>
            <a:endParaRPr lang="en-US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ED8C4482-D859-CE48-C630-0C3C1EBD2AD2}"/>
              </a:ext>
            </a:extLst>
          </p:cNvPr>
          <p:cNvSpPr/>
          <p:nvPr/>
        </p:nvSpPr>
        <p:spPr>
          <a:xfrm>
            <a:off x="3048689" y="654031"/>
            <a:ext cx="685800" cy="524436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F5A00B-BB0C-0AD2-5547-3A5DAFBDCC65}"/>
              </a:ext>
            </a:extLst>
          </p:cNvPr>
          <p:cNvSpPr txBox="1"/>
          <p:nvPr/>
        </p:nvSpPr>
        <p:spPr>
          <a:xfrm>
            <a:off x="2231537" y="76200"/>
            <a:ext cx="2754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6202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B7275-386C-44F8-840F-5D3CA56C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276EB-BC83-8285-60F4-67C8CCF31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16235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Even smart AIs might </a:t>
            </a:r>
            <a:r>
              <a:rPr lang="en-US" sz="3200" b="1" i="1" dirty="0"/>
              <a:t>solve tasks differently </a:t>
            </a:r>
            <a:r>
              <a:rPr lang="en-US" sz="3200" dirty="0"/>
              <a:t>than a human</a:t>
            </a:r>
            <a:br>
              <a:rPr lang="en-US" sz="3200" dirty="0"/>
            </a:br>
            <a:r>
              <a:rPr lang="en-US" sz="3200" dirty="0"/>
              <a:t>This can </a:t>
            </a:r>
            <a:r>
              <a:rPr lang="en-US" sz="3200" b="1" dirty="0"/>
              <a:t>violate implicit security assumptions</a:t>
            </a:r>
          </a:p>
          <a:p>
            <a:pPr>
              <a:buFont typeface="Wingdings" pitchFamily="2" charset="2"/>
              <a:buChar char="Ø"/>
            </a:pP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Attacks are </a:t>
            </a:r>
            <a:r>
              <a:rPr lang="en-US" sz="3200" b="1" i="1" dirty="0"/>
              <a:t>easy and scale widely</a:t>
            </a:r>
            <a:br>
              <a:rPr lang="en-US" sz="3200" b="1" dirty="0"/>
            </a:br>
            <a:r>
              <a:rPr lang="en-US" sz="3200" dirty="0"/>
              <a:t>Not clear how to </a:t>
            </a:r>
            <a:r>
              <a:rPr lang="en-US" sz="3200" b="1" dirty="0"/>
              <a:t>enumerate all possible attack vectors</a:t>
            </a:r>
          </a:p>
          <a:p>
            <a:pPr>
              <a:buFont typeface="Wingdings" pitchFamily="2" charset="2"/>
              <a:buChar char="Ø"/>
            </a:pP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n-US" sz="3200" b="1" i="1" dirty="0"/>
              <a:t>Improving models is not enough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3200" dirty="0"/>
              <a:t>We need to build the </a:t>
            </a:r>
            <a:r>
              <a:rPr lang="en-US" sz="3200" b="1" dirty="0"/>
              <a:t>infrastructure for AI-specific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6BB89-3FB4-ADF3-609D-73B0AE75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9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97A3F7-2FA9-25AF-F154-4ECE11519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51412-200A-D224-8DCC-5DF8A91C5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7882"/>
            <a:ext cx="10515600" cy="56390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chemeClr val="bg1"/>
                </a:solidFill>
              </a:rPr>
              <a:t>So here we are...</a:t>
            </a:r>
          </a:p>
        </p:txBody>
      </p:sp>
    </p:spTree>
    <p:extLst>
      <p:ext uri="{BB962C8B-B14F-4D97-AF65-F5344CB8AC3E}">
        <p14:creationId xmlns:p14="http://schemas.microsoft.com/office/powerpoint/2010/main" val="26563501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71624-1552-138E-6B3F-D09E35D2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6A899-3C34-AE3F-06C9-B0B8508F3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7DA38-3365-3BB7-0676-6186DDBB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0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FA223-FCB4-90B0-6230-33389FCB7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7867"/>
            <a:ext cx="11015133" cy="461909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Disclaimer: </a:t>
            </a:r>
            <a:r>
              <a:rPr lang="en-US" dirty="0"/>
              <a:t>this was rapidly produced, without access to any internet, unrehearsed, slightly jet-lagged, and is an attempt at delivering my not fully-crystalized vision about the future of AI security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Corollary 1: </a:t>
            </a:r>
            <a:r>
              <a:rPr lang="en-US" dirty="0"/>
              <a:t>No AI was used in making these slides. You get the real 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Corollary 2: </a:t>
            </a:r>
            <a:r>
              <a:rPr lang="en-US" dirty="0"/>
              <a:t>Any feedback &amp; comments welcome</a:t>
            </a:r>
          </a:p>
        </p:txBody>
      </p:sp>
    </p:spTree>
    <p:extLst>
      <p:ext uri="{BB962C8B-B14F-4D97-AF65-F5344CB8AC3E}">
        <p14:creationId xmlns:p14="http://schemas.microsoft.com/office/powerpoint/2010/main" val="147519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1BF91-C93F-0402-4255-F0CE4AA21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3CA69-3A3A-D8F3-397D-07CB8547B0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Security Turing 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2F06A-7E6E-2E79-7229-783A0807B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Florian Tramèr</a:t>
            </a:r>
          </a:p>
          <a:p>
            <a:r>
              <a:rPr lang="en-US" dirty="0"/>
              <a:t>ETH Zurich</a:t>
            </a:r>
          </a:p>
        </p:txBody>
      </p:sp>
    </p:spTree>
    <p:extLst>
      <p:ext uri="{BB962C8B-B14F-4D97-AF65-F5344CB8AC3E}">
        <p14:creationId xmlns:p14="http://schemas.microsoft.com/office/powerpoint/2010/main" val="12222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318F8-B65F-887A-14D0-2A5872E55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 Tip of the Iceberg – Tech, Business, and Other Ramblings">
            <a:extLst>
              <a:ext uri="{FF2B5EF4-FFF2-40B4-BE49-F238E27FC236}">
                <a16:creationId xmlns:a16="http://schemas.microsoft.com/office/drawing/2014/main" id="{FA4E560B-8D11-F4D7-EB7A-02C16183C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39" y="-12092"/>
            <a:ext cx="9160122" cy="687009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E84AB72-9B32-09FE-DCCF-D2C9903F06ED}"/>
              </a:ext>
            </a:extLst>
          </p:cNvPr>
          <p:cNvSpPr/>
          <p:nvPr/>
        </p:nvSpPr>
        <p:spPr>
          <a:xfrm>
            <a:off x="316089" y="4519997"/>
            <a:ext cx="4472823" cy="18808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this talk...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0FC209A-9087-D5A5-8AA5-CFE8BBCD0178}"/>
              </a:ext>
            </a:extLst>
          </p:cNvPr>
          <p:cNvSpPr/>
          <p:nvPr/>
        </p:nvSpPr>
        <p:spPr>
          <a:xfrm>
            <a:off x="7605402" y="561455"/>
            <a:ext cx="3716951" cy="9632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Prompt injections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72982A-08E0-2AE5-468B-D355F32D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0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4A7EE-CAC5-793B-3340-AC31CE067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8781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First, an attack that shouldn’t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792DB-31D5-0815-47B4-29384ABF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F88-E6E1-B545-8C04-1EAE23FD0F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49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1285</Words>
  <Application>Microsoft Macintosh PowerPoint</Application>
  <PresentationFormat>Widescreen</PresentationFormat>
  <Paragraphs>235</Paragraphs>
  <Slides>50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Aptos</vt:lpstr>
      <vt:lpstr>Aptos Display</vt:lpstr>
      <vt:lpstr>Arial</vt:lpstr>
      <vt:lpstr>Wingdings</vt:lpstr>
      <vt:lpstr>Office Theme</vt:lpstr>
      <vt:lpstr>The Security Turing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Security Turing Test</vt:lpstr>
      <vt:lpstr>PowerPoint Presentation</vt:lpstr>
      <vt:lpstr>First, an attack that shouldn’t work</vt:lpstr>
      <vt:lpstr>Act 1: Agent solves a developer task 😄</vt:lpstr>
      <vt:lpstr>Act 2: **Error** Agent searches the Web 😐</vt:lpstr>
      <vt:lpstr>Act 3: You have been compromised! 🥵</vt:lpstr>
      <vt:lpstr>The “attack”</vt:lpstr>
      <vt:lpstr>Why does this attack work?</vt:lpstr>
      <vt:lpstr>Why does this attack work?</vt:lpstr>
      <vt:lpstr>Why does this attack work?</vt:lpstr>
      <vt:lpstr>Why does this attack work?</vt:lpstr>
      <vt:lpstr>PowerPoint Presentation</vt:lpstr>
      <vt:lpstr>Example: Typo-squatting</vt:lpstr>
      <vt:lpstr>Example: Typo-squatting</vt:lpstr>
      <vt:lpstr>Security is designed around the properties and failure modes of humans</vt:lpstr>
      <vt:lpstr>Security is designed around the properties and failure modes of humans</vt:lpstr>
      <vt:lpstr>The Security Turing Test</vt:lpstr>
      <vt:lpstr>PowerPoint Presentation</vt:lpstr>
      <vt:lpstr>Modern view: the test is a reduction argument</vt:lpstr>
      <vt:lpstr>If human &amp; AI are indistinguishable, then substituting the human for an AI will preserve all properties of the interaction</vt:lpstr>
      <vt:lpstr>Any diff in behavior makes the reduction fail</vt:lpstr>
      <vt:lpstr>The Security Turing Test: 1000 humans ↔ AI</vt:lpstr>
      <vt:lpstr>The Security Turing Test: 1000 humans ↔ AI</vt:lpstr>
      <vt:lpstr>PowerPoint Presentation</vt:lpstr>
      <vt:lpstr>PowerPoint Presentation</vt:lpstr>
      <vt:lpstr>Two roads to success</vt:lpstr>
      <vt:lpstr>Three types of failure modes</vt:lpstr>
      <vt:lpstr>Three types of failure modes</vt:lpstr>
      <vt:lpstr>False invariants (behavioral)</vt:lpstr>
      <vt:lpstr>Agent monoculture (compositional)</vt:lpstr>
      <vt:lpstr>Agent monoculture (compositional)</vt:lpstr>
      <vt:lpstr>Context, embodiment &amp; stakes (structural)</vt:lpstr>
      <vt:lpstr>Three types of failure modes</vt:lpstr>
      <vt:lpstr>PowerPoint Presentation</vt:lpstr>
      <vt:lpstr>15y ago: the human↔algo switch in trading</vt:lpstr>
      <vt:lpstr>15y ago: the human↔algo switch in trading</vt:lpstr>
      <vt:lpstr>15y ago: the human↔algo switch in trading</vt:lpstr>
      <vt:lpstr>PowerPoint Presentation</vt:lpstr>
      <vt:lpstr>Agents need friends,  a 401K,  and a lawyer</vt:lpstr>
      <vt:lpstr>PowerPoint Presentation</vt:lpstr>
      <vt:lpstr>The work needed might be “boring”</vt:lpstr>
      <vt:lpstr>PowerPoint Presentation</vt:lpstr>
      <vt:lpstr>Take-aways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Tramèr  Florian</dc:creator>
  <cp:lastModifiedBy>Tramèr  Florian</cp:lastModifiedBy>
  <cp:revision>42</cp:revision>
  <dcterms:created xsi:type="dcterms:W3CDTF">2026-06-22T19:22:56Z</dcterms:created>
  <dcterms:modified xsi:type="dcterms:W3CDTF">2026-06-29T13:59:04Z</dcterms:modified>
</cp:coreProperties>
</file>