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997" r:id="rId3"/>
    <p:sldId id="1015" r:id="rId4"/>
    <p:sldId id="998" r:id="rId5"/>
    <p:sldId id="1016" r:id="rId6"/>
    <p:sldId id="1066" r:id="rId7"/>
    <p:sldId id="1028" r:id="rId8"/>
    <p:sldId id="1014" r:id="rId9"/>
    <p:sldId id="1017" r:id="rId10"/>
    <p:sldId id="1029" r:id="rId11"/>
    <p:sldId id="1030" r:id="rId12"/>
    <p:sldId id="1032" r:id="rId13"/>
    <p:sldId id="1059" r:id="rId14"/>
    <p:sldId id="1031" r:id="rId15"/>
    <p:sldId id="1067" r:id="rId16"/>
    <p:sldId id="1068" r:id="rId17"/>
    <p:sldId id="1069" r:id="rId18"/>
    <p:sldId id="1011" r:id="rId19"/>
    <p:sldId id="1035" r:id="rId20"/>
    <p:sldId id="1062" r:id="rId21"/>
    <p:sldId id="1002" r:id="rId22"/>
    <p:sldId id="1042" r:id="rId23"/>
    <p:sldId id="1039" r:id="rId24"/>
    <p:sldId id="1040" r:id="rId25"/>
    <p:sldId id="1041" r:id="rId26"/>
    <p:sldId id="1003" r:id="rId27"/>
    <p:sldId id="1006" r:id="rId28"/>
    <p:sldId id="1007" r:id="rId29"/>
    <p:sldId id="1008" r:id="rId30"/>
    <p:sldId id="1044" r:id="rId31"/>
    <p:sldId id="1045" r:id="rId32"/>
    <p:sldId id="1063" r:id="rId33"/>
    <p:sldId id="1009" r:id="rId34"/>
    <p:sldId id="1046" r:id="rId35"/>
    <p:sldId id="1064" r:id="rId36"/>
    <p:sldId id="1010" r:id="rId37"/>
    <p:sldId id="1019" r:id="rId38"/>
    <p:sldId id="938" r:id="rId39"/>
    <p:sldId id="980" r:id="rId40"/>
    <p:sldId id="1043" r:id="rId41"/>
    <p:sldId id="972" r:id="rId42"/>
    <p:sldId id="973" r:id="rId43"/>
    <p:sldId id="974" r:id="rId44"/>
    <p:sldId id="975" r:id="rId45"/>
    <p:sldId id="976" r:id="rId46"/>
    <p:sldId id="977" r:id="rId47"/>
    <p:sldId id="995" r:id="rId48"/>
    <p:sldId id="981" r:id="rId49"/>
    <p:sldId id="1058" r:id="rId50"/>
    <p:sldId id="10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32FF"/>
    <a:srgbClr val="F7C2C2"/>
    <a:srgbClr val="FFF3CC"/>
    <a:srgbClr val="FF2600"/>
    <a:srgbClr val="FF7F7F"/>
    <a:srgbClr val="FF7E79"/>
    <a:srgbClr val="650806"/>
    <a:srgbClr val="A47DDB"/>
    <a:srgbClr val="977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3"/>
    <p:restoredTop sz="66137"/>
  </p:normalViewPr>
  <p:slideViewPr>
    <p:cSldViewPr snapToGrid="0" snapToObjects="1">
      <p:cViewPr>
        <p:scale>
          <a:sx n="87" d="100"/>
          <a:sy n="87" d="100"/>
        </p:scale>
        <p:origin x="1720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6EE61-E838-8C42-9049-CBBCEDCE8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9EF1A-3EC6-CD40-BE99-5CB3BB063D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A6B8-1F8A-5A4E-B45C-F026447EC016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02144-86B8-2E46-B91A-944094697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AC4A4-6A94-224C-8265-02527D9D79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B999-A417-6F44-BEE0-292CC6729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4C72-545A-C840-966A-2AF3F8AD51BA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97AC-713F-F247-B474-1EADE421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3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cheaper. doesn’t need shadow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4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1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1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3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99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8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35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1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0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8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12EE-110F-174F-AB3D-94A9605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D280-1E95-E648-80A9-5C98D5DF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4EB7-51BF-534C-885C-F2B878E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00D0-2F3F-024B-92F1-B9F66FA6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B7FD-6775-5C4D-AA9F-DE2677AE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581F-3297-8D4C-954E-8EF5F55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D85BD-96B7-3247-856D-FFF07922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D9BF-8C72-6348-94C5-5A46CB8D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D374-71EA-7F4D-AF96-6F678EFE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BDEF-005A-4C4A-8E0F-6F5E934C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05211-A1B3-F54E-8BEF-B1846C315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E644-6C20-E741-AD61-4EACA72B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04EB-C5D1-A74B-B2E0-EEF9F06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7FD-418C-7C43-BD3D-7BC16E95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8293-2F79-2348-B3FB-45E8824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8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06401" y="2032000"/>
            <a:ext cx="11404600" cy="41916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82817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7065-1FDE-A447-A881-C7CABFF5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44CB-E1E1-BD46-B15B-9F9AB20F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A575-E363-B847-AF30-F3D6416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90CD-FDC5-C84C-8550-78772D85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C0FA-D50E-C14A-8E46-A212F614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DDF1-05AE-424B-A84D-55388E1D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D916-5C02-3746-B020-7FD6DF74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CD127-8DC4-004C-9075-39A64E4B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1FC3-F608-554E-8F0E-74D4352A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1D940-0B68-8045-A0E9-1E4E6582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CA10-075A-854F-85DF-275C175D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012C-50F1-A648-8105-B08FDCB7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0563-77CF-8F44-B5CD-59DF9668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13E27-945A-4D47-ABD7-436421F6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AF04D-F068-E144-9500-740DA653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4D7C-AD6E-8D4C-A7FB-8A191BD5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E7CE-1C53-3C4F-AD26-F0174503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1E412-3989-A745-AC65-57F217D3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62F68-59CD-5A47-B197-75CD2AAB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D4A6-41F1-0945-A048-15079851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E2885-3307-1B46-BE25-7FB394E0B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18B1B-89C8-EB40-AF3F-D63A5CA8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E26D4-0AF0-9841-AC64-F53A5A8D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37420-91F7-BA4D-A891-1D85B0AA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0971-F668-0749-B2DD-91DEC799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F7859-7192-394F-A985-BD6FF147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286C0-612A-1D4B-B18C-CA175D31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A47F1-9084-834B-ACAC-75450272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C56E0-0D3F-4A4F-BDCD-3F56694E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C1E6C-CF70-CE45-995B-A46C7BF0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1EAEE-2967-8449-80C5-5FBDCABC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0FD-C776-D04D-B4DA-FC761D64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E11D-D950-4544-8438-E219208B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E8862-425A-644F-B1A5-0DA33B5F3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07AE-6464-2C44-847B-B2BFBA5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DA52-7E7F-3B49-8D80-3910A122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DA3A-66FE-CD43-98CF-C3D1AA55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88E6-078F-944B-8E6C-CE2B6DAD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000CD-9E11-E846-9C4D-6B313621C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FDE78-5C61-684C-9FFF-B415DFDE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C11BF-05A0-B54E-9D3E-4FD8E118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4867D-78EE-0142-8DF0-0097C244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50B6-98B3-344B-B79A-BFABEE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9A64D-1DFC-2D4D-9402-06DA568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0D31-CD38-394E-A563-AC84CA192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C06A-98BE-CB4D-BCAB-D65832B31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A980-819D-2842-A8C0-00A548AE5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D97AE-E087-1943-9B48-22A603191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3.emf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3.emf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3.png"/><Relationship Id="rId7" Type="http://schemas.microsoft.com/office/2007/relationships/hdphoto" Target="../media/hdphoto11.wdp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microsoft.com/office/2007/relationships/hdphoto" Target="../media/hdphoto10.wdp"/><Relationship Id="rId4" Type="http://schemas.microsoft.com/office/2007/relationships/hdphoto" Target="../media/hdphoto9.wdp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11" Type="http://schemas.openxmlformats.org/officeDocument/2006/relationships/image" Target="../media/image44.png"/><Relationship Id="rId5" Type="http://schemas.microsoft.com/office/2007/relationships/hdphoto" Target="../media/hdphoto13.wdp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microsoft.com/office/2007/relationships/hdphoto" Target="../media/hdphoto13.wdp"/><Relationship Id="rId10" Type="http://schemas.microsoft.com/office/2007/relationships/hdphoto" Target="../media/hdphoto14.wdp"/><Relationship Id="rId4" Type="http://schemas.openxmlformats.org/officeDocument/2006/relationships/image" Target="../media/image22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microsoft.com/office/2007/relationships/hdphoto" Target="../media/hdphoto13.wdp"/><Relationship Id="rId5" Type="http://schemas.openxmlformats.org/officeDocument/2006/relationships/image" Target="../media/image41.jpeg"/><Relationship Id="rId10" Type="http://schemas.microsoft.com/office/2007/relationships/hdphoto" Target="../media/hdphoto14.wdp"/><Relationship Id="rId4" Type="http://schemas.openxmlformats.org/officeDocument/2006/relationships/image" Target="../media/image40.jpe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6.wdp"/><Relationship Id="rId11" Type="http://schemas.openxmlformats.org/officeDocument/2006/relationships/image" Target="../media/image41.jpeg"/><Relationship Id="rId5" Type="http://schemas.microsoft.com/office/2007/relationships/hdphoto" Target="../media/hdphoto15.wdp"/><Relationship Id="rId10" Type="http://schemas.openxmlformats.org/officeDocument/2006/relationships/image" Target="../media/image40.jpeg"/><Relationship Id="rId4" Type="http://schemas.openxmlformats.org/officeDocument/2006/relationships/image" Target="../media/image22.png"/><Relationship Id="rId9" Type="http://schemas.microsoft.com/office/2007/relationships/hdphoto" Target="../media/hdphoto18.wdp"/><Relationship Id="rId1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0.wdp"/><Relationship Id="rId11" Type="http://schemas.openxmlformats.org/officeDocument/2006/relationships/image" Target="../media/image42.jpeg"/><Relationship Id="rId5" Type="http://schemas.microsoft.com/office/2007/relationships/hdphoto" Target="../media/hdphoto19.wdp"/><Relationship Id="rId10" Type="http://schemas.openxmlformats.org/officeDocument/2006/relationships/image" Target="../media/image41.jpeg"/><Relationship Id="rId4" Type="http://schemas.openxmlformats.org/officeDocument/2006/relationships/image" Target="../media/image22.png"/><Relationship Id="rId9" Type="http://schemas.openxmlformats.org/officeDocument/2006/relationships/image" Target="../media/image40.jpeg"/><Relationship Id="rId14" Type="http://schemas.microsoft.com/office/2007/relationships/hdphoto" Target="../media/hdphoto18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3.wdp"/><Relationship Id="rId11" Type="http://schemas.openxmlformats.org/officeDocument/2006/relationships/image" Target="../media/image42.jpeg"/><Relationship Id="rId5" Type="http://schemas.microsoft.com/office/2007/relationships/hdphoto" Target="../media/hdphoto22.wdp"/><Relationship Id="rId10" Type="http://schemas.openxmlformats.org/officeDocument/2006/relationships/image" Target="../media/image41.jpeg"/><Relationship Id="rId4" Type="http://schemas.openxmlformats.org/officeDocument/2006/relationships/image" Target="../media/image22.png"/><Relationship Id="rId9" Type="http://schemas.openxmlformats.org/officeDocument/2006/relationships/image" Target="../media/image40.jpeg"/><Relationship Id="rId14" Type="http://schemas.microsoft.com/office/2007/relationships/hdphoto" Target="../media/hdphoto2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2.wdp"/><Relationship Id="rId5" Type="http://schemas.microsoft.com/office/2007/relationships/hdphoto" Target="../media/hdphoto28.wdp"/><Relationship Id="rId4" Type="http://schemas.microsoft.com/office/2007/relationships/hdphoto" Target="../media/hdphoto27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4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tiff"/><Relationship Id="rId7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tramer@inf.ethz.ch" TargetMode="External"/><Relationship Id="rId2" Type="http://schemas.openxmlformats.org/officeDocument/2006/relationships/hyperlink" Target="https://floriantramer.com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1930-BD73-7E49-8F5C-8AEC94338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63" y="1188720"/>
            <a:ext cx="11123271" cy="2971800"/>
          </a:xfrm>
        </p:spPr>
        <p:txBody>
          <a:bodyPr anchor="ctr"/>
          <a:lstStyle/>
          <a:p>
            <a:r>
              <a:rPr lang="en-US" dirty="0"/>
              <a:t>From average-case to worst-case privacy leakage in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830B3-4209-4E48-BF0D-C26938A5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82441"/>
            <a:ext cx="9144000" cy="138683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n-ea"/>
                <a:cs typeface="+mn-cs"/>
              </a:rPr>
              <a:t>Florian </a:t>
            </a:r>
            <a:r>
              <a:rPr lang="en-US" sz="3600" b="1" dirty="0" err="1">
                <a:ea typeface="+mn-ea"/>
                <a:cs typeface="+mn-cs"/>
              </a:rPr>
              <a:t>Tramèr</a:t>
            </a:r>
            <a:endParaRPr lang="en-US" sz="3600" b="1" dirty="0">
              <a:ea typeface="+mn-ea"/>
              <a:cs typeface="+mn-cs"/>
            </a:endParaRPr>
          </a:p>
          <a:p>
            <a:r>
              <a:rPr lang="en-US" sz="3600" dirty="0"/>
              <a:t>Google Brain &amp; ETHZ</a:t>
            </a:r>
          </a:p>
        </p:txBody>
      </p:sp>
    </p:spTree>
    <p:extLst>
      <p:ext uri="{BB962C8B-B14F-4D97-AF65-F5344CB8AC3E}">
        <p14:creationId xmlns:p14="http://schemas.microsoft.com/office/powerpoint/2010/main" val="261026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565D85-8D53-7EFC-4508-E8EFC90F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2" y="1437543"/>
            <a:ext cx="6758749" cy="5303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MI attack: </a:t>
            </a:r>
            <a:r>
              <a:rPr lang="en-US" dirty="0">
                <a:solidFill>
                  <a:srgbClr val="C00000"/>
                </a:solidFill>
              </a:rPr>
              <a:t>loss thresholding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Yeom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al.’18]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10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1B3A1-7200-37A3-D377-16C925BA34C6}"/>
              </a:ext>
            </a:extLst>
          </p:cNvPr>
          <p:cNvCxnSpPr/>
          <p:nvPr/>
        </p:nvCxnSpPr>
        <p:spPr>
          <a:xfrm>
            <a:off x="5362668" y="3262544"/>
            <a:ext cx="0" cy="27284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F39DC3-78F9-F039-D70A-485F4965E705}"/>
              </a:ext>
            </a:extLst>
          </p:cNvPr>
          <p:cNvSpPr txBox="1"/>
          <p:nvPr/>
        </p:nvSpPr>
        <p:spPr>
          <a:xfrm>
            <a:off x="5431971" y="3047100"/>
            <a:ext cx="2246128" cy="43088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i="1" dirty="0"/>
              <a:t>decision threshold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FD793E-4B4F-1591-63FF-D2E1A951C131}"/>
              </a:ext>
            </a:extLst>
          </p:cNvPr>
          <p:cNvCxnSpPr>
            <a:cxnSpLocks/>
          </p:cNvCxnSpPr>
          <p:nvPr/>
        </p:nvCxnSpPr>
        <p:spPr>
          <a:xfrm flipH="1">
            <a:off x="3059723" y="3262544"/>
            <a:ext cx="2302945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BEEC01-C9B5-4FA0-B0AB-7637BB6621E8}"/>
              </a:ext>
            </a:extLst>
          </p:cNvPr>
          <p:cNvSpPr txBox="1"/>
          <p:nvPr/>
        </p:nvSpPr>
        <p:spPr>
          <a:xfrm>
            <a:off x="2960272" y="2783646"/>
            <a:ext cx="2076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guess “member”</a:t>
            </a:r>
          </a:p>
        </p:txBody>
      </p:sp>
    </p:spTree>
    <p:extLst>
      <p:ext uri="{BB962C8B-B14F-4D97-AF65-F5344CB8AC3E}">
        <p14:creationId xmlns:p14="http://schemas.microsoft.com/office/powerpoint/2010/main" val="160334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9012C9-3015-551E-2D57-C79F571AE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2" y="1437543"/>
            <a:ext cx="6758749" cy="5303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MI attack: </a:t>
            </a:r>
            <a:r>
              <a:rPr lang="en-US" dirty="0">
                <a:solidFill>
                  <a:srgbClr val="C00000"/>
                </a:solidFill>
              </a:rPr>
              <a:t>loss thresholding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Yeom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al.’18]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11</a:t>
            </a:fld>
            <a:endParaRPr lang="en-US" alt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162460-1821-7ED9-827A-FDB8F13DBBA5}"/>
              </a:ext>
            </a:extLst>
          </p:cNvPr>
          <p:cNvCxnSpPr/>
          <p:nvPr/>
        </p:nvCxnSpPr>
        <p:spPr>
          <a:xfrm>
            <a:off x="4758510" y="3262544"/>
            <a:ext cx="0" cy="27284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8C2D38-D159-6045-E87C-69E800265BC4}"/>
              </a:ext>
            </a:extLst>
          </p:cNvPr>
          <p:cNvSpPr txBox="1"/>
          <p:nvPr/>
        </p:nvSpPr>
        <p:spPr>
          <a:xfrm>
            <a:off x="4795156" y="3047100"/>
            <a:ext cx="2246128" cy="43088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i="1" dirty="0"/>
              <a:t>decision threshold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CDBCB-1627-CDF8-B0B7-444AD04BF564}"/>
              </a:ext>
            </a:extLst>
          </p:cNvPr>
          <p:cNvCxnSpPr>
            <a:cxnSpLocks/>
          </p:cNvCxnSpPr>
          <p:nvPr/>
        </p:nvCxnSpPr>
        <p:spPr>
          <a:xfrm flipH="1">
            <a:off x="3059723" y="3262544"/>
            <a:ext cx="1698787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3F991D-E2C0-9D13-8878-1AB49F6068F9}"/>
              </a:ext>
            </a:extLst>
          </p:cNvPr>
          <p:cNvSpPr txBox="1"/>
          <p:nvPr/>
        </p:nvSpPr>
        <p:spPr>
          <a:xfrm>
            <a:off x="2960272" y="2783646"/>
            <a:ext cx="2076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guess “member”</a:t>
            </a:r>
          </a:p>
        </p:txBody>
      </p:sp>
    </p:spTree>
    <p:extLst>
      <p:ext uri="{BB962C8B-B14F-4D97-AF65-F5344CB8AC3E}">
        <p14:creationId xmlns:p14="http://schemas.microsoft.com/office/powerpoint/2010/main" val="316771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F8962DB-3728-DB82-E3F5-D9525833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7586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ADAC2-C642-7060-A02C-EBD67C06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thresholding leaks membership </a:t>
            </a:r>
            <a:r>
              <a:rPr lang="en-US" i="1" dirty="0">
                <a:solidFill>
                  <a:srgbClr val="C00000"/>
                </a:solidFill>
              </a:rPr>
              <a:t>on average.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15F5A-B299-0D77-39DB-5FFC548ED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BB043-F139-11B1-0055-443A784F7A03}"/>
              </a:ext>
            </a:extLst>
          </p:cNvPr>
          <p:cNvSpPr txBox="1"/>
          <p:nvPr/>
        </p:nvSpPr>
        <p:spPr>
          <a:xfrm>
            <a:off x="6607599" y="3811921"/>
            <a:ext cx="220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AUC-ROC=0.59</a:t>
            </a:r>
          </a:p>
        </p:txBody>
      </p:sp>
    </p:spTree>
    <p:extLst>
      <p:ext uri="{BB962C8B-B14F-4D97-AF65-F5344CB8AC3E}">
        <p14:creationId xmlns:p14="http://schemas.microsoft.com/office/powerpoint/2010/main" val="118087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25B14B-A630-5326-9062-8E50D062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7586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ADAC2-C642-7060-A02C-EBD67C06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thresholding leaks membership </a:t>
            </a:r>
            <a:r>
              <a:rPr lang="en-US" i="1" dirty="0">
                <a:solidFill>
                  <a:srgbClr val="C00000"/>
                </a:solidFill>
              </a:rPr>
              <a:t>on average.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15F5A-B299-0D77-39DB-5FFC548ED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13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DEC5149-8E55-179A-7F6A-EFC37D0C6642}"/>
              </a:ext>
            </a:extLst>
          </p:cNvPr>
          <p:cNvSpPr/>
          <p:nvPr/>
        </p:nvSpPr>
        <p:spPr>
          <a:xfrm>
            <a:off x="1299411" y="2727158"/>
            <a:ext cx="9721515" cy="20694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Average-case leakage </a:t>
            </a:r>
            <a:br>
              <a:rPr lang="en-US" sz="4800" dirty="0"/>
            </a:br>
            <a:r>
              <a:rPr lang="en-US" sz="4800" dirty="0"/>
              <a:t>is a </a:t>
            </a:r>
            <a:r>
              <a:rPr lang="en-US" sz="4800" dirty="0">
                <a:solidFill>
                  <a:srgbClr val="C00000"/>
                </a:solidFill>
              </a:rPr>
              <a:t>poor metric </a:t>
            </a:r>
            <a:r>
              <a:rPr lang="en-US" sz="4800" dirty="0"/>
              <a:t>for </a:t>
            </a:r>
            <a:r>
              <a:rPr lang="en-US" sz="4800" b="1" i="1" dirty="0"/>
              <a:t>privacy</a:t>
            </a:r>
            <a:r>
              <a:rPr lang="en-US" sz="4800" b="1" dirty="0"/>
              <a:t>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922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604C9A-827C-E9EC-F708-5E00DA38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7586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ADAC2-C642-7060-A02C-EBD67C06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thresholding doesn’t </a:t>
            </a:r>
            <a:r>
              <a:rPr lang="en-US" b="1" i="1" dirty="0">
                <a:solidFill>
                  <a:srgbClr val="C00000"/>
                </a:solidFill>
              </a:rPr>
              <a:t>confidently</a:t>
            </a:r>
            <a:r>
              <a:rPr lang="en-US" i="1" dirty="0"/>
              <a:t> </a:t>
            </a:r>
            <a:r>
              <a:rPr lang="en-US" dirty="0"/>
              <a:t>infer membership of </a:t>
            </a:r>
            <a:r>
              <a:rPr lang="en-US" b="1" i="1" dirty="0">
                <a:solidFill>
                  <a:srgbClr val="C00000"/>
                </a:solidFill>
              </a:rPr>
              <a:t>any</a:t>
            </a:r>
            <a:r>
              <a:rPr lang="en-US" i="1" dirty="0"/>
              <a:t> </a:t>
            </a:r>
            <a:r>
              <a:rPr lang="en-US" dirty="0"/>
              <a:t>member of the training set!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15F5A-B299-0D77-39DB-5FFC548ED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14</a:t>
            </a:fld>
            <a:endParaRPr lang="en-US" altLang="en-US"/>
          </a:p>
        </p:txBody>
      </p:sp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1C628F81-FA5F-88B0-03F7-9228DE42138D}"/>
              </a:ext>
            </a:extLst>
          </p:cNvPr>
          <p:cNvSpPr/>
          <p:nvPr/>
        </p:nvSpPr>
        <p:spPr>
          <a:xfrm>
            <a:off x="3903873" y="4484978"/>
            <a:ext cx="1694985" cy="137517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8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DAC2-C642-7060-A02C-EBD67C06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785600" cy="1325880"/>
          </a:xfrm>
        </p:spPr>
        <p:txBody>
          <a:bodyPr/>
          <a:lstStyle/>
          <a:p>
            <a:r>
              <a:rPr lang="en-US" dirty="0"/>
              <a:t>Our preferred evaluation methodology: </a:t>
            </a:r>
            <a:r>
              <a:rPr lang="en-US" b="1" i="1" dirty="0">
                <a:solidFill>
                  <a:srgbClr val="C00000"/>
                </a:solidFill>
              </a:rPr>
              <a:t>low</a:t>
            </a:r>
            <a:r>
              <a:rPr lang="en-US" dirty="0">
                <a:solidFill>
                  <a:srgbClr val="C00000"/>
                </a:solidFill>
              </a:rPr>
              <a:t> FPRs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15F5A-B299-0D77-39DB-5FFC548ED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B20FD-D33A-33AF-B511-EB95757A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198424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3AB7-3F60-C476-6085-A298318F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Some attacks work! </a:t>
            </a:r>
            <a:r>
              <a:rPr lang="en-US" sz="3200" dirty="0"/>
              <a:t>(but average-case metrics don’t show it)</a:t>
            </a:r>
            <a:br>
              <a:rPr lang="en-US" sz="32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Sablayrolles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al.’19]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EE97-F643-5FBC-6A5F-63107E49F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16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B7D1A-957F-F4D3-E86B-28B811E8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1984248"/>
            <a:ext cx="6096000" cy="457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B7FEE4-CCB5-7805-27DB-AAB7CC9B634E}"/>
              </a:ext>
            </a:extLst>
          </p:cNvPr>
          <p:cNvSpPr/>
          <p:nvPr/>
        </p:nvSpPr>
        <p:spPr>
          <a:xfrm>
            <a:off x="4177553" y="2241176"/>
            <a:ext cx="2097741" cy="83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1FD060-BAA6-2559-6B52-25AD86362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02"/>
          <a:stretch/>
        </p:blipFill>
        <p:spPr>
          <a:xfrm>
            <a:off x="3044952" y="4338918"/>
            <a:ext cx="6096000" cy="221733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61276B3-9088-CB50-E616-33161B461719}"/>
              </a:ext>
            </a:extLst>
          </p:cNvPr>
          <p:cNvSpPr/>
          <p:nvPr/>
        </p:nvSpPr>
        <p:spPr>
          <a:xfrm>
            <a:off x="9144000" y="4046386"/>
            <a:ext cx="2037347" cy="1006348"/>
          </a:xfrm>
          <a:prstGeom prst="wedgeRectCallout">
            <a:avLst>
              <a:gd name="adj1" fmla="val -72167"/>
              <a:gd name="adj2" fmla="val 36883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slightly </a:t>
            </a:r>
            <a:r>
              <a:rPr lang="en-US" sz="2400" b="1" dirty="0"/>
              <a:t>worse</a:t>
            </a:r>
            <a:r>
              <a:rPr lang="en-US" sz="2400" dirty="0"/>
              <a:t> </a:t>
            </a:r>
            <a:r>
              <a:rPr lang="en-US" sz="2400" i="1" dirty="0"/>
              <a:t>on average</a:t>
            </a:r>
          </a:p>
        </p:txBody>
      </p:sp>
    </p:spTree>
    <p:extLst>
      <p:ext uri="{BB962C8B-B14F-4D97-AF65-F5344CB8AC3E}">
        <p14:creationId xmlns:p14="http://schemas.microsoft.com/office/powerpoint/2010/main" val="198321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3AB7-3F60-C476-6085-A298318F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Some attacks work! </a:t>
            </a:r>
            <a:r>
              <a:rPr lang="en-US" sz="3200" dirty="0"/>
              <a:t>(but average-case metrics don’t show it)</a:t>
            </a:r>
            <a:br>
              <a:rPr lang="en-US" sz="32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Sablayrolles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al.’19]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EE97-F643-5FBC-6A5F-63107E49F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5DE58-B32B-F634-88C3-44A461B2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1984248"/>
            <a:ext cx="6096000" cy="4572000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8FA92121-641C-4744-753F-BD9594D2A91B}"/>
              </a:ext>
            </a:extLst>
          </p:cNvPr>
          <p:cNvSpPr/>
          <p:nvPr/>
        </p:nvSpPr>
        <p:spPr>
          <a:xfrm>
            <a:off x="1010653" y="3085591"/>
            <a:ext cx="2037347" cy="1006348"/>
          </a:xfrm>
          <a:prstGeom prst="wedgeRectCallout">
            <a:avLst>
              <a:gd name="adj1" fmla="val 97002"/>
              <a:gd name="adj2" fmla="val 44112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100x better in the </a:t>
            </a:r>
            <a:r>
              <a:rPr lang="en-US" sz="2400" b="1" i="1" dirty="0"/>
              <a:t>worst-case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695B78E8-791E-1164-1BD2-19D4466D2742}"/>
              </a:ext>
            </a:extLst>
          </p:cNvPr>
          <p:cNvSpPr/>
          <p:nvPr/>
        </p:nvSpPr>
        <p:spPr>
          <a:xfrm>
            <a:off x="9144000" y="4046386"/>
            <a:ext cx="2037347" cy="1006348"/>
          </a:xfrm>
          <a:prstGeom prst="wedgeRectCallout">
            <a:avLst>
              <a:gd name="adj1" fmla="val -72167"/>
              <a:gd name="adj2" fmla="val 36883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slightly </a:t>
            </a:r>
            <a:r>
              <a:rPr lang="en-US" sz="2400" b="1" dirty="0"/>
              <a:t>worse</a:t>
            </a:r>
            <a:r>
              <a:rPr lang="en-US" sz="2400" dirty="0"/>
              <a:t> </a:t>
            </a:r>
            <a:r>
              <a:rPr lang="en-US" sz="2400" i="1" dirty="0"/>
              <a:t>on average</a:t>
            </a:r>
          </a:p>
        </p:txBody>
      </p:sp>
    </p:spTree>
    <p:extLst>
      <p:ext uri="{BB962C8B-B14F-4D97-AF65-F5344CB8AC3E}">
        <p14:creationId xmlns:p14="http://schemas.microsoft.com/office/powerpoint/2010/main" val="386081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A55E-1C25-50FD-1239-8B6A7C0C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79387"/>
            <a:ext cx="11785601" cy="1325880"/>
          </a:xfrm>
        </p:spPr>
        <p:txBody>
          <a:bodyPr/>
          <a:lstStyle/>
          <a:p>
            <a:r>
              <a:rPr lang="en-US" dirty="0"/>
              <a:t>Insight: not all examples are equally </a:t>
            </a:r>
            <a:r>
              <a:rPr lang="en-US" dirty="0">
                <a:solidFill>
                  <a:srgbClr val="C00000"/>
                </a:solidFill>
              </a:rPr>
              <a:t>“hard”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Sablayrolles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al.’19, Long et al.’20, Feldman &amp; Zhang’20, Watson et al.’21, Ye et al.’21]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803D-3B28-6CC5-1AC6-689C7D73D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18</a:t>
            </a:fld>
            <a:endParaRPr lang="en-US" altLang="en-US"/>
          </a:p>
        </p:txBody>
      </p:sp>
      <p:pic>
        <p:nvPicPr>
          <p:cNvPr id="5" name="Google Shape;70;p15">
            <a:extLst>
              <a:ext uri="{FF2B5EF4-FFF2-40B4-BE49-F238E27FC236}">
                <a16:creationId xmlns:a16="http://schemas.microsoft.com/office/drawing/2014/main" id="{DDE7F94A-1140-BCDB-9C64-DDCE1BD2D97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3401"/>
            <a:ext cx="4195374" cy="2779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1AD9F8C3-4663-05C5-E3BF-35C0EA7CE9A7}"/>
              </a:ext>
            </a:extLst>
          </p:cNvPr>
          <p:cNvSpPr txBox="1"/>
          <p:nvPr/>
        </p:nvSpPr>
        <p:spPr>
          <a:xfrm>
            <a:off x="859587" y="4577202"/>
            <a:ext cx="2476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Confidence: 90% cat</a:t>
            </a:r>
            <a:endParaRPr sz="2800" b="1" dirty="0"/>
          </a:p>
        </p:txBody>
      </p:sp>
      <p:pic>
        <p:nvPicPr>
          <p:cNvPr id="7" name="Google Shape;72;p15">
            <a:extLst>
              <a:ext uri="{FF2B5EF4-FFF2-40B4-BE49-F238E27FC236}">
                <a16:creationId xmlns:a16="http://schemas.microsoft.com/office/drawing/2014/main" id="{26532E99-7017-2AE8-F634-BED685EBFA3A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74" y="1922551"/>
            <a:ext cx="3984500" cy="24606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3;p15">
            <a:extLst>
              <a:ext uri="{FF2B5EF4-FFF2-40B4-BE49-F238E27FC236}">
                <a16:creationId xmlns:a16="http://schemas.microsoft.com/office/drawing/2014/main" id="{947DE4D2-B1E8-C188-36BB-37D169EE8B88}"/>
              </a:ext>
            </a:extLst>
          </p:cNvPr>
          <p:cNvSpPr txBox="1"/>
          <p:nvPr/>
        </p:nvSpPr>
        <p:spPr>
          <a:xfrm>
            <a:off x="8341224" y="4598664"/>
            <a:ext cx="2476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Confidence: 85% truck</a:t>
            </a:r>
            <a:endParaRPr sz="2800" b="1" dirty="0"/>
          </a:p>
        </p:txBody>
      </p:sp>
      <p:sp>
        <p:nvSpPr>
          <p:cNvPr id="9" name="Google Shape;74;p15">
            <a:extLst>
              <a:ext uri="{FF2B5EF4-FFF2-40B4-BE49-F238E27FC236}">
                <a16:creationId xmlns:a16="http://schemas.microsoft.com/office/drawing/2014/main" id="{1FFC8301-3C57-C0C4-3A9D-652E8294617B}"/>
              </a:ext>
            </a:extLst>
          </p:cNvPr>
          <p:cNvSpPr/>
          <p:nvPr/>
        </p:nvSpPr>
        <p:spPr>
          <a:xfrm>
            <a:off x="3939827" y="2447746"/>
            <a:ext cx="2611500" cy="116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</a:rPr>
              <a:t>Which is a member?</a:t>
            </a:r>
            <a:endParaRPr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6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>
            <a:extLst>
              <a:ext uri="{FF2B5EF4-FFF2-40B4-BE49-F238E27FC236}">
                <a16:creationId xmlns:a16="http://schemas.microsoft.com/office/drawing/2014/main" id="{1446F6C6-CC20-0143-F158-FC11F254E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800" y="468016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9A55E-1C25-50FD-1239-8B6A7C0C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79387"/>
            <a:ext cx="11785601" cy="1325880"/>
          </a:xfrm>
        </p:spPr>
        <p:txBody>
          <a:bodyPr>
            <a:normAutofit/>
          </a:bodyPr>
          <a:lstStyle/>
          <a:p>
            <a:r>
              <a:rPr lang="en-US" dirty="0"/>
              <a:t>Insight: </a:t>
            </a:r>
            <a:r>
              <a:rPr lang="en-US" dirty="0">
                <a:solidFill>
                  <a:prstClr val="black"/>
                </a:solidFill>
              </a:rPr>
              <a:t>not all examples are equally </a:t>
            </a:r>
            <a:r>
              <a:rPr lang="en-US" dirty="0">
                <a:solidFill>
                  <a:srgbClr val="C00000"/>
                </a:solidFill>
              </a:rPr>
              <a:t>“hard”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[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</a:rPr>
              <a:t>Sablayrolles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et al.’19, Long et al.’20, Feldman &amp; Zhang’20, Watson et al.’21, Ye et al.’21]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803D-3B28-6CC5-1AC6-689C7D73D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19</a:t>
            </a:fld>
            <a:endParaRPr lang="en-US" altLang="en-US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E119ACC2-ED58-651A-0721-7A1AC1416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277" y="4696380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38913-C4C5-6441-81B4-E1074D6913A5}"/>
              </a:ext>
            </a:extLst>
          </p:cNvPr>
          <p:cNvSpPr txBox="1"/>
          <p:nvPr/>
        </p:nvSpPr>
        <p:spPr>
          <a:xfrm>
            <a:off x="1532503" y="622956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2BF5D6-26A7-852D-6873-2C48638B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840" y="4684870"/>
            <a:ext cx="3043482" cy="70030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286B44-E581-1C4B-8AD4-62CA45DB5F5A}"/>
              </a:ext>
            </a:extLst>
          </p:cNvPr>
          <p:cNvCxnSpPr>
            <a:cxnSpLocks/>
          </p:cNvCxnSpPr>
          <p:nvPr/>
        </p:nvCxnSpPr>
        <p:spPr>
          <a:xfrm>
            <a:off x="793902" y="6160576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oogle Shape;70;p15">
            <a:extLst>
              <a:ext uri="{FF2B5EF4-FFF2-40B4-BE49-F238E27FC236}">
                <a16:creationId xmlns:a16="http://schemas.microsoft.com/office/drawing/2014/main" id="{D63579AE-A5BA-D742-FC71-8EDD285789A1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3401"/>
            <a:ext cx="4195374" cy="277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2;p15">
            <a:extLst>
              <a:ext uri="{FF2B5EF4-FFF2-40B4-BE49-F238E27FC236}">
                <a16:creationId xmlns:a16="http://schemas.microsoft.com/office/drawing/2014/main" id="{1581BEB1-6F80-5C7D-B5B2-F4FD533D0EB9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74" y="1922551"/>
            <a:ext cx="3984500" cy="246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74;p15">
            <a:extLst>
              <a:ext uri="{FF2B5EF4-FFF2-40B4-BE49-F238E27FC236}">
                <a16:creationId xmlns:a16="http://schemas.microsoft.com/office/drawing/2014/main" id="{D69F116A-AFBE-61E7-B048-39C7F6BE5A8A}"/>
              </a:ext>
            </a:extLst>
          </p:cNvPr>
          <p:cNvSpPr/>
          <p:nvPr/>
        </p:nvSpPr>
        <p:spPr>
          <a:xfrm>
            <a:off x="3939827" y="2447746"/>
            <a:ext cx="2611500" cy="116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</a:rPr>
              <a:t>Which is a member?</a:t>
            </a:r>
            <a:endParaRPr sz="3200" dirty="0">
              <a:solidFill>
                <a:srgbClr val="C0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AF3671-AE9F-2216-2166-8FBD382AAE5B}"/>
              </a:ext>
            </a:extLst>
          </p:cNvPr>
          <p:cNvCxnSpPr>
            <a:cxnSpLocks/>
          </p:cNvCxnSpPr>
          <p:nvPr/>
        </p:nvCxnSpPr>
        <p:spPr>
          <a:xfrm flipV="1">
            <a:off x="794273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B986CD-8165-2472-F192-FB89918DDC4E}"/>
              </a:ext>
            </a:extLst>
          </p:cNvPr>
          <p:cNvCxnSpPr>
            <a:cxnSpLocks/>
          </p:cNvCxnSpPr>
          <p:nvPr/>
        </p:nvCxnSpPr>
        <p:spPr>
          <a:xfrm flipV="1">
            <a:off x="1854086" y="6077161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6E234FE-DC98-8741-3312-3B054C8FAF6E}"/>
              </a:ext>
            </a:extLst>
          </p:cNvPr>
          <p:cNvSpPr txBox="1"/>
          <p:nvPr/>
        </p:nvSpPr>
        <p:spPr>
          <a:xfrm>
            <a:off x="8084599" y="62103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410326-45D1-2869-AAF7-DA3A161470FE}"/>
              </a:ext>
            </a:extLst>
          </p:cNvPr>
          <p:cNvCxnSpPr>
            <a:cxnSpLocks/>
          </p:cNvCxnSpPr>
          <p:nvPr/>
        </p:nvCxnSpPr>
        <p:spPr>
          <a:xfrm>
            <a:off x="7348607" y="6160576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1E7019-040D-14DB-6018-28E55300A723}"/>
              </a:ext>
            </a:extLst>
          </p:cNvPr>
          <p:cNvCxnSpPr>
            <a:cxnSpLocks/>
          </p:cNvCxnSpPr>
          <p:nvPr/>
        </p:nvCxnSpPr>
        <p:spPr>
          <a:xfrm flipV="1">
            <a:off x="7348978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2">
            <a:extLst>
              <a:ext uri="{FF2B5EF4-FFF2-40B4-BE49-F238E27FC236}">
                <a16:creationId xmlns:a16="http://schemas.microsoft.com/office/drawing/2014/main" id="{D686C710-B703-B247-967C-B12D5728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2958" y="4696380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247962-57A8-1FD0-F442-AD6300701CC0}"/>
              </a:ext>
            </a:extLst>
          </p:cNvPr>
          <p:cNvSpPr/>
          <p:nvPr/>
        </p:nvSpPr>
        <p:spPr>
          <a:xfrm>
            <a:off x="2434921" y="4792067"/>
            <a:ext cx="2374497" cy="457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4DF251-A8E1-8BD8-B347-72F2F77D7B63}"/>
              </a:ext>
            </a:extLst>
          </p:cNvPr>
          <p:cNvSpPr txBox="1"/>
          <p:nvPr/>
        </p:nvSpPr>
        <p:spPr>
          <a:xfrm>
            <a:off x="2438950" y="4713080"/>
            <a:ext cx="20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trained on image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E5F5A4-EF38-EE1E-A406-8A2616224998}"/>
              </a:ext>
            </a:extLst>
          </p:cNvPr>
          <p:cNvSpPr txBox="1"/>
          <p:nvPr/>
        </p:nvSpPr>
        <p:spPr>
          <a:xfrm>
            <a:off x="2439681" y="4983554"/>
            <a:ext cx="237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not trained on image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87CB757-7856-30BE-0D91-93A4DF064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206" y="4659649"/>
            <a:ext cx="3043482" cy="70030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24D2496-E63B-0B27-658D-C479F49AF4D5}"/>
              </a:ext>
            </a:extLst>
          </p:cNvPr>
          <p:cNvSpPr/>
          <p:nvPr/>
        </p:nvSpPr>
        <p:spPr>
          <a:xfrm>
            <a:off x="9645287" y="4766846"/>
            <a:ext cx="2374497" cy="457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13DCAC3-6AF7-F4DA-8497-8BF26EB7457D}"/>
              </a:ext>
            </a:extLst>
          </p:cNvPr>
          <p:cNvSpPr txBox="1"/>
          <p:nvPr/>
        </p:nvSpPr>
        <p:spPr>
          <a:xfrm>
            <a:off x="9649316" y="4687859"/>
            <a:ext cx="20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trained on image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336E4E-CAD9-422F-1C28-33339EFB9A18}"/>
              </a:ext>
            </a:extLst>
          </p:cNvPr>
          <p:cNvSpPr txBox="1"/>
          <p:nvPr/>
        </p:nvSpPr>
        <p:spPr>
          <a:xfrm>
            <a:off x="9650047" y="4958333"/>
            <a:ext cx="237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not trained on image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E39425-DEF6-7DD7-332E-789A5B2EF7D8}"/>
              </a:ext>
            </a:extLst>
          </p:cNvPr>
          <p:cNvCxnSpPr>
            <a:cxnSpLocks/>
          </p:cNvCxnSpPr>
          <p:nvPr/>
        </p:nvCxnSpPr>
        <p:spPr>
          <a:xfrm flipV="1">
            <a:off x="8408791" y="6077161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E9C830-202B-04A9-90FA-25B40951DF9B}"/>
              </a:ext>
            </a:extLst>
          </p:cNvPr>
          <p:cNvCxnSpPr>
            <a:cxnSpLocks/>
          </p:cNvCxnSpPr>
          <p:nvPr/>
        </p:nvCxnSpPr>
        <p:spPr>
          <a:xfrm flipV="1">
            <a:off x="9468976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2">
            <a:extLst>
              <a:ext uri="{FF2B5EF4-FFF2-40B4-BE49-F238E27FC236}">
                <a16:creationId xmlns:a16="http://schemas.microsoft.com/office/drawing/2014/main" id="{20202C7B-F16F-6C87-D6B3-C6E698CB4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296" y="4696380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0100A4-C309-F5FF-F199-38000564BFAE}"/>
              </a:ext>
            </a:extLst>
          </p:cNvPr>
          <p:cNvCxnSpPr>
            <a:cxnSpLocks/>
          </p:cNvCxnSpPr>
          <p:nvPr/>
        </p:nvCxnSpPr>
        <p:spPr>
          <a:xfrm flipV="1">
            <a:off x="2914271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5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20B903-851C-AD07-C4BF-2045F908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58" y="1674617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F23C235-7680-069A-160A-0FF79EABA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58" y="3139552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4B96F59-D025-61AB-22C3-FBC40C582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725" y="4636049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3C6E83-B5D2-71C6-C924-23129D590A4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111414" y="2275104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FF1859-59CF-CA51-6D2D-92CE69F5E75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111414" y="3730462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67AA5-9C42-E26A-7426-58653979504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155243" y="3730461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Neural Networks – an Intuition">
            <a:extLst>
              <a:ext uri="{FF2B5EF4-FFF2-40B4-BE49-F238E27FC236}">
                <a16:creationId xmlns:a16="http://schemas.microsoft.com/office/drawing/2014/main" id="{933555DF-6F20-0A4D-6B0A-78FC8C6C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839" y="3139552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84168A-85E0-C7F2-5F42-0BDD309520B8}"/>
              </a:ext>
            </a:extLst>
          </p:cNvPr>
          <p:cNvSpPr txBox="1"/>
          <p:nvPr/>
        </p:nvSpPr>
        <p:spPr>
          <a:xfrm>
            <a:off x="3727060" y="4449846"/>
            <a:ext cx="2400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minimize loss</a:t>
            </a:r>
          </a:p>
        </p:txBody>
      </p:sp>
      <p:pic>
        <p:nvPicPr>
          <p:cNvPr id="20" name="Picture 16" descr="Teacup Dogs for Tiny-Canine Lovers">
            <a:extLst>
              <a:ext uri="{FF2B5EF4-FFF2-40B4-BE49-F238E27FC236}">
                <a16:creationId xmlns:a16="http://schemas.microsoft.com/office/drawing/2014/main" id="{0493B299-F074-5A3A-03AC-68D6AC4FC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1" y="340895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918B5481-AC57-D49C-C4C2-264D605F0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1" y="450908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601D94-C681-277B-86C2-5A096A2B71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51" y="2235527"/>
            <a:ext cx="723600" cy="723600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14" descr="How we found coronavirus in a cat">
            <a:extLst>
              <a:ext uri="{FF2B5EF4-FFF2-40B4-BE49-F238E27FC236}">
                <a16:creationId xmlns:a16="http://schemas.microsoft.com/office/drawing/2014/main" id="{CA149967-A902-731E-2EC5-46E5419BA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099" y="3369374"/>
            <a:ext cx="720000" cy="720000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9517A55-7B56-6EC8-D7C1-8DDA851A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613322" cy="1325880"/>
          </a:xfrm>
        </p:spPr>
        <p:txBody>
          <a:bodyPr/>
          <a:lstStyle/>
          <a:p>
            <a:r>
              <a:rPr lang="en-US" dirty="0"/>
              <a:t>Neural networks learn from a (private) </a:t>
            </a:r>
            <a:r>
              <a:rPr lang="en-US" dirty="0">
                <a:solidFill>
                  <a:srgbClr val="C00000"/>
                </a:solidFill>
              </a:rPr>
              <a:t>training set.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3733C6-9064-83A9-EC2D-2AC7C34BB3CC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>
            <a:off x="8113099" y="3729374"/>
            <a:ext cx="366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12" descr="Neural Networks – an Intuition">
            <a:extLst>
              <a:ext uri="{FF2B5EF4-FFF2-40B4-BE49-F238E27FC236}">
                <a16:creationId xmlns:a16="http://schemas.microsoft.com/office/drawing/2014/main" id="{C9D3B4A1-3DA9-8621-0D24-52552B17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9689" y="3139552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266271-E232-DE9F-4B2A-5C1A8CDEFAA4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10488725" y="3729374"/>
            <a:ext cx="366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75D2F95-8679-6482-EA28-DD591FE2A2F6}"/>
              </a:ext>
            </a:extLst>
          </p:cNvPr>
          <p:cNvSpPr txBox="1"/>
          <p:nvPr/>
        </p:nvSpPr>
        <p:spPr>
          <a:xfrm>
            <a:off x="10865488" y="3498541"/>
            <a:ext cx="81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“cat”</a:t>
            </a:r>
          </a:p>
        </p:txBody>
      </p:sp>
    </p:spTree>
    <p:extLst>
      <p:ext uri="{BB962C8B-B14F-4D97-AF65-F5344CB8AC3E}">
        <p14:creationId xmlns:p14="http://schemas.microsoft.com/office/powerpoint/2010/main" val="2800689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>
            <a:extLst>
              <a:ext uri="{FF2B5EF4-FFF2-40B4-BE49-F238E27FC236}">
                <a16:creationId xmlns:a16="http://schemas.microsoft.com/office/drawing/2014/main" id="{1446F6C6-CC20-0143-F158-FC11F254E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800" y="468016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9A55E-1C25-50FD-1239-8B6A7C0C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79387"/>
            <a:ext cx="11785601" cy="1325880"/>
          </a:xfrm>
        </p:spPr>
        <p:txBody>
          <a:bodyPr>
            <a:normAutofit/>
          </a:bodyPr>
          <a:lstStyle/>
          <a:p>
            <a:r>
              <a:rPr lang="en-US" dirty="0"/>
              <a:t>Insight: </a:t>
            </a:r>
            <a:r>
              <a:rPr lang="en-US" dirty="0">
                <a:solidFill>
                  <a:prstClr val="black"/>
                </a:solidFill>
              </a:rPr>
              <a:t>not all examples are equally </a:t>
            </a:r>
            <a:r>
              <a:rPr lang="en-US" dirty="0">
                <a:solidFill>
                  <a:srgbClr val="C00000"/>
                </a:solidFill>
              </a:rPr>
              <a:t>“hard”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[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</a:rPr>
              <a:t>Sablayrolles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et al.’19, Long et al.’20, Feldman &amp; Zhang’20, Watson et al.’21, Ye et al.’21]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803D-3B28-6CC5-1AC6-689C7D73D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20</a:t>
            </a:fld>
            <a:endParaRPr lang="en-US" altLang="en-US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E119ACC2-ED58-651A-0721-7A1AC1416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277" y="4696380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38913-C4C5-6441-81B4-E1074D6913A5}"/>
              </a:ext>
            </a:extLst>
          </p:cNvPr>
          <p:cNvSpPr txBox="1"/>
          <p:nvPr/>
        </p:nvSpPr>
        <p:spPr>
          <a:xfrm>
            <a:off x="1532503" y="622956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2BF5D6-26A7-852D-6873-2C48638B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840" y="4684870"/>
            <a:ext cx="3043482" cy="70030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286B44-E581-1C4B-8AD4-62CA45DB5F5A}"/>
              </a:ext>
            </a:extLst>
          </p:cNvPr>
          <p:cNvCxnSpPr>
            <a:cxnSpLocks/>
          </p:cNvCxnSpPr>
          <p:nvPr/>
        </p:nvCxnSpPr>
        <p:spPr>
          <a:xfrm>
            <a:off x="793902" y="6160576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oogle Shape;70;p15">
            <a:extLst>
              <a:ext uri="{FF2B5EF4-FFF2-40B4-BE49-F238E27FC236}">
                <a16:creationId xmlns:a16="http://schemas.microsoft.com/office/drawing/2014/main" id="{D63579AE-A5BA-D742-FC71-8EDD285789A1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3401"/>
            <a:ext cx="4195374" cy="277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2;p15">
            <a:extLst>
              <a:ext uri="{FF2B5EF4-FFF2-40B4-BE49-F238E27FC236}">
                <a16:creationId xmlns:a16="http://schemas.microsoft.com/office/drawing/2014/main" id="{1581BEB1-6F80-5C7D-B5B2-F4FD533D0EB9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74" y="1922551"/>
            <a:ext cx="3984500" cy="24606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74;p15">
            <a:extLst>
              <a:ext uri="{FF2B5EF4-FFF2-40B4-BE49-F238E27FC236}">
                <a16:creationId xmlns:a16="http://schemas.microsoft.com/office/drawing/2014/main" id="{D69F116A-AFBE-61E7-B048-39C7F6BE5A8A}"/>
              </a:ext>
            </a:extLst>
          </p:cNvPr>
          <p:cNvSpPr/>
          <p:nvPr/>
        </p:nvSpPr>
        <p:spPr>
          <a:xfrm>
            <a:off x="3939827" y="2447746"/>
            <a:ext cx="2611500" cy="116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</a:rPr>
              <a:t>Which is a member?</a:t>
            </a:r>
            <a:endParaRPr sz="3200" dirty="0">
              <a:solidFill>
                <a:srgbClr val="C0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AF3671-AE9F-2216-2166-8FBD382AAE5B}"/>
              </a:ext>
            </a:extLst>
          </p:cNvPr>
          <p:cNvCxnSpPr>
            <a:cxnSpLocks/>
          </p:cNvCxnSpPr>
          <p:nvPr/>
        </p:nvCxnSpPr>
        <p:spPr>
          <a:xfrm flipV="1">
            <a:off x="794273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B986CD-8165-2472-F192-FB89918DDC4E}"/>
              </a:ext>
            </a:extLst>
          </p:cNvPr>
          <p:cNvCxnSpPr>
            <a:cxnSpLocks/>
          </p:cNvCxnSpPr>
          <p:nvPr/>
        </p:nvCxnSpPr>
        <p:spPr>
          <a:xfrm flipV="1">
            <a:off x="1854086" y="6077161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6E234FE-DC98-8741-3312-3B054C8FAF6E}"/>
              </a:ext>
            </a:extLst>
          </p:cNvPr>
          <p:cNvSpPr txBox="1"/>
          <p:nvPr/>
        </p:nvSpPr>
        <p:spPr>
          <a:xfrm>
            <a:off x="8084599" y="62103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410326-45D1-2869-AAF7-DA3A161470FE}"/>
              </a:ext>
            </a:extLst>
          </p:cNvPr>
          <p:cNvCxnSpPr>
            <a:cxnSpLocks/>
          </p:cNvCxnSpPr>
          <p:nvPr/>
        </p:nvCxnSpPr>
        <p:spPr>
          <a:xfrm>
            <a:off x="7348607" y="6160576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1E7019-040D-14DB-6018-28E55300A723}"/>
              </a:ext>
            </a:extLst>
          </p:cNvPr>
          <p:cNvCxnSpPr>
            <a:cxnSpLocks/>
          </p:cNvCxnSpPr>
          <p:nvPr/>
        </p:nvCxnSpPr>
        <p:spPr>
          <a:xfrm flipV="1">
            <a:off x="7348978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2">
            <a:extLst>
              <a:ext uri="{FF2B5EF4-FFF2-40B4-BE49-F238E27FC236}">
                <a16:creationId xmlns:a16="http://schemas.microsoft.com/office/drawing/2014/main" id="{D686C710-B703-B247-967C-B12D5728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2958" y="4696380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247962-57A8-1FD0-F442-AD6300701CC0}"/>
              </a:ext>
            </a:extLst>
          </p:cNvPr>
          <p:cNvSpPr/>
          <p:nvPr/>
        </p:nvSpPr>
        <p:spPr>
          <a:xfrm>
            <a:off x="2434921" y="4792067"/>
            <a:ext cx="2374497" cy="457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4DF251-A8E1-8BD8-B347-72F2F77D7B63}"/>
              </a:ext>
            </a:extLst>
          </p:cNvPr>
          <p:cNvSpPr txBox="1"/>
          <p:nvPr/>
        </p:nvSpPr>
        <p:spPr>
          <a:xfrm>
            <a:off x="2438950" y="4713080"/>
            <a:ext cx="20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trained on image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E5F5A4-EF38-EE1E-A406-8A2616224998}"/>
              </a:ext>
            </a:extLst>
          </p:cNvPr>
          <p:cNvSpPr txBox="1"/>
          <p:nvPr/>
        </p:nvSpPr>
        <p:spPr>
          <a:xfrm>
            <a:off x="2439681" y="4983554"/>
            <a:ext cx="237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not trained on image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87CB757-7856-30BE-0D91-93A4DF064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206" y="4659649"/>
            <a:ext cx="3043482" cy="70030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24D2496-E63B-0B27-658D-C479F49AF4D5}"/>
              </a:ext>
            </a:extLst>
          </p:cNvPr>
          <p:cNvSpPr/>
          <p:nvPr/>
        </p:nvSpPr>
        <p:spPr>
          <a:xfrm>
            <a:off x="9645287" y="4766846"/>
            <a:ext cx="2374497" cy="457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13DCAC3-6AF7-F4DA-8497-8BF26EB7457D}"/>
              </a:ext>
            </a:extLst>
          </p:cNvPr>
          <p:cNvSpPr txBox="1"/>
          <p:nvPr/>
        </p:nvSpPr>
        <p:spPr>
          <a:xfrm>
            <a:off x="9649316" y="4687859"/>
            <a:ext cx="20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trained on image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336E4E-CAD9-422F-1C28-33339EFB9A18}"/>
              </a:ext>
            </a:extLst>
          </p:cNvPr>
          <p:cNvSpPr txBox="1"/>
          <p:nvPr/>
        </p:nvSpPr>
        <p:spPr>
          <a:xfrm>
            <a:off x="9650047" y="4958333"/>
            <a:ext cx="237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models not trained on image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E39425-DEF6-7DD7-332E-789A5B2EF7D8}"/>
              </a:ext>
            </a:extLst>
          </p:cNvPr>
          <p:cNvCxnSpPr>
            <a:cxnSpLocks/>
          </p:cNvCxnSpPr>
          <p:nvPr/>
        </p:nvCxnSpPr>
        <p:spPr>
          <a:xfrm flipV="1">
            <a:off x="8408791" y="6077161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E9C830-202B-04A9-90FA-25B40951DF9B}"/>
              </a:ext>
            </a:extLst>
          </p:cNvPr>
          <p:cNvCxnSpPr>
            <a:cxnSpLocks/>
          </p:cNvCxnSpPr>
          <p:nvPr/>
        </p:nvCxnSpPr>
        <p:spPr>
          <a:xfrm flipV="1">
            <a:off x="9468976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2">
            <a:extLst>
              <a:ext uri="{FF2B5EF4-FFF2-40B4-BE49-F238E27FC236}">
                <a16:creationId xmlns:a16="http://schemas.microsoft.com/office/drawing/2014/main" id="{20202C7B-F16F-6C87-D6B3-C6E698CB4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296" y="4696380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0100A4-C309-F5FF-F199-38000564BFAE}"/>
              </a:ext>
            </a:extLst>
          </p:cNvPr>
          <p:cNvCxnSpPr>
            <a:cxnSpLocks/>
          </p:cNvCxnSpPr>
          <p:nvPr/>
        </p:nvCxnSpPr>
        <p:spPr>
          <a:xfrm flipV="1">
            <a:off x="2914271" y="6084376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80AAEE-AB1E-40EA-67E3-48E2E71C9353}"/>
              </a:ext>
            </a:extLst>
          </p:cNvPr>
          <p:cNvCxnSpPr>
            <a:cxnSpLocks/>
          </p:cNvCxnSpPr>
          <p:nvPr/>
        </p:nvCxnSpPr>
        <p:spPr>
          <a:xfrm>
            <a:off x="8401870" y="4642064"/>
            <a:ext cx="0" cy="15506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76DD99-A885-8A0B-D913-A8975E9AC3C5}"/>
              </a:ext>
            </a:extLst>
          </p:cNvPr>
          <p:cNvCxnSpPr>
            <a:cxnSpLocks/>
          </p:cNvCxnSpPr>
          <p:nvPr/>
        </p:nvCxnSpPr>
        <p:spPr>
          <a:xfrm>
            <a:off x="1854086" y="4659649"/>
            <a:ext cx="0" cy="15506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3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LIRA:</a:t>
            </a:r>
            <a:r>
              <a:rPr lang="en-US" dirty="0"/>
              <a:t> Likelihood Ratio Attack</a:t>
            </a:r>
            <a:br>
              <a:rPr lang="en-US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Carlini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al., “Membership Inference Attacks From First Principles”, IEEE S&amp;P ‘22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 model loss </a:t>
                </a:r>
                <a14:m>
                  <m:oMath xmlns:m="http://schemas.openxmlformats.org/officeDocument/2006/math">
                    <m:r>
                      <a:rPr lang="fr-CH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Train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“shadow models”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Compute confidences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}</m:t>
                        </m:r>
                      </m:e>
                      <m:sub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Gaussians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/>
                  <a:t>Output </a:t>
                </a:r>
                <a:r>
                  <a:rPr lang="en-US" i="1" dirty="0"/>
                  <a:t>likelihood ratio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CH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fr-CH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  <a:blipFill>
                <a:blip r:embed="rId3"/>
                <a:stretch>
                  <a:fillRect l="-1446" t="-3012" b="-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>
                <a:extLst>
                  <a:ext uri="{FF2B5EF4-FFF2-40B4-BE49-F238E27FC236}">
                    <a16:creationId xmlns:a16="http://schemas.microsoft.com/office/drawing/2014/main" id="{ABABBA62-80F3-5F3C-B861-3ED5E9E47072}"/>
                  </a:ext>
                </a:extLst>
              </p:cNvPr>
              <p:cNvSpPr/>
              <p:nvPr/>
            </p:nvSpPr>
            <p:spPr>
              <a:xfrm>
                <a:off x="5595831" y="3735336"/>
                <a:ext cx="3046145" cy="1325880"/>
              </a:xfrm>
              <a:prstGeom prst="wedgeRectCallout">
                <a:avLst>
                  <a:gd name="adj1" fmla="val -49679"/>
                  <a:gd name="adj2" fmla="val 7396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guess “member”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CH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>
                      <a:rPr lang="fr-CH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1" name="Rectangular Callout 10">
                <a:extLst>
                  <a:ext uri="{FF2B5EF4-FFF2-40B4-BE49-F238E27FC236}">
                    <a16:creationId xmlns:a16="http://schemas.microsoft.com/office/drawing/2014/main" id="{ABABBA62-80F3-5F3C-B861-3ED5E9E47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31" y="3735336"/>
                <a:ext cx="3046145" cy="1325880"/>
              </a:xfrm>
              <a:prstGeom prst="wedgeRectCallout">
                <a:avLst>
                  <a:gd name="adj1" fmla="val -49679"/>
                  <a:gd name="adj2" fmla="val 73962"/>
                </a:avLst>
              </a:prstGeom>
              <a:blipFill>
                <a:blip r:embed="rId4"/>
                <a:stretch>
                  <a:fillRect l="-3734" r="-6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91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LIRA:</a:t>
            </a:r>
            <a:r>
              <a:rPr lang="en-US" dirty="0"/>
              <a:t> Likelihood Ratio Attack</a:t>
            </a:r>
            <a:br>
              <a:rPr lang="en-US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Carlini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al., “Membership Inference Attacks From First Principles”, IEEE S&amp;P ‘22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 model loss </a:t>
                </a:r>
                <a14:m>
                  <m:oMath xmlns:m="http://schemas.openxmlformats.org/officeDocument/2006/math">
                    <m:r>
                      <a:rPr lang="fr-CH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Train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“shadow models”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Compute confidences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}</m:t>
                        </m:r>
                      </m:e>
                      <m:sub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Gaussians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/>
                  <a:t>Output </a:t>
                </a:r>
                <a:r>
                  <a:rPr lang="en-US" i="1" dirty="0"/>
                  <a:t>likelihood ratio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CH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fr-CH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  <a:blipFill>
                <a:blip r:embed="rId3"/>
                <a:stretch>
                  <a:fillRect l="-1446" t="-3012" b="-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ED23131-7C55-19E6-05B8-EBC9D53A107A}"/>
              </a:ext>
            </a:extLst>
          </p:cNvPr>
          <p:cNvSpPr/>
          <p:nvPr/>
        </p:nvSpPr>
        <p:spPr>
          <a:xfrm>
            <a:off x="5595831" y="5287949"/>
            <a:ext cx="4523015" cy="1335805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LIRA:</a:t>
            </a:r>
            <a:r>
              <a:rPr lang="en-US" dirty="0"/>
              <a:t> Likelihood Ratio Attack</a:t>
            </a:r>
            <a:br>
              <a:rPr lang="en-US" dirty="0"/>
            </a:br>
            <a:r>
              <a:rPr lang="en-US" sz="2000" dirty="0" err="1">
                <a:solidFill>
                  <a:prstClr val="white">
                    <a:lumMod val="50000"/>
                  </a:prstClr>
                </a:solidFill>
              </a:rPr>
              <a:t>Carlini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 et al., “Membership Inference Attacks From First Principles”, IEEE S&amp;P ‘22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 model loss </a:t>
                </a:r>
                <a14:m>
                  <m:oMath xmlns:m="http://schemas.openxmlformats.org/officeDocument/2006/math">
                    <m:r>
                      <a:rPr lang="fr-CH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“shadow models”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CH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Compute confidences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fr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bSup>
                      <m:sSubSupPr>
                        <m:ctrlP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}</m:t>
                        </m:r>
                      </m:e>
                      <m:sub>
                        <m:r>
                          <a:rPr lang="fr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Gaussians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/>
                  <a:t>Output </a:t>
                </a:r>
                <a:r>
                  <a:rPr lang="en-US" i="1" dirty="0"/>
                  <a:t>likelihood ratio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CH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fr-CH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  <a:blipFill>
                <a:blip r:embed="rId3"/>
                <a:stretch>
                  <a:fillRect l="-1446" t="-3012" b="-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25037B86-767E-19A9-05DF-1043463CEEC8}"/>
                  </a:ext>
                </a:extLst>
              </p:cNvPr>
              <p:cNvSpPr/>
              <p:nvPr/>
            </p:nvSpPr>
            <p:spPr>
              <a:xfrm>
                <a:off x="8458925" y="1592052"/>
                <a:ext cx="3352076" cy="1325880"/>
              </a:xfrm>
              <a:prstGeom prst="wedgeRectCallout">
                <a:avLst>
                  <a:gd name="adj1" fmla="val 13985"/>
                  <a:gd name="adj2" fmla="val 70466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sampled from the same distribution as the training 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25037B86-767E-19A9-05DF-1043463CE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925" y="1592052"/>
                <a:ext cx="3352076" cy="1325880"/>
              </a:xfrm>
              <a:prstGeom prst="wedgeRectCallout">
                <a:avLst>
                  <a:gd name="adj1" fmla="val 13985"/>
                  <a:gd name="adj2" fmla="val 70466"/>
                </a:avLst>
              </a:prstGeom>
              <a:blipFill>
                <a:blip r:embed="rId4"/>
                <a:stretch>
                  <a:fillRect l="-377" t="-55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98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LIRA:</a:t>
            </a:r>
            <a:r>
              <a:rPr lang="en-US" dirty="0"/>
              <a:t> </a:t>
            </a:r>
            <a:r>
              <a:rPr lang="en-US" dirty="0">
                <a:solidFill>
                  <a:prstClr val="black"/>
                </a:solidFill>
              </a:rPr>
              <a:t>Likelihood Ratio Attack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00" dirty="0" err="1">
                <a:solidFill>
                  <a:prstClr val="white">
                    <a:lumMod val="50000"/>
                  </a:prstClr>
                </a:solidFill>
              </a:rPr>
              <a:t>Carlini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 et al., “Membership Inference Attacks From First Principles”, IEEE S&amp;P ‘22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 model loss </a:t>
                </a:r>
                <a14:m>
                  <m:oMath xmlns:m="http://schemas.openxmlformats.org/officeDocument/2006/math">
                    <m:r>
                      <a:rPr lang="fr-CH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“shadow models”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CH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losses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fr-CH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latin typeface="Cambria Math" panose="02040503050406030204" pitchFamily="18" charset="0"/>
                          </a:rPr>
                          <m:t> }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Gaussians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/>
                  <a:t>Output </a:t>
                </a:r>
                <a:r>
                  <a:rPr lang="en-US" i="1" dirty="0"/>
                  <a:t>likelihood ratio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CH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fr-CH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func>
                              <m:funcPr>
                                <m:ctrlPr>
                                  <a:rPr lang="fr-CH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4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CH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4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CH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member</m:t>
                            </m:r>
                            <m:r>
                              <a:rPr lang="fr-CH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  <a:blipFill>
                <a:blip r:embed="rId3"/>
                <a:stretch>
                  <a:fillRect l="-1446" t="-3012" b="-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70B9917-0A02-60B5-623C-ABB38BDF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5838" y="3981217"/>
            <a:ext cx="1048707" cy="943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9D48F-A1CF-CB68-F784-18DF96BA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5593" y="3981217"/>
            <a:ext cx="1048707" cy="9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LIRA:</a:t>
            </a:r>
            <a:r>
              <a:rPr lang="en-US" dirty="0"/>
              <a:t> </a:t>
            </a:r>
            <a:r>
              <a:rPr lang="en-US" dirty="0">
                <a:solidFill>
                  <a:prstClr val="black"/>
                </a:solidFill>
              </a:rPr>
              <a:t>Likelihood Ratio Attack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00" dirty="0" err="1">
                <a:solidFill>
                  <a:prstClr val="white">
                    <a:lumMod val="50000"/>
                  </a:prstClr>
                </a:solidFill>
              </a:rPr>
              <a:t>Carlini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 et al., “Membership Inference Attacks From First Principles”, IEEE S&amp;P ‘22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 model loss </a:t>
                </a:r>
                <a14:m>
                  <m:oMath xmlns:m="http://schemas.openxmlformats.org/officeDocument/2006/math">
                    <m:r>
                      <a:rPr lang="fr-CH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Train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“shadow models”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Train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fr-CH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losses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fr-CH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fr-CH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sty m:val="p"/>
                      </m:rPr>
                      <a:rPr lang="fr-CH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fr-CH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>
                            <a:latin typeface="Cambria Math" panose="02040503050406030204" pitchFamily="18" charset="0"/>
                          </a:rPr>
                          <m:t> }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Fit Gaussians to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CH" b="1" i="1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𝐨𝐮𝐭</m:t>
                    </m:r>
                    <m:r>
                      <a:rPr lang="fr-CH" b="1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CH" b="1" i="1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𝐢𝐧</m:t>
                    </m:r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dirty="0"/>
                  <a:t>Output </a:t>
                </a:r>
                <a:r>
                  <a:rPr lang="en-US" i="1" dirty="0"/>
                  <a:t>likelihood ratio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fr-CH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CH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fr-CH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4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fr-CH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fr-CH" sz="4000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</m:t>
                        </m:r>
                        <m:r>
                          <a:rPr lang="fr-CH" sz="4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H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fr-CH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fr-CH" sz="4000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num>
                      <m:den>
                        <m:func>
                          <m:funcPr>
                            <m:ctrlPr>
                              <a:rPr lang="fr-CH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fr-CH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4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fr-CH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fr-CH" sz="4000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out</m:t>
                        </m:r>
                        <m:r>
                          <a:rPr lang="fr-CH" sz="4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H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fr-CH" sz="4000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out</m:t>
                        </m:r>
                        <m:r>
                          <a:rPr lang="fr-CH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3F7C98B-C77C-607E-61BA-4575B16CE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6401" y="2032000"/>
                <a:ext cx="11404600" cy="4191636"/>
              </a:xfrm>
              <a:blipFill>
                <a:blip r:embed="rId3"/>
                <a:stretch>
                  <a:fillRect l="-1446" t="-3012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The Normal Distribution: A Probability Model for a Continuous Outcome">
            <a:extLst>
              <a:ext uri="{FF2B5EF4-FFF2-40B4-BE49-F238E27FC236}">
                <a16:creationId xmlns:a16="http://schemas.microsoft.com/office/drawing/2014/main" id="{3C15C062-7B6E-AB5E-BD7B-0465A187E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2425" y="3978847"/>
            <a:ext cx="1269025" cy="9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Normal Distribution: A Probability Model for a Continuous Outcome">
            <a:extLst>
              <a:ext uri="{FF2B5EF4-FFF2-40B4-BE49-F238E27FC236}">
                <a16:creationId xmlns:a16="http://schemas.microsoft.com/office/drawing/2014/main" id="{C1EEBA97-F8AD-1D6D-3A3E-3EBA07F4F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25593" y="3976477"/>
            <a:ext cx="1128183" cy="9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0C3417-E321-BF43-C897-02D14AB59F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5838" y="3981217"/>
            <a:ext cx="1048707" cy="943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A5C4B3-EC14-919B-FDD1-5601E135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5593" y="3981217"/>
            <a:ext cx="1048707" cy="9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72AF6-48EA-43C1-274D-4F70EAA1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7586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(CIFAR-10)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26</a:t>
            </a:fld>
            <a:endParaRPr lang="en-US" altLang="en-US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E62C8C3-8B4F-20F1-98D6-1CB3426F48F9}"/>
              </a:ext>
            </a:extLst>
          </p:cNvPr>
          <p:cNvSpPr/>
          <p:nvPr/>
        </p:nvSpPr>
        <p:spPr>
          <a:xfrm>
            <a:off x="9144000" y="3429000"/>
            <a:ext cx="2037347" cy="1006348"/>
          </a:xfrm>
          <a:prstGeom prst="wedgeRectCallout">
            <a:avLst>
              <a:gd name="adj1" fmla="val -73518"/>
              <a:gd name="adj2" fmla="val 50385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slightly better </a:t>
            </a:r>
            <a:r>
              <a:rPr lang="en-US" sz="2400" i="1" dirty="0"/>
              <a:t>on average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38684D86-A337-F9FA-5ED9-2C95177241C7}"/>
              </a:ext>
            </a:extLst>
          </p:cNvPr>
          <p:cNvSpPr/>
          <p:nvPr/>
        </p:nvSpPr>
        <p:spPr>
          <a:xfrm>
            <a:off x="406400" y="2409092"/>
            <a:ext cx="2641600" cy="2110154"/>
          </a:xfrm>
          <a:prstGeom prst="wedgeRectCallout">
            <a:avLst>
              <a:gd name="adj1" fmla="val 87484"/>
              <a:gd name="adj2" fmla="val 7935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&gt;10x better in the </a:t>
            </a:r>
            <a:r>
              <a:rPr lang="en-US" sz="2400" b="1" i="1" dirty="0"/>
              <a:t>worst case</a:t>
            </a:r>
            <a:br>
              <a:rPr lang="en-US" sz="2400" b="1" i="1" dirty="0"/>
            </a:br>
            <a:br>
              <a:rPr lang="en-US" sz="2400" b="1" i="1" dirty="0"/>
            </a:br>
            <a:r>
              <a:rPr lang="en-US" dirty="0"/>
              <a:t>(thanks to Gaussian fitting + numeric stability + multiple queries + ...)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542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785600" cy="1325880"/>
          </a:xfrm>
        </p:spPr>
        <p:txBody>
          <a:bodyPr/>
          <a:lstStyle/>
          <a:p>
            <a:r>
              <a:rPr lang="en-US" dirty="0"/>
              <a:t>Membership inference only works on </a:t>
            </a:r>
            <a:r>
              <a:rPr lang="en-US" i="1" dirty="0">
                <a:solidFill>
                  <a:srgbClr val="C00000"/>
                </a:solidFill>
              </a:rPr>
              <a:t>outliers.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“worst-case”</a:t>
            </a:r>
            <a:r>
              <a:rPr lang="en-US" sz="3200" dirty="0"/>
              <a:t> examples)</a:t>
            </a:r>
            <a:endParaRPr lang="en-US" sz="3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7235F-C129-E4A1-91D4-4D1FF135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35" y="1882648"/>
            <a:ext cx="5824330" cy="4572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CA8D8B3-5BF9-F38F-557B-A1AEC3697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3000" y="3666486"/>
            <a:ext cx="753868" cy="8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2927CB-DD24-AC80-85C0-51A04210E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0490" y="3666486"/>
            <a:ext cx="753868" cy="8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70;p15">
            <a:extLst>
              <a:ext uri="{FF2B5EF4-FFF2-40B4-BE49-F238E27FC236}">
                <a16:creationId xmlns:a16="http://schemas.microsoft.com/office/drawing/2014/main" id="{26F2976F-E0DE-2B76-689F-D70D4CADCEB8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622" y="3496313"/>
            <a:ext cx="753868" cy="102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4A9D06C-BB66-DAD4-9161-578266EAF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482" y="2131848"/>
            <a:ext cx="753868" cy="8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489022BB-1064-E471-D1B2-97AA1080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531" y="2131848"/>
            <a:ext cx="753868" cy="8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oogle Shape;72;p15">
            <a:extLst>
              <a:ext uri="{FF2B5EF4-FFF2-40B4-BE49-F238E27FC236}">
                <a16:creationId xmlns:a16="http://schemas.microsoft.com/office/drawing/2014/main" id="{1D5DC400-F34D-574A-21C3-3BF4CCBABAEA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3" y="2210805"/>
            <a:ext cx="1065350" cy="692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802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785600" cy="1325880"/>
          </a:xfrm>
        </p:spPr>
        <p:txBody>
          <a:bodyPr/>
          <a:lstStyle/>
          <a:p>
            <a:r>
              <a:rPr lang="en-US" dirty="0"/>
              <a:t>Next: a new attack that also works on </a:t>
            </a:r>
            <a:r>
              <a:rPr lang="en-US" i="1" dirty="0">
                <a:solidFill>
                  <a:srgbClr val="C00000"/>
                </a:solidFill>
              </a:rPr>
              <a:t>inliers!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“average-case”</a:t>
            </a:r>
            <a:r>
              <a:rPr lang="en-US" sz="3200" dirty="0"/>
              <a:t> examples)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95E73-56D1-F986-AC6C-BEA886C8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1881060"/>
            <a:ext cx="5824330" cy="4572000"/>
          </a:xfrm>
          <a:prstGeom prst="rect">
            <a:avLst/>
          </a:prstGeom>
        </p:spPr>
      </p:pic>
      <p:pic>
        <p:nvPicPr>
          <p:cNvPr id="9" name="Google Shape;72;p15">
            <a:extLst>
              <a:ext uri="{FF2B5EF4-FFF2-40B4-BE49-F238E27FC236}">
                <a16:creationId xmlns:a16="http://schemas.microsoft.com/office/drawing/2014/main" id="{C154F74D-C027-3F64-176D-38F967D00990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654" y="2210225"/>
            <a:ext cx="1065350" cy="69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A9705958-A56D-722F-7387-840DAE5F0A09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78" y="2886901"/>
            <a:ext cx="1297215" cy="1021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29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threat model: </a:t>
            </a:r>
            <a:r>
              <a:rPr lang="en-US" i="1" dirty="0">
                <a:solidFill>
                  <a:srgbClr val="C00000"/>
                </a:solidFill>
              </a:rPr>
              <a:t>privacy poisoning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“Truth Serum: Poisoning Machine Learning Models to Reveal Their Secrets”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C5AF0-5392-0E1A-773F-E1433393E4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135" y="1775219"/>
            <a:ext cx="9335729" cy="47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998-7986-9D91-6D70-3D84BEA7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trained model might </a:t>
            </a:r>
            <a:r>
              <a:rPr lang="en-US" i="1" dirty="0">
                <a:solidFill>
                  <a:srgbClr val="C00000"/>
                </a:solidFill>
              </a:rPr>
              <a:t>leak</a:t>
            </a:r>
            <a:r>
              <a:rPr lang="en-US" dirty="0"/>
              <a:t> the training 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45FD5-E6D3-1E25-1782-812298859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53E4B0-530C-E20B-79C2-E560D82A0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1474" y="1900451"/>
            <a:ext cx="3749141" cy="39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FE0B86-3252-B38F-46AC-2CA3AFEFC955}"/>
              </a:ext>
            </a:extLst>
          </p:cNvPr>
          <p:cNvGrpSpPr/>
          <p:nvPr/>
        </p:nvGrpSpPr>
        <p:grpSpPr>
          <a:xfrm>
            <a:off x="406400" y="1805267"/>
            <a:ext cx="7292103" cy="2030973"/>
            <a:chOff x="4623447" y="4230748"/>
            <a:chExt cx="7292103" cy="20309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0FBEE6-8D82-796A-F2A7-F449CF332E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3447" y="4325932"/>
              <a:ext cx="6616429" cy="1935789"/>
              <a:chOff x="5587497" y="4556312"/>
              <a:chExt cx="6074957" cy="177736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9FDD7F8-376A-0441-AC45-52541D80B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87497" y="4556312"/>
                <a:ext cx="6074957" cy="1777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63500" dir="2700000" algn="tl" rotWithShape="0">
                  <a:prstClr val="black">
                    <a:alpha val="70000"/>
                  </a:prstClr>
                </a:outerShdw>
              </a:effec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316F80-6278-CA14-C652-A111E66AE934}"/>
                  </a:ext>
                </a:extLst>
              </p:cNvPr>
              <p:cNvSpPr/>
              <p:nvPr/>
            </p:nvSpPr>
            <p:spPr>
              <a:xfrm>
                <a:off x="9297156" y="5260634"/>
                <a:ext cx="1844123" cy="311611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4ABA21-071A-F507-CA17-9C3203A6FB2C}"/>
                  </a:ext>
                </a:extLst>
              </p:cNvPr>
              <p:cNvSpPr/>
              <p:nvPr/>
            </p:nvSpPr>
            <p:spPr>
              <a:xfrm>
                <a:off x="8780357" y="5572244"/>
                <a:ext cx="2360923" cy="311611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D1C09EF4-CBF1-C1B6-D35F-9561703BD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2248" y="4881648"/>
              <a:ext cx="189764" cy="65340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3AB12EF-1E90-B51C-089C-4DF757BF255D}"/>
                </a:ext>
              </a:extLst>
            </p:cNvPr>
            <p:cNvSpPr/>
            <p:nvPr/>
          </p:nvSpPr>
          <p:spPr>
            <a:xfrm>
              <a:off x="8554706" y="4230748"/>
              <a:ext cx="3360844" cy="653408"/>
            </a:xfrm>
            <a:prstGeom prst="roundRect">
              <a:avLst/>
            </a:prstGeom>
            <a:solidFill>
              <a:schemeClr val="bg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from the Bible </a:t>
              </a:r>
              <a:r>
                <a:rPr lang="en-US" sz="2000" dirty="0">
                  <a:solidFill>
                    <a:schemeClr val="tx1"/>
                  </a:solidFill>
                </a:rPr>
                <a:t>(1 Kings 7:2)</a:t>
              </a:r>
            </a:p>
          </p:txBody>
        </p:sp>
      </p:grpSp>
      <p:pic>
        <p:nvPicPr>
          <p:cNvPr id="9218" name="Picture 2" descr="Attacks against Machine Learning Privacy (Part 1): Model Inversion Attacks  with the IBM-ART Framework - Franziska Boenisch">
            <a:extLst>
              <a:ext uri="{FF2B5EF4-FFF2-40B4-BE49-F238E27FC236}">
                <a16:creationId xmlns:a16="http://schemas.microsoft.com/office/drawing/2014/main" id="{8C405886-FCCE-1761-1238-D5215159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354" y="4384500"/>
            <a:ext cx="35306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0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70;p15">
            <a:extLst>
              <a:ext uri="{FF2B5EF4-FFF2-40B4-BE49-F238E27FC236}">
                <a16:creationId xmlns:a16="http://schemas.microsoft.com/office/drawing/2014/main" id="{942E160C-4ABD-6B3E-607E-80CAD6F4E6D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41" y="5987388"/>
            <a:ext cx="890739" cy="6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4306E0F-C428-2E43-1F50-5D84B5FFAA6A}"/>
              </a:ext>
            </a:extLst>
          </p:cNvPr>
          <p:cNvSpPr/>
          <p:nvPr/>
        </p:nvSpPr>
        <p:spPr>
          <a:xfrm>
            <a:off x="176463" y="1302747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can </a:t>
            </a:r>
            <a:r>
              <a:rPr lang="en-US" i="1" dirty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inliers into outliers.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30</a:t>
            </a:fld>
            <a:endParaRPr lang="en-US" alt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9DF39FA-7371-7992-C875-AE78CF880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418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577E52D-E799-63BA-6D6E-49585C9F8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256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32AFC9-C60C-2928-6C05-D92D6DFDDF09}"/>
              </a:ext>
            </a:extLst>
          </p:cNvPr>
          <p:cNvSpPr txBox="1"/>
          <p:nvPr/>
        </p:nvSpPr>
        <p:spPr>
          <a:xfrm>
            <a:off x="2428272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DC9FE8-38FC-67AB-FD45-924ABFAD5668}"/>
              </a:ext>
            </a:extLst>
          </p:cNvPr>
          <p:cNvCxnSpPr>
            <a:cxnSpLocks/>
          </p:cNvCxnSpPr>
          <p:nvPr/>
        </p:nvCxnSpPr>
        <p:spPr>
          <a:xfrm>
            <a:off x="1678179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41F7A4-EE68-842A-8646-D99242FA1050}"/>
              </a:ext>
            </a:extLst>
          </p:cNvPr>
          <p:cNvCxnSpPr>
            <a:cxnSpLocks/>
          </p:cNvCxnSpPr>
          <p:nvPr/>
        </p:nvCxnSpPr>
        <p:spPr>
          <a:xfrm flipV="1">
            <a:off x="1678550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352A8-41C2-EC4D-D7ED-A7B120F1D115}"/>
              </a:ext>
            </a:extLst>
          </p:cNvPr>
          <p:cNvCxnSpPr>
            <a:cxnSpLocks/>
          </p:cNvCxnSpPr>
          <p:nvPr/>
        </p:nvCxnSpPr>
        <p:spPr>
          <a:xfrm flipV="1">
            <a:off x="2738363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7C9C9-DD7C-3CF7-7970-EE3B9C918D77}"/>
              </a:ext>
            </a:extLst>
          </p:cNvPr>
          <p:cNvCxnSpPr>
            <a:cxnSpLocks/>
          </p:cNvCxnSpPr>
          <p:nvPr/>
        </p:nvCxnSpPr>
        <p:spPr>
          <a:xfrm flipV="1">
            <a:off x="3798548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4" name="Picture 6" descr="Cat | National Geographic">
            <a:extLst>
              <a:ext uri="{FF2B5EF4-FFF2-40B4-BE49-F238E27FC236}">
                <a16:creationId xmlns:a16="http://schemas.microsoft.com/office/drawing/2014/main" id="{02458631-6651-EF64-9492-9D90D9F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53" y="1541857"/>
            <a:ext cx="613614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s my cat happy? This app predicts feline moods | WIRED UK">
            <a:extLst>
              <a:ext uri="{FF2B5EF4-FFF2-40B4-BE49-F238E27FC236}">
                <a16:creationId xmlns:a16="http://schemas.microsoft.com/office/drawing/2014/main" id="{1AE13E90-78DF-BF09-1C7C-7DE027BD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070" y="1466349"/>
            <a:ext cx="920563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hy You're Probably Training Your Cat All Wrong">
            <a:extLst>
              <a:ext uri="{FF2B5EF4-FFF2-40B4-BE49-F238E27FC236}">
                <a16:creationId xmlns:a16="http://schemas.microsoft.com/office/drawing/2014/main" id="{3AA77ACD-3C37-AA06-E3F9-A08874A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07" y="3205131"/>
            <a:ext cx="586492" cy="7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ome - Kit Cat International Pte Ltd">
            <a:extLst>
              <a:ext uri="{FF2B5EF4-FFF2-40B4-BE49-F238E27FC236}">
                <a16:creationId xmlns:a16="http://schemas.microsoft.com/office/drawing/2014/main" id="{CFECB525-EEF1-03E3-C270-E4BA52E9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41" y="3517624"/>
            <a:ext cx="736260" cy="8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20E84A-BE7C-6383-B141-78815FF783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3772" y="2364543"/>
            <a:ext cx="889000" cy="6985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042D2E-A2DB-AB4E-544A-FCCDA2B95DC0}"/>
              </a:ext>
            </a:extLst>
          </p:cNvPr>
          <p:cNvSpPr txBox="1"/>
          <p:nvPr/>
        </p:nvSpPr>
        <p:spPr>
          <a:xfrm>
            <a:off x="3858191" y="2740368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</p:spTree>
    <p:extLst>
      <p:ext uri="{BB962C8B-B14F-4D97-AF65-F5344CB8AC3E}">
        <p14:creationId xmlns:p14="http://schemas.microsoft.com/office/powerpoint/2010/main" val="1980095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70;p15">
            <a:extLst>
              <a:ext uri="{FF2B5EF4-FFF2-40B4-BE49-F238E27FC236}">
                <a16:creationId xmlns:a16="http://schemas.microsoft.com/office/drawing/2014/main" id="{942E160C-4ABD-6B3E-607E-80CAD6F4E6D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41" y="5987388"/>
            <a:ext cx="890739" cy="6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4306E0F-C428-2E43-1F50-5D84B5FFAA6A}"/>
              </a:ext>
            </a:extLst>
          </p:cNvPr>
          <p:cNvSpPr/>
          <p:nvPr/>
        </p:nvSpPr>
        <p:spPr>
          <a:xfrm>
            <a:off x="176463" y="1302747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can </a:t>
            </a:r>
            <a:r>
              <a:rPr lang="en-US" i="1" dirty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inliers into outliers.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31</a:t>
            </a:fld>
            <a:endParaRPr lang="en-US" alt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9DF39FA-7371-7992-C875-AE78CF880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418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32AFC9-C60C-2928-6C05-D92D6DFDDF09}"/>
              </a:ext>
            </a:extLst>
          </p:cNvPr>
          <p:cNvSpPr txBox="1"/>
          <p:nvPr/>
        </p:nvSpPr>
        <p:spPr>
          <a:xfrm>
            <a:off x="2428272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DC9FE8-38FC-67AB-FD45-924ABFAD5668}"/>
              </a:ext>
            </a:extLst>
          </p:cNvPr>
          <p:cNvCxnSpPr>
            <a:cxnSpLocks/>
          </p:cNvCxnSpPr>
          <p:nvPr/>
        </p:nvCxnSpPr>
        <p:spPr>
          <a:xfrm>
            <a:off x="1678179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41F7A4-EE68-842A-8646-D99242FA1050}"/>
              </a:ext>
            </a:extLst>
          </p:cNvPr>
          <p:cNvCxnSpPr>
            <a:cxnSpLocks/>
          </p:cNvCxnSpPr>
          <p:nvPr/>
        </p:nvCxnSpPr>
        <p:spPr>
          <a:xfrm flipV="1">
            <a:off x="1678550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352A8-41C2-EC4D-D7ED-A7B120F1D115}"/>
              </a:ext>
            </a:extLst>
          </p:cNvPr>
          <p:cNvCxnSpPr>
            <a:cxnSpLocks/>
          </p:cNvCxnSpPr>
          <p:nvPr/>
        </p:nvCxnSpPr>
        <p:spPr>
          <a:xfrm flipV="1">
            <a:off x="2738363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7C9C9-DD7C-3CF7-7970-EE3B9C918D77}"/>
              </a:ext>
            </a:extLst>
          </p:cNvPr>
          <p:cNvCxnSpPr>
            <a:cxnSpLocks/>
          </p:cNvCxnSpPr>
          <p:nvPr/>
        </p:nvCxnSpPr>
        <p:spPr>
          <a:xfrm flipV="1">
            <a:off x="3798548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4" name="Picture 6" descr="Cat | National Geographic">
            <a:extLst>
              <a:ext uri="{FF2B5EF4-FFF2-40B4-BE49-F238E27FC236}">
                <a16:creationId xmlns:a16="http://schemas.microsoft.com/office/drawing/2014/main" id="{02458631-6651-EF64-9492-9D90D9F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53" y="1541857"/>
            <a:ext cx="613614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s my cat happy? This app predicts feline moods | WIRED UK">
            <a:extLst>
              <a:ext uri="{FF2B5EF4-FFF2-40B4-BE49-F238E27FC236}">
                <a16:creationId xmlns:a16="http://schemas.microsoft.com/office/drawing/2014/main" id="{1AE13E90-78DF-BF09-1C7C-7DE027BD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070" y="1466349"/>
            <a:ext cx="920563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hy You're Probably Training Your Cat All Wrong">
            <a:extLst>
              <a:ext uri="{FF2B5EF4-FFF2-40B4-BE49-F238E27FC236}">
                <a16:creationId xmlns:a16="http://schemas.microsoft.com/office/drawing/2014/main" id="{3AA77ACD-3C37-AA06-E3F9-A08874A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07" y="3205131"/>
            <a:ext cx="586492" cy="7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ome - Kit Cat International Pte Ltd">
            <a:extLst>
              <a:ext uri="{FF2B5EF4-FFF2-40B4-BE49-F238E27FC236}">
                <a16:creationId xmlns:a16="http://schemas.microsoft.com/office/drawing/2014/main" id="{CFECB525-EEF1-03E3-C270-E4BA52E9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41" y="3517624"/>
            <a:ext cx="736260" cy="8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042D2E-A2DB-AB4E-544A-FCCDA2B95DC0}"/>
              </a:ext>
            </a:extLst>
          </p:cNvPr>
          <p:cNvSpPr txBox="1"/>
          <p:nvPr/>
        </p:nvSpPr>
        <p:spPr>
          <a:xfrm>
            <a:off x="3858191" y="2740368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4EA77D3-9B5A-3365-40E6-67AE801C4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rgbClr val="0432FF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256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91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70;p15">
            <a:extLst>
              <a:ext uri="{FF2B5EF4-FFF2-40B4-BE49-F238E27FC236}">
                <a16:creationId xmlns:a16="http://schemas.microsoft.com/office/drawing/2014/main" id="{942E160C-4ABD-6B3E-607E-80CAD6F4E6D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41" y="5987388"/>
            <a:ext cx="890739" cy="6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4306E0F-C428-2E43-1F50-5D84B5FFAA6A}"/>
              </a:ext>
            </a:extLst>
          </p:cNvPr>
          <p:cNvSpPr/>
          <p:nvPr/>
        </p:nvSpPr>
        <p:spPr>
          <a:xfrm>
            <a:off x="176463" y="1302747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can </a:t>
            </a:r>
            <a:r>
              <a:rPr lang="en-US" i="1" dirty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inliers into outliers.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32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32AFC9-C60C-2928-6C05-D92D6DFDDF09}"/>
              </a:ext>
            </a:extLst>
          </p:cNvPr>
          <p:cNvSpPr txBox="1"/>
          <p:nvPr/>
        </p:nvSpPr>
        <p:spPr>
          <a:xfrm>
            <a:off x="2428272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DC9FE8-38FC-67AB-FD45-924ABFAD5668}"/>
              </a:ext>
            </a:extLst>
          </p:cNvPr>
          <p:cNvCxnSpPr>
            <a:cxnSpLocks/>
          </p:cNvCxnSpPr>
          <p:nvPr/>
        </p:nvCxnSpPr>
        <p:spPr>
          <a:xfrm>
            <a:off x="1678179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41F7A4-EE68-842A-8646-D99242FA1050}"/>
              </a:ext>
            </a:extLst>
          </p:cNvPr>
          <p:cNvCxnSpPr>
            <a:cxnSpLocks/>
          </p:cNvCxnSpPr>
          <p:nvPr/>
        </p:nvCxnSpPr>
        <p:spPr>
          <a:xfrm flipV="1">
            <a:off x="1678550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352A8-41C2-EC4D-D7ED-A7B120F1D115}"/>
              </a:ext>
            </a:extLst>
          </p:cNvPr>
          <p:cNvCxnSpPr>
            <a:cxnSpLocks/>
          </p:cNvCxnSpPr>
          <p:nvPr/>
        </p:nvCxnSpPr>
        <p:spPr>
          <a:xfrm flipV="1">
            <a:off x="2738363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7C9C9-DD7C-3CF7-7970-EE3B9C918D77}"/>
              </a:ext>
            </a:extLst>
          </p:cNvPr>
          <p:cNvCxnSpPr>
            <a:cxnSpLocks/>
          </p:cNvCxnSpPr>
          <p:nvPr/>
        </p:nvCxnSpPr>
        <p:spPr>
          <a:xfrm flipV="1">
            <a:off x="3798548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4" name="Picture 6" descr="Cat | National Geographic">
            <a:extLst>
              <a:ext uri="{FF2B5EF4-FFF2-40B4-BE49-F238E27FC236}">
                <a16:creationId xmlns:a16="http://schemas.microsoft.com/office/drawing/2014/main" id="{02458631-6651-EF64-9492-9D90D9F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53" y="1541857"/>
            <a:ext cx="613614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s my cat happy? This app predicts feline moods | WIRED UK">
            <a:extLst>
              <a:ext uri="{FF2B5EF4-FFF2-40B4-BE49-F238E27FC236}">
                <a16:creationId xmlns:a16="http://schemas.microsoft.com/office/drawing/2014/main" id="{1AE13E90-78DF-BF09-1C7C-7DE027BD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070" y="1466349"/>
            <a:ext cx="920563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hy You're Probably Training Your Cat All Wrong">
            <a:extLst>
              <a:ext uri="{FF2B5EF4-FFF2-40B4-BE49-F238E27FC236}">
                <a16:creationId xmlns:a16="http://schemas.microsoft.com/office/drawing/2014/main" id="{3AA77ACD-3C37-AA06-E3F9-A08874A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07" y="3205131"/>
            <a:ext cx="586492" cy="7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ome - Kit Cat International Pte Ltd">
            <a:extLst>
              <a:ext uri="{FF2B5EF4-FFF2-40B4-BE49-F238E27FC236}">
                <a16:creationId xmlns:a16="http://schemas.microsoft.com/office/drawing/2014/main" id="{CFECB525-EEF1-03E3-C270-E4BA52E9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41" y="3517624"/>
            <a:ext cx="736260" cy="8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20E84A-BE7C-6383-B141-78815FF78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3772" y="2364543"/>
            <a:ext cx="889000" cy="6985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042D2E-A2DB-AB4E-544A-FCCDA2B95DC0}"/>
              </a:ext>
            </a:extLst>
          </p:cNvPr>
          <p:cNvSpPr txBox="1"/>
          <p:nvPr/>
        </p:nvSpPr>
        <p:spPr>
          <a:xfrm>
            <a:off x="3858191" y="2740368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81DEF03-9641-B473-6287-BB4F2C795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256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2FE0A93-7C34-7CD4-0D0E-3CCD7519D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prstClr val="black"/>
              <a:srgbClr val="FF2F92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418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1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F1165529-DD55-95A7-469F-BE5FCE3B2523}"/>
              </a:ext>
            </a:extLst>
          </p:cNvPr>
          <p:cNvSpPr/>
          <p:nvPr/>
        </p:nvSpPr>
        <p:spPr>
          <a:xfrm>
            <a:off x="6954079" y="1371298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F14006-ED78-AA3B-1EB8-6BF1A6C5ED80}"/>
              </a:ext>
            </a:extLst>
          </p:cNvPr>
          <p:cNvSpPr/>
          <p:nvPr/>
        </p:nvSpPr>
        <p:spPr>
          <a:xfrm>
            <a:off x="8123351" y="2024197"/>
            <a:ext cx="2352144" cy="17456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oogle Shape;70;p15">
            <a:extLst>
              <a:ext uri="{FF2B5EF4-FFF2-40B4-BE49-F238E27FC236}">
                <a16:creationId xmlns:a16="http://schemas.microsoft.com/office/drawing/2014/main" id="{BD81CDAB-1973-7049-3B2C-BBF15978E67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79" y="5945475"/>
            <a:ext cx="890739" cy="6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70;p15">
            <a:extLst>
              <a:ext uri="{FF2B5EF4-FFF2-40B4-BE49-F238E27FC236}">
                <a16:creationId xmlns:a16="http://schemas.microsoft.com/office/drawing/2014/main" id="{942E160C-4ABD-6B3E-607E-80CAD6F4E6D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41" y="5987388"/>
            <a:ext cx="890739" cy="6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4306E0F-C428-2E43-1F50-5D84B5FFAA6A}"/>
              </a:ext>
            </a:extLst>
          </p:cNvPr>
          <p:cNvSpPr/>
          <p:nvPr/>
        </p:nvSpPr>
        <p:spPr>
          <a:xfrm>
            <a:off x="176463" y="1302747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can </a:t>
            </a:r>
            <a:r>
              <a:rPr lang="en-US" i="1" dirty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inliers into outliers.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33</a:t>
            </a:fld>
            <a:endParaRPr lang="en-US" alt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CEA0BF4-1765-A85F-483D-4795F54BCC1A}"/>
              </a:ext>
            </a:extLst>
          </p:cNvPr>
          <p:cNvSpPr/>
          <p:nvPr/>
        </p:nvSpPr>
        <p:spPr>
          <a:xfrm>
            <a:off x="5625091" y="4821667"/>
            <a:ext cx="1302376" cy="824393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poison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9DF39FA-7371-7992-C875-AE78CF880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418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577E52D-E799-63BA-6D6E-49585C9F8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256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32AFC9-C60C-2928-6C05-D92D6DFDDF09}"/>
              </a:ext>
            </a:extLst>
          </p:cNvPr>
          <p:cNvSpPr txBox="1"/>
          <p:nvPr/>
        </p:nvSpPr>
        <p:spPr>
          <a:xfrm>
            <a:off x="2428272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DC9FE8-38FC-67AB-FD45-924ABFAD5668}"/>
              </a:ext>
            </a:extLst>
          </p:cNvPr>
          <p:cNvCxnSpPr>
            <a:cxnSpLocks/>
          </p:cNvCxnSpPr>
          <p:nvPr/>
        </p:nvCxnSpPr>
        <p:spPr>
          <a:xfrm>
            <a:off x="1678179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41F7A4-EE68-842A-8646-D99242FA1050}"/>
              </a:ext>
            </a:extLst>
          </p:cNvPr>
          <p:cNvCxnSpPr>
            <a:cxnSpLocks/>
          </p:cNvCxnSpPr>
          <p:nvPr/>
        </p:nvCxnSpPr>
        <p:spPr>
          <a:xfrm flipV="1">
            <a:off x="1678550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352A8-41C2-EC4D-D7ED-A7B120F1D115}"/>
              </a:ext>
            </a:extLst>
          </p:cNvPr>
          <p:cNvCxnSpPr>
            <a:cxnSpLocks/>
          </p:cNvCxnSpPr>
          <p:nvPr/>
        </p:nvCxnSpPr>
        <p:spPr>
          <a:xfrm flipV="1">
            <a:off x="2738363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7C9C9-DD7C-3CF7-7970-EE3B9C918D77}"/>
              </a:ext>
            </a:extLst>
          </p:cNvPr>
          <p:cNvCxnSpPr>
            <a:cxnSpLocks/>
          </p:cNvCxnSpPr>
          <p:nvPr/>
        </p:nvCxnSpPr>
        <p:spPr>
          <a:xfrm flipV="1">
            <a:off x="3798548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4AA7126C-5E42-BD4F-F368-E25A861D3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8175" y="4383456"/>
            <a:ext cx="890739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6A54CB-A622-1465-ED27-294913DB9DDD}"/>
              </a:ext>
            </a:extLst>
          </p:cNvPr>
          <p:cNvSpPr txBox="1"/>
          <p:nvPr/>
        </p:nvSpPr>
        <p:spPr>
          <a:xfrm>
            <a:off x="9338740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9FF4CE-767E-780D-FD6F-75D427E5F3D4}"/>
              </a:ext>
            </a:extLst>
          </p:cNvPr>
          <p:cNvCxnSpPr>
            <a:cxnSpLocks/>
          </p:cNvCxnSpPr>
          <p:nvPr/>
        </p:nvCxnSpPr>
        <p:spPr>
          <a:xfrm>
            <a:off x="8562448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E036BE-C533-C729-84BB-34E94183E974}"/>
              </a:ext>
            </a:extLst>
          </p:cNvPr>
          <p:cNvCxnSpPr>
            <a:cxnSpLocks/>
          </p:cNvCxnSpPr>
          <p:nvPr/>
        </p:nvCxnSpPr>
        <p:spPr>
          <a:xfrm flipV="1">
            <a:off x="8562819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FE0E08-21B1-C8AE-2CA1-A634C10EE174}"/>
              </a:ext>
            </a:extLst>
          </p:cNvPr>
          <p:cNvCxnSpPr>
            <a:cxnSpLocks/>
          </p:cNvCxnSpPr>
          <p:nvPr/>
        </p:nvCxnSpPr>
        <p:spPr>
          <a:xfrm flipV="1">
            <a:off x="9622632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6580F5-3625-8277-327F-E175D9FA3064}"/>
              </a:ext>
            </a:extLst>
          </p:cNvPr>
          <p:cNvCxnSpPr>
            <a:cxnSpLocks/>
          </p:cNvCxnSpPr>
          <p:nvPr/>
        </p:nvCxnSpPr>
        <p:spPr>
          <a:xfrm flipV="1">
            <a:off x="10682817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DC5F52FB-0479-6812-A75F-008DBE461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7187" y="4401823"/>
            <a:ext cx="890742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at | National Geographic">
            <a:extLst>
              <a:ext uri="{FF2B5EF4-FFF2-40B4-BE49-F238E27FC236}">
                <a16:creationId xmlns:a16="http://schemas.microsoft.com/office/drawing/2014/main" id="{02458631-6651-EF64-9492-9D90D9F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53" y="1541857"/>
            <a:ext cx="613614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s my cat happy? This app predicts feline moods | WIRED UK">
            <a:extLst>
              <a:ext uri="{FF2B5EF4-FFF2-40B4-BE49-F238E27FC236}">
                <a16:creationId xmlns:a16="http://schemas.microsoft.com/office/drawing/2014/main" id="{1AE13E90-78DF-BF09-1C7C-7DE027BD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070" y="1466349"/>
            <a:ext cx="920563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hy You're Probably Training Your Cat All Wrong">
            <a:extLst>
              <a:ext uri="{FF2B5EF4-FFF2-40B4-BE49-F238E27FC236}">
                <a16:creationId xmlns:a16="http://schemas.microsoft.com/office/drawing/2014/main" id="{3AA77ACD-3C37-AA06-E3F9-A08874A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07" y="3205131"/>
            <a:ext cx="586492" cy="7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ome - Kit Cat International Pte Ltd">
            <a:extLst>
              <a:ext uri="{FF2B5EF4-FFF2-40B4-BE49-F238E27FC236}">
                <a16:creationId xmlns:a16="http://schemas.microsoft.com/office/drawing/2014/main" id="{CFECB525-EEF1-03E3-C270-E4BA52E9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41" y="3517624"/>
            <a:ext cx="736260" cy="8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20E84A-BE7C-6383-B141-78815FF783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3772" y="2364543"/>
            <a:ext cx="889000" cy="6985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042D2E-A2DB-AB4E-544A-FCCDA2B95DC0}"/>
              </a:ext>
            </a:extLst>
          </p:cNvPr>
          <p:cNvSpPr txBox="1"/>
          <p:nvPr/>
        </p:nvSpPr>
        <p:spPr>
          <a:xfrm>
            <a:off x="3858191" y="2740368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6DE9DB-8A15-9647-9676-DD20E8FF5D91}"/>
              </a:ext>
            </a:extLst>
          </p:cNvPr>
          <p:cNvSpPr txBox="1"/>
          <p:nvPr/>
        </p:nvSpPr>
        <p:spPr>
          <a:xfrm>
            <a:off x="10682817" y="2933689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132250-86EB-4247-A1B9-22F9F7014F26}"/>
              </a:ext>
            </a:extLst>
          </p:cNvPr>
          <p:cNvSpPr txBox="1"/>
          <p:nvPr/>
        </p:nvSpPr>
        <p:spPr>
          <a:xfrm>
            <a:off x="9034861" y="3326596"/>
            <a:ext cx="90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“dog”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E7EA40B-8F49-6101-BE7C-B2B0B861818C}"/>
              </a:ext>
            </a:extLst>
          </p:cNvPr>
          <p:cNvSpPr/>
          <p:nvPr/>
        </p:nvSpPr>
        <p:spPr>
          <a:xfrm>
            <a:off x="8922622" y="2591108"/>
            <a:ext cx="545605" cy="5493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3C7136A-BD69-E486-3526-3D5C35A054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3632" y="242257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1D0F96B-40A4-693C-3C03-FA8F8ACA5B7F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0352" y="182078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DB2230A-CC15-5ED9-641D-680090EA269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27571" y="213404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8EE4C53-1CCC-4600-0967-893F9B60A3F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34606" y="3018996"/>
            <a:ext cx="889000" cy="698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28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F1165529-DD55-95A7-469F-BE5FCE3B2523}"/>
              </a:ext>
            </a:extLst>
          </p:cNvPr>
          <p:cNvSpPr/>
          <p:nvPr/>
        </p:nvSpPr>
        <p:spPr>
          <a:xfrm>
            <a:off x="6954079" y="1371298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F14006-ED78-AA3B-1EB8-6BF1A6C5ED80}"/>
              </a:ext>
            </a:extLst>
          </p:cNvPr>
          <p:cNvSpPr/>
          <p:nvPr/>
        </p:nvSpPr>
        <p:spPr>
          <a:xfrm>
            <a:off x="8123351" y="2024197"/>
            <a:ext cx="2352144" cy="17456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oogle Shape;70;p15">
            <a:extLst>
              <a:ext uri="{FF2B5EF4-FFF2-40B4-BE49-F238E27FC236}">
                <a16:creationId xmlns:a16="http://schemas.microsoft.com/office/drawing/2014/main" id="{BD81CDAB-1973-7049-3B2C-BBF15978E67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79" y="5945475"/>
            <a:ext cx="890739" cy="6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70;p15">
            <a:extLst>
              <a:ext uri="{FF2B5EF4-FFF2-40B4-BE49-F238E27FC236}">
                <a16:creationId xmlns:a16="http://schemas.microsoft.com/office/drawing/2014/main" id="{942E160C-4ABD-6B3E-607E-80CAD6F4E6D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41" y="5987388"/>
            <a:ext cx="890739" cy="6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4306E0F-C428-2E43-1F50-5D84B5FFAA6A}"/>
              </a:ext>
            </a:extLst>
          </p:cNvPr>
          <p:cNvSpPr/>
          <p:nvPr/>
        </p:nvSpPr>
        <p:spPr>
          <a:xfrm>
            <a:off x="176463" y="1302747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can </a:t>
            </a:r>
            <a:r>
              <a:rPr lang="en-US" i="1" dirty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inliers into outliers.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34</a:t>
            </a:fld>
            <a:endParaRPr lang="en-US" alt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CEA0BF4-1765-A85F-483D-4795F54BCC1A}"/>
              </a:ext>
            </a:extLst>
          </p:cNvPr>
          <p:cNvSpPr/>
          <p:nvPr/>
        </p:nvSpPr>
        <p:spPr>
          <a:xfrm>
            <a:off x="5625091" y="4821667"/>
            <a:ext cx="1302376" cy="824393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poison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9DF39FA-7371-7992-C875-AE78CF880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418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577E52D-E799-63BA-6D6E-49585C9F8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256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32AFC9-C60C-2928-6C05-D92D6DFDDF09}"/>
              </a:ext>
            </a:extLst>
          </p:cNvPr>
          <p:cNvSpPr txBox="1"/>
          <p:nvPr/>
        </p:nvSpPr>
        <p:spPr>
          <a:xfrm>
            <a:off x="2428272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DC9FE8-38FC-67AB-FD45-924ABFAD5668}"/>
              </a:ext>
            </a:extLst>
          </p:cNvPr>
          <p:cNvCxnSpPr>
            <a:cxnSpLocks/>
          </p:cNvCxnSpPr>
          <p:nvPr/>
        </p:nvCxnSpPr>
        <p:spPr>
          <a:xfrm>
            <a:off x="1678179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41F7A4-EE68-842A-8646-D99242FA1050}"/>
              </a:ext>
            </a:extLst>
          </p:cNvPr>
          <p:cNvCxnSpPr>
            <a:cxnSpLocks/>
          </p:cNvCxnSpPr>
          <p:nvPr/>
        </p:nvCxnSpPr>
        <p:spPr>
          <a:xfrm flipV="1">
            <a:off x="1678550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352A8-41C2-EC4D-D7ED-A7B120F1D115}"/>
              </a:ext>
            </a:extLst>
          </p:cNvPr>
          <p:cNvCxnSpPr>
            <a:cxnSpLocks/>
          </p:cNvCxnSpPr>
          <p:nvPr/>
        </p:nvCxnSpPr>
        <p:spPr>
          <a:xfrm flipV="1">
            <a:off x="2738363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7C9C9-DD7C-3CF7-7970-EE3B9C918D77}"/>
              </a:ext>
            </a:extLst>
          </p:cNvPr>
          <p:cNvCxnSpPr>
            <a:cxnSpLocks/>
          </p:cNvCxnSpPr>
          <p:nvPr/>
        </p:nvCxnSpPr>
        <p:spPr>
          <a:xfrm flipV="1">
            <a:off x="3798548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4AA7126C-5E42-BD4F-F368-E25A861D3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8175" y="4383456"/>
            <a:ext cx="890739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6A54CB-A622-1465-ED27-294913DB9DDD}"/>
              </a:ext>
            </a:extLst>
          </p:cNvPr>
          <p:cNvSpPr txBox="1"/>
          <p:nvPr/>
        </p:nvSpPr>
        <p:spPr>
          <a:xfrm>
            <a:off x="9338740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9FF4CE-767E-780D-FD6F-75D427E5F3D4}"/>
              </a:ext>
            </a:extLst>
          </p:cNvPr>
          <p:cNvCxnSpPr>
            <a:cxnSpLocks/>
          </p:cNvCxnSpPr>
          <p:nvPr/>
        </p:nvCxnSpPr>
        <p:spPr>
          <a:xfrm>
            <a:off x="8562448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E036BE-C533-C729-84BB-34E94183E974}"/>
              </a:ext>
            </a:extLst>
          </p:cNvPr>
          <p:cNvCxnSpPr>
            <a:cxnSpLocks/>
          </p:cNvCxnSpPr>
          <p:nvPr/>
        </p:nvCxnSpPr>
        <p:spPr>
          <a:xfrm flipV="1">
            <a:off x="8562819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FE0E08-21B1-C8AE-2CA1-A634C10EE174}"/>
              </a:ext>
            </a:extLst>
          </p:cNvPr>
          <p:cNvCxnSpPr>
            <a:cxnSpLocks/>
          </p:cNvCxnSpPr>
          <p:nvPr/>
        </p:nvCxnSpPr>
        <p:spPr>
          <a:xfrm flipV="1">
            <a:off x="9622632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6580F5-3625-8277-327F-E175D9FA3064}"/>
              </a:ext>
            </a:extLst>
          </p:cNvPr>
          <p:cNvCxnSpPr>
            <a:cxnSpLocks/>
          </p:cNvCxnSpPr>
          <p:nvPr/>
        </p:nvCxnSpPr>
        <p:spPr>
          <a:xfrm flipV="1">
            <a:off x="10682817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4" name="Picture 6" descr="Cat | National Geographic">
            <a:extLst>
              <a:ext uri="{FF2B5EF4-FFF2-40B4-BE49-F238E27FC236}">
                <a16:creationId xmlns:a16="http://schemas.microsoft.com/office/drawing/2014/main" id="{02458631-6651-EF64-9492-9D90D9F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53" y="1541857"/>
            <a:ext cx="613614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s my cat happy? This app predicts feline moods | WIRED UK">
            <a:extLst>
              <a:ext uri="{FF2B5EF4-FFF2-40B4-BE49-F238E27FC236}">
                <a16:creationId xmlns:a16="http://schemas.microsoft.com/office/drawing/2014/main" id="{1AE13E90-78DF-BF09-1C7C-7DE027BD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070" y="1466349"/>
            <a:ext cx="920563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hy You're Probably Training Your Cat All Wrong">
            <a:extLst>
              <a:ext uri="{FF2B5EF4-FFF2-40B4-BE49-F238E27FC236}">
                <a16:creationId xmlns:a16="http://schemas.microsoft.com/office/drawing/2014/main" id="{3AA77ACD-3C37-AA06-E3F9-A08874A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07" y="3205131"/>
            <a:ext cx="586492" cy="7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ome - Kit Cat International Pte Ltd">
            <a:extLst>
              <a:ext uri="{FF2B5EF4-FFF2-40B4-BE49-F238E27FC236}">
                <a16:creationId xmlns:a16="http://schemas.microsoft.com/office/drawing/2014/main" id="{CFECB525-EEF1-03E3-C270-E4BA52E9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41" y="3517624"/>
            <a:ext cx="736260" cy="8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20E84A-BE7C-6383-B141-78815FF783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3772" y="2364543"/>
            <a:ext cx="889000" cy="6985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042D2E-A2DB-AB4E-544A-FCCDA2B95DC0}"/>
              </a:ext>
            </a:extLst>
          </p:cNvPr>
          <p:cNvSpPr txBox="1"/>
          <p:nvPr/>
        </p:nvSpPr>
        <p:spPr>
          <a:xfrm>
            <a:off x="3858191" y="2740368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6DE9DB-8A15-9647-9676-DD20E8FF5D91}"/>
              </a:ext>
            </a:extLst>
          </p:cNvPr>
          <p:cNvSpPr txBox="1"/>
          <p:nvPr/>
        </p:nvSpPr>
        <p:spPr>
          <a:xfrm>
            <a:off x="10682817" y="2933689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132250-86EB-4247-A1B9-22F9F7014F26}"/>
              </a:ext>
            </a:extLst>
          </p:cNvPr>
          <p:cNvSpPr txBox="1"/>
          <p:nvPr/>
        </p:nvSpPr>
        <p:spPr>
          <a:xfrm>
            <a:off x="9034861" y="3326596"/>
            <a:ext cx="90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“dog”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F11F1E6B-A08C-5990-0A0D-52A2428D4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rgbClr val="0432FF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7187" y="4401823"/>
            <a:ext cx="890742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A58F5D3-5464-570C-5F52-D9E731026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0352" y="182078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26B5289-BAAF-EA6D-9AC6-B366C63FE74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27571" y="213404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136F60-5220-55EB-9E3A-E9365E7ABD9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34606" y="3018996"/>
            <a:ext cx="889000" cy="698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91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F1165529-DD55-95A7-469F-BE5FCE3B2523}"/>
              </a:ext>
            </a:extLst>
          </p:cNvPr>
          <p:cNvSpPr/>
          <p:nvPr/>
        </p:nvSpPr>
        <p:spPr>
          <a:xfrm>
            <a:off x="6954079" y="1371298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F14006-ED78-AA3B-1EB8-6BF1A6C5ED80}"/>
              </a:ext>
            </a:extLst>
          </p:cNvPr>
          <p:cNvSpPr/>
          <p:nvPr/>
        </p:nvSpPr>
        <p:spPr>
          <a:xfrm>
            <a:off x="8123351" y="2024197"/>
            <a:ext cx="2352144" cy="17456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oogle Shape;70;p15">
            <a:extLst>
              <a:ext uri="{FF2B5EF4-FFF2-40B4-BE49-F238E27FC236}">
                <a16:creationId xmlns:a16="http://schemas.microsoft.com/office/drawing/2014/main" id="{BD81CDAB-1973-7049-3B2C-BBF15978E67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679" y="5945475"/>
            <a:ext cx="890739" cy="6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70;p15">
            <a:extLst>
              <a:ext uri="{FF2B5EF4-FFF2-40B4-BE49-F238E27FC236}">
                <a16:creationId xmlns:a16="http://schemas.microsoft.com/office/drawing/2014/main" id="{942E160C-4ABD-6B3E-607E-80CAD6F4E6D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641" y="5987388"/>
            <a:ext cx="890739" cy="6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4306E0F-C428-2E43-1F50-5D84B5FFAA6A}"/>
              </a:ext>
            </a:extLst>
          </p:cNvPr>
          <p:cNvSpPr/>
          <p:nvPr/>
        </p:nvSpPr>
        <p:spPr>
          <a:xfrm>
            <a:off x="176463" y="1302747"/>
            <a:ext cx="4620126" cy="3012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can </a:t>
            </a:r>
            <a:r>
              <a:rPr lang="en-US" i="1" dirty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inliers into outliers.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35</a:t>
            </a:fld>
            <a:endParaRPr lang="en-US" alt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CEA0BF4-1765-A85F-483D-4795F54BCC1A}"/>
              </a:ext>
            </a:extLst>
          </p:cNvPr>
          <p:cNvSpPr/>
          <p:nvPr/>
        </p:nvSpPr>
        <p:spPr>
          <a:xfrm>
            <a:off x="5625091" y="4821667"/>
            <a:ext cx="1302376" cy="824393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poison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9DF39FA-7371-7992-C875-AE78CF880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418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577E52D-E799-63BA-6D6E-49585C9F8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256" y="4383456"/>
            <a:ext cx="1297218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32AFC9-C60C-2928-6C05-D92D6DFDDF09}"/>
              </a:ext>
            </a:extLst>
          </p:cNvPr>
          <p:cNvSpPr txBox="1"/>
          <p:nvPr/>
        </p:nvSpPr>
        <p:spPr>
          <a:xfrm>
            <a:off x="2428272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DC9FE8-38FC-67AB-FD45-924ABFAD5668}"/>
              </a:ext>
            </a:extLst>
          </p:cNvPr>
          <p:cNvCxnSpPr>
            <a:cxnSpLocks/>
          </p:cNvCxnSpPr>
          <p:nvPr/>
        </p:nvCxnSpPr>
        <p:spPr>
          <a:xfrm>
            <a:off x="1678179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41F7A4-EE68-842A-8646-D99242FA1050}"/>
              </a:ext>
            </a:extLst>
          </p:cNvPr>
          <p:cNvCxnSpPr>
            <a:cxnSpLocks/>
          </p:cNvCxnSpPr>
          <p:nvPr/>
        </p:nvCxnSpPr>
        <p:spPr>
          <a:xfrm flipV="1">
            <a:off x="1678550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352A8-41C2-EC4D-D7ED-A7B120F1D115}"/>
              </a:ext>
            </a:extLst>
          </p:cNvPr>
          <p:cNvCxnSpPr>
            <a:cxnSpLocks/>
          </p:cNvCxnSpPr>
          <p:nvPr/>
        </p:nvCxnSpPr>
        <p:spPr>
          <a:xfrm flipV="1">
            <a:off x="2738363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7C9C9-DD7C-3CF7-7970-EE3B9C918D77}"/>
              </a:ext>
            </a:extLst>
          </p:cNvPr>
          <p:cNvCxnSpPr>
            <a:cxnSpLocks/>
          </p:cNvCxnSpPr>
          <p:nvPr/>
        </p:nvCxnSpPr>
        <p:spPr>
          <a:xfrm flipV="1">
            <a:off x="3798548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66A54CB-A622-1465-ED27-294913DB9DDD}"/>
              </a:ext>
            </a:extLst>
          </p:cNvPr>
          <p:cNvSpPr txBox="1"/>
          <p:nvPr/>
        </p:nvSpPr>
        <p:spPr>
          <a:xfrm>
            <a:off x="9338740" y="59166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9FF4CE-767E-780D-FD6F-75D427E5F3D4}"/>
              </a:ext>
            </a:extLst>
          </p:cNvPr>
          <p:cNvCxnSpPr>
            <a:cxnSpLocks/>
          </p:cNvCxnSpPr>
          <p:nvPr/>
        </p:nvCxnSpPr>
        <p:spPr>
          <a:xfrm>
            <a:off x="8562448" y="5847652"/>
            <a:ext cx="21203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E036BE-C533-C729-84BB-34E94183E974}"/>
              </a:ext>
            </a:extLst>
          </p:cNvPr>
          <p:cNvCxnSpPr>
            <a:cxnSpLocks/>
          </p:cNvCxnSpPr>
          <p:nvPr/>
        </p:nvCxnSpPr>
        <p:spPr>
          <a:xfrm flipV="1">
            <a:off x="8562819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FE0E08-21B1-C8AE-2CA1-A634C10EE174}"/>
              </a:ext>
            </a:extLst>
          </p:cNvPr>
          <p:cNvCxnSpPr>
            <a:cxnSpLocks/>
          </p:cNvCxnSpPr>
          <p:nvPr/>
        </p:nvCxnSpPr>
        <p:spPr>
          <a:xfrm flipV="1">
            <a:off x="9622632" y="5764237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6580F5-3625-8277-327F-E175D9FA3064}"/>
              </a:ext>
            </a:extLst>
          </p:cNvPr>
          <p:cNvCxnSpPr>
            <a:cxnSpLocks/>
          </p:cNvCxnSpPr>
          <p:nvPr/>
        </p:nvCxnSpPr>
        <p:spPr>
          <a:xfrm flipV="1">
            <a:off x="10682817" y="5771452"/>
            <a:ext cx="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DC5F52FB-0479-6812-A75F-008DBE461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7187" y="4401823"/>
            <a:ext cx="890742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at | National Geographic">
            <a:extLst>
              <a:ext uri="{FF2B5EF4-FFF2-40B4-BE49-F238E27FC236}">
                <a16:creationId xmlns:a16="http://schemas.microsoft.com/office/drawing/2014/main" id="{02458631-6651-EF64-9492-9D90D9FD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53" y="1541857"/>
            <a:ext cx="613614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s my cat happy? This app predicts feline moods | WIRED UK">
            <a:extLst>
              <a:ext uri="{FF2B5EF4-FFF2-40B4-BE49-F238E27FC236}">
                <a16:creationId xmlns:a16="http://schemas.microsoft.com/office/drawing/2014/main" id="{1AE13E90-78DF-BF09-1C7C-7DE027BD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070" y="1466349"/>
            <a:ext cx="920563" cy="6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Why You're Probably Training Your Cat All Wrong">
            <a:extLst>
              <a:ext uri="{FF2B5EF4-FFF2-40B4-BE49-F238E27FC236}">
                <a16:creationId xmlns:a16="http://schemas.microsoft.com/office/drawing/2014/main" id="{3AA77ACD-3C37-AA06-E3F9-A08874A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07" y="3205131"/>
            <a:ext cx="586492" cy="7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ome - Kit Cat International Pte Ltd">
            <a:extLst>
              <a:ext uri="{FF2B5EF4-FFF2-40B4-BE49-F238E27FC236}">
                <a16:creationId xmlns:a16="http://schemas.microsoft.com/office/drawing/2014/main" id="{CFECB525-EEF1-03E3-C270-E4BA52E9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141" y="3517624"/>
            <a:ext cx="736260" cy="8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20E84A-BE7C-6383-B141-78815FF783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3772" y="2364543"/>
            <a:ext cx="889000" cy="6985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E042D2E-A2DB-AB4E-544A-FCCDA2B95DC0}"/>
              </a:ext>
            </a:extLst>
          </p:cNvPr>
          <p:cNvSpPr txBox="1"/>
          <p:nvPr/>
        </p:nvSpPr>
        <p:spPr>
          <a:xfrm>
            <a:off x="3858191" y="2740368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6DE9DB-8A15-9647-9676-DD20E8FF5D91}"/>
              </a:ext>
            </a:extLst>
          </p:cNvPr>
          <p:cNvSpPr txBox="1"/>
          <p:nvPr/>
        </p:nvSpPr>
        <p:spPr>
          <a:xfrm>
            <a:off x="10682817" y="2933689"/>
            <a:ext cx="8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“cat”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132250-86EB-4247-A1B9-22F9F7014F26}"/>
              </a:ext>
            </a:extLst>
          </p:cNvPr>
          <p:cNvSpPr txBox="1"/>
          <p:nvPr/>
        </p:nvSpPr>
        <p:spPr>
          <a:xfrm>
            <a:off x="9034861" y="3326596"/>
            <a:ext cx="90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“dog”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E7EA40B-8F49-6101-BE7C-B2B0B861818C}"/>
              </a:ext>
            </a:extLst>
          </p:cNvPr>
          <p:cNvSpPr/>
          <p:nvPr/>
        </p:nvSpPr>
        <p:spPr>
          <a:xfrm>
            <a:off x="8922622" y="2591108"/>
            <a:ext cx="545605" cy="5493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B9A2477-2768-EFBF-CB9E-4E5F678E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rgbClr val="FF2F92">
                <a:tint val="45000"/>
                <a:satMod val="400000"/>
              </a:srgb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8175" y="4383456"/>
            <a:ext cx="890739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A387F01-F6A2-2FCE-9201-29EAED9931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3632" y="242257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FA1B410-FEDD-C587-9663-8567F6B0154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0352" y="182078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E123991-9D20-6F6C-43BE-DEBB2E870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27571" y="2134045"/>
            <a:ext cx="889000" cy="698500"/>
          </a:xfrm>
          <a:prstGeom prst="rect">
            <a:avLst/>
          </a:prstGeom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94D43EF-6C56-B4DD-CE8C-780C22E58B4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34606" y="3018996"/>
            <a:ext cx="889000" cy="698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414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Poisoned models </a:t>
            </a:r>
            <a:r>
              <a:rPr lang="en-US" dirty="0">
                <a:solidFill>
                  <a:srgbClr val="C00000"/>
                </a:solidFill>
              </a:rPr>
              <a:t>leak more than membership.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36</a:t>
            </a:fld>
            <a:endParaRPr lang="en-US" alt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3C229C-0C55-4043-2B26-59943B8DC1F2}"/>
              </a:ext>
            </a:extLst>
          </p:cNvPr>
          <p:cNvSpPr/>
          <p:nvPr/>
        </p:nvSpPr>
        <p:spPr>
          <a:xfrm>
            <a:off x="1844842" y="5531902"/>
            <a:ext cx="8454190" cy="84671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with targeted poisoning of </a:t>
            </a:r>
            <a:r>
              <a:rPr lang="en-US" sz="2800" b="1" dirty="0"/>
              <a:t>&lt;0.1% </a:t>
            </a:r>
            <a:r>
              <a:rPr lang="en-US" sz="2800" dirty="0"/>
              <a:t>of the training 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200A8-8DFF-111D-9BC3-8F29D2750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3" y="1812686"/>
            <a:ext cx="3161301" cy="2875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41FDB-3A1C-3DDE-FEB2-C5B6A8847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598" y="1296168"/>
            <a:ext cx="2932804" cy="3392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5AF86-5DC5-A285-7F44-7BE2D8CA9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946" y="1812686"/>
            <a:ext cx="2745343" cy="2880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34D70-45CC-C33B-BDC5-0CB7838D6996}"/>
              </a:ext>
            </a:extLst>
          </p:cNvPr>
          <p:cNvSpPr txBox="1"/>
          <p:nvPr/>
        </p:nvSpPr>
        <p:spPr>
          <a:xfrm>
            <a:off x="908627" y="4763404"/>
            <a:ext cx="3344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(a) Membership Inference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D4E6F-246C-1BD8-B417-FC9F65BEFB32}"/>
              </a:ext>
            </a:extLst>
          </p:cNvPr>
          <p:cNvSpPr txBox="1"/>
          <p:nvPr/>
        </p:nvSpPr>
        <p:spPr>
          <a:xfrm>
            <a:off x="4640060" y="4763404"/>
            <a:ext cx="29372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(b) Attribute Inference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0299A-4681-B7D0-BDFD-7B96FB7943AB}"/>
              </a:ext>
            </a:extLst>
          </p:cNvPr>
          <p:cNvSpPr txBox="1"/>
          <p:nvPr/>
        </p:nvSpPr>
        <p:spPr>
          <a:xfrm>
            <a:off x="7964138" y="4763404"/>
            <a:ext cx="2476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(c) Data Extraction</a:t>
            </a:r>
          </a:p>
        </p:txBody>
      </p:sp>
    </p:spTree>
    <p:extLst>
      <p:ext uri="{BB962C8B-B14F-4D97-AF65-F5344CB8AC3E}">
        <p14:creationId xmlns:p14="http://schemas.microsoft.com/office/powerpoint/2010/main" val="1540028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29C3-D117-68F7-226C-132A0F1F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C00000"/>
                </a:solidFill>
              </a:rPr>
              <a:t>defend</a:t>
            </a:r>
            <a:r>
              <a:rPr lang="en-US" dirty="0"/>
              <a:t> against membership leakage?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7D583-C709-89E5-0EFD-3A3A6E1A7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37</a:t>
            </a:fld>
            <a:endParaRPr lang="en-US" alt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ABA47A3-6ED1-17B6-5949-F179AD0F941C}"/>
              </a:ext>
            </a:extLst>
          </p:cNvPr>
          <p:cNvSpPr/>
          <p:nvPr/>
        </p:nvSpPr>
        <p:spPr>
          <a:xfrm>
            <a:off x="4961605" y="2871444"/>
            <a:ext cx="1673708" cy="1220495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</a:rPr>
              <a:t>defense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18FBE84-6F53-1E4C-50D2-DFB2E862B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2328" y="1965960"/>
            <a:ext cx="259238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97D5915-A4D9-6A30-C5F2-A8676B1CF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9826" y="1965960"/>
            <a:ext cx="259238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3B6D700-E04F-2F43-BA5B-A67D4854A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803" y="1965960"/>
            <a:ext cx="259238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01F1-CE9E-FBBC-5BAE-6B1E90ECA527}"/>
              </a:ext>
            </a:extLst>
          </p:cNvPr>
          <p:cNvSpPr txBox="1"/>
          <p:nvPr/>
        </p:nvSpPr>
        <p:spPr>
          <a:xfrm>
            <a:off x="2674812" y="496824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8DC5A8-674B-0D9A-9403-56BF2FC07235}"/>
              </a:ext>
            </a:extLst>
          </p:cNvPr>
          <p:cNvCxnSpPr>
            <a:cxnSpLocks/>
          </p:cNvCxnSpPr>
          <p:nvPr/>
        </p:nvCxnSpPr>
        <p:spPr>
          <a:xfrm flipV="1">
            <a:off x="1319417" y="4892040"/>
            <a:ext cx="3491774" cy="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F6C6E-5F47-6DCC-0FE8-EB9C24106842}"/>
              </a:ext>
            </a:extLst>
          </p:cNvPr>
          <p:cNvCxnSpPr>
            <a:cxnSpLocks/>
          </p:cNvCxnSpPr>
          <p:nvPr/>
        </p:nvCxnSpPr>
        <p:spPr>
          <a:xfrm flipV="1">
            <a:off x="1302203" y="4815846"/>
            <a:ext cx="0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7B6F29-917B-AF07-A16A-3DFD8DD73074}"/>
              </a:ext>
            </a:extLst>
          </p:cNvPr>
          <p:cNvCxnSpPr>
            <a:cxnSpLocks/>
          </p:cNvCxnSpPr>
          <p:nvPr/>
        </p:nvCxnSpPr>
        <p:spPr>
          <a:xfrm flipV="1">
            <a:off x="3065304" y="4815840"/>
            <a:ext cx="0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400FFA-61C0-AAA8-C186-AC7169E7C572}"/>
              </a:ext>
            </a:extLst>
          </p:cNvPr>
          <p:cNvCxnSpPr>
            <a:cxnSpLocks/>
          </p:cNvCxnSpPr>
          <p:nvPr/>
        </p:nvCxnSpPr>
        <p:spPr>
          <a:xfrm flipV="1">
            <a:off x="4811191" y="4815840"/>
            <a:ext cx="0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C980284A-925D-A6AB-EAE0-7A3A0383E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8883" y="1965960"/>
            <a:ext cx="259238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1D8FE8C-8FD4-2636-4815-1B7D177982A6}"/>
              </a:ext>
            </a:extLst>
          </p:cNvPr>
          <p:cNvSpPr txBox="1"/>
          <p:nvPr/>
        </p:nvSpPr>
        <p:spPr>
          <a:xfrm>
            <a:off x="8141125" y="4968240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loss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1DDF1D-9B23-E417-B2AE-04A6AD3A9012}"/>
              </a:ext>
            </a:extLst>
          </p:cNvPr>
          <p:cNvCxnSpPr>
            <a:cxnSpLocks/>
          </p:cNvCxnSpPr>
          <p:nvPr/>
        </p:nvCxnSpPr>
        <p:spPr>
          <a:xfrm flipV="1">
            <a:off x="6802942" y="4892040"/>
            <a:ext cx="3491774" cy="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202982-4949-64CF-9F47-1F7DF90E4AF8}"/>
              </a:ext>
            </a:extLst>
          </p:cNvPr>
          <p:cNvCxnSpPr>
            <a:cxnSpLocks/>
          </p:cNvCxnSpPr>
          <p:nvPr/>
        </p:nvCxnSpPr>
        <p:spPr>
          <a:xfrm flipV="1">
            <a:off x="6785728" y="4815846"/>
            <a:ext cx="0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9C006A-44E5-5FD2-288B-49A6923DAFC7}"/>
              </a:ext>
            </a:extLst>
          </p:cNvPr>
          <p:cNvCxnSpPr>
            <a:cxnSpLocks/>
          </p:cNvCxnSpPr>
          <p:nvPr/>
        </p:nvCxnSpPr>
        <p:spPr>
          <a:xfrm flipV="1">
            <a:off x="8548829" y="4815840"/>
            <a:ext cx="0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516392-ECF4-FAC8-82D2-F24090CB35A5}"/>
              </a:ext>
            </a:extLst>
          </p:cNvPr>
          <p:cNvCxnSpPr>
            <a:cxnSpLocks/>
          </p:cNvCxnSpPr>
          <p:nvPr/>
        </p:nvCxnSpPr>
        <p:spPr>
          <a:xfrm flipV="1">
            <a:off x="10294716" y="4815840"/>
            <a:ext cx="0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4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F81805-D17E-ED4E-967F-3528A39A791D}"/>
              </a:ext>
            </a:extLst>
          </p:cNvPr>
          <p:cNvSpPr/>
          <p:nvPr/>
        </p:nvSpPr>
        <p:spPr>
          <a:xfrm>
            <a:off x="629707" y="3188124"/>
            <a:ext cx="10932585" cy="24272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>
            <a:extLst>
              <a:ext uri="{FF2B5EF4-FFF2-40B4-BE49-F238E27FC236}">
                <a16:creationId xmlns:a16="http://schemas.microsoft.com/office/drawing/2014/main" id="{8A6C45FA-5F8A-4249-AD95-B55E3A857E98}"/>
              </a:ext>
            </a:extLst>
          </p:cNvPr>
          <p:cNvSpPr/>
          <p:nvPr/>
        </p:nvSpPr>
        <p:spPr>
          <a:xfrm rot="13877867">
            <a:off x="6529237" y="2617613"/>
            <a:ext cx="465855" cy="6271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6B6643-2915-674F-870F-4757DD7591FC}"/>
              </a:ext>
            </a:extLst>
          </p:cNvPr>
          <p:cNvSpPr txBox="1"/>
          <p:nvPr/>
        </p:nvSpPr>
        <p:spPr>
          <a:xfrm>
            <a:off x="7152532" y="1526694"/>
            <a:ext cx="4334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DP guarantee holds for </a:t>
            </a:r>
            <a:r>
              <a:rPr lang="en-US" sz="2800" b="1" i="1" dirty="0">
                <a:solidFill>
                  <a:srgbClr val="0070C0"/>
                </a:solidFill>
              </a:rPr>
              <a:t>any</a:t>
            </a:r>
            <a:r>
              <a:rPr lang="en-US" sz="2800" i="1" dirty="0">
                <a:solidFill>
                  <a:srgbClr val="0070C0"/>
                </a:solidFill>
              </a:rPr>
              <a:t> pair of datasets that differ in </a:t>
            </a:r>
            <a:r>
              <a:rPr lang="en-US" sz="2800" b="1" i="1" dirty="0">
                <a:solidFill>
                  <a:srgbClr val="0070C0"/>
                </a:solidFill>
              </a:rPr>
              <a:t>any</a:t>
            </a:r>
            <a:r>
              <a:rPr lang="en-US" sz="2800" i="1" dirty="0">
                <a:solidFill>
                  <a:srgbClr val="0070C0"/>
                </a:solidFill>
              </a:rPr>
              <a:t> single element 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6B262923-857E-AE49-8769-5F63D8D0B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38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5F88A-727B-404F-A63D-531939D7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68" y="3441583"/>
            <a:ext cx="1333500" cy="88900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4A71E79-1393-78D8-0EFE-1816F2AB025D}"/>
              </a:ext>
            </a:extLst>
          </p:cNvPr>
          <p:cNvSpPr txBox="1">
            <a:spLocks/>
          </p:cNvSpPr>
          <p:nvPr/>
        </p:nvSpPr>
        <p:spPr>
          <a:xfrm>
            <a:off x="406400" y="479387"/>
            <a:ext cx="11404600" cy="1325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C00000"/>
                </a:solidFill>
              </a:rPr>
              <a:t>Differential privacy </a:t>
            </a:r>
            <a:r>
              <a:rPr lang="en-US" sz="4400" dirty="0">
                <a:solidFill>
                  <a:schemeClr val="tx1"/>
                </a:solidFill>
              </a:rPr>
              <a:t>prevents all our attacks.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BF163C-31F9-65D9-7CDE-DF1B4D04EB34}"/>
                  </a:ext>
                </a:extLst>
              </p:cNvPr>
              <p:cNvSpPr txBox="1"/>
              <p:nvPr/>
            </p:nvSpPr>
            <p:spPr>
              <a:xfrm>
                <a:off x="767399" y="3401588"/>
                <a:ext cx="10719793" cy="2006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867" b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sz="5867" b="0" i="0" baseline="-25000" smtClean="0"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d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=         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867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sz="5867" i="0" baseline="-25000"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67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d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        ]</m:t>
                          </m:r>
                        </m:den>
                      </m:f>
                      <m:r>
                        <a:rPr lang="en-US" sz="5867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5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8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5867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BF163C-31F9-65D9-7CDE-DF1B4D04E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99" y="3401588"/>
                <a:ext cx="10719793" cy="2006447"/>
              </a:xfrm>
              <a:prstGeom prst="rect">
                <a:avLst/>
              </a:prstGeom>
              <a:blipFill>
                <a:blip r:embed="rId4"/>
                <a:stretch>
                  <a:fillRect t="-2516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4" descr="How we found coronavirus in a cat">
            <a:extLst>
              <a:ext uri="{FF2B5EF4-FFF2-40B4-BE49-F238E27FC236}">
                <a16:creationId xmlns:a16="http://schemas.microsoft.com/office/drawing/2014/main" id="{B8825A5F-10C7-A1FC-3BB1-C95A0620D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5534" y="4596694"/>
            <a:ext cx="720000" cy="720000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" name="Picture 16" descr="Teacup Dogs for Tiny-Canine Lovers">
            <a:extLst>
              <a:ext uri="{FF2B5EF4-FFF2-40B4-BE49-F238E27FC236}">
                <a16:creationId xmlns:a16="http://schemas.microsoft.com/office/drawing/2014/main" id="{44220ADC-6531-6FEE-6FF1-B795F1A12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911" y="352608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09951E68-757B-2B6E-D67C-BA58060D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288" y="352608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Teacup Dogs for Tiny-Canine Lovers">
            <a:extLst>
              <a:ext uri="{FF2B5EF4-FFF2-40B4-BE49-F238E27FC236}">
                <a16:creationId xmlns:a16="http://schemas.microsoft.com/office/drawing/2014/main" id="{75D73119-2D35-8C1A-A79B-D0998FE7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911" y="4596694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D49E54D4-0076-3D58-2EF8-D392CD55C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288" y="4596694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781CACE-A253-8023-2555-8B366E8B96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526083"/>
            <a:ext cx="723600" cy="723600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30E2F7C-BE90-B5ED-0012-F3FBA732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68" y="4505864"/>
            <a:ext cx="1333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75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F660902-4749-AD40-5271-947FFB2B6ABE}"/>
                  </a:ext>
                </a:extLst>
              </p:cNvPr>
              <p:cNvSpPr/>
              <p:nvPr/>
            </p:nvSpPr>
            <p:spPr>
              <a:xfrm>
                <a:off x="6480164" y="2400300"/>
                <a:ext cx="4363668" cy="1976627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𝑇𝑃𝑅</m:t>
                          </m:r>
                        </m:num>
                        <m:den>
                          <m:r>
                            <a:rPr lang="fr-CH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𝐹𝑃𝑅</m:t>
                          </m:r>
                        </m:den>
                      </m:f>
                      <m:r>
                        <a:rPr lang="fr-CH" sz="5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F660902-4749-AD40-5271-947FFB2B6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64" y="2400300"/>
                <a:ext cx="4363668" cy="1976627"/>
              </a:xfrm>
              <a:prstGeom prst="roundRect">
                <a:avLst/>
              </a:prstGeom>
              <a:blipFill>
                <a:blip r:embed="rId3"/>
                <a:stretch>
                  <a:fillRect b="-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93BD65C-8927-C544-93B5-7F0E0C53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bounds the success of </a:t>
            </a:r>
            <a:r>
              <a:rPr lang="en-US" b="1" i="1" dirty="0">
                <a:solidFill>
                  <a:srgbClr val="C00000"/>
                </a:solidFill>
              </a:rPr>
              <a:t>any</a:t>
            </a:r>
            <a:r>
              <a:rPr lang="en-US" dirty="0">
                <a:solidFill>
                  <a:srgbClr val="C00000"/>
                </a:solidFill>
              </a:rPr>
              <a:t> MI attack</a:t>
            </a:r>
            <a:r>
              <a:rPr lang="en-US" dirty="0"/>
              <a:t>.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Kairouz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 ‘15]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DE073F2-0969-4F43-9A6A-7B3CF641F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39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872C8-F7C4-FFD0-5725-E6530D80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91118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7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vil Clip Art - Devil Clipart - Png Download - Full Size Clipart  (#5315621) - PinClipart">
            <a:extLst>
              <a:ext uri="{FF2B5EF4-FFF2-40B4-BE49-F238E27FC236}">
                <a16:creationId xmlns:a16="http://schemas.microsoft.com/office/drawing/2014/main" id="{B028894E-5948-4294-C349-64AD4F30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127" y="3810917"/>
            <a:ext cx="2723769" cy="21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 </a:t>
            </a:r>
            <a:r>
              <a:rPr lang="en-US" dirty="0">
                <a:solidFill>
                  <a:srgbClr val="C00000"/>
                </a:solidFill>
              </a:rPr>
              <a:t>Membership inference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</a:t>
            </a:fld>
            <a:endParaRPr lang="en-US" altLang="en-US"/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AD83241-61C0-5F02-78B1-A57CA5C5D048}"/>
              </a:ext>
            </a:extLst>
          </p:cNvPr>
          <p:cNvSpPr/>
          <p:nvPr/>
        </p:nvSpPr>
        <p:spPr>
          <a:xfrm>
            <a:off x="7955472" y="1447812"/>
            <a:ext cx="3830128" cy="2708442"/>
          </a:xfrm>
          <a:prstGeom prst="cloudCallout">
            <a:avLst>
              <a:gd name="adj1" fmla="val -39824"/>
              <a:gd name="adj2" fmla="val 52148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Was </a:t>
            </a:r>
            <a:br>
              <a:rPr lang="en-US" sz="3600" dirty="0"/>
            </a:br>
            <a:r>
              <a:rPr lang="en-US" sz="3600" dirty="0"/>
              <a:t>in the training set?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6FA50C-9D8E-2E5D-871B-1361AC172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114" y="1744409"/>
            <a:ext cx="844703" cy="844703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D91E2A1-B3BB-0CE9-501D-59C0703A3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58" y="1674617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D29F841-11D5-593F-E266-BDEF3E9C9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58" y="3139552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G Journey™ LTE Smartphone for TracFone (LGL322DL.ATRFBKY) | LG USA">
            <a:extLst>
              <a:ext uri="{FF2B5EF4-FFF2-40B4-BE49-F238E27FC236}">
                <a16:creationId xmlns:a16="http://schemas.microsoft.com/office/drawing/2014/main" id="{19E509FD-C83F-5B4E-D2C5-4C12EF43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725" y="4636049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EB172D-C71C-B9D8-537A-651F56E6382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111414" y="2275104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1180A5-1052-9462-36C9-8D0972337F1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1111414" y="3730462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B4658F-C1EF-494B-AB4F-5DC8A89F732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155243" y="3730461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Neural Networks – an Intuition">
            <a:extLst>
              <a:ext uri="{FF2B5EF4-FFF2-40B4-BE49-F238E27FC236}">
                <a16:creationId xmlns:a16="http://schemas.microsoft.com/office/drawing/2014/main" id="{B9E52AC2-40EE-4CD9-3929-B37F1652D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839" y="3139552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Teacup Dogs for Tiny-Canine Lovers">
            <a:extLst>
              <a:ext uri="{FF2B5EF4-FFF2-40B4-BE49-F238E27FC236}">
                <a16:creationId xmlns:a16="http://schemas.microsoft.com/office/drawing/2014/main" id="{82E102A5-0FA5-4213-A596-7938AACC5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1" y="340895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F0A095EE-A9B6-FA1B-5F43-68D0F01FC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1" y="450908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12C70C-6913-03A2-8C89-CD335BB18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51" y="2235527"/>
            <a:ext cx="723600" cy="723600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0323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F660902-4749-AD40-5271-947FFB2B6ABE}"/>
                  </a:ext>
                </a:extLst>
              </p:cNvPr>
              <p:cNvSpPr/>
              <p:nvPr/>
            </p:nvSpPr>
            <p:spPr>
              <a:xfrm>
                <a:off x="6496493" y="2400300"/>
                <a:ext cx="4363668" cy="1976627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fr-CH" sz="5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fr-CH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𝑇𝑃𝑅</m:t>
                          </m:r>
                        </m:num>
                        <m:den>
                          <m:r>
                            <a:rPr lang="fr-CH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𝐹𝑃𝑅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F660902-4749-AD40-5271-947FFB2B6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493" y="2400300"/>
                <a:ext cx="4363668" cy="1976627"/>
              </a:xfrm>
              <a:prstGeom prst="roundRect">
                <a:avLst/>
              </a:prstGeom>
              <a:blipFill>
                <a:blip r:embed="rId3"/>
                <a:stretch>
                  <a:fillRect b="-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93BD65C-8927-C544-93B5-7F0E0C53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Corollary: MI attacks can be used to </a:t>
            </a:r>
            <a:r>
              <a:rPr lang="en-US" i="1" dirty="0">
                <a:solidFill>
                  <a:srgbClr val="C00000"/>
                </a:solidFill>
              </a:rPr>
              <a:t>audit</a:t>
            </a:r>
            <a:r>
              <a:rPr lang="en-US" i="1" dirty="0"/>
              <a:t> </a:t>
            </a:r>
            <a:r>
              <a:rPr lang="en-US" dirty="0"/>
              <a:t>privacy.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Jagielsky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 ‘20, Nasr et al. ’21]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DE073F2-0969-4F43-9A6A-7B3CF641F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40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8BEF7B-87FF-39DE-C490-7F724AB3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91118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00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3F6B-6305-8F46-AC06-B1CEDE6E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DP with </a:t>
            </a:r>
            <a:r>
              <a:rPr lang="en-US" dirty="0">
                <a:solidFill>
                  <a:srgbClr val="C00000"/>
                </a:solidFill>
              </a:rPr>
              <a:t>98% accuracy on MNIST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D2919-1640-7C45-A8A0-05E578BC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96" y="1290583"/>
            <a:ext cx="8174607" cy="5088030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8015AF83-7B7A-7A49-B85D-1FB877BA8B5B}"/>
              </a:ext>
            </a:extLst>
          </p:cNvPr>
          <p:cNvSpPr/>
          <p:nvPr/>
        </p:nvSpPr>
        <p:spPr>
          <a:xfrm>
            <a:off x="3435927" y="1479685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413BD879-7D15-2144-BFE5-AA935D46F667}"/>
              </a:ext>
            </a:extLst>
          </p:cNvPr>
          <p:cNvSpPr/>
          <p:nvPr/>
        </p:nvSpPr>
        <p:spPr>
          <a:xfrm>
            <a:off x="4294908" y="3224644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9AB71195-B384-204D-BB6C-887C9C33092E}"/>
              </a:ext>
            </a:extLst>
          </p:cNvPr>
          <p:cNvSpPr/>
          <p:nvPr/>
        </p:nvSpPr>
        <p:spPr>
          <a:xfrm>
            <a:off x="7786253" y="3685659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AA19B35D-35B6-DF4C-88F2-B4022FED4486}"/>
              </a:ext>
            </a:extLst>
          </p:cNvPr>
          <p:cNvSpPr/>
          <p:nvPr/>
        </p:nvSpPr>
        <p:spPr>
          <a:xfrm>
            <a:off x="8659090" y="4115150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1C20920-6C6B-3247-9E80-4BB93C82B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41</a:t>
            </a:fld>
            <a:endParaRPr lang="en-US" alt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EF50A47-2344-95DF-DC74-8F39C6F16A6D}"/>
              </a:ext>
            </a:extLst>
          </p:cNvPr>
          <p:cNvSpPr/>
          <p:nvPr/>
        </p:nvSpPr>
        <p:spPr>
          <a:xfrm>
            <a:off x="3909078" y="1565257"/>
            <a:ext cx="2348288" cy="6331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Proof-of-concept</a:t>
            </a:r>
            <a:br>
              <a:rPr lang="en-US" dirty="0"/>
            </a:br>
            <a:r>
              <a:rPr lang="en-US" dirty="0"/>
              <a:t>[Shokri &amp; </a:t>
            </a:r>
            <a:r>
              <a:rPr lang="en-US" dirty="0" err="1"/>
              <a:t>Shmatikov</a:t>
            </a:r>
            <a:r>
              <a:rPr lang="en-US" dirty="0"/>
              <a:t>]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B4506B-06DA-A079-D353-135FEDB25159}"/>
              </a:ext>
            </a:extLst>
          </p:cNvPr>
          <p:cNvSpPr/>
          <p:nvPr/>
        </p:nvSpPr>
        <p:spPr>
          <a:xfrm>
            <a:off x="3602181" y="3625413"/>
            <a:ext cx="1740784" cy="6331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Tighter analysis</a:t>
            </a:r>
          </a:p>
          <a:p>
            <a:pPr algn="ctr"/>
            <a:r>
              <a:rPr lang="en-US" dirty="0"/>
              <a:t>[Abadi et al.]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ADE18E-758D-04F9-06BC-862F13E72751}"/>
              </a:ext>
            </a:extLst>
          </p:cNvPr>
          <p:cNvSpPr/>
          <p:nvPr/>
        </p:nvSpPr>
        <p:spPr>
          <a:xfrm>
            <a:off x="6913629" y="2954729"/>
            <a:ext cx="2119531" cy="6331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Better architectures</a:t>
            </a:r>
          </a:p>
          <a:p>
            <a:pPr algn="ctr"/>
            <a:r>
              <a:rPr lang="en-US" dirty="0"/>
              <a:t>[</a:t>
            </a:r>
            <a:r>
              <a:rPr lang="en-US" dirty="0" err="1"/>
              <a:t>Papernot</a:t>
            </a:r>
            <a:r>
              <a:rPr lang="en-US" dirty="0"/>
              <a:t> et al.]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8A7DE7E-737A-EE47-7B36-80CC835AB485}"/>
              </a:ext>
            </a:extLst>
          </p:cNvPr>
          <p:cNvSpPr/>
          <p:nvPr/>
        </p:nvSpPr>
        <p:spPr>
          <a:xfrm>
            <a:off x="8118762" y="4561795"/>
            <a:ext cx="1750347" cy="6331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Better features</a:t>
            </a:r>
          </a:p>
          <a:p>
            <a:pPr algn="ctr"/>
            <a:r>
              <a:rPr lang="en-US" dirty="0"/>
              <a:t>[</a:t>
            </a:r>
            <a:r>
              <a:rPr lang="en-US" b="1" dirty="0"/>
              <a:t>T</a:t>
            </a:r>
            <a:r>
              <a:rPr lang="en-US" dirty="0"/>
              <a:t> &amp; </a:t>
            </a:r>
            <a:r>
              <a:rPr lang="en-US" dirty="0" err="1"/>
              <a:t>Boneh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88451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93ACE6-7149-05E1-2CF3-2EF7FADA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96" y="1290583"/>
            <a:ext cx="8174607" cy="5088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D3F6B-6305-8F46-AC06-B1CEDE6E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DP with </a:t>
            </a:r>
            <a:r>
              <a:rPr lang="en-US" dirty="0">
                <a:solidFill>
                  <a:srgbClr val="C00000"/>
                </a:solidFill>
              </a:rPr>
              <a:t>98% accuracy on MNIST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8D3891-ED41-BA46-8173-5A0FFCBB405F}"/>
                  </a:ext>
                </a:extLst>
              </p:cNvPr>
              <p:cNvSpPr/>
              <p:nvPr/>
            </p:nvSpPr>
            <p:spPr>
              <a:xfrm>
                <a:off x="9203976" y="3685659"/>
                <a:ext cx="2813853" cy="132588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New algorithm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3200" b="1" dirty="0"/>
                  <a:t>≈ 0.08 (!!!)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88D3891-ED41-BA46-8173-5A0FFCBB4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976" y="3685659"/>
                <a:ext cx="2813853" cy="1325880"/>
              </a:xfrm>
              <a:prstGeom prst="roundRect">
                <a:avLst/>
              </a:prstGeom>
              <a:blipFill>
                <a:blip r:embed="rId4"/>
                <a:stretch>
                  <a:fillRect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136B070-B68B-B245-8566-E64E7AE11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42</a:t>
            </a:fld>
            <a:endParaRPr lang="en-US" altLang="en-US" dirty="0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0DF8143D-81DF-8680-2C7F-3F6C7301D055}"/>
              </a:ext>
            </a:extLst>
          </p:cNvPr>
          <p:cNvSpPr/>
          <p:nvPr/>
        </p:nvSpPr>
        <p:spPr>
          <a:xfrm>
            <a:off x="9545781" y="5108154"/>
            <a:ext cx="332509" cy="32558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FA61811C-E239-FA48-62D2-F1B21E83E580}"/>
              </a:ext>
            </a:extLst>
          </p:cNvPr>
          <p:cNvSpPr/>
          <p:nvPr/>
        </p:nvSpPr>
        <p:spPr>
          <a:xfrm>
            <a:off x="3435927" y="1479685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75F5BA3B-5D81-9FA6-70FC-6D76648BDA20}"/>
              </a:ext>
            </a:extLst>
          </p:cNvPr>
          <p:cNvSpPr/>
          <p:nvPr/>
        </p:nvSpPr>
        <p:spPr>
          <a:xfrm>
            <a:off x="4294908" y="3224644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32B9ED6E-2573-0494-2ED9-03A4321CE3D7}"/>
              </a:ext>
            </a:extLst>
          </p:cNvPr>
          <p:cNvSpPr/>
          <p:nvPr/>
        </p:nvSpPr>
        <p:spPr>
          <a:xfrm>
            <a:off x="7786253" y="3685659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E64E8CF-D0D8-5D14-5193-02A849BDB2E5}"/>
              </a:ext>
            </a:extLst>
          </p:cNvPr>
          <p:cNvSpPr/>
          <p:nvPr/>
        </p:nvSpPr>
        <p:spPr>
          <a:xfrm>
            <a:off x="8659090" y="4115150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8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3F6B-6305-8F46-AC06-B1CEDE6E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DP with </a:t>
            </a:r>
            <a:r>
              <a:rPr lang="en-US" dirty="0">
                <a:solidFill>
                  <a:srgbClr val="C00000"/>
                </a:solidFill>
              </a:rPr>
              <a:t>98% accuracy on MNIST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D2919-1640-7C45-A8A0-05E578BC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96" y="1290583"/>
            <a:ext cx="8174607" cy="5088030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8015AF83-7B7A-7A49-B85D-1FB877BA8B5B}"/>
              </a:ext>
            </a:extLst>
          </p:cNvPr>
          <p:cNvSpPr/>
          <p:nvPr/>
        </p:nvSpPr>
        <p:spPr>
          <a:xfrm>
            <a:off x="3435927" y="1479685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413BD879-7D15-2144-BFE5-AA935D46F667}"/>
              </a:ext>
            </a:extLst>
          </p:cNvPr>
          <p:cNvSpPr/>
          <p:nvPr/>
        </p:nvSpPr>
        <p:spPr>
          <a:xfrm>
            <a:off x="4294908" y="3224644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9AB71195-B384-204D-BB6C-887C9C33092E}"/>
              </a:ext>
            </a:extLst>
          </p:cNvPr>
          <p:cNvSpPr/>
          <p:nvPr/>
        </p:nvSpPr>
        <p:spPr>
          <a:xfrm>
            <a:off x="7786253" y="3685659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AA19B35D-35B6-DF4C-88F2-B4022FED4486}"/>
              </a:ext>
            </a:extLst>
          </p:cNvPr>
          <p:cNvSpPr/>
          <p:nvPr/>
        </p:nvSpPr>
        <p:spPr>
          <a:xfrm>
            <a:off x="8659090" y="4115150"/>
            <a:ext cx="332509" cy="325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9C93EB10-29AF-7040-AE0D-4F8F2BF35439}"/>
              </a:ext>
            </a:extLst>
          </p:cNvPr>
          <p:cNvSpPr/>
          <p:nvPr/>
        </p:nvSpPr>
        <p:spPr>
          <a:xfrm>
            <a:off x="9545781" y="5108154"/>
            <a:ext cx="332509" cy="32558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8D3891-ED41-BA46-8173-5A0FFCBB405F}"/>
              </a:ext>
            </a:extLst>
          </p:cNvPr>
          <p:cNvSpPr/>
          <p:nvPr/>
        </p:nvSpPr>
        <p:spPr>
          <a:xfrm>
            <a:off x="9434944" y="4011241"/>
            <a:ext cx="2576949" cy="997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 this claim </a:t>
            </a:r>
            <a:r>
              <a:rPr lang="en-US" sz="2800" b="1" i="1" dirty="0"/>
              <a:t>correct</a:t>
            </a:r>
            <a:r>
              <a:rPr lang="en-US" sz="2800" b="1" dirty="0"/>
              <a:t>?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15D1630-3A48-714E-A229-A23291B62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580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D2F0-06D2-1B47-80BB-AEAA1230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C00000"/>
                </a:solidFill>
              </a:rPr>
              <a:t>verify</a:t>
            </a:r>
            <a:r>
              <a:rPr lang="en-US" dirty="0"/>
              <a:t> a privacy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E662-D762-3845-8F7A-82A120140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Check the </a:t>
            </a:r>
            <a:r>
              <a:rPr lang="en-US" b="1" dirty="0"/>
              <a:t>proof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451CC-92CB-5845-9ED5-69A0DE05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91" y="1805267"/>
            <a:ext cx="4800600" cy="427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AE07F36-0870-C041-80A1-215051E96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84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D2F0-06D2-1B47-80BB-AEAA1230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C00000"/>
                </a:solidFill>
              </a:rPr>
              <a:t>verify</a:t>
            </a:r>
            <a:r>
              <a:rPr lang="en-US" dirty="0"/>
              <a:t> a privacy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E662-D762-3845-8F7A-82A120140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Check the proof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Check the </a:t>
            </a:r>
            <a:r>
              <a:rPr lang="en-US" b="1" dirty="0"/>
              <a:t>code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BBD99-092E-1F43-9AA6-648EB8DA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568" y="1559034"/>
            <a:ext cx="5791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30707A-9B9F-224A-94B6-6B585B133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567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D2F0-06D2-1B47-80BB-AEAA1230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C00000"/>
                </a:solidFill>
              </a:rPr>
              <a:t>verify</a:t>
            </a:r>
            <a:r>
              <a:rPr lang="en-US" dirty="0"/>
              <a:t> a privacy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E662-D762-3845-8F7A-82A120140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Check the proof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Check the code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Launch a </a:t>
            </a:r>
            <a:r>
              <a:rPr lang="en-US" b="1" dirty="0"/>
              <a:t>MI attack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eroes - Travel Sparta today!">
            <a:extLst>
              <a:ext uri="{FF2B5EF4-FFF2-40B4-BE49-F238E27FC236}">
                <a16:creationId xmlns:a16="http://schemas.microsoft.com/office/drawing/2014/main" id="{775A8ADF-BB95-644F-B58D-5A492963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900" y="3270071"/>
            <a:ext cx="5744900" cy="237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8AB8CD-B626-5E4F-A819-F59C371E6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654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0B5F-D91F-6292-324E-625A8831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bounds should hold for </a:t>
            </a:r>
            <a:r>
              <a:rPr lang="en-US" b="1" dirty="0">
                <a:solidFill>
                  <a:srgbClr val="C00000"/>
                </a:solidFill>
              </a:rPr>
              <a:t>any</a:t>
            </a:r>
            <a:r>
              <a:rPr lang="en-US" dirty="0">
                <a:solidFill>
                  <a:srgbClr val="C00000"/>
                </a:solidFill>
              </a:rPr>
              <a:t> data point.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180F5-73C4-16B7-425F-665419EE7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7E91E-B5D0-A9F0-7B09-59F99B8C9946}"/>
                  </a:ext>
                </a:extLst>
              </p:cNvPr>
              <p:cNvSpPr txBox="1"/>
              <p:nvPr/>
            </p:nvSpPr>
            <p:spPr>
              <a:xfrm>
                <a:off x="1280218" y="2555322"/>
                <a:ext cx="10926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40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fr-CH" sz="4000" b="0" i="1" baseline="-25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/>
                  <a:t> =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7E91E-B5D0-A9F0-7B09-59F99B8C9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218" y="2555322"/>
                <a:ext cx="1092685" cy="707886"/>
              </a:xfrm>
              <a:prstGeom prst="rect">
                <a:avLst/>
              </a:prstGeom>
              <a:blipFill>
                <a:blip r:embed="rId2"/>
                <a:stretch>
                  <a:fillRect l="-6897" t="-14286" r="-1839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B0F1A1-AFC5-24AE-8EA7-E19194A1E408}"/>
                  </a:ext>
                </a:extLst>
              </p:cNvPr>
              <p:cNvSpPr txBox="1"/>
              <p:nvPr/>
            </p:nvSpPr>
            <p:spPr>
              <a:xfrm>
                <a:off x="1280218" y="3560566"/>
                <a:ext cx="12063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40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fr-CH" sz="40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 =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B0F1A1-AFC5-24AE-8EA7-E19194A1E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218" y="3560566"/>
                <a:ext cx="1206308" cy="707886"/>
              </a:xfrm>
              <a:prstGeom prst="rect">
                <a:avLst/>
              </a:prstGeom>
              <a:blipFill>
                <a:blip r:embed="rId3"/>
                <a:stretch>
                  <a:fillRect l="-6250" t="-14286" r="-7292"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MNIST Handwritten Digit Recognition With Pytorch | by Ankit Batra | Medium">
            <a:extLst>
              <a:ext uri="{FF2B5EF4-FFF2-40B4-BE49-F238E27FC236}">
                <a16:creationId xmlns:a16="http://schemas.microsoft.com/office/drawing/2014/main" id="{9927B220-74C3-E234-D9EA-B0DC3D569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2903" y="3530094"/>
            <a:ext cx="2321146" cy="7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96F607E-3D43-EAEF-1ECA-9588CE7866FE}"/>
              </a:ext>
            </a:extLst>
          </p:cNvPr>
          <p:cNvSpPr txBox="1"/>
          <p:nvPr/>
        </p:nvSpPr>
        <p:spPr>
          <a:xfrm>
            <a:off x="4834974" y="277896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A08521-B7C6-B979-9B6C-DA247EF288A7}"/>
              </a:ext>
            </a:extLst>
          </p:cNvPr>
          <p:cNvSpPr txBox="1"/>
          <p:nvPr/>
        </p:nvSpPr>
        <p:spPr>
          <a:xfrm>
            <a:off x="4834974" y="36520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pic>
        <p:nvPicPr>
          <p:cNvPr id="18434" name="Picture 2" descr="Attacking My MNIST Neural Net With Adversarial Examples | Everett's Projects">
            <a:extLst>
              <a:ext uri="{FF2B5EF4-FFF2-40B4-BE49-F238E27FC236}">
                <a16:creationId xmlns:a16="http://schemas.microsoft.com/office/drawing/2014/main" id="{9DC90BB5-58BB-725B-C162-43EE2DA92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25" t="3973" r="3398" b="9401"/>
          <a:stretch/>
        </p:blipFill>
        <p:spPr bwMode="auto">
          <a:xfrm>
            <a:off x="6134627" y="2485478"/>
            <a:ext cx="797613" cy="7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MNIST Handwritten Digit Recognition With Pytorch | by Ankit Batra | Medium">
            <a:extLst>
              <a:ext uri="{FF2B5EF4-FFF2-40B4-BE49-F238E27FC236}">
                <a16:creationId xmlns:a16="http://schemas.microsoft.com/office/drawing/2014/main" id="{B27D2336-A7A3-FF32-D64E-409FCA50B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3689" y="3530094"/>
            <a:ext cx="815190" cy="7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MNIST Handwritten Digit Recognition With Pytorch | by Ankit Batra | Medium">
            <a:extLst>
              <a:ext uri="{FF2B5EF4-FFF2-40B4-BE49-F238E27FC236}">
                <a16:creationId xmlns:a16="http://schemas.microsoft.com/office/drawing/2014/main" id="{2D1ACF0F-AF6D-517C-5A38-1DE9E0654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8651" y="2485477"/>
            <a:ext cx="2321146" cy="7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MNIST Handwritten Digit Recognition With Pytorch | by Ankit Batra | Medium">
            <a:extLst>
              <a:ext uri="{FF2B5EF4-FFF2-40B4-BE49-F238E27FC236}">
                <a16:creationId xmlns:a16="http://schemas.microsoft.com/office/drawing/2014/main" id="{841FBBED-5011-9F1B-F9E3-7D83EEF86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9437" y="2485477"/>
            <a:ext cx="815190" cy="7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evil Clip Art - Devil Clipart - Png Download - Full Size Clipart  (#5315621) - PinClipart">
            <a:extLst>
              <a:ext uri="{FF2B5EF4-FFF2-40B4-BE49-F238E27FC236}">
                <a16:creationId xmlns:a16="http://schemas.microsoft.com/office/drawing/2014/main" id="{4A906D31-310B-E16D-C0F6-DCD82E42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158" y="2777972"/>
            <a:ext cx="1279052" cy="1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9CBEA42-F32E-1D1D-BBCC-67875D75CF00}"/>
              </a:ext>
            </a:extLst>
          </p:cNvPr>
          <p:cNvSpPr txBox="1"/>
          <p:nvPr/>
        </p:nvSpPr>
        <p:spPr>
          <a:xfrm>
            <a:off x="8564673" y="2573104"/>
            <a:ext cx="2874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</a:rPr>
              <a:t>worst-case </a:t>
            </a:r>
          </a:p>
          <a:p>
            <a:pPr algn="ctr"/>
            <a:r>
              <a:rPr lang="en-US" sz="2800" i="1" dirty="0">
                <a:solidFill>
                  <a:srgbClr val="C00000"/>
                </a:solidFill>
              </a:rPr>
              <a:t>out-of-distribution data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54BEFCE-A081-EF65-F559-7B406F6E74CF}"/>
                  </a:ext>
                </a:extLst>
              </p:cNvPr>
              <p:cNvSpPr/>
              <p:nvPr/>
            </p:nvSpPr>
            <p:spPr>
              <a:xfrm>
                <a:off x="1826560" y="5003027"/>
                <a:ext cx="8454190" cy="1044617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Attack goal: guess if DP model was trained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800">
                        <a:latin typeface="Cambria Math" panose="02040503050406030204" pitchFamily="18" charset="0"/>
                      </a:rPr>
                      <m:t>D</m:t>
                    </m:r>
                    <m:r>
                      <a:rPr lang="fr-CH" sz="2800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800">
                        <a:latin typeface="Cambria Math" panose="02040503050406030204" pitchFamily="18" charset="0"/>
                      </a:rPr>
                      <m:t>D</m:t>
                    </m:r>
                    <m:r>
                      <a:rPr lang="fr-CH" sz="28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54BEFCE-A081-EF65-F559-7B406F6E7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60" y="5003027"/>
                <a:ext cx="8454190" cy="10446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95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C30F29-5B69-8F46-A7BD-539A33865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29"/>
          <a:stretch/>
        </p:blipFill>
        <p:spPr>
          <a:xfrm>
            <a:off x="787402" y="1096233"/>
            <a:ext cx="7295241" cy="5350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70204E-36E4-1744-94DD-33AD35582903}"/>
                  </a:ext>
                </a:extLst>
              </p:cNvPr>
              <p:cNvSpPr txBox="1"/>
              <p:nvPr/>
            </p:nvSpPr>
            <p:spPr>
              <a:xfrm>
                <a:off x="58056" y="215766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rain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r-CH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70204E-36E4-1744-94DD-33AD35582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" y="2157664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6A8314-1B2F-274D-A0C9-966A8C1930F0}"/>
                  </a:ext>
                </a:extLst>
              </p:cNvPr>
              <p:cNvSpPr txBox="1"/>
              <p:nvPr/>
            </p:nvSpPr>
            <p:spPr>
              <a:xfrm>
                <a:off x="58660" y="2490646"/>
                <a:ext cx="60960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fr-CH">
                          <a:latin typeface="Cambria Math" panose="02040503050406030204" pitchFamily="18" charset="0"/>
                        </a:rPr>
                        <m:t>rain</m:t>
                      </m:r>
                      <m:r>
                        <a:rPr lang="fr-CH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fr-CH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r-CH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6A8314-1B2F-274D-A0C9-966A8C19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" y="2490646"/>
                <a:ext cx="609600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CD38CF9-CFF5-FF43-97C7-35E6A12F82AF}"/>
              </a:ext>
            </a:extLst>
          </p:cNvPr>
          <p:cNvSpPr txBox="1"/>
          <p:nvPr/>
        </p:nvSpPr>
        <p:spPr>
          <a:xfrm>
            <a:off x="1371600" y="639248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Model loss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AF546F-586C-1245-A8A6-AE3CD851EAB8}"/>
                  </a:ext>
                </a:extLst>
              </p:cNvPr>
              <p:cNvSpPr txBox="1"/>
              <p:nvPr/>
            </p:nvSpPr>
            <p:spPr>
              <a:xfrm>
                <a:off x="6838948" y="3381835"/>
                <a:ext cx="60960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4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fr-CH" sz="4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fr-CH" sz="4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CH" sz="4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CH" sz="4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CH" sz="4200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fr-CH" sz="2800" dirty="0">
                    <a:solidFill>
                      <a:schemeClr val="tx1"/>
                    </a:solidFill>
                  </a:rPr>
                  <a:t>(claim </a:t>
                </a:r>
                <a:r>
                  <a:rPr lang="fr-CH" sz="2800" dirty="0" err="1">
                    <a:solidFill>
                      <a:schemeClr val="tx1"/>
                    </a:solidFill>
                  </a:rPr>
                  <a:t>was</a:t>
                </a:r>
                <a14:m>
                  <m:oMath xmlns:m="http://schemas.openxmlformats.org/officeDocument/2006/math">
                    <m:r>
                      <a:rPr lang="fr-CH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fr-CH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2800" dirty="0">
                    <a:solidFill>
                      <a:schemeClr val="tx1"/>
                    </a:solidFill>
                  </a:rPr>
                  <a:t> 0.08)</a:t>
                </a:r>
                <a:br>
                  <a:rPr lang="fr-CH" sz="4200" dirty="0">
                    <a:solidFill>
                      <a:srgbClr val="C00000"/>
                    </a:solidFill>
                  </a:rPr>
                </a:br>
                <a:endParaRPr lang="en-US" sz="4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AF546F-586C-1245-A8A6-AE3CD851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48" y="3381835"/>
                <a:ext cx="6096000" cy="181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D6CC2E16-6A5F-4F4D-A017-602AE2D7A54B}"/>
              </a:ext>
            </a:extLst>
          </p:cNvPr>
          <p:cNvSpPr/>
          <p:nvPr/>
        </p:nvSpPr>
        <p:spPr>
          <a:xfrm>
            <a:off x="7924800" y="2266784"/>
            <a:ext cx="419100" cy="3507379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55BDD18-9A41-F146-AF2E-D14FFBAA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>
            <a:normAutofit/>
          </a:bodyPr>
          <a:lstStyle/>
          <a:p>
            <a:r>
              <a:rPr lang="en-US" dirty="0"/>
              <a:t>Run the attack </a:t>
            </a:r>
            <a:r>
              <a:rPr lang="en-US" dirty="0">
                <a:solidFill>
                  <a:srgbClr val="C00000"/>
                </a:solidFill>
              </a:rPr>
              <a:t>100’000 times...</a:t>
            </a:r>
            <a:br>
              <a:rPr lang="en-US" dirty="0"/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“Debugging Differential Privacy: A Case Study for Privacy Auditing”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AEB5D088-44A5-8743-9D66-A07660114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443218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48</a:t>
            </a:fld>
            <a:endParaRPr lang="en-US" altLang="en-US" dirty="0"/>
          </a:p>
        </p:txBody>
      </p:sp>
      <p:pic>
        <p:nvPicPr>
          <p:cNvPr id="10" name="Picture 2" descr="Attacking My MNIST Neural Net With Adversarial Examples | Everett's Projects">
            <a:extLst>
              <a:ext uri="{FF2B5EF4-FFF2-40B4-BE49-F238E27FC236}">
                <a16:creationId xmlns:a16="http://schemas.microsoft.com/office/drawing/2014/main" id="{E8A80C4F-E435-D2C5-05BA-52DDD0142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742" y="6392485"/>
            <a:ext cx="402580" cy="4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69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6407F-7217-1227-AC3A-E44628E75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49</a:t>
            </a:fld>
            <a:endParaRPr lang="en-US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ABC089-984E-9CEA-B3E0-C9219EA2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4A121-81D3-D39C-82A7-478C0B913B5D}"/>
              </a:ext>
            </a:extLst>
          </p:cNvPr>
          <p:cNvSpPr txBox="1"/>
          <p:nvPr/>
        </p:nvSpPr>
        <p:spPr>
          <a:xfrm>
            <a:off x="380999" y="1805267"/>
            <a:ext cx="115941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Average-case leakage is a </a:t>
            </a:r>
            <a:r>
              <a:rPr lang="en-US" sz="3200" dirty="0">
                <a:solidFill>
                  <a:srgbClr val="C00000"/>
                </a:solidFill>
              </a:rPr>
              <a:t>poor metric for privacy!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We must </a:t>
            </a:r>
            <a:r>
              <a:rPr lang="en-US" sz="3200" dirty="0">
                <a:solidFill>
                  <a:srgbClr val="C00000"/>
                </a:solidFill>
              </a:rPr>
              <a:t>reevaluate what we “know”</a:t>
            </a:r>
            <a:r>
              <a:rPr lang="en-US" sz="3200" dirty="0"/>
              <a:t> about MI attacks &amp; defenses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Poisoning can turn </a:t>
            </a:r>
            <a:r>
              <a:rPr lang="en-US" sz="3200" dirty="0">
                <a:solidFill>
                  <a:srgbClr val="C00000"/>
                </a:solidFill>
              </a:rPr>
              <a:t>average-case inputs </a:t>
            </a:r>
            <a:r>
              <a:rPr lang="en-US" sz="3200" dirty="0"/>
              <a:t>into </a:t>
            </a:r>
            <a:r>
              <a:rPr lang="en-US" sz="3200" dirty="0">
                <a:solidFill>
                  <a:srgbClr val="C00000"/>
                </a:solidFill>
              </a:rPr>
              <a:t>worst-case inputs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Worst-case MI attacks are a useful tool for </a:t>
            </a:r>
            <a:r>
              <a:rPr lang="en-US" sz="3200" dirty="0">
                <a:solidFill>
                  <a:srgbClr val="C00000"/>
                </a:solidFill>
              </a:rPr>
              <a:t>catching DP bugs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37F4D-732D-D666-4241-F0EB216EE571}"/>
              </a:ext>
            </a:extLst>
          </p:cNvPr>
          <p:cNvSpPr txBox="1"/>
          <p:nvPr/>
        </p:nvSpPr>
        <p:spPr>
          <a:xfrm>
            <a:off x="1106906" y="5855392"/>
            <a:ext cx="393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https://floriantramer.com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94652-24A5-416D-B275-EE0A1ED20EC3}"/>
              </a:ext>
            </a:extLst>
          </p:cNvPr>
          <p:cNvSpPr txBox="1"/>
          <p:nvPr/>
        </p:nvSpPr>
        <p:spPr>
          <a:xfrm>
            <a:off x="6108700" y="5853757"/>
            <a:ext cx="404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florian.tramer@inf.ethz.ch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86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79387"/>
            <a:ext cx="11692835" cy="1325880"/>
          </a:xfrm>
        </p:spPr>
        <p:txBody>
          <a:bodyPr/>
          <a:lstStyle/>
          <a:p>
            <a:r>
              <a:rPr lang="en-US" dirty="0"/>
              <a:t>Why should we care about </a:t>
            </a:r>
            <a:r>
              <a:rPr lang="en-US" dirty="0">
                <a:solidFill>
                  <a:srgbClr val="C00000"/>
                </a:solidFill>
              </a:rPr>
              <a:t>membership inference?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CEFF-8C54-BE52-A843-F806E25C42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760993"/>
            <a:ext cx="11404600" cy="4191636"/>
          </a:xfrm>
        </p:spPr>
        <p:txBody>
          <a:bodyPr/>
          <a:lstStyle/>
          <a:p>
            <a:pPr marL="971550" lvl="1" indent="-514350">
              <a:spcBef>
                <a:spcPts val="1700"/>
              </a:spcBef>
              <a:buFont typeface="+mj-lt"/>
              <a:buAutoNum type="arabicPeriod"/>
            </a:pPr>
            <a:r>
              <a:rPr lang="en-US" sz="3200" dirty="0"/>
              <a:t> A </a:t>
            </a:r>
            <a:r>
              <a:rPr lang="en-US" sz="3200" dirty="0">
                <a:solidFill>
                  <a:srgbClr val="C00000"/>
                </a:solidFill>
              </a:rPr>
              <a:t>real attack </a:t>
            </a:r>
            <a:r>
              <a:rPr lang="en-US" sz="3200" dirty="0"/>
              <a:t>(e.g., models trained on medical data)</a:t>
            </a:r>
          </a:p>
          <a:p>
            <a:pPr marL="971550" lvl="1" indent="-514350">
              <a:spcBef>
                <a:spcPts val="1700"/>
              </a:spcBef>
              <a:buFont typeface="+mj-lt"/>
              <a:buAutoNum type="arabicPeriod"/>
            </a:pPr>
            <a:r>
              <a:rPr lang="en-US" sz="3200" dirty="0"/>
              <a:t> An </a:t>
            </a:r>
            <a:r>
              <a:rPr lang="en-US" sz="3200" dirty="0">
                <a:solidFill>
                  <a:srgbClr val="C00000"/>
                </a:solidFill>
              </a:rPr>
              <a:t>attack component </a:t>
            </a:r>
            <a:r>
              <a:rPr lang="en-US" sz="3200" dirty="0"/>
              <a:t>(e.g., for data extraction)</a:t>
            </a:r>
          </a:p>
          <a:p>
            <a:pPr marL="971550" lvl="1" indent="-514350">
              <a:spcBef>
                <a:spcPts val="1700"/>
              </a:spcBef>
              <a:buFont typeface="+mj-lt"/>
              <a:buAutoNum type="arabicPeriod"/>
            </a:pPr>
            <a:r>
              <a:rPr lang="en-US" sz="3200" dirty="0"/>
              <a:t> A simple, formal </a:t>
            </a:r>
            <a:r>
              <a:rPr lang="en-US" sz="3200" dirty="0">
                <a:solidFill>
                  <a:srgbClr val="C00000"/>
                </a:solidFill>
              </a:rPr>
              <a:t>upper-bound</a:t>
            </a:r>
            <a:r>
              <a:rPr lang="en-US" sz="3200" dirty="0"/>
              <a:t> on data leakage</a:t>
            </a:r>
          </a:p>
          <a:p>
            <a:pPr marL="457200" lvl="1" indent="0">
              <a:spcBef>
                <a:spcPts val="1700"/>
              </a:spcBef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5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00302E-FF5D-76F4-C90C-3D5D30B1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324"/>
              </p:ext>
            </p:extLst>
          </p:nvPr>
        </p:nvGraphicFramePr>
        <p:xfrm>
          <a:off x="870084" y="4457818"/>
          <a:ext cx="4581013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81013">
                  <a:extLst>
                    <a:ext uri="{9D8B030D-6E8A-4147-A177-3AD203B41FA5}">
                      <a16:colId xmlns:a16="http://schemas.microsoft.com/office/drawing/2014/main" val="2834182589"/>
                    </a:ext>
                  </a:extLst>
                </a:gridCol>
              </a:tblGrid>
              <a:tr h="3152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Data privacy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5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Membership inference attack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586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553314-52EA-B742-60DE-70C316D3F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25266"/>
              </p:ext>
            </p:extLst>
          </p:nvPr>
        </p:nvGraphicFramePr>
        <p:xfrm>
          <a:off x="6422851" y="4457818"/>
          <a:ext cx="4581013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81013">
                  <a:extLst>
                    <a:ext uri="{9D8B030D-6E8A-4147-A177-3AD203B41FA5}">
                      <a16:colId xmlns:a16="http://schemas.microsoft.com/office/drawing/2014/main" val="425060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Secure encryption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5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Chosen plaintext attack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58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7B4819-B16B-8489-DA0D-B63446366695}"/>
              </a:ext>
            </a:extLst>
          </p:cNvPr>
          <p:cNvSpPr txBox="1"/>
          <p:nvPr/>
        </p:nvSpPr>
        <p:spPr>
          <a:xfrm>
            <a:off x="5572539" y="422125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10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0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3A4-E972-3730-B3F7-C092E0E9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7488-3D74-2A99-4D92-82C7536711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Most membership attacks (and their evaluations) </a:t>
            </a:r>
            <a:r>
              <a:rPr lang="en-US" i="1" dirty="0">
                <a:solidFill>
                  <a:srgbClr val="C00000"/>
                </a:solidFill>
              </a:rPr>
              <a:t>are flawed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A new principled attack that works on </a:t>
            </a:r>
            <a:r>
              <a:rPr lang="en-US" i="1" dirty="0">
                <a:solidFill>
                  <a:srgbClr val="C00000"/>
                </a:solidFill>
              </a:rPr>
              <a:t>outliers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 A new stronger attack that works for </a:t>
            </a:r>
            <a:r>
              <a:rPr lang="en-US" i="1" dirty="0">
                <a:solidFill>
                  <a:srgbClr val="C00000"/>
                </a:solidFill>
              </a:rPr>
              <a:t>any input</a:t>
            </a:r>
          </a:p>
          <a:p>
            <a:pPr>
              <a:buFont typeface="Wingdings" pitchFamily="2" charset="2"/>
              <a:buChar char="Ø"/>
            </a:pPr>
            <a:endParaRPr lang="en-US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dirty="0"/>
              <a:t>Defenses and </a:t>
            </a:r>
            <a:r>
              <a:rPr lang="en-US" i="1" dirty="0">
                <a:solidFill>
                  <a:srgbClr val="C00000"/>
                </a:solidFill>
              </a:rPr>
              <a:t>how to audit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1BC15-F5F7-996B-A4E7-076679986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4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MI attack: </a:t>
            </a:r>
            <a:r>
              <a:rPr lang="en-US" dirty="0">
                <a:solidFill>
                  <a:srgbClr val="C00000"/>
                </a:solidFill>
              </a:rPr>
              <a:t>loss thresholding</a:t>
            </a:r>
            <a:br>
              <a:rPr lang="en-US" dirty="0"/>
            </a:b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[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</a:rPr>
              <a:t>Yeom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et al.’18]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7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A43A87-D076-F3C7-3CEC-46A621863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58" y="1674617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002C2AC-F4AA-A9CA-4A71-C5AC7773E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58" y="3139552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G Journey™ LTE Smartphone for TracFone (LGL322DL.ATRFBKY) | LG USA">
            <a:extLst>
              <a:ext uri="{FF2B5EF4-FFF2-40B4-BE49-F238E27FC236}">
                <a16:creationId xmlns:a16="http://schemas.microsoft.com/office/drawing/2014/main" id="{C66DBDDF-76F0-BC16-F99A-351D96D7C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725" y="4636049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E6DAB1-839C-F30A-5479-191D09B74F0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111414" y="2275104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DFBECA-3793-A1D5-4E88-6B09B49E337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111414" y="3730462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4A52A3-B26F-6D8E-5CE0-9D096543777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155243" y="3730461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Neural Networks – an Intuition">
            <a:extLst>
              <a:ext uri="{FF2B5EF4-FFF2-40B4-BE49-F238E27FC236}">
                <a16:creationId xmlns:a16="http://schemas.microsoft.com/office/drawing/2014/main" id="{80C33AFE-7F0B-AF69-AEED-A1184F72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839" y="3139552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2CCD2D-EC75-AF40-E33C-742F8F02F881}"/>
              </a:ext>
            </a:extLst>
          </p:cNvPr>
          <p:cNvSpPr txBox="1"/>
          <p:nvPr/>
        </p:nvSpPr>
        <p:spPr>
          <a:xfrm>
            <a:off x="3727060" y="4449846"/>
            <a:ext cx="2400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minimize loss</a:t>
            </a:r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14" name="Picture 16" descr="Teacup Dogs for Tiny-Canine Lovers">
            <a:extLst>
              <a:ext uri="{FF2B5EF4-FFF2-40B4-BE49-F238E27FC236}">
                <a16:creationId xmlns:a16="http://schemas.microsoft.com/office/drawing/2014/main" id="{D026F688-9A82-5D99-EFC7-7624AD25E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1" y="340895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BEA30190-184F-DB2B-B6AA-D35111EEA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1" y="4509083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4FB643-EA95-770B-4484-52347EF4E3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51" y="2235527"/>
            <a:ext cx="723600" cy="723600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757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MI attack: </a:t>
            </a:r>
            <a:r>
              <a:rPr lang="en-US" dirty="0">
                <a:solidFill>
                  <a:srgbClr val="C00000"/>
                </a:solidFill>
              </a:rPr>
              <a:t>loss thresholding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Yeom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8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463846-A3B5-5CDC-4FF2-CB9C3B0E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2" y="1437543"/>
            <a:ext cx="6758749" cy="530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D35110-F166-B3C4-BB2F-52FC7437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2" y="1437543"/>
            <a:ext cx="6758749" cy="5303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D869-0AB6-7E4B-54AA-29B1893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MI attack: </a:t>
            </a:r>
            <a:r>
              <a:rPr lang="en-US" dirty="0">
                <a:solidFill>
                  <a:srgbClr val="C00000"/>
                </a:solidFill>
              </a:rPr>
              <a:t>loss thresholding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Yeom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al.’18]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7B7D-A16A-2730-EBA7-17A495B8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9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ACECC-6F3E-A9EE-223C-01D6BFAB2E28}"/>
              </a:ext>
            </a:extLst>
          </p:cNvPr>
          <p:cNvCxnSpPr/>
          <p:nvPr/>
        </p:nvCxnSpPr>
        <p:spPr>
          <a:xfrm>
            <a:off x="6309726" y="3262544"/>
            <a:ext cx="0" cy="27284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9C6822-6666-4C49-ADF6-25716C8FD794}"/>
              </a:ext>
            </a:extLst>
          </p:cNvPr>
          <p:cNvSpPr txBox="1"/>
          <p:nvPr/>
        </p:nvSpPr>
        <p:spPr>
          <a:xfrm>
            <a:off x="6346372" y="3047100"/>
            <a:ext cx="2246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decision threshold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4512D3-C730-34A1-E625-50A115AA3F1E}"/>
              </a:ext>
            </a:extLst>
          </p:cNvPr>
          <p:cNvSpPr txBox="1"/>
          <p:nvPr/>
        </p:nvSpPr>
        <p:spPr>
          <a:xfrm>
            <a:off x="2960272" y="2783646"/>
            <a:ext cx="2076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guess “member”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307B56-1496-BB75-8E84-7D086AA8E97C}"/>
              </a:ext>
            </a:extLst>
          </p:cNvPr>
          <p:cNvCxnSpPr>
            <a:cxnSpLocks/>
          </p:cNvCxnSpPr>
          <p:nvPr/>
        </p:nvCxnSpPr>
        <p:spPr>
          <a:xfrm flipH="1">
            <a:off x="3059723" y="3262544"/>
            <a:ext cx="3250003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4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</TotalTime>
  <Words>1606</Words>
  <Application>Microsoft Macintosh PowerPoint</Application>
  <PresentationFormat>Widescreen</PresentationFormat>
  <Paragraphs>295</Paragraphs>
  <Slides>50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From average-case to worst-case privacy leakage in neural networks</vt:lpstr>
      <vt:lpstr>Neural networks learn from a (private) training set.</vt:lpstr>
      <vt:lpstr>The trained model might leak the training set.</vt:lpstr>
      <vt:lpstr>This talk: Membership inference attacks</vt:lpstr>
      <vt:lpstr>Why should we care about membership inference?</vt:lpstr>
      <vt:lpstr>Outline.</vt:lpstr>
      <vt:lpstr>A simple MI attack: loss thresholding [Yeom et al.’18]</vt:lpstr>
      <vt:lpstr>A simple MI attack: loss thresholding [Yeom et al.’18]</vt:lpstr>
      <vt:lpstr>A simple MI attack: loss thresholding [Yeom et al.’18]</vt:lpstr>
      <vt:lpstr>A simple MI attack: loss thresholding [Yeom et al.’18]</vt:lpstr>
      <vt:lpstr>A simple MI attack: loss thresholding [Yeom et al.’18]</vt:lpstr>
      <vt:lpstr>Loss thresholding leaks membership on average.</vt:lpstr>
      <vt:lpstr>Loss thresholding leaks membership on average.</vt:lpstr>
      <vt:lpstr>Loss thresholding doesn’t confidently infer membership of any member of the training set!</vt:lpstr>
      <vt:lpstr>Our preferred evaluation methodology: low FPRs</vt:lpstr>
      <vt:lpstr>Some attacks work! (but average-case metrics don’t show it) [Sablayrolles et al.’19]</vt:lpstr>
      <vt:lpstr>Some attacks work! (but average-case metrics don’t show it) [Sablayrolles et al.’19]</vt:lpstr>
      <vt:lpstr>Insight: not all examples are equally “hard” [Sablayrolles et al.’19, Long et al.’20, Feldman &amp; Zhang’20, Watson et al.’21, Ye et al.’21]</vt:lpstr>
      <vt:lpstr>Insight: not all examples are equally “hard” [Sablayrolles et al.’19, Long et al.’20, Feldman &amp; Zhang’20, Watson et al.’21, Ye et al.’21]</vt:lpstr>
      <vt:lpstr>Insight: not all examples are equally “hard” [Sablayrolles et al.’19, Long et al.’20, Feldman &amp; Zhang’20, Watson et al.’21, Ye et al.’21]</vt:lpstr>
      <vt:lpstr>LIRA: Likelihood Ratio Attack Carlini et al., “Membership Inference Attacks From First Principles”, IEEE S&amp;P ‘22</vt:lpstr>
      <vt:lpstr>LIRA: Likelihood Ratio Attack Carlini et al., “Membership Inference Attacks From First Principles”, IEEE S&amp;P ‘22</vt:lpstr>
      <vt:lpstr>LIRA: Likelihood Ratio Attack Carlini et al., “Membership Inference Attacks From First Principles”, IEEE S&amp;P ‘22</vt:lpstr>
      <vt:lpstr>LIRA: Likelihood Ratio Attack Carlini et al., “Membership Inference Attacks From First Principles”, IEEE S&amp;P ‘22</vt:lpstr>
      <vt:lpstr>LIRA: Likelihood Ratio Attack Carlini et al., “Membership Inference Attacks From First Principles”, IEEE S&amp;P ‘22</vt:lpstr>
      <vt:lpstr>Results (CIFAR-10)</vt:lpstr>
      <vt:lpstr>Membership inference only works on outliers.  (“worst-case” examples)</vt:lpstr>
      <vt:lpstr>Next: a new attack that also works on inliers!  (“average-case” examples)</vt:lpstr>
      <vt:lpstr>A new threat model: privacy poisoning T et al. “Truth Serum: Poisoning Machine Learning Models to Reveal Their Secrets”</vt:lpstr>
      <vt:lpstr>Poisoning can transform inliers into outliers.</vt:lpstr>
      <vt:lpstr>Poisoning can transform inliers into outliers.</vt:lpstr>
      <vt:lpstr>Poisoning can transform inliers into outliers.</vt:lpstr>
      <vt:lpstr>Poisoning can transform inliers into outliers.</vt:lpstr>
      <vt:lpstr>Poisoning can transform inliers into outliers.</vt:lpstr>
      <vt:lpstr>Poisoning can transform inliers into outliers.</vt:lpstr>
      <vt:lpstr>Poisoned models leak more than membership. </vt:lpstr>
      <vt:lpstr>How to defend against membership leakage?</vt:lpstr>
      <vt:lpstr>PowerPoint Presentation</vt:lpstr>
      <vt:lpstr>DP bounds the success of any MI attack. [Kairouz et al. ‘15]</vt:lpstr>
      <vt:lpstr>Corollary: MI attacks can be used to audit privacy. [Jagielsky et al. ‘20, Nasr et al. ’21]</vt:lpstr>
      <vt:lpstr>Example: DP with 98% accuracy on MNIST</vt:lpstr>
      <vt:lpstr>Example: DP with 98% accuracy on MNIST</vt:lpstr>
      <vt:lpstr>Example: DP with 98% accuracy on MNIST</vt:lpstr>
      <vt:lpstr>How to verify a privacy claim?</vt:lpstr>
      <vt:lpstr>How to verify a privacy claim?</vt:lpstr>
      <vt:lpstr>How to verify a privacy claim?</vt:lpstr>
      <vt:lpstr>DP bounds should hold for any data point.</vt:lpstr>
      <vt:lpstr>Run the attack 100’000 times... T et al. “Debugging Differential Privacy: A Case Study for Privacy Auditing”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(and isn't) private learning?</dc:title>
  <dc:creator>Florian Simon Tramer</dc:creator>
  <cp:lastModifiedBy>Florian Simon Tramer</cp:lastModifiedBy>
  <cp:revision>422</cp:revision>
  <dcterms:created xsi:type="dcterms:W3CDTF">2021-04-06T20:57:14Z</dcterms:created>
  <dcterms:modified xsi:type="dcterms:W3CDTF">2022-10-16T13:17:20Z</dcterms:modified>
</cp:coreProperties>
</file>