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1172" r:id="rId3"/>
    <p:sldId id="357" r:id="rId4"/>
    <p:sldId id="362" r:id="rId5"/>
    <p:sldId id="380" r:id="rId6"/>
    <p:sldId id="381" r:id="rId7"/>
    <p:sldId id="371" r:id="rId8"/>
    <p:sldId id="1162" r:id="rId9"/>
    <p:sldId id="1164" r:id="rId10"/>
    <p:sldId id="1167" r:id="rId11"/>
    <p:sldId id="1165" r:id="rId12"/>
    <p:sldId id="1161" r:id="rId13"/>
    <p:sldId id="1152" r:id="rId14"/>
    <p:sldId id="1153" r:id="rId15"/>
    <p:sldId id="1154" r:id="rId16"/>
    <p:sldId id="1155" r:id="rId17"/>
    <p:sldId id="1156" r:id="rId18"/>
    <p:sldId id="1157" r:id="rId19"/>
    <p:sldId id="1166" r:id="rId20"/>
    <p:sldId id="1168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AD3"/>
    <a:srgbClr val="D0E2F3"/>
    <a:srgbClr val="FB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9"/>
    <p:restoredTop sz="94620"/>
  </p:normalViewPr>
  <p:slideViewPr>
    <p:cSldViewPr snapToGrid="0">
      <p:cViewPr varScale="1">
        <p:scale>
          <a:sx n="98" d="100"/>
          <a:sy n="98" d="100"/>
        </p:scale>
        <p:origin x="2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D322F-219D-0248-A37B-6BE3B0CA7F91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6894D-1083-964A-AAE1-27F528C4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0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6894D-1083-964A-AAE1-27F528C4BE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7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6894D-1083-964A-AAE1-27F528C4BE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6894D-1083-964A-AAE1-27F528C4BE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0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6894D-1083-964A-AAE1-27F528C4BE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3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6894D-1083-964A-AAE1-27F528C4BE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57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6894D-1083-964A-AAE1-27F528C4BE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0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6894D-1083-964A-AAE1-27F528C4BE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3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6894D-1083-964A-AAE1-27F528C4BE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1F30-2B10-7B30-0C7F-DCD016B32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C82A1-60AC-F328-EC46-276EEF7C6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80D4-5F54-AC73-9ACF-B4D84F18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0F3A-6CD1-8943-AB6C-205838473D11}" type="datetime1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EDC16-AD31-4B3A-B5CC-807A90AB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418CC-F441-15B3-864D-4FD8D455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6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DECF-DFE2-0D0D-3F04-BC283B85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C7597-CC78-F4A4-1E59-50E2EAE25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E74B-5932-A728-E140-F8AEDD44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3F9B-7711-4649-91FE-100E348CDE14}" type="datetime1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B198D-20B8-65C5-794C-60D476F6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F7A4E-C943-B5CC-9BBA-57C132A4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7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FF02C5-816F-F3FE-E6A1-C0682CF2D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C0BEF-7F33-E54B-95C6-AD3304F6E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ED21E-E905-9BB8-8217-303BCB88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CB4-7D05-CB46-90B4-96AB7AC36775}" type="datetime1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5921-C8C8-4481-5E6F-E5DCCAFD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9C63A-1728-1FE9-2B25-02D68FA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3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9145-B6D7-2D4E-B941-85C4CA62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0C1C-0507-1F3B-0C0F-F67C6EE0F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93AE0-443C-8793-4291-BF810153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1240-8A96-414A-AA3A-1B79C8D005ED}" type="datetime1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2F79-D0D6-A921-498E-A971CFD6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85AD2-36E6-5A46-CBB7-F501BEA5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09EC-E298-E6D1-040C-B3486719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CE50E-4983-4C94-8181-7B3C599D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1EFE-F78C-CDAB-653A-8A59BDFE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FC2F-90CA-ED49-965F-E6B7A52E3868}" type="datetime1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426F9-5D5D-7CF5-395B-61E264E0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571C-9EA7-0AC6-3190-C8F49E69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1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18A0-8F8A-B976-80EE-1FE21945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EA33-3C4F-66CB-14DF-539444213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C917F-8C73-42FF-9EEC-1AA2AE923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DD116-3A1E-16B2-729E-51840C4F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912-A125-4B44-ADCB-4580F29EC022}" type="datetime1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FFFCC-011B-C12A-0138-27C13803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66BD8-2847-BE31-9016-5D40155A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5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5F65-925A-36C1-D0EC-8E7F693D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026FC-23D3-DD42-EF1B-0BA0B889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A5307-2D82-9C5A-0E8A-B6A4E7403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0E606-540B-681C-DFFB-2EC116F09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A7007-C0A4-1E83-7C07-510F9A569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A3A36-A5EE-76AA-6EB1-DF71746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8C0D-EAD9-3D41-A70A-032317EE631F}" type="datetime1">
              <a:rPr lang="en-US" smtClean="0"/>
              <a:t>12/21/23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C17D2-F6A9-3FAF-1C52-53C7A55C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0692D-5393-4386-F637-D49B2347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9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E6DE-8DB2-D889-4877-4F6CEC39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571D9-DFD4-6C70-7EA0-07747445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A015-E57B-094A-863B-54B22DC9CD0C}" type="datetime1">
              <a:rPr lang="en-US" smtClean="0"/>
              <a:t>12/21/23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C48C0-6FAB-2A30-C7E9-25234B27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85873-2B33-1A54-E39A-A02D8B25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F42C8-700C-EA87-A5D0-6CAD8895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2D2-0171-3E49-9807-D766FFCD1968}" type="datetime1">
              <a:rPr lang="en-US" smtClean="0"/>
              <a:t>12/21/23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AB7F7-24B0-3AA6-0879-88E825CC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94FAA-5080-A401-7906-DFD21185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6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EFBA-42A7-3B4C-4E86-44F05CF3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5A7B-5C98-8EDA-3B19-275CC1340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9C575-5D66-0C92-CE4E-6E2318040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3B8EF-50B3-B145-7634-0F52AF29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0315-B84F-CB46-8C7B-543864A5B1E0}" type="datetime1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DEC41-0B43-7AF8-2EBC-9FB3C4AF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A84C9-95AF-DF87-28D5-D7578006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68F8-7159-6176-0D0B-52B34FCD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E6B28-7776-FCED-6922-8331D6549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1612D-4C1B-9175-84FB-294A93693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26758-0869-D46F-CC1B-074271DE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04EA-A62B-DB4A-B0BE-4527A4D2CD5A}" type="datetime1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40002-6987-2DD2-302F-DD29E217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62E0A-659F-EB65-6773-3D5F20D8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4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72BCA-F0F2-1325-A805-2728D178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7AAFD-7D10-9288-3536-3D1ADD8DB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5A6F7-C27A-905E-660C-3E60647B9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4C3D-26D8-434D-8EDE-6029F599B9C4}" type="datetime1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02438-FB3D-CCE6-6EAB-8B956D681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9EC3F-7EA7-3F96-CDA7-3847AE407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3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spylab.a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s.google.com/machine-learning/crash-course/production-ml-system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9872-26F2-A475-D76A-72F9ED7A7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Privacy side-channels in machine learning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A0A7C-0E2D-E036-A0A0-560D331DD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910" y="3822754"/>
            <a:ext cx="10342179" cy="1655762"/>
          </a:xfrm>
        </p:spPr>
        <p:txBody>
          <a:bodyPr>
            <a:normAutofit/>
          </a:bodyPr>
          <a:lstStyle/>
          <a:p>
            <a:r>
              <a:rPr lang="en-US" sz="2800" dirty="0"/>
              <a:t>Florian </a:t>
            </a:r>
            <a:r>
              <a:rPr lang="en-US" sz="2800" dirty="0" err="1"/>
              <a:t>Tramèr</a:t>
            </a:r>
            <a:br>
              <a:rPr lang="en-US" sz="2800" dirty="0"/>
            </a:br>
            <a:r>
              <a:rPr lang="en-US" sz="2800" dirty="0"/>
              <a:t>ETH Zurich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spylab.ai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64210-A8AA-C434-4628-73E2C8A883AF}"/>
              </a:ext>
            </a:extLst>
          </p:cNvPr>
          <p:cNvSpPr txBox="1"/>
          <p:nvPr/>
        </p:nvSpPr>
        <p:spPr>
          <a:xfrm>
            <a:off x="2534810" y="5478516"/>
            <a:ext cx="712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joint work with </a:t>
            </a:r>
            <a:r>
              <a:rPr lang="en-US" dirty="0" err="1"/>
              <a:t>Edoardo</a:t>
            </a:r>
            <a:r>
              <a:rPr lang="en-US" dirty="0"/>
              <a:t> </a:t>
            </a:r>
            <a:r>
              <a:rPr lang="en-US" dirty="0" err="1"/>
              <a:t>Debenedetti</a:t>
            </a:r>
            <a:r>
              <a:rPr lang="en-US" dirty="0"/>
              <a:t>, Giorgio </a:t>
            </a:r>
            <a:r>
              <a:rPr lang="en-US" dirty="0" err="1"/>
              <a:t>Severi</a:t>
            </a:r>
            <a:r>
              <a:rPr lang="en-US" dirty="0"/>
              <a:t>, Nicholas </a:t>
            </a:r>
            <a:r>
              <a:rPr lang="en-US" dirty="0" err="1"/>
              <a:t>Carlini</a:t>
            </a:r>
            <a:r>
              <a:rPr lang="en-US" dirty="0"/>
              <a:t>, Chris </a:t>
            </a:r>
            <a:r>
              <a:rPr lang="en-US" dirty="0" err="1"/>
              <a:t>Choquette</a:t>
            </a:r>
            <a:r>
              <a:rPr lang="en-US" dirty="0"/>
              <a:t>-Choo, Matthew Jagielski, Milad Nasr, Eric Wallace</a:t>
            </a:r>
          </a:p>
        </p:txBody>
      </p:sp>
    </p:spTree>
    <p:extLst>
      <p:ext uri="{BB962C8B-B14F-4D97-AF65-F5344CB8AC3E}">
        <p14:creationId xmlns:p14="http://schemas.microsoft.com/office/powerpoint/2010/main" val="353279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7F3F-9103-4D5C-7C9C-D21AE173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6890" cy="1325563"/>
          </a:xfrm>
        </p:spPr>
        <p:txBody>
          <a:bodyPr/>
          <a:lstStyle/>
          <a:p>
            <a:r>
              <a:rPr lang="en-US" dirty="0"/>
              <a:t>An attacker can </a:t>
            </a:r>
            <a:r>
              <a:rPr lang="en-US" i="1" dirty="0">
                <a:solidFill>
                  <a:srgbClr val="C00000"/>
                </a:solidFill>
              </a:rPr>
              <a:t>amplify</a:t>
            </a:r>
            <a:r>
              <a:rPr lang="en-US" dirty="0"/>
              <a:t> data dependencies.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B79B8-C540-AB39-E714-4BD5B179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D44484-9D6B-6A6F-7C19-5C9C67685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71651"/>
            <a:ext cx="7772400" cy="3703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27F01E-8FC5-FB28-BC2A-7DA293A3BBB4}"/>
                  </a:ext>
                </a:extLst>
              </p:cNvPr>
              <p:cNvSpPr txBox="1"/>
              <p:nvPr/>
            </p:nvSpPr>
            <p:spPr>
              <a:xfrm>
                <a:off x="3282588" y="3792686"/>
                <a:ext cx="402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27F01E-8FC5-FB28-BC2A-7DA293A3B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588" y="3792686"/>
                <a:ext cx="40267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A40FD16-136F-D04A-A8DD-2EF2FE515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720"/>
          <a:stretch/>
        </p:blipFill>
        <p:spPr bwMode="auto">
          <a:xfrm>
            <a:off x="5160724" y="2538051"/>
            <a:ext cx="1407764" cy="250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classification with pre-trained CNN InceptionV3">
            <a:extLst>
              <a:ext uri="{FF2B5EF4-FFF2-40B4-BE49-F238E27FC236}">
                <a16:creationId xmlns:a16="http://schemas.microsoft.com/office/drawing/2014/main" id="{7F4DC6FA-09E8-9BF8-0751-BBA5786F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01" y="3872508"/>
            <a:ext cx="306085" cy="3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classification with pre-trained CNN InceptionV3">
            <a:extLst>
              <a:ext uri="{FF2B5EF4-FFF2-40B4-BE49-F238E27FC236}">
                <a16:creationId xmlns:a16="http://schemas.microsoft.com/office/drawing/2014/main" id="{3A57A178-3289-B9D7-6FBB-4F36C5D7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92" y="2271077"/>
            <a:ext cx="306085" cy="3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classification with pre-trained CNN InceptionV3">
            <a:extLst>
              <a:ext uri="{FF2B5EF4-FFF2-40B4-BE49-F238E27FC236}">
                <a16:creationId xmlns:a16="http://schemas.microsoft.com/office/drawing/2014/main" id="{C502B659-91AF-8162-CABE-D93BD40B9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61" y="2271077"/>
            <a:ext cx="306085" cy="3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7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5CE3-3AB7-65D2-181F-C14883B9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deduplication leads to </a:t>
            </a:r>
            <a:r>
              <a:rPr lang="en-US" b="1" dirty="0">
                <a:solidFill>
                  <a:srgbClr val="C00000"/>
                </a:solidFill>
              </a:rPr>
              <a:t>near-perfect</a:t>
            </a:r>
            <a:r>
              <a:rPr lang="en-US" dirty="0">
                <a:solidFill>
                  <a:srgbClr val="C00000"/>
                </a:solidFill>
              </a:rPr>
              <a:t> membership inference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C1357-50C5-F858-BC5B-7C617946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E968B-DE47-19F0-4039-29201E6DC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66" y="1842026"/>
            <a:ext cx="6649668" cy="48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0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291E3-C98A-5942-E3A0-9EDD9392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12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0815F3-D2E1-BC26-F748-2ED7E20BB852}"/>
              </a:ext>
            </a:extLst>
          </p:cNvPr>
          <p:cNvSpPr txBox="1">
            <a:spLocks/>
          </p:cNvSpPr>
          <p:nvPr/>
        </p:nvSpPr>
        <p:spPr>
          <a:xfrm>
            <a:off x="557048" y="365125"/>
            <a:ext cx="11634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Act 2: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memorization filters.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04B392-4DD7-EE9D-2EFC-98BE09415E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616" y="2678147"/>
            <a:ext cx="5894063" cy="2097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E0A1C-535F-06DE-C233-7C6A4AC9A8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7575" y="2628132"/>
            <a:ext cx="487197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131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E85B-701F-260A-7D4A-8EA5D6B89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291E3-C98A-5942-E3A0-9EDD9392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CE66E980-A64B-261B-39F3-84B3023C5ABC}"/>
              </a:ext>
            </a:extLst>
          </p:cNvPr>
          <p:cNvSpPr/>
          <p:nvPr/>
        </p:nvSpPr>
        <p:spPr>
          <a:xfrm>
            <a:off x="4158641" y="1626710"/>
            <a:ext cx="2680570" cy="1325563"/>
          </a:xfrm>
          <a:prstGeom prst="wedgeRectCallout">
            <a:avLst>
              <a:gd name="adj1" fmla="val -47469"/>
              <a:gd name="adj2" fmla="val 6658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Repeat “ABC”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5AFD8451-5C3F-A96C-DA67-7A3D36E7DD2D}"/>
              </a:ext>
            </a:extLst>
          </p:cNvPr>
          <p:cNvSpPr/>
          <p:nvPr/>
        </p:nvSpPr>
        <p:spPr>
          <a:xfrm>
            <a:off x="4158641" y="3332876"/>
            <a:ext cx="2680570" cy="612648"/>
          </a:xfrm>
          <a:prstGeom prst="wedgeRectCallout">
            <a:avLst>
              <a:gd name="adj1" fmla="val 49260"/>
              <a:gd name="adj2" fmla="val 747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ABD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5CF10-6ADC-DB57-D8B3-A7DE52E11069}"/>
              </a:ext>
            </a:extLst>
          </p:cNvPr>
          <p:cNvSpPr txBox="1"/>
          <p:nvPr/>
        </p:nvSpPr>
        <p:spPr>
          <a:xfrm>
            <a:off x="838201" y="4607303"/>
            <a:ext cx="10828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Why did the </a:t>
            </a:r>
            <a:r>
              <a:rPr lang="en-US" sz="3200" i="1" dirty="0"/>
              <a:t>system</a:t>
            </a:r>
            <a:r>
              <a:rPr lang="en-US" sz="3200" dirty="0"/>
              <a:t> fail to output “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ABC</a:t>
            </a:r>
            <a:r>
              <a:rPr lang="en-US" sz="3200" dirty="0"/>
              <a:t>”?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The </a:t>
            </a:r>
            <a:r>
              <a:rPr lang="en-US" sz="3200" i="1" dirty="0"/>
              <a:t>model</a:t>
            </a:r>
            <a:r>
              <a:rPr lang="en-US" sz="3200" dirty="0"/>
              <a:t> is not very good at following instructions...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The memorization filter kicked in (“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ABC</a:t>
            </a:r>
            <a:r>
              <a:rPr lang="en-US" sz="3200" dirty="0"/>
              <a:t>” is training data)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B3907-F3E6-D9E9-534C-13732F669F27}"/>
              </a:ext>
            </a:extLst>
          </p:cNvPr>
          <p:cNvSpPr txBox="1"/>
          <p:nvPr/>
        </p:nvSpPr>
        <p:spPr>
          <a:xfrm>
            <a:off x="7126265" y="3379945"/>
            <a:ext cx="1544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ML system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0815F3-D2E1-BC26-F748-2ED7E20BB852}"/>
              </a:ext>
            </a:extLst>
          </p:cNvPr>
          <p:cNvSpPr txBox="1">
            <a:spLocks/>
          </p:cNvSpPr>
          <p:nvPr/>
        </p:nvSpPr>
        <p:spPr>
          <a:xfrm>
            <a:off x="557048" y="365125"/>
            <a:ext cx="11634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filter can be (ab)used as a </a:t>
            </a:r>
            <a:r>
              <a:rPr lang="en-US" dirty="0">
                <a:solidFill>
                  <a:srgbClr val="C00000"/>
                </a:solidFill>
              </a:rPr>
              <a:t>“training set oracle”</a:t>
            </a:r>
            <a:r>
              <a:rPr lang="en-US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4C2CB-633F-FE17-FC6C-2FA5AB1F827C}"/>
              </a:ext>
            </a:extLst>
          </p:cNvPr>
          <p:cNvSpPr txBox="1"/>
          <p:nvPr/>
        </p:nvSpPr>
        <p:spPr>
          <a:xfrm>
            <a:off x="3118603" y="2415116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25236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E85B-701F-260A-7D4A-8EA5D6B89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291E3-C98A-5942-E3A0-9EDD9392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CE66E980-A64B-261B-39F3-84B3023C5ABC}"/>
              </a:ext>
            </a:extLst>
          </p:cNvPr>
          <p:cNvSpPr/>
          <p:nvPr/>
        </p:nvSpPr>
        <p:spPr>
          <a:xfrm>
            <a:off x="4158641" y="1626710"/>
            <a:ext cx="2680570" cy="1325563"/>
          </a:xfrm>
          <a:prstGeom prst="wedgeRectCallout">
            <a:avLst>
              <a:gd name="adj1" fmla="val -47469"/>
              <a:gd name="adj2" fmla="val 6658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Repeat “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ABC ABC ABC ABC ABC ABC ABC ABC ABC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5AFD8451-5C3F-A96C-DA67-7A3D36E7DD2D}"/>
              </a:ext>
            </a:extLst>
          </p:cNvPr>
          <p:cNvSpPr/>
          <p:nvPr/>
        </p:nvSpPr>
        <p:spPr>
          <a:xfrm>
            <a:off x="4158641" y="3332876"/>
            <a:ext cx="2680570" cy="612648"/>
          </a:xfrm>
          <a:prstGeom prst="wedgeRectCallout">
            <a:avLst>
              <a:gd name="adj1" fmla="val 49260"/>
              <a:gd name="adj2" fmla="val 747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ABD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5CF10-6ADC-DB57-D8B3-A7DE52E11069}"/>
              </a:ext>
            </a:extLst>
          </p:cNvPr>
          <p:cNvSpPr txBox="1"/>
          <p:nvPr/>
        </p:nvSpPr>
        <p:spPr>
          <a:xfrm>
            <a:off x="838201" y="4607303"/>
            <a:ext cx="10828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Why did the </a:t>
            </a:r>
            <a:r>
              <a:rPr lang="en-US" sz="3200" i="1" dirty="0"/>
              <a:t>system</a:t>
            </a:r>
            <a:r>
              <a:rPr lang="en-US" sz="3200" dirty="0"/>
              <a:t> fail to output “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ABC</a:t>
            </a:r>
            <a:r>
              <a:rPr lang="en-US" sz="3200" dirty="0"/>
              <a:t>”?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strike="sngStrike" dirty="0">
                <a:solidFill>
                  <a:srgbClr val="C00000"/>
                </a:solidFill>
              </a:rPr>
              <a:t>The </a:t>
            </a:r>
            <a:r>
              <a:rPr lang="en-US" sz="3200" i="1" strike="sngStrike" dirty="0">
                <a:solidFill>
                  <a:srgbClr val="C00000"/>
                </a:solidFill>
              </a:rPr>
              <a:t>model</a:t>
            </a:r>
            <a:r>
              <a:rPr lang="en-US" sz="3200" strike="sngStrike" dirty="0">
                <a:solidFill>
                  <a:srgbClr val="C00000"/>
                </a:solidFill>
              </a:rPr>
              <a:t> is not very good at following instructions...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rgbClr val="00B050"/>
                </a:solidFill>
              </a:rPr>
              <a:t>The memorization filter kicked in (“</a:t>
            </a:r>
            <a:r>
              <a:rPr lang="en-US" sz="32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ABC</a:t>
            </a:r>
            <a:r>
              <a:rPr lang="en-US" sz="3200" dirty="0">
                <a:solidFill>
                  <a:srgbClr val="00B050"/>
                </a:solidFill>
              </a:rPr>
              <a:t>” is training data)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B3907-F3E6-D9E9-534C-13732F669F27}"/>
              </a:ext>
            </a:extLst>
          </p:cNvPr>
          <p:cNvSpPr txBox="1"/>
          <p:nvPr/>
        </p:nvSpPr>
        <p:spPr>
          <a:xfrm>
            <a:off x="7126265" y="3379945"/>
            <a:ext cx="1544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ML system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0815F3-D2E1-BC26-F748-2ED7E20BB852}"/>
              </a:ext>
            </a:extLst>
          </p:cNvPr>
          <p:cNvSpPr txBox="1">
            <a:spLocks/>
          </p:cNvSpPr>
          <p:nvPr/>
        </p:nvSpPr>
        <p:spPr>
          <a:xfrm>
            <a:off x="557048" y="365125"/>
            <a:ext cx="11634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filter can be (ab)used as a </a:t>
            </a:r>
            <a:r>
              <a:rPr lang="en-US" dirty="0">
                <a:solidFill>
                  <a:srgbClr val="C00000"/>
                </a:solidFill>
              </a:rPr>
              <a:t>“training set oracle”</a:t>
            </a:r>
            <a:r>
              <a:rPr lang="en-US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4C2CB-633F-FE17-FC6C-2FA5AB1F827C}"/>
              </a:ext>
            </a:extLst>
          </p:cNvPr>
          <p:cNvSpPr txBox="1"/>
          <p:nvPr/>
        </p:nvSpPr>
        <p:spPr>
          <a:xfrm>
            <a:off x="3118603" y="2415116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3376227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FE62-F418-6089-2A0B-CC5C186C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u="sng" dirty="0"/>
              <a:t>Application 1:</a:t>
            </a:r>
            <a:r>
              <a:rPr lang="en-US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extracting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training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4B999-D756-A790-5CB5-6A9DD816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00129-5C90-3E21-26EB-B7F156B4EE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031" y="3147968"/>
            <a:ext cx="9607937" cy="2903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F988F-142A-9E37-AA51-EB31E36B9D9F}"/>
              </a:ext>
            </a:extLst>
          </p:cNvPr>
          <p:cNvSpPr txBox="1"/>
          <p:nvPr/>
        </p:nvSpPr>
        <p:spPr>
          <a:xfrm>
            <a:off x="838199" y="1690688"/>
            <a:ext cx="1068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Suppose filter triggered if </a:t>
            </a:r>
            <a:r>
              <a:rPr lang="en-US" sz="2800" u="sng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800" u="sng" dirty="0">
                <a:solidFill>
                  <a:srgbClr val="7030A0"/>
                </a:solidFill>
              </a:rPr>
              <a:t> characters</a:t>
            </a:r>
            <a:r>
              <a:rPr lang="en-US" sz="2800" dirty="0"/>
              <a:t> of output match training data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70763C5-6BF1-228C-F9B6-85453F7A5173}"/>
              </a:ext>
            </a:extLst>
          </p:cNvPr>
          <p:cNvSpPr/>
          <p:nvPr/>
        </p:nvSpPr>
        <p:spPr>
          <a:xfrm rot="16200000">
            <a:off x="4845111" y="1789988"/>
            <a:ext cx="339430" cy="4650851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D2566-A255-6FBA-641A-ECB11FC552C0}"/>
              </a:ext>
            </a:extLst>
          </p:cNvPr>
          <p:cNvSpPr txBox="1"/>
          <p:nvPr/>
        </p:nvSpPr>
        <p:spPr>
          <a:xfrm>
            <a:off x="4035455" y="3495295"/>
            <a:ext cx="1990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n-1</a:t>
            </a:r>
            <a:r>
              <a:rPr lang="en-US" sz="2400" dirty="0">
                <a:solidFill>
                  <a:srgbClr val="7030A0"/>
                </a:solidFill>
              </a:rPr>
              <a:t> characters</a:t>
            </a:r>
          </a:p>
        </p:txBody>
      </p:sp>
    </p:spTree>
    <p:extLst>
      <p:ext uri="{BB962C8B-B14F-4D97-AF65-F5344CB8AC3E}">
        <p14:creationId xmlns:p14="http://schemas.microsoft.com/office/powerpoint/2010/main" val="389359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3040-E48A-018C-B8F9-78CE2052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8791" cy="1325563"/>
          </a:xfrm>
        </p:spPr>
        <p:txBody>
          <a:bodyPr/>
          <a:lstStyle/>
          <a:p>
            <a:r>
              <a:rPr lang="en-US" u="sng" dirty="0"/>
              <a:t>Application 2:</a:t>
            </a:r>
            <a:r>
              <a:rPr lang="en-US" dirty="0"/>
              <a:t> A test  for </a:t>
            </a:r>
            <a:r>
              <a:rPr lang="en-US" dirty="0">
                <a:solidFill>
                  <a:srgbClr val="C00000"/>
                </a:solidFill>
              </a:rPr>
              <a:t>data provenance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DB963-E9C2-1CF1-FABA-3694E545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16</a:t>
            </a:fld>
            <a:endParaRPr lang="en-US"/>
          </a:p>
        </p:txBody>
      </p:sp>
      <p:pic>
        <p:nvPicPr>
          <p:cNvPr id="7170" name="Picture 2" descr="Introducing GitHub Copilot: your AI pair programmer - The GitHub Blog">
            <a:extLst>
              <a:ext uri="{FF2B5EF4-FFF2-40B4-BE49-F238E27FC236}">
                <a16:creationId xmlns:a16="http://schemas.microsoft.com/office/drawing/2014/main" id="{047573CE-7B07-1F9D-E28B-6ADB45FF4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" y="1970589"/>
            <a:ext cx="5490488" cy="2916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59106F-0319-A479-0650-9D0AC25F81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426" y="5045635"/>
            <a:ext cx="6076950" cy="1310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FDC2C3-12B2-F8D4-F984-4F17B1D5B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930" y="2099703"/>
            <a:ext cx="4114800" cy="180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F61AB-0C39-AFD4-BB52-7E98A565A01B}"/>
              </a:ext>
            </a:extLst>
          </p:cNvPr>
          <p:cNvSpPr txBox="1"/>
          <p:nvPr/>
        </p:nvSpPr>
        <p:spPr>
          <a:xfrm>
            <a:off x="7567984" y="3903103"/>
            <a:ext cx="247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Codex (Chen et al. 2021)</a:t>
            </a:r>
          </a:p>
        </p:txBody>
      </p:sp>
    </p:spTree>
    <p:extLst>
      <p:ext uri="{BB962C8B-B14F-4D97-AF65-F5344CB8AC3E}">
        <p14:creationId xmlns:p14="http://schemas.microsoft.com/office/powerpoint/2010/main" val="52438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3040-E48A-018C-B8F9-78CE2052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8791" cy="1325563"/>
          </a:xfrm>
        </p:spPr>
        <p:txBody>
          <a:bodyPr/>
          <a:lstStyle/>
          <a:p>
            <a:r>
              <a:rPr lang="en-US" u="sng" dirty="0"/>
              <a:t>Application 2:</a:t>
            </a:r>
            <a:r>
              <a:rPr lang="en-US" dirty="0"/>
              <a:t> A test  for </a:t>
            </a:r>
            <a:r>
              <a:rPr lang="en-US" dirty="0">
                <a:solidFill>
                  <a:srgbClr val="C00000"/>
                </a:solidFill>
              </a:rPr>
              <a:t>data provenance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DB963-E9C2-1CF1-FABA-3694E545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3C8799-E1EC-CC19-954B-58B74FF029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43" y="1639675"/>
            <a:ext cx="5736044" cy="50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803B02C7-6317-A3B4-63B7-647423F6A068}"/>
              </a:ext>
            </a:extLst>
          </p:cNvPr>
          <p:cNvSpPr/>
          <p:nvPr/>
        </p:nvSpPr>
        <p:spPr>
          <a:xfrm>
            <a:off x="9188142" y="2932981"/>
            <a:ext cx="2598849" cy="1490737"/>
          </a:xfrm>
          <a:prstGeom prst="wedgeRectCallout">
            <a:avLst>
              <a:gd name="adj1" fmla="val -60559"/>
              <a:gd name="adj2" fmla="val 74768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 this repository in Copilot’s training data?</a:t>
            </a:r>
          </a:p>
        </p:txBody>
      </p:sp>
    </p:spTree>
    <p:extLst>
      <p:ext uri="{BB962C8B-B14F-4D97-AF65-F5344CB8AC3E}">
        <p14:creationId xmlns:p14="http://schemas.microsoft.com/office/powerpoint/2010/main" val="2977460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3040-E48A-018C-B8F9-78CE2052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6959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Yes, it is training data!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DB963-E9C2-1CF1-FABA-3694E545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4CE51-B2C9-7678-2A16-592CE783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109" y="1455684"/>
            <a:ext cx="6245781" cy="4687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BF4F5B-17F6-9CF4-C22E-A07C79E6D71A}"/>
              </a:ext>
            </a:extLst>
          </p:cNvPr>
          <p:cNvSpPr txBox="1"/>
          <p:nvPr/>
        </p:nvSpPr>
        <p:spPr>
          <a:xfrm rot="16200000">
            <a:off x="1281471" y="3614879"/>
            <a:ext cx="37526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Fraction of commits Copilot generates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11B413BC-BA4D-56B1-736D-81EB4D8F5F20}"/>
              </a:ext>
            </a:extLst>
          </p:cNvPr>
          <p:cNvSpPr/>
          <p:nvPr/>
        </p:nvSpPr>
        <p:spPr>
          <a:xfrm>
            <a:off x="8914744" y="3131507"/>
            <a:ext cx="2930414" cy="974362"/>
          </a:xfrm>
          <a:prstGeom prst="wedgeRectCallout">
            <a:avLst>
              <a:gd name="adj1" fmla="val -69691"/>
              <a:gd name="adj2" fmla="val 89259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Cutoff date for Copilot’s training data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6AACFA32-A2AE-A171-1F75-8240B1A5D821}"/>
              </a:ext>
            </a:extLst>
          </p:cNvPr>
          <p:cNvSpPr/>
          <p:nvPr/>
        </p:nvSpPr>
        <p:spPr>
          <a:xfrm rot="5400000">
            <a:off x="8532876" y="1393619"/>
            <a:ext cx="155448" cy="9144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B8754-7AB1-0039-4622-1BEAB60CB97C}"/>
              </a:ext>
            </a:extLst>
          </p:cNvPr>
          <p:cNvSpPr txBox="1"/>
          <p:nvPr/>
        </p:nvSpPr>
        <p:spPr>
          <a:xfrm>
            <a:off x="7613628" y="1427828"/>
            <a:ext cx="240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 is never triggered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8574C27-16BA-A666-6AD6-10AFBBD7B36D}"/>
              </a:ext>
            </a:extLst>
          </p:cNvPr>
          <p:cNvSpPr/>
          <p:nvPr/>
        </p:nvSpPr>
        <p:spPr>
          <a:xfrm rot="5400000">
            <a:off x="5819312" y="1315412"/>
            <a:ext cx="210072" cy="409073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A1A5B-3E00-97E0-BA40-2B50EE5E730C}"/>
              </a:ext>
            </a:extLst>
          </p:cNvPr>
          <p:cNvSpPr txBox="1"/>
          <p:nvPr/>
        </p:nvSpPr>
        <p:spPr>
          <a:xfrm>
            <a:off x="4178806" y="2897484"/>
            <a:ext cx="349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(fuzzy) filter is sometimes triggered</a:t>
            </a:r>
          </a:p>
        </p:txBody>
      </p:sp>
    </p:spTree>
    <p:extLst>
      <p:ext uri="{BB962C8B-B14F-4D97-AF65-F5344CB8AC3E}">
        <p14:creationId xmlns:p14="http://schemas.microsoft.com/office/powerpoint/2010/main" val="58501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65FD-A353-99FE-FCD9-E48778CE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side-channels are </a:t>
            </a:r>
            <a:r>
              <a:rPr lang="en-US" b="1" dirty="0">
                <a:solidFill>
                  <a:srgbClr val="C00000"/>
                </a:solidFill>
              </a:rPr>
              <a:t>pervasive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F60BC-CCD1-DFD3-A8F7-2E60231C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907" y="6492875"/>
            <a:ext cx="2743200" cy="365125"/>
          </a:xfrm>
        </p:spPr>
        <p:txBody>
          <a:bodyPr/>
          <a:lstStyle/>
          <a:p>
            <a:fld id="{4981B538-99CA-0345-983A-858B7B83D3F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526DF-EA95-F6FE-FA5C-53500A623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46" y="2241250"/>
            <a:ext cx="9200121" cy="412903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6F82773D-DBB8-9B0F-BB87-BAA5CFF9E003}"/>
              </a:ext>
            </a:extLst>
          </p:cNvPr>
          <p:cNvSpPr/>
          <p:nvPr/>
        </p:nvSpPr>
        <p:spPr>
          <a:xfrm>
            <a:off x="955343" y="2948749"/>
            <a:ext cx="1928571" cy="480252"/>
          </a:xfrm>
          <a:prstGeom prst="wedgeRectCallout">
            <a:avLst>
              <a:gd name="adj1" fmla="val 71121"/>
              <a:gd name="adj2" fmla="val -627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 deduplication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7EFDF-3F93-F01A-4AEE-B10CDAE1DF7A}"/>
              </a:ext>
            </a:extLst>
          </p:cNvPr>
          <p:cNvSpPr/>
          <p:nvPr/>
        </p:nvSpPr>
        <p:spPr>
          <a:xfrm>
            <a:off x="3316406" y="2429349"/>
            <a:ext cx="1569492" cy="12341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982A452B-C5F9-BA72-4DFC-E8CD6AF08972}"/>
              </a:ext>
            </a:extLst>
          </p:cNvPr>
          <p:cNvSpPr/>
          <p:nvPr/>
        </p:nvSpPr>
        <p:spPr>
          <a:xfrm>
            <a:off x="1314422" y="4687062"/>
            <a:ext cx="1569492" cy="561397"/>
          </a:xfrm>
          <a:prstGeom prst="wedgeRectCallout">
            <a:avLst>
              <a:gd name="adj1" fmla="val 71121"/>
              <a:gd name="adj2" fmla="val -627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tokenizers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D06B79-AD84-9150-6933-3652A7EE2B9C}"/>
              </a:ext>
            </a:extLst>
          </p:cNvPr>
          <p:cNvSpPr/>
          <p:nvPr/>
        </p:nvSpPr>
        <p:spPr>
          <a:xfrm>
            <a:off x="3275462" y="3782763"/>
            <a:ext cx="1610436" cy="10349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C3B64-7BFD-FA06-AA21-74D13C7C5108}"/>
              </a:ext>
            </a:extLst>
          </p:cNvPr>
          <p:cNvSpPr/>
          <p:nvPr/>
        </p:nvSpPr>
        <p:spPr>
          <a:xfrm>
            <a:off x="6621439" y="4533756"/>
            <a:ext cx="1203279" cy="12341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87B0A-2596-C455-F659-731DE7A35FF0}"/>
              </a:ext>
            </a:extLst>
          </p:cNvPr>
          <p:cNvSpPr/>
          <p:nvPr/>
        </p:nvSpPr>
        <p:spPr>
          <a:xfrm>
            <a:off x="5008729" y="2618026"/>
            <a:ext cx="1269242" cy="12341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E5849B8D-4C84-67CB-E2B8-55098B52EA47}"/>
              </a:ext>
            </a:extLst>
          </p:cNvPr>
          <p:cNvSpPr/>
          <p:nvPr/>
        </p:nvSpPr>
        <p:spPr>
          <a:xfrm>
            <a:off x="5956936" y="1690688"/>
            <a:ext cx="1867782" cy="550770"/>
          </a:xfrm>
          <a:prstGeom prst="wedgeRectCallout">
            <a:avLst>
              <a:gd name="adj1" fmla="val -54096"/>
              <a:gd name="adj2" fmla="val 900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outlier removal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A4C3C5A5-F156-E660-1060-1AA458A6F80B}"/>
              </a:ext>
            </a:extLst>
          </p:cNvPr>
          <p:cNvSpPr/>
          <p:nvPr/>
        </p:nvSpPr>
        <p:spPr>
          <a:xfrm>
            <a:off x="8317998" y="5826834"/>
            <a:ext cx="2504676" cy="714703"/>
          </a:xfrm>
          <a:prstGeom prst="wedgeRectCallout">
            <a:avLst>
              <a:gd name="adj1" fmla="val -73227"/>
              <a:gd name="adj2" fmla="val -589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memorization filters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query filters</a:t>
            </a:r>
          </a:p>
        </p:txBody>
      </p:sp>
    </p:spTree>
    <p:extLst>
      <p:ext uri="{BB962C8B-B14F-4D97-AF65-F5344CB8AC3E}">
        <p14:creationId xmlns:p14="http://schemas.microsoft.com/office/powerpoint/2010/main" val="314035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A9EE-5305-8FE4-EAE8-C9074D4A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models </a:t>
            </a:r>
            <a:r>
              <a:rPr lang="en-US" b="1" dirty="0">
                <a:solidFill>
                  <a:srgbClr val="C00000"/>
                </a:solidFill>
              </a:rPr>
              <a:t>leak</a:t>
            </a:r>
            <a:r>
              <a:rPr lang="en-US" dirty="0"/>
              <a:t> training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9433F-4B16-49DD-1A59-D8F38842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86B8B-9E40-A15C-6F27-3C38A894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7" y="2005533"/>
            <a:ext cx="3125834" cy="3310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D8B41-576A-0602-2C82-7A662E874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791" y="1495472"/>
            <a:ext cx="4727028" cy="2794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8C924A-9B77-030A-300D-9A3565983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827" y="4397329"/>
            <a:ext cx="5105399" cy="2228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690876-0269-50BF-F901-7704F5ACE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409" y="1690688"/>
            <a:ext cx="4195687" cy="42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0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9963-EF74-F6A7-702A-2F8B1CA8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4314" cy="1325563"/>
          </a:xfrm>
        </p:spPr>
        <p:txBody>
          <a:bodyPr/>
          <a:lstStyle/>
          <a:p>
            <a:r>
              <a:rPr lang="en-US" dirty="0"/>
              <a:t>Side channels </a:t>
            </a:r>
            <a:r>
              <a:rPr lang="en-US" b="1" i="1" dirty="0"/>
              <a:t>break</a:t>
            </a:r>
            <a:r>
              <a:rPr lang="en-US" i="1" dirty="0"/>
              <a:t> (naïve) </a:t>
            </a:r>
            <a:r>
              <a:rPr lang="en-US" i="1" dirty="0">
                <a:solidFill>
                  <a:srgbClr val="C00000"/>
                </a:solidFill>
              </a:rPr>
              <a:t>differential privacy.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EF7DD-AADE-59F5-0329-C7403DB5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2C849-1C17-5864-032A-76B9AFD4B5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251" y="1846454"/>
            <a:ext cx="5484349" cy="43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75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0341-92ED-B4CB-374B-F5D1E3132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8B3B-9DAA-F2D5-928F-9DDD3A08D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352"/>
            <a:ext cx="11353800" cy="384821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 Study the privacy of </a:t>
            </a:r>
            <a:r>
              <a:rPr lang="en-US" sz="3600" b="1" i="1" dirty="0">
                <a:solidFill>
                  <a:srgbClr val="C00000"/>
                </a:solidFill>
              </a:rPr>
              <a:t>ML systems</a:t>
            </a:r>
            <a:r>
              <a:rPr lang="en-US" sz="3600" dirty="0"/>
              <a:t>, not just </a:t>
            </a:r>
            <a:r>
              <a:rPr lang="en-US" sz="3600" dirty="0">
                <a:solidFill>
                  <a:srgbClr val="C00000"/>
                </a:solidFill>
              </a:rPr>
              <a:t>models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System components are an </a:t>
            </a:r>
            <a:r>
              <a:rPr lang="en-US" sz="3600" dirty="0">
                <a:solidFill>
                  <a:srgbClr val="C00000"/>
                </a:solidFill>
              </a:rPr>
              <a:t>underexplored attack surface</a:t>
            </a:r>
          </a:p>
          <a:p>
            <a:pPr>
              <a:buFont typeface="Wingdings" pitchFamily="2" charset="2"/>
              <a:buChar char="Ø"/>
            </a:pPr>
            <a:endParaRPr lang="en-US" sz="36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Worst-case</a:t>
            </a:r>
            <a:r>
              <a:rPr lang="en-US" sz="3600" dirty="0"/>
              <a:t> privacy is hard!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B4642-8D31-78AD-C377-5DF086D0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8C1E-40D2-1A1D-2296-B3BB7142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4" y="365125"/>
            <a:ext cx="11523784" cy="1325563"/>
          </a:xfrm>
        </p:spPr>
        <p:txBody>
          <a:bodyPr/>
          <a:lstStyle/>
          <a:p>
            <a:r>
              <a:rPr lang="en-US" dirty="0"/>
              <a:t>Maybe </a:t>
            </a:r>
            <a:r>
              <a:rPr lang="en-US" dirty="0">
                <a:solidFill>
                  <a:srgbClr val="C00000"/>
                </a:solidFill>
              </a:rPr>
              <a:t>standalone models </a:t>
            </a:r>
            <a:r>
              <a:rPr lang="en-US" dirty="0"/>
              <a:t>are inherently leaky...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3E7F9B-8AD0-1611-EADA-9B8666D2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E87B07-521C-DA03-DA16-43B06E1867AC}"/>
              </a:ext>
            </a:extLst>
          </p:cNvPr>
          <p:cNvSpPr/>
          <p:nvPr/>
        </p:nvSpPr>
        <p:spPr>
          <a:xfrm>
            <a:off x="9570193" y="3868989"/>
            <a:ext cx="2081683" cy="2531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eural - Free computer icons">
            <a:extLst>
              <a:ext uri="{FF2B5EF4-FFF2-40B4-BE49-F238E27FC236}">
                <a16:creationId xmlns:a16="http://schemas.microsoft.com/office/drawing/2014/main" id="{FF4EEC1A-D207-FD38-314A-16E706D8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508" y="1831497"/>
            <a:ext cx="4074984" cy="407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8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8C1E-40D2-1A1D-2296-B3BB7142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maybe we can deploy a safer ML </a:t>
            </a:r>
            <a:r>
              <a:rPr lang="en-US" b="1" i="1" u="sng" dirty="0">
                <a:solidFill>
                  <a:srgbClr val="C00000"/>
                </a:solidFill>
              </a:rPr>
              <a:t>system?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3E7F9B-8AD0-1611-EADA-9B8666D2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4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E87B07-521C-DA03-DA16-43B06E1867AC}"/>
              </a:ext>
            </a:extLst>
          </p:cNvPr>
          <p:cNvSpPr/>
          <p:nvPr/>
        </p:nvSpPr>
        <p:spPr>
          <a:xfrm>
            <a:off x="9570193" y="3868989"/>
            <a:ext cx="2081683" cy="2531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04DDD-FFB7-CC2E-C1D7-1B3BCD0BD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939" y="1804474"/>
            <a:ext cx="9200121" cy="4129030"/>
          </a:xfrm>
          <a:prstGeom prst="rect">
            <a:avLst/>
          </a:prstGeom>
        </p:spPr>
      </p:pic>
      <p:pic>
        <p:nvPicPr>
          <p:cNvPr id="5" name="Picture 2" descr="Neural - Free computer icons">
            <a:extLst>
              <a:ext uri="{FF2B5EF4-FFF2-40B4-BE49-F238E27FC236}">
                <a16:creationId xmlns:a16="http://schemas.microsoft.com/office/drawing/2014/main" id="{EA52BA0C-0A8D-791E-6DAB-476DDA62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762" y="4241968"/>
            <a:ext cx="1247984" cy="124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0481D4-FDA7-A7C8-83E6-45CFAC996F20}"/>
              </a:ext>
            </a:extLst>
          </p:cNvPr>
          <p:cNvCxnSpPr>
            <a:cxnSpLocks/>
          </p:cNvCxnSpPr>
          <p:nvPr/>
        </p:nvCxnSpPr>
        <p:spPr>
          <a:xfrm flipV="1">
            <a:off x="2409568" y="3868989"/>
            <a:ext cx="2483708" cy="6782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A7514B-EF58-B5A4-BA03-2F5DDFAB0676}"/>
              </a:ext>
            </a:extLst>
          </p:cNvPr>
          <p:cNvSpPr txBox="1"/>
          <p:nvPr/>
        </p:nvSpPr>
        <p:spPr>
          <a:xfrm>
            <a:off x="838200" y="6356350"/>
            <a:ext cx="88134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err="1">
                <a:hlinkClick r:id="rId4"/>
              </a:rPr>
              <a:t>developers.google.com</a:t>
            </a:r>
            <a:r>
              <a:rPr lang="en-US" sz="1600" dirty="0">
                <a:hlinkClick r:id="rId4"/>
              </a:rPr>
              <a:t>/machine-learning/crash-course/production-ml-systems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426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ABED-F24C-FB2E-EDAB-AF60955B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Idea 1: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deduplicate</a:t>
            </a:r>
            <a:r>
              <a:rPr lang="en-US" dirty="0"/>
              <a:t> training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D72AE-13A1-FC32-E16B-896D460E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D9DCB-5CEA-9C87-A22A-6CA80D42C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84" y="1603723"/>
            <a:ext cx="5499538" cy="4839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EAAB34-AE8E-A0EC-85A5-8CBC642E4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22" y="1603724"/>
            <a:ext cx="6068208" cy="47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2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ABED-F24C-FB2E-EDAB-AF60955B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Idea 2: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filter</a:t>
            </a:r>
            <a:r>
              <a:rPr lang="en-US" b="1" dirty="0"/>
              <a:t> </a:t>
            </a:r>
            <a:r>
              <a:rPr lang="en-US" dirty="0"/>
              <a:t>memorized outputs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D72AE-13A1-FC32-E16B-896D460E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3F386C-998E-268E-B0B4-022D77030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99"/>
          <a:stretch/>
        </p:blipFill>
        <p:spPr>
          <a:xfrm>
            <a:off x="895620" y="1891105"/>
            <a:ext cx="10400760" cy="37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63EC-9D42-2C98-A19C-005A8580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This talk:</a:t>
            </a:r>
            <a:r>
              <a:rPr lang="en-US" dirty="0"/>
              <a:t> new privacy </a:t>
            </a:r>
            <a:r>
              <a:rPr lang="en-US" i="1" dirty="0">
                <a:solidFill>
                  <a:srgbClr val="C00000"/>
                </a:solidFill>
              </a:rPr>
              <a:t>side-channel</a:t>
            </a:r>
            <a:r>
              <a:rPr lang="en-US" dirty="0"/>
              <a:t> attacks.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EDF0F-8C8E-C0B3-A7E5-A24EED8C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Diagram of a diagram of a training process&#10;&#10;Description automatically generated">
            <a:extLst>
              <a:ext uri="{FF2B5EF4-FFF2-40B4-BE49-F238E27FC236}">
                <a16:creationId xmlns:a16="http://schemas.microsoft.com/office/drawing/2014/main" id="{F9074523-7ED1-05D5-C1C5-AE9BD70D13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48" y="1946848"/>
            <a:ext cx="9982304" cy="32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1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291E3-C98A-5942-E3A0-9EDD9392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8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0815F3-D2E1-BC26-F748-2ED7E20BB852}"/>
              </a:ext>
            </a:extLst>
          </p:cNvPr>
          <p:cNvSpPr txBox="1">
            <a:spLocks/>
          </p:cNvSpPr>
          <p:nvPr/>
        </p:nvSpPr>
        <p:spPr>
          <a:xfrm>
            <a:off x="557048" y="365125"/>
            <a:ext cx="11634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Act 1:</a:t>
            </a:r>
            <a:r>
              <a:rPr lang="en-US" dirty="0"/>
              <a:t> Training data deduplication</a:t>
            </a:r>
          </a:p>
        </p:txBody>
      </p:sp>
      <p:pic>
        <p:nvPicPr>
          <p:cNvPr id="3074" name="Picture 2" descr="Image classification with pre-trained CNN InceptionV3">
            <a:extLst>
              <a:ext uri="{FF2B5EF4-FFF2-40B4-BE49-F238E27FC236}">
                <a16:creationId xmlns:a16="http://schemas.microsoft.com/office/drawing/2014/main" id="{43B0B94A-D1E9-B8BE-78DD-AC7BB8F1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14" y="1867817"/>
            <a:ext cx="1054791" cy="10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classification with pre-trained CNN InceptionV3">
            <a:extLst>
              <a:ext uri="{FF2B5EF4-FFF2-40B4-BE49-F238E27FC236}">
                <a16:creationId xmlns:a16="http://schemas.microsoft.com/office/drawing/2014/main" id="{21EFB69F-AED1-5138-A224-5B993B67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14" y="2908606"/>
            <a:ext cx="1054791" cy="10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classification with pre-trained CNN InceptionV3">
            <a:extLst>
              <a:ext uri="{FF2B5EF4-FFF2-40B4-BE49-F238E27FC236}">
                <a16:creationId xmlns:a16="http://schemas.microsoft.com/office/drawing/2014/main" id="{484D9191-5703-1572-F0D6-6CF9D2CC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14" y="3949395"/>
            <a:ext cx="1054791" cy="10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classification with pre-trained CNN InceptionV3">
            <a:extLst>
              <a:ext uri="{FF2B5EF4-FFF2-40B4-BE49-F238E27FC236}">
                <a16:creationId xmlns:a16="http://schemas.microsoft.com/office/drawing/2014/main" id="{23058937-010F-233C-CBF9-76C725D9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13" y="4990184"/>
            <a:ext cx="1054791" cy="10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5D5FE8A2-D3DD-9B21-87AB-B72C44D315FF}"/>
              </a:ext>
            </a:extLst>
          </p:cNvPr>
          <p:cNvSpPr/>
          <p:nvPr/>
        </p:nvSpPr>
        <p:spPr>
          <a:xfrm>
            <a:off x="4724400" y="1963615"/>
            <a:ext cx="504092" cy="3946097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Image classification with pre-trained CNN InceptionV3">
            <a:extLst>
              <a:ext uri="{FF2B5EF4-FFF2-40B4-BE49-F238E27FC236}">
                <a16:creationId xmlns:a16="http://schemas.microsoft.com/office/drawing/2014/main" id="{75E10CBE-467F-BF6C-F911-5743673E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98" y="3429000"/>
            <a:ext cx="1054791" cy="10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eural - Free computer icons">
            <a:extLst>
              <a:ext uri="{FF2B5EF4-FFF2-40B4-BE49-F238E27FC236}">
                <a16:creationId xmlns:a16="http://schemas.microsoft.com/office/drawing/2014/main" id="{B66A9624-3CE3-7859-A30A-30CC9C7B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9055" y="3301663"/>
            <a:ext cx="1269999" cy="1269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2F2E435C-61E7-8D5B-E3AC-DEF44DD24E1A}"/>
              </a:ext>
            </a:extLst>
          </p:cNvPr>
          <p:cNvSpPr/>
          <p:nvPr/>
        </p:nvSpPr>
        <p:spPr>
          <a:xfrm>
            <a:off x="6761695" y="3690478"/>
            <a:ext cx="1348154" cy="49237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0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7F3F-9103-4D5C-7C9C-D21AE173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6890" cy="1325563"/>
          </a:xfrm>
        </p:spPr>
        <p:txBody>
          <a:bodyPr/>
          <a:lstStyle/>
          <a:p>
            <a:r>
              <a:rPr lang="en-US" dirty="0"/>
              <a:t>Deduplication creates </a:t>
            </a:r>
            <a:r>
              <a:rPr lang="en-US" i="1" dirty="0">
                <a:solidFill>
                  <a:srgbClr val="C00000"/>
                </a:solidFill>
              </a:rPr>
              <a:t>data dependencies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B79B8-C540-AB39-E714-4BD5B179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FD0AA8-A268-1016-0173-C0D98F2087FF}"/>
              </a:ext>
            </a:extLst>
          </p:cNvPr>
          <p:cNvSpPr txBox="1"/>
          <p:nvPr/>
        </p:nvSpPr>
        <p:spPr>
          <a:xfrm>
            <a:off x="1313598" y="2583229"/>
            <a:ext cx="7347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if 		is used to train the model</a:t>
            </a:r>
          </a:p>
        </p:txBody>
      </p:sp>
      <p:pic>
        <p:nvPicPr>
          <p:cNvPr id="12" name="Picture 4" descr="Neural - Free computer icons">
            <a:extLst>
              <a:ext uri="{FF2B5EF4-FFF2-40B4-BE49-F238E27FC236}">
                <a16:creationId xmlns:a16="http://schemas.microsoft.com/office/drawing/2014/main" id="{3B05911D-5976-697A-8E83-D864F654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2273605"/>
            <a:ext cx="1269999" cy="12699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2" descr="Image classification with pre-trained CNN InceptionV3">
            <a:extLst>
              <a:ext uri="{FF2B5EF4-FFF2-40B4-BE49-F238E27FC236}">
                <a16:creationId xmlns:a16="http://schemas.microsoft.com/office/drawing/2014/main" id="{FE6647BE-3526-CB48-4ABF-610D0AA5F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84" y="2421855"/>
            <a:ext cx="1054791" cy="10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BBEF7A-37E7-C804-3973-2D319B7577E1}"/>
              </a:ext>
            </a:extLst>
          </p:cNvPr>
          <p:cNvSpPr txBox="1"/>
          <p:nvPr/>
        </p:nvSpPr>
        <p:spPr>
          <a:xfrm>
            <a:off x="1313597" y="4274771"/>
            <a:ext cx="930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then               is </a:t>
            </a:r>
            <a:r>
              <a:rPr lang="en-US" sz="4000" i="1" u="sng" dirty="0"/>
              <a:t>not</a:t>
            </a:r>
            <a:r>
              <a:rPr lang="en-US" sz="4000" dirty="0"/>
              <a:t> used to train the model</a:t>
            </a:r>
          </a:p>
        </p:txBody>
      </p:sp>
      <p:pic>
        <p:nvPicPr>
          <p:cNvPr id="18" name="Picture 2" descr="Image classification with pre-trained CNN InceptionV3">
            <a:extLst>
              <a:ext uri="{FF2B5EF4-FFF2-40B4-BE49-F238E27FC236}">
                <a16:creationId xmlns:a16="http://schemas.microsoft.com/office/drawing/2014/main" id="{9CA5C4C3-48BF-CF04-AC82-A1790D37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67" y="4188438"/>
            <a:ext cx="1054791" cy="10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eural - Free computer icons">
            <a:extLst>
              <a:ext uri="{FF2B5EF4-FFF2-40B4-BE49-F238E27FC236}">
                <a16:creationId xmlns:a16="http://schemas.microsoft.com/office/drawing/2014/main" id="{15E66B49-CF41-625F-4124-B56AD7A4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2347730"/>
            <a:ext cx="1269999" cy="12699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54977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429</Words>
  <Application>Microsoft Macintosh PowerPoint</Application>
  <PresentationFormat>Widescreen</PresentationFormat>
  <Paragraphs>89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Wingdings</vt:lpstr>
      <vt:lpstr>Office Theme</vt:lpstr>
      <vt:lpstr>Privacy side-channels in machine learning systems</vt:lpstr>
      <vt:lpstr>ML models leak training data.</vt:lpstr>
      <vt:lpstr>Maybe standalone models are inherently leaky...</vt:lpstr>
      <vt:lpstr>So maybe we can deploy a safer ML system?</vt:lpstr>
      <vt:lpstr>Idea 1: deduplicate training data.</vt:lpstr>
      <vt:lpstr>Idea 2: filter memorized outputs</vt:lpstr>
      <vt:lpstr>This talk: new privacy side-channel attacks.</vt:lpstr>
      <vt:lpstr>PowerPoint Presentation</vt:lpstr>
      <vt:lpstr>Deduplication creates data dependencies.</vt:lpstr>
      <vt:lpstr>An attacker can amplify data dependencies.</vt:lpstr>
      <vt:lpstr>Poisoning deduplication leads to near-perfect membership inference.</vt:lpstr>
      <vt:lpstr>PowerPoint Presentation</vt:lpstr>
      <vt:lpstr>PowerPoint Presentation</vt:lpstr>
      <vt:lpstr>PowerPoint Presentation</vt:lpstr>
      <vt:lpstr>Application 1: extracting training data.</vt:lpstr>
      <vt:lpstr>Application 2: A test  for data provenance</vt:lpstr>
      <vt:lpstr>Application 2: A test  for data provenance</vt:lpstr>
      <vt:lpstr>Yes, it is training data!</vt:lpstr>
      <vt:lpstr>Privacy side-channels are pervasive.</vt:lpstr>
      <vt:lpstr>Side channels break (naïve) differential privacy.</vt:lpstr>
      <vt:lpstr>Conclusion.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Poisoning web-scale training datasets is practical</dc:title>
  <dc:creator>Tramèr  Florian</dc:creator>
  <cp:lastModifiedBy>Tramèr  Florian</cp:lastModifiedBy>
  <cp:revision>145</cp:revision>
  <dcterms:created xsi:type="dcterms:W3CDTF">2023-03-20T07:49:03Z</dcterms:created>
  <dcterms:modified xsi:type="dcterms:W3CDTF">2023-12-21T16:56:04Z</dcterms:modified>
</cp:coreProperties>
</file>