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9" r:id="rId2"/>
  </p:sldMasterIdLst>
  <p:notesMasterIdLst>
    <p:notesMasterId r:id="rId12"/>
  </p:notesMasterIdLst>
  <p:handoutMasterIdLst>
    <p:handoutMasterId r:id="rId13"/>
  </p:handoutMasterIdLst>
  <p:sldIdLst>
    <p:sldId id="304" r:id="rId3"/>
    <p:sldId id="352" r:id="rId4"/>
    <p:sldId id="354" r:id="rId5"/>
    <p:sldId id="355" r:id="rId6"/>
    <p:sldId id="357" r:id="rId7"/>
    <p:sldId id="358" r:id="rId8"/>
    <p:sldId id="379" r:id="rId9"/>
    <p:sldId id="360" r:id="rId10"/>
    <p:sldId id="378" r:id="rId11"/>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Source Sans Pro" charset="0"/>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Source Sans Pro" charset="0"/>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Source Sans Pro" charset="0"/>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Source Sans Pro" charset="0"/>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Source Sans Pro"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Source Sans Pro"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Source Sans Pro"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Source Sans Pro"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Source Sans Pro"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AA340BCA-F848-6343-B425-58D001C192CC}">
          <p14:sldIdLst>
            <p14:sldId id="304"/>
            <p14:sldId id="352"/>
            <p14:sldId id="354"/>
            <p14:sldId id="355"/>
            <p14:sldId id="357"/>
            <p14:sldId id="358"/>
            <p14:sldId id="379"/>
            <p14:sldId id="360"/>
            <p14:sldId id="378"/>
          </p14:sldIdLst>
        </p14:section>
      </p14:sectionLst>
    </p:ext>
    <p:ext uri="{EFAFB233-063F-42B5-8137-9DF3F51BA10A}">
      <p15:sldGuideLst xmlns:p15="http://schemas.microsoft.com/office/powerpoint/2012/main">
        <p15:guide id="1" pos="2880" userDrawn="1">
          <p15:clr>
            <a:srgbClr val="A4A3A4"/>
          </p15:clr>
        </p15:guide>
        <p15:guide id="2" orient="horz" pos="16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FF9300"/>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1"/>
    <p:restoredTop sz="81839"/>
  </p:normalViewPr>
  <p:slideViewPr>
    <p:cSldViewPr snapToGrid="0" snapToObjects="1">
      <p:cViewPr varScale="1">
        <p:scale>
          <a:sx n="120" d="100"/>
          <a:sy n="120" d="100"/>
        </p:scale>
        <p:origin x="1680" y="176"/>
      </p:cViewPr>
      <p:guideLst>
        <p:guide pos="2880"/>
        <p:guide orient="horz" pos="16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444570-1807-7F4D-ABE3-6C543FC4D52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B2456A1-6634-164F-8EB8-06864814FB3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6E1A1BEF-1512-654E-9478-70945693218B}" type="datetimeFigureOut">
              <a:rPr lang="en-US" altLang="en-US"/>
              <a:pPr/>
              <a:t>11/21/20</a:t>
            </a:fld>
            <a:endParaRPr lang="en-US" altLang="en-US"/>
          </a:p>
        </p:txBody>
      </p:sp>
      <p:sp>
        <p:nvSpPr>
          <p:cNvPr id="4" name="Footer Placeholder 3">
            <a:extLst>
              <a:ext uri="{FF2B5EF4-FFF2-40B4-BE49-F238E27FC236}">
                <a16:creationId xmlns:a16="http://schemas.microsoft.com/office/drawing/2014/main" id="{C3631F8B-8788-CF42-B011-BEA34FA4168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EA82B726-8B93-0C4E-80DF-6A3C3FAF681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93C84B6-78FB-0F44-A837-2E8DE39C605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B06FC0-A5CD-E54D-8FCE-EB4E07D1EDC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4465CB63-E90A-8C4B-9521-506B00C43C6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548E2014-5D9A-954F-A6AC-3995E514D816}" type="datetimeFigureOut">
              <a:rPr lang="en-US" altLang="en-US"/>
              <a:pPr/>
              <a:t>11/21/20</a:t>
            </a:fld>
            <a:endParaRPr lang="en-US" altLang="en-US"/>
          </a:p>
        </p:txBody>
      </p:sp>
      <p:sp>
        <p:nvSpPr>
          <p:cNvPr id="4" name="Slide Image Placeholder 3">
            <a:extLst>
              <a:ext uri="{FF2B5EF4-FFF2-40B4-BE49-F238E27FC236}">
                <a16:creationId xmlns:a16="http://schemas.microsoft.com/office/drawing/2014/main" id="{19B313EE-B578-A14A-AB22-0A2E6B009B7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76720E5-5B7D-714E-B317-96A2B1DDDC7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F6A60AF-5498-3047-9A0F-0ADF3837F95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640D34F1-8C93-5343-A8A9-095CACE76E6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F4D1640-894C-2743-A05F-0E57BD1863C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Florian and I’m happy to present our work on adaptive attacks against adversarial examples defenses. A collaboration with Nicholas, Wieland and Aleksander</a:t>
            </a:r>
          </a:p>
        </p:txBody>
      </p:sp>
      <p:sp>
        <p:nvSpPr>
          <p:cNvPr id="4" name="Slide Number Placeholder 3"/>
          <p:cNvSpPr>
            <a:spLocks noGrp="1"/>
          </p:cNvSpPr>
          <p:nvPr>
            <p:ph type="sldNum" sz="quarter" idx="5"/>
          </p:nvPr>
        </p:nvSpPr>
        <p:spPr/>
        <p:txBody>
          <a:bodyPr/>
          <a:lstStyle/>
          <a:p>
            <a:fld id="{AF4D1640-894C-2743-A05F-0E57BD1863CB}" type="slidenum">
              <a:rPr lang="en-US" altLang="en-US" smtClean="0"/>
              <a:pPr/>
              <a:t>1</a:t>
            </a:fld>
            <a:endParaRPr lang="en-US" altLang="en-US"/>
          </a:p>
        </p:txBody>
      </p:sp>
    </p:spTree>
    <p:extLst>
      <p:ext uri="{BB962C8B-B14F-4D97-AF65-F5344CB8AC3E}">
        <p14:creationId xmlns:p14="http://schemas.microsoft.com/office/powerpoint/2010/main" val="199094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is about adversarial examples. </a:t>
            </a:r>
          </a:p>
          <a:p>
            <a:r>
              <a:rPr lang="en-US" dirty="0"/>
              <a:t>This curious phenomenon in machine learning, where very small changes to an input can cause a complete change in a model’s prediction</a:t>
            </a:r>
          </a:p>
        </p:txBody>
      </p:sp>
      <p:sp>
        <p:nvSpPr>
          <p:cNvPr id="4" name="Slide Number Placeholder 3"/>
          <p:cNvSpPr>
            <a:spLocks noGrp="1"/>
          </p:cNvSpPr>
          <p:nvPr>
            <p:ph type="sldNum" sz="quarter" idx="5"/>
          </p:nvPr>
        </p:nvSpPr>
        <p:spPr/>
        <p:txBody>
          <a:bodyPr/>
          <a:lstStyle/>
          <a:p>
            <a:fld id="{AF4D1640-894C-2743-A05F-0E57BD1863CB}" type="slidenum">
              <a:rPr lang="en-US" altLang="en-US" smtClean="0"/>
              <a:pPr/>
              <a:t>2</a:t>
            </a:fld>
            <a:endParaRPr lang="en-US" altLang="en-US"/>
          </a:p>
        </p:txBody>
      </p:sp>
    </p:spTree>
    <p:extLst>
      <p:ext uri="{BB962C8B-B14F-4D97-AF65-F5344CB8AC3E}">
        <p14:creationId xmlns:p14="http://schemas.microsoft.com/office/powerpoint/2010/main" val="363168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models that are robust to adversarial examples is a very challenging problem and many defenses are being proposed</a:t>
            </a:r>
          </a:p>
        </p:txBody>
      </p:sp>
      <p:sp>
        <p:nvSpPr>
          <p:cNvPr id="4" name="Slide Number Placeholder 3"/>
          <p:cNvSpPr>
            <a:spLocks noGrp="1"/>
          </p:cNvSpPr>
          <p:nvPr>
            <p:ph type="sldNum" sz="quarter" idx="5"/>
          </p:nvPr>
        </p:nvSpPr>
        <p:spPr/>
        <p:txBody>
          <a:bodyPr/>
          <a:lstStyle/>
          <a:p>
            <a:fld id="{AF4D1640-894C-2743-A05F-0E57BD1863CB}" type="slidenum">
              <a:rPr lang="en-US" altLang="en-US" smtClean="0"/>
              <a:pPr/>
              <a:t>3</a:t>
            </a:fld>
            <a:endParaRPr lang="en-US" altLang="en-US"/>
          </a:p>
        </p:txBody>
      </p:sp>
    </p:spTree>
    <p:extLst>
      <p:ext uri="{BB962C8B-B14F-4D97-AF65-F5344CB8AC3E}">
        <p14:creationId xmlns:p14="http://schemas.microsoft.com/office/powerpoint/2010/main" val="341955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properly evaluating these defenses proves to be challenging.</a:t>
            </a:r>
          </a:p>
          <a:p>
            <a:r>
              <a:rPr lang="en-US" dirty="0"/>
              <a:t>Many proposed defenses are later shown to be broken, often by my colleague Nicholas</a:t>
            </a:r>
          </a:p>
        </p:txBody>
      </p:sp>
      <p:sp>
        <p:nvSpPr>
          <p:cNvPr id="4" name="Slide Number Placeholder 3"/>
          <p:cNvSpPr>
            <a:spLocks noGrp="1"/>
          </p:cNvSpPr>
          <p:nvPr>
            <p:ph type="sldNum" sz="quarter" idx="5"/>
          </p:nvPr>
        </p:nvSpPr>
        <p:spPr/>
        <p:txBody>
          <a:bodyPr/>
          <a:lstStyle/>
          <a:p>
            <a:fld id="{AF4D1640-894C-2743-A05F-0E57BD1863CB}" type="slidenum">
              <a:rPr lang="en-US" altLang="en-US" smtClean="0"/>
              <a:pPr/>
              <a:t>4</a:t>
            </a:fld>
            <a:endParaRPr lang="en-US" altLang="en-US"/>
          </a:p>
        </p:txBody>
      </p:sp>
    </p:spTree>
    <p:extLst>
      <p:ext uri="{BB962C8B-B14F-4D97-AF65-F5344CB8AC3E}">
        <p14:creationId xmlns:p14="http://schemas.microsoft.com/office/powerpoint/2010/main" val="129497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But over the past year or so, there’s been a number of changes to the evaluation standards used in this field, to better assess the robustness of defenses.</a:t>
            </a:r>
          </a:p>
          <a:p>
            <a:r>
              <a:rPr lang="en-US" dirty="0"/>
              <a:t>First, we’ve converged on a clearly defined threat model, where the adversary gets full access to a defense and the adversary is constrained to producing small perturbations </a:t>
            </a:r>
          </a:p>
          <a:p>
            <a:r>
              <a:rPr lang="en-US" dirty="0"/>
              <a:t>But the major change in the field has been about recognizing the importance of adaptive attacks, that are specifically tailored to the defense.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Before, it was quite common for defenses to only be evaluated against earlier attacks that were designed independently of the defense. And then it was later found that these defenses don’t work when an adversary actively tries to circumvent them.</a:t>
            </a:r>
          </a:p>
          <a:p>
            <a:endParaRPr lang="en-US" dirty="0"/>
          </a:p>
        </p:txBody>
      </p:sp>
      <p:sp>
        <p:nvSpPr>
          <p:cNvPr id="4" name="Slide Number Placeholder 3"/>
          <p:cNvSpPr>
            <a:spLocks noGrp="1"/>
          </p:cNvSpPr>
          <p:nvPr>
            <p:ph type="sldNum" sz="quarter" idx="5"/>
          </p:nvPr>
        </p:nvSpPr>
        <p:spPr/>
        <p:txBody>
          <a:bodyPr/>
          <a:lstStyle/>
          <a:p>
            <a:fld id="{AF4D1640-894C-2743-A05F-0E57BD1863CB}" type="slidenum">
              <a:rPr lang="en-US" altLang="en-US" smtClean="0"/>
              <a:pPr/>
              <a:t>5</a:t>
            </a:fld>
            <a:endParaRPr lang="en-US" altLang="en-US"/>
          </a:p>
        </p:txBody>
      </p:sp>
    </p:spTree>
    <p:extLst>
      <p:ext uri="{BB962C8B-B14F-4D97-AF65-F5344CB8AC3E}">
        <p14:creationId xmlns:p14="http://schemas.microsoft.com/office/powerpoint/2010/main" val="198994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And we did find that defense evaluations are adopting these improved standards.</a:t>
            </a:r>
          </a:p>
          <a:p>
            <a:r>
              <a:rPr lang="en-US" dirty="0"/>
              <a:t>For this work we reviewed 13 peer-reviewed defenses that appeared at one of the leading ML conferences over the past two years.</a:t>
            </a:r>
          </a:p>
          <a:p>
            <a:r>
              <a:rPr lang="en-US" dirty="0"/>
              <a:t>Of these, 9 explicitly claimed to perform an adaptive attack on their defense, which is much better than a few years ago, </a:t>
            </a:r>
          </a:p>
          <a:p>
            <a:r>
              <a:rPr lang="en-US" dirty="0"/>
              <a:t>1:30m</a:t>
            </a:r>
          </a:p>
        </p:txBody>
      </p:sp>
      <p:sp>
        <p:nvSpPr>
          <p:cNvPr id="4" name="Slide Number Placeholder 3"/>
          <p:cNvSpPr>
            <a:spLocks noGrp="1"/>
          </p:cNvSpPr>
          <p:nvPr>
            <p:ph type="sldNum" sz="quarter" idx="5"/>
          </p:nvPr>
        </p:nvSpPr>
        <p:spPr/>
        <p:txBody>
          <a:bodyPr/>
          <a:lstStyle/>
          <a:p>
            <a:fld id="{AF4D1640-894C-2743-A05F-0E57BD1863CB}" type="slidenum">
              <a:rPr lang="en-US" altLang="en-US" smtClean="0"/>
              <a:pPr/>
              <a:t>6</a:t>
            </a:fld>
            <a:endParaRPr lang="en-US" altLang="en-US"/>
          </a:p>
        </p:txBody>
      </p:sp>
    </p:spTree>
    <p:extLst>
      <p:ext uri="{BB962C8B-B14F-4D97-AF65-F5344CB8AC3E}">
        <p14:creationId xmlns:p14="http://schemas.microsoft.com/office/powerpoint/2010/main" val="365681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to the bad part: despite trying to follow these improved evaluation standards, we find that all of these defenses vastly overclaim their robustness.</a:t>
            </a:r>
          </a:p>
          <a:p>
            <a:r>
              <a:rPr lang="en-US" dirty="0"/>
              <a:t>And with a suitably designed attack, we can reduce the defense’s accuracy significantly, typically to 0% accuracy.</a:t>
            </a:r>
          </a:p>
          <a:p>
            <a:r>
              <a:rPr lang="en-US" dirty="0"/>
              <a:t>So what’s the issue? We find that while many papers try to evaluate against adaptive attacks, they simply fail to design a particularly strong one.</a:t>
            </a:r>
          </a:p>
          <a:p>
            <a:r>
              <a:rPr lang="en-US" dirty="0"/>
              <a:t>2m</a:t>
            </a:r>
          </a:p>
        </p:txBody>
      </p:sp>
      <p:sp>
        <p:nvSpPr>
          <p:cNvPr id="4" name="Slide Number Placeholder 3"/>
          <p:cNvSpPr>
            <a:spLocks noGrp="1"/>
          </p:cNvSpPr>
          <p:nvPr>
            <p:ph type="sldNum" sz="quarter" idx="5"/>
          </p:nvPr>
        </p:nvSpPr>
        <p:spPr/>
        <p:txBody>
          <a:bodyPr/>
          <a:lstStyle/>
          <a:p>
            <a:fld id="{AF4D1640-894C-2743-A05F-0E57BD1863CB}" type="slidenum">
              <a:rPr lang="en-US" altLang="en-US" smtClean="0"/>
              <a:pPr/>
              <a:t>7</a:t>
            </a:fld>
            <a:endParaRPr lang="en-US" altLang="en-US"/>
          </a:p>
        </p:txBody>
      </p:sp>
    </p:spTree>
    <p:extLst>
      <p:ext uri="{BB962C8B-B14F-4D97-AF65-F5344CB8AC3E}">
        <p14:creationId xmlns:p14="http://schemas.microsoft.com/office/powerpoint/2010/main" val="732411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where our work comes in.</a:t>
            </a:r>
          </a:p>
          <a:p>
            <a:r>
              <a:rPr lang="en-US" dirty="0"/>
              <a:t>For each of these 13 defenses, we show how to design a much stronger attack than the one originally considered in the defense’s evaluation.</a:t>
            </a:r>
          </a:p>
          <a:p>
            <a:r>
              <a:rPr lang="en-US" dirty="0"/>
              <a:t>And instead of just presenting the final attack, we wrote down our entire process for designing it, things that worked and things that didn’t,</a:t>
            </a:r>
          </a:p>
          <a:p>
            <a:r>
              <a:rPr lang="en-US" dirty="0"/>
              <a:t>and we hope these case studies can help guide the design of defense evaluations in the future.</a:t>
            </a:r>
          </a:p>
          <a:p>
            <a:endParaRPr lang="en-US" dirty="0"/>
          </a:p>
        </p:txBody>
      </p:sp>
      <p:sp>
        <p:nvSpPr>
          <p:cNvPr id="4" name="Slide Number Placeholder 3"/>
          <p:cNvSpPr>
            <a:spLocks noGrp="1"/>
          </p:cNvSpPr>
          <p:nvPr>
            <p:ph type="sldNum" sz="quarter" idx="5"/>
          </p:nvPr>
        </p:nvSpPr>
        <p:spPr/>
        <p:txBody>
          <a:bodyPr/>
          <a:lstStyle/>
          <a:p>
            <a:fld id="{AF4D1640-894C-2743-A05F-0E57BD1863CB}" type="slidenum">
              <a:rPr lang="en-US" altLang="en-US" smtClean="0"/>
              <a:pPr/>
              <a:t>8</a:t>
            </a:fld>
            <a:endParaRPr lang="en-US" altLang="en-US"/>
          </a:p>
        </p:txBody>
      </p:sp>
    </p:spTree>
    <p:extLst>
      <p:ext uri="{BB962C8B-B14F-4D97-AF65-F5344CB8AC3E}">
        <p14:creationId xmlns:p14="http://schemas.microsoft.com/office/powerpoint/2010/main" val="3769517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main take way from our work, is that evaluating adversarial examples defenses is just hard!</a:t>
            </a:r>
          </a:p>
          <a:p>
            <a:r>
              <a:rPr lang="en-US" dirty="0"/>
              <a:t>As a field, we’ve recognized that defenses have to be evaluated against strong adaptive attacks, but we have to get better at designing them.</a:t>
            </a:r>
          </a:p>
          <a:p>
            <a:r>
              <a:rPr lang="en-US" dirty="0"/>
              <a:t>And this is exactly what our paper aims to help with.</a:t>
            </a:r>
          </a:p>
          <a:p>
            <a:r>
              <a:rPr lang="en-US" dirty="0"/>
              <a:t>Our main piece of advice here is: practice. With more experience building attacks, we also got better at coming up with simpler attacks that target exactly the weak components of each defense. </a:t>
            </a:r>
          </a:p>
          <a:p>
            <a:r>
              <a:rPr lang="en-US" dirty="0"/>
              <a:t>And these are the kind of attacks that we think defenses should strive to evaluate against.</a:t>
            </a:r>
          </a:p>
          <a:p>
            <a:r>
              <a:rPr lang="en-US" dirty="0"/>
              <a:t>Thank you, and please come say hi at our poster session if you have any questions on how to evaluate adversarial examples defenses.</a:t>
            </a:r>
          </a:p>
        </p:txBody>
      </p:sp>
      <p:sp>
        <p:nvSpPr>
          <p:cNvPr id="4" name="Slide Number Placeholder 3"/>
          <p:cNvSpPr>
            <a:spLocks noGrp="1"/>
          </p:cNvSpPr>
          <p:nvPr>
            <p:ph type="sldNum" sz="quarter" idx="5"/>
          </p:nvPr>
        </p:nvSpPr>
        <p:spPr/>
        <p:txBody>
          <a:bodyPr/>
          <a:lstStyle/>
          <a:p>
            <a:fld id="{AF4D1640-894C-2743-A05F-0E57BD1863CB}" type="slidenum">
              <a:rPr lang="en-US" altLang="en-US" smtClean="0"/>
              <a:pPr/>
              <a:t>9</a:t>
            </a:fld>
            <a:endParaRPr lang="en-US" altLang="en-US"/>
          </a:p>
        </p:txBody>
      </p:sp>
    </p:spTree>
    <p:extLst>
      <p:ext uri="{BB962C8B-B14F-4D97-AF65-F5344CB8AC3E}">
        <p14:creationId xmlns:p14="http://schemas.microsoft.com/office/powerpoint/2010/main" val="2437703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8EAD9E-72A3-944E-A035-9843ED4851EB}"/>
              </a:ext>
            </a:extLst>
          </p:cNvPr>
          <p:cNvSpPr>
            <a:spLocks noChangeArrowheads="1"/>
          </p:cNvSpPr>
          <p:nvPr/>
        </p:nvSpPr>
        <p:spPr bwMode="auto">
          <a:xfrm>
            <a:off x="1" y="4807744"/>
            <a:ext cx="9155113" cy="342900"/>
          </a:xfrm>
          <a:prstGeom prst="rect">
            <a:avLst/>
          </a:prstGeom>
          <a:solidFill>
            <a:srgbClr val="8C1515"/>
          </a:solidFill>
          <a:ln w="9525">
            <a:solidFill>
              <a:srgbClr val="8C1515"/>
            </a:solidFill>
            <a:miter lim="800000"/>
            <a:headEnd/>
            <a:tailEnd/>
          </a:ln>
          <a:effectLst>
            <a:outerShdw blurRad="38100" dist="25401" dir="2700000" algn="br" rotWithShape="0">
              <a:srgbClr val="808080">
                <a:alpha val="59999"/>
              </a:srgbClr>
            </a:outerShdw>
          </a:effectLst>
        </p:spPr>
        <p:txBody>
          <a:bodyPr anchor="ctr"/>
          <a:lstStyle/>
          <a:p>
            <a:pPr algn="ctr" fontAlgn="auto">
              <a:spcBef>
                <a:spcPts val="0"/>
              </a:spcBef>
              <a:spcAft>
                <a:spcPts val="0"/>
              </a:spcAft>
              <a:defRPr/>
            </a:pPr>
            <a:endParaRPr lang="en-US" sz="1350" dirty="0">
              <a:solidFill>
                <a:schemeClr val="lt1"/>
              </a:solidFill>
              <a:latin typeface="Arial"/>
              <a:ea typeface="+mn-ea"/>
            </a:endParaRPr>
          </a:p>
        </p:txBody>
      </p:sp>
      <p:sp>
        <p:nvSpPr>
          <p:cNvPr id="2" name="Title 1"/>
          <p:cNvSpPr>
            <a:spLocks noGrp="1"/>
          </p:cNvSpPr>
          <p:nvPr>
            <p:ph type="ctrTitle"/>
          </p:nvPr>
        </p:nvSpPr>
        <p:spPr>
          <a:xfrm>
            <a:off x="457200" y="1797875"/>
            <a:ext cx="8229600" cy="618473"/>
          </a:xfrm>
          <a:prstGeom prst="rect">
            <a:avLst/>
          </a:prstGeom>
        </p:spPr>
        <p:txBody>
          <a:bodyPr>
            <a:noAutofit/>
          </a:bodyPr>
          <a:lstStyle>
            <a:lvl1pPr algn="ctr">
              <a:defRPr sz="2700">
                <a:solidFill>
                  <a:schemeClr val="tx1"/>
                </a:solidFill>
              </a:defRPr>
            </a:lvl1pPr>
          </a:lstStyle>
          <a:p>
            <a:r>
              <a:rPr lang="en-US"/>
              <a:t>Click to edit Master title style</a:t>
            </a:r>
            <a:endParaRPr lang="en-US" dirty="0"/>
          </a:p>
        </p:txBody>
      </p:sp>
      <p:sp>
        <p:nvSpPr>
          <p:cNvPr id="12" name="Text Placeholder 33"/>
          <p:cNvSpPr>
            <a:spLocks noGrp="1"/>
          </p:cNvSpPr>
          <p:nvPr>
            <p:ph type="body" sz="quarter" idx="18"/>
          </p:nvPr>
        </p:nvSpPr>
        <p:spPr>
          <a:xfrm>
            <a:off x="1603375" y="3599022"/>
            <a:ext cx="6059488" cy="205740"/>
          </a:xfrm>
          <a:prstGeom prst="rect">
            <a:avLst/>
          </a:prstGeom>
        </p:spPr>
        <p:txBody>
          <a:bodyPr wrap="none" anchor="ctr" anchorCtr="1">
            <a:noAutofit/>
          </a:bodyPr>
          <a:lstStyle>
            <a:lvl1pPr algn="ctr">
              <a:buNone/>
              <a:defRPr sz="135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3" name="Subtitle 2"/>
          <p:cNvSpPr>
            <a:spLocks noGrp="1"/>
          </p:cNvSpPr>
          <p:nvPr>
            <p:ph type="subTitle" idx="1"/>
          </p:nvPr>
        </p:nvSpPr>
        <p:spPr>
          <a:xfrm>
            <a:off x="457200" y="2416348"/>
            <a:ext cx="8229600" cy="461897"/>
          </a:xfrm>
          <a:prstGeom prst="rect">
            <a:avLst/>
          </a:prstGeom>
        </p:spPr>
        <p:txBody>
          <a:bodyPr>
            <a:noAutofit/>
          </a:bodyPr>
          <a:lstStyle>
            <a:lvl1pPr marL="0" indent="0" algn="ctr">
              <a:buNone/>
              <a:defRPr sz="1500" cap="none" spc="225" baseline="0">
                <a:solidFill>
                  <a:srgbClr val="A4001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2782988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59542"/>
            <a:ext cx="8123238" cy="488024"/>
          </a:xfrm>
          <a:prstGeom prst="rect">
            <a:avLst/>
          </a:prstGeom>
        </p:spPr>
        <p:txBody>
          <a:bodyPr/>
          <a:lstStyle>
            <a:lvl1pPr algn="l">
              <a:defRPr sz="2400">
                <a:solidFill>
                  <a:schemeClr val="bg2"/>
                </a:solidFill>
              </a:defRPr>
            </a:lvl1pPr>
          </a:lstStyle>
          <a:p>
            <a:r>
              <a:rPr lang="en-US" dirty="0"/>
              <a:t>Click to edit Master title style</a:t>
            </a:r>
          </a:p>
        </p:txBody>
      </p:sp>
      <p:sp>
        <p:nvSpPr>
          <p:cNvPr id="7" name="Content Placeholder 6"/>
          <p:cNvSpPr>
            <a:spLocks noGrp="1"/>
          </p:cNvSpPr>
          <p:nvPr>
            <p:ph sz="quarter" idx="10" hasCustomPrompt="1"/>
          </p:nvPr>
        </p:nvSpPr>
        <p:spPr>
          <a:xfrm>
            <a:off x="533401" y="908685"/>
            <a:ext cx="8123242" cy="3759042"/>
          </a:xfrm>
        </p:spPr>
        <p:txBody>
          <a:bodyPr/>
          <a:lstStyle>
            <a:lvl1pPr marL="342900" indent="-342900">
              <a:buClr>
                <a:schemeClr val="tx1"/>
              </a:buClr>
              <a:buFont typeface="Arial" panose="020B0604020202020204" pitchFamily="34" charset="0"/>
              <a:buChar char="•"/>
              <a:defRPr sz="2100" baseline="0"/>
            </a:lvl1pPr>
            <a:lvl2pPr marL="342900" indent="-342900">
              <a:buClr>
                <a:schemeClr val="tx1"/>
              </a:buClr>
              <a:buFont typeface="Arial" panose="020B0604020202020204" pitchFamily="34" charset="0"/>
              <a:buChar char="•"/>
              <a:defRPr sz="2100">
                <a:solidFill>
                  <a:schemeClr val="tx1"/>
                </a:solidFill>
              </a:defRPr>
            </a:lvl2pPr>
            <a:lvl3pPr marL="515541" indent="-257175">
              <a:buClr>
                <a:schemeClr val="tx1"/>
              </a:buClr>
              <a:buFont typeface="Arial" panose="020B0604020202020204" pitchFamily="34" charset="0"/>
              <a:buChar char="•"/>
              <a:defRPr sz="1800">
                <a:solidFill>
                  <a:schemeClr val="tx1"/>
                </a:solidFill>
              </a:defRPr>
            </a:lvl3pPr>
            <a:lvl4pPr marL="772715" indent="-257175">
              <a:buClr>
                <a:schemeClr val="tx1"/>
              </a:buClr>
              <a:buFont typeface="Arial" panose="020B0604020202020204" pitchFamily="34" charset="0"/>
              <a:buChar char="•"/>
              <a:defRPr sz="1500">
                <a:solidFill>
                  <a:schemeClr val="tx1"/>
                </a:solidFill>
              </a:defRPr>
            </a:lvl4pPr>
            <a:lvl5pPr marL="944166" indent="-170260">
              <a:buClr>
                <a:schemeClr val="tx1"/>
              </a:buClr>
              <a:buFont typeface="Arial" panose="020B0604020202020204" pitchFamily="34" charset="0"/>
              <a:buChar char="•"/>
              <a:defRPr sz="1350">
                <a:solidFill>
                  <a:schemeClr val="tx1"/>
                </a:solidFill>
              </a:defRPr>
            </a:lvl5pPr>
          </a:lstStyle>
          <a:p>
            <a:pPr lvl="1"/>
            <a:r>
              <a:rPr lang="en-US" dirty="0"/>
              <a:t>First level</a:t>
            </a:r>
          </a:p>
          <a:p>
            <a:pPr lvl="2"/>
            <a:r>
              <a:rPr lang="en-US" dirty="0"/>
              <a:t>Second level</a:t>
            </a:r>
          </a:p>
          <a:p>
            <a:pPr lvl="3"/>
            <a:r>
              <a:rPr lang="en-US" dirty="0"/>
              <a:t>Third level</a:t>
            </a:r>
          </a:p>
          <a:p>
            <a:pPr lvl="4"/>
            <a:r>
              <a:rPr lang="en-US" dirty="0"/>
              <a:t>Fourth level</a:t>
            </a:r>
          </a:p>
          <a:p>
            <a:pPr lvl="1"/>
            <a:endParaRPr lang="en-US" dirty="0"/>
          </a:p>
        </p:txBody>
      </p:sp>
      <p:sp>
        <p:nvSpPr>
          <p:cNvPr id="6" name="Slide Number Placeholder 4">
            <a:extLst>
              <a:ext uri="{FF2B5EF4-FFF2-40B4-BE49-F238E27FC236}">
                <a16:creationId xmlns:a16="http://schemas.microsoft.com/office/drawing/2014/main" id="{F518E6B2-4DD5-C846-9A29-96DC3EA622E3}"/>
              </a:ext>
            </a:extLst>
          </p:cNvPr>
          <p:cNvSpPr>
            <a:spLocks noGrp="1"/>
          </p:cNvSpPr>
          <p:nvPr>
            <p:ph type="sldNum" sz="quarter" idx="4"/>
          </p:nvPr>
        </p:nvSpPr>
        <p:spPr>
          <a:xfrm>
            <a:off x="8274513" y="4870848"/>
            <a:ext cx="846137" cy="272653"/>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latin typeface="Arial" panose="020B0604020202020204" pitchFamily="34" charset="0"/>
              </a:defRPr>
            </a:lvl1pPr>
          </a:lstStyle>
          <a:p>
            <a:fld id="{AC13E6D5-74F7-484E-B15D-5FF0E9020B73}" type="slidenum">
              <a:rPr lang="en-US" altLang="en-US" smtClean="0"/>
              <a:pPr/>
              <a:t>‹#›</a:t>
            </a:fld>
            <a:endParaRPr lang="en-US" altLang="en-US" dirty="0"/>
          </a:p>
        </p:txBody>
      </p:sp>
    </p:spTree>
    <p:extLst>
      <p:ext uri="{BB962C8B-B14F-4D97-AF65-F5344CB8AC3E}">
        <p14:creationId xmlns:p14="http://schemas.microsoft.com/office/powerpoint/2010/main" val="6174813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22">
            <a:extLst>
              <a:ext uri="{FF2B5EF4-FFF2-40B4-BE49-F238E27FC236}">
                <a16:creationId xmlns:a16="http://schemas.microsoft.com/office/drawing/2014/main" id="{263CDD7B-BE96-124A-A054-CD26BE013BBD}"/>
              </a:ext>
            </a:extLst>
          </p:cNvPr>
          <p:cNvSpPr txBox="1">
            <a:spLocks/>
          </p:cNvSpPr>
          <p:nvPr/>
        </p:nvSpPr>
        <p:spPr>
          <a:xfrm>
            <a:off x="60325" y="8335"/>
            <a:ext cx="457200" cy="457200"/>
          </a:xfrm>
          <a:prstGeom prst="rect">
            <a:avLst/>
          </a:prstGeom>
        </p:spPr>
        <p:txBody>
          <a:bodyPr wrap="none" lIns="34290" tIns="0" rIns="34290" bIns="0" anchor="ctr" anchorCtr="1"/>
          <a:lstStyle>
            <a:lvl1pPr eaLnBrk="0" hangingPunct="0">
              <a:defRPr sz="2400">
                <a:solidFill>
                  <a:schemeClr val="tx1"/>
                </a:solidFill>
                <a:latin typeface="Source Sans Pro" charset="0"/>
                <a:ea typeface="ＭＳ Ｐゴシック" panose="020B0600070205080204" pitchFamily="34" charset="-128"/>
              </a:defRPr>
            </a:lvl1pPr>
            <a:lvl2pPr marL="742950" indent="-285750" eaLnBrk="0" hangingPunct="0">
              <a:defRPr sz="2400">
                <a:solidFill>
                  <a:schemeClr val="tx1"/>
                </a:solidFill>
                <a:latin typeface="Source Sans Pro" charset="0"/>
                <a:ea typeface="ＭＳ Ｐゴシック" panose="020B0600070205080204" pitchFamily="34" charset="-128"/>
              </a:defRPr>
            </a:lvl2pPr>
            <a:lvl3pPr marL="1143000" indent="-228600" eaLnBrk="0" hangingPunct="0">
              <a:defRPr sz="2400">
                <a:solidFill>
                  <a:schemeClr val="tx1"/>
                </a:solidFill>
                <a:latin typeface="Source Sans Pro" charset="0"/>
                <a:ea typeface="ＭＳ Ｐゴシック" panose="020B0600070205080204" pitchFamily="34" charset="-128"/>
              </a:defRPr>
            </a:lvl3pPr>
            <a:lvl4pPr marL="1600200" indent="-228600" eaLnBrk="0" hangingPunct="0">
              <a:defRPr sz="2400">
                <a:solidFill>
                  <a:schemeClr val="tx1"/>
                </a:solidFill>
                <a:latin typeface="Source Sans Pro" charset="0"/>
                <a:ea typeface="ＭＳ Ｐゴシック" panose="020B0600070205080204" pitchFamily="34" charset="-128"/>
              </a:defRPr>
            </a:lvl4pPr>
            <a:lvl5pPr marL="2057400" indent="-228600" eaLnBrk="0" hangingPunct="0">
              <a:defRPr sz="2400">
                <a:solidFill>
                  <a:schemeClr val="tx1"/>
                </a:solidFill>
                <a:latin typeface="Source Sans Pro"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charset="0"/>
                <a:ea typeface="ＭＳ Ｐゴシック" panose="020B0600070205080204" pitchFamily="34" charset="-128"/>
              </a:defRPr>
            </a:lvl9pPr>
          </a:lstStyle>
          <a:p>
            <a:pPr algn="ctr" eaLnBrk="1" hangingPunct="1"/>
            <a:fld id="{E5C1A5D3-D414-0847-B000-D37850D384AC}" type="slidenum">
              <a:rPr lang="en-US" altLang="en-US" sz="750">
                <a:solidFill>
                  <a:srgbClr val="7F7F7F"/>
                </a:solidFill>
                <a:latin typeface="Arial" panose="020B0604020202020204" pitchFamily="34" charset="0"/>
              </a:rPr>
              <a:pPr algn="ctr" eaLnBrk="1" hangingPunct="1"/>
              <a:t>‹#›</a:t>
            </a:fld>
            <a:endParaRPr lang="en-US" altLang="en-US" sz="750">
              <a:solidFill>
                <a:srgbClr val="7F7F7F"/>
              </a:solidFill>
              <a:latin typeface="Arial" panose="020B0604020202020204" pitchFamily="34" charset="0"/>
            </a:endParaRPr>
          </a:p>
        </p:txBody>
      </p:sp>
      <p:sp>
        <p:nvSpPr>
          <p:cNvPr id="7" name="Title 1"/>
          <p:cNvSpPr>
            <a:spLocks noGrp="1"/>
          </p:cNvSpPr>
          <p:nvPr>
            <p:ph type="title"/>
          </p:nvPr>
        </p:nvSpPr>
        <p:spPr>
          <a:xfrm>
            <a:off x="948776" y="359542"/>
            <a:ext cx="7707862" cy="488024"/>
          </a:xfrm>
          <a:prstGeom prst="rect">
            <a:avLst/>
          </a:prstGeom>
        </p:spPr>
        <p:txBody>
          <a:bodyPr/>
          <a:lstStyle>
            <a:lvl1pPr algn="l">
              <a:defRPr sz="180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949329" y="908685"/>
            <a:ext cx="3787775" cy="375904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1"/>
          </p:nvPr>
        </p:nvSpPr>
        <p:spPr>
          <a:xfrm>
            <a:off x="4876800" y="908685"/>
            <a:ext cx="3779838" cy="375904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02806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2"/>
            <a:ext cx="7707862" cy="488024"/>
          </a:xfrm>
          <a:prstGeom prst="rect">
            <a:avLst/>
          </a:prstGeom>
        </p:spPr>
        <p:txBody>
          <a:bodyPr/>
          <a:lstStyle>
            <a:lvl1pPr algn="l">
              <a:defRPr sz="1800">
                <a:solidFill>
                  <a:schemeClr val="bg2"/>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948777" y="908686"/>
            <a:ext cx="7707862" cy="1816607"/>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1"/>
          </p:nvPr>
        </p:nvSpPr>
        <p:spPr>
          <a:xfrm>
            <a:off x="949329" y="2841314"/>
            <a:ext cx="7707313" cy="1816607"/>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61844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2"/>
            <a:ext cx="7707862" cy="488024"/>
          </a:xfrm>
          <a:prstGeom prst="rect">
            <a:avLst/>
          </a:prstGeom>
        </p:spPr>
        <p:txBody>
          <a:bodyPr/>
          <a:lstStyle>
            <a:lvl1pPr algn="l">
              <a:defRPr sz="1800">
                <a:solidFill>
                  <a:schemeClr val="bg2"/>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949329" y="908685"/>
            <a:ext cx="3787775" cy="3759042"/>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4876800" y="908687"/>
            <a:ext cx="3779838" cy="1823085"/>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4876800" y="2837497"/>
            <a:ext cx="3779838" cy="1830230"/>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432428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2"/>
            <a:ext cx="7707862" cy="488024"/>
          </a:xfrm>
          <a:prstGeom prst="rect">
            <a:avLst/>
          </a:prstGeom>
        </p:spPr>
        <p:txBody>
          <a:bodyPr/>
          <a:lstStyle>
            <a:lvl1pPr algn="l">
              <a:defRPr sz="1800">
                <a:solidFill>
                  <a:schemeClr val="bg2"/>
                </a:solidFill>
              </a:defRPr>
            </a:lvl1pPr>
          </a:lstStyle>
          <a:p>
            <a:r>
              <a:rPr lang="en-US" dirty="0"/>
              <a:t>Click to edit Master title style</a:t>
            </a:r>
          </a:p>
        </p:txBody>
      </p:sp>
      <p:sp>
        <p:nvSpPr>
          <p:cNvPr id="4" name="Content Placeholder 3"/>
          <p:cNvSpPr>
            <a:spLocks noGrp="1"/>
          </p:cNvSpPr>
          <p:nvPr>
            <p:ph sz="quarter" idx="10"/>
          </p:nvPr>
        </p:nvSpPr>
        <p:spPr>
          <a:xfrm>
            <a:off x="949329" y="908687"/>
            <a:ext cx="3787775" cy="1823085"/>
          </a:xfrm>
        </p:spPr>
        <p:txBody>
          <a:bodyPr/>
          <a:lstStyle>
            <a:lvl1pPr>
              <a:defRPr sz="1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1"/>
          </p:nvPr>
        </p:nvSpPr>
        <p:spPr>
          <a:xfrm>
            <a:off x="955679" y="2840613"/>
            <a:ext cx="3781425" cy="1827114"/>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2"/>
          </p:nvPr>
        </p:nvSpPr>
        <p:spPr>
          <a:xfrm>
            <a:off x="4876800" y="908687"/>
            <a:ext cx="3779838" cy="1823085"/>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3"/>
          </p:nvPr>
        </p:nvSpPr>
        <p:spPr>
          <a:xfrm>
            <a:off x="4876800" y="2840613"/>
            <a:ext cx="3779838" cy="1827114"/>
          </a:xfrm>
        </p:spPr>
        <p:txBody>
          <a:bodyPr/>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253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6DC734-7D37-F14F-8802-CED2863F8C17}"/>
              </a:ext>
            </a:extLst>
          </p:cNvPr>
          <p:cNvSpPr>
            <a:spLocks noChangeArrowheads="1"/>
          </p:cNvSpPr>
          <p:nvPr/>
        </p:nvSpPr>
        <p:spPr bwMode="auto">
          <a:xfrm>
            <a:off x="1" y="4807744"/>
            <a:ext cx="9155113" cy="342900"/>
          </a:xfrm>
          <a:prstGeom prst="rect">
            <a:avLst/>
          </a:prstGeom>
          <a:solidFill>
            <a:srgbClr val="8C1515"/>
          </a:solidFill>
          <a:ln w="9525">
            <a:solidFill>
              <a:srgbClr val="8C1515"/>
            </a:solidFill>
            <a:miter lim="800000"/>
            <a:headEnd/>
            <a:tailEnd/>
          </a:ln>
          <a:effectLst>
            <a:outerShdw blurRad="38100" dist="25401" dir="2700000" algn="br" rotWithShape="0">
              <a:srgbClr val="808080">
                <a:alpha val="59999"/>
              </a:srgbClr>
            </a:outerShdw>
          </a:effectLst>
        </p:spPr>
        <p:txBody>
          <a:bodyPr anchor="ctr"/>
          <a:lstStyle/>
          <a:p>
            <a:pPr algn="ctr" fontAlgn="auto">
              <a:spcBef>
                <a:spcPts val="0"/>
              </a:spcBef>
              <a:spcAft>
                <a:spcPts val="0"/>
              </a:spcAft>
              <a:defRPr/>
            </a:pPr>
            <a:endParaRPr lang="en-US" sz="1350" dirty="0">
              <a:solidFill>
                <a:schemeClr val="lt1"/>
              </a:solidFill>
              <a:latin typeface="Arial"/>
              <a:ea typeface="+mn-ea"/>
            </a:endParaRPr>
          </a:p>
        </p:txBody>
      </p:sp>
      <p:pic>
        <p:nvPicPr>
          <p:cNvPr id="6" name="Picture 14" title="Stanford University">
            <a:extLst>
              <a:ext uri="{FF2B5EF4-FFF2-40B4-BE49-F238E27FC236}">
                <a16:creationId xmlns:a16="http://schemas.microsoft.com/office/drawing/2014/main" id="{C1671D62-0EF5-6A4D-A401-1D76F60E9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0075" y="4882754"/>
            <a:ext cx="1817688" cy="167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603379" y="1538765"/>
            <a:ext cx="2954337" cy="925830"/>
          </a:xfrm>
          <a:prstGeom prst="rect">
            <a:avLst/>
          </a:prstGeom>
        </p:spPr>
        <p:txBody>
          <a:bodyPr/>
          <a:lstStyle>
            <a:lvl1pPr algn="r">
              <a:defRPr sz="1500" b="1">
                <a:solidFill>
                  <a:schemeClr val="tx1"/>
                </a:solidFill>
              </a:defRPr>
            </a:lvl1pPr>
          </a:lstStyle>
          <a:p>
            <a:r>
              <a:rPr lang="en-US"/>
              <a:t>Click to edit Master title style</a:t>
            </a:r>
            <a:endParaRPr lang="en-US" dirty="0"/>
          </a:p>
        </p:txBody>
      </p:sp>
      <p:sp>
        <p:nvSpPr>
          <p:cNvPr id="13" name="Text Placeholder 3"/>
          <p:cNvSpPr>
            <a:spLocks noGrp="1"/>
          </p:cNvSpPr>
          <p:nvPr>
            <p:ph type="body" sz="half" idx="2"/>
          </p:nvPr>
        </p:nvSpPr>
        <p:spPr>
          <a:xfrm>
            <a:off x="1603379" y="2571750"/>
            <a:ext cx="2954337" cy="932975"/>
          </a:xfrm>
          <a:prstGeom prst="rect">
            <a:avLst/>
          </a:prstGeom>
        </p:spPr>
        <p:txBody>
          <a:bodyPr/>
          <a:lstStyle>
            <a:lvl1pPr marL="0" indent="0" algn="r">
              <a:buNone/>
              <a:defRPr sz="900" cap="all" spc="225">
                <a:solidFill>
                  <a:srgbClr val="A4001D"/>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Picture Placeholder 16"/>
          <p:cNvSpPr>
            <a:spLocks noGrp="1"/>
          </p:cNvSpPr>
          <p:nvPr>
            <p:ph type="pic" sz="quarter" idx="13"/>
          </p:nvPr>
        </p:nvSpPr>
        <p:spPr>
          <a:xfrm>
            <a:off x="4665662" y="1535112"/>
            <a:ext cx="1951038" cy="1951038"/>
          </a:xfrm>
          <a:prstGeom prst="rect">
            <a:avLst/>
          </a:prstGeom>
          <a:blipFill rotWithShape="1">
            <a:blip r:embed="rId3"/>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lstStyle>
            <a:lvl1pPr>
              <a:buNone/>
              <a:defRPr sz="900"/>
            </a:lvl1pPr>
          </a:lstStyle>
          <a:p>
            <a:pPr lvl="0"/>
            <a:r>
              <a:rPr lang="en-US" noProof="0"/>
              <a:t>Click icon to add picture</a:t>
            </a:r>
            <a:endParaRPr lang="en-US" noProof="0" dirty="0"/>
          </a:p>
        </p:txBody>
      </p:sp>
    </p:spTree>
    <p:extLst>
      <p:ext uri="{BB962C8B-B14F-4D97-AF65-F5344CB8AC3E}">
        <p14:creationId xmlns:p14="http://schemas.microsoft.com/office/powerpoint/2010/main" val="24653851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2"/>
            <a:ext cx="7707862" cy="488024"/>
          </a:xfrm>
          <a:prstGeom prst="rect">
            <a:avLst/>
          </a:prstGeom>
        </p:spPr>
        <p:txBody>
          <a:bodyPr/>
          <a:lstStyle>
            <a:lvl1pPr algn="l">
              <a:defRPr sz="18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955679" y="908685"/>
            <a:ext cx="7700963"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2310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22">
            <a:extLst>
              <a:ext uri="{FF2B5EF4-FFF2-40B4-BE49-F238E27FC236}">
                <a16:creationId xmlns:a16="http://schemas.microsoft.com/office/drawing/2014/main" id="{A87051C5-A5E5-0D4E-9C4A-2382957B8D6F}"/>
              </a:ext>
            </a:extLst>
          </p:cNvPr>
          <p:cNvSpPr txBox="1">
            <a:spLocks/>
          </p:cNvSpPr>
          <p:nvPr/>
        </p:nvSpPr>
        <p:spPr>
          <a:xfrm>
            <a:off x="60325" y="8335"/>
            <a:ext cx="457200" cy="457200"/>
          </a:xfrm>
          <a:prstGeom prst="rect">
            <a:avLst/>
          </a:prstGeom>
        </p:spPr>
        <p:txBody>
          <a:bodyPr wrap="none" lIns="34290" tIns="0" rIns="34290" bIns="0" anchor="ctr" anchorCtr="1"/>
          <a:lstStyle>
            <a:lvl1pPr eaLnBrk="0" hangingPunct="0">
              <a:defRPr sz="2400">
                <a:solidFill>
                  <a:schemeClr val="tx1"/>
                </a:solidFill>
                <a:latin typeface="Source Sans Pro" charset="0"/>
                <a:ea typeface="ＭＳ Ｐゴシック" panose="020B0600070205080204" pitchFamily="34" charset="-128"/>
              </a:defRPr>
            </a:lvl1pPr>
            <a:lvl2pPr marL="742950" indent="-285750" eaLnBrk="0" hangingPunct="0">
              <a:defRPr sz="2400">
                <a:solidFill>
                  <a:schemeClr val="tx1"/>
                </a:solidFill>
                <a:latin typeface="Source Sans Pro" charset="0"/>
                <a:ea typeface="ＭＳ Ｐゴシック" panose="020B0600070205080204" pitchFamily="34" charset="-128"/>
              </a:defRPr>
            </a:lvl2pPr>
            <a:lvl3pPr marL="1143000" indent="-228600" eaLnBrk="0" hangingPunct="0">
              <a:defRPr sz="2400">
                <a:solidFill>
                  <a:schemeClr val="tx1"/>
                </a:solidFill>
                <a:latin typeface="Source Sans Pro" charset="0"/>
                <a:ea typeface="ＭＳ Ｐゴシック" panose="020B0600070205080204" pitchFamily="34" charset="-128"/>
              </a:defRPr>
            </a:lvl3pPr>
            <a:lvl4pPr marL="1600200" indent="-228600" eaLnBrk="0" hangingPunct="0">
              <a:defRPr sz="2400">
                <a:solidFill>
                  <a:schemeClr val="tx1"/>
                </a:solidFill>
                <a:latin typeface="Source Sans Pro" charset="0"/>
                <a:ea typeface="ＭＳ Ｐゴシック" panose="020B0600070205080204" pitchFamily="34" charset="-128"/>
              </a:defRPr>
            </a:lvl4pPr>
            <a:lvl5pPr marL="2057400" indent="-228600" eaLnBrk="0" hangingPunct="0">
              <a:defRPr sz="2400">
                <a:solidFill>
                  <a:schemeClr val="tx1"/>
                </a:solidFill>
                <a:latin typeface="Source Sans Pro"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charset="0"/>
                <a:ea typeface="ＭＳ Ｐゴシック" panose="020B0600070205080204" pitchFamily="34" charset="-128"/>
              </a:defRPr>
            </a:lvl9pPr>
          </a:lstStyle>
          <a:p>
            <a:pPr algn="ctr" eaLnBrk="1" hangingPunct="1"/>
            <a:fld id="{2801AAFE-D397-5447-BCC8-F71B8ECD31B4}" type="slidenum">
              <a:rPr lang="en-US" altLang="en-US" sz="750">
                <a:solidFill>
                  <a:srgbClr val="7F7F7F"/>
                </a:solidFill>
                <a:latin typeface="Arial" panose="020B0604020202020204" pitchFamily="34" charset="0"/>
              </a:rPr>
              <a:pPr algn="ctr" eaLnBrk="1" hangingPunct="1"/>
              <a:t>‹#›</a:t>
            </a:fld>
            <a:endParaRPr lang="en-US" altLang="en-US" sz="750">
              <a:solidFill>
                <a:srgbClr val="7F7F7F"/>
              </a:solidFill>
              <a:latin typeface="Arial" panose="020B0604020202020204" pitchFamily="34" charset="0"/>
            </a:endParaRPr>
          </a:p>
        </p:txBody>
      </p:sp>
      <p:sp>
        <p:nvSpPr>
          <p:cNvPr id="7" name="Title 1"/>
          <p:cNvSpPr>
            <a:spLocks noGrp="1"/>
          </p:cNvSpPr>
          <p:nvPr>
            <p:ph type="title"/>
          </p:nvPr>
        </p:nvSpPr>
        <p:spPr>
          <a:xfrm>
            <a:off x="948776" y="359542"/>
            <a:ext cx="7707862" cy="488024"/>
          </a:xfrm>
          <a:prstGeom prst="rect">
            <a:avLst/>
          </a:prstGeom>
        </p:spPr>
        <p:txBody>
          <a:bodyPr/>
          <a:lstStyle>
            <a:lvl1pPr algn="l">
              <a:defRPr sz="180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949329" y="908685"/>
            <a:ext cx="3787775"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1"/>
          </p:nvPr>
        </p:nvSpPr>
        <p:spPr>
          <a:xfrm>
            <a:off x="4876800" y="908685"/>
            <a:ext cx="3779838"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4151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2"/>
            <a:ext cx="7707862" cy="488024"/>
          </a:xfrm>
          <a:prstGeom prst="rect">
            <a:avLst/>
          </a:prstGeom>
        </p:spPr>
        <p:txBody>
          <a:bodyPr/>
          <a:lstStyle>
            <a:lvl1pPr algn="l">
              <a:defRPr sz="1800">
                <a:solidFill>
                  <a:schemeClr val="bg2"/>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948777" y="908686"/>
            <a:ext cx="7707862" cy="1816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1"/>
          </p:nvPr>
        </p:nvSpPr>
        <p:spPr>
          <a:xfrm>
            <a:off x="949329" y="2841314"/>
            <a:ext cx="7707313" cy="1816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58004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2"/>
            <a:ext cx="7707862" cy="488024"/>
          </a:xfrm>
          <a:prstGeom prst="rect">
            <a:avLst/>
          </a:prstGeom>
        </p:spPr>
        <p:txBody>
          <a:bodyPr/>
          <a:lstStyle>
            <a:lvl1pPr algn="l">
              <a:defRPr sz="1800">
                <a:solidFill>
                  <a:schemeClr val="bg2"/>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949329" y="908685"/>
            <a:ext cx="3787775"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876800" y="908687"/>
            <a:ext cx="3779838"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2"/>
          </p:nvPr>
        </p:nvSpPr>
        <p:spPr>
          <a:xfrm>
            <a:off x="4876800" y="2837497"/>
            <a:ext cx="3779838" cy="1830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1208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2"/>
            <a:ext cx="7707862" cy="488024"/>
          </a:xfrm>
          <a:prstGeom prst="rect">
            <a:avLst/>
          </a:prstGeom>
        </p:spPr>
        <p:txBody>
          <a:bodyPr/>
          <a:lstStyle>
            <a:lvl1pPr algn="l">
              <a:defRPr sz="1800">
                <a:solidFill>
                  <a:schemeClr val="bg2"/>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949329" y="908687"/>
            <a:ext cx="3787775"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955679" y="2840613"/>
            <a:ext cx="3781425" cy="1827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876800" y="908687"/>
            <a:ext cx="3779838"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4876800" y="2840613"/>
            <a:ext cx="3779838" cy="1827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09642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SUSig_White.eps">
            <a:extLst>
              <a:ext uri="{FF2B5EF4-FFF2-40B4-BE49-F238E27FC236}">
                <a16:creationId xmlns:a16="http://schemas.microsoft.com/office/drawing/2014/main" id="{0DFD5114-4A61-E741-ACF1-13F116766D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4811316"/>
            <a:ext cx="2046288" cy="18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F997527-60D6-B948-8E32-E9D75AE78A49}"/>
              </a:ext>
            </a:extLst>
          </p:cNvPr>
          <p:cNvSpPr>
            <a:spLocks noChangeArrowheads="1"/>
          </p:cNvSpPr>
          <p:nvPr/>
        </p:nvSpPr>
        <p:spPr bwMode="auto">
          <a:xfrm>
            <a:off x="1" y="4807744"/>
            <a:ext cx="9155113" cy="342900"/>
          </a:xfrm>
          <a:prstGeom prst="rect">
            <a:avLst/>
          </a:prstGeom>
          <a:solidFill>
            <a:schemeClr val="bg2"/>
          </a:solidFill>
          <a:ln w="9525">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fontAlgn="auto">
              <a:spcBef>
                <a:spcPts val="0"/>
              </a:spcBef>
              <a:spcAft>
                <a:spcPts val="0"/>
              </a:spcAft>
              <a:defRPr/>
            </a:pPr>
            <a:endParaRPr lang="en-US" sz="1350" dirty="0">
              <a:solidFill>
                <a:schemeClr val="lt1"/>
              </a:solidFill>
              <a:latin typeface="Arial"/>
              <a:ea typeface="+mn-ea"/>
            </a:endParaRPr>
          </a:p>
        </p:txBody>
      </p:sp>
      <p:pic>
        <p:nvPicPr>
          <p:cNvPr id="7" name="Picture 11" title="Stanford University">
            <a:extLst>
              <a:ext uri="{FF2B5EF4-FFF2-40B4-BE49-F238E27FC236}">
                <a16:creationId xmlns:a16="http://schemas.microsoft.com/office/drawing/2014/main" id="{FCDF515B-1CCE-1D4D-BCF0-F2CF3C2519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0075" y="4882754"/>
            <a:ext cx="1817688" cy="167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1802888"/>
            <a:ext cx="8229600" cy="618473"/>
          </a:xfrm>
          <a:prstGeom prst="rect">
            <a:avLst/>
          </a:prstGeom>
        </p:spPr>
        <p:txBody>
          <a:bodyPr>
            <a:noAutofit/>
          </a:bodyPr>
          <a:lstStyle>
            <a:lvl1pPr algn="ctr">
              <a:defRPr sz="2700">
                <a:solidFill>
                  <a:schemeClr val="tx1"/>
                </a:solidFill>
              </a:defRPr>
            </a:lvl1pPr>
          </a:lstStyle>
          <a:p>
            <a:r>
              <a:rPr lang="en-US" dirty="0"/>
              <a:t>Click to edit Master title style</a:t>
            </a:r>
          </a:p>
        </p:txBody>
      </p:sp>
      <p:sp>
        <p:nvSpPr>
          <p:cNvPr id="12" name="Text Placeholder 33"/>
          <p:cNvSpPr>
            <a:spLocks noGrp="1"/>
          </p:cNvSpPr>
          <p:nvPr>
            <p:ph type="body" sz="quarter" idx="18"/>
          </p:nvPr>
        </p:nvSpPr>
        <p:spPr>
          <a:xfrm>
            <a:off x="1603375" y="3599022"/>
            <a:ext cx="6059488" cy="205740"/>
          </a:xfrm>
          <a:prstGeom prst="rect">
            <a:avLst/>
          </a:prstGeom>
        </p:spPr>
        <p:txBody>
          <a:bodyPr wrap="none" anchor="ctr" anchorCtr="1">
            <a:noAutofit/>
          </a:bodyPr>
          <a:lstStyle>
            <a:lvl1pPr algn="ctr">
              <a:buNone/>
              <a:defRPr sz="135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Subtitle 2"/>
          <p:cNvSpPr>
            <a:spLocks noGrp="1"/>
          </p:cNvSpPr>
          <p:nvPr>
            <p:ph type="subTitle" idx="1"/>
          </p:nvPr>
        </p:nvSpPr>
        <p:spPr>
          <a:xfrm>
            <a:off x="457200" y="2421361"/>
            <a:ext cx="8229600" cy="461897"/>
          </a:xfrm>
          <a:prstGeom prst="rect">
            <a:avLst/>
          </a:prstGeom>
        </p:spPr>
        <p:txBody>
          <a:bodyPr>
            <a:noAutofit/>
          </a:bodyPr>
          <a:lstStyle>
            <a:lvl1pPr marL="0" indent="0" algn="ctr">
              <a:buNone/>
              <a:defRPr sz="1500" cap="small" spc="225">
                <a:solidFill>
                  <a:srgbClr val="A4001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3465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3A85C2-0FA9-EB42-B7BC-76BED5CF3A6A}"/>
              </a:ext>
            </a:extLst>
          </p:cNvPr>
          <p:cNvSpPr>
            <a:spLocks noChangeArrowheads="1"/>
          </p:cNvSpPr>
          <p:nvPr/>
        </p:nvSpPr>
        <p:spPr bwMode="auto">
          <a:xfrm>
            <a:off x="1" y="4807744"/>
            <a:ext cx="9155113" cy="342900"/>
          </a:xfrm>
          <a:prstGeom prst="rect">
            <a:avLst/>
          </a:prstGeom>
          <a:solidFill>
            <a:schemeClr val="bg2"/>
          </a:solidFill>
          <a:ln w="9525">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fontAlgn="auto">
              <a:spcBef>
                <a:spcPts val="0"/>
              </a:spcBef>
              <a:spcAft>
                <a:spcPts val="0"/>
              </a:spcAft>
              <a:defRPr/>
            </a:pPr>
            <a:endParaRPr lang="en-US" sz="1350" dirty="0">
              <a:solidFill>
                <a:schemeClr val="lt1"/>
              </a:solidFill>
              <a:latin typeface="Arial"/>
              <a:ea typeface="+mn-ea"/>
            </a:endParaRPr>
          </a:p>
        </p:txBody>
      </p:sp>
      <p:pic>
        <p:nvPicPr>
          <p:cNvPr id="7" name="Picture 10" title="Stanford University">
            <a:extLst>
              <a:ext uri="{FF2B5EF4-FFF2-40B4-BE49-F238E27FC236}">
                <a16:creationId xmlns:a16="http://schemas.microsoft.com/office/drawing/2014/main" id="{C47FEC19-42E5-E04F-B287-E1934F71E5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0075" y="4882754"/>
            <a:ext cx="1817688" cy="167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603379" y="1538765"/>
            <a:ext cx="2954337" cy="925830"/>
          </a:xfrm>
          <a:prstGeom prst="rect">
            <a:avLst/>
          </a:prstGeom>
        </p:spPr>
        <p:txBody>
          <a:bodyPr/>
          <a:lstStyle>
            <a:lvl1pPr algn="r">
              <a:defRPr sz="1500" b="1">
                <a:solidFill>
                  <a:schemeClr val="tx1"/>
                </a:solidFill>
              </a:defRPr>
            </a:lvl1pPr>
          </a:lstStyle>
          <a:p>
            <a:r>
              <a:rPr lang="en-US"/>
              <a:t>Click to edit Master title style</a:t>
            </a:r>
            <a:endParaRPr lang="en-US" dirty="0"/>
          </a:p>
        </p:txBody>
      </p:sp>
      <p:sp>
        <p:nvSpPr>
          <p:cNvPr id="13" name="Text Placeholder 3"/>
          <p:cNvSpPr>
            <a:spLocks noGrp="1"/>
          </p:cNvSpPr>
          <p:nvPr>
            <p:ph type="body" sz="half" idx="2"/>
          </p:nvPr>
        </p:nvSpPr>
        <p:spPr>
          <a:xfrm>
            <a:off x="1603379" y="2571750"/>
            <a:ext cx="2954337" cy="932975"/>
          </a:xfrm>
          <a:prstGeom prst="rect">
            <a:avLst/>
          </a:prstGeom>
        </p:spPr>
        <p:txBody>
          <a:bodyPr/>
          <a:lstStyle>
            <a:lvl1pPr marL="0" indent="0" algn="r">
              <a:buNone/>
              <a:defRPr sz="900" cap="all" spc="225">
                <a:solidFill>
                  <a:srgbClr val="A4001D"/>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Picture Placeholder 16"/>
          <p:cNvSpPr>
            <a:spLocks noGrp="1"/>
          </p:cNvSpPr>
          <p:nvPr>
            <p:ph type="pic" sz="quarter" idx="13"/>
          </p:nvPr>
        </p:nvSpPr>
        <p:spPr>
          <a:xfrm>
            <a:off x="4665662" y="1535112"/>
            <a:ext cx="1951038" cy="1951038"/>
          </a:xfrm>
          <a:prstGeom prst="rect">
            <a:avLst/>
          </a:prstGeom>
          <a:blipFill rotWithShape="1">
            <a:blip r:embed="rId3"/>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lstStyle>
            <a:lvl1pPr>
              <a:defRPr lang="en-US" sz="9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1302328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
            <a:extLst>
              <a:ext uri="{FF2B5EF4-FFF2-40B4-BE49-F238E27FC236}">
                <a16:creationId xmlns:a16="http://schemas.microsoft.com/office/drawing/2014/main" id="{DE278121-BDA7-3A4A-8B75-D23390B89ECC}"/>
              </a:ext>
            </a:extLst>
          </p:cNvPr>
          <p:cNvSpPr>
            <a:spLocks noGrp="1"/>
          </p:cNvSpPr>
          <p:nvPr>
            <p:ph type="title"/>
          </p:nvPr>
        </p:nvSpPr>
        <p:spPr bwMode="auto">
          <a:xfrm>
            <a:off x="949326" y="359569"/>
            <a:ext cx="7707313" cy="48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4" name="Text Placeholder 3">
            <a:extLst>
              <a:ext uri="{FF2B5EF4-FFF2-40B4-BE49-F238E27FC236}">
                <a16:creationId xmlns:a16="http://schemas.microsoft.com/office/drawing/2014/main" id="{4DABBCEF-37B7-824D-BA1B-CBFF92512AB3}"/>
              </a:ext>
            </a:extLst>
          </p:cNvPr>
          <p:cNvSpPr>
            <a:spLocks noGrp="1"/>
          </p:cNvSpPr>
          <p:nvPr>
            <p:ph type="body" idx="1"/>
          </p:nvPr>
        </p:nvSpPr>
        <p:spPr>
          <a:xfrm>
            <a:off x="949326" y="903685"/>
            <a:ext cx="7707313" cy="376356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a:extLst>
              <a:ext uri="{FF2B5EF4-FFF2-40B4-BE49-F238E27FC236}">
                <a16:creationId xmlns:a16="http://schemas.microsoft.com/office/drawing/2014/main" id="{853E4EC6-9B39-464E-95E9-784BB200114E}"/>
              </a:ext>
            </a:extLst>
          </p:cNvPr>
          <p:cNvSpPr>
            <a:spLocks noGrp="1"/>
          </p:cNvSpPr>
          <p:nvPr>
            <p:ph type="sldNum" sz="quarter" idx="4"/>
          </p:nvPr>
        </p:nvSpPr>
        <p:spPr>
          <a:xfrm>
            <a:off x="109539" y="4811316"/>
            <a:ext cx="846137" cy="272653"/>
          </a:xfrm>
          <a:prstGeom prst="rect">
            <a:avLst/>
          </a:prstGeom>
        </p:spPr>
        <p:txBody>
          <a:bodyPr vert="horz" wrap="square" lIns="91440" tIns="45720" rIns="91440" bIns="45720" numCol="1" anchor="ctr" anchorCtr="0" compatLnSpc="1">
            <a:prstTxWarp prst="textNoShape">
              <a:avLst/>
            </a:prstTxWarp>
          </a:bodyPr>
          <a:lstStyle>
            <a:lvl1pPr>
              <a:defRPr sz="750">
                <a:solidFill>
                  <a:srgbClr val="898989"/>
                </a:solidFill>
                <a:latin typeface="Arial" panose="020B0604020202020204" pitchFamily="34" charset="0"/>
              </a:defRPr>
            </a:lvl1pPr>
          </a:lstStyle>
          <a:p>
            <a:fld id="{DE7F07FF-867B-A34D-A038-6F97AD2BC237}" type="slidenum">
              <a:rPr lang="en-US" altLang="en-US"/>
              <a:pPr/>
              <a:t>‹#›</a:t>
            </a:fld>
            <a:endParaRPr lang="en-US" altLang="en-US"/>
          </a:p>
        </p:txBody>
      </p:sp>
      <p:sp>
        <p:nvSpPr>
          <p:cNvPr id="10" name="Rectangle 9">
            <a:extLst>
              <a:ext uri="{FF2B5EF4-FFF2-40B4-BE49-F238E27FC236}">
                <a16:creationId xmlns:a16="http://schemas.microsoft.com/office/drawing/2014/main" id="{BD79C5A5-5DEB-2444-B6D5-CB68E8002BF6}"/>
              </a:ext>
            </a:extLst>
          </p:cNvPr>
          <p:cNvSpPr/>
          <p:nvPr/>
        </p:nvSpPr>
        <p:spPr>
          <a:xfrm>
            <a:off x="0" y="0"/>
            <a:ext cx="457200" cy="5150644"/>
          </a:xfrm>
          <a:prstGeom prst="rect">
            <a:avLst/>
          </a:prstGeom>
          <a:solidFill>
            <a:srgbClr val="8C1515"/>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latin typeface="Arial"/>
            </a:endParaRPr>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Lst>
  <p:transition/>
  <p:hf hdr="0" ftr="0" dt="0"/>
  <p:txStyles>
    <p:titleStyle>
      <a:lvl1pPr algn="l" defTabSz="342900" rtl="0" eaLnBrk="1" fontAlgn="base" hangingPunct="1">
        <a:lnSpc>
          <a:spcPct val="85000"/>
        </a:lnSpc>
        <a:spcBef>
          <a:spcPct val="0"/>
        </a:spcBef>
        <a:spcAft>
          <a:spcPct val="0"/>
        </a:spcAft>
        <a:defRPr sz="1800" kern="1200">
          <a:solidFill>
            <a:schemeClr val="bg2"/>
          </a:solidFill>
          <a:latin typeface="Arial"/>
          <a:ea typeface="ＭＳ Ｐゴシック" charset="0"/>
          <a:cs typeface="ＭＳ Ｐゴシック" charset="0"/>
        </a:defRPr>
      </a:lvl1pPr>
      <a:lvl2pPr algn="l" defTabSz="342900" rtl="0" eaLnBrk="1" fontAlgn="base" hangingPunct="1">
        <a:lnSpc>
          <a:spcPct val="85000"/>
        </a:lnSpc>
        <a:spcBef>
          <a:spcPct val="0"/>
        </a:spcBef>
        <a:spcAft>
          <a:spcPct val="0"/>
        </a:spcAft>
        <a:defRPr sz="1800">
          <a:solidFill>
            <a:schemeClr val="bg2"/>
          </a:solidFill>
          <a:latin typeface="Arial" charset="0"/>
          <a:ea typeface="ＭＳ Ｐゴシック" charset="0"/>
          <a:cs typeface="ＭＳ Ｐゴシック" charset="0"/>
        </a:defRPr>
      </a:lvl2pPr>
      <a:lvl3pPr algn="l" defTabSz="342900" rtl="0" eaLnBrk="1" fontAlgn="base" hangingPunct="1">
        <a:lnSpc>
          <a:spcPct val="85000"/>
        </a:lnSpc>
        <a:spcBef>
          <a:spcPct val="0"/>
        </a:spcBef>
        <a:spcAft>
          <a:spcPct val="0"/>
        </a:spcAft>
        <a:defRPr sz="1800">
          <a:solidFill>
            <a:schemeClr val="bg2"/>
          </a:solidFill>
          <a:latin typeface="Arial" charset="0"/>
          <a:ea typeface="ＭＳ Ｐゴシック" charset="0"/>
          <a:cs typeface="ＭＳ Ｐゴシック" charset="0"/>
        </a:defRPr>
      </a:lvl3pPr>
      <a:lvl4pPr algn="l" defTabSz="342900" rtl="0" eaLnBrk="1" fontAlgn="base" hangingPunct="1">
        <a:lnSpc>
          <a:spcPct val="85000"/>
        </a:lnSpc>
        <a:spcBef>
          <a:spcPct val="0"/>
        </a:spcBef>
        <a:spcAft>
          <a:spcPct val="0"/>
        </a:spcAft>
        <a:defRPr sz="1800">
          <a:solidFill>
            <a:schemeClr val="bg2"/>
          </a:solidFill>
          <a:latin typeface="Arial" charset="0"/>
          <a:ea typeface="ＭＳ Ｐゴシック" charset="0"/>
          <a:cs typeface="ＭＳ Ｐゴシック" charset="0"/>
        </a:defRPr>
      </a:lvl4pPr>
      <a:lvl5pPr algn="l" defTabSz="342900" rtl="0" eaLnBrk="1" fontAlgn="base" hangingPunct="1">
        <a:lnSpc>
          <a:spcPct val="85000"/>
        </a:lnSpc>
        <a:spcBef>
          <a:spcPct val="0"/>
        </a:spcBef>
        <a:spcAft>
          <a:spcPct val="0"/>
        </a:spcAft>
        <a:defRPr sz="1800">
          <a:solidFill>
            <a:schemeClr val="bg2"/>
          </a:solidFill>
          <a:latin typeface="Arial" charset="0"/>
          <a:ea typeface="ＭＳ Ｐゴシック" charset="0"/>
          <a:cs typeface="ＭＳ Ｐゴシック" charset="0"/>
        </a:defRPr>
      </a:lvl5pPr>
      <a:lvl6pPr marL="342900" algn="l" defTabSz="342900" rtl="0" eaLnBrk="1" fontAlgn="base" hangingPunct="1">
        <a:lnSpc>
          <a:spcPct val="85000"/>
        </a:lnSpc>
        <a:spcBef>
          <a:spcPct val="0"/>
        </a:spcBef>
        <a:spcAft>
          <a:spcPct val="0"/>
        </a:spcAft>
        <a:defRPr sz="1800">
          <a:solidFill>
            <a:schemeClr val="bg2"/>
          </a:solidFill>
          <a:latin typeface="Source Sans Pro Semibold" charset="0"/>
          <a:ea typeface="ＭＳ Ｐゴシック" charset="0"/>
          <a:cs typeface="ＭＳ Ｐゴシック" charset="0"/>
        </a:defRPr>
      </a:lvl6pPr>
      <a:lvl7pPr marL="685800" algn="l" defTabSz="342900" rtl="0" eaLnBrk="1" fontAlgn="base" hangingPunct="1">
        <a:lnSpc>
          <a:spcPct val="85000"/>
        </a:lnSpc>
        <a:spcBef>
          <a:spcPct val="0"/>
        </a:spcBef>
        <a:spcAft>
          <a:spcPct val="0"/>
        </a:spcAft>
        <a:defRPr sz="1800">
          <a:solidFill>
            <a:schemeClr val="bg2"/>
          </a:solidFill>
          <a:latin typeface="Source Sans Pro Semibold" charset="0"/>
          <a:ea typeface="ＭＳ Ｐゴシック" charset="0"/>
          <a:cs typeface="ＭＳ Ｐゴシック" charset="0"/>
        </a:defRPr>
      </a:lvl7pPr>
      <a:lvl8pPr marL="1028700" algn="l" defTabSz="342900" rtl="0" eaLnBrk="1" fontAlgn="base" hangingPunct="1">
        <a:lnSpc>
          <a:spcPct val="85000"/>
        </a:lnSpc>
        <a:spcBef>
          <a:spcPct val="0"/>
        </a:spcBef>
        <a:spcAft>
          <a:spcPct val="0"/>
        </a:spcAft>
        <a:defRPr sz="1800">
          <a:solidFill>
            <a:schemeClr val="bg2"/>
          </a:solidFill>
          <a:latin typeface="Source Sans Pro Semibold" charset="0"/>
          <a:ea typeface="ＭＳ Ｐゴシック" charset="0"/>
          <a:cs typeface="ＭＳ Ｐゴシック" charset="0"/>
        </a:defRPr>
      </a:lvl8pPr>
      <a:lvl9pPr marL="1371600" algn="l" defTabSz="342900" rtl="0" eaLnBrk="1" fontAlgn="base" hangingPunct="1">
        <a:lnSpc>
          <a:spcPct val="85000"/>
        </a:lnSpc>
        <a:spcBef>
          <a:spcPct val="0"/>
        </a:spcBef>
        <a:spcAft>
          <a:spcPct val="0"/>
        </a:spcAft>
        <a:defRPr sz="1800">
          <a:solidFill>
            <a:schemeClr val="bg2"/>
          </a:solidFill>
          <a:latin typeface="Source Sans Pro Semibold"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Clr>
          <a:schemeClr val="bg2"/>
        </a:buClr>
        <a:buFont typeface="Wingdings" pitchFamily="2" charset="2"/>
        <a:defRPr kern="1200" spc="15">
          <a:solidFill>
            <a:schemeClr val="tx1"/>
          </a:solidFill>
          <a:latin typeface="Arial"/>
          <a:ea typeface="ＭＳ Ｐゴシック" charset="0"/>
          <a:cs typeface="ＭＳ Ｐゴシック" charset="0"/>
        </a:defRPr>
      </a:lvl1pPr>
      <a:lvl2pPr marL="216694" indent="-216694" algn="l" defTabSz="342900" rtl="0" eaLnBrk="1" fontAlgn="base" hangingPunct="1">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427435" indent="-169069" algn="l" defTabSz="342900" rtl="0" eaLnBrk="1" fontAlgn="base" hangingPunct="1">
        <a:spcBef>
          <a:spcPct val="20000"/>
        </a:spcBef>
        <a:spcAft>
          <a:spcPct val="0"/>
        </a:spcAft>
        <a:buClr>
          <a:schemeClr val="bg2"/>
        </a:buClr>
        <a:buSzPct val="102000"/>
        <a:buFont typeface="Source Sans Pro" charset="0"/>
        <a:buChar char="›"/>
        <a:defRPr kern="1200">
          <a:solidFill>
            <a:srgbClr val="595959"/>
          </a:solidFill>
          <a:latin typeface="Arial"/>
          <a:ea typeface="ＭＳ Ｐゴシック" charset="0"/>
          <a:cs typeface="+mn-cs"/>
        </a:defRPr>
      </a:lvl3pPr>
      <a:lvl4pPr marL="685800" indent="-170260" algn="l" defTabSz="342900" rtl="0" eaLnBrk="1" fontAlgn="base" hangingPunct="1">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944166" indent="-170260" algn="l" defTabSz="342900" rtl="0" eaLnBrk="1" fontAlgn="base" hangingPunct="1">
        <a:spcBef>
          <a:spcPct val="20000"/>
        </a:spcBef>
        <a:spcAft>
          <a:spcPct val="0"/>
        </a:spcAft>
        <a:buClr>
          <a:schemeClr val="bg2"/>
        </a:buClr>
        <a:buFont typeface="Source Sans Pro" charset="0"/>
        <a:buChar char="–"/>
        <a:defRPr kern="1200">
          <a:solidFill>
            <a:srgbClr val="595959"/>
          </a:solidFill>
          <a:latin typeface="Arial"/>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2">
            <a:extLst>
              <a:ext uri="{FF2B5EF4-FFF2-40B4-BE49-F238E27FC236}">
                <a16:creationId xmlns:a16="http://schemas.microsoft.com/office/drawing/2014/main" id="{293C94AA-7023-554C-8C62-296A7096BBD1}"/>
              </a:ext>
            </a:extLst>
          </p:cNvPr>
          <p:cNvSpPr>
            <a:spLocks noGrp="1"/>
          </p:cNvSpPr>
          <p:nvPr>
            <p:ph type="title"/>
          </p:nvPr>
        </p:nvSpPr>
        <p:spPr bwMode="auto">
          <a:xfrm>
            <a:off x="949326" y="359569"/>
            <a:ext cx="7707313" cy="48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4" name="Text Placeholder 3">
            <a:extLst>
              <a:ext uri="{FF2B5EF4-FFF2-40B4-BE49-F238E27FC236}">
                <a16:creationId xmlns:a16="http://schemas.microsoft.com/office/drawing/2014/main" id="{48FF1CB1-865E-3743-B3AE-3C84855E8DE9}"/>
              </a:ext>
            </a:extLst>
          </p:cNvPr>
          <p:cNvSpPr>
            <a:spLocks noGrp="1"/>
          </p:cNvSpPr>
          <p:nvPr>
            <p:ph type="body" idx="1"/>
          </p:nvPr>
        </p:nvSpPr>
        <p:spPr>
          <a:xfrm>
            <a:off x="949326" y="903685"/>
            <a:ext cx="7707313" cy="376356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70EB6B97-942D-384E-8A2F-955FEBEC477A}"/>
              </a:ext>
            </a:extLst>
          </p:cNvPr>
          <p:cNvSpPr>
            <a:spLocks noGrp="1"/>
          </p:cNvSpPr>
          <p:nvPr>
            <p:ph type="sldNum" sz="quarter" idx="4"/>
          </p:nvPr>
        </p:nvSpPr>
        <p:spPr>
          <a:xfrm>
            <a:off x="109539" y="4821552"/>
            <a:ext cx="846137" cy="272653"/>
          </a:xfrm>
          <a:prstGeom prst="rect">
            <a:avLst/>
          </a:prstGeom>
        </p:spPr>
        <p:txBody>
          <a:bodyPr vert="horz" wrap="square" lIns="91440" tIns="45720" rIns="91440" bIns="45720" numCol="1" anchor="ctr" anchorCtr="0" compatLnSpc="1">
            <a:prstTxWarp prst="textNoShape">
              <a:avLst/>
            </a:prstTxWarp>
          </a:bodyPr>
          <a:lstStyle>
            <a:lvl1pPr>
              <a:defRPr sz="750">
                <a:solidFill>
                  <a:srgbClr val="898989"/>
                </a:solidFill>
                <a:latin typeface="Arial" panose="020B0604020202020204" pitchFamily="34" charset="0"/>
              </a:defRPr>
            </a:lvl1pPr>
          </a:lstStyle>
          <a:p>
            <a:fld id="{AC13E6D5-74F7-484E-B15D-5FF0E9020B73}" type="slidenum">
              <a:rPr lang="en-US" altLang="en-US"/>
              <a:pPr/>
              <a:t>‹#›</a:t>
            </a:fld>
            <a:endParaRPr lang="en-US" altLang="en-US"/>
          </a:p>
        </p:txBody>
      </p:sp>
      <p:sp>
        <p:nvSpPr>
          <p:cNvPr id="7" name="Rectangle 6">
            <a:extLst>
              <a:ext uri="{FF2B5EF4-FFF2-40B4-BE49-F238E27FC236}">
                <a16:creationId xmlns:a16="http://schemas.microsoft.com/office/drawing/2014/main" id="{9EB92B06-537E-5449-B20E-ED500AB05667}"/>
              </a:ext>
            </a:extLst>
          </p:cNvPr>
          <p:cNvSpPr/>
          <p:nvPr/>
        </p:nvSpPr>
        <p:spPr>
          <a:xfrm>
            <a:off x="-11113" y="0"/>
            <a:ext cx="9155113" cy="342900"/>
          </a:xfrm>
          <a:prstGeom prst="rect">
            <a:avLst/>
          </a:prstGeom>
          <a:solidFill>
            <a:schemeClr val="bg2"/>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8C1515"/>
              </a:solidFill>
              <a:latin typeface="Arial"/>
            </a:endParaRPr>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Lst>
  <p:transition/>
  <p:hf hdr="0" ftr="0" dt="0"/>
  <p:txStyles>
    <p:titleStyle>
      <a:lvl1pPr algn="l" defTabSz="342900" rtl="0" eaLnBrk="0" fontAlgn="base" hangingPunct="0">
        <a:lnSpc>
          <a:spcPct val="85000"/>
        </a:lnSpc>
        <a:spcBef>
          <a:spcPct val="0"/>
        </a:spcBef>
        <a:spcAft>
          <a:spcPct val="0"/>
        </a:spcAft>
        <a:defRPr sz="1800" kern="1200">
          <a:solidFill>
            <a:schemeClr val="bg2"/>
          </a:solidFill>
          <a:latin typeface="Arial"/>
          <a:ea typeface="ＭＳ Ｐゴシック" charset="0"/>
          <a:cs typeface="ＭＳ Ｐゴシック" charset="0"/>
        </a:defRPr>
      </a:lvl1pPr>
      <a:lvl2pPr algn="l" defTabSz="342900" rtl="0" eaLnBrk="0" fontAlgn="base" hangingPunct="0">
        <a:lnSpc>
          <a:spcPct val="85000"/>
        </a:lnSpc>
        <a:spcBef>
          <a:spcPct val="0"/>
        </a:spcBef>
        <a:spcAft>
          <a:spcPct val="0"/>
        </a:spcAft>
        <a:defRPr sz="1800">
          <a:solidFill>
            <a:schemeClr val="bg2"/>
          </a:solidFill>
          <a:latin typeface="Arial" charset="0"/>
          <a:ea typeface="ＭＳ Ｐゴシック" charset="0"/>
          <a:cs typeface="ＭＳ Ｐゴシック" charset="0"/>
        </a:defRPr>
      </a:lvl2pPr>
      <a:lvl3pPr algn="l" defTabSz="342900" rtl="0" eaLnBrk="0" fontAlgn="base" hangingPunct="0">
        <a:lnSpc>
          <a:spcPct val="85000"/>
        </a:lnSpc>
        <a:spcBef>
          <a:spcPct val="0"/>
        </a:spcBef>
        <a:spcAft>
          <a:spcPct val="0"/>
        </a:spcAft>
        <a:defRPr sz="1800">
          <a:solidFill>
            <a:schemeClr val="bg2"/>
          </a:solidFill>
          <a:latin typeface="Arial" charset="0"/>
          <a:ea typeface="ＭＳ Ｐゴシック" charset="0"/>
          <a:cs typeface="ＭＳ Ｐゴシック" charset="0"/>
        </a:defRPr>
      </a:lvl3pPr>
      <a:lvl4pPr algn="l" defTabSz="342900" rtl="0" eaLnBrk="0" fontAlgn="base" hangingPunct="0">
        <a:lnSpc>
          <a:spcPct val="85000"/>
        </a:lnSpc>
        <a:spcBef>
          <a:spcPct val="0"/>
        </a:spcBef>
        <a:spcAft>
          <a:spcPct val="0"/>
        </a:spcAft>
        <a:defRPr sz="1800">
          <a:solidFill>
            <a:schemeClr val="bg2"/>
          </a:solidFill>
          <a:latin typeface="Arial" charset="0"/>
          <a:ea typeface="ＭＳ Ｐゴシック" charset="0"/>
          <a:cs typeface="ＭＳ Ｐゴシック" charset="0"/>
        </a:defRPr>
      </a:lvl4pPr>
      <a:lvl5pPr algn="l" defTabSz="342900" rtl="0" eaLnBrk="0" fontAlgn="base" hangingPunct="0">
        <a:lnSpc>
          <a:spcPct val="85000"/>
        </a:lnSpc>
        <a:spcBef>
          <a:spcPct val="0"/>
        </a:spcBef>
        <a:spcAft>
          <a:spcPct val="0"/>
        </a:spcAft>
        <a:defRPr sz="1800">
          <a:solidFill>
            <a:schemeClr val="bg2"/>
          </a:solidFill>
          <a:latin typeface="Arial" charset="0"/>
          <a:ea typeface="ＭＳ Ｐゴシック" charset="0"/>
          <a:cs typeface="ＭＳ Ｐゴシック" charset="0"/>
        </a:defRPr>
      </a:lvl5pPr>
      <a:lvl6pPr marL="342900" algn="l" defTabSz="342900" rtl="0" fontAlgn="base">
        <a:lnSpc>
          <a:spcPct val="85000"/>
        </a:lnSpc>
        <a:spcBef>
          <a:spcPct val="0"/>
        </a:spcBef>
        <a:spcAft>
          <a:spcPct val="0"/>
        </a:spcAft>
        <a:defRPr sz="1800">
          <a:solidFill>
            <a:schemeClr val="bg2"/>
          </a:solidFill>
          <a:latin typeface="Source Sans Pro Semibold" charset="0"/>
          <a:ea typeface="ＭＳ Ｐゴシック" charset="0"/>
          <a:cs typeface="ＭＳ Ｐゴシック" charset="0"/>
        </a:defRPr>
      </a:lvl6pPr>
      <a:lvl7pPr marL="685800" algn="l" defTabSz="342900" rtl="0" fontAlgn="base">
        <a:lnSpc>
          <a:spcPct val="85000"/>
        </a:lnSpc>
        <a:spcBef>
          <a:spcPct val="0"/>
        </a:spcBef>
        <a:spcAft>
          <a:spcPct val="0"/>
        </a:spcAft>
        <a:defRPr sz="1800">
          <a:solidFill>
            <a:schemeClr val="bg2"/>
          </a:solidFill>
          <a:latin typeface="Source Sans Pro Semibold" charset="0"/>
          <a:ea typeface="ＭＳ Ｐゴシック" charset="0"/>
          <a:cs typeface="ＭＳ Ｐゴシック" charset="0"/>
        </a:defRPr>
      </a:lvl7pPr>
      <a:lvl8pPr marL="1028700" algn="l" defTabSz="342900" rtl="0" fontAlgn="base">
        <a:lnSpc>
          <a:spcPct val="85000"/>
        </a:lnSpc>
        <a:spcBef>
          <a:spcPct val="0"/>
        </a:spcBef>
        <a:spcAft>
          <a:spcPct val="0"/>
        </a:spcAft>
        <a:defRPr sz="1800">
          <a:solidFill>
            <a:schemeClr val="bg2"/>
          </a:solidFill>
          <a:latin typeface="Source Sans Pro Semibold" charset="0"/>
          <a:ea typeface="ＭＳ Ｐゴシック" charset="0"/>
          <a:cs typeface="ＭＳ Ｐゴシック" charset="0"/>
        </a:defRPr>
      </a:lvl8pPr>
      <a:lvl9pPr marL="1371600" algn="l" defTabSz="342900" rtl="0" fontAlgn="base">
        <a:lnSpc>
          <a:spcPct val="85000"/>
        </a:lnSpc>
        <a:spcBef>
          <a:spcPct val="0"/>
        </a:spcBef>
        <a:spcAft>
          <a:spcPct val="0"/>
        </a:spcAft>
        <a:defRPr sz="1800">
          <a:solidFill>
            <a:schemeClr val="bg2"/>
          </a:solidFill>
          <a:latin typeface="Source Sans Pro Semibold"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defRPr kern="1200" cap="none" spc="15" baseline="0">
          <a:solidFill>
            <a:schemeClr val="tx1"/>
          </a:solidFill>
          <a:latin typeface="Arial"/>
          <a:ea typeface="ＭＳ Ｐゴシック" charset="0"/>
          <a:cs typeface="ＭＳ Ｐゴシック" charset="0"/>
        </a:defRPr>
      </a:lvl1pPr>
      <a:lvl2pPr marL="216694" indent="-216694" algn="l" defTabSz="342900" rtl="0" eaLnBrk="0" fontAlgn="base" hangingPunct="0">
        <a:spcBef>
          <a:spcPct val="20000"/>
        </a:spcBef>
        <a:spcAft>
          <a:spcPct val="0"/>
        </a:spcAft>
        <a:buClr>
          <a:schemeClr val="bg2"/>
        </a:buClr>
        <a:buFont typeface="Wingdings" pitchFamily="2" charset="2"/>
        <a:buChar char="§"/>
        <a:defRPr kern="1200">
          <a:solidFill>
            <a:srgbClr val="595959"/>
          </a:solidFill>
          <a:latin typeface="Arial"/>
          <a:ea typeface="ＭＳ Ｐゴシック" charset="0"/>
          <a:cs typeface="+mn-cs"/>
        </a:defRPr>
      </a:lvl2pPr>
      <a:lvl3pPr marL="427435" indent="-169069" algn="l" defTabSz="342900" rtl="0" eaLnBrk="0" fontAlgn="base" hangingPunct="0">
        <a:spcBef>
          <a:spcPct val="20000"/>
        </a:spcBef>
        <a:spcAft>
          <a:spcPct val="0"/>
        </a:spcAft>
        <a:buClr>
          <a:schemeClr val="bg2"/>
        </a:buClr>
        <a:buSzPct val="102000"/>
        <a:buFont typeface="Source Sans Pro" charset="0"/>
        <a:buChar char="›"/>
        <a:defRPr kern="1200">
          <a:solidFill>
            <a:srgbClr val="595959"/>
          </a:solidFill>
          <a:latin typeface="Arial"/>
          <a:ea typeface="ＭＳ Ｐゴシック" charset="0"/>
          <a:cs typeface="+mn-cs"/>
        </a:defRPr>
      </a:lvl3pPr>
      <a:lvl4pPr marL="685800" indent="-170260" algn="l" defTabSz="342900" rtl="0" eaLnBrk="0" fontAlgn="base" hangingPunct="0">
        <a:spcBef>
          <a:spcPct val="20000"/>
        </a:spcBef>
        <a:spcAft>
          <a:spcPct val="0"/>
        </a:spcAft>
        <a:buClr>
          <a:schemeClr val="bg2"/>
        </a:buClr>
        <a:buFont typeface="Arial" panose="020B0604020202020204" pitchFamily="34" charset="0"/>
        <a:buChar char="•"/>
        <a:defRPr kern="1200">
          <a:solidFill>
            <a:srgbClr val="595959"/>
          </a:solidFill>
          <a:latin typeface="Arial"/>
          <a:ea typeface="ＭＳ Ｐゴシック" charset="0"/>
          <a:cs typeface="+mn-cs"/>
        </a:defRPr>
      </a:lvl4pPr>
      <a:lvl5pPr marL="944166" indent="-170260" algn="l" defTabSz="342900" rtl="0" eaLnBrk="0" fontAlgn="base" hangingPunct="0">
        <a:spcBef>
          <a:spcPct val="20000"/>
        </a:spcBef>
        <a:spcAft>
          <a:spcPct val="0"/>
        </a:spcAft>
        <a:buClr>
          <a:schemeClr val="bg2"/>
        </a:buClr>
        <a:buFont typeface="Source Sans Pro" charset="0"/>
        <a:buChar char="–"/>
        <a:defRPr kern="1200">
          <a:solidFill>
            <a:srgbClr val="595959"/>
          </a:solidFill>
          <a:latin typeface="Arial"/>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nicholas.carlini.com/writing/2019/all-adversarial-example-paper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arxiv.org/abs/2002.08347"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github.com/wielandbrendel/adaptive_attacks_pap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71156310-A74E-7943-864C-A7C7E9376665}"/>
              </a:ext>
            </a:extLst>
          </p:cNvPr>
          <p:cNvSpPr>
            <a:spLocks noGrp="1"/>
          </p:cNvSpPr>
          <p:nvPr>
            <p:ph type="ctrTitle"/>
          </p:nvPr>
        </p:nvSpPr>
        <p:spPr>
          <a:xfrm>
            <a:off x="1496774" y="1012373"/>
            <a:ext cx="6192983" cy="903052"/>
          </a:xfrm>
        </p:spPr>
        <p:txBody>
          <a:bodyPr/>
          <a:lstStyle/>
          <a:p>
            <a:r>
              <a:rPr lang="en-US" sz="3200" dirty="0">
                <a:latin typeface="Times New Roman" panose="02020603050405020304" pitchFamily="18" charset="0"/>
                <a:cs typeface="Times New Roman" panose="02020603050405020304" pitchFamily="18" charset="0"/>
              </a:rPr>
              <a:t>On Adaptive Attacks to Adversarial Example Defenses</a:t>
            </a:r>
          </a:p>
        </p:txBody>
      </p:sp>
      <p:sp>
        <p:nvSpPr>
          <p:cNvPr id="3" name="Text Placeholder 2">
            <a:extLst>
              <a:ext uri="{FF2B5EF4-FFF2-40B4-BE49-F238E27FC236}">
                <a16:creationId xmlns:a16="http://schemas.microsoft.com/office/drawing/2014/main" id="{042A9653-A2B0-0B4A-AED5-E0E41BDFE77F}"/>
              </a:ext>
            </a:extLst>
          </p:cNvPr>
          <p:cNvSpPr>
            <a:spLocks noGrp="1"/>
          </p:cNvSpPr>
          <p:nvPr>
            <p:ph type="body" sz="quarter" idx="18"/>
          </p:nvPr>
        </p:nvSpPr>
        <p:spPr>
          <a:xfrm>
            <a:off x="2357470" y="1824924"/>
            <a:ext cx="4544616" cy="1009972"/>
          </a:xfrm>
        </p:spPr>
        <p:txBody>
          <a:bodyPr/>
          <a:lstStyle/>
          <a:p>
            <a:pPr marL="0" indent="0" fontAlgn="auto">
              <a:spcAft>
                <a:spcPts val="0"/>
              </a:spcAft>
              <a:defRPr/>
            </a:pPr>
            <a:r>
              <a:rPr lang="en-US" sz="2400" dirty="0" err="1">
                <a:solidFill>
                  <a:schemeClr val="tx1"/>
                </a:solidFill>
                <a:latin typeface="Times New Roman" panose="02020603050405020304" pitchFamily="18" charset="0"/>
                <a:cs typeface="Times New Roman" panose="02020603050405020304" pitchFamily="18" charset="0"/>
              </a:rPr>
              <a:t>NeurIPS</a:t>
            </a:r>
            <a:r>
              <a:rPr lang="en-US" sz="2400" dirty="0">
                <a:solidFill>
                  <a:schemeClr val="tx1"/>
                </a:solidFill>
                <a:latin typeface="Times New Roman" panose="02020603050405020304" pitchFamily="18" charset="0"/>
                <a:cs typeface="Times New Roman" panose="02020603050405020304" pitchFamily="18" charset="0"/>
              </a:rPr>
              <a:t> 2020</a:t>
            </a:r>
          </a:p>
        </p:txBody>
      </p:sp>
      <p:sp>
        <p:nvSpPr>
          <p:cNvPr id="2" name="Rectangle 1">
            <a:extLst>
              <a:ext uri="{FF2B5EF4-FFF2-40B4-BE49-F238E27FC236}">
                <a16:creationId xmlns:a16="http://schemas.microsoft.com/office/drawing/2014/main" id="{9A71959B-47FA-B147-A3F2-C96C6121F246}"/>
              </a:ext>
            </a:extLst>
          </p:cNvPr>
          <p:cNvSpPr/>
          <p:nvPr/>
        </p:nvSpPr>
        <p:spPr>
          <a:xfrm>
            <a:off x="2550562" y="3949910"/>
            <a:ext cx="1909497" cy="369332"/>
          </a:xfrm>
          <a:prstGeom prst="rect">
            <a:avLst/>
          </a:prstGeom>
        </p:spPr>
        <p:txBody>
          <a:bodyPr wrap="square">
            <a:spAutoFit/>
          </a:bodyPr>
          <a:lstStyle/>
          <a:p>
            <a:pPr marL="0" indent="0" algn="ctr" fontAlgn="auto">
              <a:spcAft>
                <a:spcPts val="0"/>
              </a:spcAft>
              <a:defRPr/>
            </a:pPr>
            <a:r>
              <a:rPr lang="en-US" sz="1800" dirty="0">
                <a:latin typeface="Times New Roman" panose="02020603050405020304" pitchFamily="18" charset="0"/>
                <a:cs typeface="Times New Roman" panose="02020603050405020304" pitchFamily="18" charset="0"/>
              </a:rPr>
              <a:t>Nicholas </a:t>
            </a:r>
            <a:r>
              <a:rPr lang="en-US" sz="1800" dirty="0" err="1">
                <a:latin typeface="Times New Roman" panose="02020603050405020304" pitchFamily="18" charset="0"/>
                <a:cs typeface="Times New Roman" panose="02020603050405020304" pitchFamily="18" charset="0"/>
              </a:rPr>
              <a:t>Carlini</a:t>
            </a:r>
            <a:r>
              <a:rPr lang="en-US" sz="18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BDD65D76-0A6E-B84D-BC35-2A3C1C2AD409}"/>
              </a:ext>
            </a:extLst>
          </p:cNvPr>
          <p:cNvSpPr/>
          <p:nvPr/>
        </p:nvSpPr>
        <p:spPr>
          <a:xfrm>
            <a:off x="4727878" y="3949910"/>
            <a:ext cx="1847409" cy="369332"/>
          </a:xfrm>
          <a:prstGeom prst="rect">
            <a:avLst/>
          </a:prstGeom>
        </p:spPr>
        <p:txBody>
          <a:bodyPr wrap="square">
            <a:spAutoFit/>
          </a:bodyPr>
          <a:lstStyle/>
          <a:p>
            <a:pPr algn="ctr"/>
            <a:r>
              <a:rPr lang="en-US" sz="1800" dirty="0">
                <a:latin typeface="Times New Roman" panose="02020603050405020304" pitchFamily="18" charset="0"/>
                <a:cs typeface="Times New Roman" panose="02020603050405020304" pitchFamily="18" charset="0"/>
              </a:rPr>
              <a:t>Wieland Brendel*</a:t>
            </a:r>
          </a:p>
        </p:txBody>
      </p:sp>
      <p:sp>
        <p:nvSpPr>
          <p:cNvPr id="5" name="Rectangle 4">
            <a:extLst>
              <a:ext uri="{FF2B5EF4-FFF2-40B4-BE49-F238E27FC236}">
                <a16:creationId xmlns:a16="http://schemas.microsoft.com/office/drawing/2014/main" id="{8F980A28-A783-A44A-AA95-2081546E510C}"/>
              </a:ext>
            </a:extLst>
          </p:cNvPr>
          <p:cNvSpPr/>
          <p:nvPr/>
        </p:nvSpPr>
        <p:spPr>
          <a:xfrm>
            <a:off x="6843106" y="3949910"/>
            <a:ext cx="1909497" cy="369332"/>
          </a:xfrm>
          <a:prstGeom prst="rect">
            <a:avLst/>
          </a:prstGeom>
        </p:spPr>
        <p:txBody>
          <a:bodyPr wrap="none">
            <a:spAutoFit/>
          </a:bodyPr>
          <a:lstStyle/>
          <a:p>
            <a:r>
              <a:rPr lang="en-US" sz="1800" dirty="0">
                <a:latin typeface="Times New Roman" panose="02020603050405020304" pitchFamily="18" charset="0"/>
                <a:cs typeface="Times New Roman" panose="02020603050405020304" pitchFamily="18" charset="0"/>
              </a:rPr>
              <a:t>Aleksander </a:t>
            </a:r>
            <a:r>
              <a:rPr lang="en-US" sz="1800" dirty="0" err="1">
                <a:latin typeface="Times New Roman" panose="02020603050405020304" pitchFamily="18" charset="0"/>
                <a:cs typeface="Times New Roman" panose="02020603050405020304" pitchFamily="18" charset="0"/>
              </a:rPr>
              <a:t>Mądry</a:t>
            </a:r>
            <a:endParaRPr lang="en-US" sz="1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BBB6C50-1089-884E-B418-D73FB9585154}"/>
              </a:ext>
            </a:extLst>
          </p:cNvPr>
          <p:cNvSpPr/>
          <p:nvPr/>
        </p:nvSpPr>
        <p:spPr>
          <a:xfrm>
            <a:off x="499927" y="3949910"/>
            <a:ext cx="1717452" cy="369332"/>
          </a:xfrm>
          <a:prstGeom prst="rect">
            <a:avLst/>
          </a:prstGeom>
        </p:spPr>
        <p:txBody>
          <a:bodyPr wrap="square">
            <a:spAutoFit/>
          </a:bodyPr>
          <a:lstStyle/>
          <a:p>
            <a:pPr algn="ctr"/>
            <a:r>
              <a:rPr lang="en-US" sz="1800" dirty="0">
                <a:latin typeface="Times New Roman" panose="02020603050405020304" pitchFamily="18" charset="0"/>
                <a:cs typeface="Times New Roman" panose="02020603050405020304" pitchFamily="18" charset="0"/>
              </a:rPr>
              <a:t>Florian Tramèr*</a:t>
            </a:r>
          </a:p>
        </p:txBody>
      </p:sp>
      <p:pic>
        <p:nvPicPr>
          <p:cNvPr id="1030" name="Picture 6" descr="Image">
            <a:extLst>
              <a:ext uri="{FF2B5EF4-FFF2-40B4-BE49-F238E27FC236}">
                <a16:creationId xmlns:a16="http://schemas.microsoft.com/office/drawing/2014/main" id="{28221342-D359-FD43-B31E-A7C8612D5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583" y="286991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a:extLst>
              <a:ext uri="{FF2B5EF4-FFF2-40B4-BE49-F238E27FC236}">
                <a16:creationId xmlns:a16="http://schemas.microsoft.com/office/drawing/2014/main" id="{C2A20D06-CD60-2A46-9DB4-CFB1DB02C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53" y="286991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a:extLst>
              <a:ext uri="{FF2B5EF4-FFF2-40B4-BE49-F238E27FC236}">
                <a16:creationId xmlns:a16="http://schemas.microsoft.com/office/drawing/2014/main" id="{8BEDF583-2150-944A-B751-9575208401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7855" y="286991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icture of ... Nicholas. Very surprising.">
            <a:extLst>
              <a:ext uri="{FF2B5EF4-FFF2-40B4-BE49-F238E27FC236}">
                <a16:creationId xmlns:a16="http://schemas.microsoft.com/office/drawing/2014/main" id="{92D0A10C-22F8-E446-B01D-4B4DCBE91B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5311" y="286991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DF8B8D0-03D1-8747-BD6F-F8E968ACE2DA}"/>
              </a:ext>
            </a:extLst>
          </p:cNvPr>
          <p:cNvSpPr/>
          <p:nvPr/>
        </p:nvSpPr>
        <p:spPr>
          <a:xfrm>
            <a:off x="-92593" y="4378373"/>
            <a:ext cx="2902492"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*equal contribution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51F8-D9AD-4949-84F4-C98AAF40A2F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Adversarial Examples?</a:t>
            </a:r>
          </a:p>
        </p:txBody>
      </p:sp>
      <p:sp>
        <p:nvSpPr>
          <p:cNvPr id="4" name="Slide Number Placeholder 3">
            <a:extLst>
              <a:ext uri="{FF2B5EF4-FFF2-40B4-BE49-F238E27FC236}">
                <a16:creationId xmlns:a16="http://schemas.microsoft.com/office/drawing/2014/main" id="{4625F632-1608-B64D-A3C0-6316206A3FBA}"/>
              </a:ext>
            </a:extLst>
          </p:cNvPr>
          <p:cNvSpPr>
            <a:spLocks noGrp="1"/>
          </p:cNvSpPr>
          <p:nvPr>
            <p:ph type="sldNum" sz="quarter" idx="4"/>
          </p:nvPr>
        </p:nvSpPr>
        <p:spPr/>
        <p:txBody>
          <a:bodyPr/>
          <a:lstStyle/>
          <a:p>
            <a:fld id="{AC13E6D5-74F7-484E-B15D-5FF0E9020B73}" type="slidenum">
              <a:rPr lang="en-US" altLang="en-US" smtClean="0">
                <a:latin typeface="Times New Roman" panose="02020603050405020304" pitchFamily="18" charset="0"/>
                <a:cs typeface="Times New Roman" panose="02020603050405020304" pitchFamily="18" charset="0"/>
              </a:rPr>
              <a:pPr/>
              <a:t>2</a:t>
            </a:fld>
            <a:endParaRPr lang="en-US" altLang="en-US"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7DA86F2A-8AF0-5145-ADCC-9EA8C9A3CBE6}"/>
              </a:ext>
            </a:extLst>
          </p:cNvPr>
          <p:cNvGrpSpPr/>
          <p:nvPr/>
        </p:nvGrpSpPr>
        <p:grpSpPr>
          <a:xfrm>
            <a:off x="1572293" y="1615477"/>
            <a:ext cx="1890000" cy="2256514"/>
            <a:chOff x="1388110" y="1494155"/>
            <a:chExt cx="2520000" cy="3008685"/>
          </a:xfrm>
        </p:grpSpPr>
        <p:pic>
          <p:nvPicPr>
            <p:cNvPr id="6" name="Picture 5">
              <a:extLst>
                <a:ext uri="{FF2B5EF4-FFF2-40B4-BE49-F238E27FC236}">
                  <a16:creationId xmlns:a16="http://schemas.microsoft.com/office/drawing/2014/main" id="{AD7AE063-3D76-D245-922B-4D4D69B7BE83}"/>
                </a:ext>
              </a:extLst>
            </p:cNvPr>
            <p:cNvPicPr>
              <a:picLocks noChangeAspect="1"/>
            </p:cNvPicPr>
            <p:nvPr/>
          </p:nvPicPr>
          <p:blipFill>
            <a:blip r:embed="rId3"/>
            <a:stretch>
              <a:fillRect/>
            </a:stretch>
          </p:blipFill>
          <p:spPr>
            <a:xfrm>
              <a:off x="1388110" y="1494155"/>
              <a:ext cx="2520000" cy="2520000"/>
            </a:xfrm>
            <a:prstGeom prst="rect">
              <a:avLst/>
            </a:prstGeom>
          </p:spPr>
        </p:pic>
        <p:sp>
          <p:nvSpPr>
            <p:cNvPr id="7" name="TextBox 6">
              <a:extLst>
                <a:ext uri="{FF2B5EF4-FFF2-40B4-BE49-F238E27FC236}">
                  <a16:creationId xmlns:a16="http://schemas.microsoft.com/office/drawing/2014/main" id="{C85F6BD5-0177-AC4D-A45D-710293DEA9FE}"/>
                </a:ext>
              </a:extLst>
            </p:cNvPr>
            <p:cNvSpPr txBox="1"/>
            <p:nvPr/>
          </p:nvSpPr>
          <p:spPr>
            <a:xfrm>
              <a:off x="1547489" y="4010397"/>
              <a:ext cx="2315592" cy="492443"/>
            </a:xfrm>
            <a:prstGeom prst="rect">
              <a:avLst/>
            </a:prstGeom>
            <a:noFill/>
          </p:spPr>
          <p:txBody>
            <a:bodyPr wrap="none" rtlCol="0">
              <a:spAutoFit/>
            </a:bodyPr>
            <a:lstStyle/>
            <a:p>
              <a:r>
                <a:rPr lang="en-US" sz="1800" b="1" dirty="0">
                  <a:solidFill>
                    <a:srgbClr val="00B050"/>
                  </a:solidFill>
                  <a:latin typeface="Times New Roman" panose="02020603050405020304" pitchFamily="18" charset="0"/>
                  <a:cs typeface="Times New Roman" panose="02020603050405020304" pitchFamily="18" charset="0"/>
                </a:rPr>
                <a:t>88% Tabby Cat</a:t>
              </a:r>
            </a:p>
          </p:txBody>
        </p:sp>
      </p:grpSp>
      <p:grpSp>
        <p:nvGrpSpPr>
          <p:cNvPr id="8" name="Group 7">
            <a:extLst>
              <a:ext uri="{FF2B5EF4-FFF2-40B4-BE49-F238E27FC236}">
                <a16:creationId xmlns:a16="http://schemas.microsoft.com/office/drawing/2014/main" id="{D880DB66-88AF-394C-95BA-C6395CF2A436}"/>
              </a:ext>
            </a:extLst>
          </p:cNvPr>
          <p:cNvGrpSpPr/>
          <p:nvPr/>
        </p:nvGrpSpPr>
        <p:grpSpPr>
          <a:xfrm>
            <a:off x="3588408" y="1612659"/>
            <a:ext cx="5208565" cy="3128808"/>
            <a:chOff x="3223260" y="976680"/>
            <a:chExt cx="6944753" cy="4171744"/>
          </a:xfrm>
        </p:grpSpPr>
        <p:sp>
          <p:nvSpPr>
            <p:cNvPr id="9" name="TextBox 8">
              <a:extLst>
                <a:ext uri="{FF2B5EF4-FFF2-40B4-BE49-F238E27FC236}">
                  <a16:creationId xmlns:a16="http://schemas.microsoft.com/office/drawing/2014/main" id="{E82B5DC7-FFB5-6941-AAB7-65C02DE7FF07}"/>
                </a:ext>
              </a:extLst>
            </p:cNvPr>
            <p:cNvSpPr txBox="1"/>
            <p:nvPr/>
          </p:nvSpPr>
          <p:spPr>
            <a:xfrm>
              <a:off x="7654076" y="4163539"/>
              <a:ext cx="2513937" cy="984885"/>
            </a:xfrm>
            <a:prstGeom prst="rect">
              <a:avLst/>
            </a:prstGeom>
            <a:noFill/>
          </p:spPr>
          <p:txBody>
            <a:bodyPr wrap="none" rtlCol="0">
              <a:spAutoFit/>
            </a:bodyPr>
            <a:lstStyle/>
            <a:p>
              <a:r>
                <a:rPr lang="en-US" sz="1400" dirty="0" err="1">
                  <a:latin typeface="Times New Roman" panose="02020603050405020304" pitchFamily="18" charset="0"/>
                  <a:cs typeface="Times New Roman" panose="02020603050405020304" pitchFamily="18" charset="0"/>
                </a:rPr>
                <a:t>Biggio</a:t>
              </a:r>
              <a:r>
                <a:rPr lang="en-US" sz="1400" dirty="0">
                  <a:latin typeface="Times New Roman" panose="02020603050405020304" pitchFamily="18" charset="0"/>
                  <a:cs typeface="Times New Roman" panose="02020603050405020304" pitchFamily="18" charset="0"/>
                </a:rPr>
                <a:t> et al., 2014</a:t>
              </a:r>
            </a:p>
            <a:p>
              <a:r>
                <a:rPr lang="en-US" sz="1400" dirty="0" err="1">
                  <a:latin typeface="Times New Roman" panose="02020603050405020304" pitchFamily="18" charset="0"/>
                  <a:cs typeface="Times New Roman" panose="02020603050405020304" pitchFamily="18" charset="0"/>
                </a:rPr>
                <a:t>Szegedy</a:t>
              </a:r>
              <a:r>
                <a:rPr lang="en-US" sz="1400" dirty="0">
                  <a:latin typeface="Times New Roman" panose="02020603050405020304" pitchFamily="18" charset="0"/>
                  <a:cs typeface="Times New Roman" panose="02020603050405020304" pitchFamily="18" charset="0"/>
                </a:rPr>
                <a:t> et al., 2014</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Goodfellow et al., 2015</a:t>
              </a:r>
            </a:p>
          </p:txBody>
        </p:sp>
        <p:pic>
          <p:nvPicPr>
            <p:cNvPr id="10" name="Picture 9">
              <a:extLst>
                <a:ext uri="{FF2B5EF4-FFF2-40B4-BE49-F238E27FC236}">
                  <a16:creationId xmlns:a16="http://schemas.microsoft.com/office/drawing/2014/main" id="{51BDAC95-B53E-BF4D-97BE-AB77643C8C10}"/>
                </a:ext>
              </a:extLst>
            </p:cNvPr>
            <p:cNvPicPr>
              <a:picLocks noChangeAspect="1"/>
            </p:cNvPicPr>
            <p:nvPr/>
          </p:nvPicPr>
          <p:blipFill>
            <a:blip r:embed="rId4"/>
            <a:stretch>
              <a:fillRect/>
            </a:stretch>
          </p:blipFill>
          <p:spPr>
            <a:xfrm>
              <a:off x="5471674" y="976680"/>
              <a:ext cx="2520000" cy="2520000"/>
            </a:xfrm>
            <a:prstGeom prst="rect">
              <a:avLst/>
            </a:prstGeom>
          </p:spPr>
        </p:pic>
        <p:sp>
          <p:nvSpPr>
            <p:cNvPr id="11" name="TextBox 10">
              <a:extLst>
                <a:ext uri="{FF2B5EF4-FFF2-40B4-BE49-F238E27FC236}">
                  <a16:creationId xmlns:a16="http://schemas.microsoft.com/office/drawing/2014/main" id="{D03334F3-73C6-2545-9E10-4C1AA2D985F2}"/>
                </a:ext>
              </a:extLst>
            </p:cNvPr>
            <p:cNvSpPr txBox="1"/>
            <p:nvPr/>
          </p:nvSpPr>
          <p:spPr>
            <a:xfrm>
              <a:off x="5554108" y="3496680"/>
              <a:ext cx="2426305" cy="492443"/>
            </a:xfrm>
            <a:prstGeom prst="rect">
              <a:avLst/>
            </a:prstGeom>
            <a:noFill/>
          </p:spPr>
          <p:txBody>
            <a:bodyPr wrap="none" rtlCol="0">
              <a:spAutoFit/>
            </a:bodyPr>
            <a:lstStyle/>
            <a:p>
              <a:r>
                <a:rPr lang="en-US" sz="1800" b="1" dirty="0">
                  <a:solidFill>
                    <a:srgbClr val="FF0000"/>
                  </a:solidFill>
                  <a:latin typeface="Times New Roman" panose="02020603050405020304" pitchFamily="18" charset="0"/>
                  <a:cs typeface="Times New Roman" panose="02020603050405020304" pitchFamily="18" charset="0"/>
                </a:rPr>
                <a:t>99% Guacamole</a:t>
              </a:r>
            </a:p>
          </p:txBody>
        </p:sp>
        <p:pic>
          <p:nvPicPr>
            <p:cNvPr id="12" name="Picture 11">
              <a:extLst>
                <a:ext uri="{FF2B5EF4-FFF2-40B4-BE49-F238E27FC236}">
                  <a16:creationId xmlns:a16="http://schemas.microsoft.com/office/drawing/2014/main" id="{C065FDD2-CA91-A546-8C97-3CB142320C9C}"/>
                </a:ext>
              </a:extLst>
            </p:cNvPr>
            <p:cNvPicPr>
              <a:picLocks noChangeAspect="1"/>
            </p:cNvPicPr>
            <p:nvPr/>
          </p:nvPicPr>
          <p:blipFill>
            <a:blip r:embed="rId5"/>
            <a:stretch>
              <a:fillRect/>
            </a:stretch>
          </p:blipFill>
          <p:spPr>
            <a:xfrm>
              <a:off x="3989833" y="1279931"/>
              <a:ext cx="864923" cy="864923"/>
            </a:xfrm>
            <a:prstGeom prst="rect">
              <a:avLst/>
            </a:prstGeom>
          </p:spPr>
        </p:pic>
        <p:sp>
          <p:nvSpPr>
            <p:cNvPr id="13" name="Right Arrow 12">
              <a:extLst>
                <a:ext uri="{FF2B5EF4-FFF2-40B4-BE49-F238E27FC236}">
                  <a16:creationId xmlns:a16="http://schemas.microsoft.com/office/drawing/2014/main" id="{FB4E7A47-1A47-814D-9A2A-43A2AB09DCF5}"/>
                </a:ext>
              </a:extLst>
            </p:cNvPr>
            <p:cNvSpPr/>
            <p:nvPr/>
          </p:nvSpPr>
          <p:spPr>
            <a:xfrm>
              <a:off x="3223260" y="2132771"/>
              <a:ext cx="2080260"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14" name="Plus 13">
              <a:extLst>
                <a:ext uri="{FF2B5EF4-FFF2-40B4-BE49-F238E27FC236}">
                  <a16:creationId xmlns:a16="http://schemas.microsoft.com/office/drawing/2014/main" id="{0A2DE5F3-6127-A74F-9ACB-D9954A9413E5}"/>
                </a:ext>
              </a:extLst>
            </p:cNvPr>
            <p:cNvSpPr/>
            <p:nvPr/>
          </p:nvSpPr>
          <p:spPr>
            <a:xfrm>
              <a:off x="3372915" y="1423549"/>
              <a:ext cx="540000" cy="540000"/>
            </a:xfrm>
            <a:prstGeom prst="mathPlus">
              <a:avLst>
                <a:gd name="adj1" fmla="val 19287"/>
              </a:avLst>
            </a:prstGeom>
            <a:solidFill>
              <a:schemeClr val="tx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993155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B1A03-82E1-A648-BE2B-4FB6705439D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Many Defenses Are Proposed...</a:t>
            </a:r>
          </a:p>
        </p:txBody>
      </p:sp>
      <p:sp>
        <p:nvSpPr>
          <p:cNvPr id="4" name="Slide Number Placeholder 3">
            <a:extLst>
              <a:ext uri="{FF2B5EF4-FFF2-40B4-BE49-F238E27FC236}">
                <a16:creationId xmlns:a16="http://schemas.microsoft.com/office/drawing/2014/main" id="{C7A46966-898B-1142-BEE4-C0FE31C7CFD6}"/>
              </a:ext>
            </a:extLst>
          </p:cNvPr>
          <p:cNvSpPr>
            <a:spLocks noGrp="1"/>
          </p:cNvSpPr>
          <p:nvPr>
            <p:ph type="sldNum" sz="quarter" idx="4"/>
          </p:nvPr>
        </p:nvSpPr>
        <p:spPr/>
        <p:txBody>
          <a:bodyPr/>
          <a:lstStyle/>
          <a:p>
            <a:fld id="{AC13E6D5-74F7-484E-B15D-5FF0E9020B73}" type="slidenum">
              <a:rPr lang="en-US" altLang="en-US" smtClean="0"/>
              <a:pPr/>
              <a:t>3</a:t>
            </a:fld>
            <a:endParaRPr lang="en-US" altLang="en-US" dirty="0"/>
          </a:p>
        </p:txBody>
      </p:sp>
      <p:pic>
        <p:nvPicPr>
          <p:cNvPr id="5" name="Picture 4">
            <a:extLst>
              <a:ext uri="{FF2B5EF4-FFF2-40B4-BE49-F238E27FC236}">
                <a16:creationId xmlns:a16="http://schemas.microsoft.com/office/drawing/2014/main" id="{46044A53-DE08-764A-9BD3-F965278CBB2E}"/>
              </a:ext>
            </a:extLst>
          </p:cNvPr>
          <p:cNvPicPr>
            <a:picLocks noChangeAspect="1"/>
          </p:cNvPicPr>
          <p:nvPr/>
        </p:nvPicPr>
        <p:blipFill>
          <a:blip r:embed="rId3"/>
          <a:stretch>
            <a:fillRect/>
          </a:stretch>
        </p:blipFill>
        <p:spPr>
          <a:xfrm>
            <a:off x="1948815" y="1000766"/>
            <a:ext cx="4860608" cy="3645456"/>
          </a:xfrm>
          <a:prstGeom prst="rect">
            <a:avLst/>
          </a:prstGeom>
        </p:spPr>
      </p:pic>
      <p:sp>
        <p:nvSpPr>
          <p:cNvPr id="6" name="TextBox 5">
            <a:extLst>
              <a:ext uri="{FF2B5EF4-FFF2-40B4-BE49-F238E27FC236}">
                <a16:creationId xmlns:a16="http://schemas.microsoft.com/office/drawing/2014/main" id="{9EC1FCDB-724A-BC4F-AD4B-BA56C2C4293D}"/>
              </a:ext>
            </a:extLst>
          </p:cNvPr>
          <p:cNvSpPr txBox="1"/>
          <p:nvPr/>
        </p:nvSpPr>
        <p:spPr>
          <a:xfrm>
            <a:off x="1512152" y="4646222"/>
            <a:ext cx="619272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hlinkClick r:id="rId4"/>
              </a:rPr>
              <a:t>https://nicholas.carlini.com/writing/2019/all-adversarial-example-papers.html</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2981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8339-65ED-8848-B10D-7450ADE1ED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But Evaluating Them Properly Is Hard</a:t>
            </a:r>
          </a:p>
        </p:txBody>
      </p:sp>
      <p:sp>
        <p:nvSpPr>
          <p:cNvPr id="4" name="Slide Number Placeholder 3">
            <a:extLst>
              <a:ext uri="{FF2B5EF4-FFF2-40B4-BE49-F238E27FC236}">
                <a16:creationId xmlns:a16="http://schemas.microsoft.com/office/drawing/2014/main" id="{D863FA41-719F-1244-88AC-773944817C94}"/>
              </a:ext>
            </a:extLst>
          </p:cNvPr>
          <p:cNvSpPr>
            <a:spLocks noGrp="1"/>
          </p:cNvSpPr>
          <p:nvPr>
            <p:ph type="sldNum" sz="quarter" idx="4"/>
          </p:nvPr>
        </p:nvSpPr>
        <p:spPr/>
        <p:txBody>
          <a:bodyPr/>
          <a:lstStyle/>
          <a:p>
            <a:fld id="{AC13E6D5-74F7-484E-B15D-5FF0E9020B73}" type="slidenum">
              <a:rPr lang="en-US" altLang="en-US" smtClean="0">
                <a:latin typeface="Times New Roman" panose="02020603050405020304" pitchFamily="18" charset="0"/>
                <a:cs typeface="Times New Roman" panose="02020603050405020304" pitchFamily="18" charset="0"/>
              </a:rPr>
              <a:pPr/>
              <a:t>4</a:t>
            </a:fld>
            <a:endParaRPr lang="en-US" alt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0E0A408-6406-DA40-B01F-7FDE9C7CF5BA}"/>
              </a:ext>
            </a:extLst>
          </p:cNvPr>
          <p:cNvPicPr>
            <a:picLocks noChangeAspect="1"/>
          </p:cNvPicPr>
          <p:nvPr/>
        </p:nvPicPr>
        <p:blipFill>
          <a:blip r:embed="rId3"/>
          <a:stretch>
            <a:fillRect/>
          </a:stretch>
        </p:blipFill>
        <p:spPr>
          <a:xfrm>
            <a:off x="1679044" y="2981107"/>
            <a:ext cx="5785909" cy="1332565"/>
          </a:xfrm>
          <a:prstGeom prst="rect">
            <a:avLst/>
          </a:prstGeom>
          <a:ln>
            <a:solidFill>
              <a:schemeClr val="tx1"/>
            </a:solidFill>
          </a:ln>
        </p:spPr>
      </p:pic>
      <p:pic>
        <p:nvPicPr>
          <p:cNvPr id="8" name="Picture 7">
            <a:extLst>
              <a:ext uri="{FF2B5EF4-FFF2-40B4-BE49-F238E27FC236}">
                <a16:creationId xmlns:a16="http://schemas.microsoft.com/office/drawing/2014/main" id="{202AE9E1-F467-E344-81CD-2CDA924416B6}"/>
              </a:ext>
            </a:extLst>
          </p:cNvPr>
          <p:cNvPicPr>
            <a:picLocks noChangeAspect="1"/>
          </p:cNvPicPr>
          <p:nvPr/>
        </p:nvPicPr>
        <p:blipFill>
          <a:blip r:embed="rId4"/>
          <a:stretch>
            <a:fillRect/>
          </a:stretch>
        </p:blipFill>
        <p:spPr>
          <a:xfrm>
            <a:off x="2119310" y="1041574"/>
            <a:ext cx="4905375" cy="1257300"/>
          </a:xfrm>
          <a:prstGeom prst="rect">
            <a:avLst/>
          </a:prstGeom>
          <a:ln>
            <a:solidFill>
              <a:schemeClr val="tx1"/>
            </a:solidFill>
          </a:ln>
        </p:spPr>
      </p:pic>
      <p:sp>
        <p:nvSpPr>
          <p:cNvPr id="9" name="TextBox 8">
            <a:extLst>
              <a:ext uri="{FF2B5EF4-FFF2-40B4-BE49-F238E27FC236}">
                <a16:creationId xmlns:a16="http://schemas.microsoft.com/office/drawing/2014/main" id="{EF984B6C-5EC1-D940-8F57-D45A175BF513}"/>
              </a:ext>
            </a:extLst>
          </p:cNvPr>
          <p:cNvSpPr txBox="1"/>
          <p:nvPr/>
        </p:nvSpPr>
        <p:spPr>
          <a:xfrm>
            <a:off x="2229047" y="2308216"/>
            <a:ext cx="4685898" cy="369332"/>
          </a:xfrm>
          <a:prstGeom prst="rect">
            <a:avLst/>
          </a:prstGeom>
          <a:noFill/>
        </p:spPr>
        <p:txBody>
          <a:bodyPr wrap="none" rtlCol="0">
            <a:spAutoFit/>
          </a:bodyPr>
          <a:lstStyle/>
          <a:p>
            <a:r>
              <a:rPr lang="en-US" sz="1800" dirty="0">
                <a:latin typeface="Times New Roman" panose="02020603050405020304" pitchFamily="18" charset="0"/>
                <a:cs typeface="Times New Roman" panose="02020603050405020304" pitchFamily="18" charset="0"/>
              </a:rPr>
              <a:t>Broke 10 (mainly unpublished) defenses in 2017</a:t>
            </a:r>
          </a:p>
        </p:txBody>
      </p:sp>
      <p:sp>
        <p:nvSpPr>
          <p:cNvPr id="10" name="TextBox 9">
            <a:extLst>
              <a:ext uri="{FF2B5EF4-FFF2-40B4-BE49-F238E27FC236}">
                <a16:creationId xmlns:a16="http://schemas.microsoft.com/office/drawing/2014/main" id="{7AF4D78A-3571-8D48-884A-A8689D2C30FF}"/>
              </a:ext>
            </a:extLst>
          </p:cNvPr>
          <p:cNvSpPr txBox="1"/>
          <p:nvPr/>
        </p:nvSpPr>
        <p:spPr>
          <a:xfrm>
            <a:off x="2543236" y="4313672"/>
            <a:ext cx="4057521" cy="369332"/>
          </a:xfrm>
          <a:prstGeom prst="rect">
            <a:avLst/>
          </a:prstGeom>
          <a:noFill/>
        </p:spPr>
        <p:txBody>
          <a:bodyPr wrap="none" rtlCol="0">
            <a:spAutoFit/>
          </a:bodyPr>
          <a:lstStyle/>
          <a:p>
            <a:r>
              <a:rPr lang="en-US" sz="1800" dirty="0">
                <a:latin typeface="Times New Roman" panose="02020603050405020304" pitchFamily="18" charset="0"/>
                <a:cs typeface="Times New Roman" panose="02020603050405020304" pitchFamily="18" charset="0"/>
              </a:rPr>
              <a:t>Broke 7 defenses published at ICLR 2018</a:t>
            </a:r>
          </a:p>
        </p:txBody>
      </p:sp>
    </p:spTree>
    <p:extLst>
      <p:ext uri="{BB962C8B-B14F-4D97-AF65-F5344CB8AC3E}">
        <p14:creationId xmlns:p14="http://schemas.microsoft.com/office/powerpoint/2010/main" val="18756977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5128-9DB0-734D-B363-04255200D8D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Good: Consensus On Strong Evaluation Standards  </a:t>
            </a:r>
          </a:p>
        </p:txBody>
      </p:sp>
      <p:sp>
        <p:nvSpPr>
          <p:cNvPr id="4" name="Slide Number Placeholder 3">
            <a:extLst>
              <a:ext uri="{FF2B5EF4-FFF2-40B4-BE49-F238E27FC236}">
                <a16:creationId xmlns:a16="http://schemas.microsoft.com/office/drawing/2014/main" id="{0E45BD82-861E-D840-B557-96B69AFD189E}"/>
              </a:ext>
            </a:extLst>
          </p:cNvPr>
          <p:cNvSpPr>
            <a:spLocks noGrp="1"/>
          </p:cNvSpPr>
          <p:nvPr>
            <p:ph type="sldNum" sz="quarter" idx="4"/>
          </p:nvPr>
        </p:nvSpPr>
        <p:spPr/>
        <p:txBody>
          <a:bodyPr/>
          <a:lstStyle/>
          <a:p>
            <a:fld id="{AC13E6D5-74F7-484E-B15D-5FF0E9020B73}" type="slidenum">
              <a:rPr lang="en-US" altLang="en-US" smtClean="0">
                <a:latin typeface="Times New Roman" panose="02020603050405020304" pitchFamily="18" charset="0"/>
                <a:cs typeface="Times New Roman" panose="02020603050405020304" pitchFamily="18" charset="0"/>
              </a:rPr>
              <a:pPr/>
              <a:t>5</a:t>
            </a:fld>
            <a:endParaRPr lang="en-US"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0045570-628B-7245-8083-C031BDEB6C3C}"/>
                  </a:ext>
                </a:extLst>
              </p:cNvPr>
              <p:cNvSpPr/>
              <p:nvPr/>
            </p:nvSpPr>
            <p:spPr>
              <a:xfrm>
                <a:off x="675291" y="1454252"/>
                <a:ext cx="4455879" cy="2116541"/>
              </a:xfrm>
              <a:prstGeom prst="rect">
                <a:avLst/>
              </a:prstGeom>
            </p:spPr>
            <p:txBody>
              <a:bodyPr wrap="square">
                <a:spAutoFit/>
              </a:bodyPr>
              <a:lstStyle/>
              <a:p>
                <a:r>
                  <a:rPr lang="en-US" sz="2000" b="1" u="sng" dirty="0">
                    <a:latin typeface="Times New Roman" panose="02020603050405020304" pitchFamily="18" charset="0"/>
                    <a:cs typeface="Times New Roman" panose="02020603050405020304" pitchFamily="18" charset="0"/>
                  </a:rPr>
                  <a:t>Clearly defined threat model</a:t>
                </a:r>
                <a:endParaRPr lang="en-US" sz="20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i="1" dirty="0">
                    <a:latin typeface="Times New Roman" panose="02020603050405020304" pitchFamily="18" charset="0"/>
                    <a:cs typeface="Times New Roman" panose="02020603050405020304" pitchFamily="18" charset="0"/>
                  </a:rPr>
                  <a:t>White-box: </a:t>
                </a:r>
                <a:r>
                  <a:rPr lang="en-US" sz="2000" dirty="0">
                    <a:latin typeface="Times New Roman" panose="02020603050405020304" pitchFamily="18" charset="0"/>
                    <a:cs typeface="Times New Roman" panose="02020603050405020304" pitchFamily="18" charset="0"/>
                  </a:rPr>
                  <a:t>adversary has access to defense parameters</a:t>
                </a:r>
              </a:p>
              <a:p>
                <a:pPr marL="457200" indent="-457200">
                  <a:spcBef>
                    <a:spcPts val="1200"/>
                  </a:spcBef>
                  <a:buFont typeface="+mj-lt"/>
                  <a:buAutoNum type="arabicPeriod"/>
                </a:pPr>
                <a:r>
                  <a:rPr lang="en-US" sz="2000" i="1" dirty="0">
                    <a:latin typeface="Times New Roman" panose="02020603050405020304" pitchFamily="18" charset="0"/>
                    <a:cs typeface="Times New Roman" panose="02020603050405020304" pitchFamily="18" charset="0"/>
                  </a:rPr>
                  <a:t>Small perturbations</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find </a:t>
                </a:r>
                <a14:m>
                  <m:oMath xmlns:m="http://schemas.openxmlformats.org/officeDocument/2006/math">
                    <m:r>
                      <a:rPr lang="en-US" sz="2000" i="1" dirty="0">
                        <a:latin typeface="Cambria Math" panose="02040503050406030204" pitchFamily="18" charset="0"/>
                        <a:cs typeface="Arial" panose="020B0604020202020204" pitchFamily="34" charset="0"/>
                      </a:rPr>
                      <m:t>𝑥</m:t>
                    </m:r>
                    <m:r>
                      <a:rPr lang="en-US" sz="2000" i="1" dirty="0">
                        <a:latin typeface="Cambria Math" panose="02040503050406030204" pitchFamily="18" charset="0"/>
                        <a:cs typeface="Arial" panose="020B0604020202020204" pitchFamily="34" charset="0"/>
                      </a:rPr>
                      <m:t>’</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a:latin typeface="Cambria Math" panose="02040503050406030204" pitchFamily="18" charset="0"/>
                        <a:cs typeface="Arial" panose="020B0604020202020204" pitchFamily="34" charset="0"/>
                      </a:rPr>
                      <m:t>𝑥</m:t>
                    </m:r>
                    <m:r>
                      <a:rPr lang="en-US" sz="2000" i="1" dirty="0">
                        <a:latin typeface="Cambria Math" panose="02040503050406030204" pitchFamily="18" charset="0"/>
                        <a:cs typeface="Arial" panose="020B0604020202020204" pitchFamily="34" charset="0"/>
                      </a:rPr>
                      <m:t>’</m:t>
                    </m:r>
                  </m:oMath>
                </a14:m>
                <a:r>
                  <a:rPr lang="en-US" sz="2000" dirty="0">
                    <a:latin typeface="Times New Roman" panose="02020603050405020304" pitchFamily="18" charset="0"/>
                    <a:cs typeface="Times New Roman" panose="02020603050405020304" pitchFamily="18" charset="0"/>
                  </a:rPr>
                  <a:t> </a:t>
                </a:r>
                <a:r>
                  <a:rPr lang="en-US" sz="2000" i="1" dirty="0">
                    <a:solidFill>
                      <a:srgbClr val="0070C0"/>
                    </a:solidFill>
                    <a:latin typeface="Times New Roman" panose="02020603050405020304" pitchFamily="18" charset="0"/>
                    <a:cs typeface="Times New Roman" panose="02020603050405020304" pitchFamily="18" charset="0"/>
                  </a:rPr>
                  <a:t>misclassified</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and </a:t>
                </a:r>
                <a14:m>
                  <m:oMath xmlns:m="http://schemas.openxmlformats.org/officeDocument/2006/math">
                    <m:r>
                      <a:rPr lang="en-US" sz="2000" i="1" dirty="0">
                        <a:solidFill>
                          <a:srgbClr val="0070C0"/>
                        </a:solidFill>
                        <a:latin typeface="Cambria Math" panose="02040503050406030204" pitchFamily="18" charset="0"/>
                        <a:ea typeface="Cambria Math" panose="02040503050406030204" pitchFamily="18" charset="0"/>
                      </a:rPr>
                      <m:t>∥</m:t>
                    </m:r>
                    <m:r>
                      <a:rPr lang="en-US" sz="2000" i="1" dirty="0">
                        <a:solidFill>
                          <a:srgbClr val="0070C0"/>
                        </a:solidFill>
                        <a:latin typeface="Cambria Math" panose="02040503050406030204" pitchFamily="18" charset="0"/>
                      </a:rPr>
                      <m:t>𝑥</m:t>
                    </m:r>
                    <m:r>
                      <a:rPr lang="fr-CH"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𝑥</m:t>
                    </m:r>
                    <m:r>
                      <a:rPr lang="en-US" sz="2000" i="1" dirty="0">
                        <a:solidFill>
                          <a:srgbClr val="0070C0"/>
                        </a:solidFill>
                        <a:latin typeface="Cambria Math" panose="02040503050406030204" pitchFamily="18" charset="0"/>
                      </a:rPr>
                      <m:t>’</m:t>
                    </m:r>
                    <m:sSub>
                      <m:sSubPr>
                        <m:ctrlPr>
                          <a:rPr lang="en-US" sz="2000" i="1" dirty="0">
                            <a:solidFill>
                              <a:srgbClr val="0070C0"/>
                            </a:solidFill>
                            <a:latin typeface="Cambria Math" panose="02040503050406030204" pitchFamily="18" charset="0"/>
                          </a:rPr>
                        </m:ctrlPr>
                      </m:sSubPr>
                      <m:e>
                        <m:r>
                          <a:rPr lang="en-US" sz="2000" i="1" dirty="0">
                            <a:solidFill>
                              <a:srgbClr val="0070C0"/>
                            </a:solidFill>
                            <a:latin typeface="Cambria Math" panose="02040503050406030204" pitchFamily="18" charset="0"/>
                          </a:rPr>
                          <m:t>∥</m:t>
                        </m:r>
                      </m:e>
                      <m:sub>
                        <m:r>
                          <a:rPr lang="fr-CH" sz="2000" i="1" dirty="0">
                            <a:solidFill>
                              <a:srgbClr val="0070C0"/>
                            </a:solidFill>
                            <a:latin typeface="Cambria Math" panose="02040503050406030204" pitchFamily="18" charset="0"/>
                          </a:rPr>
                          <m:t>𝑝</m:t>
                        </m:r>
                      </m:sub>
                    </m:sSub>
                    <m:r>
                      <a:rPr lang="en-US" sz="2000" i="1" dirty="0">
                        <a:solidFill>
                          <a:srgbClr val="0070C0"/>
                        </a:solidFill>
                        <a:latin typeface="Cambria Math" panose="02040503050406030204" pitchFamily="18" charset="0"/>
                      </a:rPr>
                      <m:t> ≤</m:t>
                    </m:r>
                    <m:r>
                      <m:rPr>
                        <m:sty m:val="p"/>
                      </m:rPr>
                      <a:rPr lang="fr-CH" sz="2000" dirty="0">
                        <a:solidFill>
                          <a:srgbClr val="0070C0"/>
                        </a:solidFill>
                        <a:latin typeface="Cambria Math" panose="02040503050406030204" pitchFamily="18" charset="0"/>
                        <a:ea typeface="Cambria Math" panose="02040503050406030204" pitchFamily="18" charset="0"/>
                      </a:rPr>
                      <m:t>ε</m:t>
                    </m:r>
                  </m:oMath>
                </a14:m>
                <a:r>
                  <a:rPr lang="en-US" sz="2000" dirty="0">
                    <a:solidFill>
                      <a:srgbClr val="0070C0"/>
                    </a:solidFill>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60045570-628B-7245-8083-C031BDEB6C3C}"/>
                  </a:ext>
                </a:extLst>
              </p:cNvPr>
              <p:cNvSpPr>
                <a:spLocks noRot="1" noChangeAspect="1" noMove="1" noResize="1" noEditPoints="1" noAdjustHandles="1" noChangeArrowheads="1" noChangeShapeType="1" noTextEdit="1"/>
              </p:cNvSpPr>
              <p:nvPr/>
            </p:nvSpPr>
            <p:spPr>
              <a:xfrm>
                <a:off x="675291" y="1454252"/>
                <a:ext cx="4455879" cy="2116541"/>
              </a:xfrm>
              <a:prstGeom prst="rect">
                <a:avLst/>
              </a:prstGeom>
              <a:blipFill>
                <a:blip r:embed="rId3"/>
                <a:stretch>
                  <a:fillRect l="-1420" t="-1786" b="-297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9981C47-6134-174B-AB7F-3076416BC6F2}"/>
              </a:ext>
            </a:extLst>
          </p:cNvPr>
          <p:cNvSpPr txBox="1"/>
          <p:nvPr/>
        </p:nvSpPr>
        <p:spPr>
          <a:xfrm>
            <a:off x="5451692" y="1454252"/>
            <a:ext cx="2822821" cy="1015663"/>
          </a:xfrm>
          <a:prstGeom prst="rect">
            <a:avLst/>
          </a:prstGeom>
          <a:noFill/>
        </p:spPr>
        <p:txBody>
          <a:bodyPr wrap="square" rtlCol="0">
            <a:spAutoFit/>
          </a:bodyPr>
          <a:lstStyle/>
          <a:p>
            <a:pPr algn="r"/>
            <a:r>
              <a:rPr lang="en-US" sz="2000" b="1" u="sng" dirty="0">
                <a:latin typeface="Times New Roman" panose="02020603050405020304" pitchFamily="18" charset="0"/>
                <a:cs typeface="Times New Roman" panose="02020603050405020304" pitchFamily="18" charset="0"/>
              </a:rPr>
              <a:t>Adaptive Evaluation</a:t>
            </a:r>
          </a:p>
          <a:p>
            <a:pPr algn="r"/>
            <a:r>
              <a:rPr lang="en-US" sz="2000" dirty="0">
                <a:latin typeface="Times New Roman" panose="02020603050405020304" pitchFamily="18" charset="0"/>
                <a:cs typeface="Times New Roman" panose="02020603050405020304" pitchFamily="18" charset="0"/>
              </a:rPr>
              <a:t>Adversary tailors the attack to the defense</a:t>
            </a:r>
            <a:endParaRPr lang="en-US" sz="20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60EE556-1242-484F-9C91-AD63029083AA}"/>
              </a:ext>
            </a:extLst>
          </p:cNvPr>
          <p:cNvSpPr txBox="1"/>
          <p:nvPr/>
        </p:nvSpPr>
        <p:spPr>
          <a:xfrm>
            <a:off x="6155536" y="2475144"/>
            <a:ext cx="1995290" cy="954107"/>
          </a:xfrm>
          <a:prstGeom prst="rect">
            <a:avLst/>
          </a:prstGeom>
          <a:noFill/>
        </p:spPr>
        <p:txBody>
          <a:bodyPr wrap="none" rtlCol="0">
            <a:spAutoFit/>
          </a:bodyPr>
          <a:lstStyle/>
          <a:p>
            <a:r>
              <a:rPr lang="en-US" sz="1400" dirty="0" err="1">
                <a:latin typeface="Times New Roman" panose="02020603050405020304" pitchFamily="18" charset="0"/>
                <a:cs typeface="Times New Roman" panose="02020603050405020304" pitchFamily="18" charset="0"/>
              </a:rPr>
              <a:t>Carlini</a:t>
            </a:r>
            <a:r>
              <a:rPr lang="en-US" sz="1400" dirty="0">
                <a:latin typeface="Times New Roman" panose="02020603050405020304" pitchFamily="18" charset="0"/>
                <a:cs typeface="Times New Roman" panose="02020603050405020304" pitchFamily="18" charset="0"/>
              </a:rPr>
              <a:t> &amp; Wagner, 2017, </a:t>
            </a:r>
          </a:p>
          <a:p>
            <a:r>
              <a:rPr lang="en-US" sz="1400" dirty="0" err="1">
                <a:latin typeface="Times New Roman" panose="02020603050405020304" pitchFamily="18" charset="0"/>
                <a:cs typeface="Times New Roman" panose="02020603050405020304" pitchFamily="18" charset="0"/>
              </a:rPr>
              <a:t>Athalye</a:t>
            </a:r>
            <a:r>
              <a:rPr lang="en-US" sz="1400" dirty="0">
                <a:latin typeface="Times New Roman" panose="02020603050405020304" pitchFamily="18" charset="0"/>
                <a:cs typeface="Times New Roman" panose="02020603050405020304" pitchFamily="18" charset="0"/>
              </a:rPr>
              <a:t> et al., 2018,</a:t>
            </a:r>
          </a:p>
          <a:p>
            <a:r>
              <a:rPr lang="en-US" sz="1400" dirty="0" err="1">
                <a:latin typeface="Times New Roman" panose="02020603050405020304" pitchFamily="18" charset="0"/>
                <a:cs typeface="Times New Roman" panose="02020603050405020304" pitchFamily="18" charset="0"/>
              </a:rPr>
              <a:t>Carlini</a:t>
            </a:r>
            <a:r>
              <a:rPr lang="en-US" sz="1400" dirty="0">
                <a:latin typeface="Times New Roman" panose="02020603050405020304" pitchFamily="18" charset="0"/>
                <a:cs typeface="Times New Roman" panose="02020603050405020304" pitchFamily="18" charset="0"/>
              </a:rPr>
              <a:t> et al. 2019,</a:t>
            </a:r>
          </a:p>
          <a:p>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670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CED6D70-E0E2-1340-BCDA-571238D7B780}"/>
              </a:ext>
            </a:extLst>
          </p:cNvPr>
          <p:cNvSpPr/>
          <p:nvPr/>
        </p:nvSpPr>
        <p:spPr>
          <a:xfrm>
            <a:off x="488919" y="1052623"/>
            <a:ext cx="8166162" cy="118083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5B1E790B-5E82-4645-9596-825462DD48C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Good: Adoption Of Strong Evaluation Standards </a:t>
            </a:r>
          </a:p>
        </p:txBody>
      </p:sp>
      <p:sp>
        <p:nvSpPr>
          <p:cNvPr id="4" name="Slide Number Placeholder 3">
            <a:extLst>
              <a:ext uri="{FF2B5EF4-FFF2-40B4-BE49-F238E27FC236}">
                <a16:creationId xmlns:a16="http://schemas.microsoft.com/office/drawing/2014/main" id="{90B8A4A4-AD7F-D744-81CB-127B26418F9C}"/>
              </a:ext>
            </a:extLst>
          </p:cNvPr>
          <p:cNvSpPr>
            <a:spLocks noGrp="1"/>
          </p:cNvSpPr>
          <p:nvPr>
            <p:ph type="sldNum" sz="quarter" idx="4"/>
          </p:nvPr>
        </p:nvSpPr>
        <p:spPr/>
        <p:txBody>
          <a:bodyPr/>
          <a:lstStyle/>
          <a:p>
            <a:fld id="{AC13E6D5-74F7-484E-B15D-5FF0E9020B73}" type="slidenum">
              <a:rPr lang="en-US" altLang="en-US" smtClean="0">
                <a:latin typeface="Times New Roman" panose="02020603050405020304" pitchFamily="18" charset="0"/>
                <a:cs typeface="Times New Roman" panose="02020603050405020304" pitchFamily="18" charset="0"/>
              </a:rPr>
              <a:pPr/>
              <a:t>6</a:t>
            </a:fld>
            <a:endParaRPr lang="en-US" altLang="en-US" dirty="0">
              <a:latin typeface="Times New Roman" panose="02020603050405020304" pitchFamily="18" charset="0"/>
              <a:cs typeface="Times New Roman" panose="02020603050405020304" pitchFamily="18" charset="0"/>
            </a:endParaRPr>
          </a:p>
        </p:txBody>
      </p:sp>
      <p:sp>
        <p:nvSpPr>
          <p:cNvPr id="5" name="Right Arrow 4">
            <a:extLst>
              <a:ext uri="{FF2B5EF4-FFF2-40B4-BE49-F238E27FC236}">
                <a16:creationId xmlns:a16="http://schemas.microsoft.com/office/drawing/2014/main" id="{56C7852A-F05A-9A42-9548-0134E116AEF2}"/>
              </a:ext>
            </a:extLst>
          </p:cNvPr>
          <p:cNvSpPr/>
          <p:nvPr/>
        </p:nvSpPr>
        <p:spPr>
          <a:xfrm>
            <a:off x="831128" y="3350669"/>
            <a:ext cx="7443385" cy="92333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A6BA9E02-8419-5A4E-B711-5E9810596AF5}"/>
              </a:ext>
            </a:extLst>
          </p:cNvPr>
          <p:cNvCxnSpPr>
            <a:cxnSpLocks/>
            <a:stCxn id="9" idx="2"/>
            <a:endCxn id="12" idx="0"/>
          </p:cNvCxnSpPr>
          <p:nvPr/>
        </p:nvCxnSpPr>
        <p:spPr>
          <a:xfrm flipH="1">
            <a:off x="1904188" y="3429458"/>
            <a:ext cx="1" cy="7478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09AADBA-3CC1-8C40-BE23-83F35734FD0C}"/>
              </a:ext>
            </a:extLst>
          </p:cNvPr>
          <p:cNvSpPr txBox="1"/>
          <p:nvPr/>
        </p:nvSpPr>
        <p:spPr>
          <a:xfrm>
            <a:off x="729925" y="2783127"/>
            <a:ext cx="2348527" cy="646331"/>
          </a:xfrm>
          <a:prstGeom prst="rect">
            <a:avLst/>
          </a:prstGeom>
          <a:noFill/>
        </p:spPr>
        <p:txBody>
          <a:bodyPr wrap="none" rtlCol="0">
            <a:spAutoFit/>
          </a:bodyPr>
          <a:lstStyle/>
          <a:p>
            <a:pPr algn="ctr"/>
            <a:r>
              <a:rPr lang="en-US" sz="1800" dirty="0" err="1">
                <a:latin typeface="Times New Roman" panose="02020603050405020304" pitchFamily="18" charset="0"/>
                <a:cs typeface="Times New Roman" panose="02020603050405020304" pitchFamily="18" charset="0"/>
              </a:rPr>
              <a:t>Carlini</a:t>
            </a:r>
            <a:r>
              <a:rPr lang="en-US" sz="1800" dirty="0">
                <a:latin typeface="Times New Roman" panose="02020603050405020304" pitchFamily="18" charset="0"/>
                <a:cs typeface="Times New Roman" panose="02020603050405020304" pitchFamily="18" charset="0"/>
              </a:rPr>
              <a:t> &amp; Wagner 2017</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(10 defenses)</a:t>
            </a:r>
          </a:p>
        </p:txBody>
      </p:sp>
      <p:sp>
        <p:nvSpPr>
          <p:cNvPr id="10" name="TextBox 9">
            <a:extLst>
              <a:ext uri="{FF2B5EF4-FFF2-40B4-BE49-F238E27FC236}">
                <a16:creationId xmlns:a16="http://schemas.microsoft.com/office/drawing/2014/main" id="{568CA2DC-F402-E440-A5C0-85A5B31D11C3}"/>
              </a:ext>
            </a:extLst>
          </p:cNvPr>
          <p:cNvSpPr txBox="1"/>
          <p:nvPr/>
        </p:nvSpPr>
        <p:spPr>
          <a:xfrm>
            <a:off x="3339145" y="2783126"/>
            <a:ext cx="1941557" cy="646331"/>
          </a:xfrm>
          <a:prstGeom prst="rect">
            <a:avLst/>
          </a:prstGeom>
          <a:noFill/>
        </p:spPr>
        <p:txBody>
          <a:bodyPr wrap="none" rtlCol="0">
            <a:spAutoFit/>
          </a:bodyPr>
          <a:lstStyle/>
          <a:p>
            <a:pPr algn="ctr"/>
            <a:r>
              <a:rPr lang="en-US" sz="1800" dirty="0" err="1">
                <a:latin typeface="Times New Roman" panose="02020603050405020304" pitchFamily="18" charset="0"/>
                <a:cs typeface="Times New Roman" panose="02020603050405020304" pitchFamily="18" charset="0"/>
              </a:rPr>
              <a:t>Athalye</a:t>
            </a:r>
            <a:r>
              <a:rPr lang="en-US" sz="1800" dirty="0">
                <a:latin typeface="Times New Roman" panose="02020603050405020304" pitchFamily="18" charset="0"/>
                <a:cs typeface="Times New Roman" panose="02020603050405020304" pitchFamily="18" charset="0"/>
              </a:rPr>
              <a:t> et al. 2018</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(7 defenses)</a:t>
            </a:r>
          </a:p>
        </p:txBody>
      </p:sp>
      <p:sp>
        <p:nvSpPr>
          <p:cNvPr id="11" name="TextBox 10">
            <a:extLst>
              <a:ext uri="{FF2B5EF4-FFF2-40B4-BE49-F238E27FC236}">
                <a16:creationId xmlns:a16="http://schemas.microsoft.com/office/drawing/2014/main" id="{E9B487FD-65A0-BB48-9A4F-A24D7B920BAD}"/>
              </a:ext>
            </a:extLst>
          </p:cNvPr>
          <p:cNvSpPr txBox="1"/>
          <p:nvPr/>
        </p:nvSpPr>
        <p:spPr>
          <a:xfrm>
            <a:off x="6093467" y="2783125"/>
            <a:ext cx="1422184" cy="646331"/>
          </a:xfrm>
          <a:prstGeom prst="rect">
            <a:avLst/>
          </a:prstGeom>
          <a:noFill/>
        </p:spPr>
        <p:txBody>
          <a:bodyPr wrap="none" rtlCol="0">
            <a:spAutoFit/>
          </a:bodyPr>
          <a:lstStyle/>
          <a:p>
            <a:pPr algn="ctr"/>
            <a:r>
              <a:rPr lang="en-US" sz="1800" b="1" dirty="0">
                <a:latin typeface="Times New Roman" panose="02020603050405020304" pitchFamily="18" charset="0"/>
                <a:cs typeface="Times New Roman" panose="02020603050405020304" pitchFamily="18" charset="0"/>
              </a:rPr>
              <a:t>Our paper</a:t>
            </a:r>
            <a:endParaRPr lang="en-US" sz="1800" dirty="0">
              <a:latin typeface="Times New Roman" panose="02020603050405020304" pitchFamily="18" charset="0"/>
              <a:cs typeface="Times New Roman" panose="02020603050405020304" pitchFamily="18" charset="0"/>
            </a:endParaRPr>
          </a:p>
          <a:p>
            <a:pPr algn="ctr"/>
            <a:r>
              <a:rPr lang="en-US" sz="1800" dirty="0">
                <a:latin typeface="Times New Roman" panose="02020603050405020304" pitchFamily="18" charset="0"/>
                <a:cs typeface="Times New Roman" panose="02020603050405020304" pitchFamily="18" charset="0"/>
              </a:rPr>
              <a:t>(13 defenses)</a:t>
            </a:r>
          </a:p>
        </p:txBody>
      </p:sp>
      <p:sp>
        <p:nvSpPr>
          <p:cNvPr id="12" name="TextBox 11">
            <a:extLst>
              <a:ext uri="{FF2B5EF4-FFF2-40B4-BE49-F238E27FC236}">
                <a16:creationId xmlns:a16="http://schemas.microsoft.com/office/drawing/2014/main" id="{939411A5-B33E-3743-964F-3EBF9458B980}"/>
              </a:ext>
            </a:extLst>
          </p:cNvPr>
          <p:cNvSpPr txBox="1"/>
          <p:nvPr/>
        </p:nvSpPr>
        <p:spPr>
          <a:xfrm>
            <a:off x="804752" y="4177339"/>
            <a:ext cx="2198872" cy="646331"/>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Some white-box</a:t>
            </a:r>
          </a:p>
          <a:p>
            <a:pPr algn="ctr"/>
            <a:r>
              <a:rPr lang="en-US" sz="1800" b="1" dirty="0">
                <a:solidFill>
                  <a:srgbClr val="FF0000"/>
                </a:solidFill>
                <a:latin typeface="Times New Roman" panose="02020603050405020304" pitchFamily="18" charset="0"/>
                <a:cs typeface="Times New Roman" panose="02020603050405020304" pitchFamily="18" charset="0"/>
              </a:rPr>
              <a:t>0/10 adaptive</a:t>
            </a:r>
          </a:p>
        </p:txBody>
      </p:sp>
      <p:sp>
        <p:nvSpPr>
          <p:cNvPr id="13" name="TextBox 12">
            <a:extLst>
              <a:ext uri="{FF2B5EF4-FFF2-40B4-BE49-F238E27FC236}">
                <a16:creationId xmlns:a16="http://schemas.microsoft.com/office/drawing/2014/main" id="{5D309223-66C8-9E4A-AEF0-CF69CE1BC2D0}"/>
              </a:ext>
            </a:extLst>
          </p:cNvPr>
          <p:cNvSpPr txBox="1"/>
          <p:nvPr/>
        </p:nvSpPr>
        <p:spPr>
          <a:xfrm>
            <a:off x="3312971" y="4177339"/>
            <a:ext cx="1993904" cy="646331"/>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All white-box</a:t>
            </a:r>
          </a:p>
          <a:p>
            <a:pPr algn="ctr"/>
            <a:r>
              <a:rPr lang="en-US" sz="1800" b="1" dirty="0">
                <a:solidFill>
                  <a:srgbClr val="FF9300"/>
                </a:solidFill>
                <a:latin typeface="Times New Roman" panose="02020603050405020304" pitchFamily="18" charset="0"/>
                <a:cs typeface="Times New Roman" panose="02020603050405020304" pitchFamily="18" charset="0"/>
              </a:rPr>
              <a:t>2/7 adaptive</a:t>
            </a:r>
          </a:p>
        </p:txBody>
      </p:sp>
      <p:sp>
        <p:nvSpPr>
          <p:cNvPr id="14" name="TextBox 13">
            <a:extLst>
              <a:ext uri="{FF2B5EF4-FFF2-40B4-BE49-F238E27FC236}">
                <a16:creationId xmlns:a16="http://schemas.microsoft.com/office/drawing/2014/main" id="{0A5EA355-77F3-A246-94C7-82116D5EAF1E}"/>
              </a:ext>
            </a:extLst>
          </p:cNvPr>
          <p:cNvSpPr txBox="1"/>
          <p:nvPr/>
        </p:nvSpPr>
        <p:spPr>
          <a:xfrm>
            <a:off x="5461511" y="4177339"/>
            <a:ext cx="2686095" cy="646331"/>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All white-box</a:t>
            </a:r>
          </a:p>
          <a:p>
            <a:pPr algn="ctr"/>
            <a:r>
              <a:rPr lang="en-US" sz="1800" b="1" dirty="0">
                <a:solidFill>
                  <a:srgbClr val="929000"/>
                </a:solidFill>
                <a:latin typeface="Times New Roman" panose="02020603050405020304" pitchFamily="18" charset="0"/>
                <a:cs typeface="Times New Roman" panose="02020603050405020304" pitchFamily="18" charset="0"/>
              </a:rPr>
              <a:t>9/13 adaptive</a:t>
            </a:r>
          </a:p>
        </p:txBody>
      </p:sp>
      <p:cxnSp>
        <p:nvCxnSpPr>
          <p:cNvPr id="16" name="Straight Connector 15">
            <a:extLst>
              <a:ext uri="{FF2B5EF4-FFF2-40B4-BE49-F238E27FC236}">
                <a16:creationId xmlns:a16="http://schemas.microsoft.com/office/drawing/2014/main" id="{DDE48044-9D45-E445-A266-BFE1FB319D95}"/>
              </a:ext>
            </a:extLst>
          </p:cNvPr>
          <p:cNvCxnSpPr>
            <a:cxnSpLocks/>
            <a:stCxn id="10" idx="2"/>
            <a:endCxn id="13" idx="0"/>
          </p:cNvCxnSpPr>
          <p:nvPr/>
        </p:nvCxnSpPr>
        <p:spPr>
          <a:xfrm flipH="1">
            <a:off x="4309923" y="3429457"/>
            <a:ext cx="1" cy="7478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0A65F4D-98A8-CE4C-B144-2A4F5A89D6F9}"/>
              </a:ext>
            </a:extLst>
          </p:cNvPr>
          <p:cNvCxnSpPr>
            <a:cxnSpLocks/>
            <a:stCxn id="11" idx="2"/>
            <a:endCxn id="14" idx="0"/>
          </p:cNvCxnSpPr>
          <p:nvPr/>
        </p:nvCxnSpPr>
        <p:spPr>
          <a:xfrm>
            <a:off x="6804559" y="3429456"/>
            <a:ext cx="0" cy="7478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90CFA85B-6581-DD40-9152-715B3CD7441D}"/>
              </a:ext>
            </a:extLst>
          </p:cNvPr>
          <p:cNvSpPr/>
          <p:nvPr/>
        </p:nvSpPr>
        <p:spPr>
          <a:xfrm>
            <a:off x="488920" y="1167416"/>
            <a:ext cx="8166162" cy="738664"/>
          </a:xfrm>
          <a:prstGeom prst="rect">
            <a:avLst/>
          </a:prstGeom>
        </p:spPr>
        <p:txBody>
          <a:bodyPr wrap="square">
            <a:spAutoFit/>
          </a:bodyPr>
          <a:lstStyle/>
          <a:p>
            <a:pPr marL="0" indent="0" algn="ctr">
              <a:buNone/>
            </a:pPr>
            <a:r>
              <a:rPr lang="en-US" sz="2100" dirty="0">
                <a:latin typeface="Times New Roman" panose="02020603050405020304" pitchFamily="18" charset="0"/>
                <a:cs typeface="Times New Roman" panose="02020603050405020304" pitchFamily="18" charset="0"/>
              </a:rPr>
              <a:t>We re-evaluate 13 defenses presented at:</a:t>
            </a:r>
            <a:br>
              <a:rPr lang="en-US" sz="2100" dirty="0">
                <a:latin typeface="Times New Roman" panose="02020603050405020304" pitchFamily="18" charset="0"/>
                <a:cs typeface="Times New Roman" panose="02020603050405020304" pitchFamily="18" charset="0"/>
              </a:rPr>
            </a:br>
            <a:endParaRPr lang="en-US" sz="21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2D260692-8F1F-4743-A17B-C2398B273E12}"/>
              </a:ext>
            </a:extLst>
          </p:cNvPr>
          <p:cNvSpPr/>
          <p:nvPr/>
        </p:nvSpPr>
        <p:spPr>
          <a:xfrm>
            <a:off x="1141719" y="1576785"/>
            <a:ext cx="1481496"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NeurIPS’18</a:t>
            </a:r>
            <a:endParaRPr lang="en-US" sz="2000" dirty="0"/>
          </a:p>
        </p:txBody>
      </p:sp>
      <p:sp>
        <p:nvSpPr>
          <p:cNvPr id="27" name="Rectangle 26">
            <a:extLst>
              <a:ext uri="{FF2B5EF4-FFF2-40B4-BE49-F238E27FC236}">
                <a16:creationId xmlns:a16="http://schemas.microsoft.com/office/drawing/2014/main" id="{35639EAE-B697-7A44-958E-7CEE09E60A9C}"/>
              </a:ext>
            </a:extLst>
          </p:cNvPr>
          <p:cNvSpPr/>
          <p:nvPr/>
        </p:nvSpPr>
        <p:spPr>
          <a:xfrm>
            <a:off x="1701968" y="1852808"/>
            <a:ext cx="47641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(1) </a:t>
            </a:r>
            <a:endParaRPr lang="en-US" sz="1600" dirty="0"/>
          </a:p>
        </p:txBody>
      </p:sp>
      <p:sp>
        <p:nvSpPr>
          <p:cNvPr id="29" name="Rectangle 28">
            <a:extLst>
              <a:ext uri="{FF2B5EF4-FFF2-40B4-BE49-F238E27FC236}">
                <a16:creationId xmlns:a16="http://schemas.microsoft.com/office/drawing/2014/main" id="{347023EC-B44A-7D45-A688-55130D2FA49A}"/>
              </a:ext>
            </a:extLst>
          </p:cNvPr>
          <p:cNvSpPr/>
          <p:nvPr/>
        </p:nvSpPr>
        <p:spPr>
          <a:xfrm>
            <a:off x="2738629" y="1572357"/>
            <a:ext cx="1168910"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ICLR’19</a:t>
            </a:r>
            <a:endParaRPr lang="en-US" sz="2000" dirty="0"/>
          </a:p>
        </p:txBody>
      </p:sp>
      <p:sp>
        <p:nvSpPr>
          <p:cNvPr id="30" name="Rectangle 29">
            <a:extLst>
              <a:ext uri="{FF2B5EF4-FFF2-40B4-BE49-F238E27FC236}">
                <a16:creationId xmlns:a16="http://schemas.microsoft.com/office/drawing/2014/main" id="{291E6581-9084-E348-A0F6-52DC2CD2C02E}"/>
              </a:ext>
            </a:extLst>
          </p:cNvPr>
          <p:cNvSpPr/>
          <p:nvPr/>
        </p:nvSpPr>
        <p:spPr>
          <a:xfrm>
            <a:off x="3084878" y="1849364"/>
            <a:ext cx="47641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(1) </a:t>
            </a:r>
            <a:endParaRPr lang="en-US" sz="1600" dirty="0"/>
          </a:p>
        </p:txBody>
      </p:sp>
      <p:sp>
        <p:nvSpPr>
          <p:cNvPr id="31" name="Rectangle 30">
            <a:extLst>
              <a:ext uri="{FF2B5EF4-FFF2-40B4-BE49-F238E27FC236}">
                <a16:creationId xmlns:a16="http://schemas.microsoft.com/office/drawing/2014/main" id="{2283FC3A-4AC1-2542-97ED-82F3C1C8A74E}"/>
              </a:ext>
            </a:extLst>
          </p:cNvPr>
          <p:cNvSpPr/>
          <p:nvPr/>
        </p:nvSpPr>
        <p:spPr>
          <a:xfrm>
            <a:off x="4022953" y="1569398"/>
            <a:ext cx="1201483"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ICML’19</a:t>
            </a:r>
            <a:endParaRPr lang="en-US" sz="2000" dirty="0"/>
          </a:p>
        </p:txBody>
      </p:sp>
      <p:sp>
        <p:nvSpPr>
          <p:cNvPr id="32" name="Rectangle 31">
            <a:extLst>
              <a:ext uri="{FF2B5EF4-FFF2-40B4-BE49-F238E27FC236}">
                <a16:creationId xmlns:a16="http://schemas.microsoft.com/office/drawing/2014/main" id="{E050A8BA-4E3D-7F49-B2CB-E41BBD77F5F5}"/>
              </a:ext>
            </a:extLst>
          </p:cNvPr>
          <p:cNvSpPr/>
          <p:nvPr/>
        </p:nvSpPr>
        <p:spPr>
          <a:xfrm>
            <a:off x="4369202" y="1856964"/>
            <a:ext cx="47641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(4) </a:t>
            </a:r>
            <a:endParaRPr lang="en-US" sz="1600" dirty="0"/>
          </a:p>
        </p:txBody>
      </p:sp>
      <p:sp>
        <p:nvSpPr>
          <p:cNvPr id="33" name="Rectangle 32">
            <a:extLst>
              <a:ext uri="{FF2B5EF4-FFF2-40B4-BE49-F238E27FC236}">
                <a16:creationId xmlns:a16="http://schemas.microsoft.com/office/drawing/2014/main" id="{909E68FC-A84E-284E-A654-44218A9C489D}"/>
              </a:ext>
            </a:extLst>
          </p:cNvPr>
          <p:cNvSpPr/>
          <p:nvPr/>
        </p:nvSpPr>
        <p:spPr>
          <a:xfrm>
            <a:off x="5381786" y="1568731"/>
            <a:ext cx="1481496"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NeurIPS’19</a:t>
            </a:r>
            <a:endParaRPr lang="en-US" sz="2000" dirty="0"/>
          </a:p>
        </p:txBody>
      </p:sp>
      <p:sp>
        <p:nvSpPr>
          <p:cNvPr id="34" name="Rectangle 33">
            <a:extLst>
              <a:ext uri="{FF2B5EF4-FFF2-40B4-BE49-F238E27FC236}">
                <a16:creationId xmlns:a16="http://schemas.microsoft.com/office/drawing/2014/main" id="{89058BD7-4437-104F-BADE-163781C68B0C}"/>
              </a:ext>
            </a:extLst>
          </p:cNvPr>
          <p:cNvSpPr/>
          <p:nvPr/>
        </p:nvSpPr>
        <p:spPr>
          <a:xfrm>
            <a:off x="5942035" y="1844754"/>
            <a:ext cx="47641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(2) </a:t>
            </a:r>
            <a:endParaRPr lang="en-US" sz="1600" dirty="0"/>
          </a:p>
        </p:txBody>
      </p:sp>
      <p:sp>
        <p:nvSpPr>
          <p:cNvPr id="35" name="Rectangle 34">
            <a:extLst>
              <a:ext uri="{FF2B5EF4-FFF2-40B4-BE49-F238E27FC236}">
                <a16:creationId xmlns:a16="http://schemas.microsoft.com/office/drawing/2014/main" id="{9E424B13-B182-8A47-9771-14645B27B613}"/>
              </a:ext>
            </a:extLst>
          </p:cNvPr>
          <p:cNvSpPr/>
          <p:nvPr/>
        </p:nvSpPr>
        <p:spPr>
          <a:xfrm>
            <a:off x="6978696" y="1564303"/>
            <a:ext cx="1168910"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ICLR’20</a:t>
            </a:r>
            <a:endParaRPr lang="en-US" sz="2000" dirty="0"/>
          </a:p>
        </p:txBody>
      </p:sp>
      <p:sp>
        <p:nvSpPr>
          <p:cNvPr id="36" name="Rectangle 35">
            <a:extLst>
              <a:ext uri="{FF2B5EF4-FFF2-40B4-BE49-F238E27FC236}">
                <a16:creationId xmlns:a16="http://schemas.microsoft.com/office/drawing/2014/main" id="{116E6F99-00C3-A54F-A69F-B32A62150495}"/>
              </a:ext>
            </a:extLst>
          </p:cNvPr>
          <p:cNvSpPr/>
          <p:nvPr/>
        </p:nvSpPr>
        <p:spPr>
          <a:xfrm>
            <a:off x="7324945" y="1841310"/>
            <a:ext cx="47641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(5) </a:t>
            </a:r>
            <a:endParaRPr lang="en-US" sz="1600" dirty="0"/>
          </a:p>
        </p:txBody>
      </p:sp>
    </p:spTree>
    <p:extLst>
      <p:ext uri="{BB962C8B-B14F-4D97-AF65-F5344CB8AC3E}">
        <p14:creationId xmlns:p14="http://schemas.microsoft.com/office/powerpoint/2010/main" val="27697742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8339-65ED-8848-B10D-7450ADE1ED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Bad: Defenses Are Still Broken</a:t>
            </a:r>
          </a:p>
        </p:txBody>
      </p:sp>
      <p:sp>
        <p:nvSpPr>
          <p:cNvPr id="4" name="Slide Number Placeholder 3">
            <a:extLst>
              <a:ext uri="{FF2B5EF4-FFF2-40B4-BE49-F238E27FC236}">
                <a16:creationId xmlns:a16="http://schemas.microsoft.com/office/drawing/2014/main" id="{D863FA41-719F-1244-88AC-773944817C94}"/>
              </a:ext>
            </a:extLst>
          </p:cNvPr>
          <p:cNvSpPr>
            <a:spLocks noGrp="1"/>
          </p:cNvSpPr>
          <p:nvPr>
            <p:ph type="sldNum" sz="quarter" idx="4"/>
          </p:nvPr>
        </p:nvSpPr>
        <p:spPr/>
        <p:txBody>
          <a:bodyPr/>
          <a:lstStyle/>
          <a:p>
            <a:fld id="{AC13E6D5-74F7-484E-B15D-5FF0E9020B73}" type="slidenum">
              <a:rPr lang="en-US" altLang="en-US" smtClean="0">
                <a:latin typeface="Times New Roman" panose="02020603050405020304" pitchFamily="18" charset="0"/>
                <a:cs typeface="Times New Roman" panose="02020603050405020304" pitchFamily="18" charset="0"/>
              </a:rPr>
              <a:pPr/>
              <a:t>7</a:t>
            </a:fld>
            <a:endParaRPr lang="en-US" alt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6FC18D3-E5C0-B345-801E-999AA46D5EE0}"/>
              </a:ext>
            </a:extLst>
          </p:cNvPr>
          <p:cNvSpPr/>
          <p:nvPr/>
        </p:nvSpPr>
        <p:spPr>
          <a:xfrm>
            <a:off x="1360878" y="3413209"/>
            <a:ext cx="6422244" cy="1077218"/>
          </a:xfrm>
          <a:prstGeom prst="rect">
            <a:avLst/>
          </a:prstGeom>
        </p:spPr>
        <p:txBody>
          <a:bodyPr wrap="square">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Many defenses are not evaluated against a strong adaptive attack</a:t>
            </a:r>
          </a:p>
        </p:txBody>
      </p:sp>
      <p:sp>
        <p:nvSpPr>
          <p:cNvPr id="6" name="Rectangle 5">
            <a:extLst>
              <a:ext uri="{FF2B5EF4-FFF2-40B4-BE49-F238E27FC236}">
                <a16:creationId xmlns:a16="http://schemas.microsoft.com/office/drawing/2014/main" id="{A4F18BF2-4EE0-3B45-B8F1-A1560E7607B1}"/>
              </a:ext>
            </a:extLst>
          </p:cNvPr>
          <p:cNvSpPr/>
          <p:nvPr/>
        </p:nvSpPr>
        <p:spPr>
          <a:xfrm>
            <a:off x="488918" y="1805559"/>
            <a:ext cx="8484959" cy="1384995"/>
          </a:xfrm>
          <a:prstGeom prst="rect">
            <a:avLst/>
          </a:prstGeom>
        </p:spPr>
        <p:txBody>
          <a:bodyPr wrap="square">
            <a:spAutoFit/>
          </a:bodyPr>
          <a:lstStyle/>
          <a:p>
            <a:pPr marL="0" indent="0">
              <a:buNone/>
            </a:pPr>
            <a:endParaRPr lang="en-US" sz="2100" dirty="0">
              <a:latin typeface="Times New Roman" panose="02020603050405020304" pitchFamily="18" charset="0"/>
              <a:cs typeface="Times New Roman" panose="02020603050405020304" pitchFamily="18" charset="0"/>
            </a:endParaRPr>
          </a:p>
          <a:p>
            <a:pPr marL="0" indent="0">
              <a:buNone/>
            </a:pPr>
            <a:endParaRPr lang="en-US" sz="2100"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We circumvent </a:t>
            </a:r>
            <a:r>
              <a:rPr lang="en-US" b="1" u="sng" dirty="0">
                <a:latin typeface="Times New Roman" panose="02020603050405020304" pitchFamily="18" charset="0"/>
                <a:cs typeface="Times New Roman" panose="02020603050405020304" pitchFamily="18" charset="0"/>
              </a:rPr>
              <a:t>all</a:t>
            </a:r>
            <a:r>
              <a:rPr lang="en-US" b="1" dirty="0">
                <a:latin typeface="Times New Roman" panose="02020603050405020304" pitchFamily="18" charset="0"/>
                <a:cs typeface="Times New Roman" panose="02020603050405020304" pitchFamily="18" charset="0"/>
              </a:rPr>
              <a:t> of them!</a:t>
            </a:r>
          </a:p>
          <a:p>
            <a:pPr marL="0" indent="0">
              <a:buNone/>
            </a:pPr>
            <a:r>
              <a:rPr lang="en-US" sz="1800" dirty="0">
                <a:latin typeface="Times New Roman" panose="02020603050405020304" pitchFamily="18" charset="0"/>
                <a:cs typeface="Times New Roman" panose="02020603050405020304" pitchFamily="18" charset="0"/>
              </a:rPr>
              <a:t>⇒ accuracy reduced to baseline (usually 0%) in the considered threat model</a:t>
            </a:r>
            <a:endParaRPr lang="en-US" sz="21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E750BC6A-7969-6148-A795-1A1B94522545}"/>
              </a:ext>
            </a:extLst>
          </p:cNvPr>
          <p:cNvSpPr/>
          <p:nvPr/>
        </p:nvSpPr>
        <p:spPr>
          <a:xfrm>
            <a:off x="488919" y="1052623"/>
            <a:ext cx="8166162" cy="118083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C1A77D7C-6682-2E46-8004-8ECF1D9C3FD8}"/>
              </a:ext>
            </a:extLst>
          </p:cNvPr>
          <p:cNvSpPr/>
          <p:nvPr/>
        </p:nvSpPr>
        <p:spPr>
          <a:xfrm>
            <a:off x="488920" y="1167416"/>
            <a:ext cx="8166162" cy="738664"/>
          </a:xfrm>
          <a:prstGeom prst="rect">
            <a:avLst/>
          </a:prstGeom>
        </p:spPr>
        <p:txBody>
          <a:bodyPr wrap="square">
            <a:spAutoFit/>
          </a:bodyPr>
          <a:lstStyle/>
          <a:p>
            <a:pPr marL="0" indent="0" algn="ctr">
              <a:buNone/>
            </a:pPr>
            <a:r>
              <a:rPr lang="en-US" sz="2100" dirty="0">
                <a:latin typeface="Times New Roman" panose="02020603050405020304" pitchFamily="18" charset="0"/>
                <a:cs typeface="Times New Roman" panose="02020603050405020304" pitchFamily="18" charset="0"/>
              </a:rPr>
              <a:t>We re-evaluate 13 defenses presented at:</a:t>
            </a:r>
            <a:br>
              <a:rPr lang="en-US" sz="2100" dirty="0">
                <a:latin typeface="Times New Roman" panose="02020603050405020304" pitchFamily="18" charset="0"/>
                <a:cs typeface="Times New Roman" panose="02020603050405020304" pitchFamily="18" charset="0"/>
              </a:rPr>
            </a:br>
            <a:endParaRPr lang="en-US" sz="21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F35249D2-2566-074B-884D-5383C6D1C308}"/>
              </a:ext>
            </a:extLst>
          </p:cNvPr>
          <p:cNvSpPr/>
          <p:nvPr/>
        </p:nvSpPr>
        <p:spPr>
          <a:xfrm>
            <a:off x="1141719" y="1576785"/>
            <a:ext cx="1481496"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NeurIPS’18</a:t>
            </a:r>
            <a:endParaRPr lang="en-US" sz="2000" dirty="0"/>
          </a:p>
        </p:txBody>
      </p:sp>
      <p:sp>
        <p:nvSpPr>
          <p:cNvPr id="20" name="Rectangle 19">
            <a:extLst>
              <a:ext uri="{FF2B5EF4-FFF2-40B4-BE49-F238E27FC236}">
                <a16:creationId xmlns:a16="http://schemas.microsoft.com/office/drawing/2014/main" id="{A1E91F9B-6929-964E-9A4C-7780996B0DC0}"/>
              </a:ext>
            </a:extLst>
          </p:cNvPr>
          <p:cNvSpPr/>
          <p:nvPr/>
        </p:nvSpPr>
        <p:spPr>
          <a:xfrm>
            <a:off x="1701968" y="1852808"/>
            <a:ext cx="47641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(1) </a:t>
            </a:r>
            <a:endParaRPr lang="en-US" sz="1600" dirty="0"/>
          </a:p>
        </p:txBody>
      </p:sp>
      <p:sp>
        <p:nvSpPr>
          <p:cNvPr id="21" name="Rectangle 20">
            <a:extLst>
              <a:ext uri="{FF2B5EF4-FFF2-40B4-BE49-F238E27FC236}">
                <a16:creationId xmlns:a16="http://schemas.microsoft.com/office/drawing/2014/main" id="{527D1AAC-3F2E-2B49-ADB9-F2F291FA8DB2}"/>
              </a:ext>
            </a:extLst>
          </p:cNvPr>
          <p:cNvSpPr/>
          <p:nvPr/>
        </p:nvSpPr>
        <p:spPr>
          <a:xfrm>
            <a:off x="2738629" y="1572357"/>
            <a:ext cx="1168910"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ICLR’19</a:t>
            </a:r>
            <a:endParaRPr lang="en-US" sz="2000" dirty="0"/>
          </a:p>
        </p:txBody>
      </p:sp>
      <p:sp>
        <p:nvSpPr>
          <p:cNvPr id="22" name="Rectangle 21">
            <a:extLst>
              <a:ext uri="{FF2B5EF4-FFF2-40B4-BE49-F238E27FC236}">
                <a16:creationId xmlns:a16="http://schemas.microsoft.com/office/drawing/2014/main" id="{0DB166EE-5B22-AF40-9F8A-B39EF5316522}"/>
              </a:ext>
            </a:extLst>
          </p:cNvPr>
          <p:cNvSpPr/>
          <p:nvPr/>
        </p:nvSpPr>
        <p:spPr>
          <a:xfrm>
            <a:off x="3084878" y="1849364"/>
            <a:ext cx="47641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(1) </a:t>
            </a:r>
            <a:endParaRPr lang="en-US" sz="1600" dirty="0"/>
          </a:p>
        </p:txBody>
      </p:sp>
      <p:sp>
        <p:nvSpPr>
          <p:cNvPr id="23" name="Rectangle 22">
            <a:extLst>
              <a:ext uri="{FF2B5EF4-FFF2-40B4-BE49-F238E27FC236}">
                <a16:creationId xmlns:a16="http://schemas.microsoft.com/office/drawing/2014/main" id="{458393D5-64A4-D241-9BCB-E65E74BA888D}"/>
              </a:ext>
            </a:extLst>
          </p:cNvPr>
          <p:cNvSpPr/>
          <p:nvPr/>
        </p:nvSpPr>
        <p:spPr>
          <a:xfrm>
            <a:off x="4022953" y="1569398"/>
            <a:ext cx="1201483"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ICML’19</a:t>
            </a:r>
            <a:endParaRPr lang="en-US" sz="2000" dirty="0"/>
          </a:p>
        </p:txBody>
      </p:sp>
      <p:sp>
        <p:nvSpPr>
          <p:cNvPr id="24" name="Rectangle 23">
            <a:extLst>
              <a:ext uri="{FF2B5EF4-FFF2-40B4-BE49-F238E27FC236}">
                <a16:creationId xmlns:a16="http://schemas.microsoft.com/office/drawing/2014/main" id="{1EBEB3DB-269E-C64B-AD86-959204B5508F}"/>
              </a:ext>
            </a:extLst>
          </p:cNvPr>
          <p:cNvSpPr/>
          <p:nvPr/>
        </p:nvSpPr>
        <p:spPr>
          <a:xfrm>
            <a:off x="4369202" y="1856964"/>
            <a:ext cx="47641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(4) </a:t>
            </a:r>
            <a:endParaRPr lang="en-US" sz="1600" dirty="0"/>
          </a:p>
        </p:txBody>
      </p:sp>
      <p:sp>
        <p:nvSpPr>
          <p:cNvPr id="25" name="Rectangle 24">
            <a:extLst>
              <a:ext uri="{FF2B5EF4-FFF2-40B4-BE49-F238E27FC236}">
                <a16:creationId xmlns:a16="http://schemas.microsoft.com/office/drawing/2014/main" id="{3AE177E3-9679-344C-8CB4-DF6F7ED13684}"/>
              </a:ext>
            </a:extLst>
          </p:cNvPr>
          <p:cNvSpPr/>
          <p:nvPr/>
        </p:nvSpPr>
        <p:spPr>
          <a:xfrm>
            <a:off x="5381786" y="1568731"/>
            <a:ext cx="1481496"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NeurIPS’19</a:t>
            </a:r>
            <a:endParaRPr lang="en-US" sz="2000" dirty="0"/>
          </a:p>
        </p:txBody>
      </p:sp>
      <p:sp>
        <p:nvSpPr>
          <p:cNvPr id="26" name="Rectangle 25">
            <a:extLst>
              <a:ext uri="{FF2B5EF4-FFF2-40B4-BE49-F238E27FC236}">
                <a16:creationId xmlns:a16="http://schemas.microsoft.com/office/drawing/2014/main" id="{F00463C8-4AE6-3A49-9349-271CA07D1E94}"/>
              </a:ext>
            </a:extLst>
          </p:cNvPr>
          <p:cNvSpPr/>
          <p:nvPr/>
        </p:nvSpPr>
        <p:spPr>
          <a:xfrm>
            <a:off x="5942035" y="1844754"/>
            <a:ext cx="47641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(2) </a:t>
            </a:r>
            <a:endParaRPr lang="en-US" sz="1600" dirty="0"/>
          </a:p>
        </p:txBody>
      </p:sp>
      <p:sp>
        <p:nvSpPr>
          <p:cNvPr id="27" name="Rectangle 26">
            <a:extLst>
              <a:ext uri="{FF2B5EF4-FFF2-40B4-BE49-F238E27FC236}">
                <a16:creationId xmlns:a16="http://schemas.microsoft.com/office/drawing/2014/main" id="{A0D42A30-EEB4-484C-AB5D-8784588ECFA2}"/>
              </a:ext>
            </a:extLst>
          </p:cNvPr>
          <p:cNvSpPr/>
          <p:nvPr/>
        </p:nvSpPr>
        <p:spPr>
          <a:xfrm>
            <a:off x="6978696" y="1564303"/>
            <a:ext cx="1168910"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ICLR’20</a:t>
            </a:r>
            <a:endParaRPr lang="en-US" sz="2000" dirty="0"/>
          </a:p>
        </p:txBody>
      </p:sp>
      <p:sp>
        <p:nvSpPr>
          <p:cNvPr id="28" name="Rectangle 27">
            <a:extLst>
              <a:ext uri="{FF2B5EF4-FFF2-40B4-BE49-F238E27FC236}">
                <a16:creationId xmlns:a16="http://schemas.microsoft.com/office/drawing/2014/main" id="{379B92DE-CD0D-8E48-8193-6005E4363117}"/>
              </a:ext>
            </a:extLst>
          </p:cNvPr>
          <p:cNvSpPr/>
          <p:nvPr/>
        </p:nvSpPr>
        <p:spPr>
          <a:xfrm>
            <a:off x="7324945" y="1841310"/>
            <a:ext cx="476412"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(5) </a:t>
            </a:r>
            <a:endParaRPr lang="en-US" sz="1600" dirty="0"/>
          </a:p>
        </p:txBody>
      </p:sp>
    </p:spTree>
    <p:extLst>
      <p:ext uri="{BB962C8B-B14F-4D97-AF65-F5344CB8AC3E}">
        <p14:creationId xmlns:p14="http://schemas.microsoft.com/office/powerpoint/2010/main" val="759279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6079-0080-D94E-A1A0-48498931380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Our Work</a:t>
            </a:r>
          </a:p>
        </p:txBody>
      </p:sp>
      <p:sp>
        <p:nvSpPr>
          <p:cNvPr id="4" name="Slide Number Placeholder 3">
            <a:extLst>
              <a:ext uri="{FF2B5EF4-FFF2-40B4-BE49-F238E27FC236}">
                <a16:creationId xmlns:a16="http://schemas.microsoft.com/office/drawing/2014/main" id="{E38FB1EB-AA88-A348-ABF5-0B39AA23B37D}"/>
              </a:ext>
            </a:extLst>
          </p:cNvPr>
          <p:cNvSpPr>
            <a:spLocks noGrp="1"/>
          </p:cNvSpPr>
          <p:nvPr>
            <p:ph type="sldNum" sz="quarter" idx="4"/>
          </p:nvPr>
        </p:nvSpPr>
        <p:spPr/>
        <p:txBody>
          <a:bodyPr/>
          <a:lstStyle/>
          <a:p>
            <a:fld id="{AC13E6D5-74F7-484E-B15D-5FF0E9020B73}" type="slidenum">
              <a:rPr lang="en-US" altLang="en-US" smtClean="0">
                <a:latin typeface="Times New Roman" panose="02020603050405020304" pitchFamily="18" charset="0"/>
                <a:cs typeface="Times New Roman" panose="02020603050405020304" pitchFamily="18" charset="0"/>
              </a:rPr>
              <a:pPr/>
              <a:t>8</a:t>
            </a:fld>
            <a:endParaRPr lang="en-US" alt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702BA10-C3E4-B047-929E-EDF84B6CD873}"/>
              </a:ext>
            </a:extLst>
          </p:cNvPr>
          <p:cNvSpPr/>
          <p:nvPr/>
        </p:nvSpPr>
        <p:spPr>
          <a:xfrm>
            <a:off x="779853" y="1607830"/>
            <a:ext cx="7494660" cy="250275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13 case studies on how to design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strong(</a:t>
            </a:r>
            <a:r>
              <a:rPr lang="en-US" sz="3200" b="1" dirty="0" err="1">
                <a:solidFill>
                  <a:schemeClr val="tx1"/>
                </a:solidFill>
                <a:latin typeface="Times New Roman" panose="02020603050405020304" pitchFamily="18" charset="0"/>
                <a:cs typeface="Times New Roman" panose="02020603050405020304" pitchFamily="18" charset="0"/>
              </a:rPr>
              <a:t>er</a:t>
            </a:r>
            <a:r>
              <a:rPr lang="en-US" sz="3200" b="1" dirty="0">
                <a:solidFill>
                  <a:schemeClr val="tx1"/>
                </a:solidFill>
                <a:latin typeface="Times New Roman" panose="02020603050405020304" pitchFamily="18" charset="0"/>
                <a:cs typeface="Times New Roman" panose="02020603050405020304" pitchFamily="18" charset="0"/>
              </a:rPr>
              <a:t>) adaptive attacks</a:t>
            </a:r>
            <a:br>
              <a:rPr lang="en-US" sz="3200" b="1" dirty="0">
                <a:solidFill>
                  <a:schemeClr val="tx1"/>
                </a:solidFill>
                <a:latin typeface="Times New Roman" panose="02020603050405020304" pitchFamily="18" charset="0"/>
                <a:cs typeface="Times New Roman" panose="02020603050405020304" pitchFamily="18" charset="0"/>
              </a:rPr>
            </a:br>
            <a:endParaRPr lang="en-US" sz="3200" b="1"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Including: </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Our hypotheses when reading each defense’s paper/code</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Things we tried but that didn’t work</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Some things we didn’t try but might also have worked</a:t>
            </a:r>
          </a:p>
        </p:txBody>
      </p:sp>
    </p:spTree>
    <p:extLst>
      <p:ext uri="{BB962C8B-B14F-4D97-AF65-F5344CB8AC3E}">
        <p14:creationId xmlns:p14="http://schemas.microsoft.com/office/powerpoint/2010/main" val="14289352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228E-F034-2641-8AD0-4CD04790A8F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44680417-5504-CD48-85C9-F665CEFF8ABE}"/>
              </a:ext>
            </a:extLst>
          </p:cNvPr>
          <p:cNvSpPr>
            <a:spLocks noGrp="1"/>
          </p:cNvSpPr>
          <p:nvPr>
            <p:ph sz="quarter" idx="10"/>
          </p:nvPr>
        </p:nvSpPr>
        <p:spPr>
          <a:xfrm>
            <a:off x="533400" y="1146488"/>
            <a:ext cx="8260975" cy="363747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Evaluating adversarial examples defenses is hard!</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Defenses must be evaluated against </a:t>
            </a:r>
            <a:r>
              <a:rPr lang="en-US" sz="2400" i="1" dirty="0">
                <a:latin typeface="Times New Roman" panose="02020603050405020304" pitchFamily="18" charset="0"/>
                <a:cs typeface="Times New Roman" panose="02020603050405020304" pitchFamily="18" charset="0"/>
              </a:rPr>
              <a:t>strong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adaptive</a:t>
            </a:r>
            <a:r>
              <a:rPr lang="en-US" sz="2400" dirty="0">
                <a:latin typeface="Times New Roman" panose="02020603050405020304" pitchFamily="18" charset="0"/>
                <a:cs typeface="Times New Roman" panose="02020603050405020304" pitchFamily="18" charset="0"/>
              </a:rPr>
              <a:t> attacks</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How do we design strong adaptive attacks?</a:t>
            </a:r>
          </a:p>
          <a:p>
            <a:pPr marL="629841" lvl="2" indent="-457200">
              <a:buFont typeface="+mj-lt"/>
              <a:buAutoNum type="arabicPeriod"/>
            </a:pPr>
            <a:r>
              <a:rPr lang="en-US" sz="1700" b="1" dirty="0">
                <a:latin typeface="Times New Roman" panose="02020603050405020304" pitchFamily="18" charset="0"/>
                <a:cs typeface="Times New Roman" panose="02020603050405020304" pitchFamily="18" charset="0"/>
              </a:rPr>
              <a:t>Practice!</a:t>
            </a:r>
            <a:r>
              <a:rPr lang="en-US" sz="1700" dirty="0">
                <a:latin typeface="Times New Roman" panose="02020603050405020304" pitchFamily="18" charset="0"/>
                <a:cs typeface="Times New Roman" panose="02020603050405020304" pitchFamily="18" charset="0"/>
              </a:rPr>
              <a:t> Try breaking other defenses before evaluating your own</a:t>
            </a:r>
          </a:p>
          <a:p>
            <a:pPr marL="629841" lvl="2" indent="-457200">
              <a:buFont typeface="+mj-lt"/>
              <a:buAutoNum type="arabicPeriod"/>
            </a:pPr>
            <a:r>
              <a:rPr lang="en-US" sz="1700" b="1" dirty="0">
                <a:latin typeface="Times New Roman" panose="02020603050405020304" pitchFamily="18" charset="0"/>
                <a:cs typeface="Times New Roman" panose="02020603050405020304" pitchFamily="18" charset="0"/>
              </a:rPr>
              <a:t>Simplicity! </a:t>
            </a:r>
            <a:r>
              <a:rPr lang="en-US" sz="1700" dirty="0">
                <a:latin typeface="Times New Roman" panose="02020603050405020304" pitchFamily="18" charset="0"/>
                <a:cs typeface="Times New Roman" panose="02020603050405020304" pitchFamily="18" charset="0"/>
              </a:rPr>
              <a:t>Simple attacks are often easier to debug, and improve</a:t>
            </a:r>
          </a:p>
          <a:p>
            <a:pPr marL="629841" lvl="2" indent="-457200">
              <a:buFont typeface="+mj-lt"/>
              <a:buAutoNum type="arabicPeriod"/>
            </a:pPr>
            <a:r>
              <a:rPr lang="en-US" sz="1700" b="1" dirty="0">
                <a:latin typeface="Times New Roman" panose="02020603050405020304" pitchFamily="18" charset="0"/>
                <a:cs typeface="Times New Roman" panose="02020603050405020304" pitchFamily="18" charset="0"/>
              </a:rPr>
              <a:t>Focus! </a:t>
            </a:r>
            <a:r>
              <a:rPr lang="en-US" sz="1700" dirty="0">
                <a:latin typeface="Times New Roman" panose="02020603050405020304" pitchFamily="18" charset="0"/>
                <a:cs typeface="Times New Roman" panose="02020603050405020304" pitchFamily="18" charset="0"/>
              </a:rPr>
              <a:t>Find the defense’s weakest component, and attack exactly that</a:t>
            </a:r>
          </a:p>
        </p:txBody>
      </p:sp>
      <p:sp>
        <p:nvSpPr>
          <p:cNvPr id="4" name="Slide Number Placeholder 3">
            <a:extLst>
              <a:ext uri="{FF2B5EF4-FFF2-40B4-BE49-F238E27FC236}">
                <a16:creationId xmlns:a16="http://schemas.microsoft.com/office/drawing/2014/main" id="{995A92B2-C0D8-4342-9BAA-AA766165CDC0}"/>
              </a:ext>
            </a:extLst>
          </p:cNvPr>
          <p:cNvSpPr>
            <a:spLocks noGrp="1"/>
          </p:cNvSpPr>
          <p:nvPr>
            <p:ph type="sldNum" sz="quarter" idx="4"/>
          </p:nvPr>
        </p:nvSpPr>
        <p:spPr/>
        <p:txBody>
          <a:bodyPr/>
          <a:lstStyle/>
          <a:p>
            <a:fld id="{AC13E6D5-74F7-484E-B15D-5FF0E9020B73}" type="slidenum">
              <a:rPr lang="en-US" altLang="en-US" smtClean="0">
                <a:latin typeface="Times New Roman" panose="02020603050405020304" pitchFamily="18" charset="0"/>
                <a:cs typeface="Times New Roman" panose="02020603050405020304" pitchFamily="18" charset="0"/>
              </a:rPr>
              <a:pPr/>
              <a:t>9</a:t>
            </a:fld>
            <a:endParaRPr lang="en-US" alt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F2A75A9-C794-E540-8906-E63AD4596951}"/>
              </a:ext>
            </a:extLst>
          </p:cNvPr>
          <p:cNvSpPr/>
          <p:nvPr/>
        </p:nvSpPr>
        <p:spPr>
          <a:xfrm>
            <a:off x="533400" y="4363017"/>
            <a:ext cx="2854243"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hlinkClick r:id="rId3"/>
              </a:rPr>
              <a:t>https://arxiv.org/abs/2002.08347</a:t>
            </a:r>
            <a:endParaRPr lang="en-US" sz="1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3EAA1A5-081A-E845-B71E-B192516E9D8C}"/>
              </a:ext>
            </a:extLst>
          </p:cNvPr>
          <p:cNvSpPr/>
          <p:nvPr/>
        </p:nvSpPr>
        <p:spPr>
          <a:xfrm>
            <a:off x="3811353" y="4363017"/>
            <a:ext cx="5146159"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hlinkClick r:id="rId4"/>
              </a:rPr>
              <a:t>https://github.com/wielandbrendel/adaptive_attacks_paper</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8547208"/>
      </p:ext>
    </p:extLst>
  </p:cSld>
  <p:clrMapOvr>
    <a:masterClrMapping/>
  </p:clrMapOvr>
  <p:transition/>
</p:sld>
</file>

<file path=ppt/theme/theme1.xml><?xml version="1.0" encoding="utf-8"?>
<a:theme xmlns:a="http://schemas.openxmlformats.org/drawingml/2006/main" name="SU_Preso_4x3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ford2" id="{06E91E6C-6B2A-4F46-846E-602A5BB9E12D}" vid="{5E64A965-E77B-434D-B071-E1789E42C2BE}"/>
    </a:ext>
  </a:extLst>
</a:theme>
</file>

<file path=ppt/theme/theme2.xml><?xml version="1.0" encoding="utf-8"?>
<a:theme xmlns:a="http://schemas.openxmlformats.org/drawingml/2006/main" name="SU_Template_TopBar">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ford2" id="{06E91E6C-6B2A-4F46-846E-602A5BB9E12D}" vid="{B6AE6E83-346F-EE4A-91B5-A6FB5025A9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SU_Preso_4x3_v6</Template>
  <TotalTime>17191</TotalTime>
  <Words>1029</Words>
  <Application>Microsoft Macintosh PowerPoint</Application>
  <PresentationFormat>On-screen Show (16:9)</PresentationFormat>
  <Paragraphs>128</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Cambria Math</vt:lpstr>
      <vt:lpstr>Source Sans Pro</vt:lpstr>
      <vt:lpstr>Source Sans Pro Semibold</vt:lpstr>
      <vt:lpstr>Times New Roman</vt:lpstr>
      <vt:lpstr>Wingdings</vt:lpstr>
      <vt:lpstr>SU_Preso_4x3_v6</vt:lpstr>
      <vt:lpstr>SU_Template_TopBar</vt:lpstr>
      <vt:lpstr>On Adaptive Attacks to Adversarial Example Defenses</vt:lpstr>
      <vt:lpstr>What Are Adversarial Examples?</vt:lpstr>
      <vt:lpstr>Many Defenses Are Proposed...</vt:lpstr>
      <vt:lpstr>... But Evaluating Them Properly Is Hard</vt:lpstr>
      <vt:lpstr>The Good: Consensus On Strong Evaluation Standards  </vt:lpstr>
      <vt:lpstr>The Good: Adoption Of Strong Evaluation Standards </vt:lpstr>
      <vt:lpstr>The Bad: Defenses Are Still Broken</vt:lpstr>
      <vt:lpstr>Our Work</vt:lpstr>
      <vt:lpstr>Conclusion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Adaptive Attacks to Adversarial Example Defenses</dc:title>
  <dc:creator>florian.tramer@gmail.com</dc:creator>
  <dc:description>2012 PowerPoint template redesign</dc:description>
  <cp:lastModifiedBy>florian.tramer@gmail.com</cp:lastModifiedBy>
  <cp:revision>548</cp:revision>
  <dcterms:created xsi:type="dcterms:W3CDTF">2020-05-02T19:02:09Z</dcterms:created>
  <dcterms:modified xsi:type="dcterms:W3CDTF">2020-11-22T00:30:04Z</dcterms:modified>
</cp:coreProperties>
</file>