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304" r:id="rId3"/>
    <p:sldId id="257" r:id="rId4"/>
    <p:sldId id="268" r:id="rId5"/>
    <p:sldId id="258" r:id="rId6"/>
    <p:sldId id="301" r:id="rId7"/>
    <p:sldId id="290" r:id="rId8"/>
    <p:sldId id="269" r:id="rId9"/>
    <p:sldId id="288" r:id="rId10"/>
    <p:sldId id="259" r:id="rId11"/>
    <p:sldId id="302" r:id="rId12"/>
    <p:sldId id="303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9999"/>
    <a:srgbClr val="FFFFFF"/>
    <a:srgbClr val="EF7107"/>
    <a:srgbClr val="FF8000"/>
    <a:srgbClr val="808000"/>
    <a:srgbClr val="CCFF66"/>
    <a:srgbClr val="FF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81"/>
  </p:normalViewPr>
  <p:slideViewPr>
    <p:cSldViewPr snapToGrid="0" snapToObjects="1">
      <p:cViewPr varScale="1">
        <p:scale>
          <a:sx n="77" d="100"/>
          <a:sy n="77" d="100"/>
        </p:scale>
        <p:origin x="-200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handoutMaster" Target="handoutMasters/handout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2DCAD5-1A27-1242-867C-DE54E5BF4479}" type="datetimeFigureOut">
              <a:rPr lang="en-US" smtClean="0"/>
              <a:t>22/1/18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249426-2B1D-0A4E-B8FB-BD6B08C4AD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462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DDACF3-15E1-3C41-A15A-786D57FF92B0}" type="datetimeFigureOut">
              <a:rPr lang="en-US" smtClean="0"/>
              <a:t>22/1/18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407E95-E24E-2E4C-9BA4-6BDD07412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273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Lujo</a:t>
            </a:r>
            <a:r>
              <a:rPr lang="en-US" dirty="0" smtClean="0"/>
              <a:t> Bauer =&gt; </a:t>
            </a:r>
            <a:r>
              <a:rPr lang="en-US" dirty="0" err="1" smtClean="0"/>
              <a:t>Milla</a:t>
            </a:r>
            <a:r>
              <a:rPr lang="en-US" dirty="0" smtClean="0"/>
              <a:t> </a:t>
            </a:r>
            <a:r>
              <a:rPr lang="en-US" dirty="0" err="1" smtClean="0"/>
              <a:t>Jovovich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07E95-E24E-2E4C-9BA4-6BDD074127F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84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Model the distribution of real inputs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07E95-E24E-2E4C-9BA4-6BDD074127F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490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solidFill>
            <a:srgbClr val="953735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15/12/17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Cybersecurity With The Best – Florian Tramèr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376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15/12/17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Cybersecurity With The Best – Florian Tramèr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769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15/12/17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Cybersecurity With The Best – Florian Tramèr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247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75000"/>
            </a:schemeClr>
          </a:solidFill>
        </p:spPr>
        <p:txBody>
          <a:bodyPr/>
          <a:lstStyle>
            <a:lvl1pPr>
              <a:defRPr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CH" smtClean="0"/>
              <a:t>15/12/17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05667" y="6356350"/>
            <a:ext cx="313266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err="1" smtClean="0"/>
              <a:t>Cybersecurity</a:t>
            </a:r>
            <a:r>
              <a:rPr lang="en-US" dirty="0" smtClean="0"/>
              <a:t> With The Best </a:t>
            </a:r>
            <a:r>
              <a:rPr lang="mr-IN" dirty="0" smtClean="0"/>
              <a:t>–</a:t>
            </a:r>
            <a:r>
              <a:rPr lang="en-US" dirty="0" smtClean="0"/>
              <a:t> Florian Tramèr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9D6B0EF-3F04-8544-8DBC-C25CDB8933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696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15/12/17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Cybersecurity With The Best – Florian Tramèr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655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15/12/17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Cybersecurity With The Best – Florian Tramèr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498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15/12/17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Cybersecurity With The Best – Florian Tramèr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882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15/12/17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Cybersecurity With The Best – Florian Tramèr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120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15/12/17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Cybersecurity With The Best – Florian Tramèr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564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15/12/17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Cybersecurity With The Best – Florian Tramèr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911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smtClean="0"/>
              <a:t>15/12/17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Cybersecurity With The Best – Florian Tramèr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390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CH" smtClean="0"/>
              <a:t>15/12/17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Cybersecurity With The Best – Florian Tramèr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D6B0EF-3F04-8544-8DBC-C25CDB893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250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21.emf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emf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Relationship Id="rId3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2.png"/><Relationship Id="rId6" Type="http://schemas.openxmlformats.org/officeDocument/2006/relationships/image" Target="../media/image17.png"/><Relationship Id="rId7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15118"/>
            <a:ext cx="7772400" cy="1470025"/>
          </a:xfrm>
        </p:spPr>
        <p:txBody>
          <a:bodyPr/>
          <a:lstStyle/>
          <a:p>
            <a:r>
              <a:rPr lang="en-US" dirty="0" smtClean="0"/>
              <a:t>Adversarial Examples and Adversarial Training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6008" y="2420572"/>
            <a:ext cx="8199420" cy="429228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Innovative Technology Leader </a:t>
            </a:r>
            <a:r>
              <a:rPr lang="en-US" b="1" dirty="0" smtClean="0">
                <a:solidFill>
                  <a:srgbClr val="000000"/>
                </a:solidFill>
              </a:rPr>
              <a:t>program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January 22</a:t>
            </a:r>
            <a:r>
              <a:rPr lang="en-US" baseline="30000" dirty="0" smtClean="0">
                <a:solidFill>
                  <a:schemeClr val="tx1"/>
                </a:solidFill>
              </a:rPr>
              <a:t>nd</a:t>
            </a:r>
            <a:r>
              <a:rPr lang="en-US" dirty="0" smtClean="0">
                <a:solidFill>
                  <a:schemeClr val="tx1"/>
                </a:solidFill>
              </a:rPr>
              <a:t> 2018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Florian Tramèr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Stanford</a:t>
            </a:r>
          </a:p>
          <a:p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852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Adversarial Training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10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3337" y="1492101"/>
            <a:ext cx="2006741" cy="19747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dirty="0" smtClean="0"/>
              <a:t>ML Model</a:t>
            </a:r>
            <a:endParaRPr lang="en-US" sz="2800" dirty="0"/>
          </a:p>
        </p:txBody>
      </p:sp>
      <p:cxnSp>
        <p:nvCxnSpPr>
          <p:cNvPr id="12" name="Straight Arrow Connector 11"/>
          <p:cNvCxnSpPr>
            <a:stCxn id="13" idx="3"/>
            <a:endCxn id="11" idx="1"/>
          </p:cNvCxnSpPr>
          <p:nvPr/>
        </p:nvCxnSpPr>
        <p:spPr>
          <a:xfrm>
            <a:off x="2285315" y="2479467"/>
            <a:ext cx="56802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721" y="1701080"/>
            <a:ext cx="1561594" cy="155677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4097" y="2173007"/>
            <a:ext cx="1239717" cy="105188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38" y="4421240"/>
            <a:ext cx="1563254" cy="158273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5154" y="3564133"/>
            <a:ext cx="2121646" cy="135070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2825" y="1637209"/>
            <a:ext cx="1163975" cy="1071596"/>
          </a:xfrm>
          <a:prstGeom prst="rect">
            <a:avLst/>
          </a:prstGeom>
        </p:spPr>
      </p:pic>
      <p:grpSp>
        <p:nvGrpSpPr>
          <p:cNvPr id="112" name="Group 111"/>
          <p:cNvGrpSpPr/>
          <p:nvPr/>
        </p:nvGrpSpPr>
        <p:grpSpPr>
          <a:xfrm>
            <a:off x="4860078" y="2142767"/>
            <a:ext cx="2128372" cy="661903"/>
            <a:chOff x="4860078" y="2142767"/>
            <a:chExt cx="2128372" cy="661903"/>
          </a:xfrm>
        </p:grpSpPr>
        <p:grpSp>
          <p:nvGrpSpPr>
            <p:cNvPr id="43" name="Group 42"/>
            <p:cNvGrpSpPr/>
            <p:nvPr/>
          </p:nvGrpSpPr>
          <p:grpSpPr>
            <a:xfrm>
              <a:off x="4860078" y="2142767"/>
              <a:ext cx="2128372" cy="661903"/>
              <a:chOff x="4565928" y="3400785"/>
              <a:chExt cx="2128372" cy="661903"/>
            </a:xfrm>
          </p:grpSpPr>
          <p:cxnSp>
            <p:nvCxnSpPr>
              <p:cNvPr id="14" name="Straight Arrow Connector 13"/>
              <p:cNvCxnSpPr>
                <a:stCxn id="11" idx="3"/>
                <a:endCxn id="35" idx="1"/>
              </p:cNvCxnSpPr>
              <p:nvPr/>
            </p:nvCxnSpPr>
            <p:spPr>
              <a:xfrm>
                <a:off x="4565928" y="3737485"/>
                <a:ext cx="395568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/>
              <p:cNvSpPr txBox="1"/>
              <p:nvPr/>
            </p:nvSpPr>
            <p:spPr>
              <a:xfrm>
                <a:off x="4961496" y="3552819"/>
                <a:ext cx="5606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bird</a:t>
                </a:r>
                <a:endParaRPr lang="en-US" dirty="0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5847706" y="3400785"/>
                <a:ext cx="846594" cy="661903"/>
              </a:xfrm>
              <a:prstGeom prst="rect">
                <a:avLst/>
              </a:prstGeom>
              <a:solidFill>
                <a:srgbClr val="CCFFCC"/>
              </a:solidFill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rtlCol="0" anchor="ctr"/>
              <a:lstStyle/>
              <a:p>
                <a:pPr algn="ctr"/>
                <a:r>
                  <a:rPr lang="en-US" sz="2800" dirty="0" smtClean="0"/>
                  <a:t>Loss</a:t>
                </a:r>
                <a:endParaRPr lang="en-US" sz="2800" dirty="0"/>
              </a:p>
            </p:txBody>
          </p:sp>
        </p:grpSp>
        <p:cxnSp>
          <p:nvCxnSpPr>
            <p:cNvPr id="99" name="Straight Arrow Connector 98"/>
            <p:cNvCxnSpPr>
              <a:stCxn id="35" idx="3"/>
              <a:endCxn id="39" idx="1"/>
            </p:cNvCxnSpPr>
            <p:nvPr/>
          </p:nvCxnSpPr>
          <p:spPr>
            <a:xfrm flipV="1">
              <a:off x="5816316" y="2473719"/>
              <a:ext cx="32554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2300992" y="4221992"/>
            <a:ext cx="4671781" cy="1974732"/>
            <a:chOff x="2300992" y="4441512"/>
            <a:chExt cx="4671781" cy="1974732"/>
          </a:xfrm>
        </p:grpSpPr>
        <p:cxnSp>
          <p:nvCxnSpPr>
            <p:cNvPr id="77" name="Straight Arrow Connector 76"/>
            <p:cNvCxnSpPr>
              <a:stCxn id="28" idx="3"/>
              <a:endCxn id="85" idx="1"/>
            </p:cNvCxnSpPr>
            <p:nvPr/>
          </p:nvCxnSpPr>
          <p:spPr>
            <a:xfrm>
              <a:off x="2300992" y="5416446"/>
              <a:ext cx="53666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84"/>
            <p:cNvSpPr/>
            <p:nvPr/>
          </p:nvSpPr>
          <p:spPr>
            <a:xfrm>
              <a:off x="2837660" y="4441512"/>
              <a:ext cx="2006741" cy="19747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sz="2800" dirty="0" smtClean="0"/>
                <a:t>ML Model</a:t>
              </a:r>
              <a:endParaRPr lang="en-US" sz="2800" dirty="0"/>
            </a:p>
          </p:txBody>
        </p:sp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28420" y="5122418"/>
              <a:ext cx="1239717" cy="1051881"/>
            </a:xfrm>
            <a:prstGeom prst="rect">
              <a:avLst/>
            </a:prstGeom>
          </p:spPr>
        </p:pic>
        <p:grpSp>
          <p:nvGrpSpPr>
            <p:cNvPr id="113" name="Group 112"/>
            <p:cNvGrpSpPr/>
            <p:nvPr/>
          </p:nvGrpSpPr>
          <p:grpSpPr>
            <a:xfrm>
              <a:off x="4844401" y="5095427"/>
              <a:ext cx="2128372" cy="661903"/>
              <a:chOff x="4860078" y="2142767"/>
              <a:chExt cx="2128372" cy="661903"/>
            </a:xfrm>
          </p:grpSpPr>
          <p:grpSp>
            <p:nvGrpSpPr>
              <p:cNvPr id="114" name="Group 113"/>
              <p:cNvGrpSpPr/>
              <p:nvPr/>
            </p:nvGrpSpPr>
            <p:grpSpPr>
              <a:xfrm>
                <a:off x="4860078" y="2142767"/>
                <a:ext cx="2128372" cy="661903"/>
                <a:chOff x="4565928" y="3400785"/>
                <a:chExt cx="2128372" cy="661903"/>
              </a:xfrm>
            </p:grpSpPr>
            <p:cxnSp>
              <p:nvCxnSpPr>
                <p:cNvPr id="116" name="Straight Arrow Connector 115"/>
                <p:cNvCxnSpPr>
                  <a:endCxn id="117" idx="1"/>
                </p:cNvCxnSpPr>
                <p:nvPr/>
              </p:nvCxnSpPr>
              <p:spPr>
                <a:xfrm>
                  <a:off x="4565928" y="3737485"/>
                  <a:ext cx="395568" cy="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7" name="TextBox 116"/>
                <p:cNvSpPr txBox="1"/>
                <p:nvPr/>
              </p:nvSpPr>
              <p:spPr>
                <a:xfrm>
                  <a:off x="4961496" y="3552819"/>
                  <a:ext cx="70561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plane</a:t>
                  </a:r>
                  <a:endParaRPr lang="en-US" dirty="0"/>
                </a:p>
              </p:txBody>
            </p:sp>
            <p:sp>
              <p:nvSpPr>
                <p:cNvPr id="118" name="Rectangle 117"/>
                <p:cNvSpPr/>
                <p:nvPr/>
              </p:nvSpPr>
              <p:spPr>
                <a:xfrm>
                  <a:off x="5847706" y="3400785"/>
                  <a:ext cx="846594" cy="661903"/>
                </a:xfrm>
                <a:prstGeom prst="rect">
                  <a:avLst/>
                </a:prstGeom>
                <a:solidFill>
                  <a:srgbClr val="FF6666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vert="horz" rtlCol="0" anchor="ctr"/>
                <a:lstStyle/>
                <a:p>
                  <a:pPr algn="ctr"/>
                  <a:r>
                    <a:rPr lang="en-US" sz="2800" dirty="0" smtClean="0"/>
                    <a:t>Loss</a:t>
                  </a:r>
                  <a:endParaRPr lang="en-US" sz="2800" dirty="0"/>
                </a:p>
              </p:txBody>
            </p:sp>
          </p:grpSp>
          <p:cxnSp>
            <p:nvCxnSpPr>
              <p:cNvPr id="115" name="Straight Arrow Connector 114"/>
              <p:cNvCxnSpPr>
                <a:stCxn id="117" idx="3"/>
                <a:endCxn id="118" idx="1"/>
              </p:cNvCxnSpPr>
              <p:nvPr/>
            </p:nvCxnSpPr>
            <p:spPr>
              <a:xfrm flipV="1">
                <a:off x="5961263" y="2473719"/>
                <a:ext cx="180593" cy="574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" name="Group 2"/>
          <p:cNvGrpSpPr/>
          <p:nvPr/>
        </p:nvGrpSpPr>
        <p:grpSpPr>
          <a:xfrm>
            <a:off x="1519365" y="2804670"/>
            <a:ext cx="5045788" cy="1616570"/>
            <a:chOff x="1519365" y="2804670"/>
            <a:chExt cx="5045788" cy="1616570"/>
          </a:xfrm>
        </p:grpSpPr>
        <p:cxnSp>
          <p:nvCxnSpPr>
            <p:cNvPr id="56" name="Curved Connector 55"/>
            <p:cNvCxnSpPr>
              <a:stCxn id="39" idx="2"/>
              <a:endCxn id="28" idx="0"/>
            </p:cNvCxnSpPr>
            <p:nvPr/>
          </p:nvCxnSpPr>
          <p:spPr>
            <a:xfrm rot="5400000">
              <a:off x="3233974" y="1090061"/>
              <a:ext cx="1616570" cy="5045788"/>
            </a:xfrm>
            <a:prstGeom prst="curvedConnector3">
              <a:avLst>
                <a:gd name="adj1" fmla="val 57050"/>
              </a:avLst>
            </a:prstGeom>
            <a:ln w="57150" cmpd="sng">
              <a:solidFill>
                <a:srgbClr val="FF0000"/>
              </a:solidFill>
              <a:prstDash val="dash"/>
              <a:tailEnd type="arrow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3228420" y="3701356"/>
              <a:ext cx="15443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0000"/>
                  </a:solidFill>
                </a:rPr>
                <a:t>attack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7929" y="4914838"/>
            <a:ext cx="2336071" cy="166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922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Adversarial Training +/-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Pros</a:t>
            </a:r>
          </a:p>
          <a:p>
            <a:pPr lvl="1"/>
            <a:r>
              <a:rPr lang="en-US" dirty="0" smtClean="0"/>
              <a:t>Intuitive approach</a:t>
            </a:r>
          </a:p>
          <a:p>
            <a:pPr lvl="1"/>
            <a:r>
              <a:rPr lang="en-US" dirty="0" smtClean="0"/>
              <a:t>Gives strong </a:t>
            </a:r>
            <a:r>
              <a:rPr lang="en-US" b="1" dirty="0" smtClean="0"/>
              <a:t>formal</a:t>
            </a:r>
            <a:r>
              <a:rPr lang="en-US" dirty="0" smtClean="0"/>
              <a:t> and </a:t>
            </a:r>
            <a:r>
              <a:rPr lang="en-US" b="1" dirty="0" smtClean="0"/>
              <a:t>empirical</a:t>
            </a:r>
            <a:r>
              <a:rPr lang="en-US" dirty="0" smtClean="0"/>
              <a:t> guarantees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smtClean="0"/>
              <a:t>Cons</a:t>
            </a:r>
          </a:p>
          <a:p>
            <a:pPr lvl="1"/>
            <a:r>
              <a:rPr lang="en-US" dirty="0" smtClean="0"/>
              <a:t>Makes assumptions on attacks</a:t>
            </a:r>
          </a:p>
          <a:p>
            <a:pPr lvl="1"/>
            <a:r>
              <a:rPr lang="en-US" b="1" dirty="0" smtClean="0"/>
              <a:t>Can </a:t>
            </a:r>
            <a:r>
              <a:rPr lang="en-US" b="1" dirty="0" err="1" smtClean="0"/>
              <a:t>overfit</a:t>
            </a:r>
            <a:r>
              <a:rPr lang="en-US" b="1" dirty="0" smtClean="0"/>
              <a:t> (gradient masking)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6539194" y="3513944"/>
            <a:ext cx="1867208" cy="2615071"/>
            <a:chOff x="6539194" y="3513944"/>
            <a:chExt cx="1867208" cy="261507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75843" y="3513944"/>
              <a:ext cx="812721" cy="822848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75843" y="4406422"/>
              <a:ext cx="825500" cy="82550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575843" y="5301020"/>
              <a:ext cx="830559" cy="827995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6619557" y="3757390"/>
              <a:ext cx="8717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l</a:t>
              </a:r>
              <a:r>
                <a:rPr lang="en-US" baseline="-25000" dirty="0" err="1" smtClean="0"/>
                <a:t>p</a:t>
              </a:r>
              <a:r>
                <a:rPr lang="en-US" dirty="0" smtClean="0"/>
                <a:t> noise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539194" y="4649868"/>
              <a:ext cx="10366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rotations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704052" y="5549613"/>
              <a:ext cx="8790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lighting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05499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Gradient-Masking: A non-defense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46801" r="35560" b="-110"/>
          <a:stretch/>
        </p:blipFill>
        <p:spPr>
          <a:xfrm>
            <a:off x="5487258" y="1913477"/>
            <a:ext cx="3138548" cy="2155040"/>
          </a:xfrm>
        </p:spPr>
      </p:pic>
      <p:sp>
        <p:nvSpPr>
          <p:cNvPr id="10" name="TextBox 9"/>
          <p:cNvSpPr txBox="1"/>
          <p:nvPr/>
        </p:nvSpPr>
        <p:spPr>
          <a:xfrm>
            <a:off x="302726" y="4371513"/>
            <a:ext cx="39421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“smooth” model</a:t>
            </a:r>
          </a:p>
          <a:p>
            <a:r>
              <a:rPr lang="en-US" sz="2400" dirty="0" smtClean="0"/>
              <a:t>- Gradient-based attacks work</a:t>
            </a:r>
          </a:p>
          <a:p>
            <a:r>
              <a:rPr lang="en-US" sz="2400" dirty="0" smtClean="0"/>
              <a:t>- Black-box attacks work</a:t>
            </a:r>
          </a:p>
          <a:p>
            <a:r>
              <a:rPr lang="en-US" sz="2400" dirty="0" smtClean="0"/>
              <a:t>- Model is not robust!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4671556" y="4371513"/>
            <a:ext cx="41229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“non-smooth” model</a:t>
            </a:r>
          </a:p>
          <a:p>
            <a:r>
              <a:rPr lang="en-US" sz="2400" dirty="0" smtClean="0"/>
              <a:t>- Model </a:t>
            </a:r>
            <a:r>
              <a:rPr lang="en-US" sz="2400" dirty="0"/>
              <a:t>has no useful gradients</a:t>
            </a:r>
          </a:p>
          <a:p>
            <a:r>
              <a:rPr lang="en-US" sz="2400" dirty="0" smtClean="0"/>
              <a:t>- Black</a:t>
            </a:r>
            <a:r>
              <a:rPr lang="en-US" sz="2400" dirty="0"/>
              <a:t>-box attacks still work</a:t>
            </a:r>
            <a:r>
              <a:rPr lang="en-US" sz="2400" dirty="0" smtClean="0"/>
              <a:t>!</a:t>
            </a:r>
          </a:p>
          <a:p>
            <a:r>
              <a:rPr lang="en-US" sz="2400" dirty="0" smtClean="0"/>
              <a:t>- Model is not robust either!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1690010" y="6187073"/>
            <a:ext cx="59630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T</a:t>
            </a:r>
            <a:r>
              <a:rPr lang="en-US" sz="1600" dirty="0" smtClean="0"/>
              <a:t>KPBM, </a:t>
            </a:r>
            <a:r>
              <a:rPr lang="en-US" sz="1600" i="1" dirty="0" smtClean="0"/>
              <a:t>“Ensemble Adversarial Training: Attacks and Defenses</a:t>
            </a:r>
            <a:r>
              <a:rPr lang="en-US" sz="1600" dirty="0" smtClean="0"/>
              <a:t>”, 2017</a:t>
            </a:r>
            <a:endParaRPr lang="en-US" sz="16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5503752" y="1458023"/>
            <a:ext cx="3082317" cy="2148164"/>
            <a:chOff x="5503752" y="1458023"/>
            <a:chExt cx="3082317" cy="214816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03752" y="3110867"/>
              <a:ext cx="496854" cy="49532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36221" y="1458023"/>
              <a:ext cx="449848" cy="455454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grpSp>
        <p:nvGrpSpPr>
          <p:cNvPr id="18" name="Group 17"/>
          <p:cNvGrpSpPr/>
          <p:nvPr/>
        </p:nvGrpSpPr>
        <p:grpSpPr>
          <a:xfrm>
            <a:off x="823700" y="1417638"/>
            <a:ext cx="2986473" cy="2933620"/>
            <a:chOff x="823700" y="1417638"/>
            <a:chExt cx="2986473" cy="293362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2127" y="1417638"/>
              <a:ext cx="2738046" cy="293362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3700" y="3573197"/>
              <a:ext cx="496854" cy="49532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19772" y="2534170"/>
              <a:ext cx="449848" cy="455454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cxnSp>
        <p:nvCxnSpPr>
          <p:cNvPr id="22" name="Straight Connector 21"/>
          <p:cNvCxnSpPr/>
          <p:nvPr/>
        </p:nvCxnSpPr>
        <p:spPr>
          <a:xfrm>
            <a:off x="302726" y="2243387"/>
            <a:ext cx="3161067" cy="2107871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02726" y="3110867"/>
            <a:ext cx="650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birds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31740" y="1728811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airplanes</a:t>
            </a:r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5358244" y="1560291"/>
            <a:ext cx="3328556" cy="2292537"/>
            <a:chOff x="5358244" y="1560291"/>
            <a:chExt cx="3328556" cy="2292537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5525733" y="1744957"/>
              <a:ext cx="3161067" cy="2107871"/>
            </a:xfrm>
            <a:prstGeom prst="line">
              <a:avLst/>
            </a:prstGeom>
            <a:ln>
              <a:solidFill>
                <a:srgbClr val="000000"/>
              </a:solidFill>
              <a:prstDash val="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5358244" y="2470747"/>
              <a:ext cx="6509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birds</a:t>
              </a:r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031262" y="1560291"/>
              <a:ext cx="1043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airplanes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52983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Learning is Super Smart!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1146" b="1146"/>
          <a:stretch>
            <a:fillRect/>
          </a:stretch>
        </p:blipFill>
        <p:spPr>
          <a:xfrm>
            <a:off x="457200" y="1590289"/>
            <a:ext cx="4095213" cy="2252209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7999" y="2188537"/>
            <a:ext cx="3150402" cy="16539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196826"/>
            <a:ext cx="3397816" cy="22563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8505" y="3956444"/>
            <a:ext cx="4266500" cy="239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60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it reall</a:t>
            </a:r>
            <a:r>
              <a:rPr lang="en-US" dirty="0" smtClean="0"/>
              <a:t>y?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516" b="35249"/>
          <a:stretch/>
        </p:blipFill>
        <p:spPr>
          <a:xfrm>
            <a:off x="1037274" y="1776160"/>
            <a:ext cx="7052403" cy="1741972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65693" y="6345616"/>
            <a:ext cx="2499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(</a:t>
            </a:r>
            <a:r>
              <a:rPr lang="en-US" b="1" dirty="0" err="1" smtClean="0"/>
              <a:t>Goodfellow</a:t>
            </a:r>
            <a:r>
              <a:rPr lang="en-US" b="1" dirty="0" smtClean="0"/>
              <a:t> et al. 2015)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037275" y="4960621"/>
            <a:ext cx="20636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I’m sure this is a panda</a:t>
            </a:r>
            <a:endParaRPr 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816617" y="4960621"/>
            <a:ext cx="26864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I’m certain this is a gibbon </a:t>
            </a:r>
            <a:br>
              <a:rPr lang="en-US" sz="2800" b="1" dirty="0" smtClean="0"/>
            </a:br>
            <a:r>
              <a:rPr lang="en-US" sz="2800" b="1" dirty="0" smtClean="0"/>
              <a:t>(or an airplane)</a:t>
            </a:r>
            <a:endParaRPr lang="en-US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450203" y="3835901"/>
            <a:ext cx="1503557" cy="9731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288002" y="3835901"/>
            <a:ext cx="1503557" cy="97316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32873" y="1776160"/>
            <a:ext cx="5453927" cy="458019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274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27593" r="26951"/>
          <a:stretch/>
        </p:blipFill>
        <p:spPr>
          <a:xfrm>
            <a:off x="4750202" y="4636118"/>
            <a:ext cx="1489444" cy="17202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Adversarial Examples in ML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0404"/>
          </a:xfrm>
        </p:spPr>
        <p:txBody>
          <a:bodyPr>
            <a:normAutofit fontScale="77500" lnSpcReduction="20000"/>
          </a:bodyPr>
          <a:lstStyle/>
          <a:p>
            <a:r>
              <a:rPr lang="en-US" sz="3300" dirty="0" smtClean="0"/>
              <a:t>Images	</a:t>
            </a:r>
            <a:br>
              <a:rPr lang="en-US" sz="3300" dirty="0" smtClean="0"/>
            </a:br>
            <a:r>
              <a:rPr lang="en-US" sz="1800" dirty="0" err="1" smtClean="0"/>
              <a:t>Szegedy</a:t>
            </a:r>
            <a:r>
              <a:rPr lang="en-US" sz="1800" dirty="0" smtClean="0"/>
              <a:t> et al. 2013, Nguyen et al. 2015, </a:t>
            </a:r>
            <a:br>
              <a:rPr lang="en-US" sz="1800" dirty="0" smtClean="0"/>
            </a:br>
            <a:r>
              <a:rPr lang="en-US" sz="1800" dirty="0" err="1" smtClean="0"/>
              <a:t>Goodfellow</a:t>
            </a:r>
            <a:r>
              <a:rPr lang="en-US" sz="1800" dirty="0" smtClean="0"/>
              <a:t> et al. 2015, </a:t>
            </a:r>
            <a:r>
              <a:rPr lang="en-US" sz="1800" dirty="0" err="1" smtClean="0"/>
              <a:t>Papernot</a:t>
            </a:r>
            <a:r>
              <a:rPr lang="en-US" sz="1800" dirty="0" smtClean="0"/>
              <a:t> et al. 2016, </a:t>
            </a:r>
            <a:br>
              <a:rPr lang="en-US" sz="1800" dirty="0" smtClean="0"/>
            </a:br>
            <a:r>
              <a:rPr lang="en-US" sz="1800" dirty="0" smtClean="0"/>
              <a:t>Liu et al. 2016, </a:t>
            </a:r>
            <a:r>
              <a:rPr lang="en-US" sz="1800" dirty="0" err="1" smtClean="0"/>
              <a:t>Kurakin</a:t>
            </a:r>
            <a:r>
              <a:rPr lang="en-US" sz="1800" dirty="0" smtClean="0"/>
              <a:t> et al. 2016, </a:t>
            </a:r>
            <a:r>
              <a:rPr lang="mr-IN" sz="1800" dirty="0" smtClean="0"/>
              <a:t>…</a:t>
            </a:r>
            <a:endParaRPr lang="fr-CH" sz="1800" dirty="0" smtClean="0"/>
          </a:p>
          <a:p>
            <a:pPr marL="0" indent="0">
              <a:buNone/>
            </a:pPr>
            <a:endParaRPr lang="en-US" sz="1800" dirty="0" smtClean="0"/>
          </a:p>
          <a:p>
            <a:r>
              <a:rPr lang="en-US" sz="3300" dirty="0" smtClean="0"/>
              <a:t>Physical</a:t>
            </a:r>
            <a:r>
              <a:rPr lang="en-US" sz="3300" dirty="0"/>
              <a:t> </a:t>
            </a:r>
            <a:r>
              <a:rPr lang="en-US" sz="3300" dirty="0" smtClean="0"/>
              <a:t>Objects		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Sharif et al. 2016, </a:t>
            </a:r>
            <a:r>
              <a:rPr lang="en-US" sz="1800" dirty="0" err="1" smtClean="0"/>
              <a:t>Kurakin</a:t>
            </a:r>
            <a:r>
              <a:rPr lang="en-US" sz="1800" dirty="0" smtClean="0"/>
              <a:t> et al. 2017, </a:t>
            </a:r>
            <a:br>
              <a:rPr lang="en-US" sz="1800" dirty="0" smtClean="0"/>
            </a:br>
            <a:r>
              <a:rPr lang="en-US" sz="1800" dirty="0" err="1" smtClean="0"/>
              <a:t>Evtimov</a:t>
            </a:r>
            <a:r>
              <a:rPr lang="en-US" sz="1800" dirty="0" smtClean="0"/>
              <a:t> et al. 2017, Lu et al. 2017, </a:t>
            </a:r>
            <a:br>
              <a:rPr lang="en-US" sz="1800" dirty="0" smtClean="0"/>
            </a:br>
            <a:r>
              <a:rPr lang="en-US" sz="1800" dirty="0" err="1" smtClean="0"/>
              <a:t>Athalye</a:t>
            </a:r>
            <a:r>
              <a:rPr lang="en-US" sz="1800" dirty="0" smtClean="0"/>
              <a:t> et al. 2017</a:t>
            </a:r>
          </a:p>
          <a:p>
            <a:pPr marL="0" indent="0">
              <a:buNone/>
            </a:pPr>
            <a:endParaRPr lang="en-US" sz="1800" dirty="0" smtClean="0"/>
          </a:p>
          <a:p>
            <a:r>
              <a:rPr lang="en-US" sz="3300" dirty="0" smtClean="0"/>
              <a:t>Malware</a:t>
            </a:r>
            <a:r>
              <a:rPr lang="en-US" dirty="0" smtClean="0"/>
              <a:t> 							</a:t>
            </a:r>
            <a:br>
              <a:rPr lang="en-US" dirty="0" smtClean="0"/>
            </a:br>
            <a:r>
              <a:rPr lang="en-US" sz="1800" dirty="0" err="1" smtClean="0"/>
              <a:t>Šrndić</a:t>
            </a:r>
            <a:r>
              <a:rPr lang="en-US" sz="1800" dirty="0" smtClean="0"/>
              <a:t> &amp; </a:t>
            </a:r>
            <a:r>
              <a:rPr lang="en-US" sz="1800" dirty="0" err="1" smtClean="0"/>
              <a:t>Laskov</a:t>
            </a:r>
            <a:r>
              <a:rPr lang="en-US" sz="1800" dirty="0" smtClean="0"/>
              <a:t> 2014, </a:t>
            </a:r>
            <a:r>
              <a:rPr lang="en-US" sz="1800" dirty="0" err="1" smtClean="0"/>
              <a:t>Xu</a:t>
            </a:r>
            <a:r>
              <a:rPr lang="en-US" sz="1800" dirty="0" smtClean="0"/>
              <a:t> et al. 2016, </a:t>
            </a:r>
            <a:br>
              <a:rPr lang="en-US" sz="1800" dirty="0" smtClean="0"/>
            </a:br>
            <a:r>
              <a:rPr lang="en-US" sz="1800" dirty="0" smtClean="0"/>
              <a:t>Grosse et al. 2016, Hu et al. 2017</a:t>
            </a:r>
          </a:p>
          <a:p>
            <a:endParaRPr lang="en-US" sz="1800" dirty="0" smtClean="0"/>
          </a:p>
          <a:p>
            <a:r>
              <a:rPr lang="en-US" sz="3300" dirty="0" smtClean="0"/>
              <a:t>Text Understanding	</a:t>
            </a:r>
            <a:r>
              <a:rPr lang="en-US" dirty="0" smtClean="0"/>
              <a:t>		</a:t>
            </a:r>
            <a:br>
              <a:rPr lang="en-US" dirty="0" smtClean="0"/>
            </a:br>
            <a:r>
              <a:rPr lang="en-US" sz="1800" dirty="0" err="1" smtClean="0"/>
              <a:t>Papernot</a:t>
            </a:r>
            <a:r>
              <a:rPr lang="en-US" sz="1800" dirty="0" smtClean="0"/>
              <a:t> et al. 2016, </a:t>
            </a:r>
            <a:r>
              <a:rPr lang="en-US" sz="1800" dirty="0" err="1" smtClean="0"/>
              <a:t>Jia</a:t>
            </a:r>
            <a:r>
              <a:rPr lang="en-US" sz="1800" dirty="0" smtClean="0"/>
              <a:t> &amp; Liang 2017</a:t>
            </a:r>
          </a:p>
          <a:p>
            <a:endParaRPr lang="en-US" sz="1800" dirty="0" smtClean="0"/>
          </a:p>
          <a:p>
            <a:r>
              <a:rPr lang="en-US" dirty="0" smtClean="0"/>
              <a:t>Speech	</a:t>
            </a:r>
            <a:br>
              <a:rPr lang="en-US" dirty="0" smtClean="0"/>
            </a:br>
            <a:r>
              <a:rPr lang="en-US" sz="1800" dirty="0" err="1" smtClean="0"/>
              <a:t>Carlini</a:t>
            </a:r>
            <a:r>
              <a:rPr lang="en-US" sz="1800" dirty="0" smtClean="0"/>
              <a:t> et al. 2015, </a:t>
            </a:r>
            <a:r>
              <a:rPr lang="en-US" sz="1800" dirty="0" err="1" smtClean="0"/>
              <a:t>Cisse</a:t>
            </a:r>
            <a:r>
              <a:rPr lang="en-US" sz="1800" dirty="0" smtClean="0"/>
              <a:t> et al. 2017</a:t>
            </a:r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6112" y="1417637"/>
            <a:ext cx="1633534" cy="30112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1466" y="1417638"/>
            <a:ext cx="2285489" cy="30112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8216" y="4603149"/>
            <a:ext cx="1181100" cy="130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050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 an adversarial example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586816" y="1928089"/>
            <a:ext cx="2006741" cy="20854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dirty="0" smtClean="0"/>
              <a:t>ML Model</a:t>
            </a:r>
            <a:endParaRPr lang="en-US" sz="2800" dirty="0"/>
          </a:p>
        </p:txBody>
      </p:sp>
      <p:cxnSp>
        <p:nvCxnSpPr>
          <p:cNvPr id="8" name="Straight Arrow Connector 7"/>
          <p:cNvCxnSpPr>
            <a:stCxn id="13" idx="3"/>
            <a:endCxn id="6" idx="1"/>
          </p:cNvCxnSpPr>
          <p:nvPr/>
        </p:nvCxnSpPr>
        <p:spPr>
          <a:xfrm>
            <a:off x="2018794" y="2970803"/>
            <a:ext cx="56802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192416"/>
            <a:ext cx="1561594" cy="1556774"/>
          </a:xfrm>
          <a:prstGeom prst="rect">
            <a:avLst/>
          </a:prstGeom>
          <a:ln>
            <a:solidFill>
              <a:srgbClr val="000000"/>
            </a:solidFill>
          </a:ln>
        </p:spPr>
      </p:pic>
      <p:cxnSp>
        <p:nvCxnSpPr>
          <p:cNvPr id="16" name="Straight Arrow Connector 15"/>
          <p:cNvCxnSpPr/>
          <p:nvPr/>
        </p:nvCxnSpPr>
        <p:spPr>
          <a:xfrm>
            <a:off x="4593557" y="2970803"/>
            <a:ext cx="56802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224290" y="2504775"/>
            <a:ext cx="1046778" cy="26432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224289" y="2838639"/>
            <a:ext cx="545092" cy="264327"/>
          </a:xfrm>
          <a:prstGeom prst="rect">
            <a:avLst/>
          </a:prstGeom>
          <a:solidFill>
            <a:srgbClr val="FF66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224289" y="3166678"/>
            <a:ext cx="184506" cy="264327"/>
          </a:xfrm>
          <a:prstGeom prst="rect">
            <a:avLst/>
          </a:prstGeom>
          <a:solidFill>
            <a:srgbClr val="FF6666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6271068" y="2447002"/>
            <a:ext cx="705617" cy="1047602"/>
            <a:chOff x="6711775" y="3230322"/>
            <a:chExt cx="705617" cy="1047602"/>
          </a:xfrm>
        </p:grpSpPr>
        <p:sp>
          <p:nvSpPr>
            <p:cNvPr id="20" name="TextBox 19"/>
            <p:cNvSpPr txBox="1"/>
            <p:nvPr/>
          </p:nvSpPr>
          <p:spPr>
            <a:xfrm>
              <a:off x="6711775" y="3230322"/>
              <a:ext cx="560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bird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711775" y="3570672"/>
              <a:ext cx="5721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tree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711775" y="3908592"/>
              <a:ext cx="7056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plane</a:t>
              </a:r>
              <a:endParaRPr lang="en-US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976685" y="1417638"/>
            <a:ext cx="1191381" cy="2076966"/>
            <a:chOff x="6976685" y="1417638"/>
            <a:chExt cx="1191381" cy="2076966"/>
          </a:xfrm>
        </p:grpSpPr>
        <p:sp>
          <p:nvSpPr>
            <p:cNvPr id="24" name="Right Brace 23"/>
            <p:cNvSpPr/>
            <p:nvPr/>
          </p:nvSpPr>
          <p:spPr>
            <a:xfrm>
              <a:off x="6976685" y="2447001"/>
              <a:ext cx="344786" cy="1047603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321472" y="2639851"/>
              <a:ext cx="846594" cy="661903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rtlCol="0" anchor="ctr"/>
            <a:lstStyle/>
            <a:p>
              <a:pPr algn="ctr"/>
              <a:r>
                <a:rPr lang="en-US" sz="2800" dirty="0" smtClean="0"/>
                <a:t>Loss</a:t>
              </a:r>
              <a:endParaRPr lang="en-US" sz="2800" dirty="0"/>
            </a:p>
          </p:txBody>
        </p:sp>
        <p:cxnSp>
          <p:nvCxnSpPr>
            <p:cNvPr id="26" name="Straight Arrow Connector 25"/>
            <p:cNvCxnSpPr>
              <a:endCxn id="25" idx="0"/>
            </p:cNvCxnSpPr>
            <p:nvPr/>
          </p:nvCxnSpPr>
          <p:spPr>
            <a:xfrm>
              <a:off x="7744769" y="1786970"/>
              <a:ext cx="0" cy="85288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7445949" y="1417638"/>
              <a:ext cx="560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bird</a:t>
              </a:r>
              <a:endParaRPr lang="en-US" dirty="0"/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7576" y="2666842"/>
            <a:ext cx="1239717" cy="1051881"/>
          </a:xfrm>
          <a:prstGeom prst="rect">
            <a:avLst/>
          </a:prstGeom>
        </p:spPr>
      </p:pic>
      <p:cxnSp>
        <p:nvCxnSpPr>
          <p:cNvPr id="42" name="Straight Arrow Connector 41"/>
          <p:cNvCxnSpPr/>
          <p:nvPr/>
        </p:nvCxnSpPr>
        <p:spPr>
          <a:xfrm flipV="1">
            <a:off x="674140" y="3494603"/>
            <a:ext cx="94066" cy="1005531"/>
          </a:xfrm>
          <a:prstGeom prst="straightConnector1">
            <a:avLst/>
          </a:prstGeom>
          <a:ln w="28575" cmpd="sng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282343" y="4500134"/>
            <a:ext cx="4568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What happens if I nudge this pixel?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60725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 an adversarial example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586816" y="1928089"/>
            <a:ext cx="2006741" cy="20854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dirty="0" smtClean="0"/>
              <a:t>ML Model</a:t>
            </a:r>
            <a:endParaRPr lang="en-US" sz="2800" dirty="0"/>
          </a:p>
        </p:txBody>
      </p:sp>
      <p:cxnSp>
        <p:nvCxnSpPr>
          <p:cNvPr id="8" name="Straight Arrow Connector 7"/>
          <p:cNvCxnSpPr>
            <a:stCxn id="13" idx="3"/>
            <a:endCxn id="6" idx="1"/>
          </p:cNvCxnSpPr>
          <p:nvPr/>
        </p:nvCxnSpPr>
        <p:spPr>
          <a:xfrm>
            <a:off x="2018794" y="2970803"/>
            <a:ext cx="56802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192416"/>
            <a:ext cx="1561594" cy="1556774"/>
          </a:xfrm>
          <a:prstGeom prst="rect">
            <a:avLst/>
          </a:prstGeom>
          <a:ln>
            <a:solidFill>
              <a:srgbClr val="000000"/>
            </a:solidFill>
          </a:ln>
        </p:spPr>
      </p:pic>
      <p:cxnSp>
        <p:nvCxnSpPr>
          <p:cNvPr id="16" name="Straight Arrow Connector 15"/>
          <p:cNvCxnSpPr/>
          <p:nvPr/>
        </p:nvCxnSpPr>
        <p:spPr>
          <a:xfrm>
            <a:off x="4593557" y="2970803"/>
            <a:ext cx="56802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224290" y="2504775"/>
            <a:ext cx="1046778" cy="26432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224289" y="2838639"/>
            <a:ext cx="45719" cy="264327"/>
          </a:xfrm>
          <a:prstGeom prst="rect">
            <a:avLst/>
          </a:prstGeom>
          <a:solidFill>
            <a:srgbClr val="FF6666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224289" y="3166678"/>
            <a:ext cx="45719" cy="264327"/>
          </a:xfrm>
          <a:prstGeom prst="rect">
            <a:avLst/>
          </a:prstGeom>
          <a:solidFill>
            <a:srgbClr val="FF6666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6271068" y="2447002"/>
            <a:ext cx="705617" cy="1047602"/>
            <a:chOff x="6711775" y="3230322"/>
            <a:chExt cx="705617" cy="1047602"/>
          </a:xfrm>
        </p:grpSpPr>
        <p:sp>
          <p:nvSpPr>
            <p:cNvPr id="20" name="TextBox 19"/>
            <p:cNvSpPr txBox="1"/>
            <p:nvPr/>
          </p:nvSpPr>
          <p:spPr>
            <a:xfrm>
              <a:off x="6711775" y="3230322"/>
              <a:ext cx="560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bird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711775" y="3570672"/>
              <a:ext cx="5721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tree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711775" y="3908592"/>
              <a:ext cx="7056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plane</a:t>
              </a:r>
              <a:endParaRPr lang="en-US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976685" y="1417638"/>
            <a:ext cx="1191381" cy="2076966"/>
            <a:chOff x="6976685" y="1417638"/>
            <a:chExt cx="1191381" cy="2076966"/>
          </a:xfrm>
        </p:grpSpPr>
        <p:sp>
          <p:nvSpPr>
            <p:cNvPr id="24" name="Right Brace 23"/>
            <p:cNvSpPr/>
            <p:nvPr/>
          </p:nvSpPr>
          <p:spPr>
            <a:xfrm>
              <a:off x="6976685" y="2447001"/>
              <a:ext cx="344786" cy="1047603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321472" y="2639851"/>
              <a:ext cx="846594" cy="661903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rtlCol="0" anchor="ctr"/>
            <a:lstStyle/>
            <a:p>
              <a:pPr algn="ctr"/>
              <a:r>
                <a:rPr lang="en-US" sz="2800" dirty="0" smtClean="0"/>
                <a:t>Loss</a:t>
              </a:r>
              <a:endParaRPr lang="en-US" sz="2800" dirty="0"/>
            </a:p>
          </p:txBody>
        </p:sp>
        <p:cxnSp>
          <p:nvCxnSpPr>
            <p:cNvPr id="26" name="Straight Arrow Connector 25"/>
            <p:cNvCxnSpPr>
              <a:endCxn id="25" idx="0"/>
            </p:cNvCxnSpPr>
            <p:nvPr/>
          </p:nvCxnSpPr>
          <p:spPr>
            <a:xfrm>
              <a:off x="7744769" y="1786970"/>
              <a:ext cx="0" cy="85288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7445949" y="1417638"/>
              <a:ext cx="560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bird</a:t>
              </a:r>
              <a:endParaRPr lang="en-US" dirty="0"/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7576" y="2666842"/>
            <a:ext cx="1239717" cy="1051881"/>
          </a:xfrm>
          <a:prstGeom prst="rect">
            <a:avLst/>
          </a:prstGeom>
        </p:spPr>
      </p:pic>
      <p:sp>
        <p:nvSpPr>
          <p:cNvPr id="38" name="Up Arrow 37"/>
          <p:cNvSpPr/>
          <p:nvPr/>
        </p:nvSpPr>
        <p:spPr>
          <a:xfrm rot="10800000">
            <a:off x="8428806" y="2384901"/>
            <a:ext cx="484632" cy="1171803"/>
          </a:xfrm>
          <a:prstGeom prst="upArrow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282343" y="4500134"/>
            <a:ext cx="4568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What happens if I nudge this pixel?</a:t>
            </a:r>
            <a:endParaRPr lang="en-US" sz="2400" dirty="0"/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674140" y="3494603"/>
            <a:ext cx="94066" cy="1005531"/>
          </a:xfrm>
          <a:prstGeom prst="straightConnector1">
            <a:avLst/>
          </a:prstGeom>
          <a:ln w="28575" cmpd="sng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6409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 an adversarial example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586816" y="1928089"/>
            <a:ext cx="2006741" cy="20854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dirty="0" smtClean="0"/>
              <a:t>ML Model</a:t>
            </a:r>
            <a:endParaRPr lang="en-US" sz="2800" dirty="0"/>
          </a:p>
        </p:txBody>
      </p:sp>
      <p:cxnSp>
        <p:nvCxnSpPr>
          <p:cNvPr id="8" name="Straight Arrow Connector 7"/>
          <p:cNvCxnSpPr>
            <a:stCxn id="13" idx="3"/>
            <a:endCxn id="6" idx="1"/>
          </p:cNvCxnSpPr>
          <p:nvPr/>
        </p:nvCxnSpPr>
        <p:spPr>
          <a:xfrm>
            <a:off x="2018794" y="2970803"/>
            <a:ext cx="56802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192416"/>
            <a:ext cx="1561594" cy="1556774"/>
          </a:xfrm>
          <a:prstGeom prst="rect">
            <a:avLst/>
          </a:prstGeom>
          <a:ln>
            <a:solidFill>
              <a:srgbClr val="000000"/>
            </a:solidFill>
          </a:ln>
        </p:spPr>
      </p:pic>
      <p:cxnSp>
        <p:nvCxnSpPr>
          <p:cNvPr id="16" name="Straight Arrow Connector 15"/>
          <p:cNvCxnSpPr/>
          <p:nvPr/>
        </p:nvCxnSpPr>
        <p:spPr>
          <a:xfrm>
            <a:off x="4593557" y="2970803"/>
            <a:ext cx="56802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224290" y="2504775"/>
            <a:ext cx="184505" cy="264327"/>
          </a:xfrm>
          <a:prstGeom prst="rect">
            <a:avLst/>
          </a:prstGeom>
          <a:solidFill>
            <a:srgbClr val="FF6666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224289" y="2838639"/>
            <a:ext cx="545092" cy="264327"/>
          </a:xfrm>
          <a:prstGeom prst="rect">
            <a:avLst/>
          </a:prstGeom>
          <a:solidFill>
            <a:srgbClr val="FF66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6271068" y="2447002"/>
            <a:ext cx="705617" cy="1047602"/>
            <a:chOff x="6711775" y="3230322"/>
            <a:chExt cx="705617" cy="1047602"/>
          </a:xfrm>
        </p:grpSpPr>
        <p:sp>
          <p:nvSpPr>
            <p:cNvPr id="20" name="TextBox 19"/>
            <p:cNvSpPr txBox="1"/>
            <p:nvPr/>
          </p:nvSpPr>
          <p:spPr>
            <a:xfrm>
              <a:off x="6711775" y="3230322"/>
              <a:ext cx="560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bird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711775" y="3570672"/>
              <a:ext cx="5721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tree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711775" y="3908592"/>
              <a:ext cx="7056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plane</a:t>
              </a:r>
              <a:endParaRPr lang="en-US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976685" y="1417638"/>
            <a:ext cx="1191381" cy="2076966"/>
            <a:chOff x="6976685" y="1417638"/>
            <a:chExt cx="1191381" cy="2076966"/>
          </a:xfrm>
        </p:grpSpPr>
        <p:sp>
          <p:nvSpPr>
            <p:cNvPr id="24" name="Right Brace 23"/>
            <p:cNvSpPr/>
            <p:nvPr/>
          </p:nvSpPr>
          <p:spPr>
            <a:xfrm>
              <a:off x="6976685" y="2447001"/>
              <a:ext cx="344786" cy="1047603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321472" y="2639851"/>
              <a:ext cx="846594" cy="661903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rtlCol="0" anchor="ctr"/>
            <a:lstStyle/>
            <a:p>
              <a:pPr algn="ctr"/>
              <a:r>
                <a:rPr lang="en-US" sz="2800" dirty="0" smtClean="0"/>
                <a:t>Loss</a:t>
              </a:r>
              <a:endParaRPr lang="en-US" sz="2800" dirty="0"/>
            </a:p>
          </p:txBody>
        </p:sp>
        <p:cxnSp>
          <p:nvCxnSpPr>
            <p:cNvPr id="26" name="Straight Arrow Connector 25"/>
            <p:cNvCxnSpPr>
              <a:endCxn id="25" idx="0"/>
            </p:cNvCxnSpPr>
            <p:nvPr/>
          </p:nvCxnSpPr>
          <p:spPr>
            <a:xfrm>
              <a:off x="7744769" y="1786970"/>
              <a:ext cx="0" cy="85288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7445949" y="1417638"/>
              <a:ext cx="560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bird</a:t>
              </a:r>
              <a:endParaRPr lang="en-US" dirty="0"/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7576" y="2666842"/>
            <a:ext cx="1239717" cy="1051881"/>
          </a:xfrm>
          <a:prstGeom prst="rect">
            <a:avLst/>
          </a:prstGeom>
        </p:spPr>
      </p:pic>
      <p:sp>
        <p:nvSpPr>
          <p:cNvPr id="9" name="Up Arrow 8"/>
          <p:cNvSpPr/>
          <p:nvPr/>
        </p:nvSpPr>
        <p:spPr>
          <a:xfrm>
            <a:off x="8420889" y="2322800"/>
            <a:ext cx="484632" cy="1171803"/>
          </a:xfrm>
          <a:prstGeom prst="upArrow">
            <a:avLst/>
          </a:prstGeom>
          <a:solidFill>
            <a:srgbClr val="FF6666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282343" y="4500134"/>
            <a:ext cx="2891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What about this one?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224289" y="3166678"/>
            <a:ext cx="184506" cy="264327"/>
          </a:xfrm>
          <a:prstGeom prst="rect">
            <a:avLst/>
          </a:prstGeom>
          <a:solidFill>
            <a:srgbClr val="FF6666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363957" y="5221410"/>
            <a:ext cx="64592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Maximize </a:t>
            </a:r>
            <a:r>
              <a:rPr lang="en-US" sz="3200" dirty="0" smtClean="0">
                <a:solidFill>
                  <a:schemeClr val="tx1"/>
                </a:solidFill>
              </a:rPr>
              <a:t>loss </a:t>
            </a:r>
            <a:r>
              <a:rPr lang="en-US" sz="3200" dirty="0">
                <a:solidFill>
                  <a:schemeClr val="tx1"/>
                </a:solidFill>
              </a:rPr>
              <a:t>with gradient </a:t>
            </a:r>
            <a:r>
              <a:rPr lang="en-US" sz="3200" i="1" dirty="0">
                <a:solidFill>
                  <a:schemeClr val="tx1"/>
                </a:solidFill>
              </a:rPr>
              <a:t>ascent 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176136"/>
            <a:ext cx="1561594" cy="1581053"/>
          </a:xfrm>
          <a:prstGeom prst="rect">
            <a:avLst/>
          </a:prstGeom>
          <a:ln>
            <a:solidFill>
              <a:srgbClr val="000000"/>
            </a:solidFill>
          </a:ln>
        </p:spPr>
      </p:pic>
      <p:cxnSp>
        <p:nvCxnSpPr>
          <p:cNvPr id="15" name="Straight Arrow Connector 14"/>
          <p:cNvCxnSpPr/>
          <p:nvPr/>
        </p:nvCxnSpPr>
        <p:spPr>
          <a:xfrm flipV="1">
            <a:off x="674140" y="2970803"/>
            <a:ext cx="216550" cy="1529333"/>
          </a:xfrm>
          <a:prstGeom prst="straightConnector1">
            <a:avLst/>
          </a:prstGeom>
          <a:ln w="28575" cmpd="sng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8237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ent-Up Arrow 7"/>
          <p:cNvSpPr/>
          <p:nvPr/>
        </p:nvSpPr>
        <p:spPr>
          <a:xfrm rot="10800000" flipV="1">
            <a:off x="1231057" y="2649732"/>
            <a:ext cx="360113" cy="939985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170" y="3202596"/>
            <a:ext cx="1697238" cy="16919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945" y="3852385"/>
            <a:ext cx="2509897" cy="25098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Threat Model: Black-Box Attacks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2829" y="1254393"/>
            <a:ext cx="4079399" cy="254014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59321" y="1583489"/>
            <a:ext cx="1222129" cy="1051544"/>
            <a:chOff x="6842289" y="4031534"/>
            <a:chExt cx="1222129" cy="1051544"/>
          </a:xfrm>
        </p:grpSpPr>
        <p:sp>
          <p:nvSpPr>
            <p:cNvPr id="18" name="Rectangle 17"/>
            <p:cNvSpPr/>
            <p:nvPr/>
          </p:nvSpPr>
          <p:spPr>
            <a:xfrm>
              <a:off x="6842289" y="4031534"/>
              <a:ext cx="1222129" cy="1051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ML Model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02680" y="4452418"/>
              <a:ext cx="595056" cy="504896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32117" y="2686880"/>
            <a:ext cx="1016000" cy="123123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821059" y="1886143"/>
            <a:ext cx="1689993" cy="2821768"/>
            <a:chOff x="1821059" y="1886143"/>
            <a:chExt cx="1689993" cy="2821768"/>
          </a:xfrm>
        </p:grpSpPr>
        <p:sp>
          <p:nvSpPr>
            <p:cNvPr id="32" name="Bent-Up Arrow 31"/>
            <p:cNvSpPr/>
            <p:nvPr/>
          </p:nvSpPr>
          <p:spPr>
            <a:xfrm flipV="1">
              <a:off x="2081449" y="2345117"/>
              <a:ext cx="359997" cy="635461"/>
            </a:xfrm>
            <a:prstGeom prst="bent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081450" y="1886143"/>
              <a:ext cx="1156339" cy="369332"/>
              <a:chOff x="2081450" y="1886143"/>
              <a:chExt cx="1156339" cy="369332"/>
            </a:xfrm>
          </p:grpSpPr>
          <p:sp>
            <p:nvSpPr>
              <p:cNvPr id="41" name="Left Arrow 40"/>
              <p:cNvSpPr/>
              <p:nvPr/>
            </p:nvSpPr>
            <p:spPr>
              <a:xfrm rot="10800000">
                <a:off x="2081450" y="2004373"/>
                <a:ext cx="450722" cy="207969"/>
              </a:xfrm>
              <a:prstGeom prst="leftArrow">
                <a:avLst/>
              </a:prstGeom>
              <a:solidFill>
                <a:srgbClr val="FF6666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2532172" y="1886143"/>
                <a:ext cx="7056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plane</a:t>
                </a:r>
                <a:endParaRPr lang="en-US" dirty="0"/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21059" y="2996859"/>
              <a:ext cx="1689993" cy="1711052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grpSp>
        <p:nvGrpSpPr>
          <p:cNvPr id="20" name="Group 19"/>
          <p:cNvGrpSpPr/>
          <p:nvPr/>
        </p:nvGrpSpPr>
        <p:grpSpPr>
          <a:xfrm>
            <a:off x="3469021" y="2220791"/>
            <a:ext cx="5046927" cy="2517120"/>
            <a:chOff x="3469021" y="2220791"/>
            <a:chExt cx="5046927" cy="2517120"/>
          </a:xfrm>
        </p:grpSpPr>
        <p:sp>
          <p:nvSpPr>
            <p:cNvPr id="38" name="Left Arrow 37"/>
            <p:cNvSpPr/>
            <p:nvPr/>
          </p:nvSpPr>
          <p:spPr>
            <a:xfrm rot="12510201">
              <a:off x="3489923" y="4253279"/>
              <a:ext cx="2033138" cy="484632"/>
            </a:xfrm>
            <a:prstGeom prst="lef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Left Arrow 35"/>
            <p:cNvSpPr/>
            <p:nvPr/>
          </p:nvSpPr>
          <p:spPr>
            <a:xfrm rot="8742126">
              <a:off x="3469021" y="2778894"/>
              <a:ext cx="1993390" cy="484632"/>
            </a:xfrm>
            <a:prstGeom prst="lef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7359609" y="4348815"/>
              <a:ext cx="1156339" cy="369332"/>
              <a:chOff x="7359609" y="4348815"/>
              <a:chExt cx="1156339" cy="369332"/>
            </a:xfrm>
          </p:grpSpPr>
          <p:sp>
            <p:nvSpPr>
              <p:cNvPr id="39" name="Left Arrow 38"/>
              <p:cNvSpPr/>
              <p:nvPr/>
            </p:nvSpPr>
            <p:spPr>
              <a:xfrm rot="10800000">
                <a:off x="7359609" y="4420615"/>
                <a:ext cx="450722" cy="297532"/>
              </a:xfrm>
              <a:prstGeom prst="leftArrow">
                <a:avLst/>
              </a:prstGeom>
              <a:solidFill>
                <a:srgbClr val="FF6666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7810331" y="4348815"/>
                <a:ext cx="7056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plane</a:t>
                </a:r>
                <a:endParaRPr lang="en-US" dirty="0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6871153" y="2220791"/>
              <a:ext cx="1156339" cy="369332"/>
              <a:chOff x="6871153" y="2220791"/>
              <a:chExt cx="1156339" cy="369332"/>
            </a:xfrm>
          </p:grpSpPr>
          <p:sp>
            <p:nvSpPr>
              <p:cNvPr id="42" name="Left Arrow 41"/>
              <p:cNvSpPr/>
              <p:nvPr/>
            </p:nvSpPr>
            <p:spPr>
              <a:xfrm rot="10800000">
                <a:off x="6871153" y="2292591"/>
                <a:ext cx="450722" cy="297532"/>
              </a:xfrm>
              <a:prstGeom prst="leftArrow">
                <a:avLst/>
              </a:prstGeom>
              <a:solidFill>
                <a:srgbClr val="FF6666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7321875" y="2220791"/>
                <a:ext cx="7056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plane</a:t>
                </a:r>
                <a:endParaRPr lang="en-US" dirty="0"/>
              </a:p>
            </p:txBody>
          </p:sp>
        </p:grpSp>
      </p:grpSp>
      <p:sp>
        <p:nvSpPr>
          <p:cNvPr id="3" name="Line Callout 1 2"/>
          <p:cNvSpPr/>
          <p:nvPr/>
        </p:nvSpPr>
        <p:spPr>
          <a:xfrm>
            <a:off x="1231057" y="3941062"/>
            <a:ext cx="2736993" cy="1597695"/>
          </a:xfrm>
          <a:prstGeom prst="borderCallout1">
            <a:avLst>
              <a:gd name="adj1" fmla="val 46749"/>
              <a:gd name="adj2" fmla="val 99753"/>
              <a:gd name="adj3" fmla="val 38461"/>
              <a:gd name="adj4" fmla="val 11664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0000"/>
                </a:solidFill>
              </a:rPr>
              <a:t>Adversarial Examples </a:t>
            </a:r>
            <a:r>
              <a:rPr lang="en-US" sz="3200" b="1" i="1" dirty="0" smtClean="0">
                <a:solidFill>
                  <a:srgbClr val="000000"/>
                </a:solidFill>
              </a:rPr>
              <a:t>transfer</a:t>
            </a:r>
            <a:endParaRPr lang="en-US" sz="3200" b="1" i="1" dirty="0">
              <a:solidFill>
                <a:srgbClr val="000000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5388634" y="1684680"/>
            <a:ext cx="1482519" cy="1617818"/>
            <a:chOff x="5811940" y="1847442"/>
            <a:chExt cx="1482519" cy="1617818"/>
          </a:xfrm>
        </p:grpSpPr>
        <p:sp>
          <p:nvSpPr>
            <p:cNvPr id="6" name="Rectangle 5"/>
            <p:cNvSpPr/>
            <p:nvPr/>
          </p:nvSpPr>
          <p:spPr>
            <a:xfrm>
              <a:off x="5811940" y="1847442"/>
              <a:ext cx="1482519" cy="1617818"/>
            </a:xfrm>
            <a:prstGeom prst="rect">
              <a:avLst/>
            </a:prstGeom>
            <a:solidFill>
              <a:srgbClr val="0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</a:rPr>
                <a:t>ML Model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lum bright="70000" contrast="-70000"/>
            </a:blip>
            <a:stretch>
              <a:fillRect/>
            </a:stretch>
          </p:blipFill>
          <p:spPr>
            <a:xfrm>
              <a:off x="6072330" y="2413716"/>
              <a:ext cx="961739" cy="81602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6129894" y="4031534"/>
            <a:ext cx="1222129" cy="1051544"/>
            <a:chOff x="6842289" y="4031534"/>
            <a:chExt cx="1222129" cy="1051544"/>
          </a:xfrm>
        </p:grpSpPr>
        <p:sp>
          <p:nvSpPr>
            <p:cNvPr id="12" name="Rectangle 11"/>
            <p:cNvSpPr/>
            <p:nvPr/>
          </p:nvSpPr>
          <p:spPr>
            <a:xfrm>
              <a:off x="6842289" y="4031534"/>
              <a:ext cx="1222129" cy="1051544"/>
            </a:xfrm>
            <a:prstGeom prst="rect">
              <a:avLst/>
            </a:prstGeom>
            <a:solidFill>
              <a:srgbClr val="0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ML Model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lum bright="70000" contrast="-70000"/>
            </a:blip>
            <a:stretch>
              <a:fillRect/>
            </a:stretch>
          </p:blipFill>
          <p:spPr>
            <a:xfrm>
              <a:off x="7102680" y="4452418"/>
              <a:ext cx="595056" cy="5048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2086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Defenses?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pPr>
              <a:spcBef>
                <a:spcPts val="1968"/>
              </a:spcBef>
            </a:pPr>
            <a:r>
              <a:rPr lang="en-US" dirty="0" smtClean="0"/>
              <a:t>Ensembles</a:t>
            </a:r>
          </a:p>
          <a:p>
            <a:pPr>
              <a:spcBef>
                <a:spcPts val="1968"/>
              </a:spcBef>
            </a:pPr>
            <a:r>
              <a:rPr lang="en-US" dirty="0" smtClean="0"/>
              <a:t>Preprocessing (blurring, cropping, etc.)</a:t>
            </a:r>
            <a:endParaRPr lang="en-US" sz="1000" dirty="0"/>
          </a:p>
          <a:p>
            <a:pPr>
              <a:spcBef>
                <a:spcPts val="1968"/>
              </a:spcBef>
            </a:pPr>
            <a:r>
              <a:rPr lang="en-US" dirty="0" smtClean="0"/>
              <a:t>Distillation</a:t>
            </a:r>
            <a:endParaRPr lang="en-US" b="1" dirty="0">
              <a:solidFill>
                <a:srgbClr val="FF0000"/>
              </a:solidFill>
            </a:endParaRPr>
          </a:p>
          <a:p>
            <a:pPr>
              <a:spcBef>
                <a:spcPts val="1968"/>
              </a:spcBef>
            </a:pPr>
            <a:r>
              <a:rPr lang="en-US" dirty="0"/>
              <a:t>Generative </a:t>
            </a:r>
            <a:r>
              <a:rPr lang="en-US" dirty="0" smtClean="0"/>
              <a:t>modeling</a:t>
            </a:r>
            <a:endParaRPr lang="en-US" dirty="0"/>
          </a:p>
          <a:p>
            <a:pPr>
              <a:spcBef>
                <a:spcPts val="1968"/>
              </a:spcBef>
            </a:pPr>
            <a:r>
              <a:rPr lang="en-US" u="sng" dirty="0"/>
              <a:t>Adversarial </a:t>
            </a:r>
            <a:r>
              <a:rPr lang="en-US" u="sng" dirty="0" smtClean="0"/>
              <a:t>training</a:t>
            </a:r>
            <a:endParaRPr lang="en-US" b="1" u="sng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0EF-3F04-8544-8DBC-C25CDB893312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0355" y="2428502"/>
            <a:ext cx="483923" cy="4839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0354" y="3811578"/>
            <a:ext cx="483923" cy="4839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0278" y="3103118"/>
            <a:ext cx="504000" cy="504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0278" y="4527122"/>
            <a:ext cx="504000" cy="504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0277" y="5306353"/>
            <a:ext cx="50400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995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2592</TotalTime>
  <Words>283</Words>
  <Application>Microsoft Macintosh PowerPoint</Application>
  <PresentationFormat>On-screen Show (4:3)</PresentationFormat>
  <Paragraphs>109</Paragraphs>
  <Slides>12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Adversarial Examples and Adversarial Training</vt:lpstr>
      <vt:lpstr>Deep Learning is Super Smart!</vt:lpstr>
      <vt:lpstr>Is it really?</vt:lpstr>
      <vt:lpstr>Adversarial Examples in ML</vt:lpstr>
      <vt:lpstr>Creating an adversarial example</vt:lpstr>
      <vt:lpstr>Creating an adversarial example</vt:lpstr>
      <vt:lpstr>Creating an adversarial example</vt:lpstr>
      <vt:lpstr>Threat Model: Black-Box Attacks</vt:lpstr>
      <vt:lpstr>Defenses?</vt:lpstr>
      <vt:lpstr>Adversarial Training</vt:lpstr>
      <vt:lpstr>Adversarial Training +/-</vt:lpstr>
      <vt:lpstr>Gradient-Masking: A non-defense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Ensemble Adversarial Training</dc:title>
  <dc:creator>Florian Tramèr</dc:creator>
  <cp:lastModifiedBy>Florian Tramèr</cp:lastModifiedBy>
  <cp:revision>217</cp:revision>
  <dcterms:created xsi:type="dcterms:W3CDTF">2017-05-15T21:29:47Z</dcterms:created>
  <dcterms:modified xsi:type="dcterms:W3CDTF">2018-01-23T01:51:39Z</dcterms:modified>
</cp:coreProperties>
</file>