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37"/>
  </p:notesMasterIdLst>
  <p:handoutMasterIdLst>
    <p:handoutMasterId r:id="rId38"/>
  </p:handoutMasterIdLst>
  <p:sldIdLst>
    <p:sldId id="304" r:id="rId3"/>
    <p:sldId id="314" r:id="rId4"/>
    <p:sldId id="328" r:id="rId5"/>
    <p:sldId id="326" r:id="rId6"/>
    <p:sldId id="334" r:id="rId7"/>
    <p:sldId id="364" r:id="rId8"/>
    <p:sldId id="348" r:id="rId9"/>
    <p:sldId id="347" r:id="rId10"/>
    <p:sldId id="349" r:id="rId11"/>
    <p:sldId id="351" r:id="rId12"/>
    <p:sldId id="352" r:id="rId13"/>
    <p:sldId id="365" r:id="rId14"/>
    <p:sldId id="366" r:id="rId15"/>
    <p:sldId id="367" r:id="rId16"/>
    <p:sldId id="368" r:id="rId17"/>
    <p:sldId id="371" r:id="rId18"/>
    <p:sldId id="372" r:id="rId19"/>
    <p:sldId id="354" r:id="rId20"/>
    <p:sldId id="316" r:id="rId21"/>
    <p:sldId id="318" r:id="rId22"/>
    <p:sldId id="319" r:id="rId23"/>
    <p:sldId id="320" r:id="rId24"/>
    <p:sldId id="335" r:id="rId25"/>
    <p:sldId id="321" r:id="rId26"/>
    <p:sldId id="343" r:id="rId27"/>
    <p:sldId id="322" r:id="rId28"/>
    <p:sldId id="336" r:id="rId29"/>
    <p:sldId id="337" r:id="rId30"/>
    <p:sldId id="361" r:id="rId31"/>
    <p:sldId id="338" r:id="rId32"/>
    <p:sldId id="339" r:id="rId33"/>
    <p:sldId id="362" r:id="rId34"/>
    <p:sldId id="370" r:id="rId35"/>
    <p:sldId id="363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340BCA-F848-6343-B425-58D001C192CC}">
          <p14:sldIdLst>
            <p14:sldId id="304"/>
            <p14:sldId id="314"/>
            <p14:sldId id="328"/>
            <p14:sldId id="326"/>
            <p14:sldId id="334"/>
            <p14:sldId id="364"/>
            <p14:sldId id="348"/>
            <p14:sldId id="347"/>
            <p14:sldId id="349"/>
            <p14:sldId id="351"/>
            <p14:sldId id="352"/>
            <p14:sldId id="365"/>
            <p14:sldId id="366"/>
            <p14:sldId id="367"/>
            <p14:sldId id="368"/>
            <p14:sldId id="371"/>
            <p14:sldId id="372"/>
            <p14:sldId id="354"/>
            <p14:sldId id="316"/>
            <p14:sldId id="318"/>
            <p14:sldId id="319"/>
            <p14:sldId id="320"/>
            <p14:sldId id="335"/>
            <p14:sldId id="321"/>
            <p14:sldId id="343"/>
            <p14:sldId id="322"/>
            <p14:sldId id="336"/>
            <p14:sldId id="337"/>
            <p14:sldId id="361"/>
            <p14:sldId id="338"/>
            <p14:sldId id="339"/>
            <p14:sldId id="362"/>
            <p14:sldId id="370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pos="2857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48"/>
    <a:srgbClr val="FF9E26"/>
    <a:srgbClr val="EFEFEF"/>
    <a:srgbClr val="EAEAEA"/>
    <a:srgbClr val="B4B400"/>
    <a:srgbClr val="7D9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5"/>
    <p:restoredTop sz="90441"/>
  </p:normalViewPr>
  <p:slideViewPr>
    <p:cSldViewPr snapToGrid="0" snapToObjects="1">
      <p:cViewPr varScale="1">
        <p:scale>
          <a:sx n="83" d="100"/>
          <a:sy n="83" d="100"/>
        </p:scale>
        <p:origin x="512" y="200"/>
      </p:cViewPr>
      <p:guideLst>
        <p:guide pos="2857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44570-1807-7F4D-ABE3-6C543FC4D5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456A1-6634-164F-8EB8-06864814F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E1A1BEF-1512-654E-9478-70945693218B}" type="datetimeFigureOut">
              <a:rPr lang="en-US" altLang="en-US"/>
              <a:pPr/>
              <a:t>8/30/18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31F8B-8788-CF42-B011-BEA34FA41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2B726-8B93-0C4E-80DF-6A3C3FAF68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93C84B6-78FB-0F44-A837-2E8DE39C60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B06FC0-A5CD-E54D-8FCE-EB4E07D1E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5CB63-E90A-8C4B-9521-506B00C43C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48E2014-5D9A-954F-A6AC-3995E514D816}" type="datetimeFigureOut">
              <a:rPr lang="en-US" altLang="en-US"/>
              <a:pPr/>
              <a:t>8/30/18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B313EE-B578-A14A-AB22-0A2E6B009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6720E5-5B7D-714E-B317-96A2B1DDD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A60AF-5498-3047-9A0F-0ADF3837F9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D34F1-8C93-5343-A8A9-095CACE76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4D1640-894C-2743-A05F-0E57BD186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5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idea: mirror the way humans detect ads (remember Andrew NG’s tweet, &lt;1sec)</a:t>
            </a:r>
          </a:p>
          <a:p>
            <a:r>
              <a:rPr lang="en-US" dirty="0" err="1"/>
              <a:t>Storey</a:t>
            </a:r>
            <a:r>
              <a:rPr lang="en-US" dirty="0"/>
              <a:t>, Reisman, Mayer, Narayanan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12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examples of ad-choice logos found in the wild. Different dimensions, spacing, coloring, transparency, text or no text etc.</a:t>
            </a:r>
          </a:p>
          <a:p>
            <a:r>
              <a:rPr lang="en-US" dirty="0"/>
              <a:t>Difficult to brute-force</a:t>
            </a:r>
          </a:p>
          <a:p>
            <a:r>
              <a:rPr lang="en-US" dirty="0"/>
              <a:t>YOLO =&gt; method used by Sentinel</a:t>
            </a:r>
          </a:p>
          <a:p>
            <a:endParaRPr lang="en-US" dirty="0"/>
          </a:p>
          <a:p>
            <a:r>
              <a:rPr lang="en-US" dirty="0"/>
              <a:t>+ 4min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8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 provider has incentive for ad blocker to fail, without impacting human perception of the ad: classical adversarial example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4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provider has incentive to “punish” </a:t>
            </a:r>
            <a:r>
              <a:rPr lang="en-US" dirty="0" err="1"/>
              <a:t>adblock</a:t>
            </a:r>
            <a:r>
              <a:rPr lang="en-US" dirty="0"/>
              <a:t> users (as with </a:t>
            </a:r>
            <a:r>
              <a:rPr lang="en-US" dirty="0" err="1"/>
              <a:t>adblock</a:t>
            </a:r>
            <a:r>
              <a:rPr lang="en-US" dirty="0"/>
              <a:t>-blockers today). Ad blocker has to be robust to adversarial changes in benign content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32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provider has incentive to “punish” </a:t>
            </a:r>
            <a:r>
              <a:rPr lang="en-US" dirty="0" err="1"/>
              <a:t>adblock</a:t>
            </a:r>
            <a:r>
              <a:rPr lang="en-US" dirty="0"/>
              <a:t> users (as with </a:t>
            </a:r>
            <a:r>
              <a:rPr lang="en-US" dirty="0" err="1"/>
              <a:t>adblock</a:t>
            </a:r>
            <a:r>
              <a:rPr lang="en-US" dirty="0"/>
              <a:t>-blockers today). Ad blocker has to be robust to adversarial changes in benign content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81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Adblocking ticks all the boxes that make crafting adversarial examples easy</a:t>
            </a:r>
          </a:p>
          <a:p>
            <a:endParaRPr lang="en-US" dirty="0"/>
          </a:p>
          <a:p>
            <a:r>
              <a:rPr lang="en-US" dirty="0"/>
              <a:t>+4min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4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/>
              <a:t>CAPTCHAS have fallen </a:t>
            </a:r>
            <a:r>
              <a:rPr lang="en-US" dirty="0"/>
              <a:t>out of fashion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0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about 5 years, we’ve witnessed a deep learning revolution. All started with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quickly spread to diverse areas such as game playing, self-driving cars, medicine. And not clear where this trend will end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Striking quote by Andres Ng: optimistic but sentiment is compelling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29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view is challenged when ML is applied to security sensitive areas</a:t>
            </a:r>
          </a:p>
          <a:p>
            <a:r>
              <a:rPr lang="en-US" dirty="0"/>
              <a:t>Recent example: using ML to detect and block </a:t>
            </a:r>
            <a:r>
              <a:rPr lang="en-US" dirty="0" err="1"/>
              <a:t>facebook</a:t>
            </a:r>
            <a:r>
              <a:rPr lang="en-US" dirty="0"/>
              <a:t> 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99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revolution mean for privacy/security researchers: A rich pipeline with hard problems at every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50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2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Adversarial training: basically worst-case data augmentation under a given attack model. Past year has seen some first cool examples of provable defenses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9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 balls are intellectually / academically interesting (i.e., even this is hard), but pretty irrelevant in practice</a:t>
            </a:r>
          </a:p>
          <a:p>
            <a:r>
              <a:rPr lang="en-US" dirty="0"/>
              <a:t>Conservative measure of perceptual similarity (low norm implies perceptual similarity)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8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 blocking currently: mostly no ML, detecting origin of ads, rule-based</a:t>
            </a:r>
          </a:p>
          <a:p>
            <a:endParaRPr lang="en-US" dirty="0"/>
          </a:p>
          <a:p>
            <a:r>
              <a:rPr lang="en-US" dirty="0"/>
              <a:t>+ 3min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1640-894C-2743-A05F-0E57BD1863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5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8EAD9E-72A3-944E-A035-9843ED48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7AB35320-660C-3448-ADB5-E97F4C32A5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none" spc="300" baseline="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98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 baseline="0"/>
            </a:lvl1pPr>
            <a:lvl2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687388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030287" indent="-34290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258888" indent="-22701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518E6B2-4DD5-C846-9A29-96DC3EA6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512" y="6494463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C13E6D5-74F7-484E-B15D-5FF0E9020B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4813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63CDD7B-BE96-124A-A054-CD26BE013BBD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5C1A5D3-D414-0847-B000-D37850D384AC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06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44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242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53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DC734-7D37-F14F-8802-CED2863F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C1671D62-0EF5-6A4D-A401-1D76F60E9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385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310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7051C5-A5E5-0D4E-9C4A-2382957B8D6F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2801AAFE-D397-5447-BCC8-F71B8ECD31B4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151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8004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120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9642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0DFD5114-4A61-E741-ACF1-13F116766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97527-60D6-B948-8E32-E9D75AE7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1" title="Stanford University">
            <a:extLst>
              <a:ext uri="{FF2B5EF4-FFF2-40B4-BE49-F238E27FC236}">
                <a16:creationId xmlns:a16="http://schemas.microsoft.com/office/drawing/2014/main" id="{FCDF515B-1CCE-1D4D-BCF0-F2CF3C251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3A85C2-0FA9-EB42-B7BC-76BED5CF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0" title="Stanford University">
            <a:extLst>
              <a:ext uri="{FF2B5EF4-FFF2-40B4-BE49-F238E27FC236}">
                <a16:creationId xmlns:a16="http://schemas.microsoft.com/office/drawing/2014/main" id="{C47FEC19-42E5-E04F-B287-E1934F71E5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232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DE278121-BDA7-3A4A-8B75-D23390B89E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BBCEF-37B7-824D-BA1B-CBFF9251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53E4EC6-9B39-464E-95E9-784BB200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E7F07FF-867B-A34D-A038-6F97AD2BC2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9C5A5-5DEB-2444-B6D5-CB68E8002BF6}"/>
              </a:ext>
            </a:extLst>
          </p:cNvPr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</p:sldLayoutIdLst>
  <p:transition/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293C94AA-7023-554C-8C62-296A7096BB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F1CB1-865E-3743-B3AE-3C84855E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0EB6B97-942D-384E-8A2F-955FEBEC4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28736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C13E6D5-74F7-484E-B15D-5FF0E9020B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B92B06-537E-5449-B20E-ED500AB05667}"/>
              </a:ext>
            </a:extLst>
          </p:cNvPr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8C1515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</p:sldLayoutIdLst>
  <p:transition/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none" spc="20" baseline="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34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32.tiff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tiff"/><Relationship Id="rId11" Type="http://schemas.openxmlformats.org/officeDocument/2006/relationships/image" Target="../media/image37.tiff"/><Relationship Id="rId5" Type="http://schemas.openxmlformats.org/officeDocument/2006/relationships/image" Target="../media/image30.tiff"/><Relationship Id="rId10" Type="http://schemas.openxmlformats.org/officeDocument/2006/relationships/image" Target="../media/image36.png"/><Relationship Id="rId4" Type="http://schemas.openxmlformats.org/officeDocument/2006/relationships/image" Target="../media/image29.tiff"/><Relationship Id="rId9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13" Type="http://schemas.openxmlformats.org/officeDocument/2006/relationships/image" Target="../media/image38.png"/><Relationship Id="rId3" Type="http://schemas.openxmlformats.org/officeDocument/2006/relationships/image" Target="../media/image29.tiff"/><Relationship Id="rId7" Type="http://schemas.openxmlformats.org/officeDocument/2006/relationships/image" Target="../media/image39.png"/><Relationship Id="rId12" Type="http://schemas.openxmlformats.org/officeDocument/2006/relationships/image" Target="../media/image3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32.tiff"/><Relationship Id="rId5" Type="http://schemas.openxmlformats.org/officeDocument/2006/relationships/image" Target="../media/image31.tiff"/><Relationship Id="rId10" Type="http://schemas.openxmlformats.org/officeDocument/2006/relationships/image" Target="../media/image36.png"/><Relationship Id="rId4" Type="http://schemas.openxmlformats.org/officeDocument/2006/relationships/image" Target="../media/image30.tiff"/><Relationship Id="rId9" Type="http://schemas.openxmlformats.org/officeDocument/2006/relationships/image" Target="../media/image3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4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41.tiff"/><Relationship Id="rId4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tiff"/><Relationship Id="rId5" Type="http://schemas.openxmlformats.org/officeDocument/2006/relationships/image" Target="../media/image46.jpg"/><Relationship Id="rId4" Type="http://schemas.openxmlformats.org/officeDocument/2006/relationships/image" Target="../media/image45.png"/><Relationship Id="rId9" Type="http://schemas.openxmlformats.org/officeDocument/2006/relationships/image" Target="../media/image5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7" Type="http://schemas.openxmlformats.org/officeDocument/2006/relationships/image" Target="../media/image56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156310-A74E-7943-864C-A7C7E937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" y="1478395"/>
            <a:ext cx="8229600" cy="823913"/>
          </a:xfrm>
        </p:spPr>
        <p:txBody>
          <a:bodyPr/>
          <a:lstStyle/>
          <a:p>
            <a:r>
              <a:rPr lang="en-US" b="1" dirty="0"/>
              <a:t>A Tour of Machine Learning Security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A9653-A2B0-0B4A-AED5-E0E41BDFE7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8402" y="3340245"/>
            <a:ext cx="6059488" cy="232626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b="1" dirty="0"/>
              <a:t>Florian Tramèr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dirty="0"/>
              <a:t>Intel, Santa Clara, CA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dirty="0"/>
              <a:t>August 30</a:t>
            </a:r>
            <a:r>
              <a:rPr lang="en-US" sz="2000" baseline="30000" dirty="0"/>
              <a:t>th</a:t>
            </a:r>
            <a:r>
              <a:rPr lang="en-US" sz="2000" dirty="0"/>
              <a:t> 2018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4B84-7DDA-274F-A135-4A2C836A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BAC4-D240-D347-8EE5-C6AE7686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27FEC8-715C-B746-8D5A-D56FC44A92CE}"/>
              </a:ext>
            </a:extLst>
          </p:cNvPr>
          <p:cNvSpPr txBox="1">
            <a:spLocks/>
          </p:cNvSpPr>
          <p:nvPr/>
        </p:nvSpPr>
        <p:spPr>
          <a:xfrm>
            <a:off x="467980" y="1515838"/>
            <a:ext cx="8229600" cy="4950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 cap="none" spc="2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 dirty="0">
                <a:solidFill>
                  <a:srgbClr val="000000"/>
                </a:solidFill>
              </a:rPr>
              <a:t>Goal: </a:t>
            </a:r>
            <a:r>
              <a:rPr lang="en-US" dirty="0">
                <a:solidFill>
                  <a:srgbClr val="000000"/>
                </a:solidFill>
              </a:rPr>
              <a:t>Adversarial client learns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>
                <a:solidFill>
                  <a:srgbClr val="000000"/>
                </a:solidFill>
              </a:rPr>
              <a:t>of  f using as few queries as possible</a:t>
            </a: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52BDA-BB52-B949-AFD4-CA2785DFD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77" y="2926683"/>
            <a:ext cx="1169298" cy="102390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EA43C73-ED11-C840-8198-39739736082F}"/>
              </a:ext>
            </a:extLst>
          </p:cNvPr>
          <p:cNvSpPr/>
          <p:nvPr/>
        </p:nvSpPr>
        <p:spPr>
          <a:xfrm rot="10800000">
            <a:off x="4534123" y="2336127"/>
            <a:ext cx="2087490" cy="1392979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:\Documents and Settings\rist\Local Settings\Temporary Internet Files\Content.IE5\RRKU6J6Q\MCj03491210000[1].wmf">
            <a:extLst>
              <a:ext uri="{FF2B5EF4-FFF2-40B4-BE49-F238E27FC236}">
                <a16:creationId xmlns:a16="http://schemas.microsoft.com/office/drawing/2014/main" id="{226319EA-05A2-0244-87C2-5DE28032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5" y="2688750"/>
            <a:ext cx="800100" cy="727008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98FD40-7DC3-514A-A0CF-C94B505F5A3C}"/>
              </a:ext>
            </a:extLst>
          </p:cNvPr>
          <p:cNvGrpSpPr/>
          <p:nvPr/>
        </p:nvGrpSpPr>
        <p:grpSpPr>
          <a:xfrm>
            <a:off x="2443994" y="2608474"/>
            <a:ext cx="1447800" cy="919999"/>
            <a:chOff x="1575730" y="3583492"/>
            <a:chExt cx="1447800" cy="9144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41E598D-5DC1-BB41-9EFA-D3445F4F83D9}"/>
                </a:ext>
              </a:extLst>
            </p:cNvPr>
            <p:cNvSpPr/>
            <p:nvPr/>
          </p:nvSpPr>
          <p:spPr>
            <a:xfrm>
              <a:off x="1575730" y="3583492"/>
              <a:ext cx="1447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/>
                <a:t>Attack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0BCA7F-581C-2744-B014-7CA968CA3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7160" y="3957477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003C0D-17A9-6441-AEC1-91A88E678C97}"/>
              </a:ext>
            </a:extLst>
          </p:cNvPr>
          <p:cNvCxnSpPr/>
          <p:nvPr/>
        </p:nvCxnSpPr>
        <p:spPr>
          <a:xfrm>
            <a:off x="3891794" y="2950242"/>
            <a:ext cx="924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7319AA-1403-3344-9F08-FB6D24E79BDC}"/>
              </a:ext>
            </a:extLst>
          </p:cNvPr>
          <p:cNvCxnSpPr/>
          <p:nvPr/>
        </p:nvCxnSpPr>
        <p:spPr>
          <a:xfrm flipH="1">
            <a:off x="3891794" y="3185656"/>
            <a:ext cx="924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7210D-1C0E-0143-9BE3-B953664C8B2C}"/>
              </a:ext>
            </a:extLst>
          </p:cNvPr>
          <p:cNvGrpSpPr/>
          <p:nvPr/>
        </p:nvGrpSpPr>
        <p:grpSpPr>
          <a:xfrm>
            <a:off x="4816681" y="2612239"/>
            <a:ext cx="1447800" cy="914400"/>
            <a:chOff x="4077482" y="2176433"/>
            <a:chExt cx="1447800" cy="9144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F69DCBF-7A0A-344F-A6EC-7AC0A519AC56}"/>
                </a:ext>
              </a:extLst>
            </p:cNvPr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/>
                <a:t>Model f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08FBA7-318F-0249-9933-552B551E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17" name="Up Arrow 16">
            <a:extLst>
              <a:ext uri="{FF2B5EF4-FFF2-40B4-BE49-F238E27FC236}">
                <a16:creationId xmlns:a16="http://schemas.microsoft.com/office/drawing/2014/main" id="{CF431BA8-6080-2842-9572-75014D474392}"/>
              </a:ext>
            </a:extLst>
          </p:cNvPr>
          <p:cNvSpPr/>
          <p:nvPr/>
        </p:nvSpPr>
        <p:spPr>
          <a:xfrm rot="16200000">
            <a:off x="6339276" y="2875448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C0E4BD-69E1-DB49-91C8-A14C1CE85CF5}"/>
              </a:ext>
            </a:extLst>
          </p:cNvPr>
          <p:cNvGrpSpPr/>
          <p:nvPr/>
        </p:nvGrpSpPr>
        <p:grpSpPr>
          <a:xfrm>
            <a:off x="6713424" y="2579799"/>
            <a:ext cx="1105965" cy="952439"/>
            <a:chOff x="6712167" y="4766398"/>
            <a:chExt cx="1105965" cy="952439"/>
          </a:xfrm>
        </p:grpSpPr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01B06615-8C2A-E240-A1E1-F8CAF865A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144" b="-871"/>
            <a:stretch/>
          </p:blipFill>
          <p:spPr>
            <a:xfrm>
              <a:off x="6712167" y="4766398"/>
              <a:ext cx="1105965" cy="9524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99E4C-C9C6-624F-A10F-1182F3B5FB04}"/>
                </a:ext>
              </a:extLst>
            </p:cNvPr>
            <p:cNvSpPr txBox="1"/>
            <p:nvPr/>
          </p:nvSpPr>
          <p:spPr>
            <a:xfrm>
              <a:off x="6831479" y="476751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A08994-FC9F-5943-963F-928C06CD8AA0}"/>
              </a:ext>
            </a:extLst>
          </p:cNvPr>
          <p:cNvSpPr txBox="1"/>
          <p:nvPr/>
        </p:nvSpPr>
        <p:spPr>
          <a:xfrm>
            <a:off x="3891795" y="2553563"/>
            <a:ext cx="9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D8584-AAAA-2442-8F42-B640A5582794}"/>
              </a:ext>
            </a:extLst>
          </p:cNvPr>
          <p:cNvSpPr txBox="1"/>
          <p:nvPr/>
        </p:nvSpPr>
        <p:spPr>
          <a:xfrm>
            <a:off x="3891794" y="3155511"/>
            <a:ext cx="9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f(x)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9CCC86-E59A-0843-8B82-222FD26667CF}"/>
              </a:ext>
            </a:extLst>
          </p:cNvPr>
          <p:cNvCxnSpPr>
            <a:stCxn id="10" idx="1"/>
          </p:cNvCxnSpPr>
          <p:nvPr/>
        </p:nvCxnSpPr>
        <p:spPr>
          <a:xfrm flipH="1">
            <a:off x="2011921" y="3068474"/>
            <a:ext cx="432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1A2EF-712A-7A45-942E-49C110999B92}"/>
              </a:ext>
            </a:extLst>
          </p:cNvPr>
          <p:cNvSpPr/>
          <p:nvPr/>
        </p:nvSpPr>
        <p:spPr>
          <a:xfrm>
            <a:off x="1518455" y="2848697"/>
            <a:ext cx="493466" cy="39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halkduster"/>
              </a:rPr>
              <a:t>f’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A51F16BC-8C61-A745-981E-1EBB2CEAFF23}"/>
              </a:ext>
            </a:extLst>
          </p:cNvPr>
          <p:cNvSpPr/>
          <p:nvPr/>
        </p:nvSpPr>
        <p:spPr>
          <a:xfrm>
            <a:off x="4740182" y="4132995"/>
            <a:ext cx="2717696" cy="800338"/>
          </a:xfrm>
          <a:prstGeom prst="wedgeRoundRectCallout">
            <a:avLst>
              <a:gd name="adj1" fmla="val -51316"/>
              <a:gd name="adj2" fmla="val -9194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2000" b="1" dirty="0"/>
              <a:t>Isn’t this “just Machine Learning”?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020430F6-8393-9848-A60D-F8B46C66E225}"/>
              </a:ext>
            </a:extLst>
          </p:cNvPr>
          <p:cNvSpPr/>
          <p:nvPr/>
        </p:nvSpPr>
        <p:spPr>
          <a:xfrm>
            <a:off x="1288473" y="4132994"/>
            <a:ext cx="3245649" cy="1771859"/>
          </a:xfrm>
          <a:prstGeom prst="wedgeRoundRectCallout">
            <a:avLst>
              <a:gd name="adj1" fmla="val 34691"/>
              <a:gd name="adj2" fmla="val -9006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/>
              <a:t>No! </a:t>
            </a:r>
            <a:r>
              <a:rPr lang="en-US" sz="2000" dirty="0">
                <a:solidFill>
                  <a:srgbClr val="FF0000"/>
                </a:solidFill>
              </a:rPr>
              <a:t>Prediction APIs return fine-grained information that makes extracting </a:t>
            </a:r>
            <a:r>
              <a:rPr lang="en-US" sz="2000" b="1" dirty="0">
                <a:solidFill>
                  <a:srgbClr val="FF0000"/>
                </a:solidFill>
              </a:rPr>
              <a:t>much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easier </a:t>
            </a:r>
            <a:r>
              <a:rPr lang="en-US" sz="2000" dirty="0">
                <a:solidFill>
                  <a:srgbClr val="FF0000"/>
                </a:solidFill>
              </a:rPr>
              <a:t>than 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0132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D1B-0198-1E49-9611-6EAC600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 Extraction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A9718-A3F9-7341-8757-A4BA3BE9FA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80725808"/>
              </p:ext>
            </p:extLst>
          </p:nvPr>
        </p:nvGraphicFramePr>
        <p:xfrm>
          <a:off x="178233" y="1338778"/>
          <a:ext cx="871450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19">
                  <a:extLst>
                    <a:ext uri="{9D8B030D-6E8A-4147-A177-3AD203B41FA5}">
                      <a16:colId xmlns:a16="http://schemas.microsoft.com/office/drawing/2014/main" val="2286184557"/>
                    </a:ext>
                  </a:extLst>
                </a:gridCol>
                <a:gridCol w="2660072">
                  <a:extLst>
                    <a:ext uri="{9D8B030D-6E8A-4147-A177-3AD203B41FA5}">
                      <a16:colId xmlns:a16="http://schemas.microsoft.com/office/drawing/2014/main" val="2403741899"/>
                    </a:ext>
                  </a:extLst>
                </a:gridCol>
                <a:gridCol w="3865418">
                  <a:extLst>
                    <a:ext uri="{9D8B030D-6E8A-4147-A177-3AD203B41FA5}">
                      <a16:colId xmlns:a16="http://schemas.microsoft.com/office/drawing/2014/main" val="1646858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Extracting 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Noisy real-world phenomenon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“Simple” deterministic function </a:t>
                      </a:r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712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3296-FC97-7C4C-83B9-455CE992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329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D1B-0198-1E49-9611-6EAC600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 Extraction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A9718-A3F9-7341-8757-A4BA3BE9FA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63704577"/>
              </p:ext>
            </p:extLst>
          </p:nvPr>
        </p:nvGraphicFramePr>
        <p:xfrm>
          <a:off x="178233" y="1338778"/>
          <a:ext cx="8714509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19">
                  <a:extLst>
                    <a:ext uri="{9D8B030D-6E8A-4147-A177-3AD203B41FA5}">
                      <a16:colId xmlns:a16="http://schemas.microsoft.com/office/drawing/2014/main" val="2286184557"/>
                    </a:ext>
                  </a:extLst>
                </a:gridCol>
                <a:gridCol w="2660072">
                  <a:extLst>
                    <a:ext uri="{9D8B030D-6E8A-4147-A177-3AD203B41FA5}">
                      <a16:colId xmlns:a16="http://schemas.microsoft.com/office/drawing/2014/main" val="2403741899"/>
                    </a:ext>
                  </a:extLst>
                </a:gridCol>
                <a:gridCol w="3865418">
                  <a:extLst>
                    <a:ext uri="{9D8B030D-6E8A-4147-A177-3AD203B41FA5}">
                      <a16:colId xmlns:a16="http://schemas.microsoft.com/office/drawing/2014/main" val="1646858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Extracting 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Noisy real-world phenomenon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“Simple” deterministic function </a:t>
                      </a:r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7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Available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hard labels</a:t>
                      </a:r>
                      <a:br>
                        <a:rPr lang="en-US" dirty="0"/>
                      </a:br>
                      <a:r>
                        <a:rPr lang="en-US" dirty="0"/>
                        <a:t>(e.g., “cat”, “dog”,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Depending on API: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FF9E26"/>
                          </a:solidFill>
                        </a:rPr>
                        <a:t>Hard labels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rgbClr val="00A048"/>
                          </a:solidFill>
                        </a:rPr>
                        <a:t>Soft labels</a:t>
                      </a:r>
                      <a:r>
                        <a:rPr lang="en-US" dirty="0"/>
                        <a:t> (class </a:t>
                      </a:r>
                      <a:r>
                        <a:rPr lang="en-US" dirty="0" err="1"/>
                        <a:t>probas</a:t>
                      </a:r>
                      <a:r>
                        <a:rPr lang="en-US" dirty="0"/>
                        <a:t>)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00A048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Gradients</a:t>
                      </a:r>
                      <a:r>
                        <a:rPr lang="en-US" dirty="0"/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2018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595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3296-FC97-7C4C-83B9-455CE992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1291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D1B-0198-1E49-9611-6EAC600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 Extraction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A9718-A3F9-7341-8757-A4BA3BE9FA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15529417"/>
              </p:ext>
            </p:extLst>
          </p:nvPr>
        </p:nvGraphicFramePr>
        <p:xfrm>
          <a:off x="178233" y="1338778"/>
          <a:ext cx="8714509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19">
                  <a:extLst>
                    <a:ext uri="{9D8B030D-6E8A-4147-A177-3AD203B41FA5}">
                      <a16:colId xmlns:a16="http://schemas.microsoft.com/office/drawing/2014/main" val="2286184557"/>
                    </a:ext>
                  </a:extLst>
                </a:gridCol>
                <a:gridCol w="2660072">
                  <a:extLst>
                    <a:ext uri="{9D8B030D-6E8A-4147-A177-3AD203B41FA5}">
                      <a16:colId xmlns:a16="http://schemas.microsoft.com/office/drawing/2014/main" val="2403741899"/>
                    </a:ext>
                  </a:extLst>
                </a:gridCol>
                <a:gridCol w="3865418">
                  <a:extLst>
                    <a:ext uri="{9D8B030D-6E8A-4147-A177-3AD203B41FA5}">
                      <a16:colId xmlns:a16="http://schemas.microsoft.com/office/drawing/2014/main" val="1646858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Extracting 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Noisy real-world phenomenon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“Simple” deterministic function </a:t>
                      </a:r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7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Available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hard labels</a:t>
                      </a:r>
                      <a:br>
                        <a:rPr lang="en-US" dirty="0"/>
                      </a:br>
                      <a:r>
                        <a:rPr lang="en-US" dirty="0"/>
                        <a:t>(e.g., “cat”, “dog”,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Depending on API: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FF9E26"/>
                          </a:solidFill>
                        </a:rPr>
                        <a:t>Hard labels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rgbClr val="00A048"/>
                          </a:solidFill>
                        </a:rPr>
                        <a:t>Soft labels</a:t>
                      </a:r>
                      <a:r>
                        <a:rPr lang="en-US" dirty="0"/>
                        <a:t> (class </a:t>
                      </a:r>
                      <a:r>
                        <a:rPr lang="en-US" dirty="0" err="1"/>
                        <a:t>probas</a:t>
                      </a:r>
                      <a:r>
                        <a:rPr lang="en-US" dirty="0"/>
                        <a:t>)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00A048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Gradients</a:t>
                      </a:r>
                      <a:r>
                        <a:rPr lang="en-US" dirty="0"/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2018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59567"/>
                  </a:ext>
                </a:extLst>
              </a:tr>
              <a:tr h="445688">
                <a:tc>
                  <a:txBody>
                    <a:bodyPr/>
                    <a:lstStyle/>
                    <a:p>
                      <a:r>
                        <a:rPr lang="en-US" dirty="0"/>
                        <a:t>Labeling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Humans, real-world 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rgbClr val="00A048"/>
                          </a:solidFill>
                        </a:rPr>
                        <a:t>Query f(x) </a:t>
                      </a:r>
                      <a:r>
                        <a:rPr lang="en-US" b="1" dirty="0">
                          <a:solidFill>
                            <a:srgbClr val="00A048"/>
                          </a:solidFill>
                        </a:rPr>
                        <a:t>on any input x </a:t>
                      </a:r>
                      <a:br>
                        <a:rPr lang="en-US" b="1" dirty="0">
                          <a:solidFill>
                            <a:srgbClr val="00A048"/>
                          </a:solidFill>
                        </a:rPr>
                      </a:br>
                      <a:r>
                        <a:rPr lang="en-US" b="0" dirty="0">
                          <a:solidFill>
                            <a:srgbClr val="00A048"/>
                          </a:solidFill>
                        </a:rPr>
                        <a:t>=&gt; No need for labeled data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0" dirty="0">
                          <a:solidFill>
                            <a:srgbClr val="00A048"/>
                          </a:solidFill>
                        </a:rPr>
                        <a:t>=&gt; Queries can be </a:t>
                      </a:r>
                      <a:r>
                        <a:rPr lang="en-US" b="1" dirty="0">
                          <a:solidFill>
                            <a:srgbClr val="00A048"/>
                          </a:solidFill>
                        </a:rPr>
                        <a:t>adaptive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702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3296-FC97-7C4C-83B9-455CE992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2213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D1B-0198-1E49-9611-6EAC600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 Extraction for specific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A9718-A3F9-7341-8757-A4BA3BE9FA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00460239"/>
              </p:ext>
            </p:extLst>
          </p:nvPr>
        </p:nvGraphicFramePr>
        <p:xfrm>
          <a:off x="178233" y="1338778"/>
          <a:ext cx="8714509" cy="241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40">
                  <a:extLst>
                    <a:ext uri="{9D8B030D-6E8A-4147-A177-3AD203B41FA5}">
                      <a16:colId xmlns:a16="http://schemas.microsoft.com/office/drawing/2014/main" val="2286184557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2403741899"/>
                    </a:ext>
                  </a:extLst>
                </a:gridCol>
                <a:gridCol w="4002087">
                  <a:extLst>
                    <a:ext uri="{9D8B030D-6E8A-4147-A177-3AD203B41FA5}">
                      <a16:colId xmlns:a16="http://schemas.microsoft.com/office/drawing/2014/main" val="1646858591"/>
                    </a:ext>
                  </a:extLst>
                </a:gridCol>
              </a:tblGrid>
              <a:tr h="827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Extracting 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3417"/>
                  </a:ext>
                </a:extLst>
              </a:tr>
              <a:tr h="1588324"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|Data| ≈ 10 * |Features|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labels only: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Loyd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Meek)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 confidences: simple system of equations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et al.)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|Data| = |Features| 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65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3296-FC97-7C4C-83B9-455CE992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153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D1B-0198-1E49-9611-6EAC600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 Extraction for specific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A9718-A3F9-7341-8757-A4BA3BE9FA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26272845"/>
              </p:ext>
            </p:extLst>
          </p:nvPr>
        </p:nvGraphicFramePr>
        <p:xfrm>
          <a:off x="178233" y="1338778"/>
          <a:ext cx="8714509" cy="364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40">
                  <a:extLst>
                    <a:ext uri="{9D8B030D-6E8A-4147-A177-3AD203B41FA5}">
                      <a16:colId xmlns:a16="http://schemas.microsoft.com/office/drawing/2014/main" val="2286184557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2403741899"/>
                    </a:ext>
                  </a:extLst>
                </a:gridCol>
                <a:gridCol w="4002087">
                  <a:extLst>
                    <a:ext uri="{9D8B030D-6E8A-4147-A177-3AD203B41FA5}">
                      <a16:colId xmlns:a16="http://schemas.microsoft.com/office/drawing/2014/main" val="1646858591"/>
                    </a:ext>
                  </a:extLst>
                </a:gridCol>
              </a:tblGrid>
              <a:tr h="827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Extracting 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3417"/>
                  </a:ext>
                </a:extLst>
              </a:tr>
              <a:tr h="1588324"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|Data| ≈ 10 * |Features|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labels only: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Loyd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Meek)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 confidences: simple system of equations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et al.)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|Data| = |Features| 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6556"/>
                  </a:ext>
                </a:extLst>
              </a:tr>
              <a:tr h="1227473">
                <a:tc>
                  <a:txBody>
                    <a:bodyPr/>
                    <a:lstStyle/>
                    <a:p>
                      <a:r>
                        <a:rPr lang="en-US" dirty="0"/>
                        <a:t>Decision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NP-hard in general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polytime for Boolean trees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Kushilevitz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Mansour)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“Differential testing” algorithm to recover the full tree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et al.)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821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3296-FC97-7C4C-83B9-455CE992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5731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D1B-0198-1E49-9611-6EAC6002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 Extraction for specific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A9718-A3F9-7341-8757-A4BA3BE9FAE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11860255"/>
              </p:ext>
            </p:extLst>
          </p:nvPr>
        </p:nvGraphicFramePr>
        <p:xfrm>
          <a:off x="178233" y="1338778"/>
          <a:ext cx="8714509" cy="510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40">
                  <a:extLst>
                    <a:ext uri="{9D8B030D-6E8A-4147-A177-3AD203B41FA5}">
                      <a16:colId xmlns:a16="http://schemas.microsoft.com/office/drawing/2014/main" val="2286184557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2403741899"/>
                    </a:ext>
                  </a:extLst>
                </a:gridCol>
                <a:gridCol w="4002087">
                  <a:extLst>
                    <a:ext uri="{9D8B030D-6E8A-4147-A177-3AD203B41FA5}">
                      <a16:colId xmlns:a16="http://schemas.microsoft.com/office/drawing/2014/main" val="1646858591"/>
                    </a:ext>
                  </a:extLst>
                </a:gridCol>
              </a:tblGrid>
              <a:tr h="827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Extracting 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3417"/>
                  </a:ext>
                </a:extLst>
              </a:tr>
              <a:tr h="1588324"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|Data| ≈ 10 * |Features|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labels only: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Loyd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Meek)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 confidences: simple system of equations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et al.)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|Data| = |Features| 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6556"/>
                  </a:ext>
                </a:extLst>
              </a:tr>
              <a:tr h="1227473">
                <a:tc>
                  <a:txBody>
                    <a:bodyPr/>
                    <a:lstStyle/>
                    <a:p>
                      <a:r>
                        <a:rPr lang="en-US" dirty="0"/>
                        <a:t>Decision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NP-hard in general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polytime for Boolean trees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Kushilevitz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&amp; Mansour)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“Differential testing” algorithm to recover the full tree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et al.)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82193"/>
                  </a:ext>
                </a:extLst>
              </a:tr>
              <a:tr h="1227473">
                <a:tc>
                  <a:txBody>
                    <a:bodyPr/>
                    <a:lstStyle/>
                    <a:p>
                      <a:r>
                        <a:rPr lang="en-US" dirty="0"/>
                        <a:t>Neural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Large models required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“The more data the better”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Distillation (Hinton et al.)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Make smaller copy of model from confidence scores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Extraction from hard labels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Papernot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et al.,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et al.)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057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3296-FC97-7C4C-83B9-455CE992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C4C73FF-6B8D-BB46-A7D8-E898E1B7A02C}"/>
              </a:ext>
            </a:extLst>
          </p:cNvPr>
          <p:cNvSpPr/>
          <p:nvPr/>
        </p:nvSpPr>
        <p:spPr>
          <a:xfrm>
            <a:off x="1168607" y="6044339"/>
            <a:ext cx="3268375" cy="696773"/>
          </a:xfrm>
          <a:prstGeom prst="wedgeRectCallout">
            <a:avLst>
              <a:gd name="adj1" fmla="val 66398"/>
              <a:gd name="adj2" fmla="val -423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 quantitative analysis for large neural nets yet</a:t>
            </a:r>
          </a:p>
        </p:txBody>
      </p:sp>
    </p:spTree>
    <p:extLst>
      <p:ext uri="{BB962C8B-B14F-4D97-AF65-F5344CB8AC3E}">
        <p14:creationId xmlns:p14="http://schemas.microsoft.com/office/powerpoint/2010/main" val="3420894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3B78-75C2-3B4A-9A62-BBEA63DA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52E1-5B52-F440-ACDC-B88E077E55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“learnable” function cannot be private</a:t>
            </a:r>
          </a:p>
          <a:p>
            <a:endParaRPr lang="en-US" dirty="0"/>
          </a:p>
          <a:p>
            <a:r>
              <a:rPr lang="en-US" dirty="0"/>
              <a:t>Prediction APIs expose fine-grained information that facilitate model stealing</a:t>
            </a:r>
          </a:p>
          <a:p>
            <a:endParaRPr lang="en-US" dirty="0"/>
          </a:p>
          <a:p>
            <a:r>
              <a:rPr lang="en-US" dirty="0"/>
              <a:t>Unclear how effective model stealing is for large-scale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07CA2-D676-914B-936F-F1AE78FC1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1952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04E7-2772-2248-A35B-026CCD609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CCFF91-6524-4F4F-AA8C-4C4B87D2131B}"/>
              </a:ext>
            </a:extLst>
          </p:cNvPr>
          <p:cNvGrpSpPr/>
          <p:nvPr/>
        </p:nvGrpSpPr>
        <p:grpSpPr>
          <a:xfrm>
            <a:off x="6860950" y="3325969"/>
            <a:ext cx="1456874" cy="1397931"/>
            <a:chOff x="6860950" y="3325969"/>
            <a:chExt cx="1456874" cy="139793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F2E025-ADA6-0C4D-9A05-7FA4C05EA99D}"/>
                </a:ext>
              </a:extLst>
            </p:cNvPr>
            <p:cNvSpPr/>
            <p:nvPr/>
          </p:nvSpPr>
          <p:spPr>
            <a:xfrm rot="16200000">
              <a:off x="6622255" y="3717194"/>
              <a:ext cx="1046778" cy="26432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8F2B1C-BC88-5D4E-B47D-207F95DE4AFE}"/>
                </a:ext>
              </a:extLst>
            </p:cNvPr>
            <p:cNvSpPr/>
            <p:nvPr/>
          </p:nvSpPr>
          <p:spPr>
            <a:xfrm rot="16200000">
              <a:off x="7316841" y="3968037"/>
              <a:ext cx="545092" cy="264327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60823D-0929-E343-BDD1-97677EA670DD}"/>
                </a:ext>
              </a:extLst>
            </p:cNvPr>
            <p:cNvSpPr/>
            <p:nvPr/>
          </p:nvSpPr>
          <p:spPr>
            <a:xfrm rot="16200000">
              <a:off x="7940877" y="4127741"/>
              <a:ext cx="184506" cy="26432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A870F3-1BEE-EA43-AFFC-3BA810E41FDE}"/>
                </a:ext>
              </a:extLst>
            </p:cNvPr>
            <p:cNvSpPr txBox="1"/>
            <p:nvPr/>
          </p:nvSpPr>
          <p:spPr>
            <a:xfrm>
              <a:off x="6860950" y="434792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dog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921A64-B8EE-2A4D-9C01-A842258D42FF}"/>
                </a:ext>
              </a:extLst>
            </p:cNvPr>
            <p:cNvSpPr txBox="1"/>
            <p:nvPr/>
          </p:nvSpPr>
          <p:spPr>
            <a:xfrm>
              <a:off x="7343165" y="434792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cat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AFB269-827F-3244-9C68-9B27A0F1B18E}"/>
                </a:ext>
              </a:extLst>
            </p:cNvPr>
            <p:cNvSpPr txBox="1"/>
            <p:nvPr/>
          </p:nvSpPr>
          <p:spPr>
            <a:xfrm>
              <a:off x="7748437" y="43545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bird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880869-4254-2744-B168-F70E6A11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173" y="2623915"/>
            <a:ext cx="1269899" cy="12405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41DA2C-133E-9F4C-8D22-B11F43FDD6E7}"/>
              </a:ext>
            </a:extLst>
          </p:cNvPr>
          <p:cNvCxnSpPr>
            <a:cxnSpLocks/>
          </p:cNvCxnSpPr>
          <p:nvPr/>
        </p:nvCxnSpPr>
        <p:spPr>
          <a:xfrm>
            <a:off x="2078182" y="3244180"/>
            <a:ext cx="1445914" cy="508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D4B31-45BB-5F44-B572-371C520148BD}"/>
              </a:ext>
            </a:extLst>
          </p:cNvPr>
          <p:cNvCxnSpPr>
            <a:cxnSpLocks/>
          </p:cNvCxnSpPr>
          <p:nvPr/>
        </p:nvCxnSpPr>
        <p:spPr>
          <a:xfrm>
            <a:off x="5132149" y="3244180"/>
            <a:ext cx="1625844" cy="583474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964E0-C9C4-F043-8831-CE084379429D}"/>
              </a:ext>
            </a:extLst>
          </p:cNvPr>
          <p:cNvGrpSpPr/>
          <p:nvPr/>
        </p:nvGrpSpPr>
        <p:grpSpPr>
          <a:xfrm>
            <a:off x="729804" y="2549343"/>
            <a:ext cx="1108661" cy="1166806"/>
            <a:chOff x="729804" y="2549343"/>
            <a:chExt cx="1108661" cy="11668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A71D83-974C-5E44-9F95-03878FB8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804" y="2549343"/>
              <a:ext cx="780797" cy="77838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B996EC-E618-074F-9CD3-0FEC64D86A1A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433" y="2736746"/>
              <a:ext cx="792000" cy="79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D9C4EF-02F2-2048-8731-9DCAD0EC47A2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465" y="2924149"/>
              <a:ext cx="792000" cy="79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56CA2E1-DBBF-0546-A825-DDAD667B76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429" y="5655709"/>
            <a:ext cx="800783" cy="801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EF7B5E-DEE5-B64B-8DEC-6E95F76C7B86}"/>
              </a:ext>
            </a:extLst>
          </p:cNvPr>
          <p:cNvSpPr txBox="1"/>
          <p:nvPr/>
        </p:nvSpPr>
        <p:spPr>
          <a:xfrm>
            <a:off x="340155" y="3781767"/>
            <a:ext cx="167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B487D-8079-234D-B052-D4CE6A9898DE}"/>
              </a:ext>
            </a:extLst>
          </p:cNvPr>
          <p:cNvSpPr txBox="1"/>
          <p:nvPr/>
        </p:nvSpPr>
        <p:spPr>
          <a:xfrm>
            <a:off x="3057806" y="229642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Outsourced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15799-3959-0C45-A6E8-A474D195D3D2}"/>
              </a:ext>
            </a:extLst>
          </p:cNvPr>
          <p:cNvSpPr txBox="1"/>
          <p:nvPr/>
        </p:nvSpPr>
        <p:spPr>
          <a:xfrm>
            <a:off x="6700672" y="2854258"/>
            <a:ext cx="156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outputs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C8CF29-7D24-E24F-A1C0-F523FFC16331}"/>
              </a:ext>
            </a:extLst>
          </p:cNvPr>
          <p:cNvSpPr txBox="1"/>
          <p:nvPr/>
        </p:nvSpPr>
        <p:spPr>
          <a:xfrm>
            <a:off x="3081242" y="5231861"/>
            <a:ext cx="1223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DE99-414E-0D4A-A454-D986001AD3B0}"/>
              </a:ext>
            </a:extLst>
          </p:cNvPr>
          <p:cNvSpPr txBox="1"/>
          <p:nvPr/>
        </p:nvSpPr>
        <p:spPr>
          <a:xfrm>
            <a:off x="5357211" y="4912841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Outsourced inference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026C26-0A04-3F42-A53A-4C0E12B46630}"/>
              </a:ext>
            </a:extLst>
          </p:cNvPr>
          <p:cNvSpPr/>
          <p:nvPr/>
        </p:nvSpPr>
        <p:spPr>
          <a:xfrm>
            <a:off x="220904" y="4581987"/>
            <a:ext cx="2084390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Robust statistics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FE59D-4BBF-6146-A017-0DFDFAAF5E9D}"/>
              </a:ext>
            </a:extLst>
          </p:cNvPr>
          <p:cNvSpPr/>
          <p:nvPr/>
        </p:nvSpPr>
        <p:spPr>
          <a:xfrm>
            <a:off x="2777317" y="1561460"/>
            <a:ext cx="3053967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E5285C-D062-8941-B727-D7135F79A834}"/>
              </a:ext>
            </a:extLst>
          </p:cNvPr>
          <p:cNvSpPr/>
          <p:nvPr/>
        </p:nvSpPr>
        <p:spPr>
          <a:xfrm>
            <a:off x="4897983" y="5664490"/>
            <a:ext cx="3552510" cy="8359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BC8700-CE5C-DB44-B2B5-9682425A0958}"/>
              </a:ext>
            </a:extLst>
          </p:cNvPr>
          <p:cNvSpPr/>
          <p:nvPr/>
        </p:nvSpPr>
        <p:spPr>
          <a:xfrm>
            <a:off x="6298223" y="1799360"/>
            <a:ext cx="2390817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Differential privacy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E8D25D-8385-9E4E-8C39-F95F0A3B0B95}"/>
              </a:ext>
            </a:extLst>
          </p:cNvPr>
          <p:cNvSpPr/>
          <p:nvPr/>
        </p:nvSpPr>
        <p:spPr>
          <a:xfrm>
            <a:off x="3348419" y="4232089"/>
            <a:ext cx="834145" cy="3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E34F61-32F2-0247-8D0E-78E79B275AF8}"/>
              </a:ext>
            </a:extLst>
          </p:cNvPr>
          <p:cNvSpPr/>
          <p:nvPr/>
        </p:nvSpPr>
        <p:spPr>
          <a:xfrm>
            <a:off x="243238" y="4180804"/>
            <a:ext cx="2039723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poisoning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D48372-3FEE-5B41-B63E-587D17FF42C4}"/>
              </a:ext>
            </a:extLst>
          </p:cNvPr>
          <p:cNvSpPr/>
          <p:nvPr/>
        </p:nvSpPr>
        <p:spPr>
          <a:xfrm>
            <a:off x="3059643" y="1966347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D013F4-01A0-5544-88D5-593E40CDC0ED}"/>
              </a:ext>
            </a:extLst>
          </p:cNvPr>
          <p:cNvSpPr/>
          <p:nvPr/>
        </p:nvSpPr>
        <p:spPr>
          <a:xfrm>
            <a:off x="5898207" y="2206882"/>
            <a:ext cx="3023691" cy="6755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inference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theft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CF6D36-0D85-204E-9769-6C697AB34992}"/>
              </a:ext>
            </a:extLst>
          </p:cNvPr>
          <p:cNvSpPr/>
          <p:nvPr/>
        </p:nvSpPr>
        <p:spPr>
          <a:xfrm>
            <a:off x="5405760" y="5271209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953CA-43AE-7846-8676-FA141347E499}"/>
              </a:ext>
            </a:extLst>
          </p:cNvPr>
          <p:cNvSpPr/>
          <p:nvPr/>
        </p:nvSpPr>
        <p:spPr>
          <a:xfrm>
            <a:off x="2916207" y="4627035"/>
            <a:ext cx="1671229" cy="602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DE4C63-C25C-EF45-B39E-2ECADC4EB022}"/>
              </a:ext>
            </a:extLst>
          </p:cNvPr>
          <p:cNvCxnSpPr>
            <a:cxnSpLocks/>
          </p:cNvCxnSpPr>
          <p:nvPr/>
        </p:nvCxnSpPr>
        <p:spPr>
          <a:xfrm flipV="1">
            <a:off x="4247922" y="3871869"/>
            <a:ext cx="2460498" cy="2089250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7C99B265-EDF0-994B-8942-E0F9284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5" y="479388"/>
            <a:ext cx="8171873" cy="6506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Evading ML Models</a:t>
            </a:r>
          </a:p>
        </p:txBody>
      </p:sp>
    </p:spTree>
    <p:extLst>
      <p:ext uri="{BB962C8B-B14F-4D97-AF65-F5344CB8AC3E}">
        <p14:creationId xmlns:p14="http://schemas.microsoft.com/office/powerpoint/2010/main" val="2310109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0E1A6-B3C6-4C40-A292-AEA28FF26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19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8A4FC86-60D9-3C41-83BD-C4ABFD732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6" b="35249"/>
          <a:stretch/>
        </p:blipFill>
        <p:spPr>
          <a:xfrm>
            <a:off x="1037274" y="2241308"/>
            <a:ext cx="7052403" cy="1741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0E981-30A1-C74D-901D-A92D97A5842B}"/>
              </a:ext>
            </a:extLst>
          </p:cNvPr>
          <p:cNvSpPr txBox="1"/>
          <p:nvPr/>
        </p:nvSpPr>
        <p:spPr>
          <a:xfrm>
            <a:off x="2426220" y="6462352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2013,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Goodfellow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1E81C-B1D4-6841-8558-616AC321C74D}"/>
              </a:ext>
            </a:extLst>
          </p:cNvPr>
          <p:cNvSpPr txBox="1"/>
          <p:nvPr/>
        </p:nvSpPr>
        <p:spPr>
          <a:xfrm>
            <a:off x="637310" y="4089635"/>
            <a:ext cx="281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Pretty sure this is a panda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C1316-9E94-CE4E-B7C7-22EF763861B6}"/>
              </a:ext>
            </a:extLst>
          </p:cNvPr>
          <p:cNvSpPr txBox="1"/>
          <p:nvPr/>
        </p:nvSpPr>
        <p:spPr>
          <a:xfrm>
            <a:off x="5816617" y="4089635"/>
            <a:ext cx="2880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I’m certain this is a gibbon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D58EBF-5B0A-5740-AE43-4BA128434DB4}"/>
              </a:ext>
            </a:extLst>
          </p:cNvPr>
          <p:cNvSpPr txBox="1">
            <a:spLocks/>
          </p:cNvSpPr>
          <p:nvPr/>
        </p:nvSpPr>
        <p:spPr bwMode="auto">
          <a:xfrm>
            <a:off x="948775" y="479388"/>
            <a:ext cx="8171873" cy="6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 models make surprising mistakes</a:t>
            </a:r>
          </a:p>
        </p:txBody>
      </p:sp>
    </p:spTree>
    <p:extLst>
      <p:ext uri="{BB962C8B-B14F-4D97-AF65-F5344CB8AC3E}">
        <p14:creationId xmlns:p14="http://schemas.microsoft.com/office/powerpoint/2010/main" val="8788383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9D2A0D0-98B7-E34A-AD6B-E1C6C2DC9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marL="0" lvl="1" indent="0">
              <a:buNone/>
            </a:pPr>
            <a:r>
              <a:rPr lang="en-US"/>
              <a:t>First they came for images…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Deep Learning Revolution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9EC42F-81B2-E147-AF18-FDB47634F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4" y="2365263"/>
            <a:ext cx="7866984" cy="156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5D643D-E89A-924B-BD20-8FC507743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1" y="3931233"/>
            <a:ext cx="7866985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9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2FFC-0AF9-684F-8183-0D02E111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are the defenses?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115ED-A26E-6340-B6D7-5BACBE2E98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Adversarial training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2013,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Goodfellow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2015,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Kurakin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2016,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2017,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Madry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2017, Kannan et al. 2018</a:t>
            </a:r>
          </a:p>
          <a:p>
            <a:pPr>
              <a:spcBef>
                <a:spcPts val="1872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Convex relaxations with provable guarantees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Raghunathan et al. 2018, Kolter &amp; Wong 2018, Sinha et al. 2018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lot of broken defenses…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8959B-6A3C-684F-A65C-596A4FE6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20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8F2B2-A9C1-164D-854A-7D47F5BFD0A5}"/>
              </a:ext>
            </a:extLst>
          </p:cNvPr>
          <p:cNvSpPr/>
          <p:nvPr/>
        </p:nvSpPr>
        <p:spPr>
          <a:xfrm>
            <a:off x="5802602" y="1399805"/>
            <a:ext cx="2854036" cy="1172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 “all/most attacks”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given norm ball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AB7A179-7C68-424A-9692-A79D97C62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4213219"/>
            <a:ext cx="6270596" cy="1430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C18422-4DEC-6B49-B0EC-09485D0571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213" y="5353811"/>
            <a:ext cx="6195073" cy="1283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4BE2981-F6EF-3B4E-AB22-88C20DDA3D72}"/>
              </a:ext>
            </a:extLst>
          </p:cNvPr>
          <p:cNvSpPr/>
          <p:nvPr/>
        </p:nvSpPr>
        <p:spPr>
          <a:xfrm>
            <a:off x="1311965" y="2160103"/>
            <a:ext cx="1791453" cy="317004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EE8F9F-5064-A942-9D53-6D9D28F5CCCB}"/>
              </a:ext>
            </a:extLst>
          </p:cNvPr>
          <p:cNvSpPr/>
          <p:nvPr/>
        </p:nvSpPr>
        <p:spPr>
          <a:xfrm>
            <a:off x="1317385" y="3056970"/>
            <a:ext cx="6117085" cy="316703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9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5" grpId="0" animBg="1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0DC4-6DBB-8D46-A192-11BC903976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6" y="1486370"/>
            <a:ext cx="7996593" cy="4651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Current approach:</a:t>
            </a:r>
          </a:p>
          <a:p>
            <a:pPr marL="801688" lvl="2" indent="-457200">
              <a:buFont typeface="+mj-lt"/>
              <a:buAutoNum type="arabicPeriod"/>
            </a:pPr>
            <a:r>
              <a:rPr lang="en-US" dirty="0"/>
              <a:t>Fix a ”toy” attack model (e.g., some l</a:t>
            </a:r>
            <a:r>
              <a:rPr lang="en-US" baseline="-25000" dirty="0"/>
              <a:t>∞</a:t>
            </a:r>
            <a:r>
              <a:rPr lang="en-US" dirty="0"/>
              <a:t> ball) </a:t>
            </a:r>
          </a:p>
          <a:p>
            <a:pPr marL="801688" lvl="2" indent="-457200">
              <a:buFont typeface="+mj-lt"/>
              <a:buAutoNum type="arabicPeriod"/>
            </a:pPr>
            <a:r>
              <a:rPr lang="en-US" dirty="0"/>
              <a:t>Directly optimize over the robustness measure</a:t>
            </a:r>
          </a:p>
          <a:p>
            <a:pPr lvl="3">
              <a:buFont typeface="Symbol" pitchFamily="2" charset="2"/>
              <a:buChar char="Þ"/>
            </a:pPr>
            <a:r>
              <a:rPr lang="en-US" dirty="0"/>
              <a:t>Defenses do not generalize to other attack models</a:t>
            </a:r>
          </a:p>
          <a:p>
            <a:pPr lvl="3">
              <a:buFont typeface="Symbol" pitchFamily="2" charset="2"/>
              <a:buChar char="Þ"/>
            </a:pPr>
            <a:r>
              <a:rPr lang="en-US" dirty="0"/>
              <a:t>Defenses are meaningless for applied security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we want?</a:t>
            </a:r>
          </a:p>
          <a:p>
            <a:pPr lvl="2"/>
            <a:r>
              <a:rPr lang="en-US" dirty="0"/>
              <a:t>Model is “always correct” </a:t>
            </a:r>
            <a:r>
              <a:rPr lang="en-US" sz="1600" dirty="0"/>
              <a:t>(sure, why not?)</a:t>
            </a:r>
          </a:p>
          <a:p>
            <a:pPr lvl="2"/>
            <a:r>
              <a:rPr lang="en-US" dirty="0"/>
              <a:t>Model has blind spots that are “hard to find”</a:t>
            </a:r>
          </a:p>
          <a:p>
            <a:pPr lvl="3"/>
            <a:r>
              <a:rPr lang="en-US" dirty="0"/>
              <a:t>“Non-information-theoretic” notions of robustness?</a:t>
            </a:r>
          </a:p>
          <a:p>
            <a:pPr lvl="3"/>
            <a:r>
              <a:rPr lang="en-US" dirty="0"/>
              <a:t>CAPTCHA threat model is interesting to think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A3FC0-575E-824A-B657-DB0280FF1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479BD-AD92-484C-AF18-55C7BFE038DA}"/>
              </a:ext>
            </a:extLst>
          </p:cNvPr>
          <p:cNvSpPr txBox="1">
            <a:spLocks/>
          </p:cNvSpPr>
          <p:nvPr/>
        </p:nvSpPr>
        <p:spPr bwMode="auto">
          <a:xfrm>
            <a:off x="948776" y="479388"/>
            <a:ext cx="7707862" cy="6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Do we have a realistic threat model? </a:t>
            </a:r>
            <a:r>
              <a:rPr lang="en-US" sz="1400" dirty="0"/>
              <a:t>(no…)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95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137E-4C8F-C043-9E4B-1E90B500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9" y="858982"/>
            <a:ext cx="7707862" cy="5527963"/>
          </a:xfrm>
        </p:spPr>
        <p:txBody>
          <a:bodyPr anchor="ctr"/>
          <a:lstStyle/>
          <a:p>
            <a:pPr algn="ctr"/>
            <a:r>
              <a:rPr lang="en-US" sz="4000" b="1" cap="small" dirty="0"/>
              <a:t>Adversarial examples </a:t>
            </a:r>
            <a:br>
              <a:rPr lang="en-US" sz="4000" b="1" cap="small" dirty="0"/>
            </a:br>
            <a:r>
              <a:rPr lang="en-US" sz="4000" b="1" cap="small" dirty="0"/>
              <a:t>are here to stay!</a:t>
            </a:r>
            <a:br>
              <a:rPr lang="en-US" sz="3600" cap="small" dirty="0"/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many things that humans can do “robustly”, ML will fail miserably!</a:t>
            </a:r>
            <a:endParaRPr lang="en-US" cap="small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B02D8-824C-FE49-B779-9B64348A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6236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4FAD-2EAF-764C-9C1B-ABDE2DEF5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24D216-FC4E-7B4A-8AC4-D359E8BAEE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3782290"/>
            <a:ext cx="7700963" cy="244134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Ad blocking is a “cat &amp; mouse” game</a:t>
            </a:r>
          </a:p>
          <a:p>
            <a:pPr marL="801688" lvl="2" indent="-457200">
              <a:buFont typeface="+mj-lt"/>
              <a:buAutoNum type="arabicPeriod"/>
            </a:pPr>
            <a:r>
              <a:rPr lang="en-US" dirty="0"/>
              <a:t>Ad blockers build crowd-sourced filter lists</a:t>
            </a:r>
          </a:p>
          <a:p>
            <a:pPr marL="801688" lvl="2" indent="-457200">
              <a:buFont typeface="+mj-lt"/>
              <a:buAutoNum type="arabicPeriod"/>
            </a:pPr>
            <a:r>
              <a:rPr lang="en-US" dirty="0"/>
              <a:t>Ad providers switch origins / DOM structure</a:t>
            </a:r>
          </a:p>
          <a:p>
            <a:pPr marL="801688" lvl="2" indent="-457200">
              <a:buFont typeface="+mj-lt"/>
              <a:buAutoNum type="arabicPeriod"/>
            </a:pPr>
            <a:r>
              <a:rPr lang="en-US" dirty="0"/>
              <a:t>Rinse &amp; repeat</a:t>
            </a:r>
          </a:p>
          <a:p>
            <a:pPr marL="114300" lvl="1" indent="0">
              <a:buNone/>
            </a:pPr>
            <a:r>
              <a:rPr lang="en-US" sz="2400" dirty="0"/>
              <a:t> (4?) Content provider (e.g., Cloudflare) hosts the ads</a:t>
            </a:r>
          </a:p>
          <a:p>
            <a:pPr marL="114300" lvl="1" indent="0">
              <a:buNone/>
            </a:pPr>
            <a:endParaRPr lang="en-US" sz="2400" dirty="0"/>
          </a:p>
          <a:p>
            <a:pPr marL="344488" lvl="2" indent="0">
              <a:buNone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CCD102-1B0F-D24F-96CF-6FAB0C272630}"/>
              </a:ext>
            </a:extLst>
          </p:cNvPr>
          <p:cNvSpPr txBox="1">
            <a:spLocks/>
          </p:cNvSpPr>
          <p:nvPr/>
        </p:nvSpPr>
        <p:spPr bwMode="auto">
          <a:xfrm>
            <a:off x="948776" y="479388"/>
            <a:ext cx="7707862" cy="6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 case study on ad blocking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98A96A-6D08-DF46-B632-0B74297D6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497" y="1430741"/>
            <a:ext cx="2482132" cy="25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4FAD-2EAF-764C-9C1B-ABDE2DEF5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24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24D216-FC4E-7B4A-8AC4-D359E8BAEE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878606" cy="1587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method: perceptual ad-blocking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2017)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Industry/legal trend: ads have to be clearly indicated  to humans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CCD102-1B0F-D24F-96CF-6FAB0C272630}"/>
              </a:ext>
            </a:extLst>
          </p:cNvPr>
          <p:cNvSpPr txBox="1">
            <a:spLocks/>
          </p:cNvSpPr>
          <p:nvPr/>
        </p:nvSpPr>
        <p:spPr bwMode="auto">
          <a:xfrm>
            <a:off x="948776" y="479388"/>
            <a:ext cx="7707862" cy="6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case study on ad blocking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E0BE14-9D69-5042-88EC-FC8F67225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92" y="2359210"/>
            <a:ext cx="1696027" cy="312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418B2-17D8-BC4C-9DB9-E82F64F6F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526" y="2231871"/>
            <a:ext cx="2184400" cy="5671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CC2F64-777F-C749-B358-D81FAD281B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27" y="3569883"/>
            <a:ext cx="4766518" cy="31495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91DF98-8178-C34F-AAE1-0C422068C89E}"/>
              </a:ext>
            </a:extLst>
          </p:cNvPr>
          <p:cNvGrpSpPr/>
          <p:nvPr/>
        </p:nvGrpSpPr>
        <p:grpSpPr>
          <a:xfrm>
            <a:off x="280758" y="4117055"/>
            <a:ext cx="3805965" cy="2032364"/>
            <a:chOff x="280758" y="4117055"/>
            <a:chExt cx="3805965" cy="20323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0E88F6-7C3A-C148-ADCC-6C06B16D233A}"/>
                </a:ext>
              </a:extLst>
            </p:cNvPr>
            <p:cNvSpPr txBox="1"/>
            <p:nvPr/>
          </p:nvSpPr>
          <p:spPr>
            <a:xfrm>
              <a:off x="280758" y="4117055"/>
              <a:ext cx="3805965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”[…] </a:t>
              </a:r>
              <a:r>
                <a:rPr 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we deliberately ignore all signals invisible to humans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, including URLs and markup. Instead we consider visual and behavioral information. […] </a:t>
              </a:r>
              <a:r>
                <a:rPr 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We expect perceptual ad blocking to be less prone to an "arms race.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8C0C7E-7916-D542-97EB-4A57EFF93E64}"/>
                </a:ext>
              </a:extLst>
            </p:cNvPr>
            <p:cNvSpPr txBox="1"/>
            <p:nvPr/>
          </p:nvSpPr>
          <p:spPr>
            <a:xfrm>
              <a:off x="1106129" y="5810865"/>
              <a:ext cx="1931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Storey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et al. 2017)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C0E710D-69EB-8B41-A4D4-0193E031C2EF}"/>
              </a:ext>
            </a:extLst>
          </p:cNvPr>
          <p:cNvSpPr/>
          <p:nvPr/>
        </p:nvSpPr>
        <p:spPr>
          <a:xfrm>
            <a:off x="1106129" y="2920224"/>
            <a:ext cx="7348758" cy="619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humans can detect ads, so can ML!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9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586C-EA40-6D40-8CCC-A9F48F60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detect 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1D06-BDCD-D044-8A46-1CA0528A1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25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263714-4A04-FF40-B066-8C91053A7B81}"/>
              </a:ext>
            </a:extLst>
          </p:cNvPr>
          <p:cNvSpPr txBox="1"/>
          <p:nvPr/>
        </p:nvSpPr>
        <p:spPr>
          <a:xfrm>
            <a:off x="624120" y="1563486"/>
            <a:ext cx="80325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>
              <a:spcBef>
                <a:spcPts val="456"/>
              </a:spcBef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“DOM based”</a:t>
            </a:r>
          </a:p>
          <a:p>
            <a:pPr marL="914400" lvl="1" indent="-342900"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Look for specific ad-cues in the DOM</a:t>
            </a:r>
          </a:p>
          <a:p>
            <a:pPr marL="914400" lvl="1" indent="-342900"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E.g., fuzzy hashing, OCR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2017)</a:t>
            </a:r>
          </a:p>
          <a:p>
            <a:pPr marL="571500" lvl="1">
              <a:spcBef>
                <a:spcPts val="456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>
              <a:spcBef>
                <a:spcPts val="456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spcBef>
                <a:spcPts val="456"/>
              </a:spcBef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 on full page content</a:t>
            </a:r>
          </a:p>
          <a:p>
            <a:pPr marL="914400" lvl="1" indent="-342900"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Sentinel approach: train object detector (YOLO) on annotated screenshots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EB358B5-693F-C14B-A529-A7CCB6FC6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507" y="4467113"/>
            <a:ext cx="2917005" cy="16300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D53581-D09D-1746-8CA4-6E2EDB88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485" y="1781696"/>
            <a:ext cx="1696027" cy="3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36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9DA80F-A6FE-F74A-A17C-8BE078A7396D}"/>
              </a:ext>
            </a:extLst>
          </p:cNvPr>
          <p:cNvSpPr/>
          <p:nvPr/>
        </p:nvSpPr>
        <p:spPr>
          <a:xfrm>
            <a:off x="235529" y="2339628"/>
            <a:ext cx="4544290" cy="4056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C2E5-0ED2-3B4F-999F-111AA5F1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26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59F5-BF22-1F49-B2F7-4AD6B00F6669}"/>
              </a:ext>
            </a:extLst>
          </p:cNvPr>
          <p:cNvSpPr/>
          <p:nvPr/>
        </p:nvSpPr>
        <p:spPr>
          <a:xfrm>
            <a:off x="359832" y="3060290"/>
            <a:ext cx="2535382" cy="31564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1F5A5-39B0-9A4A-A4E7-7FB24C487005}"/>
              </a:ext>
            </a:extLst>
          </p:cNvPr>
          <p:cNvSpPr/>
          <p:nvPr/>
        </p:nvSpPr>
        <p:spPr>
          <a:xfrm>
            <a:off x="3378979" y="3856343"/>
            <a:ext cx="1176951" cy="156439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 blocker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ACBFE-452D-5B40-A06A-F1A84531F006}"/>
              </a:ext>
            </a:extLst>
          </p:cNvPr>
          <p:cNvSpPr/>
          <p:nvPr/>
        </p:nvSpPr>
        <p:spPr>
          <a:xfrm>
            <a:off x="7479622" y="2675225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Content provider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693CD-140F-F24E-9C8E-9D5083F856FD}"/>
              </a:ext>
            </a:extLst>
          </p:cNvPr>
          <p:cNvSpPr/>
          <p:nvPr/>
        </p:nvSpPr>
        <p:spPr>
          <a:xfrm>
            <a:off x="7479622" y="4930070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 network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B277AF2F-972F-6B43-A9B3-4D5B6C1A7FE7}"/>
              </a:ext>
            </a:extLst>
          </p:cNvPr>
          <p:cNvCxnSpPr>
            <a:stCxn id="7" idx="1"/>
            <a:endCxn id="6" idx="0"/>
          </p:cNvCxnSpPr>
          <p:nvPr/>
        </p:nvCxnSpPr>
        <p:spPr>
          <a:xfrm rot="10800000" flipV="1">
            <a:off x="3967456" y="3457421"/>
            <a:ext cx="3512167" cy="3989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DFE1FA-75D0-BE4F-8A9F-4EFC3C302B53}"/>
              </a:ext>
            </a:extLst>
          </p:cNvPr>
          <p:cNvGrpSpPr/>
          <p:nvPr/>
        </p:nvGrpSpPr>
        <p:grpSpPr>
          <a:xfrm>
            <a:off x="5659121" y="2777856"/>
            <a:ext cx="1204384" cy="1388802"/>
            <a:chOff x="5575993" y="1596026"/>
            <a:chExt cx="1204384" cy="13888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D1D32D-60E5-C040-9C7C-0935520A46E6}"/>
                </a:ext>
              </a:extLst>
            </p:cNvPr>
            <p:cNvGrpSpPr/>
            <p:nvPr/>
          </p:nvGrpSpPr>
          <p:grpSpPr>
            <a:xfrm>
              <a:off x="5575995" y="1596029"/>
              <a:ext cx="1204382" cy="1388799"/>
              <a:chOff x="5783154" y="1851822"/>
              <a:chExt cx="854544" cy="10066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2A4FE-D504-4A4A-B184-CCE848B54A3D}"/>
                  </a:ext>
                </a:extLst>
              </p:cNvPr>
              <p:cNvSpPr/>
              <p:nvPr/>
            </p:nvSpPr>
            <p:spPr>
              <a:xfrm>
                <a:off x="5783154" y="1870111"/>
                <a:ext cx="854544" cy="988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Vivamus vehicula leo a justo. Quisque nec augue. Morbi mauris wisi, aliquet vitae, dignissim eget, sollicitudin molestie,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5663B5-AFBF-9249-ADF7-44E470AB365C}"/>
                  </a:ext>
                </a:extLst>
              </p:cNvPr>
              <p:cNvSpPr/>
              <p:nvPr/>
            </p:nvSpPr>
            <p:spPr>
              <a:xfrm>
                <a:off x="5783537" y="1851822"/>
                <a:ext cx="436770" cy="4775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C7DEB3-9064-E74A-A1C0-4838A06590AA}"/>
                  </a:ext>
                </a:extLst>
              </p:cNvPr>
              <p:cNvSpPr/>
              <p:nvPr/>
            </p:nvSpPr>
            <p:spPr>
              <a:xfrm>
                <a:off x="6220690" y="1851823"/>
                <a:ext cx="416625" cy="477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501B-F477-374E-A393-01AA558EE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575993" y="1596026"/>
              <a:ext cx="616117" cy="658779"/>
            </a:xfrm>
            <a:prstGeom prst="rect">
              <a:avLst/>
            </a:prstGeom>
          </p:spPr>
        </p:pic>
      </p:grp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98497D85-D038-2842-9E97-1C82C1741A5B}"/>
              </a:ext>
            </a:extLst>
          </p:cNvPr>
          <p:cNvCxnSpPr>
            <a:stCxn id="8" idx="1"/>
            <a:endCxn id="9" idx="2"/>
          </p:cNvCxnSpPr>
          <p:nvPr/>
        </p:nvCxnSpPr>
        <p:spPr>
          <a:xfrm rot="10800000">
            <a:off x="6261314" y="4166659"/>
            <a:ext cx="1218308" cy="15456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37D98B-8C9E-4F40-B052-DDBB7750FADA}"/>
              </a:ext>
            </a:extLst>
          </p:cNvPr>
          <p:cNvGrpSpPr/>
          <p:nvPr/>
        </p:nvGrpSpPr>
        <p:grpSpPr>
          <a:xfrm>
            <a:off x="5526771" y="4930070"/>
            <a:ext cx="1469086" cy="1465722"/>
            <a:chOff x="5149508" y="3962659"/>
            <a:chExt cx="1469086" cy="14657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404CE2-E220-6840-B021-8CBB9A3F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A6E491-4E6A-EB49-9A53-BC20E86B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8517EE-4DC2-2F46-8BF5-1F608CAB745E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2895214" y="4638540"/>
            <a:ext cx="4837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7F878E-8D35-DB44-8837-EBC08AC79688}"/>
              </a:ext>
            </a:extLst>
          </p:cNvPr>
          <p:cNvGrpSpPr/>
          <p:nvPr/>
        </p:nvGrpSpPr>
        <p:grpSpPr>
          <a:xfrm>
            <a:off x="502966" y="3579864"/>
            <a:ext cx="2249110" cy="2317884"/>
            <a:chOff x="419838" y="2869098"/>
            <a:chExt cx="2249110" cy="231788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74E8A5B-C0BA-9B49-8462-CD316A2AC678}"/>
                </a:ext>
              </a:extLst>
            </p:cNvPr>
            <p:cNvGrpSpPr/>
            <p:nvPr/>
          </p:nvGrpSpPr>
          <p:grpSpPr>
            <a:xfrm>
              <a:off x="419838" y="2869098"/>
              <a:ext cx="2249110" cy="2317884"/>
              <a:chOff x="5575993" y="1596026"/>
              <a:chExt cx="1204384" cy="138880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DEF5CA6-7795-3747-810F-75081403F750}"/>
                  </a:ext>
                </a:extLst>
              </p:cNvPr>
              <p:cNvGrpSpPr/>
              <p:nvPr/>
            </p:nvGrpSpPr>
            <p:grpSpPr>
              <a:xfrm>
                <a:off x="5575995" y="1596029"/>
                <a:ext cx="1204382" cy="1388799"/>
                <a:chOff x="5783154" y="1851822"/>
                <a:chExt cx="854544" cy="100664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B8A3E59-BC2C-4F4E-9035-94E9571C766F}"/>
                    </a:ext>
                  </a:extLst>
                </p:cNvPr>
                <p:cNvSpPr/>
                <p:nvPr/>
              </p:nvSpPr>
              <p:spPr>
                <a:xfrm>
                  <a:off x="5783154" y="1870111"/>
                  <a:ext cx="854544" cy="98835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Vivamus vehicula leo a justo. Quisque nec augue. Morbi mauris wisi, aliquet vitae, dignissim eget, sollicitudin molestie,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141863-2C10-0C42-8EB8-3515F607CA53}"/>
                    </a:ext>
                  </a:extLst>
                </p:cNvPr>
                <p:cNvSpPr/>
                <p:nvPr/>
              </p:nvSpPr>
              <p:spPr>
                <a:xfrm>
                  <a:off x="5783537" y="1851822"/>
                  <a:ext cx="436770" cy="4775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51D665E-7272-7A4D-A75E-35912F6D9088}"/>
                    </a:ext>
                  </a:extLst>
                </p:cNvPr>
                <p:cNvSpPr/>
                <p:nvPr/>
              </p:nvSpPr>
              <p:spPr>
                <a:xfrm>
                  <a:off x="6220690" y="1851823"/>
                  <a:ext cx="416625" cy="477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6D18ADB-0B96-8D44-87D4-136BD206E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575993" y="1596026"/>
                <a:ext cx="616117" cy="658779"/>
              </a:xfrm>
              <a:prstGeom prst="rect">
                <a:avLst/>
              </a:prstGeom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DBF9D2-2060-1B4E-8A95-08CA69ADE3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0397" y="2883693"/>
              <a:ext cx="1085901" cy="10848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C88EAD-89A2-3243-9BB3-2241E134FD65}"/>
                </a:ext>
              </a:extLst>
            </p:cNvPr>
            <p:cNvCxnSpPr>
              <a:cxnSpLocks/>
            </p:cNvCxnSpPr>
            <p:nvPr/>
          </p:nvCxnSpPr>
          <p:spPr>
            <a:xfrm>
              <a:off x="1590359" y="2883690"/>
              <a:ext cx="1066302" cy="1057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09DACE-A9B0-6F43-A3CF-FDB02DD9ACA3}"/>
              </a:ext>
            </a:extLst>
          </p:cNvPr>
          <p:cNvGrpSpPr/>
          <p:nvPr/>
        </p:nvGrpSpPr>
        <p:grpSpPr>
          <a:xfrm>
            <a:off x="6264741" y="2784968"/>
            <a:ext cx="598904" cy="658597"/>
            <a:chOff x="5149508" y="3962659"/>
            <a:chExt cx="1469086" cy="146572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E2E6FBA-3D2E-2B43-8C46-1BA34FF36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EBB1EDF-9D93-9842-BE68-AF9AFEC60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C45F70F-C8F2-D241-A2C5-2DED49474522}"/>
              </a:ext>
            </a:extLst>
          </p:cNvPr>
          <p:cNvSpPr txBox="1">
            <a:spLocks/>
          </p:cNvSpPr>
          <p:nvPr/>
        </p:nvSpPr>
        <p:spPr bwMode="auto">
          <a:xfrm>
            <a:off x="502966" y="479389"/>
            <a:ext cx="8365316" cy="6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What’s the threat model for perceptual ad-blockers?</a:t>
            </a:r>
          </a:p>
        </p:txBody>
      </p:sp>
    </p:spTree>
    <p:extLst>
      <p:ext uri="{BB962C8B-B14F-4D97-AF65-F5344CB8AC3E}">
        <p14:creationId xmlns:p14="http://schemas.microsoft.com/office/powerpoint/2010/main" val="2224901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1358636B-9A93-974A-B591-8410C9AB3721}"/>
              </a:ext>
            </a:extLst>
          </p:cNvPr>
          <p:cNvCxnSpPr/>
          <p:nvPr/>
        </p:nvCxnSpPr>
        <p:spPr>
          <a:xfrm rot="10800000">
            <a:off x="6261313" y="4166659"/>
            <a:ext cx="1218308" cy="15456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DA80F-A6FE-F74A-A17C-8BE078A7396D}"/>
              </a:ext>
            </a:extLst>
          </p:cNvPr>
          <p:cNvSpPr/>
          <p:nvPr/>
        </p:nvSpPr>
        <p:spPr>
          <a:xfrm>
            <a:off x="235528" y="2339628"/>
            <a:ext cx="4544290" cy="4056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Browser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C2E5-0ED2-3B4F-999F-111AA5F1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59F5-BF22-1F49-B2F7-4AD6B00F6669}"/>
              </a:ext>
            </a:extLst>
          </p:cNvPr>
          <p:cNvSpPr/>
          <p:nvPr/>
        </p:nvSpPr>
        <p:spPr>
          <a:xfrm>
            <a:off x="359831" y="3060290"/>
            <a:ext cx="2535382" cy="31564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Webpage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1F5A5-39B0-9A4A-A4E7-7FB24C487005}"/>
              </a:ext>
            </a:extLst>
          </p:cNvPr>
          <p:cNvSpPr/>
          <p:nvPr/>
        </p:nvSpPr>
        <p:spPr>
          <a:xfrm>
            <a:off x="3378978" y="3856343"/>
            <a:ext cx="1176951" cy="156439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Ad blocker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ACBFE-452D-5B40-A06A-F1A84531F006}"/>
              </a:ext>
            </a:extLst>
          </p:cNvPr>
          <p:cNvSpPr/>
          <p:nvPr/>
        </p:nvSpPr>
        <p:spPr>
          <a:xfrm>
            <a:off x="7479621" y="2675225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Content provider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693CD-140F-F24E-9C8E-9D5083F856FD}"/>
              </a:ext>
            </a:extLst>
          </p:cNvPr>
          <p:cNvSpPr/>
          <p:nvPr/>
        </p:nvSpPr>
        <p:spPr>
          <a:xfrm>
            <a:off x="7479621" y="4930070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Ad network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4E8A5B-C0BA-9B49-8462-CD316A2AC678}"/>
              </a:ext>
            </a:extLst>
          </p:cNvPr>
          <p:cNvGrpSpPr/>
          <p:nvPr/>
        </p:nvGrpSpPr>
        <p:grpSpPr>
          <a:xfrm>
            <a:off x="502965" y="3579864"/>
            <a:ext cx="2249110" cy="2317884"/>
            <a:chOff x="5575993" y="1596026"/>
            <a:chExt cx="1204384" cy="138880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EF5CA6-7795-3747-810F-75081403F750}"/>
                </a:ext>
              </a:extLst>
            </p:cNvPr>
            <p:cNvGrpSpPr/>
            <p:nvPr/>
          </p:nvGrpSpPr>
          <p:grpSpPr>
            <a:xfrm>
              <a:off x="5575995" y="1596029"/>
              <a:ext cx="1204382" cy="1388799"/>
              <a:chOff x="5783154" y="1851822"/>
              <a:chExt cx="854544" cy="100664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B8A3E59-BC2C-4F4E-9035-94E9571C766F}"/>
                  </a:ext>
                </a:extLst>
              </p:cNvPr>
              <p:cNvSpPr/>
              <p:nvPr/>
            </p:nvSpPr>
            <p:spPr>
              <a:xfrm>
                <a:off x="5783154" y="1870111"/>
                <a:ext cx="854544" cy="988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Vivamus vehicula leo a justo. Quisque nec augue. Morbi mauris wisi, aliquet vitae, dignissim eget, sollicitudin molestie,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141863-2C10-0C42-8EB8-3515F607CA53}"/>
                  </a:ext>
                </a:extLst>
              </p:cNvPr>
              <p:cNvSpPr/>
              <p:nvPr/>
            </p:nvSpPr>
            <p:spPr>
              <a:xfrm>
                <a:off x="5783537" y="1851822"/>
                <a:ext cx="436770" cy="4775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1D665E-7272-7A4D-A75E-35912F6D9088}"/>
                  </a:ext>
                </a:extLst>
              </p:cNvPr>
              <p:cNvSpPr/>
              <p:nvPr/>
            </p:nvSpPr>
            <p:spPr>
              <a:xfrm>
                <a:off x="6220690" y="1851823"/>
                <a:ext cx="416625" cy="477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D18ADB-0B96-8D44-87D4-136BD206E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575993" y="1596026"/>
              <a:ext cx="616117" cy="658779"/>
            </a:xfrm>
            <a:prstGeom prst="rect">
              <a:avLst/>
            </a:prstGeom>
          </p:spPr>
        </p:pic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B277AF2F-972F-6B43-A9B3-4D5B6C1A7FE7}"/>
              </a:ext>
            </a:extLst>
          </p:cNvPr>
          <p:cNvCxnSpPr>
            <a:stCxn id="7" idx="1"/>
            <a:endCxn id="6" idx="0"/>
          </p:cNvCxnSpPr>
          <p:nvPr/>
        </p:nvCxnSpPr>
        <p:spPr>
          <a:xfrm rot="10800000" flipV="1">
            <a:off x="3967455" y="3457421"/>
            <a:ext cx="3512167" cy="3989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DFE1FA-75D0-BE4F-8A9F-4EFC3C302B53}"/>
              </a:ext>
            </a:extLst>
          </p:cNvPr>
          <p:cNvGrpSpPr/>
          <p:nvPr/>
        </p:nvGrpSpPr>
        <p:grpSpPr>
          <a:xfrm>
            <a:off x="5659120" y="2777856"/>
            <a:ext cx="1204384" cy="1388802"/>
            <a:chOff x="5575993" y="1596026"/>
            <a:chExt cx="1204384" cy="13888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D1D32D-60E5-C040-9C7C-0935520A46E6}"/>
                </a:ext>
              </a:extLst>
            </p:cNvPr>
            <p:cNvGrpSpPr/>
            <p:nvPr/>
          </p:nvGrpSpPr>
          <p:grpSpPr>
            <a:xfrm>
              <a:off x="5575995" y="1596029"/>
              <a:ext cx="1204382" cy="1388799"/>
              <a:chOff x="5783154" y="1851822"/>
              <a:chExt cx="854544" cy="10066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2A4FE-D504-4A4A-B184-CCE848B54A3D}"/>
                  </a:ext>
                </a:extLst>
              </p:cNvPr>
              <p:cNvSpPr/>
              <p:nvPr/>
            </p:nvSpPr>
            <p:spPr>
              <a:xfrm>
                <a:off x="5783154" y="1870111"/>
                <a:ext cx="854544" cy="988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700" dirty="0">
                    <a:solidFill>
                      <a:schemeClr val="tx1"/>
                    </a:solidFill>
                  </a:rPr>
                  <a:t>Vivamus vehicula leo a justo. Quisque nec augue. Morbi mauris wisi, aliquet vitae, dignissim eget, sollicitudin molestie,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5663B5-AFBF-9249-ADF7-44E470AB365C}"/>
                  </a:ext>
                </a:extLst>
              </p:cNvPr>
              <p:cNvSpPr/>
              <p:nvPr/>
            </p:nvSpPr>
            <p:spPr>
              <a:xfrm>
                <a:off x="5783537" y="1851822"/>
                <a:ext cx="436770" cy="4775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C7DEB3-9064-E74A-A1C0-4838A06590AA}"/>
                  </a:ext>
                </a:extLst>
              </p:cNvPr>
              <p:cNvSpPr/>
              <p:nvPr/>
            </p:nvSpPr>
            <p:spPr>
              <a:xfrm>
                <a:off x="6220690" y="1851823"/>
                <a:ext cx="416625" cy="477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501B-F477-374E-A393-01AA558EE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575993" y="1596026"/>
              <a:ext cx="616117" cy="65877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37D98B-8C9E-4F40-B052-DDBB7750FADA}"/>
              </a:ext>
            </a:extLst>
          </p:cNvPr>
          <p:cNvGrpSpPr/>
          <p:nvPr/>
        </p:nvGrpSpPr>
        <p:grpSpPr>
          <a:xfrm>
            <a:off x="5526770" y="4930070"/>
            <a:ext cx="1469086" cy="1465722"/>
            <a:chOff x="5149508" y="3962659"/>
            <a:chExt cx="1469086" cy="14657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404CE2-E220-6840-B021-8CBB9A3F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A6E491-4E6A-EB49-9A53-BC20E86B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B588CF-DE24-414E-8AB9-3C8F58B1C21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5526770" y="4948854"/>
            <a:ext cx="1469086" cy="144693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175190B-F33E-8E4B-B6A9-BEEF74104A41}"/>
              </a:ext>
            </a:extLst>
          </p:cNvPr>
          <p:cNvGrpSpPr/>
          <p:nvPr/>
        </p:nvGrpSpPr>
        <p:grpSpPr>
          <a:xfrm>
            <a:off x="6264740" y="2784968"/>
            <a:ext cx="598904" cy="658597"/>
            <a:chOff x="5149508" y="3962659"/>
            <a:chExt cx="1469086" cy="146572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BD4F3A7-6833-B14B-9A40-3040B6722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C5A256B-4FD5-974A-A6E2-26A510E96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97D37D7-262C-7442-A24F-A23CADC060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13" y="2770926"/>
            <a:ext cx="601652" cy="672639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198C56-D33F-4A42-891D-26167C37D4D8}"/>
              </a:ext>
            </a:extLst>
          </p:cNvPr>
          <p:cNvCxnSpPr>
            <a:cxnSpLocks/>
          </p:cNvCxnSpPr>
          <p:nvPr/>
        </p:nvCxnSpPr>
        <p:spPr>
          <a:xfrm flipV="1">
            <a:off x="1653524" y="3594459"/>
            <a:ext cx="1085901" cy="1084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EAE5E69-800B-FC4E-8BCB-EBD6B8499337}"/>
              </a:ext>
            </a:extLst>
          </p:cNvPr>
          <p:cNvCxnSpPr>
            <a:cxnSpLocks/>
          </p:cNvCxnSpPr>
          <p:nvPr/>
        </p:nvCxnSpPr>
        <p:spPr>
          <a:xfrm>
            <a:off x="1673486" y="3594456"/>
            <a:ext cx="1066302" cy="1057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2C87E-387A-0C4E-99AA-2E6EB3F2C4E2}"/>
              </a:ext>
            </a:extLst>
          </p:cNvPr>
          <p:cNvGrpSpPr/>
          <p:nvPr/>
        </p:nvGrpSpPr>
        <p:grpSpPr>
          <a:xfrm>
            <a:off x="1653524" y="3579864"/>
            <a:ext cx="1107701" cy="1112033"/>
            <a:chOff x="2114894" y="2593785"/>
            <a:chExt cx="1092996" cy="111203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80CDB21-E971-AE4B-B1F7-2058133B25CB}"/>
                </a:ext>
              </a:extLst>
            </p:cNvPr>
            <p:cNvGrpSpPr/>
            <p:nvPr/>
          </p:nvGrpSpPr>
          <p:grpSpPr>
            <a:xfrm>
              <a:off x="2114894" y="2600712"/>
              <a:ext cx="1092996" cy="1089729"/>
              <a:chOff x="5149508" y="3962659"/>
              <a:chExt cx="1469086" cy="146572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CDE4506-700C-464C-8CC4-E03493E34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9508" y="3962659"/>
                <a:ext cx="1469086" cy="146572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06F76FF-9A7F-754C-AB1C-1F08FA1B5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9786" y="3969586"/>
                <a:ext cx="818808" cy="150833"/>
              </a:xfrm>
              <a:prstGeom prst="rect">
                <a:avLst/>
              </a:prstGeom>
            </p:spPr>
          </p:pic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6B76117-D2AE-D44D-9CF8-30A7FE63B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4894" y="2593785"/>
              <a:ext cx="1092996" cy="1112033"/>
            </a:xfrm>
            <a:prstGeom prst="rect">
              <a:avLst/>
            </a:prstGeom>
          </p:spPr>
        </p:pic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3B95D9F-4905-5B49-81EF-A1D90E6104CA}"/>
              </a:ext>
            </a:extLst>
          </p:cNvPr>
          <p:cNvCxnSpPr/>
          <p:nvPr/>
        </p:nvCxnSpPr>
        <p:spPr>
          <a:xfrm flipH="1">
            <a:off x="2895213" y="4638540"/>
            <a:ext cx="4837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54C07565-B2C0-5F48-AF18-DA27360DBE9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582" y="5823611"/>
            <a:ext cx="496738" cy="670852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240A5E45-5F87-5E46-946E-5A50E4DED643}"/>
              </a:ext>
            </a:extLst>
          </p:cNvPr>
          <p:cNvSpPr txBox="1">
            <a:spLocks/>
          </p:cNvSpPr>
          <p:nvPr/>
        </p:nvSpPr>
        <p:spPr bwMode="auto">
          <a:xfrm>
            <a:off x="502966" y="479389"/>
            <a:ext cx="8365316" cy="6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What’s the threat model for perceptual ad-blockers?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53E4B-7F73-AD4D-9B32-DFCB2A9B7B4A}"/>
              </a:ext>
            </a:extLst>
          </p:cNvPr>
          <p:cNvSpPr txBox="1"/>
          <p:nvPr/>
        </p:nvSpPr>
        <p:spPr>
          <a:xfrm>
            <a:off x="235528" y="1399309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48844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9DA80F-A6FE-F74A-A17C-8BE078A7396D}"/>
              </a:ext>
            </a:extLst>
          </p:cNvPr>
          <p:cNvSpPr/>
          <p:nvPr/>
        </p:nvSpPr>
        <p:spPr>
          <a:xfrm>
            <a:off x="235528" y="2339628"/>
            <a:ext cx="4544290" cy="4056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Browser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F2E9CAB3-961F-6948-B3F3-669FB26B3D5B}"/>
              </a:ext>
            </a:extLst>
          </p:cNvPr>
          <p:cNvCxnSpPr/>
          <p:nvPr/>
        </p:nvCxnSpPr>
        <p:spPr>
          <a:xfrm rot="10800000">
            <a:off x="6261313" y="4166659"/>
            <a:ext cx="1218308" cy="15456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B5F00CFA-AAE8-384E-B46A-7092747130D1}"/>
              </a:ext>
            </a:extLst>
          </p:cNvPr>
          <p:cNvCxnSpPr/>
          <p:nvPr/>
        </p:nvCxnSpPr>
        <p:spPr>
          <a:xfrm rot="10800000" flipV="1">
            <a:off x="3967455" y="3457421"/>
            <a:ext cx="3512167" cy="3989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C2E5-0ED2-3B4F-999F-111AA5F1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59F5-BF22-1F49-B2F7-4AD6B00F6669}"/>
              </a:ext>
            </a:extLst>
          </p:cNvPr>
          <p:cNvSpPr/>
          <p:nvPr/>
        </p:nvSpPr>
        <p:spPr>
          <a:xfrm>
            <a:off x="359831" y="3060290"/>
            <a:ext cx="2535382" cy="31564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Webpage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1F5A5-39B0-9A4A-A4E7-7FB24C487005}"/>
              </a:ext>
            </a:extLst>
          </p:cNvPr>
          <p:cNvSpPr/>
          <p:nvPr/>
        </p:nvSpPr>
        <p:spPr>
          <a:xfrm>
            <a:off x="3378978" y="3856343"/>
            <a:ext cx="1176951" cy="156439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Ad blocker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ACBFE-452D-5B40-A06A-F1A84531F006}"/>
              </a:ext>
            </a:extLst>
          </p:cNvPr>
          <p:cNvSpPr/>
          <p:nvPr/>
        </p:nvSpPr>
        <p:spPr>
          <a:xfrm>
            <a:off x="7479621" y="2675225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Content provider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693CD-140F-F24E-9C8E-9D5083F856FD}"/>
              </a:ext>
            </a:extLst>
          </p:cNvPr>
          <p:cNvSpPr/>
          <p:nvPr/>
        </p:nvSpPr>
        <p:spPr>
          <a:xfrm>
            <a:off x="7479621" y="4930070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Ad network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EF5CA6-7795-3747-810F-75081403F750}"/>
              </a:ext>
            </a:extLst>
          </p:cNvPr>
          <p:cNvGrpSpPr/>
          <p:nvPr/>
        </p:nvGrpSpPr>
        <p:grpSpPr>
          <a:xfrm>
            <a:off x="502969" y="3579869"/>
            <a:ext cx="2249106" cy="2317879"/>
            <a:chOff x="5783154" y="1851822"/>
            <a:chExt cx="854544" cy="10066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8A3E59-BC2C-4F4E-9035-94E9571C766F}"/>
                </a:ext>
              </a:extLst>
            </p:cNvPr>
            <p:cNvSpPr/>
            <p:nvPr/>
          </p:nvSpPr>
          <p:spPr>
            <a:xfrm>
              <a:off x="5783154" y="1870111"/>
              <a:ext cx="854544" cy="98835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Vivamus vehicula leo a justo. Quisque nec augue. Morbi mauris wisi, aliquet vitae, dignissim eget, sollicitudin molestie,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141863-2C10-0C42-8EB8-3515F607CA53}"/>
                </a:ext>
              </a:extLst>
            </p:cNvPr>
            <p:cNvSpPr/>
            <p:nvPr/>
          </p:nvSpPr>
          <p:spPr>
            <a:xfrm>
              <a:off x="5783537" y="1851822"/>
              <a:ext cx="436770" cy="47750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1D665E-7272-7A4D-A75E-35912F6D9088}"/>
                </a:ext>
              </a:extLst>
            </p:cNvPr>
            <p:cNvSpPr/>
            <p:nvPr/>
          </p:nvSpPr>
          <p:spPr>
            <a:xfrm>
              <a:off x="6220690" y="1851823"/>
              <a:ext cx="416625" cy="47750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DFE1FA-75D0-BE4F-8A9F-4EFC3C302B53}"/>
              </a:ext>
            </a:extLst>
          </p:cNvPr>
          <p:cNvGrpSpPr/>
          <p:nvPr/>
        </p:nvGrpSpPr>
        <p:grpSpPr>
          <a:xfrm>
            <a:off x="5659120" y="2777856"/>
            <a:ext cx="1204384" cy="1388802"/>
            <a:chOff x="5575993" y="1596026"/>
            <a:chExt cx="1204384" cy="13888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D1D32D-60E5-C040-9C7C-0935520A46E6}"/>
                </a:ext>
              </a:extLst>
            </p:cNvPr>
            <p:cNvGrpSpPr/>
            <p:nvPr/>
          </p:nvGrpSpPr>
          <p:grpSpPr>
            <a:xfrm>
              <a:off x="5575995" y="1596029"/>
              <a:ext cx="1204382" cy="1388799"/>
              <a:chOff x="5783154" y="1851822"/>
              <a:chExt cx="854544" cy="10066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2A4FE-D504-4A4A-B184-CCE848B54A3D}"/>
                  </a:ext>
                </a:extLst>
              </p:cNvPr>
              <p:cNvSpPr/>
              <p:nvPr/>
            </p:nvSpPr>
            <p:spPr>
              <a:xfrm>
                <a:off x="5783154" y="1870111"/>
                <a:ext cx="854544" cy="988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700" dirty="0">
                    <a:solidFill>
                      <a:schemeClr val="tx1"/>
                    </a:solidFill>
                  </a:rPr>
                  <a:t>Vivamus vehicula leo a justo. Quisque nec augue. Morbi mauris wisi, aliquet vitae, dignissim eget, sollicitudin molestie,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5663B5-AFBF-9249-ADF7-44E470AB365C}"/>
                  </a:ext>
                </a:extLst>
              </p:cNvPr>
              <p:cNvSpPr/>
              <p:nvPr/>
            </p:nvSpPr>
            <p:spPr>
              <a:xfrm>
                <a:off x="5783537" y="1851822"/>
                <a:ext cx="436770" cy="4775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C7DEB3-9064-E74A-A1C0-4838A06590AA}"/>
                  </a:ext>
                </a:extLst>
              </p:cNvPr>
              <p:cNvSpPr/>
              <p:nvPr/>
            </p:nvSpPr>
            <p:spPr>
              <a:xfrm>
                <a:off x="6220690" y="1851823"/>
                <a:ext cx="416625" cy="477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501B-F477-374E-A393-01AA558EE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575993" y="1596026"/>
              <a:ext cx="616117" cy="65877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37D98B-8C9E-4F40-B052-DDBB7750FADA}"/>
              </a:ext>
            </a:extLst>
          </p:cNvPr>
          <p:cNvGrpSpPr/>
          <p:nvPr/>
        </p:nvGrpSpPr>
        <p:grpSpPr>
          <a:xfrm>
            <a:off x="5526770" y="4930070"/>
            <a:ext cx="1469086" cy="1465722"/>
            <a:chOff x="5149508" y="3962659"/>
            <a:chExt cx="1469086" cy="14657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404CE2-E220-6840-B021-8CBB9A3F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A6E491-4E6A-EB49-9A53-BC20E86B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8517EE-4DC2-2F46-8BF5-1F608CAB745E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2895213" y="4638540"/>
            <a:ext cx="4837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1B588CF-DE24-414E-8AB9-3C8F58B1C21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5526770" y="4948854"/>
            <a:ext cx="1469086" cy="14469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3889C7-6F24-854B-933B-03D25ECBDC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120" y="2792680"/>
            <a:ext cx="600843" cy="65088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567E09A-6B56-9142-BBB2-904F4BC7E593}"/>
              </a:ext>
            </a:extLst>
          </p:cNvPr>
          <p:cNvGrpSpPr/>
          <p:nvPr/>
        </p:nvGrpSpPr>
        <p:grpSpPr>
          <a:xfrm>
            <a:off x="6264740" y="2784968"/>
            <a:ext cx="598904" cy="658597"/>
            <a:chOff x="5149508" y="3962659"/>
            <a:chExt cx="1469086" cy="1465722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1E6ECD2-0CD9-4D43-B6CF-CE6F1E09C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5B6166-51FE-4245-AAD5-AADEAD65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FF0DA385-3537-E149-87B1-FE26170496A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963" y="2770926"/>
            <a:ext cx="603001" cy="6726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A0B587D-27DC-D242-A89E-FEAF803B03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02965" y="3579864"/>
            <a:ext cx="1150559" cy="10994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41FAF7F-0B4F-0241-8F9C-4146869138B8}"/>
              </a:ext>
            </a:extLst>
          </p:cNvPr>
          <p:cNvGrpSpPr/>
          <p:nvPr/>
        </p:nvGrpSpPr>
        <p:grpSpPr>
          <a:xfrm>
            <a:off x="493835" y="3593190"/>
            <a:ext cx="1130540" cy="1084899"/>
            <a:chOff x="410708" y="2882424"/>
            <a:chExt cx="1130540" cy="108489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1BFFE4-D7C9-2141-B2C8-793B5D26C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708" y="2896058"/>
              <a:ext cx="1130540" cy="10712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FBC697-9174-264B-9EA0-082878070CFE}"/>
                </a:ext>
              </a:extLst>
            </p:cNvPr>
            <p:cNvCxnSpPr>
              <a:cxnSpLocks/>
            </p:cNvCxnSpPr>
            <p:nvPr/>
          </p:nvCxnSpPr>
          <p:spPr>
            <a:xfrm>
              <a:off x="430670" y="2882424"/>
              <a:ext cx="1110578" cy="10845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A2AE2F-6FF6-B347-9AF0-1BE0FC447536}"/>
              </a:ext>
            </a:extLst>
          </p:cNvPr>
          <p:cNvGrpSpPr/>
          <p:nvPr/>
        </p:nvGrpSpPr>
        <p:grpSpPr>
          <a:xfrm>
            <a:off x="1653524" y="3578566"/>
            <a:ext cx="1107701" cy="1113331"/>
            <a:chOff x="2114894" y="2592487"/>
            <a:chExt cx="1092996" cy="11133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32A14F1-F9B7-934A-839F-F68C9BD4CD54}"/>
                </a:ext>
              </a:extLst>
            </p:cNvPr>
            <p:cNvGrpSpPr/>
            <p:nvPr/>
          </p:nvGrpSpPr>
          <p:grpSpPr>
            <a:xfrm>
              <a:off x="2114894" y="2600712"/>
              <a:ext cx="1092996" cy="1089729"/>
              <a:chOff x="5149508" y="3962659"/>
              <a:chExt cx="1469086" cy="1465722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608FCC9-C516-E742-8BEE-ADADFF45A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9508" y="3962659"/>
                <a:ext cx="1469086" cy="146572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E944674-CDB9-4A44-B1D8-F62CDBC11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9786" y="3969586"/>
                <a:ext cx="818808" cy="150833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A98189C-8F28-544A-8A2F-3471FFB96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4894" y="2592487"/>
              <a:ext cx="1092996" cy="1113331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DA53F46-D8EA-9945-A9A2-4293B9C13EA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582" y="5823611"/>
            <a:ext cx="496738" cy="6708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ADAA1E6-BE88-ED4B-9860-A01C4F825EC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582" y="3578566"/>
            <a:ext cx="496738" cy="67085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0011637F-AA49-C645-B9AA-63EFE6A26368}"/>
              </a:ext>
            </a:extLst>
          </p:cNvPr>
          <p:cNvSpPr txBox="1">
            <a:spLocks/>
          </p:cNvSpPr>
          <p:nvPr/>
        </p:nvSpPr>
        <p:spPr bwMode="auto">
          <a:xfrm>
            <a:off x="502966" y="479389"/>
            <a:ext cx="8365316" cy="6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What’s the threat model for perceptual ad-blockers?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3D0428-3DEE-AB47-ADBC-E86B1230E874}"/>
              </a:ext>
            </a:extLst>
          </p:cNvPr>
          <p:cNvSpPr txBox="1"/>
          <p:nvPr/>
        </p:nvSpPr>
        <p:spPr>
          <a:xfrm>
            <a:off x="235528" y="1399309"/>
            <a:ext cx="7113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False Positives (“DOS”, or ad-blocker detection)</a:t>
            </a:r>
          </a:p>
        </p:txBody>
      </p:sp>
    </p:spTree>
    <p:extLst>
      <p:ext uri="{BB962C8B-B14F-4D97-AF65-F5344CB8AC3E}">
        <p14:creationId xmlns:p14="http://schemas.microsoft.com/office/powerpoint/2010/main" val="380141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DA2A486-848D-574E-9E7E-A390B590670C}"/>
              </a:ext>
            </a:extLst>
          </p:cNvPr>
          <p:cNvSpPr/>
          <p:nvPr/>
        </p:nvSpPr>
        <p:spPr>
          <a:xfrm>
            <a:off x="1296256" y="2246444"/>
            <a:ext cx="3188077" cy="40561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C2E5-0ED2-3B4F-999F-111AA5F1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1F5A5-39B0-9A4A-A4E7-7FB24C487005}"/>
              </a:ext>
            </a:extLst>
          </p:cNvPr>
          <p:cNvSpPr/>
          <p:nvPr/>
        </p:nvSpPr>
        <p:spPr>
          <a:xfrm>
            <a:off x="5036291" y="3536950"/>
            <a:ext cx="1176951" cy="156439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Ad blocker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A3E59-BC2C-4F4E-9035-94E9571C766F}"/>
              </a:ext>
            </a:extLst>
          </p:cNvPr>
          <p:cNvSpPr/>
          <p:nvPr/>
        </p:nvSpPr>
        <p:spPr>
          <a:xfrm>
            <a:off x="1394451" y="4430509"/>
            <a:ext cx="2947269" cy="17464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dirty="0">
                <a:solidFill>
                  <a:schemeClr val="tx1"/>
                </a:solidFill>
              </a:rPr>
              <a:t>Vivamus vehicula leo a justo. Quisque nec augue. Morbi mauris wisi, aliquet vitae, dignissim eget, sollicitudin molestie,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8517EE-4DC2-2F46-8BF5-1F608CAB745E}"/>
              </a:ext>
            </a:extLst>
          </p:cNvPr>
          <p:cNvCxnSpPr>
            <a:cxnSpLocks/>
          </p:cNvCxnSpPr>
          <p:nvPr/>
        </p:nvCxnSpPr>
        <p:spPr>
          <a:xfrm flipH="1">
            <a:off x="4484333" y="4288381"/>
            <a:ext cx="5519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2A14F1-F9B7-934A-839F-F68C9BD4CD54}"/>
              </a:ext>
            </a:extLst>
          </p:cNvPr>
          <p:cNvGrpSpPr/>
          <p:nvPr/>
        </p:nvGrpSpPr>
        <p:grpSpPr>
          <a:xfrm>
            <a:off x="2918718" y="2788731"/>
            <a:ext cx="1423002" cy="1380259"/>
            <a:chOff x="5149508" y="3962659"/>
            <a:chExt cx="1469086" cy="146572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608FCC9-C516-E742-8BEE-ADADFF45A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08" y="3962659"/>
              <a:ext cx="1469086" cy="146572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E944674-CDB9-4A44-B1D8-F62CDBC1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9786" y="3969586"/>
              <a:ext cx="818808" cy="150833"/>
            </a:xfrm>
            <a:prstGeom prst="rect">
              <a:avLst/>
            </a:prstGeom>
          </p:spPr>
        </p:pic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0011637F-AA49-C645-B9AA-63EFE6A26368}"/>
              </a:ext>
            </a:extLst>
          </p:cNvPr>
          <p:cNvSpPr txBox="1">
            <a:spLocks/>
          </p:cNvSpPr>
          <p:nvPr/>
        </p:nvSpPr>
        <p:spPr bwMode="auto">
          <a:xfrm>
            <a:off x="502966" y="479389"/>
            <a:ext cx="8365316" cy="6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What’s the threat model for perceptual ad-blockers?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3D0428-3DEE-AB47-ADBC-E86B1230E874}"/>
              </a:ext>
            </a:extLst>
          </p:cNvPr>
          <p:cNvSpPr txBox="1"/>
          <p:nvPr/>
        </p:nvSpPr>
        <p:spPr>
          <a:xfrm>
            <a:off x="235528" y="1399309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Resource exhaustion (for DOM-based techniques)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56101E7-2B73-244F-B3A7-7AA3B45B7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474349" y="2788731"/>
            <a:ext cx="1444369" cy="13802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713999-C482-A044-838B-A8BF94E54C04}"/>
              </a:ext>
            </a:extLst>
          </p:cNvPr>
          <p:cNvCxnSpPr/>
          <p:nvPr/>
        </p:nvCxnSpPr>
        <p:spPr>
          <a:xfrm>
            <a:off x="2208121" y="2788731"/>
            <a:ext cx="0" cy="1380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77BD0C-EF0E-5C44-86AC-A7C29DE7C7B9}"/>
              </a:ext>
            </a:extLst>
          </p:cNvPr>
          <p:cNvCxnSpPr>
            <a:cxnSpLocks/>
          </p:cNvCxnSpPr>
          <p:nvPr/>
        </p:nvCxnSpPr>
        <p:spPr>
          <a:xfrm flipH="1">
            <a:off x="1474349" y="3282788"/>
            <a:ext cx="144436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887C0BC-07A0-F549-974B-775453A4AA3A}"/>
              </a:ext>
            </a:extLst>
          </p:cNvPr>
          <p:cNvCxnSpPr>
            <a:cxnSpLocks/>
          </p:cNvCxnSpPr>
          <p:nvPr/>
        </p:nvCxnSpPr>
        <p:spPr>
          <a:xfrm flipH="1">
            <a:off x="1463666" y="3722653"/>
            <a:ext cx="144436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DC40D9F-B4F0-5F46-8252-E9F98E5D872C}"/>
              </a:ext>
            </a:extLst>
          </p:cNvPr>
          <p:cNvCxnSpPr/>
          <p:nvPr/>
        </p:nvCxnSpPr>
        <p:spPr>
          <a:xfrm>
            <a:off x="3647148" y="2794555"/>
            <a:ext cx="0" cy="1380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CCC1979-9E4C-2943-B2CD-BA8A45D62E9E}"/>
              </a:ext>
            </a:extLst>
          </p:cNvPr>
          <p:cNvCxnSpPr>
            <a:cxnSpLocks/>
          </p:cNvCxnSpPr>
          <p:nvPr/>
        </p:nvCxnSpPr>
        <p:spPr>
          <a:xfrm flipH="1">
            <a:off x="2913376" y="3288612"/>
            <a:ext cx="144436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1D48C0E-198F-8B47-AE75-14C2411C3092}"/>
              </a:ext>
            </a:extLst>
          </p:cNvPr>
          <p:cNvCxnSpPr>
            <a:cxnSpLocks/>
          </p:cNvCxnSpPr>
          <p:nvPr/>
        </p:nvCxnSpPr>
        <p:spPr>
          <a:xfrm flipH="1">
            <a:off x="2902693" y="3728477"/>
            <a:ext cx="144436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F2C44B73-451A-6B4E-BD42-F39555694DB7}"/>
              </a:ext>
            </a:extLst>
          </p:cNvPr>
          <p:cNvSpPr/>
          <p:nvPr/>
        </p:nvSpPr>
        <p:spPr>
          <a:xfrm>
            <a:off x="6978080" y="2158260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Content provider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5F1461D-5E91-7343-956C-8B0F19B37D4C}"/>
              </a:ext>
            </a:extLst>
          </p:cNvPr>
          <p:cNvSpPr/>
          <p:nvPr/>
        </p:nvSpPr>
        <p:spPr>
          <a:xfrm>
            <a:off x="6978080" y="4413105"/>
            <a:ext cx="1388660" cy="15643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Ad network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F357E0B-2D39-2A4A-B119-CE057DD241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041" y="5306646"/>
            <a:ext cx="496738" cy="67085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AF941C9-B2BC-B74F-87A8-FFA6392FE9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041" y="3061601"/>
            <a:ext cx="496738" cy="670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B7E1D7-ED87-1B41-B674-21C7E451B6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451" y="5235654"/>
            <a:ext cx="1517073" cy="10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32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Deep Learning Revolution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143D6C-867F-CE43-B50E-01C1C4E408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And then everything else…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1A1E1A-6688-224C-B095-A1FB13768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688" y="1962558"/>
            <a:ext cx="6806623" cy="2396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E7528-C1DE-CC4F-9415-07B758276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95" y="4174590"/>
            <a:ext cx="3708691" cy="2469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360FCB-5EED-2845-89E2-E760A1C04C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369" y="2488061"/>
            <a:ext cx="4089833" cy="3373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D203C-D1A0-4C45-8904-75A7BC562F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899" y="3342119"/>
            <a:ext cx="5298939" cy="1559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5555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D23D-CF3C-DA40-976E-0486608EFC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2922" y="1627216"/>
            <a:ext cx="8261944" cy="5043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Pretty much the worst possible!</a:t>
            </a:r>
          </a:p>
          <a:p>
            <a:pPr marL="514350" lvl="1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Ad blocker</a:t>
            </a:r>
            <a:r>
              <a:rPr lang="en-US" dirty="0"/>
              <a:t> </a:t>
            </a:r>
            <a:r>
              <a:rPr lang="en-US" b="1" dirty="0"/>
              <a:t>is white-box </a:t>
            </a:r>
            <a:r>
              <a:rPr lang="en-US" sz="2400" dirty="0"/>
              <a:t>(browser extension)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Alternative would be a privacy &amp; bandwidth nightmare</a:t>
            </a:r>
          </a:p>
          <a:p>
            <a:pPr marL="514350" lvl="1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Ad blocker operates on (large) digital images</a:t>
            </a:r>
          </a:p>
          <a:p>
            <a:pPr lvl="2">
              <a:spcBef>
                <a:spcPts val="528"/>
              </a:spcBef>
              <a:buFont typeface="Symbol" pitchFamily="2" charset="2"/>
              <a:buChar char="Þ"/>
            </a:pPr>
            <a:r>
              <a:rPr lang="en-US" dirty="0"/>
              <a:t>Or can exhaust resources by injecting many small elements</a:t>
            </a:r>
            <a:endParaRPr lang="en-US" b="1" dirty="0"/>
          </a:p>
          <a:p>
            <a:pPr marL="514350" lvl="1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Ad blocker needs to resist adversarial false positives and false negatives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Perturb ads to evade ad blocker	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Discover ad-blocker by embedding false-negatives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Punish ad-block users by perturbing benign content</a:t>
            </a:r>
          </a:p>
          <a:p>
            <a:pPr marL="514350" lvl="1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Updating is more expensive than attacking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0C646-5D56-9B42-BD3B-39DB1C40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47AAA1-2E31-FF43-8D95-5BB4C1D6B504}"/>
              </a:ext>
            </a:extLst>
          </p:cNvPr>
          <p:cNvSpPr txBox="1">
            <a:spLocks/>
          </p:cNvSpPr>
          <p:nvPr/>
        </p:nvSpPr>
        <p:spPr bwMode="auto">
          <a:xfrm>
            <a:off x="502966" y="479389"/>
            <a:ext cx="8365316" cy="6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What’s the threat model for perceptual ad-blockers?</a:t>
            </a:r>
          </a:p>
        </p:txBody>
      </p:sp>
    </p:spTree>
    <p:extLst>
      <p:ext uri="{BB962C8B-B14F-4D97-AF65-F5344CB8AC3E}">
        <p14:creationId xmlns:p14="http://schemas.microsoft.com/office/powerpoint/2010/main" val="180609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DE67-FBA5-9942-81DD-40F7ACD2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contrast: CAPTCHAs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14BB-5EB8-014D-BAD0-F5C54C561E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6" y="2489669"/>
            <a:ext cx="7700963" cy="186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Deep ML models can solve text CAPTCHAs!</a:t>
            </a:r>
          </a:p>
          <a:p>
            <a:pPr lvl="2">
              <a:spcBef>
                <a:spcPts val="1872"/>
              </a:spcBef>
              <a:buFont typeface="Symbol" pitchFamily="2" charset="2"/>
              <a:buChar char="Þ"/>
            </a:pPr>
            <a:r>
              <a:rPr lang="en-US" dirty="0"/>
              <a:t>Why don’t CAPTCHAs use adversarial examples?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CAPTCHA ≃ adversarial example for OCR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78610-B739-1A49-AF04-87DF8CD0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F1771B-B24E-254F-AC6F-DF5600504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21539"/>
              </p:ext>
            </p:extLst>
          </p:nvPr>
        </p:nvGraphicFramePr>
        <p:xfrm>
          <a:off x="157451" y="4355155"/>
          <a:ext cx="8756074" cy="2237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564">
                  <a:extLst>
                    <a:ext uri="{9D8B030D-6E8A-4147-A177-3AD203B41FA5}">
                      <a16:colId xmlns:a16="http://schemas.microsoft.com/office/drawing/2014/main" val="1213963708"/>
                    </a:ext>
                  </a:extLst>
                </a:gridCol>
                <a:gridCol w="2978728">
                  <a:extLst>
                    <a:ext uri="{9D8B030D-6E8A-4147-A177-3AD203B41FA5}">
                      <a16:colId xmlns:a16="http://schemas.microsoft.com/office/drawing/2014/main" val="2618418509"/>
                    </a:ext>
                  </a:extLst>
                </a:gridCol>
                <a:gridCol w="2530330">
                  <a:extLst>
                    <a:ext uri="{9D8B030D-6E8A-4147-A177-3AD203B41FA5}">
                      <a16:colId xmlns:a16="http://schemas.microsoft.com/office/drawing/2014/main" val="3425944043"/>
                    </a:ext>
                  </a:extLst>
                </a:gridCol>
                <a:gridCol w="1681452">
                  <a:extLst>
                    <a:ext uri="{9D8B030D-6E8A-4147-A177-3AD203B41FA5}">
                      <a16:colId xmlns:a16="http://schemas.microsoft.com/office/drawing/2014/main" val="4195426986"/>
                    </a:ext>
                  </a:extLst>
                </a:gridCol>
              </a:tblGrid>
              <a:tr h="64133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Vulnerable to false positives, resource exhaustion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Updates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411771"/>
                  </a:ext>
                </a:extLst>
              </a:tr>
              <a:tr h="398901">
                <a:tc>
                  <a:txBody>
                    <a:bodyPr/>
                    <a:lstStyle/>
                    <a:p>
                      <a:r>
                        <a:rPr lang="en-US" sz="2000" dirty="0"/>
                        <a:t>Ad blocker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White-box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25911"/>
                  </a:ext>
                </a:extLst>
              </a:tr>
              <a:tr h="833128">
                <a:tc>
                  <a:txBody>
                    <a:bodyPr/>
                    <a:lstStyle/>
                    <a:p>
                      <a:r>
                        <a:rPr lang="en-US" sz="2000" dirty="0"/>
                        <a:t>CAPTCHA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A048"/>
                          </a:solidFill>
                        </a:rPr>
                        <a:t>“Black-box”</a:t>
                      </a:r>
                      <a:br>
                        <a:rPr lang="en-US" sz="2000" dirty="0">
                          <a:solidFill>
                            <a:srgbClr val="00A048"/>
                          </a:solidFill>
                        </a:rPr>
                      </a:br>
                      <a:r>
                        <a:rPr lang="en-US" sz="2000" dirty="0">
                          <a:solidFill>
                            <a:srgbClr val="00A048"/>
                          </a:solidFill>
                        </a:rPr>
                        <a:t>(not even query access)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A048"/>
                          </a:solidFill>
                        </a:rPr>
                        <a:t>No</a:t>
                      </a:r>
                      <a:br>
                        <a:rPr lang="en-US" sz="2000" dirty="0">
                          <a:solidFill>
                            <a:srgbClr val="00A048"/>
                          </a:solidFill>
                        </a:rPr>
                      </a:br>
                      <a:endParaRPr lang="en-US" sz="2000" dirty="0">
                        <a:solidFill>
                          <a:srgbClr val="00A0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A048"/>
                          </a:solidFill>
                        </a:rPr>
                        <a:t>Cheap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00A048"/>
                          </a:solidFill>
                        </a:rPr>
                        <a:t>(None)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8777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C12409B-CBCC-D047-8E05-4150EAED2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916" y="1211580"/>
            <a:ext cx="4559293" cy="11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58C15BD-1A50-154C-A4D0-93ED45888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25698"/>
              </p:ext>
            </p:extLst>
          </p:nvPr>
        </p:nvGraphicFramePr>
        <p:xfrm>
          <a:off x="443346" y="5318563"/>
          <a:ext cx="8213292" cy="11125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59527">
                  <a:extLst>
                    <a:ext uri="{9D8B030D-6E8A-4147-A177-3AD203B41FA5}">
                      <a16:colId xmlns:a16="http://schemas.microsoft.com/office/drawing/2014/main" val="1160945673"/>
                    </a:ext>
                  </a:extLst>
                </a:gridCol>
                <a:gridCol w="2347119">
                  <a:extLst>
                    <a:ext uri="{9D8B030D-6E8A-4147-A177-3AD203B41FA5}">
                      <a16:colId xmlns:a16="http://schemas.microsoft.com/office/drawing/2014/main" val="264651293"/>
                    </a:ext>
                  </a:extLst>
                </a:gridCol>
                <a:gridCol w="2053323">
                  <a:extLst>
                    <a:ext uri="{9D8B030D-6E8A-4147-A177-3AD203B41FA5}">
                      <a16:colId xmlns:a16="http://schemas.microsoft.com/office/drawing/2014/main" val="822650732"/>
                    </a:ext>
                  </a:extLst>
                </a:gridCol>
                <a:gridCol w="2053323">
                  <a:extLst>
                    <a:ext uri="{9D8B030D-6E8A-4147-A177-3AD203B41FA5}">
                      <a16:colId xmlns:a16="http://schemas.microsoft.com/office/drawing/2014/main" val="2019666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7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57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Fuzzy hashing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54787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B23E28-4A49-A342-B363-245B557A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perceptual ad-blockers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6B24-B4EA-8447-B9F2-DB3D9EE36A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79"/>
            <a:ext cx="7700963" cy="42455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DOM-based</a:t>
            </a:r>
          </a:p>
          <a:p>
            <a:pPr lvl="2"/>
            <a:r>
              <a:rPr lang="en-US" dirty="0"/>
              <a:t>Facebook already obfuscates text indicators!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344488" lvl="2" indent="0">
              <a:buNone/>
            </a:pPr>
            <a:endParaRPr lang="en-US" dirty="0"/>
          </a:p>
          <a:p>
            <a:pPr lvl="2">
              <a:buFont typeface="Symbol" pitchFamily="2" charset="2"/>
              <a:buChar char="Þ"/>
            </a:pPr>
            <a:r>
              <a:rPr lang="en-US" dirty="0"/>
              <a:t>Cat &amp; mouse game on text obfuscation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Final step: use a picture of text</a:t>
            </a:r>
          </a:p>
          <a:p>
            <a:pPr marL="344488" lvl="2" indent="0">
              <a:buNone/>
            </a:pPr>
            <a:endParaRPr lang="en-US" sz="1500" dirty="0"/>
          </a:p>
          <a:p>
            <a:pPr lvl="2"/>
            <a:r>
              <a:rPr lang="en-US" dirty="0"/>
              <a:t>Dealing with images is hard(</a:t>
            </a:r>
            <a:r>
              <a:rPr lang="en-US" dirty="0" err="1"/>
              <a:t>er</a:t>
            </a:r>
            <a:r>
              <a:rPr lang="en-US" dirty="0"/>
              <a:t>) </a:t>
            </a:r>
          </a:p>
          <a:p>
            <a:pPr lvl="3"/>
            <a:r>
              <a:rPr lang="en-US" dirty="0"/>
              <a:t>Adversarial examples</a:t>
            </a:r>
          </a:p>
          <a:p>
            <a:pPr lvl="3"/>
            <a:r>
              <a:rPr lang="en-US" dirty="0"/>
              <a:t>DOS (e.g., OCR on 100s of images)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1337-293A-0443-92F8-BE0C01C80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27853A-CB0A-2F4B-B24A-67E2796A9371}"/>
              </a:ext>
            </a:extLst>
          </p:cNvPr>
          <p:cNvGrpSpPr/>
          <p:nvPr/>
        </p:nvGrpSpPr>
        <p:grpSpPr>
          <a:xfrm>
            <a:off x="1564446" y="1935242"/>
            <a:ext cx="6690436" cy="1181100"/>
            <a:chOff x="1564446" y="1935242"/>
            <a:chExt cx="6690436" cy="1181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DFE7BE-411A-B04F-B8A7-E727FFCA3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4446" y="1935242"/>
              <a:ext cx="1943100" cy="1181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A50BEA-89BD-1F4F-AA98-ED28B3F14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0356" y="2307788"/>
              <a:ext cx="4294526" cy="43600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F73B2E-F725-1444-A983-493E7E7CB307}"/>
              </a:ext>
            </a:extLst>
          </p:cNvPr>
          <p:cNvGrpSpPr/>
          <p:nvPr/>
        </p:nvGrpSpPr>
        <p:grpSpPr>
          <a:xfrm>
            <a:off x="2744192" y="5781944"/>
            <a:ext cx="5510691" cy="595185"/>
            <a:chOff x="2744192" y="5781944"/>
            <a:chExt cx="5510691" cy="5951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7F9450-6ECD-1945-A222-7C39CC6D8DCF}"/>
                </a:ext>
              </a:extLst>
            </p:cNvPr>
            <p:cNvGrpSpPr/>
            <p:nvPr/>
          </p:nvGrpSpPr>
          <p:grpSpPr>
            <a:xfrm>
              <a:off x="2745940" y="6115572"/>
              <a:ext cx="5508943" cy="261557"/>
              <a:chOff x="889431" y="4976464"/>
              <a:chExt cx="5508943" cy="26155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AE95F9-8E48-8C4A-B2D1-48FAB4A86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0831" y="4976464"/>
                <a:ext cx="1387543" cy="255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F0F02E4-B93B-0F44-89C6-26CCCFCB0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9259" y="4982421"/>
                <a:ext cx="1387542" cy="2556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5D0A043-1710-8A44-9756-E8546CECD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431" y="4982421"/>
                <a:ext cx="1387543" cy="255600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4C97B1-C3D9-0548-86C8-7344C45D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4192" y="5781944"/>
              <a:ext cx="1387543" cy="2556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045882-1B45-A145-83F3-D4489A4C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5768" y="5781944"/>
              <a:ext cx="1387542" cy="2556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48A447-5797-904C-A5EE-F2AE7EC3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67339" y="5781944"/>
              <a:ext cx="1387543" cy="25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769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3E28-4A49-A342-B363-245B557A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perceptual ad-blockers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6B24-B4EA-8447-B9F2-DB3D9EE36A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ML based</a:t>
            </a:r>
          </a:p>
          <a:p>
            <a:pPr lvl="2"/>
            <a:r>
              <a:rPr lang="en-US" dirty="0"/>
              <a:t>YOLO to detect </a:t>
            </a:r>
            <a:r>
              <a:rPr lang="en-US" dirty="0" err="1"/>
              <a:t>AdChoice</a:t>
            </a:r>
            <a:r>
              <a:rPr lang="en-US" dirty="0"/>
              <a:t> logo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344488" lvl="2" indent="0">
              <a:buNone/>
            </a:pPr>
            <a:endParaRPr lang="en-US" dirty="0"/>
          </a:p>
          <a:p>
            <a:pPr lvl="2"/>
            <a:r>
              <a:rPr lang="en-US" dirty="0"/>
              <a:t>YOLO to detect ads “end-to-end” (it works!)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1337-293A-0443-92F8-BE0C01C80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F0ED31-CC6F-0F45-ACE5-FD3D15C65B54}"/>
              </a:ext>
            </a:extLst>
          </p:cNvPr>
          <p:cNvGrpSpPr/>
          <p:nvPr/>
        </p:nvGrpSpPr>
        <p:grpSpPr>
          <a:xfrm>
            <a:off x="5312481" y="2471686"/>
            <a:ext cx="1072800" cy="957600"/>
            <a:chOff x="6421444" y="2934929"/>
            <a:chExt cx="1493869" cy="13543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B09F4B-1F38-F74A-A080-ECBDC3C9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1444" y="2934929"/>
              <a:ext cx="1493869" cy="13543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6B815E-71F2-D546-9452-048540B1C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1505" y="2964425"/>
              <a:ext cx="194400" cy="18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972A2-D604-184F-BE42-A87AEC59FD48}"/>
              </a:ext>
            </a:extLst>
          </p:cNvPr>
          <p:cNvGrpSpPr/>
          <p:nvPr/>
        </p:nvGrpSpPr>
        <p:grpSpPr>
          <a:xfrm>
            <a:off x="2209209" y="2442190"/>
            <a:ext cx="1074320" cy="956214"/>
            <a:chOff x="1690101" y="2934929"/>
            <a:chExt cx="1493869" cy="13543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F61AF1-7AE8-CD4E-BB2D-4A80CBF0D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0101" y="2934929"/>
              <a:ext cx="1493869" cy="13543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A77212-7E37-A14E-B071-0B8491FE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059" y="2964425"/>
              <a:ext cx="194400" cy="180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5FCEA1-7B16-814C-A730-266C4A398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4814" y="2949675"/>
              <a:ext cx="252196" cy="216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E0DA253-9CEE-464F-A29D-26DCFCC4FE0E}"/>
              </a:ext>
            </a:extLst>
          </p:cNvPr>
          <p:cNvSpPr/>
          <p:nvPr/>
        </p:nvSpPr>
        <p:spPr>
          <a:xfrm>
            <a:off x="3808801" y="267798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16547-0123-6C41-A054-54E8FDBAF7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11" y="4522943"/>
            <a:ext cx="2918715" cy="19859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4DA44A-02D3-4D46-9E71-F9F3C85B95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587" y="4495241"/>
            <a:ext cx="2709490" cy="2012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B8AC7-DE76-3949-8137-7B7FF00A82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738" y="4508483"/>
            <a:ext cx="2719114" cy="19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7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6C45-19F6-3B4E-A1B9-60A44948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EB18-8F9F-054B-A6E9-C8F1DEF0C0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79"/>
            <a:ext cx="7700963" cy="5282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ML revolution ⇒ rich pipeline with interesting security &amp; privacy problems at every step</a:t>
            </a:r>
          </a:p>
          <a:p>
            <a:endParaRPr lang="en-US" dirty="0"/>
          </a:p>
          <a:p>
            <a:r>
              <a:rPr lang="en-US" dirty="0"/>
              <a:t>Model stealing</a:t>
            </a:r>
          </a:p>
          <a:p>
            <a:pPr lvl="2"/>
            <a:r>
              <a:rPr lang="en-US" dirty="0"/>
              <a:t>One party does the hard work (data labeling, learning)</a:t>
            </a:r>
          </a:p>
          <a:p>
            <a:pPr lvl="2"/>
            <a:r>
              <a:rPr lang="en-US" dirty="0"/>
              <a:t>Copying the model is easy with rich prediction APIs</a:t>
            </a:r>
          </a:p>
          <a:p>
            <a:pPr lvl="2"/>
            <a:r>
              <a:rPr lang="en-US" dirty="0"/>
              <a:t>Model monetization is tricky</a:t>
            </a:r>
          </a:p>
          <a:p>
            <a:pPr marL="344488" lvl="2" indent="0">
              <a:buNone/>
            </a:pPr>
            <a:endParaRPr lang="en-US" dirty="0"/>
          </a:p>
          <a:p>
            <a:pPr lvl="1"/>
            <a:r>
              <a:rPr lang="en-US" dirty="0"/>
              <a:t>Model evasion</a:t>
            </a:r>
          </a:p>
          <a:p>
            <a:pPr lvl="2"/>
            <a:r>
              <a:rPr lang="en-US" dirty="0"/>
              <a:t>Everything’s broken once you add an adversary </a:t>
            </a:r>
            <a:br>
              <a:rPr lang="en-US" dirty="0"/>
            </a:br>
            <a:r>
              <a:rPr lang="en-US" dirty="0"/>
              <a:t>(and an interesting attack model)</a:t>
            </a:r>
          </a:p>
          <a:p>
            <a:pPr lvl="2"/>
            <a:r>
              <a:rPr lang="en-US" dirty="0"/>
              <a:t>Perceptual ad blocking</a:t>
            </a:r>
          </a:p>
          <a:p>
            <a:pPr lvl="3"/>
            <a:r>
              <a:rPr lang="en-US" dirty="0"/>
              <a:t>Mimicking human perceptibility is very challenging</a:t>
            </a:r>
          </a:p>
          <a:p>
            <a:pPr lvl="3"/>
            <a:r>
              <a:rPr lang="en-US" dirty="0"/>
              <a:t>Ad blocking has the “worst” possible threat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D1EB1-2CC3-6D48-ABD7-6756B4D9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54C177-F7D9-0541-9773-8FEF79412457}"/>
              </a:ext>
            </a:extLst>
          </p:cNvPr>
          <p:cNvGrpSpPr/>
          <p:nvPr/>
        </p:nvGrpSpPr>
        <p:grpSpPr>
          <a:xfrm>
            <a:off x="7031377" y="4591502"/>
            <a:ext cx="2112627" cy="3045205"/>
            <a:chOff x="7031377" y="4591502"/>
            <a:chExt cx="2112627" cy="3045205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75ACBCC-7D76-4549-BB9B-4DCABE036E5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31377" y="4770004"/>
              <a:ext cx="2112627" cy="2087995"/>
            </a:xfrm>
            <a:prstGeom prst="diagStripe">
              <a:avLst>
                <a:gd name="adj" fmla="val 39730"/>
              </a:avLst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9CD345-083F-EA4F-90F9-C9B8DADAB1D3}"/>
                </a:ext>
              </a:extLst>
            </p:cNvPr>
            <p:cNvSpPr txBox="1"/>
            <p:nvPr/>
          </p:nvSpPr>
          <p:spPr>
            <a:xfrm rot="18885891">
              <a:off x="6864786" y="5821717"/>
              <a:ext cx="30452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943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ML Revolution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C46B-B3EB-6F4C-8A52-08EABFFA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4DB119-EC1E-294D-8E3E-3F9F1C1A1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938940" cy="5012056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Including things that likely won’t work…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5D6AD0-0C71-5A46-ABBB-C384DEED4142}"/>
              </a:ext>
            </a:extLst>
          </p:cNvPr>
          <p:cNvGrpSpPr/>
          <p:nvPr/>
        </p:nvGrpSpPr>
        <p:grpSpPr>
          <a:xfrm>
            <a:off x="1122217" y="1927418"/>
            <a:ext cx="6331527" cy="4748813"/>
            <a:chOff x="1122217" y="1927418"/>
            <a:chExt cx="6331527" cy="47488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474686-C640-6B4A-BC52-0AD4C604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217" y="2740218"/>
              <a:ext cx="6331527" cy="393601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A6BD73-85DB-5041-AADA-D56C7F3E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6750" y="1927418"/>
              <a:ext cx="2730500" cy="81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79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8712254-7D54-5745-AA3F-A3EEF10ED9F8}"/>
              </a:ext>
            </a:extLst>
          </p:cNvPr>
          <p:cNvSpPr/>
          <p:nvPr/>
        </p:nvSpPr>
        <p:spPr>
          <a:xfrm>
            <a:off x="2832606" y="4224791"/>
            <a:ext cx="1838427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02B40-774C-BC4A-8312-D24FD7A3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5" y="479388"/>
            <a:ext cx="8171873" cy="6506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privacy &amp; security?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BDAC-ED7C-4346-9E5F-1E09C081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5972" y="6506438"/>
            <a:ext cx="846137" cy="363537"/>
          </a:xfrm>
        </p:spPr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5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035EA5-30DF-3943-BCA2-3463EBB0CF8E}"/>
              </a:ext>
            </a:extLst>
          </p:cNvPr>
          <p:cNvGrpSpPr/>
          <p:nvPr/>
        </p:nvGrpSpPr>
        <p:grpSpPr>
          <a:xfrm>
            <a:off x="106322" y="2296427"/>
            <a:ext cx="8211502" cy="4548565"/>
            <a:chOff x="106322" y="2296427"/>
            <a:chExt cx="8211502" cy="45485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45E5EE-16CC-A641-9A5F-36B37E6E4A3D}"/>
                </a:ext>
              </a:extLst>
            </p:cNvPr>
            <p:cNvGrpSpPr/>
            <p:nvPr/>
          </p:nvGrpSpPr>
          <p:grpSpPr>
            <a:xfrm>
              <a:off x="6860950" y="3325969"/>
              <a:ext cx="1456874" cy="1397931"/>
              <a:chOff x="6860950" y="3325969"/>
              <a:chExt cx="1456874" cy="139793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E99765-7393-9343-A676-4D26F2C547A1}"/>
                  </a:ext>
                </a:extLst>
              </p:cNvPr>
              <p:cNvSpPr/>
              <p:nvPr/>
            </p:nvSpPr>
            <p:spPr>
              <a:xfrm rot="16200000">
                <a:off x="6622255" y="3717194"/>
                <a:ext cx="1046778" cy="26432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753231-4736-1E48-8E7E-F27EAFC52FD8}"/>
                  </a:ext>
                </a:extLst>
              </p:cNvPr>
              <p:cNvSpPr/>
              <p:nvPr/>
            </p:nvSpPr>
            <p:spPr>
              <a:xfrm rot="16200000">
                <a:off x="7316841" y="3968037"/>
                <a:ext cx="545092" cy="264327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4DC7EB-4843-6B4F-A117-CC837DA86B13}"/>
                  </a:ext>
                </a:extLst>
              </p:cNvPr>
              <p:cNvSpPr/>
              <p:nvPr/>
            </p:nvSpPr>
            <p:spPr>
              <a:xfrm rot="16200000">
                <a:off x="7940877" y="4127741"/>
                <a:ext cx="184506" cy="264327"/>
              </a:xfrm>
              <a:prstGeom prst="rect">
                <a:avLst/>
              </a:prstGeom>
              <a:solidFill>
                <a:srgbClr val="FF66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C26FD8-E4C2-B046-81C9-F44D80A64A83}"/>
                  </a:ext>
                </a:extLst>
              </p:cNvPr>
              <p:cNvSpPr txBox="1"/>
              <p:nvPr/>
            </p:nvSpPr>
            <p:spPr>
              <a:xfrm>
                <a:off x="6860950" y="434792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dog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A7804F-5C8C-444E-895F-E6C04955AC2A}"/>
                  </a:ext>
                </a:extLst>
              </p:cNvPr>
              <p:cNvSpPr txBox="1"/>
              <p:nvPr/>
            </p:nvSpPr>
            <p:spPr>
              <a:xfrm>
                <a:off x="7343165" y="4347928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cat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03A7772-AD60-2E49-9EC4-FB0F69F19D89}"/>
                  </a:ext>
                </a:extLst>
              </p:cNvPr>
              <p:cNvSpPr txBox="1"/>
              <p:nvPr/>
            </p:nvSpPr>
            <p:spPr>
              <a:xfrm>
                <a:off x="7748437" y="435456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bird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48C82C0-825E-A142-9A2D-ADD5E2FB6158}"/>
                </a:ext>
              </a:extLst>
            </p:cNvPr>
            <p:cNvGrpSpPr/>
            <p:nvPr/>
          </p:nvGrpSpPr>
          <p:grpSpPr>
            <a:xfrm>
              <a:off x="106322" y="2296427"/>
              <a:ext cx="8159650" cy="4548565"/>
              <a:chOff x="106322" y="2296427"/>
              <a:chExt cx="8159650" cy="45485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202E5F-E870-534C-9C81-B5B39FC0C3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93173" y="2623915"/>
                <a:ext cx="1269899" cy="1240531"/>
              </a:xfrm>
              <a:prstGeom prst="rect">
                <a:avLst/>
              </a:prstGeom>
            </p:spPr>
          </p:pic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807D5DF-82E2-2C42-A28B-D0A5A752D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8182" y="3244180"/>
                <a:ext cx="1445914" cy="508"/>
              </a:xfrm>
              <a:prstGeom prst="straightConnector1">
                <a:avLst/>
              </a:prstGeom>
              <a:ln w="41275">
                <a:solidFill>
                  <a:schemeClr val="bg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EE9CFA1-80CC-0646-95CC-C2357AFE81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7922" y="3871869"/>
                <a:ext cx="2460498" cy="2089250"/>
              </a:xfrm>
              <a:prstGeom prst="straightConnector1">
                <a:avLst/>
              </a:prstGeom>
              <a:ln w="41275">
                <a:solidFill>
                  <a:schemeClr val="bg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A88E2C-5B58-D344-9CBE-B40D8CF360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2149" y="3244180"/>
                <a:ext cx="1625844" cy="583474"/>
              </a:xfrm>
              <a:prstGeom prst="straightConnector1">
                <a:avLst/>
              </a:prstGeom>
              <a:ln w="41275">
                <a:solidFill>
                  <a:schemeClr val="bg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A048566-9B93-6248-8A54-83E545DB1486}"/>
                  </a:ext>
                </a:extLst>
              </p:cNvPr>
              <p:cNvGrpSpPr/>
              <p:nvPr/>
            </p:nvGrpSpPr>
            <p:grpSpPr>
              <a:xfrm>
                <a:off x="729804" y="2549343"/>
                <a:ext cx="1108661" cy="1166806"/>
                <a:chOff x="729804" y="2549343"/>
                <a:chExt cx="1108661" cy="1166806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FA201AB-2EEF-7F49-AD6C-C2ADDD0125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804" y="2549343"/>
                  <a:ext cx="780797" cy="778387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065CAA15-63A2-3B4B-95B8-41C5CD8C788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433" y="2736746"/>
                  <a:ext cx="792000" cy="79200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BDCB07D-0D80-D146-B7C2-DB63A22EA6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6465" y="2924149"/>
                  <a:ext cx="792000" cy="79200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BED595-2FEE-024B-8386-B5BF05C5ED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51429" y="5655709"/>
                <a:ext cx="800783" cy="801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E95656-47CD-FC4F-B3AC-2AC833CCAC55}"/>
                  </a:ext>
                </a:extLst>
              </p:cNvPr>
              <p:cNvSpPr txBox="1"/>
              <p:nvPr/>
            </p:nvSpPr>
            <p:spPr>
              <a:xfrm>
                <a:off x="106322" y="6506438"/>
                <a:ext cx="31502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Adapted from 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Goodfellow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2018)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32A23A-9C26-6B49-B3CD-DE5CC336F2C7}"/>
                  </a:ext>
                </a:extLst>
              </p:cNvPr>
              <p:cNvSpPr txBox="1"/>
              <p:nvPr/>
            </p:nvSpPr>
            <p:spPr>
              <a:xfrm>
                <a:off x="340155" y="3781767"/>
                <a:ext cx="1672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 data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341F46-B745-F74F-9A24-90ACA60E83E5}"/>
                  </a:ext>
                </a:extLst>
              </p:cNvPr>
              <p:cNvSpPr txBox="1"/>
              <p:nvPr/>
            </p:nvSpPr>
            <p:spPr>
              <a:xfrm>
                <a:off x="3057806" y="2296427"/>
                <a:ext cx="2492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Outsourced learning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C5FB5D1-DA8C-0149-86B9-476FAD0F639C}"/>
                  </a:ext>
                </a:extLst>
              </p:cNvPr>
              <p:cNvSpPr txBox="1"/>
              <p:nvPr/>
            </p:nvSpPr>
            <p:spPr>
              <a:xfrm>
                <a:off x="6700672" y="2854258"/>
                <a:ext cx="1565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outputs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BB4CCA-1E1B-AF4F-98C8-5DD65E4C7D32}"/>
                  </a:ext>
                </a:extLst>
              </p:cNvPr>
              <p:cNvSpPr txBox="1"/>
              <p:nvPr/>
            </p:nvSpPr>
            <p:spPr>
              <a:xfrm>
                <a:off x="3081242" y="5231861"/>
                <a:ext cx="1223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data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084959B-6530-4B43-9C76-30907E219CCB}"/>
                  </a:ext>
                </a:extLst>
              </p:cNvPr>
              <p:cNvSpPr txBox="1"/>
              <p:nvPr/>
            </p:nvSpPr>
            <p:spPr>
              <a:xfrm>
                <a:off x="5357211" y="4912841"/>
                <a:ext cx="2634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Outsourced inference</a:t>
                </a: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74B23-CF48-D944-9023-99F20C713C0D}"/>
              </a:ext>
            </a:extLst>
          </p:cNvPr>
          <p:cNvSpPr/>
          <p:nvPr/>
        </p:nvSpPr>
        <p:spPr>
          <a:xfrm>
            <a:off x="220904" y="4581987"/>
            <a:ext cx="2084390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Robust statistics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1BC7CF-C922-0C41-A5E2-32D57AE0D8BE}"/>
              </a:ext>
            </a:extLst>
          </p:cNvPr>
          <p:cNvSpPr/>
          <p:nvPr/>
        </p:nvSpPr>
        <p:spPr>
          <a:xfrm>
            <a:off x="2777317" y="1561460"/>
            <a:ext cx="3053967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230702-1D9F-174F-8515-8941F79D1632}"/>
              </a:ext>
            </a:extLst>
          </p:cNvPr>
          <p:cNvSpPr/>
          <p:nvPr/>
        </p:nvSpPr>
        <p:spPr>
          <a:xfrm>
            <a:off x="4897983" y="5664490"/>
            <a:ext cx="3552510" cy="8359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34DFFB-9D4B-9E4F-9859-DAB8BDE05E21}"/>
              </a:ext>
            </a:extLst>
          </p:cNvPr>
          <p:cNvSpPr/>
          <p:nvPr/>
        </p:nvSpPr>
        <p:spPr>
          <a:xfrm>
            <a:off x="6298223" y="1799360"/>
            <a:ext cx="2390817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Differential privacy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83FCD6-DDAC-9A49-A378-9F53A5F381C7}"/>
              </a:ext>
            </a:extLst>
          </p:cNvPr>
          <p:cNvSpPr/>
          <p:nvPr/>
        </p:nvSpPr>
        <p:spPr>
          <a:xfrm>
            <a:off x="3348419" y="4232089"/>
            <a:ext cx="834145" cy="3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A0D588-AF56-F94E-B0E1-3A0D1810775A}"/>
              </a:ext>
            </a:extLst>
          </p:cNvPr>
          <p:cNvSpPr/>
          <p:nvPr/>
        </p:nvSpPr>
        <p:spPr>
          <a:xfrm>
            <a:off x="243238" y="4180804"/>
            <a:ext cx="2039723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poisoning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DC31B0-882D-564F-998A-37E9C1BA4709}"/>
              </a:ext>
            </a:extLst>
          </p:cNvPr>
          <p:cNvSpPr/>
          <p:nvPr/>
        </p:nvSpPr>
        <p:spPr>
          <a:xfrm>
            <a:off x="3059643" y="1966347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424915-0D35-5F40-A98F-12C42735E03C}"/>
              </a:ext>
            </a:extLst>
          </p:cNvPr>
          <p:cNvSpPr/>
          <p:nvPr/>
        </p:nvSpPr>
        <p:spPr>
          <a:xfrm>
            <a:off x="5898207" y="2206882"/>
            <a:ext cx="3023691" cy="6755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inference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theft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D8B6B9-5D09-E145-9A8D-D5AAEC960826}"/>
              </a:ext>
            </a:extLst>
          </p:cNvPr>
          <p:cNvSpPr/>
          <p:nvPr/>
        </p:nvSpPr>
        <p:spPr>
          <a:xfrm>
            <a:off x="5405760" y="5271209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D7DBA4-B827-F344-940D-D9C34B39D9CA}"/>
              </a:ext>
            </a:extLst>
          </p:cNvPr>
          <p:cNvSpPr/>
          <p:nvPr/>
        </p:nvSpPr>
        <p:spPr>
          <a:xfrm>
            <a:off x="2916207" y="4627035"/>
            <a:ext cx="1671229" cy="602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292048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04E7-2772-2248-A35B-026CCD609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CCFF91-6524-4F4F-AA8C-4C4B87D2131B}"/>
              </a:ext>
            </a:extLst>
          </p:cNvPr>
          <p:cNvGrpSpPr/>
          <p:nvPr/>
        </p:nvGrpSpPr>
        <p:grpSpPr>
          <a:xfrm>
            <a:off x="6860950" y="3325969"/>
            <a:ext cx="1456874" cy="1397931"/>
            <a:chOff x="6860950" y="3325969"/>
            <a:chExt cx="1456874" cy="139793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F2E025-ADA6-0C4D-9A05-7FA4C05EA99D}"/>
                </a:ext>
              </a:extLst>
            </p:cNvPr>
            <p:cNvSpPr/>
            <p:nvPr/>
          </p:nvSpPr>
          <p:spPr>
            <a:xfrm rot="16200000">
              <a:off x="6622255" y="3717194"/>
              <a:ext cx="1046778" cy="26432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8F2B1C-BC88-5D4E-B47D-207F95DE4AFE}"/>
                </a:ext>
              </a:extLst>
            </p:cNvPr>
            <p:cNvSpPr/>
            <p:nvPr/>
          </p:nvSpPr>
          <p:spPr>
            <a:xfrm rot="16200000">
              <a:off x="7316841" y="3968037"/>
              <a:ext cx="545092" cy="264327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60823D-0929-E343-BDD1-97677EA670DD}"/>
                </a:ext>
              </a:extLst>
            </p:cNvPr>
            <p:cNvSpPr/>
            <p:nvPr/>
          </p:nvSpPr>
          <p:spPr>
            <a:xfrm rot="16200000">
              <a:off x="7940877" y="4127741"/>
              <a:ext cx="184506" cy="26432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A870F3-1BEE-EA43-AFFC-3BA810E41FDE}"/>
                </a:ext>
              </a:extLst>
            </p:cNvPr>
            <p:cNvSpPr txBox="1"/>
            <p:nvPr/>
          </p:nvSpPr>
          <p:spPr>
            <a:xfrm>
              <a:off x="6860950" y="434792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dog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921A64-B8EE-2A4D-9C01-A842258D42FF}"/>
                </a:ext>
              </a:extLst>
            </p:cNvPr>
            <p:cNvSpPr txBox="1"/>
            <p:nvPr/>
          </p:nvSpPr>
          <p:spPr>
            <a:xfrm>
              <a:off x="7343165" y="434792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cat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AFB269-827F-3244-9C68-9B27A0F1B18E}"/>
                </a:ext>
              </a:extLst>
            </p:cNvPr>
            <p:cNvSpPr txBox="1"/>
            <p:nvPr/>
          </p:nvSpPr>
          <p:spPr>
            <a:xfrm>
              <a:off x="7748437" y="43545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bird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880869-4254-2744-B168-F70E6A11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173" y="2623915"/>
            <a:ext cx="1269899" cy="12405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41DA2C-133E-9F4C-8D22-B11F43FDD6E7}"/>
              </a:ext>
            </a:extLst>
          </p:cNvPr>
          <p:cNvCxnSpPr>
            <a:cxnSpLocks/>
          </p:cNvCxnSpPr>
          <p:nvPr/>
        </p:nvCxnSpPr>
        <p:spPr>
          <a:xfrm>
            <a:off x="2078182" y="3244180"/>
            <a:ext cx="1445914" cy="508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F7A49B-ECC2-B546-9E08-293840C194EA}"/>
              </a:ext>
            </a:extLst>
          </p:cNvPr>
          <p:cNvCxnSpPr>
            <a:cxnSpLocks/>
          </p:cNvCxnSpPr>
          <p:nvPr/>
        </p:nvCxnSpPr>
        <p:spPr>
          <a:xfrm flipV="1">
            <a:off x="4247922" y="3871869"/>
            <a:ext cx="2460498" cy="2089250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D4B31-45BB-5F44-B572-371C520148BD}"/>
              </a:ext>
            </a:extLst>
          </p:cNvPr>
          <p:cNvCxnSpPr>
            <a:cxnSpLocks/>
          </p:cNvCxnSpPr>
          <p:nvPr/>
        </p:nvCxnSpPr>
        <p:spPr>
          <a:xfrm>
            <a:off x="5132149" y="3244180"/>
            <a:ext cx="1625844" cy="583474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964E0-C9C4-F043-8831-CE084379429D}"/>
              </a:ext>
            </a:extLst>
          </p:cNvPr>
          <p:cNvGrpSpPr/>
          <p:nvPr/>
        </p:nvGrpSpPr>
        <p:grpSpPr>
          <a:xfrm>
            <a:off x="729804" y="2549343"/>
            <a:ext cx="1108661" cy="1166806"/>
            <a:chOff x="729804" y="2549343"/>
            <a:chExt cx="1108661" cy="11668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A71D83-974C-5E44-9F95-03878FB8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804" y="2549343"/>
              <a:ext cx="780797" cy="77838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B996EC-E618-074F-9CD3-0FEC64D86A1A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433" y="2736746"/>
              <a:ext cx="792000" cy="79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D9C4EF-02F2-2048-8731-9DCAD0EC47A2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465" y="2924149"/>
              <a:ext cx="792000" cy="79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56CA2E1-DBBF-0546-A825-DDAD667B76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429" y="5655709"/>
            <a:ext cx="800783" cy="801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EF7B5E-DEE5-B64B-8DEC-6E95F76C7B86}"/>
              </a:ext>
            </a:extLst>
          </p:cNvPr>
          <p:cNvSpPr txBox="1"/>
          <p:nvPr/>
        </p:nvSpPr>
        <p:spPr>
          <a:xfrm>
            <a:off x="340155" y="3781767"/>
            <a:ext cx="167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B487D-8079-234D-B052-D4CE6A9898DE}"/>
              </a:ext>
            </a:extLst>
          </p:cNvPr>
          <p:cNvSpPr txBox="1"/>
          <p:nvPr/>
        </p:nvSpPr>
        <p:spPr>
          <a:xfrm>
            <a:off x="3057806" y="229642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Outsourced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15799-3959-0C45-A6E8-A474D195D3D2}"/>
              </a:ext>
            </a:extLst>
          </p:cNvPr>
          <p:cNvSpPr txBox="1"/>
          <p:nvPr/>
        </p:nvSpPr>
        <p:spPr>
          <a:xfrm>
            <a:off x="6700672" y="2854258"/>
            <a:ext cx="156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outputs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C8CF29-7D24-E24F-A1C0-F523FFC16331}"/>
              </a:ext>
            </a:extLst>
          </p:cNvPr>
          <p:cNvSpPr txBox="1"/>
          <p:nvPr/>
        </p:nvSpPr>
        <p:spPr>
          <a:xfrm>
            <a:off x="3081242" y="5231861"/>
            <a:ext cx="1223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DE99-414E-0D4A-A454-D986001AD3B0}"/>
              </a:ext>
            </a:extLst>
          </p:cNvPr>
          <p:cNvSpPr txBox="1"/>
          <p:nvPr/>
        </p:nvSpPr>
        <p:spPr>
          <a:xfrm>
            <a:off x="5357211" y="4912841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Outsourced inference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026C26-0A04-3F42-A53A-4C0E12B46630}"/>
              </a:ext>
            </a:extLst>
          </p:cNvPr>
          <p:cNvSpPr/>
          <p:nvPr/>
        </p:nvSpPr>
        <p:spPr>
          <a:xfrm>
            <a:off x="220904" y="4581987"/>
            <a:ext cx="2084390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Robust statistics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FE59D-4BBF-6146-A017-0DFDFAAF5E9D}"/>
              </a:ext>
            </a:extLst>
          </p:cNvPr>
          <p:cNvSpPr/>
          <p:nvPr/>
        </p:nvSpPr>
        <p:spPr>
          <a:xfrm>
            <a:off x="2777317" y="1561460"/>
            <a:ext cx="3053967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E5285C-D062-8941-B727-D7135F79A834}"/>
              </a:ext>
            </a:extLst>
          </p:cNvPr>
          <p:cNvSpPr/>
          <p:nvPr/>
        </p:nvSpPr>
        <p:spPr>
          <a:xfrm>
            <a:off x="4897983" y="5664490"/>
            <a:ext cx="3552510" cy="8359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BC8700-CE5C-DB44-B2B5-9682425A0958}"/>
              </a:ext>
            </a:extLst>
          </p:cNvPr>
          <p:cNvSpPr/>
          <p:nvPr/>
        </p:nvSpPr>
        <p:spPr>
          <a:xfrm>
            <a:off x="6298223" y="1799360"/>
            <a:ext cx="2390817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Differential privacy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E8D25D-8385-9E4E-8C39-F95F0A3B0B95}"/>
              </a:ext>
            </a:extLst>
          </p:cNvPr>
          <p:cNvSpPr/>
          <p:nvPr/>
        </p:nvSpPr>
        <p:spPr>
          <a:xfrm>
            <a:off x="3348419" y="4232089"/>
            <a:ext cx="834145" cy="3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E34F61-32F2-0247-8D0E-78E79B275AF8}"/>
              </a:ext>
            </a:extLst>
          </p:cNvPr>
          <p:cNvSpPr/>
          <p:nvPr/>
        </p:nvSpPr>
        <p:spPr>
          <a:xfrm>
            <a:off x="243238" y="4180804"/>
            <a:ext cx="2039723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poisoning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D48372-3FEE-5B41-B63E-587D17FF42C4}"/>
              </a:ext>
            </a:extLst>
          </p:cNvPr>
          <p:cNvSpPr/>
          <p:nvPr/>
        </p:nvSpPr>
        <p:spPr>
          <a:xfrm>
            <a:off x="3059643" y="1966347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D013F4-01A0-5544-88D5-593E40CDC0ED}"/>
              </a:ext>
            </a:extLst>
          </p:cNvPr>
          <p:cNvSpPr/>
          <p:nvPr/>
        </p:nvSpPr>
        <p:spPr>
          <a:xfrm>
            <a:off x="5898207" y="2206882"/>
            <a:ext cx="3023691" cy="6755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inference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theft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CF6D36-0D85-204E-9769-6C697AB34992}"/>
              </a:ext>
            </a:extLst>
          </p:cNvPr>
          <p:cNvSpPr/>
          <p:nvPr/>
        </p:nvSpPr>
        <p:spPr>
          <a:xfrm>
            <a:off x="5405760" y="5271209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953CA-43AE-7846-8676-FA141347E499}"/>
              </a:ext>
            </a:extLst>
          </p:cNvPr>
          <p:cNvSpPr/>
          <p:nvPr/>
        </p:nvSpPr>
        <p:spPr>
          <a:xfrm>
            <a:off x="2916207" y="4627035"/>
            <a:ext cx="1671229" cy="602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D8C1116-F367-6E40-824B-AF4686D1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5" y="479388"/>
            <a:ext cx="8171873" cy="6506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talk: security of deployed models</a:t>
            </a:r>
          </a:p>
        </p:txBody>
      </p:sp>
    </p:spTree>
    <p:extLst>
      <p:ext uri="{BB962C8B-B14F-4D97-AF65-F5344CB8AC3E}">
        <p14:creationId xmlns:p14="http://schemas.microsoft.com/office/powerpoint/2010/main" val="170417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  <p:bldP spid="31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04E7-2772-2248-A35B-026CCD609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CCFF91-6524-4F4F-AA8C-4C4B87D2131B}"/>
              </a:ext>
            </a:extLst>
          </p:cNvPr>
          <p:cNvGrpSpPr/>
          <p:nvPr/>
        </p:nvGrpSpPr>
        <p:grpSpPr>
          <a:xfrm>
            <a:off x="6860950" y="3325969"/>
            <a:ext cx="1456874" cy="1397931"/>
            <a:chOff x="6860950" y="3325969"/>
            <a:chExt cx="1456874" cy="139793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F2E025-ADA6-0C4D-9A05-7FA4C05EA99D}"/>
                </a:ext>
              </a:extLst>
            </p:cNvPr>
            <p:cNvSpPr/>
            <p:nvPr/>
          </p:nvSpPr>
          <p:spPr>
            <a:xfrm rot="16200000">
              <a:off x="6622255" y="3717194"/>
              <a:ext cx="1046778" cy="26432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8F2B1C-BC88-5D4E-B47D-207F95DE4AFE}"/>
                </a:ext>
              </a:extLst>
            </p:cNvPr>
            <p:cNvSpPr/>
            <p:nvPr/>
          </p:nvSpPr>
          <p:spPr>
            <a:xfrm rot="16200000">
              <a:off x="7316841" y="3968037"/>
              <a:ext cx="545092" cy="264327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60823D-0929-E343-BDD1-97677EA670DD}"/>
                </a:ext>
              </a:extLst>
            </p:cNvPr>
            <p:cNvSpPr/>
            <p:nvPr/>
          </p:nvSpPr>
          <p:spPr>
            <a:xfrm rot="16200000">
              <a:off x="7940877" y="4127741"/>
              <a:ext cx="184506" cy="26432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A870F3-1BEE-EA43-AFFC-3BA810E41FDE}"/>
                </a:ext>
              </a:extLst>
            </p:cNvPr>
            <p:cNvSpPr txBox="1"/>
            <p:nvPr/>
          </p:nvSpPr>
          <p:spPr>
            <a:xfrm>
              <a:off x="6860950" y="434792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dog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921A64-B8EE-2A4D-9C01-A842258D42FF}"/>
                </a:ext>
              </a:extLst>
            </p:cNvPr>
            <p:cNvSpPr txBox="1"/>
            <p:nvPr/>
          </p:nvSpPr>
          <p:spPr>
            <a:xfrm>
              <a:off x="7343165" y="434792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cat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AFB269-827F-3244-9C68-9B27A0F1B18E}"/>
                </a:ext>
              </a:extLst>
            </p:cNvPr>
            <p:cNvSpPr txBox="1"/>
            <p:nvPr/>
          </p:nvSpPr>
          <p:spPr>
            <a:xfrm>
              <a:off x="7748437" y="43545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bird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880869-4254-2744-B168-F70E6A11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173" y="2623915"/>
            <a:ext cx="1269899" cy="12405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41DA2C-133E-9F4C-8D22-B11F43FDD6E7}"/>
              </a:ext>
            </a:extLst>
          </p:cNvPr>
          <p:cNvCxnSpPr>
            <a:cxnSpLocks/>
          </p:cNvCxnSpPr>
          <p:nvPr/>
        </p:nvCxnSpPr>
        <p:spPr>
          <a:xfrm>
            <a:off x="2078182" y="3244180"/>
            <a:ext cx="1445914" cy="508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F7A49B-ECC2-B546-9E08-293840C194EA}"/>
              </a:ext>
            </a:extLst>
          </p:cNvPr>
          <p:cNvCxnSpPr>
            <a:cxnSpLocks/>
          </p:cNvCxnSpPr>
          <p:nvPr/>
        </p:nvCxnSpPr>
        <p:spPr>
          <a:xfrm flipV="1">
            <a:off x="4247922" y="3871869"/>
            <a:ext cx="2460498" cy="2089250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D4B31-45BB-5F44-B572-371C520148BD}"/>
              </a:ext>
            </a:extLst>
          </p:cNvPr>
          <p:cNvCxnSpPr>
            <a:cxnSpLocks/>
          </p:cNvCxnSpPr>
          <p:nvPr/>
        </p:nvCxnSpPr>
        <p:spPr>
          <a:xfrm>
            <a:off x="5132149" y="3244180"/>
            <a:ext cx="1625844" cy="583474"/>
          </a:xfrm>
          <a:prstGeom prst="straightConnector1">
            <a:avLst/>
          </a:prstGeom>
          <a:ln w="4127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964E0-C9C4-F043-8831-CE084379429D}"/>
              </a:ext>
            </a:extLst>
          </p:cNvPr>
          <p:cNvGrpSpPr/>
          <p:nvPr/>
        </p:nvGrpSpPr>
        <p:grpSpPr>
          <a:xfrm>
            <a:off x="729804" y="2549343"/>
            <a:ext cx="1108661" cy="1166806"/>
            <a:chOff x="729804" y="2549343"/>
            <a:chExt cx="1108661" cy="11668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A71D83-974C-5E44-9F95-03878FB8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804" y="2549343"/>
              <a:ext cx="780797" cy="77838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B996EC-E618-074F-9CD3-0FEC64D86A1A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433" y="2736746"/>
              <a:ext cx="792000" cy="79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D9C4EF-02F2-2048-8731-9DCAD0EC47A2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465" y="2924149"/>
              <a:ext cx="792000" cy="79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56CA2E1-DBBF-0546-A825-DDAD667B76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429" y="5655709"/>
            <a:ext cx="800783" cy="801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EF7B5E-DEE5-B64B-8DEC-6E95F76C7B86}"/>
              </a:ext>
            </a:extLst>
          </p:cNvPr>
          <p:cNvSpPr txBox="1"/>
          <p:nvPr/>
        </p:nvSpPr>
        <p:spPr>
          <a:xfrm>
            <a:off x="340155" y="3781767"/>
            <a:ext cx="167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B487D-8079-234D-B052-D4CE6A9898DE}"/>
              </a:ext>
            </a:extLst>
          </p:cNvPr>
          <p:cNvSpPr txBox="1"/>
          <p:nvPr/>
        </p:nvSpPr>
        <p:spPr>
          <a:xfrm>
            <a:off x="3057806" y="229642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Outsourced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15799-3959-0C45-A6E8-A474D195D3D2}"/>
              </a:ext>
            </a:extLst>
          </p:cNvPr>
          <p:cNvSpPr txBox="1"/>
          <p:nvPr/>
        </p:nvSpPr>
        <p:spPr>
          <a:xfrm>
            <a:off x="6700672" y="2854258"/>
            <a:ext cx="156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outputs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C8CF29-7D24-E24F-A1C0-F523FFC16331}"/>
              </a:ext>
            </a:extLst>
          </p:cNvPr>
          <p:cNvSpPr txBox="1"/>
          <p:nvPr/>
        </p:nvSpPr>
        <p:spPr>
          <a:xfrm>
            <a:off x="3081242" y="5231861"/>
            <a:ext cx="1223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2DE99-414E-0D4A-A454-D986001AD3B0}"/>
              </a:ext>
            </a:extLst>
          </p:cNvPr>
          <p:cNvSpPr txBox="1"/>
          <p:nvPr/>
        </p:nvSpPr>
        <p:spPr>
          <a:xfrm>
            <a:off x="5357211" y="4912841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Outsourced inference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026C26-0A04-3F42-A53A-4C0E12B46630}"/>
              </a:ext>
            </a:extLst>
          </p:cNvPr>
          <p:cNvSpPr/>
          <p:nvPr/>
        </p:nvSpPr>
        <p:spPr>
          <a:xfrm>
            <a:off x="220904" y="4581987"/>
            <a:ext cx="2084390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Robust statistics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FE59D-4BBF-6146-A017-0DFDFAAF5E9D}"/>
              </a:ext>
            </a:extLst>
          </p:cNvPr>
          <p:cNvSpPr/>
          <p:nvPr/>
        </p:nvSpPr>
        <p:spPr>
          <a:xfrm>
            <a:off x="2777317" y="1561460"/>
            <a:ext cx="3053967" cy="36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E5285C-D062-8941-B727-D7135F79A834}"/>
              </a:ext>
            </a:extLst>
          </p:cNvPr>
          <p:cNvSpPr/>
          <p:nvPr/>
        </p:nvSpPr>
        <p:spPr>
          <a:xfrm>
            <a:off x="4897983" y="5664490"/>
            <a:ext cx="3552510" cy="8359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Crypto, Trusted hardware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BC8700-CE5C-DB44-B2B5-9682425A0958}"/>
              </a:ext>
            </a:extLst>
          </p:cNvPr>
          <p:cNvSpPr/>
          <p:nvPr/>
        </p:nvSpPr>
        <p:spPr>
          <a:xfrm>
            <a:off x="6298223" y="1799360"/>
            <a:ext cx="2390817" cy="360000"/>
          </a:xfrm>
          <a:prstGeom prst="rect">
            <a:avLst/>
          </a:prstGeom>
          <a:solidFill>
            <a:srgbClr val="FF9E26"/>
          </a:solidFill>
          <a:ln>
            <a:solidFill>
              <a:srgbClr val="FF9E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Differential privacy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E8D25D-8385-9E4E-8C39-F95F0A3B0B95}"/>
              </a:ext>
            </a:extLst>
          </p:cNvPr>
          <p:cNvSpPr/>
          <p:nvPr/>
        </p:nvSpPr>
        <p:spPr>
          <a:xfrm>
            <a:off x="3348419" y="4232089"/>
            <a:ext cx="834145" cy="3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E34F61-32F2-0247-8D0E-78E79B275AF8}"/>
              </a:ext>
            </a:extLst>
          </p:cNvPr>
          <p:cNvSpPr/>
          <p:nvPr/>
        </p:nvSpPr>
        <p:spPr>
          <a:xfrm>
            <a:off x="243238" y="4180804"/>
            <a:ext cx="2039723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poisoning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D48372-3FEE-5B41-B63E-587D17FF42C4}"/>
              </a:ext>
            </a:extLst>
          </p:cNvPr>
          <p:cNvSpPr/>
          <p:nvPr/>
        </p:nvSpPr>
        <p:spPr>
          <a:xfrm>
            <a:off x="3059643" y="1966347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D013F4-01A0-5544-88D5-593E40CDC0ED}"/>
              </a:ext>
            </a:extLst>
          </p:cNvPr>
          <p:cNvSpPr/>
          <p:nvPr/>
        </p:nvSpPr>
        <p:spPr>
          <a:xfrm>
            <a:off x="5898207" y="2206882"/>
            <a:ext cx="3023691" cy="6755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inference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theft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CF6D36-0D85-204E-9769-6C697AB34992}"/>
              </a:ext>
            </a:extLst>
          </p:cNvPr>
          <p:cNvSpPr/>
          <p:nvPr/>
        </p:nvSpPr>
        <p:spPr>
          <a:xfrm>
            <a:off x="5405760" y="5271209"/>
            <a:ext cx="2536957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&amp; integrity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953CA-43AE-7846-8676-FA141347E499}"/>
              </a:ext>
            </a:extLst>
          </p:cNvPr>
          <p:cNvSpPr/>
          <p:nvPr/>
        </p:nvSpPr>
        <p:spPr>
          <a:xfrm>
            <a:off x="2916207" y="4627035"/>
            <a:ext cx="1671229" cy="602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A5EC47F-0E09-8B45-AD0C-F76F5755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5" y="479388"/>
            <a:ext cx="8171873" cy="6506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Stealing ML Models</a:t>
            </a:r>
          </a:p>
        </p:txBody>
      </p:sp>
    </p:spTree>
    <p:extLst>
      <p:ext uri="{BB962C8B-B14F-4D97-AF65-F5344CB8AC3E}">
        <p14:creationId xmlns:p14="http://schemas.microsoft.com/office/powerpoint/2010/main" val="135120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9AE8-4815-5447-A17F-B9B0122E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Machine Learning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A90C8-19B2-BB4A-AF48-5DF4EEDD3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>
                <a:cs typeface="Arial" panose="020B0604020202020204" pitchFamily="34" charset="0"/>
              </a:rPr>
              <a:pPr/>
              <a:t>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9655BE7A-CAC5-EB40-ACD5-2046CEEB324D}"/>
              </a:ext>
            </a:extLst>
          </p:cNvPr>
          <p:cNvSpPr/>
          <p:nvPr/>
        </p:nvSpPr>
        <p:spPr>
          <a:xfrm rot="16200000">
            <a:off x="5709772" y="2596481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CA5C6-D593-C24C-AB1D-1339CFC1E4B3}"/>
              </a:ext>
            </a:extLst>
          </p:cNvPr>
          <p:cNvGrpSpPr/>
          <p:nvPr/>
        </p:nvGrpSpPr>
        <p:grpSpPr>
          <a:xfrm>
            <a:off x="1704762" y="4680203"/>
            <a:ext cx="6299999" cy="1380281"/>
            <a:chOff x="2173482" y="4347692"/>
            <a:chExt cx="5828251" cy="1108636"/>
          </a:xfrm>
        </p:grpSpPr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3F1C1141-3893-674A-A445-745A852CA130}"/>
                </a:ext>
              </a:extLst>
            </p:cNvPr>
            <p:cNvCxnSpPr/>
            <p:nvPr/>
          </p:nvCxnSpPr>
          <p:spPr>
            <a:xfrm rot="16200000" flipH="1">
              <a:off x="5081258" y="1439916"/>
              <a:ext cx="12700" cy="5828251"/>
            </a:xfrm>
            <a:prstGeom prst="curvedConnector3">
              <a:avLst>
                <a:gd name="adj1" fmla="val 9428504"/>
              </a:avLst>
            </a:prstGeom>
            <a:ln w="28575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2EDBA6-6BD6-E84D-AD6A-1D5CDEA2288D}"/>
                </a:ext>
              </a:extLst>
            </p:cNvPr>
            <p:cNvSpPr txBox="1"/>
            <p:nvPr/>
          </p:nvSpPr>
          <p:spPr>
            <a:xfrm>
              <a:off x="4306245" y="5134961"/>
              <a:ext cx="1633046" cy="321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$$$ per query</a:t>
              </a:r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5BE7E20F-DF7C-E04E-A658-B5BE14C808C5}"/>
              </a:ext>
            </a:extLst>
          </p:cNvPr>
          <p:cNvSpPr/>
          <p:nvPr/>
        </p:nvSpPr>
        <p:spPr>
          <a:xfrm rot="10800000">
            <a:off x="2314730" y="2107742"/>
            <a:ext cx="4183436" cy="1396335"/>
          </a:xfrm>
          <a:prstGeom prst="cloud">
            <a:avLst/>
          </a:prstGeom>
          <a:ln w="28575" cmpd="sng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3B60D8-15BD-8248-8EFD-684BCC445399}"/>
              </a:ext>
            </a:extLst>
          </p:cNvPr>
          <p:cNvGrpSpPr/>
          <p:nvPr/>
        </p:nvGrpSpPr>
        <p:grpSpPr>
          <a:xfrm>
            <a:off x="3930854" y="2393798"/>
            <a:ext cx="1447800" cy="914400"/>
            <a:chOff x="4077482" y="2176433"/>
            <a:chExt cx="1447800" cy="9144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6B26E6C-D923-0443-A37C-FDBFC48AE519}"/>
                </a:ext>
              </a:extLst>
            </p:cNvPr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Model f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135265-4B36-4A42-AA58-4DC36F921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13" name="Up Arrow 12">
            <a:extLst>
              <a:ext uri="{FF2B5EF4-FFF2-40B4-BE49-F238E27FC236}">
                <a16:creationId xmlns:a16="http://schemas.microsoft.com/office/drawing/2014/main" id="{84711CD6-89F2-264B-9AC5-97A9C1723447}"/>
              </a:ext>
            </a:extLst>
          </p:cNvPr>
          <p:cNvSpPr/>
          <p:nvPr/>
        </p:nvSpPr>
        <p:spPr>
          <a:xfrm rot="16200000">
            <a:off x="5637700" y="2596482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0936A3-A0DC-9347-821B-AA52002332E3}"/>
              </a:ext>
            </a:extLst>
          </p:cNvPr>
          <p:cNvGrpSpPr/>
          <p:nvPr/>
        </p:nvGrpSpPr>
        <p:grpSpPr>
          <a:xfrm>
            <a:off x="1650037" y="2312033"/>
            <a:ext cx="5293300" cy="1425101"/>
            <a:chOff x="1695397" y="1979520"/>
            <a:chExt cx="5257300" cy="1425101"/>
          </a:xfrm>
        </p:grpSpPr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06B80956-3B4E-D540-A942-87F2FB71B9D6}"/>
                </a:ext>
              </a:extLst>
            </p:cNvPr>
            <p:cNvCxnSpPr/>
            <p:nvPr/>
          </p:nvCxnSpPr>
          <p:spPr>
            <a:xfrm rot="16200000" flipH="1" flipV="1">
              <a:off x="4142676" y="594601"/>
              <a:ext cx="362741" cy="5257300"/>
            </a:xfrm>
            <a:prstGeom prst="curvedConnector3">
              <a:avLst>
                <a:gd name="adj1" fmla="val -482680"/>
              </a:avLst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C77C83-FB1D-8847-ABDB-1D08CA8135FE}"/>
                </a:ext>
              </a:extLst>
            </p:cNvPr>
            <p:cNvSpPr/>
            <p:nvPr/>
          </p:nvSpPr>
          <p:spPr>
            <a:xfrm>
              <a:off x="2268148" y="1979520"/>
              <a:ext cx="2051998" cy="560340"/>
            </a:xfrm>
            <a:custGeom>
              <a:avLst/>
              <a:gdLst>
                <a:gd name="connsiteX0" fmla="*/ 1859797 w 1859797"/>
                <a:gd name="connsiteY0" fmla="*/ 560340 h 560340"/>
                <a:gd name="connsiteX1" fmla="*/ 937459 w 1859797"/>
                <a:gd name="connsiteY1" fmla="*/ 16085 h 560340"/>
                <a:gd name="connsiteX2" fmla="*/ 0 w 1859797"/>
                <a:gd name="connsiteY2" fmla="*/ 197503 h 5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9797" h="560340">
                  <a:moveTo>
                    <a:pt x="1859797" y="560340"/>
                  </a:moveTo>
                  <a:cubicBezTo>
                    <a:pt x="1553611" y="318449"/>
                    <a:pt x="1247425" y="76558"/>
                    <a:pt x="937459" y="16085"/>
                  </a:cubicBezTo>
                  <a:cubicBezTo>
                    <a:pt x="627493" y="-44388"/>
                    <a:pt x="313746" y="76557"/>
                    <a:pt x="0" y="197503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A8D892-0356-264C-9143-845BAB02C189}"/>
              </a:ext>
            </a:extLst>
          </p:cNvPr>
          <p:cNvGrpSpPr/>
          <p:nvPr/>
        </p:nvGrpSpPr>
        <p:grpSpPr>
          <a:xfrm>
            <a:off x="756086" y="2566790"/>
            <a:ext cx="4352505" cy="2119765"/>
            <a:chOff x="756086" y="2234277"/>
            <a:chExt cx="4352505" cy="21197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57532E-5A31-9A48-947C-F20122D9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920" y="3404623"/>
              <a:ext cx="1175380" cy="94941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DAC1CC-8619-564F-A2A5-54A04ED3654B}"/>
                </a:ext>
              </a:extLst>
            </p:cNvPr>
            <p:cNvSpPr txBox="1"/>
            <p:nvPr/>
          </p:nvSpPr>
          <p:spPr>
            <a:xfrm>
              <a:off x="778578" y="3066069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</p:txBody>
        </p:sp>
        <p:sp>
          <p:nvSpPr>
            <p:cNvPr id="20" name="Rounded Rectangular Callout 19">
              <a:extLst>
                <a:ext uri="{FF2B5EF4-FFF2-40B4-BE49-F238E27FC236}">
                  <a16:creationId xmlns:a16="http://schemas.microsoft.com/office/drawing/2014/main" id="{612C3E10-3526-A34A-82B3-FA9EF0A60C9C}"/>
                </a:ext>
              </a:extLst>
            </p:cNvPr>
            <p:cNvSpPr/>
            <p:nvPr/>
          </p:nvSpPr>
          <p:spPr>
            <a:xfrm>
              <a:off x="3657773" y="3349675"/>
              <a:ext cx="1450818" cy="478518"/>
            </a:xfrm>
            <a:prstGeom prst="wedgeRoundRectCallout">
              <a:avLst>
                <a:gd name="adj1" fmla="val 45940"/>
                <a:gd name="adj2" fmla="val -156573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Black Box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58E509-0A84-234F-8362-0419A6A0900D}"/>
                </a:ext>
              </a:extLst>
            </p:cNvPr>
            <p:cNvCxnSpPr/>
            <p:nvPr/>
          </p:nvCxnSpPr>
          <p:spPr>
            <a:xfrm flipV="1">
              <a:off x="1230456" y="2638118"/>
              <a:ext cx="0" cy="427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eft-Right Arrow 21">
              <a:extLst>
                <a:ext uri="{FF2B5EF4-FFF2-40B4-BE49-F238E27FC236}">
                  <a16:creationId xmlns:a16="http://schemas.microsoft.com/office/drawing/2014/main" id="{1BA15E3C-11C6-664C-88B7-B67A6A1A6F5C}"/>
                </a:ext>
              </a:extLst>
            </p:cNvPr>
            <p:cNvSpPr/>
            <p:nvPr/>
          </p:nvSpPr>
          <p:spPr>
            <a:xfrm>
              <a:off x="2924186" y="2338764"/>
              <a:ext cx="733587" cy="299354"/>
            </a:xfrm>
            <a:prstGeom prst="left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B26CD7-9857-EC4B-84AB-504C103180D2}"/>
                </a:ext>
              </a:extLst>
            </p:cNvPr>
            <p:cNvCxnSpPr/>
            <p:nvPr/>
          </p:nvCxnSpPr>
          <p:spPr>
            <a:xfrm flipH="1">
              <a:off x="2314728" y="2638118"/>
              <a:ext cx="2" cy="427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E6AF67-1F65-5441-AACB-7E84AE85E287}"/>
                </a:ext>
              </a:extLst>
            </p:cNvPr>
            <p:cNvSpPr txBox="1"/>
            <p:nvPr/>
          </p:nvSpPr>
          <p:spPr>
            <a:xfrm>
              <a:off x="1695284" y="3066069"/>
              <a:ext cx="1931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classification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E33476C-5F1A-DA46-B2B0-CD7D1B9353CD}"/>
                </a:ext>
              </a:extLst>
            </p:cNvPr>
            <p:cNvSpPr/>
            <p:nvPr/>
          </p:nvSpPr>
          <p:spPr>
            <a:xfrm>
              <a:off x="756086" y="2234277"/>
              <a:ext cx="2030042" cy="4038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Prediction API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98959-1444-124D-BB32-27DE32889E71}"/>
              </a:ext>
            </a:extLst>
          </p:cNvPr>
          <p:cNvGrpSpPr/>
          <p:nvPr/>
        </p:nvGrpSpPr>
        <p:grpSpPr>
          <a:xfrm>
            <a:off x="6289150" y="2552061"/>
            <a:ext cx="2491960" cy="2134494"/>
            <a:chOff x="6289150" y="2219548"/>
            <a:chExt cx="2491960" cy="213449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12D52E-430B-D140-B9E7-2BE6FBA34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1812" y="3330138"/>
              <a:ext cx="1169298" cy="1023904"/>
            </a:xfrm>
            <a:prstGeom prst="rect">
              <a:avLst/>
            </a:prstGeom>
          </p:spPr>
        </p:pic>
        <p:sp>
          <p:nvSpPr>
            <p:cNvPr id="28" name="Up Arrow 27">
              <a:extLst>
                <a:ext uri="{FF2B5EF4-FFF2-40B4-BE49-F238E27FC236}">
                  <a16:creationId xmlns:a16="http://schemas.microsoft.com/office/drawing/2014/main" id="{57D6FB73-65B4-8344-917D-72B7BD3E9A31}"/>
                </a:ext>
              </a:extLst>
            </p:cNvPr>
            <p:cNvSpPr/>
            <p:nvPr/>
          </p:nvSpPr>
          <p:spPr>
            <a:xfrm>
              <a:off x="6988105" y="2647450"/>
              <a:ext cx="324000" cy="41861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2ED0361-3012-C448-947D-69BA55FC1B6C}"/>
                </a:ext>
              </a:extLst>
            </p:cNvPr>
            <p:cNvGrpSpPr/>
            <p:nvPr/>
          </p:nvGrpSpPr>
          <p:grpSpPr>
            <a:xfrm>
              <a:off x="6721814" y="3103568"/>
              <a:ext cx="889998" cy="952439"/>
              <a:chOff x="6712168" y="4766398"/>
              <a:chExt cx="889998" cy="952439"/>
            </a:xfrm>
          </p:grpSpPr>
          <p:pic>
            <p:nvPicPr>
              <p:cNvPr id="31" name="Content Placeholder 4">
                <a:extLst>
                  <a:ext uri="{FF2B5EF4-FFF2-40B4-BE49-F238E27FC236}">
                    <a16:creationId xmlns:a16="http://schemas.microsoft.com/office/drawing/2014/main" id="{0310F9D1-3D13-FD4D-88CB-2BD3BAF14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144" b="-871"/>
              <a:stretch/>
            </p:blipFill>
            <p:spPr>
              <a:xfrm>
                <a:off x="6712168" y="4766398"/>
                <a:ext cx="889998" cy="952439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D15B6F-194F-6D40-8911-669FFBF00589}"/>
                  </a:ext>
                </a:extLst>
              </p:cNvPr>
              <p:cNvSpPr txBox="1"/>
              <p:nvPr/>
            </p:nvSpPr>
            <p:spPr>
              <a:xfrm>
                <a:off x="6831479" y="4767510"/>
                <a:ext cx="726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</p:txBody>
          </p:sp>
        </p:grp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29298D5-1BF4-9E40-860E-9079321FE2AF}"/>
                </a:ext>
              </a:extLst>
            </p:cNvPr>
            <p:cNvSpPr/>
            <p:nvPr/>
          </p:nvSpPr>
          <p:spPr>
            <a:xfrm>
              <a:off x="6289150" y="2219548"/>
              <a:ext cx="1767661" cy="41857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API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E27A8A2-A2A3-1B47-8E41-24E0D46AB2C1}"/>
              </a:ext>
            </a:extLst>
          </p:cNvPr>
          <p:cNvSpPr txBox="1"/>
          <p:nvPr/>
        </p:nvSpPr>
        <p:spPr>
          <a:xfrm>
            <a:off x="138545" y="5518347"/>
            <a:ext cx="3792309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Goal 1: Rich Prediction APIs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Highly Available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High-Precision Results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FDBC0F-F812-8545-95B3-D3BB95B2E7BE}"/>
              </a:ext>
            </a:extLst>
          </p:cNvPr>
          <p:cNvSpPr txBox="1"/>
          <p:nvPr/>
        </p:nvSpPr>
        <p:spPr>
          <a:xfrm>
            <a:off x="5117108" y="1285410"/>
            <a:ext cx="374199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2: Model Confidentiality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Model/Data Monetization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Data</a:t>
            </a:r>
          </a:p>
        </p:txBody>
      </p:sp>
    </p:spTree>
    <p:extLst>
      <p:ext uri="{BB962C8B-B14F-4D97-AF65-F5344CB8AC3E}">
        <p14:creationId xmlns:p14="http://schemas.microsoft.com/office/powerpoint/2010/main" val="266433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4B84-7DDA-274F-A135-4A2C836A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BAC4-D240-D347-8EE5-C6AE7686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27FEC8-715C-B746-8D5A-D56FC44A92CE}"/>
              </a:ext>
            </a:extLst>
          </p:cNvPr>
          <p:cNvSpPr txBox="1">
            <a:spLocks/>
          </p:cNvSpPr>
          <p:nvPr/>
        </p:nvSpPr>
        <p:spPr>
          <a:xfrm>
            <a:off x="467980" y="1543548"/>
            <a:ext cx="8229600" cy="49509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 cap="none" spc="2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 dirty="0">
                <a:solidFill>
                  <a:srgbClr val="000000"/>
                </a:solidFill>
              </a:rPr>
              <a:t>Goal: </a:t>
            </a:r>
            <a:r>
              <a:rPr lang="en-US" dirty="0">
                <a:solidFill>
                  <a:srgbClr val="000000"/>
                </a:solidFill>
              </a:rPr>
              <a:t>Adversarial client learns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>
                <a:solidFill>
                  <a:srgbClr val="000000"/>
                </a:solidFill>
              </a:rPr>
              <a:t>of  f  using as few queries as possible</a:t>
            </a: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/>
            <a:endParaRPr lang="en-US" sz="1800" i="1" dirty="0">
              <a:solidFill>
                <a:srgbClr val="000000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</a:rPr>
              <a:t>Applications: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en-US" dirty="0"/>
              <a:t>Undermine </a:t>
            </a:r>
            <a:r>
              <a:rPr lang="en-US" dirty="0">
                <a:solidFill>
                  <a:schemeClr val="bg2"/>
                </a:solidFill>
              </a:rPr>
              <a:t>pay-for-prediction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pricing model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”White-box” attacks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Infer private training data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Model evasion (adversarial examples)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52BDA-BB52-B949-AFD4-CA2785DFD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77" y="2926683"/>
            <a:ext cx="1169298" cy="102390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EA43C73-ED11-C840-8198-39739736082F}"/>
              </a:ext>
            </a:extLst>
          </p:cNvPr>
          <p:cNvSpPr/>
          <p:nvPr/>
        </p:nvSpPr>
        <p:spPr>
          <a:xfrm rot="10800000">
            <a:off x="4534123" y="2336127"/>
            <a:ext cx="2087490" cy="1392979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:\Documents and Settings\rist\Local Settings\Temporary Internet Files\Content.IE5\RRKU6J6Q\MCj03491210000[1].wmf">
            <a:extLst>
              <a:ext uri="{FF2B5EF4-FFF2-40B4-BE49-F238E27FC236}">
                <a16:creationId xmlns:a16="http://schemas.microsoft.com/office/drawing/2014/main" id="{226319EA-05A2-0244-87C2-5DE28032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5" y="2688750"/>
            <a:ext cx="800100" cy="727008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98FD40-7DC3-514A-A0CF-C94B505F5A3C}"/>
              </a:ext>
            </a:extLst>
          </p:cNvPr>
          <p:cNvGrpSpPr/>
          <p:nvPr/>
        </p:nvGrpSpPr>
        <p:grpSpPr>
          <a:xfrm>
            <a:off x="2443994" y="2608474"/>
            <a:ext cx="1447800" cy="919999"/>
            <a:chOff x="1575730" y="3583492"/>
            <a:chExt cx="1447800" cy="9144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41E598D-5DC1-BB41-9EFA-D3445F4F83D9}"/>
                </a:ext>
              </a:extLst>
            </p:cNvPr>
            <p:cNvSpPr/>
            <p:nvPr/>
          </p:nvSpPr>
          <p:spPr>
            <a:xfrm>
              <a:off x="1575730" y="3583492"/>
              <a:ext cx="1447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/>
                <a:t>Attack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0BCA7F-581C-2744-B014-7CA968CA3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7160" y="3957477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003C0D-17A9-6441-AEC1-91A88E678C97}"/>
              </a:ext>
            </a:extLst>
          </p:cNvPr>
          <p:cNvCxnSpPr/>
          <p:nvPr/>
        </p:nvCxnSpPr>
        <p:spPr>
          <a:xfrm>
            <a:off x="3891794" y="2950242"/>
            <a:ext cx="924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7319AA-1403-3344-9F08-FB6D24E79BDC}"/>
              </a:ext>
            </a:extLst>
          </p:cNvPr>
          <p:cNvCxnSpPr/>
          <p:nvPr/>
        </p:nvCxnSpPr>
        <p:spPr>
          <a:xfrm flipH="1">
            <a:off x="3891794" y="3185656"/>
            <a:ext cx="924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7210D-1C0E-0143-9BE3-B953664C8B2C}"/>
              </a:ext>
            </a:extLst>
          </p:cNvPr>
          <p:cNvGrpSpPr/>
          <p:nvPr/>
        </p:nvGrpSpPr>
        <p:grpSpPr>
          <a:xfrm>
            <a:off x="4816681" y="2612239"/>
            <a:ext cx="1447800" cy="914400"/>
            <a:chOff x="4077482" y="2176433"/>
            <a:chExt cx="1447800" cy="9144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F69DCBF-7A0A-344F-A6EC-7AC0A519AC56}"/>
                </a:ext>
              </a:extLst>
            </p:cNvPr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/>
                <a:t>Model f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08FBA7-318F-0249-9933-552B551E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17" name="Up Arrow 16">
            <a:extLst>
              <a:ext uri="{FF2B5EF4-FFF2-40B4-BE49-F238E27FC236}">
                <a16:creationId xmlns:a16="http://schemas.microsoft.com/office/drawing/2014/main" id="{CF431BA8-6080-2842-9572-75014D474392}"/>
              </a:ext>
            </a:extLst>
          </p:cNvPr>
          <p:cNvSpPr/>
          <p:nvPr/>
        </p:nvSpPr>
        <p:spPr>
          <a:xfrm rot="16200000">
            <a:off x="6339276" y="2875448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C0E4BD-69E1-DB49-91C8-A14C1CE85CF5}"/>
              </a:ext>
            </a:extLst>
          </p:cNvPr>
          <p:cNvGrpSpPr/>
          <p:nvPr/>
        </p:nvGrpSpPr>
        <p:grpSpPr>
          <a:xfrm>
            <a:off x="6713424" y="2579799"/>
            <a:ext cx="1105965" cy="952439"/>
            <a:chOff x="6712167" y="4766398"/>
            <a:chExt cx="1105965" cy="952439"/>
          </a:xfrm>
        </p:grpSpPr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01B06615-8C2A-E240-A1E1-F8CAF865A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144" b="-871"/>
            <a:stretch/>
          </p:blipFill>
          <p:spPr>
            <a:xfrm>
              <a:off x="6712167" y="4766398"/>
              <a:ext cx="1105965" cy="9524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99E4C-C9C6-624F-A10F-1182F3B5FB04}"/>
                </a:ext>
              </a:extLst>
            </p:cNvPr>
            <p:cNvSpPr txBox="1"/>
            <p:nvPr/>
          </p:nvSpPr>
          <p:spPr>
            <a:xfrm>
              <a:off x="6831479" y="476751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A08994-FC9F-5943-963F-928C06CD8AA0}"/>
              </a:ext>
            </a:extLst>
          </p:cNvPr>
          <p:cNvSpPr txBox="1"/>
          <p:nvPr/>
        </p:nvSpPr>
        <p:spPr>
          <a:xfrm>
            <a:off x="3891795" y="2553563"/>
            <a:ext cx="9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D8584-AAAA-2442-8F42-B640A5582794}"/>
              </a:ext>
            </a:extLst>
          </p:cNvPr>
          <p:cNvSpPr txBox="1"/>
          <p:nvPr/>
        </p:nvSpPr>
        <p:spPr>
          <a:xfrm>
            <a:off x="3891794" y="3155511"/>
            <a:ext cx="9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f(x)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9CCC86-E59A-0843-8B82-222FD26667CF}"/>
              </a:ext>
            </a:extLst>
          </p:cNvPr>
          <p:cNvCxnSpPr>
            <a:stCxn id="10" idx="1"/>
          </p:cNvCxnSpPr>
          <p:nvPr/>
        </p:nvCxnSpPr>
        <p:spPr>
          <a:xfrm flipH="1">
            <a:off x="2011921" y="3068474"/>
            <a:ext cx="432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1A2EF-712A-7A45-942E-49C110999B92}"/>
              </a:ext>
            </a:extLst>
          </p:cNvPr>
          <p:cNvSpPr/>
          <p:nvPr/>
        </p:nvSpPr>
        <p:spPr>
          <a:xfrm>
            <a:off x="1518455" y="2848697"/>
            <a:ext cx="493466" cy="39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halkduster"/>
              </a:rPr>
              <a:t>f’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1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pfl18adblock" id="{F7489CE9-DF4A-3C4F-B8E9-6BEF12C955C0}" vid="{CE366F56-58DD-6D44-9F2C-D514631D094E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pfl18adblock" id="{F7489CE9-DF4A-3C4F-B8E9-6BEF12C955C0}" vid="{B1923693-61C1-6446-8D1A-713418F125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SU_Preso_4x3_v6</Template>
  <TotalTime>4067</TotalTime>
  <Words>1960</Words>
  <Application>Microsoft Macintosh PowerPoint</Application>
  <PresentationFormat>On-screen Show (4:3)</PresentationFormat>
  <Paragraphs>432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Calibri</vt:lpstr>
      <vt:lpstr>Chalkduster</vt:lpstr>
      <vt:lpstr>Source Sans Pro</vt:lpstr>
      <vt:lpstr>Source Sans Pro Semibold</vt:lpstr>
      <vt:lpstr>Symbol</vt:lpstr>
      <vt:lpstr>Wingdings</vt:lpstr>
      <vt:lpstr>SU_Preso_4x3_v6</vt:lpstr>
      <vt:lpstr>SU_Template_TopBar</vt:lpstr>
      <vt:lpstr>A Tour of Machine Learning Security</vt:lpstr>
      <vt:lpstr>The Deep Learning Revolution</vt:lpstr>
      <vt:lpstr>The Deep Learning Revolution</vt:lpstr>
      <vt:lpstr>The ML Revolution</vt:lpstr>
      <vt:lpstr>What does this mean for privacy &amp; security?</vt:lpstr>
      <vt:lpstr>This talk: security of deployed models</vt:lpstr>
      <vt:lpstr>Stealing ML Models</vt:lpstr>
      <vt:lpstr>Machine Learning as a Service</vt:lpstr>
      <vt:lpstr>Model Extraction</vt:lpstr>
      <vt:lpstr>Model Extraction</vt:lpstr>
      <vt:lpstr>Learning vs Extraction</vt:lpstr>
      <vt:lpstr>Learning vs Extraction</vt:lpstr>
      <vt:lpstr>Learning vs Extraction</vt:lpstr>
      <vt:lpstr>Learning vs Extraction for specific models</vt:lpstr>
      <vt:lpstr>Learning vs Extraction for specific models</vt:lpstr>
      <vt:lpstr>Learning vs Extraction for specific models</vt:lpstr>
      <vt:lpstr>Takeaways</vt:lpstr>
      <vt:lpstr>Evading ML Models</vt:lpstr>
      <vt:lpstr>PowerPoint Presentation</vt:lpstr>
      <vt:lpstr>Where are the defenses?</vt:lpstr>
      <vt:lpstr>PowerPoint Presentation</vt:lpstr>
      <vt:lpstr>Adversarial examples  are here to stay!  For many things that humans can do “robustly”, ML will fail miserably!</vt:lpstr>
      <vt:lpstr>PowerPoint Presentation</vt:lpstr>
      <vt:lpstr>PowerPoint Presentation</vt:lpstr>
      <vt:lpstr>How to detect ads?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interesting contrast: CAPTCHAs</vt:lpstr>
      <vt:lpstr>Attacks on perceptual ad-blockers</vt:lpstr>
      <vt:lpstr>Attacks on perceptual ad-blockers</vt:lpstr>
      <vt:lpstr>Conclusions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next for adversarial ML?</dc:title>
  <dc:creator>florian.tramer@gmail.com</dc:creator>
  <dc:description>2012 PowerPoint template redesign</dc:description>
  <cp:lastModifiedBy>florian.tramer@gmail.com</cp:lastModifiedBy>
  <cp:revision>112</cp:revision>
  <dcterms:created xsi:type="dcterms:W3CDTF">2018-07-10T06:26:25Z</dcterms:created>
  <dcterms:modified xsi:type="dcterms:W3CDTF">2018-08-30T07:38:25Z</dcterms:modified>
</cp:coreProperties>
</file>