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sldIdLst>
    <p:sldId id="256" r:id="rId2"/>
    <p:sldId id="268" r:id="rId3"/>
    <p:sldId id="285" r:id="rId4"/>
    <p:sldId id="272" r:id="rId5"/>
    <p:sldId id="296" r:id="rId6"/>
    <p:sldId id="281" r:id="rId7"/>
    <p:sldId id="299" r:id="rId8"/>
    <p:sldId id="300" r:id="rId9"/>
    <p:sldId id="282" r:id="rId10"/>
    <p:sldId id="297" r:id="rId11"/>
    <p:sldId id="273" r:id="rId12"/>
    <p:sldId id="274" r:id="rId13"/>
    <p:sldId id="287" r:id="rId14"/>
    <p:sldId id="276" r:id="rId15"/>
    <p:sldId id="290" r:id="rId16"/>
    <p:sldId id="292" r:id="rId17"/>
    <p:sldId id="294" r:id="rId18"/>
    <p:sldId id="280" r:id="rId19"/>
    <p:sldId id="283" r:id="rId20"/>
    <p:sldId id="295" r:id="rId21"/>
    <p:sldId id="284" r:id="rId22"/>
    <p:sldId id="306" r:id="rId23"/>
    <p:sldId id="305"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a:srgbClr val="89A458"/>
    <a:srgbClr val="FF0000"/>
    <a:srgbClr val="CFE3F3"/>
    <a:srgbClr val="1400FF"/>
    <a:srgbClr val="FFF3CC"/>
    <a:srgbClr val="A7C76C"/>
    <a:srgbClr val="B1D1E3"/>
    <a:srgbClr val="FFE89B"/>
    <a:srgbClr val="C7A4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81"/>
    <p:restoredTop sz="88339"/>
  </p:normalViewPr>
  <p:slideViewPr>
    <p:cSldViewPr snapToGrid="0" snapToObjects="1" showGuides="1">
      <p:cViewPr varScale="1">
        <p:scale>
          <a:sx n="95" d="100"/>
          <a:sy n="95" d="100"/>
        </p:scale>
        <p:origin x="1296" y="168"/>
      </p:cViewPr>
      <p:guideLst>
        <p:guide orient="horz" pos="2160"/>
        <p:guide pos="3795"/>
      </p:guideLst>
    </p:cSldViewPr>
  </p:slideViewPr>
  <p:outlineViewPr>
    <p:cViewPr>
      <p:scale>
        <a:sx n="33" d="100"/>
        <a:sy n="33" d="100"/>
      </p:scale>
      <p:origin x="0" y="-3552"/>
    </p:cViewPr>
  </p:outlineViewPr>
  <p:notesTextViewPr>
    <p:cViewPr>
      <p:scale>
        <a:sx n="1" d="1"/>
        <a:sy n="1" d="1"/>
      </p:scale>
      <p:origin x="0" y="0"/>
    </p:cViewPr>
  </p:notesTextViewPr>
  <p:sorterViewPr>
    <p:cViewPr>
      <p:scale>
        <a:sx n="1" d="1"/>
        <a:sy n="1" d="1"/>
      </p:scale>
      <p:origin x="0" y="0"/>
    </p:cViewPr>
  </p:sorterViewPr>
  <p:notesViewPr>
    <p:cSldViewPr snapToGrid="0" snapToObjects="1" showGuides="1">
      <p:cViewPr varScale="1">
        <p:scale>
          <a:sx n="83" d="100"/>
          <a:sy n="83" d="100"/>
        </p:scale>
        <p:origin x="39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09814965509722"/>
          <c:y val="4.0761544908779562E-2"/>
          <c:w val="0.84233005905099023"/>
          <c:h val="0.9116818925889632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Sheet1!$A$2:$A$3</c:f>
              <c:strCache>
                <c:ptCount val="2"/>
                <c:pt idx="0">
                  <c:v>Clean</c:v>
                </c:pt>
                <c:pt idx="1">
                  <c:v>Adversarial</c:v>
                </c:pt>
              </c:strCache>
            </c:strRef>
          </c:cat>
          <c:val>
            <c:numRef>
              <c:f>Sheet1!$B$2:$B$3</c:f>
              <c:numCache>
                <c:formatCode>General</c:formatCode>
                <c:ptCount val="2"/>
                <c:pt idx="0">
                  <c:v>91</c:v>
                </c:pt>
                <c:pt idx="1">
                  <c:v>0</c:v>
                </c:pt>
              </c:numCache>
            </c:numRef>
          </c:val>
          <c:extLst>
            <c:ext xmlns:c16="http://schemas.microsoft.com/office/drawing/2014/chart" uri="{C3380CC4-5D6E-409C-BE32-E72D297353CC}">
              <c16:uniqueId val="{00000000-15AF-2545-A616-477287EFB216}"/>
            </c:ext>
          </c:extLst>
        </c:ser>
        <c:ser>
          <c:idx val="1"/>
          <c:order val="1"/>
          <c:tx>
            <c:strRef>
              <c:f>Sheet1!$C$1</c:f>
              <c:strCache>
                <c:ptCount val="1"/>
                <c:pt idx="0">
                  <c:v>Series 2</c:v>
                </c:pt>
              </c:strCache>
            </c:strRef>
          </c:tx>
          <c:spPr>
            <a:solidFill>
              <a:schemeClr val="accent2"/>
            </a:solidFill>
            <a:ln>
              <a:noFill/>
            </a:ln>
            <a:effectLst/>
          </c:spPr>
          <c:invertIfNegative val="0"/>
          <c:cat>
            <c:strRef>
              <c:f>Sheet1!$A$2:$A$3</c:f>
              <c:strCache>
                <c:ptCount val="2"/>
                <c:pt idx="0">
                  <c:v>Clean</c:v>
                </c:pt>
                <c:pt idx="1">
                  <c:v>Adversarial</c:v>
                </c:pt>
              </c:strCache>
            </c:strRef>
          </c:cat>
          <c:val>
            <c:numRef>
              <c:f>Sheet1!$C$2:$C$3</c:f>
              <c:numCache>
                <c:formatCode>General</c:formatCode>
                <c:ptCount val="2"/>
                <c:pt idx="0">
                  <c:v>0</c:v>
                </c:pt>
                <c:pt idx="1">
                  <c:v>38.1</c:v>
                </c:pt>
              </c:numCache>
            </c:numRef>
          </c:val>
          <c:extLst>
            <c:ext xmlns:c16="http://schemas.microsoft.com/office/drawing/2014/chart" uri="{C3380CC4-5D6E-409C-BE32-E72D297353CC}">
              <c16:uniqueId val="{00000003-15AF-2545-A616-477287EFB216}"/>
            </c:ext>
          </c:extLst>
        </c:ser>
        <c:dLbls>
          <c:showLegendKey val="0"/>
          <c:showVal val="0"/>
          <c:showCatName val="0"/>
          <c:showSerName val="0"/>
          <c:showPercent val="0"/>
          <c:showBubbleSize val="0"/>
        </c:dLbls>
        <c:gapWidth val="219"/>
        <c:overlap val="-27"/>
        <c:axId val="1257130879"/>
        <c:axId val="1256379295"/>
      </c:barChart>
      <c:catAx>
        <c:axId val="1257130879"/>
        <c:scaling>
          <c:orientation val="minMax"/>
        </c:scaling>
        <c:delete val="1"/>
        <c:axPos val="b"/>
        <c:numFmt formatCode="General" sourceLinked="1"/>
        <c:majorTickMark val="none"/>
        <c:minorTickMark val="none"/>
        <c:tickLblPos val="nextTo"/>
        <c:crossAx val="1256379295"/>
        <c:crosses val="autoZero"/>
        <c:auto val="1"/>
        <c:lblAlgn val="ctr"/>
        <c:lblOffset val="100"/>
        <c:noMultiLvlLbl val="0"/>
      </c:catAx>
      <c:valAx>
        <c:axId val="12563792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200" b="0" i="0" u="none" strike="noStrike" kern="120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r>
                  <a:rPr lang="en-US" sz="2200" dirty="0">
                    <a:latin typeface="Cambria Math" panose="02040503050406030204" pitchFamily="18" charset="0"/>
                    <a:ea typeface="Cambria Math" panose="02040503050406030204" pitchFamily="18" charset="0"/>
                  </a:rPr>
                  <a:t>ImageNet top-1 accuracy (%)</a:t>
                </a:r>
              </a:p>
            </c:rich>
          </c:tx>
          <c:overlay val="0"/>
          <c:spPr>
            <a:noFill/>
            <a:ln>
              <a:noFill/>
            </a:ln>
            <a:effectLst/>
          </c:spPr>
          <c:txPr>
            <a:bodyPr rot="-5400000" spcFirstLastPara="1" vertOverflow="ellipsis" vert="horz" wrap="square" anchor="ctr" anchorCtr="1"/>
            <a:lstStyle/>
            <a:p>
              <a:pPr>
                <a:defRPr sz="2200" b="0" i="0" u="none" strike="noStrike" kern="120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endParaRPr lang="en-US"/>
          </a:p>
        </c:txPr>
        <c:crossAx val="125713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273770925693107"/>
          <c:y val="4.0761501018168028E-2"/>
          <c:w val="0.67726229074306887"/>
          <c:h val="0.9116818925889632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Sheet1!$A$2:$A$3</c:f>
              <c:strCache>
                <c:ptCount val="2"/>
                <c:pt idx="0">
                  <c:v>Clean</c:v>
                </c:pt>
                <c:pt idx="1">
                  <c:v>Adversarial</c:v>
                </c:pt>
              </c:strCache>
            </c:strRef>
          </c:cat>
          <c:val>
            <c:numRef>
              <c:f>Sheet1!$B$2:$B$3</c:f>
              <c:numCache>
                <c:formatCode>General</c:formatCode>
                <c:ptCount val="2"/>
                <c:pt idx="0">
                  <c:v>91</c:v>
                </c:pt>
                <c:pt idx="1">
                  <c:v>0</c:v>
                </c:pt>
              </c:numCache>
            </c:numRef>
          </c:val>
          <c:extLst>
            <c:ext xmlns:c16="http://schemas.microsoft.com/office/drawing/2014/chart" uri="{C3380CC4-5D6E-409C-BE32-E72D297353CC}">
              <c16:uniqueId val="{00000000-613E-6049-A522-E67D09604C4A}"/>
            </c:ext>
          </c:extLst>
        </c:ser>
        <c:ser>
          <c:idx val="1"/>
          <c:order val="1"/>
          <c:tx>
            <c:strRef>
              <c:f>Sheet1!$C$1</c:f>
              <c:strCache>
                <c:ptCount val="1"/>
                <c:pt idx="0">
                  <c:v>Series 2</c:v>
                </c:pt>
              </c:strCache>
            </c:strRef>
          </c:tx>
          <c:spPr>
            <a:solidFill>
              <a:schemeClr val="accent2"/>
            </a:solidFill>
            <a:ln>
              <a:noFill/>
            </a:ln>
            <a:effectLst/>
          </c:spPr>
          <c:invertIfNegative val="0"/>
          <c:cat>
            <c:strRef>
              <c:f>Sheet1!$A$2:$A$3</c:f>
              <c:strCache>
                <c:ptCount val="2"/>
                <c:pt idx="0">
                  <c:v>Clean</c:v>
                </c:pt>
                <c:pt idx="1">
                  <c:v>Adversarial</c:v>
                </c:pt>
              </c:strCache>
            </c:strRef>
          </c:cat>
          <c:val>
            <c:numRef>
              <c:f>Sheet1!$C$2:$C$3</c:f>
              <c:numCache>
                <c:formatCode>General</c:formatCode>
                <c:ptCount val="2"/>
                <c:pt idx="0">
                  <c:v>0</c:v>
                </c:pt>
                <c:pt idx="1">
                  <c:v>38.1</c:v>
                </c:pt>
              </c:numCache>
            </c:numRef>
          </c:val>
          <c:extLst>
            <c:ext xmlns:c16="http://schemas.microsoft.com/office/drawing/2014/chart" uri="{C3380CC4-5D6E-409C-BE32-E72D297353CC}">
              <c16:uniqueId val="{00000001-613E-6049-A522-E67D09604C4A}"/>
            </c:ext>
          </c:extLst>
        </c:ser>
        <c:dLbls>
          <c:showLegendKey val="0"/>
          <c:showVal val="0"/>
          <c:showCatName val="0"/>
          <c:showSerName val="0"/>
          <c:showPercent val="0"/>
          <c:showBubbleSize val="0"/>
        </c:dLbls>
        <c:gapWidth val="219"/>
        <c:overlap val="-27"/>
        <c:axId val="1257130879"/>
        <c:axId val="1256379295"/>
      </c:barChart>
      <c:catAx>
        <c:axId val="1257130879"/>
        <c:scaling>
          <c:orientation val="minMax"/>
        </c:scaling>
        <c:delete val="1"/>
        <c:axPos val="b"/>
        <c:numFmt formatCode="General" sourceLinked="1"/>
        <c:majorTickMark val="none"/>
        <c:minorTickMark val="none"/>
        <c:tickLblPos val="nextTo"/>
        <c:crossAx val="1256379295"/>
        <c:crosses val="autoZero"/>
        <c:auto val="1"/>
        <c:lblAlgn val="ctr"/>
        <c:lblOffset val="100"/>
        <c:noMultiLvlLbl val="0"/>
      </c:catAx>
      <c:valAx>
        <c:axId val="12563792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endParaRPr lang="en-US"/>
          </a:p>
        </c:txPr>
        <c:crossAx val="125713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273770925693107"/>
          <c:y val="4.0761501018168028E-2"/>
          <c:w val="0.67726229074306887"/>
          <c:h val="0.9116818925889632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Sheet1!$A$2:$A$3</c:f>
              <c:strCache>
                <c:ptCount val="2"/>
                <c:pt idx="0">
                  <c:v>Clean</c:v>
                </c:pt>
                <c:pt idx="1">
                  <c:v>Adversarial</c:v>
                </c:pt>
              </c:strCache>
            </c:strRef>
          </c:cat>
          <c:val>
            <c:numRef>
              <c:f>Sheet1!$B$2:$B$3</c:f>
              <c:numCache>
                <c:formatCode>General</c:formatCode>
                <c:ptCount val="2"/>
                <c:pt idx="0">
                  <c:v>91</c:v>
                </c:pt>
                <c:pt idx="1">
                  <c:v>0</c:v>
                </c:pt>
              </c:numCache>
            </c:numRef>
          </c:val>
          <c:extLst>
            <c:ext xmlns:c16="http://schemas.microsoft.com/office/drawing/2014/chart" uri="{C3380CC4-5D6E-409C-BE32-E72D297353CC}">
              <c16:uniqueId val="{00000000-B9A5-0A47-8737-E95EDDFDE086}"/>
            </c:ext>
          </c:extLst>
        </c:ser>
        <c:ser>
          <c:idx val="1"/>
          <c:order val="1"/>
          <c:tx>
            <c:strRef>
              <c:f>Sheet1!$C$1</c:f>
              <c:strCache>
                <c:ptCount val="1"/>
                <c:pt idx="0">
                  <c:v>Series 2</c:v>
                </c:pt>
              </c:strCache>
            </c:strRef>
          </c:tx>
          <c:spPr>
            <a:solidFill>
              <a:schemeClr val="accent2"/>
            </a:solidFill>
            <a:ln>
              <a:noFill/>
            </a:ln>
            <a:effectLst/>
          </c:spPr>
          <c:invertIfNegative val="0"/>
          <c:cat>
            <c:strRef>
              <c:f>Sheet1!$A$2:$A$3</c:f>
              <c:strCache>
                <c:ptCount val="2"/>
                <c:pt idx="0">
                  <c:v>Clean</c:v>
                </c:pt>
                <c:pt idx="1">
                  <c:v>Adversarial</c:v>
                </c:pt>
              </c:strCache>
            </c:strRef>
          </c:cat>
          <c:val>
            <c:numRef>
              <c:f>Sheet1!$C$2:$C$3</c:f>
              <c:numCache>
                <c:formatCode>General</c:formatCode>
                <c:ptCount val="2"/>
                <c:pt idx="0">
                  <c:v>0</c:v>
                </c:pt>
                <c:pt idx="1">
                  <c:v>80</c:v>
                </c:pt>
              </c:numCache>
            </c:numRef>
          </c:val>
          <c:extLst>
            <c:ext xmlns:c16="http://schemas.microsoft.com/office/drawing/2014/chart" uri="{C3380CC4-5D6E-409C-BE32-E72D297353CC}">
              <c16:uniqueId val="{00000001-B9A5-0A47-8737-E95EDDFDE086}"/>
            </c:ext>
          </c:extLst>
        </c:ser>
        <c:dLbls>
          <c:showLegendKey val="0"/>
          <c:showVal val="0"/>
          <c:showCatName val="0"/>
          <c:showSerName val="0"/>
          <c:showPercent val="0"/>
          <c:showBubbleSize val="0"/>
        </c:dLbls>
        <c:gapWidth val="219"/>
        <c:overlap val="-27"/>
        <c:axId val="1257130879"/>
        <c:axId val="1256379295"/>
      </c:barChart>
      <c:catAx>
        <c:axId val="1257130879"/>
        <c:scaling>
          <c:orientation val="minMax"/>
        </c:scaling>
        <c:delete val="1"/>
        <c:axPos val="b"/>
        <c:numFmt formatCode="General" sourceLinked="1"/>
        <c:majorTickMark val="none"/>
        <c:minorTickMark val="none"/>
        <c:tickLblPos val="nextTo"/>
        <c:crossAx val="1256379295"/>
        <c:crosses val="autoZero"/>
        <c:auto val="1"/>
        <c:lblAlgn val="ctr"/>
        <c:lblOffset val="100"/>
        <c:noMultiLvlLbl val="0"/>
      </c:catAx>
      <c:valAx>
        <c:axId val="12563792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endParaRPr lang="en-US"/>
          </a:p>
        </c:txPr>
        <c:crossAx val="125713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273770925693107"/>
          <c:y val="4.0761501018168028E-2"/>
          <c:w val="0.67726229074306887"/>
          <c:h val="0.9116818925889632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Sheet1!$A$2:$A$3</c:f>
              <c:strCache>
                <c:ptCount val="2"/>
                <c:pt idx="0">
                  <c:v>Clean</c:v>
                </c:pt>
                <c:pt idx="1">
                  <c:v>Adversarial</c:v>
                </c:pt>
              </c:strCache>
            </c:strRef>
          </c:cat>
          <c:val>
            <c:numRef>
              <c:f>Sheet1!$B$2:$B$3</c:f>
              <c:numCache>
                <c:formatCode>General</c:formatCode>
                <c:ptCount val="2"/>
                <c:pt idx="0">
                  <c:v>91</c:v>
                </c:pt>
                <c:pt idx="1">
                  <c:v>0</c:v>
                </c:pt>
              </c:numCache>
            </c:numRef>
          </c:val>
          <c:extLst>
            <c:ext xmlns:c16="http://schemas.microsoft.com/office/drawing/2014/chart" uri="{C3380CC4-5D6E-409C-BE32-E72D297353CC}">
              <c16:uniqueId val="{00000000-5EF9-5F40-96F8-C687FC34595F}"/>
            </c:ext>
          </c:extLst>
        </c:ser>
        <c:ser>
          <c:idx val="1"/>
          <c:order val="1"/>
          <c:tx>
            <c:strRef>
              <c:f>Sheet1!$C$1</c:f>
              <c:strCache>
                <c:ptCount val="1"/>
                <c:pt idx="0">
                  <c:v>Series 2</c:v>
                </c:pt>
              </c:strCache>
            </c:strRef>
          </c:tx>
          <c:spPr>
            <a:solidFill>
              <a:schemeClr val="accent2"/>
            </a:solidFill>
            <a:ln>
              <a:noFill/>
            </a:ln>
            <a:effectLst/>
          </c:spPr>
          <c:invertIfNegative val="0"/>
          <c:cat>
            <c:strRef>
              <c:f>Sheet1!$A$2:$A$3</c:f>
              <c:strCache>
                <c:ptCount val="2"/>
                <c:pt idx="0">
                  <c:v>Clean</c:v>
                </c:pt>
                <c:pt idx="1">
                  <c:v>Adversarial</c:v>
                </c:pt>
              </c:strCache>
            </c:strRef>
          </c:cat>
          <c:val>
            <c:numRef>
              <c:f>Sheet1!$C$2:$C$3</c:f>
              <c:numCache>
                <c:formatCode>General</c:formatCode>
                <c:ptCount val="2"/>
                <c:pt idx="0">
                  <c:v>0</c:v>
                </c:pt>
                <c:pt idx="1">
                  <c:v>80</c:v>
                </c:pt>
              </c:numCache>
            </c:numRef>
          </c:val>
          <c:extLst>
            <c:ext xmlns:c16="http://schemas.microsoft.com/office/drawing/2014/chart" uri="{C3380CC4-5D6E-409C-BE32-E72D297353CC}">
              <c16:uniqueId val="{00000001-5EF9-5F40-96F8-C687FC34595F}"/>
            </c:ext>
          </c:extLst>
        </c:ser>
        <c:dLbls>
          <c:showLegendKey val="0"/>
          <c:showVal val="0"/>
          <c:showCatName val="0"/>
          <c:showSerName val="0"/>
          <c:showPercent val="0"/>
          <c:showBubbleSize val="0"/>
        </c:dLbls>
        <c:gapWidth val="219"/>
        <c:overlap val="-27"/>
        <c:axId val="1257130879"/>
        <c:axId val="1256379295"/>
      </c:barChart>
      <c:catAx>
        <c:axId val="1257130879"/>
        <c:scaling>
          <c:orientation val="minMax"/>
        </c:scaling>
        <c:delete val="1"/>
        <c:axPos val="b"/>
        <c:numFmt formatCode="General" sourceLinked="1"/>
        <c:majorTickMark val="none"/>
        <c:minorTickMark val="none"/>
        <c:tickLblPos val="nextTo"/>
        <c:crossAx val="1256379295"/>
        <c:crosses val="autoZero"/>
        <c:auto val="1"/>
        <c:lblAlgn val="ctr"/>
        <c:lblOffset val="100"/>
        <c:noMultiLvlLbl val="0"/>
      </c:catAx>
      <c:valAx>
        <c:axId val="12563792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endParaRPr lang="en-US"/>
          </a:p>
        </c:txPr>
        <c:crossAx val="125713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273770925693107"/>
          <c:y val="4.0761501018168028E-2"/>
          <c:w val="0.67726229074306887"/>
          <c:h val="0.9116818925889632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Sheet1!$A$2:$A$3</c:f>
              <c:strCache>
                <c:ptCount val="2"/>
                <c:pt idx="0">
                  <c:v>Clean</c:v>
                </c:pt>
                <c:pt idx="1">
                  <c:v>Adversarial</c:v>
                </c:pt>
              </c:strCache>
            </c:strRef>
          </c:cat>
          <c:val>
            <c:numRef>
              <c:f>Sheet1!$B$2:$B$3</c:f>
              <c:numCache>
                <c:formatCode>General</c:formatCode>
                <c:ptCount val="2"/>
                <c:pt idx="0">
                  <c:v>91</c:v>
                </c:pt>
                <c:pt idx="1">
                  <c:v>0</c:v>
                </c:pt>
              </c:numCache>
            </c:numRef>
          </c:val>
          <c:extLst>
            <c:ext xmlns:c16="http://schemas.microsoft.com/office/drawing/2014/chart" uri="{C3380CC4-5D6E-409C-BE32-E72D297353CC}">
              <c16:uniqueId val="{00000000-EDF7-464C-8420-6712F9047E54}"/>
            </c:ext>
          </c:extLst>
        </c:ser>
        <c:ser>
          <c:idx val="1"/>
          <c:order val="1"/>
          <c:tx>
            <c:strRef>
              <c:f>Sheet1!$C$1</c:f>
              <c:strCache>
                <c:ptCount val="1"/>
                <c:pt idx="0">
                  <c:v>Series 2</c:v>
                </c:pt>
              </c:strCache>
            </c:strRef>
          </c:tx>
          <c:spPr>
            <a:solidFill>
              <a:schemeClr val="accent2"/>
            </a:solidFill>
            <a:ln>
              <a:noFill/>
            </a:ln>
            <a:effectLst/>
          </c:spPr>
          <c:invertIfNegative val="0"/>
          <c:cat>
            <c:strRef>
              <c:f>Sheet1!$A$2:$A$3</c:f>
              <c:strCache>
                <c:ptCount val="2"/>
                <c:pt idx="0">
                  <c:v>Clean</c:v>
                </c:pt>
                <c:pt idx="1">
                  <c:v>Adversarial</c:v>
                </c:pt>
              </c:strCache>
            </c:strRef>
          </c:cat>
          <c:val>
            <c:numRef>
              <c:f>Sheet1!$C$2:$C$3</c:f>
              <c:numCache>
                <c:formatCode>General</c:formatCode>
                <c:ptCount val="2"/>
                <c:pt idx="0">
                  <c:v>0</c:v>
                </c:pt>
                <c:pt idx="1">
                  <c:v>80</c:v>
                </c:pt>
              </c:numCache>
            </c:numRef>
          </c:val>
          <c:extLst>
            <c:ext xmlns:c16="http://schemas.microsoft.com/office/drawing/2014/chart" uri="{C3380CC4-5D6E-409C-BE32-E72D297353CC}">
              <c16:uniqueId val="{00000001-EDF7-464C-8420-6712F9047E54}"/>
            </c:ext>
          </c:extLst>
        </c:ser>
        <c:dLbls>
          <c:showLegendKey val="0"/>
          <c:showVal val="0"/>
          <c:showCatName val="0"/>
          <c:showSerName val="0"/>
          <c:showPercent val="0"/>
          <c:showBubbleSize val="0"/>
        </c:dLbls>
        <c:gapWidth val="219"/>
        <c:overlap val="-27"/>
        <c:axId val="1257130879"/>
        <c:axId val="1256379295"/>
      </c:barChart>
      <c:catAx>
        <c:axId val="1257130879"/>
        <c:scaling>
          <c:orientation val="minMax"/>
        </c:scaling>
        <c:delete val="1"/>
        <c:axPos val="b"/>
        <c:numFmt formatCode="General" sourceLinked="1"/>
        <c:majorTickMark val="none"/>
        <c:minorTickMark val="none"/>
        <c:tickLblPos val="nextTo"/>
        <c:crossAx val="1256379295"/>
        <c:crosses val="autoZero"/>
        <c:auto val="1"/>
        <c:lblAlgn val="ctr"/>
        <c:lblOffset val="100"/>
        <c:noMultiLvlLbl val="0"/>
      </c:catAx>
      <c:valAx>
        <c:axId val="12563792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endParaRPr lang="en-US"/>
          </a:p>
        </c:txPr>
        <c:crossAx val="125713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273770925693107"/>
          <c:y val="4.0761501018168028E-2"/>
          <c:w val="0.67726229074306887"/>
          <c:h val="0.9116818925889632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Sheet1!$A$2:$A$3</c:f>
              <c:strCache>
                <c:ptCount val="2"/>
                <c:pt idx="0">
                  <c:v>Clean</c:v>
                </c:pt>
                <c:pt idx="1">
                  <c:v>Adversarial</c:v>
                </c:pt>
              </c:strCache>
            </c:strRef>
          </c:cat>
          <c:val>
            <c:numRef>
              <c:f>Sheet1!$B$2:$B$3</c:f>
              <c:numCache>
                <c:formatCode>General</c:formatCode>
                <c:ptCount val="2"/>
                <c:pt idx="0">
                  <c:v>91</c:v>
                </c:pt>
                <c:pt idx="1">
                  <c:v>0</c:v>
                </c:pt>
              </c:numCache>
            </c:numRef>
          </c:val>
          <c:extLst>
            <c:ext xmlns:c16="http://schemas.microsoft.com/office/drawing/2014/chart" uri="{C3380CC4-5D6E-409C-BE32-E72D297353CC}">
              <c16:uniqueId val="{00000000-16EC-1C4A-85B0-8AFD02B14F01}"/>
            </c:ext>
          </c:extLst>
        </c:ser>
        <c:ser>
          <c:idx val="1"/>
          <c:order val="1"/>
          <c:tx>
            <c:strRef>
              <c:f>Sheet1!$C$1</c:f>
              <c:strCache>
                <c:ptCount val="1"/>
                <c:pt idx="0">
                  <c:v>Series 2</c:v>
                </c:pt>
              </c:strCache>
            </c:strRef>
          </c:tx>
          <c:spPr>
            <a:solidFill>
              <a:schemeClr val="accent2"/>
            </a:solidFill>
            <a:ln>
              <a:noFill/>
            </a:ln>
            <a:effectLst/>
          </c:spPr>
          <c:invertIfNegative val="0"/>
          <c:cat>
            <c:strRef>
              <c:f>Sheet1!$A$2:$A$3</c:f>
              <c:strCache>
                <c:ptCount val="2"/>
                <c:pt idx="0">
                  <c:v>Clean</c:v>
                </c:pt>
                <c:pt idx="1">
                  <c:v>Adversarial</c:v>
                </c:pt>
              </c:strCache>
            </c:strRef>
          </c:cat>
          <c:val>
            <c:numRef>
              <c:f>Sheet1!$C$2:$C$3</c:f>
              <c:numCache>
                <c:formatCode>General</c:formatCode>
                <c:ptCount val="2"/>
                <c:pt idx="0">
                  <c:v>0</c:v>
                </c:pt>
                <c:pt idx="1">
                  <c:v>38.1</c:v>
                </c:pt>
              </c:numCache>
            </c:numRef>
          </c:val>
          <c:extLst>
            <c:ext xmlns:c16="http://schemas.microsoft.com/office/drawing/2014/chart" uri="{C3380CC4-5D6E-409C-BE32-E72D297353CC}">
              <c16:uniqueId val="{00000001-16EC-1C4A-85B0-8AFD02B14F01}"/>
            </c:ext>
          </c:extLst>
        </c:ser>
        <c:dLbls>
          <c:showLegendKey val="0"/>
          <c:showVal val="0"/>
          <c:showCatName val="0"/>
          <c:showSerName val="0"/>
          <c:showPercent val="0"/>
          <c:showBubbleSize val="0"/>
        </c:dLbls>
        <c:gapWidth val="219"/>
        <c:overlap val="-27"/>
        <c:axId val="1257130879"/>
        <c:axId val="1256379295"/>
      </c:barChart>
      <c:catAx>
        <c:axId val="1257130879"/>
        <c:scaling>
          <c:orientation val="minMax"/>
        </c:scaling>
        <c:delete val="1"/>
        <c:axPos val="b"/>
        <c:numFmt formatCode="General" sourceLinked="1"/>
        <c:majorTickMark val="none"/>
        <c:minorTickMark val="none"/>
        <c:tickLblPos val="nextTo"/>
        <c:crossAx val="1256379295"/>
        <c:crosses val="autoZero"/>
        <c:auto val="1"/>
        <c:lblAlgn val="ctr"/>
        <c:lblOffset val="100"/>
        <c:noMultiLvlLbl val="0"/>
      </c:catAx>
      <c:valAx>
        <c:axId val="12563792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endParaRPr lang="en-US"/>
          </a:p>
        </c:txPr>
        <c:crossAx val="125713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273770925693107"/>
          <c:y val="4.0761501018168028E-2"/>
          <c:w val="0.67726229074306887"/>
          <c:h val="0.9116818925889632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Sheet1!$A$2:$A$3</c:f>
              <c:strCache>
                <c:ptCount val="2"/>
                <c:pt idx="0">
                  <c:v>Clean</c:v>
                </c:pt>
                <c:pt idx="1">
                  <c:v>Adversarial</c:v>
                </c:pt>
              </c:strCache>
            </c:strRef>
          </c:cat>
          <c:val>
            <c:numRef>
              <c:f>Sheet1!$B$2:$B$3</c:f>
              <c:numCache>
                <c:formatCode>General</c:formatCode>
                <c:ptCount val="2"/>
                <c:pt idx="0">
                  <c:v>91</c:v>
                </c:pt>
                <c:pt idx="1">
                  <c:v>0</c:v>
                </c:pt>
              </c:numCache>
            </c:numRef>
          </c:val>
          <c:extLst>
            <c:ext xmlns:c16="http://schemas.microsoft.com/office/drawing/2014/chart" uri="{C3380CC4-5D6E-409C-BE32-E72D297353CC}">
              <c16:uniqueId val="{00000000-1CCD-D343-B6DC-4C855CFFDBC8}"/>
            </c:ext>
          </c:extLst>
        </c:ser>
        <c:ser>
          <c:idx val="1"/>
          <c:order val="1"/>
          <c:tx>
            <c:strRef>
              <c:f>Sheet1!$C$1</c:f>
              <c:strCache>
                <c:ptCount val="1"/>
                <c:pt idx="0">
                  <c:v>Series 2</c:v>
                </c:pt>
              </c:strCache>
            </c:strRef>
          </c:tx>
          <c:spPr>
            <a:solidFill>
              <a:schemeClr val="accent2"/>
            </a:solidFill>
            <a:ln>
              <a:noFill/>
            </a:ln>
            <a:effectLst/>
          </c:spPr>
          <c:invertIfNegative val="0"/>
          <c:cat>
            <c:strRef>
              <c:f>Sheet1!$A$2:$A$3</c:f>
              <c:strCache>
                <c:ptCount val="2"/>
                <c:pt idx="0">
                  <c:v>Clean</c:v>
                </c:pt>
                <c:pt idx="1">
                  <c:v>Adversarial</c:v>
                </c:pt>
              </c:strCache>
            </c:strRef>
          </c:cat>
          <c:val>
            <c:numRef>
              <c:f>Sheet1!$C$2:$C$3</c:f>
              <c:numCache>
                <c:formatCode>General</c:formatCode>
                <c:ptCount val="2"/>
                <c:pt idx="0">
                  <c:v>0</c:v>
                </c:pt>
                <c:pt idx="1">
                  <c:v>38.1</c:v>
                </c:pt>
              </c:numCache>
            </c:numRef>
          </c:val>
          <c:extLst>
            <c:ext xmlns:c16="http://schemas.microsoft.com/office/drawing/2014/chart" uri="{C3380CC4-5D6E-409C-BE32-E72D297353CC}">
              <c16:uniqueId val="{00000001-1CCD-D343-B6DC-4C855CFFDBC8}"/>
            </c:ext>
          </c:extLst>
        </c:ser>
        <c:dLbls>
          <c:showLegendKey val="0"/>
          <c:showVal val="0"/>
          <c:showCatName val="0"/>
          <c:showSerName val="0"/>
          <c:showPercent val="0"/>
          <c:showBubbleSize val="0"/>
        </c:dLbls>
        <c:gapWidth val="219"/>
        <c:overlap val="-27"/>
        <c:axId val="1257130879"/>
        <c:axId val="1256379295"/>
      </c:barChart>
      <c:catAx>
        <c:axId val="1257130879"/>
        <c:scaling>
          <c:orientation val="minMax"/>
        </c:scaling>
        <c:delete val="1"/>
        <c:axPos val="b"/>
        <c:numFmt formatCode="General" sourceLinked="1"/>
        <c:majorTickMark val="none"/>
        <c:minorTickMark val="none"/>
        <c:tickLblPos val="nextTo"/>
        <c:crossAx val="1256379295"/>
        <c:crosses val="autoZero"/>
        <c:auto val="1"/>
        <c:lblAlgn val="ctr"/>
        <c:lblOffset val="100"/>
        <c:noMultiLvlLbl val="0"/>
      </c:catAx>
      <c:valAx>
        <c:axId val="12563792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endParaRPr lang="en-US"/>
          </a:p>
        </c:txPr>
        <c:crossAx val="125713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273770925693107"/>
          <c:y val="4.0761501018168028E-2"/>
          <c:w val="0.67726229074306887"/>
          <c:h val="0.9116818925889632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Sheet1!$A$2:$A$3</c:f>
              <c:strCache>
                <c:ptCount val="2"/>
                <c:pt idx="0">
                  <c:v>Clean</c:v>
                </c:pt>
                <c:pt idx="1">
                  <c:v>Adversarial</c:v>
                </c:pt>
              </c:strCache>
            </c:strRef>
          </c:cat>
          <c:val>
            <c:numRef>
              <c:f>Sheet1!$B$2:$B$3</c:f>
              <c:numCache>
                <c:formatCode>General</c:formatCode>
                <c:ptCount val="2"/>
                <c:pt idx="0">
                  <c:v>91</c:v>
                </c:pt>
                <c:pt idx="1">
                  <c:v>0</c:v>
                </c:pt>
              </c:numCache>
            </c:numRef>
          </c:val>
          <c:extLst>
            <c:ext xmlns:c16="http://schemas.microsoft.com/office/drawing/2014/chart" uri="{C3380CC4-5D6E-409C-BE32-E72D297353CC}">
              <c16:uniqueId val="{00000000-1CCD-D343-B6DC-4C855CFFDBC8}"/>
            </c:ext>
          </c:extLst>
        </c:ser>
        <c:ser>
          <c:idx val="1"/>
          <c:order val="1"/>
          <c:tx>
            <c:strRef>
              <c:f>Sheet1!$C$1</c:f>
              <c:strCache>
                <c:ptCount val="1"/>
                <c:pt idx="0">
                  <c:v>Series 2</c:v>
                </c:pt>
              </c:strCache>
            </c:strRef>
          </c:tx>
          <c:spPr>
            <a:solidFill>
              <a:schemeClr val="accent2"/>
            </a:solidFill>
            <a:ln>
              <a:noFill/>
            </a:ln>
            <a:effectLst/>
          </c:spPr>
          <c:invertIfNegative val="0"/>
          <c:cat>
            <c:strRef>
              <c:f>Sheet1!$A$2:$A$3</c:f>
              <c:strCache>
                <c:ptCount val="2"/>
                <c:pt idx="0">
                  <c:v>Clean</c:v>
                </c:pt>
                <c:pt idx="1">
                  <c:v>Adversarial</c:v>
                </c:pt>
              </c:strCache>
            </c:strRef>
          </c:cat>
          <c:val>
            <c:numRef>
              <c:f>Sheet1!$C$2:$C$3</c:f>
              <c:numCache>
                <c:formatCode>General</c:formatCode>
                <c:ptCount val="2"/>
                <c:pt idx="0">
                  <c:v>0</c:v>
                </c:pt>
                <c:pt idx="1">
                  <c:v>38.1</c:v>
                </c:pt>
              </c:numCache>
            </c:numRef>
          </c:val>
          <c:extLst>
            <c:ext xmlns:c16="http://schemas.microsoft.com/office/drawing/2014/chart" uri="{C3380CC4-5D6E-409C-BE32-E72D297353CC}">
              <c16:uniqueId val="{00000001-1CCD-D343-B6DC-4C855CFFDBC8}"/>
            </c:ext>
          </c:extLst>
        </c:ser>
        <c:dLbls>
          <c:showLegendKey val="0"/>
          <c:showVal val="0"/>
          <c:showCatName val="0"/>
          <c:showSerName val="0"/>
          <c:showPercent val="0"/>
          <c:showBubbleSize val="0"/>
        </c:dLbls>
        <c:gapWidth val="219"/>
        <c:overlap val="-27"/>
        <c:axId val="1257130879"/>
        <c:axId val="1256379295"/>
      </c:barChart>
      <c:catAx>
        <c:axId val="1257130879"/>
        <c:scaling>
          <c:orientation val="minMax"/>
        </c:scaling>
        <c:delete val="1"/>
        <c:axPos val="b"/>
        <c:numFmt formatCode="General" sourceLinked="1"/>
        <c:majorTickMark val="none"/>
        <c:minorTickMark val="none"/>
        <c:tickLblPos val="nextTo"/>
        <c:crossAx val="1256379295"/>
        <c:crosses val="autoZero"/>
        <c:auto val="1"/>
        <c:lblAlgn val="ctr"/>
        <c:lblOffset val="100"/>
        <c:noMultiLvlLbl val="0"/>
      </c:catAx>
      <c:valAx>
        <c:axId val="12563792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endParaRPr lang="en-US"/>
          </a:p>
        </c:txPr>
        <c:crossAx val="1257130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5E921-C240-7043-ACDB-E3EC728FAE46}" type="datetimeFigureOut">
              <a:rPr lang="en-US" smtClean="0"/>
              <a:t>7/11/22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13C21-FEE4-F94E-9175-5622269EC441}" type="slidenum">
              <a:rPr lang="en-US" smtClean="0"/>
              <a:t>‹#›</a:t>
            </a:fld>
            <a:endParaRPr lang="en-US"/>
          </a:p>
        </p:txBody>
      </p:sp>
    </p:spTree>
    <p:extLst>
      <p:ext uri="{BB962C8B-B14F-4D97-AF65-F5344CB8AC3E}">
        <p14:creationId xmlns:p14="http://schemas.microsoft.com/office/powerpoint/2010/main" val="314273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I’m Florian and in this talk, I’ll present a result I personally found quite surprising, which shows that detecting adversarial examples is not actually any easier than classifying them.</a:t>
            </a:r>
          </a:p>
        </p:txBody>
      </p:sp>
      <p:sp>
        <p:nvSpPr>
          <p:cNvPr id="4" name="Slide Number Placeholder 3"/>
          <p:cNvSpPr>
            <a:spLocks noGrp="1"/>
          </p:cNvSpPr>
          <p:nvPr>
            <p:ph type="sldNum" sz="quarter" idx="5"/>
          </p:nvPr>
        </p:nvSpPr>
        <p:spPr/>
        <p:txBody>
          <a:bodyPr/>
          <a:lstStyle/>
          <a:p>
            <a:fld id="{A1413C21-FEE4-F94E-9175-5622269EC441}" type="slidenum">
              <a:rPr lang="en-US" smtClean="0"/>
              <a:t>1</a:t>
            </a:fld>
            <a:endParaRPr lang="en-US"/>
          </a:p>
        </p:txBody>
      </p:sp>
    </p:spTree>
    <p:extLst>
      <p:ext uri="{BB962C8B-B14F-4D97-AF65-F5344CB8AC3E}">
        <p14:creationId xmlns:p14="http://schemas.microsoft.com/office/powerpoint/2010/main" val="2777650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informal corollary of this is that if someone actually claims to solve Problem X, and you can show that such a reduction exists, then you should probably be quite skeptical...</a:t>
            </a:r>
            <a:br>
              <a:rPr lang="en-US" dirty="0"/>
            </a:br>
            <a:r>
              <a:rPr lang="en-US" dirty="0"/>
              <a:t>in fact, exactly as skeptical as if someone had claimed to solve the famously hard problem</a:t>
            </a:r>
          </a:p>
        </p:txBody>
      </p:sp>
      <p:sp>
        <p:nvSpPr>
          <p:cNvPr id="4" name="Slide Number Placeholder 3"/>
          <p:cNvSpPr>
            <a:spLocks noGrp="1"/>
          </p:cNvSpPr>
          <p:nvPr>
            <p:ph type="sldNum" sz="quarter" idx="5"/>
          </p:nvPr>
        </p:nvSpPr>
        <p:spPr/>
        <p:txBody>
          <a:bodyPr/>
          <a:lstStyle/>
          <a:p>
            <a:fld id="{A1413C21-FEE4-F94E-9175-5622269EC441}" type="slidenum">
              <a:rPr lang="en-US" smtClean="0"/>
              <a:t>10</a:t>
            </a:fld>
            <a:endParaRPr lang="en-US"/>
          </a:p>
        </p:txBody>
      </p:sp>
    </p:spTree>
    <p:extLst>
      <p:ext uri="{BB962C8B-B14F-4D97-AF65-F5344CB8AC3E}">
        <p14:creationId xmlns:p14="http://schemas.microsoft.com/office/powerpoint/2010/main" val="1600261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this work, we look at hardness reductions for adversarial robustness.</a:t>
            </a:r>
            <a:br>
              <a:rPr lang="en-US" dirty="0"/>
            </a:br>
            <a:r>
              <a:rPr lang="en-US" dirty="0"/>
              <a:t>Here, our famously hard problem will be that of building a much more robust classifier. This isn’t quite as distinguished as P vs NP or the Riemann hypothesis, but nevertheless many people have tried to solve this problem and failed.</a:t>
            </a:r>
            <a:br>
              <a:rPr lang="en-US" dirty="0"/>
            </a:br>
            <a:r>
              <a:rPr lang="en-US" dirty="0"/>
              <a:t>-&gt; We then show that if one claims to have built a very robust detection method for adversarial examples, this implies via a reduction a similarly robust classifier. </a:t>
            </a:r>
          </a:p>
        </p:txBody>
      </p:sp>
      <p:sp>
        <p:nvSpPr>
          <p:cNvPr id="4" name="Slide Number Placeholder 3"/>
          <p:cNvSpPr>
            <a:spLocks noGrp="1"/>
          </p:cNvSpPr>
          <p:nvPr>
            <p:ph type="sldNum" sz="quarter" idx="5"/>
          </p:nvPr>
        </p:nvSpPr>
        <p:spPr/>
        <p:txBody>
          <a:bodyPr/>
          <a:lstStyle/>
          <a:p>
            <a:fld id="{A1413C21-FEE4-F94E-9175-5622269EC441}" type="slidenum">
              <a:rPr lang="en-US" smtClean="0"/>
              <a:t>11</a:t>
            </a:fld>
            <a:endParaRPr lang="en-US"/>
          </a:p>
        </p:txBody>
      </p:sp>
    </p:spTree>
    <p:extLst>
      <p:ext uri="{BB962C8B-B14F-4D97-AF65-F5344CB8AC3E}">
        <p14:creationId xmlns:p14="http://schemas.microsoft.com/office/powerpoint/2010/main" val="3951109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precisely, we show that given a robust detector, we can build a classifier (that uses this detector as a subroutine) and which has the same clean and robust accuracy as the detector did.</a:t>
            </a:r>
            <a:br>
              <a:rPr lang="en-US" dirty="0"/>
            </a:br>
            <a:r>
              <a:rPr lang="en-US" dirty="0"/>
              <a:t>And thus both problems are equally hard.</a:t>
            </a:r>
          </a:p>
        </p:txBody>
      </p:sp>
      <p:sp>
        <p:nvSpPr>
          <p:cNvPr id="4" name="Slide Number Placeholder 3"/>
          <p:cNvSpPr>
            <a:spLocks noGrp="1"/>
          </p:cNvSpPr>
          <p:nvPr>
            <p:ph type="sldNum" sz="quarter" idx="5"/>
          </p:nvPr>
        </p:nvSpPr>
        <p:spPr/>
        <p:txBody>
          <a:bodyPr/>
          <a:lstStyle/>
          <a:p>
            <a:fld id="{A1413C21-FEE4-F94E-9175-5622269EC441}" type="slidenum">
              <a:rPr lang="en-US" smtClean="0"/>
              <a:t>12</a:t>
            </a:fld>
            <a:endParaRPr lang="en-US"/>
          </a:p>
        </p:txBody>
      </p:sp>
    </p:spTree>
    <p:extLst>
      <p:ext uri="{BB962C8B-B14F-4D97-AF65-F5344CB8AC3E}">
        <p14:creationId xmlns:p14="http://schemas.microsoft.com/office/powerpoint/2010/main" val="2190543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actually “nearly” as hard (which you might recall from the title of the talk)</a:t>
            </a:r>
            <a:br>
              <a:rPr lang="en-US" dirty="0"/>
            </a:br>
            <a:br>
              <a:rPr lang="en-US" dirty="0"/>
            </a:br>
            <a:r>
              <a:rPr lang="en-US" dirty="0"/>
              <a:t>Because our reduction is not quite perfect.</a:t>
            </a:r>
            <a:br>
              <a:rPr lang="en-US" dirty="0"/>
            </a:br>
            <a:r>
              <a:rPr lang="en-US" dirty="0"/>
              <a:t>-&gt; Firstly, and most importantly, the reduction is inefficient. What that means is that if you start with a robust detector that is efficient (by which we mean poly time), the classifier we build from it will not run in polynomial time.</a:t>
            </a:r>
            <a:br>
              <a:rPr lang="en-US" dirty="0"/>
            </a:br>
            <a:r>
              <a:rPr lang="en-US" dirty="0"/>
              <a:t>-&gt; And second, we lose a factor 2 in the robustness size. If the detector has 80% robust accuracy for perturbations of some size epsilon, the classifier will have at least the same robust accuracy of 80% but for perturbations of half the size.</a:t>
            </a:r>
            <a:br>
              <a:rPr lang="en-US" dirty="0"/>
            </a:br>
            <a:br>
              <a:rPr lang="en-US" dirty="0"/>
            </a:br>
            <a:r>
              <a:rPr lang="en-US" dirty="0"/>
              <a:t>-&gt; From a technical perspective, the reduction and proof are actually quite simple. It relies on a standard minimum distance decoding argument from coding theory. I invite you to look at the paper if you’re interested in the details.</a:t>
            </a:r>
          </a:p>
        </p:txBody>
      </p:sp>
      <p:sp>
        <p:nvSpPr>
          <p:cNvPr id="4" name="Slide Number Placeholder 3"/>
          <p:cNvSpPr>
            <a:spLocks noGrp="1"/>
          </p:cNvSpPr>
          <p:nvPr>
            <p:ph type="sldNum" sz="quarter" idx="5"/>
          </p:nvPr>
        </p:nvSpPr>
        <p:spPr/>
        <p:txBody>
          <a:bodyPr/>
          <a:lstStyle/>
          <a:p>
            <a:fld id="{A1413C21-FEE4-F94E-9175-5622269EC441}" type="slidenum">
              <a:rPr lang="en-US" smtClean="0"/>
              <a:t>13</a:t>
            </a:fld>
            <a:endParaRPr lang="en-US"/>
          </a:p>
        </p:txBody>
      </p:sp>
    </p:spTree>
    <p:extLst>
      <p:ext uri="{BB962C8B-B14F-4D97-AF65-F5344CB8AC3E}">
        <p14:creationId xmlns:p14="http://schemas.microsoft.com/office/powerpoint/2010/main" val="3028798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could such an inefficient reduction be used for?</a:t>
            </a:r>
            <a:br>
              <a:rPr lang="en-US" dirty="0"/>
            </a:br>
            <a:r>
              <a:rPr lang="en-US" dirty="0"/>
              <a:t>In computation complexity for instance, such a reduction would likely be useless. But in machine learning, the running time of an algorithm is not the only complexity measure we care about, and so this reduction has some interesting consequences.</a:t>
            </a:r>
            <a:br>
              <a:rPr lang="en-US" dirty="0"/>
            </a:br>
            <a:r>
              <a:rPr lang="en-US" dirty="0"/>
              <a:t>For instance, one way we can interpret this result is as saying that *information theoretically”, robust detection and classification are equivalent (again, up to a factor 2 in the perturbation size).</a:t>
            </a:r>
            <a:br>
              <a:rPr lang="en-US" dirty="0"/>
            </a:br>
            <a:br>
              <a:rPr lang="en-US" dirty="0"/>
            </a:br>
            <a:r>
              <a:rPr lang="en-US" dirty="0"/>
              <a:t>-&gt; And so this means that many results from the literature about robust classification, can directly be applied to robust detectors as well.</a:t>
            </a:r>
            <a:br>
              <a:rPr lang="en-US" dirty="0"/>
            </a:br>
            <a:r>
              <a:rPr lang="en-US" dirty="0"/>
              <a:t>For example, we can show that robust generalization requires as much data whether we allow the defense to merely detect examples or classify them, using a nice result from Schmidt and his coauthors in 2018.</a:t>
            </a:r>
            <a:br>
              <a:rPr lang="en-US" dirty="0"/>
            </a:br>
            <a:r>
              <a:rPr lang="en-US" dirty="0"/>
              <a:t>Similarly, existing results about tradeoffs between robustness types and accuracy, or known connections between worst-case and average-case robustness also directly extend to detectors with our reduction.</a:t>
            </a:r>
          </a:p>
        </p:txBody>
      </p:sp>
      <p:sp>
        <p:nvSpPr>
          <p:cNvPr id="4" name="Slide Number Placeholder 3"/>
          <p:cNvSpPr>
            <a:spLocks noGrp="1"/>
          </p:cNvSpPr>
          <p:nvPr>
            <p:ph type="sldNum" sz="quarter" idx="5"/>
          </p:nvPr>
        </p:nvSpPr>
        <p:spPr/>
        <p:txBody>
          <a:bodyPr/>
          <a:lstStyle/>
          <a:p>
            <a:fld id="{A1413C21-FEE4-F94E-9175-5622269EC441}" type="slidenum">
              <a:rPr lang="en-US" smtClean="0"/>
              <a:t>14</a:t>
            </a:fld>
            <a:endParaRPr lang="en-US"/>
          </a:p>
        </p:txBody>
      </p:sp>
    </p:spTree>
    <p:extLst>
      <p:ext uri="{BB962C8B-B14F-4D97-AF65-F5344CB8AC3E}">
        <p14:creationId xmlns:p14="http://schemas.microsoft.com/office/powerpoint/2010/main" val="688054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interpretation, which is the one I’m most excited about, is that we can view any result that claims high robust accuracy with detection as also claiming a breakthrough result in robust classification.</a:t>
            </a:r>
            <a:br>
              <a:rPr lang="en-US" dirty="0"/>
            </a:br>
            <a:br>
              <a:rPr lang="en-US" dirty="0"/>
            </a:br>
            <a:r>
              <a:rPr lang="en-US" dirty="0"/>
              <a:t>-&gt; To better illustrate this, we’ll consider the problem of building a robust </a:t>
            </a:r>
            <a:r>
              <a:rPr lang="en-US" dirty="0" err="1"/>
              <a:t>imagenet</a:t>
            </a:r>
            <a:r>
              <a:rPr lang="en-US" dirty="0"/>
              <a:t> classifier in one of two worlds. </a:t>
            </a:r>
            <a:br>
              <a:rPr lang="en-US" dirty="0"/>
            </a:br>
            <a:r>
              <a:rPr lang="en-US" dirty="0"/>
              <a:t>The first, world 1, is our world. Here, you get to use the ImageNet training set to train a model and both the training and inference have to be efficient of course. And for this experiment, we just can’t seem to get very high robustness yet, using our current techniques.</a:t>
            </a:r>
          </a:p>
        </p:txBody>
      </p:sp>
      <p:sp>
        <p:nvSpPr>
          <p:cNvPr id="4" name="Slide Number Placeholder 3"/>
          <p:cNvSpPr>
            <a:spLocks noGrp="1"/>
          </p:cNvSpPr>
          <p:nvPr>
            <p:ph type="sldNum" sz="quarter" idx="5"/>
          </p:nvPr>
        </p:nvSpPr>
        <p:spPr/>
        <p:txBody>
          <a:bodyPr/>
          <a:lstStyle/>
          <a:p>
            <a:fld id="{A1413C21-FEE4-F94E-9175-5622269EC441}" type="slidenum">
              <a:rPr lang="en-US" smtClean="0"/>
              <a:t>15</a:t>
            </a:fld>
            <a:endParaRPr lang="en-US"/>
          </a:p>
        </p:txBody>
      </p:sp>
    </p:spTree>
    <p:extLst>
      <p:ext uri="{BB962C8B-B14F-4D97-AF65-F5344CB8AC3E}">
        <p14:creationId xmlns:p14="http://schemas.microsoft.com/office/powerpoint/2010/main" val="3225661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second world, world 2, is exactly the same, except that here the model’s inference procedure is allowed to be inefficient. But everything else is unchanged, you can’t use more training data, the training still has to be efficient. And you can’t use a bigger model either (and so in particular you can't just store the entire </a:t>
            </a:r>
            <a:r>
              <a:rPr lang="en-US" dirty="0" err="1"/>
              <a:t>imagenet</a:t>
            </a:r>
            <a:r>
              <a:rPr lang="en-US" dirty="0"/>
              <a:t> training set in the model in order to take full advantage of the unlimited computation you get at inference time) </a:t>
            </a:r>
            <a:br>
              <a:rPr lang="en-US" dirty="0"/>
            </a:br>
            <a:endParaRPr lang="en-US" dirty="0"/>
          </a:p>
          <a:p>
            <a:r>
              <a:rPr lang="en-US" dirty="0"/>
              <a:t>-&gt; Now the question here is: should we expect much more robust classifiers in world 2, than in our world 1. In other words, Could we somehow build much more robust classifiers just by using significantly more compute-power at inference time?</a:t>
            </a:r>
            <a:br>
              <a:rPr lang="en-US" dirty="0"/>
            </a:br>
            <a:r>
              <a:rPr lang="en-US" dirty="0"/>
              <a:t>We don’t know the answer to this question, but there’s some evidence to suggest that the answer is no.</a:t>
            </a:r>
            <a:br>
              <a:rPr lang="en-US" dirty="0"/>
            </a:br>
            <a:r>
              <a:rPr lang="en-US" dirty="0"/>
              <a:t>And I would view a positive answer to this question as a big breakthrough in robust classification.</a:t>
            </a:r>
          </a:p>
        </p:txBody>
      </p:sp>
      <p:sp>
        <p:nvSpPr>
          <p:cNvPr id="4" name="Slide Number Placeholder 3"/>
          <p:cNvSpPr>
            <a:spLocks noGrp="1"/>
          </p:cNvSpPr>
          <p:nvPr>
            <p:ph type="sldNum" sz="quarter" idx="5"/>
          </p:nvPr>
        </p:nvSpPr>
        <p:spPr/>
        <p:txBody>
          <a:bodyPr/>
          <a:lstStyle/>
          <a:p>
            <a:fld id="{A1413C21-FEE4-F94E-9175-5622269EC441}" type="slidenum">
              <a:rPr lang="en-US" smtClean="0"/>
              <a:t>16</a:t>
            </a:fld>
            <a:endParaRPr lang="en-US"/>
          </a:p>
        </p:txBody>
      </p:sp>
    </p:spTree>
    <p:extLst>
      <p:ext uri="{BB962C8B-B14F-4D97-AF65-F5344CB8AC3E}">
        <p14:creationId xmlns:p14="http://schemas.microsoft.com/office/powerpoint/2010/main" val="1835092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by our reduction, any robust detector implies a positive answer to this question.</a:t>
            </a:r>
            <a:br>
              <a:rPr lang="en-US" dirty="0"/>
            </a:br>
            <a:r>
              <a:rPr lang="en-US" dirty="0"/>
              <a:t>And so whenever someone claims to have build a very robust detector, they are also actually claiming an breakthrough on this fundamental question about robust classification.</a:t>
            </a:r>
          </a:p>
        </p:txBody>
      </p:sp>
      <p:sp>
        <p:nvSpPr>
          <p:cNvPr id="4" name="Slide Number Placeholder 3"/>
          <p:cNvSpPr>
            <a:spLocks noGrp="1"/>
          </p:cNvSpPr>
          <p:nvPr>
            <p:ph type="sldNum" sz="quarter" idx="5"/>
          </p:nvPr>
        </p:nvSpPr>
        <p:spPr/>
        <p:txBody>
          <a:bodyPr/>
          <a:lstStyle/>
          <a:p>
            <a:fld id="{A1413C21-FEE4-F94E-9175-5622269EC441}" type="slidenum">
              <a:rPr lang="en-US" smtClean="0"/>
              <a:t>17</a:t>
            </a:fld>
            <a:endParaRPr lang="en-US"/>
          </a:p>
        </p:txBody>
      </p:sp>
    </p:spTree>
    <p:extLst>
      <p:ext uri="{BB962C8B-B14F-4D97-AF65-F5344CB8AC3E}">
        <p14:creationId xmlns:p14="http://schemas.microsoft.com/office/powerpoint/2010/main" val="1826092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it turns out, many detector defenses implicitly claim such a breakthrough.</a:t>
            </a:r>
            <a:br>
              <a:rPr lang="en-US" dirty="0"/>
            </a:br>
            <a:r>
              <a:rPr lang="en-US" dirty="0"/>
              <a:t>Here on this graph, I’m showing in blue the best known results for robust *classification* on CIFAR-10. These results have been independently re-evaluated multiple times, with great care, and so we have good confidence that this is currently the best we know how to do.</a:t>
            </a:r>
          </a:p>
          <a:p>
            <a:br>
              <a:rPr lang="en-US" dirty="0"/>
            </a:br>
            <a:r>
              <a:rPr lang="en-US" dirty="0"/>
              <a:t>In red are the robust accuracies claimed by three different detector defenses from the past years. In the paper, we look at 13 such results.</a:t>
            </a:r>
            <a:br>
              <a:rPr lang="en-US" dirty="0"/>
            </a:br>
            <a:r>
              <a:rPr lang="en-US" dirty="0"/>
              <a:t>Because these defenses merely have to detect attacks, they claim to be much more robust than existing robust classifiers.</a:t>
            </a:r>
          </a:p>
        </p:txBody>
      </p:sp>
      <p:sp>
        <p:nvSpPr>
          <p:cNvPr id="4" name="Slide Number Placeholder 3"/>
          <p:cNvSpPr>
            <a:spLocks noGrp="1"/>
          </p:cNvSpPr>
          <p:nvPr>
            <p:ph type="sldNum" sz="quarter" idx="5"/>
          </p:nvPr>
        </p:nvSpPr>
        <p:spPr/>
        <p:txBody>
          <a:bodyPr/>
          <a:lstStyle/>
          <a:p>
            <a:fld id="{A1413C21-FEE4-F94E-9175-5622269EC441}" type="slidenum">
              <a:rPr lang="en-US" smtClean="0"/>
              <a:t>18</a:t>
            </a:fld>
            <a:endParaRPr lang="en-US"/>
          </a:p>
        </p:txBody>
      </p:sp>
    </p:spTree>
    <p:extLst>
      <p:ext uri="{BB962C8B-B14F-4D97-AF65-F5344CB8AC3E}">
        <p14:creationId xmlns:p14="http://schemas.microsoft.com/office/powerpoint/2010/main" val="4091697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by our reduction, we know that these detectors imply a robust classifier as well, for half the perturbation size.</a:t>
            </a:r>
          </a:p>
        </p:txBody>
      </p:sp>
      <p:sp>
        <p:nvSpPr>
          <p:cNvPr id="4" name="Slide Number Placeholder 3"/>
          <p:cNvSpPr>
            <a:spLocks noGrp="1"/>
          </p:cNvSpPr>
          <p:nvPr>
            <p:ph type="sldNum" sz="quarter" idx="5"/>
          </p:nvPr>
        </p:nvSpPr>
        <p:spPr/>
        <p:txBody>
          <a:bodyPr/>
          <a:lstStyle/>
          <a:p>
            <a:fld id="{A1413C21-FEE4-F94E-9175-5622269EC441}" type="slidenum">
              <a:rPr lang="en-US" smtClean="0"/>
              <a:t>19</a:t>
            </a:fld>
            <a:endParaRPr lang="en-US"/>
          </a:p>
        </p:txBody>
      </p:sp>
    </p:spTree>
    <p:extLst>
      <p:ext uri="{BB962C8B-B14F-4D97-AF65-F5344CB8AC3E}">
        <p14:creationId xmlns:p14="http://schemas.microsoft.com/office/powerpoint/2010/main" val="673428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Adversarial examples are a curious and quite damaging phenomenon in machine learning, where a tiny imperceptible perturbation on an input is sufficient to completely shift the model’s output, here into misclassifying this cat on the left as “guacamole”</a:t>
            </a:r>
          </a:p>
        </p:txBody>
      </p:sp>
      <p:sp>
        <p:nvSpPr>
          <p:cNvPr id="4" name="Slide Number Placeholder 3"/>
          <p:cNvSpPr>
            <a:spLocks noGrp="1"/>
          </p:cNvSpPr>
          <p:nvPr>
            <p:ph type="sldNum" sz="quarter" idx="5"/>
          </p:nvPr>
        </p:nvSpPr>
        <p:spPr/>
        <p:txBody>
          <a:bodyPr/>
          <a:lstStyle/>
          <a:p>
            <a:fld id="{A1413C21-FEE4-F94E-9175-5622269EC441}" type="slidenum">
              <a:rPr lang="en-US" smtClean="0"/>
              <a:t>2</a:t>
            </a:fld>
            <a:endParaRPr lang="en-US"/>
          </a:p>
        </p:txBody>
      </p:sp>
    </p:spTree>
    <p:extLst>
      <p:ext uri="{BB962C8B-B14F-4D97-AF65-F5344CB8AC3E}">
        <p14:creationId xmlns:p14="http://schemas.microsoft.com/office/powerpoint/2010/main" val="4213238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know we have these implicit claims of huge improvements in robust classification (if the inference phase can be inefficient).</a:t>
            </a:r>
            <a:br>
              <a:rPr lang="en-US" dirty="0"/>
            </a:br>
            <a:r>
              <a:rPr lang="en-US" dirty="0"/>
              <a:t>So the optimistic take here would be: </a:t>
            </a:r>
            <a:r>
              <a:rPr lang="en-US" dirty="0" err="1"/>
              <a:t>waouh</a:t>
            </a:r>
            <a:r>
              <a:rPr lang="en-US" dirty="0"/>
              <a:t>, this is a huge breakthrough.</a:t>
            </a:r>
            <a:br>
              <a:rPr lang="en-US" dirty="0"/>
            </a:br>
            <a:r>
              <a:rPr lang="en-US" dirty="0"/>
              <a:t>But we should be somewhat skeptical of this, due to how hard we believe such a result would be to achieve. </a:t>
            </a:r>
          </a:p>
        </p:txBody>
      </p:sp>
      <p:sp>
        <p:nvSpPr>
          <p:cNvPr id="4" name="Slide Number Placeholder 3"/>
          <p:cNvSpPr>
            <a:spLocks noGrp="1"/>
          </p:cNvSpPr>
          <p:nvPr>
            <p:ph type="sldNum" sz="quarter" idx="5"/>
          </p:nvPr>
        </p:nvSpPr>
        <p:spPr/>
        <p:txBody>
          <a:bodyPr/>
          <a:lstStyle/>
          <a:p>
            <a:fld id="{A1413C21-FEE4-F94E-9175-5622269EC441}" type="slidenum">
              <a:rPr lang="en-US" smtClean="0"/>
              <a:t>20</a:t>
            </a:fld>
            <a:endParaRPr lang="en-US"/>
          </a:p>
        </p:txBody>
      </p:sp>
    </p:spTree>
    <p:extLst>
      <p:ext uri="{BB962C8B-B14F-4D97-AF65-F5344CB8AC3E}">
        <p14:creationId xmlns:p14="http://schemas.microsoft.com/office/powerpoint/2010/main" val="2874998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for me at least, the more realistic interpretation is the pessimistic one: namely that the robustness claims from these detector defenses are simply wrong.</a:t>
            </a:r>
            <a:br>
              <a:rPr lang="en-US" dirty="0"/>
            </a:br>
            <a:r>
              <a:rPr lang="en-US" dirty="0"/>
              <a:t>And in fact, for some of the defenses we looked at here, we know this to be the case.</a:t>
            </a:r>
          </a:p>
          <a:p>
            <a:r>
              <a:rPr lang="en-US" dirty="0"/>
              <a:t>For example, the right-most detector defense here, which would imply an extremely robust classifier, is actually not robust at all when evaluated with a stronger attack.</a:t>
            </a:r>
            <a:br>
              <a:rPr lang="en-US" dirty="0"/>
            </a:br>
            <a:r>
              <a:rPr lang="en-US" dirty="0"/>
              <a:t>For the other two, I don’t know for sure, they haven’t yet been independently re-evaluated. But our reduction serves as a strong indicator that these robustness claims are also over-estimated. </a:t>
            </a:r>
            <a:br>
              <a:rPr lang="en-US" dirty="0"/>
            </a:br>
            <a:endParaRPr lang="en-US" dirty="0"/>
          </a:p>
        </p:txBody>
      </p:sp>
      <p:sp>
        <p:nvSpPr>
          <p:cNvPr id="4" name="Slide Number Placeholder 3"/>
          <p:cNvSpPr>
            <a:spLocks noGrp="1"/>
          </p:cNvSpPr>
          <p:nvPr>
            <p:ph type="sldNum" sz="quarter" idx="5"/>
          </p:nvPr>
        </p:nvSpPr>
        <p:spPr/>
        <p:txBody>
          <a:bodyPr/>
          <a:lstStyle/>
          <a:p>
            <a:fld id="{A1413C21-FEE4-F94E-9175-5622269EC441}" type="slidenum">
              <a:rPr lang="en-US" smtClean="0"/>
              <a:t>21</a:t>
            </a:fld>
            <a:endParaRPr lang="en-US"/>
          </a:p>
        </p:txBody>
      </p:sp>
    </p:spTree>
    <p:extLst>
      <p:ext uri="{BB962C8B-B14F-4D97-AF65-F5344CB8AC3E}">
        <p14:creationId xmlns:p14="http://schemas.microsoft.com/office/powerpoint/2010/main" val="278691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In summary, in this work we show that robust detection of adversarial examples isn’t actually much easier than directly classifying them.</a:t>
            </a:r>
          </a:p>
        </p:txBody>
      </p:sp>
      <p:sp>
        <p:nvSpPr>
          <p:cNvPr id="4" name="Slide Number Placeholder 3"/>
          <p:cNvSpPr>
            <a:spLocks noGrp="1"/>
          </p:cNvSpPr>
          <p:nvPr>
            <p:ph type="sldNum" sz="quarter" idx="5"/>
          </p:nvPr>
        </p:nvSpPr>
        <p:spPr/>
        <p:txBody>
          <a:bodyPr/>
          <a:lstStyle/>
          <a:p>
            <a:fld id="{A1413C21-FEE4-F94E-9175-5622269EC441}" type="slidenum">
              <a:rPr lang="en-US" smtClean="0"/>
              <a:t>22</a:t>
            </a:fld>
            <a:endParaRPr lang="en-US"/>
          </a:p>
        </p:txBody>
      </p:sp>
    </p:spTree>
    <p:extLst>
      <p:ext uri="{BB962C8B-B14F-4D97-AF65-F5344CB8AC3E}">
        <p14:creationId xmlns:p14="http://schemas.microsoft.com/office/powerpoint/2010/main" val="2158536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A cool consequence from this is that we can use all our acquired knowledge and benchmarks for robust classification, to assess the strength of new results for robust detection as well---without having to independently come up with new benchmarks specifically for detector defenses.</a:t>
            </a:r>
          </a:p>
          <a:p>
            <a:pPr marL="0" indent="0">
              <a:buFontTx/>
              <a:buNone/>
            </a:pPr>
            <a:endParaRPr lang="en-US" dirty="0"/>
          </a:p>
          <a:p>
            <a:pPr marL="0" indent="0">
              <a:buFontTx/>
              <a:buNone/>
            </a:pPr>
            <a:r>
              <a:rPr lang="en-US" dirty="0"/>
              <a:t>But our result also means that when building a new defense, it’s maybe better to just go for classification directly and forget about trying to detect perturbations. </a:t>
            </a:r>
            <a:br>
              <a:rPr lang="en-US" dirty="0"/>
            </a:br>
            <a:r>
              <a:rPr lang="en-US" dirty="0"/>
              <a:t>Especially because, in my experience, detector defenses are much more tricky to evaluate properly. And so it’s easier to mistake a broken defense for a robust one.</a:t>
            </a:r>
          </a:p>
          <a:p>
            <a:endParaRPr lang="en-US" dirty="0"/>
          </a:p>
        </p:txBody>
      </p:sp>
      <p:sp>
        <p:nvSpPr>
          <p:cNvPr id="4" name="Slide Number Placeholder 3"/>
          <p:cNvSpPr>
            <a:spLocks noGrp="1"/>
          </p:cNvSpPr>
          <p:nvPr>
            <p:ph type="sldNum" sz="quarter" idx="5"/>
          </p:nvPr>
        </p:nvSpPr>
        <p:spPr/>
        <p:txBody>
          <a:bodyPr/>
          <a:lstStyle/>
          <a:p>
            <a:fld id="{A1413C21-FEE4-F94E-9175-5622269EC441}" type="slidenum">
              <a:rPr lang="en-US" smtClean="0"/>
              <a:t>23</a:t>
            </a:fld>
            <a:endParaRPr lang="en-US"/>
          </a:p>
        </p:txBody>
      </p:sp>
    </p:spTree>
    <p:extLst>
      <p:ext uri="{BB962C8B-B14F-4D97-AF65-F5344CB8AC3E}">
        <p14:creationId xmlns:p14="http://schemas.microsoft.com/office/powerpoint/2010/main" val="3763313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In the future, I think it would be very cool if we could show similar reductions (or maybe a separation instead) for some of these other relaxed versions of robust classification, that are also presumed to be easier.</a:t>
            </a:r>
            <a:br>
              <a:rPr lang="en-US" dirty="0"/>
            </a:br>
            <a:r>
              <a:rPr lang="en-US" dirty="0"/>
              <a:t>For example, we might be able to show that the use of cryptography doesn't help build more robust classifiers. Or that randomness isn't needed. Or that extra test examples don't help.</a:t>
            </a:r>
            <a:br>
              <a:rPr lang="en-US" dirty="0"/>
            </a:br>
            <a:r>
              <a:rPr lang="en-US" dirty="0"/>
              <a:t>This could help us focus our research efforts on those problems that are most likely to actually lead to more robust machine learning applications.</a:t>
            </a:r>
            <a:br>
              <a:rPr lang="en-US" dirty="0"/>
            </a:br>
            <a:endParaRPr lang="en-US" dirty="0"/>
          </a:p>
          <a:p>
            <a:pPr marL="0" indent="0">
              <a:buFontTx/>
              <a:buNone/>
            </a:pPr>
            <a:r>
              <a:rPr lang="en-US" dirty="0"/>
              <a:t>thanks for listening! If you’re interested in learning more, please read our full paper and come chat at the poster session</a:t>
            </a:r>
          </a:p>
        </p:txBody>
      </p:sp>
      <p:sp>
        <p:nvSpPr>
          <p:cNvPr id="4" name="Slide Number Placeholder 3"/>
          <p:cNvSpPr>
            <a:spLocks noGrp="1"/>
          </p:cNvSpPr>
          <p:nvPr>
            <p:ph type="sldNum" sz="quarter" idx="5"/>
          </p:nvPr>
        </p:nvSpPr>
        <p:spPr/>
        <p:txBody>
          <a:bodyPr/>
          <a:lstStyle/>
          <a:p>
            <a:fld id="{A1413C21-FEE4-F94E-9175-5622269EC441}" type="slidenum">
              <a:rPr lang="en-US" smtClean="0"/>
              <a:t>24</a:t>
            </a:fld>
            <a:endParaRPr lang="en-US"/>
          </a:p>
        </p:txBody>
      </p:sp>
    </p:spTree>
    <p:extLst>
      <p:ext uri="{BB962C8B-B14F-4D97-AF65-F5344CB8AC3E}">
        <p14:creationId xmlns:p14="http://schemas.microsoft.com/office/powerpoint/2010/main" val="4141971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classifiers that are robust to adversarial examples is a big open problem. </a:t>
            </a:r>
          </a:p>
          <a:p>
            <a:r>
              <a:rPr lang="en-US" dirty="0"/>
              <a:t>Even after years of research, the best we can currently do on </a:t>
            </a:r>
            <a:r>
              <a:rPr lang="en-US" dirty="0" err="1"/>
              <a:t>adversarially</a:t>
            </a:r>
            <a:r>
              <a:rPr lang="en-US" dirty="0"/>
              <a:t> perturbed inputs remains *very* far from our models’ accuracies on clean examples</a:t>
            </a:r>
          </a:p>
        </p:txBody>
      </p:sp>
      <p:sp>
        <p:nvSpPr>
          <p:cNvPr id="4" name="Slide Number Placeholder 3"/>
          <p:cNvSpPr>
            <a:spLocks noGrp="1"/>
          </p:cNvSpPr>
          <p:nvPr>
            <p:ph type="sldNum" sz="quarter" idx="5"/>
          </p:nvPr>
        </p:nvSpPr>
        <p:spPr/>
        <p:txBody>
          <a:bodyPr/>
          <a:lstStyle/>
          <a:p>
            <a:fld id="{A1413C21-FEE4-F94E-9175-5622269EC441}" type="slidenum">
              <a:rPr lang="en-US" smtClean="0"/>
              <a:t>3</a:t>
            </a:fld>
            <a:endParaRPr lang="en-US"/>
          </a:p>
        </p:txBody>
      </p:sp>
    </p:spTree>
    <p:extLst>
      <p:ext uri="{BB962C8B-B14F-4D97-AF65-F5344CB8AC3E}">
        <p14:creationId xmlns:p14="http://schemas.microsoft.com/office/powerpoint/2010/main" val="2942289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it is natural to consider whether there might be relaxed versions of this problem that could be easier to solve.</a:t>
            </a:r>
          </a:p>
          <a:p>
            <a:r>
              <a:rPr lang="en-US" dirty="0"/>
              <a:t>That is, can we change the adversarial threat model somehow, or rely on additional assumptions, to get machine learning applications that are more robust in a useful sense.</a:t>
            </a:r>
            <a:br>
              <a:rPr lang="en-US" dirty="0"/>
            </a:br>
            <a:br>
              <a:rPr lang="en-US" dirty="0"/>
            </a:br>
            <a:r>
              <a:rPr lang="en-US" dirty="0"/>
              <a:t>For example, some works have considered whether we could build models that are only computationally robust. That is, adversarial examples still exist, but finding them would somehow involve solving a hard cryptographic problem. Unfortunately, we don't yet know how to do this either.</a:t>
            </a:r>
            <a:br>
              <a:rPr lang="en-US" dirty="0"/>
            </a:br>
            <a:r>
              <a:rPr lang="en-US" dirty="0"/>
              <a:t>Similarly there’s a lot of work that looks at whether randomized models could somehow be more robust</a:t>
            </a:r>
            <a:br>
              <a:rPr lang="en-US" dirty="0"/>
            </a:br>
            <a:r>
              <a:rPr lang="en-US" dirty="0"/>
              <a:t>Or whether robustness is easier if we get to classify multiple test samples at once, so-called </a:t>
            </a:r>
            <a:r>
              <a:rPr lang="en-US" dirty="0" err="1"/>
              <a:t>transductive</a:t>
            </a:r>
            <a:r>
              <a:rPr lang="en-US" dirty="0"/>
              <a:t> learning setting.</a:t>
            </a:r>
            <a:br>
              <a:rPr lang="en-US" dirty="0"/>
            </a:br>
            <a:r>
              <a:rPr lang="en-US" dirty="0"/>
              <a:t>And finally, there’s a wide range of defenses that try to merely detect perturbed inputs and reject them instead of attempting to classify them. And this could be sufficient in many security-sensitive applications where detecting an attack attempt is already enough.</a:t>
            </a:r>
          </a:p>
        </p:txBody>
      </p:sp>
      <p:sp>
        <p:nvSpPr>
          <p:cNvPr id="4" name="Slide Number Placeholder 3"/>
          <p:cNvSpPr>
            <a:spLocks noGrp="1"/>
          </p:cNvSpPr>
          <p:nvPr>
            <p:ph type="sldNum" sz="quarter" idx="5"/>
          </p:nvPr>
        </p:nvSpPr>
        <p:spPr/>
        <p:txBody>
          <a:bodyPr/>
          <a:lstStyle/>
          <a:p>
            <a:fld id="{A1413C21-FEE4-F94E-9175-5622269EC441}" type="slidenum">
              <a:rPr lang="en-US" smtClean="0"/>
              <a:t>4</a:t>
            </a:fld>
            <a:endParaRPr lang="en-US"/>
          </a:p>
        </p:txBody>
      </p:sp>
    </p:spTree>
    <p:extLst>
      <p:ext uri="{BB962C8B-B14F-4D97-AF65-F5344CB8AC3E}">
        <p14:creationId xmlns:p14="http://schemas.microsoft.com/office/powerpoint/2010/main" val="363764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these are the types of defenses we’ll be concerned with here.</a:t>
            </a:r>
            <a:br>
              <a:rPr lang="en-US" dirty="0"/>
            </a:br>
            <a:r>
              <a:rPr lang="en-US" dirty="0"/>
              <a:t>We’ll call such a detector defense robust on a given input from the distribution if it classifies the clean input correctly, and either correctly classifies *or abstains* on any perturbed version of the input within some distance epsilon</a:t>
            </a:r>
          </a:p>
        </p:txBody>
      </p:sp>
      <p:sp>
        <p:nvSpPr>
          <p:cNvPr id="4" name="Slide Number Placeholder 3"/>
          <p:cNvSpPr>
            <a:spLocks noGrp="1"/>
          </p:cNvSpPr>
          <p:nvPr>
            <p:ph type="sldNum" sz="quarter" idx="5"/>
          </p:nvPr>
        </p:nvSpPr>
        <p:spPr/>
        <p:txBody>
          <a:bodyPr/>
          <a:lstStyle/>
          <a:p>
            <a:fld id="{A1413C21-FEE4-F94E-9175-5622269EC441}" type="slidenum">
              <a:rPr lang="en-US" smtClean="0"/>
              <a:t>5</a:t>
            </a:fld>
            <a:endParaRPr lang="en-US"/>
          </a:p>
        </p:txBody>
      </p:sp>
    </p:spTree>
    <p:extLst>
      <p:ext uri="{BB962C8B-B14F-4D97-AF65-F5344CB8AC3E}">
        <p14:creationId xmlns:p14="http://schemas.microsoft.com/office/powerpoint/2010/main" val="91356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question we address in our work is: are these relaxed versions of robust classification actually easier.</a:t>
            </a:r>
          </a:p>
          <a:p>
            <a:r>
              <a:rPr lang="en-US" dirty="0"/>
              <a:t>Specifically, is detecting adversarial example really much easier than classifying them properly?</a:t>
            </a:r>
            <a:br>
              <a:rPr lang="en-US" dirty="0"/>
            </a:br>
            <a:br>
              <a:rPr lang="en-US" dirty="0"/>
            </a:br>
            <a:r>
              <a:rPr lang="en-US" dirty="0"/>
              <a:t>-&gt;And empirically this is currently a difficult question to answer. Because robust classification has received much more scrutiny than the relaxed version of robust detection. There’s a long list of competitions, guidelines, benchmarks that focus exclusively on classification. And so I think we have a pretty good understanding at this point about what’s feasible with robust classification with our current tools.</a:t>
            </a:r>
            <a:br>
              <a:rPr lang="en-US" dirty="0"/>
            </a:br>
            <a:r>
              <a:rPr lang="en-US" dirty="0"/>
              <a:t>We don’t really have any of that confidence for robust detection. All we have here really are some isolated breaks of a few specific attempts at building detector defenses. </a:t>
            </a:r>
          </a:p>
        </p:txBody>
      </p:sp>
      <p:sp>
        <p:nvSpPr>
          <p:cNvPr id="4" name="Slide Number Placeholder 3"/>
          <p:cNvSpPr>
            <a:spLocks noGrp="1"/>
          </p:cNvSpPr>
          <p:nvPr>
            <p:ph type="sldNum" sz="quarter" idx="5"/>
          </p:nvPr>
        </p:nvSpPr>
        <p:spPr/>
        <p:txBody>
          <a:bodyPr/>
          <a:lstStyle/>
          <a:p>
            <a:fld id="{A1413C21-FEE4-F94E-9175-5622269EC441}" type="slidenum">
              <a:rPr lang="en-US" smtClean="0"/>
              <a:t>6</a:t>
            </a:fld>
            <a:endParaRPr lang="en-US"/>
          </a:p>
        </p:txBody>
      </p:sp>
    </p:spTree>
    <p:extLst>
      <p:ext uri="{BB962C8B-B14F-4D97-AF65-F5344CB8AC3E}">
        <p14:creationId xmlns:p14="http://schemas.microsoft.com/office/powerpoint/2010/main" val="167659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the question of whether robustly detecting adversarial examples is any easier than classifying them is really unclear.</a:t>
            </a:r>
            <a:br>
              <a:rPr lang="en-US" dirty="0"/>
            </a:br>
            <a:r>
              <a:rPr lang="en-US" dirty="0"/>
              <a:t>If the answer is yes, this is good because this means we have a promising research direction ahead of us.</a:t>
            </a:r>
          </a:p>
          <a:p>
            <a:r>
              <a:rPr lang="en-US" dirty="0"/>
              <a:t>But if the answer is no, then maybe studying this relaxed problem isn’t that useful, because we shouldn’t expect a breakthrough anymore than we would for the original problem of robust classification.</a:t>
            </a:r>
          </a:p>
        </p:txBody>
      </p:sp>
      <p:sp>
        <p:nvSpPr>
          <p:cNvPr id="4" name="Slide Number Placeholder 3"/>
          <p:cNvSpPr>
            <a:spLocks noGrp="1"/>
          </p:cNvSpPr>
          <p:nvPr>
            <p:ph type="sldNum" sz="quarter" idx="5"/>
          </p:nvPr>
        </p:nvSpPr>
        <p:spPr/>
        <p:txBody>
          <a:bodyPr/>
          <a:lstStyle/>
          <a:p>
            <a:fld id="{A1413C21-FEE4-F94E-9175-5622269EC441}" type="slidenum">
              <a:rPr lang="en-US" smtClean="0"/>
              <a:t>7</a:t>
            </a:fld>
            <a:endParaRPr lang="en-US"/>
          </a:p>
        </p:txBody>
      </p:sp>
    </p:spTree>
    <p:extLst>
      <p:ext uri="{BB962C8B-B14F-4D97-AF65-F5344CB8AC3E}">
        <p14:creationId xmlns:p14="http://schemas.microsoft.com/office/powerpoint/2010/main" val="4253826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precisely what we prove in this paper.</a:t>
            </a:r>
            <a:br>
              <a:rPr lang="en-US" dirty="0"/>
            </a:br>
            <a:r>
              <a:rPr lang="en-US" dirty="0"/>
              <a:t>Detecting adversarial examples isn’t any easier than classifying them.</a:t>
            </a:r>
          </a:p>
        </p:txBody>
      </p:sp>
      <p:sp>
        <p:nvSpPr>
          <p:cNvPr id="4" name="Slide Number Placeholder 3"/>
          <p:cNvSpPr>
            <a:spLocks noGrp="1"/>
          </p:cNvSpPr>
          <p:nvPr>
            <p:ph type="sldNum" sz="quarter" idx="5"/>
          </p:nvPr>
        </p:nvSpPr>
        <p:spPr/>
        <p:txBody>
          <a:bodyPr/>
          <a:lstStyle/>
          <a:p>
            <a:fld id="{A1413C21-FEE4-F94E-9175-5622269EC441}" type="slidenum">
              <a:rPr lang="en-US" smtClean="0"/>
              <a:t>8</a:t>
            </a:fld>
            <a:endParaRPr lang="en-US"/>
          </a:p>
        </p:txBody>
      </p:sp>
    </p:spTree>
    <p:extLst>
      <p:ext uri="{BB962C8B-B14F-4D97-AF65-F5344CB8AC3E}">
        <p14:creationId xmlns:p14="http://schemas.microsoft.com/office/powerpoint/2010/main" val="1716632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we prove this result is with the notion of a hardness reduction. So let’s take a quick detour to talk about those.</a:t>
            </a:r>
          </a:p>
          <a:p>
            <a:r>
              <a:rPr lang="en-US" dirty="0"/>
              <a:t>In many fields of mathematics, there are some “famously” hard problems that everyone has tried very hard to solve and failed. Say P vs NP, or the </a:t>
            </a:r>
            <a:r>
              <a:rPr lang="en-US" dirty="0" err="1"/>
              <a:t>Rieman</a:t>
            </a:r>
            <a:r>
              <a:rPr lang="en-US" dirty="0"/>
              <a:t> Hypothesis</a:t>
            </a:r>
          </a:p>
          <a:p>
            <a:endParaRPr lang="en-US" dirty="0"/>
          </a:p>
          <a:p>
            <a:r>
              <a:rPr lang="en-US" dirty="0"/>
              <a:t>-&gt;When confronted with a new problem, Problem X, we might be able to show a reduction from this problem to one of these hard problems.</a:t>
            </a:r>
          </a:p>
          <a:p>
            <a:r>
              <a:rPr lang="en-US" dirty="0"/>
              <a:t>-&gt; What this means, is that if we solve Problem X, we actually can also solve one of these famously hard problems. And so Problem X is precisely as hard as these problems.</a:t>
            </a:r>
          </a:p>
        </p:txBody>
      </p:sp>
      <p:sp>
        <p:nvSpPr>
          <p:cNvPr id="4" name="Slide Number Placeholder 3"/>
          <p:cNvSpPr>
            <a:spLocks noGrp="1"/>
          </p:cNvSpPr>
          <p:nvPr>
            <p:ph type="sldNum" sz="quarter" idx="5"/>
          </p:nvPr>
        </p:nvSpPr>
        <p:spPr/>
        <p:txBody>
          <a:bodyPr/>
          <a:lstStyle/>
          <a:p>
            <a:fld id="{A1413C21-FEE4-F94E-9175-5622269EC441}" type="slidenum">
              <a:rPr lang="en-US" smtClean="0"/>
              <a:t>9</a:t>
            </a:fld>
            <a:endParaRPr lang="en-US"/>
          </a:p>
        </p:txBody>
      </p:sp>
    </p:spTree>
    <p:extLst>
      <p:ext uri="{BB962C8B-B14F-4D97-AF65-F5344CB8AC3E}">
        <p14:creationId xmlns:p14="http://schemas.microsoft.com/office/powerpoint/2010/main" val="3426435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CAB3F-D74E-DD4F-86F4-A85ADC5F88FC}"/>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F7252DD3-B603-D447-B5FD-CC56A4AEE85F}"/>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7D2E918-97D5-C244-A000-55F3D209B2D6}"/>
              </a:ext>
            </a:extLst>
          </p:cNvPr>
          <p:cNvSpPr>
            <a:spLocks noGrp="1"/>
          </p:cNvSpPr>
          <p:nvPr>
            <p:ph type="dt" sz="half" idx="10"/>
          </p:nvPr>
        </p:nvSpPr>
        <p:spPr/>
        <p:txBody>
          <a:bodyPr/>
          <a:lstStyle/>
          <a:p>
            <a:fld id="{DEE317F5-2AA2-4348-9D62-7F0B9437A582}" type="datetime1">
              <a:rPr lang="en-US" smtClean="0"/>
              <a:t>7/11/22</a:t>
            </a:fld>
            <a:endParaRPr lang="en-US"/>
          </a:p>
        </p:txBody>
      </p:sp>
      <p:sp>
        <p:nvSpPr>
          <p:cNvPr id="5" name="Footer Placeholder 4">
            <a:extLst>
              <a:ext uri="{FF2B5EF4-FFF2-40B4-BE49-F238E27FC236}">
                <a16:creationId xmlns:a16="http://schemas.microsoft.com/office/drawing/2014/main" id="{4F067F10-8560-D44E-9B51-47E3F6627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EDE270-E77C-9146-BD42-8EFE1BC0954E}"/>
              </a:ext>
            </a:extLst>
          </p:cNvPr>
          <p:cNvSpPr>
            <a:spLocks noGrp="1"/>
          </p:cNvSpPr>
          <p:nvPr>
            <p:ph type="sldNum" sz="quarter" idx="12"/>
          </p:nvPr>
        </p:nvSpPr>
        <p:spPr/>
        <p:txBody>
          <a:bodyPr/>
          <a:lstStyle/>
          <a:p>
            <a:fld id="{BBDB7499-F370-8348-83C5-507685BB046D}" type="slidenum">
              <a:rPr lang="en-US" smtClean="0"/>
              <a:t>‹#›</a:t>
            </a:fld>
            <a:endParaRPr lang="en-US"/>
          </a:p>
        </p:txBody>
      </p:sp>
    </p:spTree>
    <p:extLst>
      <p:ext uri="{BB962C8B-B14F-4D97-AF65-F5344CB8AC3E}">
        <p14:creationId xmlns:p14="http://schemas.microsoft.com/office/powerpoint/2010/main" val="425690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0C0CA-156B-9A4A-99C6-91BE510C2D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622381-DA5D-D944-91F3-AF7CB33351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30CB2E-2746-0F42-BE1C-4545BA4BBBC8}"/>
              </a:ext>
            </a:extLst>
          </p:cNvPr>
          <p:cNvSpPr>
            <a:spLocks noGrp="1"/>
          </p:cNvSpPr>
          <p:nvPr>
            <p:ph type="dt" sz="half" idx="10"/>
          </p:nvPr>
        </p:nvSpPr>
        <p:spPr/>
        <p:txBody>
          <a:bodyPr/>
          <a:lstStyle/>
          <a:p>
            <a:fld id="{7CFCB9F3-0880-7642-8601-BB5B105AA2D8}" type="datetime1">
              <a:rPr lang="en-US" smtClean="0"/>
              <a:t>7/11/22</a:t>
            </a:fld>
            <a:endParaRPr lang="en-US"/>
          </a:p>
        </p:txBody>
      </p:sp>
      <p:sp>
        <p:nvSpPr>
          <p:cNvPr id="5" name="Footer Placeholder 4">
            <a:extLst>
              <a:ext uri="{FF2B5EF4-FFF2-40B4-BE49-F238E27FC236}">
                <a16:creationId xmlns:a16="http://schemas.microsoft.com/office/drawing/2014/main" id="{99972088-8082-F943-A78A-6329851AC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4433D-2695-7548-ABD0-ED8C37E4D072}"/>
              </a:ext>
            </a:extLst>
          </p:cNvPr>
          <p:cNvSpPr>
            <a:spLocks noGrp="1"/>
          </p:cNvSpPr>
          <p:nvPr>
            <p:ph type="sldNum" sz="quarter" idx="12"/>
          </p:nvPr>
        </p:nvSpPr>
        <p:spPr/>
        <p:txBody>
          <a:bodyPr/>
          <a:lstStyle/>
          <a:p>
            <a:fld id="{BBDB7499-F370-8348-83C5-507685BB046D}" type="slidenum">
              <a:rPr lang="en-US" smtClean="0"/>
              <a:t>‹#›</a:t>
            </a:fld>
            <a:endParaRPr lang="en-US"/>
          </a:p>
        </p:txBody>
      </p:sp>
    </p:spTree>
    <p:extLst>
      <p:ext uri="{BB962C8B-B14F-4D97-AF65-F5344CB8AC3E}">
        <p14:creationId xmlns:p14="http://schemas.microsoft.com/office/powerpoint/2010/main" val="240173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29C316-0B17-8646-B2BA-3FB5D98DF4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EEE3FC-EB51-5346-B31D-05BE90FDD3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06649-139E-AE47-AE9A-7CF9582B6523}"/>
              </a:ext>
            </a:extLst>
          </p:cNvPr>
          <p:cNvSpPr>
            <a:spLocks noGrp="1"/>
          </p:cNvSpPr>
          <p:nvPr>
            <p:ph type="dt" sz="half" idx="10"/>
          </p:nvPr>
        </p:nvSpPr>
        <p:spPr/>
        <p:txBody>
          <a:bodyPr/>
          <a:lstStyle/>
          <a:p>
            <a:fld id="{36AE35C2-D370-AD46-868D-354555BF3AE1}" type="datetime1">
              <a:rPr lang="en-US" smtClean="0"/>
              <a:t>7/11/22</a:t>
            </a:fld>
            <a:endParaRPr lang="en-US"/>
          </a:p>
        </p:txBody>
      </p:sp>
      <p:sp>
        <p:nvSpPr>
          <p:cNvPr id="5" name="Footer Placeholder 4">
            <a:extLst>
              <a:ext uri="{FF2B5EF4-FFF2-40B4-BE49-F238E27FC236}">
                <a16:creationId xmlns:a16="http://schemas.microsoft.com/office/drawing/2014/main" id="{0C3050C8-9325-EE46-B9A1-D13F23F144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2B073-2AD8-1141-8735-670F49FD68B4}"/>
              </a:ext>
            </a:extLst>
          </p:cNvPr>
          <p:cNvSpPr>
            <a:spLocks noGrp="1"/>
          </p:cNvSpPr>
          <p:nvPr>
            <p:ph type="sldNum" sz="quarter" idx="12"/>
          </p:nvPr>
        </p:nvSpPr>
        <p:spPr/>
        <p:txBody>
          <a:bodyPr/>
          <a:lstStyle/>
          <a:p>
            <a:fld id="{BBDB7499-F370-8348-83C5-507685BB046D}" type="slidenum">
              <a:rPr lang="en-US" smtClean="0"/>
              <a:t>‹#›</a:t>
            </a:fld>
            <a:endParaRPr lang="en-US"/>
          </a:p>
        </p:txBody>
      </p:sp>
    </p:spTree>
    <p:extLst>
      <p:ext uri="{BB962C8B-B14F-4D97-AF65-F5344CB8AC3E}">
        <p14:creationId xmlns:p14="http://schemas.microsoft.com/office/powerpoint/2010/main" val="69852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523A-22A8-9741-9317-4B1BA2851AE7}"/>
              </a:ext>
            </a:extLst>
          </p:cNvPr>
          <p:cNvSpPr>
            <a:spLocks noGrp="1"/>
          </p:cNvSpPr>
          <p:nvPr>
            <p:ph type="title"/>
          </p:nvPr>
        </p:nvSpPr>
        <p:spPr>
          <a:xfrm>
            <a:off x="463826" y="410368"/>
            <a:ext cx="11264348" cy="1325563"/>
          </a:xfr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ADC15635-75C4-FE4E-AD2D-95113D7E58B1}"/>
              </a:ext>
            </a:extLst>
          </p:cNvPr>
          <p:cNvSpPr>
            <a:spLocks noGrp="1"/>
          </p:cNvSpPr>
          <p:nvPr>
            <p:ph idx="1"/>
          </p:nvPr>
        </p:nvSpPr>
        <p:spPr>
          <a:xfrm>
            <a:off x="463826" y="1825625"/>
            <a:ext cx="1126434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E9D437D-1243-6545-943A-8846AC20D937}"/>
              </a:ext>
            </a:extLst>
          </p:cNvPr>
          <p:cNvSpPr>
            <a:spLocks noGrp="1"/>
          </p:cNvSpPr>
          <p:nvPr>
            <p:ph type="dt" sz="half" idx="10"/>
          </p:nvPr>
        </p:nvSpPr>
        <p:spPr/>
        <p:txBody>
          <a:bodyPr/>
          <a:lstStyle/>
          <a:p>
            <a:fld id="{F345240C-1BD0-9B42-B7D7-53004871339C}" type="datetime1">
              <a:rPr lang="en-US" smtClean="0"/>
              <a:t>7/11/22</a:t>
            </a:fld>
            <a:endParaRPr lang="en-US"/>
          </a:p>
        </p:txBody>
      </p:sp>
      <p:sp>
        <p:nvSpPr>
          <p:cNvPr id="5" name="Footer Placeholder 4">
            <a:extLst>
              <a:ext uri="{FF2B5EF4-FFF2-40B4-BE49-F238E27FC236}">
                <a16:creationId xmlns:a16="http://schemas.microsoft.com/office/drawing/2014/main" id="{6A64CF93-97CD-7446-A6B8-089314811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C5424-022E-2248-A1E4-2A26815C8777}"/>
              </a:ext>
            </a:extLst>
          </p:cNvPr>
          <p:cNvSpPr>
            <a:spLocks noGrp="1"/>
          </p:cNvSpPr>
          <p:nvPr>
            <p:ph type="sldNum" sz="quarter" idx="12"/>
          </p:nvPr>
        </p:nvSpPr>
        <p:spPr>
          <a:xfrm>
            <a:off x="8984974" y="6356350"/>
            <a:ext cx="2743200" cy="365125"/>
          </a:xfrm>
        </p:spPr>
        <p:txBody>
          <a:bodyPr/>
          <a:lstStyle>
            <a:lvl1pPr>
              <a:defRPr sz="1600"/>
            </a:lvl1pPr>
          </a:lstStyle>
          <a:p>
            <a:fld id="{BBDB7499-F370-8348-83C5-507685BB046D}" type="slidenum">
              <a:rPr lang="en-US" smtClean="0"/>
              <a:pPr/>
              <a:t>‹#›</a:t>
            </a:fld>
            <a:endParaRPr lang="en-US" sz="1600" dirty="0"/>
          </a:p>
        </p:txBody>
      </p:sp>
    </p:spTree>
    <p:extLst>
      <p:ext uri="{BB962C8B-B14F-4D97-AF65-F5344CB8AC3E}">
        <p14:creationId xmlns:p14="http://schemas.microsoft.com/office/powerpoint/2010/main" val="287615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C3B5-A526-2842-91F3-4FAA2425EB00}"/>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91EE2EE-79EF-4C4A-8B1E-D74B65E586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02AFB8-2371-7F4D-9DD2-D16EA69E8C90}"/>
              </a:ext>
            </a:extLst>
          </p:cNvPr>
          <p:cNvSpPr>
            <a:spLocks noGrp="1"/>
          </p:cNvSpPr>
          <p:nvPr>
            <p:ph type="dt" sz="half" idx="10"/>
          </p:nvPr>
        </p:nvSpPr>
        <p:spPr/>
        <p:txBody>
          <a:bodyPr/>
          <a:lstStyle/>
          <a:p>
            <a:fld id="{32C6B984-9691-4641-A8FB-A6530A81B571}" type="datetime1">
              <a:rPr lang="en-US" smtClean="0"/>
              <a:t>7/11/22</a:t>
            </a:fld>
            <a:endParaRPr lang="en-US"/>
          </a:p>
        </p:txBody>
      </p:sp>
      <p:sp>
        <p:nvSpPr>
          <p:cNvPr id="5" name="Footer Placeholder 4">
            <a:extLst>
              <a:ext uri="{FF2B5EF4-FFF2-40B4-BE49-F238E27FC236}">
                <a16:creationId xmlns:a16="http://schemas.microsoft.com/office/drawing/2014/main" id="{D736697D-047F-9F45-8C0B-9F6CCA81C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83D54-A770-314C-9729-B67AF4F43CFA}"/>
              </a:ext>
            </a:extLst>
          </p:cNvPr>
          <p:cNvSpPr>
            <a:spLocks noGrp="1"/>
          </p:cNvSpPr>
          <p:nvPr>
            <p:ph type="sldNum" sz="quarter" idx="12"/>
          </p:nvPr>
        </p:nvSpPr>
        <p:spPr/>
        <p:txBody>
          <a:bodyPr/>
          <a:lstStyle/>
          <a:p>
            <a:fld id="{BBDB7499-F370-8348-83C5-507685BB046D}" type="slidenum">
              <a:rPr lang="en-US" smtClean="0"/>
              <a:t>‹#›</a:t>
            </a:fld>
            <a:endParaRPr lang="en-US"/>
          </a:p>
        </p:txBody>
      </p:sp>
    </p:spTree>
    <p:extLst>
      <p:ext uri="{BB962C8B-B14F-4D97-AF65-F5344CB8AC3E}">
        <p14:creationId xmlns:p14="http://schemas.microsoft.com/office/powerpoint/2010/main" val="3239134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536C-592F-C448-9DF8-B19F88B11B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3AED2-A174-B643-9AB9-3C2FDE6B96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CC36D8-222B-1743-8767-50BC21C5CC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1D8CA6-D020-1944-992E-831A14BF77E3}"/>
              </a:ext>
            </a:extLst>
          </p:cNvPr>
          <p:cNvSpPr>
            <a:spLocks noGrp="1"/>
          </p:cNvSpPr>
          <p:nvPr>
            <p:ph type="dt" sz="half" idx="10"/>
          </p:nvPr>
        </p:nvSpPr>
        <p:spPr/>
        <p:txBody>
          <a:bodyPr/>
          <a:lstStyle/>
          <a:p>
            <a:fld id="{98951946-B329-EA45-80B8-D5EFCCE59542}" type="datetime1">
              <a:rPr lang="en-US" smtClean="0"/>
              <a:t>7/11/22</a:t>
            </a:fld>
            <a:endParaRPr lang="en-US"/>
          </a:p>
        </p:txBody>
      </p:sp>
      <p:sp>
        <p:nvSpPr>
          <p:cNvPr id="6" name="Footer Placeholder 5">
            <a:extLst>
              <a:ext uri="{FF2B5EF4-FFF2-40B4-BE49-F238E27FC236}">
                <a16:creationId xmlns:a16="http://schemas.microsoft.com/office/drawing/2014/main" id="{E29B9C1A-E191-894D-A33B-BA26C4C88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BCA28-D398-B94C-82BA-7AFA836F8210}"/>
              </a:ext>
            </a:extLst>
          </p:cNvPr>
          <p:cNvSpPr>
            <a:spLocks noGrp="1"/>
          </p:cNvSpPr>
          <p:nvPr>
            <p:ph type="sldNum" sz="quarter" idx="12"/>
          </p:nvPr>
        </p:nvSpPr>
        <p:spPr/>
        <p:txBody>
          <a:bodyPr/>
          <a:lstStyle/>
          <a:p>
            <a:fld id="{BBDB7499-F370-8348-83C5-507685BB046D}" type="slidenum">
              <a:rPr lang="en-US" smtClean="0"/>
              <a:t>‹#›</a:t>
            </a:fld>
            <a:endParaRPr lang="en-US"/>
          </a:p>
        </p:txBody>
      </p:sp>
    </p:spTree>
    <p:extLst>
      <p:ext uri="{BB962C8B-B14F-4D97-AF65-F5344CB8AC3E}">
        <p14:creationId xmlns:p14="http://schemas.microsoft.com/office/powerpoint/2010/main" val="263908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A9996-26B7-B84A-9C8A-0D52DDC703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F3FA1C-4357-5C4F-8095-A16E162C49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A1DEE9-30B3-7946-8AB5-17B4C8BE32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AB590A-2E3D-EB4A-A4A0-E28C37E389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492592-6E8B-9F4E-BA4A-AFB55720CC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37ABBA-EEC3-6846-9142-435B89897007}"/>
              </a:ext>
            </a:extLst>
          </p:cNvPr>
          <p:cNvSpPr>
            <a:spLocks noGrp="1"/>
          </p:cNvSpPr>
          <p:nvPr>
            <p:ph type="dt" sz="half" idx="10"/>
          </p:nvPr>
        </p:nvSpPr>
        <p:spPr/>
        <p:txBody>
          <a:bodyPr/>
          <a:lstStyle/>
          <a:p>
            <a:fld id="{A7360C89-4D32-664C-AF50-0074C46892B3}" type="datetime1">
              <a:rPr lang="en-US" smtClean="0"/>
              <a:t>7/11/22</a:t>
            </a:fld>
            <a:endParaRPr lang="en-US"/>
          </a:p>
        </p:txBody>
      </p:sp>
      <p:sp>
        <p:nvSpPr>
          <p:cNvPr id="8" name="Footer Placeholder 7">
            <a:extLst>
              <a:ext uri="{FF2B5EF4-FFF2-40B4-BE49-F238E27FC236}">
                <a16:creationId xmlns:a16="http://schemas.microsoft.com/office/drawing/2014/main" id="{048E212B-9FD5-7F47-A275-961322AB09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131231-8816-9B44-A5D1-A5B844B5B67A}"/>
              </a:ext>
            </a:extLst>
          </p:cNvPr>
          <p:cNvSpPr>
            <a:spLocks noGrp="1"/>
          </p:cNvSpPr>
          <p:nvPr>
            <p:ph type="sldNum" sz="quarter" idx="12"/>
          </p:nvPr>
        </p:nvSpPr>
        <p:spPr/>
        <p:txBody>
          <a:bodyPr/>
          <a:lstStyle/>
          <a:p>
            <a:fld id="{BBDB7499-F370-8348-83C5-507685BB046D}" type="slidenum">
              <a:rPr lang="en-US" smtClean="0"/>
              <a:t>‹#›</a:t>
            </a:fld>
            <a:endParaRPr lang="en-US"/>
          </a:p>
        </p:txBody>
      </p:sp>
    </p:spTree>
    <p:extLst>
      <p:ext uri="{BB962C8B-B14F-4D97-AF65-F5344CB8AC3E}">
        <p14:creationId xmlns:p14="http://schemas.microsoft.com/office/powerpoint/2010/main" val="319212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F47F1-C8F9-4841-A49F-C379C81A9D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8253AA-3807-C347-9828-48C0B660F16B}"/>
              </a:ext>
            </a:extLst>
          </p:cNvPr>
          <p:cNvSpPr>
            <a:spLocks noGrp="1"/>
          </p:cNvSpPr>
          <p:nvPr>
            <p:ph type="dt" sz="half" idx="10"/>
          </p:nvPr>
        </p:nvSpPr>
        <p:spPr/>
        <p:txBody>
          <a:bodyPr/>
          <a:lstStyle/>
          <a:p>
            <a:fld id="{605A29D1-7CE5-EA40-8311-0BBC6E7F86DB}" type="datetime1">
              <a:rPr lang="en-US" smtClean="0"/>
              <a:t>7/11/22</a:t>
            </a:fld>
            <a:endParaRPr lang="en-US"/>
          </a:p>
        </p:txBody>
      </p:sp>
      <p:sp>
        <p:nvSpPr>
          <p:cNvPr id="4" name="Footer Placeholder 3">
            <a:extLst>
              <a:ext uri="{FF2B5EF4-FFF2-40B4-BE49-F238E27FC236}">
                <a16:creationId xmlns:a16="http://schemas.microsoft.com/office/drawing/2014/main" id="{9FDFE8BC-C8DD-5E4D-BE9E-E59A036620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51AF06-1830-BD45-A854-ACBAF3CED5B6}"/>
              </a:ext>
            </a:extLst>
          </p:cNvPr>
          <p:cNvSpPr>
            <a:spLocks noGrp="1"/>
          </p:cNvSpPr>
          <p:nvPr>
            <p:ph type="sldNum" sz="quarter" idx="12"/>
          </p:nvPr>
        </p:nvSpPr>
        <p:spPr/>
        <p:txBody>
          <a:bodyPr/>
          <a:lstStyle/>
          <a:p>
            <a:fld id="{BBDB7499-F370-8348-83C5-507685BB046D}" type="slidenum">
              <a:rPr lang="en-US" smtClean="0"/>
              <a:t>‹#›</a:t>
            </a:fld>
            <a:endParaRPr lang="en-US"/>
          </a:p>
        </p:txBody>
      </p:sp>
    </p:spTree>
    <p:extLst>
      <p:ext uri="{BB962C8B-B14F-4D97-AF65-F5344CB8AC3E}">
        <p14:creationId xmlns:p14="http://schemas.microsoft.com/office/powerpoint/2010/main" val="246076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888580-C880-0140-B64A-0072323FD832}"/>
              </a:ext>
            </a:extLst>
          </p:cNvPr>
          <p:cNvSpPr>
            <a:spLocks noGrp="1"/>
          </p:cNvSpPr>
          <p:nvPr>
            <p:ph type="dt" sz="half" idx="10"/>
          </p:nvPr>
        </p:nvSpPr>
        <p:spPr/>
        <p:txBody>
          <a:bodyPr/>
          <a:lstStyle/>
          <a:p>
            <a:fld id="{7236B75E-5541-0D44-AF58-7CDB82764370}" type="datetime1">
              <a:rPr lang="en-US" smtClean="0"/>
              <a:t>7/11/22</a:t>
            </a:fld>
            <a:endParaRPr lang="en-US"/>
          </a:p>
        </p:txBody>
      </p:sp>
      <p:sp>
        <p:nvSpPr>
          <p:cNvPr id="3" name="Footer Placeholder 2">
            <a:extLst>
              <a:ext uri="{FF2B5EF4-FFF2-40B4-BE49-F238E27FC236}">
                <a16:creationId xmlns:a16="http://schemas.microsoft.com/office/drawing/2014/main" id="{C0E60F45-348D-3241-94EA-1C4AF60608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4EAFCC-CDA7-9740-BC41-29E3F8D72226}"/>
              </a:ext>
            </a:extLst>
          </p:cNvPr>
          <p:cNvSpPr>
            <a:spLocks noGrp="1"/>
          </p:cNvSpPr>
          <p:nvPr>
            <p:ph type="sldNum" sz="quarter" idx="12"/>
          </p:nvPr>
        </p:nvSpPr>
        <p:spPr/>
        <p:txBody>
          <a:bodyPr/>
          <a:lstStyle/>
          <a:p>
            <a:fld id="{BBDB7499-F370-8348-83C5-507685BB046D}" type="slidenum">
              <a:rPr lang="en-US" smtClean="0"/>
              <a:t>‹#›</a:t>
            </a:fld>
            <a:endParaRPr lang="en-US"/>
          </a:p>
        </p:txBody>
      </p:sp>
    </p:spTree>
    <p:extLst>
      <p:ext uri="{BB962C8B-B14F-4D97-AF65-F5344CB8AC3E}">
        <p14:creationId xmlns:p14="http://schemas.microsoft.com/office/powerpoint/2010/main" val="403300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8C13-3EC6-5E45-82F4-B6B57E2E7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410001-680B-B24E-9D87-2BC88376A1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148078-2D90-2145-9CE8-2D6663CBE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05C58-FC3F-434C-BBD3-3F90FF266E23}"/>
              </a:ext>
            </a:extLst>
          </p:cNvPr>
          <p:cNvSpPr>
            <a:spLocks noGrp="1"/>
          </p:cNvSpPr>
          <p:nvPr>
            <p:ph type="dt" sz="half" idx="10"/>
          </p:nvPr>
        </p:nvSpPr>
        <p:spPr/>
        <p:txBody>
          <a:bodyPr/>
          <a:lstStyle/>
          <a:p>
            <a:fld id="{19980693-AAE5-D947-8689-9A3E287582BE}" type="datetime1">
              <a:rPr lang="en-US" smtClean="0"/>
              <a:t>7/11/22</a:t>
            </a:fld>
            <a:endParaRPr lang="en-US"/>
          </a:p>
        </p:txBody>
      </p:sp>
      <p:sp>
        <p:nvSpPr>
          <p:cNvPr id="6" name="Footer Placeholder 5">
            <a:extLst>
              <a:ext uri="{FF2B5EF4-FFF2-40B4-BE49-F238E27FC236}">
                <a16:creationId xmlns:a16="http://schemas.microsoft.com/office/drawing/2014/main" id="{1470BB9E-E468-5043-B44F-86FBED8FF4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A3BF9-0BE6-9245-8AE7-68FDF6EE0990}"/>
              </a:ext>
            </a:extLst>
          </p:cNvPr>
          <p:cNvSpPr>
            <a:spLocks noGrp="1"/>
          </p:cNvSpPr>
          <p:nvPr>
            <p:ph type="sldNum" sz="quarter" idx="12"/>
          </p:nvPr>
        </p:nvSpPr>
        <p:spPr/>
        <p:txBody>
          <a:bodyPr/>
          <a:lstStyle/>
          <a:p>
            <a:fld id="{BBDB7499-F370-8348-83C5-507685BB046D}" type="slidenum">
              <a:rPr lang="en-US" smtClean="0"/>
              <a:t>‹#›</a:t>
            </a:fld>
            <a:endParaRPr lang="en-US"/>
          </a:p>
        </p:txBody>
      </p:sp>
    </p:spTree>
    <p:extLst>
      <p:ext uri="{BB962C8B-B14F-4D97-AF65-F5344CB8AC3E}">
        <p14:creationId xmlns:p14="http://schemas.microsoft.com/office/powerpoint/2010/main" val="209237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6627-64ED-1643-A0B0-BE447E786F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1FE7E-63B7-464C-8B43-D78E01A1CD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87F89E-C4CB-8E47-8E65-65D78119F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EDFB1D-1C8E-754D-91F2-1786E557F621}"/>
              </a:ext>
            </a:extLst>
          </p:cNvPr>
          <p:cNvSpPr>
            <a:spLocks noGrp="1"/>
          </p:cNvSpPr>
          <p:nvPr>
            <p:ph type="dt" sz="half" idx="10"/>
          </p:nvPr>
        </p:nvSpPr>
        <p:spPr/>
        <p:txBody>
          <a:bodyPr/>
          <a:lstStyle/>
          <a:p>
            <a:fld id="{5DDADD9B-D0CF-9241-9B1C-00966DB65E78}" type="datetime1">
              <a:rPr lang="en-US" smtClean="0"/>
              <a:t>7/11/22</a:t>
            </a:fld>
            <a:endParaRPr lang="en-US"/>
          </a:p>
        </p:txBody>
      </p:sp>
      <p:sp>
        <p:nvSpPr>
          <p:cNvPr id="6" name="Footer Placeholder 5">
            <a:extLst>
              <a:ext uri="{FF2B5EF4-FFF2-40B4-BE49-F238E27FC236}">
                <a16:creationId xmlns:a16="http://schemas.microsoft.com/office/drawing/2014/main" id="{5800C194-0601-0749-914E-6110499B98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1F5C87-8B54-2A4A-945C-E6D4A9764C9B}"/>
              </a:ext>
            </a:extLst>
          </p:cNvPr>
          <p:cNvSpPr>
            <a:spLocks noGrp="1"/>
          </p:cNvSpPr>
          <p:nvPr>
            <p:ph type="sldNum" sz="quarter" idx="12"/>
          </p:nvPr>
        </p:nvSpPr>
        <p:spPr/>
        <p:txBody>
          <a:bodyPr/>
          <a:lstStyle/>
          <a:p>
            <a:fld id="{BBDB7499-F370-8348-83C5-507685BB046D}" type="slidenum">
              <a:rPr lang="en-US" smtClean="0"/>
              <a:t>‹#›</a:t>
            </a:fld>
            <a:endParaRPr lang="en-US"/>
          </a:p>
        </p:txBody>
      </p:sp>
    </p:spTree>
    <p:extLst>
      <p:ext uri="{BB962C8B-B14F-4D97-AF65-F5344CB8AC3E}">
        <p14:creationId xmlns:p14="http://schemas.microsoft.com/office/powerpoint/2010/main" val="17892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0A1420-78B3-B84F-9441-AE065CBB55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AE8702D-50F6-3946-8887-41A3371DC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4EB638D2-D5C7-0844-9734-6AA153D0FE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0B550-2C3E-C74F-AA7A-4367DA8E87F7}" type="datetime1">
              <a:rPr lang="en-US" smtClean="0"/>
              <a:t>7/11/22</a:t>
            </a:fld>
            <a:endParaRPr lang="en-US"/>
          </a:p>
        </p:txBody>
      </p:sp>
      <p:sp>
        <p:nvSpPr>
          <p:cNvPr id="5" name="Footer Placeholder 4">
            <a:extLst>
              <a:ext uri="{FF2B5EF4-FFF2-40B4-BE49-F238E27FC236}">
                <a16:creationId xmlns:a16="http://schemas.microsoft.com/office/drawing/2014/main" id="{92DB4021-0CDB-2248-90AC-9813B08804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37A9C2-4FA5-B34F-BA47-3456895242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B7499-F370-8348-83C5-507685BB046D}" type="slidenum">
              <a:rPr lang="en-US" smtClean="0"/>
              <a:t>‹#›</a:t>
            </a:fld>
            <a:endParaRPr lang="en-US"/>
          </a:p>
        </p:txBody>
      </p:sp>
    </p:spTree>
    <p:extLst>
      <p:ext uri="{BB962C8B-B14F-4D97-AF65-F5344CB8AC3E}">
        <p14:creationId xmlns:p14="http://schemas.microsoft.com/office/powerpoint/2010/main" val="1479916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tiff"/></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7.png"/><Relationship Id="rId7" Type="http://schemas.openxmlformats.org/officeDocument/2006/relationships/hyperlink" Target="https://floriantramer.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arxiv.org/abs/2107.11630" TargetMode="External"/><Relationship Id="rId5" Type="http://schemas.openxmlformats.org/officeDocument/2006/relationships/image" Target="../media/image2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D1198-DAA1-4E44-9629-DDDDCB05E8B5}"/>
              </a:ext>
            </a:extLst>
          </p:cNvPr>
          <p:cNvSpPr>
            <a:spLocks noGrp="1"/>
          </p:cNvSpPr>
          <p:nvPr>
            <p:ph type="ctrTitle"/>
          </p:nvPr>
        </p:nvSpPr>
        <p:spPr>
          <a:xfrm>
            <a:off x="995082" y="1391023"/>
            <a:ext cx="10201835" cy="2387600"/>
          </a:xfrm>
        </p:spPr>
        <p:txBody>
          <a:bodyPr anchor="ctr">
            <a:normAutofit/>
          </a:bodyPr>
          <a:lstStyle/>
          <a:p>
            <a:r>
              <a:rPr lang="en-US" sz="4400" b="1" dirty="0"/>
              <a:t>Detecting Adversarial Examples Is (Nearly) As Hard As Classifying Them</a:t>
            </a:r>
          </a:p>
        </p:txBody>
      </p:sp>
      <p:sp>
        <p:nvSpPr>
          <p:cNvPr id="3" name="Subtitle 2">
            <a:extLst>
              <a:ext uri="{FF2B5EF4-FFF2-40B4-BE49-F238E27FC236}">
                <a16:creationId xmlns:a16="http://schemas.microsoft.com/office/drawing/2014/main" id="{289D2B35-1C7A-DB40-B937-FAC91FBD8E30}"/>
              </a:ext>
            </a:extLst>
          </p:cNvPr>
          <p:cNvSpPr>
            <a:spLocks noGrp="1"/>
          </p:cNvSpPr>
          <p:nvPr>
            <p:ph type="subTitle" idx="1"/>
          </p:nvPr>
        </p:nvSpPr>
        <p:spPr>
          <a:xfrm>
            <a:off x="1524000" y="3951661"/>
            <a:ext cx="9144000" cy="1217985"/>
          </a:xfrm>
        </p:spPr>
        <p:txBody>
          <a:bodyPr>
            <a:noAutofit/>
          </a:bodyPr>
          <a:lstStyle/>
          <a:p>
            <a:r>
              <a:rPr lang="en-US" sz="3600" dirty="0"/>
              <a:t>Florian Tramèr</a:t>
            </a:r>
          </a:p>
          <a:p>
            <a:r>
              <a:rPr lang="en-US" sz="3600" dirty="0">
                <a:solidFill>
                  <a:srgbClr val="C00000"/>
                </a:solidFill>
              </a:rPr>
              <a:t>Stanford University, Google, ETHZ</a:t>
            </a:r>
          </a:p>
          <a:p>
            <a:endParaRPr lang="en-US" sz="3600" dirty="0">
              <a:solidFill>
                <a:srgbClr val="C00000"/>
              </a:solidFill>
            </a:endParaRPr>
          </a:p>
        </p:txBody>
      </p:sp>
      <p:sp>
        <p:nvSpPr>
          <p:cNvPr id="9" name="Rectangle 8">
            <a:extLst>
              <a:ext uri="{FF2B5EF4-FFF2-40B4-BE49-F238E27FC236}">
                <a16:creationId xmlns:a16="http://schemas.microsoft.com/office/drawing/2014/main" id="{5F0ADD8F-32F0-5341-8B8E-A2EB83B8E2ED}"/>
              </a:ext>
            </a:extLst>
          </p:cNvPr>
          <p:cNvSpPr/>
          <p:nvPr/>
        </p:nvSpPr>
        <p:spPr>
          <a:xfrm>
            <a:off x="94130" y="0"/>
            <a:ext cx="11994776" cy="6763871"/>
          </a:xfrm>
          <a:prstGeom prst="rect">
            <a:avLst/>
          </a:prstGeom>
          <a:noFill/>
          <a:ln w="317500" cap="flat">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987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3,310 Holy Grail Stock Vector Illustration and Royalty Free Holy Grail  Clipart">
            <a:extLst>
              <a:ext uri="{FF2B5EF4-FFF2-40B4-BE49-F238E27FC236}">
                <a16:creationId xmlns:a16="http://schemas.microsoft.com/office/drawing/2014/main" id="{6720FBB9-F6D6-62C7-37C3-CC23CCEECE3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11120" y="1216230"/>
            <a:ext cx="1525978" cy="15259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EB2115A-AEC4-D159-3D11-2DACC9987EBB}"/>
              </a:ext>
            </a:extLst>
          </p:cNvPr>
          <p:cNvSpPr>
            <a:spLocks noGrp="1"/>
          </p:cNvSpPr>
          <p:nvPr>
            <p:ph type="title"/>
          </p:nvPr>
        </p:nvSpPr>
        <p:spPr>
          <a:xfrm>
            <a:off x="463826" y="410368"/>
            <a:ext cx="11728174" cy="1325563"/>
          </a:xfrm>
        </p:spPr>
        <p:txBody>
          <a:bodyPr/>
          <a:lstStyle/>
          <a:p>
            <a:r>
              <a:rPr lang="en-US" dirty="0">
                <a:solidFill>
                  <a:srgbClr val="7030A0"/>
                </a:solidFill>
              </a:rPr>
              <a:t>What’s a hardness reduction?</a:t>
            </a:r>
          </a:p>
        </p:txBody>
      </p:sp>
      <p:sp>
        <p:nvSpPr>
          <p:cNvPr id="4" name="Slide Number Placeholder 3">
            <a:extLst>
              <a:ext uri="{FF2B5EF4-FFF2-40B4-BE49-F238E27FC236}">
                <a16:creationId xmlns:a16="http://schemas.microsoft.com/office/drawing/2014/main" id="{1D6E0F92-E473-6E95-DFE2-17561BA8ED23}"/>
              </a:ext>
            </a:extLst>
          </p:cNvPr>
          <p:cNvSpPr>
            <a:spLocks noGrp="1"/>
          </p:cNvSpPr>
          <p:nvPr>
            <p:ph type="sldNum" sz="quarter" idx="12"/>
          </p:nvPr>
        </p:nvSpPr>
        <p:spPr/>
        <p:txBody>
          <a:bodyPr/>
          <a:lstStyle/>
          <a:p>
            <a:fld id="{BBDB7499-F370-8348-83C5-507685BB046D}" type="slidenum">
              <a:rPr lang="en-US" smtClean="0"/>
              <a:pPr/>
              <a:t>10</a:t>
            </a:fld>
            <a:endParaRPr lang="en-US" sz="1600" dirty="0"/>
          </a:p>
        </p:txBody>
      </p:sp>
      <p:sp>
        <p:nvSpPr>
          <p:cNvPr id="7" name="Oval 6">
            <a:extLst>
              <a:ext uri="{FF2B5EF4-FFF2-40B4-BE49-F238E27FC236}">
                <a16:creationId xmlns:a16="http://schemas.microsoft.com/office/drawing/2014/main" id="{0C4991DD-D0D2-46FF-F587-416BD71B592A}"/>
              </a:ext>
            </a:extLst>
          </p:cNvPr>
          <p:cNvSpPr/>
          <p:nvPr/>
        </p:nvSpPr>
        <p:spPr>
          <a:xfrm>
            <a:off x="3371849" y="1167618"/>
            <a:ext cx="6516429" cy="2591582"/>
          </a:xfrm>
          <a:prstGeom prst="ellipse">
            <a:avLst/>
          </a:prstGeom>
          <a:solidFill>
            <a:schemeClr val="tx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tIns="0" rtlCol="0" anchor="t"/>
          <a:lstStyle/>
          <a:p>
            <a:pPr algn="ctr"/>
            <a:r>
              <a:rPr lang="en-US" sz="2800" dirty="0"/>
              <a:t>“Famously hard” problems</a:t>
            </a:r>
          </a:p>
        </p:txBody>
      </p:sp>
      <p:sp>
        <p:nvSpPr>
          <p:cNvPr id="10" name="Oval 9">
            <a:extLst>
              <a:ext uri="{FF2B5EF4-FFF2-40B4-BE49-F238E27FC236}">
                <a16:creationId xmlns:a16="http://schemas.microsoft.com/office/drawing/2014/main" id="{40E8D98C-F31F-A459-DCBC-83BB7F2C8112}"/>
              </a:ext>
            </a:extLst>
          </p:cNvPr>
          <p:cNvSpPr/>
          <p:nvPr/>
        </p:nvSpPr>
        <p:spPr>
          <a:xfrm>
            <a:off x="4216399" y="2730500"/>
            <a:ext cx="1840911" cy="698500"/>
          </a:xfrm>
          <a:prstGeom prst="ellipse">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t>P vs NP</a:t>
            </a:r>
          </a:p>
        </p:txBody>
      </p:sp>
      <p:sp>
        <p:nvSpPr>
          <p:cNvPr id="13" name="Oval 12">
            <a:extLst>
              <a:ext uri="{FF2B5EF4-FFF2-40B4-BE49-F238E27FC236}">
                <a16:creationId xmlns:a16="http://schemas.microsoft.com/office/drawing/2014/main" id="{E0DEE5ED-AB2C-3CDF-470D-6F626DB2DDC5}"/>
              </a:ext>
            </a:extLst>
          </p:cNvPr>
          <p:cNvSpPr/>
          <p:nvPr/>
        </p:nvSpPr>
        <p:spPr>
          <a:xfrm>
            <a:off x="6588560" y="2578895"/>
            <a:ext cx="2626313" cy="826690"/>
          </a:xfrm>
          <a:prstGeom prst="ellipse">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t>Riemann Hypothesis</a:t>
            </a:r>
          </a:p>
        </p:txBody>
      </p:sp>
      <p:sp>
        <p:nvSpPr>
          <p:cNvPr id="14" name="Oval 13">
            <a:extLst>
              <a:ext uri="{FF2B5EF4-FFF2-40B4-BE49-F238E27FC236}">
                <a16:creationId xmlns:a16="http://schemas.microsoft.com/office/drawing/2014/main" id="{D217D01D-839B-1E52-C703-6FC667A4F4ED}"/>
              </a:ext>
            </a:extLst>
          </p:cNvPr>
          <p:cNvSpPr/>
          <p:nvPr/>
        </p:nvSpPr>
        <p:spPr>
          <a:xfrm>
            <a:off x="5516609" y="2067124"/>
            <a:ext cx="1482273" cy="675084"/>
          </a:xfrm>
          <a:prstGeom prst="ellipse">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t>AGI </a:t>
            </a:r>
            <a:r>
              <a:rPr lang="en-US" sz="1600" dirty="0"/>
              <a:t>(lol)</a:t>
            </a:r>
          </a:p>
        </p:txBody>
      </p:sp>
      <p:sp>
        <p:nvSpPr>
          <p:cNvPr id="15" name="Oval 14">
            <a:extLst>
              <a:ext uri="{FF2B5EF4-FFF2-40B4-BE49-F238E27FC236}">
                <a16:creationId xmlns:a16="http://schemas.microsoft.com/office/drawing/2014/main" id="{2E0C9CEA-128C-AE6B-3169-D33DA1D60A79}"/>
              </a:ext>
            </a:extLst>
          </p:cNvPr>
          <p:cNvSpPr/>
          <p:nvPr/>
        </p:nvSpPr>
        <p:spPr>
          <a:xfrm>
            <a:off x="872701" y="4690161"/>
            <a:ext cx="2538671" cy="1139030"/>
          </a:xfrm>
          <a:prstGeom prst="ellipse">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t>Problem X</a:t>
            </a:r>
          </a:p>
        </p:txBody>
      </p:sp>
      <p:sp>
        <p:nvSpPr>
          <p:cNvPr id="16" name="Right Arrow 15">
            <a:extLst>
              <a:ext uri="{FF2B5EF4-FFF2-40B4-BE49-F238E27FC236}">
                <a16:creationId xmlns:a16="http://schemas.microsoft.com/office/drawing/2014/main" id="{A49B627D-E39B-C3C7-BDE2-AAB6E28A0C1B}"/>
              </a:ext>
            </a:extLst>
          </p:cNvPr>
          <p:cNvSpPr/>
          <p:nvPr/>
        </p:nvSpPr>
        <p:spPr>
          <a:xfrm rot="18698021">
            <a:off x="2828583" y="3877997"/>
            <a:ext cx="1946376" cy="484632"/>
          </a:xfrm>
          <a:prstGeom prst="rightArrow">
            <a:avLst>
              <a:gd name="adj1" fmla="val 3433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EA34F77-B68A-3E70-3604-61369EDDD80B}"/>
              </a:ext>
            </a:extLst>
          </p:cNvPr>
          <p:cNvSpPr txBox="1"/>
          <p:nvPr/>
        </p:nvSpPr>
        <p:spPr>
          <a:xfrm rot="18718909">
            <a:off x="2770167" y="3765009"/>
            <a:ext cx="1452642" cy="461665"/>
          </a:xfrm>
          <a:prstGeom prst="rect">
            <a:avLst/>
          </a:prstGeom>
          <a:noFill/>
        </p:spPr>
        <p:txBody>
          <a:bodyPr wrap="none" rtlCol="0">
            <a:spAutoFit/>
          </a:bodyPr>
          <a:lstStyle/>
          <a:p>
            <a:r>
              <a:rPr lang="en-US" sz="2400" dirty="0"/>
              <a:t>reduction</a:t>
            </a:r>
          </a:p>
        </p:txBody>
      </p:sp>
      <p:sp>
        <p:nvSpPr>
          <p:cNvPr id="19" name="Rounded Rectangle 18">
            <a:extLst>
              <a:ext uri="{FF2B5EF4-FFF2-40B4-BE49-F238E27FC236}">
                <a16:creationId xmlns:a16="http://schemas.microsoft.com/office/drawing/2014/main" id="{5B1DA681-B27D-80B4-46E7-B78305C17DCA}"/>
              </a:ext>
            </a:extLst>
          </p:cNvPr>
          <p:cNvSpPr/>
          <p:nvPr/>
        </p:nvSpPr>
        <p:spPr>
          <a:xfrm>
            <a:off x="4083049" y="4383092"/>
            <a:ext cx="7975601" cy="1872660"/>
          </a:xfrm>
          <a:prstGeom prst="roundRect">
            <a:avLst/>
          </a:prstGeom>
          <a:solidFill>
            <a:schemeClr val="bg2"/>
          </a:solidFill>
          <a:ln>
            <a:noFill/>
          </a:ln>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en-US" sz="3600" u="sng" dirty="0">
                <a:solidFill>
                  <a:srgbClr val="0070C0"/>
                </a:solidFill>
              </a:rPr>
              <a:t>Corollary:</a:t>
            </a:r>
            <a:r>
              <a:rPr lang="en-US" sz="3600" dirty="0">
                <a:solidFill>
                  <a:srgbClr val="0070C0"/>
                </a:solidFill>
              </a:rPr>
              <a:t> </a:t>
            </a:r>
            <a:br>
              <a:rPr lang="en-US" sz="3600" dirty="0">
                <a:solidFill>
                  <a:srgbClr val="0070C0"/>
                </a:solidFill>
              </a:rPr>
            </a:br>
            <a:r>
              <a:rPr lang="en-US" sz="3600" dirty="0">
                <a:solidFill>
                  <a:srgbClr val="0070C0"/>
                </a:solidFill>
              </a:rPr>
              <a:t>if someone claims to solve Problem X, you might be a bit skeptical...</a:t>
            </a:r>
          </a:p>
        </p:txBody>
      </p:sp>
      <p:pic>
        <p:nvPicPr>
          <p:cNvPr id="18" name="Picture 2" descr="sceptical – Liberal Dictionary">
            <a:extLst>
              <a:ext uri="{FF2B5EF4-FFF2-40B4-BE49-F238E27FC236}">
                <a16:creationId xmlns:a16="http://schemas.microsoft.com/office/drawing/2014/main" id="{1ADE72DF-0CAF-584B-A184-F2C78EF3CCC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46123" y="3315109"/>
            <a:ext cx="2087030" cy="161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412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3,310 Holy Grail Stock Vector Illustration and Royalty Free Holy Grail  Clipart">
            <a:extLst>
              <a:ext uri="{FF2B5EF4-FFF2-40B4-BE49-F238E27FC236}">
                <a16:creationId xmlns:a16="http://schemas.microsoft.com/office/drawing/2014/main" id="{B1670AEE-1DCF-B5B5-93D0-4ABE074DA09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11120" y="1216230"/>
            <a:ext cx="1525978" cy="1525978"/>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a:extLst>
              <a:ext uri="{FF2B5EF4-FFF2-40B4-BE49-F238E27FC236}">
                <a16:creationId xmlns:a16="http://schemas.microsoft.com/office/drawing/2014/main" id="{230F3F34-0DDE-8DD5-2E6B-D1971AB99508}"/>
              </a:ext>
            </a:extLst>
          </p:cNvPr>
          <p:cNvSpPr/>
          <p:nvPr/>
        </p:nvSpPr>
        <p:spPr>
          <a:xfrm>
            <a:off x="3371849" y="1167618"/>
            <a:ext cx="6516429" cy="2591582"/>
          </a:xfrm>
          <a:prstGeom prst="ellipse">
            <a:avLst/>
          </a:prstGeom>
          <a:solidFill>
            <a:schemeClr val="tx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tIns="0" rtlCol="0" anchor="t"/>
          <a:lstStyle/>
          <a:p>
            <a:pPr algn="ctr"/>
            <a:r>
              <a:rPr lang="en-US" sz="2800" dirty="0"/>
              <a:t>“Famously hard” problems</a:t>
            </a:r>
          </a:p>
        </p:txBody>
      </p:sp>
      <p:sp>
        <p:nvSpPr>
          <p:cNvPr id="2" name="Title 1">
            <a:extLst>
              <a:ext uri="{FF2B5EF4-FFF2-40B4-BE49-F238E27FC236}">
                <a16:creationId xmlns:a16="http://schemas.microsoft.com/office/drawing/2014/main" id="{F6878C30-D9AF-45B2-A5F3-A56097A27236}"/>
              </a:ext>
            </a:extLst>
          </p:cNvPr>
          <p:cNvSpPr>
            <a:spLocks noGrp="1"/>
          </p:cNvSpPr>
          <p:nvPr>
            <p:ph type="title"/>
          </p:nvPr>
        </p:nvSpPr>
        <p:spPr>
          <a:xfrm>
            <a:off x="463826" y="410368"/>
            <a:ext cx="11728174" cy="1325563"/>
          </a:xfrm>
        </p:spPr>
        <p:txBody>
          <a:bodyPr/>
          <a:lstStyle/>
          <a:p>
            <a:r>
              <a:rPr lang="en-US" dirty="0"/>
              <a:t>Hardness reductions </a:t>
            </a:r>
            <a:r>
              <a:rPr lang="en-US" dirty="0">
                <a:solidFill>
                  <a:srgbClr val="7030A0"/>
                </a:solidFill>
              </a:rPr>
              <a:t>for robustness.</a:t>
            </a:r>
          </a:p>
        </p:txBody>
      </p:sp>
      <p:sp>
        <p:nvSpPr>
          <p:cNvPr id="4" name="Slide Number Placeholder 3">
            <a:extLst>
              <a:ext uri="{FF2B5EF4-FFF2-40B4-BE49-F238E27FC236}">
                <a16:creationId xmlns:a16="http://schemas.microsoft.com/office/drawing/2014/main" id="{AC4E6F06-D765-5C68-5841-BDBA1C12075F}"/>
              </a:ext>
            </a:extLst>
          </p:cNvPr>
          <p:cNvSpPr>
            <a:spLocks noGrp="1"/>
          </p:cNvSpPr>
          <p:nvPr>
            <p:ph type="sldNum" sz="quarter" idx="12"/>
          </p:nvPr>
        </p:nvSpPr>
        <p:spPr/>
        <p:txBody>
          <a:bodyPr/>
          <a:lstStyle/>
          <a:p>
            <a:fld id="{BBDB7499-F370-8348-83C5-507685BB046D}" type="slidenum">
              <a:rPr lang="en-US" smtClean="0"/>
              <a:pPr/>
              <a:t>11</a:t>
            </a:fld>
            <a:endParaRPr lang="en-US" sz="1600" dirty="0"/>
          </a:p>
        </p:txBody>
      </p:sp>
      <p:sp>
        <p:nvSpPr>
          <p:cNvPr id="14" name="Oval 13">
            <a:extLst>
              <a:ext uri="{FF2B5EF4-FFF2-40B4-BE49-F238E27FC236}">
                <a16:creationId xmlns:a16="http://schemas.microsoft.com/office/drawing/2014/main" id="{856E4F7F-6598-C2AE-DD2A-AA7C06D8C209}"/>
              </a:ext>
            </a:extLst>
          </p:cNvPr>
          <p:cNvSpPr/>
          <p:nvPr/>
        </p:nvSpPr>
        <p:spPr>
          <a:xfrm>
            <a:off x="4509677" y="2414616"/>
            <a:ext cx="2648338" cy="1188980"/>
          </a:xfrm>
          <a:prstGeom prst="ellipse">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t>Robust classifier</a:t>
            </a:r>
          </a:p>
        </p:txBody>
      </p:sp>
      <p:graphicFrame>
        <p:nvGraphicFramePr>
          <p:cNvPr id="15" name="Chart 14">
            <a:extLst>
              <a:ext uri="{FF2B5EF4-FFF2-40B4-BE49-F238E27FC236}">
                <a16:creationId xmlns:a16="http://schemas.microsoft.com/office/drawing/2014/main" id="{1650CEED-BE7C-1161-518A-003AE8F76F41}"/>
              </a:ext>
            </a:extLst>
          </p:cNvPr>
          <p:cNvGraphicFramePr/>
          <p:nvPr>
            <p:extLst>
              <p:ext uri="{D42A27DB-BD31-4B8C-83A1-F6EECF244321}">
                <p14:modId xmlns:p14="http://schemas.microsoft.com/office/powerpoint/2010/main" val="2039397410"/>
              </p:ext>
            </p:extLst>
          </p:nvPr>
        </p:nvGraphicFramePr>
        <p:xfrm>
          <a:off x="7031346" y="2625811"/>
          <a:ext cx="2743200" cy="2027971"/>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5C1A38E2-FF90-F4FA-14E9-ABA60000EE21}"/>
              </a:ext>
            </a:extLst>
          </p:cNvPr>
          <p:cNvSpPr txBox="1"/>
          <p:nvPr/>
        </p:nvSpPr>
        <p:spPr>
          <a:xfrm>
            <a:off x="7932621" y="4535539"/>
            <a:ext cx="1136933"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rPr>
              <a:t>Clean</a:t>
            </a:r>
          </a:p>
        </p:txBody>
      </p:sp>
      <p:sp>
        <p:nvSpPr>
          <p:cNvPr id="17" name="TextBox 16">
            <a:extLst>
              <a:ext uri="{FF2B5EF4-FFF2-40B4-BE49-F238E27FC236}">
                <a16:creationId xmlns:a16="http://schemas.microsoft.com/office/drawing/2014/main" id="{FC803BAF-D66E-2877-9435-1657786B7024}"/>
              </a:ext>
            </a:extLst>
          </p:cNvPr>
          <p:cNvSpPr txBox="1"/>
          <p:nvPr/>
        </p:nvSpPr>
        <p:spPr>
          <a:xfrm>
            <a:off x="9186539" y="4535539"/>
            <a:ext cx="879321"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rPr>
              <a:t>Adv.</a:t>
            </a:r>
          </a:p>
        </p:txBody>
      </p:sp>
      <p:graphicFrame>
        <p:nvGraphicFramePr>
          <p:cNvPr id="18" name="Chart 17">
            <a:extLst>
              <a:ext uri="{FF2B5EF4-FFF2-40B4-BE49-F238E27FC236}">
                <a16:creationId xmlns:a16="http://schemas.microsoft.com/office/drawing/2014/main" id="{3086C810-F4ED-EF03-701E-297A9202F0B9}"/>
              </a:ext>
            </a:extLst>
          </p:cNvPr>
          <p:cNvGraphicFramePr/>
          <p:nvPr>
            <p:extLst>
              <p:ext uri="{D42A27DB-BD31-4B8C-83A1-F6EECF244321}">
                <p14:modId xmlns:p14="http://schemas.microsoft.com/office/powerpoint/2010/main" val="1701498580"/>
              </p:ext>
            </p:extLst>
          </p:nvPr>
        </p:nvGraphicFramePr>
        <p:xfrm>
          <a:off x="3138077" y="4576542"/>
          <a:ext cx="2743200" cy="2027971"/>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DAB4A575-0A63-D731-FA9E-15012F090E3E}"/>
              </a:ext>
            </a:extLst>
          </p:cNvPr>
          <p:cNvSpPr txBox="1"/>
          <p:nvPr/>
        </p:nvSpPr>
        <p:spPr>
          <a:xfrm>
            <a:off x="4039352" y="6472202"/>
            <a:ext cx="1136933"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rPr>
              <a:t>Clean</a:t>
            </a:r>
          </a:p>
        </p:txBody>
      </p:sp>
      <p:sp>
        <p:nvSpPr>
          <p:cNvPr id="20" name="TextBox 19">
            <a:extLst>
              <a:ext uri="{FF2B5EF4-FFF2-40B4-BE49-F238E27FC236}">
                <a16:creationId xmlns:a16="http://schemas.microsoft.com/office/drawing/2014/main" id="{19372AAE-57E8-FA5B-FCC2-D360942B0A8B}"/>
              </a:ext>
            </a:extLst>
          </p:cNvPr>
          <p:cNvSpPr txBox="1"/>
          <p:nvPr/>
        </p:nvSpPr>
        <p:spPr>
          <a:xfrm>
            <a:off x="5293270" y="6472202"/>
            <a:ext cx="2216296" cy="369332"/>
          </a:xfrm>
          <a:prstGeom prst="rect">
            <a:avLst/>
          </a:prstGeom>
          <a:noFill/>
        </p:spPr>
        <p:txBody>
          <a:bodyPr wrap="square" rtlCol="0">
            <a:spAutoFit/>
          </a:bodyPr>
          <a:lstStyle/>
          <a:p>
            <a:r>
              <a:rPr lang="en-US" dirty="0">
                <a:latin typeface="Cambria Math" panose="02040503050406030204" pitchFamily="18" charset="0"/>
                <a:ea typeface="Cambria Math" panose="02040503050406030204" pitchFamily="18" charset="0"/>
              </a:rPr>
              <a:t>Adv.</a:t>
            </a:r>
          </a:p>
        </p:txBody>
      </p:sp>
      <p:sp>
        <p:nvSpPr>
          <p:cNvPr id="6" name="Rectangle 5">
            <a:extLst>
              <a:ext uri="{FF2B5EF4-FFF2-40B4-BE49-F238E27FC236}">
                <a16:creationId xmlns:a16="http://schemas.microsoft.com/office/drawing/2014/main" id="{00166222-8374-DEC2-3053-43FC6AE33EC1}"/>
              </a:ext>
            </a:extLst>
          </p:cNvPr>
          <p:cNvSpPr/>
          <p:nvPr/>
        </p:nvSpPr>
        <p:spPr>
          <a:xfrm>
            <a:off x="9344596" y="3107586"/>
            <a:ext cx="207700" cy="749300"/>
          </a:xfrm>
          <a:prstGeom prst="rect">
            <a:avLst/>
          </a:prstGeom>
          <a:solidFill>
            <a:schemeClr val="accent2">
              <a:lumMod val="20000"/>
              <a:lumOff val="80000"/>
            </a:schemeClr>
          </a:solidFill>
          <a:ln>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C03F7D7-EA3A-F07D-8B4A-FB4A4BD671BA}"/>
              </a:ext>
            </a:extLst>
          </p:cNvPr>
          <p:cNvSpPr txBox="1"/>
          <p:nvPr/>
        </p:nvSpPr>
        <p:spPr>
          <a:xfrm rot="19335090">
            <a:off x="9125280" y="3101793"/>
            <a:ext cx="646331" cy="369332"/>
          </a:xfrm>
          <a:prstGeom prst="rect">
            <a:avLst/>
          </a:prstGeom>
          <a:noFill/>
        </p:spPr>
        <p:txBody>
          <a:bodyPr wrap="none" rtlCol="0">
            <a:spAutoFit/>
          </a:bodyPr>
          <a:lstStyle/>
          <a:p>
            <a:r>
              <a:rPr lang="en-US" i="1" dirty="0">
                <a:solidFill>
                  <a:srgbClr val="C00000"/>
                </a:solidFill>
              </a:rPr>
              <a:t>hard</a:t>
            </a:r>
          </a:p>
        </p:txBody>
      </p:sp>
      <p:sp>
        <p:nvSpPr>
          <p:cNvPr id="29" name="Oval 28">
            <a:extLst>
              <a:ext uri="{FF2B5EF4-FFF2-40B4-BE49-F238E27FC236}">
                <a16:creationId xmlns:a16="http://schemas.microsoft.com/office/drawing/2014/main" id="{4097A598-FB7A-48F9-7F8A-BD1B8A2E5D46}"/>
              </a:ext>
            </a:extLst>
          </p:cNvPr>
          <p:cNvSpPr/>
          <p:nvPr/>
        </p:nvSpPr>
        <p:spPr>
          <a:xfrm>
            <a:off x="872701" y="4690161"/>
            <a:ext cx="2538671" cy="1139030"/>
          </a:xfrm>
          <a:prstGeom prst="ellipse">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t>Robust </a:t>
            </a:r>
            <a:r>
              <a:rPr lang="en-US" sz="2400" b="1" i="1" dirty="0">
                <a:solidFill>
                  <a:schemeClr val="accent6"/>
                </a:solidFill>
              </a:rPr>
              <a:t>detector</a:t>
            </a:r>
          </a:p>
        </p:txBody>
      </p:sp>
      <p:sp>
        <p:nvSpPr>
          <p:cNvPr id="30" name="Right Arrow 29">
            <a:extLst>
              <a:ext uri="{FF2B5EF4-FFF2-40B4-BE49-F238E27FC236}">
                <a16:creationId xmlns:a16="http://schemas.microsoft.com/office/drawing/2014/main" id="{57DE6DE6-D712-58F4-8EB9-BCFF1200720C}"/>
              </a:ext>
            </a:extLst>
          </p:cNvPr>
          <p:cNvSpPr/>
          <p:nvPr/>
        </p:nvSpPr>
        <p:spPr>
          <a:xfrm rot="18698021">
            <a:off x="2828583" y="3877997"/>
            <a:ext cx="1946376" cy="484632"/>
          </a:xfrm>
          <a:prstGeom prst="rightArrow">
            <a:avLst>
              <a:gd name="adj1" fmla="val 3433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0B38645-369C-979C-ED44-3FE821A520B7}"/>
              </a:ext>
            </a:extLst>
          </p:cNvPr>
          <p:cNvSpPr txBox="1"/>
          <p:nvPr/>
        </p:nvSpPr>
        <p:spPr>
          <a:xfrm rot="18718909">
            <a:off x="2770167" y="3765009"/>
            <a:ext cx="1452642" cy="461665"/>
          </a:xfrm>
          <a:prstGeom prst="rect">
            <a:avLst/>
          </a:prstGeom>
          <a:noFill/>
        </p:spPr>
        <p:txBody>
          <a:bodyPr wrap="none" rtlCol="0">
            <a:spAutoFit/>
          </a:bodyPr>
          <a:lstStyle/>
          <a:p>
            <a:r>
              <a:rPr lang="en-US" sz="2400" dirty="0"/>
              <a:t>reduction</a:t>
            </a:r>
          </a:p>
        </p:txBody>
      </p:sp>
    </p:spTree>
    <p:extLst>
      <p:ext uri="{BB962C8B-B14F-4D97-AF65-F5344CB8AC3E}">
        <p14:creationId xmlns:p14="http://schemas.microsoft.com/office/powerpoint/2010/main" val="90913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19" grpId="0"/>
      <p:bldP spid="20" grpId="0"/>
      <p:bldP spid="6" grpId="0" animBg="1"/>
      <p:bldP spid="29" grpId="0" animBg="1"/>
      <p:bldP spid="30" grpId="0" animBg="1"/>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1BCC-FC14-90E6-3D35-353D4CBAE932}"/>
              </a:ext>
            </a:extLst>
          </p:cNvPr>
          <p:cNvSpPr>
            <a:spLocks noGrp="1"/>
          </p:cNvSpPr>
          <p:nvPr>
            <p:ph type="title"/>
          </p:nvPr>
        </p:nvSpPr>
        <p:spPr>
          <a:xfrm>
            <a:off x="463826" y="410368"/>
            <a:ext cx="10945072" cy="1325563"/>
          </a:xfrm>
        </p:spPr>
        <p:txBody>
          <a:bodyPr>
            <a:noAutofit/>
          </a:bodyPr>
          <a:lstStyle/>
          <a:p>
            <a:r>
              <a:rPr lang="en-US" b="1" dirty="0"/>
              <a:t>Detecting adversarial examples is </a:t>
            </a:r>
            <a:br>
              <a:rPr lang="en-US" b="1" dirty="0"/>
            </a:br>
            <a:r>
              <a:rPr lang="en-US" b="1" dirty="0">
                <a:solidFill>
                  <a:srgbClr val="7030A0"/>
                </a:solidFill>
              </a:rPr>
              <a:t>as hard as </a:t>
            </a:r>
            <a:r>
              <a:rPr lang="en-US" b="1" dirty="0"/>
              <a:t>classifying them!</a:t>
            </a:r>
          </a:p>
        </p:txBody>
      </p:sp>
      <p:sp>
        <p:nvSpPr>
          <p:cNvPr id="4" name="Slide Number Placeholder 3">
            <a:extLst>
              <a:ext uri="{FF2B5EF4-FFF2-40B4-BE49-F238E27FC236}">
                <a16:creationId xmlns:a16="http://schemas.microsoft.com/office/drawing/2014/main" id="{83C659D8-7961-4EFB-AD52-22FD3E4530D2}"/>
              </a:ext>
            </a:extLst>
          </p:cNvPr>
          <p:cNvSpPr>
            <a:spLocks noGrp="1"/>
          </p:cNvSpPr>
          <p:nvPr>
            <p:ph type="sldNum" sz="quarter" idx="12"/>
          </p:nvPr>
        </p:nvSpPr>
        <p:spPr/>
        <p:txBody>
          <a:bodyPr/>
          <a:lstStyle/>
          <a:p>
            <a:fld id="{BBDB7499-F370-8348-83C5-507685BB046D}" type="slidenum">
              <a:rPr lang="en-US" smtClean="0"/>
              <a:pPr/>
              <a:t>12</a:t>
            </a:fld>
            <a:endParaRPr lang="en-US" sz="1600" dirty="0"/>
          </a:p>
        </p:txBody>
      </p:sp>
      <p:graphicFrame>
        <p:nvGraphicFramePr>
          <p:cNvPr id="7" name="Chart 6">
            <a:extLst>
              <a:ext uri="{FF2B5EF4-FFF2-40B4-BE49-F238E27FC236}">
                <a16:creationId xmlns:a16="http://schemas.microsoft.com/office/drawing/2014/main" id="{87ECD743-95EE-CA15-0271-A2908078B41A}"/>
              </a:ext>
            </a:extLst>
          </p:cNvPr>
          <p:cNvGraphicFramePr/>
          <p:nvPr>
            <p:extLst>
              <p:ext uri="{D42A27DB-BD31-4B8C-83A1-F6EECF244321}">
                <p14:modId xmlns:p14="http://schemas.microsoft.com/office/powerpoint/2010/main" val="2931504554"/>
              </p:ext>
            </p:extLst>
          </p:nvPr>
        </p:nvGraphicFramePr>
        <p:xfrm>
          <a:off x="253664" y="4023409"/>
          <a:ext cx="2743200" cy="20279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DBEC692-DF9E-7459-B4A5-A190CD3A85BD}"/>
              </a:ext>
            </a:extLst>
          </p:cNvPr>
          <p:cNvSpPr txBox="1"/>
          <p:nvPr/>
        </p:nvSpPr>
        <p:spPr>
          <a:xfrm>
            <a:off x="1154939" y="6045681"/>
            <a:ext cx="1136933"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rPr>
              <a:t>Clean</a:t>
            </a:r>
          </a:p>
        </p:txBody>
      </p:sp>
      <p:sp>
        <p:nvSpPr>
          <p:cNvPr id="9" name="TextBox 8">
            <a:extLst>
              <a:ext uri="{FF2B5EF4-FFF2-40B4-BE49-F238E27FC236}">
                <a16:creationId xmlns:a16="http://schemas.microsoft.com/office/drawing/2014/main" id="{D9915F10-0233-FE0A-181B-E1338326BF1D}"/>
              </a:ext>
            </a:extLst>
          </p:cNvPr>
          <p:cNvSpPr txBox="1"/>
          <p:nvPr/>
        </p:nvSpPr>
        <p:spPr>
          <a:xfrm>
            <a:off x="2408857" y="6045681"/>
            <a:ext cx="2216296"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rPr>
              <a:t>Adv.</a:t>
            </a:r>
          </a:p>
        </p:txBody>
      </p:sp>
      <p:sp>
        <p:nvSpPr>
          <p:cNvPr id="11" name="Right Arrow 10">
            <a:extLst>
              <a:ext uri="{FF2B5EF4-FFF2-40B4-BE49-F238E27FC236}">
                <a16:creationId xmlns:a16="http://schemas.microsoft.com/office/drawing/2014/main" id="{CC2F7970-C1F6-7905-F0A9-2BE79CEAFF76}"/>
              </a:ext>
            </a:extLst>
          </p:cNvPr>
          <p:cNvSpPr/>
          <p:nvPr/>
        </p:nvSpPr>
        <p:spPr>
          <a:xfrm>
            <a:off x="3982025" y="2300871"/>
            <a:ext cx="3014198" cy="1498236"/>
          </a:xfrm>
          <a:prstGeom prst="rightArrow">
            <a:avLst>
              <a:gd name="adj1" fmla="val 34330"/>
              <a:gd name="adj2" fmla="val 50000"/>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t>reduction</a:t>
            </a:r>
            <a:endParaRPr lang="en-US" dirty="0"/>
          </a:p>
        </p:txBody>
      </p:sp>
      <p:sp>
        <p:nvSpPr>
          <p:cNvPr id="17" name="Rectangle 16">
            <a:extLst>
              <a:ext uri="{FF2B5EF4-FFF2-40B4-BE49-F238E27FC236}">
                <a16:creationId xmlns:a16="http://schemas.microsoft.com/office/drawing/2014/main" id="{4F42E86D-A5A6-847B-9692-90B6E70AB1F8}"/>
              </a:ext>
            </a:extLst>
          </p:cNvPr>
          <p:cNvSpPr/>
          <p:nvPr/>
        </p:nvSpPr>
        <p:spPr>
          <a:xfrm>
            <a:off x="463826" y="2285180"/>
            <a:ext cx="3053179" cy="1470180"/>
          </a:xfrm>
          <a:prstGeom prst="rect">
            <a:avLst/>
          </a:prstGeom>
          <a:ln>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a:t>Robust </a:t>
            </a:r>
            <a:r>
              <a:rPr lang="en-US" sz="3600" i="1" dirty="0">
                <a:solidFill>
                  <a:srgbClr val="C00000"/>
                </a:solidFill>
              </a:rPr>
              <a:t>detector</a:t>
            </a:r>
          </a:p>
        </p:txBody>
      </p:sp>
      <p:sp>
        <p:nvSpPr>
          <p:cNvPr id="18" name="Rectangle 17">
            <a:extLst>
              <a:ext uri="{FF2B5EF4-FFF2-40B4-BE49-F238E27FC236}">
                <a16:creationId xmlns:a16="http://schemas.microsoft.com/office/drawing/2014/main" id="{D6C47C3A-1131-C635-3A1B-A96D01E9D3E6}"/>
              </a:ext>
            </a:extLst>
          </p:cNvPr>
          <p:cNvSpPr/>
          <p:nvPr/>
        </p:nvSpPr>
        <p:spPr>
          <a:xfrm>
            <a:off x="7461243" y="2300871"/>
            <a:ext cx="4266931" cy="1470180"/>
          </a:xfrm>
          <a:prstGeom prst="rect">
            <a:avLst/>
          </a:prstGeom>
          <a:solidFill>
            <a:schemeClr val="tx2">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t>		Robust </a:t>
            </a:r>
            <a:br>
              <a:rPr lang="en-US" sz="3600" dirty="0"/>
            </a:br>
            <a:r>
              <a:rPr lang="en-US" sz="3600" dirty="0"/>
              <a:t>		</a:t>
            </a:r>
            <a:r>
              <a:rPr lang="en-US" sz="3600" i="1" dirty="0">
                <a:solidFill>
                  <a:srgbClr val="C00000"/>
                </a:solidFill>
              </a:rPr>
              <a:t>classifier</a:t>
            </a:r>
          </a:p>
        </p:txBody>
      </p:sp>
      <p:sp>
        <p:nvSpPr>
          <p:cNvPr id="19" name="Rectangle 18">
            <a:extLst>
              <a:ext uri="{FF2B5EF4-FFF2-40B4-BE49-F238E27FC236}">
                <a16:creationId xmlns:a16="http://schemas.microsoft.com/office/drawing/2014/main" id="{D4C23F85-7371-DACD-A249-B199AAA708C3}"/>
              </a:ext>
            </a:extLst>
          </p:cNvPr>
          <p:cNvSpPr/>
          <p:nvPr/>
        </p:nvSpPr>
        <p:spPr>
          <a:xfrm>
            <a:off x="7718776" y="2551463"/>
            <a:ext cx="1564660" cy="983862"/>
          </a:xfrm>
          <a:prstGeom prst="rect">
            <a:avLst/>
          </a:prstGeom>
          <a:ln>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i="1" dirty="0">
                <a:solidFill>
                  <a:srgbClr val="C00000"/>
                </a:solidFill>
              </a:rPr>
              <a:t>detector</a:t>
            </a:r>
          </a:p>
        </p:txBody>
      </p:sp>
      <p:graphicFrame>
        <p:nvGraphicFramePr>
          <p:cNvPr id="22" name="Chart 21">
            <a:extLst>
              <a:ext uri="{FF2B5EF4-FFF2-40B4-BE49-F238E27FC236}">
                <a16:creationId xmlns:a16="http://schemas.microsoft.com/office/drawing/2014/main" id="{101141B1-6A2E-9DD4-F280-CC00969DE56E}"/>
              </a:ext>
            </a:extLst>
          </p:cNvPr>
          <p:cNvGraphicFramePr/>
          <p:nvPr>
            <p:extLst>
              <p:ext uri="{D42A27DB-BD31-4B8C-83A1-F6EECF244321}">
                <p14:modId xmlns:p14="http://schemas.microsoft.com/office/powerpoint/2010/main" val="4041768370"/>
              </p:ext>
            </p:extLst>
          </p:nvPr>
        </p:nvGraphicFramePr>
        <p:xfrm>
          <a:off x="8189096" y="4023409"/>
          <a:ext cx="2743200" cy="2027971"/>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75C65CD5-6A0E-E3B0-7BFB-9C662C08A394}"/>
              </a:ext>
            </a:extLst>
          </p:cNvPr>
          <p:cNvSpPr txBox="1"/>
          <p:nvPr/>
        </p:nvSpPr>
        <p:spPr>
          <a:xfrm>
            <a:off x="9090371" y="6045681"/>
            <a:ext cx="1136933"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rPr>
              <a:t>Clean</a:t>
            </a:r>
          </a:p>
        </p:txBody>
      </p:sp>
      <p:sp>
        <p:nvSpPr>
          <p:cNvPr id="24" name="TextBox 23">
            <a:extLst>
              <a:ext uri="{FF2B5EF4-FFF2-40B4-BE49-F238E27FC236}">
                <a16:creationId xmlns:a16="http://schemas.microsoft.com/office/drawing/2014/main" id="{893B88CB-0A4E-8E13-F6CF-6D7A3FE28F06}"/>
              </a:ext>
            </a:extLst>
          </p:cNvPr>
          <p:cNvSpPr txBox="1"/>
          <p:nvPr/>
        </p:nvSpPr>
        <p:spPr>
          <a:xfrm>
            <a:off x="10344289" y="6045681"/>
            <a:ext cx="2216296"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rPr>
              <a:t>Adv.</a:t>
            </a:r>
          </a:p>
        </p:txBody>
      </p:sp>
    </p:spTree>
    <p:extLst>
      <p:ext uri="{BB962C8B-B14F-4D97-AF65-F5344CB8AC3E}">
        <p14:creationId xmlns:p14="http://schemas.microsoft.com/office/powerpoint/2010/main" val="82461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1BCC-FC14-90E6-3D35-353D4CBAE932}"/>
              </a:ext>
            </a:extLst>
          </p:cNvPr>
          <p:cNvSpPr>
            <a:spLocks noGrp="1"/>
          </p:cNvSpPr>
          <p:nvPr>
            <p:ph type="title"/>
          </p:nvPr>
        </p:nvSpPr>
        <p:spPr>
          <a:xfrm>
            <a:off x="463826" y="410368"/>
            <a:ext cx="10959140" cy="1325563"/>
          </a:xfrm>
        </p:spPr>
        <p:txBody>
          <a:bodyPr>
            <a:noAutofit/>
          </a:bodyPr>
          <a:lstStyle/>
          <a:p>
            <a:r>
              <a:rPr lang="en-US" b="1" dirty="0"/>
              <a:t>Detecting adversarial examples is </a:t>
            </a:r>
            <a:r>
              <a:rPr lang="en-US" b="1" dirty="0">
                <a:solidFill>
                  <a:srgbClr val="C00000"/>
                </a:solidFill>
                <a:highlight>
                  <a:srgbClr val="FFFF00"/>
                </a:highlight>
              </a:rPr>
              <a:t>(nearly)</a:t>
            </a:r>
            <a:r>
              <a:rPr lang="en-US" b="1" dirty="0">
                <a:solidFill>
                  <a:srgbClr val="C00000"/>
                </a:solidFill>
              </a:rPr>
              <a:t> </a:t>
            </a:r>
            <a:r>
              <a:rPr lang="en-US" b="1" dirty="0">
                <a:solidFill>
                  <a:srgbClr val="7030A0"/>
                </a:solidFill>
              </a:rPr>
              <a:t>as hard as </a:t>
            </a:r>
            <a:r>
              <a:rPr lang="en-US" b="1" dirty="0"/>
              <a:t>classifying them!</a:t>
            </a:r>
          </a:p>
        </p:txBody>
      </p:sp>
      <p:sp>
        <p:nvSpPr>
          <p:cNvPr id="4" name="Slide Number Placeholder 3">
            <a:extLst>
              <a:ext uri="{FF2B5EF4-FFF2-40B4-BE49-F238E27FC236}">
                <a16:creationId xmlns:a16="http://schemas.microsoft.com/office/drawing/2014/main" id="{83C659D8-7961-4EFB-AD52-22FD3E4530D2}"/>
              </a:ext>
            </a:extLst>
          </p:cNvPr>
          <p:cNvSpPr>
            <a:spLocks noGrp="1"/>
          </p:cNvSpPr>
          <p:nvPr>
            <p:ph type="sldNum" sz="quarter" idx="12"/>
          </p:nvPr>
        </p:nvSpPr>
        <p:spPr/>
        <p:txBody>
          <a:bodyPr/>
          <a:lstStyle/>
          <a:p>
            <a:fld id="{BBDB7499-F370-8348-83C5-507685BB046D}" type="slidenum">
              <a:rPr lang="en-US" smtClean="0"/>
              <a:pPr/>
              <a:t>13</a:t>
            </a:fld>
            <a:endParaRPr lang="en-US" sz="1600" dirty="0"/>
          </a:p>
        </p:txBody>
      </p:sp>
      <p:sp>
        <p:nvSpPr>
          <p:cNvPr id="11" name="Right Arrow 10">
            <a:extLst>
              <a:ext uri="{FF2B5EF4-FFF2-40B4-BE49-F238E27FC236}">
                <a16:creationId xmlns:a16="http://schemas.microsoft.com/office/drawing/2014/main" id="{CC2F7970-C1F6-7905-F0A9-2BE79CEAFF76}"/>
              </a:ext>
            </a:extLst>
          </p:cNvPr>
          <p:cNvSpPr/>
          <p:nvPr/>
        </p:nvSpPr>
        <p:spPr>
          <a:xfrm>
            <a:off x="3982025" y="2300871"/>
            <a:ext cx="3014198" cy="1498236"/>
          </a:xfrm>
          <a:prstGeom prst="rightArrow">
            <a:avLst>
              <a:gd name="adj1" fmla="val 34330"/>
              <a:gd name="adj2" fmla="val 50000"/>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200" dirty="0"/>
              <a:t>reduction</a:t>
            </a:r>
            <a:endParaRPr lang="en-US" dirty="0"/>
          </a:p>
        </p:txBody>
      </p:sp>
      <p:sp>
        <p:nvSpPr>
          <p:cNvPr id="17" name="Rectangle 16">
            <a:extLst>
              <a:ext uri="{FF2B5EF4-FFF2-40B4-BE49-F238E27FC236}">
                <a16:creationId xmlns:a16="http://schemas.microsoft.com/office/drawing/2014/main" id="{4F42E86D-A5A6-847B-9692-90B6E70AB1F8}"/>
              </a:ext>
            </a:extLst>
          </p:cNvPr>
          <p:cNvSpPr/>
          <p:nvPr/>
        </p:nvSpPr>
        <p:spPr>
          <a:xfrm>
            <a:off x="463826" y="2285180"/>
            <a:ext cx="3053179" cy="14701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a:t>Robust </a:t>
            </a:r>
            <a:r>
              <a:rPr lang="en-US" sz="3600" i="1" dirty="0">
                <a:solidFill>
                  <a:srgbClr val="C00000"/>
                </a:solidFill>
              </a:rPr>
              <a:t>detector</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602BB6D-797E-D071-8EC9-849197E01A3E}"/>
                  </a:ext>
                </a:extLst>
              </p:cNvPr>
              <p:cNvSpPr txBox="1"/>
              <p:nvPr/>
            </p:nvSpPr>
            <p:spPr>
              <a:xfrm>
                <a:off x="463826" y="4303706"/>
                <a:ext cx="4171527" cy="1077218"/>
              </a:xfrm>
              <a:prstGeom prst="rect">
                <a:avLst/>
              </a:prstGeom>
              <a:noFill/>
            </p:spPr>
            <p:txBody>
              <a:bodyPr wrap="none" rtlCol="0">
                <a:spAutoFit/>
              </a:bodyPr>
              <a:lstStyle/>
              <a:p>
                <a:pPr marL="285750" indent="-285750">
                  <a:buFont typeface="Wingdings" pitchFamily="2" charset="2"/>
                  <a:buChar char="Ø"/>
                </a:pPr>
                <a:r>
                  <a:rPr lang="en-US" sz="3200" dirty="0"/>
                  <a:t> </a:t>
                </a:r>
                <a:r>
                  <a:rPr lang="en-US" sz="3200" dirty="0">
                    <a:solidFill>
                      <a:srgbClr val="009051"/>
                    </a:solidFill>
                  </a:rPr>
                  <a:t>efficient</a:t>
                </a:r>
              </a:p>
              <a:p>
                <a:pPr marL="285750" indent="-285750">
                  <a:buFont typeface="Wingdings" pitchFamily="2" charset="2"/>
                  <a:buChar char="Ø"/>
                </a:pPr>
                <a:r>
                  <a:rPr lang="en-US" sz="3200" dirty="0"/>
                  <a:t> robust at distance </a:t>
                </a:r>
                <a14:m>
                  <m:oMath xmlns:m="http://schemas.openxmlformats.org/officeDocument/2006/math">
                    <m:r>
                      <a:rPr lang="en-US" sz="3200" i="1" dirty="0" smtClean="0">
                        <a:solidFill>
                          <a:srgbClr val="009051"/>
                        </a:solidFill>
                        <a:latin typeface="Cambria Math" panose="02040503050406030204" pitchFamily="18" charset="0"/>
                        <a:ea typeface="Cambria Math" panose="02040503050406030204" pitchFamily="18" charset="0"/>
                      </a:rPr>
                      <m:t>𝜀</m:t>
                    </m:r>
                  </m:oMath>
                </a14:m>
                <a:endParaRPr lang="en-US" sz="3200" dirty="0"/>
              </a:p>
            </p:txBody>
          </p:sp>
        </mc:Choice>
        <mc:Fallback xmlns="">
          <p:sp>
            <p:nvSpPr>
              <p:cNvPr id="3" name="TextBox 2">
                <a:extLst>
                  <a:ext uri="{FF2B5EF4-FFF2-40B4-BE49-F238E27FC236}">
                    <a16:creationId xmlns:a16="http://schemas.microsoft.com/office/drawing/2014/main" id="{7602BB6D-797E-D071-8EC9-849197E01A3E}"/>
                  </a:ext>
                </a:extLst>
              </p:cNvPr>
              <p:cNvSpPr txBox="1">
                <a:spLocks noRot="1" noChangeAspect="1" noMove="1" noResize="1" noEditPoints="1" noAdjustHandles="1" noChangeArrowheads="1" noChangeShapeType="1" noTextEdit="1"/>
              </p:cNvSpPr>
              <p:nvPr/>
            </p:nvSpPr>
            <p:spPr>
              <a:xfrm>
                <a:off x="463826" y="4303706"/>
                <a:ext cx="4171527" cy="1077218"/>
              </a:xfrm>
              <a:prstGeom prst="rect">
                <a:avLst/>
              </a:prstGeom>
              <a:blipFill>
                <a:blip r:embed="rId3"/>
                <a:stretch>
                  <a:fillRect l="-3343" t="-6977" b="-17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65F5607-B6F5-6B31-E37B-F1DC102836BA}"/>
                  </a:ext>
                </a:extLst>
              </p:cNvPr>
              <p:cNvSpPr txBox="1"/>
              <p:nvPr/>
            </p:nvSpPr>
            <p:spPr>
              <a:xfrm>
                <a:off x="7412549" y="4303706"/>
                <a:ext cx="4464556" cy="1077218"/>
              </a:xfrm>
              <a:prstGeom prst="rect">
                <a:avLst/>
              </a:prstGeom>
              <a:noFill/>
            </p:spPr>
            <p:txBody>
              <a:bodyPr wrap="none" rtlCol="0">
                <a:spAutoFit/>
              </a:bodyPr>
              <a:lstStyle/>
              <a:p>
                <a:pPr marL="285750" indent="-285750">
                  <a:buFont typeface="Wingdings" pitchFamily="2" charset="2"/>
                  <a:buChar char="Ø"/>
                </a:pPr>
                <a:r>
                  <a:rPr lang="en-US" sz="3200" i="1" dirty="0"/>
                  <a:t> </a:t>
                </a:r>
                <a:r>
                  <a:rPr lang="en-US" sz="3200" i="1" dirty="0">
                    <a:solidFill>
                      <a:srgbClr val="C00000"/>
                    </a:solidFill>
                  </a:rPr>
                  <a:t>inefficient </a:t>
                </a:r>
                <a:r>
                  <a:rPr lang="en-US" sz="1600" i="1" dirty="0">
                    <a:solidFill>
                      <a:srgbClr val="C00000"/>
                    </a:solidFill>
                  </a:rPr>
                  <a:t>(at inference)</a:t>
                </a:r>
              </a:p>
              <a:p>
                <a:pPr marL="285750" indent="-285750">
                  <a:buFont typeface="Wingdings" pitchFamily="2" charset="2"/>
                  <a:buChar char="Ø"/>
                </a:pPr>
                <a:r>
                  <a:rPr lang="en-US" sz="3200" dirty="0"/>
                  <a:t> robust at distance </a:t>
                </a:r>
                <a14:m>
                  <m:oMath xmlns:m="http://schemas.openxmlformats.org/officeDocument/2006/math">
                    <m:f>
                      <m:fPr>
                        <m:type m:val="skw"/>
                        <m:ctrlPr>
                          <a:rPr lang="en-US" sz="3200" i="1" dirty="0" smtClean="0">
                            <a:solidFill>
                              <a:srgbClr val="C00000"/>
                            </a:solidFill>
                            <a:latin typeface="Cambria Math" panose="02040503050406030204" pitchFamily="18" charset="0"/>
                            <a:ea typeface="Cambria Math" panose="02040503050406030204" pitchFamily="18" charset="0"/>
                          </a:rPr>
                        </m:ctrlPr>
                      </m:fPr>
                      <m:num>
                        <m:r>
                          <a:rPr lang="en-US" sz="3200" i="1" dirty="0">
                            <a:solidFill>
                              <a:srgbClr val="C00000"/>
                            </a:solidFill>
                            <a:latin typeface="Cambria Math" panose="02040503050406030204" pitchFamily="18" charset="0"/>
                            <a:ea typeface="Cambria Math" panose="02040503050406030204" pitchFamily="18" charset="0"/>
                          </a:rPr>
                          <m:t>𝜀</m:t>
                        </m:r>
                      </m:num>
                      <m:den>
                        <m:r>
                          <a:rPr lang="fr-CH" sz="3200" b="0" i="1" dirty="0" smtClean="0">
                            <a:solidFill>
                              <a:srgbClr val="C00000"/>
                            </a:solidFill>
                            <a:latin typeface="Cambria Math" panose="02040503050406030204" pitchFamily="18" charset="0"/>
                            <a:ea typeface="Cambria Math" panose="02040503050406030204" pitchFamily="18" charset="0"/>
                          </a:rPr>
                          <m:t>2</m:t>
                        </m:r>
                      </m:den>
                    </m:f>
                  </m:oMath>
                </a14:m>
                <a:endParaRPr lang="en-US" sz="3200" dirty="0"/>
              </a:p>
            </p:txBody>
          </p:sp>
        </mc:Choice>
        <mc:Fallback xmlns="">
          <p:sp>
            <p:nvSpPr>
              <p:cNvPr id="15" name="TextBox 14">
                <a:extLst>
                  <a:ext uri="{FF2B5EF4-FFF2-40B4-BE49-F238E27FC236}">
                    <a16:creationId xmlns:a16="http://schemas.microsoft.com/office/drawing/2014/main" id="{F65F5607-B6F5-6B31-E37B-F1DC102836BA}"/>
                  </a:ext>
                </a:extLst>
              </p:cNvPr>
              <p:cNvSpPr txBox="1">
                <a:spLocks noRot="1" noChangeAspect="1" noMove="1" noResize="1" noEditPoints="1" noAdjustHandles="1" noChangeArrowheads="1" noChangeShapeType="1" noTextEdit="1"/>
              </p:cNvSpPr>
              <p:nvPr/>
            </p:nvSpPr>
            <p:spPr>
              <a:xfrm>
                <a:off x="7412549" y="4303706"/>
                <a:ext cx="4464556" cy="1077218"/>
              </a:xfrm>
              <a:prstGeom prst="rect">
                <a:avLst/>
              </a:prstGeom>
              <a:blipFill>
                <a:blip r:embed="rId4"/>
                <a:stretch>
                  <a:fillRect l="-3116" t="-23256" r="-5382" b="-113953"/>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927D3628-9AAF-0BCE-D39E-9990A9DB877D}"/>
              </a:ext>
            </a:extLst>
          </p:cNvPr>
          <p:cNvSpPr/>
          <p:nvPr/>
        </p:nvSpPr>
        <p:spPr>
          <a:xfrm>
            <a:off x="7461243" y="2300871"/>
            <a:ext cx="4266931" cy="1470180"/>
          </a:xfrm>
          <a:prstGeom prst="rect">
            <a:avLst/>
          </a:prstGeom>
          <a:solidFill>
            <a:schemeClr val="tx2">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t>		Robust </a:t>
            </a:r>
            <a:br>
              <a:rPr lang="en-US" sz="3600" dirty="0"/>
            </a:br>
            <a:r>
              <a:rPr lang="en-US" sz="3600" dirty="0"/>
              <a:t>		</a:t>
            </a:r>
            <a:r>
              <a:rPr lang="en-US" sz="3600" i="1" dirty="0">
                <a:solidFill>
                  <a:srgbClr val="C00000"/>
                </a:solidFill>
              </a:rPr>
              <a:t>classifier</a:t>
            </a:r>
          </a:p>
        </p:txBody>
      </p:sp>
      <p:sp>
        <p:nvSpPr>
          <p:cNvPr id="20" name="Rectangle 19">
            <a:extLst>
              <a:ext uri="{FF2B5EF4-FFF2-40B4-BE49-F238E27FC236}">
                <a16:creationId xmlns:a16="http://schemas.microsoft.com/office/drawing/2014/main" id="{54F75BBB-A4C7-BEFC-78F3-087E130597FE}"/>
              </a:ext>
            </a:extLst>
          </p:cNvPr>
          <p:cNvSpPr/>
          <p:nvPr/>
        </p:nvSpPr>
        <p:spPr>
          <a:xfrm>
            <a:off x="7718776" y="2551463"/>
            <a:ext cx="1564660" cy="983862"/>
          </a:xfrm>
          <a:prstGeom prst="rect">
            <a:avLst/>
          </a:prstGeom>
          <a:ln>
            <a:solidFill>
              <a:schemeClr val="accent5">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i="1" dirty="0">
                <a:solidFill>
                  <a:srgbClr val="C00000"/>
                </a:solidFill>
              </a:rPr>
              <a:t>detector</a:t>
            </a:r>
          </a:p>
        </p:txBody>
      </p:sp>
      <p:sp>
        <p:nvSpPr>
          <p:cNvPr id="21" name="Rounded Rectangle 20">
            <a:extLst>
              <a:ext uri="{FF2B5EF4-FFF2-40B4-BE49-F238E27FC236}">
                <a16:creationId xmlns:a16="http://schemas.microsoft.com/office/drawing/2014/main" id="{04AB6F46-AD89-16D6-CAB1-5B85704822BD}"/>
              </a:ext>
            </a:extLst>
          </p:cNvPr>
          <p:cNvSpPr/>
          <p:nvPr/>
        </p:nvSpPr>
        <p:spPr>
          <a:xfrm>
            <a:off x="1987256" y="5740412"/>
            <a:ext cx="8217487" cy="696890"/>
          </a:xfrm>
          <a:prstGeom prst="roundRect">
            <a:avLst/>
          </a:prstGeom>
          <a:solidFill>
            <a:schemeClr val="bg2"/>
          </a:solidFill>
          <a:ln>
            <a:noFill/>
          </a:ln>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en-US" sz="2800" dirty="0">
                <a:solidFill>
                  <a:schemeClr val="tx1"/>
                </a:solidFill>
              </a:rPr>
              <a:t>Main technical tool: </a:t>
            </a:r>
            <a:r>
              <a:rPr lang="en-US" sz="2800" b="1" i="1" dirty="0">
                <a:solidFill>
                  <a:srgbClr val="7030A0"/>
                </a:solidFill>
              </a:rPr>
              <a:t>Minimum Distance Decoding</a:t>
            </a:r>
          </a:p>
        </p:txBody>
      </p:sp>
    </p:spTree>
    <p:extLst>
      <p:ext uri="{BB962C8B-B14F-4D97-AF65-F5344CB8AC3E}">
        <p14:creationId xmlns:p14="http://schemas.microsoft.com/office/powerpoint/2010/main" val="68279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D9C1-62BF-D965-712E-9F5298669BC3}"/>
              </a:ext>
            </a:extLst>
          </p:cNvPr>
          <p:cNvSpPr>
            <a:spLocks noGrp="1"/>
          </p:cNvSpPr>
          <p:nvPr>
            <p:ph type="title"/>
          </p:nvPr>
        </p:nvSpPr>
        <p:spPr/>
        <p:txBody>
          <a:bodyPr>
            <a:normAutofit/>
          </a:bodyPr>
          <a:lstStyle/>
          <a:p>
            <a:r>
              <a:rPr lang="en-US" u="sng" dirty="0"/>
              <a:t>Interpretation #1:</a:t>
            </a:r>
            <a:r>
              <a:rPr lang="en-US" dirty="0"/>
              <a:t> </a:t>
            </a:r>
            <a:r>
              <a:rPr lang="en-US" i="1" dirty="0">
                <a:solidFill>
                  <a:srgbClr val="7030A0"/>
                </a:solidFill>
              </a:rPr>
              <a:t>information theoretically</a:t>
            </a:r>
            <a:r>
              <a:rPr lang="en-US" dirty="0"/>
              <a:t> robust detection = robust classification</a:t>
            </a:r>
          </a:p>
        </p:txBody>
      </p:sp>
      <p:sp>
        <p:nvSpPr>
          <p:cNvPr id="3" name="Content Placeholder 2">
            <a:extLst>
              <a:ext uri="{FF2B5EF4-FFF2-40B4-BE49-F238E27FC236}">
                <a16:creationId xmlns:a16="http://schemas.microsoft.com/office/drawing/2014/main" id="{302F867B-5870-085E-DFDF-25C0272B57C8}"/>
              </a:ext>
            </a:extLst>
          </p:cNvPr>
          <p:cNvSpPr>
            <a:spLocks noGrp="1"/>
          </p:cNvSpPr>
          <p:nvPr>
            <p:ph idx="1"/>
          </p:nvPr>
        </p:nvSpPr>
        <p:spPr>
          <a:xfrm>
            <a:off x="775252" y="2235199"/>
            <a:ext cx="11264348" cy="3941763"/>
          </a:xfrm>
        </p:spPr>
        <p:txBody>
          <a:bodyPr>
            <a:noAutofit/>
          </a:bodyPr>
          <a:lstStyle/>
          <a:p>
            <a:pPr>
              <a:spcAft>
                <a:spcPts val="2000"/>
              </a:spcAft>
              <a:buFont typeface="Wingdings" pitchFamily="2" charset="2"/>
              <a:buChar char="Ø"/>
            </a:pPr>
            <a:r>
              <a:rPr lang="en-US" sz="2800" dirty="0"/>
              <a:t> Same </a:t>
            </a:r>
            <a:r>
              <a:rPr lang="en-US" sz="2800" i="1" dirty="0">
                <a:solidFill>
                  <a:srgbClr val="0070C0"/>
                </a:solidFill>
              </a:rPr>
              <a:t>sample complexity </a:t>
            </a:r>
            <a:r>
              <a:rPr lang="en-US" sz="2800" dirty="0"/>
              <a:t>			</a:t>
            </a:r>
            <a:r>
              <a:rPr lang="en-US" sz="2000" dirty="0">
                <a:solidFill>
                  <a:schemeClr val="bg1">
                    <a:lumMod val="50000"/>
                  </a:schemeClr>
                </a:solidFill>
              </a:rPr>
              <a:t>[Schmidt et al., 2018]</a:t>
            </a:r>
            <a:endParaRPr lang="en-US" sz="4400" dirty="0"/>
          </a:p>
          <a:p>
            <a:pPr>
              <a:spcAft>
                <a:spcPts val="2000"/>
              </a:spcAft>
              <a:buFont typeface="Wingdings" pitchFamily="2" charset="2"/>
              <a:buChar char="Ø"/>
            </a:pPr>
            <a:r>
              <a:rPr lang="en-US" sz="2800" dirty="0"/>
              <a:t> Same </a:t>
            </a:r>
            <a:r>
              <a:rPr lang="en-US" sz="2800" i="1" dirty="0">
                <a:solidFill>
                  <a:srgbClr val="0070C0"/>
                </a:solidFill>
              </a:rPr>
              <a:t>accuracy-robustness tradeoffs</a:t>
            </a:r>
            <a:r>
              <a:rPr lang="en-US" sz="2800" dirty="0">
                <a:solidFill>
                  <a:srgbClr val="0070C0"/>
                </a:solidFill>
              </a:rPr>
              <a:t>	</a:t>
            </a:r>
            <a:r>
              <a:rPr lang="en-US" sz="2000" dirty="0">
                <a:solidFill>
                  <a:schemeClr val="bg1">
                    <a:lumMod val="50000"/>
                  </a:schemeClr>
                </a:solidFill>
              </a:rPr>
              <a:t>[Tsipras et al., 2019, Zhang et al., 2019]</a:t>
            </a:r>
          </a:p>
          <a:p>
            <a:pPr>
              <a:spcAft>
                <a:spcPts val="2000"/>
              </a:spcAft>
              <a:buFont typeface="Wingdings" pitchFamily="2" charset="2"/>
              <a:buChar char="Ø"/>
            </a:pPr>
            <a:r>
              <a:rPr lang="en-US" sz="2800" dirty="0"/>
              <a:t> Same </a:t>
            </a:r>
            <a:r>
              <a:rPr lang="en-US" sz="2800" i="1" dirty="0">
                <a:solidFill>
                  <a:srgbClr val="0070C0"/>
                </a:solidFill>
              </a:rPr>
              <a:t>multi-robustness tradeoffs</a:t>
            </a:r>
            <a:r>
              <a:rPr lang="en-US" sz="2800" dirty="0">
                <a:solidFill>
                  <a:srgbClr val="0070C0"/>
                </a:solidFill>
              </a:rPr>
              <a:t>	</a:t>
            </a:r>
            <a:r>
              <a:rPr lang="en-US" sz="2000" dirty="0">
                <a:solidFill>
                  <a:schemeClr val="bg1">
                    <a:lumMod val="50000"/>
                  </a:schemeClr>
                </a:solidFill>
              </a:rPr>
              <a:t>[T &amp; </a:t>
            </a:r>
            <a:r>
              <a:rPr lang="en-US" sz="2000" dirty="0" err="1">
                <a:solidFill>
                  <a:schemeClr val="bg1">
                    <a:lumMod val="50000"/>
                  </a:schemeClr>
                </a:solidFill>
              </a:rPr>
              <a:t>Boneh</a:t>
            </a:r>
            <a:r>
              <a:rPr lang="en-US" sz="2000" dirty="0">
                <a:solidFill>
                  <a:schemeClr val="bg1">
                    <a:lumMod val="50000"/>
                  </a:schemeClr>
                </a:solidFill>
              </a:rPr>
              <a:t>, 2019, Maini et al., 2020]</a:t>
            </a:r>
          </a:p>
          <a:p>
            <a:pPr>
              <a:spcAft>
                <a:spcPts val="2000"/>
              </a:spcAft>
              <a:buFont typeface="Wingdings" pitchFamily="2" charset="2"/>
              <a:buChar char="Ø"/>
            </a:pPr>
            <a:r>
              <a:rPr lang="en-US" sz="2800" dirty="0"/>
              <a:t> Same connection </a:t>
            </a:r>
            <a:r>
              <a:rPr lang="en-US" sz="2800" dirty="0">
                <a:solidFill>
                  <a:srgbClr val="0070C0"/>
                </a:solidFill>
              </a:rPr>
              <a:t>with </a:t>
            </a:r>
            <a:r>
              <a:rPr lang="en-US" sz="2800" i="1" dirty="0">
                <a:solidFill>
                  <a:srgbClr val="0070C0"/>
                </a:solidFill>
              </a:rPr>
              <a:t>error on noise</a:t>
            </a:r>
            <a:r>
              <a:rPr lang="en-US" sz="2800" dirty="0">
                <a:solidFill>
                  <a:srgbClr val="0070C0"/>
                </a:solidFill>
              </a:rPr>
              <a:t>	</a:t>
            </a:r>
            <a:r>
              <a:rPr lang="en-US" sz="2000" dirty="0">
                <a:solidFill>
                  <a:schemeClr val="bg1">
                    <a:lumMod val="50000"/>
                  </a:schemeClr>
                </a:solidFill>
              </a:rPr>
              <a:t>[Ford et al., 2020]</a:t>
            </a:r>
          </a:p>
          <a:p>
            <a:pPr>
              <a:spcAft>
                <a:spcPts val="2000"/>
              </a:spcAft>
              <a:buFont typeface="Wingdings" pitchFamily="2" charset="2"/>
              <a:buChar char="Ø"/>
            </a:pPr>
            <a:r>
              <a:rPr lang="en-US" sz="2800" dirty="0"/>
              <a:t> ...</a:t>
            </a:r>
          </a:p>
        </p:txBody>
      </p:sp>
      <p:sp>
        <p:nvSpPr>
          <p:cNvPr id="4" name="Slide Number Placeholder 3">
            <a:extLst>
              <a:ext uri="{FF2B5EF4-FFF2-40B4-BE49-F238E27FC236}">
                <a16:creationId xmlns:a16="http://schemas.microsoft.com/office/drawing/2014/main" id="{959DBF69-C03E-A066-A92B-FED54D48241D}"/>
              </a:ext>
            </a:extLst>
          </p:cNvPr>
          <p:cNvSpPr>
            <a:spLocks noGrp="1"/>
          </p:cNvSpPr>
          <p:nvPr>
            <p:ph type="sldNum" sz="quarter" idx="12"/>
          </p:nvPr>
        </p:nvSpPr>
        <p:spPr/>
        <p:txBody>
          <a:bodyPr/>
          <a:lstStyle/>
          <a:p>
            <a:fld id="{BBDB7499-F370-8348-83C5-507685BB046D}" type="slidenum">
              <a:rPr lang="en-US" smtClean="0"/>
              <a:pPr/>
              <a:t>14</a:t>
            </a:fld>
            <a:endParaRPr lang="en-US" sz="1600" dirty="0"/>
          </a:p>
        </p:txBody>
      </p:sp>
    </p:spTree>
    <p:extLst>
      <p:ext uri="{BB962C8B-B14F-4D97-AF65-F5344CB8AC3E}">
        <p14:creationId xmlns:p14="http://schemas.microsoft.com/office/powerpoint/2010/main" val="94622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D9C1-62BF-D965-712E-9F5298669BC3}"/>
              </a:ext>
            </a:extLst>
          </p:cNvPr>
          <p:cNvSpPr>
            <a:spLocks noGrp="1"/>
          </p:cNvSpPr>
          <p:nvPr>
            <p:ph type="title"/>
          </p:nvPr>
        </p:nvSpPr>
        <p:spPr>
          <a:xfrm>
            <a:off x="463826" y="410368"/>
            <a:ext cx="10385027" cy="1325563"/>
          </a:xfrm>
        </p:spPr>
        <p:txBody>
          <a:bodyPr>
            <a:noAutofit/>
          </a:bodyPr>
          <a:lstStyle/>
          <a:p>
            <a:r>
              <a:rPr lang="en-US" u="sng" dirty="0"/>
              <a:t>Interpretation #2:</a:t>
            </a:r>
            <a:r>
              <a:rPr lang="en-US" b="1" dirty="0"/>
              <a:t> </a:t>
            </a:r>
            <a:r>
              <a:rPr lang="en-US" dirty="0"/>
              <a:t>robust detectors imply a </a:t>
            </a:r>
            <a:r>
              <a:rPr lang="en-US" i="1" dirty="0">
                <a:solidFill>
                  <a:srgbClr val="7030A0"/>
                </a:solidFill>
              </a:rPr>
              <a:t>breakthrough in robust classification.</a:t>
            </a:r>
          </a:p>
        </p:txBody>
      </p:sp>
      <p:sp>
        <p:nvSpPr>
          <p:cNvPr id="4" name="Slide Number Placeholder 3">
            <a:extLst>
              <a:ext uri="{FF2B5EF4-FFF2-40B4-BE49-F238E27FC236}">
                <a16:creationId xmlns:a16="http://schemas.microsoft.com/office/drawing/2014/main" id="{959DBF69-C03E-A066-A92B-FED54D48241D}"/>
              </a:ext>
            </a:extLst>
          </p:cNvPr>
          <p:cNvSpPr>
            <a:spLocks noGrp="1"/>
          </p:cNvSpPr>
          <p:nvPr>
            <p:ph type="sldNum" sz="quarter" idx="12"/>
          </p:nvPr>
        </p:nvSpPr>
        <p:spPr/>
        <p:txBody>
          <a:bodyPr/>
          <a:lstStyle/>
          <a:p>
            <a:fld id="{BBDB7499-F370-8348-83C5-507685BB046D}" type="slidenum">
              <a:rPr lang="en-US" smtClean="0"/>
              <a:pPr/>
              <a:t>15</a:t>
            </a:fld>
            <a:endParaRPr lang="en-US" sz="1600" dirty="0"/>
          </a:p>
        </p:txBody>
      </p:sp>
      <p:sp>
        <p:nvSpPr>
          <p:cNvPr id="8" name="TextBox 7">
            <a:extLst>
              <a:ext uri="{FF2B5EF4-FFF2-40B4-BE49-F238E27FC236}">
                <a16:creationId xmlns:a16="http://schemas.microsoft.com/office/drawing/2014/main" id="{479EB4CC-5E34-BBFE-EAA1-2C6596EC420D}"/>
              </a:ext>
            </a:extLst>
          </p:cNvPr>
          <p:cNvSpPr txBox="1"/>
          <p:nvPr/>
        </p:nvSpPr>
        <p:spPr>
          <a:xfrm>
            <a:off x="557616" y="2997293"/>
            <a:ext cx="1493550" cy="461665"/>
          </a:xfrm>
          <a:prstGeom prst="rect">
            <a:avLst/>
          </a:prstGeom>
          <a:noFill/>
        </p:spPr>
        <p:txBody>
          <a:bodyPr wrap="none" rtlCol="0">
            <a:spAutoFit/>
          </a:bodyPr>
          <a:lstStyle/>
          <a:p>
            <a:r>
              <a:rPr lang="en-US" sz="2400" b="1" dirty="0"/>
              <a:t>World 1: </a:t>
            </a:r>
          </a:p>
        </p:txBody>
      </p:sp>
      <p:sp>
        <p:nvSpPr>
          <p:cNvPr id="15" name="Right Arrow 14">
            <a:extLst>
              <a:ext uri="{FF2B5EF4-FFF2-40B4-BE49-F238E27FC236}">
                <a16:creationId xmlns:a16="http://schemas.microsoft.com/office/drawing/2014/main" id="{D6FEEF2D-2BC1-9172-F2FB-5790971FE87F}"/>
              </a:ext>
            </a:extLst>
          </p:cNvPr>
          <p:cNvSpPr/>
          <p:nvPr/>
        </p:nvSpPr>
        <p:spPr>
          <a:xfrm>
            <a:off x="3826965" y="2835163"/>
            <a:ext cx="1106542" cy="728479"/>
          </a:xfrm>
          <a:prstGeom prst="rightArrow">
            <a:avLst>
              <a:gd name="adj1" fmla="val 57683"/>
              <a:gd name="adj2" fmla="val 50000"/>
            </a:avLst>
          </a:prstGeom>
          <a:solidFill>
            <a:schemeClr val="accent2">
              <a:lumMod val="40000"/>
              <a:lumOff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a:solidFill>
                  <a:schemeClr val="tx1"/>
                </a:solidFill>
              </a:rPr>
              <a:t>train</a:t>
            </a:r>
            <a:endParaRPr lang="en-US" sz="1100" dirty="0">
              <a:solidFill>
                <a:schemeClr val="tx1"/>
              </a:solidFill>
            </a:endParaRPr>
          </a:p>
        </p:txBody>
      </p:sp>
      <p:pic>
        <p:nvPicPr>
          <p:cNvPr id="6148" name="Picture 4" descr="Neural Networks From Scratch - victorzhou.com">
            <a:extLst>
              <a:ext uri="{FF2B5EF4-FFF2-40B4-BE49-F238E27FC236}">
                <a16:creationId xmlns:a16="http://schemas.microsoft.com/office/drawing/2014/main" id="{9213C6E1-B538-0859-B644-CEC5D7A47B9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03806" y="2774690"/>
            <a:ext cx="1698848" cy="849424"/>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Arrow 18">
            <a:extLst>
              <a:ext uri="{FF2B5EF4-FFF2-40B4-BE49-F238E27FC236}">
                <a16:creationId xmlns:a16="http://schemas.microsoft.com/office/drawing/2014/main" id="{1822704D-D6B2-15FF-F939-A6B3F544196F}"/>
              </a:ext>
            </a:extLst>
          </p:cNvPr>
          <p:cNvSpPr/>
          <p:nvPr/>
        </p:nvSpPr>
        <p:spPr>
          <a:xfrm>
            <a:off x="6698347" y="2835163"/>
            <a:ext cx="2496387" cy="728479"/>
          </a:xfrm>
          <a:prstGeom prst="rightArrow">
            <a:avLst>
              <a:gd name="adj1" fmla="val 57683"/>
              <a:gd name="adj2" fmla="val 50000"/>
            </a:avLst>
          </a:prstGeom>
          <a:solidFill>
            <a:schemeClr val="accent2">
              <a:lumMod val="40000"/>
              <a:lumOff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a:solidFill>
                  <a:schemeClr val="tx1"/>
                </a:solidFill>
              </a:rPr>
              <a:t>inference</a:t>
            </a:r>
            <a:endParaRPr lang="en-US" sz="1100" dirty="0">
              <a:solidFill>
                <a:schemeClr val="tx1"/>
              </a:solidFill>
            </a:endParaRPr>
          </a:p>
        </p:txBody>
      </p:sp>
      <p:pic>
        <p:nvPicPr>
          <p:cNvPr id="6150" name="Picture 6" descr="SenseTime Trains ImageNet/AlexNet In Record 1.5 minutes | by Synced |  SyncedReview | Medium">
            <a:extLst>
              <a:ext uri="{FF2B5EF4-FFF2-40B4-BE49-F238E27FC236}">
                <a16:creationId xmlns:a16="http://schemas.microsoft.com/office/drawing/2014/main" id="{3D1C5E63-A985-EE19-8FB4-6FB6BCD736C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67810" y="2881317"/>
            <a:ext cx="1707411" cy="6829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Chart 20">
            <a:extLst>
              <a:ext uri="{FF2B5EF4-FFF2-40B4-BE49-F238E27FC236}">
                <a16:creationId xmlns:a16="http://schemas.microsoft.com/office/drawing/2014/main" id="{EE41D2C8-AA17-1E24-5C1A-503E22C5A6A5}"/>
              </a:ext>
            </a:extLst>
          </p:cNvPr>
          <p:cNvGraphicFramePr/>
          <p:nvPr>
            <p:extLst>
              <p:ext uri="{D42A27DB-BD31-4B8C-83A1-F6EECF244321}">
                <p14:modId xmlns:p14="http://schemas.microsoft.com/office/powerpoint/2010/main" val="2493070501"/>
              </p:ext>
            </p:extLst>
          </p:nvPr>
        </p:nvGraphicFramePr>
        <p:xfrm>
          <a:off x="9128201" y="2306124"/>
          <a:ext cx="2277794" cy="1828746"/>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a:extLst>
              <a:ext uri="{FF2B5EF4-FFF2-40B4-BE49-F238E27FC236}">
                <a16:creationId xmlns:a16="http://schemas.microsoft.com/office/drawing/2014/main" id="{57C5BCB6-B642-A96D-00DC-5F8EDD399660}"/>
              </a:ext>
            </a:extLst>
          </p:cNvPr>
          <p:cNvSpPr txBox="1"/>
          <p:nvPr/>
        </p:nvSpPr>
        <p:spPr>
          <a:xfrm>
            <a:off x="9786320" y="4000546"/>
            <a:ext cx="1136933"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rPr>
              <a:t>Clean</a:t>
            </a:r>
          </a:p>
        </p:txBody>
      </p:sp>
      <p:sp>
        <p:nvSpPr>
          <p:cNvPr id="23" name="TextBox 22">
            <a:extLst>
              <a:ext uri="{FF2B5EF4-FFF2-40B4-BE49-F238E27FC236}">
                <a16:creationId xmlns:a16="http://schemas.microsoft.com/office/drawing/2014/main" id="{638F8183-9D43-551A-FC7E-495F79002712}"/>
              </a:ext>
            </a:extLst>
          </p:cNvPr>
          <p:cNvSpPr txBox="1"/>
          <p:nvPr/>
        </p:nvSpPr>
        <p:spPr>
          <a:xfrm>
            <a:off x="10848853" y="4000546"/>
            <a:ext cx="879321"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rPr>
              <a:t>Adv.</a:t>
            </a:r>
          </a:p>
        </p:txBody>
      </p:sp>
    </p:spTree>
    <p:extLst>
      <p:ext uri="{BB962C8B-B14F-4D97-AF65-F5344CB8AC3E}">
        <p14:creationId xmlns:p14="http://schemas.microsoft.com/office/powerpoint/2010/main" val="41308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Graphic spid="21" grpId="0">
        <p:bldAsOne/>
      </p:bldGraphic>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D9C1-62BF-D965-712E-9F5298669BC3}"/>
              </a:ext>
            </a:extLst>
          </p:cNvPr>
          <p:cNvSpPr>
            <a:spLocks noGrp="1"/>
          </p:cNvSpPr>
          <p:nvPr>
            <p:ph type="title"/>
          </p:nvPr>
        </p:nvSpPr>
        <p:spPr>
          <a:xfrm>
            <a:off x="463826" y="410368"/>
            <a:ext cx="10459427" cy="1325563"/>
          </a:xfrm>
        </p:spPr>
        <p:txBody>
          <a:bodyPr>
            <a:noAutofit/>
          </a:bodyPr>
          <a:lstStyle/>
          <a:p>
            <a:r>
              <a:rPr lang="en-US" u="sng" dirty="0"/>
              <a:t>Interpretation #2:</a:t>
            </a:r>
            <a:r>
              <a:rPr lang="en-US" dirty="0"/>
              <a:t> robust detectors imply a </a:t>
            </a:r>
            <a:r>
              <a:rPr lang="en-US" i="1" dirty="0">
                <a:solidFill>
                  <a:srgbClr val="7030A0"/>
                </a:solidFill>
              </a:rPr>
              <a:t>breakthrough in robust classification.</a:t>
            </a:r>
          </a:p>
        </p:txBody>
      </p:sp>
      <p:sp>
        <p:nvSpPr>
          <p:cNvPr id="4" name="Slide Number Placeholder 3">
            <a:extLst>
              <a:ext uri="{FF2B5EF4-FFF2-40B4-BE49-F238E27FC236}">
                <a16:creationId xmlns:a16="http://schemas.microsoft.com/office/drawing/2014/main" id="{959DBF69-C03E-A066-A92B-FED54D48241D}"/>
              </a:ext>
            </a:extLst>
          </p:cNvPr>
          <p:cNvSpPr>
            <a:spLocks noGrp="1"/>
          </p:cNvSpPr>
          <p:nvPr>
            <p:ph type="sldNum" sz="quarter" idx="12"/>
          </p:nvPr>
        </p:nvSpPr>
        <p:spPr/>
        <p:txBody>
          <a:bodyPr/>
          <a:lstStyle/>
          <a:p>
            <a:fld id="{BBDB7499-F370-8348-83C5-507685BB046D}" type="slidenum">
              <a:rPr lang="en-US" smtClean="0"/>
              <a:pPr/>
              <a:t>16</a:t>
            </a:fld>
            <a:endParaRPr lang="en-US" sz="1600" dirty="0"/>
          </a:p>
        </p:txBody>
      </p:sp>
      <p:sp>
        <p:nvSpPr>
          <p:cNvPr id="8" name="TextBox 7">
            <a:extLst>
              <a:ext uri="{FF2B5EF4-FFF2-40B4-BE49-F238E27FC236}">
                <a16:creationId xmlns:a16="http://schemas.microsoft.com/office/drawing/2014/main" id="{479EB4CC-5E34-BBFE-EAA1-2C6596EC420D}"/>
              </a:ext>
            </a:extLst>
          </p:cNvPr>
          <p:cNvSpPr txBox="1"/>
          <p:nvPr/>
        </p:nvSpPr>
        <p:spPr>
          <a:xfrm>
            <a:off x="557616" y="2997293"/>
            <a:ext cx="1493550" cy="461665"/>
          </a:xfrm>
          <a:prstGeom prst="rect">
            <a:avLst/>
          </a:prstGeom>
          <a:noFill/>
        </p:spPr>
        <p:txBody>
          <a:bodyPr wrap="none" rtlCol="0">
            <a:spAutoFit/>
          </a:bodyPr>
          <a:lstStyle/>
          <a:p>
            <a:r>
              <a:rPr lang="en-US" sz="2400" b="1" dirty="0"/>
              <a:t>World 2: </a:t>
            </a:r>
          </a:p>
        </p:txBody>
      </p:sp>
      <p:sp>
        <p:nvSpPr>
          <p:cNvPr id="15" name="Right Arrow 14">
            <a:extLst>
              <a:ext uri="{FF2B5EF4-FFF2-40B4-BE49-F238E27FC236}">
                <a16:creationId xmlns:a16="http://schemas.microsoft.com/office/drawing/2014/main" id="{D6FEEF2D-2BC1-9172-F2FB-5790971FE87F}"/>
              </a:ext>
            </a:extLst>
          </p:cNvPr>
          <p:cNvSpPr/>
          <p:nvPr/>
        </p:nvSpPr>
        <p:spPr>
          <a:xfrm>
            <a:off x="3826965" y="2835163"/>
            <a:ext cx="1106542" cy="728479"/>
          </a:xfrm>
          <a:prstGeom prst="rightArrow">
            <a:avLst>
              <a:gd name="adj1" fmla="val 57683"/>
              <a:gd name="adj2" fmla="val 50000"/>
            </a:avLst>
          </a:prstGeom>
          <a:solidFill>
            <a:schemeClr val="accent2">
              <a:lumMod val="40000"/>
              <a:lumOff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a:solidFill>
                  <a:schemeClr val="tx1"/>
                </a:solidFill>
              </a:rPr>
              <a:t>train</a:t>
            </a:r>
            <a:endParaRPr lang="en-US" sz="1100" dirty="0">
              <a:solidFill>
                <a:schemeClr val="tx1"/>
              </a:solidFill>
            </a:endParaRPr>
          </a:p>
        </p:txBody>
      </p:sp>
      <p:pic>
        <p:nvPicPr>
          <p:cNvPr id="6148" name="Picture 4" descr="Neural Networks From Scratch - victorzhou.com">
            <a:extLst>
              <a:ext uri="{FF2B5EF4-FFF2-40B4-BE49-F238E27FC236}">
                <a16:creationId xmlns:a16="http://schemas.microsoft.com/office/drawing/2014/main" id="{9213C6E1-B538-0859-B644-CEC5D7A47B9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03806" y="2774690"/>
            <a:ext cx="1698848" cy="849424"/>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Arrow 18">
            <a:extLst>
              <a:ext uri="{FF2B5EF4-FFF2-40B4-BE49-F238E27FC236}">
                <a16:creationId xmlns:a16="http://schemas.microsoft.com/office/drawing/2014/main" id="{1822704D-D6B2-15FF-F939-A6B3F544196F}"/>
              </a:ext>
            </a:extLst>
          </p:cNvPr>
          <p:cNvSpPr/>
          <p:nvPr/>
        </p:nvSpPr>
        <p:spPr>
          <a:xfrm>
            <a:off x="6698347" y="2835163"/>
            <a:ext cx="2496387" cy="728479"/>
          </a:xfrm>
          <a:prstGeom prst="rightArrow">
            <a:avLst>
              <a:gd name="adj1" fmla="val 57683"/>
              <a:gd name="adj2" fmla="val 50000"/>
            </a:avLst>
          </a:prstGeom>
          <a:solidFill>
            <a:schemeClr val="accent6">
              <a:lumMod val="40000"/>
              <a:lumOff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a:solidFill>
                  <a:srgbClr val="C00000"/>
                </a:solidFill>
              </a:rPr>
              <a:t>inference</a:t>
            </a:r>
            <a:endParaRPr lang="en-US" sz="1100" dirty="0">
              <a:solidFill>
                <a:srgbClr val="C00000"/>
              </a:solidFill>
            </a:endParaRPr>
          </a:p>
        </p:txBody>
      </p:sp>
      <p:pic>
        <p:nvPicPr>
          <p:cNvPr id="6150" name="Picture 6" descr="SenseTime Trains ImageNet/AlexNet In Record 1.5 minutes | by Synced |  SyncedReview | Medium">
            <a:extLst>
              <a:ext uri="{FF2B5EF4-FFF2-40B4-BE49-F238E27FC236}">
                <a16:creationId xmlns:a16="http://schemas.microsoft.com/office/drawing/2014/main" id="{3D1C5E63-A985-EE19-8FB4-6FB6BCD736C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67810" y="2881317"/>
            <a:ext cx="1707411" cy="6829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hart 12">
            <a:extLst>
              <a:ext uri="{FF2B5EF4-FFF2-40B4-BE49-F238E27FC236}">
                <a16:creationId xmlns:a16="http://schemas.microsoft.com/office/drawing/2014/main" id="{B69DC496-381E-EC5C-98F7-BCC78687B6AD}"/>
              </a:ext>
            </a:extLst>
          </p:cNvPr>
          <p:cNvGraphicFramePr/>
          <p:nvPr>
            <p:extLst>
              <p:ext uri="{D42A27DB-BD31-4B8C-83A1-F6EECF244321}">
                <p14:modId xmlns:p14="http://schemas.microsoft.com/office/powerpoint/2010/main" val="3976401336"/>
              </p:ext>
            </p:extLst>
          </p:nvPr>
        </p:nvGraphicFramePr>
        <p:xfrm>
          <a:off x="9128201" y="2306124"/>
          <a:ext cx="2277794" cy="1828746"/>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995603C-DA58-4C5D-3A18-F80441FEEC79}"/>
              </a:ext>
            </a:extLst>
          </p:cNvPr>
          <p:cNvSpPr txBox="1"/>
          <p:nvPr/>
        </p:nvSpPr>
        <p:spPr>
          <a:xfrm>
            <a:off x="9786320" y="4000546"/>
            <a:ext cx="1136933"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rPr>
              <a:t>Clean</a:t>
            </a:r>
          </a:p>
        </p:txBody>
      </p:sp>
      <p:sp>
        <p:nvSpPr>
          <p:cNvPr id="16" name="TextBox 15">
            <a:extLst>
              <a:ext uri="{FF2B5EF4-FFF2-40B4-BE49-F238E27FC236}">
                <a16:creationId xmlns:a16="http://schemas.microsoft.com/office/drawing/2014/main" id="{8F96BB87-A53E-A54E-9F61-0396F27E38DA}"/>
              </a:ext>
            </a:extLst>
          </p:cNvPr>
          <p:cNvSpPr txBox="1"/>
          <p:nvPr/>
        </p:nvSpPr>
        <p:spPr>
          <a:xfrm>
            <a:off x="10848853" y="4000546"/>
            <a:ext cx="879321"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rPr>
              <a:t>Adv.</a:t>
            </a:r>
          </a:p>
        </p:txBody>
      </p:sp>
      <p:sp>
        <p:nvSpPr>
          <p:cNvPr id="12" name="Rectangle 11">
            <a:extLst>
              <a:ext uri="{FF2B5EF4-FFF2-40B4-BE49-F238E27FC236}">
                <a16:creationId xmlns:a16="http://schemas.microsoft.com/office/drawing/2014/main" id="{DB119CAE-0A83-10C1-66D9-AEC6B1FCB8E8}"/>
              </a:ext>
            </a:extLst>
          </p:cNvPr>
          <p:cNvSpPr/>
          <p:nvPr/>
        </p:nvSpPr>
        <p:spPr>
          <a:xfrm>
            <a:off x="11047445" y="2662304"/>
            <a:ext cx="167951" cy="749300"/>
          </a:xfrm>
          <a:prstGeom prst="rect">
            <a:avLst/>
          </a:prstGeom>
          <a:solidFill>
            <a:schemeClr val="accent2">
              <a:lumMod val="20000"/>
              <a:lumOff val="80000"/>
            </a:schemeClr>
          </a:solidFill>
          <a:ln>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17" name="Rectangle 16">
            <a:extLst>
              <a:ext uri="{FF2B5EF4-FFF2-40B4-BE49-F238E27FC236}">
                <a16:creationId xmlns:a16="http://schemas.microsoft.com/office/drawing/2014/main" id="{2DEAABBD-0B15-BE8B-070B-352328617BBE}"/>
              </a:ext>
            </a:extLst>
          </p:cNvPr>
          <p:cNvSpPr/>
          <p:nvPr/>
        </p:nvSpPr>
        <p:spPr>
          <a:xfrm>
            <a:off x="557616" y="4677756"/>
            <a:ext cx="11170558" cy="1005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Can we build much more robust classifiers in </a:t>
            </a:r>
            <a:r>
              <a:rPr lang="en-US" sz="2800" b="1" dirty="0">
                <a:solidFill>
                  <a:schemeClr val="tx1"/>
                </a:solidFill>
              </a:rPr>
              <a:t>World 2</a:t>
            </a:r>
            <a:r>
              <a:rPr lang="en-US" sz="2800" dirty="0">
                <a:solidFill>
                  <a:schemeClr val="tx1"/>
                </a:solidFill>
              </a:rPr>
              <a:t>?</a:t>
            </a:r>
            <a:br>
              <a:rPr lang="en-US" sz="2800" dirty="0">
                <a:solidFill>
                  <a:schemeClr val="tx1"/>
                </a:solidFill>
              </a:rPr>
            </a:br>
            <a:r>
              <a:rPr lang="en-US" sz="2000" dirty="0">
                <a:solidFill>
                  <a:srgbClr val="C00000"/>
                </a:solidFill>
              </a:rPr>
              <a:t>(we don’t know...)</a:t>
            </a:r>
          </a:p>
        </p:txBody>
      </p:sp>
      <p:sp>
        <p:nvSpPr>
          <p:cNvPr id="20" name="TextBox 19">
            <a:extLst>
              <a:ext uri="{FF2B5EF4-FFF2-40B4-BE49-F238E27FC236}">
                <a16:creationId xmlns:a16="http://schemas.microsoft.com/office/drawing/2014/main" id="{71A471CF-003F-2890-194D-38728A9C7C4F}"/>
              </a:ext>
            </a:extLst>
          </p:cNvPr>
          <p:cNvSpPr txBox="1"/>
          <p:nvPr/>
        </p:nvSpPr>
        <p:spPr>
          <a:xfrm>
            <a:off x="6698347" y="2705504"/>
            <a:ext cx="2277794" cy="369332"/>
          </a:xfrm>
          <a:prstGeom prst="rect">
            <a:avLst/>
          </a:prstGeom>
          <a:noFill/>
        </p:spPr>
        <p:txBody>
          <a:bodyPr wrap="square">
            <a:spAutoFit/>
          </a:bodyPr>
          <a:lstStyle/>
          <a:p>
            <a:pPr algn="ctr"/>
            <a:r>
              <a:rPr lang="en-US" sz="1800" dirty="0">
                <a:solidFill>
                  <a:srgbClr val="C00000"/>
                </a:solidFill>
              </a:rPr>
              <a:t>inefficient</a:t>
            </a:r>
            <a:endParaRPr lang="en-US" dirty="0">
              <a:solidFill>
                <a:srgbClr val="C00000"/>
              </a:solidFill>
            </a:endParaRPr>
          </a:p>
        </p:txBody>
      </p:sp>
    </p:spTree>
    <p:extLst>
      <p:ext uri="{BB962C8B-B14F-4D97-AF65-F5344CB8AC3E}">
        <p14:creationId xmlns:p14="http://schemas.microsoft.com/office/powerpoint/2010/main" val="299789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D9C1-62BF-D965-712E-9F5298669BC3}"/>
              </a:ext>
            </a:extLst>
          </p:cNvPr>
          <p:cNvSpPr>
            <a:spLocks noGrp="1"/>
          </p:cNvSpPr>
          <p:nvPr>
            <p:ph type="title"/>
          </p:nvPr>
        </p:nvSpPr>
        <p:spPr>
          <a:xfrm>
            <a:off x="463826" y="410368"/>
            <a:ext cx="10385027" cy="1325563"/>
          </a:xfrm>
        </p:spPr>
        <p:txBody>
          <a:bodyPr>
            <a:noAutofit/>
          </a:bodyPr>
          <a:lstStyle/>
          <a:p>
            <a:r>
              <a:rPr lang="en-US" u="sng" dirty="0"/>
              <a:t>Interpretation #2:</a:t>
            </a:r>
            <a:r>
              <a:rPr lang="en-US" dirty="0"/>
              <a:t> robust detectors imply a </a:t>
            </a:r>
            <a:r>
              <a:rPr lang="en-US" i="1" dirty="0">
                <a:solidFill>
                  <a:srgbClr val="7030A0"/>
                </a:solidFill>
              </a:rPr>
              <a:t>breakthrough in robust classification.</a:t>
            </a:r>
          </a:p>
        </p:txBody>
      </p:sp>
      <p:sp>
        <p:nvSpPr>
          <p:cNvPr id="4" name="Slide Number Placeholder 3">
            <a:extLst>
              <a:ext uri="{FF2B5EF4-FFF2-40B4-BE49-F238E27FC236}">
                <a16:creationId xmlns:a16="http://schemas.microsoft.com/office/drawing/2014/main" id="{959DBF69-C03E-A066-A92B-FED54D48241D}"/>
              </a:ext>
            </a:extLst>
          </p:cNvPr>
          <p:cNvSpPr>
            <a:spLocks noGrp="1"/>
          </p:cNvSpPr>
          <p:nvPr>
            <p:ph type="sldNum" sz="quarter" idx="12"/>
          </p:nvPr>
        </p:nvSpPr>
        <p:spPr/>
        <p:txBody>
          <a:bodyPr/>
          <a:lstStyle/>
          <a:p>
            <a:fld id="{BBDB7499-F370-8348-83C5-507685BB046D}" type="slidenum">
              <a:rPr lang="en-US" smtClean="0"/>
              <a:pPr/>
              <a:t>17</a:t>
            </a:fld>
            <a:endParaRPr lang="en-US" sz="1600" dirty="0"/>
          </a:p>
        </p:txBody>
      </p:sp>
      <p:sp>
        <p:nvSpPr>
          <p:cNvPr id="8" name="TextBox 7">
            <a:extLst>
              <a:ext uri="{FF2B5EF4-FFF2-40B4-BE49-F238E27FC236}">
                <a16:creationId xmlns:a16="http://schemas.microsoft.com/office/drawing/2014/main" id="{479EB4CC-5E34-BBFE-EAA1-2C6596EC420D}"/>
              </a:ext>
            </a:extLst>
          </p:cNvPr>
          <p:cNvSpPr txBox="1"/>
          <p:nvPr/>
        </p:nvSpPr>
        <p:spPr>
          <a:xfrm>
            <a:off x="557616" y="2997293"/>
            <a:ext cx="1493550" cy="461665"/>
          </a:xfrm>
          <a:prstGeom prst="rect">
            <a:avLst/>
          </a:prstGeom>
          <a:noFill/>
        </p:spPr>
        <p:txBody>
          <a:bodyPr wrap="none" rtlCol="0">
            <a:spAutoFit/>
          </a:bodyPr>
          <a:lstStyle/>
          <a:p>
            <a:r>
              <a:rPr lang="en-US" sz="2400" b="1" dirty="0"/>
              <a:t>World 2: </a:t>
            </a:r>
          </a:p>
        </p:txBody>
      </p:sp>
      <p:sp>
        <p:nvSpPr>
          <p:cNvPr id="15" name="Right Arrow 14">
            <a:extLst>
              <a:ext uri="{FF2B5EF4-FFF2-40B4-BE49-F238E27FC236}">
                <a16:creationId xmlns:a16="http://schemas.microsoft.com/office/drawing/2014/main" id="{D6FEEF2D-2BC1-9172-F2FB-5790971FE87F}"/>
              </a:ext>
            </a:extLst>
          </p:cNvPr>
          <p:cNvSpPr/>
          <p:nvPr/>
        </p:nvSpPr>
        <p:spPr>
          <a:xfrm>
            <a:off x="3826965" y="2835163"/>
            <a:ext cx="1106542" cy="728479"/>
          </a:xfrm>
          <a:prstGeom prst="rightArrow">
            <a:avLst>
              <a:gd name="adj1" fmla="val 57683"/>
              <a:gd name="adj2" fmla="val 50000"/>
            </a:avLst>
          </a:prstGeom>
          <a:solidFill>
            <a:schemeClr val="accent2">
              <a:lumMod val="40000"/>
              <a:lumOff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a:solidFill>
                  <a:schemeClr val="tx1"/>
                </a:solidFill>
              </a:rPr>
              <a:t>train</a:t>
            </a:r>
            <a:endParaRPr lang="en-US" sz="1100" dirty="0">
              <a:solidFill>
                <a:schemeClr val="tx1"/>
              </a:solidFill>
            </a:endParaRPr>
          </a:p>
        </p:txBody>
      </p:sp>
      <p:pic>
        <p:nvPicPr>
          <p:cNvPr id="6148" name="Picture 4" descr="Neural Networks From Scratch - victorzhou.com">
            <a:extLst>
              <a:ext uri="{FF2B5EF4-FFF2-40B4-BE49-F238E27FC236}">
                <a16:creationId xmlns:a16="http://schemas.microsoft.com/office/drawing/2014/main" id="{9213C6E1-B538-0859-B644-CEC5D7A47B9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03806" y="2774690"/>
            <a:ext cx="1698848" cy="849424"/>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Arrow 18">
            <a:extLst>
              <a:ext uri="{FF2B5EF4-FFF2-40B4-BE49-F238E27FC236}">
                <a16:creationId xmlns:a16="http://schemas.microsoft.com/office/drawing/2014/main" id="{1822704D-D6B2-15FF-F939-A6B3F544196F}"/>
              </a:ext>
            </a:extLst>
          </p:cNvPr>
          <p:cNvSpPr/>
          <p:nvPr/>
        </p:nvSpPr>
        <p:spPr>
          <a:xfrm>
            <a:off x="6698347" y="2835163"/>
            <a:ext cx="2496387" cy="728479"/>
          </a:xfrm>
          <a:prstGeom prst="rightArrow">
            <a:avLst>
              <a:gd name="adj1" fmla="val 57683"/>
              <a:gd name="adj2" fmla="val 50000"/>
            </a:avLst>
          </a:prstGeom>
          <a:solidFill>
            <a:schemeClr val="accent6">
              <a:lumMod val="40000"/>
              <a:lumOff val="60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a:solidFill>
                  <a:srgbClr val="C00000"/>
                </a:solidFill>
              </a:rPr>
              <a:t>inference</a:t>
            </a:r>
            <a:endParaRPr lang="en-US" sz="1100" dirty="0">
              <a:solidFill>
                <a:srgbClr val="C00000"/>
              </a:solidFill>
            </a:endParaRPr>
          </a:p>
        </p:txBody>
      </p:sp>
      <p:pic>
        <p:nvPicPr>
          <p:cNvPr id="6150" name="Picture 6" descr="SenseTime Trains ImageNet/AlexNet In Record 1.5 minutes | by Synced |  SyncedReview | Medium">
            <a:extLst>
              <a:ext uri="{FF2B5EF4-FFF2-40B4-BE49-F238E27FC236}">
                <a16:creationId xmlns:a16="http://schemas.microsoft.com/office/drawing/2014/main" id="{3D1C5E63-A985-EE19-8FB4-6FB6BCD736C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67810" y="2881317"/>
            <a:ext cx="1707411" cy="6829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hart 12">
            <a:extLst>
              <a:ext uri="{FF2B5EF4-FFF2-40B4-BE49-F238E27FC236}">
                <a16:creationId xmlns:a16="http://schemas.microsoft.com/office/drawing/2014/main" id="{B69DC496-381E-EC5C-98F7-BCC78687B6AD}"/>
              </a:ext>
            </a:extLst>
          </p:cNvPr>
          <p:cNvGraphicFramePr/>
          <p:nvPr>
            <p:extLst>
              <p:ext uri="{D42A27DB-BD31-4B8C-83A1-F6EECF244321}">
                <p14:modId xmlns:p14="http://schemas.microsoft.com/office/powerpoint/2010/main" val="294377025"/>
              </p:ext>
            </p:extLst>
          </p:nvPr>
        </p:nvGraphicFramePr>
        <p:xfrm>
          <a:off x="9128201" y="2306124"/>
          <a:ext cx="2277794" cy="1828746"/>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995603C-DA58-4C5D-3A18-F80441FEEC79}"/>
              </a:ext>
            </a:extLst>
          </p:cNvPr>
          <p:cNvSpPr txBox="1"/>
          <p:nvPr/>
        </p:nvSpPr>
        <p:spPr>
          <a:xfrm>
            <a:off x="9786320" y="4000546"/>
            <a:ext cx="1136933"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rPr>
              <a:t>Clean</a:t>
            </a:r>
          </a:p>
        </p:txBody>
      </p:sp>
      <p:sp>
        <p:nvSpPr>
          <p:cNvPr id="16" name="TextBox 15">
            <a:extLst>
              <a:ext uri="{FF2B5EF4-FFF2-40B4-BE49-F238E27FC236}">
                <a16:creationId xmlns:a16="http://schemas.microsoft.com/office/drawing/2014/main" id="{8F96BB87-A53E-A54E-9F61-0396F27E38DA}"/>
              </a:ext>
            </a:extLst>
          </p:cNvPr>
          <p:cNvSpPr txBox="1"/>
          <p:nvPr/>
        </p:nvSpPr>
        <p:spPr>
          <a:xfrm>
            <a:off x="10848853" y="4000546"/>
            <a:ext cx="879321" cy="400110"/>
          </a:xfrm>
          <a:prstGeom prst="rect">
            <a:avLst/>
          </a:prstGeom>
          <a:noFill/>
        </p:spPr>
        <p:txBody>
          <a:bodyPr wrap="square" rtlCol="0">
            <a:spAutoFit/>
          </a:bodyPr>
          <a:lstStyle/>
          <a:p>
            <a:r>
              <a:rPr lang="en-US" sz="2000" dirty="0">
                <a:latin typeface="Cambria Math" panose="02040503050406030204" pitchFamily="18" charset="0"/>
                <a:ea typeface="Cambria Math" panose="02040503050406030204" pitchFamily="18" charset="0"/>
              </a:rPr>
              <a:t>Adv.</a:t>
            </a:r>
          </a:p>
        </p:txBody>
      </p:sp>
      <p:sp>
        <p:nvSpPr>
          <p:cNvPr id="12" name="Rectangle 11">
            <a:extLst>
              <a:ext uri="{FF2B5EF4-FFF2-40B4-BE49-F238E27FC236}">
                <a16:creationId xmlns:a16="http://schemas.microsoft.com/office/drawing/2014/main" id="{DB119CAE-0A83-10C1-66D9-AEC6B1FCB8E8}"/>
              </a:ext>
            </a:extLst>
          </p:cNvPr>
          <p:cNvSpPr/>
          <p:nvPr/>
        </p:nvSpPr>
        <p:spPr>
          <a:xfrm>
            <a:off x="11047445" y="2662304"/>
            <a:ext cx="167951" cy="749300"/>
          </a:xfrm>
          <a:prstGeom prst="rect">
            <a:avLst/>
          </a:prstGeom>
          <a:solidFill>
            <a:schemeClr val="accent2">
              <a:lumMod val="20000"/>
              <a:lumOff val="80000"/>
            </a:schemeClr>
          </a:solidFill>
          <a:ln>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7CC4E3E-113D-DD48-9AC0-AA598CF4FB2D}"/>
              </a:ext>
            </a:extLst>
          </p:cNvPr>
          <p:cNvSpPr/>
          <p:nvPr/>
        </p:nvSpPr>
        <p:spPr>
          <a:xfrm>
            <a:off x="557616" y="4677756"/>
            <a:ext cx="11170558" cy="17390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Can we build much more robust classifiers in </a:t>
            </a:r>
            <a:r>
              <a:rPr lang="en-US" sz="2800" b="1" dirty="0">
                <a:solidFill>
                  <a:schemeClr val="tx1"/>
                </a:solidFill>
              </a:rPr>
              <a:t>World 2</a:t>
            </a:r>
            <a:r>
              <a:rPr lang="en-US" sz="2800" dirty="0">
                <a:solidFill>
                  <a:schemeClr val="tx1"/>
                </a:solidFill>
              </a:rPr>
              <a:t>?</a:t>
            </a:r>
            <a:br>
              <a:rPr lang="en-US" sz="2800" dirty="0">
                <a:solidFill>
                  <a:schemeClr val="tx1"/>
                </a:solidFill>
              </a:rPr>
            </a:br>
            <a:r>
              <a:rPr lang="en-US" sz="2000" dirty="0">
                <a:solidFill>
                  <a:srgbClr val="C00000"/>
                </a:solidFill>
              </a:rPr>
              <a:t>(we don’t know...)</a:t>
            </a:r>
            <a:br>
              <a:rPr lang="en-US" sz="2000" dirty="0">
                <a:solidFill>
                  <a:schemeClr val="tx1"/>
                </a:solidFill>
              </a:rPr>
            </a:br>
            <a:endParaRPr lang="en-US" sz="2000" dirty="0">
              <a:solidFill>
                <a:schemeClr val="tx1"/>
              </a:solidFill>
            </a:endParaRPr>
          </a:p>
          <a:p>
            <a:pPr algn="ctr"/>
            <a:r>
              <a:rPr lang="en-US" sz="2800" dirty="0">
                <a:solidFill>
                  <a:srgbClr val="7030A0"/>
                </a:solidFill>
              </a:rPr>
              <a:t>But any sufficiently robust detector implies a positive answer!</a:t>
            </a:r>
          </a:p>
        </p:txBody>
      </p:sp>
      <p:sp>
        <p:nvSpPr>
          <p:cNvPr id="17" name="TextBox 16">
            <a:extLst>
              <a:ext uri="{FF2B5EF4-FFF2-40B4-BE49-F238E27FC236}">
                <a16:creationId xmlns:a16="http://schemas.microsoft.com/office/drawing/2014/main" id="{9B473D12-889E-AAC9-612D-CDE5E4B269E6}"/>
              </a:ext>
            </a:extLst>
          </p:cNvPr>
          <p:cNvSpPr txBox="1"/>
          <p:nvPr/>
        </p:nvSpPr>
        <p:spPr>
          <a:xfrm>
            <a:off x="6698347" y="2705504"/>
            <a:ext cx="2277794" cy="369332"/>
          </a:xfrm>
          <a:prstGeom prst="rect">
            <a:avLst/>
          </a:prstGeom>
          <a:noFill/>
        </p:spPr>
        <p:txBody>
          <a:bodyPr wrap="square">
            <a:spAutoFit/>
          </a:bodyPr>
          <a:lstStyle/>
          <a:p>
            <a:pPr algn="ctr"/>
            <a:r>
              <a:rPr lang="en-US" sz="1800" dirty="0">
                <a:solidFill>
                  <a:srgbClr val="C00000"/>
                </a:solidFill>
              </a:rPr>
              <a:t>inefficient</a:t>
            </a:r>
            <a:endParaRPr lang="en-US" dirty="0">
              <a:solidFill>
                <a:srgbClr val="C00000"/>
              </a:solidFill>
            </a:endParaRPr>
          </a:p>
        </p:txBody>
      </p:sp>
    </p:spTree>
    <p:extLst>
      <p:ext uri="{BB962C8B-B14F-4D97-AF65-F5344CB8AC3E}">
        <p14:creationId xmlns:p14="http://schemas.microsoft.com/office/powerpoint/2010/main" val="3845455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1EB3AE8-9C3D-AE43-A649-B0AA8CFA4D50}"/>
              </a:ext>
            </a:extLst>
          </p:cNvPr>
          <p:cNvPicPr>
            <a:picLocks noChangeAspect="1"/>
          </p:cNvPicPr>
          <p:nvPr/>
        </p:nvPicPr>
        <p:blipFill>
          <a:blip r:embed="rId3"/>
          <a:stretch>
            <a:fillRect/>
          </a:stretch>
        </p:blipFill>
        <p:spPr>
          <a:xfrm>
            <a:off x="2433711" y="1795762"/>
            <a:ext cx="6690442" cy="5062237"/>
          </a:xfrm>
          <a:prstGeom prst="rect">
            <a:avLst/>
          </a:prstGeom>
        </p:spPr>
      </p:pic>
      <p:sp>
        <p:nvSpPr>
          <p:cNvPr id="2" name="Title 1">
            <a:extLst>
              <a:ext uri="{FF2B5EF4-FFF2-40B4-BE49-F238E27FC236}">
                <a16:creationId xmlns:a16="http://schemas.microsoft.com/office/drawing/2014/main" id="{F0E81E84-7064-FF4C-8886-0D766CDE596D}"/>
              </a:ext>
            </a:extLst>
          </p:cNvPr>
          <p:cNvSpPr>
            <a:spLocks noGrp="1"/>
          </p:cNvSpPr>
          <p:nvPr>
            <p:ph type="title"/>
          </p:nvPr>
        </p:nvSpPr>
        <p:spPr>
          <a:xfrm>
            <a:off x="463826" y="410368"/>
            <a:ext cx="8352336" cy="1325563"/>
          </a:xfrm>
        </p:spPr>
        <p:txBody>
          <a:bodyPr>
            <a:normAutofit/>
          </a:bodyPr>
          <a:lstStyle/>
          <a:p>
            <a:r>
              <a:rPr lang="en-US" dirty="0"/>
              <a:t>Many detectors </a:t>
            </a:r>
            <a:r>
              <a:rPr lang="en-US" i="1" dirty="0">
                <a:solidFill>
                  <a:srgbClr val="7030A0"/>
                </a:solidFill>
              </a:rPr>
              <a:t>implicitly</a:t>
            </a:r>
            <a:r>
              <a:rPr lang="en-US" dirty="0"/>
              <a:t> claim such a breakthrough!</a:t>
            </a:r>
          </a:p>
        </p:txBody>
      </p:sp>
      <p:sp>
        <p:nvSpPr>
          <p:cNvPr id="4" name="Slide Number Placeholder 3">
            <a:extLst>
              <a:ext uri="{FF2B5EF4-FFF2-40B4-BE49-F238E27FC236}">
                <a16:creationId xmlns:a16="http://schemas.microsoft.com/office/drawing/2014/main" id="{E4AB5EC5-FAE2-D949-A57E-995840C88066}"/>
              </a:ext>
            </a:extLst>
          </p:cNvPr>
          <p:cNvSpPr>
            <a:spLocks noGrp="1"/>
          </p:cNvSpPr>
          <p:nvPr>
            <p:ph type="sldNum" sz="quarter" idx="12"/>
          </p:nvPr>
        </p:nvSpPr>
        <p:spPr/>
        <p:txBody>
          <a:bodyPr/>
          <a:lstStyle/>
          <a:p>
            <a:fld id="{BBDB7499-F370-8348-83C5-507685BB046D}" type="slidenum">
              <a:rPr lang="en-US" smtClean="0"/>
              <a:pPr/>
              <a:t>18</a:t>
            </a:fld>
            <a:endParaRPr lang="en-US" sz="1600" dirty="0"/>
          </a:p>
        </p:txBody>
      </p:sp>
      <p:sp>
        <p:nvSpPr>
          <p:cNvPr id="9" name="Oval 8">
            <a:extLst>
              <a:ext uri="{FF2B5EF4-FFF2-40B4-BE49-F238E27FC236}">
                <a16:creationId xmlns:a16="http://schemas.microsoft.com/office/drawing/2014/main" id="{B080C496-16D2-AF5F-5132-61CE98255CEC}"/>
              </a:ext>
            </a:extLst>
          </p:cNvPr>
          <p:cNvSpPr>
            <a:spLocks noChangeAspect="1"/>
          </p:cNvSpPr>
          <p:nvPr/>
        </p:nvSpPr>
        <p:spPr>
          <a:xfrm>
            <a:off x="6299122" y="2033573"/>
            <a:ext cx="256032" cy="25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59D3F69-AB7D-4990-C75D-1E8308C8E921}"/>
              </a:ext>
            </a:extLst>
          </p:cNvPr>
          <p:cNvSpPr>
            <a:spLocks noChangeAspect="1"/>
          </p:cNvSpPr>
          <p:nvPr/>
        </p:nvSpPr>
        <p:spPr>
          <a:xfrm>
            <a:off x="9145768" y="2624123"/>
            <a:ext cx="256032" cy="25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24DA62-69DA-ED56-D561-CFB2A3FD64BA}"/>
              </a:ext>
            </a:extLst>
          </p:cNvPr>
          <p:cNvSpPr>
            <a:spLocks noChangeAspect="1"/>
          </p:cNvSpPr>
          <p:nvPr/>
        </p:nvSpPr>
        <p:spPr>
          <a:xfrm>
            <a:off x="9555548" y="2668573"/>
            <a:ext cx="256032" cy="25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C064CC0-FB7E-7319-4C01-6DCD82E4DB73}"/>
              </a:ext>
            </a:extLst>
          </p:cNvPr>
          <p:cNvSpPr/>
          <p:nvPr/>
        </p:nvSpPr>
        <p:spPr>
          <a:xfrm>
            <a:off x="7683910" y="2624123"/>
            <a:ext cx="988142" cy="300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40E2F28-50DA-84AF-6D17-1B76188FDD22}"/>
              </a:ext>
            </a:extLst>
          </p:cNvPr>
          <p:cNvSpPr/>
          <p:nvPr/>
        </p:nvSpPr>
        <p:spPr>
          <a:xfrm>
            <a:off x="4658365" y="2035048"/>
            <a:ext cx="988142" cy="300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ular Callout 18">
            <a:extLst>
              <a:ext uri="{FF2B5EF4-FFF2-40B4-BE49-F238E27FC236}">
                <a16:creationId xmlns:a16="http://schemas.microsoft.com/office/drawing/2014/main" id="{380E525A-B26C-20AF-3DF9-8C3C8669A3CE}"/>
              </a:ext>
            </a:extLst>
          </p:cNvPr>
          <p:cNvSpPr/>
          <p:nvPr/>
        </p:nvSpPr>
        <p:spPr>
          <a:xfrm>
            <a:off x="8816162" y="3270464"/>
            <a:ext cx="3080824" cy="1639161"/>
          </a:xfrm>
          <a:prstGeom prst="wedgeRectCallout">
            <a:avLst>
              <a:gd name="adj1" fmla="val -26282"/>
              <a:gd name="adj2" fmla="val -5681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robustness claims from detector defenses</a:t>
            </a:r>
            <a:br>
              <a:rPr lang="en-US" sz="2400" dirty="0">
                <a:solidFill>
                  <a:schemeClr val="tx1"/>
                </a:solidFill>
              </a:rPr>
            </a:br>
            <a:r>
              <a:rPr lang="en-US" sz="2400" dirty="0">
                <a:solidFill>
                  <a:schemeClr val="tx1"/>
                </a:solidFill>
              </a:rPr>
              <a:t>(13 in the paper)</a:t>
            </a:r>
          </a:p>
        </p:txBody>
      </p:sp>
      <mc:AlternateContent xmlns:mc="http://schemas.openxmlformats.org/markup-compatibility/2006" xmlns:a14="http://schemas.microsoft.com/office/drawing/2010/main">
        <mc:Choice Requires="a14">
          <p:sp>
            <p:nvSpPr>
              <p:cNvPr id="20" name="Rectangular Callout 19">
                <a:extLst>
                  <a:ext uri="{FF2B5EF4-FFF2-40B4-BE49-F238E27FC236}">
                    <a16:creationId xmlns:a16="http://schemas.microsoft.com/office/drawing/2014/main" id="{04C0ACBE-9FBB-8B05-5C63-08E7954D0543}"/>
                  </a:ext>
                </a:extLst>
              </p:cNvPr>
              <p:cNvSpPr/>
              <p:nvPr/>
            </p:nvSpPr>
            <p:spPr>
              <a:xfrm>
                <a:off x="4069707" y="3562686"/>
                <a:ext cx="3418449" cy="1325563"/>
              </a:xfrm>
              <a:prstGeom prst="wedgeRectCallout">
                <a:avLst>
                  <a:gd name="adj1" fmla="val 33274"/>
                  <a:gd name="adj2" fmla="val -71726"/>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SOTA robust classification for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rPr>
                      <m:t>ℓ</m:t>
                    </m:r>
                    <m:r>
                      <a:rPr lang="en-US" sz="2400" baseline="-25000" dirty="0">
                        <a:solidFill>
                          <a:schemeClr val="tx1"/>
                        </a:solidFill>
                        <a:latin typeface="Cambria Math" panose="02040503050406030204" pitchFamily="18" charset="0"/>
                      </a:rPr>
                      <m:t>∞</m:t>
                    </m:r>
                  </m:oMath>
                </a14:m>
                <a:r>
                  <a:rPr lang="en-US" sz="2400" dirty="0">
                    <a:solidFill>
                      <a:schemeClr val="tx1"/>
                    </a:solidFill>
                  </a:rPr>
                  <a:t> attacks on CIFAR-10</a:t>
                </a:r>
              </a:p>
            </p:txBody>
          </p:sp>
        </mc:Choice>
        <mc:Fallback xmlns="">
          <p:sp>
            <p:nvSpPr>
              <p:cNvPr id="20" name="Rectangular Callout 19">
                <a:extLst>
                  <a:ext uri="{FF2B5EF4-FFF2-40B4-BE49-F238E27FC236}">
                    <a16:creationId xmlns:a16="http://schemas.microsoft.com/office/drawing/2014/main" id="{04C0ACBE-9FBB-8B05-5C63-08E7954D0543}"/>
                  </a:ext>
                </a:extLst>
              </p:cNvPr>
              <p:cNvSpPr>
                <a:spLocks noRot="1" noChangeAspect="1" noMove="1" noResize="1" noEditPoints="1" noAdjustHandles="1" noChangeArrowheads="1" noChangeShapeType="1" noTextEdit="1"/>
              </p:cNvSpPr>
              <p:nvPr/>
            </p:nvSpPr>
            <p:spPr>
              <a:xfrm>
                <a:off x="4069707" y="3562686"/>
                <a:ext cx="3418449" cy="1325563"/>
              </a:xfrm>
              <a:prstGeom prst="wedgeRectCallout">
                <a:avLst>
                  <a:gd name="adj1" fmla="val 33274"/>
                  <a:gd name="adj2" fmla="val -71726"/>
                </a:avLst>
              </a:prstGeom>
              <a:blipFill>
                <a:blip r:embed="rId4"/>
                <a:stretch>
                  <a:fillRect b="-468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792919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1EB3AE8-9C3D-AE43-A649-B0AA8CFA4D50}"/>
              </a:ext>
            </a:extLst>
          </p:cNvPr>
          <p:cNvPicPr>
            <a:picLocks noChangeAspect="1"/>
          </p:cNvPicPr>
          <p:nvPr/>
        </p:nvPicPr>
        <p:blipFill>
          <a:blip r:embed="rId3"/>
          <a:stretch>
            <a:fillRect/>
          </a:stretch>
        </p:blipFill>
        <p:spPr>
          <a:xfrm>
            <a:off x="2433711" y="1795762"/>
            <a:ext cx="6690442" cy="5062237"/>
          </a:xfrm>
          <a:prstGeom prst="rect">
            <a:avLst/>
          </a:prstGeom>
        </p:spPr>
      </p:pic>
      <p:sp>
        <p:nvSpPr>
          <p:cNvPr id="2" name="Title 1">
            <a:extLst>
              <a:ext uri="{FF2B5EF4-FFF2-40B4-BE49-F238E27FC236}">
                <a16:creationId xmlns:a16="http://schemas.microsoft.com/office/drawing/2014/main" id="{F0E81E84-7064-FF4C-8886-0D766CDE596D}"/>
              </a:ext>
            </a:extLst>
          </p:cNvPr>
          <p:cNvSpPr>
            <a:spLocks noGrp="1"/>
          </p:cNvSpPr>
          <p:nvPr>
            <p:ph type="title"/>
          </p:nvPr>
        </p:nvSpPr>
        <p:spPr>
          <a:xfrm>
            <a:off x="463826" y="410368"/>
            <a:ext cx="8144049" cy="1325563"/>
          </a:xfrm>
        </p:spPr>
        <p:txBody>
          <a:bodyPr>
            <a:normAutofit/>
          </a:bodyPr>
          <a:lstStyle/>
          <a:p>
            <a:r>
              <a:rPr lang="en-US" dirty="0"/>
              <a:t>Many detectors </a:t>
            </a:r>
            <a:r>
              <a:rPr lang="en-US" i="1" dirty="0">
                <a:solidFill>
                  <a:srgbClr val="7030A0"/>
                </a:solidFill>
              </a:rPr>
              <a:t>implicitly</a:t>
            </a:r>
            <a:r>
              <a:rPr lang="en-US" dirty="0"/>
              <a:t> claim such a breakthrough!</a:t>
            </a:r>
          </a:p>
        </p:txBody>
      </p:sp>
      <p:sp>
        <p:nvSpPr>
          <p:cNvPr id="4" name="Slide Number Placeholder 3">
            <a:extLst>
              <a:ext uri="{FF2B5EF4-FFF2-40B4-BE49-F238E27FC236}">
                <a16:creationId xmlns:a16="http://schemas.microsoft.com/office/drawing/2014/main" id="{E4AB5EC5-FAE2-D949-A57E-995840C88066}"/>
              </a:ext>
            </a:extLst>
          </p:cNvPr>
          <p:cNvSpPr>
            <a:spLocks noGrp="1"/>
          </p:cNvSpPr>
          <p:nvPr>
            <p:ph type="sldNum" sz="quarter" idx="12"/>
          </p:nvPr>
        </p:nvSpPr>
        <p:spPr/>
        <p:txBody>
          <a:bodyPr/>
          <a:lstStyle/>
          <a:p>
            <a:fld id="{BBDB7499-F370-8348-83C5-507685BB046D}" type="slidenum">
              <a:rPr lang="en-US" smtClean="0"/>
              <a:pPr/>
              <a:t>19</a:t>
            </a:fld>
            <a:endParaRPr lang="en-US" sz="1600" dirty="0"/>
          </a:p>
        </p:txBody>
      </p:sp>
      <p:sp>
        <p:nvSpPr>
          <p:cNvPr id="7" name="Oval 6">
            <a:extLst>
              <a:ext uri="{FF2B5EF4-FFF2-40B4-BE49-F238E27FC236}">
                <a16:creationId xmlns:a16="http://schemas.microsoft.com/office/drawing/2014/main" id="{9919E0F0-41FD-D941-F43F-B2FACE7AEE1D}"/>
              </a:ext>
            </a:extLst>
          </p:cNvPr>
          <p:cNvSpPr>
            <a:spLocks noChangeAspect="1"/>
          </p:cNvSpPr>
          <p:nvPr/>
        </p:nvSpPr>
        <p:spPr>
          <a:xfrm>
            <a:off x="6299122" y="2033573"/>
            <a:ext cx="256032" cy="25603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7BA8AEA-5C8A-838F-C453-09861868E86B}"/>
              </a:ext>
            </a:extLst>
          </p:cNvPr>
          <p:cNvSpPr>
            <a:spLocks noChangeAspect="1"/>
          </p:cNvSpPr>
          <p:nvPr/>
        </p:nvSpPr>
        <p:spPr>
          <a:xfrm>
            <a:off x="9555543" y="2668573"/>
            <a:ext cx="256032" cy="25603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CFE35F70-FC2D-C43B-F634-4F187D7EFC57}"/>
              </a:ext>
            </a:extLst>
          </p:cNvPr>
          <p:cNvCxnSpPr>
            <a:cxnSpLocks/>
          </p:cNvCxnSpPr>
          <p:nvPr/>
        </p:nvCxnSpPr>
        <p:spPr>
          <a:xfrm flipH="1">
            <a:off x="5294671" y="2153264"/>
            <a:ext cx="1004451" cy="0"/>
          </a:xfrm>
          <a:prstGeom prst="straightConnector1">
            <a:avLst/>
          </a:prstGeom>
          <a:ln w="28575">
            <a:solidFill>
              <a:schemeClr val="tx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8F42A53E-D6D2-7AAA-5A8B-795E781C1B3A}"/>
              </a:ext>
            </a:extLst>
          </p:cNvPr>
          <p:cNvCxnSpPr>
            <a:cxnSpLocks/>
          </p:cNvCxnSpPr>
          <p:nvPr/>
        </p:nvCxnSpPr>
        <p:spPr>
          <a:xfrm flipH="1" flipV="1">
            <a:off x="8104955" y="2742313"/>
            <a:ext cx="1005840" cy="0"/>
          </a:xfrm>
          <a:prstGeom prst="straightConnector1">
            <a:avLst/>
          </a:prstGeom>
          <a:ln w="28575">
            <a:solidFill>
              <a:schemeClr val="tx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6166F0B4-D2CF-FC9A-05A9-F9818531EDB8}"/>
              </a:ext>
            </a:extLst>
          </p:cNvPr>
          <p:cNvCxnSpPr>
            <a:cxnSpLocks/>
          </p:cNvCxnSpPr>
          <p:nvPr/>
        </p:nvCxnSpPr>
        <p:spPr>
          <a:xfrm flipH="1" flipV="1">
            <a:off x="8540500" y="2791573"/>
            <a:ext cx="1005840" cy="0"/>
          </a:xfrm>
          <a:prstGeom prst="straightConnector1">
            <a:avLst/>
          </a:prstGeom>
          <a:ln w="28575">
            <a:solidFill>
              <a:schemeClr val="tx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7" name="Oval 16">
            <a:extLst>
              <a:ext uri="{FF2B5EF4-FFF2-40B4-BE49-F238E27FC236}">
                <a16:creationId xmlns:a16="http://schemas.microsoft.com/office/drawing/2014/main" id="{EF176E31-2884-C6F7-CCEB-CA54DE313B43}"/>
              </a:ext>
            </a:extLst>
          </p:cNvPr>
          <p:cNvSpPr>
            <a:spLocks noChangeAspect="1"/>
          </p:cNvSpPr>
          <p:nvPr/>
        </p:nvSpPr>
        <p:spPr>
          <a:xfrm>
            <a:off x="9145765" y="2624123"/>
            <a:ext cx="256032" cy="25603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ular Callout 17">
            <a:extLst>
              <a:ext uri="{FF2B5EF4-FFF2-40B4-BE49-F238E27FC236}">
                <a16:creationId xmlns:a16="http://schemas.microsoft.com/office/drawing/2014/main" id="{B380AC8A-93DA-42CC-2D82-BD9396ABAA76}"/>
              </a:ext>
            </a:extLst>
          </p:cNvPr>
          <p:cNvSpPr/>
          <p:nvPr/>
        </p:nvSpPr>
        <p:spPr>
          <a:xfrm>
            <a:off x="8607875" y="3150016"/>
            <a:ext cx="3356486" cy="1145020"/>
          </a:xfrm>
          <a:prstGeom prst="wedgeRectCallout">
            <a:avLst>
              <a:gd name="adj1" fmla="val -26282"/>
              <a:gd name="adj2" fmla="val -56819"/>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our reduction implies a robust classifier for </a:t>
            </a:r>
            <a:r>
              <a:rPr lang="en-US" sz="2400" dirty="0" err="1">
                <a:solidFill>
                  <a:schemeClr val="tx1"/>
                </a:solidFill>
              </a:rPr>
              <a:t>ε</a:t>
            </a:r>
            <a:r>
              <a:rPr lang="en-US" sz="2400" dirty="0">
                <a:solidFill>
                  <a:schemeClr val="tx1"/>
                </a:solidFill>
              </a:rPr>
              <a:t>/2</a:t>
            </a:r>
          </a:p>
        </p:txBody>
      </p:sp>
    </p:spTree>
    <p:extLst>
      <p:ext uri="{BB962C8B-B14F-4D97-AF65-F5344CB8AC3E}">
        <p14:creationId xmlns:p14="http://schemas.microsoft.com/office/powerpoint/2010/main" val="180425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D8E79-4CB6-EB50-506F-FF49B0C94B31}"/>
              </a:ext>
            </a:extLst>
          </p:cNvPr>
          <p:cNvSpPr>
            <a:spLocks noGrp="1"/>
          </p:cNvSpPr>
          <p:nvPr>
            <p:ph type="title"/>
          </p:nvPr>
        </p:nvSpPr>
        <p:spPr>
          <a:xfrm>
            <a:off x="463826" y="410368"/>
            <a:ext cx="11728174" cy="1325563"/>
          </a:xfrm>
        </p:spPr>
        <p:txBody>
          <a:bodyPr/>
          <a:lstStyle/>
          <a:p>
            <a:r>
              <a:rPr lang="en-US" dirty="0"/>
              <a:t>ML suffers from </a:t>
            </a:r>
            <a:r>
              <a:rPr lang="en-US" i="1" dirty="0">
                <a:solidFill>
                  <a:srgbClr val="7030A0"/>
                </a:solidFill>
              </a:rPr>
              <a:t>adversarial</a:t>
            </a:r>
            <a:r>
              <a:rPr lang="en-US" dirty="0">
                <a:solidFill>
                  <a:srgbClr val="7030A0"/>
                </a:solidFill>
              </a:rPr>
              <a:t> </a:t>
            </a:r>
            <a:r>
              <a:rPr lang="en-US" i="1" dirty="0">
                <a:solidFill>
                  <a:srgbClr val="7030A0"/>
                </a:solidFill>
              </a:rPr>
              <a:t>examples.</a:t>
            </a:r>
          </a:p>
        </p:txBody>
      </p:sp>
      <p:sp>
        <p:nvSpPr>
          <p:cNvPr id="4" name="Slide Number Placeholder 3">
            <a:extLst>
              <a:ext uri="{FF2B5EF4-FFF2-40B4-BE49-F238E27FC236}">
                <a16:creationId xmlns:a16="http://schemas.microsoft.com/office/drawing/2014/main" id="{88C6894C-61B4-2E9E-95F4-797D0DF8F6E0}"/>
              </a:ext>
            </a:extLst>
          </p:cNvPr>
          <p:cNvSpPr>
            <a:spLocks noGrp="1"/>
          </p:cNvSpPr>
          <p:nvPr>
            <p:ph type="sldNum" sz="quarter" idx="12"/>
          </p:nvPr>
        </p:nvSpPr>
        <p:spPr/>
        <p:txBody>
          <a:bodyPr/>
          <a:lstStyle/>
          <a:p>
            <a:fld id="{BBDB7499-F370-8348-83C5-507685BB046D}" type="slidenum">
              <a:rPr lang="en-US" smtClean="0"/>
              <a:pPr/>
              <a:t>2</a:t>
            </a:fld>
            <a:endParaRPr lang="en-US" sz="1600" dirty="0"/>
          </a:p>
        </p:txBody>
      </p:sp>
      <p:pic>
        <p:nvPicPr>
          <p:cNvPr id="5" name="Picture 4">
            <a:extLst>
              <a:ext uri="{FF2B5EF4-FFF2-40B4-BE49-F238E27FC236}">
                <a16:creationId xmlns:a16="http://schemas.microsoft.com/office/drawing/2014/main" id="{4BADBD33-B6D3-8A12-33B0-EFA69A626346}"/>
              </a:ext>
            </a:extLst>
          </p:cNvPr>
          <p:cNvPicPr>
            <a:picLocks noChangeAspect="1"/>
          </p:cNvPicPr>
          <p:nvPr/>
        </p:nvPicPr>
        <p:blipFill>
          <a:blip r:embed="rId3"/>
          <a:stretch>
            <a:fillRect/>
          </a:stretch>
        </p:blipFill>
        <p:spPr>
          <a:xfrm>
            <a:off x="735001" y="2277966"/>
            <a:ext cx="2697806" cy="2697806"/>
          </a:xfrm>
          <a:prstGeom prst="rect">
            <a:avLst/>
          </a:prstGeom>
        </p:spPr>
      </p:pic>
      <p:sp>
        <p:nvSpPr>
          <p:cNvPr id="6" name="TextBox 5">
            <a:extLst>
              <a:ext uri="{FF2B5EF4-FFF2-40B4-BE49-F238E27FC236}">
                <a16:creationId xmlns:a16="http://schemas.microsoft.com/office/drawing/2014/main" id="{0B9C2951-0586-651D-6A6C-D5CC45D86137}"/>
              </a:ext>
            </a:extLst>
          </p:cNvPr>
          <p:cNvSpPr txBox="1"/>
          <p:nvPr/>
        </p:nvSpPr>
        <p:spPr>
          <a:xfrm>
            <a:off x="725713" y="5038045"/>
            <a:ext cx="2716386" cy="523220"/>
          </a:xfrm>
          <a:prstGeom prst="rect">
            <a:avLst/>
          </a:prstGeom>
          <a:noFill/>
        </p:spPr>
        <p:txBody>
          <a:bodyPr wrap="none" rtlCol="0">
            <a:spAutoFit/>
          </a:bodyPr>
          <a:lstStyle/>
          <a:p>
            <a:pPr algn="ctr"/>
            <a:r>
              <a:rPr lang="en-US" sz="2800" b="1" dirty="0">
                <a:solidFill>
                  <a:srgbClr val="00B050"/>
                </a:solidFill>
                <a:cs typeface="Times New Roman" panose="02020603050405020304" pitchFamily="18" charset="0"/>
              </a:rPr>
              <a:t>90% Tabby Cat</a:t>
            </a:r>
          </a:p>
        </p:txBody>
      </p:sp>
      <p:pic>
        <p:nvPicPr>
          <p:cNvPr id="7" name="Picture 6">
            <a:extLst>
              <a:ext uri="{FF2B5EF4-FFF2-40B4-BE49-F238E27FC236}">
                <a16:creationId xmlns:a16="http://schemas.microsoft.com/office/drawing/2014/main" id="{F603FDEB-4C30-6B45-AAF6-704AC30CCC43}"/>
              </a:ext>
            </a:extLst>
          </p:cNvPr>
          <p:cNvPicPr>
            <a:picLocks noChangeAspect="1"/>
          </p:cNvPicPr>
          <p:nvPr/>
        </p:nvPicPr>
        <p:blipFill>
          <a:blip r:embed="rId4"/>
          <a:stretch>
            <a:fillRect/>
          </a:stretch>
        </p:blipFill>
        <p:spPr>
          <a:xfrm>
            <a:off x="8808165" y="2277966"/>
            <a:ext cx="2697806" cy="2697806"/>
          </a:xfrm>
          <a:prstGeom prst="rect">
            <a:avLst/>
          </a:prstGeom>
        </p:spPr>
      </p:pic>
      <p:sp>
        <p:nvSpPr>
          <p:cNvPr id="8" name="TextBox 7">
            <a:extLst>
              <a:ext uri="{FF2B5EF4-FFF2-40B4-BE49-F238E27FC236}">
                <a16:creationId xmlns:a16="http://schemas.microsoft.com/office/drawing/2014/main" id="{892344BE-4A88-9C3B-8770-A2BF5CC9C059}"/>
              </a:ext>
            </a:extLst>
          </p:cNvPr>
          <p:cNvSpPr txBox="1"/>
          <p:nvPr/>
        </p:nvSpPr>
        <p:spPr>
          <a:xfrm>
            <a:off x="8585966" y="5038045"/>
            <a:ext cx="3142208" cy="523220"/>
          </a:xfrm>
          <a:prstGeom prst="rect">
            <a:avLst/>
          </a:prstGeom>
          <a:noFill/>
        </p:spPr>
        <p:txBody>
          <a:bodyPr wrap="none" rtlCol="0">
            <a:spAutoFit/>
          </a:bodyPr>
          <a:lstStyle/>
          <a:p>
            <a:pPr algn="ctr"/>
            <a:r>
              <a:rPr lang="en-US" sz="2800" b="1" dirty="0">
                <a:solidFill>
                  <a:srgbClr val="FF0000"/>
                </a:solidFill>
                <a:cs typeface="Times New Roman" panose="02020603050405020304" pitchFamily="18" charset="0"/>
              </a:rPr>
              <a:t>100% Guacamole</a:t>
            </a:r>
          </a:p>
        </p:txBody>
      </p:sp>
      <p:pic>
        <p:nvPicPr>
          <p:cNvPr id="9" name="Picture 8">
            <a:extLst>
              <a:ext uri="{FF2B5EF4-FFF2-40B4-BE49-F238E27FC236}">
                <a16:creationId xmlns:a16="http://schemas.microsoft.com/office/drawing/2014/main" id="{26654AA1-72A0-8E7A-B33D-9F0D76BE7127}"/>
              </a:ext>
            </a:extLst>
          </p:cNvPr>
          <p:cNvPicPr>
            <a:picLocks noChangeAspect="1"/>
          </p:cNvPicPr>
          <p:nvPr/>
        </p:nvPicPr>
        <p:blipFill>
          <a:blip r:embed="rId5"/>
          <a:stretch>
            <a:fillRect/>
          </a:stretch>
        </p:blipFill>
        <p:spPr>
          <a:xfrm>
            <a:off x="4771583" y="2277966"/>
            <a:ext cx="2697806" cy="2697806"/>
          </a:xfrm>
          <a:prstGeom prst="rect">
            <a:avLst/>
          </a:prstGeom>
        </p:spPr>
      </p:pic>
      <p:sp>
        <p:nvSpPr>
          <p:cNvPr id="10" name="Plus 9">
            <a:extLst>
              <a:ext uri="{FF2B5EF4-FFF2-40B4-BE49-F238E27FC236}">
                <a16:creationId xmlns:a16="http://schemas.microsoft.com/office/drawing/2014/main" id="{F749ECB9-80D6-B024-3725-1E945E2364A1}"/>
              </a:ext>
            </a:extLst>
          </p:cNvPr>
          <p:cNvSpPr/>
          <p:nvPr/>
        </p:nvSpPr>
        <p:spPr>
          <a:xfrm>
            <a:off x="3659993" y="3186311"/>
            <a:ext cx="867152" cy="867152"/>
          </a:xfrm>
          <a:prstGeom prst="mathPlus">
            <a:avLst>
              <a:gd name="adj1" fmla="val 19287"/>
            </a:avLst>
          </a:prstGeom>
          <a:solidFill>
            <a:schemeClr val="tx1"/>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800">
              <a:latin typeface="Times New Roman" panose="02020603050405020304" pitchFamily="18" charset="0"/>
              <a:cs typeface="Times New Roman" panose="02020603050405020304" pitchFamily="18" charset="0"/>
            </a:endParaRPr>
          </a:p>
        </p:txBody>
      </p:sp>
      <p:sp>
        <p:nvSpPr>
          <p:cNvPr id="11" name="Equal 10">
            <a:extLst>
              <a:ext uri="{FF2B5EF4-FFF2-40B4-BE49-F238E27FC236}">
                <a16:creationId xmlns:a16="http://schemas.microsoft.com/office/drawing/2014/main" id="{ED1C36EC-825A-2C25-F4DE-240CB93D991B}"/>
              </a:ext>
            </a:extLst>
          </p:cNvPr>
          <p:cNvSpPr/>
          <p:nvPr/>
        </p:nvSpPr>
        <p:spPr>
          <a:xfrm>
            <a:off x="7701499" y="3223365"/>
            <a:ext cx="871006" cy="871006"/>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6366320C-5E36-CEB7-9312-AC9D099A827D}"/>
              </a:ext>
            </a:extLst>
          </p:cNvPr>
          <p:cNvSpPr txBox="1"/>
          <p:nvPr/>
        </p:nvSpPr>
        <p:spPr>
          <a:xfrm>
            <a:off x="4529352" y="5038045"/>
            <a:ext cx="3182283" cy="523220"/>
          </a:xfrm>
          <a:prstGeom prst="rect">
            <a:avLst/>
          </a:prstGeom>
          <a:noFill/>
        </p:spPr>
        <p:txBody>
          <a:bodyPr wrap="none" rtlCol="0">
            <a:spAutoFit/>
          </a:bodyPr>
          <a:lstStyle/>
          <a:p>
            <a:pPr algn="ctr"/>
            <a:r>
              <a:rPr lang="en-US" sz="2800" b="1" dirty="0">
                <a:cs typeface="Times New Roman" panose="02020603050405020304" pitchFamily="18" charset="0"/>
              </a:rPr>
              <a:t>Adversarial noise</a:t>
            </a:r>
          </a:p>
        </p:txBody>
      </p:sp>
    </p:spTree>
    <p:extLst>
      <p:ext uri="{BB962C8B-B14F-4D97-AF65-F5344CB8AC3E}">
        <p14:creationId xmlns:p14="http://schemas.microsoft.com/office/powerpoint/2010/main" val="1438144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1EB3AE8-9C3D-AE43-A649-B0AA8CFA4D50}"/>
              </a:ext>
            </a:extLst>
          </p:cNvPr>
          <p:cNvPicPr>
            <a:picLocks noChangeAspect="1"/>
          </p:cNvPicPr>
          <p:nvPr/>
        </p:nvPicPr>
        <p:blipFill>
          <a:blip r:embed="rId3"/>
          <a:stretch>
            <a:fillRect/>
          </a:stretch>
        </p:blipFill>
        <p:spPr>
          <a:xfrm>
            <a:off x="2433711" y="1795762"/>
            <a:ext cx="6690442" cy="5062237"/>
          </a:xfrm>
          <a:prstGeom prst="rect">
            <a:avLst/>
          </a:prstGeom>
        </p:spPr>
      </p:pic>
      <p:sp>
        <p:nvSpPr>
          <p:cNvPr id="2" name="Title 1">
            <a:extLst>
              <a:ext uri="{FF2B5EF4-FFF2-40B4-BE49-F238E27FC236}">
                <a16:creationId xmlns:a16="http://schemas.microsoft.com/office/drawing/2014/main" id="{F0E81E84-7064-FF4C-8886-0D766CDE596D}"/>
              </a:ext>
            </a:extLst>
          </p:cNvPr>
          <p:cNvSpPr>
            <a:spLocks noGrp="1"/>
          </p:cNvSpPr>
          <p:nvPr>
            <p:ph type="title"/>
          </p:nvPr>
        </p:nvSpPr>
        <p:spPr>
          <a:xfrm>
            <a:off x="463826" y="410368"/>
            <a:ext cx="8075263" cy="1325563"/>
          </a:xfrm>
        </p:spPr>
        <p:txBody>
          <a:bodyPr>
            <a:normAutofit/>
          </a:bodyPr>
          <a:lstStyle/>
          <a:p>
            <a:r>
              <a:rPr lang="en-US" dirty="0"/>
              <a:t>Many detectors </a:t>
            </a:r>
            <a:r>
              <a:rPr lang="en-US" i="1" dirty="0">
                <a:solidFill>
                  <a:srgbClr val="7030A0"/>
                </a:solidFill>
              </a:rPr>
              <a:t>implicitly</a:t>
            </a:r>
            <a:r>
              <a:rPr lang="en-US" dirty="0"/>
              <a:t> claim such a breakthrough!</a:t>
            </a:r>
          </a:p>
        </p:txBody>
      </p:sp>
      <p:sp>
        <p:nvSpPr>
          <p:cNvPr id="4" name="Slide Number Placeholder 3">
            <a:extLst>
              <a:ext uri="{FF2B5EF4-FFF2-40B4-BE49-F238E27FC236}">
                <a16:creationId xmlns:a16="http://schemas.microsoft.com/office/drawing/2014/main" id="{E4AB5EC5-FAE2-D949-A57E-995840C88066}"/>
              </a:ext>
            </a:extLst>
          </p:cNvPr>
          <p:cNvSpPr>
            <a:spLocks noGrp="1"/>
          </p:cNvSpPr>
          <p:nvPr>
            <p:ph type="sldNum" sz="quarter" idx="12"/>
          </p:nvPr>
        </p:nvSpPr>
        <p:spPr/>
        <p:txBody>
          <a:bodyPr/>
          <a:lstStyle/>
          <a:p>
            <a:fld id="{BBDB7499-F370-8348-83C5-507685BB046D}" type="slidenum">
              <a:rPr lang="en-US" smtClean="0"/>
              <a:pPr/>
              <a:t>20</a:t>
            </a:fld>
            <a:endParaRPr lang="en-US" sz="1600" dirty="0"/>
          </a:p>
        </p:txBody>
      </p:sp>
      <p:sp>
        <p:nvSpPr>
          <p:cNvPr id="3" name="Rounded Rectangle 2">
            <a:extLst>
              <a:ext uri="{FF2B5EF4-FFF2-40B4-BE49-F238E27FC236}">
                <a16:creationId xmlns:a16="http://schemas.microsoft.com/office/drawing/2014/main" id="{22C0A727-73D3-FAC8-9CE9-164AAF2E9DC5}"/>
              </a:ext>
            </a:extLst>
          </p:cNvPr>
          <p:cNvSpPr/>
          <p:nvPr/>
        </p:nvSpPr>
        <p:spPr>
          <a:xfrm>
            <a:off x="1266092" y="3754582"/>
            <a:ext cx="9509760" cy="156556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Optimistic interpretation: </a:t>
            </a:r>
            <a:r>
              <a:rPr lang="en-US" sz="3200" dirty="0">
                <a:solidFill>
                  <a:schemeClr val="tx1"/>
                </a:solidFill>
              </a:rPr>
              <a:t>this is an </a:t>
            </a:r>
            <a:r>
              <a:rPr lang="en-US" sz="3200" i="1" dirty="0">
                <a:solidFill>
                  <a:srgbClr val="009051"/>
                </a:solidFill>
              </a:rPr>
              <a:t>actual breakthrough</a:t>
            </a:r>
            <a:r>
              <a:rPr lang="en-US" sz="3200" i="1" dirty="0">
                <a:solidFill>
                  <a:srgbClr val="7030A0"/>
                </a:solidFill>
              </a:rPr>
              <a:t> </a:t>
            </a:r>
            <a:r>
              <a:rPr lang="en-US" sz="3200" dirty="0">
                <a:solidFill>
                  <a:schemeClr val="tx1"/>
                </a:solidFill>
              </a:rPr>
              <a:t>in (inefficient) robust classification!</a:t>
            </a:r>
          </a:p>
        </p:txBody>
      </p:sp>
      <p:pic>
        <p:nvPicPr>
          <p:cNvPr id="14338" name="Picture 2" descr="sceptical – Liberal Dictionary">
            <a:extLst>
              <a:ext uri="{FF2B5EF4-FFF2-40B4-BE49-F238E27FC236}">
                <a16:creationId xmlns:a16="http://schemas.microsoft.com/office/drawing/2014/main" id="{2419B326-F555-F136-44D3-9DE514EE351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32337" y="2298214"/>
            <a:ext cx="2087030" cy="161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204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51EB3AE8-9C3D-AE43-A649-B0AA8CFA4D50}"/>
              </a:ext>
            </a:extLst>
          </p:cNvPr>
          <p:cNvPicPr>
            <a:picLocks noChangeAspect="1"/>
          </p:cNvPicPr>
          <p:nvPr/>
        </p:nvPicPr>
        <p:blipFill>
          <a:blip r:embed="rId3"/>
          <a:stretch>
            <a:fillRect/>
          </a:stretch>
        </p:blipFill>
        <p:spPr>
          <a:xfrm>
            <a:off x="2433711" y="1795762"/>
            <a:ext cx="6690442" cy="5062237"/>
          </a:xfrm>
          <a:prstGeom prst="rect">
            <a:avLst/>
          </a:prstGeom>
        </p:spPr>
      </p:pic>
      <p:sp>
        <p:nvSpPr>
          <p:cNvPr id="2" name="Title 1">
            <a:extLst>
              <a:ext uri="{FF2B5EF4-FFF2-40B4-BE49-F238E27FC236}">
                <a16:creationId xmlns:a16="http://schemas.microsoft.com/office/drawing/2014/main" id="{F0E81E84-7064-FF4C-8886-0D766CDE596D}"/>
              </a:ext>
            </a:extLst>
          </p:cNvPr>
          <p:cNvSpPr>
            <a:spLocks noGrp="1"/>
          </p:cNvSpPr>
          <p:nvPr>
            <p:ph type="title"/>
          </p:nvPr>
        </p:nvSpPr>
        <p:spPr/>
        <p:txBody>
          <a:bodyPr>
            <a:normAutofit/>
          </a:bodyPr>
          <a:lstStyle/>
          <a:p>
            <a:r>
              <a:rPr lang="en-US" dirty="0"/>
              <a:t>Pessimistic (</a:t>
            </a:r>
            <a:r>
              <a:rPr lang="en-US" i="1" dirty="0"/>
              <a:t>realistic?</a:t>
            </a:r>
            <a:r>
              <a:rPr lang="en-US" dirty="0"/>
              <a:t>) interpretation: </a:t>
            </a:r>
            <a:br>
              <a:rPr lang="en-US" dirty="0"/>
            </a:br>
            <a:r>
              <a:rPr lang="en-US" dirty="0">
                <a:solidFill>
                  <a:srgbClr val="C00000"/>
                </a:solidFill>
              </a:rPr>
              <a:t>These detectors are </a:t>
            </a:r>
            <a:r>
              <a:rPr lang="en-US" i="1" dirty="0">
                <a:solidFill>
                  <a:srgbClr val="C00000"/>
                </a:solidFill>
              </a:rPr>
              <a:t>not robust!</a:t>
            </a:r>
          </a:p>
        </p:txBody>
      </p:sp>
      <p:sp>
        <p:nvSpPr>
          <p:cNvPr id="4" name="Slide Number Placeholder 3">
            <a:extLst>
              <a:ext uri="{FF2B5EF4-FFF2-40B4-BE49-F238E27FC236}">
                <a16:creationId xmlns:a16="http://schemas.microsoft.com/office/drawing/2014/main" id="{E4AB5EC5-FAE2-D949-A57E-995840C88066}"/>
              </a:ext>
            </a:extLst>
          </p:cNvPr>
          <p:cNvSpPr>
            <a:spLocks noGrp="1"/>
          </p:cNvSpPr>
          <p:nvPr>
            <p:ph type="sldNum" sz="quarter" idx="12"/>
          </p:nvPr>
        </p:nvSpPr>
        <p:spPr/>
        <p:txBody>
          <a:bodyPr/>
          <a:lstStyle/>
          <a:p>
            <a:fld id="{BBDB7499-F370-8348-83C5-507685BB046D}" type="slidenum">
              <a:rPr lang="en-US" smtClean="0"/>
              <a:pPr/>
              <a:t>21</a:t>
            </a:fld>
            <a:endParaRPr lang="en-US" sz="1600" dirty="0"/>
          </a:p>
        </p:txBody>
      </p:sp>
      <p:cxnSp>
        <p:nvCxnSpPr>
          <p:cNvPr id="8" name="Straight Arrow Connector 7">
            <a:extLst>
              <a:ext uri="{FF2B5EF4-FFF2-40B4-BE49-F238E27FC236}">
                <a16:creationId xmlns:a16="http://schemas.microsoft.com/office/drawing/2014/main" id="{E65F74CA-6857-EF32-ED99-FF06C114A60F}"/>
              </a:ext>
            </a:extLst>
          </p:cNvPr>
          <p:cNvCxnSpPr>
            <a:cxnSpLocks/>
          </p:cNvCxnSpPr>
          <p:nvPr/>
        </p:nvCxnSpPr>
        <p:spPr>
          <a:xfrm>
            <a:off x="8419289" y="2876633"/>
            <a:ext cx="39963" cy="2907053"/>
          </a:xfrm>
          <a:prstGeom prst="straightConnector1">
            <a:avLst/>
          </a:prstGeom>
          <a:ln w="28575">
            <a:solidFill>
              <a:schemeClr val="tx1"/>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1" name="Oval 10">
            <a:extLst>
              <a:ext uri="{FF2B5EF4-FFF2-40B4-BE49-F238E27FC236}">
                <a16:creationId xmlns:a16="http://schemas.microsoft.com/office/drawing/2014/main" id="{CBD85CB9-090C-B184-E1E1-D3C83A122F12}"/>
              </a:ext>
            </a:extLst>
          </p:cNvPr>
          <p:cNvSpPr>
            <a:spLocks noChangeAspect="1"/>
          </p:cNvSpPr>
          <p:nvPr/>
        </p:nvSpPr>
        <p:spPr>
          <a:xfrm>
            <a:off x="8333803" y="5804951"/>
            <a:ext cx="256032" cy="2560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A4CBD4-F42E-5D97-0931-01DF3960F251}"/>
              </a:ext>
            </a:extLst>
          </p:cNvPr>
          <p:cNvSpPr/>
          <p:nvPr/>
        </p:nvSpPr>
        <p:spPr>
          <a:xfrm>
            <a:off x="8136011" y="2619641"/>
            <a:ext cx="646482" cy="27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FE06795-922B-F75D-4C46-1362D80E618C}"/>
              </a:ext>
            </a:extLst>
          </p:cNvPr>
          <p:cNvSpPr>
            <a:spLocks noChangeAspect="1"/>
          </p:cNvSpPr>
          <p:nvPr/>
        </p:nvSpPr>
        <p:spPr>
          <a:xfrm>
            <a:off x="8288706" y="2680432"/>
            <a:ext cx="256032" cy="25603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99F19A5-76CB-6DB8-20C9-9D99F009DFCD}"/>
              </a:ext>
            </a:extLst>
          </p:cNvPr>
          <p:cNvPicPr>
            <a:picLocks noChangeAspect="1"/>
          </p:cNvPicPr>
          <p:nvPr/>
        </p:nvPicPr>
        <p:blipFill>
          <a:blip r:embed="rId4"/>
          <a:stretch>
            <a:fillRect/>
          </a:stretch>
        </p:blipFill>
        <p:spPr>
          <a:xfrm>
            <a:off x="5722023" y="3666152"/>
            <a:ext cx="5389397" cy="1290874"/>
          </a:xfrm>
          <a:prstGeom prst="rect">
            <a:avLst/>
          </a:prstGeom>
          <a:ln w="38100">
            <a:solidFill>
              <a:schemeClr val="tx1"/>
            </a:solidFill>
          </a:ln>
        </p:spPr>
      </p:pic>
    </p:spTree>
    <p:extLst>
      <p:ext uri="{BB962C8B-B14F-4D97-AF65-F5344CB8AC3E}">
        <p14:creationId xmlns:p14="http://schemas.microsoft.com/office/powerpoint/2010/main" val="197962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BB6A-2243-4A1D-2D82-5628FB95B4FB}"/>
              </a:ext>
            </a:extLst>
          </p:cNvPr>
          <p:cNvSpPr>
            <a:spLocks noGrp="1"/>
          </p:cNvSpPr>
          <p:nvPr>
            <p:ph type="title"/>
          </p:nvPr>
        </p:nvSpPr>
        <p:spPr/>
        <p:txBody>
          <a:bodyPr/>
          <a:lstStyle/>
          <a:p>
            <a:r>
              <a:rPr lang="en-US" dirty="0">
                <a:solidFill>
                  <a:srgbClr val="7030A0"/>
                </a:solidFill>
              </a:rPr>
              <a:t>Conclusion.</a:t>
            </a:r>
            <a:endParaRPr lang="en-US" dirty="0"/>
          </a:p>
        </p:txBody>
      </p:sp>
      <p:sp>
        <p:nvSpPr>
          <p:cNvPr id="4" name="Slide Number Placeholder 3">
            <a:extLst>
              <a:ext uri="{FF2B5EF4-FFF2-40B4-BE49-F238E27FC236}">
                <a16:creationId xmlns:a16="http://schemas.microsoft.com/office/drawing/2014/main" id="{BD4AB3AB-1EF1-0BCD-8A7C-06583849B07A}"/>
              </a:ext>
            </a:extLst>
          </p:cNvPr>
          <p:cNvSpPr>
            <a:spLocks noGrp="1"/>
          </p:cNvSpPr>
          <p:nvPr>
            <p:ph type="sldNum" sz="quarter" idx="12"/>
          </p:nvPr>
        </p:nvSpPr>
        <p:spPr/>
        <p:txBody>
          <a:bodyPr/>
          <a:lstStyle/>
          <a:p>
            <a:fld id="{BBDB7499-F370-8348-83C5-507685BB046D}" type="slidenum">
              <a:rPr lang="en-US" smtClean="0"/>
              <a:pPr/>
              <a:t>22</a:t>
            </a:fld>
            <a:endParaRPr lang="en-US" sz="1600" dirty="0"/>
          </a:p>
        </p:txBody>
      </p:sp>
      <p:pic>
        <p:nvPicPr>
          <p:cNvPr id="5" name="Picture 6" descr="3 Ways to Solve Two Step Algebraic Equations - wikiHow">
            <a:extLst>
              <a:ext uri="{FF2B5EF4-FFF2-40B4-BE49-F238E27FC236}">
                <a16:creationId xmlns:a16="http://schemas.microsoft.com/office/drawing/2014/main" id="{6865D915-EF1F-9224-F6AA-F0EFFD2C0E8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050159" y="1417343"/>
            <a:ext cx="3763115" cy="20991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67 Quantum physics blackboard Stock Video Footage - 4K and HD Video Clips |  Shutterstock">
            <a:extLst>
              <a:ext uri="{FF2B5EF4-FFF2-40B4-BE49-F238E27FC236}">
                <a16:creationId xmlns:a16="http://schemas.microsoft.com/office/drawing/2014/main" id="{6A907436-1DF1-7F15-8886-D57382A0E8A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78728" y="1399779"/>
            <a:ext cx="3763115" cy="211675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9FB0BDA-0CD9-36EA-44A2-AFAED2090B99}"/>
              </a:ext>
            </a:extLst>
          </p:cNvPr>
          <p:cNvSpPr txBox="1"/>
          <p:nvPr/>
        </p:nvSpPr>
        <p:spPr>
          <a:xfrm>
            <a:off x="1763721" y="3584474"/>
            <a:ext cx="2993127" cy="461665"/>
          </a:xfrm>
          <a:prstGeom prst="rect">
            <a:avLst/>
          </a:prstGeom>
          <a:noFill/>
        </p:spPr>
        <p:txBody>
          <a:bodyPr wrap="none" rtlCol="0">
            <a:spAutoFit/>
          </a:bodyPr>
          <a:lstStyle/>
          <a:p>
            <a:r>
              <a:rPr lang="en-US" sz="2400" u="sng" dirty="0"/>
              <a:t>Robust classification</a:t>
            </a:r>
          </a:p>
        </p:txBody>
      </p:sp>
      <p:sp>
        <p:nvSpPr>
          <p:cNvPr id="15" name="TextBox 14">
            <a:extLst>
              <a:ext uri="{FF2B5EF4-FFF2-40B4-BE49-F238E27FC236}">
                <a16:creationId xmlns:a16="http://schemas.microsoft.com/office/drawing/2014/main" id="{E5CC86A5-38A9-3DA9-D8CA-1EB1FDD8A826}"/>
              </a:ext>
            </a:extLst>
          </p:cNvPr>
          <p:cNvSpPr txBox="1"/>
          <p:nvPr/>
        </p:nvSpPr>
        <p:spPr>
          <a:xfrm>
            <a:off x="7683618" y="3584474"/>
            <a:ext cx="2496196" cy="461665"/>
          </a:xfrm>
          <a:prstGeom prst="rect">
            <a:avLst/>
          </a:prstGeom>
          <a:noFill/>
        </p:spPr>
        <p:txBody>
          <a:bodyPr wrap="none" rtlCol="0">
            <a:spAutoFit/>
          </a:bodyPr>
          <a:lstStyle/>
          <a:p>
            <a:r>
              <a:rPr lang="en-US" sz="2400" u="sng" dirty="0"/>
              <a:t>Robust detection</a:t>
            </a:r>
          </a:p>
        </p:txBody>
      </p:sp>
      <p:sp>
        <p:nvSpPr>
          <p:cNvPr id="16" name="Multiply 15">
            <a:extLst>
              <a:ext uri="{FF2B5EF4-FFF2-40B4-BE49-F238E27FC236}">
                <a16:creationId xmlns:a16="http://schemas.microsoft.com/office/drawing/2014/main" id="{AC1EA861-F564-2C99-AF5E-5CE0526A26C6}"/>
              </a:ext>
            </a:extLst>
          </p:cNvPr>
          <p:cNvSpPr/>
          <p:nvPr/>
        </p:nvSpPr>
        <p:spPr>
          <a:xfrm>
            <a:off x="6056745" y="1126435"/>
            <a:ext cx="5671429" cy="2676939"/>
          </a:xfrm>
          <a:prstGeom prst="mathMultiply">
            <a:avLst>
              <a:gd name="adj1" fmla="val 1169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67 Quantum physics blackboard Stock Video Footage - 4K and HD Video Clips |  Shutterstock">
            <a:extLst>
              <a:ext uri="{FF2B5EF4-FFF2-40B4-BE49-F238E27FC236}">
                <a16:creationId xmlns:a16="http://schemas.microsoft.com/office/drawing/2014/main" id="{7D3DF669-2A14-57F6-CFA8-1AA08EC4F4A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78728" y="1399779"/>
            <a:ext cx="3763115" cy="211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75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2.29167E-6 -3.33333E-6 L 0.12474 0.04005 C 0.15065 0.04908 0.18971 0.05394 0.2306 0.05394 C 0.27708 0.05394 0.31445 0.04908 0.34036 0.04005 L 0.46523 -3.33333E-6 " pathEditMode="relative" rAng="0" ptsTypes="AAAAA">
                                      <p:cBhvr>
                                        <p:cTn id="6" dur="2000" fill="hold"/>
                                        <p:tgtEl>
                                          <p:spTgt spid="10"/>
                                        </p:tgtEl>
                                        <p:attrNameLst>
                                          <p:attrName>ppt_x</p:attrName>
                                          <p:attrName>ppt_y</p:attrName>
                                        </p:attrNameLst>
                                      </p:cBhvr>
                                      <p:rCtr x="23255"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BB6A-2243-4A1D-2D82-5628FB95B4FB}"/>
              </a:ext>
            </a:extLst>
          </p:cNvPr>
          <p:cNvSpPr>
            <a:spLocks noGrp="1"/>
          </p:cNvSpPr>
          <p:nvPr>
            <p:ph type="title"/>
          </p:nvPr>
        </p:nvSpPr>
        <p:spPr/>
        <p:txBody>
          <a:bodyPr/>
          <a:lstStyle/>
          <a:p>
            <a:r>
              <a:rPr lang="en-US" dirty="0">
                <a:solidFill>
                  <a:srgbClr val="7030A0"/>
                </a:solidFill>
              </a:rPr>
              <a:t>Conclusion.</a:t>
            </a:r>
            <a:endParaRPr lang="en-US" dirty="0"/>
          </a:p>
        </p:txBody>
      </p:sp>
      <p:sp>
        <p:nvSpPr>
          <p:cNvPr id="4" name="Slide Number Placeholder 3">
            <a:extLst>
              <a:ext uri="{FF2B5EF4-FFF2-40B4-BE49-F238E27FC236}">
                <a16:creationId xmlns:a16="http://schemas.microsoft.com/office/drawing/2014/main" id="{BD4AB3AB-1EF1-0BCD-8A7C-06583849B07A}"/>
              </a:ext>
            </a:extLst>
          </p:cNvPr>
          <p:cNvSpPr>
            <a:spLocks noGrp="1"/>
          </p:cNvSpPr>
          <p:nvPr>
            <p:ph type="sldNum" sz="quarter" idx="12"/>
          </p:nvPr>
        </p:nvSpPr>
        <p:spPr/>
        <p:txBody>
          <a:bodyPr/>
          <a:lstStyle/>
          <a:p>
            <a:fld id="{BBDB7499-F370-8348-83C5-507685BB046D}" type="slidenum">
              <a:rPr lang="en-US" smtClean="0"/>
              <a:pPr/>
              <a:t>23</a:t>
            </a:fld>
            <a:endParaRPr lang="en-US" sz="1600" dirty="0"/>
          </a:p>
        </p:txBody>
      </p:sp>
      <p:pic>
        <p:nvPicPr>
          <p:cNvPr id="6" name="Picture 8" descr="67 Quantum physics blackboard Stock Video Footage - 4K and HD Video Clips |  Shutterstock">
            <a:extLst>
              <a:ext uri="{FF2B5EF4-FFF2-40B4-BE49-F238E27FC236}">
                <a16:creationId xmlns:a16="http://schemas.microsoft.com/office/drawing/2014/main" id="{6A907436-1DF1-7F15-8886-D57382A0E8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8728" y="1399779"/>
            <a:ext cx="3763115" cy="21167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FCCD9A0-AC01-960A-F540-729E3B04CE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664" y="4575749"/>
            <a:ext cx="3245865" cy="878715"/>
          </a:xfrm>
          <a:prstGeom prst="rect">
            <a:avLst/>
          </a:prstGeom>
          <a:ln w="38100">
            <a:solidFill>
              <a:schemeClr val="tx1"/>
            </a:solidFill>
          </a:ln>
        </p:spPr>
      </p:pic>
      <p:pic>
        <p:nvPicPr>
          <p:cNvPr id="8" name="Picture 7">
            <a:extLst>
              <a:ext uri="{FF2B5EF4-FFF2-40B4-BE49-F238E27FC236}">
                <a16:creationId xmlns:a16="http://schemas.microsoft.com/office/drawing/2014/main" id="{4B32B15E-05D1-8AEF-7931-9FB3A1FC6C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4664" y="5896272"/>
            <a:ext cx="2705376" cy="541075"/>
          </a:xfrm>
          <a:prstGeom prst="rect">
            <a:avLst/>
          </a:prstGeom>
          <a:ln w="38100">
            <a:solidFill>
              <a:schemeClr val="tx1"/>
            </a:solidFill>
          </a:ln>
        </p:spPr>
      </p:pic>
      <p:pic>
        <p:nvPicPr>
          <p:cNvPr id="9" name="Picture 8">
            <a:extLst>
              <a:ext uri="{FF2B5EF4-FFF2-40B4-BE49-F238E27FC236}">
                <a16:creationId xmlns:a16="http://schemas.microsoft.com/office/drawing/2014/main" id="{E3E1A383-A233-A95E-303D-624ABBF204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45766" y="4718636"/>
            <a:ext cx="3245865" cy="485776"/>
          </a:xfrm>
          <a:prstGeom prst="rect">
            <a:avLst/>
          </a:prstGeom>
          <a:ln w="38100">
            <a:solidFill>
              <a:schemeClr val="tx1"/>
            </a:solidFill>
          </a:ln>
        </p:spPr>
      </p:pic>
      <p:pic>
        <p:nvPicPr>
          <p:cNvPr id="10" name="Picture 9">
            <a:extLst>
              <a:ext uri="{FF2B5EF4-FFF2-40B4-BE49-F238E27FC236}">
                <a16:creationId xmlns:a16="http://schemas.microsoft.com/office/drawing/2014/main" id="{307080B1-298D-E370-8901-F1E2CFECDAA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74802" y="5707582"/>
            <a:ext cx="3416829" cy="1000401"/>
          </a:xfrm>
          <a:prstGeom prst="rect">
            <a:avLst/>
          </a:prstGeom>
          <a:ln w="38100">
            <a:solidFill>
              <a:schemeClr val="tx1"/>
            </a:solidFill>
          </a:ln>
        </p:spPr>
      </p:pic>
      <p:pic>
        <p:nvPicPr>
          <p:cNvPr id="11" name="Picture 10">
            <a:extLst>
              <a:ext uri="{FF2B5EF4-FFF2-40B4-BE49-F238E27FC236}">
                <a16:creationId xmlns:a16="http://schemas.microsoft.com/office/drawing/2014/main" id="{8963F133-D9C1-1AAB-56C5-97A78EF8F94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11062" y="5029135"/>
            <a:ext cx="3245865" cy="878715"/>
          </a:xfrm>
          <a:prstGeom prst="rect">
            <a:avLst/>
          </a:prstGeom>
          <a:ln w="38100">
            <a:solidFill>
              <a:schemeClr val="tx1"/>
            </a:solidFill>
          </a:ln>
        </p:spPr>
      </p:pic>
      <p:sp>
        <p:nvSpPr>
          <p:cNvPr id="14" name="TextBox 13">
            <a:extLst>
              <a:ext uri="{FF2B5EF4-FFF2-40B4-BE49-F238E27FC236}">
                <a16:creationId xmlns:a16="http://schemas.microsoft.com/office/drawing/2014/main" id="{69FB0BDA-0CD9-36EA-44A2-AFAED2090B99}"/>
              </a:ext>
            </a:extLst>
          </p:cNvPr>
          <p:cNvSpPr txBox="1"/>
          <p:nvPr/>
        </p:nvSpPr>
        <p:spPr>
          <a:xfrm>
            <a:off x="1763721" y="3584474"/>
            <a:ext cx="2993127" cy="461665"/>
          </a:xfrm>
          <a:prstGeom prst="rect">
            <a:avLst/>
          </a:prstGeom>
          <a:noFill/>
        </p:spPr>
        <p:txBody>
          <a:bodyPr wrap="none" rtlCol="0">
            <a:spAutoFit/>
          </a:bodyPr>
          <a:lstStyle/>
          <a:p>
            <a:r>
              <a:rPr lang="en-US" sz="2400" u="sng" dirty="0"/>
              <a:t>Robust classification</a:t>
            </a:r>
          </a:p>
        </p:txBody>
      </p:sp>
      <p:sp>
        <p:nvSpPr>
          <p:cNvPr id="15" name="TextBox 14">
            <a:extLst>
              <a:ext uri="{FF2B5EF4-FFF2-40B4-BE49-F238E27FC236}">
                <a16:creationId xmlns:a16="http://schemas.microsoft.com/office/drawing/2014/main" id="{E5CC86A5-38A9-3DA9-D8CA-1EB1FDD8A826}"/>
              </a:ext>
            </a:extLst>
          </p:cNvPr>
          <p:cNvSpPr txBox="1"/>
          <p:nvPr/>
        </p:nvSpPr>
        <p:spPr>
          <a:xfrm>
            <a:off x="7683618" y="3584474"/>
            <a:ext cx="2496196" cy="461665"/>
          </a:xfrm>
          <a:prstGeom prst="rect">
            <a:avLst/>
          </a:prstGeom>
          <a:noFill/>
        </p:spPr>
        <p:txBody>
          <a:bodyPr wrap="none" rtlCol="0">
            <a:spAutoFit/>
          </a:bodyPr>
          <a:lstStyle/>
          <a:p>
            <a:r>
              <a:rPr lang="en-US" sz="2400" u="sng" dirty="0"/>
              <a:t>Robust detection</a:t>
            </a:r>
          </a:p>
        </p:txBody>
      </p:sp>
      <p:pic>
        <p:nvPicPr>
          <p:cNvPr id="16" name="Picture 8" descr="67 Quantum physics blackboard Stock Video Footage - 4K and HD Video Clips |  Shutterstock">
            <a:extLst>
              <a:ext uri="{FF2B5EF4-FFF2-40B4-BE49-F238E27FC236}">
                <a16:creationId xmlns:a16="http://schemas.microsoft.com/office/drawing/2014/main" id="{FECBC056-C3BC-E52C-5A46-A1252B3642F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50157" y="1399779"/>
            <a:ext cx="3763115" cy="21167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665321CF-4E46-E6EF-33AE-E27C9C25C2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664" y="4575749"/>
            <a:ext cx="3245865" cy="878715"/>
          </a:xfrm>
          <a:prstGeom prst="rect">
            <a:avLst/>
          </a:prstGeom>
          <a:ln w="38100">
            <a:solidFill>
              <a:schemeClr val="tx1"/>
            </a:solidFill>
          </a:ln>
        </p:spPr>
      </p:pic>
      <p:pic>
        <p:nvPicPr>
          <p:cNvPr id="22" name="Picture 21">
            <a:extLst>
              <a:ext uri="{FF2B5EF4-FFF2-40B4-BE49-F238E27FC236}">
                <a16:creationId xmlns:a16="http://schemas.microsoft.com/office/drawing/2014/main" id="{049F2DFF-840F-2D12-BCF8-08F874E1B7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4664" y="5896272"/>
            <a:ext cx="2705376" cy="541075"/>
          </a:xfrm>
          <a:prstGeom prst="rect">
            <a:avLst/>
          </a:prstGeom>
          <a:ln w="38100">
            <a:solidFill>
              <a:schemeClr val="tx1"/>
            </a:solidFill>
          </a:ln>
        </p:spPr>
      </p:pic>
      <p:pic>
        <p:nvPicPr>
          <p:cNvPr id="23" name="Picture 22">
            <a:extLst>
              <a:ext uri="{FF2B5EF4-FFF2-40B4-BE49-F238E27FC236}">
                <a16:creationId xmlns:a16="http://schemas.microsoft.com/office/drawing/2014/main" id="{0177DC93-B859-CF6A-4BBB-C489509D20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45766" y="4718636"/>
            <a:ext cx="3245865" cy="485776"/>
          </a:xfrm>
          <a:prstGeom prst="rect">
            <a:avLst/>
          </a:prstGeom>
          <a:ln w="38100">
            <a:solidFill>
              <a:schemeClr val="tx1"/>
            </a:solidFill>
          </a:ln>
        </p:spPr>
      </p:pic>
      <p:pic>
        <p:nvPicPr>
          <p:cNvPr id="24" name="Picture 23">
            <a:extLst>
              <a:ext uri="{FF2B5EF4-FFF2-40B4-BE49-F238E27FC236}">
                <a16:creationId xmlns:a16="http://schemas.microsoft.com/office/drawing/2014/main" id="{E13D4DCE-CDCE-91C2-827E-C357B9C565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74802" y="5707582"/>
            <a:ext cx="3416829" cy="1000401"/>
          </a:xfrm>
          <a:prstGeom prst="rect">
            <a:avLst/>
          </a:prstGeom>
          <a:ln w="38100">
            <a:solidFill>
              <a:schemeClr val="tx1"/>
            </a:solidFill>
          </a:ln>
        </p:spPr>
      </p:pic>
      <p:pic>
        <p:nvPicPr>
          <p:cNvPr id="25" name="Picture 24">
            <a:extLst>
              <a:ext uri="{FF2B5EF4-FFF2-40B4-BE49-F238E27FC236}">
                <a16:creationId xmlns:a16="http://schemas.microsoft.com/office/drawing/2014/main" id="{FC521F21-F323-5DEB-5C0D-C8DB7848803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11062" y="5029135"/>
            <a:ext cx="3245865" cy="878715"/>
          </a:xfrm>
          <a:prstGeom prst="rect">
            <a:avLst/>
          </a:prstGeom>
          <a:ln w="38100">
            <a:solidFill>
              <a:schemeClr val="tx1"/>
            </a:solidFill>
          </a:ln>
        </p:spPr>
      </p:pic>
    </p:spTree>
    <p:extLst>
      <p:ext uri="{BB962C8B-B14F-4D97-AF65-F5344CB8AC3E}">
        <p14:creationId xmlns:p14="http://schemas.microsoft.com/office/powerpoint/2010/main" val="64491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2.08333E-7 0 L 0.12005 0.04005 C 0.14492 0.04907 0.18242 0.05394 0.22188 0.05394 C 0.2668 0.05394 0.30273 0.04907 0.3276 0.04005 L 0.44792 0 " pathEditMode="relative" rAng="0" ptsTypes="AAAAA">
                                      <p:cBhvr>
                                        <p:cTn id="6" dur="2000" fill="hold"/>
                                        <p:tgtEl>
                                          <p:spTgt spid="21"/>
                                        </p:tgtEl>
                                        <p:attrNameLst>
                                          <p:attrName>ppt_x</p:attrName>
                                          <p:attrName>ppt_y</p:attrName>
                                        </p:attrNameLst>
                                      </p:cBhvr>
                                      <p:rCtr x="22396" y="2685"/>
                                    </p:animMotion>
                                  </p:childTnLst>
                                </p:cTn>
                              </p:par>
                              <p:par>
                                <p:cTn id="7" presetID="37" presetClass="path" presetSubtype="0" accel="50000" decel="50000" fill="hold" nodeType="withEffect">
                                  <p:stCondLst>
                                    <p:cond delay="0"/>
                                  </p:stCondLst>
                                  <p:childTnLst>
                                    <p:animMotion origin="layout" path="M -2.08333E-7 4.51028E-17 L 0.12005 0.04005 C 0.14492 0.04907 0.18242 0.05394 0.22188 0.05394 C 0.2668 0.05394 0.30273 0.04907 0.3276 0.04005 L 0.44792 4.51028E-17 " pathEditMode="relative" rAng="0" ptsTypes="AAAAA">
                                      <p:cBhvr>
                                        <p:cTn id="8" dur="2000" fill="hold"/>
                                        <p:tgtEl>
                                          <p:spTgt spid="23"/>
                                        </p:tgtEl>
                                        <p:attrNameLst>
                                          <p:attrName>ppt_x</p:attrName>
                                          <p:attrName>ppt_y</p:attrName>
                                        </p:attrNameLst>
                                      </p:cBhvr>
                                      <p:rCtr x="22396" y="2685"/>
                                    </p:animMotion>
                                  </p:childTnLst>
                                </p:cTn>
                              </p:par>
                              <p:par>
                                <p:cTn id="9" presetID="37" presetClass="path" presetSubtype="0" accel="50000" decel="50000" fill="hold" nodeType="withEffect">
                                  <p:stCondLst>
                                    <p:cond delay="0"/>
                                  </p:stCondLst>
                                  <p:childTnLst>
                                    <p:animMotion origin="layout" path="M 5E-6 -2.22222E-6 L 0.12006 0.04005 C 0.14493 0.04908 0.18243 0.05394 0.22188 0.05394 C 0.2668 0.05394 0.30274 0.04908 0.32761 0.04005 L 0.44792 -2.22222E-6 " pathEditMode="relative" rAng="0" ptsTypes="AAAAA">
                                      <p:cBhvr>
                                        <p:cTn id="10" dur="2000" fill="hold"/>
                                        <p:tgtEl>
                                          <p:spTgt spid="25"/>
                                        </p:tgtEl>
                                        <p:attrNameLst>
                                          <p:attrName>ppt_x</p:attrName>
                                          <p:attrName>ppt_y</p:attrName>
                                        </p:attrNameLst>
                                      </p:cBhvr>
                                      <p:rCtr x="22396" y="2685"/>
                                    </p:animMotion>
                                  </p:childTnLst>
                                </p:cTn>
                              </p:par>
                              <p:par>
                                <p:cTn id="11" presetID="37" presetClass="path" presetSubtype="0" accel="50000" decel="50000" fill="hold" nodeType="withEffect">
                                  <p:stCondLst>
                                    <p:cond delay="0"/>
                                  </p:stCondLst>
                                  <p:childTnLst>
                                    <p:animMotion origin="layout" path="M -8.33333E-7 -2.59259E-6 L 0.12005 0.04005 C 0.14492 0.04908 0.18242 0.05394 0.22188 0.05394 C 0.2668 0.05394 0.30274 0.04908 0.32761 0.04005 L 0.44792 -2.59259E-6 " pathEditMode="relative" rAng="0" ptsTypes="AAAAA">
                                      <p:cBhvr>
                                        <p:cTn id="12" dur="2000" fill="hold"/>
                                        <p:tgtEl>
                                          <p:spTgt spid="24"/>
                                        </p:tgtEl>
                                        <p:attrNameLst>
                                          <p:attrName>ppt_x</p:attrName>
                                          <p:attrName>ppt_y</p:attrName>
                                        </p:attrNameLst>
                                      </p:cBhvr>
                                      <p:rCtr x="22396" y="2685"/>
                                    </p:animMotion>
                                  </p:childTnLst>
                                </p:cTn>
                              </p:par>
                              <p:par>
                                <p:cTn id="13" presetID="37" presetClass="path" presetSubtype="0" accel="50000" decel="50000" fill="hold" nodeType="withEffect">
                                  <p:stCondLst>
                                    <p:cond delay="0"/>
                                  </p:stCondLst>
                                  <p:childTnLst>
                                    <p:animMotion origin="layout" path="M -4.79167E-6 -4.07407E-6 L 0.12006 0.04005 C 0.14493 0.04908 0.18243 0.05394 0.22188 0.05394 C 0.2668 0.05394 0.30274 0.04908 0.32761 0.04005 L 0.44792 -4.07407E-6 " pathEditMode="relative" rAng="0" ptsTypes="AAAAA">
                                      <p:cBhvr>
                                        <p:cTn id="14" dur="2000" fill="hold"/>
                                        <p:tgtEl>
                                          <p:spTgt spid="22"/>
                                        </p:tgtEl>
                                        <p:attrNameLst>
                                          <p:attrName>ppt_x</p:attrName>
                                          <p:attrName>ppt_y</p:attrName>
                                        </p:attrNameLst>
                                      </p:cBhvr>
                                      <p:rCtr x="22396"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3AF9-9900-5F4E-B879-A65982886684}"/>
              </a:ext>
            </a:extLst>
          </p:cNvPr>
          <p:cNvSpPr>
            <a:spLocks noGrp="1"/>
          </p:cNvSpPr>
          <p:nvPr>
            <p:ph type="title"/>
          </p:nvPr>
        </p:nvSpPr>
        <p:spPr/>
        <p:txBody>
          <a:bodyPr/>
          <a:lstStyle/>
          <a:p>
            <a:r>
              <a:rPr lang="en-US" dirty="0">
                <a:solidFill>
                  <a:srgbClr val="7030A0"/>
                </a:solidFill>
              </a:rPr>
              <a:t>Conclusion.</a:t>
            </a:r>
          </a:p>
        </p:txBody>
      </p:sp>
      <p:sp>
        <p:nvSpPr>
          <p:cNvPr id="4" name="Slide Number Placeholder 3">
            <a:extLst>
              <a:ext uri="{FF2B5EF4-FFF2-40B4-BE49-F238E27FC236}">
                <a16:creationId xmlns:a16="http://schemas.microsoft.com/office/drawing/2014/main" id="{840DD7A6-380A-804A-9204-7081DF170A5D}"/>
              </a:ext>
            </a:extLst>
          </p:cNvPr>
          <p:cNvSpPr>
            <a:spLocks noGrp="1"/>
          </p:cNvSpPr>
          <p:nvPr>
            <p:ph type="sldNum" sz="quarter" idx="12"/>
          </p:nvPr>
        </p:nvSpPr>
        <p:spPr/>
        <p:txBody>
          <a:bodyPr/>
          <a:lstStyle/>
          <a:p>
            <a:fld id="{BBDB7499-F370-8348-83C5-507685BB046D}" type="slidenum">
              <a:rPr lang="en-US" smtClean="0"/>
              <a:pPr/>
              <a:t>24</a:t>
            </a:fld>
            <a:endParaRPr lang="en-US" sz="1600" dirty="0"/>
          </a:p>
        </p:txBody>
      </p:sp>
      <p:pic>
        <p:nvPicPr>
          <p:cNvPr id="6" name="Picture 2">
            <a:extLst>
              <a:ext uri="{FF2B5EF4-FFF2-40B4-BE49-F238E27FC236}">
                <a16:creationId xmlns:a16="http://schemas.microsoft.com/office/drawing/2014/main" id="{8AC0E549-A468-6B2C-E783-83D54DC60FF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62755" y="5210785"/>
            <a:ext cx="1020762" cy="10546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ransduction (machine learning) - Wikipedia">
            <a:extLst>
              <a:ext uri="{FF2B5EF4-FFF2-40B4-BE49-F238E27FC236}">
                <a16:creationId xmlns:a16="http://schemas.microsoft.com/office/drawing/2014/main" id="{171522F9-F1AE-BF4E-AA76-E8D56DA4269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30250" y="5051916"/>
            <a:ext cx="1375825" cy="141110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B72FE7A9-0570-2CB5-B4A7-EEF35D568C35}"/>
              </a:ext>
            </a:extLst>
          </p:cNvPr>
          <p:cNvSpPr>
            <a:spLocks noGrp="1"/>
          </p:cNvSpPr>
          <p:nvPr>
            <p:ph idx="1"/>
          </p:nvPr>
        </p:nvSpPr>
        <p:spPr>
          <a:xfrm>
            <a:off x="463826" y="4439488"/>
            <a:ext cx="11728174" cy="1584500"/>
          </a:xfrm>
        </p:spPr>
        <p:txBody>
          <a:bodyPr>
            <a:noAutofit/>
          </a:bodyPr>
          <a:lstStyle/>
          <a:p>
            <a:pPr>
              <a:spcAft>
                <a:spcPts val="2000"/>
              </a:spcAft>
              <a:buFont typeface="Wingdings" pitchFamily="2" charset="2"/>
              <a:buChar char="Ø"/>
            </a:pPr>
            <a:r>
              <a:rPr lang="en-US" sz="2800" dirty="0"/>
              <a:t>Reductions/separations for other “easier” approaches to robustness?</a:t>
            </a:r>
          </a:p>
        </p:txBody>
      </p:sp>
      <p:pic>
        <p:nvPicPr>
          <p:cNvPr id="12290" name="Picture 2">
            <a:extLst>
              <a:ext uri="{FF2B5EF4-FFF2-40B4-BE49-F238E27FC236}">
                <a16:creationId xmlns:a16="http://schemas.microsoft.com/office/drawing/2014/main" id="{82F334DB-789C-FF74-F9D6-BFDAB49D492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40197" y="5035356"/>
            <a:ext cx="2464077" cy="157864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31264F4-3492-CD5C-DB78-8FD6FB283DC3}"/>
              </a:ext>
            </a:extLst>
          </p:cNvPr>
          <p:cNvSpPr txBox="1"/>
          <p:nvPr/>
        </p:nvSpPr>
        <p:spPr>
          <a:xfrm>
            <a:off x="7540212" y="5241488"/>
            <a:ext cx="4651788" cy="1200329"/>
          </a:xfrm>
          <a:prstGeom prst="rect">
            <a:avLst/>
          </a:prstGeom>
          <a:noFill/>
        </p:spPr>
        <p:txBody>
          <a:bodyPr wrap="square">
            <a:spAutoFit/>
          </a:bodyPr>
          <a:lstStyle/>
          <a:p>
            <a:r>
              <a:rPr lang="en-US" sz="2400" dirty="0">
                <a:solidFill>
                  <a:schemeClr val="accent1"/>
                </a:solidFill>
                <a:hlinkClick r:id="rId6">
                  <a:extLst>
                    <a:ext uri="{A12FA001-AC4F-418D-AE19-62706E023703}">
                      <ahyp:hlinkClr xmlns:ahyp="http://schemas.microsoft.com/office/drawing/2018/hyperlinkcolor" val="tx"/>
                    </a:ext>
                  </a:extLst>
                </a:hlinkClick>
              </a:rPr>
              <a:t>https://arxiv.org/abs/2107.11630</a:t>
            </a:r>
            <a:endParaRPr lang="en-US" sz="2400" dirty="0">
              <a:solidFill>
                <a:schemeClr val="accent1"/>
              </a:solidFill>
            </a:endParaRPr>
          </a:p>
          <a:p>
            <a:endParaRPr lang="en-US" sz="2400" dirty="0">
              <a:solidFill>
                <a:schemeClr val="accent1"/>
              </a:solidFill>
            </a:endParaRPr>
          </a:p>
          <a:p>
            <a:r>
              <a:rPr lang="en-US" sz="2400" dirty="0">
                <a:solidFill>
                  <a:schemeClr val="accent1"/>
                </a:solidFill>
                <a:hlinkClick r:id="rId7">
                  <a:extLst>
                    <a:ext uri="{A12FA001-AC4F-418D-AE19-62706E023703}">
                      <ahyp:hlinkClr xmlns:ahyp="http://schemas.microsoft.com/office/drawing/2018/hyperlinkcolor" val="tx"/>
                    </a:ext>
                  </a:extLst>
                </a:hlinkClick>
              </a:rPr>
              <a:t>https://floriantramer.com</a:t>
            </a:r>
            <a:endParaRPr lang="en-US" sz="2400" dirty="0">
              <a:solidFill>
                <a:schemeClr val="accent1"/>
              </a:solidFill>
            </a:endParaRPr>
          </a:p>
        </p:txBody>
      </p:sp>
      <p:pic>
        <p:nvPicPr>
          <p:cNvPr id="10" name="Picture 8" descr="67 Quantum physics blackboard Stock Video Footage - 4K and HD Video Clips |  Shutterstock">
            <a:extLst>
              <a:ext uri="{FF2B5EF4-FFF2-40B4-BE49-F238E27FC236}">
                <a16:creationId xmlns:a16="http://schemas.microsoft.com/office/drawing/2014/main" id="{69FB2D44-1066-80F6-5A5D-35EA75ECBA4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378728" y="1399779"/>
            <a:ext cx="3763115" cy="21167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C8063A7-5477-7D02-B7B6-81C37D62C298}"/>
              </a:ext>
            </a:extLst>
          </p:cNvPr>
          <p:cNvSpPr txBox="1"/>
          <p:nvPr/>
        </p:nvSpPr>
        <p:spPr>
          <a:xfrm>
            <a:off x="1763721" y="3584474"/>
            <a:ext cx="2993127" cy="461665"/>
          </a:xfrm>
          <a:prstGeom prst="rect">
            <a:avLst/>
          </a:prstGeom>
          <a:noFill/>
        </p:spPr>
        <p:txBody>
          <a:bodyPr wrap="none" rtlCol="0">
            <a:spAutoFit/>
          </a:bodyPr>
          <a:lstStyle/>
          <a:p>
            <a:r>
              <a:rPr lang="en-US" sz="2400" u="sng" dirty="0"/>
              <a:t>Robust classification</a:t>
            </a:r>
          </a:p>
        </p:txBody>
      </p:sp>
      <p:sp>
        <p:nvSpPr>
          <p:cNvPr id="13" name="TextBox 12">
            <a:extLst>
              <a:ext uri="{FF2B5EF4-FFF2-40B4-BE49-F238E27FC236}">
                <a16:creationId xmlns:a16="http://schemas.microsoft.com/office/drawing/2014/main" id="{08ADA434-D7BD-BDD3-F46B-2486309A6612}"/>
              </a:ext>
            </a:extLst>
          </p:cNvPr>
          <p:cNvSpPr txBox="1"/>
          <p:nvPr/>
        </p:nvSpPr>
        <p:spPr>
          <a:xfrm>
            <a:off x="7683618" y="3584474"/>
            <a:ext cx="2496196" cy="461665"/>
          </a:xfrm>
          <a:prstGeom prst="rect">
            <a:avLst/>
          </a:prstGeom>
          <a:noFill/>
        </p:spPr>
        <p:txBody>
          <a:bodyPr wrap="none" rtlCol="0">
            <a:spAutoFit/>
          </a:bodyPr>
          <a:lstStyle/>
          <a:p>
            <a:r>
              <a:rPr lang="en-US" sz="2400" u="sng" dirty="0"/>
              <a:t>Robust detection</a:t>
            </a:r>
          </a:p>
        </p:txBody>
      </p:sp>
      <p:pic>
        <p:nvPicPr>
          <p:cNvPr id="14" name="Picture 8" descr="67 Quantum physics blackboard Stock Video Footage - 4K and HD Video Clips |  Shutterstock">
            <a:extLst>
              <a:ext uri="{FF2B5EF4-FFF2-40B4-BE49-F238E27FC236}">
                <a16:creationId xmlns:a16="http://schemas.microsoft.com/office/drawing/2014/main" id="{36EB4245-77E3-19BD-3AF4-A52EAB16E774}"/>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050157" y="1399779"/>
            <a:ext cx="3763115" cy="211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45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7CB72-12CA-8DCC-6EDC-1243F60949B3}"/>
              </a:ext>
            </a:extLst>
          </p:cNvPr>
          <p:cNvSpPr>
            <a:spLocks noGrp="1"/>
          </p:cNvSpPr>
          <p:nvPr>
            <p:ph type="title"/>
          </p:nvPr>
        </p:nvSpPr>
        <p:spPr/>
        <p:txBody>
          <a:bodyPr/>
          <a:lstStyle/>
          <a:p>
            <a:r>
              <a:rPr lang="en-US" dirty="0"/>
              <a:t>Robust classification is </a:t>
            </a:r>
            <a:r>
              <a:rPr lang="en-US" dirty="0">
                <a:solidFill>
                  <a:srgbClr val="7030A0"/>
                </a:solidFill>
              </a:rPr>
              <a:t>hard! </a:t>
            </a:r>
          </a:p>
        </p:txBody>
      </p:sp>
      <p:sp>
        <p:nvSpPr>
          <p:cNvPr id="4" name="Slide Number Placeholder 3">
            <a:extLst>
              <a:ext uri="{FF2B5EF4-FFF2-40B4-BE49-F238E27FC236}">
                <a16:creationId xmlns:a16="http://schemas.microsoft.com/office/drawing/2014/main" id="{7462BF9F-E316-44C2-8AE9-9B5230F47A26}"/>
              </a:ext>
            </a:extLst>
          </p:cNvPr>
          <p:cNvSpPr>
            <a:spLocks noGrp="1"/>
          </p:cNvSpPr>
          <p:nvPr>
            <p:ph type="sldNum" sz="quarter" idx="12"/>
          </p:nvPr>
        </p:nvSpPr>
        <p:spPr/>
        <p:txBody>
          <a:bodyPr/>
          <a:lstStyle/>
          <a:p>
            <a:fld id="{BBDB7499-F370-8348-83C5-507685BB046D}" type="slidenum">
              <a:rPr lang="en-US" smtClean="0"/>
              <a:pPr/>
              <a:t>3</a:t>
            </a:fld>
            <a:endParaRPr lang="en-US" sz="1600" dirty="0"/>
          </a:p>
        </p:txBody>
      </p:sp>
      <p:graphicFrame>
        <p:nvGraphicFramePr>
          <p:cNvPr id="3" name="Chart 2">
            <a:extLst>
              <a:ext uri="{FF2B5EF4-FFF2-40B4-BE49-F238E27FC236}">
                <a16:creationId xmlns:a16="http://schemas.microsoft.com/office/drawing/2014/main" id="{977BFFC6-3EE3-5E73-CB66-FE0DEDBAFF9D}"/>
              </a:ext>
            </a:extLst>
          </p:cNvPr>
          <p:cNvGraphicFramePr/>
          <p:nvPr>
            <p:extLst>
              <p:ext uri="{D42A27DB-BD31-4B8C-83A1-F6EECF244321}">
                <p14:modId xmlns:p14="http://schemas.microsoft.com/office/powerpoint/2010/main" val="2211894445"/>
              </p:ext>
            </p:extLst>
          </p:nvPr>
        </p:nvGraphicFramePr>
        <p:xfrm>
          <a:off x="1481471" y="1556351"/>
          <a:ext cx="8803758" cy="462041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5497C8F-018C-258E-980A-667E22CCEA80}"/>
              </a:ext>
            </a:extLst>
          </p:cNvPr>
          <p:cNvSpPr txBox="1"/>
          <p:nvPr/>
        </p:nvSpPr>
        <p:spPr>
          <a:xfrm>
            <a:off x="3471144" y="6004950"/>
            <a:ext cx="1034257" cy="523220"/>
          </a:xfrm>
          <a:prstGeom prst="rect">
            <a:avLst/>
          </a:prstGeom>
          <a:noFill/>
        </p:spPr>
        <p:txBody>
          <a:bodyPr wrap="none" rtlCol="0">
            <a:spAutoFit/>
          </a:bodyPr>
          <a:lstStyle/>
          <a:p>
            <a:r>
              <a:rPr lang="en-US" sz="2800" dirty="0">
                <a:latin typeface="Cambria Math" panose="02040503050406030204" pitchFamily="18" charset="0"/>
                <a:ea typeface="Cambria Math" panose="02040503050406030204" pitchFamily="18" charset="0"/>
              </a:rPr>
              <a:t>Clean</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1C1C2B5-5A30-FC4D-A3DF-7A52B1BF97F5}"/>
                  </a:ext>
                </a:extLst>
              </p:cNvPr>
              <p:cNvSpPr txBox="1"/>
              <p:nvPr/>
            </p:nvSpPr>
            <p:spPr>
              <a:xfrm>
                <a:off x="6752636" y="6004950"/>
                <a:ext cx="4039376" cy="523220"/>
              </a:xfrm>
              <a:prstGeom prst="rect">
                <a:avLst/>
              </a:prstGeom>
              <a:noFill/>
            </p:spPr>
            <p:txBody>
              <a:bodyPr wrap="none" rtlCol="0">
                <a:spAutoFit/>
              </a:bodyPr>
              <a:lstStyle/>
              <a:p>
                <a:r>
                  <a:rPr lang="en-US" sz="2800" dirty="0">
                    <a:latin typeface="Cambria Math" panose="02040503050406030204" pitchFamily="18" charset="0"/>
                    <a:ea typeface="Cambria Math" panose="02040503050406030204" pitchFamily="18" charset="0"/>
                  </a:rPr>
                  <a:t>Adversarial (</a:t>
                </a:r>
                <a14:m>
                  <m:oMath xmlns:m="http://schemas.openxmlformats.org/officeDocument/2006/math">
                    <m:sSub>
                      <m:sSubPr>
                        <m:ctrlPr>
                          <a:rPr lang="en-US" sz="2800" i="1" smtClean="0">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ℓ</m:t>
                        </m:r>
                      </m:e>
                      <m:sub>
                        <m:r>
                          <a:rPr lang="en-US" sz="2800" i="1" smtClean="0">
                            <a:latin typeface="Cambria Math" panose="02040503050406030204" pitchFamily="18" charset="0"/>
                            <a:ea typeface="Cambria Math" panose="02040503050406030204" pitchFamily="18" charset="0"/>
                          </a:rPr>
                          <m:t>∞</m:t>
                        </m:r>
                      </m:sub>
                    </m:sSub>
                    <m:r>
                      <a:rPr lang="fr-CH" sz="2800" b="0" i="1" smtClean="0">
                        <a:latin typeface="Cambria Math" panose="02040503050406030204" pitchFamily="18" charset="0"/>
                        <a:ea typeface="Cambria Math" panose="02040503050406030204" pitchFamily="18" charset="0"/>
                      </a:rPr>
                      <m:t>=</m:t>
                    </m:r>
                    <m:f>
                      <m:fPr>
                        <m:type m:val="skw"/>
                        <m:ctrlPr>
                          <a:rPr lang="fr-CH" sz="2800" b="0" i="1" smtClean="0">
                            <a:latin typeface="Cambria Math" panose="02040503050406030204" pitchFamily="18" charset="0"/>
                            <a:ea typeface="Cambria Math" panose="02040503050406030204" pitchFamily="18" charset="0"/>
                          </a:rPr>
                        </m:ctrlPr>
                      </m:fPr>
                      <m:num>
                        <m:r>
                          <a:rPr lang="fr-CH" sz="2800" b="0" i="1" smtClean="0">
                            <a:latin typeface="Cambria Math" panose="02040503050406030204" pitchFamily="18" charset="0"/>
                            <a:ea typeface="Cambria Math" panose="02040503050406030204" pitchFamily="18" charset="0"/>
                          </a:rPr>
                          <m:t>4</m:t>
                        </m:r>
                      </m:num>
                      <m:den>
                        <m:r>
                          <a:rPr lang="fr-CH" sz="2800" b="0" i="1" smtClean="0">
                            <a:latin typeface="Cambria Math" panose="02040503050406030204" pitchFamily="18" charset="0"/>
                            <a:ea typeface="Cambria Math" panose="02040503050406030204" pitchFamily="18" charset="0"/>
                          </a:rPr>
                          <m:t>255</m:t>
                        </m:r>
                      </m:den>
                    </m:f>
                  </m:oMath>
                </a14:m>
                <a:r>
                  <a:rPr lang="en-US" sz="2800" dirty="0">
                    <a:latin typeface="Cambria Math" panose="02040503050406030204" pitchFamily="18" charset="0"/>
                    <a:ea typeface="Cambria Math" panose="02040503050406030204" pitchFamily="18" charset="0"/>
                  </a:rPr>
                  <a:t>)</a:t>
                </a:r>
              </a:p>
            </p:txBody>
          </p:sp>
        </mc:Choice>
        <mc:Fallback xmlns="">
          <p:sp>
            <p:nvSpPr>
              <p:cNvPr id="16" name="TextBox 15">
                <a:extLst>
                  <a:ext uri="{FF2B5EF4-FFF2-40B4-BE49-F238E27FC236}">
                    <a16:creationId xmlns:a16="http://schemas.microsoft.com/office/drawing/2014/main" id="{B1C1C2B5-5A30-FC4D-A3DF-7A52B1BF97F5}"/>
                  </a:ext>
                </a:extLst>
              </p:cNvPr>
              <p:cNvSpPr txBox="1">
                <a:spLocks noRot="1" noChangeAspect="1" noMove="1" noResize="1" noEditPoints="1" noAdjustHandles="1" noChangeArrowheads="1" noChangeShapeType="1" noTextEdit="1"/>
              </p:cNvSpPr>
              <p:nvPr/>
            </p:nvSpPr>
            <p:spPr>
              <a:xfrm>
                <a:off x="6752636" y="6004950"/>
                <a:ext cx="4039376" cy="523220"/>
              </a:xfrm>
              <a:prstGeom prst="rect">
                <a:avLst/>
              </a:prstGeom>
              <a:blipFill>
                <a:blip r:embed="rId4"/>
                <a:stretch>
                  <a:fillRect l="-3135" t="-123256" r="-940" b="-186047"/>
                </a:stretch>
              </a:blipFill>
            </p:spPr>
            <p:txBody>
              <a:bodyPr/>
              <a:lstStyle/>
              <a:p>
                <a:r>
                  <a:rPr lang="en-US">
                    <a:noFill/>
                  </a:rPr>
                  <a:t> </a:t>
                </a:r>
              </a:p>
            </p:txBody>
          </p:sp>
        </mc:Fallback>
      </mc:AlternateContent>
      <p:pic>
        <p:nvPicPr>
          <p:cNvPr id="17" name="Picture 16">
            <a:extLst>
              <a:ext uri="{FF2B5EF4-FFF2-40B4-BE49-F238E27FC236}">
                <a16:creationId xmlns:a16="http://schemas.microsoft.com/office/drawing/2014/main" id="{46D75E34-A50D-9E86-42C9-2E6D216AF3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4406" y="1757742"/>
            <a:ext cx="1525599" cy="1525599"/>
          </a:xfrm>
          <a:prstGeom prst="rect">
            <a:avLst/>
          </a:prstGeom>
        </p:spPr>
      </p:pic>
      <p:pic>
        <p:nvPicPr>
          <p:cNvPr id="18" name="Picture 17">
            <a:extLst>
              <a:ext uri="{FF2B5EF4-FFF2-40B4-BE49-F238E27FC236}">
                <a16:creationId xmlns:a16="http://schemas.microsoft.com/office/drawing/2014/main" id="{77DBDC8F-333C-1EC2-5C50-B77BCCD9FF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64964" y="3624588"/>
            <a:ext cx="1527048" cy="1527048"/>
          </a:xfrm>
          <a:prstGeom prst="rect">
            <a:avLst/>
          </a:prstGeom>
        </p:spPr>
      </p:pic>
    </p:spTree>
    <p:extLst>
      <p:ext uri="{BB962C8B-B14F-4D97-AF65-F5344CB8AC3E}">
        <p14:creationId xmlns:p14="http://schemas.microsoft.com/office/powerpoint/2010/main" val="4018344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8C30-D9AF-45B2-A5F3-A56097A27236}"/>
              </a:ext>
            </a:extLst>
          </p:cNvPr>
          <p:cNvSpPr>
            <a:spLocks noGrp="1"/>
          </p:cNvSpPr>
          <p:nvPr>
            <p:ph type="title"/>
          </p:nvPr>
        </p:nvSpPr>
        <p:spPr>
          <a:xfrm>
            <a:off x="463825" y="410368"/>
            <a:ext cx="11554003" cy="1325563"/>
          </a:xfrm>
        </p:spPr>
        <p:txBody>
          <a:bodyPr/>
          <a:lstStyle/>
          <a:p>
            <a:r>
              <a:rPr lang="en-US" dirty="0"/>
              <a:t>Can we solve an </a:t>
            </a:r>
            <a:r>
              <a:rPr lang="en-US" i="1" dirty="0">
                <a:solidFill>
                  <a:srgbClr val="009051"/>
                </a:solidFill>
              </a:rPr>
              <a:t>easier</a:t>
            </a:r>
            <a:r>
              <a:rPr lang="en-US" dirty="0"/>
              <a:t> problem?</a:t>
            </a:r>
          </a:p>
        </p:txBody>
      </p:sp>
      <p:sp>
        <p:nvSpPr>
          <p:cNvPr id="4" name="Slide Number Placeholder 3">
            <a:extLst>
              <a:ext uri="{FF2B5EF4-FFF2-40B4-BE49-F238E27FC236}">
                <a16:creationId xmlns:a16="http://schemas.microsoft.com/office/drawing/2014/main" id="{AC4E6F06-D765-5C68-5841-BDBA1C12075F}"/>
              </a:ext>
            </a:extLst>
          </p:cNvPr>
          <p:cNvSpPr>
            <a:spLocks noGrp="1"/>
          </p:cNvSpPr>
          <p:nvPr>
            <p:ph type="sldNum" sz="quarter" idx="12"/>
          </p:nvPr>
        </p:nvSpPr>
        <p:spPr/>
        <p:txBody>
          <a:bodyPr/>
          <a:lstStyle/>
          <a:p>
            <a:fld id="{BBDB7499-F370-8348-83C5-507685BB046D}" type="slidenum">
              <a:rPr lang="en-US" smtClean="0"/>
              <a:pPr/>
              <a:t>4</a:t>
            </a:fld>
            <a:endParaRPr lang="en-US" sz="1600" dirty="0"/>
          </a:p>
        </p:txBody>
      </p:sp>
      <p:sp>
        <p:nvSpPr>
          <p:cNvPr id="12" name="Content Placeholder 2">
            <a:extLst>
              <a:ext uri="{FF2B5EF4-FFF2-40B4-BE49-F238E27FC236}">
                <a16:creationId xmlns:a16="http://schemas.microsoft.com/office/drawing/2014/main" id="{C90C0D29-FF43-9FF7-774C-445C7BD15826}"/>
              </a:ext>
            </a:extLst>
          </p:cNvPr>
          <p:cNvSpPr>
            <a:spLocks noGrp="1"/>
          </p:cNvSpPr>
          <p:nvPr>
            <p:ph idx="1"/>
          </p:nvPr>
        </p:nvSpPr>
        <p:spPr>
          <a:xfrm>
            <a:off x="463826" y="1825625"/>
            <a:ext cx="11264348" cy="4351338"/>
          </a:xfrm>
        </p:spPr>
        <p:txBody>
          <a:bodyPr>
            <a:normAutofit fontScale="92500" lnSpcReduction="20000"/>
          </a:bodyPr>
          <a:lstStyle/>
          <a:p>
            <a:pPr marL="0" indent="0">
              <a:spcAft>
                <a:spcPts val="6000"/>
              </a:spcAft>
              <a:buNone/>
            </a:pPr>
            <a:r>
              <a:rPr lang="en-US" sz="3600" dirty="0"/>
              <a:t>		</a:t>
            </a:r>
            <a:r>
              <a:rPr lang="en-US" sz="3600" i="1" dirty="0">
                <a:solidFill>
                  <a:srgbClr val="0070C0"/>
                </a:solidFill>
              </a:rPr>
              <a:t>Computationally</a:t>
            </a:r>
            <a:r>
              <a:rPr lang="en-US" sz="3600" dirty="0"/>
              <a:t> robust classification</a:t>
            </a:r>
          </a:p>
          <a:p>
            <a:pPr marL="0" indent="0">
              <a:spcAft>
                <a:spcPts val="6000"/>
              </a:spcAft>
              <a:buNone/>
            </a:pPr>
            <a:r>
              <a:rPr lang="en-US" sz="3600" dirty="0"/>
              <a:t>		</a:t>
            </a:r>
            <a:r>
              <a:rPr lang="en-US" sz="3600" i="1" dirty="0">
                <a:solidFill>
                  <a:srgbClr val="0070C0"/>
                </a:solidFill>
              </a:rPr>
              <a:t>Randomized</a:t>
            </a:r>
            <a:r>
              <a:rPr lang="en-US" sz="3600" dirty="0"/>
              <a:t> robust classification</a:t>
            </a:r>
          </a:p>
          <a:p>
            <a:pPr marL="0" indent="0">
              <a:spcAft>
                <a:spcPts val="6000"/>
              </a:spcAft>
              <a:buNone/>
            </a:pPr>
            <a:r>
              <a:rPr lang="en-US" sz="3600" dirty="0"/>
              <a:t>		Robust </a:t>
            </a:r>
            <a:r>
              <a:rPr lang="en-US" sz="3600" i="1" dirty="0" err="1">
                <a:solidFill>
                  <a:srgbClr val="0070C0"/>
                </a:solidFill>
              </a:rPr>
              <a:t>transductive</a:t>
            </a:r>
            <a:r>
              <a:rPr lang="en-US" sz="3600" i="1" dirty="0">
                <a:solidFill>
                  <a:srgbClr val="0070C0"/>
                </a:solidFill>
              </a:rPr>
              <a:t> classification</a:t>
            </a:r>
            <a:endParaRPr lang="en-US" sz="3600" dirty="0"/>
          </a:p>
          <a:p>
            <a:pPr marL="0" indent="0">
              <a:spcAft>
                <a:spcPts val="6000"/>
              </a:spcAft>
              <a:buNone/>
            </a:pPr>
            <a:r>
              <a:rPr lang="en-US" sz="3600" dirty="0"/>
              <a:t>		Robust </a:t>
            </a:r>
            <a:r>
              <a:rPr lang="en-US" sz="3600" i="1" dirty="0">
                <a:solidFill>
                  <a:srgbClr val="0070C0"/>
                </a:solidFill>
              </a:rPr>
              <a:t>detection</a:t>
            </a:r>
            <a:endParaRPr lang="en-US" sz="3600" dirty="0"/>
          </a:p>
        </p:txBody>
      </p:sp>
      <p:pic>
        <p:nvPicPr>
          <p:cNvPr id="1028" name="Picture 4" descr="Transduction (machine learning) - Wikipedia">
            <a:extLst>
              <a:ext uri="{FF2B5EF4-FFF2-40B4-BE49-F238E27FC236}">
                <a16:creationId xmlns:a16="http://schemas.microsoft.com/office/drawing/2014/main" id="{6CFFEE26-F57D-27F8-9EBF-AECDF781137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9139" y="3936806"/>
            <a:ext cx="1020762" cy="10469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240 Smoke Detector Illustrations &amp; Clip Art - iStock">
            <a:extLst>
              <a:ext uri="{FF2B5EF4-FFF2-40B4-BE49-F238E27FC236}">
                <a16:creationId xmlns:a16="http://schemas.microsoft.com/office/drawing/2014/main" id="{DF4EF2EC-45D2-A737-1FA8-01020FC3D05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5470" y="5137939"/>
            <a:ext cx="1375825" cy="13758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ock and Key clipart for free - Clipart World">
            <a:extLst>
              <a:ext uri="{FF2B5EF4-FFF2-40B4-BE49-F238E27FC236}">
                <a16:creationId xmlns:a16="http://schemas.microsoft.com/office/drawing/2014/main" id="{96A57961-9962-695B-BDC0-DCACCB8E5B8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4426" y="1319332"/>
            <a:ext cx="1375826" cy="12323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47506992-ABC8-3B19-9C30-6AF399D2550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72650" y="2616099"/>
            <a:ext cx="1781464" cy="1141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16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78C30-D9AF-45B2-A5F3-A56097A27236}"/>
              </a:ext>
            </a:extLst>
          </p:cNvPr>
          <p:cNvSpPr>
            <a:spLocks noGrp="1"/>
          </p:cNvSpPr>
          <p:nvPr>
            <p:ph type="title"/>
          </p:nvPr>
        </p:nvSpPr>
        <p:spPr>
          <a:xfrm>
            <a:off x="463825" y="410368"/>
            <a:ext cx="11554003" cy="1325563"/>
          </a:xfrm>
        </p:spPr>
        <p:txBody>
          <a:bodyPr/>
          <a:lstStyle/>
          <a:p>
            <a:r>
              <a:rPr lang="en-US" dirty="0"/>
              <a:t>Can we solve an </a:t>
            </a:r>
            <a:r>
              <a:rPr lang="en-US" i="1" dirty="0">
                <a:solidFill>
                  <a:srgbClr val="009051"/>
                </a:solidFill>
              </a:rPr>
              <a:t>easier</a:t>
            </a:r>
            <a:r>
              <a:rPr lang="en-US" dirty="0"/>
              <a:t> problem?</a:t>
            </a:r>
          </a:p>
        </p:txBody>
      </p:sp>
      <p:sp>
        <p:nvSpPr>
          <p:cNvPr id="4" name="Slide Number Placeholder 3">
            <a:extLst>
              <a:ext uri="{FF2B5EF4-FFF2-40B4-BE49-F238E27FC236}">
                <a16:creationId xmlns:a16="http://schemas.microsoft.com/office/drawing/2014/main" id="{AC4E6F06-D765-5C68-5841-BDBA1C12075F}"/>
              </a:ext>
            </a:extLst>
          </p:cNvPr>
          <p:cNvSpPr>
            <a:spLocks noGrp="1"/>
          </p:cNvSpPr>
          <p:nvPr>
            <p:ph type="sldNum" sz="quarter" idx="12"/>
          </p:nvPr>
        </p:nvSpPr>
        <p:spPr/>
        <p:txBody>
          <a:bodyPr/>
          <a:lstStyle/>
          <a:p>
            <a:fld id="{BBDB7499-F370-8348-83C5-507685BB046D}" type="slidenum">
              <a:rPr lang="en-US" smtClean="0"/>
              <a:pPr/>
              <a:t>5</a:t>
            </a:fld>
            <a:endParaRPr lang="en-US" sz="1600" dirty="0"/>
          </a:p>
        </p:txBody>
      </p:sp>
      <p:sp>
        <p:nvSpPr>
          <p:cNvPr id="12" name="Content Placeholder 2">
            <a:extLst>
              <a:ext uri="{FF2B5EF4-FFF2-40B4-BE49-F238E27FC236}">
                <a16:creationId xmlns:a16="http://schemas.microsoft.com/office/drawing/2014/main" id="{C90C0D29-FF43-9FF7-774C-445C7BD15826}"/>
              </a:ext>
            </a:extLst>
          </p:cNvPr>
          <p:cNvSpPr>
            <a:spLocks noGrp="1"/>
          </p:cNvSpPr>
          <p:nvPr>
            <p:ph idx="1"/>
          </p:nvPr>
        </p:nvSpPr>
        <p:spPr>
          <a:xfrm>
            <a:off x="463826" y="1825625"/>
            <a:ext cx="11264348" cy="4351338"/>
          </a:xfrm>
        </p:spPr>
        <p:txBody>
          <a:bodyPr>
            <a:normAutofit fontScale="92500" lnSpcReduction="20000"/>
          </a:bodyPr>
          <a:lstStyle/>
          <a:p>
            <a:pPr marL="0" indent="0">
              <a:spcAft>
                <a:spcPts val="6000"/>
              </a:spcAft>
              <a:buNone/>
            </a:pPr>
            <a:r>
              <a:rPr lang="en-US" sz="3600" dirty="0"/>
              <a:t>		</a:t>
            </a:r>
            <a:r>
              <a:rPr lang="en-US" sz="3600" i="1" dirty="0">
                <a:solidFill>
                  <a:srgbClr val="0070C0"/>
                </a:solidFill>
              </a:rPr>
              <a:t>Computationally</a:t>
            </a:r>
            <a:r>
              <a:rPr lang="en-US" sz="3600" dirty="0"/>
              <a:t> robust classification</a:t>
            </a:r>
          </a:p>
          <a:p>
            <a:pPr marL="0" indent="0">
              <a:spcAft>
                <a:spcPts val="6000"/>
              </a:spcAft>
              <a:buNone/>
            </a:pPr>
            <a:r>
              <a:rPr lang="en-US" sz="3600" dirty="0"/>
              <a:t>		</a:t>
            </a:r>
            <a:r>
              <a:rPr lang="en-US" sz="3600" i="1" dirty="0">
                <a:solidFill>
                  <a:srgbClr val="0070C0"/>
                </a:solidFill>
              </a:rPr>
              <a:t>Randomized</a:t>
            </a:r>
            <a:r>
              <a:rPr lang="en-US" sz="3600" dirty="0"/>
              <a:t> robust classification</a:t>
            </a:r>
          </a:p>
          <a:p>
            <a:pPr marL="0" indent="0">
              <a:spcAft>
                <a:spcPts val="6000"/>
              </a:spcAft>
              <a:buNone/>
            </a:pPr>
            <a:r>
              <a:rPr lang="en-US" sz="3600" dirty="0"/>
              <a:t>		Robust </a:t>
            </a:r>
            <a:r>
              <a:rPr lang="en-US" sz="3600" i="1" dirty="0" err="1">
                <a:solidFill>
                  <a:srgbClr val="0070C0"/>
                </a:solidFill>
              </a:rPr>
              <a:t>transductive</a:t>
            </a:r>
            <a:r>
              <a:rPr lang="en-US" sz="3600" i="1" dirty="0">
                <a:solidFill>
                  <a:srgbClr val="0070C0"/>
                </a:solidFill>
              </a:rPr>
              <a:t> classification</a:t>
            </a:r>
            <a:endParaRPr lang="en-US" sz="3600" dirty="0"/>
          </a:p>
          <a:p>
            <a:pPr marL="0" indent="0">
              <a:spcAft>
                <a:spcPts val="6000"/>
              </a:spcAft>
              <a:buNone/>
            </a:pPr>
            <a:r>
              <a:rPr lang="en-US" sz="3600" dirty="0"/>
              <a:t>		Robust </a:t>
            </a:r>
            <a:r>
              <a:rPr lang="en-US" sz="3600" i="1" dirty="0">
                <a:solidFill>
                  <a:srgbClr val="0070C0"/>
                </a:solidFill>
              </a:rPr>
              <a:t>detection</a:t>
            </a:r>
            <a:endParaRPr lang="en-US" sz="3600" dirty="0"/>
          </a:p>
        </p:txBody>
      </p:sp>
      <p:pic>
        <p:nvPicPr>
          <p:cNvPr id="1028" name="Picture 4" descr="Transduction (machine learning) - Wikipedia">
            <a:extLst>
              <a:ext uri="{FF2B5EF4-FFF2-40B4-BE49-F238E27FC236}">
                <a16:creationId xmlns:a16="http://schemas.microsoft.com/office/drawing/2014/main" id="{6CFFEE26-F57D-27F8-9EBF-AECDF781137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9139" y="3936806"/>
            <a:ext cx="1020762" cy="10469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240 Smoke Detector Illustrations &amp; Clip Art - iStock">
            <a:extLst>
              <a:ext uri="{FF2B5EF4-FFF2-40B4-BE49-F238E27FC236}">
                <a16:creationId xmlns:a16="http://schemas.microsoft.com/office/drawing/2014/main" id="{DF4EF2EC-45D2-A737-1FA8-01020FC3D05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5470" y="5137939"/>
            <a:ext cx="1375825" cy="13758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ock and Key clipart for free - Clipart World">
            <a:extLst>
              <a:ext uri="{FF2B5EF4-FFF2-40B4-BE49-F238E27FC236}">
                <a16:creationId xmlns:a16="http://schemas.microsoft.com/office/drawing/2014/main" id="{96A57961-9962-695B-BDC0-DCACCB8E5B8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4426" y="1319332"/>
            <a:ext cx="1375826" cy="12323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47506992-ABC8-3B19-9C30-6AF399D2550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8788" y="2597235"/>
            <a:ext cx="1781464" cy="1141320"/>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a:extLst>
              <a:ext uri="{FF2B5EF4-FFF2-40B4-BE49-F238E27FC236}">
                <a16:creationId xmlns:a16="http://schemas.microsoft.com/office/drawing/2014/main" id="{AAD655E7-19E4-F3B7-7581-CCD72FE1C888}"/>
              </a:ext>
            </a:extLst>
          </p:cNvPr>
          <p:cNvSpPr/>
          <p:nvPr/>
        </p:nvSpPr>
        <p:spPr>
          <a:xfrm rot="10800000">
            <a:off x="6095377" y="5208234"/>
            <a:ext cx="1488714" cy="1137130"/>
          </a:xfrm>
          <a:prstGeom prst="rightArrow">
            <a:avLst>
              <a:gd name="adj1" fmla="val 34330"/>
              <a:gd name="adj2" fmla="val 50000"/>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6"/>
              </a:solidFill>
            </a:endParaRPr>
          </a:p>
        </p:txBody>
      </p:sp>
      <p:sp>
        <p:nvSpPr>
          <p:cNvPr id="11" name="Rectangle 10">
            <a:extLst>
              <a:ext uri="{FF2B5EF4-FFF2-40B4-BE49-F238E27FC236}">
                <a16:creationId xmlns:a16="http://schemas.microsoft.com/office/drawing/2014/main" id="{671D4FB0-4A18-C86D-3A8E-63B970AD3EBF}"/>
              </a:ext>
            </a:extLst>
          </p:cNvPr>
          <p:cNvSpPr/>
          <p:nvPr/>
        </p:nvSpPr>
        <p:spPr>
          <a:xfrm>
            <a:off x="321470" y="1339702"/>
            <a:ext cx="10388094" cy="3778838"/>
          </a:xfrm>
          <a:prstGeom prst="rect">
            <a:avLst/>
          </a:prstGeom>
          <a:solidFill>
            <a:schemeClr val="bg1">
              <a:alpha val="80186"/>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CEEF502-EE21-6D45-15C2-10D2832060B2}"/>
              </a:ext>
            </a:extLst>
          </p:cNvPr>
          <p:cNvSpPr/>
          <p:nvPr/>
        </p:nvSpPr>
        <p:spPr>
          <a:xfrm>
            <a:off x="8650030" y="3936806"/>
            <a:ext cx="2743200" cy="2743200"/>
          </a:xfrm>
          <a:prstGeom prst="ellipse">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a:extLst>
              <a:ext uri="{FF2B5EF4-FFF2-40B4-BE49-F238E27FC236}">
                <a16:creationId xmlns:a16="http://schemas.microsoft.com/office/drawing/2014/main" id="{32E362E7-8B8F-8D65-2972-DA75C4E1464B}"/>
              </a:ext>
            </a:extLst>
          </p:cNvPr>
          <p:cNvSpPr/>
          <p:nvPr/>
        </p:nvSpPr>
        <p:spPr>
          <a:xfrm>
            <a:off x="9891962" y="5186712"/>
            <a:ext cx="274320" cy="274320"/>
          </a:xfrm>
          <a:prstGeom prst="mathMultiply">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2D5DFB49-56A2-0304-AD9E-26F8E4C3D0AA}"/>
              </a:ext>
            </a:extLst>
          </p:cNvPr>
          <p:cNvSpPr/>
          <p:nvPr/>
        </p:nvSpPr>
        <p:spPr>
          <a:xfrm>
            <a:off x="8887926" y="3939157"/>
            <a:ext cx="1898855" cy="1150375"/>
          </a:xfrm>
          <a:custGeom>
            <a:avLst/>
            <a:gdLst>
              <a:gd name="connsiteX0" fmla="*/ 132735 w 1898855"/>
              <a:gd name="connsiteY0" fmla="*/ 435078 h 1150375"/>
              <a:gd name="connsiteX1" fmla="*/ 213851 w 1898855"/>
              <a:gd name="connsiteY1" fmla="*/ 357649 h 1150375"/>
              <a:gd name="connsiteX2" fmla="*/ 342900 w 1898855"/>
              <a:gd name="connsiteY2" fmla="*/ 250723 h 1150375"/>
              <a:gd name="connsiteX3" fmla="*/ 530942 w 1898855"/>
              <a:gd name="connsiteY3" fmla="*/ 140110 h 1150375"/>
              <a:gd name="connsiteX4" fmla="*/ 752168 w 1898855"/>
              <a:gd name="connsiteY4" fmla="*/ 51620 h 1150375"/>
              <a:gd name="connsiteX5" fmla="*/ 973393 w 1898855"/>
              <a:gd name="connsiteY5" fmla="*/ 7375 h 1150375"/>
              <a:gd name="connsiteX6" fmla="*/ 1168809 w 1898855"/>
              <a:gd name="connsiteY6" fmla="*/ 0 h 1150375"/>
              <a:gd name="connsiteX7" fmla="*/ 1437968 w 1898855"/>
              <a:gd name="connsiteY7" fmla="*/ 29497 h 1150375"/>
              <a:gd name="connsiteX8" fmla="*/ 1629697 w 1898855"/>
              <a:gd name="connsiteY8" fmla="*/ 95865 h 1150375"/>
              <a:gd name="connsiteX9" fmla="*/ 1898855 w 1898855"/>
              <a:gd name="connsiteY9" fmla="*/ 516194 h 1150375"/>
              <a:gd name="connsiteX10" fmla="*/ 1784555 w 1898855"/>
              <a:gd name="connsiteY10" fmla="*/ 1025013 h 1150375"/>
              <a:gd name="connsiteX11" fmla="*/ 589935 w 1898855"/>
              <a:gd name="connsiteY11" fmla="*/ 1150375 h 1150375"/>
              <a:gd name="connsiteX12" fmla="*/ 0 w 1898855"/>
              <a:gd name="connsiteY12" fmla="*/ 910713 h 1150375"/>
              <a:gd name="connsiteX13" fmla="*/ 0 w 1898855"/>
              <a:gd name="connsiteY13" fmla="*/ 597310 h 1150375"/>
              <a:gd name="connsiteX14" fmla="*/ 132735 w 1898855"/>
              <a:gd name="connsiteY14" fmla="*/ 435078 h 115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8855" h="1150375">
                <a:moveTo>
                  <a:pt x="132735" y="435078"/>
                </a:moveTo>
                <a:lnTo>
                  <a:pt x="213851" y="357649"/>
                </a:lnTo>
                <a:lnTo>
                  <a:pt x="342900" y="250723"/>
                </a:lnTo>
                <a:lnTo>
                  <a:pt x="530942" y="140110"/>
                </a:lnTo>
                <a:lnTo>
                  <a:pt x="752168" y="51620"/>
                </a:lnTo>
                <a:lnTo>
                  <a:pt x="973393" y="7375"/>
                </a:lnTo>
                <a:lnTo>
                  <a:pt x="1168809" y="0"/>
                </a:lnTo>
                <a:lnTo>
                  <a:pt x="1437968" y="29497"/>
                </a:lnTo>
                <a:lnTo>
                  <a:pt x="1629697" y="95865"/>
                </a:lnTo>
                <a:lnTo>
                  <a:pt x="1898855" y="516194"/>
                </a:lnTo>
                <a:lnTo>
                  <a:pt x="1784555" y="1025013"/>
                </a:lnTo>
                <a:lnTo>
                  <a:pt x="589935" y="1150375"/>
                </a:lnTo>
                <a:lnTo>
                  <a:pt x="0" y="910713"/>
                </a:lnTo>
                <a:lnTo>
                  <a:pt x="0" y="597310"/>
                </a:lnTo>
                <a:lnTo>
                  <a:pt x="132735" y="435078"/>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accent6">
                    <a:lumMod val="75000"/>
                  </a:schemeClr>
                </a:solidFill>
              </a:rPr>
              <a:t>abstain</a:t>
            </a:r>
          </a:p>
        </p:txBody>
      </p:sp>
      <p:sp>
        <p:nvSpPr>
          <p:cNvPr id="7" name="Freeform 6">
            <a:extLst>
              <a:ext uri="{FF2B5EF4-FFF2-40B4-BE49-F238E27FC236}">
                <a16:creationId xmlns:a16="http://schemas.microsoft.com/office/drawing/2014/main" id="{0A9C883E-1E3B-30C4-AB73-6C8EDF422EF9}"/>
              </a:ext>
            </a:extLst>
          </p:cNvPr>
          <p:cNvSpPr/>
          <p:nvPr/>
        </p:nvSpPr>
        <p:spPr>
          <a:xfrm>
            <a:off x="9085291" y="5463006"/>
            <a:ext cx="1511474" cy="1027134"/>
          </a:xfrm>
          <a:custGeom>
            <a:avLst/>
            <a:gdLst>
              <a:gd name="connsiteX0" fmla="*/ 0 w 1511474"/>
              <a:gd name="connsiteY0" fmla="*/ 233819 h 1027134"/>
              <a:gd name="connsiteX1" fmla="*/ 225469 w 1511474"/>
              <a:gd name="connsiteY1" fmla="*/ 751562 h 1027134"/>
              <a:gd name="connsiteX2" fmla="*/ 939452 w 1511474"/>
              <a:gd name="connsiteY2" fmla="*/ 1027134 h 1027134"/>
              <a:gd name="connsiteX3" fmla="*/ 1511474 w 1511474"/>
              <a:gd name="connsiteY3" fmla="*/ 776614 h 1027134"/>
              <a:gd name="connsiteX4" fmla="*/ 1486422 w 1511474"/>
              <a:gd name="connsiteY4" fmla="*/ 446762 h 1027134"/>
              <a:gd name="connsiteX5" fmla="*/ 1043836 w 1511474"/>
              <a:gd name="connsiteY5" fmla="*/ 0 h 1027134"/>
              <a:gd name="connsiteX6" fmla="*/ 534444 w 1511474"/>
              <a:gd name="connsiteY6" fmla="*/ 492690 h 1027134"/>
              <a:gd name="connsiteX7" fmla="*/ 0 w 1511474"/>
              <a:gd name="connsiteY7" fmla="*/ 233819 h 102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1474" h="1027134">
                <a:moveTo>
                  <a:pt x="0" y="233819"/>
                </a:moveTo>
                <a:lnTo>
                  <a:pt x="225469" y="751562"/>
                </a:lnTo>
                <a:lnTo>
                  <a:pt x="939452" y="1027134"/>
                </a:lnTo>
                <a:lnTo>
                  <a:pt x="1511474" y="776614"/>
                </a:lnTo>
                <a:lnTo>
                  <a:pt x="1486422" y="446762"/>
                </a:lnTo>
                <a:lnTo>
                  <a:pt x="1043836" y="0"/>
                </a:lnTo>
                <a:lnTo>
                  <a:pt x="534444" y="492690"/>
                </a:lnTo>
                <a:lnTo>
                  <a:pt x="0" y="233819"/>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i="1" dirty="0"/>
          </a:p>
          <a:p>
            <a:pPr algn="ctr"/>
            <a:r>
              <a:rPr lang="en-US" i="1" dirty="0">
                <a:solidFill>
                  <a:schemeClr val="accent6">
                    <a:lumMod val="75000"/>
                  </a:schemeClr>
                </a:solidFill>
              </a:rPr>
              <a:t>abstain</a:t>
            </a:r>
          </a:p>
        </p:txBody>
      </p:sp>
      <p:sp>
        <p:nvSpPr>
          <p:cNvPr id="8" name="TextBox 7">
            <a:extLst>
              <a:ext uri="{FF2B5EF4-FFF2-40B4-BE49-F238E27FC236}">
                <a16:creationId xmlns:a16="http://schemas.microsoft.com/office/drawing/2014/main" id="{B2F2B7BE-0991-66BE-E2E9-1B27BD42C2CE}"/>
              </a:ext>
            </a:extLst>
          </p:cNvPr>
          <p:cNvSpPr txBox="1"/>
          <p:nvPr/>
        </p:nvSpPr>
        <p:spPr>
          <a:xfrm>
            <a:off x="8826003" y="5228899"/>
            <a:ext cx="889987" cy="369332"/>
          </a:xfrm>
          <a:prstGeom prst="rect">
            <a:avLst/>
          </a:prstGeom>
          <a:noFill/>
        </p:spPr>
        <p:txBody>
          <a:bodyPr wrap="none" rtlCol="0">
            <a:spAutoFit/>
          </a:bodyPr>
          <a:lstStyle/>
          <a:p>
            <a:r>
              <a:rPr lang="en-US" i="1" dirty="0">
                <a:solidFill>
                  <a:srgbClr val="009051"/>
                </a:solidFill>
              </a:rPr>
              <a:t>correct</a:t>
            </a:r>
          </a:p>
        </p:txBody>
      </p:sp>
      <p:cxnSp>
        <p:nvCxnSpPr>
          <p:cNvPr id="15" name="Straight Arrow Connector 14">
            <a:extLst>
              <a:ext uri="{FF2B5EF4-FFF2-40B4-BE49-F238E27FC236}">
                <a16:creationId xmlns:a16="http://schemas.microsoft.com/office/drawing/2014/main" id="{48CB282E-3275-A9B0-BC00-C3AFA323FB64}"/>
              </a:ext>
            </a:extLst>
          </p:cNvPr>
          <p:cNvCxnSpPr>
            <a:endCxn id="5" idx="6"/>
          </p:cNvCxnSpPr>
          <p:nvPr/>
        </p:nvCxnSpPr>
        <p:spPr>
          <a:xfrm>
            <a:off x="10166282" y="5308406"/>
            <a:ext cx="1226948" cy="0"/>
          </a:xfrm>
          <a:prstGeom prst="straightConnector1">
            <a:avLst/>
          </a:prstGeom>
          <a:ln w="28575">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3ADB0C5F-0ED4-8CFD-4377-11B65E1985E8}"/>
              </a:ext>
            </a:extLst>
          </p:cNvPr>
          <p:cNvSpPr txBox="1"/>
          <p:nvPr/>
        </p:nvSpPr>
        <p:spPr>
          <a:xfrm>
            <a:off x="10558301" y="4912003"/>
            <a:ext cx="298480" cy="400110"/>
          </a:xfrm>
          <a:prstGeom prst="rect">
            <a:avLst/>
          </a:prstGeom>
          <a:noFill/>
        </p:spPr>
        <p:txBody>
          <a:bodyPr wrap="none" rtlCol="0">
            <a:spAutoFit/>
          </a:bodyPr>
          <a:lstStyle/>
          <a:p>
            <a:r>
              <a:rPr lang="en-US" sz="2000" dirty="0" err="1"/>
              <a:t>ε</a:t>
            </a:r>
            <a:endParaRPr lang="en-US" sz="2000" dirty="0"/>
          </a:p>
        </p:txBody>
      </p:sp>
    </p:spTree>
    <p:extLst>
      <p:ext uri="{BB962C8B-B14F-4D97-AF65-F5344CB8AC3E}">
        <p14:creationId xmlns:p14="http://schemas.microsoft.com/office/powerpoint/2010/main" val="1717302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3 Ways to Solve Two Step Algebraic Equations - wikiHow">
            <a:extLst>
              <a:ext uri="{FF2B5EF4-FFF2-40B4-BE49-F238E27FC236}">
                <a16:creationId xmlns:a16="http://schemas.microsoft.com/office/drawing/2014/main" id="{DF925A74-D3BC-9D31-4C10-A0D18C60F8D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050159" y="1417343"/>
            <a:ext cx="3763115" cy="2099188"/>
          </a:xfrm>
          <a:prstGeom prst="rect">
            <a:avLst/>
          </a:prstGeom>
          <a:noFill/>
          <a:extLst>
            <a:ext uri="{909E8E84-426E-40DD-AFC4-6F175D3DCCD1}">
              <a14:hiddenFill xmlns:a14="http://schemas.microsoft.com/office/drawing/2010/main">
                <a:solidFill>
                  <a:srgbClr val="FFFFFF"/>
                </a:solidFill>
              </a14:hiddenFill>
            </a:ext>
          </a:extLst>
        </p:spPr>
      </p:pic>
      <p:sp>
        <p:nvSpPr>
          <p:cNvPr id="27" name="Title 1">
            <a:extLst>
              <a:ext uri="{FF2B5EF4-FFF2-40B4-BE49-F238E27FC236}">
                <a16:creationId xmlns:a16="http://schemas.microsoft.com/office/drawing/2014/main" id="{E6363BC0-E378-AD68-B1AF-8CB71A31ADD8}"/>
              </a:ext>
            </a:extLst>
          </p:cNvPr>
          <p:cNvSpPr txBox="1">
            <a:spLocks/>
          </p:cNvSpPr>
          <p:nvPr/>
        </p:nvSpPr>
        <p:spPr>
          <a:xfrm>
            <a:off x="463825" y="410368"/>
            <a:ext cx="11554003"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t>Are these relaxed problems </a:t>
            </a:r>
            <a:r>
              <a:rPr lang="en-US" dirty="0">
                <a:solidFill>
                  <a:srgbClr val="7030A0"/>
                </a:solidFill>
              </a:rPr>
              <a:t>truly easier?</a:t>
            </a:r>
            <a:endParaRPr lang="en-US" dirty="0"/>
          </a:p>
        </p:txBody>
      </p:sp>
      <p:pic>
        <p:nvPicPr>
          <p:cNvPr id="4104" name="Picture 8" descr="67 Quantum physics blackboard Stock Video Footage - 4K and HD Video Clips |  Shutterstock">
            <a:extLst>
              <a:ext uri="{FF2B5EF4-FFF2-40B4-BE49-F238E27FC236}">
                <a16:creationId xmlns:a16="http://schemas.microsoft.com/office/drawing/2014/main" id="{19D4CD98-F7CC-D652-F8F2-26DDEA518B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78728" y="1399779"/>
            <a:ext cx="3763115" cy="2116752"/>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3">
            <a:extLst>
              <a:ext uri="{FF2B5EF4-FFF2-40B4-BE49-F238E27FC236}">
                <a16:creationId xmlns:a16="http://schemas.microsoft.com/office/drawing/2014/main" id="{D6324D48-3517-612D-13E3-7CC7B126E595}"/>
              </a:ext>
            </a:extLst>
          </p:cNvPr>
          <p:cNvSpPr>
            <a:spLocks noGrp="1"/>
          </p:cNvSpPr>
          <p:nvPr>
            <p:ph type="sldNum" sz="quarter" idx="12"/>
          </p:nvPr>
        </p:nvSpPr>
        <p:spPr>
          <a:xfrm>
            <a:off x="8984974" y="6356350"/>
            <a:ext cx="2743200" cy="365125"/>
          </a:xfrm>
        </p:spPr>
        <p:txBody>
          <a:bodyPr/>
          <a:lstStyle/>
          <a:p>
            <a:fld id="{BBDB7499-F370-8348-83C5-507685BB046D}" type="slidenum">
              <a:rPr lang="en-US" smtClean="0"/>
              <a:pPr/>
              <a:t>6</a:t>
            </a:fld>
            <a:endParaRPr lang="en-US" sz="1600" dirty="0"/>
          </a:p>
        </p:txBody>
      </p:sp>
      <p:pic>
        <p:nvPicPr>
          <p:cNvPr id="33" name="Picture 32">
            <a:extLst>
              <a:ext uri="{FF2B5EF4-FFF2-40B4-BE49-F238E27FC236}">
                <a16:creationId xmlns:a16="http://schemas.microsoft.com/office/drawing/2014/main" id="{6C000193-F83F-A5CE-FC91-92B0A3C8D4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4664" y="4575749"/>
            <a:ext cx="3245865" cy="878715"/>
          </a:xfrm>
          <a:prstGeom prst="rect">
            <a:avLst/>
          </a:prstGeom>
          <a:ln w="38100">
            <a:solidFill>
              <a:schemeClr val="tx1"/>
            </a:solidFill>
          </a:ln>
        </p:spPr>
      </p:pic>
      <p:pic>
        <p:nvPicPr>
          <p:cNvPr id="26" name="Picture 25">
            <a:extLst>
              <a:ext uri="{FF2B5EF4-FFF2-40B4-BE49-F238E27FC236}">
                <a16:creationId xmlns:a16="http://schemas.microsoft.com/office/drawing/2014/main" id="{5838B9CF-B25C-80FF-80A2-C11167BB69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4664" y="5896272"/>
            <a:ext cx="2705376" cy="541075"/>
          </a:xfrm>
          <a:prstGeom prst="rect">
            <a:avLst/>
          </a:prstGeom>
          <a:ln w="38100">
            <a:solidFill>
              <a:schemeClr val="tx1"/>
            </a:solidFill>
          </a:ln>
        </p:spPr>
      </p:pic>
      <p:pic>
        <p:nvPicPr>
          <p:cNvPr id="28" name="Picture 27">
            <a:extLst>
              <a:ext uri="{FF2B5EF4-FFF2-40B4-BE49-F238E27FC236}">
                <a16:creationId xmlns:a16="http://schemas.microsoft.com/office/drawing/2014/main" id="{10735E9D-B22C-1E35-7ED8-7562EA6725C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45766" y="4718636"/>
            <a:ext cx="3245865" cy="485776"/>
          </a:xfrm>
          <a:prstGeom prst="rect">
            <a:avLst/>
          </a:prstGeom>
          <a:ln w="38100">
            <a:solidFill>
              <a:schemeClr val="tx1"/>
            </a:solidFill>
          </a:ln>
        </p:spPr>
      </p:pic>
      <p:pic>
        <p:nvPicPr>
          <p:cNvPr id="29" name="Picture 28">
            <a:extLst>
              <a:ext uri="{FF2B5EF4-FFF2-40B4-BE49-F238E27FC236}">
                <a16:creationId xmlns:a16="http://schemas.microsoft.com/office/drawing/2014/main" id="{3D464F8C-2BA6-5994-D855-400CCA37C35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74802" y="5707582"/>
            <a:ext cx="3416829" cy="1000401"/>
          </a:xfrm>
          <a:prstGeom prst="rect">
            <a:avLst/>
          </a:prstGeom>
          <a:ln w="38100">
            <a:solidFill>
              <a:schemeClr val="tx1"/>
            </a:solidFill>
          </a:ln>
        </p:spPr>
      </p:pic>
      <p:pic>
        <p:nvPicPr>
          <p:cNvPr id="23" name="Picture 22">
            <a:extLst>
              <a:ext uri="{FF2B5EF4-FFF2-40B4-BE49-F238E27FC236}">
                <a16:creationId xmlns:a16="http://schemas.microsoft.com/office/drawing/2014/main" id="{B56B088E-B7D1-5E0C-9998-537EA0DF2B6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11062" y="5029135"/>
            <a:ext cx="3245865" cy="878715"/>
          </a:xfrm>
          <a:prstGeom prst="rect">
            <a:avLst/>
          </a:prstGeom>
          <a:ln w="38100">
            <a:solidFill>
              <a:schemeClr val="tx1"/>
            </a:solidFill>
          </a:ln>
        </p:spPr>
      </p:pic>
      <p:pic>
        <p:nvPicPr>
          <p:cNvPr id="31" name="Picture 30">
            <a:extLst>
              <a:ext uri="{FF2B5EF4-FFF2-40B4-BE49-F238E27FC236}">
                <a16:creationId xmlns:a16="http://schemas.microsoft.com/office/drawing/2014/main" id="{2219CE82-19A1-D433-466F-803D4ACCF91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57705" y="4514389"/>
            <a:ext cx="4093099" cy="700135"/>
          </a:xfrm>
          <a:prstGeom prst="rect">
            <a:avLst/>
          </a:prstGeom>
          <a:ln w="38100">
            <a:solidFill>
              <a:schemeClr val="tx1"/>
            </a:solidFill>
          </a:ln>
        </p:spPr>
      </p:pic>
      <p:pic>
        <p:nvPicPr>
          <p:cNvPr id="34" name="Picture 33">
            <a:extLst>
              <a:ext uri="{FF2B5EF4-FFF2-40B4-BE49-F238E27FC236}">
                <a16:creationId xmlns:a16="http://schemas.microsoft.com/office/drawing/2014/main" id="{D9DB5922-12EE-2B79-C992-EF41CA2846E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10431" y="5388210"/>
            <a:ext cx="2993127" cy="1039280"/>
          </a:xfrm>
          <a:prstGeom prst="rect">
            <a:avLst/>
          </a:prstGeom>
          <a:ln w="38100">
            <a:solidFill>
              <a:schemeClr val="tx1"/>
            </a:solidFill>
          </a:ln>
        </p:spPr>
      </p:pic>
      <p:sp>
        <p:nvSpPr>
          <p:cNvPr id="41" name="TextBox 40">
            <a:extLst>
              <a:ext uri="{FF2B5EF4-FFF2-40B4-BE49-F238E27FC236}">
                <a16:creationId xmlns:a16="http://schemas.microsoft.com/office/drawing/2014/main" id="{E7AB6545-79C4-8F98-2BB9-41C3DBDEE6D5}"/>
              </a:ext>
            </a:extLst>
          </p:cNvPr>
          <p:cNvSpPr txBox="1"/>
          <p:nvPr/>
        </p:nvSpPr>
        <p:spPr>
          <a:xfrm>
            <a:off x="1763721" y="3584474"/>
            <a:ext cx="2993127" cy="461665"/>
          </a:xfrm>
          <a:prstGeom prst="rect">
            <a:avLst/>
          </a:prstGeom>
          <a:noFill/>
        </p:spPr>
        <p:txBody>
          <a:bodyPr wrap="none" rtlCol="0">
            <a:spAutoFit/>
          </a:bodyPr>
          <a:lstStyle/>
          <a:p>
            <a:r>
              <a:rPr lang="en-US" sz="2400" u="sng" dirty="0"/>
              <a:t>Robust classification</a:t>
            </a:r>
          </a:p>
        </p:txBody>
      </p:sp>
      <p:sp>
        <p:nvSpPr>
          <p:cNvPr id="42" name="TextBox 41">
            <a:extLst>
              <a:ext uri="{FF2B5EF4-FFF2-40B4-BE49-F238E27FC236}">
                <a16:creationId xmlns:a16="http://schemas.microsoft.com/office/drawing/2014/main" id="{23747637-4587-425F-0AD6-9F434D943218}"/>
              </a:ext>
            </a:extLst>
          </p:cNvPr>
          <p:cNvSpPr txBox="1"/>
          <p:nvPr/>
        </p:nvSpPr>
        <p:spPr>
          <a:xfrm>
            <a:off x="7683618" y="3584474"/>
            <a:ext cx="2496196" cy="461665"/>
          </a:xfrm>
          <a:prstGeom prst="rect">
            <a:avLst/>
          </a:prstGeom>
          <a:noFill/>
        </p:spPr>
        <p:txBody>
          <a:bodyPr wrap="none" rtlCol="0">
            <a:spAutoFit/>
          </a:bodyPr>
          <a:lstStyle/>
          <a:p>
            <a:r>
              <a:rPr lang="en-US" sz="2400" u="sng" dirty="0"/>
              <a:t>Robust detection</a:t>
            </a:r>
          </a:p>
        </p:txBody>
      </p:sp>
    </p:spTree>
    <p:extLst>
      <p:ext uri="{BB962C8B-B14F-4D97-AF65-F5344CB8AC3E}">
        <p14:creationId xmlns:p14="http://schemas.microsoft.com/office/powerpoint/2010/main" val="380930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E6363BC0-E378-AD68-B1AF-8CB71A31ADD8}"/>
              </a:ext>
            </a:extLst>
          </p:cNvPr>
          <p:cNvSpPr txBox="1">
            <a:spLocks/>
          </p:cNvSpPr>
          <p:nvPr/>
        </p:nvSpPr>
        <p:spPr>
          <a:xfrm>
            <a:off x="463825" y="410368"/>
            <a:ext cx="11554003"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t>Are these relaxed problems </a:t>
            </a:r>
            <a:r>
              <a:rPr lang="en-US" dirty="0">
                <a:solidFill>
                  <a:srgbClr val="7030A0"/>
                </a:solidFill>
              </a:rPr>
              <a:t>truly easier?</a:t>
            </a:r>
            <a:endParaRPr lang="en-US" dirty="0"/>
          </a:p>
        </p:txBody>
      </p:sp>
      <p:pic>
        <p:nvPicPr>
          <p:cNvPr id="4104" name="Picture 8" descr="67 Quantum physics blackboard Stock Video Footage - 4K and HD Video Clips |  Shutterstock">
            <a:extLst>
              <a:ext uri="{FF2B5EF4-FFF2-40B4-BE49-F238E27FC236}">
                <a16:creationId xmlns:a16="http://schemas.microsoft.com/office/drawing/2014/main" id="{19D4CD98-F7CC-D652-F8F2-26DDEA518BC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8728" y="1399779"/>
            <a:ext cx="3763115" cy="211675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E088958-F63B-4366-4883-339F40FB6801}"/>
              </a:ext>
            </a:extLst>
          </p:cNvPr>
          <p:cNvSpPr txBox="1"/>
          <p:nvPr/>
        </p:nvSpPr>
        <p:spPr>
          <a:xfrm>
            <a:off x="560447" y="4593315"/>
            <a:ext cx="10700045" cy="1754326"/>
          </a:xfrm>
          <a:prstGeom prst="rect">
            <a:avLst/>
          </a:prstGeom>
          <a:noFill/>
        </p:spPr>
        <p:txBody>
          <a:bodyPr wrap="none" rtlCol="0">
            <a:spAutoFit/>
          </a:bodyPr>
          <a:lstStyle/>
          <a:p>
            <a:pPr marL="285750" indent="-285750">
              <a:buFont typeface="Wingdings" pitchFamily="2" charset="2"/>
              <a:buChar char="Ø"/>
            </a:pPr>
            <a:r>
              <a:rPr lang="en-US" sz="3600" b="1" dirty="0"/>
              <a:t> If </a:t>
            </a:r>
            <a:r>
              <a:rPr lang="en-US" sz="3600" b="1" dirty="0">
                <a:solidFill>
                  <a:srgbClr val="009051"/>
                </a:solidFill>
              </a:rPr>
              <a:t>YES</a:t>
            </a:r>
            <a:r>
              <a:rPr lang="en-US" sz="3600" b="1" dirty="0"/>
              <a:t>:</a:t>
            </a:r>
            <a:r>
              <a:rPr lang="en-US" sz="3600" dirty="0"/>
              <a:t> promising direction for useful robustness!</a:t>
            </a:r>
          </a:p>
          <a:p>
            <a:endParaRPr lang="en-US" sz="3600" dirty="0"/>
          </a:p>
          <a:p>
            <a:pPr marL="285750" indent="-285750">
              <a:buFont typeface="Wingdings" pitchFamily="2" charset="2"/>
              <a:buChar char="Ø"/>
            </a:pPr>
            <a:r>
              <a:rPr lang="en-US" sz="3600" b="1" dirty="0"/>
              <a:t> If </a:t>
            </a:r>
            <a:r>
              <a:rPr lang="en-US" sz="3600" b="1" dirty="0">
                <a:solidFill>
                  <a:srgbClr val="C00000"/>
                </a:solidFill>
              </a:rPr>
              <a:t>NO</a:t>
            </a:r>
            <a:r>
              <a:rPr lang="en-US" sz="3600" b="1" dirty="0"/>
              <a:t>: </a:t>
            </a:r>
            <a:r>
              <a:rPr lang="en-US" sz="3600" dirty="0"/>
              <a:t>we shouldn’t expect a breakthrough...</a:t>
            </a:r>
          </a:p>
        </p:txBody>
      </p:sp>
      <p:sp>
        <p:nvSpPr>
          <p:cNvPr id="30" name="Slide Number Placeholder 3">
            <a:extLst>
              <a:ext uri="{FF2B5EF4-FFF2-40B4-BE49-F238E27FC236}">
                <a16:creationId xmlns:a16="http://schemas.microsoft.com/office/drawing/2014/main" id="{D6324D48-3517-612D-13E3-7CC7B126E595}"/>
              </a:ext>
            </a:extLst>
          </p:cNvPr>
          <p:cNvSpPr>
            <a:spLocks noGrp="1"/>
          </p:cNvSpPr>
          <p:nvPr>
            <p:ph type="sldNum" sz="quarter" idx="12"/>
          </p:nvPr>
        </p:nvSpPr>
        <p:spPr>
          <a:xfrm>
            <a:off x="8984974" y="6356350"/>
            <a:ext cx="2743200" cy="365125"/>
          </a:xfrm>
        </p:spPr>
        <p:txBody>
          <a:bodyPr/>
          <a:lstStyle/>
          <a:p>
            <a:fld id="{BBDB7499-F370-8348-83C5-507685BB046D}" type="slidenum">
              <a:rPr lang="en-US" smtClean="0"/>
              <a:pPr/>
              <a:t>7</a:t>
            </a:fld>
            <a:endParaRPr lang="en-US" sz="1600" dirty="0"/>
          </a:p>
        </p:txBody>
      </p:sp>
      <p:sp>
        <p:nvSpPr>
          <p:cNvPr id="7" name="TextBox 6">
            <a:extLst>
              <a:ext uri="{FF2B5EF4-FFF2-40B4-BE49-F238E27FC236}">
                <a16:creationId xmlns:a16="http://schemas.microsoft.com/office/drawing/2014/main" id="{656ED20B-B1BA-993C-4AF0-CAA5434494BC}"/>
              </a:ext>
            </a:extLst>
          </p:cNvPr>
          <p:cNvSpPr txBox="1"/>
          <p:nvPr/>
        </p:nvSpPr>
        <p:spPr>
          <a:xfrm>
            <a:off x="1763721" y="3584474"/>
            <a:ext cx="2993127" cy="461665"/>
          </a:xfrm>
          <a:prstGeom prst="rect">
            <a:avLst/>
          </a:prstGeom>
          <a:noFill/>
        </p:spPr>
        <p:txBody>
          <a:bodyPr wrap="none" rtlCol="0">
            <a:spAutoFit/>
          </a:bodyPr>
          <a:lstStyle/>
          <a:p>
            <a:r>
              <a:rPr lang="en-US" sz="2400" u="sng" dirty="0"/>
              <a:t>Robust classification</a:t>
            </a:r>
          </a:p>
        </p:txBody>
      </p:sp>
      <p:pic>
        <p:nvPicPr>
          <p:cNvPr id="9" name="Picture 6" descr="3 Ways to Solve Two Step Algebraic Equations - wikiHow">
            <a:extLst>
              <a:ext uri="{FF2B5EF4-FFF2-40B4-BE49-F238E27FC236}">
                <a16:creationId xmlns:a16="http://schemas.microsoft.com/office/drawing/2014/main" id="{45218EB0-44FD-61FD-8E01-5BE4D948F4B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050159" y="1417343"/>
            <a:ext cx="3763115" cy="209918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6669BB7-4D98-1069-EAB2-5BDFA135E8F8}"/>
              </a:ext>
            </a:extLst>
          </p:cNvPr>
          <p:cNvSpPr txBox="1"/>
          <p:nvPr/>
        </p:nvSpPr>
        <p:spPr>
          <a:xfrm>
            <a:off x="7683618" y="3584474"/>
            <a:ext cx="2496196" cy="461665"/>
          </a:xfrm>
          <a:prstGeom prst="rect">
            <a:avLst/>
          </a:prstGeom>
          <a:noFill/>
        </p:spPr>
        <p:txBody>
          <a:bodyPr wrap="none" rtlCol="0">
            <a:spAutoFit/>
          </a:bodyPr>
          <a:lstStyle/>
          <a:p>
            <a:r>
              <a:rPr lang="en-US" sz="2400" u="sng" dirty="0"/>
              <a:t>Robust detection</a:t>
            </a:r>
          </a:p>
        </p:txBody>
      </p:sp>
    </p:spTree>
    <p:extLst>
      <p:ext uri="{BB962C8B-B14F-4D97-AF65-F5344CB8AC3E}">
        <p14:creationId xmlns:p14="http://schemas.microsoft.com/office/powerpoint/2010/main" val="88605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0889-1BF4-88AE-99FD-132FCD6E5314}"/>
              </a:ext>
            </a:extLst>
          </p:cNvPr>
          <p:cNvSpPr>
            <a:spLocks noGrp="1"/>
          </p:cNvSpPr>
          <p:nvPr>
            <p:ph type="title"/>
          </p:nvPr>
        </p:nvSpPr>
        <p:spPr/>
        <p:txBody>
          <a:bodyPr/>
          <a:lstStyle/>
          <a:p>
            <a:r>
              <a:rPr lang="en-US" dirty="0"/>
              <a:t>Our result.</a:t>
            </a:r>
          </a:p>
        </p:txBody>
      </p:sp>
      <p:sp>
        <p:nvSpPr>
          <p:cNvPr id="3" name="Content Placeholder 2">
            <a:extLst>
              <a:ext uri="{FF2B5EF4-FFF2-40B4-BE49-F238E27FC236}">
                <a16:creationId xmlns:a16="http://schemas.microsoft.com/office/drawing/2014/main" id="{2775DB81-5025-8904-297C-611A2CD89D46}"/>
              </a:ext>
            </a:extLst>
          </p:cNvPr>
          <p:cNvSpPr>
            <a:spLocks noGrp="1"/>
          </p:cNvSpPr>
          <p:nvPr>
            <p:ph idx="1"/>
          </p:nvPr>
        </p:nvSpPr>
        <p:spPr>
          <a:xfrm>
            <a:off x="463826" y="2782957"/>
            <a:ext cx="11264348" cy="3394006"/>
          </a:xfrm>
        </p:spPr>
        <p:txBody>
          <a:bodyPr>
            <a:normAutofit/>
          </a:bodyPr>
          <a:lstStyle/>
          <a:p>
            <a:pPr marL="0" indent="0" algn="ctr">
              <a:buNone/>
            </a:pPr>
            <a:r>
              <a:rPr lang="en-US" sz="4800" b="1" dirty="0"/>
              <a:t>Detecting adversarial examples is </a:t>
            </a:r>
            <a:br>
              <a:rPr lang="en-US" sz="4800" b="1" dirty="0"/>
            </a:br>
            <a:r>
              <a:rPr lang="en-US" sz="4800" b="1" dirty="0">
                <a:solidFill>
                  <a:srgbClr val="7030A0"/>
                </a:solidFill>
              </a:rPr>
              <a:t>as hard as </a:t>
            </a:r>
            <a:r>
              <a:rPr lang="en-US" sz="4800" b="1" dirty="0"/>
              <a:t>classifying them!</a:t>
            </a:r>
            <a:endParaRPr lang="en-US" sz="4800" dirty="0"/>
          </a:p>
        </p:txBody>
      </p:sp>
      <p:sp>
        <p:nvSpPr>
          <p:cNvPr id="4" name="Slide Number Placeholder 3">
            <a:extLst>
              <a:ext uri="{FF2B5EF4-FFF2-40B4-BE49-F238E27FC236}">
                <a16:creationId xmlns:a16="http://schemas.microsoft.com/office/drawing/2014/main" id="{AEF35674-D5DE-D88D-934C-369CEAACB739}"/>
              </a:ext>
            </a:extLst>
          </p:cNvPr>
          <p:cNvSpPr>
            <a:spLocks noGrp="1"/>
          </p:cNvSpPr>
          <p:nvPr>
            <p:ph type="sldNum" sz="quarter" idx="12"/>
          </p:nvPr>
        </p:nvSpPr>
        <p:spPr/>
        <p:txBody>
          <a:bodyPr/>
          <a:lstStyle/>
          <a:p>
            <a:fld id="{BBDB7499-F370-8348-83C5-507685BB046D}" type="slidenum">
              <a:rPr lang="en-US" smtClean="0"/>
              <a:pPr/>
              <a:t>8</a:t>
            </a:fld>
            <a:endParaRPr lang="en-US" sz="1600" dirty="0"/>
          </a:p>
        </p:txBody>
      </p:sp>
    </p:spTree>
    <p:extLst>
      <p:ext uri="{BB962C8B-B14F-4D97-AF65-F5344CB8AC3E}">
        <p14:creationId xmlns:p14="http://schemas.microsoft.com/office/powerpoint/2010/main" val="392767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3,310 Holy Grail Stock Vector Illustration and Royalty Free Holy Grail  Clipart">
            <a:extLst>
              <a:ext uri="{FF2B5EF4-FFF2-40B4-BE49-F238E27FC236}">
                <a16:creationId xmlns:a16="http://schemas.microsoft.com/office/drawing/2014/main" id="{55C57D67-6272-67C1-6227-552C79B1064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11120" y="1216230"/>
            <a:ext cx="1525978" cy="15259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EB2115A-AEC4-D159-3D11-2DACC9987EBB}"/>
              </a:ext>
            </a:extLst>
          </p:cNvPr>
          <p:cNvSpPr>
            <a:spLocks noGrp="1"/>
          </p:cNvSpPr>
          <p:nvPr>
            <p:ph type="title"/>
          </p:nvPr>
        </p:nvSpPr>
        <p:spPr>
          <a:xfrm>
            <a:off x="463826" y="410368"/>
            <a:ext cx="11728174" cy="1325563"/>
          </a:xfrm>
        </p:spPr>
        <p:txBody>
          <a:bodyPr/>
          <a:lstStyle/>
          <a:p>
            <a:r>
              <a:rPr lang="en-US" dirty="0">
                <a:solidFill>
                  <a:srgbClr val="7030A0"/>
                </a:solidFill>
              </a:rPr>
              <a:t>What’s a hardness reduction?</a:t>
            </a:r>
          </a:p>
        </p:txBody>
      </p:sp>
      <p:sp>
        <p:nvSpPr>
          <p:cNvPr id="4" name="Slide Number Placeholder 3">
            <a:extLst>
              <a:ext uri="{FF2B5EF4-FFF2-40B4-BE49-F238E27FC236}">
                <a16:creationId xmlns:a16="http://schemas.microsoft.com/office/drawing/2014/main" id="{1D6E0F92-E473-6E95-DFE2-17561BA8ED23}"/>
              </a:ext>
            </a:extLst>
          </p:cNvPr>
          <p:cNvSpPr>
            <a:spLocks noGrp="1"/>
          </p:cNvSpPr>
          <p:nvPr>
            <p:ph type="sldNum" sz="quarter" idx="12"/>
          </p:nvPr>
        </p:nvSpPr>
        <p:spPr/>
        <p:txBody>
          <a:bodyPr/>
          <a:lstStyle/>
          <a:p>
            <a:fld id="{BBDB7499-F370-8348-83C5-507685BB046D}" type="slidenum">
              <a:rPr lang="en-US" smtClean="0"/>
              <a:pPr/>
              <a:t>9</a:t>
            </a:fld>
            <a:endParaRPr lang="en-US" sz="1600" dirty="0"/>
          </a:p>
        </p:txBody>
      </p:sp>
      <p:sp>
        <p:nvSpPr>
          <p:cNvPr id="7" name="Oval 6">
            <a:extLst>
              <a:ext uri="{FF2B5EF4-FFF2-40B4-BE49-F238E27FC236}">
                <a16:creationId xmlns:a16="http://schemas.microsoft.com/office/drawing/2014/main" id="{0C4991DD-D0D2-46FF-F587-416BD71B592A}"/>
              </a:ext>
            </a:extLst>
          </p:cNvPr>
          <p:cNvSpPr/>
          <p:nvPr/>
        </p:nvSpPr>
        <p:spPr>
          <a:xfrm>
            <a:off x="3371849" y="1167618"/>
            <a:ext cx="6516429" cy="2591582"/>
          </a:xfrm>
          <a:prstGeom prst="ellipse">
            <a:avLst/>
          </a:prstGeom>
          <a:solidFill>
            <a:schemeClr val="tx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tIns="0" rtlCol="0" anchor="t"/>
          <a:lstStyle/>
          <a:p>
            <a:pPr algn="ctr"/>
            <a:r>
              <a:rPr lang="en-US" sz="2800" dirty="0"/>
              <a:t>“Famously hard” problems</a:t>
            </a:r>
          </a:p>
        </p:txBody>
      </p:sp>
      <p:sp>
        <p:nvSpPr>
          <p:cNvPr id="10" name="Oval 9">
            <a:extLst>
              <a:ext uri="{FF2B5EF4-FFF2-40B4-BE49-F238E27FC236}">
                <a16:creationId xmlns:a16="http://schemas.microsoft.com/office/drawing/2014/main" id="{40E8D98C-F31F-A459-DCBC-83BB7F2C8112}"/>
              </a:ext>
            </a:extLst>
          </p:cNvPr>
          <p:cNvSpPr/>
          <p:nvPr/>
        </p:nvSpPr>
        <p:spPr>
          <a:xfrm>
            <a:off x="4216399" y="2730500"/>
            <a:ext cx="1840911" cy="698500"/>
          </a:xfrm>
          <a:prstGeom prst="ellipse">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t>P vs NP</a:t>
            </a:r>
          </a:p>
        </p:txBody>
      </p:sp>
      <p:sp>
        <p:nvSpPr>
          <p:cNvPr id="13" name="Oval 12">
            <a:extLst>
              <a:ext uri="{FF2B5EF4-FFF2-40B4-BE49-F238E27FC236}">
                <a16:creationId xmlns:a16="http://schemas.microsoft.com/office/drawing/2014/main" id="{E0DEE5ED-AB2C-3CDF-470D-6F626DB2DDC5}"/>
              </a:ext>
            </a:extLst>
          </p:cNvPr>
          <p:cNvSpPr/>
          <p:nvPr/>
        </p:nvSpPr>
        <p:spPr>
          <a:xfrm>
            <a:off x="6588560" y="2578895"/>
            <a:ext cx="2626313" cy="826690"/>
          </a:xfrm>
          <a:prstGeom prst="ellipse">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t>Riemann Hypothesis</a:t>
            </a:r>
          </a:p>
        </p:txBody>
      </p:sp>
      <p:sp>
        <p:nvSpPr>
          <p:cNvPr id="14" name="Oval 13">
            <a:extLst>
              <a:ext uri="{FF2B5EF4-FFF2-40B4-BE49-F238E27FC236}">
                <a16:creationId xmlns:a16="http://schemas.microsoft.com/office/drawing/2014/main" id="{D217D01D-839B-1E52-C703-6FC667A4F4ED}"/>
              </a:ext>
            </a:extLst>
          </p:cNvPr>
          <p:cNvSpPr/>
          <p:nvPr/>
        </p:nvSpPr>
        <p:spPr>
          <a:xfrm>
            <a:off x="5516609" y="2067124"/>
            <a:ext cx="1482273" cy="675084"/>
          </a:xfrm>
          <a:prstGeom prst="ellipse">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t>AGI </a:t>
            </a:r>
            <a:r>
              <a:rPr lang="en-US" sz="1600" dirty="0"/>
              <a:t>(lol)</a:t>
            </a:r>
          </a:p>
        </p:txBody>
      </p:sp>
      <p:sp>
        <p:nvSpPr>
          <p:cNvPr id="15" name="Oval 14">
            <a:extLst>
              <a:ext uri="{FF2B5EF4-FFF2-40B4-BE49-F238E27FC236}">
                <a16:creationId xmlns:a16="http://schemas.microsoft.com/office/drawing/2014/main" id="{2E0C9CEA-128C-AE6B-3169-D33DA1D60A79}"/>
              </a:ext>
            </a:extLst>
          </p:cNvPr>
          <p:cNvSpPr/>
          <p:nvPr/>
        </p:nvSpPr>
        <p:spPr>
          <a:xfrm>
            <a:off x="872701" y="4690161"/>
            <a:ext cx="2538671" cy="1139030"/>
          </a:xfrm>
          <a:prstGeom prst="ellipse">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t>Problem X</a:t>
            </a:r>
          </a:p>
        </p:txBody>
      </p:sp>
      <p:sp>
        <p:nvSpPr>
          <p:cNvPr id="16" name="Right Arrow 15">
            <a:extLst>
              <a:ext uri="{FF2B5EF4-FFF2-40B4-BE49-F238E27FC236}">
                <a16:creationId xmlns:a16="http://schemas.microsoft.com/office/drawing/2014/main" id="{A49B627D-E39B-C3C7-BDE2-AAB6E28A0C1B}"/>
              </a:ext>
            </a:extLst>
          </p:cNvPr>
          <p:cNvSpPr/>
          <p:nvPr/>
        </p:nvSpPr>
        <p:spPr>
          <a:xfrm rot="18698021">
            <a:off x="2828583" y="3877997"/>
            <a:ext cx="1946376" cy="484632"/>
          </a:xfrm>
          <a:prstGeom prst="rightArrow">
            <a:avLst>
              <a:gd name="adj1" fmla="val 34330"/>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EA34F77-B68A-3E70-3604-61369EDDD80B}"/>
              </a:ext>
            </a:extLst>
          </p:cNvPr>
          <p:cNvSpPr txBox="1"/>
          <p:nvPr/>
        </p:nvSpPr>
        <p:spPr>
          <a:xfrm rot="18718909">
            <a:off x="2770167" y="3765009"/>
            <a:ext cx="1452642" cy="461665"/>
          </a:xfrm>
          <a:prstGeom prst="rect">
            <a:avLst/>
          </a:prstGeom>
          <a:noFill/>
        </p:spPr>
        <p:txBody>
          <a:bodyPr wrap="none" rtlCol="0">
            <a:spAutoFit/>
          </a:bodyPr>
          <a:lstStyle/>
          <a:p>
            <a:r>
              <a:rPr lang="en-US" sz="2400" dirty="0"/>
              <a:t>reduction</a:t>
            </a:r>
          </a:p>
        </p:txBody>
      </p:sp>
      <p:sp>
        <p:nvSpPr>
          <p:cNvPr id="19" name="Rounded Rectangle 18">
            <a:extLst>
              <a:ext uri="{FF2B5EF4-FFF2-40B4-BE49-F238E27FC236}">
                <a16:creationId xmlns:a16="http://schemas.microsoft.com/office/drawing/2014/main" id="{5B1DA681-B27D-80B4-46E7-B78305C17DCA}"/>
              </a:ext>
            </a:extLst>
          </p:cNvPr>
          <p:cNvSpPr/>
          <p:nvPr/>
        </p:nvSpPr>
        <p:spPr>
          <a:xfrm>
            <a:off x="4083049" y="4383092"/>
            <a:ext cx="7975601" cy="1872660"/>
          </a:xfrm>
          <a:prstGeom prst="roundRect">
            <a:avLst/>
          </a:prstGeom>
          <a:solidFill>
            <a:schemeClr val="bg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rgbClr val="0070C0"/>
                </a:solidFill>
              </a:rPr>
              <a:t>If we find a solution to Problem X, </a:t>
            </a:r>
            <a:br>
              <a:rPr lang="en-US" sz="3600" dirty="0">
                <a:solidFill>
                  <a:srgbClr val="0070C0"/>
                </a:solidFill>
              </a:rPr>
            </a:br>
            <a:r>
              <a:rPr lang="en-US" sz="3600" dirty="0">
                <a:solidFill>
                  <a:srgbClr val="0070C0"/>
                </a:solidFill>
              </a:rPr>
              <a:t>we also solve a super hard problem</a:t>
            </a:r>
          </a:p>
        </p:txBody>
      </p:sp>
    </p:spTree>
    <p:extLst>
      <p:ext uri="{BB962C8B-B14F-4D97-AF65-F5344CB8AC3E}">
        <p14:creationId xmlns:p14="http://schemas.microsoft.com/office/powerpoint/2010/main" val="100075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9" grpId="0" animBg="1"/>
    </p:bldLst>
  </p:timing>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49844</TotalTime>
  <Words>2910</Words>
  <Application>Microsoft Macintosh PowerPoint</Application>
  <PresentationFormat>Widescreen</PresentationFormat>
  <Paragraphs>218</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Cambria Math</vt:lpstr>
      <vt:lpstr>Times New Roman</vt:lpstr>
      <vt:lpstr>Wingdings</vt:lpstr>
      <vt:lpstr>Office Theme</vt:lpstr>
      <vt:lpstr>Detecting Adversarial Examples Is (Nearly) As Hard As Classifying Them</vt:lpstr>
      <vt:lpstr>ML suffers from adversarial examples.</vt:lpstr>
      <vt:lpstr>Robust classification is hard! </vt:lpstr>
      <vt:lpstr>Can we solve an easier problem?</vt:lpstr>
      <vt:lpstr>Can we solve an easier problem?</vt:lpstr>
      <vt:lpstr>PowerPoint Presentation</vt:lpstr>
      <vt:lpstr>PowerPoint Presentation</vt:lpstr>
      <vt:lpstr>Our result.</vt:lpstr>
      <vt:lpstr>What’s a hardness reduction?</vt:lpstr>
      <vt:lpstr>What’s a hardness reduction?</vt:lpstr>
      <vt:lpstr>Hardness reductions for robustness.</vt:lpstr>
      <vt:lpstr>Detecting adversarial examples is  as hard as classifying them!</vt:lpstr>
      <vt:lpstr>Detecting adversarial examples is (nearly) as hard as classifying them!</vt:lpstr>
      <vt:lpstr>Interpretation #1: information theoretically robust detection = robust classification</vt:lpstr>
      <vt:lpstr>Interpretation #2: robust detectors imply a breakthrough in robust classification.</vt:lpstr>
      <vt:lpstr>Interpretation #2: robust detectors imply a breakthrough in robust classification.</vt:lpstr>
      <vt:lpstr>Interpretation #2: robust detectors imply a breakthrough in robust classification.</vt:lpstr>
      <vt:lpstr>Many detectors implicitly claim such a breakthrough!</vt:lpstr>
      <vt:lpstr>Many detectors implicitly claim such a breakthrough!</vt:lpstr>
      <vt:lpstr>Many detectors implicitly claim such a breakthrough!</vt:lpstr>
      <vt:lpstr>Pessimistic (realistic?) interpretation:  These detectors are not robust!</vt:lpstr>
      <vt:lpstr>Conclusion.</vt:lpstr>
      <vt:lpstr>Conclusion.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and Enhancing the Security of Machine Learning</dc:title>
  <dc:creator>florian.tramer@gmail.com</dc:creator>
  <cp:lastModifiedBy>Florian Simon Tramer</cp:lastModifiedBy>
  <cp:revision>2278</cp:revision>
  <dcterms:created xsi:type="dcterms:W3CDTF">2021-01-06T21:43:41Z</dcterms:created>
  <dcterms:modified xsi:type="dcterms:W3CDTF">2022-07-13T05:44:01Z</dcterms:modified>
</cp:coreProperties>
</file>