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69" r:id="rId3"/>
    <p:sldId id="270" r:id="rId4"/>
    <p:sldId id="273" r:id="rId5"/>
    <p:sldId id="283" r:id="rId6"/>
    <p:sldId id="282" r:id="rId7"/>
    <p:sldId id="260" r:id="rId8"/>
    <p:sldId id="275" r:id="rId9"/>
    <p:sldId id="276" r:id="rId10"/>
    <p:sldId id="277" r:id="rId11"/>
    <p:sldId id="281" r:id="rId12"/>
    <p:sldId id="262" r:id="rId13"/>
    <p:sldId id="263" r:id="rId14"/>
    <p:sldId id="268" r:id="rId15"/>
    <p:sldId id="267" r:id="rId16"/>
    <p:sldId id="284" r:id="rId17"/>
    <p:sldId id="264"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559"/>
    <p:restoredTop sz="75348"/>
  </p:normalViewPr>
  <p:slideViewPr>
    <p:cSldViewPr snapToGrid="0" snapToObjects="1" showGuides="1">
      <p:cViewPr varScale="1">
        <p:scale>
          <a:sx n="110" d="100"/>
          <a:sy n="110" d="100"/>
        </p:scale>
        <p:origin x="680" y="168"/>
      </p:cViewPr>
      <p:guideLst>
        <p:guide orient="horz" pos="1620"/>
        <p:guide pos="2903"/>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sz="2000"/>
                      <a:t>0%</a:t>
                    </a:r>
                    <a:endParaRPr lang="en-US" sz="20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352-C443-AE08-93DBE675A4E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c:v>
                </c:pt>
              </c:numCache>
            </c:numRef>
          </c:val>
          <c:extLst>
            <c:ext xmlns:c16="http://schemas.microsoft.com/office/drawing/2014/chart" uri="{C3380CC4-5D6E-409C-BE32-E72D297353CC}">
              <c16:uniqueId val="{00000000-E352-C443-AE08-93DBE675A4EF}"/>
            </c:ext>
          </c:extLst>
        </c:ser>
        <c:ser>
          <c:idx val="1"/>
          <c:order val="1"/>
          <c:tx>
            <c:strRef>
              <c:f>Sheet1!$C$1</c:f>
              <c:strCache>
                <c:ptCount val="1"/>
                <c:pt idx="0">
                  <c:v>Series 2</c:v>
                </c:pt>
              </c:strCache>
            </c:strRef>
          </c:tx>
          <c:spPr>
            <a:solidFill>
              <a:schemeClr val="accent2"/>
            </a:solidFill>
            <a:ln>
              <a:noFill/>
            </a:ln>
            <a:effectLst/>
          </c:spPr>
          <c:invertIfNegative val="0"/>
          <c:dLbls>
            <c:dLbl>
              <c:idx val="0"/>
              <c:tx>
                <c:rich>
                  <a:bodyPr/>
                  <a:lstStyle/>
                  <a:p>
                    <a:fld id="{C9E39140-FDD2-AA45-ACEF-DC08E2E30E1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352-C443-AE08-93DBE675A4E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21</c:v>
                </c:pt>
              </c:numCache>
            </c:numRef>
          </c:val>
          <c:extLst>
            <c:ext xmlns:c16="http://schemas.microsoft.com/office/drawing/2014/chart" uri="{C3380CC4-5D6E-409C-BE32-E72D297353CC}">
              <c16:uniqueId val="{00000001-E352-C443-AE08-93DBE675A4EF}"/>
            </c:ext>
          </c:extLst>
        </c:ser>
        <c:ser>
          <c:idx val="2"/>
          <c:order val="2"/>
          <c:tx>
            <c:strRef>
              <c:f>Sheet1!$D$1</c:f>
              <c:strCache>
                <c:ptCount val="1"/>
                <c:pt idx="0">
                  <c:v>Series 3</c:v>
                </c:pt>
              </c:strCache>
            </c:strRef>
          </c:tx>
          <c:spPr>
            <a:solidFill>
              <a:schemeClr val="accent3"/>
            </a:solidFill>
            <a:ln>
              <a:noFill/>
            </a:ln>
            <a:effectLst/>
          </c:spPr>
          <c:invertIfNegative val="0"/>
          <c:dLbls>
            <c:dLbl>
              <c:idx val="0"/>
              <c:tx>
                <c:rich>
                  <a:bodyPr/>
                  <a:lstStyle/>
                  <a:p>
                    <a:fld id="{ABF194DE-521D-5749-834A-B7F36F8B3AC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352-C443-AE08-93DBE675A4E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37</c:v>
                </c:pt>
              </c:numCache>
            </c:numRef>
          </c:val>
          <c:extLst>
            <c:ext xmlns:c16="http://schemas.microsoft.com/office/drawing/2014/chart" uri="{C3380CC4-5D6E-409C-BE32-E72D297353CC}">
              <c16:uniqueId val="{00000002-E352-C443-AE08-93DBE675A4EF}"/>
            </c:ext>
          </c:extLst>
        </c:ser>
        <c:ser>
          <c:idx val="3"/>
          <c:order val="3"/>
          <c:tx>
            <c:strRef>
              <c:f>Sheet1!$E$1</c:f>
              <c:strCache>
                <c:ptCount val="1"/>
                <c:pt idx="0">
                  <c:v>Series 4</c:v>
                </c:pt>
              </c:strCache>
            </c:strRef>
          </c:tx>
          <c:spPr>
            <a:solidFill>
              <a:schemeClr val="accent4"/>
            </a:solidFill>
            <a:ln>
              <a:noFill/>
            </a:ln>
            <a:effectLst/>
          </c:spPr>
          <c:invertIfNegative val="0"/>
          <c:dLbls>
            <c:dLbl>
              <c:idx val="0"/>
              <c:tx>
                <c:rich>
                  <a:bodyPr/>
                  <a:lstStyle/>
                  <a:p>
                    <a:fld id="{394C0C05-7D89-4E41-A36A-DA8AEC84401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352-C443-AE08-93DBE675A4E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88</c:v>
                </c:pt>
              </c:numCache>
            </c:numRef>
          </c:val>
          <c:extLst>
            <c:ext xmlns:c16="http://schemas.microsoft.com/office/drawing/2014/chart" uri="{C3380CC4-5D6E-409C-BE32-E72D297353CC}">
              <c16:uniqueId val="{00000003-E352-C443-AE08-93DBE675A4EF}"/>
            </c:ext>
          </c:extLst>
        </c:ser>
        <c:dLbls>
          <c:dLblPos val="outEnd"/>
          <c:showLegendKey val="0"/>
          <c:showVal val="1"/>
          <c:showCatName val="0"/>
          <c:showSerName val="0"/>
          <c:showPercent val="0"/>
          <c:showBubbleSize val="0"/>
        </c:dLbls>
        <c:gapWidth val="0"/>
        <c:overlap val="-75"/>
        <c:axId val="1049247215"/>
        <c:axId val="1049237007"/>
      </c:barChart>
      <c:catAx>
        <c:axId val="1049247215"/>
        <c:scaling>
          <c:orientation val="minMax"/>
        </c:scaling>
        <c:delete val="1"/>
        <c:axPos val="b"/>
        <c:numFmt formatCode="General" sourceLinked="1"/>
        <c:majorTickMark val="none"/>
        <c:minorTickMark val="none"/>
        <c:tickLblPos val="nextTo"/>
        <c:crossAx val="1049237007"/>
        <c:crosses val="autoZero"/>
        <c:auto val="1"/>
        <c:lblAlgn val="ctr"/>
        <c:lblOffset val="100"/>
        <c:noMultiLvlLbl val="0"/>
      </c:catAx>
      <c:valAx>
        <c:axId val="104923700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4924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0194E-C0DA-164D-A00C-EF50099F0707}" type="datetimeFigureOut">
              <a:rPr lang="en-US" smtClean="0"/>
              <a:t>6/11/20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DE1D7-F14C-144A-B47F-B3B25065D87C}" type="slidenum">
              <a:rPr lang="en-US" smtClean="0"/>
              <a:t>‹#›</a:t>
            </a:fld>
            <a:endParaRPr lang="en-US"/>
          </a:p>
        </p:txBody>
      </p:sp>
    </p:spTree>
    <p:extLst>
      <p:ext uri="{BB962C8B-B14F-4D97-AF65-F5344CB8AC3E}">
        <p14:creationId xmlns:p14="http://schemas.microsoft.com/office/powerpoint/2010/main" val="28411684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Florian. In this paper, my-coauthors and I looked at some inherent tradeoffs in the way that we measure robustness of machine learning models to adversarial examples. We show that some defenses overfit on some robustness metrics at the expense of others.</a:t>
            </a:r>
          </a:p>
        </p:txBody>
      </p:sp>
      <p:sp>
        <p:nvSpPr>
          <p:cNvPr id="4" name="Slide Number Placeholder 3"/>
          <p:cNvSpPr>
            <a:spLocks noGrp="1"/>
          </p:cNvSpPr>
          <p:nvPr>
            <p:ph type="sldNum" sz="quarter" idx="5"/>
          </p:nvPr>
        </p:nvSpPr>
        <p:spPr/>
        <p:txBody>
          <a:bodyPr/>
          <a:lstStyle/>
          <a:p>
            <a:fld id="{C1BDE1D7-F14C-144A-B47F-B3B25065D87C}" type="slidenum">
              <a:rPr lang="en-US" smtClean="0"/>
              <a:t>1</a:t>
            </a:fld>
            <a:endParaRPr lang="en-US"/>
          </a:p>
        </p:txBody>
      </p:sp>
    </p:spTree>
    <p:extLst>
      <p:ext uri="{BB962C8B-B14F-4D97-AF65-F5344CB8AC3E}">
        <p14:creationId xmlns:p14="http://schemas.microsoft.com/office/powerpoint/2010/main" val="34366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 for current classifiers?</a:t>
            </a:r>
          </a:p>
          <a:p>
            <a:r>
              <a:rPr lang="en-US" dirty="0"/>
              <a:t>Clearly, current classifiers are not perfect, so what side of this inherent tradeoff do they fall on? </a:t>
            </a:r>
          </a:p>
          <a:p>
            <a:r>
              <a:rPr lang="en-US" dirty="0"/>
              <a:t>In particular, we're interested in figuring out whether we have already managed to build classifiers that are *too* robust on some tasks.</a:t>
            </a:r>
          </a:p>
        </p:txBody>
      </p:sp>
      <p:sp>
        <p:nvSpPr>
          <p:cNvPr id="4" name="Slide Number Placeholder 3"/>
          <p:cNvSpPr>
            <a:spLocks noGrp="1"/>
          </p:cNvSpPr>
          <p:nvPr>
            <p:ph type="sldNum" sz="quarter" idx="5"/>
          </p:nvPr>
        </p:nvSpPr>
        <p:spPr/>
        <p:txBody>
          <a:bodyPr/>
          <a:lstStyle/>
          <a:p>
            <a:fld id="{C1BDE1D7-F14C-144A-B47F-B3B25065D87C}" type="slidenum">
              <a:rPr lang="en-US" smtClean="0"/>
              <a:t>10</a:t>
            </a:fld>
            <a:endParaRPr lang="en-US"/>
          </a:p>
        </p:txBody>
      </p:sp>
    </p:spTree>
    <p:extLst>
      <p:ext uri="{BB962C8B-B14F-4D97-AF65-F5344CB8AC3E}">
        <p14:creationId xmlns:p14="http://schemas.microsoft.com/office/powerpoint/2010/main" val="325573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this is indeed the case on simple tasks like MNIST, where we can build classifiers with relatively high robustness to </a:t>
            </a:r>
            <a:r>
              <a:rPr lang="en-US" dirty="0" err="1"/>
              <a:t>Lp</a:t>
            </a:r>
            <a:r>
              <a:rPr lang="en-US" dirty="0"/>
              <a:t>-bounded perturbations.</a:t>
            </a:r>
          </a:p>
          <a:p>
            <a:r>
              <a:rPr lang="en-US" dirty="0"/>
              <a:t>We take a look at state-of-the-art models with *certified* robustness. These are classifiers for which it is possible to prove that for a given input, no perturbation of a certain size can flip the classifier's decision.</a:t>
            </a:r>
          </a:p>
          <a:p>
            <a:r>
              <a:rPr lang="en-US" dirty="0"/>
              <a:t>With recent techniques, it has become possible to train models that are provably robust to perturbations of large l-infinity norm on MNIST. These are perturbations that change each pixel in an image by a small amount.</a:t>
            </a:r>
          </a:p>
          <a:p>
            <a:r>
              <a:rPr lang="en-US" dirty="0"/>
              <a:t>The best classifier we found achieves around 90% certified accuracy for perturbations of l-infinity norm bounded by either 0.3 or 0.4</a:t>
            </a:r>
          </a:p>
          <a:p>
            <a:r>
              <a:rPr lang="en-US" dirty="0"/>
              <a:t>Yet, here on the right we show that within this threat model, within these norm bounds, we can build perturbations that do seem to change the class label</a:t>
            </a:r>
          </a:p>
          <a:p>
            <a:r>
              <a:rPr lang="en-US" dirty="0"/>
              <a:t>So it looks like the true accuracy of these models under perturbation has been over-estimated.</a:t>
            </a:r>
          </a:p>
          <a:p>
            <a:r>
              <a:rPr lang="en-US" dirty="0"/>
              <a:t>Let's now look at how we can evaluate this more thoroughly.</a:t>
            </a:r>
          </a:p>
        </p:txBody>
      </p:sp>
      <p:sp>
        <p:nvSpPr>
          <p:cNvPr id="4" name="Slide Number Placeholder 3"/>
          <p:cNvSpPr>
            <a:spLocks noGrp="1"/>
          </p:cNvSpPr>
          <p:nvPr>
            <p:ph type="sldNum" sz="quarter" idx="5"/>
          </p:nvPr>
        </p:nvSpPr>
        <p:spPr/>
        <p:txBody>
          <a:bodyPr/>
          <a:lstStyle/>
          <a:p>
            <a:fld id="{C1BDE1D7-F14C-144A-B47F-B3B25065D87C}" type="slidenum">
              <a:rPr lang="en-US" smtClean="0"/>
              <a:t>11</a:t>
            </a:fld>
            <a:endParaRPr lang="en-US"/>
          </a:p>
        </p:txBody>
      </p:sp>
    </p:spTree>
    <p:extLst>
      <p:ext uri="{BB962C8B-B14F-4D97-AF65-F5344CB8AC3E}">
        <p14:creationId xmlns:p14="http://schemas.microsoft.com/office/powerpoint/2010/main" val="260738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how much we overestimate the robust accuracy of current classifiers, we propose techniques for crafting invariance adversarial examples such as the one we saw before.</a:t>
            </a:r>
          </a:p>
          <a:p>
            <a:r>
              <a:rPr lang="en-US" dirty="0"/>
              <a:t>The challenge is that there is an inherent human component to our attack: we want the perturbation to cause the underlying class label to change.</a:t>
            </a:r>
          </a:p>
          <a:p>
            <a:r>
              <a:rPr lang="en-US" dirty="0"/>
              <a:t>So a simple solution is to create invariance examples by hand. This isn't too difficult on MNIST: we used a simple pixel editor to modify digits until we thought they looked like digits from another class.</a:t>
            </a:r>
          </a:p>
          <a:p>
            <a:r>
              <a:rPr lang="en-US" dirty="0"/>
              <a:t>This is not very scalable though, so we also considered ways to automate our attack. </a:t>
            </a:r>
          </a:p>
          <a:p>
            <a:r>
              <a:rPr lang="en-US" dirty="0"/>
              <a:t>Our general strategy is illustrated here, for the specific case of the l0-norm, where a small perturbation is one that modifies only a small number of pixels.</a:t>
            </a:r>
          </a:p>
          <a:p>
            <a:r>
              <a:rPr lang="en-US" dirty="0"/>
              <a:t>We start from some input, a digit 8 in this example, and we look for an input from a different class that has the most pixels in common with our '8'. To minimize this distance, we perform a number of common transformations that preserve class semantics, such as small translations or rotations. Once we found an input that is very closely aligned with our target, we compute the pixelwise difference and then apply a few heuristics to further reduce the size of the final perturbation. We end up with this digit '3', that is only a few pixel changes away from our original '8'.</a:t>
            </a:r>
          </a:p>
        </p:txBody>
      </p:sp>
      <p:sp>
        <p:nvSpPr>
          <p:cNvPr id="4" name="Slide Number Placeholder 3"/>
          <p:cNvSpPr>
            <a:spLocks noGrp="1"/>
          </p:cNvSpPr>
          <p:nvPr>
            <p:ph type="sldNum" sz="quarter" idx="5"/>
          </p:nvPr>
        </p:nvSpPr>
        <p:spPr/>
        <p:txBody>
          <a:bodyPr/>
          <a:lstStyle/>
          <a:p>
            <a:fld id="{C1BDE1D7-F14C-144A-B47F-B3B25065D87C}" type="slidenum">
              <a:rPr lang="en-US" smtClean="0"/>
              <a:t>12</a:t>
            </a:fld>
            <a:endParaRPr lang="en-US"/>
          </a:p>
        </p:txBody>
      </p:sp>
    </p:spTree>
    <p:extLst>
      <p:ext uri="{BB962C8B-B14F-4D97-AF65-F5344CB8AC3E}">
        <p14:creationId xmlns:p14="http://schemas.microsoft.com/office/powerpoint/2010/main" val="47522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well do our attacks do, at actually changing the underlying class? To measure this, we asked human participants to label digits produced by our attacks. </a:t>
            </a:r>
          </a:p>
          <a:p>
            <a:r>
              <a:rPr lang="en-US" dirty="0"/>
              <a:t>We considered an attack successful when a majority of human labelers agreed on a new class label.</a:t>
            </a:r>
          </a:p>
          <a:p>
            <a:r>
              <a:rPr lang="en-US" dirty="0"/>
              <a:t>For l-infinity perturbations bounded by 0.3 or 0.4, we found that about 20-40% of our generated examples succeeded. But these automated attacks can still be improved significantly. Indeed, when we generate the invariance examples by hand, we succeed in switching the human label in 88% of cases.</a:t>
            </a:r>
          </a:p>
        </p:txBody>
      </p:sp>
      <p:sp>
        <p:nvSpPr>
          <p:cNvPr id="4" name="Slide Number Placeholder 3"/>
          <p:cNvSpPr>
            <a:spLocks noGrp="1"/>
          </p:cNvSpPr>
          <p:nvPr>
            <p:ph type="sldNum" sz="quarter" idx="5"/>
          </p:nvPr>
        </p:nvSpPr>
        <p:spPr/>
        <p:txBody>
          <a:bodyPr/>
          <a:lstStyle/>
          <a:p>
            <a:fld id="{C1BDE1D7-F14C-144A-B47F-B3B25065D87C}" type="slidenum">
              <a:rPr lang="en-US" smtClean="0"/>
              <a:t>13</a:t>
            </a:fld>
            <a:endParaRPr lang="en-US"/>
          </a:p>
        </p:txBody>
      </p:sp>
    </p:spTree>
    <p:extLst>
      <p:ext uri="{BB962C8B-B14F-4D97-AF65-F5344CB8AC3E}">
        <p14:creationId xmlns:p14="http://schemas.microsoft.com/office/powerpoint/2010/main" val="269349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well do MNIST models fare on these examples? We find that the more robust a model is to l-infinity perturbations, the less likely the model's predictions agree with those of the human labelers. The model that most often agrees with humans is actually a standard undefended </a:t>
            </a:r>
            <a:r>
              <a:rPr lang="en-US" dirty="0" err="1"/>
              <a:t>ResNet</a:t>
            </a:r>
            <a:r>
              <a:rPr lang="en-US" dirty="0"/>
              <a:t>. </a:t>
            </a:r>
          </a:p>
          <a:p>
            <a:r>
              <a:rPr lang="en-US" dirty="0"/>
              <a:t>As we train models to be robust to even small amounts of noise, these models also become overly invariant to larger perturbations that change class semantics.</a:t>
            </a:r>
          </a:p>
          <a:p>
            <a:r>
              <a:rPr lang="en-US" dirty="0"/>
              <a:t>What's surprising here is that even when the model is trained on perturbations that are small enough to always preserve class semantics, the model still learns to be overly invariant.</a:t>
            </a:r>
          </a:p>
          <a:p>
            <a:r>
              <a:rPr lang="en-US" dirty="0"/>
              <a:t>At the end of the spectrum, we have a model that is provably robust to l-infinity noise of magnitude 0.4. We find that on our invariance attacks, this model basically never changes its prediction and thus disagrees with human labelers in nearly all cases. Within the threat model originally considered by that defense, the model's real robust accuracy is actually only about 12%.</a:t>
            </a:r>
          </a:p>
        </p:txBody>
      </p:sp>
      <p:sp>
        <p:nvSpPr>
          <p:cNvPr id="4" name="Slide Number Placeholder 3"/>
          <p:cNvSpPr>
            <a:spLocks noGrp="1"/>
          </p:cNvSpPr>
          <p:nvPr>
            <p:ph type="sldNum" sz="quarter" idx="5"/>
          </p:nvPr>
        </p:nvSpPr>
        <p:spPr/>
        <p:txBody>
          <a:bodyPr/>
          <a:lstStyle/>
          <a:p>
            <a:fld id="{C1BDE1D7-F14C-144A-B47F-B3B25065D87C}" type="slidenum">
              <a:rPr lang="en-US" smtClean="0"/>
              <a:t>14</a:t>
            </a:fld>
            <a:endParaRPr lang="en-US"/>
          </a:p>
        </p:txBody>
      </p:sp>
    </p:spTree>
    <p:extLst>
      <p:ext uri="{BB962C8B-B14F-4D97-AF65-F5344CB8AC3E}">
        <p14:creationId xmlns:p14="http://schemas.microsoft.com/office/powerpoint/2010/main" val="100387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step back, we ask ourselves why it is even possible to train models that are overly robust. That is, why can a model achieve close to 90% provable robustness on MNIST, for perturbations that are large enough to alter class semantics?</a:t>
            </a:r>
          </a:p>
          <a:p>
            <a:r>
              <a:rPr lang="en-US" dirty="0"/>
              <a:t>The reason is essentially that the dataset is not diverse enough. That is, it is possible to draw a large </a:t>
            </a:r>
            <a:r>
              <a:rPr lang="en-US" dirty="0" err="1"/>
              <a:t>Lp</a:t>
            </a:r>
            <a:r>
              <a:rPr lang="en-US" dirty="0"/>
              <a:t> ball around each image in the dataset, without these balls intersecting.</a:t>
            </a:r>
          </a:p>
          <a:p>
            <a:r>
              <a:rPr lang="en-US" dirty="0"/>
              <a:t>Another way to look at this is that there exist robust features in the dataset that generalize from the training set to the test set, but that aren't predictive of the broader digit-classification task. We call such features overly robust.</a:t>
            </a:r>
          </a:p>
          <a:p>
            <a:r>
              <a:rPr lang="en-US" dirty="0"/>
              <a:t>We formally show that data augmentation can alleviate the effect of overly robust features. </a:t>
            </a:r>
          </a:p>
          <a:p>
            <a:r>
              <a:rPr lang="en-US" dirty="0"/>
              <a:t>And we find that this also helps empirically. When we train robust models with data augmentation, they do a bit better on our invariance attacks, but still worse than a standard undefended model. So there's still a lot of room left for improvement here.</a:t>
            </a:r>
          </a:p>
        </p:txBody>
      </p:sp>
      <p:sp>
        <p:nvSpPr>
          <p:cNvPr id="4" name="Slide Number Placeholder 3"/>
          <p:cNvSpPr>
            <a:spLocks noGrp="1"/>
          </p:cNvSpPr>
          <p:nvPr>
            <p:ph type="sldNum" sz="quarter" idx="5"/>
          </p:nvPr>
        </p:nvSpPr>
        <p:spPr/>
        <p:txBody>
          <a:bodyPr/>
          <a:lstStyle/>
          <a:p>
            <a:fld id="{C1BDE1D7-F14C-144A-B47F-B3B25065D87C}" type="slidenum">
              <a:rPr lang="en-US" smtClean="0"/>
              <a:t>15</a:t>
            </a:fld>
            <a:endParaRPr lang="en-US"/>
          </a:p>
        </p:txBody>
      </p:sp>
    </p:spTree>
    <p:extLst>
      <p:ext uri="{BB962C8B-B14F-4D97-AF65-F5344CB8AC3E}">
        <p14:creationId xmlns:p14="http://schemas.microsoft.com/office/powerpoint/2010/main" val="1087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does all of this just apply to MNIST? No, it just so happens that on more challenging tasks such as CIFAR-10 or ImageNet, we still struggle to train robust classifiers in the first place.</a:t>
            </a:r>
          </a:p>
          <a:p>
            <a:r>
              <a:rPr lang="en-US" dirty="0"/>
              <a:t>So for these tasks, we are currently stuck in the overly-sensitive side of the tradeoff. </a:t>
            </a:r>
          </a:p>
          <a:p>
            <a:r>
              <a:rPr lang="en-US" dirty="0"/>
              <a:t>Yet, there are already some examples of defenses that claim robustness to large perturbations. For example, there are a handful of defenses on CIFAR-10 that claim robustness to perturbations of l-infinity norm bounded by 32 pixel units.</a:t>
            </a:r>
          </a:p>
          <a:p>
            <a:r>
              <a:rPr lang="en-US" dirty="0"/>
              <a:t>Such a model would almost certainly be overly robust.</a:t>
            </a:r>
          </a:p>
          <a:p>
            <a:r>
              <a:rPr lang="en-US" dirty="0"/>
              <a:t>Indeed, perturbations of that magnitude can effectively interpolate between CIFAR-10 classes, as shown by Tsipras and others. Their approach, which relies on a classifier that is robust to very small perturbations, could potentially be a way to automatically generate invariance attacks.</a:t>
            </a:r>
          </a:p>
          <a:p>
            <a:r>
              <a:rPr lang="en-US" dirty="0"/>
              <a:t>Moreover, as our previous example with the hermit crab demonstrated, images that contain small objects are particularly susceptible to invariance attacks, as perturbations with very small norm suffice to change the class label.</a:t>
            </a:r>
          </a:p>
        </p:txBody>
      </p:sp>
      <p:sp>
        <p:nvSpPr>
          <p:cNvPr id="4" name="Slide Number Placeholder 3"/>
          <p:cNvSpPr>
            <a:spLocks noGrp="1"/>
          </p:cNvSpPr>
          <p:nvPr>
            <p:ph type="sldNum" sz="quarter" idx="5"/>
          </p:nvPr>
        </p:nvSpPr>
        <p:spPr/>
        <p:txBody>
          <a:bodyPr/>
          <a:lstStyle/>
          <a:p>
            <a:fld id="{C1BDE1D7-F14C-144A-B47F-B3B25065D87C}" type="slidenum">
              <a:rPr lang="en-US" smtClean="0"/>
              <a:t>16</a:t>
            </a:fld>
            <a:endParaRPr lang="en-US"/>
          </a:p>
        </p:txBody>
      </p:sp>
    </p:spTree>
    <p:extLst>
      <p:ext uri="{BB962C8B-B14F-4D97-AF65-F5344CB8AC3E}">
        <p14:creationId xmlns:p14="http://schemas.microsoft.com/office/powerpoint/2010/main" val="1233450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take-away we'd like to offer from our work, is that robustness isn't yet-another metric to be monotonically optimized. By building defenses with higher and higher accuracy against larger and larger perturbations, we've managed to create classifiers that are too robust, and therefore invariant to semantically-meaningful features.</a:t>
            </a:r>
          </a:p>
          <a:p>
            <a:r>
              <a:rPr lang="en-US" dirty="0"/>
              <a:t>Concretely, our human study demonstrates that on MNIST, we should not aim for models to have robust accuracy beyond 80% for perturbations of l-infinity norm of 0.3, as the noise can effectively switch the class label for about 20% of inputs.</a:t>
            </a:r>
          </a:p>
          <a:p>
            <a:r>
              <a:rPr lang="en-US" dirty="0"/>
              <a:t>For larger perturbations of magnitude 0.4, the standard robust-accuracy measure becomes mostly meaningless as nearly all input labels can be switched.</a:t>
            </a:r>
          </a:p>
          <a:p>
            <a:r>
              <a:rPr lang="en-US" dirty="0"/>
              <a:t>These results may also ask for us to reconsider what progress we've achieved in building more robust machine learning. </a:t>
            </a:r>
          </a:p>
          <a:p>
            <a:r>
              <a:rPr lang="en-US" dirty="0"/>
              <a:t>We now know of a lot of techniques to reduce a model's sensitivity to small perturbations, such as adversarial training or randomized smoothing. But it remains unclear whether these techniques can truly help in making our models more robust, or simply in making them overly smooth.</a:t>
            </a:r>
          </a:p>
          <a:p>
            <a:r>
              <a:rPr lang="en-US" dirty="0"/>
              <a:t>If you’d like to learn more, we invite you to read the full paper or attend our Q&amp;A sessions</a:t>
            </a:r>
          </a:p>
          <a:p>
            <a:endParaRPr lang="en-US" dirty="0"/>
          </a:p>
        </p:txBody>
      </p:sp>
      <p:sp>
        <p:nvSpPr>
          <p:cNvPr id="4" name="Slide Number Placeholder 3"/>
          <p:cNvSpPr>
            <a:spLocks noGrp="1"/>
          </p:cNvSpPr>
          <p:nvPr>
            <p:ph type="sldNum" sz="quarter" idx="5"/>
          </p:nvPr>
        </p:nvSpPr>
        <p:spPr/>
        <p:txBody>
          <a:bodyPr/>
          <a:lstStyle/>
          <a:p>
            <a:fld id="{C1BDE1D7-F14C-144A-B47F-B3B25065D87C}" type="slidenum">
              <a:rPr lang="en-US" smtClean="0"/>
              <a:t>17</a:t>
            </a:fld>
            <a:endParaRPr lang="en-US"/>
          </a:p>
        </p:txBody>
      </p:sp>
    </p:spTree>
    <p:extLst>
      <p:ext uri="{BB962C8B-B14F-4D97-AF65-F5344CB8AC3E}">
        <p14:creationId xmlns:p14="http://schemas.microsoft.com/office/powerpoint/2010/main" val="400946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basics.</a:t>
            </a:r>
          </a:p>
          <a:p>
            <a:r>
              <a:rPr lang="en-US" dirty="0"/>
              <a:t>In the broadest sense, an adversarial example is any input to a machine learning model that was designed to cause misclassification.</a:t>
            </a:r>
          </a:p>
          <a:p>
            <a:r>
              <a:rPr lang="en-US" dirty="0"/>
              <a:t>Adversarial examples can come under various forms. You might be familiar with attacks that add small perturbations to fool a model, here into recognizing a cat as guacamole.</a:t>
            </a:r>
          </a:p>
          <a:p>
            <a:r>
              <a:rPr lang="en-US" dirty="0"/>
              <a:t>But the input could also be highly perturbed, or completely nonsensical. In either case, the model is clearly wrong. And any of these mistakes might pose a threat to a model deployed in a security or safety-critical environment.</a:t>
            </a:r>
          </a:p>
        </p:txBody>
      </p:sp>
      <p:sp>
        <p:nvSpPr>
          <p:cNvPr id="4" name="Slide Number Placeholder 3"/>
          <p:cNvSpPr>
            <a:spLocks noGrp="1"/>
          </p:cNvSpPr>
          <p:nvPr>
            <p:ph type="sldNum" sz="quarter" idx="5"/>
          </p:nvPr>
        </p:nvSpPr>
        <p:spPr/>
        <p:txBody>
          <a:bodyPr/>
          <a:lstStyle/>
          <a:p>
            <a:fld id="{C1BDE1D7-F14C-144A-B47F-B3B25065D87C}" type="slidenum">
              <a:rPr lang="en-US" smtClean="0"/>
              <a:t>2</a:t>
            </a:fld>
            <a:endParaRPr lang="en-US"/>
          </a:p>
        </p:txBody>
      </p:sp>
    </p:spTree>
    <p:extLst>
      <p:ext uri="{BB962C8B-B14F-4D97-AF65-F5344CB8AC3E}">
        <p14:creationId xmlns:p14="http://schemas.microsoft.com/office/powerpoint/2010/main" val="281908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the research community has mainly focused on the first class of attacks, via small perturbations. A widely-used formal definition is what we call </a:t>
            </a:r>
            <a:r>
              <a:rPr lang="en-US" dirty="0" err="1"/>
              <a:t>Lp</a:t>
            </a:r>
            <a:r>
              <a:rPr lang="en-US" dirty="0"/>
              <a:t> bounded adversarial examples. These are examples obtained by adding noise of bounded norm to an input. This definition isn't complete: it only covers a specific type of attack, that exploits a model's excessive sensitivity to small feature changes.</a:t>
            </a:r>
          </a:p>
          <a:p>
            <a:r>
              <a:rPr lang="en-US" dirty="0"/>
              <a:t>But this definition is very popular because it is easy to formalize and allows concrete measures of progress: for example, I can claim that my classifier achieves 97% accuracy for perturbations of norm of 2, and you can show an attack to refute that claim. </a:t>
            </a:r>
          </a:p>
        </p:txBody>
      </p:sp>
      <p:sp>
        <p:nvSpPr>
          <p:cNvPr id="4" name="Slide Number Placeholder 3"/>
          <p:cNvSpPr>
            <a:spLocks noGrp="1"/>
          </p:cNvSpPr>
          <p:nvPr>
            <p:ph type="sldNum" sz="quarter" idx="5"/>
          </p:nvPr>
        </p:nvSpPr>
        <p:spPr/>
        <p:txBody>
          <a:bodyPr/>
          <a:lstStyle/>
          <a:p>
            <a:fld id="{C1BDE1D7-F14C-144A-B47F-B3B25065D87C}" type="slidenum">
              <a:rPr lang="en-US" smtClean="0"/>
              <a:t>3</a:t>
            </a:fld>
            <a:endParaRPr lang="en-US"/>
          </a:p>
        </p:txBody>
      </p:sp>
    </p:spTree>
    <p:extLst>
      <p:ext uri="{BB962C8B-B14F-4D97-AF65-F5344CB8AC3E}">
        <p14:creationId xmlns:p14="http://schemas.microsoft.com/office/powerpoint/2010/main" val="304347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shouldn't forget that obtaining high robustness to </a:t>
            </a:r>
            <a:r>
              <a:rPr lang="en-US" dirty="0" err="1"/>
              <a:t>Lp</a:t>
            </a:r>
            <a:r>
              <a:rPr lang="en-US" dirty="0"/>
              <a:t>-bounded perturbations isn't an end goal, as these only represent a fraction of possible attacks.</a:t>
            </a:r>
          </a:p>
          <a:p>
            <a:r>
              <a:rPr lang="en-US" dirty="0"/>
              <a:t>Yet, we find that the research community has essentially succumbed to Goodhart's famous law, and started to overfit to this specific robustness metric.</a:t>
            </a:r>
          </a:p>
        </p:txBody>
      </p:sp>
      <p:sp>
        <p:nvSpPr>
          <p:cNvPr id="4" name="Slide Number Placeholder 3"/>
          <p:cNvSpPr>
            <a:spLocks noGrp="1"/>
          </p:cNvSpPr>
          <p:nvPr>
            <p:ph type="sldNum" sz="quarter" idx="5"/>
          </p:nvPr>
        </p:nvSpPr>
        <p:spPr/>
        <p:txBody>
          <a:bodyPr/>
          <a:lstStyle/>
          <a:p>
            <a:fld id="{C1BDE1D7-F14C-144A-B47F-B3B25065D87C}" type="slidenum">
              <a:rPr lang="en-US" smtClean="0"/>
              <a:t>4</a:t>
            </a:fld>
            <a:endParaRPr lang="en-US"/>
          </a:p>
        </p:txBody>
      </p:sp>
    </p:spTree>
    <p:extLst>
      <p:ext uri="{BB962C8B-B14F-4D97-AF65-F5344CB8AC3E}">
        <p14:creationId xmlns:p14="http://schemas.microsoft.com/office/powerpoint/2010/main" val="329950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this, we look towards a different type of adversarial example, introduced by some of my co-authors last year. We call these invariance adversarial examples. These are perturbations that change the input semantics (for example changing this digit 3 into a 5), yet do not cause a change in the model's prediction.</a:t>
            </a:r>
          </a:p>
        </p:txBody>
      </p:sp>
      <p:sp>
        <p:nvSpPr>
          <p:cNvPr id="4" name="Slide Number Placeholder 3"/>
          <p:cNvSpPr>
            <a:spLocks noGrp="1"/>
          </p:cNvSpPr>
          <p:nvPr>
            <p:ph type="sldNum" sz="quarter" idx="5"/>
          </p:nvPr>
        </p:nvSpPr>
        <p:spPr/>
        <p:txBody>
          <a:bodyPr/>
          <a:lstStyle/>
          <a:p>
            <a:fld id="{C1BDE1D7-F14C-144A-B47F-B3B25065D87C}" type="slidenum">
              <a:rPr lang="en-US" smtClean="0"/>
              <a:t>5</a:t>
            </a:fld>
            <a:endParaRPr lang="en-US"/>
          </a:p>
        </p:txBody>
      </p:sp>
    </p:spTree>
    <p:extLst>
      <p:ext uri="{BB962C8B-B14F-4D97-AF65-F5344CB8AC3E}">
        <p14:creationId xmlns:p14="http://schemas.microsoft.com/office/powerpoint/2010/main" val="142482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use invariance adversarial examples to demonstrate that we have indeed overfit to </a:t>
            </a:r>
            <a:r>
              <a:rPr lang="en-US" dirty="0" err="1"/>
              <a:t>Lp</a:t>
            </a:r>
            <a:r>
              <a:rPr lang="en-US" dirty="0"/>
              <a:t>-bounded attacks. Specifically, we show that models that are more robust to these attacks are also increasingly vulnerable to invariance attacks.</a:t>
            </a:r>
          </a:p>
          <a:p>
            <a:r>
              <a:rPr lang="en-US" dirty="0"/>
              <a:t>As an example, we *break* a certified defense on MNIST that achieves 88% accuracy when each pixel can be perturbed by 40%. Within this threat model, we build perturbed examples, as shown here, to which the model provably assigns the same label, despite the obvious changes in class semantics. According to human labelers, the model's true robust accuracy is only about 12%.</a:t>
            </a:r>
          </a:p>
          <a:p>
            <a:r>
              <a:rPr lang="en-US" dirty="0"/>
              <a:t>We further formally show inherent tradeoffs between a classifier's excessive sensitivity and invariance. Unfortunately, we find that attaining robustness to both types of attacks essentially boils down to building a perfect classifier.</a:t>
            </a:r>
          </a:p>
        </p:txBody>
      </p:sp>
      <p:sp>
        <p:nvSpPr>
          <p:cNvPr id="4" name="Slide Number Placeholder 3"/>
          <p:cNvSpPr>
            <a:spLocks noGrp="1"/>
          </p:cNvSpPr>
          <p:nvPr>
            <p:ph type="sldNum" sz="quarter" idx="5"/>
          </p:nvPr>
        </p:nvSpPr>
        <p:spPr/>
        <p:txBody>
          <a:bodyPr/>
          <a:lstStyle/>
          <a:p>
            <a:fld id="{C1BDE1D7-F14C-144A-B47F-B3B25065D87C}" type="slidenum">
              <a:rPr lang="en-US" smtClean="0"/>
              <a:t>6</a:t>
            </a:fld>
            <a:endParaRPr lang="en-US"/>
          </a:p>
        </p:txBody>
      </p:sp>
    </p:spTree>
    <p:extLst>
      <p:ext uri="{BB962C8B-B14F-4D97-AF65-F5344CB8AC3E}">
        <p14:creationId xmlns:p14="http://schemas.microsoft.com/office/powerpoint/2010/main" val="161333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this tradeoff between sensitivity and invariance. </a:t>
            </a:r>
          </a:p>
          <a:p>
            <a:r>
              <a:rPr lang="en-US" dirty="0"/>
              <a:t>Consider the image on the left, taken from the ImageNet dataset, and labeled as a hermit crab. </a:t>
            </a:r>
            <a:br>
              <a:rPr lang="en-US" dirty="0"/>
            </a:br>
            <a:r>
              <a:rPr lang="en-US" dirty="0"/>
              <a:t>The picture on the right is obtained with a perturbation of l2 norm of 22 and fools a classifier into predicting </a:t>
            </a:r>
            <a:r>
              <a:rPr lang="en-US" dirty="0" err="1"/>
              <a:t>quacamole</a:t>
            </a:r>
            <a:r>
              <a:rPr lang="en-US" dirty="0"/>
              <a:t>.</a:t>
            </a:r>
          </a:p>
          <a:p>
            <a:r>
              <a:rPr lang="en-US" dirty="0"/>
              <a:t>So you might say, OK, my classifier is too sensitive, so let's make it robust to noise of l2-norm bounded by 22.</a:t>
            </a:r>
            <a:br>
              <a:rPr lang="en-US" dirty="0"/>
            </a:br>
            <a:r>
              <a:rPr lang="en-US" dirty="0"/>
              <a:t>(it turns out that we don't yet know how to do this on ImageNet, but for argument's sake, let's imagine we have such a robust classifier)</a:t>
            </a:r>
          </a:p>
        </p:txBody>
      </p:sp>
      <p:sp>
        <p:nvSpPr>
          <p:cNvPr id="4" name="Slide Number Placeholder 3"/>
          <p:cNvSpPr>
            <a:spLocks noGrp="1"/>
          </p:cNvSpPr>
          <p:nvPr>
            <p:ph type="sldNum" sz="quarter" idx="5"/>
          </p:nvPr>
        </p:nvSpPr>
        <p:spPr/>
        <p:txBody>
          <a:bodyPr/>
          <a:lstStyle/>
          <a:p>
            <a:fld id="{C1BDE1D7-F14C-144A-B47F-B3B25065D87C}" type="slidenum">
              <a:rPr lang="en-US" smtClean="0"/>
              <a:t>7</a:t>
            </a:fld>
            <a:endParaRPr lang="en-US"/>
          </a:p>
        </p:txBody>
      </p:sp>
    </p:spTree>
    <p:extLst>
      <p:ext uri="{BB962C8B-B14F-4D97-AF65-F5344CB8AC3E}">
        <p14:creationId xmlns:p14="http://schemas.microsoft.com/office/powerpoint/2010/main" val="399440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such a model would be*too* robust: </a:t>
            </a:r>
            <a:br>
              <a:rPr lang="en-US" dirty="0"/>
            </a:br>
            <a:r>
              <a:rPr lang="en-US" dirty="0"/>
              <a:t>with the same noise magnitude, we can completely change the image semantics, by erasing the crab and replacing it with a strawberry.</a:t>
            </a:r>
          </a:p>
          <a:p>
            <a:r>
              <a:rPr lang="en-US" dirty="0"/>
              <a:t>And if the model were robust to such noise, it would misclassify the image by still predicting the hermit-crab label.</a:t>
            </a:r>
          </a:p>
          <a:p>
            <a:r>
              <a:rPr lang="en-US" dirty="0"/>
              <a:t>At this point, it's probably clear that the l2 norm just isn't very well aligned with our own visual perception. So the solution seems to be to come up with a metric that more closely matches our own notion of perceptual similarity, and then define robustness with respect to that norm.</a:t>
            </a:r>
          </a:p>
        </p:txBody>
      </p:sp>
      <p:sp>
        <p:nvSpPr>
          <p:cNvPr id="4" name="Slide Number Placeholder 3"/>
          <p:cNvSpPr>
            <a:spLocks noGrp="1"/>
          </p:cNvSpPr>
          <p:nvPr>
            <p:ph type="sldNum" sz="quarter" idx="5"/>
          </p:nvPr>
        </p:nvSpPr>
        <p:spPr/>
        <p:txBody>
          <a:bodyPr/>
          <a:lstStyle/>
          <a:p>
            <a:fld id="{C1BDE1D7-F14C-144A-B47F-B3B25065D87C}" type="slidenum">
              <a:rPr lang="en-US" smtClean="0"/>
              <a:t>8</a:t>
            </a:fld>
            <a:endParaRPr lang="en-US"/>
          </a:p>
        </p:txBody>
      </p:sp>
    </p:spTree>
    <p:extLst>
      <p:ext uri="{BB962C8B-B14F-4D97-AF65-F5344CB8AC3E}">
        <p14:creationId xmlns:p14="http://schemas.microsoft.com/office/powerpoint/2010/main" val="422455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show that it is unlikely that we can come up with such a metric, as this is as hard as building a classifier that perfectly solves the task.</a:t>
            </a:r>
          </a:p>
          <a:p>
            <a:r>
              <a:rPr lang="en-US" dirty="0"/>
              <a:t>To understand this result intuitively, consider this simple binary classification task in two-dimensions, and suppose we use the l2 norm to measure robustness.</a:t>
            </a:r>
          </a:p>
          <a:p>
            <a:r>
              <a:rPr lang="en-US" dirty="0"/>
              <a:t>Note that the l2 metric is not well aligned with this task, as it assumes that each feature has equal importance.</a:t>
            </a:r>
          </a:p>
          <a:p>
            <a:r>
              <a:rPr lang="en-US" dirty="0"/>
              <a:t>If we make our classifier robust to small l2 noise, it will still be overly sensitive along one dimension and we can still find adversarial examples, here in red.</a:t>
            </a:r>
          </a:p>
          <a:p>
            <a:r>
              <a:rPr lang="en-US" dirty="0"/>
              <a:t>But if we make our classifier robust to larger l2 noise, it is now overly invariant to the other dimension, and still makes mistakes.</a:t>
            </a:r>
          </a:p>
          <a:p>
            <a:r>
              <a:rPr lang="en-US" dirty="0"/>
              <a:t>The red point would now be misclassified into class 2, despite belonging to class 1.</a:t>
            </a:r>
          </a:p>
          <a:p>
            <a:r>
              <a:rPr lang="en-US" dirty="0"/>
              <a:t>To prevent both types of attacks, we would need a robustness metric that is more closely aligned with the underlying task. But given such a metric, a nearest-neighbor classifier would actually perfectly solve the task.</a:t>
            </a:r>
          </a:p>
        </p:txBody>
      </p:sp>
      <p:sp>
        <p:nvSpPr>
          <p:cNvPr id="4" name="Slide Number Placeholder 3"/>
          <p:cNvSpPr>
            <a:spLocks noGrp="1"/>
          </p:cNvSpPr>
          <p:nvPr>
            <p:ph type="sldNum" sz="quarter" idx="5"/>
          </p:nvPr>
        </p:nvSpPr>
        <p:spPr/>
        <p:txBody>
          <a:bodyPr/>
          <a:lstStyle/>
          <a:p>
            <a:fld id="{C1BDE1D7-F14C-144A-B47F-B3B25065D87C}" type="slidenum">
              <a:rPr lang="en-US" smtClean="0"/>
              <a:t>9</a:t>
            </a:fld>
            <a:endParaRPr lang="en-US"/>
          </a:p>
        </p:txBody>
      </p:sp>
    </p:spTree>
    <p:extLst>
      <p:ext uri="{BB962C8B-B14F-4D97-AF65-F5344CB8AC3E}">
        <p14:creationId xmlns:p14="http://schemas.microsoft.com/office/powerpoint/2010/main" val="101346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AB344-4225-9A40-8CDC-7368C0BF6011}" type="datetime1">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362275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4EBE4-DCD2-4549-8BBD-6F55837D2220}" type="datetime1">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9023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8A6A4-8C30-784F-9DE7-D0A51410419F}" type="datetime1">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292638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6888D-BACF-B74B-9E66-4A0C765CC078}" type="datetime1">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15150" y="4767263"/>
            <a:ext cx="2057400" cy="273844"/>
          </a:xfrm>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153970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43E8C-5E1B-6243-8CD1-CB29340C39A9}" type="datetime1">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20790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06A877-217E-4242-B946-E8A3CF1FC413}" type="datetime1">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200431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A8698A-BD09-EE40-B5B5-548DD7AF9DC9}" type="datetime1">
              <a:rPr lang="en-US" smtClean="0"/>
              <a:t>6/11/20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334594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8AD543-8C41-E44D-A1AE-80499746E168}" type="datetime1">
              <a:rPr lang="en-US" smtClean="0"/>
              <a:t>6/11/20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58985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0ADBA-D008-F84C-8DF0-CF76663EE972}" type="datetime1">
              <a:rPr lang="en-US" smtClean="0"/>
              <a:t>6/11/20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407391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95AA4B-96E4-EA47-8156-792DE9FF2281}" type="datetime1">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391590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7A1C3F-6CDA-EA43-923F-71893F946558}" type="datetime1">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20AF1-A8C5-AD43-A7B8-E010D13E1890}" type="slidenum">
              <a:rPr lang="en-US" smtClean="0"/>
              <a:t>‹#›</a:t>
            </a:fld>
            <a:endParaRPr lang="en-US"/>
          </a:p>
        </p:txBody>
      </p:sp>
    </p:spTree>
    <p:extLst>
      <p:ext uri="{BB962C8B-B14F-4D97-AF65-F5344CB8AC3E}">
        <p14:creationId xmlns:p14="http://schemas.microsoft.com/office/powerpoint/2010/main" val="112199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E83E77C-D8D1-5B49-83F1-F86F13247928}" type="datetime1">
              <a:rPr lang="en-US" smtClean="0"/>
              <a:t>6/11/20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8720AF1-A8C5-AD43-A7B8-E010D13E1890}" type="slidenum">
              <a:rPr lang="en-US" smtClean="0"/>
              <a:t>‹#›</a:t>
            </a:fld>
            <a:endParaRPr lang="en-US"/>
          </a:p>
        </p:txBody>
      </p:sp>
    </p:spTree>
    <p:extLst>
      <p:ext uri="{BB962C8B-B14F-4D97-AF65-F5344CB8AC3E}">
        <p14:creationId xmlns:p14="http://schemas.microsoft.com/office/powerpoint/2010/main" val="1991777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tiff"/><Relationship Id="rId7" Type="http://schemas.openxmlformats.org/officeDocument/2006/relationships/image" Target="../media/image5.tiff"/><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tiff"/><Relationship Id="rId5" Type="http://schemas.openxmlformats.org/officeDocument/2006/relationships/image" Target="../media/image3.tiff"/><Relationship Id="rId10" Type="http://schemas.openxmlformats.org/officeDocument/2006/relationships/image" Target="../media/image8.tiff"/><Relationship Id="rId4" Type="http://schemas.openxmlformats.org/officeDocument/2006/relationships/image" Target="../media/image2.tiff"/><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2.tiff"/><Relationship Id="rId4" Type="http://schemas.openxmlformats.org/officeDocument/2006/relationships/image" Target="../media/image21.tiff"/></Relationships>
</file>

<file path=ppt/slides/_rels/slide12.xml.rels><?xml version="1.0" encoding="UTF-8" standalone="yes"?>
<Relationships xmlns="http://schemas.openxmlformats.org/package/2006/relationships"><Relationship Id="rId3" Type="http://schemas.openxmlformats.org/officeDocument/2006/relationships/image" Target="../media/image34.tiff"/><Relationship Id="rId7" Type="http://schemas.openxmlformats.org/officeDocument/2006/relationships/image" Target="../media/image38.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tiff"/><Relationship Id="rId5" Type="http://schemas.openxmlformats.org/officeDocument/2006/relationships/image" Target="../media/image36.tiff"/><Relationship Id="rId4" Type="http://schemas.openxmlformats.org/officeDocument/2006/relationships/image" Target="../media/image35.tiff"/></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hart" Target="../charts/chart1.xml"/><Relationship Id="rId7" Type="http://schemas.openxmlformats.org/officeDocument/2006/relationships/image" Target="../media/image2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40.tiff"/><Relationship Id="rId10" Type="http://schemas.openxmlformats.org/officeDocument/2006/relationships/image" Target="../media/image47.png"/><Relationship Id="rId4" Type="http://schemas.openxmlformats.org/officeDocument/2006/relationships/image" Target="../media/image39.tiff"/><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48.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rxiv.org/abs/2002.045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tiff"/><Relationship Id="rId4" Type="http://schemas.openxmlformats.org/officeDocument/2006/relationships/image" Target="../media/image21.tif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3065-49E1-C34D-B3C5-A412C0EBE2BB}"/>
              </a:ext>
            </a:extLst>
          </p:cNvPr>
          <p:cNvSpPr>
            <a:spLocks noGrp="1"/>
          </p:cNvSpPr>
          <p:nvPr>
            <p:ph type="ctrTitle"/>
          </p:nvPr>
        </p:nvSpPr>
        <p:spPr>
          <a:xfrm>
            <a:off x="446567" y="334483"/>
            <a:ext cx="8250866" cy="1790700"/>
          </a:xfrm>
        </p:spPr>
        <p:txBody>
          <a:bodyPr>
            <a:normAutofit fontScale="90000"/>
          </a:bodyPr>
          <a:lstStyle/>
          <a:p>
            <a:r>
              <a:rPr lang="en-US" dirty="0"/>
              <a:t>Fundamental Tradeoffs between Invariance and Sensitivity to Adversarial Perturbations</a:t>
            </a:r>
          </a:p>
        </p:txBody>
      </p:sp>
      <p:pic>
        <p:nvPicPr>
          <p:cNvPr id="6" name="Picture 5">
            <a:extLst>
              <a:ext uri="{FF2B5EF4-FFF2-40B4-BE49-F238E27FC236}">
                <a16:creationId xmlns:a16="http://schemas.microsoft.com/office/drawing/2014/main" id="{475E4D9B-8F1E-EA49-A30A-523EABA8BA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3766" y="2478318"/>
            <a:ext cx="1080000" cy="1080000"/>
          </a:xfrm>
          <a:prstGeom prst="rect">
            <a:avLst/>
          </a:prstGeom>
        </p:spPr>
      </p:pic>
      <p:pic>
        <p:nvPicPr>
          <p:cNvPr id="7" name="Picture 6">
            <a:extLst>
              <a:ext uri="{FF2B5EF4-FFF2-40B4-BE49-F238E27FC236}">
                <a16:creationId xmlns:a16="http://schemas.microsoft.com/office/drawing/2014/main" id="{C61F9F8B-146F-D047-8590-B5E0D05CB7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9472" y="2478318"/>
            <a:ext cx="1080000" cy="1080000"/>
          </a:xfrm>
          <a:prstGeom prst="rect">
            <a:avLst/>
          </a:prstGeom>
        </p:spPr>
      </p:pic>
      <p:pic>
        <p:nvPicPr>
          <p:cNvPr id="8" name="Picture 7">
            <a:extLst>
              <a:ext uri="{FF2B5EF4-FFF2-40B4-BE49-F238E27FC236}">
                <a16:creationId xmlns:a16="http://schemas.microsoft.com/office/drawing/2014/main" id="{76233CAD-B3C5-BE4F-9FB5-13977E6E8E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237" y="2478318"/>
            <a:ext cx="1028298" cy="1080000"/>
          </a:xfrm>
          <a:prstGeom prst="rect">
            <a:avLst/>
          </a:prstGeom>
        </p:spPr>
      </p:pic>
      <p:pic>
        <p:nvPicPr>
          <p:cNvPr id="9" name="Picture 8">
            <a:extLst>
              <a:ext uri="{FF2B5EF4-FFF2-40B4-BE49-F238E27FC236}">
                <a16:creationId xmlns:a16="http://schemas.microsoft.com/office/drawing/2014/main" id="{0B650A18-7E99-6C41-B090-FBD246A781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3806" y="2478318"/>
            <a:ext cx="784688" cy="1080000"/>
          </a:xfrm>
          <a:prstGeom prst="rect">
            <a:avLst/>
          </a:prstGeom>
        </p:spPr>
      </p:pic>
      <p:pic>
        <p:nvPicPr>
          <p:cNvPr id="11" name="Picture 10">
            <a:extLst>
              <a:ext uri="{FF2B5EF4-FFF2-40B4-BE49-F238E27FC236}">
                <a16:creationId xmlns:a16="http://schemas.microsoft.com/office/drawing/2014/main" id="{F32C5989-4C59-8449-93E8-C1C8FB11EB5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65179" y="2478318"/>
            <a:ext cx="1048584" cy="1080000"/>
          </a:xfrm>
          <a:prstGeom prst="rect">
            <a:avLst/>
          </a:prstGeom>
        </p:spPr>
      </p:pic>
      <p:sp>
        <p:nvSpPr>
          <p:cNvPr id="12" name="TextBox 11">
            <a:extLst>
              <a:ext uri="{FF2B5EF4-FFF2-40B4-BE49-F238E27FC236}">
                <a16:creationId xmlns:a16="http://schemas.microsoft.com/office/drawing/2014/main" id="{F62BF30F-23B2-A241-BAFB-FC59218A0584}"/>
              </a:ext>
            </a:extLst>
          </p:cNvPr>
          <p:cNvSpPr txBox="1"/>
          <p:nvPr/>
        </p:nvSpPr>
        <p:spPr>
          <a:xfrm>
            <a:off x="446567" y="3595648"/>
            <a:ext cx="1395638" cy="338554"/>
          </a:xfrm>
          <a:prstGeom prst="rect">
            <a:avLst/>
          </a:prstGeom>
          <a:noFill/>
        </p:spPr>
        <p:txBody>
          <a:bodyPr wrap="none" rtlCol="0">
            <a:spAutoFit/>
          </a:bodyPr>
          <a:lstStyle/>
          <a:p>
            <a:r>
              <a:rPr lang="en-US" sz="1600" dirty="0"/>
              <a:t>Florian Tramèr</a:t>
            </a:r>
          </a:p>
        </p:txBody>
      </p:sp>
      <p:sp>
        <p:nvSpPr>
          <p:cNvPr id="13" name="TextBox 12">
            <a:extLst>
              <a:ext uri="{FF2B5EF4-FFF2-40B4-BE49-F238E27FC236}">
                <a16:creationId xmlns:a16="http://schemas.microsoft.com/office/drawing/2014/main" id="{65F6778F-13B8-5E44-BFCB-F9C463B586DD}"/>
              </a:ext>
            </a:extLst>
          </p:cNvPr>
          <p:cNvSpPr txBox="1"/>
          <p:nvPr/>
        </p:nvSpPr>
        <p:spPr>
          <a:xfrm>
            <a:off x="2131151" y="3595648"/>
            <a:ext cx="1457450" cy="338554"/>
          </a:xfrm>
          <a:prstGeom prst="rect">
            <a:avLst/>
          </a:prstGeom>
          <a:noFill/>
        </p:spPr>
        <p:txBody>
          <a:bodyPr wrap="none" rtlCol="0">
            <a:spAutoFit/>
          </a:bodyPr>
          <a:lstStyle/>
          <a:p>
            <a:r>
              <a:rPr lang="en-US" sz="1600" dirty="0"/>
              <a:t>Jens </a:t>
            </a:r>
            <a:r>
              <a:rPr lang="en-US" sz="1600" dirty="0" err="1"/>
              <a:t>Behrmann</a:t>
            </a:r>
            <a:endParaRPr lang="en-US" sz="1600" dirty="0"/>
          </a:p>
        </p:txBody>
      </p:sp>
      <p:sp>
        <p:nvSpPr>
          <p:cNvPr id="14" name="TextBox 13">
            <a:extLst>
              <a:ext uri="{FF2B5EF4-FFF2-40B4-BE49-F238E27FC236}">
                <a16:creationId xmlns:a16="http://schemas.microsoft.com/office/drawing/2014/main" id="{9230417B-FB83-614B-9CE4-77DC591CA059}"/>
              </a:ext>
            </a:extLst>
          </p:cNvPr>
          <p:cNvSpPr txBox="1"/>
          <p:nvPr/>
        </p:nvSpPr>
        <p:spPr>
          <a:xfrm>
            <a:off x="3877547" y="3595648"/>
            <a:ext cx="1463862" cy="338554"/>
          </a:xfrm>
          <a:prstGeom prst="rect">
            <a:avLst/>
          </a:prstGeom>
          <a:noFill/>
        </p:spPr>
        <p:txBody>
          <a:bodyPr wrap="none" rtlCol="0">
            <a:spAutoFit/>
          </a:bodyPr>
          <a:lstStyle/>
          <a:p>
            <a:r>
              <a:rPr lang="en-US" sz="1600" dirty="0"/>
              <a:t>Nicholas </a:t>
            </a:r>
            <a:r>
              <a:rPr lang="en-US" sz="1600" dirty="0" err="1"/>
              <a:t>Carlini</a:t>
            </a:r>
            <a:endParaRPr lang="en-US" sz="1600" dirty="0"/>
          </a:p>
        </p:txBody>
      </p:sp>
      <p:sp>
        <p:nvSpPr>
          <p:cNvPr id="15" name="TextBox 14">
            <a:extLst>
              <a:ext uri="{FF2B5EF4-FFF2-40B4-BE49-F238E27FC236}">
                <a16:creationId xmlns:a16="http://schemas.microsoft.com/office/drawing/2014/main" id="{B3EC4873-AC2D-4C48-8635-18CFE5C7D396}"/>
              </a:ext>
            </a:extLst>
          </p:cNvPr>
          <p:cNvSpPr txBox="1"/>
          <p:nvPr/>
        </p:nvSpPr>
        <p:spPr>
          <a:xfrm>
            <a:off x="5481689" y="3595648"/>
            <a:ext cx="1595565" cy="338554"/>
          </a:xfrm>
          <a:prstGeom prst="rect">
            <a:avLst/>
          </a:prstGeom>
          <a:noFill/>
        </p:spPr>
        <p:txBody>
          <a:bodyPr wrap="none" rtlCol="0">
            <a:spAutoFit/>
          </a:bodyPr>
          <a:lstStyle/>
          <a:p>
            <a:r>
              <a:rPr lang="en-US" sz="1600" dirty="0"/>
              <a:t>Nicolas </a:t>
            </a:r>
            <a:r>
              <a:rPr lang="en-US" sz="1600" dirty="0" err="1"/>
              <a:t>Papernot</a:t>
            </a:r>
            <a:endParaRPr lang="en-US" sz="1600" dirty="0"/>
          </a:p>
        </p:txBody>
      </p:sp>
      <p:sp>
        <p:nvSpPr>
          <p:cNvPr id="16" name="TextBox 15">
            <a:extLst>
              <a:ext uri="{FF2B5EF4-FFF2-40B4-BE49-F238E27FC236}">
                <a16:creationId xmlns:a16="http://schemas.microsoft.com/office/drawing/2014/main" id="{A71A3CFE-B895-074C-B985-76B64512F2D4}"/>
              </a:ext>
            </a:extLst>
          </p:cNvPr>
          <p:cNvSpPr txBox="1"/>
          <p:nvPr/>
        </p:nvSpPr>
        <p:spPr>
          <a:xfrm>
            <a:off x="7013658" y="3595648"/>
            <a:ext cx="1951625" cy="338554"/>
          </a:xfrm>
          <a:prstGeom prst="rect">
            <a:avLst/>
          </a:prstGeom>
          <a:noFill/>
        </p:spPr>
        <p:txBody>
          <a:bodyPr wrap="none" rtlCol="0">
            <a:spAutoFit/>
          </a:bodyPr>
          <a:lstStyle/>
          <a:p>
            <a:r>
              <a:rPr lang="en-US" sz="1600" dirty="0" err="1"/>
              <a:t>Jörn</a:t>
            </a:r>
            <a:r>
              <a:rPr lang="en-US" sz="1600" dirty="0"/>
              <a:t>-Henrik Jacobsen</a:t>
            </a:r>
          </a:p>
        </p:txBody>
      </p:sp>
      <p:pic>
        <p:nvPicPr>
          <p:cNvPr id="17" name="Picture 16">
            <a:extLst>
              <a:ext uri="{FF2B5EF4-FFF2-40B4-BE49-F238E27FC236}">
                <a16:creationId xmlns:a16="http://schemas.microsoft.com/office/drawing/2014/main" id="{BD9A58EC-570E-6F42-A4D3-C174B086B3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8535" y="4262341"/>
            <a:ext cx="1080000" cy="720000"/>
          </a:xfrm>
          <a:prstGeom prst="rect">
            <a:avLst/>
          </a:prstGeom>
        </p:spPr>
      </p:pic>
      <p:pic>
        <p:nvPicPr>
          <p:cNvPr id="18" name="Picture 17">
            <a:extLst>
              <a:ext uri="{FF2B5EF4-FFF2-40B4-BE49-F238E27FC236}">
                <a16:creationId xmlns:a16="http://schemas.microsoft.com/office/drawing/2014/main" id="{708C6962-D757-4B4B-A77B-B35EEF420D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91641" y="4404031"/>
            <a:ext cx="1496960" cy="397630"/>
          </a:xfrm>
          <a:prstGeom prst="rect">
            <a:avLst/>
          </a:prstGeom>
        </p:spPr>
      </p:pic>
      <p:pic>
        <p:nvPicPr>
          <p:cNvPr id="19" name="Picture 18">
            <a:extLst>
              <a:ext uri="{FF2B5EF4-FFF2-40B4-BE49-F238E27FC236}">
                <a16:creationId xmlns:a16="http://schemas.microsoft.com/office/drawing/2014/main" id="{93F600FB-8DE9-8D4F-BD55-96EA1BD3B39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735694" y="4366156"/>
            <a:ext cx="1745995" cy="435505"/>
          </a:xfrm>
          <a:prstGeom prst="rect">
            <a:avLst/>
          </a:prstGeom>
        </p:spPr>
      </p:pic>
      <p:pic>
        <p:nvPicPr>
          <p:cNvPr id="21" name="Picture 20">
            <a:extLst>
              <a:ext uri="{FF2B5EF4-FFF2-40B4-BE49-F238E27FC236}">
                <a16:creationId xmlns:a16="http://schemas.microsoft.com/office/drawing/2014/main" id="{5D5E4CEE-B71A-BA41-A7C2-3147C5E2D2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20578" y="4233406"/>
            <a:ext cx="1337783" cy="701003"/>
          </a:xfrm>
          <a:prstGeom prst="rect">
            <a:avLst/>
          </a:prstGeom>
        </p:spPr>
      </p:pic>
      <p:pic>
        <p:nvPicPr>
          <p:cNvPr id="22" name="Picture 21">
            <a:extLst>
              <a:ext uri="{FF2B5EF4-FFF2-40B4-BE49-F238E27FC236}">
                <a16:creationId xmlns:a16="http://schemas.microsoft.com/office/drawing/2014/main" id="{867E33B1-3627-CC44-852F-5A47982ACA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14576" y="4201682"/>
            <a:ext cx="1337783" cy="743213"/>
          </a:xfrm>
          <a:prstGeom prst="rect">
            <a:avLst/>
          </a:prstGeom>
        </p:spPr>
      </p:pic>
    </p:spTree>
    <p:extLst>
      <p:ext uri="{BB962C8B-B14F-4D97-AF65-F5344CB8AC3E}">
        <p14:creationId xmlns:p14="http://schemas.microsoft.com/office/powerpoint/2010/main" val="354154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D625-B3ED-3B47-A3F2-D66B7D32B48A}"/>
              </a:ext>
            </a:extLst>
          </p:cNvPr>
          <p:cNvSpPr>
            <a:spLocks noGrp="1"/>
          </p:cNvSpPr>
          <p:nvPr>
            <p:ph type="title"/>
          </p:nvPr>
        </p:nvSpPr>
        <p:spPr>
          <a:xfrm>
            <a:off x="628650" y="1447400"/>
            <a:ext cx="7886700" cy="994172"/>
          </a:xfrm>
        </p:spPr>
        <p:txBody>
          <a:bodyPr/>
          <a:lstStyle/>
          <a:p>
            <a:pPr algn="ctr"/>
            <a:r>
              <a:rPr lang="en-US" dirty="0"/>
              <a:t>Are Current Classifiers Already too Robust?</a:t>
            </a:r>
          </a:p>
        </p:txBody>
      </p:sp>
      <p:sp>
        <p:nvSpPr>
          <p:cNvPr id="5" name="Slide Number Placeholder 4">
            <a:extLst>
              <a:ext uri="{FF2B5EF4-FFF2-40B4-BE49-F238E27FC236}">
                <a16:creationId xmlns:a16="http://schemas.microsoft.com/office/drawing/2014/main" id="{065BCEB1-97F2-AF48-A65C-D69C12B68E41}"/>
              </a:ext>
            </a:extLst>
          </p:cNvPr>
          <p:cNvSpPr>
            <a:spLocks noGrp="1"/>
          </p:cNvSpPr>
          <p:nvPr>
            <p:ph type="sldNum" sz="quarter" idx="12"/>
          </p:nvPr>
        </p:nvSpPr>
        <p:spPr/>
        <p:txBody>
          <a:bodyPr/>
          <a:lstStyle/>
          <a:p>
            <a:fld id="{68720AF1-A8C5-AD43-A7B8-E010D13E1890}" type="slidenum">
              <a:rPr lang="en-US" smtClean="0"/>
              <a:t>10</a:t>
            </a:fld>
            <a:endParaRPr lang="en-US"/>
          </a:p>
        </p:txBody>
      </p:sp>
      <p:sp>
        <p:nvSpPr>
          <p:cNvPr id="4" name="Rectangle 3">
            <a:extLst>
              <a:ext uri="{FF2B5EF4-FFF2-40B4-BE49-F238E27FC236}">
                <a16:creationId xmlns:a16="http://schemas.microsoft.com/office/drawing/2014/main" id="{15BD92F9-CAF0-B34D-9F67-B7489E2D7CE3}"/>
              </a:ext>
            </a:extLst>
          </p:cNvPr>
          <p:cNvSpPr/>
          <p:nvPr/>
        </p:nvSpPr>
        <p:spPr>
          <a:xfrm>
            <a:off x="3880757" y="2701929"/>
            <a:ext cx="1382485" cy="1153546"/>
          </a:xfrm>
          <a:prstGeom prst="rect">
            <a:avLst/>
          </a:prstGeom>
          <a:pattFill prst="pct20">
            <a:fgClr>
              <a:schemeClr val="accent6">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6" name="Freeform 5">
            <a:extLst>
              <a:ext uri="{FF2B5EF4-FFF2-40B4-BE49-F238E27FC236}">
                <a16:creationId xmlns:a16="http://schemas.microsoft.com/office/drawing/2014/main" id="{090FA24F-F2F5-1D42-B36B-FD2B22D23DD9}"/>
              </a:ext>
            </a:extLst>
          </p:cNvPr>
          <p:cNvSpPr/>
          <p:nvPr/>
        </p:nvSpPr>
        <p:spPr>
          <a:xfrm>
            <a:off x="3989614" y="3061157"/>
            <a:ext cx="1186542" cy="674915"/>
          </a:xfrm>
          <a:custGeom>
            <a:avLst/>
            <a:gdLst>
              <a:gd name="connsiteX0" fmla="*/ 914400 w 1186542"/>
              <a:gd name="connsiteY0" fmla="*/ 0 h 674915"/>
              <a:gd name="connsiteX1" fmla="*/ 914400 w 1186542"/>
              <a:gd name="connsiteY1" fmla="*/ 0 h 674915"/>
              <a:gd name="connsiteX2" fmla="*/ 729342 w 1186542"/>
              <a:gd name="connsiteY2" fmla="*/ 54429 h 674915"/>
              <a:gd name="connsiteX3" fmla="*/ 685800 w 1186542"/>
              <a:gd name="connsiteY3" fmla="*/ 65315 h 674915"/>
              <a:gd name="connsiteX4" fmla="*/ 653142 w 1186542"/>
              <a:gd name="connsiteY4" fmla="*/ 76200 h 674915"/>
              <a:gd name="connsiteX5" fmla="*/ 598714 w 1186542"/>
              <a:gd name="connsiteY5" fmla="*/ 87086 h 674915"/>
              <a:gd name="connsiteX6" fmla="*/ 185057 w 1186542"/>
              <a:gd name="connsiteY6" fmla="*/ 87086 h 674915"/>
              <a:gd name="connsiteX7" fmla="*/ 0 w 1186542"/>
              <a:gd name="connsiteY7" fmla="*/ 326572 h 674915"/>
              <a:gd name="connsiteX8" fmla="*/ 87085 w 1186542"/>
              <a:gd name="connsiteY8" fmla="*/ 555172 h 674915"/>
              <a:gd name="connsiteX9" fmla="*/ 446314 w 1186542"/>
              <a:gd name="connsiteY9" fmla="*/ 674915 h 674915"/>
              <a:gd name="connsiteX10" fmla="*/ 968828 w 1186542"/>
              <a:gd name="connsiteY10" fmla="*/ 609600 h 674915"/>
              <a:gd name="connsiteX11" fmla="*/ 1186542 w 1186542"/>
              <a:gd name="connsiteY11" fmla="*/ 315686 h 674915"/>
              <a:gd name="connsiteX12" fmla="*/ 914400 w 1186542"/>
              <a:gd name="connsiteY12" fmla="*/ 0 h 6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542" h="674915">
                <a:moveTo>
                  <a:pt x="914400" y="0"/>
                </a:moveTo>
                <a:lnTo>
                  <a:pt x="914400" y="0"/>
                </a:lnTo>
                <a:lnTo>
                  <a:pt x="729342" y="54429"/>
                </a:lnTo>
                <a:cubicBezTo>
                  <a:pt x="714957" y="58539"/>
                  <a:pt x="700185" y="61205"/>
                  <a:pt x="685800" y="65315"/>
                </a:cubicBezTo>
                <a:cubicBezTo>
                  <a:pt x="674767" y="68467"/>
                  <a:pt x="664274" y="73417"/>
                  <a:pt x="653142" y="76200"/>
                </a:cubicBezTo>
                <a:cubicBezTo>
                  <a:pt x="635192" y="80687"/>
                  <a:pt x="598714" y="87086"/>
                  <a:pt x="598714" y="87086"/>
                </a:cubicBezTo>
                <a:lnTo>
                  <a:pt x="185057" y="87086"/>
                </a:lnTo>
                <a:lnTo>
                  <a:pt x="0" y="326572"/>
                </a:lnTo>
                <a:lnTo>
                  <a:pt x="87085" y="555172"/>
                </a:lnTo>
                <a:lnTo>
                  <a:pt x="446314" y="674915"/>
                </a:lnTo>
                <a:lnTo>
                  <a:pt x="968828" y="609600"/>
                </a:lnTo>
                <a:lnTo>
                  <a:pt x="1186542" y="315686"/>
                </a:lnTo>
                <a:lnTo>
                  <a:pt x="914400" y="0"/>
                </a:lnTo>
                <a:close/>
              </a:path>
            </a:pathLst>
          </a:custGeom>
          <a:pattFill prst="pct10">
            <a:fgClr>
              <a:schemeClr val="accent1"/>
            </a:fgClr>
            <a:bgClr>
              <a:schemeClr val="bg1"/>
            </a:bgClr>
          </a:patt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a:extLst>
              <a:ext uri="{FF2B5EF4-FFF2-40B4-BE49-F238E27FC236}">
                <a16:creationId xmlns:a16="http://schemas.microsoft.com/office/drawing/2014/main" id="{4B283AB4-50FB-4142-ABC7-5374EBD64C93}"/>
              </a:ext>
            </a:extLst>
          </p:cNvPr>
          <p:cNvSpPr>
            <a:spLocks noChangeAspect="1"/>
          </p:cNvSpPr>
          <p:nvPr/>
        </p:nvSpPr>
        <p:spPr>
          <a:xfrm>
            <a:off x="4130999" y="3047614"/>
            <a:ext cx="792000" cy="792000"/>
          </a:xfrm>
          <a:prstGeom prst="ellipse">
            <a:avLst/>
          </a:prstGeom>
          <a:solidFill>
            <a:schemeClr val="bg1">
              <a:lumMod val="85000"/>
              <a:alpha val="50000"/>
            </a:schemeClr>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62BB28D0-5461-DC48-8ECD-A95430F5F1EF}"/>
              </a:ext>
            </a:extLst>
          </p:cNvPr>
          <p:cNvSpPr>
            <a:spLocks noChangeAspect="1"/>
          </p:cNvSpPr>
          <p:nvPr/>
        </p:nvSpPr>
        <p:spPr>
          <a:xfrm>
            <a:off x="4481999" y="3398614"/>
            <a:ext cx="90000"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998CB5-C6E5-5947-9639-740A43170B68}"/>
              </a:ext>
            </a:extLst>
          </p:cNvPr>
          <p:cNvSpPr>
            <a:spLocks noChangeAspect="1"/>
          </p:cNvSpPr>
          <p:nvPr/>
        </p:nvSpPr>
        <p:spPr>
          <a:xfrm>
            <a:off x="4537885" y="3736071"/>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70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5B1B-71F3-FB4F-9689-18859744C338}"/>
              </a:ext>
            </a:extLst>
          </p:cNvPr>
          <p:cNvSpPr>
            <a:spLocks noGrp="1"/>
          </p:cNvSpPr>
          <p:nvPr>
            <p:ph type="title"/>
          </p:nvPr>
        </p:nvSpPr>
        <p:spPr/>
        <p:txBody>
          <a:bodyPr/>
          <a:lstStyle/>
          <a:p>
            <a:r>
              <a:rPr lang="en-US" dirty="0"/>
              <a:t>A Case-Study on MNIST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5474B4C-2FA5-0E41-B019-C5ABFE7ED53C}"/>
                  </a:ext>
                </a:extLst>
              </p:cNvPr>
              <p:cNvSpPr>
                <a:spLocks noGrp="1"/>
              </p:cNvSpPr>
              <p:nvPr>
                <p:ph idx="1"/>
              </p:nvPr>
            </p:nvSpPr>
            <p:spPr>
              <a:xfrm>
                <a:off x="628649" y="1369219"/>
                <a:ext cx="6150523" cy="3263504"/>
              </a:xfrm>
            </p:spPr>
            <p:txBody>
              <a:bodyPr/>
              <a:lstStyle/>
              <a:p>
                <a:pPr marL="0" indent="0">
                  <a:buNone/>
                </a:pPr>
                <a:r>
                  <a:rPr lang="en-US" sz="2400" dirty="0"/>
                  <a:t>State-of-the-art certified robustness:</a:t>
                </a:r>
                <a:br>
                  <a:rPr lang="en-US" sz="2400" dirty="0"/>
                </a:br>
                <a:r>
                  <a:rPr lang="en-US" sz="1600" dirty="0"/>
                  <a:t>[Zhang et al., 2019]</a:t>
                </a:r>
              </a:p>
              <a:p>
                <a:pPr marL="0" indent="0">
                  <a:buNone/>
                </a:pPr>
                <a:endParaRPr lang="en-US" sz="2400" dirty="0"/>
              </a:p>
              <a:p>
                <a:pPr marL="0" indent="0">
                  <a:buNone/>
                </a:pP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ℓ</m:t>
                        </m:r>
                      </m:e>
                      <m:sub>
                        <m:r>
                          <a:rPr lang="en-US" sz="2400" i="1" dirty="0" smtClean="0">
                            <a:latin typeface="Cambria Math" panose="02040503050406030204" pitchFamily="18" charset="0"/>
                            <a:ea typeface="Cambria Math" panose="02040503050406030204" pitchFamily="18" charset="0"/>
                          </a:rPr>
                          <m:t>∞</m:t>
                        </m:r>
                      </m:sub>
                    </m:sSub>
                    <m:r>
                      <a:rPr lang="fr-CH" sz="2400" b="0" i="1" dirty="0" smtClean="0">
                        <a:latin typeface="Cambria Math" panose="02040503050406030204" pitchFamily="18" charset="0"/>
                      </a:rPr>
                      <m:t>≤0.3</m:t>
                    </m:r>
                  </m:oMath>
                </a14:m>
                <a:r>
                  <a:rPr lang="en-US" sz="2400" dirty="0"/>
                  <a:t> :   </a:t>
                </a:r>
                <a:r>
                  <a:rPr lang="en-US" sz="2400" b="1" dirty="0"/>
                  <a:t>93% accuracy</a:t>
                </a:r>
              </a:p>
              <a:p>
                <a:pPr marL="0" indent="0">
                  <a:buNone/>
                </a:pPr>
                <a:endParaRPr lang="en-US" sz="2400" dirty="0"/>
              </a:p>
              <a:p>
                <a:pPr marL="0" indent="0">
                  <a:buNone/>
                </a:pPr>
                <a:endParaRPr lang="en-US" sz="2400" dirty="0"/>
              </a:p>
              <a:p>
                <a:pPr marL="0" indent="0">
                  <a:buNone/>
                </a:pPr>
                <a14:m>
                  <m:oMath xmlns:m="http://schemas.openxmlformats.org/officeDocument/2006/math">
                    <m:sSub>
                      <m:sSubPr>
                        <m:ctrlPr>
                          <a:rPr lang="en-US" sz="2400" i="1" dirty="0">
                            <a:latin typeface="Cambria Math" panose="02040503050406030204" pitchFamily="18" charset="0"/>
                          </a:rPr>
                        </m:ctrlPr>
                      </m:sSubPr>
                      <m:e>
                        <m:r>
                          <a:rPr lang="fr-CH" sz="2400" i="1" dirty="0" smtClean="0">
                            <a:latin typeface="Cambria Math" panose="02040503050406030204" pitchFamily="18" charset="0"/>
                            <a:ea typeface="Cambria Math" panose="02040503050406030204" pitchFamily="18" charset="0"/>
                          </a:rPr>
                          <m:t>ℓ</m:t>
                        </m:r>
                      </m:e>
                      <m:sub>
                        <m:r>
                          <a:rPr lang="en-US" sz="2400" i="1" dirty="0">
                            <a:latin typeface="Cambria Math" panose="02040503050406030204" pitchFamily="18" charset="0"/>
                            <a:ea typeface="Cambria Math" panose="02040503050406030204" pitchFamily="18" charset="0"/>
                          </a:rPr>
                          <m:t>∞</m:t>
                        </m:r>
                      </m:sub>
                    </m:sSub>
                    <m:r>
                      <a:rPr lang="fr-CH" sz="2400" i="1" dirty="0">
                        <a:latin typeface="Cambria Math" panose="02040503050406030204" pitchFamily="18" charset="0"/>
                      </a:rPr>
                      <m:t>≤0.</m:t>
                    </m:r>
                    <m:r>
                      <a:rPr lang="fr-CH" sz="2400" b="0" i="1" dirty="0" smtClean="0">
                        <a:latin typeface="Cambria Math" panose="02040503050406030204" pitchFamily="18" charset="0"/>
                      </a:rPr>
                      <m:t>4</m:t>
                    </m:r>
                  </m:oMath>
                </a14:m>
                <a:r>
                  <a:rPr lang="en-US" sz="2400" dirty="0"/>
                  <a:t> :   </a:t>
                </a:r>
                <a:r>
                  <a:rPr lang="en-US" sz="2400" b="1" dirty="0"/>
                  <a:t>88% accuracy</a:t>
                </a:r>
              </a:p>
              <a:p>
                <a:pPr marL="0" indent="0">
                  <a:buNone/>
                </a:pPr>
                <a:endParaRPr lang="en-US" dirty="0"/>
              </a:p>
            </p:txBody>
          </p:sp>
        </mc:Choice>
        <mc:Fallback>
          <p:sp>
            <p:nvSpPr>
              <p:cNvPr id="3" name="Content Placeholder 2">
                <a:extLst>
                  <a:ext uri="{FF2B5EF4-FFF2-40B4-BE49-F238E27FC236}">
                    <a16:creationId xmlns:a16="http://schemas.microsoft.com/office/drawing/2014/main" id="{85474B4C-2FA5-0E41-B019-C5ABFE7ED53C}"/>
                  </a:ext>
                </a:extLst>
              </p:cNvPr>
              <p:cNvSpPr>
                <a:spLocks noGrp="1" noRot="1" noChangeAspect="1" noMove="1" noResize="1" noEditPoints="1" noAdjustHandles="1" noChangeArrowheads="1" noChangeShapeType="1" noTextEdit="1"/>
              </p:cNvSpPr>
              <p:nvPr>
                <p:ph idx="1"/>
              </p:nvPr>
            </p:nvSpPr>
            <p:spPr>
              <a:xfrm>
                <a:off x="628649" y="1369219"/>
                <a:ext cx="6150523" cy="3263504"/>
              </a:xfrm>
              <a:blipFill>
                <a:blip r:embed="rId3"/>
                <a:stretch>
                  <a:fillRect l="-1440" t="-2724"/>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1C2D71FC-8BCD-AF4A-B287-4DCD19988E51}"/>
              </a:ext>
            </a:extLst>
          </p:cNvPr>
          <p:cNvGrpSpPr/>
          <p:nvPr/>
        </p:nvGrpSpPr>
        <p:grpSpPr>
          <a:xfrm>
            <a:off x="5273087" y="1652687"/>
            <a:ext cx="3660717" cy="3263504"/>
            <a:chOff x="5273087" y="1652687"/>
            <a:chExt cx="3660717" cy="3263504"/>
          </a:xfrm>
        </p:grpSpPr>
        <p:sp>
          <p:nvSpPr>
            <p:cNvPr id="39" name="Rounded Rectangle 38">
              <a:extLst>
                <a:ext uri="{FF2B5EF4-FFF2-40B4-BE49-F238E27FC236}">
                  <a16:creationId xmlns:a16="http://schemas.microsoft.com/office/drawing/2014/main" id="{69C56F14-9D8E-2848-9CF7-3A82E4CC6BAE}"/>
                </a:ext>
              </a:extLst>
            </p:cNvPr>
            <p:cNvSpPr/>
            <p:nvPr/>
          </p:nvSpPr>
          <p:spPr>
            <a:xfrm>
              <a:off x="5273087" y="1652687"/>
              <a:ext cx="3660717" cy="3263504"/>
            </a:xfrm>
            <a:prstGeom prst="roundRect">
              <a:avLst/>
            </a:prstGeom>
            <a:solidFill>
              <a:schemeClr val="bg1">
                <a:lumMod val="9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0350EB7E-F4CF-BB4C-BCF4-28C4C30084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0043" y="3226693"/>
              <a:ext cx="540000" cy="540000"/>
            </a:xfrm>
            <a:prstGeom prst="rect">
              <a:avLst/>
            </a:prstGeom>
          </p:spPr>
        </p:pic>
        <p:pic>
          <p:nvPicPr>
            <p:cNvPr id="6" name="Picture 5">
              <a:extLst>
                <a:ext uri="{FF2B5EF4-FFF2-40B4-BE49-F238E27FC236}">
                  <a16:creationId xmlns:a16="http://schemas.microsoft.com/office/drawing/2014/main" id="{5CF85999-EF19-7044-968E-9CEEBBFE20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0650" y="1982251"/>
              <a:ext cx="540000" cy="540000"/>
            </a:xfrm>
            <a:prstGeom prst="rect">
              <a:avLst/>
            </a:prstGeom>
          </p:spPr>
        </p:pic>
        <p:cxnSp>
          <p:nvCxnSpPr>
            <p:cNvPr id="8" name="Straight Connector 7">
              <a:extLst>
                <a:ext uri="{FF2B5EF4-FFF2-40B4-BE49-F238E27FC236}">
                  <a16:creationId xmlns:a16="http://schemas.microsoft.com/office/drawing/2014/main" id="{7E8FCEAF-EE5A-7C43-B9BD-4AA7D00DFCB6}"/>
                </a:ext>
              </a:extLst>
            </p:cNvPr>
            <p:cNvCxnSpPr>
              <a:cxnSpLocks/>
            </p:cNvCxnSpPr>
            <p:nvPr/>
          </p:nvCxnSpPr>
          <p:spPr>
            <a:xfrm>
              <a:off x="5649932" y="1878285"/>
              <a:ext cx="0" cy="747932"/>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A9946D6-CEF0-C84A-9C76-37681EF05CED}"/>
                </a:ext>
              </a:extLst>
            </p:cNvPr>
            <p:cNvCxnSpPr>
              <a:cxnSpLocks/>
            </p:cNvCxnSpPr>
            <p:nvPr/>
          </p:nvCxnSpPr>
          <p:spPr>
            <a:xfrm>
              <a:off x="5728761" y="1878285"/>
              <a:ext cx="0" cy="747932"/>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36FCB30-2C7C-664C-A29B-D5E3424CC43E}"/>
                </a:ext>
              </a:extLst>
            </p:cNvPr>
            <p:cNvCxnSpPr>
              <a:cxnSpLocks/>
            </p:cNvCxnSpPr>
            <p:nvPr/>
          </p:nvCxnSpPr>
          <p:spPr>
            <a:xfrm>
              <a:off x="7411932" y="1878285"/>
              <a:ext cx="0" cy="747932"/>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D26B89-5263-C245-8D52-39C16CC1E875}"/>
                </a:ext>
              </a:extLst>
            </p:cNvPr>
            <p:cNvCxnSpPr>
              <a:cxnSpLocks/>
            </p:cNvCxnSpPr>
            <p:nvPr/>
          </p:nvCxnSpPr>
          <p:spPr>
            <a:xfrm>
              <a:off x="7490761" y="1878285"/>
              <a:ext cx="0" cy="747932"/>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C7F26624-7951-7443-B8B6-545715CCDC0D}"/>
                </a:ext>
              </a:extLst>
            </p:cNvPr>
            <p:cNvSpPr txBox="1"/>
            <p:nvPr/>
          </p:nvSpPr>
          <p:spPr>
            <a:xfrm>
              <a:off x="6420344" y="1949050"/>
              <a:ext cx="309700" cy="584775"/>
            </a:xfrm>
            <a:prstGeom prst="rect">
              <a:avLst/>
            </a:prstGeom>
            <a:noFill/>
          </p:spPr>
          <p:txBody>
            <a:bodyPr wrap="none" rtlCol="0">
              <a:spAutoFit/>
            </a:bodyPr>
            <a:lstStyle/>
            <a:p>
              <a:r>
                <a:rPr lang="en-US" sz="3200" dirty="0"/>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0A1A42-A268-584D-B49F-2BD9C436CA25}"/>
                    </a:ext>
                  </a:extLst>
                </p:cNvPr>
                <p:cNvSpPr txBox="1"/>
                <p:nvPr/>
              </p:nvSpPr>
              <p:spPr>
                <a:xfrm>
                  <a:off x="7424124" y="2185920"/>
                  <a:ext cx="479618" cy="573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baseline="-25000" dirty="0" smtClean="0">
                            <a:latin typeface="Cambria Math" panose="02040503050406030204" pitchFamily="18" charset="0"/>
                            <a:ea typeface="Cambria Math" panose="02040503050406030204" pitchFamily="18" charset="0"/>
                          </a:rPr>
                          <m:t>∞</m:t>
                        </m:r>
                      </m:oMath>
                    </m:oMathPara>
                  </a14:m>
                  <a:endParaRPr lang="en-US" sz="3200" baseline="-25000" dirty="0"/>
                </a:p>
              </p:txBody>
            </p:sp>
          </mc:Choice>
          <mc:Fallback xmlns="">
            <p:sp>
              <p:nvSpPr>
                <p:cNvPr id="15" name="TextBox 14">
                  <a:extLst>
                    <a:ext uri="{FF2B5EF4-FFF2-40B4-BE49-F238E27FC236}">
                      <a16:creationId xmlns:a16="http://schemas.microsoft.com/office/drawing/2014/main" id="{130A1A42-A268-584D-B49F-2BD9C436CA25}"/>
                    </a:ext>
                  </a:extLst>
                </p:cNvPr>
                <p:cNvSpPr txBox="1">
                  <a:spLocks noRot="1" noChangeAspect="1" noMove="1" noResize="1" noEditPoints="1" noAdjustHandles="1" noChangeArrowheads="1" noChangeShapeType="1" noTextEdit="1"/>
                </p:cNvSpPr>
                <p:nvPr/>
              </p:nvSpPr>
              <p:spPr>
                <a:xfrm>
                  <a:off x="7424124" y="2185920"/>
                  <a:ext cx="479618" cy="573427"/>
                </a:xfrm>
                <a:prstGeom prst="rect">
                  <a:avLst/>
                </a:prstGeom>
                <a:blipFill>
                  <a:blip r:embed="rId6"/>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4C19BFD9-EA89-F64F-A7AC-EAFDE764A5E7}"/>
                </a:ext>
              </a:extLst>
            </p:cNvPr>
            <p:cNvSpPr txBox="1"/>
            <p:nvPr/>
          </p:nvSpPr>
          <p:spPr>
            <a:xfrm>
              <a:off x="7716511" y="1931667"/>
              <a:ext cx="1096775" cy="584775"/>
            </a:xfrm>
            <a:prstGeom prst="rect">
              <a:avLst/>
            </a:prstGeom>
            <a:noFill/>
          </p:spPr>
          <p:txBody>
            <a:bodyPr wrap="none" rtlCol="0">
              <a:spAutoFit/>
            </a:bodyPr>
            <a:lstStyle/>
            <a:p>
              <a:r>
                <a:rPr lang="en-US" sz="3200" dirty="0"/>
                <a:t>=  0.3</a:t>
              </a:r>
            </a:p>
          </p:txBody>
        </p:sp>
        <p:pic>
          <p:nvPicPr>
            <p:cNvPr id="19" name="Picture 18">
              <a:extLst>
                <a:ext uri="{FF2B5EF4-FFF2-40B4-BE49-F238E27FC236}">
                  <a16:creationId xmlns:a16="http://schemas.microsoft.com/office/drawing/2014/main" id="{A1D10B68-584C-8243-AB3E-2162E8762A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0650" y="3236048"/>
              <a:ext cx="540000" cy="540000"/>
            </a:xfrm>
            <a:prstGeom prst="rect">
              <a:avLst/>
            </a:prstGeom>
          </p:spPr>
        </p:pic>
        <p:cxnSp>
          <p:nvCxnSpPr>
            <p:cNvPr id="20" name="Straight Connector 19">
              <a:extLst>
                <a:ext uri="{FF2B5EF4-FFF2-40B4-BE49-F238E27FC236}">
                  <a16:creationId xmlns:a16="http://schemas.microsoft.com/office/drawing/2014/main" id="{26A5C76B-5202-AD41-B9F4-6EAAC8A2A5CF}"/>
                </a:ext>
              </a:extLst>
            </p:cNvPr>
            <p:cNvCxnSpPr>
              <a:cxnSpLocks/>
            </p:cNvCxnSpPr>
            <p:nvPr/>
          </p:nvCxnSpPr>
          <p:spPr>
            <a:xfrm>
              <a:off x="5649932" y="3132082"/>
              <a:ext cx="0" cy="747932"/>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7987FA9-0A4D-F34E-9842-CC42C66711D0}"/>
                </a:ext>
              </a:extLst>
            </p:cNvPr>
            <p:cNvCxnSpPr>
              <a:cxnSpLocks/>
            </p:cNvCxnSpPr>
            <p:nvPr/>
          </p:nvCxnSpPr>
          <p:spPr>
            <a:xfrm>
              <a:off x="5728761" y="3132082"/>
              <a:ext cx="0" cy="747932"/>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9F78477-2CEE-854A-9F70-3D4E1532CAD9}"/>
                </a:ext>
              </a:extLst>
            </p:cNvPr>
            <p:cNvCxnSpPr>
              <a:cxnSpLocks/>
            </p:cNvCxnSpPr>
            <p:nvPr/>
          </p:nvCxnSpPr>
          <p:spPr>
            <a:xfrm>
              <a:off x="7411932" y="3132082"/>
              <a:ext cx="0" cy="747932"/>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40C40B3-9C46-DF4D-BCD7-52539D7C236A}"/>
                </a:ext>
              </a:extLst>
            </p:cNvPr>
            <p:cNvCxnSpPr>
              <a:cxnSpLocks/>
            </p:cNvCxnSpPr>
            <p:nvPr/>
          </p:nvCxnSpPr>
          <p:spPr>
            <a:xfrm>
              <a:off x="7490761" y="3132082"/>
              <a:ext cx="0" cy="747932"/>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69FDDB9-A145-F84A-96E3-084B847DA447}"/>
                </a:ext>
              </a:extLst>
            </p:cNvPr>
            <p:cNvSpPr txBox="1"/>
            <p:nvPr/>
          </p:nvSpPr>
          <p:spPr>
            <a:xfrm>
              <a:off x="6420344" y="3202847"/>
              <a:ext cx="309700" cy="584775"/>
            </a:xfrm>
            <a:prstGeom prst="rect">
              <a:avLst/>
            </a:prstGeom>
            <a:noFill/>
          </p:spPr>
          <p:txBody>
            <a:bodyPr wrap="none" rtlCol="0">
              <a:spAutoFit/>
            </a:bodyPr>
            <a:lstStyle/>
            <a:p>
              <a:r>
                <a:rPr lang="en-US" sz="3200" dirty="0"/>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88070A9-1508-2E4B-8B11-1583AD8052E0}"/>
                    </a:ext>
                  </a:extLst>
                </p:cNvPr>
                <p:cNvSpPr txBox="1"/>
                <p:nvPr/>
              </p:nvSpPr>
              <p:spPr>
                <a:xfrm>
                  <a:off x="7424124" y="3439717"/>
                  <a:ext cx="479618" cy="573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baseline="-25000" dirty="0" smtClean="0">
                            <a:latin typeface="Cambria Math" panose="02040503050406030204" pitchFamily="18" charset="0"/>
                            <a:ea typeface="Cambria Math" panose="02040503050406030204" pitchFamily="18" charset="0"/>
                          </a:rPr>
                          <m:t>∞</m:t>
                        </m:r>
                      </m:oMath>
                    </m:oMathPara>
                  </a14:m>
                  <a:endParaRPr lang="en-US" sz="3200" baseline="-25000" dirty="0"/>
                </a:p>
              </p:txBody>
            </p:sp>
          </mc:Choice>
          <mc:Fallback xmlns="">
            <p:sp>
              <p:nvSpPr>
                <p:cNvPr id="25" name="TextBox 24">
                  <a:extLst>
                    <a:ext uri="{FF2B5EF4-FFF2-40B4-BE49-F238E27FC236}">
                      <a16:creationId xmlns:a16="http://schemas.microsoft.com/office/drawing/2014/main" id="{B88070A9-1508-2E4B-8B11-1583AD8052E0}"/>
                    </a:ext>
                  </a:extLst>
                </p:cNvPr>
                <p:cNvSpPr txBox="1">
                  <a:spLocks noRot="1" noChangeAspect="1" noMove="1" noResize="1" noEditPoints="1" noAdjustHandles="1" noChangeArrowheads="1" noChangeShapeType="1" noTextEdit="1"/>
                </p:cNvSpPr>
                <p:nvPr/>
              </p:nvSpPr>
              <p:spPr>
                <a:xfrm>
                  <a:off x="7424124" y="3439717"/>
                  <a:ext cx="479618" cy="573427"/>
                </a:xfrm>
                <a:prstGeom prst="rect">
                  <a:avLst/>
                </a:prstGeom>
                <a:blipFill>
                  <a:blip r:embed="rId7"/>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D7DD664-D050-1A41-A9E4-741807D4A84C}"/>
                </a:ext>
              </a:extLst>
            </p:cNvPr>
            <p:cNvSpPr txBox="1"/>
            <p:nvPr/>
          </p:nvSpPr>
          <p:spPr>
            <a:xfrm>
              <a:off x="7716511" y="3202846"/>
              <a:ext cx="1096775" cy="584775"/>
            </a:xfrm>
            <a:prstGeom prst="rect">
              <a:avLst/>
            </a:prstGeom>
            <a:noFill/>
          </p:spPr>
          <p:txBody>
            <a:bodyPr wrap="none" rtlCol="0">
              <a:spAutoFit/>
            </a:bodyPr>
            <a:lstStyle/>
            <a:p>
              <a:r>
                <a:rPr lang="en-US" sz="3200" dirty="0"/>
                <a:t>=  0.4</a:t>
              </a:r>
            </a:p>
          </p:txBody>
        </p:sp>
        <p:pic>
          <p:nvPicPr>
            <p:cNvPr id="32" name="Picture 31">
              <a:extLst>
                <a:ext uri="{FF2B5EF4-FFF2-40B4-BE49-F238E27FC236}">
                  <a16:creationId xmlns:a16="http://schemas.microsoft.com/office/drawing/2014/main" id="{505956AB-4E6E-7247-8494-1D09AADD32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8953" y="1976444"/>
              <a:ext cx="539998" cy="539998"/>
            </a:xfrm>
            <a:prstGeom prst="rect">
              <a:avLst/>
            </a:prstGeom>
          </p:spPr>
        </p:pic>
        <p:sp>
          <p:nvSpPr>
            <p:cNvPr id="33" name="TextBox 32">
              <a:extLst>
                <a:ext uri="{FF2B5EF4-FFF2-40B4-BE49-F238E27FC236}">
                  <a16:creationId xmlns:a16="http://schemas.microsoft.com/office/drawing/2014/main" id="{F6CA2842-3DAE-4342-BC5F-478A86161B44}"/>
                </a:ext>
              </a:extLst>
            </p:cNvPr>
            <p:cNvSpPr txBox="1"/>
            <p:nvPr/>
          </p:nvSpPr>
          <p:spPr>
            <a:xfrm>
              <a:off x="5479285" y="4178528"/>
              <a:ext cx="3253042" cy="707886"/>
            </a:xfrm>
            <a:prstGeom prst="rect">
              <a:avLst/>
            </a:prstGeom>
            <a:noFill/>
          </p:spPr>
          <p:txBody>
            <a:bodyPr wrap="square" rtlCol="0">
              <a:spAutoFit/>
            </a:bodyPr>
            <a:lstStyle/>
            <a:p>
              <a:pPr algn="ctr"/>
              <a:r>
                <a:rPr lang="en-US" sz="2000" dirty="0">
                  <a:solidFill>
                    <a:srgbClr val="FF0000"/>
                  </a:solidFill>
                </a:rPr>
                <a:t>Model </a:t>
              </a:r>
              <a:r>
                <a:rPr lang="en-US" sz="2000" i="1" dirty="0">
                  <a:solidFill>
                    <a:srgbClr val="FF0000"/>
                  </a:solidFill>
                </a:rPr>
                <a:t>certifies </a:t>
              </a:r>
              <a:r>
                <a:rPr lang="en-US" sz="2000" dirty="0">
                  <a:solidFill>
                    <a:srgbClr val="FF0000"/>
                  </a:solidFill>
                </a:rPr>
                <a:t>that it labels both inputs the same!</a:t>
              </a:r>
            </a:p>
          </p:txBody>
        </p:sp>
        <p:cxnSp>
          <p:nvCxnSpPr>
            <p:cNvPr id="35" name="Curved Connector 34">
              <a:extLst>
                <a:ext uri="{FF2B5EF4-FFF2-40B4-BE49-F238E27FC236}">
                  <a16:creationId xmlns:a16="http://schemas.microsoft.com/office/drawing/2014/main" id="{2278786C-9D49-BD43-9A93-6359029A02FD}"/>
                </a:ext>
              </a:extLst>
            </p:cNvPr>
            <p:cNvCxnSpPr>
              <a:cxnSpLocks/>
              <a:stCxn id="33" idx="0"/>
              <a:endCxn id="5" idx="2"/>
            </p:cNvCxnSpPr>
            <p:nvPr/>
          </p:nvCxnSpPr>
          <p:spPr>
            <a:xfrm rot="16200000" flipV="1">
              <a:off x="6847008" y="3919729"/>
              <a:ext cx="411835" cy="105763"/>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3" name="Curved Connector 42">
              <a:extLst>
                <a:ext uri="{FF2B5EF4-FFF2-40B4-BE49-F238E27FC236}">
                  <a16:creationId xmlns:a16="http://schemas.microsoft.com/office/drawing/2014/main" id="{C1338EDC-DEB7-7D40-B45B-CC6F10F28155}"/>
                </a:ext>
              </a:extLst>
            </p:cNvPr>
            <p:cNvCxnSpPr>
              <a:cxnSpLocks/>
              <a:stCxn id="33" idx="0"/>
              <a:endCxn id="19" idx="2"/>
            </p:cNvCxnSpPr>
            <p:nvPr/>
          </p:nvCxnSpPr>
          <p:spPr>
            <a:xfrm rot="16200000" flipV="1">
              <a:off x="6421988" y="3494710"/>
              <a:ext cx="402480" cy="965156"/>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51" name="Slide Number Placeholder 50">
            <a:extLst>
              <a:ext uri="{FF2B5EF4-FFF2-40B4-BE49-F238E27FC236}">
                <a16:creationId xmlns:a16="http://schemas.microsoft.com/office/drawing/2014/main" id="{83C9A035-0B7B-284D-80F9-FA4F1952DFFE}"/>
              </a:ext>
            </a:extLst>
          </p:cNvPr>
          <p:cNvSpPr>
            <a:spLocks noGrp="1"/>
          </p:cNvSpPr>
          <p:nvPr>
            <p:ph type="sldNum" sz="quarter" idx="12"/>
          </p:nvPr>
        </p:nvSpPr>
        <p:spPr/>
        <p:txBody>
          <a:bodyPr/>
          <a:lstStyle/>
          <a:p>
            <a:fld id="{68720AF1-A8C5-AD43-A7B8-E010D13E1890}" type="slidenum">
              <a:rPr lang="en-US" smtClean="0"/>
              <a:t>11</a:t>
            </a:fld>
            <a:endParaRPr lang="en-US"/>
          </a:p>
        </p:txBody>
      </p:sp>
    </p:spTree>
    <p:extLst>
      <p:ext uri="{BB962C8B-B14F-4D97-AF65-F5344CB8AC3E}">
        <p14:creationId xmlns:p14="http://schemas.microsoft.com/office/powerpoint/2010/main" val="18477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4533-B5DF-884A-BBBA-AAA7DFB39BF8}"/>
              </a:ext>
            </a:extLst>
          </p:cNvPr>
          <p:cNvSpPr>
            <a:spLocks noGrp="1"/>
          </p:cNvSpPr>
          <p:nvPr>
            <p:ph type="title"/>
          </p:nvPr>
        </p:nvSpPr>
        <p:spPr/>
        <p:txBody>
          <a:bodyPr/>
          <a:lstStyle/>
          <a:p>
            <a:r>
              <a:rPr lang="en-US" dirty="0"/>
              <a:t>Generating Invariance Attacks</a:t>
            </a:r>
          </a:p>
        </p:txBody>
      </p:sp>
      <p:sp>
        <p:nvSpPr>
          <p:cNvPr id="3" name="Content Placeholder 2">
            <a:extLst>
              <a:ext uri="{FF2B5EF4-FFF2-40B4-BE49-F238E27FC236}">
                <a16:creationId xmlns:a16="http://schemas.microsoft.com/office/drawing/2014/main" id="{94C7E725-0877-A34D-B103-D9E6FFAF4EF2}"/>
              </a:ext>
            </a:extLst>
          </p:cNvPr>
          <p:cNvSpPr>
            <a:spLocks noGrp="1"/>
          </p:cNvSpPr>
          <p:nvPr>
            <p:ph idx="1"/>
          </p:nvPr>
        </p:nvSpPr>
        <p:spPr>
          <a:xfrm>
            <a:off x="628649" y="1369219"/>
            <a:ext cx="8299219" cy="3263504"/>
          </a:xfrm>
        </p:spPr>
        <p:txBody>
          <a:bodyPr>
            <a:normAutofit/>
          </a:bodyPr>
          <a:lstStyle/>
          <a:p>
            <a:pPr marL="0" indent="0">
              <a:spcBef>
                <a:spcPts val="3000"/>
              </a:spcBef>
              <a:buNone/>
            </a:pPr>
            <a:r>
              <a:rPr lang="en-US" sz="2400" b="1" u="sng" dirty="0"/>
              <a:t>Challenge</a:t>
            </a:r>
            <a:r>
              <a:rPr lang="en-US" sz="2400" u="sng" dirty="0"/>
              <a:t>:</a:t>
            </a:r>
            <a:r>
              <a:rPr lang="en-US" sz="2400" dirty="0"/>
              <a:t> ensure label is changed from human perspective</a:t>
            </a:r>
          </a:p>
          <a:p>
            <a:pPr marL="0" indent="0">
              <a:spcBef>
                <a:spcPts val="3000"/>
              </a:spcBef>
              <a:buNone/>
            </a:pPr>
            <a:r>
              <a:rPr lang="en-US" sz="2400" b="1" u="sng" dirty="0"/>
              <a:t>Solution 1:</a:t>
            </a:r>
            <a:r>
              <a:rPr lang="en-US" sz="2400" b="1" dirty="0"/>
              <a:t> </a:t>
            </a:r>
            <a:r>
              <a:rPr lang="en-US" sz="2400" dirty="0"/>
              <a:t>generate invariance adversarial examples “by hand”</a:t>
            </a:r>
          </a:p>
          <a:p>
            <a:pPr marL="0" indent="0">
              <a:spcBef>
                <a:spcPts val="3000"/>
              </a:spcBef>
              <a:buNone/>
            </a:pPr>
            <a:r>
              <a:rPr lang="en-US" sz="2400" b="1" u="sng" dirty="0"/>
              <a:t>Solution 2:</a:t>
            </a:r>
            <a:r>
              <a:rPr lang="en-US" sz="2400" dirty="0"/>
              <a:t> automatic alignment via data augmentation</a:t>
            </a:r>
          </a:p>
        </p:txBody>
      </p:sp>
      <p:grpSp>
        <p:nvGrpSpPr>
          <p:cNvPr id="22" name="Group 21">
            <a:extLst>
              <a:ext uri="{FF2B5EF4-FFF2-40B4-BE49-F238E27FC236}">
                <a16:creationId xmlns:a16="http://schemas.microsoft.com/office/drawing/2014/main" id="{77132A7B-22C3-6B47-A192-B44E8C812071}"/>
              </a:ext>
            </a:extLst>
          </p:cNvPr>
          <p:cNvGrpSpPr/>
          <p:nvPr/>
        </p:nvGrpSpPr>
        <p:grpSpPr>
          <a:xfrm>
            <a:off x="614127" y="3568637"/>
            <a:ext cx="744748" cy="1128075"/>
            <a:chOff x="614127" y="3568637"/>
            <a:chExt cx="744748" cy="1128075"/>
          </a:xfrm>
        </p:grpSpPr>
        <p:pic>
          <p:nvPicPr>
            <p:cNvPr id="4" name="Picture 3">
              <a:extLst>
                <a:ext uri="{FF2B5EF4-FFF2-40B4-BE49-F238E27FC236}">
                  <a16:creationId xmlns:a16="http://schemas.microsoft.com/office/drawing/2014/main" id="{51587F69-5F3E-0449-9D92-D169D62AC3E3}"/>
                </a:ext>
              </a:extLst>
            </p:cNvPr>
            <p:cNvPicPr>
              <a:picLocks noChangeAspect="1"/>
            </p:cNvPicPr>
            <p:nvPr/>
          </p:nvPicPr>
          <p:blipFill>
            <a:blip r:embed="rId3"/>
            <a:stretch>
              <a:fillRect/>
            </a:stretch>
          </p:blipFill>
          <p:spPr>
            <a:xfrm>
              <a:off x="614127" y="3568637"/>
              <a:ext cx="720000" cy="720000"/>
            </a:xfrm>
            <a:prstGeom prst="rect">
              <a:avLst/>
            </a:prstGeom>
          </p:spPr>
        </p:pic>
        <p:sp>
          <p:nvSpPr>
            <p:cNvPr id="10" name="TextBox 9">
              <a:extLst>
                <a:ext uri="{FF2B5EF4-FFF2-40B4-BE49-F238E27FC236}">
                  <a16:creationId xmlns:a16="http://schemas.microsoft.com/office/drawing/2014/main" id="{756E7728-3CA9-6042-B2DC-DF7CE1909E92}"/>
                </a:ext>
              </a:extLst>
            </p:cNvPr>
            <p:cNvSpPr txBox="1"/>
            <p:nvPr/>
          </p:nvSpPr>
          <p:spPr>
            <a:xfrm>
              <a:off x="624379" y="4296602"/>
              <a:ext cx="734496" cy="400110"/>
            </a:xfrm>
            <a:prstGeom prst="rect">
              <a:avLst/>
            </a:prstGeom>
            <a:noFill/>
          </p:spPr>
          <p:txBody>
            <a:bodyPr wrap="none" rtlCol="0">
              <a:spAutoFit/>
            </a:bodyPr>
            <a:lstStyle/>
            <a:p>
              <a:r>
                <a:rPr lang="en-US" sz="2000" dirty="0"/>
                <a:t>input</a:t>
              </a:r>
            </a:p>
          </p:txBody>
        </p:sp>
      </p:grpSp>
      <p:grpSp>
        <p:nvGrpSpPr>
          <p:cNvPr id="23" name="Group 22">
            <a:extLst>
              <a:ext uri="{FF2B5EF4-FFF2-40B4-BE49-F238E27FC236}">
                <a16:creationId xmlns:a16="http://schemas.microsoft.com/office/drawing/2014/main" id="{C021838B-1913-934E-8ACF-037E9F24A3B9}"/>
              </a:ext>
            </a:extLst>
          </p:cNvPr>
          <p:cNvGrpSpPr/>
          <p:nvPr/>
        </p:nvGrpSpPr>
        <p:grpSpPr>
          <a:xfrm>
            <a:off x="1479181" y="3568637"/>
            <a:ext cx="1387665" cy="1455366"/>
            <a:chOff x="1479181" y="3568637"/>
            <a:chExt cx="1387665" cy="1455366"/>
          </a:xfrm>
        </p:grpSpPr>
        <p:pic>
          <p:nvPicPr>
            <p:cNvPr id="5" name="Picture 4">
              <a:extLst>
                <a:ext uri="{FF2B5EF4-FFF2-40B4-BE49-F238E27FC236}">
                  <a16:creationId xmlns:a16="http://schemas.microsoft.com/office/drawing/2014/main" id="{4CAB3A3E-ABC5-AA4C-91D8-5FE5420F5818}"/>
                </a:ext>
              </a:extLst>
            </p:cNvPr>
            <p:cNvPicPr>
              <a:picLocks noChangeAspect="1"/>
            </p:cNvPicPr>
            <p:nvPr/>
          </p:nvPicPr>
          <p:blipFill>
            <a:blip r:embed="rId4"/>
            <a:stretch>
              <a:fillRect/>
            </a:stretch>
          </p:blipFill>
          <p:spPr>
            <a:xfrm>
              <a:off x="1806139" y="3568637"/>
              <a:ext cx="720000" cy="720000"/>
            </a:xfrm>
            <a:prstGeom prst="rect">
              <a:avLst/>
            </a:prstGeom>
          </p:spPr>
        </p:pic>
        <p:sp>
          <p:nvSpPr>
            <p:cNvPr id="11" name="TextBox 10">
              <a:extLst>
                <a:ext uri="{FF2B5EF4-FFF2-40B4-BE49-F238E27FC236}">
                  <a16:creationId xmlns:a16="http://schemas.microsoft.com/office/drawing/2014/main" id="{E813D81D-BA90-B942-92DB-E2B9423E5F46}"/>
                </a:ext>
              </a:extLst>
            </p:cNvPr>
            <p:cNvSpPr txBox="1"/>
            <p:nvPr/>
          </p:nvSpPr>
          <p:spPr>
            <a:xfrm>
              <a:off x="1479181" y="4316117"/>
              <a:ext cx="1387665" cy="707886"/>
            </a:xfrm>
            <a:prstGeom prst="rect">
              <a:avLst/>
            </a:prstGeom>
            <a:noFill/>
          </p:spPr>
          <p:txBody>
            <a:bodyPr wrap="square" rtlCol="0">
              <a:spAutoFit/>
            </a:bodyPr>
            <a:lstStyle/>
            <a:p>
              <a:pPr algn="ctr"/>
              <a:r>
                <a:rPr lang="en-US" sz="2000" dirty="0"/>
                <a:t>input from other class</a:t>
              </a:r>
            </a:p>
          </p:txBody>
        </p:sp>
      </p:grpSp>
      <p:grpSp>
        <p:nvGrpSpPr>
          <p:cNvPr id="24" name="Group 23">
            <a:extLst>
              <a:ext uri="{FF2B5EF4-FFF2-40B4-BE49-F238E27FC236}">
                <a16:creationId xmlns:a16="http://schemas.microsoft.com/office/drawing/2014/main" id="{8CD8C9E6-78EB-4042-8E19-0149976C1922}"/>
              </a:ext>
            </a:extLst>
          </p:cNvPr>
          <p:cNvGrpSpPr/>
          <p:nvPr/>
        </p:nvGrpSpPr>
        <p:grpSpPr>
          <a:xfrm>
            <a:off x="2800128" y="3568637"/>
            <a:ext cx="2472861" cy="1455366"/>
            <a:chOff x="2800128" y="3568637"/>
            <a:chExt cx="2472861" cy="1455366"/>
          </a:xfrm>
        </p:grpSpPr>
        <p:pic>
          <p:nvPicPr>
            <p:cNvPr id="6" name="Picture 5">
              <a:extLst>
                <a:ext uri="{FF2B5EF4-FFF2-40B4-BE49-F238E27FC236}">
                  <a16:creationId xmlns:a16="http://schemas.microsoft.com/office/drawing/2014/main" id="{7B405413-A526-104D-BAB7-52F20303CC6E}"/>
                </a:ext>
              </a:extLst>
            </p:cNvPr>
            <p:cNvPicPr>
              <a:picLocks noChangeAspect="1"/>
            </p:cNvPicPr>
            <p:nvPr/>
          </p:nvPicPr>
          <p:blipFill>
            <a:blip r:embed="rId5"/>
            <a:stretch>
              <a:fillRect/>
            </a:stretch>
          </p:blipFill>
          <p:spPr>
            <a:xfrm>
              <a:off x="3676558" y="3568637"/>
              <a:ext cx="720000" cy="720000"/>
            </a:xfrm>
            <a:prstGeom prst="rect">
              <a:avLst/>
            </a:prstGeom>
          </p:spPr>
        </p:pic>
        <p:sp>
          <p:nvSpPr>
            <p:cNvPr id="13" name="TextBox 12">
              <a:extLst>
                <a:ext uri="{FF2B5EF4-FFF2-40B4-BE49-F238E27FC236}">
                  <a16:creationId xmlns:a16="http://schemas.microsoft.com/office/drawing/2014/main" id="{5DAEAB5F-A576-D54A-9DED-7D91D8AB7088}"/>
                </a:ext>
              </a:extLst>
            </p:cNvPr>
            <p:cNvSpPr txBox="1"/>
            <p:nvPr/>
          </p:nvSpPr>
          <p:spPr>
            <a:xfrm>
              <a:off x="2800128" y="4316117"/>
              <a:ext cx="2472861" cy="707886"/>
            </a:xfrm>
            <a:prstGeom prst="rect">
              <a:avLst/>
            </a:prstGeom>
            <a:noFill/>
          </p:spPr>
          <p:txBody>
            <a:bodyPr wrap="square" rtlCol="0">
              <a:spAutoFit/>
            </a:bodyPr>
            <a:lstStyle/>
            <a:p>
              <a:pPr algn="ctr"/>
              <a:r>
                <a:rPr lang="en-US" sz="2000" dirty="0"/>
                <a:t>semantics-preserving transformation</a:t>
              </a:r>
            </a:p>
          </p:txBody>
        </p:sp>
      </p:grpSp>
      <p:grpSp>
        <p:nvGrpSpPr>
          <p:cNvPr id="25" name="Group 24">
            <a:extLst>
              <a:ext uri="{FF2B5EF4-FFF2-40B4-BE49-F238E27FC236}">
                <a16:creationId xmlns:a16="http://schemas.microsoft.com/office/drawing/2014/main" id="{A9DE6B91-6FE5-2C4D-9154-AEC02307E9DD}"/>
              </a:ext>
            </a:extLst>
          </p:cNvPr>
          <p:cNvGrpSpPr/>
          <p:nvPr/>
        </p:nvGrpSpPr>
        <p:grpSpPr>
          <a:xfrm>
            <a:off x="5411132" y="3568637"/>
            <a:ext cx="720000" cy="1128075"/>
            <a:chOff x="5411132" y="3568637"/>
            <a:chExt cx="720000" cy="1128075"/>
          </a:xfrm>
        </p:grpSpPr>
        <p:pic>
          <p:nvPicPr>
            <p:cNvPr id="7" name="Picture 6">
              <a:extLst>
                <a:ext uri="{FF2B5EF4-FFF2-40B4-BE49-F238E27FC236}">
                  <a16:creationId xmlns:a16="http://schemas.microsoft.com/office/drawing/2014/main" id="{1D1868B8-3737-644C-8FFD-1A565A9936EE}"/>
                </a:ext>
              </a:extLst>
            </p:cNvPr>
            <p:cNvPicPr>
              <a:picLocks noChangeAspect="1"/>
            </p:cNvPicPr>
            <p:nvPr/>
          </p:nvPicPr>
          <p:blipFill>
            <a:blip r:embed="rId6"/>
            <a:stretch>
              <a:fillRect/>
            </a:stretch>
          </p:blipFill>
          <p:spPr>
            <a:xfrm>
              <a:off x="5411132" y="3568637"/>
              <a:ext cx="720000" cy="720000"/>
            </a:xfrm>
            <a:prstGeom prst="rect">
              <a:avLst/>
            </a:prstGeom>
          </p:spPr>
        </p:pic>
        <p:sp>
          <p:nvSpPr>
            <p:cNvPr id="14" name="TextBox 13">
              <a:extLst>
                <a:ext uri="{FF2B5EF4-FFF2-40B4-BE49-F238E27FC236}">
                  <a16:creationId xmlns:a16="http://schemas.microsoft.com/office/drawing/2014/main" id="{A9393048-DD01-6446-9955-2079C1FC04B9}"/>
                </a:ext>
              </a:extLst>
            </p:cNvPr>
            <p:cNvSpPr txBox="1"/>
            <p:nvPr/>
          </p:nvSpPr>
          <p:spPr>
            <a:xfrm>
              <a:off x="5461985" y="4296602"/>
              <a:ext cx="533223" cy="400110"/>
            </a:xfrm>
            <a:prstGeom prst="rect">
              <a:avLst/>
            </a:prstGeom>
            <a:noFill/>
          </p:spPr>
          <p:txBody>
            <a:bodyPr wrap="none" rtlCol="0">
              <a:spAutoFit/>
            </a:bodyPr>
            <a:lstStyle/>
            <a:p>
              <a:r>
                <a:rPr lang="en-US" sz="2000" dirty="0"/>
                <a:t>diff</a:t>
              </a:r>
            </a:p>
          </p:txBody>
        </p:sp>
      </p:grpSp>
      <p:grpSp>
        <p:nvGrpSpPr>
          <p:cNvPr id="27" name="Group 26">
            <a:extLst>
              <a:ext uri="{FF2B5EF4-FFF2-40B4-BE49-F238E27FC236}">
                <a16:creationId xmlns:a16="http://schemas.microsoft.com/office/drawing/2014/main" id="{023ECB9D-247C-D94B-ABBB-67661A210D01}"/>
              </a:ext>
            </a:extLst>
          </p:cNvPr>
          <p:cNvGrpSpPr/>
          <p:nvPr/>
        </p:nvGrpSpPr>
        <p:grpSpPr>
          <a:xfrm>
            <a:off x="7891409" y="3568637"/>
            <a:ext cx="780791" cy="1128075"/>
            <a:chOff x="7891409" y="3568637"/>
            <a:chExt cx="780791" cy="1128075"/>
          </a:xfrm>
        </p:grpSpPr>
        <p:pic>
          <p:nvPicPr>
            <p:cNvPr id="9" name="Picture 8">
              <a:extLst>
                <a:ext uri="{FF2B5EF4-FFF2-40B4-BE49-F238E27FC236}">
                  <a16:creationId xmlns:a16="http://schemas.microsoft.com/office/drawing/2014/main" id="{961AF057-4E92-214B-BCC1-430DD3A4E050}"/>
                </a:ext>
              </a:extLst>
            </p:cNvPr>
            <p:cNvPicPr>
              <a:picLocks noChangeAspect="1"/>
            </p:cNvPicPr>
            <p:nvPr/>
          </p:nvPicPr>
          <p:blipFill>
            <a:blip r:embed="rId7"/>
            <a:stretch>
              <a:fillRect/>
            </a:stretch>
          </p:blipFill>
          <p:spPr>
            <a:xfrm>
              <a:off x="7891409" y="3568637"/>
              <a:ext cx="720000" cy="720000"/>
            </a:xfrm>
            <a:prstGeom prst="rect">
              <a:avLst/>
            </a:prstGeom>
          </p:spPr>
        </p:pic>
        <p:sp>
          <p:nvSpPr>
            <p:cNvPr id="15" name="TextBox 14">
              <a:extLst>
                <a:ext uri="{FF2B5EF4-FFF2-40B4-BE49-F238E27FC236}">
                  <a16:creationId xmlns:a16="http://schemas.microsoft.com/office/drawing/2014/main" id="{F9E6178F-7586-9444-8D27-CBD7D92FE5D0}"/>
                </a:ext>
              </a:extLst>
            </p:cNvPr>
            <p:cNvSpPr txBox="1"/>
            <p:nvPr/>
          </p:nvSpPr>
          <p:spPr>
            <a:xfrm>
              <a:off x="7891409" y="4296602"/>
              <a:ext cx="780791" cy="400110"/>
            </a:xfrm>
            <a:prstGeom prst="rect">
              <a:avLst/>
            </a:prstGeom>
            <a:noFill/>
          </p:spPr>
          <p:txBody>
            <a:bodyPr wrap="none" rtlCol="0">
              <a:spAutoFit/>
            </a:bodyPr>
            <a:lstStyle/>
            <a:p>
              <a:r>
                <a:rPr lang="en-US" sz="2000" dirty="0"/>
                <a:t>result</a:t>
              </a:r>
            </a:p>
          </p:txBody>
        </p:sp>
      </p:grpSp>
      <p:grpSp>
        <p:nvGrpSpPr>
          <p:cNvPr id="26" name="Group 25">
            <a:extLst>
              <a:ext uri="{FF2B5EF4-FFF2-40B4-BE49-F238E27FC236}">
                <a16:creationId xmlns:a16="http://schemas.microsoft.com/office/drawing/2014/main" id="{3B6FF5E7-6C5A-EB47-88CA-45EC5B88917C}"/>
              </a:ext>
            </a:extLst>
          </p:cNvPr>
          <p:cNvGrpSpPr/>
          <p:nvPr/>
        </p:nvGrpSpPr>
        <p:grpSpPr>
          <a:xfrm>
            <a:off x="6247890" y="3652203"/>
            <a:ext cx="1475049" cy="400110"/>
            <a:chOff x="6247890" y="3652203"/>
            <a:chExt cx="1475049" cy="400110"/>
          </a:xfrm>
        </p:grpSpPr>
        <p:cxnSp>
          <p:nvCxnSpPr>
            <p:cNvPr id="17" name="Straight Arrow Connector 16">
              <a:extLst>
                <a:ext uri="{FF2B5EF4-FFF2-40B4-BE49-F238E27FC236}">
                  <a16:creationId xmlns:a16="http://schemas.microsoft.com/office/drawing/2014/main" id="{CDF96F92-387D-C546-ACE7-FA68812357C2}"/>
                </a:ext>
              </a:extLst>
            </p:cNvPr>
            <p:cNvCxnSpPr/>
            <p:nvPr/>
          </p:nvCxnSpPr>
          <p:spPr>
            <a:xfrm>
              <a:off x="6247890" y="4042761"/>
              <a:ext cx="1438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6C3F34-4FEF-4D4A-8414-A8E7223B3B40}"/>
                </a:ext>
              </a:extLst>
            </p:cNvPr>
            <p:cNvSpPr txBox="1"/>
            <p:nvPr/>
          </p:nvSpPr>
          <p:spPr>
            <a:xfrm>
              <a:off x="6299601" y="3652203"/>
              <a:ext cx="1423338" cy="400110"/>
            </a:xfrm>
            <a:prstGeom prst="rect">
              <a:avLst/>
            </a:prstGeom>
            <a:noFill/>
          </p:spPr>
          <p:txBody>
            <a:bodyPr wrap="none" rtlCol="0">
              <a:spAutoFit/>
            </a:bodyPr>
            <a:lstStyle/>
            <a:p>
              <a:r>
                <a:rPr lang="en-US" sz="2000" dirty="0"/>
                <a:t>a few  tricks</a:t>
              </a:r>
            </a:p>
          </p:txBody>
        </p:sp>
      </p:grpSp>
      <p:sp>
        <p:nvSpPr>
          <p:cNvPr id="20" name="Slide Number Placeholder 19">
            <a:extLst>
              <a:ext uri="{FF2B5EF4-FFF2-40B4-BE49-F238E27FC236}">
                <a16:creationId xmlns:a16="http://schemas.microsoft.com/office/drawing/2014/main" id="{2C679900-9592-E14C-915D-7B5F7DD1B076}"/>
              </a:ext>
            </a:extLst>
          </p:cNvPr>
          <p:cNvSpPr>
            <a:spLocks noGrp="1"/>
          </p:cNvSpPr>
          <p:nvPr>
            <p:ph type="sldNum" sz="quarter" idx="12"/>
          </p:nvPr>
        </p:nvSpPr>
        <p:spPr/>
        <p:txBody>
          <a:bodyPr/>
          <a:lstStyle/>
          <a:p>
            <a:fld id="{68720AF1-A8C5-AD43-A7B8-E010D13E1890}" type="slidenum">
              <a:rPr lang="en-US" smtClean="0"/>
              <a:t>12</a:t>
            </a:fld>
            <a:endParaRPr lang="en-US"/>
          </a:p>
        </p:txBody>
      </p:sp>
    </p:spTree>
    <p:extLst>
      <p:ext uri="{BB962C8B-B14F-4D97-AF65-F5344CB8AC3E}">
        <p14:creationId xmlns:p14="http://schemas.microsoft.com/office/powerpoint/2010/main" val="164029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B424-93A1-8A42-937C-F4DAE59E95FB}"/>
              </a:ext>
            </a:extLst>
          </p:cNvPr>
          <p:cNvSpPr>
            <a:spLocks noGrp="1"/>
          </p:cNvSpPr>
          <p:nvPr>
            <p:ph type="title"/>
          </p:nvPr>
        </p:nvSpPr>
        <p:spPr>
          <a:xfrm>
            <a:off x="628650" y="273844"/>
            <a:ext cx="8272242" cy="994172"/>
          </a:xfrm>
        </p:spPr>
        <p:txBody>
          <a:bodyPr>
            <a:normAutofit fontScale="90000"/>
          </a:bodyPr>
          <a:lstStyle/>
          <a:p>
            <a:r>
              <a:rPr lang="en-US" dirty="0"/>
              <a:t>Do our invariance examples change human labels?</a:t>
            </a:r>
          </a:p>
        </p:txBody>
      </p:sp>
      <p:graphicFrame>
        <p:nvGraphicFramePr>
          <p:cNvPr id="8" name="Chart 7">
            <a:extLst>
              <a:ext uri="{FF2B5EF4-FFF2-40B4-BE49-F238E27FC236}">
                <a16:creationId xmlns:a16="http://schemas.microsoft.com/office/drawing/2014/main" id="{C14A64F8-1804-BF46-990B-B25C72DC8037}"/>
              </a:ext>
            </a:extLst>
          </p:cNvPr>
          <p:cNvGraphicFramePr/>
          <p:nvPr>
            <p:extLst>
              <p:ext uri="{D42A27DB-BD31-4B8C-83A1-F6EECF244321}">
                <p14:modId xmlns:p14="http://schemas.microsoft.com/office/powerpoint/2010/main" val="2396291798"/>
              </p:ext>
            </p:extLst>
          </p:nvPr>
        </p:nvGraphicFramePr>
        <p:xfrm>
          <a:off x="873170" y="1583897"/>
          <a:ext cx="5718362" cy="1861646"/>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4">
            <a:extLst>
              <a:ext uri="{FF2B5EF4-FFF2-40B4-BE49-F238E27FC236}">
                <a16:creationId xmlns:a16="http://schemas.microsoft.com/office/drawing/2014/main" id="{74395A22-432C-0A4B-99CA-88F4976392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1035" y="3447406"/>
            <a:ext cx="540000" cy="540000"/>
          </a:xfrm>
          <a:prstGeom prst="rect">
            <a:avLst/>
          </a:prstGeom>
        </p:spPr>
      </p:pic>
      <p:pic>
        <p:nvPicPr>
          <p:cNvPr id="26" name="Picture 25">
            <a:extLst>
              <a:ext uri="{FF2B5EF4-FFF2-40B4-BE49-F238E27FC236}">
                <a16:creationId xmlns:a16="http://schemas.microsoft.com/office/drawing/2014/main" id="{63274521-2FB5-754A-8A81-E4DC3406E1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2414" y="3445543"/>
            <a:ext cx="540000" cy="540000"/>
          </a:xfrm>
          <a:prstGeom prst="rect">
            <a:avLst/>
          </a:prstGeom>
        </p:spPr>
      </p:pic>
      <p:pic>
        <p:nvPicPr>
          <p:cNvPr id="27" name="Picture 26">
            <a:extLst>
              <a:ext uri="{FF2B5EF4-FFF2-40B4-BE49-F238E27FC236}">
                <a16:creationId xmlns:a16="http://schemas.microsoft.com/office/drawing/2014/main" id="{433438D4-0F6A-4449-A879-D35CCC4BCB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7118" y="3436480"/>
            <a:ext cx="540000" cy="540000"/>
          </a:xfrm>
          <a:prstGeom prst="rect">
            <a:avLst/>
          </a:prstGeom>
        </p:spPr>
      </p:pic>
      <p:pic>
        <p:nvPicPr>
          <p:cNvPr id="28" name="Picture 27">
            <a:extLst>
              <a:ext uri="{FF2B5EF4-FFF2-40B4-BE49-F238E27FC236}">
                <a16:creationId xmlns:a16="http://schemas.microsoft.com/office/drawing/2014/main" id="{BE6B3C1B-2462-FE41-B729-06FF457C01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0833" y="3447406"/>
            <a:ext cx="540000" cy="540000"/>
          </a:xfrm>
          <a:prstGeom prst="rect">
            <a:avLst/>
          </a:prstGeom>
        </p:spPr>
      </p:pic>
      <p:sp>
        <p:nvSpPr>
          <p:cNvPr id="29" name="TextBox 28">
            <a:extLst>
              <a:ext uri="{FF2B5EF4-FFF2-40B4-BE49-F238E27FC236}">
                <a16:creationId xmlns:a16="http://schemas.microsoft.com/office/drawing/2014/main" id="{4651510C-8230-C242-89F5-290B51465439}"/>
              </a:ext>
            </a:extLst>
          </p:cNvPr>
          <p:cNvSpPr txBox="1"/>
          <p:nvPr/>
        </p:nvSpPr>
        <p:spPr>
          <a:xfrm>
            <a:off x="922410" y="4013411"/>
            <a:ext cx="1148520" cy="400110"/>
          </a:xfrm>
          <a:prstGeom prst="rect">
            <a:avLst/>
          </a:prstGeom>
          <a:noFill/>
        </p:spPr>
        <p:txBody>
          <a:bodyPr wrap="none" rtlCol="0">
            <a:spAutoFit/>
          </a:bodyPr>
          <a:lstStyle/>
          <a:p>
            <a:r>
              <a:rPr lang="en-US" sz="2000" dirty="0"/>
              <a:t>no attack</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C217F81-CE8F-BF4C-BAEA-3BCAB067A821}"/>
                  </a:ext>
                </a:extLst>
              </p:cNvPr>
              <p:cNvSpPr txBox="1"/>
              <p:nvPr/>
            </p:nvSpPr>
            <p:spPr>
              <a:xfrm>
                <a:off x="2341887" y="4031219"/>
                <a:ext cx="12322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ℓ</m:t>
                          </m:r>
                        </m:e>
                        <m:sub>
                          <m:r>
                            <a:rPr lang="en-US" sz="2000" i="1" smtClean="0">
                              <a:solidFill>
                                <a:schemeClr val="tx1"/>
                              </a:solidFill>
                              <a:latin typeface="Cambria Math" panose="02040503050406030204" pitchFamily="18" charset="0"/>
                              <a:ea typeface="Cambria Math" panose="02040503050406030204" pitchFamily="18" charset="0"/>
                            </a:rPr>
                            <m:t>∞</m:t>
                          </m:r>
                        </m:sub>
                      </m:sSub>
                      <m:r>
                        <a:rPr lang="fr-CH" sz="2000" b="0" i="1" smtClean="0">
                          <a:solidFill>
                            <a:schemeClr val="tx1"/>
                          </a:solidFill>
                          <a:latin typeface="Cambria Math" panose="02040503050406030204" pitchFamily="18" charset="0"/>
                          <a:ea typeface="Cambria Math" panose="02040503050406030204" pitchFamily="18" charset="0"/>
                        </a:rPr>
                        <m:t>≤0.3</m:t>
                      </m:r>
                    </m:oMath>
                  </m:oMathPara>
                </a14:m>
                <a:endParaRPr lang="en-US" sz="2000" dirty="0">
                  <a:solidFill>
                    <a:schemeClr val="tx1"/>
                  </a:solidFill>
                </a:endParaRPr>
              </a:p>
            </p:txBody>
          </p:sp>
        </mc:Choice>
        <mc:Fallback xmlns="">
          <p:sp>
            <p:nvSpPr>
              <p:cNvPr id="30" name="TextBox 29">
                <a:extLst>
                  <a:ext uri="{FF2B5EF4-FFF2-40B4-BE49-F238E27FC236}">
                    <a16:creationId xmlns:a16="http://schemas.microsoft.com/office/drawing/2014/main" id="{BC217F81-CE8F-BF4C-BAEA-3BCAB067A821}"/>
                  </a:ext>
                </a:extLst>
              </p:cNvPr>
              <p:cNvSpPr txBox="1">
                <a:spLocks noRot="1" noChangeAspect="1" noMove="1" noResize="1" noEditPoints="1" noAdjustHandles="1" noChangeArrowheads="1" noChangeShapeType="1" noTextEdit="1"/>
              </p:cNvSpPr>
              <p:nvPr/>
            </p:nvSpPr>
            <p:spPr>
              <a:xfrm>
                <a:off x="2341887" y="4031219"/>
                <a:ext cx="1232260"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6A6B468-BBD9-EC4A-B7B2-17D5C54A11AF}"/>
                  </a:ext>
                </a:extLst>
              </p:cNvPr>
              <p:cNvSpPr txBox="1"/>
              <p:nvPr/>
            </p:nvSpPr>
            <p:spPr>
              <a:xfrm>
                <a:off x="3852301" y="4031219"/>
                <a:ext cx="12322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ℓ</m:t>
                          </m:r>
                        </m:e>
                        <m:sub>
                          <m:r>
                            <a:rPr lang="en-US" sz="2000" i="1" smtClean="0">
                              <a:latin typeface="Cambria Math" panose="02040503050406030204" pitchFamily="18" charset="0"/>
                              <a:ea typeface="Cambria Math" panose="02040503050406030204" pitchFamily="18" charset="0"/>
                            </a:rPr>
                            <m:t>∞</m:t>
                          </m:r>
                        </m:sub>
                      </m:sSub>
                      <m:r>
                        <a:rPr lang="fr-CH" sz="2000" b="0" i="1" smtClean="0">
                          <a:latin typeface="Cambria Math" panose="02040503050406030204" pitchFamily="18" charset="0"/>
                          <a:ea typeface="Cambria Math" panose="02040503050406030204" pitchFamily="18" charset="0"/>
                        </a:rPr>
                        <m:t>≤0.4</m:t>
                      </m:r>
                    </m:oMath>
                  </m:oMathPara>
                </a14:m>
                <a:endParaRPr lang="en-US" sz="2000" dirty="0"/>
              </a:p>
            </p:txBody>
          </p:sp>
        </mc:Choice>
        <mc:Fallback xmlns="">
          <p:sp>
            <p:nvSpPr>
              <p:cNvPr id="31" name="TextBox 30">
                <a:extLst>
                  <a:ext uri="{FF2B5EF4-FFF2-40B4-BE49-F238E27FC236}">
                    <a16:creationId xmlns:a16="http://schemas.microsoft.com/office/drawing/2014/main" id="{B6A6B468-BBD9-EC4A-B7B2-17D5C54A11AF}"/>
                  </a:ext>
                </a:extLst>
              </p:cNvPr>
              <p:cNvSpPr txBox="1">
                <a:spLocks noRot="1" noChangeAspect="1" noMove="1" noResize="1" noEditPoints="1" noAdjustHandles="1" noChangeArrowheads="1" noChangeShapeType="1" noTextEdit="1"/>
              </p:cNvSpPr>
              <p:nvPr/>
            </p:nvSpPr>
            <p:spPr>
              <a:xfrm>
                <a:off x="3852301" y="4031219"/>
                <a:ext cx="1232260"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E9041C-AEA8-B541-BF35-764CE9C4C4D0}"/>
                  </a:ext>
                </a:extLst>
              </p:cNvPr>
              <p:cNvSpPr txBox="1"/>
              <p:nvPr/>
            </p:nvSpPr>
            <p:spPr>
              <a:xfrm>
                <a:off x="5240481" y="4013411"/>
                <a:ext cx="2170018"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ℓ</m:t>
                        </m:r>
                      </m:e>
                      <m:sub>
                        <m:r>
                          <a:rPr lang="en-US" sz="2000" i="1" smtClean="0">
                            <a:latin typeface="Cambria Math" panose="02040503050406030204" pitchFamily="18" charset="0"/>
                            <a:ea typeface="Cambria Math" panose="02040503050406030204" pitchFamily="18" charset="0"/>
                          </a:rPr>
                          <m:t>∞</m:t>
                        </m:r>
                      </m:sub>
                    </m:sSub>
                    <m:r>
                      <a:rPr lang="fr-CH" sz="2000" b="0" i="1" smtClean="0">
                        <a:latin typeface="Cambria Math" panose="02040503050406030204" pitchFamily="18" charset="0"/>
                        <a:ea typeface="Cambria Math" panose="02040503050406030204" pitchFamily="18" charset="0"/>
                      </a:rPr>
                      <m:t>≤0.4</m:t>
                    </m:r>
                  </m:oMath>
                </a14:m>
                <a:r>
                  <a:rPr lang="en-US" sz="2000" dirty="0"/>
                  <a:t> (manual)</a:t>
                </a:r>
              </a:p>
            </p:txBody>
          </p:sp>
        </mc:Choice>
        <mc:Fallback xmlns="">
          <p:sp>
            <p:nvSpPr>
              <p:cNvPr id="32" name="TextBox 31">
                <a:extLst>
                  <a:ext uri="{FF2B5EF4-FFF2-40B4-BE49-F238E27FC236}">
                    <a16:creationId xmlns:a16="http://schemas.microsoft.com/office/drawing/2014/main" id="{87E9041C-AEA8-B541-BF35-764CE9C4C4D0}"/>
                  </a:ext>
                </a:extLst>
              </p:cNvPr>
              <p:cNvSpPr txBox="1">
                <a:spLocks noRot="1" noChangeAspect="1" noMove="1" noResize="1" noEditPoints="1" noAdjustHandles="1" noChangeArrowheads="1" noChangeShapeType="1" noTextEdit="1"/>
              </p:cNvSpPr>
              <p:nvPr/>
            </p:nvSpPr>
            <p:spPr>
              <a:xfrm>
                <a:off x="5240481" y="4013411"/>
                <a:ext cx="2170018" cy="400110"/>
              </a:xfrm>
              <a:prstGeom prst="rect">
                <a:avLst/>
              </a:prstGeom>
              <a:blipFill>
                <a:blip r:embed="rId10"/>
                <a:stretch>
                  <a:fillRect t="-6061" r="-1744" b="-21212"/>
                </a:stretch>
              </a:blipFill>
            </p:spPr>
            <p:txBody>
              <a:bodyPr/>
              <a:lstStyle/>
              <a:p>
                <a:r>
                  <a:rPr lang="en-US">
                    <a:noFill/>
                  </a:rPr>
                  <a:t> </a:t>
                </a:r>
              </a:p>
            </p:txBody>
          </p:sp>
        </mc:Fallback>
      </mc:AlternateContent>
      <p:sp>
        <p:nvSpPr>
          <p:cNvPr id="34" name="Slide Number Placeholder 33">
            <a:extLst>
              <a:ext uri="{FF2B5EF4-FFF2-40B4-BE49-F238E27FC236}">
                <a16:creationId xmlns:a16="http://schemas.microsoft.com/office/drawing/2014/main" id="{0073685F-8983-3F46-9E95-30004EE7625B}"/>
              </a:ext>
            </a:extLst>
          </p:cNvPr>
          <p:cNvSpPr>
            <a:spLocks noGrp="1"/>
          </p:cNvSpPr>
          <p:nvPr>
            <p:ph type="sldNum" sz="quarter" idx="12"/>
          </p:nvPr>
        </p:nvSpPr>
        <p:spPr/>
        <p:txBody>
          <a:bodyPr/>
          <a:lstStyle/>
          <a:p>
            <a:fld id="{68720AF1-A8C5-AD43-A7B8-E010D13E1890}" type="slidenum">
              <a:rPr lang="en-US" smtClean="0"/>
              <a:t>13</a:t>
            </a:fld>
            <a:endParaRPr lang="en-US"/>
          </a:p>
        </p:txBody>
      </p:sp>
      <p:sp>
        <p:nvSpPr>
          <p:cNvPr id="3" name="Rectangle 2">
            <a:extLst>
              <a:ext uri="{FF2B5EF4-FFF2-40B4-BE49-F238E27FC236}">
                <a16:creationId xmlns:a16="http://schemas.microsoft.com/office/drawing/2014/main" id="{D16B53A4-2EA7-6F42-A475-D7FC521B2868}"/>
              </a:ext>
            </a:extLst>
          </p:cNvPr>
          <p:cNvSpPr/>
          <p:nvPr/>
        </p:nvSpPr>
        <p:spPr>
          <a:xfrm>
            <a:off x="5084561" y="1405467"/>
            <a:ext cx="2325938" cy="3234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5" name="Group 34">
            <a:extLst>
              <a:ext uri="{FF2B5EF4-FFF2-40B4-BE49-F238E27FC236}">
                <a16:creationId xmlns:a16="http://schemas.microsoft.com/office/drawing/2014/main" id="{B7AB9F02-5BF8-AC47-B4CB-5909D2831541}"/>
              </a:ext>
            </a:extLst>
          </p:cNvPr>
          <p:cNvGrpSpPr/>
          <p:nvPr/>
        </p:nvGrpSpPr>
        <p:grpSpPr>
          <a:xfrm>
            <a:off x="4090379" y="1857460"/>
            <a:ext cx="4843171" cy="1015663"/>
            <a:chOff x="4090379" y="1857460"/>
            <a:chExt cx="4843171" cy="1015663"/>
          </a:xfrm>
        </p:grpSpPr>
        <p:sp>
          <p:nvSpPr>
            <p:cNvPr id="13" name="Right Brace 12">
              <a:extLst>
                <a:ext uri="{FF2B5EF4-FFF2-40B4-BE49-F238E27FC236}">
                  <a16:creationId xmlns:a16="http://schemas.microsoft.com/office/drawing/2014/main" id="{14175D2A-BD14-7E42-9E66-AA1343DE7EC5}"/>
                </a:ext>
              </a:extLst>
            </p:cNvPr>
            <p:cNvSpPr/>
            <p:nvPr/>
          </p:nvSpPr>
          <p:spPr>
            <a:xfrm>
              <a:off x="6473526" y="1918782"/>
              <a:ext cx="389966" cy="80068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EBDC0B1-A842-6A4F-A602-DC6A198E2672}"/>
                </a:ext>
              </a:extLst>
            </p:cNvPr>
            <p:cNvCxnSpPr>
              <a:cxnSpLocks/>
            </p:cNvCxnSpPr>
            <p:nvPr/>
          </p:nvCxnSpPr>
          <p:spPr>
            <a:xfrm>
              <a:off x="4090379" y="2719470"/>
              <a:ext cx="23472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23BBFB-005C-3948-ADEF-B563A85021DA}"/>
                </a:ext>
              </a:extLst>
            </p:cNvPr>
            <p:cNvSpPr txBox="1"/>
            <p:nvPr/>
          </p:nvSpPr>
          <p:spPr>
            <a:xfrm>
              <a:off x="6896150" y="1857460"/>
              <a:ext cx="2037400" cy="1015663"/>
            </a:xfrm>
            <a:prstGeom prst="rect">
              <a:avLst/>
            </a:prstGeom>
            <a:noFill/>
          </p:spPr>
          <p:txBody>
            <a:bodyPr wrap="square" rtlCol="0">
              <a:spAutoFit/>
            </a:bodyPr>
            <a:lstStyle/>
            <a:p>
              <a:pPr algn="ctr"/>
              <a:r>
                <a:rPr lang="en-US" sz="2000" b="1" dirty="0">
                  <a:solidFill>
                    <a:srgbClr val="FF0000"/>
                  </a:solidFill>
                </a:rPr>
                <a:t>Open problem: </a:t>
              </a:r>
              <a:r>
                <a:rPr lang="en-US" sz="2000" dirty="0">
                  <a:solidFill>
                    <a:srgbClr val="FF0000"/>
                  </a:solidFill>
                </a:rPr>
                <a:t>better automated attacks</a:t>
              </a:r>
            </a:p>
          </p:txBody>
        </p:sp>
        <p:cxnSp>
          <p:nvCxnSpPr>
            <p:cNvPr id="23" name="Straight Connector 22">
              <a:extLst>
                <a:ext uri="{FF2B5EF4-FFF2-40B4-BE49-F238E27FC236}">
                  <a16:creationId xmlns:a16="http://schemas.microsoft.com/office/drawing/2014/main" id="{74C7556C-847B-354B-B214-0713B513562B}"/>
                </a:ext>
              </a:extLst>
            </p:cNvPr>
            <p:cNvCxnSpPr>
              <a:cxnSpLocks/>
            </p:cNvCxnSpPr>
            <p:nvPr/>
          </p:nvCxnSpPr>
          <p:spPr>
            <a:xfrm>
              <a:off x="4090379" y="1918783"/>
              <a:ext cx="23472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78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B424-93A1-8A42-937C-F4DAE59E95FB}"/>
              </a:ext>
            </a:extLst>
          </p:cNvPr>
          <p:cNvSpPr>
            <a:spLocks noGrp="1"/>
          </p:cNvSpPr>
          <p:nvPr>
            <p:ph type="title"/>
          </p:nvPr>
        </p:nvSpPr>
        <p:spPr/>
        <p:txBody>
          <a:bodyPr/>
          <a:lstStyle/>
          <a:p>
            <a:r>
              <a:rPr lang="en-US" dirty="0"/>
              <a:t>Which models agree most with humans?</a:t>
            </a:r>
          </a:p>
        </p:txBody>
      </p:sp>
      <p:pic>
        <p:nvPicPr>
          <p:cNvPr id="6" name="Picture 5">
            <a:extLst>
              <a:ext uri="{FF2B5EF4-FFF2-40B4-BE49-F238E27FC236}">
                <a16:creationId xmlns:a16="http://schemas.microsoft.com/office/drawing/2014/main" id="{B8FD15B6-0AFD-0D4F-BEDA-B9E311BDC9EB}"/>
              </a:ext>
            </a:extLst>
          </p:cNvPr>
          <p:cNvPicPr>
            <a:picLocks noChangeAspect="1"/>
          </p:cNvPicPr>
          <p:nvPr/>
        </p:nvPicPr>
        <p:blipFill>
          <a:blip r:embed="rId3"/>
          <a:stretch>
            <a:fillRect/>
          </a:stretch>
        </p:blipFill>
        <p:spPr>
          <a:xfrm>
            <a:off x="1726350" y="1507714"/>
            <a:ext cx="4520672" cy="3364701"/>
          </a:xfrm>
          <a:prstGeom prst="rect">
            <a:avLst/>
          </a:prstGeom>
        </p:spPr>
      </p:pic>
      <p:sp>
        <p:nvSpPr>
          <p:cNvPr id="7" name="Rectangle 6">
            <a:extLst>
              <a:ext uri="{FF2B5EF4-FFF2-40B4-BE49-F238E27FC236}">
                <a16:creationId xmlns:a16="http://schemas.microsoft.com/office/drawing/2014/main" id="{94E501C0-F9F9-2147-AFC5-4F9AECE1783D}"/>
              </a:ext>
            </a:extLst>
          </p:cNvPr>
          <p:cNvSpPr/>
          <p:nvPr/>
        </p:nvSpPr>
        <p:spPr>
          <a:xfrm>
            <a:off x="2605188" y="4089740"/>
            <a:ext cx="3778469" cy="782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E7F14C3-2BEC-904A-AD9B-A756FA873F79}"/>
              </a:ext>
            </a:extLst>
          </p:cNvPr>
          <p:cNvCxnSpPr>
            <a:cxnSpLocks/>
          </p:cNvCxnSpPr>
          <p:nvPr/>
        </p:nvCxnSpPr>
        <p:spPr>
          <a:xfrm>
            <a:off x="2857437" y="4364497"/>
            <a:ext cx="310580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8EF5B35-688F-9143-B3E0-A935C523CF8D}"/>
              </a:ext>
            </a:extLst>
          </p:cNvPr>
          <p:cNvSpPr txBox="1"/>
          <p:nvPr/>
        </p:nvSpPr>
        <p:spPr>
          <a:xfrm>
            <a:off x="2871112" y="4387618"/>
            <a:ext cx="2725811" cy="461665"/>
          </a:xfrm>
          <a:prstGeom prst="rect">
            <a:avLst/>
          </a:prstGeom>
          <a:noFill/>
        </p:spPr>
        <p:txBody>
          <a:bodyPr wrap="none" rtlCol="0">
            <a:spAutoFit/>
          </a:bodyPr>
          <a:lstStyle/>
          <a:p>
            <a:r>
              <a:rPr lang="en-US" sz="2400" dirty="0"/>
              <a:t>More robust models</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1F5D0F8-C3C8-3745-B559-2BA709F4B2E8}"/>
                  </a:ext>
                </a:extLst>
              </p:cNvPr>
              <p:cNvSpPr txBox="1"/>
              <p:nvPr/>
            </p:nvSpPr>
            <p:spPr>
              <a:xfrm>
                <a:off x="6223393" y="2396494"/>
                <a:ext cx="2811294" cy="1200329"/>
              </a:xfrm>
              <a:prstGeom prst="rect">
                <a:avLst/>
              </a:prstGeom>
              <a:noFill/>
            </p:spPr>
            <p:txBody>
              <a:bodyPr wrap="square" rtlCol="0">
                <a:spAutoFit/>
              </a:bodyPr>
              <a:lstStyle/>
              <a:p>
                <a:pPr algn="ctr"/>
                <a:r>
                  <a:rPr lang="en-US" dirty="0">
                    <a:solidFill>
                      <a:srgbClr val="FF0000"/>
                    </a:solidFill>
                  </a:rPr>
                  <a:t>The most robust model (certified at </a:t>
                </a:r>
                <a14:m>
                  <m:oMath xmlns:m="http://schemas.openxmlformats.org/officeDocument/2006/math">
                    <m:sSub>
                      <m:sSubPr>
                        <m:ctrlPr>
                          <a:rPr lang="en-US" i="1">
                            <a:solidFill>
                              <a:srgbClr val="FF0000"/>
                            </a:solidFill>
                            <a:latin typeface="Cambria Math" panose="02040503050406030204" pitchFamily="18" charset="0"/>
                            <a:ea typeface="Cambria Math" panose="02040503050406030204" pitchFamily="18" charset="0"/>
                          </a:rPr>
                        </m:ctrlPr>
                      </m:sSubPr>
                      <m:e>
                        <m:r>
                          <a:rPr lang="en-US">
                            <a:solidFill>
                              <a:srgbClr val="FF0000"/>
                            </a:solidFill>
                            <a:latin typeface="Cambria Math" panose="02040503050406030204" pitchFamily="18" charset="0"/>
                            <a:ea typeface="Cambria Math" panose="02040503050406030204" pitchFamily="18" charset="0"/>
                          </a:rPr>
                          <m:t>ℓ</m:t>
                        </m:r>
                      </m:e>
                      <m:sub>
                        <m:r>
                          <a:rPr lang="en-US">
                            <a:solidFill>
                              <a:srgbClr val="FF0000"/>
                            </a:solidFill>
                            <a:latin typeface="Cambria Math" panose="02040503050406030204" pitchFamily="18" charset="0"/>
                            <a:ea typeface="Cambria Math" panose="02040503050406030204" pitchFamily="18" charset="0"/>
                          </a:rPr>
                          <m:t>∞</m:t>
                        </m:r>
                      </m:sub>
                    </m:sSub>
                  </m:oMath>
                </a14:m>
                <a:r>
                  <a:rPr lang="en-US" dirty="0">
                    <a:solidFill>
                      <a:srgbClr val="FF0000"/>
                    </a:solidFill>
                  </a:rPr>
                  <a:t> = 0.4) gets nearly all invariance examples wrong!</a:t>
                </a:r>
              </a:p>
            </p:txBody>
          </p:sp>
        </mc:Choice>
        <mc:Fallback>
          <p:sp>
            <p:nvSpPr>
              <p:cNvPr id="17" name="TextBox 16">
                <a:extLst>
                  <a:ext uri="{FF2B5EF4-FFF2-40B4-BE49-F238E27FC236}">
                    <a16:creationId xmlns:a16="http://schemas.microsoft.com/office/drawing/2014/main" id="{A1F5D0F8-C3C8-3745-B559-2BA709F4B2E8}"/>
                  </a:ext>
                </a:extLst>
              </p:cNvPr>
              <p:cNvSpPr txBox="1">
                <a:spLocks noRot="1" noChangeAspect="1" noMove="1" noResize="1" noEditPoints="1" noAdjustHandles="1" noChangeArrowheads="1" noChangeShapeType="1" noTextEdit="1"/>
              </p:cNvSpPr>
              <p:nvPr/>
            </p:nvSpPr>
            <p:spPr>
              <a:xfrm>
                <a:off x="6223393" y="2396494"/>
                <a:ext cx="2811294" cy="1200329"/>
              </a:xfrm>
              <a:prstGeom prst="rect">
                <a:avLst/>
              </a:prstGeom>
              <a:blipFill>
                <a:blip r:embed="rId4"/>
                <a:stretch>
                  <a:fillRect t="-2105" b="-7368"/>
                </a:stretch>
              </a:blipFill>
            </p:spPr>
            <p:txBody>
              <a:bodyPr/>
              <a:lstStyle/>
              <a:p>
                <a:r>
                  <a:rPr lang="en-US">
                    <a:noFill/>
                  </a:rPr>
                  <a:t> </a:t>
                </a:r>
              </a:p>
            </p:txBody>
          </p:sp>
        </mc:Fallback>
      </mc:AlternateContent>
      <p:cxnSp>
        <p:nvCxnSpPr>
          <p:cNvPr id="19" name="Curved Connector 18">
            <a:extLst>
              <a:ext uri="{FF2B5EF4-FFF2-40B4-BE49-F238E27FC236}">
                <a16:creationId xmlns:a16="http://schemas.microsoft.com/office/drawing/2014/main" id="{F12DC37B-49E0-9D47-93F9-7D1835976772}"/>
              </a:ext>
            </a:extLst>
          </p:cNvPr>
          <p:cNvCxnSpPr>
            <a:cxnSpLocks/>
            <a:stCxn id="17" idx="2"/>
          </p:cNvCxnSpPr>
          <p:nvPr/>
        </p:nvCxnSpPr>
        <p:spPr>
          <a:xfrm rot="5400000">
            <a:off x="6738959" y="3029146"/>
            <a:ext cx="322404" cy="1457758"/>
          </a:xfrm>
          <a:prstGeom prst="curvedConnector2">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2" name="Slide Number Placeholder 21">
            <a:extLst>
              <a:ext uri="{FF2B5EF4-FFF2-40B4-BE49-F238E27FC236}">
                <a16:creationId xmlns:a16="http://schemas.microsoft.com/office/drawing/2014/main" id="{67580204-DB87-B54B-A95B-A269F66B992E}"/>
              </a:ext>
            </a:extLst>
          </p:cNvPr>
          <p:cNvSpPr>
            <a:spLocks noGrp="1"/>
          </p:cNvSpPr>
          <p:nvPr>
            <p:ph type="sldNum" sz="quarter" idx="12"/>
          </p:nvPr>
        </p:nvSpPr>
        <p:spPr/>
        <p:txBody>
          <a:bodyPr/>
          <a:lstStyle/>
          <a:p>
            <a:fld id="{68720AF1-A8C5-AD43-A7B8-E010D13E1890}" type="slidenum">
              <a:rPr lang="en-US" smtClean="0"/>
              <a:t>14</a:t>
            </a:fld>
            <a:endParaRPr lang="en-US"/>
          </a:p>
        </p:txBody>
      </p:sp>
      <p:cxnSp>
        <p:nvCxnSpPr>
          <p:cNvPr id="24" name="Curved Connector 23">
            <a:extLst>
              <a:ext uri="{FF2B5EF4-FFF2-40B4-BE49-F238E27FC236}">
                <a16:creationId xmlns:a16="http://schemas.microsoft.com/office/drawing/2014/main" id="{5C4F08AC-BDB3-6149-B01B-B555297081ED}"/>
              </a:ext>
            </a:extLst>
          </p:cNvPr>
          <p:cNvCxnSpPr>
            <a:cxnSpLocks/>
            <a:stCxn id="26" idx="1"/>
          </p:cNvCxnSpPr>
          <p:nvPr/>
        </p:nvCxnSpPr>
        <p:spPr>
          <a:xfrm rot="10800000" flipV="1">
            <a:off x="2857437" y="1449827"/>
            <a:ext cx="160098" cy="709472"/>
          </a:xfrm>
          <a:prstGeom prst="curvedConnector2">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B4AEE7F3-3AAD-1749-9B21-6B267A002EEE}"/>
              </a:ext>
            </a:extLst>
          </p:cNvPr>
          <p:cNvSpPr txBox="1"/>
          <p:nvPr/>
        </p:nvSpPr>
        <p:spPr>
          <a:xfrm>
            <a:off x="3017535" y="1265161"/>
            <a:ext cx="3101635" cy="369332"/>
          </a:xfrm>
          <a:prstGeom prst="rect">
            <a:avLst/>
          </a:prstGeom>
          <a:noFill/>
        </p:spPr>
        <p:txBody>
          <a:bodyPr wrap="square" rtlCol="0">
            <a:spAutoFit/>
          </a:bodyPr>
          <a:lstStyle/>
          <a:p>
            <a:pPr algn="ctr"/>
            <a:r>
              <a:rPr lang="en-US" dirty="0">
                <a:solidFill>
                  <a:srgbClr val="FF0000"/>
                </a:solidFill>
              </a:rPr>
              <a:t>Standard (undefended) </a:t>
            </a:r>
            <a:r>
              <a:rPr lang="en-US" dirty="0" err="1">
                <a:solidFill>
                  <a:srgbClr val="FF0000"/>
                </a:solidFill>
              </a:rPr>
              <a:t>ResNet</a:t>
            </a:r>
            <a:endParaRPr lang="en-US" dirty="0">
              <a:solidFill>
                <a:srgbClr val="FF0000"/>
              </a:solidFill>
            </a:endParaRPr>
          </a:p>
        </p:txBody>
      </p:sp>
      <p:grpSp>
        <p:nvGrpSpPr>
          <p:cNvPr id="40" name="Group 39">
            <a:extLst>
              <a:ext uri="{FF2B5EF4-FFF2-40B4-BE49-F238E27FC236}">
                <a16:creationId xmlns:a16="http://schemas.microsoft.com/office/drawing/2014/main" id="{C850A867-1830-2D47-A616-D9AB195D5F46}"/>
              </a:ext>
            </a:extLst>
          </p:cNvPr>
          <p:cNvGrpSpPr/>
          <p:nvPr/>
        </p:nvGrpSpPr>
        <p:grpSpPr>
          <a:xfrm>
            <a:off x="3585277" y="2075231"/>
            <a:ext cx="2469294" cy="1289405"/>
            <a:chOff x="3585277" y="2075231"/>
            <a:chExt cx="2469294" cy="1289405"/>
          </a:xfrm>
        </p:grpSpPr>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F6A32AB-CB2E-324A-9F35-9A69DD21377A}"/>
                    </a:ext>
                  </a:extLst>
                </p:cNvPr>
                <p:cNvSpPr txBox="1"/>
                <p:nvPr/>
              </p:nvSpPr>
              <p:spPr>
                <a:xfrm>
                  <a:off x="3585277" y="2075231"/>
                  <a:ext cx="2469294" cy="646331"/>
                </a:xfrm>
                <a:prstGeom prst="rect">
                  <a:avLst/>
                </a:prstGeom>
                <a:noFill/>
              </p:spPr>
              <p:txBody>
                <a:bodyPr wrap="square" rtlCol="0">
                  <a:spAutoFit/>
                </a:bodyPr>
                <a:lstStyle/>
                <a:p>
                  <a:pPr algn="ctr"/>
                  <a:r>
                    <a:rPr lang="en-US" dirty="0">
                      <a:solidFill>
                        <a:srgbClr val="FF0000"/>
                      </a:solidFill>
                    </a:rPr>
                    <a:t>Adversarial training with </a:t>
                  </a:r>
                  <a14:m>
                    <m:oMath xmlns:m="http://schemas.openxmlformats.org/officeDocument/2006/math">
                      <m:sSub>
                        <m:sSubPr>
                          <m:ctrlPr>
                            <a:rPr lang="en-US" smtClean="0">
                              <a:solidFill>
                                <a:srgbClr val="FF0000"/>
                              </a:solidFill>
                              <a:latin typeface="Cambria Math" panose="02040503050406030204" pitchFamily="18" charset="0"/>
                              <a:ea typeface="Cambria Math" panose="02040503050406030204" pitchFamily="18" charset="0"/>
                            </a:rPr>
                          </m:ctrlPr>
                        </m:sSubPr>
                        <m:e>
                          <m:r>
                            <a:rPr lang="en-US" i="0">
                              <a:solidFill>
                                <a:srgbClr val="FF0000"/>
                              </a:solidFill>
                              <a:latin typeface="Cambria Math" panose="02040503050406030204" pitchFamily="18" charset="0"/>
                              <a:ea typeface="Cambria Math" panose="02040503050406030204" pitchFamily="18" charset="0"/>
                            </a:rPr>
                            <m:t>ℓ</m:t>
                          </m:r>
                        </m:e>
                        <m:sub>
                          <m:r>
                            <a:rPr lang="en-US" i="0">
                              <a:solidFill>
                                <a:srgbClr val="FF0000"/>
                              </a:solidFill>
                              <a:latin typeface="Cambria Math" panose="02040503050406030204" pitchFamily="18" charset="0"/>
                              <a:ea typeface="Cambria Math" panose="02040503050406030204" pitchFamily="18" charset="0"/>
                            </a:rPr>
                            <m:t>∞</m:t>
                          </m:r>
                        </m:sub>
                      </m:sSub>
                      <m:r>
                        <a:rPr lang="fr-CH" b="0" i="0" smtClean="0">
                          <a:solidFill>
                            <a:srgbClr val="FF0000"/>
                          </a:solidFill>
                          <a:latin typeface="Cambria Math" panose="02040503050406030204" pitchFamily="18" charset="0"/>
                          <a:ea typeface="Cambria Math" panose="02040503050406030204" pitchFamily="18" charset="0"/>
                        </a:rPr>
                        <m:t> </m:t>
                      </m:r>
                      <m:r>
                        <m:rPr>
                          <m:sty m:val="p"/>
                        </m:rPr>
                        <a:rPr lang="fr-CH" b="0" i="0" smtClean="0">
                          <a:solidFill>
                            <a:srgbClr val="FF0000"/>
                          </a:solidFill>
                          <a:latin typeface="Cambria Math" panose="02040503050406030204" pitchFamily="18" charset="0"/>
                          <a:ea typeface="Cambria Math" panose="02040503050406030204" pitchFamily="18" charset="0"/>
                        </a:rPr>
                        <m:t>ϵ</m:t>
                      </m:r>
                      <m:r>
                        <a:rPr lang="fr-CH" b="0" i="0" smtClean="0">
                          <a:solidFill>
                            <a:srgbClr val="FF0000"/>
                          </a:solidFill>
                          <a:latin typeface="Cambria Math" panose="02040503050406030204" pitchFamily="18" charset="0"/>
                          <a:ea typeface="Cambria Math" panose="02040503050406030204" pitchFamily="18" charset="0"/>
                        </a:rPr>
                        <m:t> {0.1, 0.2, 0.3}</m:t>
                      </m:r>
                    </m:oMath>
                  </a14:m>
                  <a:endParaRPr lang="en-US" dirty="0">
                    <a:solidFill>
                      <a:srgbClr val="FF0000"/>
                    </a:solidFill>
                  </a:endParaRPr>
                </a:p>
              </p:txBody>
            </p:sp>
          </mc:Choice>
          <mc:Fallback>
            <p:sp>
              <p:nvSpPr>
                <p:cNvPr id="12" name="TextBox 11">
                  <a:extLst>
                    <a:ext uri="{FF2B5EF4-FFF2-40B4-BE49-F238E27FC236}">
                      <a16:creationId xmlns:a16="http://schemas.microsoft.com/office/drawing/2014/main" id="{1F6A32AB-CB2E-324A-9F35-9A69DD21377A}"/>
                    </a:ext>
                  </a:extLst>
                </p:cNvPr>
                <p:cNvSpPr txBox="1">
                  <a:spLocks noRot="1" noChangeAspect="1" noMove="1" noResize="1" noEditPoints="1" noAdjustHandles="1" noChangeArrowheads="1" noChangeShapeType="1" noTextEdit="1"/>
                </p:cNvSpPr>
                <p:nvPr/>
              </p:nvSpPr>
              <p:spPr>
                <a:xfrm>
                  <a:off x="3585277" y="2075231"/>
                  <a:ext cx="2469294" cy="646331"/>
                </a:xfrm>
                <a:prstGeom prst="rect">
                  <a:avLst/>
                </a:prstGeom>
                <a:blipFill>
                  <a:blip r:embed="rId5"/>
                  <a:stretch>
                    <a:fillRect l="-1531" t="-1923" r="-3571" b="-9615"/>
                  </a:stretch>
                </a:blipFill>
              </p:spPr>
              <p:txBody>
                <a:bodyPr/>
                <a:lstStyle/>
                <a:p>
                  <a:r>
                    <a:rPr lang="en-US">
                      <a:noFill/>
                    </a:rPr>
                    <a:t> </a:t>
                  </a:r>
                </a:p>
              </p:txBody>
            </p:sp>
          </mc:Fallback>
        </mc:AlternateContent>
        <p:cxnSp>
          <p:nvCxnSpPr>
            <p:cNvPr id="13" name="Curved Connector 12">
              <a:extLst>
                <a:ext uri="{FF2B5EF4-FFF2-40B4-BE49-F238E27FC236}">
                  <a16:creationId xmlns:a16="http://schemas.microsoft.com/office/drawing/2014/main" id="{DCEA153A-2701-C640-8A6A-304490FD401C}"/>
                </a:ext>
              </a:extLst>
            </p:cNvPr>
            <p:cNvCxnSpPr>
              <a:cxnSpLocks/>
              <a:stCxn id="12" idx="2"/>
            </p:cNvCxnSpPr>
            <p:nvPr/>
          </p:nvCxnSpPr>
          <p:spPr>
            <a:xfrm rot="5400000">
              <a:off x="4141106" y="2282444"/>
              <a:ext cx="239700" cy="1117936"/>
            </a:xfrm>
            <a:prstGeom prst="curvedConnector2">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Curved Connector 15">
              <a:extLst>
                <a:ext uri="{FF2B5EF4-FFF2-40B4-BE49-F238E27FC236}">
                  <a16:creationId xmlns:a16="http://schemas.microsoft.com/office/drawing/2014/main" id="{A86FCE58-DC10-CE42-8773-7CE8D1603C4C}"/>
                </a:ext>
              </a:extLst>
            </p:cNvPr>
            <p:cNvCxnSpPr>
              <a:cxnSpLocks/>
              <a:stCxn id="12" idx="2"/>
            </p:cNvCxnSpPr>
            <p:nvPr/>
          </p:nvCxnSpPr>
          <p:spPr>
            <a:xfrm rot="16200000" flipH="1">
              <a:off x="4650864" y="2890622"/>
              <a:ext cx="643074" cy="304954"/>
            </a:xfrm>
            <a:prstGeom prst="curvedConnector3">
              <a:avLst>
                <a:gd name="adj1" fmla="val 50000"/>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urved Connector 19">
              <a:extLst>
                <a:ext uri="{FF2B5EF4-FFF2-40B4-BE49-F238E27FC236}">
                  <a16:creationId xmlns:a16="http://schemas.microsoft.com/office/drawing/2014/main" id="{42994C24-5317-B047-8B5C-4C87E3CC638F}"/>
                </a:ext>
              </a:extLst>
            </p:cNvPr>
            <p:cNvCxnSpPr>
              <a:cxnSpLocks/>
              <a:stCxn id="12" idx="2"/>
            </p:cNvCxnSpPr>
            <p:nvPr/>
          </p:nvCxnSpPr>
          <p:spPr>
            <a:xfrm rot="5400000">
              <a:off x="4386498" y="2765030"/>
              <a:ext cx="476895" cy="389959"/>
            </a:xfrm>
            <a:prstGeom prst="curvedConnector3">
              <a:avLst>
                <a:gd name="adj1" fmla="val 50000"/>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5708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4ACC-1E8C-1E40-9D9E-CC1BD6092C90}"/>
              </a:ext>
            </a:extLst>
          </p:cNvPr>
          <p:cNvSpPr>
            <a:spLocks noGrp="1"/>
          </p:cNvSpPr>
          <p:nvPr>
            <p:ph type="title"/>
          </p:nvPr>
        </p:nvSpPr>
        <p:spPr/>
        <p:txBody>
          <a:bodyPr>
            <a:normAutofit fontScale="90000"/>
          </a:bodyPr>
          <a:lstStyle/>
          <a:p>
            <a:r>
              <a:rPr lang="en-US" dirty="0"/>
              <a:t>Why can models be accurate yet overly invariant?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53BEE2-8D92-6B4F-A5BA-38AE721C9EDD}"/>
                  </a:ext>
                </a:extLst>
              </p:cNvPr>
              <p:cNvSpPr>
                <a:spLocks noGrp="1"/>
              </p:cNvSpPr>
              <p:nvPr>
                <p:ph idx="1"/>
              </p:nvPr>
            </p:nvSpPr>
            <p:spPr/>
            <p:txBody>
              <a:bodyPr>
                <a:normAutofit lnSpcReduction="10000"/>
              </a:bodyPr>
              <a:lstStyle/>
              <a:p>
                <a:pPr marL="0" indent="0">
                  <a:buNone/>
                </a:pPr>
                <a:r>
                  <a:rPr lang="en-US" sz="2400" dirty="0"/>
                  <a:t>Or, why can an MNIST model achieve 88% </a:t>
                </a:r>
                <a:br>
                  <a:rPr lang="en-US" sz="2400" dirty="0"/>
                </a:br>
                <a:r>
                  <a:rPr lang="en-US" sz="2400" dirty="0"/>
                  <a:t>robust test-accuracy for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m:t>
                        </m:r>
                      </m:sub>
                    </m:sSub>
                    <m:r>
                      <a:rPr lang="fr-CH" sz="2400" i="1">
                        <a:latin typeface="Cambria Math" panose="02040503050406030204" pitchFamily="18" charset="0"/>
                        <a:ea typeface="Cambria Math" panose="02040503050406030204" pitchFamily="18" charset="0"/>
                      </a:rPr>
                      <m:t>≤0.4</m:t>
                    </m:r>
                  </m:oMath>
                </a14:m>
                <a:r>
                  <a:rPr lang="en-US" sz="2400" dirty="0"/>
                  <a:t> ?</a:t>
                </a:r>
              </a:p>
              <a:p>
                <a:pPr marL="0" indent="0">
                  <a:buNone/>
                </a:pPr>
                <a:endParaRPr lang="en-US" sz="2400" dirty="0"/>
              </a:p>
              <a:p>
                <a:pPr marL="0" indent="0">
                  <a:buNone/>
                </a:pPr>
                <a:r>
                  <a:rPr lang="en-US" sz="2400" u="sng" dirty="0"/>
                  <a:t>Problem:</a:t>
                </a:r>
                <a:r>
                  <a:rPr lang="en-US" sz="2400" dirty="0"/>
                  <a:t> </a:t>
                </a:r>
              </a:p>
              <a:p>
                <a:pPr>
                  <a:buFontTx/>
                  <a:buChar char="-"/>
                </a:pPr>
                <a:r>
                  <a:rPr lang="en-US" sz="2400" dirty="0"/>
                  <a:t>Dataset is not </a:t>
                </a:r>
                <a:r>
                  <a:rPr lang="en-US" sz="2400" i="1" dirty="0"/>
                  <a:t>diverse enough</a:t>
                </a:r>
              </a:p>
              <a:p>
                <a:pPr>
                  <a:buFontTx/>
                  <a:buChar char="-"/>
                </a:pPr>
                <a:r>
                  <a:rPr lang="en-US" sz="2400" dirty="0"/>
                  <a:t>Generalizable</a:t>
                </a:r>
                <a:r>
                  <a:rPr lang="en-US" sz="2400" i="1" dirty="0"/>
                  <a:t> overly-robust </a:t>
                </a:r>
                <a:r>
                  <a:rPr lang="en-US" sz="2400" dirty="0"/>
                  <a:t>features</a:t>
                </a:r>
              </a:p>
              <a:p>
                <a:pPr marL="0" indent="0">
                  <a:buNone/>
                </a:pPr>
                <a:endParaRPr lang="en-US" sz="2400" i="1" dirty="0"/>
              </a:p>
              <a:p>
                <a:pPr marL="0" indent="0">
                  <a:buNone/>
                </a:pPr>
                <a:r>
                  <a:rPr lang="en-US" sz="2400" u="sng" dirty="0"/>
                  <a:t>Partial solution:</a:t>
                </a:r>
                <a:r>
                  <a:rPr lang="en-US" sz="2400" dirty="0"/>
                  <a:t> data augmentation</a:t>
                </a:r>
              </a:p>
            </p:txBody>
          </p:sp>
        </mc:Choice>
        <mc:Fallback>
          <p:sp>
            <p:nvSpPr>
              <p:cNvPr id="3" name="Content Placeholder 2">
                <a:extLst>
                  <a:ext uri="{FF2B5EF4-FFF2-40B4-BE49-F238E27FC236}">
                    <a16:creationId xmlns:a16="http://schemas.microsoft.com/office/drawing/2014/main" id="{FB53BEE2-8D92-6B4F-A5BA-38AE721C9EDD}"/>
                  </a:ext>
                </a:extLst>
              </p:cNvPr>
              <p:cNvSpPr>
                <a:spLocks noGrp="1" noRot="1" noChangeAspect="1" noMove="1" noResize="1" noEditPoints="1" noAdjustHandles="1" noChangeArrowheads="1" noChangeShapeType="1" noTextEdit="1"/>
              </p:cNvSpPr>
              <p:nvPr>
                <p:ph idx="1"/>
              </p:nvPr>
            </p:nvSpPr>
            <p:spPr>
              <a:blipFill>
                <a:blip r:embed="rId3"/>
                <a:stretch>
                  <a:fillRect l="-1286" t="-389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334091B-0D3D-4D4E-AA46-FA8504035BAD}"/>
              </a:ext>
            </a:extLst>
          </p:cNvPr>
          <p:cNvPicPr>
            <a:picLocks noChangeAspect="1"/>
          </p:cNvPicPr>
          <p:nvPr/>
        </p:nvPicPr>
        <p:blipFill>
          <a:blip r:embed="rId4"/>
          <a:stretch>
            <a:fillRect/>
          </a:stretch>
        </p:blipFill>
        <p:spPr>
          <a:xfrm>
            <a:off x="5947543" y="2212051"/>
            <a:ext cx="2930443" cy="2181106"/>
          </a:xfrm>
          <a:prstGeom prst="rect">
            <a:avLst/>
          </a:prstGeom>
        </p:spPr>
      </p:pic>
      <p:sp>
        <p:nvSpPr>
          <p:cNvPr id="6" name="Rectangle 5">
            <a:extLst>
              <a:ext uri="{FF2B5EF4-FFF2-40B4-BE49-F238E27FC236}">
                <a16:creationId xmlns:a16="http://schemas.microsoft.com/office/drawing/2014/main" id="{D0478FB1-1DB3-AC41-B029-1F3DAA787044}"/>
              </a:ext>
            </a:extLst>
          </p:cNvPr>
          <p:cNvSpPr/>
          <p:nvPr/>
        </p:nvSpPr>
        <p:spPr>
          <a:xfrm>
            <a:off x="6511332" y="3915259"/>
            <a:ext cx="2572107" cy="782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204B25CE-2F5C-6246-93B8-0DF357012A30}"/>
              </a:ext>
            </a:extLst>
          </p:cNvPr>
          <p:cNvCxnSpPr>
            <a:cxnSpLocks/>
          </p:cNvCxnSpPr>
          <p:nvPr/>
        </p:nvCxnSpPr>
        <p:spPr>
          <a:xfrm>
            <a:off x="6633594" y="4027401"/>
            <a:ext cx="215871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78536E2-357B-9146-B192-011A2C444BF8}"/>
              </a:ext>
            </a:extLst>
          </p:cNvPr>
          <p:cNvSpPr txBox="1"/>
          <p:nvPr/>
        </p:nvSpPr>
        <p:spPr>
          <a:xfrm>
            <a:off x="6571714" y="4028612"/>
            <a:ext cx="2306272" cy="400110"/>
          </a:xfrm>
          <a:prstGeom prst="rect">
            <a:avLst/>
          </a:prstGeom>
          <a:noFill/>
        </p:spPr>
        <p:txBody>
          <a:bodyPr wrap="none" rtlCol="0">
            <a:spAutoFit/>
          </a:bodyPr>
          <a:lstStyle/>
          <a:p>
            <a:r>
              <a:rPr lang="en-US" sz="2000" dirty="0"/>
              <a:t>More robust models</a:t>
            </a:r>
          </a:p>
        </p:txBody>
      </p:sp>
      <p:sp>
        <p:nvSpPr>
          <p:cNvPr id="12" name="Slide Number Placeholder 11">
            <a:extLst>
              <a:ext uri="{FF2B5EF4-FFF2-40B4-BE49-F238E27FC236}">
                <a16:creationId xmlns:a16="http://schemas.microsoft.com/office/drawing/2014/main" id="{FC12C8A5-7AD1-5A41-A61D-516BA5197551}"/>
              </a:ext>
            </a:extLst>
          </p:cNvPr>
          <p:cNvSpPr>
            <a:spLocks noGrp="1"/>
          </p:cNvSpPr>
          <p:nvPr>
            <p:ph type="sldNum" sz="quarter" idx="12"/>
          </p:nvPr>
        </p:nvSpPr>
        <p:spPr/>
        <p:txBody>
          <a:bodyPr/>
          <a:lstStyle/>
          <a:p>
            <a:fld id="{68720AF1-A8C5-AD43-A7B8-E010D13E1890}" type="slidenum">
              <a:rPr lang="en-US" smtClean="0"/>
              <a:t>15</a:t>
            </a:fld>
            <a:endParaRPr lang="en-US"/>
          </a:p>
        </p:txBody>
      </p:sp>
    </p:spTree>
    <p:extLst>
      <p:ext uri="{BB962C8B-B14F-4D97-AF65-F5344CB8AC3E}">
        <p14:creationId xmlns:p14="http://schemas.microsoft.com/office/powerpoint/2010/main" val="15245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4775-7DD6-2047-854C-DBC811D4CA49}"/>
              </a:ext>
            </a:extLst>
          </p:cNvPr>
          <p:cNvSpPr>
            <a:spLocks noGrp="1"/>
          </p:cNvSpPr>
          <p:nvPr>
            <p:ph type="title"/>
          </p:nvPr>
        </p:nvSpPr>
        <p:spPr/>
        <p:txBody>
          <a:bodyPr/>
          <a:lstStyle/>
          <a:p>
            <a:r>
              <a:rPr lang="en-US" dirty="0"/>
              <a:t>Invariance Attacks Beyond MNIST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BE8D9C0-EDC2-0A44-B024-ACBBB02308E0}"/>
                  </a:ext>
                </a:extLst>
              </p:cNvPr>
              <p:cNvSpPr>
                <a:spLocks noGrp="1"/>
              </p:cNvSpPr>
              <p:nvPr>
                <p:ph idx="1"/>
              </p:nvPr>
            </p:nvSpPr>
            <p:spPr>
              <a:xfrm>
                <a:off x="628650" y="1369219"/>
                <a:ext cx="8343900" cy="3263504"/>
              </a:xfrm>
            </p:spPr>
            <p:txBody>
              <a:bodyPr>
                <a:noAutofit/>
              </a:bodyPr>
              <a:lstStyle/>
              <a:p>
                <a:pPr marL="0" indent="0">
                  <a:spcBef>
                    <a:spcPts val="1200"/>
                  </a:spcBef>
                  <a:buNone/>
                </a:pPr>
                <a:r>
                  <a:rPr lang="en-US" sz="2200" dirty="0"/>
                  <a:t>On CIFAR-10/ImageNet, </a:t>
                </a:r>
                <a:r>
                  <a:rPr lang="en-US" sz="2200" b="1" dirty="0"/>
                  <a:t>all classifiers are overly-sensitive</a:t>
                </a:r>
                <a:r>
                  <a:rPr lang="en-US" sz="2200" dirty="0"/>
                  <a:t> but some</a:t>
                </a:r>
              </a:p>
              <a:p>
                <a:pPr marL="0" indent="0">
                  <a:spcBef>
                    <a:spcPts val="300"/>
                  </a:spcBef>
                  <a:buNone/>
                </a:pPr>
                <a:r>
                  <a:rPr lang="en-US" sz="2200" i="1" dirty="0"/>
                  <a:t>claim</a:t>
                </a:r>
                <a:r>
                  <a:rPr lang="en-US" sz="2200" dirty="0"/>
                  <a:t> robustness to large noise (e.g., </a:t>
                </a:r>
                <a14:m>
                  <m:oMath xmlns:m="http://schemas.openxmlformats.org/officeDocument/2006/math">
                    <m:sSub>
                      <m:sSubPr>
                        <m:ctrlPr>
                          <a:rPr lang="en-US" sz="2200" i="1" dirty="0">
                            <a:latin typeface="Cambria Math" panose="02040503050406030204" pitchFamily="18" charset="0"/>
                          </a:rPr>
                        </m:ctrlPr>
                      </m:sSubPr>
                      <m:e>
                        <m:r>
                          <a:rPr lang="en-US" sz="2200" i="1" dirty="0">
                            <a:latin typeface="Cambria Math" panose="02040503050406030204" pitchFamily="18" charset="0"/>
                            <a:ea typeface="Cambria Math" panose="02040503050406030204" pitchFamily="18" charset="0"/>
                          </a:rPr>
                          <m:t>ℓ</m:t>
                        </m:r>
                      </m:e>
                      <m:sub>
                        <m:r>
                          <a:rPr lang="fr-CH" sz="2200" i="1" dirty="0" smtClean="0">
                            <a:latin typeface="Cambria Math" panose="02040503050406030204" pitchFamily="18" charset="0"/>
                            <a:ea typeface="Cambria Math" panose="02040503050406030204" pitchFamily="18" charset="0"/>
                          </a:rPr>
                          <m:t>∞</m:t>
                        </m:r>
                      </m:sub>
                    </m:sSub>
                  </m:oMath>
                </a14:m>
                <a:r>
                  <a:rPr lang="en-US" sz="2200" dirty="0"/>
                  <a:t> = </a:t>
                </a:r>
                <a14:m>
                  <m:oMath xmlns:m="http://schemas.openxmlformats.org/officeDocument/2006/math">
                    <m:box>
                      <m:boxPr>
                        <m:ctrlPr>
                          <a:rPr lang="fr-CH" sz="2200" i="1" dirty="0" smtClean="0">
                            <a:latin typeface="Cambria Math" panose="02040503050406030204" pitchFamily="18" charset="0"/>
                            <a:ea typeface="Cambria Math" panose="02040503050406030204" pitchFamily="18" charset="0"/>
                          </a:rPr>
                        </m:ctrlPr>
                      </m:boxPr>
                      <m:e>
                        <m:argPr>
                          <m:argSz m:val="-1"/>
                        </m:argPr>
                        <m:f>
                          <m:fPr>
                            <m:ctrlPr>
                              <a:rPr lang="fr-CH" sz="2200" i="1" dirty="0" smtClean="0">
                                <a:latin typeface="Cambria Math" panose="02040503050406030204" pitchFamily="18" charset="0"/>
                                <a:ea typeface="Cambria Math" panose="02040503050406030204" pitchFamily="18" charset="0"/>
                              </a:rPr>
                            </m:ctrlPr>
                          </m:fPr>
                          <m:num>
                            <m:r>
                              <a:rPr lang="fr-CH" sz="2200" b="0" i="1" dirty="0" smtClean="0">
                                <a:latin typeface="Cambria Math" panose="02040503050406030204" pitchFamily="18" charset="0"/>
                                <a:ea typeface="Cambria Math" panose="02040503050406030204" pitchFamily="18" charset="0"/>
                              </a:rPr>
                              <m:t>32</m:t>
                            </m:r>
                          </m:num>
                          <m:den>
                            <m:r>
                              <a:rPr lang="fr-CH" sz="2200" b="0" i="1" dirty="0" smtClean="0">
                                <a:latin typeface="Cambria Math" panose="02040503050406030204" pitchFamily="18" charset="0"/>
                                <a:ea typeface="Cambria Math" panose="02040503050406030204" pitchFamily="18" charset="0"/>
                              </a:rPr>
                              <m:t>255</m:t>
                            </m:r>
                          </m:den>
                        </m:f>
                      </m:e>
                    </m:box>
                    <m:r>
                      <a:rPr lang="fr-CH" sz="2200" i="1" dirty="0">
                        <a:latin typeface="Cambria Math" panose="02040503050406030204" pitchFamily="18" charset="0"/>
                        <a:ea typeface="Cambria Math" panose="02040503050406030204" pitchFamily="18" charset="0"/>
                      </a:rPr>
                      <m:t> </m:t>
                    </m:r>
                  </m:oMath>
                </a14:m>
                <a:r>
                  <a:rPr lang="en-US" sz="2200" dirty="0"/>
                  <a:t> on CIFAR-10)</a:t>
                </a:r>
                <a:br>
                  <a:rPr lang="en-US" sz="2200" dirty="0"/>
                </a:br>
                <a:endParaRPr lang="en-US" sz="800" dirty="0"/>
              </a:p>
              <a:p>
                <a:pPr marL="457200" indent="-457200">
                  <a:spcBef>
                    <a:spcPts val="1200"/>
                  </a:spcBef>
                  <a:buFont typeface="+mj-lt"/>
                  <a:buAutoNum type="arabicPeriod"/>
                </a:pPr>
                <a:r>
                  <a:rPr lang="en-US" sz="2200" dirty="0"/>
                  <a:t>Invariance attack using somewhat robust model: </a:t>
                </a:r>
                <a:r>
                  <a:rPr lang="en-US" sz="1600" dirty="0"/>
                  <a:t>[Tsipras et al., 2019]</a:t>
                </a:r>
              </a:p>
              <a:p>
                <a:pPr marL="457200" indent="-457200">
                  <a:spcBef>
                    <a:spcPts val="1200"/>
                  </a:spcBef>
                  <a:buFont typeface="+mj-lt"/>
                  <a:buAutoNum type="arabicPeriod"/>
                </a:pPr>
                <a:endParaRPr lang="en-US" sz="1600" dirty="0"/>
              </a:p>
              <a:p>
                <a:pPr marL="457200" indent="-457200">
                  <a:spcBef>
                    <a:spcPts val="1200"/>
                  </a:spcBef>
                  <a:buFont typeface="+mj-lt"/>
                  <a:buAutoNum type="arabicPeriod"/>
                </a:pPr>
                <a:endParaRPr lang="en-US" sz="1600" dirty="0"/>
              </a:p>
              <a:p>
                <a:pPr marL="457200" indent="-457200">
                  <a:spcBef>
                    <a:spcPts val="1200"/>
                  </a:spcBef>
                  <a:buFont typeface="+mj-lt"/>
                  <a:buAutoNum type="arabicPeriod"/>
                </a:pPr>
                <a:endParaRPr lang="en-US" sz="1600" dirty="0"/>
              </a:p>
              <a:p>
                <a:pPr marL="457200" indent="-457200">
                  <a:spcBef>
                    <a:spcPts val="1200"/>
                  </a:spcBef>
                  <a:buFont typeface="+mj-lt"/>
                  <a:buAutoNum type="arabicPeriod"/>
                </a:pPr>
                <a:endParaRPr lang="en-US" sz="800" dirty="0"/>
              </a:p>
              <a:p>
                <a:pPr marL="457200" indent="-457200">
                  <a:spcBef>
                    <a:spcPts val="1200"/>
                  </a:spcBef>
                  <a:buFont typeface="+mj-lt"/>
                  <a:buAutoNum type="arabicPeriod"/>
                </a:pPr>
                <a:r>
                  <a:rPr lang="en-US" sz="2200" dirty="0"/>
                  <a:t>Attacks for small objects:</a:t>
                </a:r>
              </a:p>
            </p:txBody>
          </p:sp>
        </mc:Choice>
        <mc:Fallback>
          <p:sp>
            <p:nvSpPr>
              <p:cNvPr id="3" name="Content Placeholder 2">
                <a:extLst>
                  <a:ext uri="{FF2B5EF4-FFF2-40B4-BE49-F238E27FC236}">
                    <a16:creationId xmlns:a16="http://schemas.microsoft.com/office/drawing/2014/main" id="{1BE8D9C0-EDC2-0A44-B024-ACBBB02308E0}"/>
                  </a:ext>
                </a:extLst>
              </p:cNvPr>
              <p:cNvSpPr>
                <a:spLocks noGrp="1" noRot="1" noChangeAspect="1" noMove="1" noResize="1" noEditPoints="1" noAdjustHandles="1" noChangeArrowheads="1" noChangeShapeType="1" noTextEdit="1"/>
              </p:cNvSpPr>
              <p:nvPr>
                <p:ph idx="1"/>
              </p:nvPr>
            </p:nvSpPr>
            <p:spPr>
              <a:xfrm>
                <a:off x="628650" y="1369219"/>
                <a:ext cx="8343900" cy="3263504"/>
              </a:xfrm>
              <a:blipFill>
                <a:blip r:embed="rId3"/>
                <a:stretch>
                  <a:fillRect l="-912" t="-2724" b="-7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5C0C381-6CE7-1942-A012-E1A5D88AB0D2}"/>
              </a:ext>
            </a:extLst>
          </p:cNvPr>
          <p:cNvSpPr>
            <a:spLocks noGrp="1"/>
          </p:cNvSpPr>
          <p:nvPr>
            <p:ph type="sldNum" sz="quarter" idx="12"/>
          </p:nvPr>
        </p:nvSpPr>
        <p:spPr/>
        <p:txBody>
          <a:bodyPr/>
          <a:lstStyle/>
          <a:p>
            <a:fld id="{68720AF1-A8C5-AD43-A7B8-E010D13E1890}" type="slidenum">
              <a:rPr lang="en-US" smtClean="0"/>
              <a:t>16</a:t>
            </a:fld>
            <a:endParaRPr lang="en-US"/>
          </a:p>
        </p:txBody>
      </p:sp>
      <p:grpSp>
        <p:nvGrpSpPr>
          <p:cNvPr id="62" name="Group 61">
            <a:extLst>
              <a:ext uri="{FF2B5EF4-FFF2-40B4-BE49-F238E27FC236}">
                <a16:creationId xmlns:a16="http://schemas.microsoft.com/office/drawing/2014/main" id="{CD00256C-8BD3-1141-8126-90A3DDD79D4D}"/>
              </a:ext>
            </a:extLst>
          </p:cNvPr>
          <p:cNvGrpSpPr/>
          <p:nvPr/>
        </p:nvGrpSpPr>
        <p:grpSpPr>
          <a:xfrm>
            <a:off x="2764357" y="2761609"/>
            <a:ext cx="3615286" cy="782796"/>
            <a:chOff x="1107395" y="2992917"/>
            <a:chExt cx="3615286" cy="782796"/>
          </a:xfrm>
        </p:grpSpPr>
        <p:pic>
          <p:nvPicPr>
            <p:cNvPr id="5" name="Picture 4">
              <a:extLst>
                <a:ext uri="{FF2B5EF4-FFF2-40B4-BE49-F238E27FC236}">
                  <a16:creationId xmlns:a16="http://schemas.microsoft.com/office/drawing/2014/main" id="{DB568828-6E79-7449-BB54-5E4C1A887891}"/>
                </a:ext>
              </a:extLst>
            </p:cNvPr>
            <p:cNvPicPr>
              <a:picLocks noChangeAspect="1"/>
            </p:cNvPicPr>
            <p:nvPr/>
          </p:nvPicPr>
          <p:blipFill>
            <a:blip r:embed="rId4"/>
            <a:stretch>
              <a:fillRect/>
            </a:stretch>
          </p:blipFill>
          <p:spPr>
            <a:xfrm>
              <a:off x="1365294" y="2992917"/>
              <a:ext cx="709091" cy="720000"/>
            </a:xfrm>
            <a:prstGeom prst="rect">
              <a:avLst/>
            </a:prstGeom>
          </p:spPr>
        </p:pic>
        <p:pic>
          <p:nvPicPr>
            <p:cNvPr id="6" name="Picture 5">
              <a:extLst>
                <a:ext uri="{FF2B5EF4-FFF2-40B4-BE49-F238E27FC236}">
                  <a16:creationId xmlns:a16="http://schemas.microsoft.com/office/drawing/2014/main" id="{BF2A7402-0340-FF4C-8F29-AA73C3BC84AC}"/>
                </a:ext>
              </a:extLst>
            </p:cNvPr>
            <p:cNvPicPr>
              <a:picLocks noChangeAspect="1"/>
            </p:cNvPicPr>
            <p:nvPr/>
          </p:nvPicPr>
          <p:blipFill>
            <a:blip r:embed="rId5"/>
            <a:stretch>
              <a:fillRect/>
            </a:stretch>
          </p:blipFill>
          <p:spPr>
            <a:xfrm>
              <a:off x="2644583" y="2992917"/>
              <a:ext cx="709091" cy="720000"/>
            </a:xfrm>
            <a:prstGeom prst="rect">
              <a:avLst/>
            </a:prstGeom>
          </p:spPr>
        </p:pic>
        <p:cxnSp>
          <p:nvCxnSpPr>
            <p:cNvPr id="7" name="Straight Connector 6">
              <a:extLst>
                <a:ext uri="{FF2B5EF4-FFF2-40B4-BE49-F238E27FC236}">
                  <a16:creationId xmlns:a16="http://schemas.microsoft.com/office/drawing/2014/main" id="{3D4CBC68-A213-5B40-92E6-24E27A0C9694}"/>
                </a:ext>
              </a:extLst>
            </p:cNvPr>
            <p:cNvCxnSpPr>
              <a:cxnSpLocks/>
            </p:cNvCxnSpPr>
            <p:nvPr/>
          </p:nvCxnSpPr>
          <p:spPr>
            <a:xfrm>
              <a:off x="1107395" y="3046822"/>
              <a:ext cx="0" cy="57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914AF28-6D04-2B48-924A-8EABD624E533}"/>
                </a:ext>
              </a:extLst>
            </p:cNvPr>
            <p:cNvCxnSpPr>
              <a:cxnSpLocks/>
            </p:cNvCxnSpPr>
            <p:nvPr/>
          </p:nvCxnSpPr>
          <p:spPr>
            <a:xfrm>
              <a:off x="1186224" y="3046822"/>
              <a:ext cx="0" cy="57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C77988E-DAC3-BC4B-9ACC-696334BB6A7B}"/>
                </a:ext>
              </a:extLst>
            </p:cNvPr>
            <p:cNvCxnSpPr>
              <a:cxnSpLocks/>
            </p:cNvCxnSpPr>
            <p:nvPr/>
          </p:nvCxnSpPr>
          <p:spPr>
            <a:xfrm>
              <a:off x="3478995" y="3064917"/>
              <a:ext cx="0" cy="57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A423DB3-ED97-EC44-8EB6-3151179F1E5A}"/>
                </a:ext>
              </a:extLst>
            </p:cNvPr>
            <p:cNvCxnSpPr>
              <a:cxnSpLocks/>
            </p:cNvCxnSpPr>
            <p:nvPr/>
          </p:nvCxnSpPr>
          <p:spPr>
            <a:xfrm>
              <a:off x="3557824" y="3064917"/>
              <a:ext cx="0" cy="57600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560FBFE-1930-5940-926D-68522636D4AE}"/>
                </a:ext>
              </a:extLst>
            </p:cNvPr>
            <p:cNvSpPr txBox="1"/>
            <p:nvPr/>
          </p:nvSpPr>
          <p:spPr>
            <a:xfrm>
              <a:off x="2228801" y="3026762"/>
              <a:ext cx="309700" cy="584775"/>
            </a:xfrm>
            <a:prstGeom prst="rect">
              <a:avLst/>
            </a:prstGeom>
            <a:noFill/>
          </p:spPr>
          <p:txBody>
            <a:bodyPr wrap="none" rtlCol="0">
              <a:spAutoFit/>
            </a:bodyPr>
            <a:lstStyle/>
            <a:p>
              <a:r>
                <a:rPr lang="en-US" sz="32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79EC1E-33B9-404D-87EA-BB4D9F1494EB}"/>
                    </a:ext>
                  </a:extLst>
                </p:cNvPr>
                <p:cNvSpPr txBox="1"/>
                <p:nvPr/>
              </p:nvSpPr>
              <p:spPr>
                <a:xfrm>
                  <a:off x="3490871" y="3262431"/>
                  <a:ext cx="442749" cy="513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baseline="-25000" dirty="0" smtClean="0">
                            <a:latin typeface="Cambria Math" panose="02040503050406030204" pitchFamily="18" charset="0"/>
                            <a:ea typeface="Cambria Math" panose="02040503050406030204" pitchFamily="18" charset="0"/>
                          </a:rPr>
                          <m:t>∞</m:t>
                        </m:r>
                      </m:oMath>
                    </m:oMathPara>
                  </a14:m>
                  <a:endParaRPr lang="en-US" sz="2800" baseline="-25000" dirty="0"/>
                </a:p>
              </p:txBody>
            </p:sp>
          </mc:Choice>
          <mc:Fallback xmlns="">
            <p:sp>
              <p:nvSpPr>
                <p:cNvPr id="12" name="TextBox 11">
                  <a:extLst>
                    <a:ext uri="{FF2B5EF4-FFF2-40B4-BE49-F238E27FC236}">
                      <a16:creationId xmlns:a16="http://schemas.microsoft.com/office/drawing/2014/main" id="{B479EC1E-33B9-404D-87EA-BB4D9F1494EB}"/>
                    </a:ext>
                  </a:extLst>
                </p:cNvPr>
                <p:cNvSpPr txBox="1">
                  <a:spLocks noRot="1" noChangeAspect="1" noMove="1" noResize="1" noEditPoints="1" noAdjustHandles="1" noChangeArrowheads="1" noChangeShapeType="1" noTextEdit="1"/>
                </p:cNvSpPr>
                <p:nvPr/>
              </p:nvSpPr>
              <p:spPr>
                <a:xfrm>
                  <a:off x="3490871" y="3262431"/>
                  <a:ext cx="442749" cy="5132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23B155-91B2-6542-AC7F-D1BC30764FC4}"/>
                    </a:ext>
                  </a:extLst>
                </p:cNvPr>
                <p:cNvSpPr txBox="1"/>
                <p:nvPr/>
              </p:nvSpPr>
              <p:spPr>
                <a:xfrm>
                  <a:off x="3758956" y="3074267"/>
                  <a:ext cx="963725" cy="601768"/>
                </a:xfrm>
                <a:prstGeom prst="rect">
                  <a:avLst/>
                </a:prstGeom>
                <a:noFill/>
              </p:spPr>
              <p:txBody>
                <a:bodyPr wrap="none" rtlCol="0">
                  <a:spAutoFit/>
                </a:bodyPr>
                <a:lstStyle/>
                <a:p>
                  <a:r>
                    <a:rPr lang="en-US" sz="3000" dirty="0"/>
                    <a:t>=  </a:t>
                  </a:r>
                  <a14:m>
                    <m:oMath xmlns:m="http://schemas.openxmlformats.org/officeDocument/2006/math">
                      <m:box>
                        <m:boxPr>
                          <m:ctrlPr>
                            <a:rPr lang="fr-CH" sz="3000" i="1" dirty="0">
                              <a:latin typeface="Cambria Math" panose="02040503050406030204" pitchFamily="18" charset="0"/>
                              <a:ea typeface="Cambria Math" panose="02040503050406030204" pitchFamily="18" charset="0"/>
                            </a:rPr>
                          </m:ctrlPr>
                        </m:boxPr>
                        <m:e>
                          <m:argPr>
                            <m:argSz m:val="-1"/>
                          </m:argPr>
                          <m:f>
                            <m:fPr>
                              <m:ctrlPr>
                                <a:rPr lang="fr-CH" sz="3000" i="1" dirty="0">
                                  <a:latin typeface="Cambria Math" panose="02040503050406030204" pitchFamily="18" charset="0"/>
                                  <a:ea typeface="Cambria Math" panose="02040503050406030204" pitchFamily="18" charset="0"/>
                                </a:rPr>
                              </m:ctrlPr>
                            </m:fPr>
                            <m:num>
                              <m:r>
                                <a:rPr lang="fr-CH" sz="3000" i="1" dirty="0">
                                  <a:latin typeface="Cambria Math" panose="02040503050406030204" pitchFamily="18" charset="0"/>
                                  <a:ea typeface="Cambria Math" panose="02040503050406030204" pitchFamily="18" charset="0"/>
                                </a:rPr>
                                <m:t>32</m:t>
                              </m:r>
                            </m:num>
                            <m:den>
                              <m:r>
                                <a:rPr lang="fr-CH" sz="3000" i="1" dirty="0">
                                  <a:latin typeface="Cambria Math" panose="02040503050406030204" pitchFamily="18" charset="0"/>
                                  <a:ea typeface="Cambria Math" panose="02040503050406030204" pitchFamily="18" charset="0"/>
                                </a:rPr>
                                <m:t>255</m:t>
                              </m:r>
                            </m:den>
                          </m:f>
                        </m:e>
                      </m:box>
                    </m:oMath>
                  </a14:m>
                  <a:endParaRPr lang="en-US" sz="3000" dirty="0"/>
                </a:p>
              </p:txBody>
            </p:sp>
          </mc:Choice>
          <mc:Fallback xmlns="">
            <p:sp>
              <p:nvSpPr>
                <p:cNvPr id="13" name="TextBox 12">
                  <a:extLst>
                    <a:ext uri="{FF2B5EF4-FFF2-40B4-BE49-F238E27FC236}">
                      <a16:creationId xmlns:a16="http://schemas.microsoft.com/office/drawing/2014/main" id="{1A23B155-91B2-6542-AC7F-D1BC30764FC4}"/>
                    </a:ext>
                  </a:extLst>
                </p:cNvPr>
                <p:cNvSpPr txBox="1">
                  <a:spLocks noRot="1" noChangeAspect="1" noMove="1" noResize="1" noEditPoints="1" noAdjustHandles="1" noChangeArrowheads="1" noChangeShapeType="1" noTextEdit="1"/>
                </p:cNvSpPr>
                <p:nvPr/>
              </p:nvSpPr>
              <p:spPr>
                <a:xfrm>
                  <a:off x="3758956" y="3074267"/>
                  <a:ext cx="963725" cy="601768"/>
                </a:xfrm>
                <a:prstGeom prst="rect">
                  <a:avLst/>
                </a:prstGeom>
                <a:blipFill>
                  <a:blip r:embed="rId7"/>
                  <a:stretch>
                    <a:fillRect l="-12987" t="-8333" b="-22917"/>
                  </a:stretch>
                </a:blipFill>
              </p:spPr>
              <p:txBody>
                <a:bodyPr/>
                <a:lstStyle/>
                <a:p>
                  <a:r>
                    <a:rPr lang="en-US">
                      <a:noFill/>
                    </a:rPr>
                    <a:t> </a:t>
                  </a:r>
                </a:p>
              </p:txBody>
            </p:sp>
          </mc:Fallback>
        </mc:AlternateContent>
      </p:grpSp>
      <p:grpSp>
        <p:nvGrpSpPr>
          <p:cNvPr id="65" name="Group 64">
            <a:extLst>
              <a:ext uri="{FF2B5EF4-FFF2-40B4-BE49-F238E27FC236}">
                <a16:creationId xmlns:a16="http://schemas.microsoft.com/office/drawing/2014/main" id="{C9995B76-6B07-A842-ADCF-93D887F6C9A9}"/>
              </a:ext>
            </a:extLst>
          </p:cNvPr>
          <p:cNvGrpSpPr/>
          <p:nvPr/>
        </p:nvGrpSpPr>
        <p:grpSpPr>
          <a:xfrm>
            <a:off x="5214786" y="4005656"/>
            <a:ext cx="2336569" cy="864000"/>
            <a:chOff x="5595412" y="3709107"/>
            <a:chExt cx="2336569" cy="864000"/>
          </a:xfrm>
        </p:grpSpPr>
        <p:pic>
          <p:nvPicPr>
            <p:cNvPr id="15" name="Picture 14">
              <a:extLst>
                <a:ext uri="{FF2B5EF4-FFF2-40B4-BE49-F238E27FC236}">
                  <a16:creationId xmlns:a16="http://schemas.microsoft.com/office/drawing/2014/main" id="{B5793F25-101C-BE4E-A14D-0EF56B829F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95412" y="3709107"/>
              <a:ext cx="864000" cy="864000"/>
            </a:xfrm>
            <a:prstGeom prst="rect">
              <a:avLst/>
            </a:prstGeom>
          </p:spPr>
        </p:pic>
        <p:pic>
          <p:nvPicPr>
            <p:cNvPr id="19" name="Picture 18">
              <a:extLst>
                <a:ext uri="{FF2B5EF4-FFF2-40B4-BE49-F238E27FC236}">
                  <a16:creationId xmlns:a16="http://schemas.microsoft.com/office/drawing/2014/main" id="{ABED2CEA-B0F5-6D4C-9FBA-E0B5F1D46C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67981" y="3709107"/>
              <a:ext cx="864000" cy="864000"/>
            </a:xfrm>
            <a:prstGeom prst="rect">
              <a:avLst/>
            </a:prstGeom>
          </p:spPr>
        </p:pic>
        <p:cxnSp>
          <p:nvCxnSpPr>
            <p:cNvPr id="23" name="Straight Arrow Connector 22">
              <a:extLst>
                <a:ext uri="{FF2B5EF4-FFF2-40B4-BE49-F238E27FC236}">
                  <a16:creationId xmlns:a16="http://schemas.microsoft.com/office/drawing/2014/main" id="{40A11CA6-C187-3343-B198-A4DD88962112}"/>
                </a:ext>
              </a:extLst>
            </p:cNvPr>
            <p:cNvCxnSpPr>
              <a:cxnSpLocks/>
              <a:stCxn id="15" idx="3"/>
              <a:endCxn id="19" idx="1"/>
            </p:cNvCxnSpPr>
            <p:nvPr/>
          </p:nvCxnSpPr>
          <p:spPr>
            <a:xfrm>
              <a:off x="6459412" y="4141107"/>
              <a:ext cx="6085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21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93B4-A95A-AA48-9F3A-CCED36AF896B}"/>
              </a:ext>
            </a:extLst>
          </p:cNvPr>
          <p:cNvSpPr>
            <a:spLocks noGrp="1"/>
          </p:cNvSpPr>
          <p:nvPr>
            <p:ph type="title"/>
          </p:nvPr>
        </p:nvSpPr>
        <p:spPr/>
        <p:txBody>
          <a:bodyPr/>
          <a:lstStyle/>
          <a:p>
            <a:r>
              <a:rPr lang="en-US" dirty="0"/>
              <a:t>Conclusion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275ACD0-14BE-1F4C-9FFF-87E1943D9E08}"/>
                  </a:ext>
                </a:extLst>
              </p:cNvPr>
              <p:cNvSpPr>
                <a:spLocks noGrp="1"/>
              </p:cNvSpPr>
              <p:nvPr>
                <p:ph idx="1"/>
              </p:nvPr>
            </p:nvSpPr>
            <p:spPr>
              <a:xfrm>
                <a:off x="628650" y="1369218"/>
                <a:ext cx="8343900" cy="3500437"/>
              </a:xfrm>
            </p:spPr>
            <p:txBody>
              <a:bodyPr>
                <a:noAutofit/>
              </a:bodyPr>
              <a:lstStyle/>
              <a:p>
                <a:pPr marL="0" indent="0">
                  <a:spcBef>
                    <a:spcPts val="1800"/>
                  </a:spcBef>
                  <a:buNone/>
                </a:pPr>
                <a:r>
                  <a:rPr lang="en-US" sz="2400" dirty="0"/>
                  <a:t>Robustness isn’t yet another metric to monotonically optimize!</a:t>
                </a:r>
              </a:p>
              <a:p>
                <a:pPr marL="0" indent="0">
                  <a:spcBef>
                    <a:spcPts val="1800"/>
                  </a:spcBef>
                  <a:buNone/>
                </a:pPr>
                <a:r>
                  <a:rPr lang="en-US" sz="2400" dirty="0"/>
                  <a:t>Max “real” robust accuracy achievable on MNIST:	</a:t>
                </a:r>
              </a:p>
              <a:p>
                <a:pPr marL="0" indent="0" algn="ctr">
                  <a:spcBef>
                    <a:spcPts val="1200"/>
                  </a:spcBef>
                  <a:buNone/>
                </a:pPr>
                <a:r>
                  <a:rPr lang="en-US" sz="2400" b="1" dirty="0">
                    <a:solidFill>
                      <a:schemeClr val="tx1"/>
                    </a:solidFill>
                  </a:rPr>
                  <a:t>≈ 80% at </a:t>
                </a:r>
                <a14:m>
                  <m:oMath xmlns:m="http://schemas.openxmlformats.org/officeDocument/2006/math">
                    <m:sSub>
                      <m:sSubPr>
                        <m:ctrlPr>
                          <a:rPr lang="en-US" sz="2400" b="1" i="1">
                            <a:solidFill>
                              <a:schemeClr val="tx1"/>
                            </a:solidFill>
                            <a:latin typeface="Cambria Math" panose="02040503050406030204" pitchFamily="18" charset="0"/>
                            <a:ea typeface="Cambria Math" panose="02040503050406030204" pitchFamily="18" charset="0"/>
                          </a:rPr>
                        </m:ctrlPr>
                      </m:sSubPr>
                      <m:e>
                        <m:r>
                          <a:rPr lang="en-US" sz="2400" b="1" i="1">
                            <a:solidFill>
                              <a:schemeClr val="tx1"/>
                            </a:solidFill>
                            <a:latin typeface="Cambria Math" panose="02040503050406030204" pitchFamily="18" charset="0"/>
                            <a:ea typeface="Cambria Math" panose="02040503050406030204" pitchFamily="18" charset="0"/>
                          </a:rPr>
                          <m:t>ℓ</m:t>
                        </m:r>
                      </m:e>
                      <m:sub>
                        <m:r>
                          <a:rPr lang="en-US" sz="2400" b="1" i="1">
                            <a:solidFill>
                              <a:schemeClr val="tx1"/>
                            </a:solidFill>
                            <a:latin typeface="Cambria Math" panose="02040503050406030204" pitchFamily="18" charset="0"/>
                            <a:ea typeface="Cambria Math" panose="02040503050406030204" pitchFamily="18" charset="0"/>
                          </a:rPr>
                          <m:t>∞</m:t>
                        </m:r>
                      </m:sub>
                    </m:sSub>
                  </m:oMath>
                </a14:m>
                <a:r>
                  <a:rPr lang="en-US" sz="2400" b="1" dirty="0">
                    <a:solidFill>
                      <a:schemeClr val="tx1"/>
                    </a:solidFill>
                  </a:rPr>
                  <a:t> = 0.3</a:t>
                </a:r>
                <a:br>
                  <a:rPr lang="en-US" sz="2400" b="1" dirty="0">
                    <a:solidFill>
                      <a:schemeClr val="tx1"/>
                    </a:solidFill>
                  </a:rPr>
                </a:br>
                <a:r>
                  <a:rPr lang="en-US" sz="2400" b="1" dirty="0">
                    <a:solidFill>
                      <a:schemeClr val="tx1"/>
                    </a:solidFill>
                  </a:rPr>
                  <a:t>≈ 10% at </a:t>
                </a:r>
                <a14:m>
                  <m:oMath xmlns:m="http://schemas.openxmlformats.org/officeDocument/2006/math">
                    <m:sSub>
                      <m:sSubPr>
                        <m:ctrlPr>
                          <a:rPr lang="en-US" sz="2400" b="1" i="1">
                            <a:solidFill>
                              <a:schemeClr val="tx1"/>
                            </a:solidFill>
                            <a:latin typeface="Cambria Math" panose="02040503050406030204" pitchFamily="18" charset="0"/>
                            <a:ea typeface="Cambria Math" panose="02040503050406030204" pitchFamily="18" charset="0"/>
                          </a:rPr>
                        </m:ctrlPr>
                      </m:sSubPr>
                      <m:e>
                        <m:r>
                          <a:rPr lang="en-US" sz="2400" b="1" i="1">
                            <a:solidFill>
                              <a:schemeClr val="tx1"/>
                            </a:solidFill>
                            <a:latin typeface="Cambria Math" panose="02040503050406030204" pitchFamily="18" charset="0"/>
                            <a:ea typeface="Cambria Math" panose="02040503050406030204" pitchFamily="18" charset="0"/>
                          </a:rPr>
                          <m:t>ℓ</m:t>
                        </m:r>
                      </m:e>
                      <m:sub>
                        <m:r>
                          <a:rPr lang="en-US" sz="2400" b="1" i="1">
                            <a:solidFill>
                              <a:schemeClr val="tx1"/>
                            </a:solidFill>
                            <a:latin typeface="Cambria Math" panose="02040503050406030204" pitchFamily="18" charset="0"/>
                            <a:ea typeface="Cambria Math" panose="02040503050406030204" pitchFamily="18" charset="0"/>
                          </a:rPr>
                          <m:t>∞</m:t>
                        </m:r>
                      </m:sub>
                    </m:sSub>
                  </m:oMath>
                </a14:m>
                <a:r>
                  <a:rPr lang="en-US" sz="2400" b="1" dirty="0">
                    <a:solidFill>
                      <a:schemeClr val="tx1"/>
                    </a:solidFill>
                  </a:rPr>
                  <a:t> = 0.4 </a:t>
                </a:r>
              </a:p>
              <a:p>
                <a:pPr>
                  <a:spcBef>
                    <a:spcPts val="1200"/>
                  </a:spcBef>
                  <a:buFont typeface="Symbol" pitchFamily="2" charset="2"/>
                  <a:buChar char="Þ"/>
                </a:pPr>
                <a:r>
                  <a:rPr lang="en-US" sz="2400" dirty="0"/>
                  <a:t> We’ve already over-optimized! Are CIFAR-10 &amp; ImageNet next?</a:t>
                </a:r>
              </a:p>
              <a:p>
                <a:pPr marL="0" indent="0" algn="ctr">
                  <a:spcBef>
                    <a:spcPts val="1800"/>
                  </a:spcBef>
                  <a:buNone/>
                </a:pPr>
                <a:r>
                  <a:rPr lang="en-US" sz="2400" b="1" dirty="0">
                    <a:solidFill>
                      <a:srgbClr val="C00000"/>
                    </a:solidFill>
                  </a:rPr>
                  <a:t>Are we really making classifiers more robust,</a:t>
                </a:r>
                <a:br>
                  <a:rPr lang="en-US" sz="2400" b="1" dirty="0">
                    <a:solidFill>
                      <a:srgbClr val="C00000"/>
                    </a:solidFill>
                  </a:rPr>
                </a:br>
                <a:r>
                  <a:rPr lang="en-US" sz="2400" b="1" dirty="0">
                    <a:solidFill>
                      <a:srgbClr val="C00000"/>
                    </a:solidFill>
                  </a:rPr>
                  <a:t> or just overly smooth?</a:t>
                </a:r>
                <a:endParaRPr lang="en-US" sz="2400" dirty="0">
                  <a:solidFill>
                    <a:srgbClr val="C00000"/>
                  </a:solidFill>
                </a:endParaRPr>
              </a:p>
            </p:txBody>
          </p:sp>
        </mc:Choice>
        <mc:Fallback>
          <p:sp>
            <p:nvSpPr>
              <p:cNvPr id="3" name="Content Placeholder 2">
                <a:extLst>
                  <a:ext uri="{FF2B5EF4-FFF2-40B4-BE49-F238E27FC236}">
                    <a16:creationId xmlns:a16="http://schemas.microsoft.com/office/drawing/2014/main" id="{A275ACD0-14BE-1F4C-9FFF-87E1943D9E08}"/>
                  </a:ext>
                </a:extLst>
              </p:cNvPr>
              <p:cNvSpPr>
                <a:spLocks noGrp="1" noRot="1" noChangeAspect="1" noMove="1" noResize="1" noEditPoints="1" noAdjustHandles="1" noChangeArrowheads="1" noChangeShapeType="1" noTextEdit="1"/>
              </p:cNvSpPr>
              <p:nvPr>
                <p:ph idx="1"/>
              </p:nvPr>
            </p:nvSpPr>
            <p:spPr>
              <a:xfrm>
                <a:off x="628650" y="1369218"/>
                <a:ext cx="8343900" cy="3500437"/>
              </a:xfrm>
              <a:blipFill>
                <a:blip r:embed="rId3"/>
                <a:stretch>
                  <a:fillRect l="-1216" t="-2545" r="-608"/>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706C4196-3CC0-3F4B-96BA-AEA25AFB3C26}"/>
              </a:ext>
            </a:extLst>
          </p:cNvPr>
          <p:cNvSpPr>
            <a:spLocks noGrp="1"/>
          </p:cNvSpPr>
          <p:nvPr>
            <p:ph type="sldNum" sz="quarter" idx="12"/>
          </p:nvPr>
        </p:nvSpPr>
        <p:spPr/>
        <p:txBody>
          <a:bodyPr/>
          <a:lstStyle/>
          <a:p>
            <a:fld id="{68720AF1-A8C5-AD43-A7B8-E010D13E1890}" type="slidenum">
              <a:rPr lang="en-US" smtClean="0"/>
              <a:t>17</a:t>
            </a:fld>
            <a:endParaRPr lang="en-US"/>
          </a:p>
        </p:txBody>
      </p:sp>
      <p:sp>
        <p:nvSpPr>
          <p:cNvPr id="4" name="TextBox 3">
            <a:extLst>
              <a:ext uri="{FF2B5EF4-FFF2-40B4-BE49-F238E27FC236}">
                <a16:creationId xmlns:a16="http://schemas.microsoft.com/office/drawing/2014/main" id="{3B23CA67-A99A-1B43-A35A-6D5CACD2E20F}"/>
              </a:ext>
            </a:extLst>
          </p:cNvPr>
          <p:cNvSpPr txBox="1"/>
          <p:nvPr/>
        </p:nvSpPr>
        <p:spPr>
          <a:xfrm>
            <a:off x="3144249" y="4601525"/>
            <a:ext cx="3312702" cy="369332"/>
          </a:xfrm>
          <a:prstGeom prst="rect">
            <a:avLst/>
          </a:prstGeom>
          <a:noFill/>
        </p:spPr>
        <p:txBody>
          <a:bodyPr wrap="none" rtlCol="0">
            <a:spAutoFit/>
          </a:bodyPr>
          <a:lstStyle/>
          <a:p>
            <a:r>
              <a:rPr lang="en-US" dirty="0">
                <a:hlinkClick r:id="rId4"/>
              </a:rPr>
              <a:t>https://arxiv.org/abs/2002.04599</a:t>
            </a:r>
            <a:endParaRPr lang="en-US" dirty="0"/>
          </a:p>
        </p:txBody>
      </p:sp>
    </p:spTree>
    <p:extLst>
      <p:ext uri="{BB962C8B-B14F-4D97-AF65-F5344CB8AC3E}">
        <p14:creationId xmlns:p14="http://schemas.microsoft.com/office/powerpoint/2010/main" val="20764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FF4F-39D9-154A-A13C-98CED068C648}"/>
              </a:ext>
            </a:extLst>
          </p:cNvPr>
          <p:cNvSpPr>
            <a:spLocks noGrp="1"/>
          </p:cNvSpPr>
          <p:nvPr>
            <p:ph type="title"/>
          </p:nvPr>
        </p:nvSpPr>
        <p:spPr/>
        <p:txBody>
          <a:bodyPr/>
          <a:lstStyle/>
          <a:p>
            <a:r>
              <a:rPr lang="en-US" dirty="0"/>
              <a:t>What are Adversarial Examples?</a:t>
            </a:r>
          </a:p>
        </p:txBody>
      </p:sp>
      <p:sp>
        <p:nvSpPr>
          <p:cNvPr id="3" name="Content Placeholder 2">
            <a:extLst>
              <a:ext uri="{FF2B5EF4-FFF2-40B4-BE49-F238E27FC236}">
                <a16:creationId xmlns:a16="http://schemas.microsoft.com/office/drawing/2014/main" id="{5E378565-F1C4-CB40-8B07-770B3F958F95}"/>
              </a:ext>
            </a:extLst>
          </p:cNvPr>
          <p:cNvSpPr>
            <a:spLocks noGrp="1"/>
          </p:cNvSpPr>
          <p:nvPr>
            <p:ph idx="1"/>
          </p:nvPr>
        </p:nvSpPr>
        <p:spPr/>
        <p:txBody>
          <a:bodyPr>
            <a:normAutofit/>
          </a:bodyPr>
          <a:lstStyle/>
          <a:p>
            <a:pPr marL="0" indent="0" algn="ctr">
              <a:buNone/>
            </a:pPr>
            <a:r>
              <a:rPr lang="en-US" sz="2400" dirty="0"/>
              <a:t>“</a:t>
            </a:r>
            <a:r>
              <a:rPr lang="en-US" sz="2400" dirty="0">
                <a:solidFill>
                  <a:srgbClr val="FF0000"/>
                </a:solidFill>
              </a:rPr>
              <a:t>any input</a:t>
            </a:r>
            <a:r>
              <a:rPr lang="en-US" sz="2400" dirty="0"/>
              <a:t> to a ML model that is </a:t>
            </a:r>
            <a:r>
              <a:rPr lang="en-US" sz="2400" dirty="0">
                <a:solidFill>
                  <a:srgbClr val="FF0000"/>
                </a:solidFill>
              </a:rPr>
              <a:t>intentionally designed by an attacker </a:t>
            </a:r>
            <a:r>
              <a:rPr lang="en-US" sz="2400" dirty="0"/>
              <a:t>to fool the model into producing an incorrect output”</a:t>
            </a:r>
            <a:br>
              <a:rPr lang="en-US" sz="2400" dirty="0"/>
            </a:br>
            <a:r>
              <a:rPr lang="en-US" sz="2400" dirty="0"/>
              <a:t>					</a:t>
            </a:r>
          </a:p>
        </p:txBody>
      </p:sp>
      <p:grpSp>
        <p:nvGrpSpPr>
          <p:cNvPr id="32" name="Group 31">
            <a:extLst>
              <a:ext uri="{FF2B5EF4-FFF2-40B4-BE49-F238E27FC236}">
                <a16:creationId xmlns:a16="http://schemas.microsoft.com/office/drawing/2014/main" id="{DF427435-478E-4F44-88E0-4263678A1A54}"/>
              </a:ext>
            </a:extLst>
          </p:cNvPr>
          <p:cNvGrpSpPr/>
          <p:nvPr/>
        </p:nvGrpSpPr>
        <p:grpSpPr>
          <a:xfrm>
            <a:off x="258172" y="2634141"/>
            <a:ext cx="2458558" cy="1842972"/>
            <a:chOff x="258172" y="2634141"/>
            <a:chExt cx="2458558" cy="1842972"/>
          </a:xfrm>
        </p:grpSpPr>
        <p:pic>
          <p:nvPicPr>
            <p:cNvPr id="9" name="Picture 8">
              <a:extLst>
                <a:ext uri="{FF2B5EF4-FFF2-40B4-BE49-F238E27FC236}">
                  <a16:creationId xmlns:a16="http://schemas.microsoft.com/office/drawing/2014/main" id="{481F1DF9-F4F7-C14E-9F04-CF1129AB6F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638" y="3000602"/>
              <a:ext cx="1073530" cy="1073530"/>
            </a:xfrm>
            <a:prstGeom prst="rect">
              <a:avLst/>
            </a:prstGeom>
          </p:spPr>
        </p:pic>
        <p:sp>
          <p:nvSpPr>
            <p:cNvPr id="10" name="TextBox 9">
              <a:extLst>
                <a:ext uri="{FF2B5EF4-FFF2-40B4-BE49-F238E27FC236}">
                  <a16:creationId xmlns:a16="http://schemas.microsoft.com/office/drawing/2014/main" id="{FBC4C1EE-09EC-DF40-9228-559146BB2DB0}"/>
                </a:ext>
              </a:extLst>
            </p:cNvPr>
            <p:cNvSpPr txBox="1"/>
            <p:nvPr/>
          </p:nvSpPr>
          <p:spPr>
            <a:xfrm>
              <a:off x="515154" y="4077003"/>
              <a:ext cx="1862498" cy="400110"/>
            </a:xfrm>
            <a:prstGeom prst="rect">
              <a:avLst/>
            </a:prstGeom>
            <a:noFill/>
          </p:spPr>
          <p:txBody>
            <a:bodyPr wrap="none" rtlCol="0">
              <a:spAutoFit/>
            </a:bodyPr>
            <a:lstStyle/>
            <a:p>
              <a:pPr algn="ctr"/>
              <a:r>
                <a:rPr lang="en-US" sz="2000" dirty="0">
                  <a:solidFill>
                    <a:srgbClr val="FF0000"/>
                  </a:solidFill>
                  <a:cs typeface="Arial" panose="020B0604020202020204" pitchFamily="34" charset="0"/>
                </a:rPr>
                <a:t>99% Guacamole</a:t>
              </a:r>
            </a:p>
          </p:txBody>
        </p:sp>
        <p:sp>
          <p:nvSpPr>
            <p:cNvPr id="19" name="TextBox 18">
              <a:extLst>
                <a:ext uri="{FF2B5EF4-FFF2-40B4-BE49-F238E27FC236}">
                  <a16:creationId xmlns:a16="http://schemas.microsoft.com/office/drawing/2014/main" id="{F4987196-7FFB-B841-8952-6447419BE65C}"/>
                </a:ext>
              </a:extLst>
            </p:cNvPr>
            <p:cNvSpPr txBox="1"/>
            <p:nvPr/>
          </p:nvSpPr>
          <p:spPr>
            <a:xfrm>
              <a:off x="258172" y="2634141"/>
              <a:ext cx="2458558" cy="400110"/>
            </a:xfrm>
            <a:prstGeom prst="rect">
              <a:avLst/>
            </a:prstGeom>
            <a:noFill/>
          </p:spPr>
          <p:txBody>
            <a:bodyPr wrap="none" rtlCol="0">
              <a:spAutoFit/>
            </a:bodyPr>
            <a:lstStyle/>
            <a:p>
              <a:pPr algn="ctr"/>
              <a:r>
                <a:rPr lang="en-US" sz="2000" dirty="0"/>
                <a:t>“Small” perturbations</a:t>
              </a:r>
            </a:p>
          </p:txBody>
        </p:sp>
      </p:grpSp>
      <p:grpSp>
        <p:nvGrpSpPr>
          <p:cNvPr id="33" name="Group 32">
            <a:extLst>
              <a:ext uri="{FF2B5EF4-FFF2-40B4-BE49-F238E27FC236}">
                <a16:creationId xmlns:a16="http://schemas.microsoft.com/office/drawing/2014/main" id="{F11000F2-C39D-EA47-9709-A3FEEE02E777}"/>
              </a:ext>
            </a:extLst>
          </p:cNvPr>
          <p:cNvGrpSpPr/>
          <p:nvPr/>
        </p:nvGrpSpPr>
        <p:grpSpPr>
          <a:xfrm>
            <a:off x="3096968" y="2633882"/>
            <a:ext cx="5805501" cy="1848973"/>
            <a:chOff x="3096968" y="2633882"/>
            <a:chExt cx="5805501" cy="1848973"/>
          </a:xfrm>
        </p:grpSpPr>
        <p:pic>
          <p:nvPicPr>
            <p:cNvPr id="11" name="Picture 10">
              <a:extLst>
                <a:ext uri="{FF2B5EF4-FFF2-40B4-BE49-F238E27FC236}">
                  <a16:creationId xmlns:a16="http://schemas.microsoft.com/office/drawing/2014/main" id="{B51E647C-DE4A-D044-B669-695375B6A31D}"/>
                </a:ext>
              </a:extLst>
            </p:cNvPr>
            <p:cNvPicPr>
              <a:picLocks/>
            </p:cNvPicPr>
            <p:nvPr/>
          </p:nvPicPr>
          <p:blipFill>
            <a:blip r:embed="rId4"/>
            <a:stretch>
              <a:fillRect/>
            </a:stretch>
          </p:blipFill>
          <p:spPr>
            <a:xfrm>
              <a:off x="6375083" y="3000602"/>
              <a:ext cx="1073529" cy="1073530"/>
            </a:xfrm>
            <a:prstGeom prst="rect">
              <a:avLst/>
            </a:prstGeom>
          </p:spPr>
        </p:pic>
        <p:sp>
          <p:nvSpPr>
            <p:cNvPr id="20" name="TextBox 19">
              <a:extLst>
                <a:ext uri="{FF2B5EF4-FFF2-40B4-BE49-F238E27FC236}">
                  <a16:creationId xmlns:a16="http://schemas.microsoft.com/office/drawing/2014/main" id="{EC48DF81-EACA-D04C-BFBE-764D405DE33A}"/>
                </a:ext>
              </a:extLst>
            </p:cNvPr>
            <p:cNvSpPr txBox="1"/>
            <p:nvPr/>
          </p:nvSpPr>
          <p:spPr>
            <a:xfrm>
              <a:off x="5841137" y="2633882"/>
              <a:ext cx="2141420" cy="400110"/>
            </a:xfrm>
            <a:prstGeom prst="rect">
              <a:avLst/>
            </a:prstGeom>
            <a:noFill/>
          </p:spPr>
          <p:txBody>
            <a:bodyPr wrap="none" rtlCol="0">
              <a:spAutoFit/>
            </a:bodyPr>
            <a:lstStyle/>
            <a:p>
              <a:pPr algn="ctr"/>
              <a:r>
                <a:rPr lang="en-US" sz="2000" dirty="0"/>
                <a:t>Nonsensical inputs</a:t>
              </a:r>
            </a:p>
          </p:txBody>
        </p:sp>
        <p:sp>
          <p:nvSpPr>
            <p:cNvPr id="23" name="TextBox 22">
              <a:extLst>
                <a:ext uri="{FF2B5EF4-FFF2-40B4-BE49-F238E27FC236}">
                  <a16:creationId xmlns:a16="http://schemas.microsoft.com/office/drawing/2014/main" id="{E898DE41-904B-A34E-8353-EBD37AF4CAA0}"/>
                </a:ext>
              </a:extLst>
            </p:cNvPr>
            <p:cNvSpPr txBox="1"/>
            <p:nvPr/>
          </p:nvSpPr>
          <p:spPr>
            <a:xfrm>
              <a:off x="5980599" y="4076120"/>
              <a:ext cx="1862498" cy="400110"/>
            </a:xfrm>
            <a:prstGeom prst="rect">
              <a:avLst/>
            </a:prstGeom>
            <a:noFill/>
          </p:spPr>
          <p:txBody>
            <a:bodyPr wrap="none" rtlCol="0">
              <a:spAutoFit/>
            </a:bodyPr>
            <a:lstStyle/>
            <a:p>
              <a:pPr algn="ctr"/>
              <a:r>
                <a:rPr lang="en-US" sz="2000" dirty="0">
                  <a:solidFill>
                    <a:srgbClr val="FF0000"/>
                  </a:solidFill>
                  <a:cs typeface="Arial" panose="020B0604020202020204" pitchFamily="34" charset="0"/>
                </a:rPr>
                <a:t>99% Guacamole</a:t>
              </a:r>
            </a:p>
          </p:txBody>
        </p:sp>
        <p:pic>
          <p:nvPicPr>
            <p:cNvPr id="24" name="Picture 23">
              <a:extLst>
                <a:ext uri="{FF2B5EF4-FFF2-40B4-BE49-F238E27FC236}">
                  <a16:creationId xmlns:a16="http://schemas.microsoft.com/office/drawing/2014/main" id="{BA717F23-3D0B-F944-A182-7DA8055377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6211" y="3009215"/>
              <a:ext cx="1073530" cy="1073530"/>
            </a:xfrm>
            <a:prstGeom prst="rect">
              <a:avLst/>
            </a:prstGeom>
          </p:spPr>
        </p:pic>
        <p:sp>
          <p:nvSpPr>
            <p:cNvPr id="25" name="TextBox 24">
              <a:extLst>
                <a:ext uri="{FF2B5EF4-FFF2-40B4-BE49-F238E27FC236}">
                  <a16:creationId xmlns:a16="http://schemas.microsoft.com/office/drawing/2014/main" id="{3CC85B0A-F424-8744-977D-E9F81B7FEC56}"/>
                </a:ext>
              </a:extLst>
            </p:cNvPr>
            <p:cNvSpPr txBox="1"/>
            <p:nvPr/>
          </p:nvSpPr>
          <p:spPr>
            <a:xfrm>
              <a:off x="3401727" y="4082745"/>
              <a:ext cx="1862498" cy="400110"/>
            </a:xfrm>
            <a:prstGeom prst="rect">
              <a:avLst/>
            </a:prstGeom>
            <a:noFill/>
          </p:spPr>
          <p:txBody>
            <a:bodyPr wrap="none" rtlCol="0">
              <a:spAutoFit/>
            </a:bodyPr>
            <a:lstStyle/>
            <a:p>
              <a:pPr algn="ctr"/>
              <a:r>
                <a:rPr lang="en-US" sz="2000" dirty="0">
                  <a:solidFill>
                    <a:srgbClr val="FF0000"/>
                  </a:solidFill>
                  <a:cs typeface="Arial" panose="020B0604020202020204" pitchFamily="34" charset="0"/>
                </a:rPr>
                <a:t>99% Guacamole</a:t>
              </a:r>
            </a:p>
          </p:txBody>
        </p:sp>
        <p:sp>
          <p:nvSpPr>
            <p:cNvPr id="26" name="TextBox 25">
              <a:extLst>
                <a:ext uri="{FF2B5EF4-FFF2-40B4-BE49-F238E27FC236}">
                  <a16:creationId xmlns:a16="http://schemas.microsoft.com/office/drawing/2014/main" id="{92F47E1A-E42D-D54A-AB7F-E6FD67B187E2}"/>
                </a:ext>
              </a:extLst>
            </p:cNvPr>
            <p:cNvSpPr txBox="1"/>
            <p:nvPr/>
          </p:nvSpPr>
          <p:spPr>
            <a:xfrm>
              <a:off x="3096968" y="2634141"/>
              <a:ext cx="2456122" cy="400110"/>
            </a:xfrm>
            <a:prstGeom prst="rect">
              <a:avLst/>
            </a:prstGeom>
            <a:noFill/>
          </p:spPr>
          <p:txBody>
            <a:bodyPr wrap="none" rtlCol="0">
              <a:spAutoFit/>
            </a:bodyPr>
            <a:lstStyle/>
            <a:p>
              <a:pPr algn="ctr"/>
              <a:r>
                <a:rPr lang="en-US" sz="2000" dirty="0"/>
                <a:t>“Large” perturbations</a:t>
              </a:r>
            </a:p>
          </p:txBody>
        </p:sp>
        <p:pic>
          <p:nvPicPr>
            <p:cNvPr id="27" name="Picture 26">
              <a:extLst>
                <a:ext uri="{FF2B5EF4-FFF2-40B4-BE49-F238E27FC236}">
                  <a16:creationId xmlns:a16="http://schemas.microsoft.com/office/drawing/2014/main" id="{9F4AE237-B132-4941-9D58-2888002DEAB8}"/>
                </a:ext>
              </a:extLst>
            </p:cNvPr>
            <p:cNvPicPr>
              <a:picLocks/>
            </p:cNvPicPr>
            <p:nvPr/>
          </p:nvPicPr>
          <p:blipFill>
            <a:blip r:embed="rId4">
              <a:alphaModFix amt="50000"/>
            </a:blip>
            <a:stretch>
              <a:fillRect/>
            </a:stretch>
          </p:blipFill>
          <p:spPr>
            <a:xfrm>
              <a:off x="3788265" y="3014359"/>
              <a:ext cx="1073529" cy="1068386"/>
            </a:xfrm>
            <a:prstGeom prst="rect">
              <a:avLst/>
            </a:prstGeom>
          </p:spPr>
        </p:pic>
        <p:sp>
          <p:nvSpPr>
            <p:cNvPr id="28" name="TextBox 27">
              <a:extLst>
                <a:ext uri="{FF2B5EF4-FFF2-40B4-BE49-F238E27FC236}">
                  <a16:creationId xmlns:a16="http://schemas.microsoft.com/office/drawing/2014/main" id="{E86260C8-A691-DF48-AD0A-D6972E696E36}"/>
                </a:ext>
              </a:extLst>
            </p:cNvPr>
            <p:cNvSpPr txBox="1"/>
            <p:nvPr/>
          </p:nvSpPr>
          <p:spPr>
            <a:xfrm>
              <a:off x="8259985" y="3843299"/>
              <a:ext cx="642484" cy="461665"/>
            </a:xfrm>
            <a:prstGeom prst="rect">
              <a:avLst/>
            </a:prstGeom>
            <a:noFill/>
          </p:spPr>
          <p:txBody>
            <a:bodyPr wrap="none" rtlCol="0">
              <a:spAutoFit/>
            </a:bodyPr>
            <a:lstStyle/>
            <a:p>
              <a:r>
                <a:rPr lang="en-US" sz="2400" dirty="0"/>
                <a:t>etc.</a:t>
              </a:r>
            </a:p>
          </p:txBody>
        </p:sp>
      </p:grpSp>
      <p:sp>
        <p:nvSpPr>
          <p:cNvPr id="31" name="Slide Number Placeholder 30">
            <a:extLst>
              <a:ext uri="{FF2B5EF4-FFF2-40B4-BE49-F238E27FC236}">
                <a16:creationId xmlns:a16="http://schemas.microsoft.com/office/drawing/2014/main" id="{BA8A7E11-77A7-834D-8842-FD3E7A883F38}"/>
              </a:ext>
            </a:extLst>
          </p:cNvPr>
          <p:cNvSpPr>
            <a:spLocks noGrp="1"/>
          </p:cNvSpPr>
          <p:nvPr>
            <p:ph type="sldNum" sz="quarter" idx="12"/>
          </p:nvPr>
        </p:nvSpPr>
        <p:spPr/>
        <p:txBody>
          <a:bodyPr/>
          <a:lstStyle/>
          <a:p>
            <a:fld id="{68720AF1-A8C5-AD43-A7B8-E010D13E1890}" type="slidenum">
              <a:rPr lang="en-US" smtClean="0"/>
              <a:t>2</a:t>
            </a:fld>
            <a:endParaRPr lang="en-US"/>
          </a:p>
        </p:txBody>
      </p:sp>
    </p:spTree>
    <p:extLst>
      <p:ext uri="{BB962C8B-B14F-4D97-AF65-F5344CB8AC3E}">
        <p14:creationId xmlns:p14="http://schemas.microsoft.com/office/powerpoint/2010/main" val="75608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58C7483-5603-E241-9B88-0BCE9B73761C}"/>
                  </a:ext>
                </a:extLst>
              </p:cNvPr>
              <p:cNvSpPr>
                <a:spLocks noGrp="1"/>
              </p:cNvSpPr>
              <p:nvPr>
                <p:ph type="title"/>
              </p:nvPr>
            </p:nvSpPr>
            <p:spPr/>
            <p:txBody>
              <a:bodyPr/>
              <a:lstStyle/>
              <a:p>
                <a14:m>
                  <m:oMath xmlns:m="http://schemas.openxmlformats.org/officeDocument/2006/math">
                    <m:sSub>
                      <m:sSubPr>
                        <m:ctrlPr>
                          <a:rPr lang="en-US" sz="3600" i="1" dirty="0" smtClean="0">
                            <a:latin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ℓ</m:t>
                        </m:r>
                      </m:e>
                      <m:sub>
                        <m:r>
                          <a:rPr lang="fr-CH" sz="3600" b="0" i="1" dirty="0" smtClean="0">
                            <a:latin typeface="Cambria Math" panose="02040503050406030204" pitchFamily="18" charset="0"/>
                            <a:ea typeface="Cambria Math" panose="02040503050406030204" pitchFamily="18" charset="0"/>
                          </a:rPr>
                          <m:t>𝑝</m:t>
                        </m:r>
                      </m:sub>
                    </m:sSub>
                  </m:oMath>
                </a14:m>
                <a:r>
                  <a:rPr lang="en-US" dirty="0"/>
                  <a:t>-bounded Adversarial Examples</a:t>
                </a:r>
              </a:p>
            </p:txBody>
          </p:sp>
        </mc:Choice>
        <mc:Fallback xmlns="">
          <p:sp>
            <p:nvSpPr>
              <p:cNvPr id="2" name="Title 1">
                <a:extLst>
                  <a:ext uri="{FF2B5EF4-FFF2-40B4-BE49-F238E27FC236}">
                    <a16:creationId xmlns:a16="http://schemas.microsoft.com/office/drawing/2014/main" id="{258C7483-5603-E241-9B88-0BCE9B73761C}"/>
                  </a:ext>
                </a:extLst>
              </p:cNvPr>
              <p:cNvSpPr>
                <a:spLocks noGrp="1" noRot="1" noChangeAspect="1" noMove="1" noResize="1" noEditPoints="1" noAdjustHandles="1" noChangeArrowheads="1" noChangeShapeType="1" noTextEdit="1"/>
              </p:cNvSpPr>
              <p:nvPr>
                <p:ph type="title"/>
              </p:nvPr>
            </p:nvSpPr>
            <p:spPr>
              <a:blipFill>
                <a:blip r:embed="rId3"/>
                <a:stretch>
                  <a:fillRect l="-8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1995225-6CD1-1F48-BE3C-643E4575DD92}"/>
                  </a:ext>
                </a:extLst>
              </p:cNvPr>
              <p:cNvSpPr>
                <a:spLocks noGrp="1"/>
              </p:cNvSpPr>
              <p:nvPr>
                <p:ph idx="1"/>
              </p:nvPr>
            </p:nvSpPr>
            <p:spPr>
              <a:xfrm>
                <a:off x="628649" y="1369219"/>
                <a:ext cx="8332471" cy="3263504"/>
              </a:xfrm>
            </p:spPr>
            <p:txBody>
              <a:bodyPr>
                <a:normAutofit/>
              </a:bodyPr>
              <a:lstStyle/>
              <a:p>
                <a:pPr marL="0" indent="0">
                  <a:buNone/>
                </a:pPr>
                <a:r>
                  <a:rPr lang="en-US" sz="2400" dirty="0"/>
                  <a:t>Given input </a:t>
                </a:r>
                <a14:m>
                  <m:oMath xmlns:m="http://schemas.openxmlformats.org/officeDocument/2006/math">
                    <m:r>
                      <a:rPr lang="en-US" sz="2400" i="1" dirty="0" smtClean="0">
                        <a:latin typeface="Cambria Math" panose="02040503050406030204" pitchFamily="18" charset="0"/>
                      </a:rPr>
                      <m:t>𝑥</m:t>
                    </m:r>
                  </m:oMath>
                </a14:m>
                <a:r>
                  <a:rPr lang="en-US" sz="2400" dirty="0"/>
                  <a:t>, find </a:t>
                </a:r>
                <a14:m>
                  <m:oMath xmlns:m="http://schemas.openxmlformats.org/officeDocument/2006/math">
                    <m:r>
                      <a:rPr lang="en-US" sz="2400" i="1" dirty="0" smtClean="0">
                        <a:latin typeface="Cambria Math" panose="02040503050406030204" pitchFamily="18" charset="0"/>
                      </a:rPr>
                      <m:t>𝑥</m:t>
                    </m:r>
                    <m:r>
                      <a:rPr lang="fr-CH" sz="2400" b="0" i="1" dirty="0" smtClean="0">
                        <a:latin typeface="Cambria Math" panose="02040503050406030204" pitchFamily="18" charset="0"/>
                      </a:rPr>
                      <m:t>′</m:t>
                    </m:r>
                  </m:oMath>
                </a14:m>
                <a:r>
                  <a:rPr lang="en-US" sz="2400" i="1" dirty="0"/>
                  <a:t> </a:t>
                </a:r>
                <a:r>
                  <a:rPr lang="fr-CH" sz="2400" dirty="0" err="1"/>
                  <a:t>such</a:t>
                </a:r>
                <a:r>
                  <a:rPr lang="fr-CH" sz="2400" dirty="0"/>
                  <a:t> </a:t>
                </a:r>
                <a:r>
                  <a:rPr lang="fr-CH" sz="2400" dirty="0" err="1"/>
                  <a:t>that</a:t>
                </a:r>
                <a:r>
                  <a:rPr lang="fr-CH" sz="2400" dirty="0"/>
                  <a:t> </a:t>
                </a:r>
                <a14:m>
                  <m:oMath xmlns:m="http://schemas.openxmlformats.org/officeDocument/2006/math">
                    <m:r>
                      <a:rPr lang="fr-CH" sz="2400" i="1" dirty="0" smtClean="0">
                        <a:solidFill>
                          <a:srgbClr val="FF0000"/>
                        </a:solidFill>
                        <a:latin typeface="Cambria Math" panose="02040503050406030204" pitchFamily="18" charset="0"/>
                      </a:rPr>
                      <m:t>𝑓</m:t>
                    </m:r>
                    <m:r>
                      <a:rPr lang="fr-CH" sz="2400" i="1" dirty="0" smtClean="0">
                        <a:solidFill>
                          <a:srgbClr val="FF0000"/>
                        </a:solidFill>
                        <a:latin typeface="Cambria Math" panose="02040503050406030204" pitchFamily="18" charset="0"/>
                      </a:rPr>
                      <m:t>(</m:t>
                    </m:r>
                    <m:r>
                      <a:rPr lang="fr-CH" sz="2400" i="1" dirty="0" smtClean="0">
                        <a:solidFill>
                          <a:srgbClr val="FF0000"/>
                        </a:solidFill>
                        <a:latin typeface="Cambria Math" panose="02040503050406030204" pitchFamily="18" charset="0"/>
                      </a:rPr>
                      <m:t>𝑥</m:t>
                    </m:r>
                    <m:r>
                      <a:rPr lang="fr-CH" sz="2400" i="1" dirty="0" smtClean="0">
                        <a:solidFill>
                          <a:srgbClr val="FF0000"/>
                        </a:solidFill>
                        <a:latin typeface="Cambria Math" panose="02040503050406030204" pitchFamily="18" charset="0"/>
                      </a:rPr>
                      <m:t>)≠</m:t>
                    </m:r>
                    <m:r>
                      <a:rPr lang="fr-CH" sz="2400" i="1" dirty="0" smtClean="0">
                        <a:solidFill>
                          <a:srgbClr val="FF0000"/>
                        </a:solidFill>
                        <a:latin typeface="Cambria Math" panose="02040503050406030204" pitchFamily="18" charset="0"/>
                      </a:rPr>
                      <m:t>𝑓</m:t>
                    </m:r>
                    <m:r>
                      <a:rPr lang="fr-CH" sz="2400" i="1" dirty="0" smtClean="0">
                        <a:solidFill>
                          <a:srgbClr val="FF0000"/>
                        </a:solidFill>
                        <a:latin typeface="Cambria Math" panose="02040503050406030204" pitchFamily="18" charset="0"/>
                      </a:rPr>
                      <m:t>(</m:t>
                    </m:r>
                    <m:r>
                      <a:rPr lang="fr-CH" sz="2400" i="1" dirty="0" smtClean="0">
                        <a:solidFill>
                          <a:srgbClr val="FF0000"/>
                        </a:solidFill>
                        <a:latin typeface="Cambria Math" panose="02040503050406030204" pitchFamily="18" charset="0"/>
                      </a:rPr>
                      <m:t>𝑥</m:t>
                    </m:r>
                    <m:r>
                      <a:rPr lang="fr-CH" sz="2400" b="0" i="1" dirty="0" smtClean="0">
                        <a:solidFill>
                          <a:srgbClr val="FF0000"/>
                        </a:solidFill>
                        <a:latin typeface="Cambria Math" panose="02040503050406030204" pitchFamily="18" charset="0"/>
                      </a:rPr>
                      <m:t>′</m:t>
                    </m:r>
                    <m:r>
                      <a:rPr lang="fr-CH" sz="2400" i="1" dirty="0" smtClean="0">
                        <a:solidFill>
                          <a:srgbClr val="FF0000"/>
                        </a:solidFill>
                        <a:latin typeface="Cambria Math" panose="02040503050406030204" pitchFamily="18" charset="0"/>
                      </a:rPr>
                      <m:t>)</m:t>
                    </m:r>
                  </m:oMath>
                </a14:m>
                <a:r>
                  <a:rPr lang="fr-CH" sz="2400" dirty="0">
                    <a:solidFill>
                      <a:srgbClr val="FF0000"/>
                    </a:solidFill>
                  </a:rPr>
                  <a:t> </a:t>
                </a:r>
                <a:r>
                  <a:rPr lang="fr-CH" sz="2400" dirty="0"/>
                  <a:t>and </a:t>
                </a:r>
                <a14:m>
                  <m:oMath xmlns:m="http://schemas.openxmlformats.org/officeDocument/2006/math">
                    <m:sSub>
                      <m:sSubPr>
                        <m:ctrlPr>
                          <a:rPr lang="fr-CH" sz="2400" b="0" i="1" smtClean="0">
                            <a:solidFill>
                              <a:srgbClr val="FF0000"/>
                            </a:solidFill>
                            <a:latin typeface="Cambria Math" panose="02040503050406030204" pitchFamily="18" charset="0"/>
                          </a:rPr>
                        </m:ctrlPr>
                      </m:sSubPr>
                      <m:e>
                        <m:d>
                          <m:dPr>
                            <m:begChr m:val="‖"/>
                            <m:endChr m:val="‖"/>
                            <m:ctrlPr>
                              <a:rPr lang="en-US" sz="2400" i="1">
                                <a:solidFill>
                                  <a:srgbClr val="FF0000"/>
                                </a:solidFill>
                                <a:latin typeface="Cambria Math" panose="02040503050406030204" pitchFamily="18" charset="0"/>
                              </a:rPr>
                            </m:ctrlPr>
                          </m:dPr>
                          <m:e>
                            <m:sSup>
                              <m:sSupPr>
                                <m:ctrlPr>
                                  <a:rPr lang="fr-CH" sz="2400" i="1">
                                    <a:solidFill>
                                      <a:srgbClr val="FF0000"/>
                                    </a:solidFill>
                                    <a:latin typeface="Cambria Math" panose="02040503050406030204" pitchFamily="18" charset="0"/>
                                  </a:rPr>
                                </m:ctrlPr>
                              </m:sSupPr>
                              <m:e>
                                <m:r>
                                  <a:rPr lang="fr-CH" sz="2400" i="1">
                                    <a:solidFill>
                                      <a:srgbClr val="FF0000"/>
                                    </a:solidFill>
                                    <a:latin typeface="Cambria Math" panose="02040503050406030204" pitchFamily="18" charset="0"/>
                                  </a:rPr>
                                  <m:t>𝑥</m:t>
                                </m:r>
                              </m:e>
                              <m:sup>
                                <m:r>
                                  <a:rPr lang="fr-CH" sz="2400" i="1">
                                    <a:solidFill>
                                      <a:srgbClr val="FF0000"/>
                                    </a:solidFill>
                                    <a:latin typeface="Cambria Math" panose="02040503050406030204" pitchFamily="18" charset="0"/>
                                  </a:rPr>
                                  <m:t>′</m:t>
                                </m:r>
                              </m:sup>
                            </m:sSup>
                            <m:r>
                              <a:rPr lang="fr-CH" sz="2400" i="1">
                                <a:solidFill>
                                  <a:srgbClr val="FF0000"/>
                                </a:solidFill>
                                <a:latin typeface="Cambria Math" panose="02040503050406030204" pitchFamily="18" charset="0"/>
                              </a:rPr>
                              <m:t>−</m:t>
                            </m:r>
                            <m:r>
                              <a:rPr lang="fr-CH" sz="2400" i="1">
                                <a:solidFill>
                                  <a:srgbClr val="FF0000"/>
                                </a:solidFill>
                                <a:latin typeface="Cambria Math" panose="02040503050406030204" pitchFamily="18" charset="0"/>
                              </a:rPr>
                              <m:t>𝑥</m:t>
                            </m:r>
                          </m:e>
                        </m:d>
                      </m:e>
                      <m:sub>
                        <m:r>
                          <a:rPr lang="fr-CH" sz="2400" b="0" i="1" smtClean="0">
                            <a:solidFill>
                              <a:srgbClr val="FF0000"/>
                            </a:solidFill>
                            <a:latin typeface="Cambria Math" panose="02040503050406030204" pitchFamily="18" charset="0"/>
                          </a:rPr>
                          <m:t>𝑝</m:t>
                        </m:r>
                      </m:sub>
                    </m:sSub>
                    <m:r>
                      <a:rPr lang="fr-CH" sz="2400" b="0" i="1" smtClean="0">
                        <a:solidFill>
                          <a:srgbClr val="FF0000"/>
                        </a:solidFill>
                        <a:latin typeface="Cambria Math" panose="02040503050406030204" pitchFamily="18" charset="0"/>
                      </a:rPr>
                      <m:t>≤</m:t>
                    </m:r>
                    <m:r>
                      <a:rPr lang="fr-CH" sz="2400" b="0" i="1" smtClean="0">
                        <a:solidFill>
                          <a:srgbClr val="FF0000"/>
                        </a:solidFill>
                        <a:latin typeface="Cambria Math" panose="02040503050406030204" pitchFamily="18" charset="0"/>
                        <a:ea typeface="Cambria Math" panose="02040503050406030204" pitchFamily="18" charset="0"/>
                      </a:rPr>
                      <m:t>𝜀</m:t>
                    </m:r>
                  </m:oMath>
                </a14:m>
                <a:endParaRPr lang="en-US" sz="2400" i="1" dirty="0">
                  <a:solidFill>
                    <a:srgbClr val="FF0000"/>
                  </a:solidFill>
                </a:endParaRPr>
              </a:p>
              <a:p>
                <a:pPr marL="0" indent="0" algn="ctr">
                  <a:buNone/>
                </a:pPr>
                <a:endParaRPr lang="en-US" sz="2400" dirty="0"/>
              </a:p>
              <a:p>
                <a:pPr marL="0" indent="0">
                  <a:spcBef>
                    <a:spcPts val="600"/>
                  </a:spcBef>
                  <a:buNone/>
                </a:pPr>
                <a:r>
                  <a:rPr lang="en-US" sz="2400" b="1" dirty="0">
                    <a:solidFill>
                      <a:schemeClr val="accent6">
                        <a:lumMod val="50000"/>
                      </a:schemeClr>
                    </a:solidFill>
                  </a:rPr>
                  <a:t>(</a:t>
                </a:r>
                <a14:m>
                  <m:oMath xmlns:m="http://schemas.openxmlformats.org/officeDocument/2006/math">
                    <m:r>
                      <a:rPr lang="en-US" sz="2400" b="1" i="1" dirty="0" smtClean="0">
                        <a:solidFill>
                          <a:schemeClr val="accent6">
                            <a:lumMod val="50000"/>
                          </a:schemeClr>
                        </a:solidFill>
                        <a:latin typeface="Cambria Math" panose="02040503050406030204" pitchFamily="18" charset="0"/>
                      </a:rPr>
                      <m:t>+</m:t>
                    </m:r>
                  </m:oMath>
                </a14:m>
                <a:r>
                  <a:rPr lang="en-US" sz="2400" b="1" dirty="0">
                    <a:solidFill>
                      <a:schemeClr val="accent6">
                        <a:lumMod val="50000"/>
                      </a:schemeClr>
                    </a:solidFill>
                  </a:rPr>
                  <a:t>)</a:t>
                </a:r>
                <a:r>
                  <a:rPr lang="en-US" sz="2400" dirty="0"/>
                  <a:t> Easy to formalize</a:t>
                </a:r>
              </a:p>
              <a:p>
                <a:pPr marL="0" indent="0">
                  <a:spcBef>
                    <a:spcPts val="600"/>
                  </a:spcBef>
                  <a:buNone/>
                </a:pPr>
                <a:r>
                  <a:rPr lang="en-US" sz="2400" b="1" dirty="0">
                    <a:solidFill>
                      <a:schemeClr val="accent6">
                        <a:lumMod val="50000"/>
                      </a:schemeClr>
                    </a:solidFill>
                  </a:rPr>
                  <a:t>(</a:t>
                </a:r>
                <a14:m>
                  <m:oMath xmlns:m="http://schemas.openxmlformats.org/officeDocument/2006/math">
                    <m:r>
                      <a:rPr lang="en-US" sz="2400" b="1" i="1" dirty="0">
                        <a:solidFill>
                          <a:schemeClr val="accent6">
                            <a:lumMod val="50000"/>
                          </a:schemeClr>
                        </a:solidFill>
                        <a:latin typeface="Cambria Math" panose="02040503050406030204" pitchFamily="18" charset="0"/>
                      </a:rPr>
                      <m:t>+</m:t>
                    </m:r>
                  </m:oMath>
                </a14:m>
                <a:r>
                  <a:rPr lang="en-US" sz="2400" b="1" dirty="0">
                    <a:solidFill>
                      <a:schemeClr val="accent6">
                        <a:lumMod val="50000"/>
                      </a:schemeClr>
                    </a:solidFill>
                  </a:rPr>
                  <a:t>) </a:t>
                </a:r>
                <a:r>
                  <a:rPr lang="en-US" sz="2400" dirty="0"/>
                  <a:t>Falsifiable</a:t>
                </a:r>
              </a:p>
              <a:p>
                <a:pPr marL="0" indent="0">
                  <a:spcBef>
                    <a:spcPts val="600"/>
                  </a:spcBef>
                  <a:buNone/>
                </a:pPr>
                <a:r>
                  <a:rPr lang="en-US" sz="2400" b="1" dirty="0">
                    <a:solidFill>
                      <a:srgbClr val="FF0000"/>
                    </a:solidFill>
                  </a:rPr>
                  <a:t>(</a:t>
                </a:r>
                <a14:m>
                  <m:oMath xmlns:m="http://schemas.openxmlformats.org/officeDocument/2006/math">
                    <m:r>
                      <a:rPr lang="en-US" sz="2400" b="1" i="1" dirty="0" smtClean="0">
                        <a:solidFill>
                          <a:srgbClr val="FF0000"/>
                        </a:solidFill>
                        <a:latin typeface="Cambria Math" panose="02040503050406030204" pitchFamily="18" charset="0"/>
                      </a:rPr>
                      <m:t>−</m:t>
                    </m:r>
                  </m:oMath>
                </a14:m>
                <a:r>
                  <a:rPr lang="en-US" sz="2400" b="1" dirty="0">
                    <a:solidFill>
                      <a:srgbClr val="FF0000"/>
                    </a:solidFill>
                  </a:rPr>
                  <a:t>)</a:t>
                </a:r>
                <a:r>
                  <a:rPr lang="en-US" sz="2400" dirty="0"/>
                  <a:t> Incomplete      </a:t>
                </a:r>
              </a:p>
            </p:txBody>
          </p:sp>
        </mc:Choice>
        <mc:Fallback>
          <p:sp>
            <p:nvSpPr>
              <p:cNvPr id="3" name="Content Placeholder 2">
                <a:extLst>
                  <a:ext uri="{FF2B5EF4-FFF2-40B4-BE49-F238E27FC236}">
                    <a16:creationId xmlns:a16="http://schemas.microsoft.com/office/drawing/2014/main" id="{01995225-6CD1-1F48-BE3C-643E4575DD92}"/>
                  </a:ext>
                </a:extLst>
              </p:cNvPr>
              <p:cNvSpPr>
                <a:spLocks noGrp="1" noRot="1" noChangeAspect="1" noMove="1" noResize="1" noEditPoints="1" noAdjustHandles="1" noChangeArrowheads="1" noChangeShapeType="1" noTextEdit="1"/>
              </p:cNvSpPr>
              <p:nvPr>
                <p:ph idx="1"/>
              </p:nvPr>
            </p:nvSpPr>
            <p:spPr>
              <a:xfrm>
                <a:off x="628649" y="1369219"/>
                <a:ext cx="8332471" cy="3263504"/>
              </a:xfrm>
              <a:blipFill>
                <a:blip r:embed="rId4"/>
                <a:stretch>
                  <a:fillRect l="-1064" t="-2724"/>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63EA92D7-568B-4148-B9A3-5711F4BCFFE7}"/>
              </a:ext>
            </a:extLst>
          </p:cNvPr>
          <p:cNvGrpSpPr/>
          <p:nvPr/>
        </p:nvGrpSpPr>
        <p:grpSpPr>
          <a:xfrm>
            <a:off x="5985165" y="2028305"/>
            <a:ext cx="2844000" cy="2841351"/>
            <a:chOff x="5985165" y="2028305"/>
            <a:chExt cx="2844000" cy="2841351"/>
          </a:xfrm>
        </p:grpSpPr>
        <p:sp>
          <p:nvSpPr>
            <p:cNvPr id="13" name="Oval 12">
              <a:extLst>
                <a:ext uri="{FF2B5EF4-FFF2-40B4-BE49-F238E27FC236}">
                  <a16:creationId xmlns:a16="http://schemas.microsoft.com/office/drawing/2014/main" id="{B6A378D5-793B-4842-BD6B-D4342E533350}"/>
                </a:ext>
              </a:extLst>
            </p:cNvPr>
            <p:cNvSpPr/>
            <p:nvPr/>
          </p:nvSpPr>
          <p:spPr>
            <a:xfrm>
              <a:off x="5985165" y="2028305"/>
              <a:ext cx="2844000" cy="2841351"/>
            </a:xfrm>
            <a:prstGeom prst="ellipse">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000" dirty="0"/>
                <a:t>All Adversarial Examples</a:t>
              </a:r>
            </a:p>
          </p:txBody>
        </p:sp>
        <mc:AlternateContent xmlns:mc="http://schemas.openxmlformats.org/markup-compatibility/2006">
          <mc:Choice xmlns:a14="http://schemas.microsoft.com/office/drawing/2010/main" Requires="a14">
            <p:sp>
              <p:nvSpPr>
                <p:cNvPr id="14" name="Oval 13">
                  <a:extLst>
                    <a:ext uri="{FF2B5EF4-FFF2-40B4-BE49-F238E27FC236}">
                      <a16:creationId xmlns:a16="http://schemas.microsoft.com/office/drawing/2014/main" id="{29E899C5-265A-EB4D-B7BD-41C1C21E74BE}"/>
                    </a:ext>
                  </a:extLst>
                </p:cNvPr>
                <p:cNvSpPr>
                  <a:spLocks noChangeAspect="1"/>
                </p:cNvSpPr>
                <p:nvPr/>
              </p:nvSpPr>
              <p:spPr>
                <a:xfrm>
                  <a:off x="6804246" y="3127174"/>
                  <a:ext cx="1645788" cy="1645788"/>
                </a:xfrm>
                <a:prstGeom prst="ellipse">
                  <a:avLst/>
                </a:prstGeom>
              </p:spPr>
              <p:style>
                <a:lnRef idx="1">
                  <a:schemeClr val="accent5"/>
                </a:lnRef>
                <a:fillRef idx="2">
                  <a:schemeClr val="accent5"/>
                </a:fillRef>
                <a:effectRef idx="1">
                  <a:schemeClr val="accent5"/>
                </a:effectRef>
                <a:fontRef idx="minor">
                  <a:schemeClr val="dk1"/>
                </a:fontRef>
              </p:style>
              <p:txBody>
                <a:bodyPr lIns="0" tIns="0" rIns="0" bIns="72000" rtlCol="0" anchor="ctr"/>
                <a:lstStyle/>
                <a:p>
                  <a:pPr algn="ct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ℓ</m:t>
                          </m:r>
                        </m:e>
                        <m:sub>
                          <m:r>
                            <a:rPr lang="fr-CH" b="0" i="1" dirty="0" smtClean="0">
                              <a:latin typeface="Cambria Math" panose="02040503050406030204" pitchFamily="18" charset="0"/>
                              <a:ea typeface="Cambria Math" panose="02040503050406030204" pitchFamily="18" charset="0"/>
                            </a:rPr>
                            <m:t>𝑝</m:t>
                          </m:r>
                        </m:sub>
                      </m:sSub>
                    </m:oMath>
                  </a14:m>
                  <a:r>
                    <a:rPr lang="en-US" dirty="0"/>
                    <a:t>-bounded (excessive sensitivity)</a:t>
                  </a:r>
                </a:p>
              </p:txBody>
            </p:sp>
          </mc:Choice>
          <mc:Fallback>
            <p:sp>
              <p:nvSpPr>
                <p:cNvPr id="14" name="Oval 13">
                  <a:extLst>
                    <a:ext uri="{FF2B5EF4-FFF2-40B4-BE49-F238E27FC236}">
                      <a16:creationId xmlns:a16="http://schemas.microsoft.com/office/drawing/2014/main" id="{29E899C5-265A-EB4D-B7BD-41C1C21E74BE}"/>
                    </a:ext>
                  </a:extLst>
                </p:cNvPr>
                <p:cNvSpPr>
                  <a:spLocks noRot="1" noChangeAspect="1" noMove="1" noResize="1" noEditPoints="1" noAdjustHandles="1" noChangeArrowheads="1" noChangeShapeType="1" noTextEdit="1"/>
                </p:cNvSpPr>
                <p:nvPr/>
              </p:nvSpPr>
              <p:spPr>
                <a:xfrm>
                  <a:off x="6804246" y="3127174"/>
                  <a:ext cx="1645788" cy="1645788"/>
                </a:xfrm>
                <a:prstGeom prst="ellipse">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2" name="Rounded Rectangle 21">
                <a:extLst>
                  <a:ext uri="{FF2B5EF4-FFF2-40B4-BE49-F238E27FC236}">
                    <a16:creationId xmlns:a16="http://schemas.microsoft.com/office/drawing/2014/main" id="{76D3708D-3284-D741-B0E4-43B4F7BAF268}"/>
                  </a:ext>
                </a:extLst>
              </p:cNvPr>
              <p:cNvSpPr/>
              <p:nvPr/>
            </p:nvSpPr>
            <p:spPr>
              <a:xfrm>
                <a:off x="378146" y="3599186"/>
                <a:ext cx="5227888" cy="12704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Concrete measure of progress:</a:t>
                </a:r>
              </a:p>
              <a:p>
                <a:pPr algn="ctr"/>
                <a:r>
                  <a:rPr lang="en-US" sz="2000" i="1" dirty="0"/>
                  <a:t>“my classifier has 97% accuracy for perturbations of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ℓ</m:t>
                        </m:r>
                      </m:e>
                      <m:sub>
                        <m:r>
                          <a:rPr lang="fr-CH" sz="2000" b="0" i="1" dirty="0" smtClean="0">
                            <a:latin typeface="Cambria Math" panose="02040503050406030204" pitchFamily="18" charset="0"/>
                            <a:ea typeface="Cambria Math" panose="02040503050406030204" pitchFamily="18" charset="0"/>
                          </a:rPr>
                          <m:t>2</m:t>
                        </m:r>
                      </m:sub>
                    </m:sSub>
                  </m:oMath>
                </a14:m>
                <a:r>
                  <a:rPr lang="en-US" sz="2000" i="1" dirty="0"/>
                  <a:t> norm bounded by </a:t>
                </a:r>
                <a14:m>
                  <m:oMath xmlns:m="http://schemas.openxmlformats.org/officeDocument/2006/math">
                    <m:r>
                      <a:rPr lang="fr-CH" sz="2000" i="1">
                        <a:latin typeface="Cambria Math" panose="02040503050406030204" pitchFamily="18" charset="0"/>
                        <a:ea typeface="Cambria Math" panose="02040503050406030204" pitchFamily="18" charset="0"/>
                      </a:rPr>
                      <m:t>𝜀</m:t>
                    </m:r>
                    <m:r>
                      <a:rPr lang="fr-CH" sz="2000" i="1">
                        <a:latin typeface="Cambria Math" panose="02040503050406030204" pitchFamily="18" charset="0"/>
                        <a:ea typeface="Cambria Math" panose="02040503050406030204" pitchFamily="18" charset="0"/>
                      </a:rPr>
                      <m:t> </m:t>
                    </m:r>
                  </m:oMath>
                </a14:m>
                <a:r>
                  <a:rPr lang="en-US" sz="2000" i="1" dirty="0"/>
                  <a:t>= 2”</a:t>
                </a:r>
              </a:p>
            </p:txBody>
          </p:sp>
        </mc:Choice>
        <mc:Fallback>
          <p:sp>
            <p:nvSpPr>
              <p:cNvPr id="22" name="Rounded Rectangle 21">
                <a:extLst>
                  <a:ext uri="{FF2B5EF4-FFF2-40B4-BE49-F238E27FC236}">
                    <a16:creationId xmlns:a16="http://schemas.microsoft.com/office/drawing/2014/main" id="{76D3708D-3284-D741-B0E4-43B4F7BAF268}"/>
                  </a:ext>
                </a:extLst>
              </p:cNvPr>
              <p:cNvSpPr>
                <a:spLocks noRot="1" noChangeAspect="1" noMove="1" noResize="1" noEditPoints="1" noAdjustHandles="1" noChangeArrowheads="1" noChangeShapeType="1" noTextEdit="1"/>
              </p:cNvSpPr>
              <p:nvPr/>
            </p:nvSpPr>
            <p:spPr>
              <a:xfrm>
                <a:off x="378146" y="3599186"/>
                <a:ext cx="5227888" cy="1270470"/>
              </a:xfrm>
              <a:prstGeom prst="roundRect">
                <a:avLst/>
              </a:prstGeom>
              <a:blipFill>
                <a:blip r:embed="rId6"/>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4C9F1061-E816-2E46-AC63-97C3E0007E67}"/>
              </a:ext>
            </a:extLst>
          </p:cNvPr>
          <p:cNvSpPr>
            <a:spLocks noGrp="1"/>
          </p:cNvSpPr>
          <p:nvPr>
            <p:ph type="sldNum" sz="quarter" idx="12"/>
          </p:nvPr>
        </p:nvSpPr>
        <p:spPr/>
        <p:txBody>
          <a:bodyPr/>
          <a:lstStyle/>
          <a:p>
            <a:fld id="{68720AF1-A8C5-AD43-A7B8-E010D13E1890}" type="slidenum">
              <a:rPr lang="en-US" smtClean="0"/>
              <a:t>3</a:t>
            </a:fld>
            <a:endParaRPr lang="en-US"/>
          </a:p>
        </p:txBody>
      </p:sp>
    </p:spTree>
    <p:extLst>
      <p:ext uri="{BB962C8B-B14F-4D97-AF65-F5344CB8AC3E}">
        <p14:creationId xmlns:p14="http://schemas.microsoft.com/office/powerpoint/2010/main" val="31553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7483-5603-E241-9B88-0BCE9B73761C}"/>
              </a:ext>
            </a:extLst>
          </p:cNvPr>
          <p:cNvSpPr>
            <a:spLocks noGrp="1"/>
          </p:cNvSpPr>
          <p:nvPr>
            <p:ph type="title"/>
          </p:nvPr>
        </p:nvSpPr>
        <p:spPr/>
        <p:txBody>
          <a:bodyPr/>
          <a:lstStyle/>
          <a:p>
            <a:r>
              <a:rPr lang="en-US" dirty="0"/>
              <a:t>Goodhart’s Law</a:t>
            </a:r>
          </a:p>
        </p:txBody>
      </p:sp>
      <p:pic>
        <p:nvPicPr>
          <p:cNvPr id="8" name="Picture 7">
            <a:extLst>
              <a:ext uri="{FF2B5EF4-FFF2-40B4-BE49-F238E27FC236}">
                <a16:creationId xmlns:a16="http://schemas.microsoft.com/office/drawing/2014/main" id="{467D3FBE-61F0-504F-A394-7A92EA54C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3045" y="2046772"/>
            <a:ext cx="1788459" cy="2230054"/>
          </a:xfrm>
          <a:prstGeom prst="rect">
            <a:avLst/>
          </a:prstGeom>
        </p:spPr>
      </p:pic>
      <p:sp>
        <p:nvSpPr>
          <p:cNvPr id="9" name="Oval Callout 8">
            <a:extLst>
              <a:ext uri="{FF2B5EF4-FFF2-40B4-BE49-F238E27FC236}">
                <a16:creationId xmlns:a16="http://schemas.microsoft.com/office/drawing/2014/main" id="{108FFC7B-AF7C-344C-82AA-2681BCE2C68F}"/>
              </a:ext>
            </a:extLst>
          </p:cNvPr>
          <p:cNvSpPr/>
          <p:nvPr/>
        </p:nvSpPr>
        <p:spPr>
          <a:xfrm>
            <a:off x="3533935" y="1044358"/>
            <a:ext cx="5310807" cy="1664551"/>
          </a:xfrm>
          <a:prstGeom prst="wedgeEllipseCallout">
            <a:avLst>
              <a:gd name="adj1" fmla="val -45722"/>
              <a:gd name="adj2" fmla="val 5801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“W</a:t>
            </a:r>
            <a:r>
              <a:rPr lang="en-US" sz="2400" i="1" dirty="0"/>
              <a:t>hen a measure becomes a target, it ceases to be a good measure</a:t>
            </a:r>
            <a:r>
              <a:rPr lang="en-US" sz="2400" dirty="0"/>
              <a:t>”</a:t>
            </a:r>
          </a:p>
        </p:txBody>
      </p:sp>
      <p:sp>
        <p:nvSpPr>
          <p:cNvPr id="12" name="Slide Number Placeholder 11">
            <a:extLst>
              <a:ext uri="{FF2B5EF4-FFF2-40B4-BE49-F238E27FC236}">
                <a16:creationId xmlns:a16="http://schemas.microsoft.com/office/drawing/2014/main" id="{191C55E2-94AF-8641-A2D0-6C89FD38D914}"/>
              </a:ext>
            </a:extLst>
          </p:cNvPr>
          <p:cNvSpPr>
            <a:spLocks noGrp="1"/>
          </p:cNvSpPr>
          <p:nvPr>
            <p:ph type="sldNum" sz="quarter" idx="12"/>
          </p:nvPr>
        </p:nvSpPr>
        <p:spPr/>
        <p:txBody>
          <a:bodyPr/>
          <a:lstStyle/>
          <a:p>
            <a:fld id="{68720AF1-A8C5-AD43-A7B8-E010D13E1890}" type="slidenum">
              <a:rPr lang="en-US" smtClean="0"/>
              <a:t>4</a:t>
            </a:fld>
            <a:endParaRPr lang="en-US"/>
          </a:p>
        </p:txBody>
      </p:sp>
    </p:spTree>
    <p:extLst>
      <p:ext uri="{BB962C8B-B14F-4D97-AF65-F5344CB8AC3E}">
        <p14:creationId xmlns:p14="http://schemas.microsoft.com/office/powerpoint/2010/main" val="241919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34FE-B1E7-CC4C-8A7D-3705B6C303BC}"/>
              </a:ext>
            </a:extLst>
          </p:cNvPr>
          <p:cNvSpPr>
            <a:spLocks noGrp="1"/>
          </p:cNvSpPr>
          <p:nvPr>
            <p:ph type="title"/>
          </p:nvPr>
        </p:nvSpPr>
        <p:spPr>
          <a:xfrm>
            <a:off x="628650" y="273844"/>
            <a:ext cx="8112242" cy="994172"/>
          </a:xfrm>
        </p:spPr>
        <p:txBody>
          <a:bodyPr>
            <a:normAutofit fontScale="90000"/>
          </a:bodyPr>
          <a:lstStyle/>
          <a:p>
            <a:r>
              <a:rPr lang="en-US" dirty="0"/>
              <a:t>New Vulnerability: Invariance Adversarial Examples</a:t>
            </a:r>
          </a:p>
        </p:txBody>
      </p:sp>
      <p:pic>
        <p:nvPicPr>
          <p:cNvPr id="18" name="Picture 17">
            <a:extLst>
              <a:ext uri="{FF2B5EF4-FFF2-40B4-BE49-F238E27FC236}">
                <a16:creationId xmlns:a16="http://schemas.microsoft.com/office/drawing/2014/main" id="{822411B5-92F9-3248-B872-332F964DF5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0839" y="2410611"/>
            <a:ext cx="540000" cy="540000"/>
          </a:xfrm>
          <a:prstGeom prst="rect">
            <a:avLst/>
          </a:prstGeom>
          <a:ln>
            <a:solidFill>
              <a:schemeClr val="bg1">
                <a:lumMod val="65000"/>
              </a:schemeClr>
            </a:solidFill>
          </a:ln>
        </p:spPr>
      </p:pic>
      <p:pic>
        <p:nvPicPr>
          <p:cNvPr id="22" name="Picture 21">
            <a:extLst>
              <a:ext uri="{FF2B5EF4-FFF2-40B4-BE49-F238E27FC236}">
                <a16:creationId xmlns:a16="http://schemas.microsoft.com/office/drawing/2014/main" id="{80A2AA64-3A69-304F-92A6-7FB9D1A1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5416" y="2516160"/>
            <a:ext cx="1080000" cy="1080000"/>
          </a:xfrm>
          <a:prstGeom prst="rect">
            <a:avLst/>
          </a:prstGeom>
        </p:spPr>
      </p:pic>
      <p:pic>
        <p:nvPicPr>
          <p:cNvPr id="23" name="Picture 22">
            <a:extLst>
              <a:ext uri="{FF2B5EF4-FFF2-40B4-BE49-F238E27FC236}">
                <a16:creationId xmlns:a16="http://schemas.microsoft.com/office/drawing/2014/main" id="{464B8C6C-A052-904E-B462-0EB54E2426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827" y="2540222"/>
            <a:ext cx="1031875" cy="1031876"/>
          </a:xfrm>
          <a:prstGeom prst="rect">
            <a:avLst/>
          </a:prstGeom>
        </p:spPr>
      </p:pic>
      <p:cxnSp>
        <p:nvCxnSpPr>
          <p:cNvPr id="26" name="Straight Arrow Connector 25">
            <a:extLst>
              <a:ext uri="{FF2B5EF4-FFF2-40B4-BE49-F238E27FC236}">
                <a16:creationId xmlns:a16="http://schemas.microsoft.com/office/drawing/2014/main" id="{5EB14AFA-DAEA-5740-A90E-3C0014252EF9}"/>
              </a:ext>
            </a:extLst>
          </p:cNvPr>
          <p:cNvCxnSpPr>
            <a:cxnSpLocks/>
            <a:stCxn id="23" idx="3"/>
            <a:endCxn id="22" idx="1"/>
          </p:cNvCxnSpPr>
          <p:nvPr/>
        </p:nvCxnSpPr>
        <p:spPr>
          <a:xfrm>
            <a:off x="1725702" y="3056160"/>
            <a:ext cx="1949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a16="http://schemas.microsoft.com/office/drawing/2014/main" id="{45FCC228-A278-564D-94E8-424AD2BEA0F4}"/>
              </a:ext>
            </a:extLst>
          </p:cNvPr>
          <p:cNvSpPr>
            <a:spLocks noChangeAspect="1"/>
          </p:cNvSpPr>
          <p:nvPr/>
        </p:nvSpPr>
        <p:spPr>
          <a:xfrm>
            <a:off x="3943028" y="3608618"/>
            <a:ext cx="544776" cy="5472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C00000"/>
                </a:solidFill>
              </a:rPr>
              <a:t>3</a:t>
            </a:r>
          </a:p>
        </p:txBody>
      </p:sp>
      <p:sp>
        <p:nvSpPr>
          <p:cNvPr id="96" name="Oval 95">
            <a:extLst>
              <a:ext uri="{FF2B5EF4-FFF2-40B4-BE49-F238E27FC236}">
                <a16:creationId xmlns:a16="http://schemas.microsoft.com/office/drawing/2014/main" id="{40BE4C9D-397E-8746-B154-9D7E2D3D6B06}"/>
              </a:ext>
            </a:extLst>
          </p:cNvPr>
          <p:cNvSpPr/>
          <p:nvPr/>
        </p:nvSpPr>
        <p:spPr>
          <a:xfrm>
            <a:off x="5650308" y="1928553"/>
            <a:ext cx="3090584" cy="2809212"/>
          </a:xfrm>
          <a:prstGeom prst="ellipse">
            <a:avLst/>
          </a:prstGeom>
        </p:spPr>
        <p:style>
          <a:lnRef idx="1">
            <a:schemeClr val="accent3"/>
          </a:lnRef>
          <a:fillRef idx="2">
            <a:schemeClr val="accent3"/>
          </a:fillRef>
          <a:effectRef idx="1">
            <a:schemeClr val="accent3"/>
          </a:effectRef>
          <a:fontRef idx="minor">
            <a:schemeClr val="dk1"/>
          </a:fontRef>
        </p:style>
        <p:txBody>
          <a:bodyPr tIns="0" bIns="0" rtlCol="0" anchor="t"/>
          <a:lstStyle/>
          <a:p>
            <a:pPr algn="ctr"/>
            <a:r>
              <a:rPr lang="en-US" sz="2000" dirty="0"/>
              <a:t>All Adversarial Examples</a:t>
            </a:r>
          </a:p>
        </p:txBody>
      </p:sp>
      <p:sp>
        <p:nvSpPr>
          <p:cNvPr id="97" name="Oval 96">
            <a:extLst>
              <a:ext uri="{FF2B5EF4-FFF2-40B4-BE49-F238E27FC236}">
                <a16:creationId xmlns:a16="http://schemas.microsoft.com/office/drawing/2014/main" id="{BAB7050F-78C1-404A-A784-0CAB898A4DC4}"/>
              </a:ext>
            </a:extLst>
          </p:cNvPr>
          <p:cNvSpPr>
            <a:spLocks noChangeAspect="1"/>
          </p:cNvSpPr>
          <p:nvPr/>
        </p:nvSpPr>
        <p:spPr>
          <a:xfrm>
            <a:off x="7194885" y="3026836"/>
            <a:ext cx="1368000" cy="1368000"/>
          </a:xfrm>
          <a:prstGeom prst="ellipse">
            <a:avLst/>
          </a:prstGeom>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en-US" dirty="0"/>
              <a:t>excessive sensitivity</a:t>
            </a:r>
          </a:p>
        </p:txBody>
      </p:sp>
      <p:sp>
        <p:nvSpPr>
          <p:cNvPr id="107" name="Oval 106">
            <a:extLst>
              <a:ext uri="{FF2B5EF4-FFF2-40B4-BE49-F238E27FC236}">
                <a16:creationId xmlns:a16="http://schemas.microsoft.com/office/drawing/2014/main" id="{4CDD74B7-B057-FE49-BC21-8706B1960106}"/>
              </a:ext>
            </a:extLst>
          </p:cNvPr>
          <p:cNvSpPr>
            <a:spLocks noChangeAspect="1"/>
          </p:cNvSpPr>
          <p:nvPr/>
        </p:nvSpPr>
        <p:spPr>
          <a:xfrm>
            <a:off x="5763060" y="2898149"/>
            <a:ext cx="1368000" cy="1368000"/>
          </a:xfrm>
          <a:prstGeom prst="ellipse">
            <a:avLst/>
          </a:prstGeom>
          <a:ln/>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en-US" dirty="0"/>
              <a:t>excessive invariance</a:t>
            </a:r>
          </a:p>
        </p:txBody>
      </p:sp>
      <p:sp>
        <p:nvSpPr>
          <p:cNvPr id="112" name="Cross 111">
            <a:extLst>
              <a:ext uri="{FF2B5EF4-FFF2-40B4-BE49-F238E27FC236}">
                <a16:creationId xmlns:a16="http://schemas.microsoft.com/office/drawing/2014/main" id="{DB2C6EDF-6FF6-8F41-AD73-93EC2593B439}"/>
              </a:ext>
            </a:extLst>
          </p:cNvPr>
          <p:cNvSpPr/>
          <p:nvPr/>
        </p:nvSpPr>
        <p:spPr>
          <a:xfrm>
            <a:off x="2157029" y="2500611"/>
            <a:ext cx="360000" cy="360000"/>
          </a:xfrm>
          <a:prstGeom prst="plus">
            <a:avLst>
              <a:gd name="adj" fmla="val 38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a:extLst>
              <a:ext uri="{FF2B5EF4-FFF2-40B4-BE49-F238E27FC236}">
                <a16:creationId xmlns:a16="http://schemas.microsoft.com/office/drawing/2014/main" id="{F8912126-3464-5D4F-8A64-92358AE4C548}"/>
              </a:ext>
            </a:extLst>
          </p:cNvPr>
          <p:cNvSpPr>
            <a:spLocks noChangeAspect="1"/>
          </p:cNvSpPr>
          <p:nvPr/>
        </p:nvSpPr>
        <p:spPr>
          <a:xfrm>
            <a:off x="937376" y="3608618"/>
            <a:ext cx="544776" cy="5472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accent6">
                    <a:lumMod val="50000"/>
                  </a:schemeClr>
                </a:solidFill>
              </a:rPr>
              <a:t>3</a:t>
            </a:r>
          </a:p>
        </p:txBody>
      </p:sp>
      <p:sp>
        <p:nvSpPr>
          <p:cNvPr id="13" name="Content Placeholder 2">
            <a:extLst>
              <a:ext uri="{FF2B5EF4-FFF2-40B4-BE49-F238E27FC236}">
                <a16:creationId xmlns:a16="http://schemas.microsoft.com/office/drawing/2014/main" id="{2FB04827-D52E-4045-8334-16A6DF89A9C4}"/>
              </a:ext>
            </a:extLst>
          </p:cNvPr>
          <p:cNvSpPr>
            <a:spLocks noGrp="1"/>
          </p:cNvSpPr>
          <p:nvPr>
            <p:ph idx="1"/>
          </p:nvPr>
        </p:nvSpPr>
        <p:spPr>
          <a:xfrm>
            <a:off x="628650" y="1369219"/>
            <a:ext cx="7886700" cy="747446"/>
          </a:xfrm>
        </p:spPr>
        <p:txBody>
          <a:bodyPr/>
          <a:lstStyle/>
          <a:p>
            <a:pPr marL="0" indent="0">
              <a:buNone/>
            </a:pPr>
            <a:r>
              <a:rPr lang="en-US" i="1" dirty="0"/>
              <a:t>Small semantics-altering </a:t>
            </a:r>
            <a:r>
              <a:rPr lang="en-US" dirty="0"/>
              <a:t>perturbations that </a:t>
            </a:r>
            <a:r>
              <a:rPr lang="en-US" i="1" dirty="0"/>
              <a:t>don’t</a:t>
            </a:r>
            <a:r>
              <a:rPr lang="en-US" dirty="0"/>
              <a:t> change classification</a:t>
            </a:r>
          </a:p>
        </p:txBody>
      </p:sp>
      <p:sp>
        <p:nvSpPr>
          <p:cNvPr id="3" name="TextBox 2">
            <a:extLst>
              <a:ext uri="{FF2B5EF4-FFF2-40B4-BE49-F238E27FC236}">
                <a16:creationId xmlns:a16="http://schemas.microsoft.com/office/drawing/2014/main" id="{D95542EF-598B-3641-9E01-D0D96C0C7AA1}"/>
              </a:ext>
            </a:extLst>
          </p:cNvPr>
          <p:cNvSpPr txBox="1"/>
          <p:nvPr/>
        </p:nvSpPr>
        <p:spPr>
          <a:xfrm>
            <a:off x="628650" y="4737764"/>
            <a:ext cx="6541855" cy="338554"/>
          </a:xfrm>
          <a:prstGeom prst="rect">
            <a:avLst/>
          </a:prstGeom>
          <a:noFill/>
        </p:spPr>
        <p:txBody>
          <a:bodyPr wrap="none" rtlCol="0">
            <a:spAutoFit/>
          </a:bodyPr>
          <a:lstStyle/>
          <a:p>
            <a:r>
              <a:rPr lang="en-US" sz="1600" dirty="0"/>
              <a:t>“Excessive Invariance Causes Adversarial Vulnerability”, Jacobsen et al., 2019</a:t>
            </a:r>
          </a:p>
        </p:txBody>
      </p:sp>
      <p:sp>
        <p:nvSpPr>
          <p:cNvPr id="6" name="Slide Number Placeholder 5">
            <a:extLst>
              <a:ext uri="{FF2B5EF4-FFF2-40B4-BE49-F238E27FC236}">
                <a16:creationId xmlns:a16="http://schemas.microsoft.com/office/drawing/2014/main" id="{5A034C5F-F9D0-AA4C-8904-DB4D503B3B9E}"/>
              </a:ext>
            </a:extLst>
          </p:cNvPr>
          <p:cNvSpPr>
            <a:spLocks noGrp="1"/>
          </p:cNvSpPr>
          <p:nvPr>
            <p:ph type="sldNum" sz="quarter" idx="12"/>
          </p:nvPr>
        </p:nvSpPr>
        <p:spPr/>
        <p:txBody>
          <a:bodyPr/>
          <a:lstStyle/>
          <a:p>
            <a:fld id="{68720AF1-A8C5-AD43-A7B8-E010D13E1890}" type="slidenum">
              <a:rPr lang="en-US" smtClean="0"/>
              <a:t>5</a:t>
            </a:fld>
            <a:endParaRPr lang="en-US"/>
          </a:p>
        </p:txBody>
      </p:sp>
    </p:spTree>
    <p:extLst>
      <p:ext uri="{BB962C8B-B14F-4D97-AF65-F5344CB8AC3E}">
        <p14:creationId xmlns:p14="http://schemas.microsoft.com/office/powerpoint/2010/main" val="348648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3A2D-1786-964A-A6FE-EA572A9F983D}"/>
              </a:ext>
            </a:extLst>
          </p:cNvPr>
          <p:cNvSpPr>
            <a:spLocks noGrp="1"/>
          </p:cNvSpPr>
          <p:nvPr>
            <p:ph type="title"/>
          </p:nvPr>
        </p:nvSpPr>
        <p:spPr/>
        <p:txBody>
          <a:bodyPr/>
          <a:lstStyle/>
          <a:p>
            <a:r>
              <a:rPr lang="en-US" dirty="0"/>
              <a:t>Our Results</a:t>
            </a:r>
          </a:p>
        </p:txBody>
      </p:sp>
      <p:sp>
        <p:nvSpPr>
          <p:cNvPr id="13" name="Content Placeholder 2">
            <a:extLst>
              <a:ext uri="{FF2B5EF4-FFF2-40B4-BE49-F238E27FC236}">
                <a16:creationId xmlns:a16="http://schemas.microsoft.com/office/drawing/2014/main" id="{5F874350-FB8C-2247-99E9-9DF2AAA379C5}"/>
              </a:ext>
            </a:extLst>
          </p:cNvPr>
          <p:cNvSpPr>
            <a:spLocks noGrp="1"/>
          </p:cNvSpPr>
          <p:nvPr>
            <p:ph idx="1"/>
          </p:nvPr>
        </p:nvSpPr>
        <p:spPr>
          <a:xfrm>
            <a:off x="628649" y="1369219"/>
            <a:ext cx="6534272" cy="3263504"/>
          </a:xfrm>
        </p:spPr>
        <p:txBody>
          <a:bodyPr>
            <a:normAutofit/>
          </a:bodyPr>
          <a:lstStyle/>
          <a:p>
            <a:pPr marL="0" indent="0">
              <a:buNone/>
            </a:pPr>
            <a:r>
              <a:rPr lang="en-US" sz="2400" u="sng" dirty="0"/>
              <a:t>State-of-the-art “robust” models are </a:t>
            </a:r>
            <a:r>
              <a:rPr lang="en-US" sz="2400" i="1" u="sng" dirty="0"/>
              <a:t>too </a:t>
            </a:r>
            <a:r>
              <a:rPr lang="en-US" sz="2400" u="sng" dirty="0"/>
              <a:t>robust</a:t>
            </a:r>
          </a:p>
          <a:p>
            <a:pPr marL="0" indent="0">
              <a:buNone/>
            </a:pPr>
            <a:r>
              <a:rPr lang="en-US" sz="2400" dirty="0"/>
              <a:t>Invariance to semantically meaningful </a:t>
            </a:r>
            <a:br>
              <a:rPr lang="en-US" sz="2400" dirty="0"/>
            </a:br>
            <a:r>
              <a:rPr lang="en-US" sz="2400" dirty="0"/>
              <a:t>features can be exploited</a:t>
            </a:r>
          </a:p>
          <a:p>
            <a:pPr marL="0" indent="0">
              <a:buNone/>
            </a:pPr>
            <a:endParaRPr lang="en-US" sz="2400" dirty="0"/>
          </a:p>
          <a:p>
            <a:pPr marL="0" indent="0">
              <a:buNone/>
            </a:pPr>
            <a:r>
              <a:rPr lang="en-US" sz="2400" u="sng" dirty="0"/>
              <a:t>Inherent tradeoffs</a:t>
            </a:r>
          </a:p>
          <a:p>
            <a:pPr marL="0" indent="0">
              <a:buNone/>
            </a:pPr>
            <a:r>
              <a:rPr lang="en-US" sz="2400" dirty="0"/>
              <a:t>Solving excessive sensitivity &amp; invariance </a:t>
            </a:r>
            <a:br>
              <a:rPr lang="en-US" sz="2400" dirty="0"/>
            </a:br>
            <a:r>
              <a:rPr lang="en-US" sz="2400" dirty="0">
                <a:sym typeface="Wingdings" pitchFamily="2" charset="2"/>
              </a:rPr>
              <a:t>implies perfect classifier</a:t>
            </a:r>
            <a:endParaRPr lang="en-US" sz="2400"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A8B4977-0D9D-4C47-A914-27179DAF94B3}"/>
                  </a:ext>
                </a:extLst>
              </p:cNvPr>
              <p:cNvSpPr/>
              <p:nvPr/>
            </p:nvSpPr>
            <p:spPr>
              <a:xfrm>
                <a:off x="6380294" y="1876089"/>
                <a:ext cx="2440575" cy="11961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Model with 88% </a:t>
                </a:r>
                <a:r>
                  <a:rPr lang="en-US" sz="2000" i="1" dirty="0"/>
                  <a:t>certified</a:t>
                </a:r>
                <a:r>
                  <a:rPr lang="en-US" sz="2000" dirty="0"/>
                  <a:t> robust accuracy for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ea typeface="Cambria Math" panose="02040503050406030204" pitchFamily="18" charset="0"/>
                          </a:rPr>
                          <m:t>ℓ</m:t>
                        </m:r>
                      </m:e>
                      <m:sub>
                        <m:r>
                          <a:rPr lang="en-US" sz="2000" i="1" dirty="0" smtClean="0">
                            <a:latin typeface="Cambria Math" panose="02040503050406030204" pitchFamily="18" charset="0"/>
                            <a:ea typeface="Cambria Math" panose="02040503050406030204" pitchFamily="18" charset="0"/>
                          </a:rPr>
                          <m:t>∞</m:t>
                        </m:r>
                      </m:sub>
                    </m:sSub>
                    <m:r>
                      <a:rPr lang="fr-CH" sz="2000" b="0" i="0" dirty="0" smtClean="0">
                        <a:latin typeface="Cambria Math" panose="02040503050406030204" pitchFamily="18" charset="0"/>
                      </a:rPr>
                      <m:t> </m:t>
                    </m:r>
                  </m:oMath>
                </a14:m>
                <a:r>
                  <a:rPr lang="en-US" sz="2000" dirty="0"/>
                  <a:t>≤ 0.4 </a:t>
                </a:r>
              </a:p>
            </p:txBody>
          </p:sp>
        </mc:Choice>
        <mc:Fallback xmlns="">
          <p:sp>
            <p:nvSpPr>
              <p:cNvPr id="16" name="Rectangle 15">
                <a:extLst>
                  <a:ext uri="{FF2B5EF4-FFF2-40B4-BE49-F238E27FC236}">
                    <a16:creationId xmlns:a16="http://schemas.microsoft.com/office/drawing/2014/main" id="{7A8B4977-0D9D-4C47-A914-27179DAF94B3}"/>
                  </a:ext>
                </a:extLst>
              </p:cNvPr>
              <p:cNvSpPr>
                <a:spLocks noRot="1" noChangeAspect="1" noMove="1" noResize="1" noEditPoints="1" noAdjustHandles="1" noChangeArrowheads="1" noChangeShapeType="1" noTextEdit="1"/>
              </p:cNvSpPr>
              <p:nvPr/>
            </p:nvSpPr>
            <p:spPr>
              <a:xfrm>
                <a:off x="6380294" y="1876089"/>
                <a:ext cx="2440575" cy="1196110"/>
              </a:xfrm>
              <a:prstGeom prst="rect">
                <a:avLst/>
              </a:prstGeom>
              <a:blipFill>
                <a:blip r:embed="rId3"/>
                <a:stretch>
                  <a:fillRect l="-1031" r="-2577"/>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0DBE6676-08FA-5940-A71C-750159B6C73A}"/>
              </a:ext>
            </a:extLst>
          </p:cNvPr>
          <p:cNvGrpSpPr/>
          <p:nvPr/>
        </p:nvGrpSpPr>
        <p:grpSpPr>
          <a:xfrm>
            <a:off x="6072133" y="770831"/>
            <a:ext cx="2987486" cy="4135523"/>
            <a:chOff x="6072133" y="770831"/>
            <a:chExt cx="2987486" cy="4135523"/>
          </a:xfrm>
        </p:grpSpPr>
        <p:sp>
          <p:nvSpPr>
            <p:cNvPr id="31" name="TextBox 30">
              <a:extLst>
                <a:ext uri="{FF2B5EF4-FFF2-40B4-BE49-F238E27FC236}">
                  <a16:creationId xmlns:a16="http://schemas.microsoft.com/office/drawing/2014/main" id="{4C7F881E-987D-2447-A108-24BA0EAEB72C}"/>
                </a:ext>
              </a:extLst>
            </p:cNvPr>
            <p:cNvSpPr txBox="1"/>
            <p:nvPr/>
          </p:nvSpPr>
          <p:spPr>
            <a:xfrm>
              <a:off x="6072133" y="4075357"/>
              <a:ext cx="2795324" cy="830997"/>
            </a:xfrm>
            <a:prstGeom prst="rect">
              <a:avLst/>
            </a:prstGeom>
            <a:noFill/>
          </p:spPr>
          <p:txBody>
            <a:bodyPr wrap="square" rtlCol="0">
              <a:spAutoFit/>
            </a:bodyPr>
            <a:lstStyle/>
            <a:p>
              <a:pPr algn="ctr"/>
              <a:r>
                <a:rPr lang="en-US" sz="2400" b="1" dirty="0">
                  <a:solidFill>
                    <a:srgbClr val="FF0000"/>
                  </a:solidFill>
                </a:rPr>
                <a:t>12% agreement with human labels</a:t>
              </a:r>
            </a:p>
          </p:txBody>
        </p:sp>
        <p:cxnSp>
          <p:nvCxnSpPr>
            <p:cNvPr id="46" name="Straight Arrow Connector 45">
              <a:extLst>
                <a:ext uri="{FF2B5EF4-FFF2-40B4-BE49-F238E27FC236}">
                  <a16:creationId xmlns:a16="http://schemas.microsoft.com/office/drawing/2014/main" id="{2E61754D-A141-9646-97B7-4DA87DFFF28F}"/>
                </a:ext>
              </a:extLst>
            </p:cNvPr>
            <p:cNvCxnSpPr>
              <a:cxnSpLocks/>
            </p:cNvCxnSpPr>
            <p:nvPr/>
          </p:nvCxnSpPr>
          <p:spPr>
            <a:xfrm flipH="1">
              <a:off x="7066723" y="1291339"/>
              <a:ext cx="1" cy="58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FC78414-D106-AA42-8406-65C684C8AE36}"/>
                </a:ext>
              </a:extLst>
            </p:cNvPr>
            <p:cNvCxnSpPr/>
            <p:nvPr/>
          </p:nvCxnSpPr>
          <p:spPr>
            <a:xfrm flipH="1">
              <a:off x="7050587" y="3072199"/>
              <a:ext cx="1" cy="347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2F145B0-4D1E-EF4C-A580-94499C81A634}"/>
                </a:ext>
              </a:extLst>
            </p:cNvPr>
            <p:cNvCxnSpPr/>
            <p:nvPr/>
          </p:nvCxnSpPr>
          <p:spPr>
            <a:xfrm flipH="1">
              <a:off x="7904444" y="3072199"/>
              <a:ext cx="1" cy="347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a:extLst>
                <a:ext uri="{FF2B5EF4-FFF2-40B4-BE49-F238E27FC236}">
                  <a16:creationId xmlns:a16="http://schemas.microsoft.com/office/drawing/2014/main" id="{BC7EF8CA-AF7F-4E42-A95D-444F874285F4}"/>
                </a:ext>
              </a:extLst>
            </p:cNvPr>
            <p:cNvSpPr>
              <a:spLocks noChangeAspect="1"/>
            </p:cNvSpPr>
            <p:nvPr/>
          </p:nvSpPr>
          <p:spPr>
            <a:xfrm>
              <a:off x="7627038" y="3419265"/>
              <a:ext cx="544776" cy="5472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C00000"/>
                  </a:solidFill>
                </a:rPr>
                <a:t>1</a:t>
              </a:r>
            </a:p>
          </p:txBody>
        </p:sp>
        <p:sp>
          <p:nvSpPr>
            <p:cNvPr id="53" name="Rounded Rectangle 52">
              <a:extLst>
                <a:ext uri="{FF2B5EF4-FFF2-40B4-BE49-F238E27FC236}">
                  <a16:creationId xmlns:a16="http://schemas.microsoft.com/office/drawing/2014/main" id="{AB8114F5-49D4-F040-8EEA-D439E1569414}"/>
                </a:ext>
              </a:extLst>
            </p:cNvPr>
            <p:cNvSpPr>
              <a:spLocks noChangeAspect="1"/>
            </p:cNvSpPr>
            <p:nvPr/>
          </p:nvSpPr>
          <p:spPr>
            <a:xfrm>
              <a:off x="6767776" y="3419265"/>
              <a:ext cx="544776" cy="5472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accent6">
                      <a:lumMod val="50000"/>
                    </a:schemeClr>
                  </a:solidFill>
                </a:rPr>
                <a:t>1</a:t>
              </a:r>
            </a:p>
          </p:txBody>
        </p:sp>
        <p:pic>
          <p:nvPicPr>
            <p:cNvPr id="58" name="Picture 57">
              <a:extLst>
                <a:ext uri="{FF2B5EF4-FFF2-40B4-BE49-F238E27FC236}">
                  <a16:creationId xmlns:a16="http://schemas.microsoft.com/office/drawing/2014/main" id="{F86966ED-8311-EF44-ADA5-14E6418749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0986" y="880199"/>
              <a:ext cx="432000" cy="432000"/>
            </a:xfrm>
            <a:prstGeom prst="rect">
              <a:avLst/>
            </a:prstGeom>
          </p:spPr>
        </p:pic>
        <p:pic>
          <p:nvPicPr>
            <p:cNvPr id="59" name="Picture 58">
              <a:extLst>
                <a:ext uri="{FF2B5EF4-FFF2-40B4-BE49-F238E27FC236}">
                  <a16:creationId xmlns:a16="http://schemas.microsoft.com/office/drawing/2014/main" id="{D9EF3D13-061B-5041-892A-20E6E16F6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8515" y="885045"/>
              <a:ext cx="432000" cy="432000"/>
            </a:xfrm>
            <a:prstGeom prst="rect">
              <a:avLst/>
            </a:prstGeom>
          </p:spPr>
        </p:pic>
        <p:cxnSp>
          <p:nvCxnSpPr>
            <p:cNvPr id="60" name="Straight Connector 59">
              <a:extLst>
                <a:ext uri="{FF2B5EF4-FFF2-40B4-BE49-F238E27FC236}">
                  <a16:creationId xmlns:a16="http://schemas.microsoft.com/office/drawing/2014/main" id="{09CE8EF0-6F15-5F43-8F6B-B8A9769AFAEB}"/>
                </a:ext>
              </a:extLst>
            </p:cNvPr>
            <p:cNvCxnSpPr>
              <a:cxnSpLocks/>
            </p:cNvCxnSpPr>
            <p:nvPr/>
          </p:nvCxnSpPr>
          <p:spPr>
            <a:xfrm>
              <a:off x="6732491" y="770930"/>
              <a:ext cx="0" cy="61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5BABA06E-7273-BE49-92C9-64E74C7B8346}"/>
                </a:ext>
              </a:extLst>
            </p:cNvPr>
            <p:cNvCxnSpPr>
              <a:cxnSpLocks/>
            </p:cNvCxnSpPr>
            <p:nvPr/>
          </p:nvCxnSpPr>
          <p:spPr>
            <a:xfrm>
              <a:off x="6778662" y="770930"/>
              <a:ext cx="0" cy="61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4E03168-C75B-9545-8EE6-477875823B3A}"/>
                </a:ext>
              </a:extLst>
            </p:cNvPr>
            <p:cNvCxnSpPr>
              <a:cxnSpLocks/>
            </p:cNvCxnSpPr>
            <p:nvPr/>
          </p:nvCxnSpPr>
          <p:spPr>
            <a:xfrm>
              <a:off x="8142503" y="770831"/>
              <a:ext cx="0" cy="61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800A326-945A-CE4D-BB4D-F7D475F4A2C3}"/>
                </a:ext>
              </a:extLst>
            </p:cNvPr>
            <p:cNvCxnSpPr>
              <a:cxnSpLocks/>
            </p:cNvCxnSpPr>
            <p:nvPr/>
          </p:nvCxnSpPr>
          <p:spPr>
            <a:xfrm>
              <a:off x="8199560" y="770831"/>
              <a:ext cx="0" cy="612000"/>
            </a:xfrm>
            <a:prstGeom prst="line">
              <a:avLst/>
            </a:prstGeom>
            <a:ln w="38100"/>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FF660647-31D4-5E41-868A-B553B8C48520}"/>
                </a:ext>
              </a:extLst>
            </p:cNvPr>
            <p:cNvSpPr txBox="1"/>
            <p:nvPr/>
          </p:nvSpPr>
          <p:spPr>
            <a:xfrm>
              <a:off x="7330173" y="863758"/>
              <a:ext cx="279244" cy="461665"/>
            </a:xfrm>
            <a:prstGeom prst="rect">
              <a:avLst/>
            </a:prstGeom>
            <a:noFill/>
          </p:spPr>
          <p:txBody>
            <a:bodyPr wrap="none" rtlCol="0">
              <a:spAutoFit/>
            </a:bodyPr>
            <a:lstStyle/>
            <a:p>
              <a:r>
                <a:rPr lang="en-US" sz="2400" dirty="0"/>
                <a:t>-</a:t>
              </a: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94B2F3A-E309-0949-847F-805F21A4E12C}"/>
                    </a:ext>
                  </a:extLst>
                </p:cNvPr>
                <p:cNvSpPr txBox="1"/>
                <p:nvPr/>
              </p:nvSpPr>
              <p:spPr>
                <a:xfrm>
                  <a:off x="8117383" y="1057756"/>
                  <a:ext cx="405880"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baseline="-25000" dirty="0" smtClean="0">
                            <a:latin typeface="Cambria Math" panose="02040503050406030204" pitchFamily="18" charset="0"/>
                            <a:ea typeface="Cambria Math" panose="02040503050406030204" pitchFamily="18" charset="0"/>
                          </a:rPr>
                          <m:t>∞</m:t>
                        </m:r>
                      </m:oMath>
                    </m:oMathPara>
                  </a14:m>
                  <a:endParaRPr lang="en-US" sz="2400" baseline="-25000" dirty="0"/>
                </a:p>
              </p:txBody>
            </p:sp>
          </mc:Choice>
          <mc:Fallback xmlns="">
            <p:sp>
              <p:nvSpPr>
                <p:cNvPr id="65" name="TextBox 64">
                  <a:extLst>
                    <a:ext uri="{FF2B5EF4-FFF2-40B4-BE49-F238E27FC236}">
                      <a16:creationId xmlns:a16="http://schemas.microsoft.com/office/drawing/2014/main" id="{094B2F3A-E309-0949-847F-805F21A4E12C}"/>
                    </a:ext>
                  </a:extLst>
                </p:cNvPr>
                <p:cNvSpPr txBox="1">
                  <a:spLocks noRot="1" noChangeAspect="1" noMove="1" noResize="1" noEditPoints="1" noAdjustHandles="1" noChangeArrowheads="1" noChangeShapeType="1" noTextEdit="1"/>
                </p:cNvSpPr>
                <p:nvPr/>
              </p:nvSpPr>
              <p:spPr>
                <a:xfrm>
                  <a:off x="8117383" y="1057756"/>
                  <a:ext cx="405880" cy="453137"/>
                </a:xfrm>
                <a:prstGeom prst="rect">
                  <a:avLst/>
                </a:prstGeom>
                <a:blipFill>
                  <a:blip r:embed="rId6"/>
                  <a:stretch>
                    <a:fillRect/>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70FF82DC-45BD-8B40-B4EB-F1184C63F401}"/>
                </a:ext>
              </a:extLst>
            </p:cNvPr>
            <p:cNvSpPr txBox="1"/>
            <p:nvPr/>
          </p:nvSpPr>
          <p:spPr>
            <a:xfrm>
              <a:off x="8264208" y="856952"/>
              <a:ext cx="795411" cy="461665"/>
            </a:xfrm>
            <a:prstGeom prst="rect">
              <a:avLst/>
            </a:prstGeom>
            <a:noFill/>
          </p:spPr>
          <p:txBody>
            <a:bodyPr wrap="none" rtlCol="0">
              <a:spAutoFit/>
            </a:bodyPr>
            <a:lstStyle/>
            <a:p>
              <a:r>
                <a:rPr lang="en-US" sz="2400" dirty="0"/>
                <a:t>= 0.4</a:t>
              </a:r>
            </a:p>
          </p:txBody>
        </p:sp>
        <p:cxnSp>
          <p:nvCxnSpPr>
            <p:cNvPr id="68" name="Straight Arrow Connector 67">
              <a:extLst>
                <a:ext uri="{FF2B5EF4-FFF2-40B4-BE49-F238E27FC236}">
                  <a16:creationId xmlns:a16="http://schemas.microsoft.com/office/drawing/2014/main" id="{E8D5C970-3B22-BD4E-88EF-1E8B320981F5}"/>
                </a:ext>
              </a:extLst>
            </p:cNvPr>
            <p:cNvCxnSpPr>
              <a:cxnSpLocks/>
            </p:cNvCxnSpPr>
            <p:nvPr/>
          </p:nvCxnSpPr>
          <p:spPr>
            <a:xfrm flipH="1">
              <a:off x="7872866" y="1291339"/>
              <a:ext cx="1" cy="58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2" name="Slide Number Placeholder 71">
            <a:extLst>
              <a:ext uri="{FF2B5EF4-FFF2-40B4-BE49-F238E27FC236}">
                <a16:creationId xmlns:a16="http://schemas.microsoft.com/office/drawing/2014/main" id="{FAEAD2EF-110C-A543-899B-1679CF2942BE}"/>
              </a:ext>
            </a:extLst>
          </p:cNvPr>
          <p:cNvSpPr>
            <a:spLocks noGrp="1"/>
          </p:cNvSpPr>
          <p:nvPr>
            <p:ph type="sldNum" sz="quarter" idx="12"/>
          </p:nvPr>
        </p:nvSpPr>
        <p:spPr/>
        <p:txBody>
          <a:bodyPr/>
          <a:lstStyle/>
          <a:p>
            <a:fld id="{68720AF1-A8C5-AD43-A7B8-E010D13E1890}" type="slidenum">
              <a:rPr lang="en-US" smtClean="0"/>
              <a:t>6</a:t>
            </a:fld>
            <a:endParaRPr lang="en-US"/>
          </a:p>
        </p:txBody>
      </p:sp>
    </p:spTree>
    <p:extLst>
      <p:ext uri="{BB962C8B-B14F-4D97-AF65-F5344CB8AC3E}">
        <p14:creationId xmlns:p14="http://schemas.microsoft.com/office/powerpoint/2010/main" val="24373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5ABC-6E5B-E84B-862B-5D870B3BB47D}"/>
              </a:ext>
            </a:extLst>
          </p:cNvPr>
          <p:cNvSpPr>
            <a:spLocks noGrp="1"/>
          </p:cNvSpPr>
          <p:nvPr>
            <p:ph type="title"/>
          </p:nvPr>
        </p:nvSpPr>
        <p:spPr/>
        <p:txBody>
          <a:bodyPr/>
          <a:lstStyle/>
          <a:p>
            <a:r>
              <a:rPr lang="en-US" dirty="0"/>
              <a:t>A Fundamental Tradeoff</a:t>
            </a:r>
          </a:p>
        </p:txBody>
      </p:sp>
      <p:pic>
        <p:nvPicPr>
          <p:cNvPr id="4" name="Picture 3">
            <a:extLst>
              <a:ext uri="{FF2B5EF4-FFF2-40B4-BE49-F238E27FC236}">
                <a16:creationId xmlns:a16="http://schemas.microsoft.com/office/drawing/2014/main" id="{B1D8C4A1-6681-644B-AE27-535DF27501B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53560" y="1268016"/>
            <a:ext cx="1800000" cy="1800000"/>
          </a:xfrm>
          <a:prstGeom prst="rect">
            <a:avLst/>
          </a:prstGeom>
        </p:spPr>
      </p:pic>
      <p:sp>
        <p:nvSpPr>
          <p:cNvPr id="9" name="TextBox 8">
            <a:extLst>
              <a:ext uri="{FF2B5EF4-FFF2-40B4-BE49-F238E27FC236}">
                <a16:creationId xmlns:a16="http://schemas.microsoft.com/office/drawing/2014/main" id="{6DE67E25-56FD-4949-97AB-95F98F0CC3E5}"/>
              </a:ext>
            </a:extLst>
          </p:cNvPr>
          <p:cNvSpPr txBox="1"/>
          <p:nvPr/>
        </p:nvSpPr>
        <p:spPr>
          <a:xfrm>
            <a:off x="1799695" y="3068016"/>
            <a:ext cx="1456745" cy="400110"/>
          </a:xfrm>
          <a:prstGeom prst="rect">
            <a:avLst/>
          </a:prstGeom>
          <a:noFill/>
        </p:spPr>
        <p:txBody>
          <a:bodyPr wrap="none" rtlCol="0">
            <a:spAutoFit/>
          </a:bodyPr>
          <a:lstStyle/>
          <a:p>
            <a:r>
              <a:rPr lang="en-US" sz="2000" b="1" dirty="0">
                <a:solidFill>
                  <a:srgbClr val="00B050"/>
                </a:solidFill>
              </a:rPr>
              <a:t>Hermit-crab</a:t>
            </a:r>
          </a:p>
        </p:txBody>
      </p:sp>
      <p:grpSp>
        <p:nvGrpSpPr>
          <p:cNvPr id="20" name="Group 19">
            <a:extLst>
              <a:ext uri="{FF2B5EF4-FFF2-40B4-BE49-F238E27FC236}">
                <a16:creationId xmlns:a16="http://schemas.microsoft.com/office/drawing/2014/main" id="{2765D424-E1C4-664A-87BC-300B4CCCD5E1}"/>
              </a:ext>
            </a:extLst>
          </p:cNvPr>
          <p:cNvGrpSpPr/>
          <p:nvPr/>
        </p:nvGrpSpPr>
        <p:grpSpPr>
          <a:xfrm>
            <a:off x="2286000" y="1268016"/>
            <a:ext cx="5203986" cy="2200110"/>
            <a:chOff x="2286000" y="1268016"/>
            <a:chExt cx="5203986" cy="2200110"/>
          </a:xfrm>
        </p:grpSpPr>
        <p:pic>
          <p:nvPicPr>
            <p:cNvPr id="6" name="Picture 5">
              <a:extLst>
                <a:ext uri="{FF2B5EF4-FFF2-40B4-BE49-F238E27FC236}">
                  <a16:creationId xmlns:a16="http://schemas.microsoft.com/office/drawing/2014/main" id="{BF07C71D-10F1-3841-B753-974DA8999A0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5689986" y="1268016"/>
              <a:ext cx="1800000" cy="1800000"/>
            </a:xfrm>
            <a:prstGeom prst="rect">
              <a:avLst/>
            </a:prstGeom>
          </p:spPr>
        </p:pic>
        <p:cxnSp>
          <p:nvCxnSpPr>
            <p:cNvPr id="11" name="Straight Arrow Connector 10">
              <a:extLst>
                <a:ext uri="{FF2B5EF4-FFF2-40B4-BE49-F238E27FC236}">
                  <a16:creationId xmlns:a16="http://schemas.microsoft.com/office/drawing/2014/main" id="{3936A1C5-DCCA-5F45-8E06-09E6879FFAC8}"/>
                </a:ext>
              </a:extLst>
            </p:cNvPr>
            <p:cNvCxnSpPr>
              <a:stCxn id="4" idx="3"/>
              <a:endCxn id="6" idx="1"/>
            </p:cNvCxnSpPr>
            <p:nvPr/>
          </p:nvCxnSpPr>
          <p:spPr>
            <a:xfrm>
              <a:off x="3353560" y="2168016"/>
              <a:ext cx="23364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87BE7DC-3F50-DC4A-997E-D3357E4C9B68}"/>
                    </a:ext>
                  </a:extLst>
                </p:cNvPr>
                <p:cNvSpPr/>
                <p:nvPr/>
              </p:nvSpPr>
              <p:spPr>
                <a:xfrm>
                  <a:off x="2286000" y="1793259"/>
                  <a:ext cx="4572000" cy="400110"/>
                </a:xfrm>
                <a:prstGeom prst="rect">
                  <a:avLst/>
                </a:prstGeom>
              </p:spPr>
              <p:txBody>
                <a:bodyPr>
                  <a:spAutoFit/>
                </a:bodyPr>
                <a:lstStyle/>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p>
                                  <m:sSupPr>
                                    <m:ctrlPr>
                                      <a:rPr lang="fr-CH" sz="2000" i="1">
                                        <a:latin typeface="Cambria Math" panose="02040503050406030204" pitchFamily="18" charset="0"/>
                                      </a:rPr>
                                    </m:ctrlPr>
                                  </m:sSupPr>
                                  <m:e>
                                    <m:r>
                                      <m:rPr>
                                        <m:sty m:val="p"/>
                                      </m:rPr>
                                      <a:rPr lang="fr-CH" sz="2000">
                                        <a:latin typeface="Cambria Math" panose="02040503050406030204" pitchFamily="18" charset="0"/>
                                      </a:rPr>
                                      <m:t>x</m:t>
                                    </m:r>
                                  </m:e>
                                  <m:sup>
                                    <m:r>
                                      <a:rPr lang="fr-CH" sz="2000">
                                        <a:latin typeface="Cambria Math" panose="02040503050406030204" pitchFamily="18" charset="0"/>
                                      </a:rPr>
                                      <m:t>′</m:t>
                                    </m:r>
                                  </m:sup>
                                </m:sSup>
                                <m:r>
                                  <a:rPr lang="fr-CH" sz="2000">
                                    <a:latin typeface="Cambria Math" panose="02040503050406030204" pitchFamily="18" charset="0"/>
                                  </a:rPr>
                                  <m:t>−</m:t>
                                </m:r>
                                <m:r>
                                  <m:rPr>
                                    <m:sty m:val="p"/>
                                  </m:rPr>
                                  <a:rPr lang="fr-CH" sz="2000">
                                    <a:latin typeface="Cambria Math" panose="02040503050406030204" pitchFamily="18" charset="0"/>
                                  </a:rPr>
                                  <m:t>x</m:t>
                                </m:r>
                              </m:e>
                            </m:d>
                          </m:e>
                          <m:sub>
                            <m:r>
                              <a:rPr lang="fr-CH" sz="2000" b="0" i="1" smtClean="0">
                                <a:latin typeface="Cambria Math" panose="02040503050406030204" pitchFamily="18" charset="0"/>
                              </a:rPr>
                              <m:t>2</m:t>
                            </m:r>
                          </m:sub>
                        </m:sSub>
                        <m:r>
                          <a:rPr lang="fr-CH" sz="2000">
                            <a:latin typeface="Cambria Math" panose="02040503050406030204" pitchFamily="18" charset="0"/>
                          </a:rPr>
                          <m:t>≤</m:t>
                        </m:r>
                        <m:r>
                          <a:rPr lang="fr-CH" sz="2000" b="0" i="0" smtClean="0">
                            <a:latin typeface="Cambria Math" panose="02040503050406030204" pitchFamily="18" charset="0"/>
                          </a:rPr>
                          <m:t>22</m:t>
                        </m:r>
                      </m:oMath>
                    </m:oMathPara>
                  </a14:m>
                  <a:endParaRPr lang="en-US" sz="2000" dirty="0"/>
                </a:p>
              </p:txBody>
            </p:sp>
          </mc:Choice>
          <mc:Fallback xmlns="">
            <p:sp>
              <p:nvSpPr>
                <p:cNvPr id="13" name="Rectangle 12">
                  <a:extLst>
                    <a:ext uri="{FF2B5EF4-FFF2-40B4-BE49-F238E27FC236}">
                      <a16:creationId xmlns:a16="http://schemas.microsoft.com/office/drawing/2014/main" id="{987BE7DC-3F50-DC4A-997E-D3357E4C9B68}"/>
                    </a:ext>
                  </a:extLst>
                </p:cNvPr>
                <p:cNvSpPr>
                  <a:spLocks noRot="1" noChangeAspect="1" noMove="1" noResize="1" noEditPoints="1" noAdjustHandles="1" noChangeArrowheads="1" noChangeShapeType="1" noTextEdit="1"/>
                </p:cNvSpPr>
                <p:nvPr/>
              </p:nvSpPr>
              <p:spPr>
                <a:xfrm>
                  <a:off x="2286000" y="1793259"/>
                  <a:ext cx="4572000" cy="400110"/>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2132CCD-F454-3C41-BE37-0588046B845C}"/>
                </a:ext>
              </a:extLst>
            </p:cNvPr>
            <p:cNvSpPr txBox="1"/>
            <p:nvPr/>
          </p:nvSpPr>
          <p:spPr>
            <a:xfrm>
              <a:off x="6036577" y="3068016"/>
              <a:ext cx="1383840" cy="400110"/>
            </a:xfrm>
            <a:prstGeom prst="rect">
              <a:avLst/>
            </a:prstGeom>
            <a:noFill/>
          </p:spPr>
          <p:txBody>
            <a:bodyPr wrap="none" rtlCol="0">
              <a:spAutoFit/>
            </a:bodyPr>
            <a:lstStyle/>
            <a:p>
              <a:r>
                <a:rPr lang="en-US" sz="2000" b="1" dirty="0">
                  <a:solidFill>
                    <a:srgbClr val="FF0000"/>
                  </a:solidFill>
                </a:rPr>
                <a:t>Guacamole</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129F04-0820-5744-AC44-80015D467B0E}"/>
                  </a:ext>
                </a:extLst>
              </p:cNvPr>
              <p:cNvSpPr txBox="1"/>
              <p:nvPr/>
            </p:nvSpPr>
            <p:spPr>
              <a:xfrm>
                <a:off x="725214" y="3847858"/>
                <a:ext cx="7974684" cy="738664"/>
              </a:xfrm>
              <a:prstGeom prst="rect">
                <a:avLst/>
              </a:prstGeom>
              <a:noFill/>
            </p:spPr>
            <p:txBody>
              <a:bodyPr wrap="none" rtlCol="0">
                <a:spAutoFit/>
              </a:bodyPr>
              <a:lstStyle/>
              <a:p>
                <a:r>
                  <a:rPr lang="en-US" sz="2400" b="1" dirty="0"/>
                  <a:t>OK! </a:t>
                </a:r>
                <a:r>
                  <a:rPr lang="en-US" sz="2400" dirty="0"/>
                  <a:t>I’ll make my classifier robust to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ℓ</m:t>
                        </m:r>
                      </m:e>
                      <m:sub>
                        <m:r>
                          <a:rPr lang="fr-CH" sz="2400" b="0" i="1" dirty="0" smtClean="0">
                            <a:latin typeface="Cambria Math" panose="02040503050406030204" pitchFamily="18" charset="0"/>
                            <a:ea typeface="Cambria Math" panose="02040503050406030204" pitchFamily="18" charset="0"/>
                          </a:rPr>
                          <m:t>2</m:t>
                        </m:r>
                      </m:sub>
                    </m:sSub>
                    <m:r>
                      <a:rPr lang="en-US" sz="2400" i="1" dirty="0">
                        <a:latin typeface="Cambria Math" panose="02040503050406030204" pitchFamily="18" charset="0"/>
                        <a:ea typeface="Cambria Math" panose="02040503050406030204" pitchFamily="18" charset="0"/>
                      </a:rPr>
                      <m:t> </m:t>
                    </m:r>
                  </m:oMath>
                </a14:m>
                <a:r>
                  <a:rPr lang="en-US" sz="2400" dirty="0"/>
                  <a:t>perturbations of size 22</a:t>
                </a:r>
                <a:br>
                  <a:rPr lang="en-US" sz="2400" dirty="0"/>
                </a:br>
                <a:r>
                  <a:rPr lang="en-US" dirty="0"/>
                  <a:t>(we don’t yet know how to do this on ImageNet)</a:t>
                </a:r>
              </a:p>
            </p:txBody>
          </p:sp>
        </mc:Choice>
        <mc:Fallback xmlns="">
          <p:sp>
            <p:nvSpPr>
              <p:cNvPr id="15" name="TextBox 14">
                <a:extLst>
                  <a:ext uri="{FF2B5EF4-FFF2-40B4-BE49-F238E27FC236}">
                    <a16:creationId xmlns:a16="http://schemas.microsoft.com/office/drawing/2014/main" id="{B0129F04-0820-5744-AC44-80015D467B0E}"/>
                  </a:ext>
                </a:extLst>
              </p:cNvPr>
              <p:cNvSpPr txBox="1">
                <a:spLocks noRot="1" noChangeAspect="1" noMove="1" noResize="1" noEditPoints="1" noAdjustHandles="1" noChangeArrowheads="1" noChangeShapeType="1" noTextEdit="1"/>
              </p:cNvSpPr>
              <p:nvPr/>
            </p:nvSpPr>
            <p:spPr>
              <a:xfrm>
                <a:off x="725214" y="3847858"/>
                <a:ext cx="7974684" cy="738664"/>
              </a:xfrm>
              <a:prstGeom prst="rect">
                <a:avLst/>
              </a:prstGeom>
              <a:blipFill>
                <a:blip r:embed="rId6"/>
                <a:stretch>
                  <a:fillRect l="-1113" t="-3390" r="-159" b="-11864"/>
                </a:stretch>
              </a:blipFill>
            </p:spPr>
            <p:txBody>
              <a:bodyPr/>
              <a:lstStyle/>
              <a:p>
                <a:r>
                  <a:rPr lang="en-US">
                    <a:noFill/>
                  </a:rPr>
                  <a:t> </a:t>
                </a:r>
              </a:p>
            </p:txBody>
          </p:sp>
        </mc:Fallback>
      </mc:AlternateContent>
      <p:sp>
        <p:nvSpPr>
          <p:cNvPr id="19" name="Slide Number Placeholder 18">
            <a:extLst>
              <a:ext uri="{FF2B5EF4-FFF2-40B4-BE49-F238E27FC236}">
                <a16:creationId xmlns:a16="http://schemas.microsoft.com/office/drawing/2014/main" id="{9983ECDE-D4CF-2C42-B2E2-25ABCE398F4C}"/>
              </a:ext>
            </a:extLst>
          </p:cNvPr>
          <p:cNvSpPr>
            <a:spLocks noGrp="1"/>
          </p:cNvSpPr>
          <p:nvPr>
            <p:ph type="sldNum" sz="quarter" idx="12"/>
          </p:nvPr>
        </p:nvSpPr>
        <p:spPr/>
        <p:txBody>
          <a:bodyPr/>
          <a:lstStyle/>
          <a:p>
            <a:fld id="{68720AF1-A8C5-AD43-A7B8-E010D13E1890}" type="slidenum">
              <a:rPr lang="en-US" smtClean="0"/>
              <a:t>7</a:t>
            </a:fld>
            <a:endParaRPr lang="en-US"/>
          </a:p>
        </p:txBody>
      </p:sp>
    </p:spTree>
    <p:extLst>
      <p:ext uri="{BB962C8B-B14F-4D97-AF65-F5344CB8AC3E}">
        <p14:creationId xmlns:p14="http://schemas.microsoft.com/office/powerpoint/2010/main" val="8018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5ABC-6E5B-E84B-862B-5D870B3BB47D}"/>
              </a:ext>
            </a:extLst>
          </p:cNvPr>
          <p:cNvSpPr>
            <a:spLocks noGrp="1"/>
          </p:cNvSpPr>
          <p:nvPr>
            <p:ph type="title"/>
          </p:nvPr>
        </p:nvSpPr>
        <p:spPr/>
        <p:txBody>
          <a:bodyPr/>
          <a:lstStyle/>
          <a:p>
            <a:r>
              <a:rPr lang="en-US" dirty="0"/>
              <a:t>A Fundamental Tradeoff</a:t>
            </a:r>
          </a:p>
        </p:txBody>
      </p:sp>
      <p:pic>
        <p:nvPicPr>
          <p:cNvPr id="5" name="Picture 4">
            <a:extLst>
              <a:ext uri="{FF2B5EF4-FFF2-40B4-BE49-F238E27FC236}">
                <a16:creationId xmlns:a16="http://schemas.microsoft.com/office/drawing/2014/main" id="{056D9083-1D86-6A42-9C39-B0B99184BB4D}"/>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689986" y="1268016"/>
            <a:ext cx="1800000" cy="1800000"/>
          </a:xfrm>
          <a:prstGeom prst="rect">
            <a:avLst/>
          </a:prstGeom>
        </p:spPr>
      </p:pic>
      <p:pic>
        <p:nvPicPr>
          <p:cNvPr id="7" name="Picture 6">
            <a:extLst>
              <a:ext uri="{FF2B5EF4-FFF2-40B4-BE49-F238E27FC236}">
                <a16:creationId xmlns:a16="http://schemas.microsoft.com/office/drawing/2014/main" id="{8D60B1CF-423F-F943-851D-13228C895FE3}"/>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53560" y="1268016"/>
            <a:ext cx="1800000" cy="1800000"/>
          </a:xfrm>
          <a:prstGeom prst="rect">
            <a:avLst/>
          </a:prstGeom>
        </p:spPr>
      </p:pic>
      <p:sp>
        <p:nvSpPr>
          <p:cNvPr id="8" name="TextBox 7">
            <a:extLst>
              <a:ext uri="{FF2B5EF4-FFF2-40B4-BE49-F238E27FC236}">
                <a16:creationId xmlns:a16="http://schemas.microsoft.com/office/drawing/2014/main" id="{36136D52-8702-D641-ADE5-2527A9A3495A}"/>
              </a:ext>
            </a:extLst>
          </p:cNvPr>
          <p:cNvSpPr txBox="1"/>
          <p:nvPr/>
        </p:nvSpPr>
        <p:spPr>
          <a:xfrm>
            <a:off x="1799695" y="3068016"/>
            <a:ext cx="1456745" cy="400110"/>
          </a:xfrm>
          <a:prstGeom prst="rect">
            <a:avLst/>
          </a:prstGeom>
          <a:noFill/>
        </p:spPr>
        <p:txBody>
          <a:bodyPr wrap="none" rtlCol="0">
            <a:spAutoFit/>
          </a:bodyPr>
          <a:lstStyle/>
          <a:p>
            <a:r>
              <a:rPr lang="en-US" sz="2000" b="1" dirty="0">
                <a:solidFill>
                  <a:srgbClr val="00B050"/>
                </a:solidFill>
              </a:rPr>
              <a:t>Hermit-crab</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05B2A5F-EF4E-804A-83A3-61B1CE284BC9}"/>
                  </a:ext>
                </a:extLst>
              </p:cNvPr>
              <p:cNvSpPr/>
              <p:nvPr/>
            </p:nvSpPr>
            <p:spPr>
              <a:xfrm>
                <a:off x="2286000" y="1793259"/>
                <a:ext cx="4572000" cy="400110"/>
              </a:xfrm>
              <a:prstGeom prst="rect">
                <a:avLst/>
              </a:prstGeom>
            </p:spPr>
            <p:txBody>
              <a:bodyPr>
                <a:spAutoFit/>
              </a:bodyPr>
              <a:lstStyle/>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p>
                                <m:sSupPr>
                                  <m:ctrlPr>
                                    <a:rPr lang="fr-CH" sz="2000" i="1">
                                      <a:latin typeface="Cambria Math" panose="02040503050406030204" pitchFamily="18" charset="0"/>
                                    </a:rPr>
                                  </m:ctrlPr>
                                </m:sSupPr>
                                <m:e>
                                  <m:r>
                                    <m:rPr>
                                      <m:sty m:val="p"/>
                                    </m:rPr>
                                    <a:rPr lang="fr-CH" sz="2000">
                                      <a:latin typeface="Cambria Math" panose="02040503050406030204" pitchFamily="18" charset="0"/>
                                    </a:rPr>
                                    <m:t>x</m:t>
                                  </m:r>
                                </m:e>
                                <m:sup>
                                  <m:r>
                                    <a:rPr lang="fr-CH" sz="2000">
                                      <a:latin typeface="Cambria Math" panose="02040503050406030204" pitchFamily="18" charset="0"/>
                                    </a:rPr>
                                    <m:t>′</m:t>
                                  </m:r>
                                </m:sup>
                              </m:sSup>
                              <m:r>
                                <a:rPr lang="fr-CH" sz="2000">
                                  <a:latin typeface="Cambria Math" panose="02040503050406030204" pitchFamily="18" charset="0"/>
                                </a:rPr>
                                <m:t>−</m:t>
                              </m:r>
                              <m:r>
                                <m:rPr>
                                  <m:sty m:val="p"/>
                                </m:rPr>
                                <a:rPr lang="fr-CH" sz="2000">
                                  <a:latin typeface="Cambria Math" panose="02040503050406030204" pitchFamily="18" charset="0"/>
                                </a:rPr>
                                <m:t>x</m:t>
                              </m:r>
                            </m:e>
                          </m:d>
                        </m:e>
                        <m:sub>
                          <m:r>
                            <a:rPr lang="fr-CH" sz="2000" b="0" i="1" smtClean="0">
                              <a:latin typeface="Cambria Math" panose="02040503050406030204" pitchFamily="18" charset="0"/>
                            </a:rPr>
                            <m:t>2</m:t>
                          </m:r>
                        </m:sub>
                      </m:sSub>
                      <m:r>
                        <a:rPr lang="fr-CH" sz="2000">
                          <a:latin typeface="Cambria Math" panose="02040503050406030204" pitchFamily="18" charset="0"/>
                        </a:rPr>
                        <m:t>≤</m:t>
                      </m:r>
                      <m:r>
                        <a:rPr lang="fr-CH" sz="2000" b="0" i="0" smtClean="0">
                          <a:latin typeface="Cambria Math" panose="02040503050406030204" pitchFamily="18" charset="0"/>
                        </a:rPr>
                        <m:t>22</m:t>
                      </m:r>
                    </m:oMath>
                  </m:oMathPara>
                </a14:m>
                <a:endParaRPr lang="en-US" sz="2000" dirty="0"/>
              </a:p>
            </p:txBody>
          </p:sp>
        </mc:Choice>
        <mc:Fallback xmlns="">
          <p:sp>
            <p:nvSpPr>
              <p:cNvPr id="9" name="Rectangle 8">
                <a:extLst>
                  <a:ext uri="{FF2B5EF4-FFF2-40B4-BE49-F238E27FC236}">
                    <a16:creationId xmlns:a16="http://schemas.microsoft.com/office/drawing/2014/main" id="{C05B2A5F-EF4E-804A-83A3-61B1CE284BC9}"/>
                  </a:ext>
                </a:extLst>
              </p:cNvPr>
              <p:cNvSpPr>
                <a:spLocks noRot="1" noChangeAspect="1" noMove="1" noResize="1" noEditPoints="1" noAdjustHandles="1" noChangeArrowheads="1" noChangeShapeType="1" noTextEdit="1"/>
              </p:cNvSpPr>
              <p:nvPr/>
            </p:nvSpPr>
            <p:spPr>
              <a:xfrm>
                <a:off x="2286000" y="1793259"/>
                <a:ext cx="4572000" cy="400110"/>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5B73861-6186-B24D-8E6F-081D10C3AA85}"/>
              </a:ext>
            </a:extLst>
          </p:cNvPr>
          <p:cNvSpPr txBox="1"/>
          <p:nvPr/>
        </p:nvSpPr>
        <p:spPr>
          <a:xfrm>
            <a:off x="5936121" y="3068456"/>
            <a:ext cx="1456745" cy="400110"/>
          </a:xfrm>
          <a:prstGeom prst="rect">
            <a:avLst/>
          </a:prstGeom>
          <a:noFill/>
        </p:spPr>
        <p:txBody>
          <a:bodyPr wrap="none" rtlCol="0">
            <a:spAutoFit/>
          </a:bodyPr>
          <a:lstStyle/>
          <a:p>
            <a:r>
              <a:rPr lang="en-US" sz="2000" b="1" dirty="0">
                <a:solidFill>
                  <a:srgbClr val="FF0000"/>
                </a:solidFill>
              </a:rPr>
              <a:t>Hermit-crab</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974DBA-BDB3-724A-910A-3A6EBBC7B723}"/>
                  </a:ext>
                </a:extLst>
              </p:cNvPr>
              <p:cNvSpPr txBox="1"/>
              <p:nvPr/>
            </p:nvSpPr>
            <p:spPr>
              <a:xfrm>
                <a:off x="725215" y="3847858"/>
                <a:ext cx="7790136" cy="461665"/>
              </a:xfrm>
              <a:prstGeom prst="rect">
                <a:avLst/>
              </a:prstGeom>
              <a:noFill/>
            </p:spPr>
            <p:txBody>
              <a:bodyPr wrap="square" rtlCol="0">
                <a:spAutoFit/>
              </a:bodyPr>
              <a:lstStyle/>
              <a:p>
                <a:r>
                  <a:rPr lang="en-US" sz="2400" b="1" dirty="0"/>
                  <a:t>OK! </a:t>
                </a:r>
                <a:r>
                  <a:rPr lang="en-US" sz="2400" dirty="0"/>
                  <a:t>I’ll use a different norm than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ℓ</m:t>
                        </m:r>
                      </m:e>
                      <m:sub>
                        <m:r>
                          <a:rPr lang="fr-CH" sz="2400" b="0" i="1" dirty="0" smtClean="0">
                            <a:latin typeface="Cambria Math" panose="02040503050406030204" pitchFamily="18" charset="0"/>
                            <a:ea typeface="Cambria Math" panose="02040503050406030204" pitchFamily="18" charset="0"/>
                          </a:rPr>
                          <m:t>2</m:t>
                        </m:r>
                      </m:sub>
                    </m:sSub>
                  </m:oMath>
                </a14:m>
                <a:r>
                  <a:rPr lang="en-US" sz="2400" baseline="-25000" dirty="0"/>
                  <a:t> </a:t>
                </a:r>
                <a:r>
                  <a:rPr lang="en-US" sz="2400" dirty="0"/>
                  <a:t>to measure robustness</a:t>
                </a:r>
                <a:endParaRPr lang="en-US" sz="2400" baseline="-25000" dirty="0"/>
              </a:p>
            </p:txBody>
          </p:sp>
        </mc:Choice>
        <mc:Fallback xmlns="">
          <p:sp>
            <p:nvSpPr>
              <p:cNvPr id="12" name="TextBox 11">
                <a:extLst>
                  <a:ext uri="{FF2B5EF4-FFF2-40B4-BE49-F238E27FC236}">
                    <a16:creationId xmlns:a16="http://schemas.microsoft.com/office/drawing/2014/main" id="{52974DBA-BDB3-724A-910A-3A6EBBC7B723}"/>
                  </a:ext>
                </a:extLst>
              </p:cNvPr>
              <p:cNvSpPr txBox="1">
                <a:spLocks noRot="1" noChangeAspect="1" noMove="1" noResize="1" noEditPoints="1" noAdjustHandles="1" noChangeArrowheads="1" noChangeShapeType="1" noTextEdit="1"/>
              </p:cNvSpPr>
              <p:nvPr/>
            </p:nvSpPr>
            <p:spPr>
              <a:xfrm>
                <a:off x="725215" y="3847858"/>
                <a:ext cx="7790136" cy="461665"/>
              </a:xfrm>
              <a:prstGeom prst="rect">
                <a:avLst/>
              </a:prstGeom>
              <a:blipFill>
                <a:blip r:embed="rId6"/>
                <a:stretch>
                  <a:fillRect l="-1138" t="-5405" b="-29730"/>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2DD1D80-B993-1D4A-A4D4-67D1FC7CD13D}"/>
              </a:ext>
            </a:extLst>
          </p:cNvPr>
          <p:cNvCxnSpPr/>
          <p:nvPr/>
        </p:nvCxnSpPr>
        <p:spPr>
          <a:xfrm>
            <a:off x="3353560" y="2168016"/>
            <a:ext cx="23364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23BD524A-1EEB-6A45-B8E4-EF7DEFC91AD0}"/>
              </a:ext>
            </a:extLst>
          </p:cNvPr>
          <p:cNvSpPr>
            <a:spLocks noGrp="1"/>
          </p:cNvSpPr>
          <p:nvPr>
            <p:ph type="sldNum" sz="quarter" idx="12"/>
          </p:nvPr>
        </p:nvSpPr>
        <p:spPr/>
        <p:txBody>
          <a:bodyPr/>
          <a:lstStyle/>
          <a:p>
            <a:fld id="{68720AF1-A8C5-AD43-A7B8-E010D13E1890}" type="slidenum">
              <a:rPr lang="en-US" smtClean="0"/>
              <a:t>8</a:t>
            </a:fld>
            <a:endParaRPr lang="en-US"/>
          </a:p>
        </p:txBody>
      </p:sp>
    </p:spTree>
    <p:extLst>
      <p:ext uri="{BB962C8B-B14F-4D97-AF65-F5344CB8AC3E}">
        <p14:creationId xmlns:p14="http://schemas.microsoft.com/office/powerpoint/2010/main" val="41400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5ABC-6E5B-E84B-862B-5D870B3BB47D}"/>
              </a:ext>
            </a:extLst>
          </p:cNvPr>
          <p:cNvSpPr>
            <a:spLocks noGrp="1"/>
          </p:cNvSpPr>
          <p:nvPr>
            <p:ph type="title"/>
          </p:nvPr>
        </p:nvSpPr>
        <p:spPr/>
        <p:txBody>
          <a:bodyPr/>
          <a:lstStyle/>
          <a:p>
            <a:r>
              <a:rPr lang="en-US" dirty="0"/>
              <a:t>A Fundamental Tradeoff</a:t>
            </a:r>
          </a:p>
        </p:txBody>
      </p:sp>
      <p:sp>
        <p:nvSpPr>
          <p:cNvPr id="14" name="Slide Number Placeholder 13">
            <a:extLst>
              <a:ext uri="{FF2B5EF4-FFF2-40B4-BE49-F238E27FC236}">
                <a16:creationId xmlns:a16="http://schemas.microsoft.com/office/drawing/2014/main" id="{8A0AF34E-9A3E-2045-94A9-07280A762355}"/>
              </a:ext>
            </a:extLst>
          </p:cNvPr>
          <p:cNvSpPr>
            <a:spLocks noGrp="1"/>
          </p:cNvSpPr>
          <p:nvPr>
            <p:ph type="sldNum" sz="quarter" idx="12"/>
          </p:nvPr>
        </p:nvSpPr>
        <p:spPr/>
        <p:txBody>
          <a:bodyPr/>
          <a:lstStyle/>
          <a:p>
            <a:fld id="{68720AF1-A8C5-AD43-A7B8-E010D13E1890}" type="slidenum">
              <a:rPr lang="en-US" smtClean="0"/>
              <a:t>9</a:t>
            </a:fld>
            <a:endParaRPr lang="en-US"/>
          </a:p>
        </p:txBody>
      </p:sp>
      <p:grpSp>
        <p:nvGrpSpPr>
          <p:cNvPr id="4" name="Group 3">
            <a:extLst>
              <a:ext uri="{FF2B5EF4-FFF2-40B4-BE49-F238E27FC236}">
                <a16:creationId xmlns:a16="http://schemas.microsoft.com/office/drawing/2014/main" id="{547AFCB0-4187-1344-836E-E1FC5E9051E1}"/>
              </a:ext>
            </a:extLst>
          </p:cNvPr>
          <p:cNvGrpSpPr/>
          <p:nvPr/>
        </p:nvGrpSpPr>
        <p:grpSpPr>
          <a:xfrm>
            <a:off x="2453403" y="2989498"/>
            <a:ext cx="1982093" cy="2014116"/>
            <a:chOff x="2453403" y="2989498"/>
            <a:chExt cx="1982093" cy="2014116"/>
          </a:xfrm>
        </p:grpSpPr>
        <p:sp>
          <p:nvSpPr>
            <p:cNvPr id="18" name="Rectangle 17">
              <a:extLst>
                <a:ext uri="{FF2B5EF4-FFF2-40B4-BE49-F238E27FC236}">
                  <a16:creationId xmlns:a16="http://schemas.microsoft.com/office/drawing/2014/main" id="{F37818A9-C86B-0B46-8533-8D3FC572F7A2}"/>
                </a:ext>
              </a:extLst>
            </p:cNvPr>
            <p:cNvSpPr/>
            <p:nvPr/>
          </p:nvSpPr>
          <p:spPr>
            <a:xfrm>
              <a:off x="2756567" y="2989498"/>
              <a:ext cx="1382485" cy="1153546"/>
            </a:xfrm>
            <a:prstGeom prst="rect">
              <a:avLst/>
            </a:prstGeom>
            <a:pattFill prst="pct20">
              <a:fgClr>
                <a:schemeClr val="accent6">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CE5DF83-B7FF-074E-80C3-21965915EC66}"/>
                </a:ext>
              </a:extLst>
            </p:cNvPr>
            <p:cNvSpPr/>
            <p:nvPr/>
          </p:nvSpPr>
          <p:spPr>
            <a:xfrm>
              <a:off x="2866819" y="3354257"/>
              <a:ext cx="1186542" cy="674915"/>
            </a:xfrm>
            <a:custGeom>
              <a:avLst/>
              <a:gdLst>
                <a:gd name="connsiteX0" fmla="*/ 914400 w 1186542"/>
                <a:gd name="connsiteY0" fmla="*/ 0 h 674915"/>
                <a:gd name="connsiteX1" fmla="*/ 914400 w 1186542"/>
                <a:gd name="connsiteY1" fmla="*/ 0 h 674915"/>
                <a:gd name="connsiteX2" fmla="*/ 729342 w 1186542"/>
                <a:gd name="connsiteY2" fmla="*/ 54429 h 674915"/>
                <a:gd name="connsiteX3" fmla="*/ 685800 w 1186542"/>
                <a:gd name="connsiteY3" fmla="*/ 65315 h 674915"/>
                <a:gd name="connsiteX4" fmla="*/ 653142 w 1186542"/>
                <a:gd name="connsiteY4" fmla="*/ 76200 h 674915"/>
                <a:gd name="connsiteX5" fmla="*/ 598714 w 1186542"/>
                <a:gd name="connsiteY5" fmla="*/ 87086 h 674915"/>
                <a:gd name="connsiteX6" fmla="*/ 185057 w 1186542"/>
                <a:gd name="connsiteY6" fmla="*/ 87086 h 674915"/>
                <a:gd name="connsiteX7" fmla="*/ 0 w 1186542"/>
                <a:gd name="connsiteY7" fmla="*/ 326572 h 674915"/>
                <a:gd name="connsiteX8" fmla="*/ 87085 w 1186542"/>
                <a:gd name="connsiteY8" fmla="*/ 555172 h 674915"/>
                <a:gd name="connsiteX9" fmla="*/ 446314 w 1186542"/>
                <a:gd name="connsiteY9" fmla="*/ 674915 h 674915"/>
                <a:gd name="connsiteX10" fmla="*/ 968828 w 1186542"/>
                <a:gd name="connsiteY10" fmla="*/ 609600 h 674915"/>
                <a:gd name="connsiteX11" fmla="*/ 1186542 w 1186542"/>
                <a:gd name="connsiteY11" fmla="*/ 315686 h 674915"/>
                <a:gd name="connsiteX12" fmla="*/ 914400 w 1186542"/>
                <a:gd name="connsiteY12" fmla="*/ 0 h 6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542" h="674915">
                  <a:moveTo>
                    <a:pt x="914400" y="0"/>
                  </a:moveTo>
                  <a:lnTo>
                    <a:pt x="914400" y="0"/>
                  </a:lnTo>
                  <a:lnTo>
                    <a:pt x="729342" y="54429"/>
                  </a:lnTo>
                  <a:cubicBezTo>
                    <a:pt x="714957" y="58539"/>
                    <a:pt x="700185" y="61205"/>
                    <a:pt x="685800" y="65315"/>
                  </a:cubicBezTo>
                  <a:cubicBezTo>
                    <a:pt x="674767" y="68467"/>
                    <a:pt x="664274" y="73417"/>
                    <a:pt x="653142" y="76200"/>
                  </a:cubicBezTo>
                  <a:cubicBezTo>
                    <a:pt x="635192" y="80687"/>
                    <a:pt x="598714" y="87086"/>
                    <a:pt x="598714" y="87086"/>
                  </a:cubicBezTo>
                  <a:lnTo>
                    <a:pt x="185057" y="87086"/>
                  </a:lnTo>
                  <a:lnTo>
                    <a:pt x="0" y="326572"/>
                  </a:lnTo>
                  <a:lnTo>
                    <a:pt x="87085" y="555172"/>
                  </a:lnTo>
                  <a:lnTo>
                    <a:pt x="446314" y="674915"/>
                  </a:lnTo>
                  <a:lnTo>
                    <a:pt x="968828" y="609600"/>
                  </a:lnTo>
                  <a:lnTo>
                    <a:pt x="1186542" y="315686"/>
                  </a:lnTo>
                  <a:lnTo>
                    <a:pt x="914400" y="0"/>
                  </a:lnTo>
                  <a:close/>
                </a:path>
              </a:pathLst>
            </a:custGeom>
            <a:pattFill prst="pct10">
              <a:fgClr>
                <a:schemeClr val="accent1"/>
              </a:fgClr>
              <a:bgClr>
                <a:schemeClr val="bg1"/>
              </a:bgClr>
            </a:patt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Oval 19">
              <a:extLst>
                <a:ext uri="{FF2B5EF4-FFF2-40B4-BE49-F238E27FC236}">
                  <a16:creationId xmlns:a16="http://schemas.microsoft.com/office/drawing/2014/main" id="{AF1B0CB5-B2E6-844E-97F6-D22BACD534B5}"/>
                </a:ext>
              </a:extLst>
            </p:cNvPr>
            <p:cNvSpPr>
              <a:spLocks noChangeAspect="1"/>
            </p:cNvSpPr>
            <p:nvPr/>
          </p:nvSpPr>
          <p:spPr>
            <a:xfrm>
              <a:off x="3134204" y="3466714"/>
              <a:ext cx="540000" cy="540000"/>
            </a:xfrm>
            <a:prstGeom prst="ellipse">
              <a:avLst/>
            </a:prstGeom>
            <a:solidFill>
              <a:schemeClr val="bg1">
                <a:lumMod val="85000"/>
                <a:alpha val="50000"/>
              </a:schemeClr>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952889D1-9EA3-5541-BE90-3B2B2195A085}"/>
                </a:ext>
              </a:extLst>
            </p:cNvPr>
            <p:cNvSpPr>
              <a:spLocks noChangeAspect="1"/>
            </p:cNvSpPr>
            <p:nvPr/>
          </p:nvSpPr>
          <p:spPr>
            <a:xfrm>
              <a:off x="3359204" y="3691714"/>
              <a:ext cx="90000"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8B300B-4FEC-AF4E-835F-F019B6C3F015}"/>
                </a:ext>
              </a:extLst>
            </p:cNvPr>
            <p:cNvSpPr>
              <a:spLocks noChangeAspect="1"/>
            </p:cNvSpPr>
            <p:nvPr/>
          </p:nvSpPr>
          <p:spPr>
            <a:xfrm>
              <a:off x="3761975" y="3757028"/>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C6E2D417-296F-5049-8B46-3BDD47EB9358}"/>
                    </a:ext>
                  </a:extLst>
                </p:cNvPr>
                <p:cNvSpPr txBox="1"/>
                <p:nvPr/>
              </p:nvSpPr>
              <p:spPr>
                <a:xfrm>
                  <a:off x="2453403" y="4172617"/>
                  <a:ext cx="1982093" cy="830997"/>
                </a:xfrm>
                <a:prstGeom prst="rect">
                  <a:avLst/>
                </a:prstGeom>
                <a:noFill/>
              </p:spPr>
              <p:txBody>
                <a:bodyPr wrap="square" rtlCol="0">
                  <a:spAutoFit/>
                </a:bodyPr>
                <a:lstStyle/>
                <a:p>
                  <a:pPr algn="ctr"/>
                  <a:r>
                    <a:rPr lang="en-US" sz="1600" dirty="0"/>
                    <a:t>A model robust to small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ℓ</m:t>
                          </m:r>
                        </m:e>
                        <m:sub>
                          <m:r>
                            <a:rPr lang="fr-CH" sz="1600" i="1" dirty="0">
                              <a:latin typeface="Cambria Math" panose="02040503050406030204" pitchFamily="18" charset="0"/>
                              <a:ea typeface="Cambria Math" panose="02040503050406030204" pitchFamily="18" charset="0"/>
                            </a:rPr>
                            <m:t>2</m:t>
                          </m:r>
                        </m:sub>
                      </m:sSub>
                    </m:oMath>
                  </a14:m>
                  <a:r>
                    <a:rPr lang="en-US" sz="1600" dirty="0"/>
                    <a:t> noise is overly sensitive</a:t>
                  </a:r>
                </a:p>
              </p:txBody>
            </p:sp>
          </mc:Choice>
          <mc:Fallback>
            <p:sp>
              <p:nvSpPr>
                <p:cNvPr id="32" name="TextBox 31">
                  <a:extLst>
                    <a:ext uri="{FF2B5EF4-FFF2-40B4-BE49-F238E27FC236}">
                      <a16:creationId xmlns:a16="http://schemas.microsoft.com/office/drawing/2014/main" id="{C6E2D417-296F-5049-8B46-3BDD47EB9358}"/>
                    </a:ext>
                  </a:extLst>
                </p:cNvPr>
                <p:cNvSpPr txBox="1">
                  <a:spLocks noRot="1" noChangeAspect="1" noMove="1" noResize="1" noEditPoints="1" noAdjustHandles="1" noChangeArrowheads="1" noChangeShapeType="1" noTextEdit="1"/>
                </p:cNvSpPr>
                <p:nvPr/>
              </p:nvSpPr>
              <p:spPr>
                <a:xfrm>
                  <a:off x="2453403" y="4172617"/>
                  <a:ext cx="1982093" cy="830997"/>
                </a:xfrm>
                <a:prstGeom prst="rect">
                  <a:avLst/>
                </a:prstGeom>
                <a:blipFill>
                  <a:blip r:embed="rId3"/>
                  <a:stretch>
                    <a:fillRect t="-1515" b="-6061"/>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881AEB38-9AB1-3746-952B-675AEEF561F0}"/>
              </a:ext>
            </a:extLst>
          </p:cNvPr>
          <p:cNvGrpSpPr/>
          <p:nvPr/>
        </p:nvGrpSpPr>
        <p:grpSpPr>
          <a:xfrm>
            <a:off x="4705225" y="2963185"/>
            <a:ext cx="1982093" cy="2008585"/>
            <a:chOff x="4705225" y="2963185"/>
            <a:chExt cx="1982093" cy="2008585"/>
          </a:xfrm>
        </p:grpSpPr>
        <p:sp>
          <p:nvSpPr>
            <p:cNvPr id="23" name="Rectangle 22">
              <a:extLst>
                <a:ext uri="{FF2B5EF4-FFF2-40B4-BE49-F238E27FC236}">
                  <a16:creationId xmlns:a16="http://schemas.microsoft.com/office/drawing/2014/main" id="{A349247C-2819-BD4B-B4F1-DAF70B899C55}"/>
                </a:ext>
              </a:extLst>
            </p:cNvPr>
            <p:cNvSpPr/>
            <p:nvPr/>
          </p:nvSpPr>
          <p:spPr>
            <a:xfrm>
              <a:off x="4949144" y="2963185"/>
              <a:ext cx="1382485" cy="1153546"/>
            </a:xfrm>
            <a:prstGeom prst="rect">
              <a:avLst/>
            </a:prstGeom>
            <a:pattFill prst="pct20">
              <a:fgClr>
                <a:schemeClr val="accent6">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D2201A01-7732-0049-A27B-8B6D2D2AB249}"/>
                </a:ext>
              </a:extLst>
            </p:cNvPr>
            <p:cNvSpPr/>
            <p:nvPr/>
          </p:nvSpPr>
          <p:spPr>
            <a:xfrm>
              <a:off x="5058001" y="3322413"/>
              <a:ext cx="1186542" cy="674915"/>
            </a:xfrm>
            <a:custGeom>
              <a:avLst/>
              <a:gdLst>
                <a:gd name="connsiteX0" fmla="*/ 914400 w 1186542"/>
                <a:gd name="connsiteY0" fmla="*/ 0 h 674915"/>
                <a:gd name="connsiteX1" fmla="*/ 914400 w 1186542"/>
                <a:gd name="connsiteY1" fmla="*/ 0 h 674915"/>
                <a:gd name="connsiteX2" fmla="*/ 729342 w 1186542"/>
                <a:gd name="connsiteY2" fmla="*/ 54429 h 674915"/>
                <a:gd name="connsiteX3" fmla="*/ 685800 w 1186542"/>
                <a:gd name="connsiteY3" fmla="*/ 65315 h 674915"/>
                <a:gd name="connsiteX4" fmla="*/ 653142 w 1186542"/>
                <a:gd name="connsiteY4" fmla="*/ 76200 h 674915"/>
                <a:gd name="connsiteX5" fmla="*/ 598714 w 1186542"/>
                <a:gd name="connsiteY5" fmla="*/ 87086 h 674915"/>
                <a:gd name="connsiteX6" fmla="*/ 185057 w 1186542"/>
                <a:gd name="connsiteY6" fmla="*/ 87086 h 674915"/>
                <a:gd name="connsiteX7" fmla="*/ 0 w 1186542"/>
                <a:gd name="connsiteY7" fmla="*/ 326572 h 674915"/>
                <a:gd name="connsiteX8" fmla="*/ 87085 w 1186542"/>
                <a:gd name="connsiteY8" fmla="*/ 555172 h 674915"/>
                <a:gd name="connsiteX9" fmla="*/ 446314 w 1186542"/>
                <a:gd name="connsiteY9" fmla="*/ 674915 h 674915"/>
                <a:gd name="connsiteX10" fmla="*/ 968828 w 1186542"/>
                <a:gd name="connsiteY10" fmla="*/ 609600 h 674915"/>
                <a:gd name="connsiteX11" fmla="*/ 1186542 w 1186542"/>
                <a:gd name="connsiteY11" fmla="*/ 315686 h 674915"/>
                <a:gd name="connsiteX12" fmla="*/ 914400 w 1186542"/>
                <a:gd name="connsiteY12" fmla="*/ 0 h 6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542" h="674915">
                  <a:moveTo>
                    <a:pt x="914400" y="0"/>
                  </a:moveTo>
                  <a:lnTo>
                    <a:pt x="914400" y="0"/>
                  </a:lnTo>
                  <a:lnTo>
                    <a:pt x="729342" y="54429"/>
                  </a:lnTo>
                  <a:cubicBezTo>
                    <a:pt x="714957" y="58539"/>
                    <a:pt x="700185" y="61205"/>
                    <a:pt x="685800" y="65315"/>
                  </a:cubicBezTo>
                  <a:cubicBezTo>
                    <a:pt x="674767" y="68467"/>
                    <a:pt x="664274" y="73417"/>
                    <a:pt x="653142" y="76200"/>
                  </a:cubicBezTo>
                  <a:cubicBezTo>
                    <a:pt x="635192" y="80687"/>
                    <a:pt x="598714" y="87086"/>
                    <a:pt x="598714" y="87086"/>
                  </a:cubicBezTo>
                  <a:lnTo>
                    <a:pt x="185057" y="87086"/>
                  </a:lnTo>
                  <a:lnTo>
                    <a:pt x="0" y="326572"/>
                  </a:lnTo>
                  <a:lnTo>
                    <a:pt x="87085" y="555172"/>
                  </a:lnTo>
                  <a:lnTo>
                    <a:pt x="446314" y="674915"/>
                  </a:lnTo>
                  <a:lnTo>
                    <a:pt x="968828" y="609600"/>
                  </a:lnTo>
                  <a:lnTo>
                    <a:pt x="1186542" y="315686"/>
                  </a:lnTo>
                  <a:lnTo>
                    <a:pt x="914400" y="0"/>
                  </a:lnTo>
                  <a:close/>
                </a:path>
              </a:pathLst>
            </a:custGeom>
            <a:pattFill prst="pct10">
              <a:fgClr>
                <a:schemeClr val="accent1"/>
              </a:fgClr>
              <a:bgClr>
                <a:schemeClr val="bg1"/>
              </a:bgClr>
            </a:patt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04A03B37-4B28-9D4E-A45E-D514ED77492A}"/>
                </a:ext>
              </a:extLst>
            </p:cNvPr>
            <p:cNvSpPr>
              <a:spLocks noChangeAspect="1"/>
            </p:cNvSpPr>
            <p:nvPr/>
          </p:nvSpPr>
          <p:spPr>
            <a:xfrm>
              <a:off x="5199386" y="3308870"/>
              <a:ext cx="792000" cy="792000"/>
            </a:xfrm>
            <a:prstGeom prst="ellipse">
              <a:avLst/>
            </a:prstGeom>
            <a:solidFill>
              <a:schemeClr val="bg1">
                <a:lumMod val="85000"/>
                <a:alpha val="50000"/>
              </a:schemeClr>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B4BFAF4D-153C-3E40-BE64-57E84201CD6C}"/>
                </a:ext>
              </a:extLst>
            </p:cNvPr>
            <p:cNvSpPr>
              <a:spLocks noChangeAspect="1"/>
            </p:cNvSpPr>
            <p:nvPr/>
          </p:nvSpPr>
          <p:spPr>
            <a:xfrm>
              <a:off x="5550386" y="3659870"/>
              <a:ext cx="90000"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9F7862-BED6-CE40-BCD3-F4247EC08266}"/>
                </a:ext>
              </a:extLst>
            </p:cNvPr>
            <p:cNvSpPr>
              <a:spLocks noChangeAspect="1"/>
            </p:cNvSpPr>
            <p:nvPr/>
          </p:nvSpPr>
          <p:spPr>
            <a:xfrm>
              <a:off x="5606272" y="3997327"/>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45B361A9-F55A-F541-8AEA-5DFCF7B060C8}"/>
                    </a:ext>
                  </a:extLst>
                </p:cNvPr>
                <p:cNvSpPr txBox="1"/>
                <p:nvPr/>
              </p:nvSpPr>
              <p:spPr>
                <a:xfrm>
                  <a:off x="4705225" y="4140773"/>
                  <a:ext cx="1982093" cy="830997"/>
                </a:xfrm>
                <a:prstGeom prst="rect">
                  <a:avLst/>
                </a:prstGeom>
                <a:noFill/>
              </p:spPr>
              <p:txBody>
                <a:bodyPr wrap="square" rtlCol="0">
                  <a:spAutoFit/>
                </a:bodyPr>
                <a:lstStyle/>
                <a:p>
                  <a:pPr algn="ctr"/>
                  <a:r>
                    <a:rPr lang="en-US" sz="1600" dirty="0"/>
                    <a:t>A model robust to large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ℓ</m:t>
                          </m:r>
                        </m:e>
                        <m:sub>
                          <m:r>
                            <a:rPr lang="fr-CH" sz="1600" i="1" dirty="0">
                              <a:latin typeface="Cambria Math" panose="02040503050406030204" pitchFamily="18" charset="0"/>
                              <a:ea typeface="Cambria Math" panose="02040503050406030204" pitchFamily="18" charset="0"/>
                            </a:rPr>
                            <m:t>2</m:t>
                          </m:r>
                        </m:sub>
                      </m:sSub>
                    </m:oMath>
                  </a14:m>
                  <a:r>
                    <a:rPr lang="en-US" sz="1600" dirty="0"/>
                    <a:t> noise is overly invariant</a:t>
                  </a:r>
                </a:p>
              </p:txBody>
            </p:sp>
          </mc:Choice>
          <mc:Fallback>
            <p:sp>
              <p:nvSpPr>
                <p:cNvPr id="33" name="TextBox 32">
                  <a:extLst>
                    <a:ext uri="{FF2B5EF4-FFF2-40B4-BE49-F238E27FC236}">
                      <a16:creationId xmlns:a16="http://schemas.microsoft.com/office/drawing/2014/main" id="{45B361A9-F55A-F541-8AEA-5DFCF7B060C8}"/>
                    </a:ext>
                  </a:extLst>
                </p:cNvPr>
                <p:cNvSpPr txBox="1">
                  <a:spLocks noRot="1" noChangeAspect="1" noMove="1" noResize="1" noEditPoints="1" noAdjustHandles="1" noChangeArrowheads="1" noChangeShapeType="1" noTextEdit="1"/>
                </p:cNvSpPr>
                <p:nvPr/>
              </p:nvSpPr>
              <p:spPr>
                <a:xfrm>
                  <a:off x="4705225" y="4140773"/>
                  <a:ext cx="1982093" cy="830997"/>
                </a:xfrm>
                <a:prstGeom prst="rect">
                  <a:avLst/>
                </a:prstGeom>
                <a:blipFill>
                  <a:blip r:embed="rId4"/>
                  <a:stretch>
                    <a:fillRect t="-1515" b="-7576"/>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0822C361-85F7-8144-82C5-B695E575AEA9}"/>
              </a:ext>
            </a:extLst>
          </p:cNvPr>
          <p:cNvGrpSpPr/>
          <p:nvPr/>
        </p:nvGrpSpPr>
        <p:grpSpPr>
          <a:xfrm>
            <a:off x="6853886" y="2950030"/>
            <a:ext cx="1982093" cy="2008585"/>
            <a:chOff x="6853886" y="2950030"/>
            <a:chExt cx="1982093" cy="2008585"/>
          </a:xfrm>
        </p:grpSpPr>
        <p:sp>
          <p:nvSpPr>
            <p:cNvPr id="28" name="Rectangle 27">
              <a:extLst>
                <a:ext uri="{FF2B5EF4-FFF2-40B4-BE49-F238E27FC236}">
                  <a16:creationId xmlns:a16="http://schemas.microsoft.com/office/drawing/2014/main" id="{17BB2932-4F72-B344-BD44-86DC90DBA230}"/>
                </a:ext>
              </a:extLst>
            </p:cNvPr>
            <p:cNvSpPr/>
            <p:nvPr/>
          </p:nvSpPr>
          <p:spPr>
            <a:xfrm>
              <a:off x="7142805" y="2950030"/>
              <a:ext cx="1382485" cy="1153546"/>
            </a:xfrm>
            <a:prstGeom prst="rect">
              <a:avLst/>
            </a:prstGeom>
            <a:pattFill prst="pct20">
              <a:fgClr>
                <a:schemeClr val="accent6">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29" name="Freeform 28">
              <a:extLst>
                <a:ext uri="{FF2B5EF4-FFF2-40B4-BE49-F238E27FC236}">
                  <a16:creationId xmlns:a16="http://schemas.microsoft.com/office/drawing/2014/main" id="{83767A4E-FC25-BD4E-B0EE-3F093F03A635}"/>
                </a:ext>
              </a:extLst>
            </p:cNvPr>
            <p:cNvSpPr/>
            <p:nvPr/>
          </p:nvSpPr>
          <p:spPr>
            <a:xfrm>
              <a:off x="7251662" y="3309258"/>
              <a:ext cx="1186542" cy="674915"/>
            </a:xfrm>
            <a:custGeom>
              <a:avLst/>
              <a:gdLst>
                <a:gd name="connsiteX0" fmla="*/ 914400 w 1186542"/>
                <a:gd name="connsiteY0" fmla="*/ 0 h 674915"/>
                <a:gd name="connsiteX1" fmla="*/ 914400 w 1186542"/>
                <a:gd name="connsiteY1" fmla="*/ 0 h 674915"/>
                <a:gd name="connsiteX2" fmla="*/ 729342 w 1186542"/>
                <a:gd name="connsiteY2" fmla="*/ 54429 h 674915"/>
                <a:gd name="connsiteX3" fmla="*/ 685800 w 1186542"/>
                <a:gd name="connsiteY3" fmla="*/ 65315 h 674915"/>
                <a:gd name="connsiteX4" fmla="*/ 653142 w 1186542"/>
                <a:gd name="connsiteY4" fmla="*/ 76200 h 674915"/>
                <a:gd name="connsiteX5" fmla="*/ 598714 w 1186542"/>
                <a:gd name="connsiteY5" fmla="*/ 87086 h 674915"/>
                <a:gd name="connsiteX6" fmla="*/ 185057 w 1186542"/>
                <a:gd name="connsiteY6" fmla="*/ 87086 h 674915"/>
                <a:gd name="connsiteX7" fmla="*/ 0 w 1186542"/>
                <a:gd name="connsiteY7" fmla="*/ 326572 h 674915"/>
                <a:gd name="connsiteX8" fmla="*/ 87085 w 1186542"/>
                <a:gd name="connsiteY8" fmla="*/ 555172 h 674915"/>
                <a:gd name="connsiteX9" fmla="*/ 446314 w 1186542"/>
                <a:gd name="connsiteY9" fmla="*/ 674915 h 674915"/>
                <a:gd name="connsiteX10" fmla="*/ 968828 w 1186542"/>
                <a:gd name="connsiteY10" fmla="*/ 609600 h 674915"/>
                <a:gd name="connsiteX11" fmla="*/ 1186542 w 1186542"/>
                <a:gd name="connsiteY11" fmla="*/ 315686 h 674915"/>
                <a:gd name="connsiteX12" fmla="*/ 914400 w 1186542"/>
                <a:gd name="connsiteY12" fmla="*/ 0 h 6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542" h="674915">
                  <a:moveTo>
                    <a:pt x="914400" y="0"/>
                  </a:moveTo>
                  <a:lnTo>
                    <a:pt x="914400" y="0"/>
                  </a:lnTo>
                  <a:lnTo>
                    <a:pt x="729342" y="54429"/>
                  </a:lnTo>
                  <a:cubicBezTo>
                    <a:pt x="714957" y="58539"/>
                    <a:pt x="700185" y="61205"/>
                    <a:pt x="685800" y="65315"/>
                  </a:cubicBezTo>
                  <a:cubicBezTo>
                    <a:pt x="674767" y="68467"/>
                    <a:pt x="664274" y="73417"/>
                    <a:pt x="653142" y="76200"/>
                  </a:cubicBezTo>
                  <a:cubicBezTo>
                    <a:pt x="635192" y="80687"/>
                    <a:pt x="598714" y="87086"/>
                    <a:pt x="598714" y="87086"/>
                  </a:cubicBezTo>
                  <a:lnTo>
                    <a:pt x="185057" y="87086"/>
                  </a:lnTo>
                  <a:lnTo>
                    <a:pt x="0" y="326572"/>
                  </a:lnTo>
                  <a:lnTo>
                    <a:pt x="87085" y="555172"/>
                  </a:lnTo>
                  <a:lnTo>
                    <a:pt x="446314" y="674915"/>
                  </a:lnTo>
                  <a:lnTo>
                    <a:pt x="968828" y="609600"/>
                  </a:lnTo>
                  <a:lnTo>
                    <a:pt x="1186542" y="315686"/>
                  </a:lnTo>
                  <a:lnTo>
                    <a:pt x="914400" y="0"/>
                  </a:lnTo>
                  <a:close/>
                </a:path>
              </a:pathLst>
            </a:custGeom>
            <a:pattFill prst="pct10">
              <a:fgClr>
                <a:schemeClr val="accent1"/>
              </a:fgClr>
              <a:bgClr>
                <a:schemeClr val="bg1"/>
              </a:bgClr>
            </a:patt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Freeform 29">
              <a:extLst>
                <a:ext uri="{FF2B5EF4-FFF2-40B4-BE49-F238E27FC236}">
                  <a16:creationId xmlns:a16="http://schemas.microsoft.com/office/drawing/2014/main" id="{02805978-BE5E-7144-BC2C-54AB21175B6F}"/>
                </a:ext>
              </a:extLst>
            </p:cNvPr>
            <p:cNvSpPr/>
            <p:nvPr/>
          </p:nvSpPr>
          <p:spPr>
            <a:xfrm>
              <a:off x="7380929" y="3460027"/>
              <a:ext cx="906236" cy="395147"/>
            </a:xfrm>
            <a:custGeom>
              <a:avLst/>
              <a:gdLst>
                <a:gd name="connsiteX0" fmla="*/ 914400 w 1186542"/>
                <a:gd name="connsiteY0" fmla="*/ 0 h 674915"/>
                <a:gd name="connsiteX1" fmla="*/ 914400 w 1186542"/>
                <a:gd name="connsiteY1" fmla="*/ 0 h 674915"/>
                <a:gd name="connsiteX2" fmla="*/ 729342 w 1186542"/>
                <a:gd name="connsiteY2" fmla="*/ 54429 h 674915"/>
                <a:gd name="connsiteX3" fmla="*/ 685800 w 1186542"/>
                <a:gd name="connsiteY3" fmla="*/ 65315 h 674915"/>
                <a:gd name="connsiteX4" fmla="*/ 653142 w 1186542"/>
                <a:gd name="connsiteY4" fmla="*/ 76200 h 674915"/>
                <a:gd name="connsiteX5" fmla="*/ 598714 w 1186542"/>
                <a:gd name="connsiteY5" fmla="*/ 87086 h 674915"/>
                <a:gd name="connsiteX6" fmla="*/ 185057 w 1186542"/>
                <a:gd name="connsiteY6" fmla="*/ 87086 h 674915"/>
                <a:gd name="connsiteX7" fmla="*/ 0 w 1186542"/>
                <a:gd name="connsiteY7" fmla="*/ 326572 h 674915"/>
                <a:gd name="connsiteX8" fmla="*/ 87085 w 1186542"/>
                <a:gd name="connsiteY8" fmla="*/ 555172 h 674915"/>
                <a:gd name="connsiteX9" fmla="*/ 446314 w 1186542"/>
                <a:gd name="connsiteY9" fmla="*/ 674915 h 674915"/>
                <a:gd name="connsiteX10" fmla="*/ 968828 w 1186542"/>
                <a:gd name="connsiteY10" fmla="*/ 609600 h 674915"/>
                <a:gd name="connsiteX11" fmla="*/ 1186542 w 1186542"/>
                <a:gd name="connsiteY11" fmla="*/ 315686 h 674915"/>
                <a:gd name="connsiteX12" fmla="*/ 914400 w 1186542"/>
                <a:gd name="connsiteY12" fmla="*/ 0 h 6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542" h="674915">
                  <a:moveTo>
                    <a:pt x="914400" y="0"/>
                  </a:moveTo>
                  <a:lnTo>
                    <a:pt x="914400" y="0"/>
                  </a:lnTo>
                  <a:lnTo>
                    <a:pt x="729342" y="54429"/>
                  </a:lnTo>
                  <a:cubicBezTo>
                    <a:pt x="714957" y="58539"/>
                    <a:pt x="700185" y="61205"/>
                    <a:pt x="685800" y="65315"/>
                  </a:cubicBezTo>
                  <a:cubicBezTo>
                    <a:pt x="674767" y="68467"/>
                    <a:pt x="664274" y="73417"/>
                    <a:pt x="653142" y="76200"/>
                  </a:cubicBezTo>
                  <a:cubicBezTo>
                    <a:pt x="635192" y="80687"/>
                    <a:pt x="598714" y="87086"/>
                    <a:pt x="598714" y="87086"/>
                  </a:cubicBezTo>
                  <a:lnTo>
                    <a:pt x="185057" y="87086"/>
                  </a:lnTo>
                  <a:lnTo>
                    <a:pt x="0" y="326572"/>
                  </a:lnTo>
                  <a:lnTo>
                    <a:pt x="87085" y="555172"/>
                  </a:lnTo>
                  <a:lnTo>
                    <a:pt x="446314" y="674915"/>
                  </a:lnTo>
                  <a:lnTo>
                    <a:pt x="968828" y="609600"/>
                  </a:lnTo>
                  <a:lnTo>
                    <a:pt x="1186542" y="315686"/>
                  </a:lnTo>
                  <a:lnTo>
                    <a:pt x="914400" y="0"/>
                  </a:lnTo>
                  <a:close/>
                </a:path>
              </a:pathLst>
            </a:custGeom>
            <a:solidFill>
              <a:schemeClr val="bg1">
                <a:lumMod val="85000"/>
                <a:alpha val="5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Oval 30">
              <a:extLst>
                <a:ext uri="{FF2B5EF4-FFF2-40B4-BE49-F238E27FC236}">
                  <a16:creationId xmlns:a16="http://schemas.microsoft.com/office/drawing/2014/main" id="{4F10E26F-F1F1-C242-9C41-90CA74BCEA8E}"/>
                </a:ext>
              </a:extLst>
            </p:cNvPr>
            <p:cNvSpPr>
              <a:spLocks noChangeAspect="1"/>
            </p:cNvSpPr>
            <p:nvPr/>
          </p:nvSpPr>
          <p:spPr>
            <a:xfrm>
              <a:off x="7744047" y="3646715"/>
              <a:ext cx="90000"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345E90E-9484-914E-A6AB-F01EEB1D342D}"/>
                </a:ext>
              </a:extLst>
            </p:cNvPr>
            <p:cNvSpPr txBox="1"/>
            <p:nvPr/>
          </p:nvSpPr>
          <p:spPr>
            <a:xfrm>
              <a:off x="6853886" y="4127618"/>
              <a:ext cx="1982093" cy="830997"/>
            </a:xfrm>
            <a:prstGeom prst="rect">
              <a:avLst/>
            </a:prstGeom>
            <a:noFill/>
          </p:spPr>
          <p:txBody>
            <a:bodyPr wrap="square" rtlCol="0">
              <a:spAutoFit/>
            </a:bodyPr>
            <a:lstStyle/>
            <a:p>
              <a:pPr algn="ctr"/>
              <a:r>
                <a:rPr lang="en-US" sz="1600" dirty="0"/>
                <a:t>If norm is aligned with task, 1-NN is a perfect classifier</a:t>
              </a:r>
            </a:p>
          </p:txBody>
        </p:sp>
      </p:grpSp>
      <p:grpSp>
        <p:nvGrpSpPr>
          <p:cNvPr id="3" name="Group 2">
            <a:extLst>
              <a:ext uri="{FF2B5EF4-FFF2-40B4-BE49-F238E27FC236}">
                <a16:creationId xmlns:a16="http://schemas.microsoft.com/office/drawing/2014/main" id="{211079E8-054D-9042-A21D-FB79AECD0B54}"/>
              </a:ext>
            </a:extLst>
          </p:cNvPr>
          <p:cNvGrpSpPr/>
          <p:nvPr/>
        </p:nvGrpSpPr>
        <p:grpSpPr>
          <a:xfrm>
            <a:off x="236683" y="3021341"/>
            <a:ext cx="1982093" cy="1995428"/>
            <a:chOff x="236683" y="3021341"/>
            <a:chExt cx="1982093" cy="1995428"/>
          </a:xfrm>
        </p:grpSpPr>
        <p:sp>
          <p:nvSpPr>
            <p:cNvPr id="16" name="Rectangle 15">
              <a:extLst>
                <a:ext uri="{FF2B5EF4-FFF2-40B4-BE49-F238E27FC236}">
                  <a16:creationId xmlns:a16="http://schemas.microsoft.com/office/drawing/2014/main" id="{E43F4A41-E1CB-A641-886F-93EA1F2DAAF2}"/>
                </a:ext>
              </a:extLst>
            </p:cNvPr>
            <p:cNvSpPr/>
            <p:nvPr/>
          </p:nvSpPr>
          <p:spPr>
            <a:xfrm>
              <a:off x="559685" y="3021341"/>
              <a:ext cx="1382485" cy="1153546"/>
            </a:xfrm>
            <a:prstGeom prst="rect">
              <a:avLst/>
            </a:prstGeom>
            <a:pattFill prst="pct20">
              <a:fgClr>
                <a:schemeClr val="accent6">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class 1</a:t>
              </a:r>
            </a:p>
          </p:txBody>
        </p:sp>
        <p:sp>
          <p:nvSpPr>
            <p:cNvPr id="17" name="Freeform 16">
              <a:extLst>
                <a:ext uri="{FF2B5EF4-FFF2-40B4-BE49-F238E27FC236}">
                  <a16:creationId xmlns:a16="http://schemas.microsoft.com/office/drawing/2014/main" id="{5E14FB57-CA7D-AE4F-973F-80D3B91D7CCA}"/>
                </a:ext>
              </a:extLst>
            </p:cNvPr>
            <p:cNvSpPr/>
            <p:nvPr/>
          </p:nvSpPr>
          <p:spPr>
            <a:xfrm>
              <a:off x="645345" y="3367412"/>
              <a:ext cx="1186542" cy="674915"/>
            </a:xfrm>
            <a:custGeom>
              <a:avLst/>
              <a:gdLst>
                <a:gd name="connsiteX0" fmla="*/ 914400 w 1186542"/>
                <a:gd name="connsiteY0" fmla="*/ 0 h 674915"/>
                <a:gd name="connsiteX1" fmla="*/ 914400 w 1186542"/>
                <a:gd name="connsiteY1" fmla="*/ 0 h 674915"/>
                <a:gd name="connsiteX2" fmla="*/ 729342 w 1186542"/>
                <a:gd name="connsiteY2" fmla="*/ 54429 h 674915"/>
                <a:gd name="connsiteX3" fmla="*/ 685800 w 1186542"/>
                <a:gd name="connsiteY3" fmla="*/ 65315 h 674915"/>
                <a:gd name="connsiteX4" fmla="*/ 653142 w 1186542"/>
                <a:gd name="connsiteY4" fmla="*/ 76200 h 674915"/>
                <a:gd name="connsiteX5" fmla="*/ 598714 w 1186542"/>
                <a:gd name="connsiteY5" fmla="*/ 87086 h 674915"/>
                <a:gd name="connsiteX6" fmla="*/ 185057 w 1186542"/>
                <a:gd name="connsiteY6" fmla="*/ 87086 h 674915"/>
                <a:gd name="connsiteX7" fmla="*/ 0 w 1186542"/>
                <a:gd name="connsiteY7" fmla="*/ 326572 h 674915"/>
                <a:gd name="connsiteX8" fmla="*/ 87085 w 1186542"/>
                <a:gd name="connsiteY8" fmla="*/ 555172 h 674915"/>
                <a:gd name="connsiteX9" fmla="*/ 446314 w 1186542"/>
                <a:gd name="connsiteY9" fmla="*/ 674915 h 674915"/>
                <a:gd name="connsiteX10" fmla="*/ 968828 w 1186542"/>
                <a:gd name="connsiteY10" fmla="*/ 609600 h 674915"/>
                <a:gd name="connsiteX11" fmla="*/ 1186542 w 1186542"/>
                <a:gd name="connsiteY11" fmla="*/ 315686 h 674915"/>
                <a:gd name="connsiteX12" fmla="*/ 914400 w 1186542"/>
                <a:gd name="connsiteY12" fmla="*/ 0 h 6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542" h="674915">
                  <a:moveTo>
                    <a:pt x="914400" y="0"/>
                  </a:moveTo>
                  <a:lnTo>
                    <a:pt x="914400" y="0"/>
                  </a:lnTo>
                  <a:lnTo>
                    <a:pt x="729342" y="54429"/>
                  </a:lnTo>
                  <a:cubicBezTo>
                    <a:pt x="714957" y="58539"/>
                    <a:pt x="700185" y="61205"/>
                    <a:pt x="685800" y="65315"/>
                  </a:cubicBezTo>
                  <a:cubicBezTo>
                    <a:pt x="674767" y="68467"/>
                    <a:pt x="664274" y="73417"/>
                    <a:pt x="653142" y="76200"/>
                  </a:cubicBezTo>
                  <a:cubicBezTo>
                    <a:pt x="635192" y="80687"/>
                    <a:pt x="598714" y="87086"/>
                    <a:pt x="598714" y="87086"/>
                  </a:cubicBezTo>
                  <a:lnTo>
                    <a:pt x="185057" y="87086"/>
                  </a:lnTo>
                  <a:lnTo>
                    <a:pt x="0" y="326572"/>
                  </a:lnTo>
                  <a:lnTo>
                    <a:pt x="87085" y="555172"/>
                  </a:lnTo>
                  <a:lnTo>
                    <a:pt x="446314" y="674915"/>
                  </a:lnTo>
                  <a:lnTo>
                    <a:pt x="968828" y="609600"/>
                  </a:lnTo>
                  <a:lnTo>
                    <a:pt x="1186542" y="315686"/>
                  </a:lnTo>
                  <a:lnTo>
                    <a:pt x="914400" y="0"/>
                  </a:lnTo>
                  <a:close/>
                </a:path>
              </a:pathLst>
            </a:custGeom>
            <a:pattFill prst="pct10">
              <a:fgClr>
                <a:schemeClr val="accent1"/>
              </a:fgClr>
              <a:bgClr>
                <a:schemeClr val="bg1"/>
              </a:bgClr>
            </a:patt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class 2</a:t>
              </a: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9C8A4A1D-2F1A-2045-AD60-4116233DA729}"/>
                    </a:ext>
                  </a:extLst>
                </p:cNvPr>
                <p:cNvSpPr txBox="1"/>
                <p:nvPr/>
              </p:nvSpPr>
              <p:spPr>
                <a:xfrm>
                  <a:off x="236683" y="4185772"/>
                  <a:ext cx="1982093" cy="830997"/>
                </a:xfrm>
                <a:prstGeom prst="rect">
                  <a:avLst/>
                </a:prstGeom>
                <a:noFill/>
              </p:spPr>
              <p:txBody>
                <a:bodyPr wrap="square" rtlCol="0">
                  <a:spAutoFit/>
                </a:bodyPr>
                <a:lstStyle/>
                <a:p>
                  <a:pPr algn="ctr"/>
                  <a:r>
                    <a:rPr lang="en-US" sz="1600" dirty="0"/>
                    <a:t>The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ea typeface="Cambria Math" panose="02040503050406030204" pitchFamily="18" charset="0"/>
                            </a:rPr>
                            <m:t>ℓ</m:t>
                          </m:r>
                        </m:e>
                        <m:sub>
                          <m:r>
                            <a:rPr lang="fr-CH" sz="1600" i="1" dirty="0">
                              <a:latin typeface="Cambria Math" panose="02040503050406030204" pitchFamily="18" charset="0"/>
                              <a:ea typeface="Cambria Math" panose="02040503050406030204" pitchFamily="18" charset="0"/>
                            </a:rPr>
                            <m:t>2</m:t>
                          </m:r>
                        </m:sub>
                      </m:sSub>
                    </m:oMath>
                  </a14:m>
                  <a:r>
                    <a:rPr lang="en-US" sz="1600" dirty="0"/>
                    <a:t> norm is misaligned with the classification task</a:t>
                  </a:r>
                </a:p>
              </p:txBody>
            </p:sp>
          </mc:Choice>
          <mc:Fallback>
            <p:sp>
              <p:nvSpPr>
                <p:cNvPr id="35" name="TextBox 34">
                  <a:extLst>
                    <a:ext uri="{FF2B5EF4-FFF2-40B4-BE49-F238E27FC236}">
                      <a16:creationId xmlns:a16="http://schemas.microsoft.com/office/drawing/2014/main" id="{9C8A4A1D-2F1A-2045-AD60-4116233DA729}"/>
                    </a:ext>
                  </a:extLst>
                </p:cNvPr>
                <p:cNvSpPr txBox="1">
                  <a:spLocks noRot="1" noChangeAspect="1" noMove="1" noResize="1" noEditPoints="1" noAdjustHandles="1" noChangeArrowheads="1" noChangeShapeType="1" noTextEdit="1"/>
                </p:cNvSpPr>
                <p:nvPr/>
              </p:nvSpPr>
              <p:spPr>
                <a:xfrm>
                  <a:off x="236683" y="4185772"/>
                  <a:ext cx="1982093" cy="830997"/>
                </a:xfrm>
                <a:prstGeom prst="rect">
                  <a:avLst/>
                </a:prstGeom>
                <a:blipFill>
                  <a:blip r:embed="rId5"/>
                  <a:stretch>
                    <a:fillRect t="-1515" b="-6061"/>
                  </a:stretch>
                </a:blipFill>
              </p:spPr>
              <p:txBody>
                <a:bodyPr/>
                <a:lstStyle/>
                <a:p>
                  <a:r>
                    <a:rPr lang="en-US">
                      <a:noFill/>
                    </a:rPr>
                    <a:t> </a:t>
                  </a:r>
                </a:p>
              </p:txBody>
            </p:sp>
          </mc:Fallback>
        </mc:AlternateContent>
      </p:grpSp>
      <p:sp>
        <p:nvSpPr>
          <p:cNvPr id="6" name="Rounded Rectangle 5">
            <a:extLst>
              <a:ext uri="{FF2B5EF4-FFF2-40B4-BE49-F238E27FC236}">
                <a16:creationId xmlns:a16="http://schemas.microsoft.com/office/drawing/2014/main" id="{3027F53B-20CD-4A49-8734-6073868C69EB}"/>
              </a:ext>
            </a:extLst>
          </p:cNvPr>
          <p:cNvSpPr/>
          <p:nvPr/>
        </p:nvSpPr>
        <p:spPr>
          <a:xfrm>
            <a:off x="1219951" y="1202701"/>
            <a:ext cx="6978869" cy="16357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en-US" sz="2800" u="sng" dirty="0"/>
              <a:t>Theorem (informal)</a:t>
            </a:r>
            <a:endParaRPr lang="en-US" sz="2800" baseline="-25000" dirty="0"/>
          </a:p>
          <a:p>
            <a:pPr algn="ctr">
              <a:spcBef>
                <a:spcPts val="1200"/>
              </a:spcBef>
            </a:pPr>
            <a:r>
              <a:rPr lang="en-US" sz="2800" dirty="0"/>
              <a:t>Choosing a “good” norm is as hard as </a:t>
            </a:r>
            <a:br>
              <a:rPr lang="en-US" sz="2800" dirty="0"/>
            </a:br>
            <a:r>
              <a:rPr lang="en-US" sz="2800" dirty="0"/>
              <a:t>building a perfect classifier</a:t>
            </a:r>
          </a:p>
        </p:txBody>
      </p:sp>
    </p:spTree>
    <p:extLst>
      <p:ext uri="{BB962C8B-B14F-4D97-AF65-F5344CB8AC3E}">
        <p14:creationId xmlns:p14="http://schemas.microsoft.com/office/powerpoint/2010/main" val="36785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6091</TotalTime>
  <Words>3098</Words>
  <Application>Microsoft Macintosh PowerPoint</Application>
  <PresentationFormat>On-screen Show (16:9)</PresentationFormat>
  <Paragraphs>234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Symbol</vt:lpstr>
      <vt:lpstr>Office Theme</vt:lpstr>
      <vt:lpstr>Fundamental Tradeoffs between Invariance and Sensitivity to Adversarial Perturbations</vt:lpstr>
      <vt:lpstr>What are Adversarial Examples?</vt:lpstr>
      <vt:lpstr>ℓ_p-bounded Adversarial Examples</vt:lpstr>
      <vt:lpstr>Goodhart’s Law</vt:lpstr>
      <vt:lpstr>New Vulnerability: Invariance Adversarial Examples</vt:lpstr>
      <vt:lpstr>Our Results</vt:lpstr>
      <vt:lpstr>A Fundamental Tradeoff</vt:lpstr>
      <vt:lpstr>A Fundamental Tradeoff</vt:lpstr>
      <vt:lpstr>A Fundamental Tradeoff</vt:lpstr>
      <vt:lpstr>Are Current Classifiers Already too Robust?</vt:lpstr>
      <vt:lpstr>A Case-Study on MNIST</vt:lpstr>
      <vt:lpstr>Generating Invariance Attacks</vt:lpstr>
      <vt:lpstr>Do our invariance examples change human labels?</vt:lpstr>
      <vt:lpstr>Which models agree most with humans?</vt:lpstr>
      <vt:lpstr>Why can models be accurate yet overly invariant?</vt:lpstr>
      <vt:lpstr>Invariance Attacks Beyond MNIST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Tradeoffs between Invariance and Sensitivity to Adversarial Perturbations</dc:title>
  <dc:creator>florian.tramer@gmail.com</dc:creator>
  <cp:lastModifiedBy>florian.tramer@gmail.com</cp:lastModifiedBy>
  <cp:revision>149</cp:revision>
  <dcterms:created xsi:type="dcterms:W3CDTF">2020-06-08T21:44:27Z</dcterms:created>
  <dcterms:modified xsi:type="dcterms:W3CDTF">2020-06-13T17:02:41Z</dcterms:modified>
</cp:coreProperties>
</file>