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13"/>
  </p:notesMasterIdLst>
  <p:handoutMasterIdLst>
    <p:handoutMasterId r:id="rId14"/>
  </p:handoutMasterIdLst>
  <p:sldIdLst>
    <p:sldId id="304" r:id="rId3"/>
    <p:sldId id="321" r:id="rId4"/>
    <p:sldId id="323" r:id="rId5"/>
    <p:sldId id="311" r:id="rId6"/>
    <p:sldId id="312" r:id="rId7"/>
    <p:sldId id="307" r:id="rId8"/>
    <p:sldId id="308" r:id="rId9"/>
    <p:sldId id="314" r:id="rId10"/>
    <p:sldId id="318" r:id="rId11"/>
    <p:sldId id="313" r:id="rId1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Source Sans Pro"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Source Sans Pro"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Source Sans Pro"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Source Sans Pro"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Source Sans Pro"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779"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810E"/>
    <a:srgbClr val="FECC00"/>
    <a:srgbClr val="FFAC00"/>
    <a:srgbClr val="6A8110"/>
    <a:srgbClr val="A8D08B"/>
    <a:srgbClr val="DCC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9"/>
    <p:restoredTop sz="80987"/>
  </p:normalViewPr>
  <p:slideViewPr>
    <p:cSldViewPr snapToGrid="0" snapToObjects="1" showGuides="1">
      <p:cViewPr>
        <p:scale>
          <a:sx n="100" d="100"/>
          <a:sy n="100" d="100"/>
        </p:scale>
        <p:origin x="472" y="472"/>
      </p:cViewPr>
      <p:guideLst>
        <p:guide orient="horz" pos="177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70854354072216E-3"/>
          <c:y val="0.16362744053647685"/>
          <c:w val="0.99832914564592778"/>
          <c:h val="0.59455520346570889"/>
        </c:manualLayout>
      </c:layout>
      <c:barChart>
        <c:barDir val="col"/>
        <c:grouping val="clustered"/>
        <c:varyColors val="0"/>
        <c:ser>
          <c:idx val="0"/>
          <c:order val="0"/>
          <c:tx>
            <c:strRef>
              <c:f>Sheet1!$B$1</c:f>
              <c:strCache>
                <c:ptCount val="1"/>
                <c:pt idx="0">
                  <c:v>slalom with integrity</c:v>
                </c:pt>
              </c:strCache>
            </c:strRef>
          </c:tx>
          <c:spPr>
            <a:gradFill rotWithShape="1">
              <a:gsLst>
                <a:gs pos="0">
                  <a:schemeClr val="accent1">
                    <a:shade val="70000"/>
                    <a:satMod val="150000"/>
                  </a:schemeClr>
                </a:gs>
                <a:gs pos="34000">
                  <a:schemeClr val="accent1">
                    <a:shade val="70000"/>
                    <a:satMod val="140000"/>
                  </a:schemeClr>
                </a:gs>
                <a:gs pos="70000">
                  <a:schemeClr val="accent1">
                    <a:tint val="100000"/>
                    <a:shade val="90000"/>
                    <a:satMod val="140000"/>
                  </a:schemeClr>
                </a:gs>
                <a:gs pos="100000">
                  <a:schemeClr val="accent1">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rgbClr r="0" g="0" b="0">
                  <a:shade val="30000"/>
                  <a:satMod val="130000"/>
                </a:scrgbClr>
              </a:contourClr>
            </a:sp3d>
          </c:spPr>
          <c:invertIfNegative val="0"/>
          <c:dLbls>
            <c:dLbl>
              <c:idx val="0"/>
              <c:layout>
                <c:manualLayout>
                  <c:x val="-2.4840297693114691E-3"/>
                  <c:y val="1.3861813259108648E-2"/>
                </c:manualLayout>
              </c:layout>
              <c:spPr>
                <a:noFill/>
                <a:ln>
                  <a:noFill/>
                </a:ln>
                <a:effectLst/>
              </c:spPr>
              <c:txPr>
                <a:bodyPr rot="0" spcFirstLastPara="1" vertOverflow="ellipsis" vert="horz" wrap="square" lIns="38100" tIns="19050" rIns="38100" bIns="19050" anchor="t"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4865502760432671"/>
                      <c:h val="0.32469715061619248"/>
                    </c:manualLayout>
                  </c15:layout>
                </c:ext>
                <c:ext xmlns:c16="http://schemas.microsoft.com/office/drawing/2014/chart" uri="{C3380CC4-5D6E-409C-BE32-E72D297353CC}">
                  <c16:uniqueId val="{00000001-644C-6247-ACBA-70051B2354A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VGG16</c:v>
                </c:pt>
              </c:strCache>
            </c:strRef>
          </c:cat>
          <c:val>
            <c:numRef>
              <c:f>Sheet1!$B$2</c:f>
              <c:numCache>
                <c:formatCode>General</c:formatCode>
                <c:ptCount val="1"/>
                <c:pt idx="0">
                  <c:v>19.8</c:v>
                </c:pt>
              </c:numCache>
            </c:numRef>
          </c:val>
          <c:extLst>
            <c:ext xmlns:c16="http://schemas.microsoft.com/office/drawing/2014/chart" uri="{C3380CC4-5D6E-409C-BE32-E72D297353CC}">
              <c16:uniqueId val="{00000000-0C7F-F749-B91C-8C94A5E6FCEE}"/>
            </c:ext>
          </c:extLst>
        </c:ser>
        <c:ser>
          <c:idx val="1"/>
          <c:order val="1"/>
          <c:tx>
            <c:strRef>
              <c:f>Sheet1!$C$1</c:f>
              <c:strCache>
                <c:ptCount val="1"/>
                <c:pt idx="0">
                  <c:v>slalom with integrity + privacy</c:v>
                </c:pt>
              </c:strCache>
            </c:strRef>
          </c:tx>
          <c:spPr>
            <a:gradFill rotWithShape="1">
              <a:gsLst>
                <a:gs pos="0">
                  <a:schemeClr val="accent2">
                    <a:shade val="70000"/>
                    <a:satMod val="150000"/>
                  </a:schemeClr>
                </a:gs>
                <a:gs pos="34000">
                  <a:schemeClr val="accent2">
                    <a:shade val="70000"/>
                    <a:satMod val="140000"/>
                  </a:schemeClr>
                </a:gs>
                <a:gs pos="70000">
                  <a:schemeClr val="accent2">
                    <a:tint val="100000"/>
                    <a:shade val="90000"/>
                    <a:satMod val="140000"/>
                  </a:schemeClr>
                </a:gs>
                <a:gs pos="100000">
                  <a:schemeClr val="accent2">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rgbClr r="0" g="0" b="0">
                  <a:shade val="30000"/>
                  <a:satMod val="130000"/>
                </a:scrgbClr>
              </a:contourClr>
            </a:sp3d>
          </c:spPr>
          <c:invertIfNegative val="0"/>
          <c:dLbls>
            <c:dLbl>
              <c:idx val="0"/>
              <c:layout>
                <c:manualLayout>
                  <c:x val="1.7239623986154001E-2"/>
                  <c:y val="8.7501570094587242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9519982805624373"/>
                      <c:h val="0.32469715061619248"/>
                    </c:manualLayout>
                  </c15:layout>
                </c:ext>
                <c:ext xmlns:c16="http://schemas.microsoft.com/office/drawing/2014/chart" uri="{C3380CC4-5D6E-409C-BE32-E72D297353CC}">
                  <c16:uniqueId val="{00000000-644C-6247-ACBA-70051B2354A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VGG16</c:v>
                </c:pt>
              </c:strCache>
            </c:strRef>
          </c:cat>
          <c:val>
            <c:numRef>
              <c:f>Sheet1!$C$2</c:f>
              <c:numCache>
                <c:formatCode>General</c:formatCode>
                <c:ptCount val="1"/>
                <c:pt idx="0">
                  <c:v>10.4</c:v>
                </c:pt>
              </c:numCache>
            </c:numRef>
          </c:val>
          <c:extLst>
            <c:ext xmlns:c16="http://schemas.microsoft.com/office/drawing/2014/chart" uri="{C3380CC4-5D6E-409C-BE32-E72D297353CC}">
              <c16:uniqueId val="{00000001-0C7F-F749-B91C-8C94A5E6FCEE}"/>
            </c:ext>
          </c:extLst>
        </c:ser>
        <c:dLbls>
          <c:dLblPos val="outEnd"/>
          <c:showLegendKey val="0"/>
          <c:showVal val="1"/>
          <c:showCatName val="0"/>
          <c:showSerName val="0"/>
          <c:showPercent val="0"/>
          <c:showBubbleSize val="0"/>
        </c:dLbls>
        <c:gapWidth val="100"/>
        <c:overlap val="-24"/>
        <c:axId val="878451951"/>
        <c:axId val="878453631"/>
      </c:barChart>
      <c:catAx>
        <c:axId val="87845195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8453631"/>
        <c:crosses val="autoZero"/>
        <c:auto val="1"/>
        <c:lblAlgn val="ctr"/>
        <c:lblOffset val="100"/>
        <c:noMultiLvlLbl val="0"/>
      </c:catAx>
      <c:valAx>
        <c:axId val="878453631"/>
        <c:scaling>
          <c:orientation val="minMax"/>
          <c:max val="22"/>
          <c:min val="0"/>
        </c:scaling>
        <c:delete val="0"/>
        <c:axPos val="l"/>
        <c:majorGridlines>
          <c:spPr>
            <a:ln w="9525" cap="flat" cmpd="sng" algn="ctr">
              <a:solidFill>
                <a:schemeClr val="tx1">
                  <a:lumMod val="15000"/>
                  <a:lumOff val="85000"/>
                </a:schemeClr>
              </a:solidFill>
              <a:round/>
            </a:ln>
            <a:effectLst/>
          </c:spPr>
        </c:majorGridlines>
        <c:numFmt formatCode="#,##0\x"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8451951"/>
        <c:crosses val="autoZero"/>
        <c:crossBetween val="between"/>
        <c:majorUnit val="10"/>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70854354072216E-3"/>
          <c:y val="6.9821377559916645E-2"/>
          <c:w val="0.99832914564592778"/>
          <c:h val="0.71242439033955918"/>
        </c:manualLayout>
      </c:layout>
      <c:barChart>
        <c:barDir val="col"/>
        <c:grouping val="clustered"/>
        <c:varyColors val="0"/>
        <c:ser>
          <c:idx val="0"/>
          <c:order val="0"/>
          <c:tx>
            <c:strRef>
              <c:f>Sheet1!$B$1</c:f>
              <c:strCache>
                <c:ptCount val="1"/>
                <c:pt idx="0">
                  <c:v>Slalom with integrity</c:v>
                </c:pt>
              </c:strCache>
            </c:strRef>
          </c:tx>
          <c:spPr>
            <a:gradFill rotWithShape="1">
              <a:gsLst>
                <a:gs pos="0">
                  <a:schemeClr val="accent1">
                    <a:shade val="70000"/>
                    <a:satMod val="150000"/>
                  </a:schemeClr>
                </a:gs>
                <a:gs pos="34000">
                  <a:schemeClr val="accent1">
                    <a:shade val="70000"/>
                    <a:satMod val="140000"/>
                  </a:schemeClr>
                </a:gs>
                <a:gs pos="70000">
                  <a:schemeClr val="accent1">
                    <a:tint val="100000"/>
                    <a:shade val="90000"/>
                    <a:satMod val="140000"/>
                  </a:schemeClr>
                </a:gs>
                <a:gs pos="100000">
                  <a:schemeClr val="accent1">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rgbClr r="0" g="0" b="0">
                  <a:shade val="30000"/>
                  <a:satMod val="130000"/>
                </a:scrgbClr>
              </a:contourClr>
            </a:sp3d>
          </c:spPr>
          <c:invertIfNegative val="0"/>
          <c:dLbls>
            <c:dLbl>
              <c:idx val="0"/>
              <c:tx>
                <c:rich>
                  <a:bodyPr/>
                  <a:lstStyle/>
                  <a:p>
                    <a:fld id="{596C773D-8703-0340-B163-4E38D09BA7EE}" type="VALUE">
                      <a:rPr lang="en-US" smtClean="0"/>
                      <a:pPr/>
                      <a:t>[VALUE]</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C0B-854F-A845-F9E7558F26B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MobileNet</c:v>
                </c:pt>
              </c:strCache>
            </c:strRef>
          </c:cat>
          <c:val>
            <c:numRef>
              <c:f>Sheet1!$B$2</c:f>
              <c:numCache>
                <c:formatCode>General</c:formatCode>
                <c:ptCount val="1"/>
                <c:pt idx="0">
                  <c:v>6</c:v>
                </c:pt>
              </c:numCache>
            </c:numRef>
          </c:val>
          <c:extLst>
            <c:ext xmlns:c16="http://schemas.microsoft.com/office/drawing/2014/chart" uri="{C3380CC4-5D6E-409C-BE32-E72D297353CC}">
              <c16:uniqueId val="{00000000-0C46-C34F-A031-5F7EA95254DE}"/>
            </c:ext>
          </c:extLst>
        </c:ser>
        <c:ser>
          <c:idx val="1"/>
          <c:order val="1"/>
          <c:tx>
            <c:strRef>
              <c:f>Sheet1!$C$1</c:f>
              <c:strCache>
                <c:ptCount val="1"/>
                <c:pt idx="0">
                  <c:v>Slalom with integrity + privacy</c:v>
                </c:pt>
              </c:strCache>
            </c:strRef>
          </c:tx>
          <c:spPr>
            <a:gradFill rotWithShape="1">
              <a:gsLst>
                <a:gs pos="0">
                  <a:schemeClr val="accent2">
                    <a:shade val="70000"/>
                    <a:satMod val="150000"/>
                  </a:schemeClr>
                </a:gs>
                <a:gs pos="34000">
                  <a:schemeClr val="accent2">
                    <a:shade val="70000"/>
                    <a:satMod val="140000"/>
                  </a:schemeClr>
                </a:gs>
                <a:gs pos="70000">
                  <a:schemeClr val="accent2">
                    <a:tint val="100000"/>
                    <a:shade val="90000"/>
                    <a:satMod val="140000"/>
                  </a:schemeClr>
                </a:gs>
                <a:gs pos="100000">
                  <a:schemeClr val="accent2">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rgbClr r="0" g="0" b="0">
                  <a:shade val="30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MobileNet</c:v>
                </c:pt>
              </c:strCache>
            </c:strRef>
          </c:cat>
          <c:val>
            <c:numRef>
              <c:f>Sheet1!$C$2</c:f>
              <c:numCache>
                <c:formatCode>General</c:formatCode>
                <c:ptCount val="1"/>
                <c:pt idx="0">
                  <c:v>4.0999999999999996</c:v>
                </c:pt>
              </c:numCache>
            </c:numRef>
          </c:val>
          <c:extLst>
            <c:ext xmlns:c16="http://schemas.microsoft.com/office/drawing/2014/chart" uri="{C3380CC4-5D6E-409C-BE32-E72D297353CC}">
              <c16:uniqueId val="{00000001-0C46-C34F-A031-5F7EA95254DE}"/>
            </c:ext>
          </c:extLst>
        </c:ser>
        <c:dLbls>
          <c:dLblPos val="outEnd"/>
          <c:showLegendKey val="0"/>
          <c:showVal val="1"/>
          <c:showCatName val="0"/>
          <c:showSerName val="0"/>
          <c:showPercent val="0"/>
          <c:showBubbleSize val="0"/>
        </c:dLbls>
        <c:gapWidth val="100"/>
        <c:overlap val="-24"/>
        <c:axId val="878451951"/>
        <c:axId val="878453631"/>
      </c:barChart>
      <c:catAx>
        <c:axId val="87845195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8453631"/>
        <c:crosses val="autoZero"/>
        <c:auto val="1"/>
        <c:lblAlgn val="ctr"/>
        <c:lblOffset val="100"/>
        <c:noMultiLvlLbl val="0"/>
      </c:catAx>
      <c:valAx>
        <c:axId val="878453631"/>
        <c:scaling>
          <c:orientation val="minMax"/>
        </c:scaling>
        <c:delete val="0"/>
        <c:axPos val="l"/>
        <c:majorGridlines>
          <c:spPr>
            <a:ln w="9525" cap="flat" cmpd="sng" algn="ctr">
              <a:solidFill>
                <a:schemeClr val="tx1">
                  <a:lumMod val="15000"/>
                  <a:lumOff val="85000"/>
                </a:schemeClr>
              </a:solidFill>
              <a:round/>
            </a:ln>
            <a:effectLst/>
          </c:spPr>
        </c:majorGridlines>
        <c:numFmt formatCode="#,##0\x"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845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857447506561679E-2"/>
          <c:y val="6.9821377559916645E-2"/>
          <c:w val="0.84544901117733162"/>
          <c:h val="0.71242439033955918"/>
        </c:manualLayout>
      </c:layout>
      <c:barChart>
        <c:barDir val="col"/>
        <c:grouping val="clustered"/>
        <c:varyColors val="0"/>
        <c:ser>
          <c:idx val="0"/>
          <c:order val="0"/>
          <c:tx>
            <c:strRef>
              <c:f>Sheet1!$B$1</c:f>
              <c:strCache>
                <c:ptCount val="1"/>
                <c:pt idx="0">
                  <c:v>Slalom with integrity</c:v>
                </c:pt>
              </c:strCache>
            </c:strRef>
          </c:tx>
          <c:spPr>
            <a:gradFill rotWithShape="1">
              <a:gsLst>
                <a:gs pos="0">
                  <a:schemeClr val="accent1">
                    <a:shade val="70000"/>
                    <a:satMod val="150000"/>
                  </a:schemeClr>
                </a:gs>
                <a:gs pos="34000">
                  <a:schemeClr val="accent1">
                    <a:shade val="70000"/>
                    <a:satMod val="140000"/>
                  </a:schemeClr>
                </a:gs>
                <a:gs pos="70000">
                  <a:schemeClr val="accent1">
                    <a:tint val="100000"/>
                    <a:shade val="90000"/>
                    <a:satMod val="140000"/>
                  </a:schemeClr>
                </a:gs>
                <a:gs pos="100000">
                  <a:schemeClr val="accent1">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rgbClr r="0" g="0" b="0">
                  <a:shade val="30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ResNet 152</c:v>
                </c:pt>
              </c:strCache>
            </c:strRef>
          </c:cat>
          <c:val>
            <c:numRef>
              <c:f>Sheet1!$B$2</c:f>
              <c:numCache>
                <c:formatCode>0.0</c:formatCode>
                <c:ptCount val="1"/>
                <c:pt idx="0">
                  <c:v>8</c:v>
                </c:pt>
              </c:numCache>
            </c:numRef>
          </c:val>
          <c:extLst>
            <c:ext xmlns:c16="http://schemas.microsoft.com/office/drawing/2014/chart" uri="{C3380CC4-5D6E-409C-BE32-E72D297353CC}">
              <c16:uniqueId val="{00000000-9848-E14D-8E3B-AD3299CE5CBB}"/>
            </c:ext>
          </c:extLst>
        </c:ser>
        <c:ser>
          <c:idx val="1"/>
          <c:order val="1"/>
          <c:tx>
            <c:strRef>
              <c:f>Sheet1!$C$1</c:f>
              <c:strCache>
                <c:ptCount val="1"/>
                <c:pt idx="0">
                  <c:v>Slalom with integrity + privacy</c:v>
                </c:pt>
              </c:strCache>
            </c:strRef>
          </c:tx>
          <c:spPr>
            <a:gradFill rotWithShape="1">
              <a:gsLst>
                <a:gs pos="0">
                  <a:schemeClr val="accent2">
                    <a:shade val="70000"/>
                    <a:satMod val="150000"/>
                  </a:schemeClr>
                </a:gs>
                <a:gs pos="34000">
                  <a:schemeClr val="accent2">
                    <a:shade val="70000"/>
                    <a:satMod val="140000"/>
                  </a:schemeClr>
                </a:gs>
                <a:gs pos="70000">
                  <a:schemeClr val="accent2">
                    <a:tint val="100000"/>
                    <a:shade val="90000"/>
                    <a:satMod val="140000"/>
                  </a:schemeClr>
                </a:gs>
                <a:gs pos="100000">
                  <a:schemeClr val="accent2">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rgbClr r="0" g="0" b="0">
                  <a:shade val="30000"/>
                  <a:satMod val="13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ResNet 152</c:v>
                </c:pt>
              </c:strCache>
            </c:strRef>
          </c:cat>
          <c:val>
            <c:numRef>
              <c:f>Sheet1!$C$2</c:f>
              <c:numCache>
                <c:formatCode>General</c:formatCode>
                <c:ptCount val="1"/>
                <c:pt idx="0">
                  <c:v>4.5999999999999996</c:v>
                </c:pt>
              </c:numCache>
            </c:numRef>
          </c:val>
          <c:extLst>
            <c:ext xmlns:c16="http://schemas.microsoft.com/office/drawing/2014/chart" uri="{C3380CC4-5D6E-409C-BE32-E72D297353CC}">
              <c16:uniqueId val="{00000001-9848-E14D-8E3B-AD3299CE5CBB}"/>
            </c:ext>
          </c:extLst>
        </c:ser>
        <c:dLbls>
          <c:dLblPos val="outEnd"/>
          <c:showLegendKey val="0"/>
          <c:showVal val="1"/>
          <c:showCatName val="0"/>
          <c:showSerName val="0"/>
          <c:showPercent val="0"/>
          <c:showBubbleSize val="0"/>
        </c:dLbls>
        <c:gapWidth val="100"/>
        <c:overlap val="-24"/>
        <c:axId val="878451951"/>
        <c:axId val="878453631"/>
      </c:barChart>
      <c:catAx>
        <c:axId val="87845195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8453631"/>
        <c:crosses val="autoZero"/>
        <c:auto val="1"/>
        <c:lblAlgn val="ctr"/>
        <c:lblOffset val="100"/>
        <c:noMultiLvlLbl val="0"/>
      </c:catAx>
      <c:valAx>
        <c:axId val="878453631"/>
        <c:scaling>
          <c:orientation val="minMax"/>
        </c:scaling>
        <c:delete val="0"/>
        <c:axPos val="l"/>
        <c:majorGridlines>
          <c:spPr>
            <a:ln w="9525" cap="flat" cmpd="sng" algn="ctr">
              <a:solidFill>
                <a:schemeClr val="tx1">
                  <a:lumMod val="15000"/>
                  <a:lumOff val="85000"/>
                </a:schemeClr>
              </a:solidFill>
              <a:round/>
            </a:ln>
            <a:effectLst/>
          </c:spPr>
        </c:majorGridlines>
        <c:numFmt formatCode="#,##0\x"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845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CB5808-AD71-D04E-BB63-BEAA6D6E0DE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C4D11D4B-0C63-F34F-9D7F-EDBAB753383C}"/>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C0A3E24D-AB85-6744-8322-F211868BE16D}" type="datetimeFigureOut">
              <a:rPr lang="en-US" altLang="en-US"/>
              <a:pPr/>
              <a:t>4/24/19</a:t>
            </a:fld>
            <a:endParaRPr lang="en-US" altLang="en-US"/>
          </a:p>
        </p:txBody>
      </p:sp>
      <p:sp>
        <p:nvSpPr>
          <p:cNvPr id="4" name="Footer Placeholder 3">
            <a:extLst>
              <a:ext uri="{FF2B5EF4-FFF2-40B4-BE49-F238E27FC236}">
                <a16:creationId xmlns:a16="http://schemas.microsoft.com/office/drawing/2014/main" id="{972C04F7-BD5D-FE42-A33F-183B1F248E1A}"/>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08E83CA7-02BA-A746-A4A6-B260DC49F3FB}"/>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60B0835-1DFE-0A43-B6C6-1B24D1640591}"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546FFF-69AC-FF4A-B7ED-06CCB03677B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C54EB2A-F23F-B64A-9B9F-7CD599A0114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9AC0FBA9-FDDB-7C43-A5CC-C9B9B6C926CA}" type="datetimeFigureOut">
              <a:rPr lang="en-US" altLang="en-US"/>
              <a:pPr/>
              <a:t>4/24/19</a:t>
            </a:fld>
            <a:endParaRPr lang="en-US" altLang="en-US"/>
          </a:p>
        </p:txBody>
      </p:sp>
      <p:sp>
        <p:nvSpPr>
          <p:cNvPr id="4" name="Slide Image Placeholder 3">
            <a:extLst>
              <a:ext uri="{FF2B5EF4-FFF2-40B4-BE49-F238E27FC236}">
                <a16:creationId xmlns:a16="http://schemas.microsoft.com/office/drawing/2014/main" id="{A1ABE6B6-1510-E04E-9382-EE05D295F48B}"/>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77E33265-B66F-BE45-A77A-C5F3336AA42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6D06671-35A7-054E-B780-DD951F91D7B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F67860E-0CA0-FB4F-8AF4-B2000D29FCF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919F70B-49D2-B648-923A-06FBC31FCA69}"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Slalom: a system for running neural networks in the cloud with STRONG privacy and integrity guarantees, while also highly efficient</a:t>
            </a:r>
          </a:p>
        </p:txBody>
      </p:sp>
      <p:sp>
        <p:nvSpPr>
          <p:cNvPr id="4" name="Slide Number Placeholder 3"/>
          <p:cNvSpPr>
            <a:spLocks noGrp="1"/>
          </p:cNvSpPr>
          <p:nvPr>
            <p:ph type="sldNum" sz="quarter" idx="5"/>
          </p:nvPr>
        </p:nvSpPr>
        <p:spPr/>
        <p:txBody>
          <a:bodyPr/>
          <a:lstStyle/>
          <a:p>
            <a:fld id="{2919F70B-49D2-B648-923A-06FBC31FCA69}" type="slidenum">
              <a:rPr lang="en-US" altLang="en-US" smtClean="0"/>
              <a:pPr/>
              <a:t>1</a:t>
            </a:fld>
            <a:endParaRPr lang="en-US" altLang="en-US"/>
          </a:p>
        </p:txBody>
      </p:sp>
    </p:spTree>
    <p:extLst>
      <p:ext uri="{BB962C8B-B14F-4D97-AF65-F5344CB8AC3E}">
        <p14:creationId xmlns:p14="http://schemas.microsoft.com/office/powerpoint/2010/main" val="163195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Compute-heavy tasks are increasingly being outsourced to the cloud. Some of these tasks operate on sensitive data</a:t>
            </a:r>
          </a:p>
          <a:p>
            <a:pPr marL="171450" indent="-171450">
              <a:buFont typeface="Symbol" pitchFamily="2" charset="2"/>
              <a:buChar char="Þ"/>
            </a:pPr>
            <a:r>
              <a:rPr lang="en-US" dirty="0"/>
              <a:t>Example: 23andMe processing genetic data on AWS</a:t>
            </a:r>
          </a:p>
          <a:p>
            <a:pPr marL="171450" indent="-171450">
              <a:buFont typeface="Symbol" pitchFamily="2" charset="2"/>
              <a:buChar char="Þ"/>
            </a:pPr>
            <a:r>
              <a:rPr lang="en-US" dirty="0"/>
              <a:t>ANIMATION; Inherent trust in the cloud provider. Malicious cloud provider could try to sell the private data. Or MALWARE</a:t>
            </a:r>
          </a:p>
          <a:p>
            <a:pPr marL="171450" indent="-171450">
              <a:buFont typeface="Symbol" pitchFamily="2" charset="2"/>
              <a:buChar char="Þ"/>
            </a:pPr>
            <a:r>
              <a:rPr lang="en-US" dirty="0"/>
              <a:t>ANIMATION: pragmatic approach to re-gaining trust in the cloud: hardware isolation</a:t>
            </a:r>
          </a:p>
          <a:p>
            <a:pPr marL="171450" indent="-171450">
              <a:buFontTx/>
              <a:buChar char="-"/>
            </a:pPr>
            <a:r>
              <a:rPr lang="en-US" dirty="0"/>
              <a:t>Secure processor in the cloud that sets up a hardware enclave that is isolated from the cloud host and securely process information and </a:t>
            </a:r>
            <a:r>
              <a:rPr lang="en-US" b="1" dirty="0"/>
              <a:t>attests</a:t>
            </a:r>
            <a:r>
              <a:rPr lang="en-US" dirty="0"/>
              <a:t> to correctness</a:t>
            </a:r>
          </a:p>
          <a:p>
            <a:pPr marL="171450" indent="-171450">
              <a:buFontTx/>
              <a:buChar char="-"/>
            </a:pPr>
            <a:r>
              <a:rPr lang="en-US" dirty="0"/>
              <a:t>Intel’s SGX is maybe the most well known example</a:t>
            </a:r>
          </a:p>
          <a:p>
            <a:pPr marL="171450" indent="-171450">
              <a:buFontTx/>
              <a:buChar char="-"/>
            </a:pPr>
            <a:r>
              <a:rPr lang="en-US" dirty="0"/>
              <a:t>ANIMATION: What trusted hardware aims at: PRIVACY guarantees and INTEGRITY guarantees</a:t>
            </a:r>
          </a:p>
          <a:p>
            <a:pPr marL="171450" marR="0" lvl="0" indent="-171450" algn="l" defTabSz="457200" rtl="0" eaLnBrk="0" fontAlgn="base" latinLnBrk="0" hangingPunct="0">
              <a:lnSpc>
                <a:spcPct val="100000"/>
              </a:lnSpc>
              <a:spcBef>
                <a:spcPct val="30000"/>
              </a:spcBef>
              <a:spcAft>
                <a:spcPct val="0"/>
              </a:spcAft>
              <a:buClrTx/>
              <a:buSzTx/>
              <a:buFont typeface="Symbol" pitchFamily="2" charset="2"/>
              <a:buChar char="Þ"/>
              <a:tabLst/>
              <a:defRPr/>
            </a:pPr>
            <a:r>
              <a:rPr lang="en-US" dirty="0"/>
              <a:t>ANIMTATION: So this all works great, except for performance</a:t>
            </a:r>
          </a:p>
          <a:p>
            <a:pPr marL="171450" marR="0" lvl="0" indent="-171450" algn="l" defTabSz="457200" rtl="0" eaLnBrk="0" fontAlgn="base" latinLnBrk="0" hangingPunct="0">
              <a:lnSpc>
                <a:spcPct val="100000"/>
              </a:lnSpc>
              <a:spcBef>
                <a:spcPct val="30000"/>
              </a:spcBef>
              <a:spcAft>
                <a:spcPct val="0"/>
              </a:spcAft>
              <a:buClrTx/>
              <a:buSzTx/>
              <a:buFont typeface="Symbol" pitchFamily="2" charset="2"/>
              <a:buChar char="Þ"/>
              <a:tabLst/>
              <a:defRPr/>
            </a:pPr>
            <a:r>
              <a:rPr lang="en-US" dirty="0"/>
              <a:t>Trusted hardware platforms are general purpose. Currently consumer-grade CPUs</a:t>
            </a:r>
          </a:p>
          <a:p>
            <a:pPr marL="171450" marR="0" lvl="0" indent="-171450" algn="l" defTabSz="457200" rtl="0" eaLnBrk="0" fontAlgn="base" latinLnBrk="0" hangingPunct="0">
              <a:lnSpc>
                <a:spcPct val="100000"/>
              </a:lnSpc>
              <a:spcBef>
                <a:spcPct val="30000"/>
              </a:spcBef>
              <a:spcAft>
                <a:spcPct val="0"/>
              </a:spcAft>
              <a:buClrTx/>
              <a:buSzTx/>
              <a:buFont typeface="Symbol" pitchFamily="2" charset="2"/>
              <a:buChar char="Þ"/>
              <a:tabLst/>
              <a:defRPr/>
            </a:pPr>
            <a:r>
              <a:rPr lang="en-US" b="0" dirty="0"/>
              <a:t>You can’t use your favorite GPU or TPU or CPU workstation.</a:t>
            </a:r>
          </a:p>
          <a:p>
            <a:endParaRPr lang="en-US" dirty="0"/>
          </a:p>
        </p:txBody>
      </p:sp>
      <p:sp>
        <p:nvSpPr>
          <p:cNvPr id="4" name="Slide Number Placeholder 3"/>
          <p:cNvSpPr>
            <a:spLocks noGrp="1"/>
          </p:cNvSpPr>
          <p:nvPr>
            <p:ph type="sldNum" sz="quarter" idx="5"/>
          </p:nvPr>
        </p:nvSpPr>
        <p:spPr/>
        <p:txBody>
          <a:bodyPr/>
          <a:lstStyle/>
          <a:p>
            <a:fld id="{2919F70B-49D2-B648-923A-06FBC31FCA69}" type="slidenum">
              <a:rPr lang="en-US" altLang="en-US" smtClean="0"/>
              <a:pPr/>
              <a:t>2</a:t>
            </a:fld>
            <a:endParaRPr lang="en-US" altLang="en-US"/>
          </a:p>
        </p:txBody>
      </p:sp>
    </p:spTree>
    <p:extLst>
      <p:ext uri="{BB962C8B-B14F-4D97-AF65-F5344CB8AC3E}">
        <p14:creationId xmlns:p14="http://schemas.microsoft.com/office/powerpoint/2010/main" val="373220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Slalom: build upon this first solution, but somehow leverage this fast untrusted hardware available on the cloud</a:t>
            </a:r>
          </a:p>
          <a:p>
            <a:pPr marL="171450" indent="-171450">
              <a:buFont typeface="Symbol" pitchFamily="2" charset="2"/>
              <a:buChar char="Þ"/>
            </a:pPr>
            <a:r>
              <a:rPr lang="en-US" dirty="0"/>
              <a:t>We’ll do this by using special cryptographic protocols for securely outsourcing computation</a:t>
            </a:r>
          </a:p>
          <a:p>
            <a:pPr marL="171450" indent="-171450">
              <a:buFont typeface="Symbol" pitchFamily="2" charset="2"/>
              <a:buChar char="Þ"/>
            </a:pPr>
            <a:r>
              <a:rPr lang="en-US" dirty="0"/>
              <a:t>One caveat is that to achieve this, we’ll sacrifice model privacy </a:t>
            </a:r>
          </a:p>
          <a:p>
            <a:pPr marL="171450" indent="-171450">
              <a:buFont typeface="Symbol" pitchFamily="2" charset="2"/>
              <a:buChar char="Þ"/>
            </a:pPr>
            <a:r>
              <a:rPr lang="en-US" dirty="0"/>
              <a:t>Think of settings where model is publicly available.</a:t>
            </a:r>
          </a:p>
          <a:p>
            <a:endParaRPr lang="en-US" dirty="0"/>
          </a:p>
        </p:txBody>
      </p:sp>
      <p:sp>
        <p:nvSpPr>
          <p:cNvPr id="4" name="Slide Number Placeholder 3"/>
          <p:cNvSpPr>
            <a:spLocks noGrp="1"/>
          </p:cNvSpPr>
          <p:nvPr>
            <p:ph type="sldNum" sz="quarter" idx="5"/>
          </p:nvPr>
        </p:nvSpPr>
        <p:spPr/>
        <p:txBody>
          <a:bodyPr/>
          <a:lstStyle/>
          <a:p>
            <a:fld id="{2919F70B-49D2-B648-923A-06FBC31FCA69}" type="slidenum">
              <a:rPr lang="en-US" altLang="en-US" smtClean="0"/>
              <a:pPr/>
              <a:t>3</a:t>
            </a:fld>
            <a:endParaRPr lang="en-US" altLang="en-US"/>
          </a:p>
        </p:txBody>
      </p:sp>
    </p:spTree>
    <p:extLst>
      <p:ext uri="{BB962C8B-B14F-4D97-AF65-F5344CB8AC3E}">
        <p14:creationId xmlns:p14="http://schemas.microsoft.com/office/powerpoint/2010/main" val="312173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a:t>
            </a:r>
            <a:r>
              <a:rPr lang="en-US" b="0" dirty="0"/>
              <a:t>Slalom work. How can we use crypto techniques to somehow leverage fast untrusted hardware without sacrificing security.</a:t>
            </a:r>
          </a:p>
          <a:p>
            <a:r>
              <a:rPr lang="en-US" b="1" dirty="0"/>
              <a:t>Two main insights </a:t>
            </a:r>
            <a:r>
              <a:rPr lang="en-US" dirty="0"/>
              <a:t>that make this work:</a:t>
            </a:r>
          </a:p>
          <a:p>
            <a:pPr marL="171450" indent="-171450">
              <a:buFontTx/>
              <a:buChar char="-"/>
            </a:pPr>
            <a:r>
              <a:rPr lang="en-US" dirty="0"/>
              <a:t>The enclave and fast hardware are collocated. </a:t>
            </a:r>
            <a:r>
              <a:rPr lang="en-US" b="1" dirty="0"/>
              <a:t>A big problem with cryptographic solutions was the massive communication</a:t>
            </a:r>
            <a:r>
              <a:rPr lang="en-US" dirty="0"/>
              <a:t>, so this isn’t as much of a problem anymore.</a:t>
            </a:r>
          </a:p>
          <a:p>
            <a:pPr marL="171450" indent="-171450">
              <a:buFontTx/>
              <a:buChar char="-"/>
            </a:pPr>
            <a:r>
              <a:rPr lang="en-US" dirty="0"/>
              <a:t>Second, we’re going </a:t>
            </a:r>
            <a:r>
              <a:rPr lang="en-US" b="1" dirty="0"/>
              <a:t>to tailor our approach to deep neural networks</a:t>
            </a:r>
            <a:r>
              <a:rPr lang="en-US" dirty="0"/>
              <a:t>, where the vast majority of the computation is taken by linear layers (so convolutions or dense layers)</a:t>
            </a:r>
          </a:p>
          <a:p>
            <a:pPr marL="171450" indent="-171450">
              <a:buFontTx/>
              <a:buChar char="-"/>
            </a:pPr>
            <a:r>
              <a:rPr lang="en-US" dirty="0"/>
              <a:t>What we’ll do is </a:t>
            </a:r>
            <a:r>
              <a:rPr lang="en-US" b="1" dirty="0"/>
              <a:t>run the DNN in our enclave</a:t>
            </a:r>
            <a:r>
              <a:rPr lang="en-US" dirty="0"/>
              <a:t>, but </a:t>
            </a:r>
            <a:r>
              <a:rPr lang="en-US" b="1" dirty="0"/>
              <a:t>request help from a fast GPU to accelerate linear layers</a:t>
            </a:r>
            <a:r>
              <a:rPr lang="en-US" dirty="0"/>
              <a:t>, without compromising security</a:t>
            </a:r>
          </a:p>
        </p:txBody>
      </p:sp>
      <p:sp>
        <p:nvSpPr>
          <p:cNvPr id="4" name="Slide Number Placeholder 3"/>
          <p:cNvSpPr>
            <a:spLocks noGrp="1"/>
          </p:cNvSpPr>
          <p:nvPr>
            <p:ph type="sldNum" sz="quarter" idx="5"/>
          </p:nvPr>
        </p:nvSpPr>
        <p:spPr/>
        <p:txBody>
          <a:bodyPr/>
          <a:lstStyle/>
          <a:p>
            <a:fld id="{2919F70B-49D2-B648-923A-06FBC31FCA69}" type="slidenum">
              <a:rPr lang="en-US" altLang="en-US" smtClean="0"/>
              <a:pPr/>
              <a:t>4</a:t>
            </a:fld>
            <a:endParaRPr lang="en-US" altLang="en-US"/>
          </a:p>
        </p:txBody>
      </p:sp>
    </p:spTree>
    <p:extLst>
      <p:ext uri="{BB962C8B-B14F-4D97-AF65-F5344CB8AC3E}">
        <p14:creationId xmlns:p14="http://schemas.microsoft.com/office/powerpoint/2010/main" val="242861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 details of how to securely outsource a linear layer.</a:t>
            </a:r>
          </a:p>
          <a:p>
            <a:pPr marL="171450" indent="-171450">
              <a:buFontTx/>
              <a:buChar char="-"/>
            </a:pPr>
            <a:r>
              <a:rPr lang="en-US" dirty="0"/>
              <a:t>First discuss how we get integrity: </a:t>
            </a:r>
            <a:r>
              <a:rPr lang="en-US" b="1" dirty="0"/>
              <a:t>how can the GPU help us compute a matrix product if we don’t trust it to give correct answers</a:t>
            </a:r>
          </a:p>
          <a:p>
            <a:pPr marL="171450" indent="-171450">
              <a:buFontTx/>
              <a:buChar char="-"/>
            </a:pPr>
            <a:r>
              <a:rPr lang="en-US" b="0" dirty="0"/>
              <a:t>Famous randomized algorithm due to </a:t>
            </a:r>
            <a:r>
              <a:rPr lang="en-US" b="0" dirty="0" err="1"/>
              <a:t>Freivalds</a:t>
            </a:r>
            <a:r>
              <a:rPr lang="en-US" b="0" dirty="0"/>
              <a:t>. Verify a matrix-matrix product by doing a random linear sum-check. </a:t>
            </a:r>
          </a:p>
          <a:p>
            <a:pPr marL="171450" indent="-171450">
              <a:buFontTx/>
              <a:buChar char="-"/>
            </a:pPr>
            <a:r>
              <a:rPr lang="en-US" b="0" dirty="0"/>
              <a:t>Verification is much faster than it would have taken the enclave to compute the product itself (just two inner products)</a:t>
            </a:r>
          </a:p>
          <a:p>
            <a:pPr marL="171450" indent="-171450">
              <a:buFontTx/>
              <a:buChar char="-"/>
            </a:pPr>
            <a:r>
              <a:rPr lang="en-US" b="0" dirty="0"/>
              <a:t>To preserve privacy, we use a simple technique borrowed again from cryptographic protocols, where we run our model over random data in a preprocessing phase, and use this to blind all the data that gets sent to the cloud’s untrusted hardware.</a:t>
            </a:r>
          </a:p>
        </p:txBody>
      </p:sp>
      <p:sp>
        <p:nvSpPr>
          <p:cNvPr id="4" name="Slide Number Placeholder 3"/>
          <p:cNvSpPr>
            <a:spLocks noGrp="1"/>
          </p:cNvSpPr>
          <p:nvPr>
            <p:ph type="sldNum" sz="quarter" idx="5"/>
          </p:nvPr>
        </p:nvSpPr>
        <p:spPr/>
        <p:txBody>
          <a:bodyPr/>
          <a:lstStyle/>
          <a:p>
            <a:fld id="{2919F70B-49D2-B648-923A-06FBC31FCA69}" type="slidenum">
              <a:rPr lang="en-US" altLang="en-US" smtClean="0"/>
              <a:pPr/>
              <a:t>5</a:t>
            </a:fld>
            <a:endParaRPr lang="en-US" altLang="en-US"/>
          </a:p>
        </p:txBody>
      </p:sp>
    </p:spTree>
    <p:extLst>
      <p:ext uri="{BB962C8B-B14F-4D97-AF65-F5344CB8AC3E}">
        <p14:creationId xmlns:p14="http://schemas.microsoft.com/office/powerpoint/2010/main" val="216227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implemented all of this and evaluated on a canonical ImageNet benchmark.</a:t>
            </a:r>
          </a:p>
          <a:p>
            <a:pPr marL="171450" indent="-171450">
              <a:buFontTx/>
              <a:buChar char="-"/>
            </a:pPr>
            <a:r>
              <a:rPr lang="en-US" dirty="0"/>
              <a:t>What we want: is that by combining hardware and crypto, we do better than either individually. The baseline we compare to here is where everything is being run in hardware (doing everything with cryptography would be even less efficient).</a:t>
            </a:r>
          </a:p>
          <a:p>
            <a:pPr marL="171450" indent="-171450">
              <a:buFontTx/>
              <a:buChar char="-"/>
            </a:pPr>
            <a:r>
              <a:rPr lang="en-US" dirty="0"/>
              <a:t>VGG16 and </a:t>
            </a:r>
            <a:r>
              <a:rPr lang="en-US" dirty="0" err="1"/>
              <a:t>MobileNet</a:t>
            </a:r>
            <a:r>
              <a:rPr lang="en-US" dirty="0"/>
              <a:t>, 6-20x increase in throughput if we just try to guarantee integrity. We really care about verifying that the results weren’t tampered with. With additional privacy, 4x increase in throughput or more</a:t>
            </a:r>
          </a:p>
          <a:p>
            <a:pPr marL="171450" indent="-171450">
              <a:buFontTx/>
              <a:buChar char="-"/>
            </a:pPr>
            <a:r>
              <a:rPr lang="en-US" dirty="0"/>
              <a:t>Of course, Slalom is not as fast as simply running the GPU without any privacy &amp; integrity guarantees</a:t>
            </a:r>
          </a:p>
          <a:p>
            <a:pPr marL="171450" indent="-171450">
              <a:buFontTx/>
              <a:buChar char="-"/>
            </a:pPr>
            <a:r>
              <a:rPr lang="en-US" dirty="0"/>
              <a:t>But, we’ve reduced the gap by up to one order of magnitude. Throughput could be further improved by replicating the enclave processor</a:t>
            </a:r>
          </a:p>
        </p:txBody>
      </p:sp>
      <p:sp>
        <p:nvSpPr>
          <p:cNvPr id="4" name="Slide Number Placeholder 3"/>
          <p:cNvSpPr>
            <a:spLocks noGrp="1"/>
          </p:cNvSpPr>
          <p:nvPr>
            <p:ph type="sldNum" sz="quarter" idx="5"/>
          </p:nvPr>
        </p:nvSpPr>
        <p:spPr/>
        <p:txBody>
          <a:bodyPr/>
          <a:lstStyle/>
          <a:p>
            <a:fld id="{2919F70B-49D2-B648-923A-06FBC31FCA69}" type="slidenum">
              <a:rPr lang="en-US" altLang="en-US" smtClean="0"/>
              <a:pPr/>
              <a:t>6</a:t>
            </a:fld>
            <a:endParaRPr lang="en-US" altLang="en-US"/>
          </a:p>
        </p:txBody>
      </p:sp>
    </p:spTree>
    <p:extLst>
      <p:ext uri="{BB962C8B-B14F-4D97-AF65-F5344CB8AC3E}">
        <p14:creationId xmlns:p14="http://schemas.microsoft.com/office/powerpoint/2010/main" val="176243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We’d like to do the same for private training. The techniques we use for integrity still apply, but privacy is harder to guarantee.</a:t>
            </a:r>
          </a:p>
        </p:txBody>
      </p:sp>
      <p:sp>
        <p:nvSpPr>
          <p:cNvPr id="4" name="Slide Number Placeholder 3"/>
          <p:cNvSpPr>
            <a:spLocks noGrp="1"/>
          </p:cNvSpPr>
          <p:nvPr>
            <p:ph type="sldNum" sz="quarter" idx="5"/>
          </p:nvPr>
        </p:nvSpPr>
        <p:spPr/>
        <p:txBody>
          <a:bodyPr/>
          <a:lstStyle/>
          <a:p>
            <a:fld id="{2919F70B-49D2-B648-923A-06FBC31FCA69}" type="slidenum">
              <a:rPr lang="en-US" altLang="en-US" smtClean="0"/>
              <a:pPr/>
              <a:t>7</a:t>
            </a:fld>
            <a:endParaRPr lang="en-US" altLang="en-US"/>
          </a:p>
        </p:txBody>
      </p:sp>
    </p:spTree>
    <p:extLst>
      <p:ext uri="{BB962C8B-B14F-4D97-AF65-F5344CB8AC3E}">
        <p14:creationId xmlns:p14="http://schemas.microsoft.com/office/powerpoint/2010/main" val="313048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 details of how to securely outsource a linear layer.</a:t>
            </a:r>
          </a:p>
          <a:p>
            <a:pPr marL="171450" indent="-171450">
              <a:buFontTx/>
              <a:buChar char="-"/>
            </a:pPr>
            <a:r>
              <a:rPr lang="en-US" dirty="0"/>
              <a:t>First, we’ll quantize our model and inputs to evaluate everything over integers</a:t>
            </a:r>
          </a:p>
          <a:p>
            <a:pPr marL="171450" indent="-171450">
              <a:buFontTx/>
              <a:buChar char="-"/>
            </a:pPr>
            <a:r>
              <a:rPr lang="en-US" dirty="0"/>
              <a:t>Mainly discuss how we get integrity: </a:t>
            </a:r>
            <a:r>
              <a:rPr lang="en-US" b="1" dirty="0"/>
              <a:t>how can the GPU help us compute a matrix product if we don’t trust it to give correct answers</a:t>
            </a:r>
          </a:p>
          <a:p>
            <a:pPr marL="171450" indent="-171450">
              <a:buFontTx/>
              <a:buChar char="-"/>
            </a:pPr>
            <a:r>
              <a:rPr lang="en-US" b="0" dirty="0"/>
              <a:t>Famous randomized algorithm due to </a:t>
            </a:r>
            <a:r>
              <a:rPr lang="en-US" b="0" dirty="0" err="1"/>
              <a:t>Freivalds</a:t>
            </a:r>
            <a:r>
              <a:rPr lang="en-US" b="0" dirty="0"/>
              <a:t>. Verify a matrix-matrix product by doing a random linear sum-check. </a:t>
            </a:r>
          </a:p>
          <a:p>
            <a:pPr marL="171450" indent="-171450">
              <a:buFontTx/>
              <a:buChar char="-"/>
            </a:pPr>
            <a:r>
              <a:rPr lang="en-US" b="0" dirty="0"/>
              <a:t>Verification is much faster than it would have taken the enclave to compute the product itself (just two inner products)</a:t>
            </a:r>
          </a:p>
          <a:p>
            <a:pPr marL="171450" indent="-171450">
              <a:buFontTx/>
              <a:buChar char="-"/>
            </a:pPr>
            <a:r>
              <a:rPr lang="en-US" b="0" dirty="0"/>
              <a:t>To preserve privacy, we use a simple technique borrowed again from cryptographic protocols, where we run our model over random data in a preprocessing phase, and use this to blind all the data that gets sent to the cloud’s untrusted hardware.</a:t>
            </a:r>
          </a:p>
        </p:txBody>
      </p:sp>
      <p:sp>
        <p:nvSpPr>
          <p:cNvPr id="4" name="Slide Number Placeholder 3"/>
          <p:cNvSpPr>
            <a:spLocks noGrp="1"/>
          </p:cNvSpPr>
          <p:nvPr>
            <p:ph type="sldNum" sz="quarter" idx="5"/>
          </p:nvPr>
        </p:nvSpPr>
        <p:spPr/>
        <p:txBody>
          <a:bodyPr/>
          <a:lstStyle/>
          <a:p>
            <a:fld id="{2919F70B-49D2-B648-923A-06FBC31FCA69}" type="slidenum">
              <a:rPr lang="en-US" altLang="en-US" smtClean="0"/>
              <a:pPr/>
              <a:t>9</a:t>
            </a:fld>
            <a:endParaRPr lang="en-US" altLang="en-US"/>
          </a:p>
        </p:txBody>
      </p:sp>
    </p:spTree>
    <p:extLst>
      <p:ext uri="{BB962C8B-B14F-4D97-AF65-F5344CB8AC3E}">
        <p14:creationId xmlns:p14="http://schemas.microsoft.com/office/powerpoint/2010/main" val="2706218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FAAE01-12C9-4D46-88B3-71A70AF5511C}"/>
              </a:ext>
            </a:extLst>
          </p:cNvPr>
          <p:cNvSpPr>
            <a:spLocks noChangeArrowheads="1"/>
          </p:cNvSpPr>
          <p:nvPr/>
        </p:nvSpPr>
        <p:spPr bwMode="auto">
          <a:xfrm>
            <a:off x="0"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dirty="0">
              <a:solidFill>
                <a:schemeClr val="lt1"/>
              </a:solidFill>
              <a:latin typeface="Arial"/>
              <a:ea typeface="+mn-ea"/>
            </a:endParaRPr>
          </a:p>
        </p:txBody>
      </p:sp>
      <p:pic>
        <p:nvPicPr>
          <p:cNvPr id="6" name="Picture 14" title="Stanford University">
            <a:extLst>
              <a:ext uri="{FF2B5EF4-FFF2-40B4-BE49-F238E27FC236}">
                <a16:creationId xmlns:a16="http://schemas.microsoft.com/office/drawing/2014/main" id="{161AA3AA-2AC7-9546-8B19-E583F7B30D6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56450"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792517"/>
            <a:ext cx="8229600" cy="618473"/>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Edit Master text styles</a:t>
            </a:r>
          </a:p>
        </p:txBody>
      </p:sp>
      <p:sp>
        <p:nvSpPr>
          <p:cNvPr id="13" name="Subtitle 2"/>
          <p:cNvSpPr>
            <a:spLocks noGrp="1"/>
          </p:cNvSpPr>
          <p:nvPr>
            <p:ph type="subTitle" idx="1"/>
          </p:nvPr>
        </p:nvSpPr>
        <p:spPr>
          <a:xfrm>
            <a:off x="457200" y="2410990"/>
            <a:ext cx="8229600" cy="461897"/>
          </a:xfrm>
          <a:prstGeom prst="rect">
            <a:avLst/>
          </a:prstGeom>
        </p:spPr>
        <p:txBody>
          <a:bodyPr>
            <a:noAutofit/>
          </a:bodyPr>
          <a:lstStyle>
            <a:lvl1pPr marL="0" indent="0" algn="ctr">
              <a:buNone/>
              <a:defRPr sz="21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3970402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0BD891-7646-B144-A450-26A4A028ECD8}"/>
              </a:ext>
            </a:extLst>
          </p:cNvPr>
          <p:cNvSpPr>
            <a:spLocks noChangeArrowheads="1"/>
          </p:cNvSpPr>
          <p:nvPr/>
        </p:nvSpPr>
        <p:spPr bwMode="auto">
          <a:xfrm>
            <a:off x="0"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dirty="0">
              <a:solidFill>
                <a:schemeClr val="lt1"/>
              </a:solidFill>
              <a:latin typeface="Arial"/>
              <a:ea typeface="+mn-ea"/>
            </a:endParaRPr>
          </a:p>
        </p:txBody>
      </p:sp>
      <p:pic>
        <p:nvPicPr>
          <p:cNvPr id="7" name="Picture 14" title="Stanford University">
            <a:extLst>
              <a:ext uri="{FF2B5EF4-FFF2-40B4-BE49-F238E27FC236}">
                <a16:creationId xmlns:a16="http://schemas.microsoft.com/office/drawing/2014/main" id="{54FEAA6F-F3EB-4E4C-BAB6-1B681D79B83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56450"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1603377"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7" y="2571750"/>
            <a:ext cx="2954337" cy="932975"/>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20866022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dirty="0"/>
              <a:t>Click to edit Master title style</a:t>
            </a:r>
          </a:p>
        </p:txBody>
      </p:sp>
      <p:sp>
        <p:nvSpPr>
          <p:cNvPr id="7" name="Content Placeholder 6"/>
          <p:cNvSpPr>
            <a:spLocks noGrp="1"/>
          </p:cNvSpPr>
          <p:nvPr>
            <p:ph sz="quarter" idx="10"/>
          </p:nvPr>
        </p:nvSpPr>
        <p:spPr>
          <a:xfrm>
            <a:off x="955677" y="908685"/>
            <a:ext cx="7700963"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
            <a:extLst>
              <a:ext uri="{FF2B5EF4-FFF2-40B4-BE49-F238E27FC236}">
                <a16:creationId xmlns:a16="http://schemas.microsoft.com/office/drawing/2014/main" id="{F8513A8E-9B18-9C49-B90F-B82BED9B2A46}"/>
              </a:ext>
            </a:extLst>
          </p:cNvPr>
          <p:cNvSpPr>
            <a:spLocks noGrp="1"/>
          </p:cNvSpPr>
          <p:nvPr>
            <p:ph type="sldNum" sz="quarter" idx="4"/>
          </p:nvPr>
        </p:nvSpPr>
        <p:spPr>
          <a:xfrm>
            <a:off x="8244681" y="59532"/>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Arial" panose="020B0604020202020204" pitchFamily="34" charset="0"/>
              </a:defRPr>
            </a:lvl1pPr>
          </a:lstStyle>
          <a:p>
            <a:fld id="{0A3EADB6-959D-164E-B396-A34FE865BD25}" type="slidenum">
              <a:rPr lang="en-US" altLang="en-US" smtClean="0"/>
              <a:pPr/>
              <a:t>‹#›</a:t>
            </a:fld>
            <a:endParaRPr lang="en-US" altLang="en-US"/>
          </a:p>
        </p:txBody>
      </p:sp>
    </p:spTree>
    <p:extLst>
      <p:ext uri="{BB962C8B-B14F-4D97-AF65-F5344CB8AC3E}">
        <p14:creationId xmlns:p14="http://schemas.microsoft.com/office/powerpoint/2010/main" val="223742743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34240ABA-4FE7-0749-81D0-FD77125EB621}"/>
              </a:ext>
            </a:extLst>
          </p:cNvPr>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Source Sans Pro"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Source Sans Pro"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Source Sans Pro"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Source Sans Pro"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9pPr>
          </a:lstStyle>
          <a:p>
            <a:pPr algn="ctr" eaLnBrk="1" hangingPunct="1"/>
            <a:fld id="{3AEE0359-E30C-CB4E-804C-6C710BEE7F87}" type="slidenum">
              <a:rPr lang="en-US" altLang="en-US" sz="1000">
                <a:solidFill>
                  <a:srgbClr val="7F7F7F"/>
                </a:solidFill>
                <a:latin typeface="Arial" panose="020B0604020202020204" pitchFamily="34" charset="0"/>
              </a:rPr>
              <a:pPr algn="ctr" eaLnBrk="1" hangingPunct="1"/>
              <a:t>‹#›</a:t>
            </a:fld>
            <a:endParaRPr lang="en-US" altLang="en-US" sz="1000">
              <a:solidFill>
                <a:srgbClr val="7F7F7F"/>
              </a:solidFill>
              <a:latin typeface="Arial" panose="020B0604020202020204" pitchFamily="34" charset="0"/>
            </a:endParaRPr>
          </a:p>
        </p:txBody>
      </p:sp>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7"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908685"/>
            <a:ext cx="3779838"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931708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5"/>
            <a:ext cx="7707862"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7" y="2841313"/>
            <a:ext cx="7707313"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268108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7"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908686"/>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2837497"/>
            <a:ext cx="3779838" cy="183023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190021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27" y="908686"/>
            <a:ext cx="3787775"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955677" y="2840613"/>
            <a:ext cx="3781425"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908686"/>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2840613"/>
            <a:ext cx="3779838"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762764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624907-308A-6C4E-9C95-E227B3C96235}"/>
              </a:ext>
            </a:extLst>
          </p:cNvPr>
          <p:cNvSpPr>
            <a:spLocks noChangeArrowheads="1"/>
          </p:cNvSpPr>
          <p:nvPr/>
        </p:nvSpPr>
        <p:spPr bwMode="auto">
          <a:xfrm>
            <a:off x="0"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dirty="0">
              <a:solidFill>
                <a:schemeClr val="lt1"/>
              </a:solidFill>
              <a:latin typeface="Arial"/>
              <a:ea typeface="+mn-ea"/>
            </a:endParaRPr>
          </a:p>
        </p:txBody>
      </p:sp>
      <p:pic>
        <p:nvPicPr>
          <p:cNvPr id="6" name="Picture 14" title="Stanford University">
            <a:extLst>
              <a:ext uri="{FF2B5EF4-FFF2-40B4-BE49-F238E27FC236}">
                <a16:creationId xmlns:a16="http://schemas.microsoft.com/office/drawing/2014/main" id="{58F9200F-3FE0-354D-9264-2E4738934A7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56450"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1603377"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7" y="2571750"/>
            <a:ext cx="2954337" cy="932975"/>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Click icon to add picture</a:t>
            </a:r>
            <a:endParaRPr lang="en-US" noProof="0" dirty="0"/>
          </a:p>
        </p:txBody>
      </p:sp>
    </p:spTree>
    <p:extLst>
      <p:ext uri="{BB962C8B-B14F-4D97-AF65-F5344CB8AC3E}">
        <p14:creationId xmlns:p14="http://schemas.microsoft.com/office/powerpoint/2010/main" val="329774327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77" y="908685"/>
            <a:ext cx="7700963" cy="3759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82165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77" y="908685"/>
            <a:ext cx="7700963" cy="3759042"/>
          </a:xfrm>
        </p:spPr>
        <p:txBody>
          <a:bodyPr/>
          <a:lstStyle>
            <a:lvl2pPr marL="0" indent="0">
              <a:buFont typeface="Arial"/>
              <a:buNone/>
              <a:defRPr baseline="0"/>
            </a:lvl2pPr>
            <a:lvl3pPr marL="344488" indent="0">
              <a:buNone/>
              <a:defRPr/>
            </a:lvl3pPr>
            <a:lvl4pPr marL="687387" indent="0">
              <a:buNone/>
              <a:defRPr/>
            </a:lvl4pPr>
            <a:lvl5pPr marL="1031875" indent="0">
              <a:buNone/>
              <a:defRPr/>
            </a:lvl5pPr>
          </a:lstStyle>
          <a:p>
            <a:pPr lvl="0"/>
            <a:r>
              <a:rPr lang="en-US"/>
              <a:t>Edit Master text styles</a:t>
            </a:r>
          </a:p>
        </p:txBody>
      </p:sp>
    </p:spTree>
    <p:extLst>
      <p:ext uri="{BB962C8B-B14F-4D97-AF65-F5344CB8AC3E}">
        <p14:creationId xmlns:p14="http://schemas.microsoft.com/office/powerpoint/2010/main" val="253234347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42E646CF-D4B4-084C-9D34-455023FB998D}"/>
              </a:ext>
            </a:extLst>
          </p:cNvPr>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Source Sans Pro"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Source Sans Pro"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Source Sans Pro"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Source Sans Pro"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panose="020F0502020204030204" pitchFamily="34" charset="0"/>
                <a:ea typeface="ＭＳ Ｐゴシック" panose="020B0600070205080204" pitchFamily="34" charset="-128"/>
              </a:defRPr>
            </a:lvl9pPr>
          </a:lstStyle>
          <a:p>
            <a:pPr algn="ctr" eaLnBrk="1" hangingPunct="1"/>
            <a:fld id="{E56BFCD6-1B59-D04A-B132-3AD3BC5CCCD2}" type="slidenum">
              <a:rPr lang="en-US" altLang="en-US" sz="1000">
                <a:solidFill>
                  <a:srgbClr val="7F7F7F"/>
                </a:solidFill>
                <a:latin typeface="Arial" panose="020B0604020202020204" pitchFamily="34" charset="0"/>
              </a:rPr>
              <a:pPr algn="ctr" eaLnBrk="1" hangingPunct="1"/>
              <a:t>‹#›</a:t>
            </a:fld>
            <a:endParaRPr lang="en-US" altLang="en-US" sz="1000">
              <a:solidFill>
                <a:srgbClr val="7F7F7F"/>
              </a:solidFill>
              <a:latin typeface="Arial" panose="020B0604020202020204" pitchFamily="34" charset="0"/>
            </a:endParaRPr>
          </a:p>
        </p:txBody>
      </p:sp>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7" y="908685"/>
            <a:ext cx="3787775" cy="3759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97265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5"/>
            <a:ext cx="7707862" cy="1816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7" y="2841313"/>
            <a:ext cx="7707313" cy="1816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87409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7" y="908685"/>
            <a:ext cx="3787775" cy="3759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6"/>
            <a:ext cx="3779838" cy="1823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3360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27" y="908686"/>
            <a:ext cx="3787775" cy="1823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77" y="2840613"/>
            <a:ext cx="3781425" cy="18271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6"/>
            <a:ext cx="3779838" cy="1823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99538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a:extLst>
              <a:ext uri="{FF2B5EF4-FFF2-40B4-BE49-F238E27FC236}">
                <a16:creationId xmlns:a16="http://schemas.microsoft.com/office/drawing/2014/main" id="{147CEE13-82FC-4145-9B9C-CD8327DAE39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10350" y="4811713"/>
            <a:ext cx="20462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DB54DD6-3D38-9E44-9F56-F4CD42BADE7D}"/>
              </a:ext>
            </a:extLst>
          </p:cNvPr>
          <p:cNvSpPr>
            <a:spLocks noChangeArrowheads="1"/>
          </p:cNvSpPr>
          <p:nvPr/>
        </p:nvSpPr>
        <p:spPr bwMode="auto">
          <a:xfrm>
            <a:off x="0"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dirty="0">
              <a:solidFill>
                <a:schemeClr val="lt1"/>
              </a:solidFill>
              <a:latin typeface="Arial"/>
              <a:ea typeface="+mn-ea"/>
            </a:endParaRPr>
          </a:p>
        </p:txBody>
      </p:sp>
      <p:pic>
        <p:nvPicPr>
          <p:cNvPr id="7" name="Picture 14" title="Stanford University">
            <a:extLst>
              <a:ext uri="{FF2B5EF4-FFF2-40B4-BE49-F238E27FC236}">
                <a16:creationId xmlns:a16="http://schemas.microsoft.com/office/drawing/2014/main" id="{8005A6E0-6CD2-BE4A-9624-A89CD5D6E51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56450"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800555"/>
            <a:ext cx="8229600" cy="618473"/>
          </a:xfrm>
          <a:prstGeom prst="rect">
            <a:avLst/>
          </a:prstGeom>
        </p:spPr>
        <p:txBody>
          <a:bodyPr>
            <a:noAutofit/>
          </a:bodyPr>
          <a:lstStyle>
            <a:lvl1pPr algn="ctr">
              <a:defRPr sz="36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9028"/>
            <a:ext cx="8229600" cy="461897"/>
          </a:xfrm>
          <a:prstGeom prst="rect">
            <a:avLst/>
          </a:prstGeom>
        </p:spPr>
        <p:txBody>
          <a:bodyPr>
            <a:noAutofit/>
          </a:bodyPr>
          <a:lstStyle>
            <a:lvl1pPr marL="0" indent="0" algn="ctr">
              <a:buNone/>
              <a:defRPr sz="21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1904104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
            <a:extLst>
              <a:ext uri="{FF2B5EF4-FFF2-40B4-BE49-F238E27FC236}">
                <a16:creationId xmlns:a16="http://schemas.microsoft.com/office/drawing/2014/main" id="{04F8318E-1FE3-5C48-AB65-76B12580611F}"/>
              </a:ext>
            </a:extLst>
          </p:cNvPr>
          <p:cNvSpPr>
            <a:spLocks noGrp="1"/>
          </p:cNvSpPr>
          <p:nvPr>
            <p:ph type="title"/>
          </p:nvPr>
        </p:nvSpPr>
        <p:spPr bwMode="auto">
          <a:xfrm>
            <a:off x="949325" y="358775"/>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sp>
        <p:nvSpPr>
          <p:cNvPr id="4" name="Text Placeholder 3">
            <a:extLst>
              <a:ext uri="{FF2B5EF4-FFF2-40B4-BE49-F238E27FC236}">
                <a16:creationId xmlns:a16="http://schemas.microsoft.com/office/drawing/2014/main" id="{F39ECADF-12D2-9149-9329-EB6D35B7004D}"/>
              </a:ext>
            </a:extLst>
          </p:cNvPr>
          <p:cNvSpPr>
            <a:spLocks noGrp="1"/>
          </p:cNvSpPr>
          <p:nvPr>
            <p:ph type="body" idx="1"/>
          </p:nvPr>
        </p:nvSpPr>
        <p:spPr>
          <a:xfrm>
            <a:off x="949325" y="903288"/>
            <a:ext cx="7707313" cy="3763962"/>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a:extLst>
              <a:ext uri="{FF2B5EF4-FFF2-40B4-BE49-F238E27FC236}">
                <a16:creationId xmlns:a16="http://schemas.microsoft.com/office/drawing/2014/main" id="{3C717207-D7AF-FF4B-A5DB-E547ADD3730B}"/>
              </a:ext>
            </a:extLst>
          </p:cNvPr>
          <p:cNvSpPr>
            <a:spLocks noGrp="1"/>
          </p:cNvSpPr>
          <p:nvPr>
            <p:ph type="sldNum" sz="quarter" idx="4"/>
          </p:nvPr>
        </p:nvSpPr>
        <p:spPr>
          <a:xfrm>
            <a:off x="109538" y="4811713"/>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panose="020B0604020202020204" pitchFamily="34" charset="0"/>
              </a:defRPr>
            </a:lvl1pPr>
          </a:lstStyle>
          <a:p>
            <a:fld id="{D0000B66-E438-CF4E-9EAE-E38381514D64}" type="slidenum">
              <a:rPr lang="en-US" altLang="en-US"/>
              <a:pPr/>
              <a:t>‹#›</a:t>
            </a:fld>
            <a:endParaRPr lang="en-US" altLang="en-US"/>
          </a:p>
        </p:txBody>
      </p:sp>
      <p:sp>
        <p:nvSpPr>
          <p:cNvPr id="10" name="Rectangle 9">
            <a:extLst>
              <a:ext uri="{FF2B5EF4-FFF2-40B4-BE49-F238E27FC236}">
                <a16:creationId xmlns:a16="http://schemas.microsoft.com/office/drawing/2014/main" id="{D4403065-98CF-164A-B20B-21A14EAFAE92}"/>
              </a:ext>
            </a:extLst>
          </p:cNvPr>
          <p:cNvSpPr/>
          <p:nvPr/>
        </p:nvSpPr>
        <p:spPr>
          <a:xfrm>
            <a:off x="0" y="0"/>
            <a:ext cx="457200" cy="5149850"/>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pic>
        <p:nvPicPr>
          <p:cNvPr id="1030" name="Picture 10" title="Stanford University">
            <a:extLst>
              <a:ext uri="{FF2B5EF4-FFF2-40B4-BE49-F238E27FC236}">
                <a16:creationId xmlns:a16="http://schemas.microsoft.com/office/drawing/2014/main" id="{965B6FDD-FEC7-8242-AF3D-1DA8E34DF637}"/>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7121525" y="4856163"/>
            <a:ext cx="1546225"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Lst>
  <p:transition spd="slow">
    <p:fade/>
  </p:transition>
  <p:hf hdr="0" ftr="0" dt="0"/>
  <p:txStyles>
    <p:titleStyle>
      <a:lvl1pPr algn="l" defTabSz="457200" rtl="0" eaLnBrk="1" fontAlgn="base" hangingPunct="1">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panose="020F0502020204030204" pitchFamily="34"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panose="020F0502020204030204" pitchFamily="34"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2">
            <a:extLst>
              <a:ext uri="{FF2B5EF4-FFF2-40B4-BE49-F238E27FC236}">
                <a16:creationId xmlns:a16="http://schemas.microsoft.com/office/drawing/2014/main" id="{BD047E37-CCF9-0A48-AED1-2E6C6B66313C}"/>
              </a:ext>
            </a:extLst>
          </p:cNvPr>
          <p:cNvSpPr>
            <a:spLocks noGrp="1"/>
          </p:cNvSpPr>
          <p:nvPr>
            <p:ph type="title"/>
          </p:nvPr>
        </p:nvSpPr>
        <p:spPr bwMode="auto">
          <a:xfrm>
            <a:off x="949325" y="358775"/>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sp>
        <p:nvSpPr>
          <p:cNvPr id="4" name="Text Placeholder 3">
            <a:extLst>
              <a:ext uri="{FF2B5EF4-FFF2-40B4-BE49-F238E27FC236}">
                <a16:creationId xmlns:a16="http://schemas.microsoft.com/office/drawing/2014/main" id="{F22122FB-AACC-DC45-99DB-536DA2590E54}"/>
              </a:ext>
            </a:extLst>
          </p:cNvPr>
          <p:cNvSpPr>
            <a:spLocks noGrp="1"/>
          </p:cNvSpPr>
          <p:nvPr>
            <p:ph type="body" idx="1"/>
          </p:nvPr>
        </p:nvSpPr>
        <p:spPr>
          <a:xfrm>
            <a:off x="949325" y="903288"/>
            <a:ext cx="7707313" cy="376396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EBACF6F-82C2-6649-AC07-E509A1E0732F}"/>
              </a:ext>
            </a:extLst>
          </p:cNvPr>
          <p:cNvSpPr/>
          <p:nvPr/>
        </p:nvSpPr>
        <p:spPr>
          <a:xfrm>
            <a:off x="-11113" y="0"/>
            <a:ext cx="9155113" cy="3429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8C1515"/>
              </a:solidFill>
              <a:latin typeface="Arial"/>
            </a:endParaRPr>
          </a:p>
        </p:txBody>
      </p:sp>
      <p:pic>
        <p:nvPicPr>
          <p:cNvPr id="5126" name="Picture 10" title="Stanford University">
            <a:extLst>
              <a:ext uri="{FF2B5EF4-FFF2-40B4-BE49-F238E27FC236}">
                <a16:creationId xmlns:a16="http://schemas.microsoft.com/office/drawing/2014/main" id="{A2F8245C-B71F-1742-8AE5-2A0EF4B3FF61}"/>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121525" y="4856163"/>
            <a:ext cx="1546225"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893E7435-1057-3A4B-BAAB-DB1B1B8EAA57}"/>
              </a:ext>
            </a:extLst>
          </p:cNvPr>
          <p:cNvSpPr>
            <a:spLocks noGrp="1"/>
          </p:cNvSpPr>
          <p:nvPr>
            <p:ph type="sldNum" sz="quarter" idx="4"/>
          </p:nvPr>
        </p:nvSpPr>
        <p:spPr>
          <a:xfrm>
            <a:off x="8244681" y="59532"/>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Arial" panose="020B0604020202020204" pitchFamily="34" charset="0"/>
              </a:defRPr>
            </a:lvl1pPr>
          </a:lstStyle>
          <a:p>
            <a:fld id="{0A3EADB6-959D-164E-B396-A34FE865BD25}"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Lst>
  <p:transition spd="slow">
    <p:fade/>
  </p:transition>
  <p:hf hdr="0" ftr="0" dt="0"/>
  <p:txStyles>
    <p:titleStyle>
      <a:lvl1pPr algn="l" defTabSz="457200" rtl="0" eaLnBrk="0" fontAlgn="base" hangingPunct="0">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1600" kern="1200" cap="small" spc="20">
          <a:solidFill>
            <a:schemeClr val="tx1"/>
          </a:solidFill>
          <a:latin typeface="Arial"/>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panose="020F0502020204030204" pitchFamily="34" charset="0"/>
        <a:buChar char="›"/>
        <a:defRPr kern="1200">
          <a:solidFill>
            <a:srgbClr val="595959"/>
          </a:solidFill>
          <a:latin typeface="Arial"/>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panose="020F0502020204030204" pitchFamily="34"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abs/1806.03287"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hyperlink" Target="https://floriantramer.com/" TargetMode="External"/><Relationship Id="rId4" Type="http://schemas.openxmlformats.org/officeDocument/2006/relationships/hyperlink" Target="https://github.com/ftramer/slal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72EFC0D5-AB1B-AE44-BD18-8F3EBF2D724C}"/>
              </a:ext>
            </a:extLst>
          </p:cNvPr>
          <p:cNvSpPr>
            <a:spLocks noGrp="1"/>
          </p:cNvSpPr>
          <p:nvPr>
            <p:ph type="ctrTitle"/>
          </p:nvPr>
        </p:nvSpPr>
        <p:spPr>
          <a:xfrm>
            <a:off x="457200" y="1033671"/>
            <a:ext cx="8229600" cy="1538080"/>
          </a:xfrm>
        </p:spPr>
        <p:txBody>
          <a:bodyPr/>
          <a:lstStyle/>
          <a:p>
            <a:r>
              <a:rPr lang="en-US" altLang="en-US" b="1" dirty="0">
                <a:latin typeface="Arial" panose="020B0604020202020204" pitchFamily="34" charset="0"/>
                <a:ea typeface="ＭＳ Ｐゴシック" panose="020B0600070205080204" pitchFamily="34" charset="-128"/>
              </a:rPr>
              <a:t>Slalom: </a:t>
            </a:r>
            <a:br>
              <a:rPr lang="en-US" altLang="en-US" b="1" dirty="0">
                <a:latin typeface="Arial" panose="020B0604020202020204" pitchFamily="34" charset="0"/>
                <a:ea typeface="ＭＳ Ｐゴシック" panose="020B0600070205080204" pitchFamily="34" charset="-128"/>
              </a:rPr>
            </a:br>
            <a:r>
              <a:rPr lang="en-US" altLang="en-US" sz="3200" b="1" dirty="0">
                <a:latin typeface="Arial" panose="020B0604020202020204" pitchFamily="34" charset="0"/>
                <a:ea typeface="ＭＳ Ｐゴシック" panose="020B0600070205080204" pitchFamily="34" charset="-128"/>
              </a:rPr>
              <a:t>Fast, Verifiable and Private Execution of Neural Networks in Trusted Hardware</a:t>
            </a:r>
          </a:p>
        </p:txBody>
      </p:sp>
      <p:sp>
        <p:nvSpPr>
          <p:cNvPr id="11266" name="Text Placeholder 2">
            <a:extLst>
              <a:ext uri="{FF2B5EF4-FFF2-40B4-BE49-F238E27FC236}">
                <a16:creationId xmlns:a16="http://schemas.microsoft.com/office/drawing/2014/main" id="{F86A8CA8-606F-9A40-B5C7-5829190040B3}"/>
              </a:ext>
            </a:extLst>
          </p:cNvPr>
          <p:cNvSpPr>
            <a:spLocks noGrp="1"/>
          </p:cNvSpPr>
          <p:nvPr>
            <p:ph type="body" sz="quarter" idx="18"/>
          </p:nvPr>
        </p:nvSpPr>
        <p:spPr bwMode="auto">
          <a:xfrm>
            <a:off x="1542256" y="3359150"/>
            <a:ext cx="6059488" cy="587375"/>
          </a:xfrm>
        </p:spPr>
        <p:txBody>
          <a:bodyPr numCol="1" compatLnSpc="1">
            <a:prstTxWarp prst="textNoShape">
              <a:avLst/>
            </a:prstTxWarp>
          </a:bodyPr>
          <a:lstStyle/>
          <a:p>
            <a:pPr marL="0" indent="0" eaLnBrk="1" hangingPunct="1"/>
            <a:r>
              <a:rPr lang="en-US" altLang="en-US" dirty="0">
                <a:solidFill>
                  <a:srgbClr val="595959"/>
                </a:solidFill>
                <a:latin typeface="Arial" panose="020B0604020202020204" pitchFamily="34" charset="0"/>
                <a:ea typeface="ＭＳ Ｐゴシック" panose="020B0600070205080204" pitchFamily="34" charset="-128"/>
              </a:rPr>
              <a:t>ICLR, New Orleans</a:t>
            </a:r>
          </a:p>
          <a:p>
            <a:pPr marL="0" indent="0" eaLnBrk="1" hangingPunct="1"/>
            <a:r>
              <a:rPr lang="en-US" altLang="en-US" dirty="0">
                <a:solidFill>
                  <a:srgbClr val="595959"/>
                </a:solidFill>
                <a:latin typeface="Arial" panose="020B0604020202020204" pitchFamily="34" charset="0"/>
                <a:ea typeface="ＭＳ Ｐゴシック" panose="020B0600070205080204" pitchFamily="34" charset="-128"/>
              </a:rPr>
              <a:t>May 7</a:t>
            </a:r>
            <a:r>
              <a:rPr lang="en-US" altLang="en-US" baseline="30000" dirty="0">
                <a:solidFill>
                  <a:srgbClr val="595959"/>
                </a:solidFill>
                <a:latin typeface="Arial" panose="020B0604020202020204" pitchFamily="34" charset="0"/>
                <a:ea typeface="ＭＳ Ｐゴシック" panose="020B0600070205080204" pitchFamily="34" charset="-128"/>
              </a:rPr>
              <a:t>th</a:t>
            </a:r>
            <a:r>
              <a:rPr lang="en-US" altLang="en-US" dirty="0">
                <a:solidFill>
                  <a:srgbClr val="595959"/>
                </a:solidFill>
                <a:latin typeface="Arial" panose="020B0604020202020204" pitchFamily="34" charset="0"/>
                <a:ea typeface="ＭＳ Ｐゴシック" panose="020B0600070205080204" pitchFamily="34" charset="-128"/>
              </a:rPr>
              <a:t> 2019</a:t>
            </a:r>
          </a:p>
        </p:txBody>
      </p:sp>
      <p:sp>
        <p:nvSpPr>
          <p:cNvPr id="4" name="Subtitle 3">
            <a:extLst>
              <a:ext uri="{FF2B5EF4-FFF2-40B4-BE49-F238E27FC236}">
                <a16:creationId xmlns:a16="http://schemas.microsoft.com/office/drawing/2014/main" id="{31406146-74DF-B84E-B8F7-783CE30F753A}"/>
              </a:ext>
            </a:extLst>
          </p:cNvPr>
          <p:cNvSpPr>
            <a:spLocks noGrp="1"/>
          </p:cNvSpPr>
          <p:nvPr>
            <p:ph type="subTitle" idx="1"/>
          </p:nvPr>
        </p:nvSpPr>
        <p:spPr>
          <a:xfrm>
            <a:off x="457200" y="2571750"/>
            <a:ext cx="8229600" cy="461963"/>
          </a:xfrm>
        </p:spPr>
        <p:txBody>
          <a:bodyPr/>
          <a:lstStyle/>
          <a:p>
            <a:pPr eaLnBrk="1" fontAlgn="auto" hangingPunct="1">
              <a:spcAft>
                <a:spcPts val="0"/>
              </a:spcAft>
              <a:buFont typeface="Wingdings" charset="0"/>
              <a:buNone/>
              <a:defRPr/>
            </a:pPr>
            <a:r>
              <a:rPr lang="en-US" dirty="0">
                <a:solidFill>
                  <a:schemeClr val="bg2"/>
                </a:solidFill>
                <a:ea typeface="+mn-ea"/>
                <a:cs typeface="+mn-cs"/>
              </a:rPr>
              <a:t>Florian Tramèr &amp; Dan </a:t>
            </a:r>
            <a:r>
              <a:rPr lang="en-US" dirty="0" err="1">
                <a:solidFill>
                  <a:schemeClr val="bg2"/>
                </a:solidFill>
                <a:ea typeface="+mn-ea"/>
                <a:cs typeface="+mn-cs"/>
              </a:rPr>
              <a:t>Boneh</a:t>
            </a:r>
            <a:endParaRPr lang="en-US" dirty="0">
              <a:solidFill>
                <a:schemeClr val="bg2"/>
              </a:solidFill>
              <a:ea typeface="+mn-ea"/>
              <a:cs typeface="+mn-cs"/>
            </a:endParaRPr>
          </a:p>
        </p:txBody>
      </p:sp>
      <p:pic>
        <p:nvPicPr>
          <p:cNvPr id="23554" name="Picture 2" descr="https://lh3.googleusercontent.com/iFNKz6oscHvhMOLuTFPcKr3KnbfsLfN-uuAF3kRLekz1pME6GmN8Q5BGbDrXHd8hmCYPFmuhyLtHuSVfj1Yxf92VvURgZFAWwLsLS4Cpz__L7tpXKnRZzGlttBH_8cGMZrWPh-6LsgrP5A">
            <a:extLst>
              <a:ext uri="{FF2B5EF4-FFF2-40B4-BE49-F238E27FC236}">
                <a16:creationId xmlns:a16="http://schemas.microsoft.com/office/drawing/2014/main" id="{D13494D4-8120-C849-B4E7-9F70D3DE53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675" y="3254302"/>
            <a:ext cx="1140433" cy="137733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https://lh5.googleusercontent.com/egZ11VXRJ-itU30ysfmk9A1zns5hcTyZ0IQ4ntul4CJ29jvxoTOIJIc_S1ErmbkscbygRg_j49AdM5PN1p6tsuALutkchAqwMmkc4vF_NeYeMKn2ryy5JdLWtrtTv4k64QgBRzLOPB25gw">
            <a:extLst>
              <a:ext uri="{FF2B5EF4-FFF2-40B4-BE49-F238E27FC236}">
                <a16:creationId xmlns:a16="http://schemas.microsoft.com/office/drawing/2014/main" id="{F23CC474-ECFA-F14E-8B6B-EC3FD06EB12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98406" y="3254302"/>
            <a:ext cx="1377335" cy="1377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34CC-B43F-8C45-BB1D-64B095D06347}"/>
              </a:ext>
            </a:extLst>
          </p:cNvPr>
          <p:cNvSpPr>
            <a:spLocks noGrp="1"/>
          </p:cNvSpPr>
          <p:nvPr>
            <p:ph type="title"/>
          </p:nvPr>
        </p:nvSpPr>
        <p:spPr/>
        <p:txBody>
          <a:bodyPr/>
          <a:lstStyle/>
          <a:p>
            <a:r>
              <a:rPr lang="en-US" dirty="0"/>
              <a:t>Privacy with precomputed one-time pads</a:t>
            </a:r>
          </a:p>
        </p:txBody>
      </p:sp>
      <p:sp>
        <p:nvSpPr>
          <p:cNvPr id="10" name="Frame 9">
            <a:extLst>
              <a:ext uri="{FF2B5EF4-FFF2-40B4-BE49-F238E27FC236}">
                <a16:creationId xmlns:a16="http://schemas.microsoft.com/office/drawing/2014/main" id="{368A110D-014E-E141-A0C8-DB2F3E905FB0}"/>
              </a:ext>
            </a:extLst>
          </p:cNvPr>
          <p:cNvSpPr/>
          <p:nvPr/>
        </p:nvSpPr>
        <p:spPr>
          <a:xfrm>
            <a:off x="1885071" y="1631852"/>
            <a:ext cx="2286075" cy="2011680"/>
          </a:xfrm>
          <a:prstGeom prst="frame">
            <a:avLst>
              <a:gd name="adj1" fmla="val 9622"/>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Picture 15" descr="https://lh3.googleusercontent.com/4WQKDVFV6T1PoOJIDUjFqCiaG1w6xavb8tvs7Dp6RIvRecaF-cAYnuxmZgWy-c6MlUOQXmbXGIVGY5rhmyj-mJtUo6xxQSIJjxJA7BazP-i15uNjB1KG2OQEaZpHQd-4eNjjV33-vYpgvg">
            <a:extLst>
              <a:ext uri="{FF2B5EF4-FFF2-40B4-BE49-F238E27FC236}">
                <a16:creationId xmlns:a16="http://schemas.microsoft.com/office/drawing/2014/main" id="{C71B2B21-BF9E-124B-A2CE-06414024A82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629075" y="1918341"/>
            <a:ext cx="874627" cy="135572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C51A4D35-FF56-2E40-A327-18D7E9A8FA00}"/>
              </a:ext>
            </a:extLst>
          </p:cNvPr>
          <p:cNvCxnSpPr>
            <a:cxnSpLocks/>
          </p:cNvCxnSpPr>
          <p:nvPr/>
        </p:nvCxnSpPr>
        <p:spPr>
          <a:xfrm>
            <a:off x="4171145" y="2133116"/>
            <a:ext cx="133948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090F009-93CC-EF47-AAEC-3C3D09EABBDB}"/>
              </a:ext>
            </a:extLst>
          </p:cNvPr>
          <p:cNvCxnSpPr>
            <a:cxnSpLocks/>
          </p:cNvCxnSpPr>
          <p:nvPr/>
        </p:nvCxnSpPr>
        <p:spPr>
          <a:xfrm flipH="1">
            <a:off x="4182327" y="2753601"/>
            <a:ext cx="1329371"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F6DBB5E-DAA6-354B-AA45-3896223D7B39}"/>
              </a:ext>
            </a:extLst>
          </p:cNvPr>
          <p:cNvSpPr txBox="1"/>
          <p:nvPr/>
        </p:nvSpPr>
        <p:spPr>
          <a:xfrm>
            <a:off x="4157077" y="1842855"/>
            <a:ext cx="1419462" cy="338554"/>
          </a:xfrm>
          <a:prstGeom prst="rect">
            <a:avLst/>
          </a:prstGeom>
          <a:noFill/>
        </p:spPr>
        <p:txBody>
          <a:bodyPr wrap="square" rtlCol="0">
            <a:spAutoFit/>
          </a:bodyPr>
          <a:lstStyle/>
          <a:p>
            <a:pPr algn="ctr"/>
            <a:r>
              <a:rPr lang="en-US" sz="1600" b="1" dirty="0">
                <a:solidFill>
                  <a:schemeClr val="accent4"/>
                </a:solidFill>
              </a:rPr>
              <a:t>X </a:t>
            </a:r>
            <a:r>
              <a:rPr lang="en-US" sz="1600" dirty="0"/>
              <a:t>+ </a:t>
            </a:r>
            <a:r>
              <a:rPr lang="en-US" sz="1600" b="1" dirty="0">
                <a:solidFill>
                  <a:schemeClr val="accent3"/>
                </a:solidFill>
              </a:rPr>
              <a:t>R</a:t>
            </a:r>
          </a:p>
        </p:txBody>
      </p:sp>
      <p:sp>
        <p:nvSpPr>
          <p:cNvPr id="16" name="TextBox 15">
            <a:extLst>
              <a:ext uri="{FF2B5EF4-FFF2-40B4-BE49-F238E27FC236}">
                <a16:creationId xmlns:a16="http://schemas.microsoft.com/office/drawing/2014/main" id="{9B1665BF-990B-254B-8CA8-E5B9B7E2DB26}"/>
              </a:ext>
            </a:extLst>
          </p:cNvPr>
          <p:cNvSpPr txBox="1"/>
          <p:nvPr/>
        </p:nvSpPr>
        <p:spPr>
          <a:xfrm>
            <a:off x="4225837" y="2792815"/>
            <a:ext cx="1350702" cy="338554"/>
          </a:xfrm>
          <a:prstGeom prst="rect">
            <a:avLst/>
          </a:prstGeom>
          <a:noFill/>
        </p:spPr>
        <p:txBody>
          <a:bodyPr wrap="square" rtlCol="0">
            <a:spAutoFit/>
          </a:bodyPr>
          <a:lstStyle/>
          <a:p>
            <a:pPr algn="ctr"/>
            <a:r>
              <a:rPr lang="en-US" sz="1600" b="1" dirty="0">
                <a:solidFill>
                  <a:srgbClr val="FF0000"/>
                </a:solidFill>
              </a:rPr>
              <a:t>Y </a:t>
            </a:r>
            <a:r>
              <a:rPr lang="en-US" sz="1600" dirty="0"/>
              <a:t>= </a:t>
            </a:r>
            <a:r>
              <a:rPr lang="en-US" sz="1600" b="1" dirty="0">
                <a:solidFill>
                  <a:srgbClr val="0070C0"/>
                </a:solidFill>
              </a:rPr>
              <a:t>W </a:t>
            </a:r>
            <a:r>
              <a:rPr lang="en-US" sz="1600" dirty="0"/>
              <a:t>· (</a:t>
            </a:r>
            <a:r>
              <a:rPr lang="en-US" sz="1600" b="1" dirty="0">
                <a:solidFill>
                  <a:schemeClr val="accent4"/>
                </a:solidFill>
              </a:rPr>
              <a:t>X </a:t>
            </a:r>
            <a:r>
              <a:rPr lang="en-US" sz="1600" dirty="0"/>
              <a:t>+ </a:t>
            </a:r>
            <a:r>
              <a:rPr lang="en-US" sz="1600" b="1" dirty="0">
                <a:solidFill>
                  <a:schemeClr val="accent3"/>
                </a:solidFill>
              </a:rPr>
              <a:t>R</a:t>
            </a:r>
            <a:r>
              <a:rPr lang="en-US" sz="1600" dirty="0"/>
              <a:t>)</a:t>
            </a:r>
          </a:p>
        </p:txBody>
      </p:sp>
      <p:pic>
        <p:nvPicPr>
          <p:cNvPr id="8" name="Picture 7">
            <a:extLst>
              <a:ext uri="{FF2B5EF4-FFF2-40B4-BE49-F238E27FC236}">
                <a16:creationId xmlns:a16="http://schemas.microsoft.com/office/drawing/2014/main" id="{65AE97E0-08D9-5047-A208-546B7B6D97E2}"/>
              </a:ext>
            </a:extLst>
          </p:cNvPr>
          <p:cNvPicPr>
            <a:picLocks noChangeAspect="1"/>
          </p:cNvPicPr>
          <p:nvPr/>
        </p:nvPicPr>
        <p:blipFill>
          <a:blip r:embed="rId3"/>
          <a:stretch>
            <a:fillRect/>
          </a:stretch>
        </p:blipFill>
        <p:spPr>
          <a:xfrm>
            <a:off x="6302154" y="2905263"/>
            <a:ext cx="637850" cy="637850"/>
          </a:xfrm>
          <a:prstGeom prst="rect">
            <a:avLst/>
          </a:prstGeom>
        </p:spPr>
      </p:pic>
      <p:cxnSp>
        <p:nvCxnSpPr>
          <p:cNvPr id="9" name="Elbow Connector 8">
            <a:extLst>
              <a:ext uri="{FF2B5EF4-FFF2-40B4-BE49-F238E27FC236}">
                <a16:creationId xmlns:a16="http://schemas.microsoft.com/office/drawing/2014/main" id="{63F5DAE0-0AFF-4445-9DD4-12F7B9976E29}"/>
              </a:ext>
            </a:extLst>
          </p:cNvPr>
          <p:cNvCxnSpPr>
            <a:cxnSpLocks/>
          </p:cNvCxnSpPr>
          <p:nvPr/>
        </p:nvCxnSpPr>
        <p:spPr>
          <a:xfrm rot="10800000" flipV="1">
            <a:off x="5029132" y="1495249"/>
            <a:ext cx="1232566" cy="404142"/>
          </a:xfrm>
          <a:prstGeom prst="bentConnector3">
            <a:avLst>
              <a:gd name="adj1" fmla="val 100219"/>
            </a:avLst>
          </a:prstGeom>
          <a:ln w="1270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055E58B-6247-1445-91D0-29749A893155}"/>
              </a:ext>
            </a:extLst>
          </p:cNvPr>
          <p:cNvSpPr txBox="1"/>
          <p:nvPr/>
        </p:nvSpPr>
        <p:spPr>
          <a:xfrm>
            <a:off x="6205426" y="1325972"/>
            <a:ext cx="2451211" cy="338554"/>
          </a:xfrm>
          <a:prstGeom prst="rect">
            <a:avLst/>
          </a:prstGeom>
          <a:noFill/>
        </p:spPr>
        <p:txBody>
          <a:bodyPr wrap="square" rtlCol="0">
            <a:spAutoFit/>
          </a:bodyPr>
          <a:lstStyle/>
          <a:p>
            <a:pPr algn="ctr"/>
            <a:r>
              <a:rPr lang="en-US" sz="1600" dirty="0"/>
              <a:t>random one-time pad </a:t>
            </a:r>
          </a:p>
        </p:txBody>
      </p:sp>
      <p:sp>
        <p:nvSpPr>
          <p:cNvPr id="18" name="TextBox 17">
            <a:extLst>
              <a:ext uri="{FF2B5EF4-FFF2-40B4-BE49-F238E27FC236}">
                <a16:creationId xmlns:a16="http://schemas.microsoft.com/office/drawing/2014/main" id="{406E81D6-0E69-9249-8938-86A03F7704E6}"/>
              </a:ext>
            </a:extLst>
          </p:cNvPr>
          <p:cNvSpPr txBox="1"/>
          <p:nvPr/>
        </p:nvSpPr>
        <p:spPr>
          <a:xfrm>
            <a:off x="2431718" y="2905263"/>
            <a:ext cx="1367167" cy="338554"/>
          </a:xfrm>
          <a:prstGeom prst="rect">
            <a:avLst/>
          </a:prstGeom>
          <a:noFill/>
        </p:spPr>
        <p:txBody>
          <a:bodyPr wrap="square" rtlCol="0">
            <a:spAutoFit/>
          </a:bodyPr>
          <a:lstStyle/>
          <a:p>
            <a:pPr algn="ctr"/>
            <a:r>
              <a:rPr lang="en-US" sz="1600" b="1" dirty="0">
                <a:solidFill>
                  <a:srgbClr val="0070C0"/>
                </a:solidFill>
              </a:rPr>
              <a:t>W</a:t>
            </a:r>
            <a:r>
              <a:rPr lang="en-US" sz="1600" dirty="0"/>
              <a:t>·</a:t>
            </a:r>
            <a:r>
              <a:rPr lang="en-US" sz="1600" b="1" dirty="0">
                <a:solidFill>
                  <a:schemeClr val="accent4"/>
                </a:solidFill>
              </a:rPr>
              <a:t>X</a:t>
            </a:r>
            <a:r>
              <a:rPr lang="en-US" sz="1600" b="1" dirty="0">
                <a:solidFill>
                  <a:srgbClr val="FF0000"/>
                </a:solidFill>
              </a:rPr>
              <a:t> </a:t>
            </a:r>
            <a:r>
              <a:rPr lang="en-US" sz="1600" dirty="0"/>
              <a:t>=</a:t>
            </a:r>
            <a:r>
              <a:rPr lang="en-US" sz="1600" b="1" dirty="0">
                <a:solidFill>
                  <a:srgbClr val="FF0000"/>
                </a:solidFill>
              </a:rPr>
              <a:t> Y</a:t>
            </a:r>
            <a:r>
              <a:rPr lang="en-US" sz="1600" dirty="0"/>
              <a:t>-(</a:t>
            </a:r>
            <a:r>
              <a:rPr lang="en-US" sz="1600" b="1" dirty="0">
                <a:solidFill>
                  <a:srgbClr val="0070C0"/>
                </a:solidFill>
              </a:rPr>
              <a:t>W</a:t>
            </a:r>
            <a:r>
              <a:rPr lang="en-US" sz="1600" dirty="0"/>
              <a:t>·</a:t>
            </a:r>
            <a:r>
              <a:rPr lang="en-US" sz="1600" b="1" dirty="0">
                <a:solidFill>
                  <a:srgbClr val="7030A0"/>
                </a:solidFill>
              </a:rPr>
              <a:t>R</a:t>
            </a:r>
            <a:r>
              <a:rPr lang="en-US" sz="1600" dirty="0"/>
              <a:t>)</a:t>
            </a:r>
          </a:p>
        </p:txBody>
      </p:sp>
      <p:cxnSp>
        <p:nvCxnSpPr>
          <p:cNvPr id="19" name="Elbow Connector 18">
            <a:extLst>
              <a:ext uri="{FF2B5EF4-FFF2-40B4-BE49-F238E27FC236}">
                <a16:creationId xmlns:a16="http://schemas.microsoft.com/office/drawing/2014/main" id="{9F4605B2-5F70-2B4C-AC9B-BBFD4A05E443}"/>
              </a:ext>
            </a:extLst>
          </p:cNvPr>
          <p:cNvCxnSpPr>
            <a:cxnSpLocks/>
          </p:cNvCxnSpPr>
          <p:nvPr/>
        </p:nvCxnSpPr>
        <p:spPr>
          <a:xfrm flipV="1">
            <a:off x="2050571" y="3243817"/>
            <a:ext cx="1414446" cy="1014725"/>
          </a:xfrm>
          <a:prstGeom prst="bentConnector3">
            <a:avLst>
              <a:gd name="adj1" fmla="val 99729"/>
            </a:avLst>
          </a:prstGeom>
          <a:ln w="1270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F56AD3F-97BF-1943-8804-685506FA78E2}"/>
              </a:ext>
            </a:extLst>
          </p:cNvPr>
          <p:cNvSpPr txBox="1"/>
          <p:nvPr/>
        </p:nvSpPr>
        <p:spPr>
          <a:xfrm>
            <a:off x="368588" y="4089265"/>
            <a:ext cx="1710119" cy="338554"/>
          </a:xfrm>
          <a:prstGeom prst="rect">
            <a:avLst/>
          </a:prstGeom>
          <a:noFill/>
        </p:spPr>
        <p:txBody>
          <a:bodyPr wrap="square" rtlCol="0">
            <a:spAutoFit/>
          </a:bodyPr>
          <a:lstStyle/>
          <a:p>
            <a:pPr algn="ctr"/>
            <a:r>
              <a:rPr lang="en-US" sz="1600" dirty="0"/>
              <a:t>precompute this</a:t>
            </a:r>
          </a:p>
        </p:txBody>
      </p:sp>
      <p:sp>
        <p:nvSpPr>
          <p:cNvPr id="22" name="Rounded Rectangle 21">
            <a:extLst>
              <a:ext uri="{FF2B5EF4-FFF2-40B4-BE49-F238E27FC236}">
                <a16:creationId xmlns:a16="http://schemas.microsoft.com/office/drawing/2014/main" id="{AB402562-F29B-4444-91BA-12CF4C65A622}"/>
              </a:ext>
            </a:extLst>
          </p:cNvPr>
          <p:cNvSpPr/>
          <p:nvPr/>
        </p:nvSpPr>
        <p:spPr>
          <a:xfrm>
            <a:off x="2290107" y="1918341"/>
            <a:ext cx="1565910" cy="66149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Linear layer with kernel  </a:t>
            </a:r>
            <a:r>
              <a:rPr lang="en-US" sz="1600" b="1" dirty="0">
                <a:solidFill>
                  <a:srgbClr val="0070C0"/>
                </a:solidFill>
              </a:rPr>
              <a:t>W</a:t>
            </a:r>
          </a:p>
        </p:txBody>
      </p:sp>
    </p:spTree>
    <p:extLst>
      <p:ext uri="{BB962C8B-B14F-4D97-AF65-F5344CB8AC3E}">
        <p14:creationId xmlns:p14="http://schemas.microsoft.com/office/powerpoint/2010/main" val="171943594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15" descr="https://lh3.googleusercontent.com/4WQKDVFV6T1PoOJIDUjFqCiaG1w6xavb8tvs7Dp6RIvRecaF-cAYnuxmZgWy-c6MlUOQXmbXGIVGY5rhmyj-mJtUo6xxQSIJjxJA7BazP-i15uNjB1KG2OQEaZpHQd-4eNjjV33-vYpgvg">
            <a:extLst>
              <a:ext uri="{FF2B5EF4-FFF2-40B4-BE49-F238E27FC236}">
                <a16:creationId xmlns:a16="http://schemas.microsoft.com/office/drawing/2014/main" id="{5CDDAB1F-1831-6E48-99B4-8E49253AE45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869118" y="1867965"/>
            <a:ext cx="843859" cy="1308027"/>
          </a:xfrm>
          <a:prstGeom prst="rect">
            <a:avLst/>
          </a:prstGeom>
          <a:noFill/>
          <a:extLst>
            <a:ext uri="{909E8E84-426E-40DD-AFC4-6F175D3DCCD1}">
              <a14:hiddenFill xmlns:a14="http://schemas.microsoft.com/office/drawing/2010/main">
                <a:solidFill>
                  <a:srgbClr val="FFFFFF"/>
                </a:solidFill>
              </a14:hiddenFill>
            </a:ext>
          </a:extLst>
        </p:spPr>
      </p:pic>
      <p:sp>
        <p:nvSpPr>
          <p:cNvPr id="48" name="Cloud 47">
            <a:extLst>
              <a:ext uri="{FF2B5EF4-FFF2-40B4-BE49-F238E27FC236}">
                <a16:creationId xmlns:a16="http://schemas.microsoft.com/office/drawing/2014/main" id="{BBD3F031-1E49-CB4A-8677-63C1F8DB325C}"/>
              </a:ext>
            </a:extLst>
          </p:cNvPr>
          <p:cNvSpPr/>
          <p:nvPr/>
        </p:nvSpPr>
        <p:spPr>
          <a:xfrm>
            <a:off x="2623154" y="1118937"/>
            <a:ext cx="5724000" cy="2336447"/>
          </a:xfrm>
          <a:prstGeom prst="cloud">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7" name="Title 1">
            <a:extLst>
              <a:ext uri="{FF2B5EF4-FFF2-40B4-BE49-F238E27FC236}">
                <a16:creationId xmlns:a16="http://schemas.microsoft.com/office/drawing/2014/main" id="{FB3786A9-F6B0-4F4E-82A6-1EB7CCB34633}"/>
              </a:ext>
            </a:extLst>
          </p:cNvPr>
          <p:cNvSpPr>
            <a:spLocks noGrp="1"/>
          </p:cNvSpPr>
          <p:nvPr>
            <p:ph type="title"/>
          </p:nvPr>
        </p:nvSpPr>
        <p:spPr>
          <a:xfrm>
            <a:off x="949325" y="358775"/>
            <a:ext cx="7978107" cy="488950"/>
          </a:xfrm>
        </p:spPr>
        <p:txBody>
          <a:bodyPr/>
          <a:lstStyle/>
          <a:p>
            <a:pPr eaLnBrk="1" hangingPunct="1"/>
            <a:r>
              <a:rPr lang="en-US" altLang="en-US" dirty="0">
                <a:latin typeface="Arial" panose="020B0604020202020204" pitchFamily="34" charset="0"/>
                <a:ea typeface="ＭＳ Ｐゴシック" panose="020B0600070205080204" pitchFamily="34" charset="-128"/>
              </a:rPr>
              <a:t>Securely outsourcing ML inference with hardware isolation</a:t>
            </a:r>
          </a:p>
        </p:txBody>
      </p:sp>
      <p:sp>
        <p:nvSpPr>
          <p:cNvPr id="3" name="Content Placeholder 2">
            <a:extLst>
              <a:ext uri="{FF2B5EF4-FFF2-40B4-BE49-F238E27FC236}">
                <a16:creationId xmlns:a16="http://schemas.microsoft.com/office/drawing/2014/main" id="{36980C80-4CE7-6C44-836F-9B7F8BA0B72E}"/>
              </a:ext>
            </a:extLst>
          </p:cNvPr>
          <p:cNvSpPr>
            <a:spLocks noGrp="1"/>
          </p:cNvSpPr>
          <p:nvPr>
            <p:ph sz="quarter" idx="10"/>
          </p:nvPr>
        </p:nvSpPr>
        <p:spPr>
          <a:xfrm>
            <a:off x="955675" y="908049"/>
            <a:ext cx="7700963" cy="3876675"/>
          </a:xfrm>
        </p:spPr>
        <p:txBody>
          <a:bodyPr>
            <a:normAutofit/>
          </a:bodyPr>
          <a:lstStyle/>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p:txBody>
      </p:sp>
      <p:pic>
        <p:nvPicPr>
          <p:cNvPr id="33" name="Picture 14" descr="https://lh5.googleusercontent.com/Jf9ia0KTLVcXpnOdB0-jIPPGpeC7u6eP2AyOVHtwOaRIvPVICGYXMR7Yb1QunDFSpOGMxJbc6djMz0FDdiN6RZMLqkR6Cc9cnMZcjMtCGQgR3vzED7tpWDk3gcaJwJKo9UbpjI_QHtJ__w">
            <a:extLst>
              <a:ext uri="{FF2B5EF4-FFF2-40B4-BE49-F238E27FC236}">
                <a16:creationId xmlns:a16="http://schemas.microsoft.com/office/drawing/2014/main" id="{0D7811A6-9B98-BA4B-8E92-B62230D52A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2833" y="1354328"/>
            <a:ext cx="562721" cy="53139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904AF56-B1D6-7747-975A-020F5F805DF0}"/>
              </a:ext>
            </a:extLst>
          </p:cNvPr>
          <p:cNvGrpSpPr/>
          <p:nvPr/>
        </p:nvGrpSpPr>
        <p:grpSpPr>
          <a:xfrm>
            <a:off x="487360" y="894967"/>
            <a:ext cx="1605433" cy="1375375"/>
            <a:chOff x="487360" y="894967"/>
            <a:chExt cx="1605433" cy="1375375"/>
          </a:xfrm>
        </p:grpSpPr>
        <p:sp>
          <p:nvSpPr>
            <p:cNvPr id="34" name="Frame 33">
              <a:extLst>
                <a:ext uri="{FF2B5EF4-FFF2-40B4-BE49-F238E27FC236}">
                  <a16:creationId xmlns:a16="http://schemas.microsoft.com/office/drawing/2014/main" id="{DCE9290D-ECB7-1D40-B625-178639B49D2E}"/>
                </a:ext>
              </a:extLst>
            </p:cNvPr>
            <p:cNvSpPr/>
            <p:nvPr/>
          </p:nvSpPr>
          <p:spPr>
            <a:xfrm>
              <a:off x="487360" y="894967"/>
              <a:ext cx="1285630" cy="1162538"/>
            </a:xfrm>
            <a:prstGeom prst="frame">
              <a:avLst>
                <a:gd name="adj1" fmla="val 9622"/>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dirty="0">
                <a:solidFill>
                  <a:schemeClr val="accent2"/>
                </a:solidFill>
              </a:endParaRPr>
            </a:p>
          </p:txBody>
        </p:sp>
        <p:pic>
          <p:nvPicPr>
            <p:cNvPr id="35" name="Picture 2" descr="https://lh5.googleusercontent.com/n60z0HFAvg4kyC2UZpEJZEbepJoCQIHu8SBOqJddDQfTQUcu2W3GbDGngLHplbb75pCzWQ_8HLft39Uxp2GHyh2PWXM0ZeqhNX-2CZzPaiMPAMBnZsasnucvmfgjgOIzJ-re2Rv2RTY-YQ">
              <a:extLst>
                <a:ext uri="{FF2B5EF4-FFF2-40B4-BE49-F238E27FC236}">
                  <a16:creationId xmlns:a16="http://schemas.microsoft.com/office/drawing/2014/main" id="{360ED2A0-2260-3C4C-9D2D-651DE4C9D3E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03306" y="1747268"/>
              <a:ext cx="689487" cy="52307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Curved Connector 7">
            <a:extLst>
              <a:ext uri="{FF2B5EF4-FFF2-40B4-BE49-F238E27FC236}">
                <a16:creationId xmlns:a16="http://schemas.microsoft.com/office/drawing/2014/main" id="{0F932D2A-4B6F-C345-BF2F-FE2438B1AE0D}"/>
              </a:ext>
            </a:extLst>
          </p:cNvPr>
          <p:cNvCxnSpPr>
            <a:cxnSpLocks/>
            <a:endCxn id="26" idx="0"/>
          </p:cNvCxnSpPr>
          <p:nvPr/>
        </p:nvCxnSpPr>
        <p:spPr>
          <a:xfrm>
            <a:off x="1960880" y="1282223"/>
            <a:ext cx="2207186" cy="500422"/>
          </a:xfrm>
          <a:prstGeom prst="curvedConnector2">
            <a:avLst/>
          </a:prstGeom>
          <a:ln w="101600">
            <a:tailEnd type="triangle"/>
          </a:ln>
        </p:spPr>
        <p:style>
          <a:lnRef idx="2">
            <a:schemeClr val="accent1"/>
          </a:lnRef>
          <a:fillRef idx="0">
            <a:schemeClr val="accent1"/>
          </a:fillRef>
          <a:effectRef idx="1">
            <a:schemeClr val="accent1"/>
          </a:effectRef>
          <a:fontRef idx="minor">
            <a:schemeClr val="tx1"/>
          </a:fontRef>
        </p:style>
      </p:cxnSp>
      <p:cxnSp>
        <p:nvCxnSpPr>
          <p:cNvPr id="45" name="Curved Connector 44">
            <a:extLst>
              <a:ext uri="{FF2B5EF4-FFF2-40B4-BE49-F238E27FC236}">
                <a16:creationId xmlns:a16="http://schemas.microsoft.com/office/drawing/2014/main" id="{3BD45320-FBD6-7741-B4F0-28265E2C07D0}"/>
              </a:ext>
            </a:extLst>
          </p:cNvPr>
          <p:cNvCxnSpPr>
            <a:cxnSpLocks/>
            <a:stCxn id="26" idx="2"/>
          </p:cNvCxnSpPr>
          <p:nvPr/>
        </p:nvCxnSpPr>
        <p:spPr>
          <a:xfrm rot="5400000">
            <a:off x="2934218" y="2171541"/>
            <a:ext cx="373430" cy="2094266"/>
          </a:xfrm>
          <a:prstGeom prst="curvedConnector2">
            <a:avLst/>
          </a:prstGeom>
          <a:ln w="101600">
            <a:tailEnd type="triangle"/>
          </a:ln>
        </p:spPr>
        <p:style>
          <a:lnRef idx="2">
            <a:schemeClr val="accent1"/>
          </a:lnRef>
          <a:fillRef idx="0">
            <a:schemeClr val="accent1"/>
          </a:fillRef>
          <a:effectRef idx="1">
            <a:schemeClr val="accent1"/>
          </a:effectRef>
          <a:fontRef idx="minor">
            <a:schemeClr val="tx1"/>
          </a:fontRef>
        </p:style>
      </p:cxnSp>
      <p:pic>
        <p:nvPicPr>
          <p:cNvPr id="60" name="Picture 18" descr="https://lh5.googleusercontent.com/pCER14-fKvOVnYZwhrBYGLxLNghYIaZ-GYGjUpYYhin8CNrhiYudsjesbsO1Dz3Z6p-IoPR403XItnKfUoyKDxEIoBaZDFSQH9gAOsMDZUkSbIBoKKoJ9j4mSM__V_qULkbHeZreusyE3g">
            <a:extLst>
              <a:ext uri="{FF2B5EF4-FFF2-40B4-BE49-F238E27FC236}">
                <a16:creationId xmlns:a16="http://schemas.microsoft.com/office/drawing/2014/main" id="{ECC37F7A-D0FC-F24A-9A11-23DF43C80A4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78863" y="2846386"/>
            <a:ext cx="513235" cy="538163"/>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1CA7E06B-4760-0547-849B-595171591EF1}"/>
              </a:ext>
            </a:extLst>
          </p:cNvPr>
          <p:cNvGrpSpPr/>
          <p:nvPr/>
        </p:nvGrpSpPr>
        <p:grpSpPr>
          <a:xfrm>
            <a:off x="487361" y="2403282"/>
            <a:ext cx="1366317" cy="1457995"/>
            <a:chOff x="487361" y="2403282"/>
            <a:chExt cx="1366317" cy="1457995"/>
          </a:xfrm>
        </p:grpSpPr>
        <p:sp>
          <p:nvSpPr>
            <p:cNvPr id="63" name="Frame 62">
              <a:extLst>
                <a:ext uri="{FF2B5EF4-FFF2-40B4-BE49-F238E27FC236}">
                  <a16:creationId xmlns:a16="http://schemas.microsoft.com/office/drawing/2014/main" id="{FDF40A6A-8253-6D45-9CEE-3EFF64369562}"/>
                </a:ext>
              </a:extLst>
            </p:cNvPr>
            <p:cNvSpPr/>
            <p:nvPr/>
          </p:nvSpPr>
          <p:spPr>
            <a:xfrm>
              <a:off x="487361" y="2403282"/>
              <a:ext cx="1285630" cy="1162538"/>
            </a:xfrm>
            <a:prstGeom prst="frame">
              <a:avLst>
                <a:gd name="adj1" fmla="val 9622"/>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dirty="0">
                <a:solidFill>
                  <a:schemeClr val="tx1"/>
                </a:solidFill>
              </a:endParaRPr>
            </a:p>
          </p:txBody>
        </p:sp>
        <p:pic>
          <p:nvPicPr>
            <p:cNvPr id="64" name="Picture 2" descr="https://lh5.googleusercontent.com/n60z0HFAvg4kyC2UZpEJZEbepJoCQIHu8SBOqJddDQfTQUcu2W3GbDGngLHplbb75pCzWQ_8HLft39Uxp2GHyh2PWXM0ZeqhNX-2CZzPaiMPAMBnZsasnucvmfgjgOIzJ-re2Rv2RTY-YQ">
              <a:extLst>
                <a:ext uri="{FF2B5EF4-FFF2-40B4-BE49-F238E27FC236}">
                  <a16:creationId xmlns:a16="http://schemas.microsoft.com/office/drawing/2014/main" id="{E9E03C39-D25D-DF44-8075-7E2AFC323A7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64191" y="3338203"/>
              <a:ext cx="689487" cy="523074"/>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17" descr="https://lh5.googleusercontent.com/yxFaWQHTYoG0GxyJ1ebdf4hZEXX3cGLJhlHP0kCPUkEqjRjmxDkWuD6F3u2K-QbKaEpsXJv-ZFh2sIm5l6Dc7IjlDkQ2R2gwvpr-jK4zRUGcAcrbm8jn99Yz9qjn21MZxhO0UzXznbZzGA">
            <a:extLst>
              <a:ext uri="{FF2B5EF4-FFF2-40B4-BE49-F238E27FC236}">
                <a16:creationId xmlns:a16="http://schemas.microsoft.com/office/drawing/2014/main" id="{2CF4495F-B065-B541-BB7B-DD695F899D9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16944" y="2198567"/>
            <a:ext cx="885234" cy="589083"/>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a:extLst>
              <a:ext uri="{FF2B5EF4-FFF2-40B4-BE49-F238E27FC236}">
                <a16:creationId xmlns:a16="http://schemas.microsoft.com/office/drawing/2014/main" id="{63E83347-5119-A844-90ED-644C2580F904}"/>
              </a:ext>
            </a:extLst>
          </p:cNvPr>
          <p:cNvSpPr/>
          <p:nvPr/>
        </p:nvSpPr>
        <p:spPr>
          <a:xfrm>
            <a:off x="414455" y="3918121"/>
            <a:ext cx="6498811" cy="1118263"/>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Wingdings" pitchFamily="2" charset="2"/>
              <a:buChar char="Ø"/>
            </a:pPr>
            <a:r>
              <a:rPr lang="en-US" sz="2000" b="1" dirty="0">
                <a:solidFill>
                  <a:schemeClr val="tx1"/>
                </a:solidFill>
              </a:rPr>
              <a:t>Integrity</a:t>
            </a:r>
            <a:r>
              <a:rPr lang="en-US" sz="2000" dirty="0">
                <a:solidFill>
                  <a:schemeClr val="tx1"/>
                </a:solidFill>
              </a:rPr>
              <a:t>: Cloud cannot tamper with computation</a:t>
            </a:r>
          </a:p>
          <a:p>
            <a:pPr marL="342900" indent="-342900">
              <a:buFont typeface="Wingdings" pitchFamily="2" charset="2"/>
              <a:buChar char="Ø"/>
            </a:pPr>
            <a:r>
              <a:rPr lang="en-US" sz="2000" b="1" dirty="0">
                <a:solidFill>
                  <a:schemeClr val="tx1"/>
                </a:solidFill>
              </a:rPr>
              <a:t>Privacy</a:t>
            </a:r>
            <a:r>
              <a:rPr lang="en-US" sz="2000" dirty="0">
                <a:solidFill>
                  <a:schemeClr val="tx1"/>
                </a:solidFill>
              </a:rPr>
              <a:t>: Integrity + Cloud does not learn inputs</a:t>
            </a:r>
          </a:p>
          <a:p>
            <a:pPr marL="342900" indent="-342900">
              <a:buFont typeface="Wingdings" pitchFamily="2" charset="2"/>
              <a:buChar char="Ø"/>
            </a:pPr>
            <a:r>
              <a:rPr lang="en-US" sz="2000" b="1" dirty="0">
                <a:solidFill>
                  <a:schemeClr val="tx1"/>
                </a:solidFill>
              </a:rPr>
              <a:t>Model Privacy</a:t>
            </a:r>
            <a:r>
              <a:rPr lang="en-US" sz="2000" dirty="0">
                <a:solidFill>
                  <a:schemeClr val="tx1"/>
                </a:solidFill>
              </a:rPr>
              <a:t>: Cloud does not learn model</a:t>
            </a:r>
          </a:p>
        </p:txBody>
      </p:sp>
      <p:pic>
        <p:nvPicPr>
          <p:cNvPr id="32" name="Picture 31">
            <a:extLst>
              <a:ext uri="{FF2B5EF4-FFF2-40B4-BE49-F238E27FC236}">
                <a16:creationId xmlns:a16="http://schemas.microsoft.com/office/drawing/2014/main" id="{650A6ECA-DFE6-B242-97B9-0ECE4DD4F6D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6913266" y="2067715"/>
            <a:ext cx="781935" cy="935700"/>
          </a:xfrm>
          <a:prstGeom prst="rect">
            <a:avLst/>
          </a:prstGeom>
        </p:spPr>
      </p:pic>
      <p:sp>
        <p:nvSpPr>
          <p:cNvPr id="53" name="Slide Number Placeholder 3">
            <a:extLst>
              <a:ext uri="{FF2B5EF4-FFF2-40B4-BE49-F238E27FC236}">
                <a16:creationId xmlns:a16="http://schemas.microsoft.com/office/drawing/2014/main" id="{1F65A5AD-26C1-C541-9B2A-2272EB8B2CB0}"/>
              </a:ext>
            </a:extLst>
          </p:cNvPr>
          <p:cNvSpPr>
            <a:spLocks noGrp="1"/>
          </p:cNvSpPr>
          <p:nvPr>
            <p:ph type="sldNum" sz="quarter" idx="4"/>
          </p:nvPr>
        </p:nvSpPr>
        <p:spPr>
          <a:xfrm>
            <a:off x="8244681" y="59532"/>
            <a:ext cx="846137" cy="271462"/>
          </a:xfrm>
        </p:spPr>
        <p:txBody>
          <a:bodyPr/>
          <a:lstStyle/>
          <a:p>
            <a:fld id="{0A3EADB6-959D-164E-B396-A34FE865BD25}" type="slidenum">
              <a:rPr lang="en-US" altLang="en-US" smtClean="0"/>
              <a:pPr/>
              <a:t>2</a:t>
            </a:fld>
            <a:endParaRPr lang="en-US" altLang="en-US"/>
          </a:p>
        </p:txBody>
      </p:sp>
      <p:sp>
        <p:nvSpPr>
          <p:cNvPr id="12" name="TextBox 11">
            <a:extLst>
              <a:ext uri="{FF2B5EF4-FFF2-40B4-BE49-F238E27FC236}">
                <a16:creationId xmlns:a16="http://schemas.microsoft.com/office/drawing/2014/main" id="{DD6C4548-3E87-1A41-B06D-FBCE401E964D}"/>
              </a:ext>
            </a:extLst>
          </p:cNvPr>
          <p:cNvSpPr txBox="1"/>
          <p:nvPr/>
        </p:nvSpPr>
        <p:spPr>
          <a:xfrm>
            <a:off x="3486261" y="2319973"/>
            <a:ext cx="316112" cy="369332"/>
          </a:xfrm>
          <a:prstGeom prst="rect">
            <a:avLst/>
          </a:prstGeom>
          <a:noFill/>
        </p:spPr>
        <p:txBody>
          <a:bodyPr wrap="none" rtlCol="0">
            <a:spAutoFit/>
          </a:bodyPr>
          <a:lstStyle/>
          <a:p>
            <a:r>
              <a:rPr lang="en-US" b="1" dirty="0">
                <a:solidFill>
                  <a:schemeClr val="accent4"/>
                </a:solidFill>
              </a:rPr>
              <a:t>X</a:t>
            </a:r>
          </a:p>
        </p:txBody>
      </p:sp>
      <p:sp>
        <p:nvSpPr>
          <p:cNvPr id="67" name="TextBox 66">
            <a:extLst>
              <a:ext uri="{FF2B5EF4-FFF2-40B4-BE49-F238E27FC236}">
                <a16:creationId xmlns:a16="http://schemas.microsoft.com/office/drawing/2014/main" id="{157C130F-45B2-5F4D-B47D-D9424E0C08D0}"/>
              </a:ext>
            </a:extLst>
          </p:cNvPr>
          <p:cNvSpPr txBox="1"/>
          <p:nvPr/>
        </p:nvSpPr>
        <p:spPr>
          <a:xfrm>
            <a:off x="4564072" y="2319973"/>
            <a:ext cx="306494" cy="369332"/>
          </a:xfrm>
          <a:prstGeom prst="rect">
            <a:avLst/>
          </a:prstGeom>
          <a:noFill/>
        </p:spPr>
        <p:txBody>
          <a:bodyPr wrap="none" rtlCol="0">
            <a:spAutoFit/>
          </a:bodyPr>
          <a:lstStyle/>
          <a:p>
            <a:r>
              <a:rPr lang="en-US" b="1" dirty="0">
                <a:solidFill>
                  <a:srgbClr val="FF0000"/>
                </a:solidFill>
              </a:rPr>
              <a:t>Y</a:t>
            </a:r>
          </a:p>
        </p:txBody>
      </p:sp>
      <p:pic>
        <p:nvPicPr>
          <p:cNvPr id="69" name="Picture 19" descr="https://lh6.googleusercontent.com/rTRMzO2BqzeY-oDa9Vv5EU3aaQXufp2bYaZBbtsZk-jPiFv4-5HUPJWwwuJMZeFVUln5f-xLkMhD2FpBZBfRGNQvunTXb-LW1dPGjiNz5Mp9EBfIavkhHKcCA11yDsg697gV7y9MPdHmHQ">
            <a:extLst>
              <a:ext uri="{FF2B5EF4-FFF2-40B4-BE49-F238E27FC236}">
                <a16:creationId xmlns:a16="http://schemas.microsoft.com/office/drawing/2014/main" id="{0C2A41C5-C001-3F4D-837A-B19F02825C0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367039" y="2198567"/>
            <a:ext cx="1067548" cy="837700"/>
          </a:xfrm>
          <a:prstGeom prst="rect">
            <a:avLst/>
          </a:prstGeom>
          <a:noFill/>
          <a:extLst>
            <a:ext uri="{909E8E84-426E-40DD-AFC4-6F175D3DCCD1}">
              <a14:hiddenFill xmlns:a14="http://schemas.microsoft.com/office/drawing/2010/main">
                <a:solidFill>
                  <a:srgbClr val="FFFFFF"/>
                </a:solidFill>
              </a14:hiddenFill>
            </a:ext>
          </a:extLst>
        </p:spPr>
      </p:pic>
      <p:sp>
        <p:nvSpPr>
          <p:cNvPr id="71" name="Line Callout 1 70">
            <a:extLst>
              <a:ext uri="{FF2B5EF4-FFF2-40B4-BE49-F238E27FC236}">
                <a16:creationId xmlns:a16="http://schemas.microsoft.com/office/drawing/2014/main" id="{C2B9ECC1-A8B8-7F41-A858-96E2F9C5BEAA}"/>
              </a:ext>
            </a:extLst>
          </p:cNvPr>
          <p:cNvSpPr/>
          <p:nvPr/>
        </p:nvSpPr>
        <p:spPr>
          <a:xfrm>
            <a:off x="6259564" y="3333230"/>
            <a:ext cx="2467621" cy="902221"/>
          </a:xfrm>
          <a:prstGeom prst="borderCallout1">
            <a:avLst>
              <a:gd name="adj1" fmla="val -43039"/>
              <a:gd name="adj2" fmla="val 10638"/>
              <a:gd name="adj3" fmla="val 417"/>
              <a:gd name="adj4" fmla="val 13284"/>
            </a:avLst>
          </a:prstGeom>
          <a:solidFill>
            <a:schemeClr val="bg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Special-purpose hardware (e.g., GPU) provides no security</a:t>
            </a:r>
          </a:p>
        </p:txBody>
      </p:sp>
      <p:sp>
        <p:nvSpPr>
          <p:cNvPr id="19" name="TextBox 18">
            <a:extLst>
              <a:ext uri="{FF2B5EF4-FFF2-40B4-BE49-F238E27FC236}">
                <a16:creationId xmlns:a16="http://schemas.microsoft.com/office/drawing/2014/main" id="{6BE59EE9-8D5D-5F42-9464-F60D54B429D4}"/>
              </a:ext>
            </a:extLst>
          </p:cNvPr>
          <p:cNvSpPr txBox="1"/>
          <p:nvPr/>
        </p:nvSpPr>
        <p:spPr>
          <a:xfrm>
            <a:off x="715611" y="1017120"/>
            <a:ext cx="877163" cy="369332"/>
          </a:xfrm>
          <a:prstGeom prst="rect">
            <a:avLst/>
          </a:prstGeom>
          <a:noFill/>
        </p:spPr>
        <p:txBody>
          <a:bodyPr wrap="none" rtlCol="0">
            <a:spAutoFit/>
          </a:bodyPr>
          <a:lstStyle/>
          <a:p>
            <a:r>
              <a:rPr lang="en-US" dirty="0"/>
              <a:t>input </a:t>
            </a:r>
            <a:r>
              <a:rPr lang="en-US" b="1" dirty="0">
                <a:solidFill>
                  <a:schemeClr val="accent2"/>
                </a:solidFill>
              </a:rPr>
              <a:t>X</a:t>
            </a:r>
          </a:p>
        </p:txBody>
      </p:sp>
      <p:sp>
        <p:nvSpPr>
          <p:cNvPr id="72" name="TextBox 71">
            <a:extLst>
              <a:ext uri="{FF2B5EF4-FFF2-40B4-BE49-F238E27FC236}">
                <a16:creationId xmlns:a16="http://schemas.microsoft.com/office/drawing/2014/main" id="{1F18B97D-2AA0-7D41-8A32-1D53EC6FC809}"/>
              </a:ext>
            </a:extLst>
          </p:cNvPr>
          <p:cNvSpPr txBox="1"/>
          <p:nvPr/>
        </p:nvSpPr>
        <p:spPr>
          <a:xfrm>
            <a:off x="657481" y="2531526"/>
            <a:ext cx="1013419" cy="369332"/>
          </a:xfrm>
          <a:prstGeom prst="rect">
            <a:avLst/>
          </a:prstGeom>
          <a:noFill/>
        </p:spPr>
        <p:txBody>
          <a:bodyPr wrap="none" rtlCol="0">
            <a:spAutoFit/>
          </a:bodyPr>
          <a:lstStyle/>
          <a:p>
            <a:r>
              <a:rPr lang="en-US" dirty="0"/>
              <a:t>output </a:t>
            </a:r>
            <a:r>
              <a:rPr lang="en-US" b="1" dirty="0">
                <a:solidFill>
                  <a:srgbClr val="FF0000"/>
                </a:solidFill>
              </a:rPr>
              <a:t>Y</a:t>
            </a:r>
          </a:p>
        </p:txBody>
      </p:sp>
      <p:grpSp>
        <p:nvGrpSpPr>
          <p:cNvPr id="75" name="Group 74">
            <a:extLst>
              <a:ext uri="{FF2B5EF4-FFF2-40B4-BE49-F238E27FC236}">
                <a16:creationId xmlns:a16="http://schemas.microsoft.com/office/drawing/2014/main" id="{635339D3-3D2F-A748-8050-2F2A625BBA3E}"/>
              </a:ext>
            </a:extLst>
          </p:cNvPr>
          <p:cNvGrpSpPr/>
          <p:nvPr/>
        </p:nvGrpSpPr>
        <p:grpSpPr>
          <a:xfrm>
            <a:off x="3202343" y="1782645"/>
            <a:ext cx="1952395" cy="1249314"/>
            <a:chOff x="3202343" y="1782645"/>
            <a:chExt cx="1952395" cy="1249314"/>
          </a:xfrm>
        </p:grpSpPr>
        <p:sp>
          <p:nvSpPr>
            <p:cNvPr id="26" name="Frame 25">
              <a:extLst>
                <a:ext uri="{FF2B5EF4-FFF2-40B4-BE49-F238E27FC236}">
                  <a16:creationId xmlns:a16="http://schemas.microsoft.com/office/drawing/2014/main" id="{8AE5B770-945A-094E-82F0-9C5FDB4EAD7F}"/>
                </a:ext>
              </a:extLst>
            </p:cNvPr>
            <p:cNvSpPr/>
            <p:nvPr/>
          </p:nvSpPr>
          <p:spPr>
            <a:xfrm>
              <a:off x="3202343" y="1782645"/>
              <a:ext cx="1931445" cy="1249314"/>
            </a:xfrm>
            <a:prstGeom prst="frame">
              <a:avLst>
                <a:gd name="adj1" fmla="val 4709"/>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dirty="0">
                <a:solidFill>
                  <a:schemeClr val="tx1"/>
                </a:solidFill>
              </a:endParaRPr>
            </a:p>
          </p:txBody>
        </p:sp>
        <p:sp>
          <p:nvSpPr>
            <p:cNvPr id="74" name="TextBox 73">
              <a:extLst>
                <a:ext uri="{FF2B5EF4-FFF2-40B4-BE49-F238E27FC236}">
                  <a16:creationId xmlns:a16="http://schemas.microsoft.com/office/drawing/2014/main" id="{0E7EA176-4219-9A40-8329-6A19E5E79F96}"/>
                </a:ext>
              </a:extLst>
            </p:cNvPr>
            <p:cNvSpPr txBox="1"/>
            <p:nvPr/>
          </p:nvSpPr>
          <p:spPr>
            <a:xfrm>
              <a:off x="3227607" y="1828925"/>
              <a:ext cx="1927131" cy="369332"/>
            </a:xfrm>
            <a:prstGeom prst="rect">
              <a:avLst/>
            </a:prstGeom>
            <a:noFill/>
          </p:spPr>
          <p:txBody>
            <a:bodyPr wrap="none" rtlCol="0">
              <a:spAutoFit/>
            </a:bodyPr>
            <a:lstStyle/>
            <a:p>
              <a:r>
                <a:rPr lang="en-US" dirty="0"/>
                <a:t>Hardware enclave</a:t>
              </a:r>
              <a:endParaRPr lang="en-US" b="1" dirty="0">
                <a:solidFill>
                  <a:schemeClr val="accent2"/>
                </a:solidFill>
              </a:endParaRPr>
            </a:p>
          </p:txBody>
        </p:sp>
      </p:grpSp>
      <p:sp>
        <p:nvSpPr>
          <p:cNvPr id="16" name="Line Callout 1 15">
            <a:extLst>
              <a:ext uri="{FF2B5EF4-FFF2-40B4-BE49-F238E27FC236}">
                <a16:creationId xmlns:a16="http://schemas.microsoft.com/office/drawing/2014/main" id="{69F40EEE-531C-FC4E-9E8E-FD7EC79C9402}"/>
              </a:ext>
            </a:extLst>
          </p:cNvPr>
          <p:cNvSpPr/>
          <p:nvPr/>
        </p:nvSpPr>
        <p:spPr>
          <a:xfrm>
            <a:off x="3667597" y="3363445"/>
            <a:ext cx="2317291" cy="457589"/>
          </a:xfrm>
          <a:prstGeom prst="borderCallout1">
            <a:avLst>
              <a:gd name="adj1" fmla="val -103642"/>
              <a:gd name="adj2" fmla="val 45470"/>
              <a:gd name="adj3" fmla="val 417"/>
              <a:gd name="adj4" fmla="val 45565"/>
            </a:avLst>
          </a:prstGeom>
          <a:solidFill>
            <a:schemeClr val="bg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General-purpose CPU</a:t>
            </a:r>
          </a:p>
        </p:txBody>
      </p:sp>
      <p:sp>
        <p:nvSpPr>
          <p:cNvPr id="62" name="Oval Callout 61">
            <a:extLst>
              <a:ext uri="{FF2B5EF4-FFF2-40B4-BE49-F238E27FC236}">
                <a16:creationId xmlns:a16="http://schemas.microsoft.com/office/drawing/2014/main" id="{1F5F29AE-848E-A743-B092-CE13AD11C529}"/>
              </a:ext>
            </a:extLst>
          </p:cNvPr>
          <p:cNvSpPr/>
          <p:nvPr/>
        </p:nvSpPr>
        <p:spPr>
          <a:xfrm>
            <a:off x="4310124" y="797482"/>
            <a:ext cx="2794515" cy="1057401"/>
          </a:xfrm>
          <a:prstGeom prst="wedgeEllipseCallout">
            <a:avLst>
              <a:gd name="adj1" fmla="val -40977"/>
              <a:gd name="adj2" fmla="val 41777"/>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 Intel SGX</a:t>
            </a:r>
          </a:p>
          <a:p>
            <a:r>
              <a:rPr lang="en-US" sz="1600" dirty="0">
                <a:solidFill>
                  <a:schemeClr val="tx1"/>
                </a:solidFill>
              </a:rPr>
              <a:t>- Sanctum (RISC-V), </a:t>
            </a:r>
            <a:br>
              <a:rPr lang="en-US" sz="1600" dirty="0">
                <a:solidFill>
                  <a:schemeClr val="tx1"/>
                </a:solidFill>
              </a:rPr>
            </a:br>
            <a:r>
              <a:rPr lang="en-US" sz="1600" dirty="0">
                <a:solidFill>
                  <a:schemeClr val="tx1"/>
                </a:solidFill>
              </a:rPr>
              <a:t>- </a:t>
            </a:r>
            <a:r>
              <a:rPr lang="en-US" sz="1600" dirty="0" err="1">
                <a:solidFill>
                  <a:schemeClr val="tx1"/>
                </a:solidFill>
              </a:rPr>
              <a:t>TrustZone</a:t>
            </a:r>
            <a:r>
              <a:rPr lang="en-US" sz="1600" dirty="0">
                <a:solidFill>
                  <a:schemeClr val="tx1"/>
                </a:solidFill>
              </a:rPr>
              <a:t> (ARM), ...</a:t>
            </a:r>
          </a:p>
        </p:txBody>
      </p:sp>
    </p:spTree>
    <p:extLst>
      <p:ext uri="{BB962C8B-B14F-4D97-AF65-F5344CB8AC3E}">
        <p14:creationId xmlns:p14="http://schemas.microsoft.com/office/powerpoint/2010/main" val="2532424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0.00105 -0.00895 L 0.13906 -0.00524 " pathEditMode="relative" rAng="0" ptsTypes="AA">
                                      <p:cBhvr>
                                        <p:cTn id="18" dur="1000" fill="hold"/>
                                        <p:tgtEl>
                                          <p:spTgt spid="68"/>
                                        </p:tgtEl>
                                        <p:attrNameLst>
                                          <p:attrName>ppt_x</p:attrName>
                                          <p:attrName>ppt_y</p:attrName>
                                        </p:attrNameLst>
                                      </p:cBhvr>
                                      <p:rCtr x="6997" y="185"/>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6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71" grpId="0" animBg="1"/>
      <p:bldP spid="16" grpId="0" animBg="1"/>
      <p:bldP spid="62" grpId="0" animBg="1"/>
      <p:bldP spid="6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15" descr="https://lh3.googleusercontent.com/4WQKDVFV6T1PoOJIDUjFqCiaG1w6xavb8tvs7Dp6RIvRecaF-cAYnuxmZgWy-c6MlUOQXmbXGIVGY5rhmyj-mJtUo6xxQSIJjxJA7BazP-i15uNjB1KG2OQEaZpHQd-4eNjjV33-vYpgvg">
            <a:extLst>
              <a:ext uri="{FF2B5EF4-FFF2-40B4-BE49-F238E27FC236}">
                <a16:creationId xmlns:a16="http://schemas.microsoft.com/office/drawing/2014/main" id="{275D65B0-C3F7-ED48-A759-DF26D015573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99887" y="1823930"/>
            <a:ext cx="843859" cy="1308027"/>
          </a:xfrm>
          <a:prstGeom prst="rect">
            <a:avLst/>
          </a:prstGeom>
          <a:noFill/>
          <a:extLst>
            <a:ext uri="{909E8E84-426E-40DD-AFC4-6F175D3DCCD1}">
              <a14:hiddenFill xmlns:a14="http://schemas.microsoft.com/office/drawing/2010/main">
                <a:solidFill>
                  <a:srgbClr val="FFFFFF"/>
                </a:solidFill>
              </a14:hiddenFill>
            </a:ext>
          </a:extLst>
        </p:spPr>
      </p:pic>
      <p:sp>
        <p:nvSpPr>
          <p:cNvPr id="48" name="Cloud 47">
            <a:extLst>
              <a:ext uri="{FF2B5EF4-FFF2-40B4-BE49-F238E27FC236}">
                <a16:creationId xmlns:a16="http://schemas.microsoft.com/office/drawing/2014/main" id="{BBD3F031-1E49-CB4A-8677-63C1F8DB325C}"/>
              </a:ext>
            </a:extLst>
          </p:cNvPr>
          <p:cNvSpPr/>
          <p:nvPr/>
        </p:nvSpPr>
        <p:spPr>
          <a:xfrm>
            <a:off x="2623154" y="1118937"/>
            <a:ext cx="5724000" cy="2336447"/>
          </a:xfrm>
          <a:prstGeom prst="cloud">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7" name="Title 1">
            <a:extLst>
              <a:ext uri="{FF2B5EF4-FFF2-40B4-BE49-F238E27FC236}">
                <a16:creationId xmlns:a16="http://schemas.microsoft.com/office/drawing/2014/main" id="{FB3786A9-F6B0-4F4E-82A6-1EB7CCB34633}"/>
              </a:ext>
            </a:extLst>
          </p:cNvPr>
          <p:cNvSpPr>
            <a:spLocks noGrp="1"/>
          </p:cNvSpPr>
          <p:nvPr>
            <p:ph type="title"/>
          </p:nvPr>
        </p:nvSpPr>
        <p:spPr>
          <a:xfrm>
            <a:off x="487360" y="358775"/>
            <a:ext cx="8656639" cy="488950"/>
          </a:xfrm>
        </p:spPr>
        <p:txBody>
          <a:bodyPr/>
          <a:lstStyle/>
          <a:p>
            <a:pPr eaLnBrk="1" hangingPunct="1"/>
            <a:r>
              <a:rPr lang="en-US" dirty="0"/>
              <a:t>Slalom: </a:t>
            </a:r>
            <a:r>
              <a:rPr lang="en-US" sz="2000" dirty="0"/>
              <a:t>Outsource ML from CPU enclave to special-purpose hardware</a:t>
            </a:r>
            <a:endParaRPr lang="en-US" altLang="en-US" sz="2000" dirty="0">
              <a:latin typeface="Arial" panose="020B0604020202020204" pitchFamily="34" charset="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36980C80-4CE7-6C44-836F-9B7F8BA0B72E}"/>
              </a:ext>
            </a:extLst>
          </p:cNvPr>
          <p:cNvSpPr>
            <a:spLocks noGrp="1"/>
          </p:cNvSpPr>
          <p:nvPr>
            <p:ph sz="quarter" idx="10"/>
          </p:nvPr>
        </p:nvSpPr>
        <p:spPr>
          <a:xfrm>
            <a:off x="955675" y="908049"/>
            <a:ext cx="7700963" cy="3876675"/>
          </a:xfrm>
        </p:spPr>
        <p:txBody>
          <a:bodyPr>
            <a:normAutofit/>
          </a:bodyPr>
          <a:lstStyle/>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a:p>
            <a:pPr marL="0" indent="0" algn="ctr" eaLnBrk="1" fontAlgn="auto" hangingPunct="1">
              <a:spcAft>
                <a:spcPts val="0"/>
              </a:spcAft>
              <a:buFont typeface="Arial"/>
              <a:buNone/>
              <a:defRPr/>
            </a:pPr>
            <a:endParaRPr lang="en-US" dirty="0">
              <a:solidFill>
                <a:schemeClr val="tx1">
                  <a:lumMod val="65000"/>
                  <a:lumOff val="35000"/>
                </a:schemeClr>
              </a:solidFill>
              <a:ea typeface="+mn-ea"/>
            </a:endParaRPr>
          </a:p>
        </p:txBody>
      </p:sp>
      <p:cxnSp>
        <p:nvCxnSpPr>
          <p:cNvPr id="45" name="Curved Connector 44">
            <a:extLst>
              <a:ext uri="{FF2B5EF4-FFF2-40B4-BE49-F238E27FC236}">
                <a16:creationId xmlns:a16="http://schemas.microsoft.com/office/drawing/2014/main" id="{3BD45320-FBD6-7741-B4F0-28265E2C07D0}"/>
              </a:ext>
            </a:extLst>
          </p:cNvPr>
          <p:cNvCxnSpPr>
            <a:cxnSpLocks/>
            <a:stCxn id="26" idx="2"/>
          </p:cNvCxnSpPr>
          <p:nvPr/>
        </p:nvCxnSpPr>
        <p:spPr>
          <a:xfrm rot="5400000">
            <a:off x="2933105" y="2172653"/>
            <a:ext cx="373431" cy="2092042"/>
          </a:xfrm>
          <a:prstGeom prst="curvedConnector2">
            <a:avLst/>
          </a:prstGeom>
          <a:ln w="101600">
            <a:tailEnd type="triangle"/>
          </a:ln>
        </p:spPr>
        <p:style>
          <a:lnRef idx="2">
            <a:schemeClr val="accent1"/>
          </a:lnRef>
          <a:fillRef idx="0">
            <a:schemeClr val="accent1"/>
          </a:fillRef>
          <a:effectRef idx="1">
            <a:schemeClr val="accent1"/>
          </a:effectRef>
          <a:fontRef idx="minor">
            <a:schemeClr val="tx1"/>
          </a:fontRef>
        </p:style>
      </p:cxnSp>
      <p:sp>
        <p:nvSpPr>
          <p:cNvPr id="39" name="Rounded Rectangle 38">
            <a:extLst>
              <a:ext uri="{FF2B5EF4-FFF2-40B4-BE49-F238E27FC236}">
                <a16:creationId xmlns:a16="http://schemas.microsoft.com/office/drawing/2014/main" id="{63E83347-5119-A844-90ED-644C2580F904}"/>
              </a:ext>
            </a:extLst>
          </p:cNvPr>
          <p:cNvSpPr/>
          <p:nvPr/>
        </p:nvSpPr>
        <p:spPr>
          <a:xfrm>
            <a:off x="414455" y="3918121"/>
            <a:ext cx="6498811" cy="1118263"/>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Wingdings" pitchFamily="2" charset="2"/>
              <a:buChar char="Ø"/>
            </a:pPr>
            <a:r>
              <a:rPr lang="en-US" sz="2000" b="1" dirty="0">
                <a:solidFill>
                  <a:schemeClr val="tx1"/>
                </a:solidFill>
              </a:rPr>
              <a:t>Integrity</a:t>
            </a:r>
            <a:r>
              <a:rPr lang="en-US" sz="2000" dirty="0">
                <a:solidFill>
                  <a:schemeClr val="tx1"/>
                </a:solidFill>
              </a:rPr>
              <a:t>: Cloud cannot tamper with computation</a:t>
            </a:r>
          </a:p>
          <a:p>
            <a:pPr marL="342900" indent="-342900">
              <a:buFont typeface="Wingdings" pitchFamily="2" charset="2"/>
              <a:buChar char="Ø"/>
            </a:pPr>
            <a:r>
              <a:rPr lang="en-US" sz="2000" b="1" dirty="0">
                <a:solidFill>
                  <a:schemeClr val="tx1"/>
                </a:solidFill>
              </a:rPr>
              <a:t>Privacy</a:t>
            </a:r>
            <a:r>
              <a:rPr lang="en-US" sz="2000" dirty="0">
                <a:solidFill>
                  <a:schemeClr val="tx1"/>
                </a:solidFill>
              </a:rPr>
              <a:t>: Integrity + Cloud does not learn inputs</a:t>
            </a:r>
          </a:p>
          <a:p>
            <a:pPr marL="342900" indent="-342900">
              <a:buFont typeface="Wingdings" pitchFamily="2" charset="2"/>
              <a:buChar char="Ø"/>
            </a:pPr>
            <a:r>
              <a:rPr lang="en-US" sz="2000" b="1" dirty="0">
                <a:solidFill>
                  <a:schemeClr val="tx1"/>
                </a:solidFill>
              </a:rPr>
              <a:t>Model Privacy</a:t>
            </a:r>
            <a:r>
              <a:rPr lang="en-US" sz="2000" dirty="0">
                <a:solidFill>
                  <a:schemeClr val="tx1"/>
                </a:solidFill>
              </a:rPr>
              <a:t>: Cloud does not learn model</a:t>
            </a:r>
          </a:p>
        </p:txBody>
      </p:sp>
      <p:sp>
        <p:nvSpPr>
          <p:cNvPr id="53" name="Slide Number Placeholder 3">
            <a:extLst>
              <a:ext uri="{FF2B5EF4-FFF2-40B4-BE49-F238E27FC236}">
                <a16:creationId xmlns:a16="http://schemas.microsoft.com/office/drawing/2014/main" id="{1F65A5AD-26C1-C541-9B2A-2272EB8B2CB0}"/>
              </a:ext>
            </a:extLst>
          </p:cNvPr>
          <p:cNvSpPr>
            <a:spLocks noGrp="1"/>
          </p:cNvSpPr>
          <p:nvPr>
            <p:ph type="sldNum" sz="quarter" idx="4"/>
          </p:nvPr>
        </p:nvSpPr>
        <p:spPr>
          <a:xfrm>
            <a:off x="8244681" y="59532"/>
            <a:ext cx="846137" cy="271462"/>
          </a:xfrm>
        </p:spPr>
        <p:txBody>
          <a:bodyPr/>
          <a:lstStyle/>
          <a:p>
            <a:fld id="{0A3EADB6-959D-164E-B396-A34FE865BD25}" type="slidenum">
              <a:rPr lang="en-US" altLang="en-US" smtClean="0"/>
              <a:pPr/>
              <a:t>3</a:t>
            </a:fld>
            <a:endParaRPr lang="en-US" altLang="en-US"/>
          </a:p>
        </p:txBody>
      </p:sp>
      <p:sp>
        <p:nvSpPr>
          <p:cNvPr id="26" name="Frame 25">
            <a:extLst>
              <a:ext uri="{FF2B5EF4-FFF2-40B4-BE49-F238E27FC236}">
                <a16:creationId xmlns:a16="http://schemas.microsoft.com/office/drawing/2014/main" id="{8AE5B770-945A-094E-82F0-9C5FDB4EAD7F}"/>
              </a:ext>
            </a:extLst>
          </p:cNvPr>
          <p:cNvSpPr/>
          <p:nvPr/>
        </p:nvSpPr>
        <p:spPr>
          <a:xfrm>
            <a:off x="3202344" y="1782645"/>
            <a:ext cx="1926994" cy="1249314"/>
          </a:xfrm>
          <a:prstGeom prst="frame">
            <a:avLst>
              <a:gd name="adj1" fmla="val 4709"/>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dirty="0">
              <a:solidFill>
                <a:schemeClr val="tx1"/>
              </a:solidFill>
            </a:endParaRPr>
          </a:p>
        </p:txBody>
      </p:sp>
      <p:grpSp>
        <p:nvGrpSpPr>
          <p:cNvPr id="27" name="Group 26">
            <a:extLst>
              <a:ext uri="{FF2B5EF4-FFF2-40B4-BE49-F238E27FC236}">
                <a16:creationId xmlns:a16="http://schemas.microsoft.com/office/drawing/2014/main" id="{34357E3B-2A8C-AD4F-BD0A-317B2A9F9AD5}"/>
              </a:ext>
            </a:extLst>
          </p:cNvPr>
          <p:cNvGrpSpPr/>
          <p:nvPr/>
        </p:nvGrpSpPr>
        <p:grpSpPr>
          <a:xfrm>
            <a:off x="5236328" y="1727198"/>
            <a:ext cx="843859" cy="974061"/>
            <a:chOff x="6000153" y="3248690"/>
            <a:chExt cx="1195569" cy="974061"/>
          </a:xfrm>
        </p:grpSpPr>
        <p:cxnSp>
          <p:nvCxnSpPr>
            <p:cNvPr id="28" name="Straight Arrow Connector 27">
              <a:extLst>
                <a:ext uri="{FF2B5EF4-FFF2-40B4-BE49-F238E27FC236}">
                  <a16:creationId xmlns:a16="http://schemas.microsoft.com/office/drawing/2014/main" id="{A4CF6BF3-1DE9-9444-BA14-9EE6B7578199}"/>
                </a:ext>
              </a:extLst>
            </p:cNvPr>
            <p:cNvCxnSpPr>
              <a:cxnSpLocks/>
            </p:cNvCxnSpPr>
            <p:nvPr/>
          </p:nvCxnSpPr>
          <p:spPr>
            <a:xfrm>
              <a:off x="6096319" y="3616609"/>
              <a:ext cx="95675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28B7F847-BD4B-0641-864C-67324F7B0D11}"/>
                </a:ext>
              </a:extLst>
            </p:cNvPr>
            <p:cNvCxnSpPr>
              <a:cxnSpLocks/>
            </p:cNvCxnSpPr>
            <p:nvPr/>
          </p:nvCxnSpPr>
          <p:spPr>
            <a:xfrm flipH="1">
              <a:off x="6096319" y="3820590"/>
              <a:ext cx="95675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4BB484D-7800-3942-8A70-549FDB990817}"/>
                </a:ext>
              </a:extLst>
            </p:cNvPr>
            <p:cNvCxnSpPr>
              <a:cxnSpLocks/>
            </p:cNvCxnSpPr>
            <p:nvPr/>
          </p:nvCxnSpPr>
          <p:spPr>
            <a:xfrm flipV="1">
              <a:off x="6096319" y="4018714"/>
              <a:ext cx="956751" cy="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7B119296-35AD-EA48-AC1F-D4E80FBA7CCE}"/>
                </a:ext>
              </a:extLst>
            </p:cNvPr>
            <p:cNvCxnSpPr>
              <a:cxnSpLocks/>
            </p:cNvCxnSpPr>
            <p:nvPr/>
          </p:nvCxnSpPr>
          <p:spPr>
            <a:xfrm flipH="1">
              <a:off x="6096319" y="4222751"/>
              <a:ext cx="95675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ECB184F6-C497-9044-8DEB-856948675082}"/>
                </a:ext>
              </a:extLst>
            </p:cNvPr>
            <p:cNvSpPr txBox="1"/>
            <p:nvPr/>
          </p:nvSpPr>
          <p:spPr>
            <a:xfrm>
              <a:off x="6000153" y="3248690"/>
              <a:ext cx="1195569" cy="369332"/>
            </a:xfrm>
            <a:prstGeom prst="rect">
              <a:avLst/>
            </a:prstGeom>
            <a:noFill/>
          </p:spPr>
          <p:txBody>
            <a:bodyPr wrap="square" rtlCol="0">
              <a:spAutoFit/>
            </a:bodyPr>
            <a:lstStyle/>
            <a:p>
              <a:r>
                <a:rPr lang="en-US" dirty="0"/>
                <a:t>Crypto</a:t>
              </a:r>
            </a:p>
          </p:txBody>
        </p:sp>
      </p:grpSp>
      <p:cxnSp>
        <p:nvCxnSpPr>
          <p:cNvPr id="41" name="Straight Connector 40">
            <a:extLst>
              <a:ext uri="{FF2B5EF4-FFF2-40B4-BE49-F238E27FC236}">
                <a16:creationId xmlns:a16="http://schemas.microsoft.com/office/drawing/2014/main" id="{CDCFDA05-6E8E-7B45-9329-B6AC9EE846DF}"/>
              </a:ext>
            </a:extLst>
          </p:cNvPr>
          <p:cNvCxnSpPr>
            <a:cxnSpLocks/>
          </p:cNvCxnSpPr>
          <p:nvPr/>
        </p:nvCxnSpPr>
        <p:spPr>
          <a:xfrm>
            <a:off x="523938" y="4797424"/>
            <a:ext cx="515985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43" name="Picture 19" descr="https://lh6.googleusercontent.com/rTRMzO2BqzeY-oDa9Vv5EU3aaQXufp2bYaZBbtsZk-jPiFv4-5HUPJWwwuJMZeFVUln5f-xLkMhD2FpBZBfRGNQvunTXb-LW1dPGjiNz5Mp9EBfIavkhHKcCA11yDsg697gV7y9MPdHmHQ">
            <a:extLst>
              <a:ext uri="{FF2B5EF4-FFF2-40B4-BE49-F238E27FC236}">
                <a16:creationId xmlns:a16="http://schemas.microsoft.com/office/drawing/2014/main" id="{192E2568-AD02-A547-B536-B23033ACA5E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67039" y="2198567"/>
            <a:ext cx="1067548" cy="8377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170F0238-4528-C046-AE89-C2C20B64AE3B}"/>
              </a:ext>
            </a:extLst>
          </p:cNvPr>
          <p:cNvSpPr txBox="1"/>
          <p:nvPr/>
        </p:nvSpPr>
        <p:spPr>
          <a:xfrm>
            <a:off x="3486261" y="2319973"/>
            <a:ext cx="316112" cy="369332"/>
          </a:xfrm>
          <a:prstGeom prst="rect">
            <a:avLst/>
          </a:prstGeom>
          <a:noFill/>
        </p:spPr>
        <p:txBody>
          <a:bodyPr wrap="none" rtlCol="0">
            <a:spAutoFit/>
          </a:bodyPr>
          <a:lstStyle/>
          <a:p>
            <a:r>
              <a:rPr lang="en-US" b="1" dirty="0">
                <a:solidFill>
                  <a:schemeClr val="accent4"/>
                </a:solidFill>
              </a:rPr>
              <a:t>X</a:t>
            </a:r>
          </a:p>
        </p:txBody>
      </p:sp>
      <p:sp>
        <p:nvSpPr>
          <p:cNvPr id="47" name="TextBox 46">
            <a:extLst>
              <a:ext uri="{FF2B5EF4-FFF2-40B4-BE49-F238E27FC236}">
                <a16:creationId xmlns:a16="http://schemas.microsoft.com/office/drawing/2014/main" id="{D76718C6-EA82-B642-9843-1159C984F36D}"/>
              </a:ext>
            </a:extLst>
          </p:cNvPr>
          <p:cNvSpPr txBox="1"/>
          <p:nvPr/>
        </p:nvSpPr>
        <p:spPr>
          <a:xfrm>
            <a:off x="4564072" y="2319973"/>
            <a:ext cx="306494" cy="369332"/>
          </a:xfrm>
          <a:prstGeom prst="rect">
            <a:avLst/>
          </a:prstGeom>
          <a:noFill/>
        </p:spPr>
        <p:txBody>
          <a:bodyPr wrap="none" rtlCol="0">
            <a:spAutoFit/>
          </a:bodyPr>
          <a:lstStyle/>
          <a:p>
            <a:r>
              <a:rPr lang="en-US" b="1" dirty="0">
                <a:solidFill>
                  <a:srgbClr val="FF0000"/>
                </a:solidFill>
              </a:rPr>
              <a:t>Y</a:t>
            </a:r>
          </a:p>
        </p:txBody>
      </p:sp>
      <p:pic>
        <p:nvPicPr>
          <p:cNvPr id="49" name="Picture 17" descr="https://lh5.googleusercontent.com/yxFaWQHTYoG0GxyJ1ebdf4hZEXX3cGLJhlHP0kCPUkEqjRjmxDkWuD6F3u2K-QbKaEpsXJv-ZFh2sIm5l6Dc7IjlDkQ2R2gwvpr-jK4zRUGcAcrbm8jn99Yz9qjn21MZxhO0UzXznbZzGA">
            <a:extLst>
              <a:ext uri="{FF2B5EF4-FFF2-40B4-BE49-F238E27FC236}">
                <a16:creationId xmlns:a16="http://schemas.microsoft.com/office/drawing/2014/main" id="{17BE6C86-E184-984A-8D40-C52860D249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16944" y="2198567"/>
            <a:ext cx="885234" cy="58908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7DD946DC-4B5B-AC4E-B36E-65C42E0D0516}"/>
              </a:ext>
            </a:extLst>
          </p:cNvPr>
          <p:cNvGrpSpPr/>
          <p:nvPr/>
        </p:nvGrpSpPr>
        <p:grpSpPr>
          <a:xfrm>
            <a:off x="487360" y="894967"/>
            <a:ext cx="1605433" cy="1375375"/>
            <a:chOff x="2269818" y="2703576"/>
            <a:chExt cx="871018" cy="790198"/>
          </a:xfrm>
        </p:grpSpPr>
        <p:pic>
          <p:nvPicPr>
            <p:cNvPr id="54" name="Picture 14" descr="https://lh5.googleusercontent.com/Jf9ia0KTLVcXpnOdB0-jIPPGpeC7u6eP2AyOVHtwOaRIvPVICGYXMR7Yb1QunDFSpOGMxJbc6djMz0FDdiN6RZMLqkR6Cc9cnMZcjMtCGQgR3vzED7tpWDk3gcaJwJKo9UbpjI_QHtJ__w">
              <a:extLst>
                <a:ext uri="{FF2B5EF4-FFF2-40B4-BE49-F238E27FC236}">
                  <a16:creationId xmlns:a16="http://schemas.microsoft.com/office/drawing/2014/main" id="{5EF0FA0A-FD5E-BF44-86C5-1EF9A6B1CBA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78954" y="2967494"/>
              <a:ext cx="305301" cy="305302"/>
            </a:xfrm>
            <a:prstGeom prst="rect">
              <a:avLst/>
            </a:prstGeom>
            <a:noFill/>
            <a:extLst>
              <a:ext uri="{909E8E84-426E-40DD-AFC4-6F175D3DCCD1}">
                <a14:hiddenFill xmlns:a14="http://schemas.microsoft.com/office/drawing/2010/main">
                  <a:solidFill>
                    <a:srgbClr val="FFFFFF"/>
                  </a:solidFill>
                </a14:hiddenFill>
              </a:ext>
            </a:extLst>
          </p:spPr>
        </p:pic>
        <p:sp>
          <p:nvSpPr>
            <p:cNvPr id="55" name="Frame 54">
              <a:extLst>
                <a:ext uri="{FF2B5EF4-FFF2-40B4-BE49-F238E27FC236}">
                  <a16:creationId xmlns:a16="http://schemas.microsoft.com/office/drawing/2014/main" id="{091A0886-0B6E-B74E-8B68-C985910C5331}"/>
                </a:ext>
              </a:extLst>
            </p:cNvPr>
            <p:cNvSpPr/>
            <p:nvPr/>
          </p:nvSpPr>
          <p:spPr>
            <a:xfrm>
              <a:off x="2269818" y="2703576"/>
              <a:ext cx="697511" cy="667916"/>
            </a:xfrm>
            <a:prstGeom prst="frame">
              <a:avLst>
                <a:gd name="adj1" fmla="val 9622"/>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dirty="0">
                <a:solidFill>
                  <a:schemeClr val="accent2"/>
                </a:solidFill>
              </a:endParaRPr>
            </a:p>
          </p:txBody>
        </p:sp>
        <p:pic>
          <p:nvPicPr>
            <p:cNvPr id="56" name="Picture 2" descr="https://lh5.googleusercontent.com/n60z0HFAvg4kyC2UZpEJZEbepJoCQIHu8SBOqJddDQfTQUcu2W3GbDGngLHplbb75pCzWQ_8HLft39Uxp2GHyh2PWXM0ZeqhNX-2CZzPaiMPAMBnZsasnucvmfgjgOIzJ-re2Rv2RTY-YQ">
              <a:extLst>
                <a:ext uri="{FF2B5EF4-FFF2-40B4-BE49-F238E27FC236}">
                  <a16:creationId xmlns:a16="http://schemas.microsoft.com/office/drawing/2014/main" id="{F372F636-374F-B147-9FEE-220FFC23478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66759" y="3193251"/>
              <a:ext cx="374077" cy="300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77B50CFC-5004-2140-8710-97438222D227}"/>
              </a:ext>
            </a:extLst>
          </p:cNvPr>
          <p:cNvGrpSpPr/>
          <p:nvPr/>
        </p:nvGrpSpPr>
        <p:grpSpPr>
          <a:xfrm>
            <a:off x="487361" y="2403282"/>
            <a:ext cx="1366317" cy="1457995"/>
            <a:chOff x="576171" y="2175164"/>
            <a:chExt cx="1366317" cy="1457995"/>
          </a:xfrm>
        </p:grpSpPr>
        <p:pic>
          <p:nvPicPr>
            <p:cNvPr id="58" name="Picture 18" descr="https://lh5.googleusercontent.com/pCER14-fKvOVnYZwhrBYGLxLNghYIaZ-GYGjUpYYhin8CNrhiYudsjesbsO1Dz3Z6p-IoPR403XItnKfUoyKDxEIoBaZDFSQH9gAOsMDZUkSbIBoKKoJ9j4mSM__V_qULkbHeZreusyE3g">
              <a:extLst>
                <a:ext uri="{FF2B5EF4-FFF2-40B4-BE49-F238E27FC236}">
                  <a16:creationId xmlns:a16="http://schemas.microsoft.com/office/drawing/2014/main" id="{2AC8B922-097F-3D44-82AA-2DF914CF7BD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67673" y="2618268"/>
              <a:ext cx="513235" cy="538163"/>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1B13388E-A1D9-2C42-8474-4776802FCB02}"/>
                </a:ext>
              </a:extLst>
            </p:cNvPr>
            <p:cNvGrpSpPr/>
            <p:nvPr/>
          </p:nvGrpSpPr>
          <p:grpSpPr>
            <a:xfrm>
              <a:off x="576171" y="2175164"/>
              <a:ext cx="1366317" cy="1457995"/>
              <a:chOff x="2267271" y="2467536"/>
              <a:chExt cx="741287" cy="837666"/>
            </a:xfrm>
          </p:grpSpPr>
          <p:sp>
            <p:nvSpPr>
              <p:cNvPr id="65" name="Frame 64">
                <a:extLst>
                  <a:ext uri="{FF2B5EF4-FFF2-40B4-BE49-F238E27FC236}">
                    <a16:creationId xmlns:a16="http://schemas.microsoft.com/office/drawing/2014/main" id="{31E2D8DA-7D59-8644-BEC5-25BB0AB7DDC4}"/>
                  </a:ext>
                </a:extLst>
              </p:cNvPr>
              <p:cNvSpPr/>
              <p:nvPr/>
            </p:nvSpPr>
            <p:spPr>
              <a:xfrm>
                <a:off x="2267271" y="2467536"/>
                <a:ext cx="697511" cy="667916"/>
              </a:xfrm>
              <a:prstGeom prst="frame">
                <a:avLst>
                  <a:gd name="adj1" fmla="val 9622"/>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dirty="0">
                  <a:solidFill>
                    <a:schemeClr val="tx1"/>
                  </a:solidFill>
                </a:endParaRPr>
              </a:p>
            </p:txBody>
          </p:sp>
          <p:pic>
            <p:nvPicPr>
              <p:cNvPr id="66" name="Picture 2" descr="https://lh5.googleusercontent.com/n60z0HFAvg4kyC2UZpEJZEbepJoCQIHu8SBOqJddDQfTQUcu2W3GbDGngLHplbb75pCzWQ_8HLft39Uxp2GHyh2PWXM0ZeqhNX-2CZzPaiMPAMBnZsasnucvmfgjgOIzJ-re2Rv2RTY-YQ">
                <a:extLst>
                  <a:ext uri="{FF2B5EF4-FFF2-40B4-BE49-F238E27FC236}">
                    <a16:creationId xmlns:a16="http://schemas.microsoft.com/office/drawing/2014/main" id="{A8F1A936-D891-4A46-8A9F-FBB09FEDD43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34481" y="3004679"/>
                <a:ext cx="374077" cy="300523"/>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67" name="Curved Connector 66">
            <a:extLst>
              <a:ext uri="{FF2B5EF4-FFF2-40B4-BE49-F238E27FC236}">
                <a16:creationId xmlns:a16="http://schemas.microsoft.com/office/drawing/2014/main" id="{8AFDADE9-FA44-A447-9B03-C1E8E8CC14E0}"/>
              </a:ext>
            </a:extLst>
          </p:cNvPr>
          <p:cNvCxnSpPr>
            <a:cxnSpLocks/>
          </p:cNvCxnSpPr>
          <p:nvPr/>
        </p:nvCxnSpPr>
        <p:spPr>
          <a:xfrm>
            <a:off x="1960880" y="1282223"/>
            <a:ext cx="2204961" cy="500422"/>
          </a:xfrm>
          <a:prstGeom prst="curvedConnector2">
            <a:avLst/>
          </a:prstGeom>
          <a:ln w="101600">
            <a:tailEnd type="triangle"/>
          </a:ln>
        </p:spPr>
        <p:style>
          <a:lnRef idx="2">
            <a:schemeClr val="accent1"/>
          </a:lnRef>
          <a:fillRef idx="0">
            <a:schemeClr val="accent1"/>
          </a:fillRef>
          <a:effectRef idx="1">
            <a:schemeClr val="accent1"/>
          </a:effectRef>
          <a:fontRef idx="minor">
            <a:schemeClr val="tx1"/>
          </a:fontRef>
        </p:style>
      </p:cxnSp>
      <p:pic>
        <p:nvPicPr>
          <p:cNvPr id="42" name="Picture 17" descr="https://lh5.googleusercontent.com/yxFaWQHTYoG0GxyJ1ebdf4hZEXX3cGLJhlHP0kCPUkEqjRjmxDkWuD6F3u2K-QbKaEpsXJv-ZFh2sIm5l6Dc7IjlDkQ2R2gwvpr-jK4zRUGcAcrbm8jn99Yz9qjn21MZxhO0UzXznbZzGA">
            <a:extLst>
              <a:ext uri="{FF2B5EF4-FFF2-40B4-BE49-F238E27FC236}">
                <a16:creationId xmlns:a16="http://schemas.microsoft.com/office/drawing/2014/main" id="{AE1840FA-8058-E641-98E8-BC18C3F24B7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28032" y="1296637"/>
            <a:ext cx="885234" cy="589083"/>
          </a:xfrm>
          <a:prstGeom prst="rect">
            <a:avLst/>
          </a:prstGeom>
          <a:noFill/>
          <a:extLst>
            <a:ext uri="{909E8E84-426E-40DD-AFC4-6F175D3DCCD1}">
              <a14:hiddenFill xmlns:a14="http://schemas.microsoft.com/office/drawing/2010/main">
                <a:solidFill>
                  <a:srgbClr val="FFFFFF"/>
                </a:solidFill>
              </a14:hiddenFill>
            </a:ext>
          </a:extLst>
        </p:spPr>
      </p:pic>
      <p:sp>
        <p:nvSpPr>
          <p:cNvPr id="68" name="Line Callout 1 67">
            <a:extLst>
              <a:ext uri="{FF2B5EF4-FFF2-40B4-BE49-F238E27FC236}">
                <a16:creationId xmlns:a16="http://schemas.microsoft.com/office/drawing/2014/main" id="{ED9F3CCB-B39E-7E4C-91C4-FBE1D48B663F}"/>
              </a:ext>
            </a:extLst>
          </p:cNvPr>
          <p:cNvSpPr/>
          <p:nvPr/>
        </p:nvSpPr>
        <p:spPr>
          <a:xfrm>
            <a:off x="6259565" y="3333230"/>
            <a:ext cx="2321180" cy="902221"/>
          </a:xfrm>
          <a:prstGeom prst="borderCallout1">
            <a:avLst>
              <a:gd name="adj1" fmla="val -43039"/>
              <a:gd name="adj2" fmla="val 10638"/>
              <a:gd name="adj3" fmla="val 417"/>
              <a:gd name="adj4" fmla="val 13284"/>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Leverage special-purpose hardware for higher efficiency</a:t>
            </a:r>
          </a:p>
        </p:txBody>
      </p:sp>
      <p:sp>
        <p:nvSpPr>
          <p:cNvPr id="71" name="TextBox 70">
            <a:extLst>
              <a:ext uri="{FF2B5EF4-FFF2-40B4-BE49-F238E27FC236}">
                <a16:creationId xmlns:a16="http://schemas.microsoft.com/office/drawing/2014/main" id="{7BEF1A2D-3CBA-C843-8AF8-27F3F93395BC}"/>
              </a:ext>
            </a:extLst>
          </p:cNvPr>
          <p:cNvSpPr txBox="1"/>
          <p:nvPr/>
        </p:nvSpPr>
        <p:spPr>
          <a:xfrm>
            <a:off x="3227607" y="1828925"/>
            <a:ext cx="1927131" cy="369332"/>
          </a:xfrm>
          <a:prstGeom prst="rect">
            <a:avLst/>
          </a:prstGeom>
          <a:noFill/>
        </p:spPr>
        <p:txBody>
          <a:bodyPr wrap="none" rtlCol="0">
            <a:spAutoFit/>
          </a:bodyPr>
          <a:lstStyle/>
          <a:p>
            <a:r>
              <a:rPr lang="en-US" dirty="0"/>
              <a:t>Hardware enclave</a:t>
            </a:r>
            <a:endParaRPr lang="en-US" b="1" dirty="0">
              <a:solidFill>
                <a:schemeClr val="accent2"/>
              </a:solidFill>
            </a:endParaRPr>
          </a:p>
        </p:txBody>
      </p:sp>
      <p:sp>
        <p:nvSpPr>
          <p:cNvPr id="73" name="TextBox 72">
            <a:extLst>
              <a:ext uri="{FF2B5EF4-FFF2-40B4-BE49-F238E27FC236}">
                <a16:creationId xmlns:a16="http://schemas.microsoft.com/office/drawing/2014/main" id="{FB3D2E88-2CE7-264D-B81A-E7D54D876506}"/>
              </a:ext>
            </a:extLst>
          </p:cNvPr>
          <p:cNvSpPr txBox="1"/>
          <p:nvPr/>
        </p:nvSpPr>
        <p:spPr>
          <a:xfrm>
            <a:off x="715611" y="1017120"/>
            <a:ext cx="877163" cy="369332"/>
          </a:xfrm>
          <a:prstGeom prst="rect">
            <a:avLst/>
          </a:prstGeom>
          <a:noFill/>
        </p:spPr>
        <p:txBody>
          <a:bodyPr wrap="none" rtlCol="0">
            <a:spAutoFit/>
          </a:bodyPr>
          <a:lstStyle/>
          <a:p>
            <a:r>
              <a:rPr lang="en-US" dirty="0"/>
              <a:t>input </a:t>
            </a:r>
            <a:r>
              <a:rPr lang="en-US" b="1" dirty="0">
                <a:solidFill>
                  <a:schemeClr val="accent2"/>
                </a:solidFill>
              </a:rPr>
              <a:t>X</a:t>
            </a:r>
          </a:p>
        </p:txBody>
      </p:sp>
      <p:sp>
        <p:nvSpPr>
          <p:cNvPr id="74" name="TextBox 73">
            <a:extLst>
              <a:ext uri="{FF2B5EF4-FFF2-40B4-BE49-F238E27FC236}">
                <a16:creationId xmlns:a16="http://schemas.microsoft.com/office/drawing/2014/main" id="{A2B61219-B31C-B546-84F5-B3AF447DF362}"/>
              </a:ext>
            </a:extLst>
          </p:cNvPr>
          <p:cNvSpPr txBox="1"/>
          <p:nvPr/>
        </p:nvSpPr>
        <p:spPr>
          <a:xfrm>
            <a:off x="657481" y="2531526"/>
            <a:ext cx="1013419" cy="369332"/>
          </a:xfrm>
          <a:prstGeom prst="rect">
            <a:avLst/>
          </a:prstGeom>
          <a:noFill/>
        </p:spPr>
        <p:txBody>
          <a:bodyPr wrap="none" rtlCol="0">
            <a:spAutoFit/>
          </a:bodyPr>
          <a:lstStyle/>
          <a:p>
            <a:r>
              <a:rPr lang="en-US" dirty="0"/>
              <a:t>output </a:t>
            </a:r>
            <a:r>
              <a:rPr lang="en-US" b="1" dirty="0">
                <a:solidFill>
                  <a:srgbClr val="FF0000"/>
                </a:solidFill>
              </a:rPr>
              <a:t>Y</a:t>
            </a:r>
          </a:p>
        </p:txBody>
      </p:sp>
      <p:sp>
        <p:nvSpPr>
          <p:cNvPr id="75" name="Line Callout 1 74">
            <a:extLst>
              <a:ext uri="{FF2B5EF4-FFF2-40B4-BE49-F238E27FC236}">
                <a16:creationId xmlns:a16="http://schemas.microsoft.com/office/drawing/2014/main" id="{AA632C61-9367-0840-8028-8725FC5B5542}"/>
              </a:ext>
            </a:extLst>
          </p:cNvPr>
          <p:cNvSpPr/>
          <p:nvPr/>
        </p:nvSpPr>
        <p:spPr>
          <a:xfrm>
            <a:off x="7091510" y="1370007"/>
            <a:ext cx="1553838" cy="500422"/>
          </a:xfrm>
          <a:prstGeom prst="borderCallout1">
            <a:avLst>
              <a:gd name="adj1" fmla="val 32082"/>
              <a:gd name="adj2" fmla="val -12251"/>
              <a:gd name="adj3" fmla="val 45083"/>
              <a:gd name="adj4" fmla="val -744"/>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Public model</a:t>
            </a:r>
          </a:p>
        </p:txBody>
      </p:sp>
    </p:spTree>
    <p:extLst>
      <p:ext uri="{BB962C8B-B14F-4D97-AF65-F5344CB8AC3E}">
        <p14:creationId xmlns:p14="http://schemas.microsoft.com/office/powerpoint/2010/main" val="18360172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8AAA-023E-854B-8FDC-760001FD1D49}"/>
              </a:ext>
            </a:extLst>
          </p:cNvPr>
          <p:cNvSpPr>
            <a:spLocks noGrp="1"/>
          </p:cNvSpPr>
          <p:nvPr>
            <p:ph type="title"/>
          </p:nvPr>
        </p:nvSpPr>
        <p:spPr>
          <a:xfrm>
            <a:off x="308807" y="370307"/>
            <a:ext cx="7707862" cy="488024"/>
          </a:xfrm>
        </p:spPr>
        <p:txBody>
          <a:bodyPr/>
          <a:lstStyle/>
          <a:p>
            <a:r>
              <a:rPr lang="en-US" dirty="0"/>
              <a:t>Outsourcing ML inference using cryptography</a:t>
            </a:r>
          </a:p>
        </p:txBody>
      </p:sp>
      <p:sp>
        <p:nvSpPr>
          <p:cNvPr id="3" name="Content Placeholder 2">
            <a:extLst>
              <a:ext uri="{FF2B5EF4-FFF2-40B4-BE49-F238E27FC236}">
                <a16:creationId xmlns:a16="http://schemas.microsoft.com/office/drawing/2014/main" id="{C3D2EBB9-711D-7D48-914E-EE0B9593B8C2}"/>
              </a:ext>
            </a:extLst>
          </p:cNvPr>
          <p:cNvSpPr>
            <a:spLocks noGrp="1"/>
          </p:cNvSpPr>
          <p:nvPr>
            <p:ph sz="quarter" idx="10"/>
          </p:nvPr>
        </p:nvSpPr>
        <p:spPr>
          <a:xfrm>
            <a:off x="622886" y="969512"/>
            <a:ext cx="5160331" cy="3951756"/>
          </a:xfrm>
        </p:spPr>
        <p:txBody>
          <a:bodyPr>
            <a:normAutofit fontScale="92500"/>
          </a:bodyPr>
          <a:lstStyle/>
          <a:p>
            <a:pPr marL="0" lvl="1" indent="0">
              <a:buNone/>
            </a:pPr>
            <a:r>
              <a:rPr lang="en-US" i="1" dirty="0"/>
              <a:t>Slalom uses cryptographic protocols to securely outsource all </a:t>
            </a:r>
            <a:r>
              <a:rPr lang="en-US" i="1" u="sng" dirty="0"/>
              <a:t>linear layers</a:t>
            </a:r>
            <a:r>
              <a:rPr lang="en-US" i="1" dirty="0"/>
              <a:t> from the enclave to a GPU.</a:t>
            </a:r>
          </a:p>
          <a:p>
            <a:endParaRPr lang="en-US" dirty="0"/>
          </a:p>
          <a:p>
            <a:pPr lvl="1"/>
            <a:r>
              <a:rPr lang="en-US" dirty="0"/>
              <a:t>Crypto protocols have high communication costs</a:t>
            </a:r>
          </a:p>
          <a:p>
            <a:pPr lvl="2"/>
            <a:r>
              <a:rPr lang="en-US" dirty="0"/>
              <a:t>Enclave processor and GPU are co-located</a:t>
            </a:r>
          </a:p>
          <a:p>
            <a:pPr lvl="2"/>
            <a:r>
              <a:rPr lang="en-US" dirty="0"/>
              <a:t>For VGG16, Slalom sends </a:t>
            </a:r>
            <a:r>
              <a:rPr lang="en-US" b="1" dirty="0"/>
              <a:t>50MB</a:t>
            </a:r>
            <a:r>
              <a:rPr lang="en-US" dirty="0"/>
              <a:t> of data from the enclave to the GPU per inference</a:t>
            </a:r>
          </a:p>
          <a:p>
            <a:pPr marL="344488" lvl="2" indent="0">
              <a:buNone/>
            </a:pPr>
            <a:endParaRPr lang="en-US" dirty="0"/>
          </a:p>
          <a:p>
            <a:pPr lvl="1"/>
            <a:r>
              <a:rPr lang="en-US" dirty="0"/>
              <a:t>Crypto protocols are very efficient for securely outsourcing linear functions</a:t>
            </a:r>
          </a:p>
          <a:p>
            <a:pPr lvl="2"/>
            <a:r>
              <a:rPr lang="en-US" dirty="0"/>
              <a:t>Most of the computation in a DNN is linear (convolutions, dense, etc.)</a:t>
            </a:r>
          </a:p>
          <a:p>
            <a:pPr lvl="2"/>
            <a:r>
              <a:rPr lang="en-US" dirty="0"/>
              <a:t>E.g., </a:t>
            </a:r>
            <a:r>
              <a:rPr lang="en-US" b="1" dirty="0"/>
              <a:t>~99%</a:t>
            </a:r>
            <a:r>
              <a:rPr lang="en-US" dirty="0"/>
              <a:t> for VGG16 and </a:t>
            </a:r>
            <a:r>
              <a:rPr lang="en-US" dirty="0" err="1"/>
              <a:t>MobileNet</a:t>
            </a:r>
            <a:endParaRPr lang="en-US" dirty="0"/>
          </a:p>
          <a:p>
            <a:pPr lvl="1"/>
            <a:endParaRPr lang="en-US" dirty="0"/>
          </a:p>
          <a:p>
            <a:pPr marL="344488" lvl="2" indent="0">
              <a:buNone/>
            </a:pPr>
            <a:endParaRPr lang="en-US" dirty="0"/>
          </a:p>
        </p:txBody>
      </p:sp>
      <p:pic>
        <p:nvPicPr>
          <p:cNvPr id="4" name="Picture 3">
            <a:extLst>
              <a:ext uri="{FF2B5EF4-FFF2-40B4-BE49-F238E27FC236}">
                <a16:creationId xmlns:a16="http://schemas.microsoft.com/office/drawing/2014/main" id="{A406B4BF-AEA4-CF46-8C28-BD5309CB19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7444" y="2262522"/>
            <a:ext cx="468519" cy="554945"/>
          </a:xfrm>
          <a:prstGeom prst="rect">
            <a:avLst/>
          </a:prstGeom>
        </p:spPr>
      </p:pic>
      <p:pic>
        <p:nvPicPr>
          <p:cNvPr id="11" name="Picture 10">
            <a:extLst>
              <a:ext uri="{FF2B5EF4-FFF2-40B4-BE49-F238E27FC236}">
                <a16:creationId xmlns:a16="http://schemas.microsoft.com/office/drawing/2014/main" id="{D584B0F3-9C11-5D4D-8908-379027DDA3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7444" y="4035120"/>
            <a:ext cx="468519" cy="554945"/>
          </a:xfrm>
          <a:prstGeom prst="rect">
            <a:avLst/>
          </a:prstGeom>
        </p:spPr>
      </p:pic>
      <p:pic>
        <p:nvPicPr>
          <p:cNvPr id="12" name="Picture 15" descr="https://lh3.googleusercontent.com/4WQKDVFV6T1PoOJIDUjFqCiaG1w6xavb8tvs7Dp6RIvRecaF-cAYnuxmZgWy-c6MlUOQXmbXGIVGY5rhmyj-mJtUo6xxQSIJjxJA7BazP-i15uNjB1KG2OQEaZpHQd-4eNjjV33-vYpgvg">
            <a:extLst>
              <a:ext uri="{FF2B5EF4-FFF2-40B4-BE49-F238E27FC236}">
                <a16:creationId xmlns:a16="http://schemas.microsoft.com/office/drawing/2014/main" id="{7303045B-551E-7B49-AFD8-D2C43A55555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098186" y="1038798"/>
            <a:ext cx="613238" cy="950553"/>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065046A0-A6DA-7E4B-9F7A-E31740F6AEBD}"/>
              </a:ext>
            </a:extLst>
          </p:cNvPr>
          <p:cNvGrpSpPr/>
          <p:nvPr/>
        </p:nvGrpSpPr>
        <p:grpSpPr>
          <a:xfrm>
            <a:off x="6760394" y="1722520"/>
            <a:ext cx="1900511" cy="1911559"/>
            <a:chOff x="6703617" y="1192564"/>
            <a:chExt cx="1623632" cy="1911559"/>
          </a:xfrm>
        </p:grpSpPr>
        <p:sp>
          <p:nvSpPr>
            <p:cNvPr id="30" name="TextBox 29">
              <a:extLst>
                <a:ext uri="{FF2B5EF4-FFF2-40B4-BE49-F238E27FC236}">
                  <a16:creationId xmlns:a16="http://schemas.microsoft.com/office/drawing/2014/main" id="{E9877515-BC82-0543-9DC7-03CDAF723530}"/>
                </a:ext>
              </a:extLst>
            </p:cNvPr>
            <p:cNvSpPr txBox="1"/>
            <p:nvPr/>
          </p:nvSpPr>
          <p:spPr>
            <a:xfrm>
              <a:off x="6703617" y="2320945"/>
              <a:ext cx="1623632" cy="646331"/>
            </a:xfrm>
            <a:prstGeom prst="rect">
              <a:avLst/>
            </a:prstGeom>
            <a:noFill/>
          </p:spPr>
          <p:txBody>
            <a:bodyPr wrap="square" rtlCol="0">
              <a:spAutoFit/>
            </a:bodyPr>
            <a:lstStyle/>
            <a:p>
              <a:pPr algn="ctr"/>
              <a:r>
                <a:rPr lang="en-US" dirty="0">
                  <a:solidFill>
                    <a:schemeClr val="bg2">
                      <a:lumMod val="60000"/>
                      <a:lumOff val="40000"/>
                    </a:schemeClr>
                  </a:solidFill>
                </a:rPr>
                <a:t>secure </a:t>
              </a:r>
              <a:br>
                <a:rPr lang="en-US" dirty="0">
                  <a:solidFill>
                    <a:schemeClr val="bg2">
                      <a:lumMod val="60000"/>
                      <a:lumOff val="40000"/>
                    </a:schemeClr>
                  </a:solidFill>
                </a:rPr>
              </a:br>
              <a:r>
                <a:rPr lang="en-US" dirty="0">
                  <a:solidFill>
                    <a:schemeClr val="bg2">
                      <a:lumMod val="60000"/>
                      <a:lumOff val="40000"/>
                    </a:schemeClr>
                  </a:solidFill>
                </a:rPr>
                <a:t>outsourcing</a:t>
              </a:r>
            </a:p>
          </p:txBody>
        </p:sp>
        <p:cxnSp>
          <p:nvCxnSpPr>
            <p:cNvPr id="17" name="Straight Arrow Connector 16">
              <a:extLst>
                <a:ext uri="{FF2B5EF4-FFF2-40B4-BE49-F238E27FC236}">
                  <a16:creationId xmlns:a16="http://schemas.microsoft.com/office/drawing/2014/main" id="{CC375504-72C4-EC46-A5D5-26D4505DA959}"/>
                </a:ext>
              </a:extLst>
            </p:cNvPr>
            <p:cNvCxnSpPr>
              <a:cxnSpLocks/>
            </p:cNvCxnSpPr>
            <p:nvPr/>
          </p:nvCxnSpPr>
          <p:spPr>
            <a:xfrm>
              <a:off x="6904263" y="1824899"/>
              <a:ext cx="121534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4C19B01-7506-AB47-AE9B-4F850C94CCF3}"/>
                </a:ext>
              </a:extLst>
            </p:cNvPr>
            <p:cNvCxnSpPr>
              <a:cxnSpLocks/>
            </p:cNvCxnSpPr>
            <p:nvPr/>
          </p:nvCxnSpPr>
          <p:spPr>
            <a:xfrm flipH="1">
              <a:off x="6904264" y="1977985"/>
              <a:ext cx="121533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BBF3199-A877-AA45-A934-522DC0D7627F}"/>
                </a:ext>
              </a:extLst>
            </p:cNvPr>
            <p:cNvCxnSpPr>
              <a:cxnSpLocks/>
            </p:cNvCxnSpPr>
            <p:nvPr/>
          </p:nvCxnSpPr>
          <p:spPr>
            <a:xfrm>
              <a:off x="6904263" y="2951037"/>
              <a:ext cx="123979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EC88C6F-1480-8745-9F29-47ACC7008E9A}"/>
                </a:ext>
              </a:extLst>
            </p:cNvPr>
            <p:cNvCxnSpPr>
              <a:cxnSpLocks/>
            </p:cNvCxnSpPr>
            <p:nvPr/>
          </p:nvCxnSpPr>
          <p:spPr>
            <a:xfrm flipH="1">
              <a:off x="6904264" y="3104123"/>
              <a:ext cx="123979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8EB95B7-70A1-5846-8D5D-4E1678C3B2C5}"/>
                </a:ext>
              </a:extLst>
            </p:cNvPr>
            <p:cNvSpPr txBox="1"/>
            <p:nvPr/>
          </p:nvSpPr>
          <p:spPr>
            <a:xfrm>
              <a:off x="6768537" y="1192564"/>
              <a:ext cx="1466917" cy="646331"/>
            </a:xfrm>
            <a:prstGeom prst="rect">
              <a:avLst/>
            </a:prstGeom>
            <a:noFill/>
          </p:spPr>
          <p:txBody>
            <a:bodyPr wrap="square" rtlCol="0">
              <a:spAutoFit/>
            </a:bodyPr>
            <a:lstStyle/>
            <a:p>
              <a:pPr algn="ctr"/>
              <a:r>
                <a:rPr lang="en-US" dirty="0">
                  <a:solidFill>
                    <a:schemeClr val="bg2">
                      <a:lumMod val="60000"/>
                      <a:lumOff val="40000"/>
                    </a:schemeClr>
                  </a:solidFill>
                </a:rPr>
                <a:t>secure </a:t>
              </a:r>
              <a:br>
                <a:rPr lang="en-US" dirty="0">
                  <a:solidFill>
                    <a:schemeClr val="bg2">
                      <a:lumMod val="60000"/>
                      <a:lumOff val="40000"/>
                    </a:schemeClr>
                  </a:solidFill>
                </a:rPr>
              </a:br>
              <a:r>
                <a:rPr lang="en-US" dirty="0">
                  <a:solidFill>
                    <a:schemeClr val="bg2">
                      <a:lumMod val="60000"/>
                      <a:lumOff val="40000"/>
                    </a:schemeClr>
                  </a:solidFill>
                </a:rPr>
                <a:t>outsourcing</a:t>
              </a:r>
            </a:p>
          </p:txBody>
        </p:sp>
      </p:grpSp>
      <p:sp>
        <p:nvSpPr>
          <p:cNvPr id="5" name="Rounded Rectangle 4">
            <a:extLst>
              <a:ext uri="{FF2B5EF4-FFF2-40B4-BE49-F238E27FC236}">
                <a16:creationId xmlns:a16="http://schemas.microsoft.com/office/drawing/2014/main" id="{731F0DC1-E072-3042-9370-9972E5D4BB6A}"/>
              </a:ext>
            </a:extLst>
          </p:cNvPr>
          <p:cNvSpPr/>
          <p:nvPr/>
        </p:nvSpPr>
        <p:spPr>
          <a:xfrm>
            <a:off x="6095722" y="2171999"/>
            <a:ext cx="742569" cy="4880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Conv</a:t>
            </a:r>
          </a:p>
        </p:txBody>
      </p:sp>
      <p:sp>
        <p:nvSpPr>
          <p:cNvPr id="7" name="Rounded Rectangle 6">
            <a:extLst>
              <a:ext uri="{FF2B5EF4-FFF2-40B4-BE49-F238E27FC236}">
                <a16:creationId xmlns:a16="http://schemas.microsoft.com/office/drawing/2014/main" id="{42AA13B4-36E6-C34C-8405-238F8FB1A39F}"/>
              </a:ext>
            </a:extLst>
          </p:cNvPr>
          <p:cNvSpPr/>
          <p:nvPr/>
        </p:nvSpPr>
        <p:spPr>
          <a:xfrm>
            <a:off x="6095722" y="2829703"/>
            <a:ext cx="742569" cy="285188"/>
          </a:xfrm>
          <a:prstGeom prst="roundRect">
            <a:avLst/>
          </a:prstGeom>
          <a:solidFill>
            <a:schemeClr val="accent2">
              <a:lumMod val="10000"/>
              <a:lumOff val="90000"/>
            </a:schemeClr>
          </a:solidFill>
          <a:ln>
            <a:solidFill>
              <a:schemeClr val="accent2">
                <a:lumMod val="90000"/>
                <a:lumOff val="1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ReLU</a:t>
            </a:r>
            <a:endParaRPr lang="en-US" dirty="0"/>
          </a:p>
        </p:txBody>
      </p:sp>
      <p:cxnSp>
        <p:nvCxnSpPr>
          <p:cNvPr id="14" name="Straight Arrow Connector 13">
            <a:extLst>
              <a:ext uri="{FF2B5EF4-FFF2-40B4-BE49-F238E27FC236}">
                <a16:creationId xmlns:a16="http://schemas.microsoft.com/office/drawing/2014/main" id="{9F34832B-AD27-6C4F-A47E-D41B9816D0ED}"/>
              </a:ext>
            </a:extLst>
          </p:cNvPr>
          <p:cNvCxnSpPr>
            <a:cxnSpLocks/>
            <a:stCxn id="80" idx="2"/>
            <a:endCxn id="5" idx="0"/>
          </p:cNvCxnSpPr>
          <p:nvPr/>
        </p:nvCxnSpPr>
        <p:spPr>
          <a:xfrm>
            <a:off x="6462094" y="1935573"/>
            <a:ext cx="4913" cy="2364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703AE43-47E8-6D46-9966-9960255C4F3B}"/>
              </a:ext>
            </a:extLst>
          </p:cNvPr>
          <p:cNvCxnSpPr>
            <a:cxnSpLocks/>
            <a:stCxn id="5" idx="2"/>
            <a:endCxn id="7" idx="0"/>
          </p:cNvCxnSpPr>
          <p:nvPr/>
        </p:nvCxnSpPr>
        <p:spPr>
          <a:xfrm>
            <a:off x="6467007" y="2660023"/>
            <a:ext cx="0" cy="169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Rounded Rectangle 22">
            <a:extLst>
              <a:ext uri="{FF2B5EF4-FFF2-40B4-BE49-F238E27FC236}">
                <a16:creationId xmlns:a16="http://schemas.microsoft.com/office/drawing/2014/main" id="{70ED1E38-BB16-F44B-9934-A42DE5F007A2}"/>
              </a:ext>
            </a:extLst>
          </p:cNvPr>
          <p:cNvSpPr/>
          <p:nvPr/>
        </p:nvSpPr>
        <p:spPr>
          <a:xfrm>
            <a:off x="6095722" y="3284571"/>
            <a:ext cx="742569" cy="4880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Conv</a:t>
            </a:r>
          </a:p>
        </p:txBody>
      </p:sp>
      <p:sp>
        <p:nvSpPr>
          <p:cNvPr id="24" name="Rounded Rectangle 23">
            <a:extLst>
              <a:ext uri="{FF2B5EF4-FFF2-40B4-BE49-F238E27FC236}">
                <a16:creationId xmlns:a16="http://schemas.microsoft.com/office/drawing/2014/main" id="{0A1055B4-30D2-B442-B1DE-840764D9440F}"/>
              </a:ext>
            </a:extLst>
          </p:cNvPr>
          <p:cNvSpPr/>
          <p:nvPr/>
        </p:nvSpPr>
        <p:spPr>
          <a:xfrm>
            <a:off x="6095722" y="3941625"/>
            <a:ext cx="742569" cy="253912"/>
          </a:xfrm>
          <a:prstGeom prst="roundRect">
            <a:avLst/>
          </a:prstGeom>
          <a:solidFill>
            <a:schemeClr val="accent2">
              <a:lumMod val="10000"/>
              <a:lumOff val="90000"/>
            </a:schemeClr>
          </a:solidFill>
          <a:ln>
            <a:solidFill>
              <a:schemeClr val="accent2">
                <a:lumMod val="90000"/>
                <a:lumOff val="1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ReLU</a:t>
            </a:r>
            <a:endParaRPr lang="en-US" dirty="0"/>
          </a:p>
        </p:txBody>
      </p:sp>
      <p:cxnSp>
        <p:nvCxnSpPr>
          <p:cNvPr id="25" name="Straight Arrow Connector 24">
            <a:extLst>
              <a:ext uri="{FF2B5EF4-FFF2-40B4-BE49-F238E27FC236}">
                <a16:creationId xmlns:a16="http://schemas.microsoft.com/office/drawing/2014/main" id="{4167E961-82ED-7D49-A1F4-15F2AA21C03A}"/>
              </a:ext>
            </a:extLst>
          </p:cNvPr>
          <p:cNvCxnSpPr>
            <a:cxnSpLocks/>
            <a:stCxn id="7" idx="2"/>
            <a:endCxn id="23" idx="0"/>
          </p:cNvCxnSpPr>
          <p:nvPr/>
        </p:nvCxnSpPr>
        <p:spPr>
          <a:xfrm>
            <a:off x="6467007" y="3114891"/>
            <a:ext cx="0" cy="169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A0D9BE7-5F8A-8048-847A-570771490BB2}"/>
              </a:ext>
            </a:extLst>
          </p:cNvPr>
          <p:cNvCxnSpPr>
            <a:cxnSpLocks/>
            <a:stCxn id="23" idx="2"/>
            <a:endCxn id="24" idx="0"/>
          </p:cNvCxnSpPr>
          <p:nvPr/>
        </p:nvCxnSpPr>
        <p:spPr>
          <a:xfrm>
            <a:off x="6467007" y="3772595"/>
            <a:ext cx="0" cy="1690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3D1900EE-AF40-F445-B129-F407A742DBDA}"/>
              </a:ext>
            </a:extLst>
          </p:cNvPr>
          <p:cNvCxnSpPr>
            <a:cxnSpLocks/>
            <a:stCxn id="24" idx="2"/>
          </p:cNvCxnSpPr>
          <p:nvPr/>
        </p:nvCxnSpPr>
        <p:spPr>
          <a:xfrm>
            <a:off x="6467007" y="4195537"/>
            <a:ext cx="0" cy="2341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6BC3A340-7C58-1D43-AFFA-37C7266A2248}"/>
              </a:ext>
            </a:extLst>
          </p:cNvPr>
          <p:cNvSpPr txBox="1"/>
          <p:nvPr/>
        </p:nvSpPr>
        <p:spPr>
          <a:xfrm>
            <a:off x="6283199" y="4264783"/>
            <a:ext cx="357790" cy="369332"/>
          </a:xfrm>
          <a:prstGeom prst="rect">
            <a:avLst/>
          </a:prstGeom>
          <a:noFill/>
        </p:spPr>
        <p:txBody>
          <a:bodyPr wrap="none" rtlCol="0">
            <a:spAutoFit/>
          </a:bodyPr>
          <a:lstStyle/>
          <a:p>
            <a:r>
              <a:rPr lang="en-US" dirty="0"/>
              <a:t>...</a:t>
            </a:r>
          </a:p>
        </p:txBody>
      </p:sp>
      <p:sp>
        <p:nvSpPr>
          <p:cNvPr id="71" name="Frame 70">
            <a:extLst>
              <a:ext uri="{FF2B5EF4-FFF2-40B4-BE49-F238E27FC236}">
                <a16:creationId xmlns:a16="http://schemas.microsoft.com/office/drawing/2014/main" id="{AED07355-C45F-6247-A015-FD55F8572E28}"/>
              </a:ext>
            </a:extLst>
          </p:cNvPr>
          <p:cNvSpPr/>
          <p:nvPr/>
        </p:nvSpPr>
        <p:spPr>
          <a:xfrm>
            <a:off x="5913357" y="1014150"/>
            <a:ext cx="1072423" cy="3759043"/>
          </a:xfrm>
          <a:prstGeom prst="frame">
            <a:avLst>
              <a:gd name="adj1" fmla="val 9622"/>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dirty="0">
              <a:solidFill>
                <a:schemeClr val="tx1"/>
              </a:solidFill>
            </a:endParaRPr>
          </a:p>
        </p:txBody>
      </p:sp>
      <p:pic>
        <p:nvPicPr>
          <p:cNvPr id="80" name="Picture 14" descr="https://lh5.googleusercontent.com/Jf9ia0KTLVcXpnOdB0-jIPPGpeC7u6eP2AyOVHtwOaRIvPVICGYXMR7Yb1QunDFSpOGMxJbc6djMz0FDdiN6RZMLqkR6Cc9cnMZcjMtCGQgR3vzED7tpWDk3gcaJwJKo9UbpjI_QHtJ__w">
            <a:extLst>
              <a:ext uri="{FF2B5EF4-FFF2-40B4-BE49-F238E27FC236}">
                <a16:creationId xmlns:a16="http://schemas.microsoft.com/office/drawing/2014/main" id="{D1891A54-D360-984D-BB93-40B0C885417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34988" y="1481361"/>
            <a:ext cx="454212" cy="454212"/>
          </a:xfrm>
          <a:prstGeom prst="rect">
            <a:avLst/>
          </a:prstGeom>
          <a:noFill/>
          <a:extLst>
            <a:ext uri="{909E8E84-426E-40DD-AFC4-6F175D3DCCD1}">
              <a14:hiddenFill xmlns:a14="http://schemas.microsoft.com/office/drawing/2010/main">
                <a:solidFill>
                  <a:srgbClr val="FFFFFF"/>
                </a:solidFill>
              </a14:hiddenFill>
            </a:ext>
          </a:extLst>
        </p:spPr>
      </p:pic>
      <p:sp>
        <p:nvSpPr>
          <p:cNvPr id="91" name="Slide Number Placeholder 3">
            <a:extLst>
              <a:ext uri="{FF2B5EF4-FFF2-40B4-BE49-F238E27FC236}">
                <a16:creationId xmlns:a16="http://schemas.microsoft.com/office/drawing/2014/main" id="{3F69C18D-8219-B94F-A916-B79B91261C5F}"/>
              </a:ext>
            </a:extLst>
          </p:cNvPr>
          <p:cNvSpPr>
            <a:spLocks noGrp="1"/>
          </p:cNvSpPr>
          <p:nvPr>
            <p:ph type="sldNum" sz="quarter" idx="4"/>
          </p:nvPr>
        </p:nvSpPr>
        <p:spPr>
          <a:xfrm>
            <a:off x="8244681" y="59532"/>
            <a:ext cx="846137" cy="271462"/>
          </a:xfrm>
        </p:spPr>
        <p:txBody>
          <a:bodyPr/>
          <a:lstStyle/>
          <a:p>
            <a:fld id="{0A3EADB6-959D-164E-B396-A34FE865BD25}" type="slidenum">
              <a:rPr lang="en-US" altLang="en-US" smtClean="0"/>
              <a:pPr/>
              <a:t>4</a:t>
            </a:fld>
            <a:endParaRPr lang="en-US" altLang="en-US"/>
          </a:p>
        </p:txBody>
      </p:sp>
      <p:pic>
        <p:nvPicPr>
          <p:cNvPr id="92" name="Picture 19" descr="https://lh6.googleusercontent.com/rTRMzO2BqzeY-oDa9Vv5EU3aaQXufp2bYaZBbtsZk-jPiFv4-5HUPJWwwuJMZeFVUln5f-xLkMhD2FpBZBfRGNQvunTXb-LW1dPGjiNz5Mp9EBfIavkhHKcCA11yDsg697gV7y9MPdHmHQ">
            <a:extLst>
              <a:ext uri="{FF2B5EF4-FFF2-40B4-BE49-F238E27FC236}">
                <a16:creationId xmlns:a16="http://schemas.microsoft.com/office/drawing/2014/main" id="{914D33FF-86BD-984C-90B2-353B5028B9A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69267" y="1626738"/>
            <a:ext cx="533774" cy="41885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D9DA6997-5ADE-614F-87E0-B3ACAA36627D}"/>
              </a:ext>
            </a:extLst>
          </p:cNvPr>
          <p:cNvPicPr>
            <a:picLocks noChangeAspect="1"/>
          </p:cNvPicPr>
          <p:nvPr/>
        </p:nvPicPr>
        <p:blipFill>
          <a:blip r:embed="rId7"/>
          <a:stretch>
            <a:fillRect/>
          </a:stretch>
        </p:blipFill>
        <p:spPr>
          <a:xfrm>
            <a:off x="73543" y="1745655"/>
            <a:ext cx="409104" cy="409104"/>
          </a:xfrm>
          <a:prstGeom prst="rect">
            <a:avLst/>
          </a:prstGeom>
        </p:spPr>
      </p:pic>
      <p:pic>
        <p:nvPicPr>
          <p:cNvPr id="105" name="Picture 104">
            <a:extLst>
              <a:ext uri="{FF2B5EF4-FFF2-40B4-BE49-F238E27FC236}">
                <a16:creationId xmlns:a16="http://schemas.microsoft.com/office/drawing/2014/main" id="{DBF0D39B-F37C-0043-A082-171BDA4690C0}"/>
              </a:ext>
            </a:extLst>
          </p:cNvPr>
          <p:cNvPicPr>
            <a:picLocks noChangeAspect="1"/>
          </p:cNvPicPr>
          <p:nvPr/>
        </p:nvPicPr>
        <p:blipFill>
          <a:blip r:embed="rId7"/>
          <a:stretch>
            <a:fillRect/>
          </a:stretch>
        </p:blipFill>
        <p:spPr>
          <a:xfrm>
            <a:off x="78994" y="3370377"/>
            <a:ext cx="409104" cy="409104"/>
          </a:xfrm>
          <a:prstGeom prst="rect">
            <a:avLst/>
          </a:prstGeom>
        </p:spPr>
      </p:pic>
      <p:sp>
        <p:nvSpPr>
          <p:cNvPr id="115" name="TextBox 114">
            <a:extLst>
              <a:ext uri="{FF2B5EF4-FFF2-40B4-BE49-F238E27FC236}">
                <a16:creationId xmlns:a16="http://schemas.microsoft.com/office/drawing/2014/main" id="{D1470C46-87D7-424A-B7B5-437B62F4A724}"/>
              </a:ext>
            </a:extLst>
          </p:cNvPr>
          <p:cNvSpPr txBox="1"/>
          <p:nvPr/>
        </p:nvSpPr>
        <p:spPr>
          <a:xfrm>
            <a:off x="6036336" y="1122376"/>
            <a:ext cx="851515" cy="338554"/>
          </a:xfrm>
          <a:prstGeom prst="rect">
            <a:avLst/>
          </a:prstGeom>
          <a:noFill/>
        </p:spPr>
        <p:txBody>
          <a:bodyPr wrap="none" rtlCol="0">
            <a:spAutoFit/>
          </a:bodyPr>
          <a:lstStyle/>
          <a:p>
            <a:r>
              <a:rPr lang="en-US" sz="1600" dirty="0"/>
              <a:t>Enclave</a:t>
            </a:r>
          </a:p>
        </p:txBody>
      </p:sp>
    </p:spTree>
    <p:extLst>
      <p:ext uri="{BB962C8B-B14F-4D97-AF65-F5344CB8AC3E}">
        <p14:creationId xmlns:p14="http://schemas.microsoft.com/office/powerpoint/2010/main" val="3168969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D5FADCF-3A16-6B41-85E7-D90F8C900AB5}"/>
                  </a:ext>
                </a:extLst>
              </p:cNvPr>
              <p:cNvSpPr>
                <a:spLocks noGrp="1"/>
              </p:cNvSpPr>
              <p:nvPr>
                <p:ph sz="quarter" idx="10"/>
              </p:nvPr>
            </p:nvSpPr>
            <p:spPr>
              <a:xfrm>
                <a:off x="374356" y="2665864"/>
                <a:ext cx="7700963" cy="2290349"/>
              </a:xfrm>
            </p:spPr>
            <p:txBody>
              <a:bodyPr>
                <a:normAutofit fontScale="92500" lnSpcReduction="20000"/>
              </a:bodyPr>
              <a:lstStyle/>
              <a:p>
                <a:pPr lvl="1"/>
                <a:r>
                  <a:rPr lang="en-US" sz="1900" b="1" dirty="0"/>
                  <a:t>Integrity</a:t>
                </a:r>
                <a:r>
                  <a:rPr lang="en-US" sz="1900" dirty="0"/>
                  <a:t>:</a:t>
                </a:r>
              </a:p>
              <a:p>
                <a:pPr lvl="2"/>
                <a:r>
                  <a:rPr lang="en-US" sz="1900" dirty="0"/>
                  <a:t>Verify that </a:t>
                </a:r>
                <a14:m>
                  <m:oMath xmlns:m="http://schemas.openxmlformats.org/officeDocument/2006/math">
                    <m:r>
                      <a:rPr lang="en-US" sz="1900" b="1" i="1" dirty="0" smtClean="0">
                        <a:solidFill>
                          <a:srgbClr val="FF0000"/>
                        </a:solidFill>
                        <a:latin typeface="Cambria Math" panose="02040503050406030204" pitchFamily="18" charset="0"/>
                      </a:rPr>
                      <m:t>𝒀</m:t>
                    </m:r>
                    <m:r>
                      <a:rPr lang="en-US" sz="1900" i="1" dirty="0" smtClean="0">
                        <a:latin typeface="Cambria Math" panose="02040503050406030204" pitchFamily="18" charset="0"/>
                      </a:rPr>
                      <m:t>=</m:t>
                    </m:r>
                    <m:r>
                      <a:rPr lang="en-US" sz="1900" b="1" i="1" dirty="0" smtClean="0">
                        <a:solidFill>
                          <a:schemeClr val="accent4"/>
                        </a:solidFill>
                        <a:latin typeface="Cambria Math" panose="02040503050406030204" pitchFamily="18" charset="0"/>
                      </a:rPr>
                      <m:t>𝑿</m:t>
                    </m:r>
                    <m:r>
                      <a:rPr lang="en-US" sz="1900" b="1" i="1" dirty="0">
                        <a:latin typeface="Cambria Math" panose="02040503050406030204" pitchFamily="18" charset="0"/>
                        <a:ea typeface="Cambria Math" panose="02040503050406030204" pitchFamily="18" charset="0"/>
                      </a:rPr>
                      <m:t>∙</m:t>
                    </m:r>
                    <m:r>
                      <a:rPr lang="en-US" sz="1900" b="1" i="1" dirty="0" smtClean="0">
                        <a:solidFill>
                          <a:srgbClr val="0070C0"/>
                        </a:solidFill>
                        <a:latin typeface="Cambria Math" panose="02040503050406030204" pitchFamily="18" charset="0"/>
                      </a:rPr>
                      <m:t>𝑾</m:t>
                    </m:r>
                  </m:oMath>
                </a14:m>
                <a:r>
                  <a:rPr lang="en-US" sz="1900" b="1" dirty="0">
                    <a:solidFill>
                      <a:srgbClr val="0070C0"/>
                    </a:solidFill>
                  </a:rPr>
                  <a:t> 	</a:t>
                </a:r>
                <a:endParaRPr lang="en-US" sz="1900" dirty="0">
                  <a:solidFill>
                    <a:schemeClr val="accent6">
                      <a:lumMod val="50000"/>
                    </a:schemeClr>
                  </a:solidFill>
                </a:endParaRPr>
              </a:p>
              <a:p>
                <a:pPr lvl="2">
                  <a:spcBef>
                    <a:spcPts val="1032"/>
                  </a:spcBef>
                </a:pPr>
                <a:r>
                  <a:rPr lang="en-US" sz="1900" dirty="0"/>
                  <a:t>Check </a:t>
                </a:r>
                <a14:m>
                  <m:oMath xmlns:m="http://schemas.openxmlformats.org/officeDocument/2006/math">
                    <m:r>
                      <a:rPr lang="en-US" sz="1900" b="1" i="1" dirty="0" smtClean="0">
                        <a:solidFill>
                          <a:srgbClr val="FF0000"/>
                        </a:solidFill>
                        <a:latin typeface="Cambria Math" panose="02040503050406030204" pitchFamily="18" charset="0"/>
                      </a:rPr>
                      <m:t>𝒀</m:t>
                    </m:r>
                    <m:r>
                      <a:rPr lang="en-US" sz="1900" i="1" dirty="0">
                        <a:latin typeface="Cambria Math" panose="02040503050406030204" pitchFamily="18" charset="0"/>
                      </a:rPr>
                      <m:t>·</m:t>
                    </m:r>
                    <m:acc>
                      <m:accPr>
                        <m:chr m:val="⃗"/>
                        <m:ctrlPr>
                          <a:rPr lang="en-US" sz="1900" b="1" i="1" dirty="0">
                            <a:solidFill>
                              <a:schemeClr val="accent1"/>
                            </a:solidFill>
                            <a:latin typeface="Cambria Math" panose="02040503050406030204" pitchFamily="18" charset="0"/>
                          </a:rPr>
                        </m:ctrlPr>
                      </m:accPr>
                      <m:e>
                        <m:r>
                          <a:rPr lang="en-US" sz="1900" b="1" i="1" dirty="0">
                            <a:solidFill>
                              <a:schemeClr val="accent1"/>
                            </a:solidFill>
                            <a:latin typeface="Cambria Math" panose="02040503050406030204" pitchFamily="18" charset="0"/>
                          </a:rPr>
                          <m:t>𝒓</m:t>
                        </m:r>
                      </m:e>
                    </m:acc>
                    <m:r>
                      <a:rPr lang="en-US" sz="1900" i="1" dirty="0" smtClean="0">
                        <a:latin typeface="Cambria Math" panose="02040503050406030204" pitchFamily="18" charset="0"/>
                      </a:rPr>
                      <m:t>≟</m:t>
                    </m:r>
                    <m:r>
                      <a:rPr lang="en-US" sz="1900" b="1" i="1" dirty="0">
                        <a:solidFill>
                          <a:schemeClr val="accent4"/>
                        </a:solidFill>
                        <a:latin typeface="Cambria Math" panose="02040503050406030204" pitchFamily="18" charset="0"/>
                      </a:rPr>
                      <m:t>𝑿</m:t>
                    </m:r>
                    <m:r>
                      <a:rPr lang="en-US" sz="1900" i="1" dirty="0">
                        <a:latin typeface="Cambria Math" panose="02040503050406030204" pitchFamily="18" charset="0"/>
                      </a:rPr>
                      <m:t>·(</m:t>
                    </m:r>
                    <m:r>
                      <a:rPr lang="en-US" sz="1900" b="1" i="1" dirty="0">
                        <a:solidFill>
                          <a:srgbClr val="0070C0"/>
                        </a:solidFill>
                        <a:latin typeface="Cambria Math" panose="02040503050406030204" pitchFamily="18" charset="0"/>
                      </a:rPr>
                      <m:t>𝑾</m:t>
                    </m:r>
                    <m:r>
                      <a:rPr lang="en-US" sz="1900" i="1" dirty="0">
                        <a:latin typeface="Cambria Math" panose="02040503050406030204" pitchFamily="18" charset="0"/>
                      </a:rPr>
                      <m:t>·</m:t>
                    </m:r>
                    <m:acc>
                      <m:accPr>
                        <m:chr m:val="⃗"/>
                        <m:ctrlPr>
                          <a:rPr lang="en-US" sz="1900" b="1" i="1" dirty="0" smtClean="0">
                            <a:solidFill>
                              <a:schemeClr val="accent1"/>
                            </a:solidFill>
                            <a:latin typeface="Cambria Math" panose="02040503050406030204" pitchFamily="18" charset="0"/>
                          </a:rPr>
                        </m:ctrlPr>
                      </m:accPr>
                      <m:e>
                        <m:r>
                          <a:rPr lang="en-US" sz="1900" b="1" i="1" dirty="0">
                            <a:solidFill>
                              <a:schemeClr val="accent1"/>
                            </a:solidFill>
                            <a:latin typeface="Cambria Math" panose="02040503050406030204" pitchFamily="18" charset="0"/>
                          </a:rPr>
                          <m:t>𝒓</m:t>
                        </m:r>
                      </m:e>
                    </m:acc>
                    <m:r>
                      <a:rPr lang="en-US" sz="1900" i="1" dirty="0" smtClean="0">
                        <a:latin typeface="Cambria Math" panose="02040503050406030204" pitchFamily="18" charset="0"/>
                      </a:rPr>
                      <m:t>)    </m:t>
                    </m:r>
                  </m:oMath>
                </a14:m>
                <a:r>
                  <a:rPr lang="en-US" sz="1700" dirty="0">
                    <a:solidFill>
                      <a:schemeClr val="accent6">
                        <a:lumMod val="50000"/>
                      </a:schemeClr>
                    </a:solidFill>
                  </a:rPr>
                  <a:t>[</a:t>
                </a:r>
                <a:r>
                  <a:rPr lang="en-US" sz="1700" dirty="0" err="1">
                    <a:solidFill>
                      <a:schemeClr val="accent6">
                        <a:lumMod val="50000"/>
                      </a:schemeClr>
                    </a:solidFill>
                  </a:rPr>
                  <a:t>Freivalds</a:t>
                </a:r>
                <a:r>
                  <a:rPr lang="en-US" sz="1700" dirty="0">
                    <a:solidFill>
                      <a:schemeClr val="accent6">
                        <a:lumMod val="50000"/>
                      </a:schemeClr>
                    </a:solidFill>
                  </a:rPr>
                  <a:t> 1977]</a:t>
                </a:r>
              </a:p>
              <a:p>
                <a:pPr marL="0" lvl="1" indent="0">
                  <a:buNone/>
                </a:pPr>
                <a:endParaRPr lang="en-US" sz="1900" dirty="0"/>
              </a:p>
              <a:p>
                <a:pPr lvl="1"/>
                <a:r>
                  <a:rPr lang="en-US" sz="1900" b="1" dirty="0"/>
                  <a:t>Privacy</a:t>
                </a:r>
                <a:r>
                  <a:rPr lang="en-US" sz="1900" dirty="0"/>
                  <a:t>: </a:t>
                </a:r>
              </a:p>
              <a:p>
                <a:pPr lvl="2"/>
                <a:r>
                  <a:rPr lang="en-US" sz="1900" dirty="0"/>
                  <a:t>Evaluate model on random data </a:t>
                </a:r>
                <a14:m>
                  <m:oMath xmlns:m="http://schemas.openxmlformats.org/officeDocument/2006/math">
                    <m:r>
                      <a:rPr lang="fr-CH" sz="1900" b="1" i="1" dirty="0" smtClean="0">
                        <a:solidFill>
                          <a:srgbClr val="7030A0"/>
                        </a:solidFill>
                        <a:latin typeface="Cambria Math" panose="02040503050406030204" pitchFamily="18" charset="0"/>
                      </a:rPr>
                      <m:t>𝑹</m:t>
                    </m:r>
                  </m:oMath>
                </a14:m>
                <a:r>
                  <a:rPr lang="en-US" sz="1900" dirty="0"/>
                  <a:t> in offline pre-processing phase</a:t>
                </a:r>
              </a:p>
              <a:p>
                <a:pPr lvl="2"/>
                <a:r>
                  <a:rPr lang="en-US" sz="1900" dirty="0"/>
                  <a:t>Store (</a:t>
                </a:r>
                <a14:m>
                  <m:oMath xmlns:m="http://schemas.openxmlformats.org/officeDocument/2006/math">
                    <m:r>
                      <a:rPr lang="en-US" sz="1900" b="1" i="1" dirty="0" smtClean="0">
                        <a:solidFill>
                          <a:srgbClr val="7030A0"/>
                        </a:solidFill>
                        <a:latin typeface="Cambria Math" panose="02040503050406030204" pitchFamily="18" charset="0"/>
                      </a:rPr>
                      <m:t>𝑹</m:t>
                    </m:r>
                  </m:oMath>
                </a14:m>
                <a:r>
                  <a:rPr lang="en-US" sz="1900" dirty="0">
                    <a:solidFill>
                      <a:schemeClr val="tx1"/>
                    </a:solidFill>
                  </a:rPr>
                  <a:t>,</a:t>
                </a:r>
                <a:r>
                  <a:rPr lang="en-US" sz="1900" b="1" dirty="0">
                    <a:solidFill>
                      <a:schemeClr val="accent3"/>
                    </a:solidFill>
                  </a:rPr>
                  <a:t> </a:t>
                </a:r>
                <a14:m>
                  <m:oMath xmlns:m="http://schemas.openxmlformats.org/officeDocument/2006/math">
                    <m:r>
                      <a:rPr lang="en-US" sz="1900" b="1" i="1" dirty="0" smtClean="0">
                        <a:solidFill>
                          <a:srgbClr val="7030A0"/>
                        </a:solidFill>
                        <a:latin typeface="Cambria Math" panose="02040503050406030204" pitchFamily="18" charset="0"/>
                      </a:rPr>
                      <m:t>𝑹</m:t>
                    </m:r>
                    <m:r>
                      <a:rPr lang="en-US" sz="1900" i="1" dirty="0">
                        <a:latin typeface="Cambria Math" panose="02040503050406030204" pitchFamily="18" charset="0"/>
                        <a:ea typeface="Cambria Math" panose="02040503050406030204" pitchFamily="18" charset="0"/>
                      </a:rPr>
                      <m:t>∙</m:t>
                    </m:r>
                    <m:r>
                      <a:rPr lang="en-US" sz="1900" b="1" i="1" dirty="0" smtClean="0">
                        <a:solidFill>
                          <a:srgbClr val="0070C0"/>
                        </a:solidFill>
                        <a:latin typeface="Cambria Math" panose="02040503050406030204" pitchFamily="18" charset="0"/>
                      </a:rPr>
                      <m:t>𝑾</m:t>
                    </m:r>
                  </m:oMath>
                </a14:m>
                <a:r>
                  <a:rPr lang="en-US" sz="1900" dirty="0">
                    <a:solidFill>
                      <a:schemeClr val="tx1"/>
                    </a:solidFill>
                  </a:rPr>
                  <a:t>)</a:t>
                </a:r>
                <a:r>
                  <a:rPr lang="en-US" sz="1900" dirty="0"/>
                  <a:t> in the enclave and use these to encrypt &amp; decrypt the communication with the GPU </a:t>
                </a:r>
              </a:p>
              <a:p>
                <a:pPr lvl="2"/>
                <a:endParaRPr lang="en-US" dirty="0"/>
              </a:p>
            </p:txBody>
          </p:sp>
        </mc:Choice>
        <mc:Fallback>
          <p:sp>
            <p:nvSpPr>
              <p:cNvPr id="3" name="Content Placeholder 2">
                <a:extLst>
                  <a:ext uri="{FF2B5EF4-FFF2-40B4-BE49-F238E27FC236}">
                    <a16:creationId xmlns:a16="http://schemas.microsoft.com/office/drawing/2014/main" id="{7D5FADCF-3A16-6B41-85E7-D90F8C900AB5}"/>
                  </a:ext>
                </a:extLst>
              </p:cNvPr>
              <p:cNvSpPr>
                <a:spLocks noGrp="1" noRot="1" noChangeAspect="1" noMove="1" noResize="1" noEditPoints="1" noAdjustHandles="1" noChangeArrowheads="1" noChangeShapeType="1" noTextEdit="1"/>
              </p:cNvSpPr>
              <p:nvPr>
                <p:ph sz="quarter" idx="10"/>
              </p:nvPr>
            </p:nvSpPr>
            <p:spPr>
              <a:xfrm>
                <a:off x="374356" y="2665864"/>
                <a:ext cx="7700963" cy="2290349"/>
              </a:xfrm>
              <a:blipFill>
                <a:blip r:embed="rId3"/>
                <a:stretch>
                  <a:fillRect l="-1480" t="-3867" r="-1480" b="-221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F4692EC-B7D8-5E41-8B01-ABA8884A98FE}"/>
              </a:ext>
            </a:extLst>
          </p:cNvPr>
          <p:cNvSpPr>
            <a:spLocks noGrp="1"/>
          </p:cNvSpPr>
          <p:nvPr>
            <p:ph type="title"/>
          </p:nvPr>
        </p:nvSpPr>
        <p:spPr/>
        <p:txBody>
          <a:bodyPr/>
          <a:lstStyle/>
          <a:p>
            <a:r>
              <a:rPr lang="en-US" dirty="0"/>
              <a:t>How to securely outsource a matrix product</a:t>
            </a:r>
          </a:p>
        </p:txBody>
      </p:sp>
      <p:sp>
        <p:nvSpPr>
          <p:cNvPr id="5" name="Rectangular Callout 4">
            <a:extLst>
              <a:ext uri="{FF2B5EF4-FFF2-40B4-BE49-F238E27FC236}">
                <a16:creationId xmlns:a16="http://schemas.microsoft.com/office/drawing/2014/main" id="{33C5DCC7-1DBE-7D44-B267-D0D08018B4C8}"/>
              </a:ext>
            </a:extLst>
          </p:cNvPr>
          <p:cNvSpPr/>
          <p:nvPr/>
        </p:nvSpPr>
        <p:spPr>
          <a:xfrm>
            <a:off x="5784996" y="3061567"/>
            <a:ext cx="2984648" cy="864741"/>
          </a:xfrm>
          <a:prstGeom prst="wedgeRectCallout">
            <a:avLst>
              <a:gd name="adj1" fmla="val -66401"/>
              <a:gd name="adj2" fmla="val -5396"/>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Verify a matrix product with a few inner products</a:t>
            </a:r>
          </a:p>
          <a:p>
            <a:pPr algn="ctr"/>
            <a:r>
              <a:rPr lang="en-US" sz="1400" dirty="0">
                <a:solidFill>
                  <a:schemeClr val="tx1"/>
                </a:solidFill>
              </a:rPr>
              <a:t>(generalizes to arbitrary linear layer)</a:t>
            </a:r>
          </a:p>
        </p:txBody>
      </p:sp>
      <p:grpSp>
        <p:nvGrpSpPr>
          <p:cNvPr id="30" name="Group 29">
            <a:extLst>
              <a:ext uri="{FF2B5EF4-FFF2-40B4-BE49-F238E27FC236}">
                <a16:creationId xmlns:a16="http://schemas.microsoft.com/office/drawing/2014/main" id="{093B54FD-D3FA-F247-A942-8C4ECAB4DB70}"/>
              </a:ext>
            </a:extLst>
          </p:cNvPr>
          <p:cNvGrpSpPr/>
          <p:nvPr/>
        </p:nvGrpSpPr>
        <p:grpSpPr>
          <a:xfrm>
            <a:off x="1646875" y="950944"/>
            <a:ext cx="4502472" cy="1607008"/>
            <a:chOff x="4206288" y="1649540"/>
            <a:chExt cx="4301103" cy="1607008"/>
          </a:xfrm>
        </p:grpSpPr>
        <p:sp>
          <p:nvSpPr>
            <p:cNvPr id="27" name="Frame 26">
              <a:extLst>
                <a:ext uri="{FF2B5EF4-FFF2-40B4-BE49-F238E27FC236}">
                  <a16:creationId xmlns:a16="http://schemas.microsoft.com/office/drawing/2014/main" id="{4ADDFFD6-70EA-0D44-9ECB-72302CF0093D}"/>
                </a:ext>
              </a:extLst>
            </p:cNvPr>
            <p:cNvSpPr/>
            <p:nvPr/>
          </p:nvSpPr>
          <p:spPr>
            <a:xfrm>
              <a:off x="4206288" y="1649540"/>
              <a:ext cx="2004012" cy="1607008"/>
            </a:xfrm>
            <a:prstGeom prst="frame">
              <a:avLst>
                <a:gd name="adj1" fmla="val 4674"/>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4" name="Group 23">
              <a:extLst>
                <a:ext uri="{FF2B5EF4-FFF2-40B4-BE49-F238E27FC236}">
                  <a16:creationId xmlns:a16="http://schemas.microsoft.com/office/drawing/2014/main" id="{193B1ACC-409A-CE46-8852-D456EF0FCA9D}"/>
                </a:ext>
              </a:extLst>
            </p:cNvPr>
            <p:cNvGrpSpPr/>
            <p:nvPr/>
          </p:nvGrpSpPr>
          <p:grpSpPr>
            <a:xfrm>
              <a:off x="4433885" y="1720354"/>
              <a:ext cx="4073506" cy="1490218"/>
              <a:chOff x="4433885" y="1720354"/>
              <a:chExt cx="4073506" cy="1490218"/>
            </a:xfrm>
          </p:grpSpPr>
          <p:pic>
            <p:nvPicPr>
              <p:cNvPr id="7" name="Picture 15" descr="https://lh3.googleusercontent.com/4WQKDVFV6T1PoOJIDUjFqCiaG1w6xavb8tvs7Dp6RIvRecaF-cAYnuxmZgWy-c6MlUOQXmbXGIVGY5rhmyj-mJtUo6xxQSIJjxJA7BazP-i15uNjB1KG2OQEaZpHQd-4eNjjV33-vYpgvg">
                <a:extLst>
                  <a:ext uri="{FF2B5EF4-FFF2-40B4-BE49-F238E27FC236}">
                    <a16:creationId xmlns:a16="http://schemas.microsoft.com/office/drawing/2014/main" id="{19F583A9-288F-CC46-8B85-6AF571BD5DC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734616" y="2012387"/>
                <a:ext cx="772775" cy="11978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A5BC54D1-43B2-5D43-A003-0F650280D2ED}"/>
                  </a:ext>
                </a:extLst>
              </p:cNvPr>
              <p:cNvCxnSpPr>
                <a:cxnSpLocks/>
              </p:cNvCxnSpPr>
              <p:nvPr/>
            </p:nvCxnSpPr>
            <p:spPr>
              <a:xfrm>
                <a:off x="5216838" y="2026186"/>
                <a:ext cx="3" cy="180000"/>
              </a:xfrm>
              <a:prstGeom prst="straightConnector1">
                <a:avLst/>
              </a:prstGeom>
              <a:ln w="26416">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3756963-1917-954E-9A36-5EED3D70617B}"/>
                  </a:ext>
                </a:extLst>
              </p:cNvPr>
              <p:cNvCxnSpPr>
                <a:cxnSpLocks/>
                <a:stCxn id="15" idx="2"/>
              </p:cNvCxnSpPr>
              <p:nvPr/>
            </p:nvCxnSpPr>
            <p:spPr>
              <a:xfrm>
                <a:off x="5216841" y="2721492"/>
                <a:ext cx="0" cy="1853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7B5AABF-D977-4743-BB3A-78F284FB4C41}"/>
                      </a:ext>
                    </a:extLst>
                  </p:cNvPr>
                  <p:cNvSpPr txBox="1"/>
                  <p:nvPr/>
                </p:nvSpPr>
                <p:spPr>
                  <a:xfrm>
                    <a:off x="4998194" y="1720354"/>
                    <a:ext cx="489438"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1" i="1" dirty="0" smtClean="0">
                              <a:solidFill>
                                <a:schemeClr val="accent4"/>
                              </a:solidFill>
                              <a:latin typeface="Cambria Math" panose="02040503050406030204" pitchFamily="18" charset="0"/>
                            </a:rPr>
                            <m:t>𝑿</m:t>
                          </m:r>
                        </m:oMath>
                      </m:oMathPara>
                    </a14:m>
                    <a:endParaRPr lang="en-US" b="1" dirty="0">
                      <a:solidFill>
                        <a:schemeClr val="accent4"/>
                      </a:solidFill>
                    </a:endParaRPr>
                  </a:p>
                </p:txBody>
              </p:sp>
            </mc:Choice>
            <mc:Fallback>
              <p:sp>
                <p:nvSpPr>
                  <p:cNvPr id="10" name="TextBox 9">
                    <a:extLst>
                      <a:ext uri="{FF2B5EF4-FFF2-40B4-BE49-F238E27FC236}">
                        <a16:creationId xmlns:a16="http://schemas.microsoft.com/office/drawing/2014/main" id="{E7B5AABF-D977-4743-BB3A-78F284FB4C41}"/>
                      </a:ext>
                    </a:extLst>
                  </p:cNvPr>
                  <p:cNvSpPr txBox="1">
                    <a:spLocks noRot="1" noChangeAspect="1" noMove="1" noResize="1" noEditPoints="1" noAdjustHandles="1" noChangeArrowheads="1" noChangeShapeType="1" noTextEdit="1"/>
                  </p:cNvSpPr>
                  <p:nvPr/>
                </p:nvSpPr>
                <p:spPr>
                  <a:xfrm>
                    <a:off x="4998194" y="1720354"/>
                    <a:ext cx="489438"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FDC6DBE-D56F-834A-B64E-38A23F054C1B}"/>
                      </a:ext>
                    </a:extLst>
                  </p:cNvPr>
                  <p:cNvSpPr txBox="1"/>
                  <p:nvPr/>
                </p:nvSpPr>
                <p:spPr>
                  <a:xfrm>
                    <a:off x="4991655" y="2841240"/>
                    <a:ext cx="49597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CH" b="1" i="1" smtClean="0">
                              <a:solidFill>
                                <a:srgbClr val="FF0000"/>
                              </a:solidFill>
                              <a:latin typeface="Cambria Math" panose="02040503050406030204" pitchFamily="18" charset="0"/>
                            </a:rPr>
                            <m:t>𝒀</m:t>
                          </m:r>
                        </m:oMath>
                      </m:oMathPara>
                    </a14:m>
                    <a:endParaRPr lang="en-US" b="1" dirty="0">
                      <a:solidFill>
                        <a:srgbClr val="FF0000"/>
                      </a:solidFill>
                    </a:endParaRPr>
                  </a:p>
                </p:txBody>
              </p:sp>
            </mc:Choice>
            <mc:Fallback>
              <p:sp>
                <p:nvSpPr>
                  <p:cNvPr id="11" name="TextBox 10">
                    <a:extLst>
                      <a:ext uri="{FF2B5EF4-FFF2-40B4-BE49-F238E27FC236}">
                        <a16:creationId xmlns:a16="http://schemas.microsoft.com/office/drawing/2014/main" id="{2FDC6DBE-D56F-834A-B64E-38A23F054C1B}"/>
                      </a:ext>
                    </a:extLst>
                  </p:cNvPr>
                  <p:cNvSpPr txBox="1">
                    <a:spLocks noRot="1" noChangeAspect="1" noMove="1" noResize="1" noEditPoints="1" noAdjustHandles="1" noChangeArrowheads="1" noChangeShapeType="1" noTextEdit="1"/>
                  </p:cNvSpPr>
                  <p:nvPr/>
                </p:nvSpPr>
                <p:spPr>
                  <a:xfrm>
                    <a:off x="4991655" y="2841240"/>
                    <a:ext cx="495976" cy="369332"/>
                  </a:xfrm>
                  <a:prstGeom prst="rect">
                    <a:avLst/>
                  </a:prstGeom>
                  <a:blipFill>
                    <a:blip r:embed="rId6"/>
                    <a:stretch>
                      <a:fillRect/>
                    </a:stretch>
                  </a:blipFill>
                </p:spPr>
                <p:txBody>
                  <a:bodyPr/>
                  <a:lstStyle/>
                  <a:p>
                    <a:r>
                      <a:rPr lang="en-US">
                        <a:noFill/>
                      </a:rPr>
                      <a:t> </a:t>
                    </a:r>
                  </a:p>
                </p:txBody>
              </p:sp>
            </mc:Fallback>
          </mc:AlternateContent>
          <p:sp>
            <p:nvSpPr>
              <p:cNvPr id="15" name="Rounded Rectangle 14">
                <a:extLst>
                  <a:ext uri="{FF2B5EF4-FFF2-40B4-BE49-F238E27FC236}">
                    <a16:creationId xmlns:a16="http://schemas.microsoft.com/office/drawing/2014/main" id="{97542AFC-0136-ED45-A0B0-2F5362AB494F}"/>
                  </a:ext>
                </a:extLst>
              </p:cNvPr>
              <p:cNvSpPr/>
              <p:nvPr/>
            </p:nvSpPr>
            <p:spPr>
              <a:xfrm>
                <a:off x="4433885" y="2206130"/>
                <a:ext cx="1565910" cy="5153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Linear layer with kernel  </a:t>
                </a:r>
                <a:r>
                  <a:rPr lang="en-US" b="1" dirty="0">
                    <a:solidFill>
                      <a:srgbClr val="0070C0"/>
                    </a:solidFill>
                  </a:rPr>
                  <a:t>W</a:t>
                </a:r>
              </a:p>
            </p:txBody>
          </p:sp>
        </p:grpSp>
      </p:grpSp>
      <p:cxnSp>
        <p:nvCxnSpPr>
          <p:cNvPr id="101" name="Straight Arrow Connector 100">
            <a:extLst>
              <a:ext uri="{FF2B5EF4-FFF2-40B4-BE49-F238E27FC236}">
                <a16:creationId xmlns:a16="http://schemas.microsoft.com/office/drawing/2014/main" id="{2FAF4521-29C4-9345-9310-25B033F52391}"/>
              </a:ext>
            </a:extLst>
          </p:cNvPr>
          <p:cNvCxnSpPr>
            <a:cxnSpLocks/>
          </p:cNvCxnSpPr>
          <p:nvPr/>
        </p:nvCxnSpPr>
        <p:spPr>
          <a:xfrm flipH="1" flipV="1">
            <a:off x="3524351" y="1866753"/>
            <a:ext cx="1703472" cy="578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34" name="Group 133">
            <a:extLst>
              <a:ext uri="{FF2B5EF4-FFF2-40B4-BE49-F238E27FC236}">
                <a16:creationId xmlns:a16="http://schemas.microsoft.com/office/drawing/2014/main" id="{B817067F-4B44-254E-BE6E-FF7AF4A86F1C}"/>
              </a:ext>
            </a:extLst>
          </p:cNvPr>
          <p:cNvGrpSpPr/>
          <p:nvPr/>
        </p:nvGrpSpPr>
        <p:grpSpPr>
          <a:xfrm>
            <a:off x="3835693" y="1361748"/>
            <a:ext cx="649060" cy="846451"/>
            <a:chOff x="4496093" y="1375546"/>
            <a:chExt cx="649060" cy="846451"/>
          </a:xfrm>
        </p:grpSpPr>
        <mc:AlternateContent xmlns:mc="http://schemas.openxmlformats.org/markup-compatibility/2006">
          <mc:Choice xmlns:a14="http://schemas.microsoft.com/office/drawing/2010/main" Requires="a14">
            <p:sp>
              <p:nvSpPr>
                <p:cNvPr id="106" name="TextBox 105">
                  <a:extLst>
                    <a:ext uri="{FF2B5EF4-FFF2-40B4-BE49-F238E27FC236}">
                      <a16:creationId xmlns:a16="http://schemas.microsoft.com/office/drawing/2014/main" id="{15D79156-C1F4-E045-A88E-0B03DA73E71C}"/>
                    </a:ext>
                  </a:extLst>
                </p:cNvPr>
                <p:cNvSpPr txBox="1"/>
                <p:nvPr/>
              </p:nvSpPr>
              <p:spPr>
                <a:xfrm>
                  <a:off x="4564447" y="1375546"/>
                  <a:ext cx="512353"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b="1" i="1" dirty="0" smtClean="0">
                            <a:solidFill>
                              <a:schemeClr val="accent4"/>
                            </a:solidFill>
                            <a:latin typeface="Cambria Math" panose="02040503050406030204" pitchFamily="18" charset="0"/>
                          </a:rPr>
                          <m:t>𝑿</m:t>
                        </m:r>
                      </m:oMath>
                    </m:oMathPara>
                  </a14:m>
                  <a:endParaRPr lang="en-US" sz="1600" b="1" dirty="0">
                    <a:solidFill>
                      <a:schemeClr val="accent4"/>
                    </a:solidFill>
                  </a:endParaRPr>
                </a:p>
              </p:txBody>
            </p:sp>
          </mc:Choice>
          <mc:Fallback>
            <p:sp>
              <p:nvSpPr>
                <p:cNvPr id="106" name="TextBox 105">
                  <a:extLst>
                    <a:ext uri="{FF2B5EF4-FFF2-40B4-BE49-F238E27FC236}">
                      <a16:creationId xmlns:a16="http://schemas.microsoft.com/office/drawing/2014/main" id="{15D79156-C1F4-E045-A88E-0B03DA73E71C}"/>
                    </a:ext>
                  </a:extLst>
                </p:cNvPr>
                <p:cNvSpPr txBox="1">
                  <a:spLocks noRot="1" noChangeAspect="1" noMove="1" noResize="1" noEditPoints="1" noAdjustHandles="1" noChangeArrowheads="1" noChangeShapeType="1" noTextEdit="1"/>
                </p:cNvSpPr>
                <p:nvPr/>
              </p:nvSpPr>
              <p:spPr>
                <a:xfrm>
                  <a:off x="4564447" y="1375546"/>
                  <a:ext cx="512353"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0" name="TextBox 109">
                  <a:extLst>
                    <a:ext uri="{FF2B5EF4-FFF2-40B4-BE49-F238E27FC236}">
                      <a16:creationId xmlns:a16="http://schemas.microsoft.com/office/drawing/2014/main" id="{239898DF-8339-1C43-8005-18313E9BF9FD}"/>
                    </a:ext>
                  </a:extLst>
                </p:cNvPr>
                <p:cNvSpPr txBox="1"/>
                <p:nvPr/>
              </p:nvSpPr>
              <p:spPr>
                <a:xfrm>
                  <a:off x="4496093" y="1883443"/>
                  <a:ext cx="649060" cy="338554"/>
                </a:xfrm>
                <a:prstGeom prst="rect">
                  <a:avLst/>
                </a:prstGeom>
                <a:noFill/>
              </p:spPr>
              <p:txBody>
                <a:bodyPr wrap="square" rtlCol="0">
                  <a:spAutoFit/>
                </a:bodyPr>
                <a:lstStyle/>
                <a:p>
                  <a:pPr algn="ctr"/>
                  <a14:m>
                    <m:oMath xmlns:m="http://schemas.openxmlformats.org/officeDocument/2006/math">
                      <m:r>
                        <a:rPr lang="en-US" sz="1600" b="1" i="1" dirty="0" smtClean="0">
                          <a:solidFill>
                            <a:srgbClr val="FF0000"/>
                          </a:solidFill>
                          <a:latin typeface="Cambria Math" panose="02040503050406030204" pitchFamily="18" charset="0"/>
                        </a:rPr>
                        <m:t>𝒀</m:t>
                      </m:r>
                    </m:oMath>
                  </a14:m>
                  <a:r>
                    <a:rPr lang="en-US" sz="1600" dirty="0"/>
                    <a:t> </a:t>
                  </a:r>
                  <a:endParaRPr lang="en-US" sz="1600" b="1" dirty="0">
                    <a:solidFill>
                      <a:srgbClr val="FF0000"/>
                    </a:solidFill>
                  </a:endParaRPr>
                </a:p>
              </p:txBody>
            </p:sp>
          </mc:Choice>
          <mc:Fallback>
            <p:sp>
              <p:nvSpPr>
                <p:cNvPr id="110" name="TextBox 109">
                  <a:extLst>
                    <a:ext uri="{FF2B5EF4-FFF2-40B4-BE49-F238E27FC236}">
                      <a16:creationId xmlns:a16="http://schemas.microsoft.com/office/drawing/2014/main" id="{239898DF-8339-1C43-8005-18313E9BF9FD}"/>
                    </a:ext>
                  </a:extLst>
                </p:cNvPr>
                <p:cNvSpPr txBox="1">
                  <a:spLocks noRot="1" noChangeAspect="1" noMove="1" noResize="1" noEditPoints="1" noAdjustHandles="1" noChangeArrowheads="1" noChangeShapeType="1" noTextEdit="1"/>
                </p:cNvSpPr>
                <p:nvPr/>
              </p:nvSpPr>
              <p:spPr>
                <a:xfrm>
                  <a:off x="4496093" y="1883443"/>
                  <a:ext cx="649060" cy="338554"/>
                </a:xfrm>
                <a:prstGeom prst="rect">
                  <a:avLst/>
                </a:prstGeom>
                <a:blipFill>
                  <a:blip r:embed="rId8"/>
                  <a:stretch>
                    <a:fillRect/>
                  </a:stretch>
                </a:blipFill>
              </p:spPr>
              <p:txBody>
                <a:bodyPr/>
                <a:lstStyle/>
                <a:p>
                  <a:r>
                    <a:rPr lang="en-US">
                      <a:noFill/>
                    </a:rPr>
                    <a:t> </a:t>
                  </a:r>
                </a:p>
              </p:txBody>
            </p:sp>
          </mc:Fallback>
        </mc:AlternateContent>
      </p:grpSp>
      <p:sp>
        <p:nvSpPr>
          <p:cNvPr id="129" name="Slide Number Placeholder 3">
            <a:extLst>
              <a:ext uri="{FF2B5EF4-FFF2-40B4-BE49-F238E27FC236}">
                <a16:creationId xmlns:a16="http://schemas.microsoft.com/office/drawing/2014/main" id="{B8BAE143-A688-6447-8026-B1ACCBF629C1}"/>
              </a:ext>
            </a:extLst>
          </p:cNvPr>
          <p:cNvSpPr>
            <a:spLocks noGrp="1"/>
          </p:cNvSpPr>
          <p:nvPr>
            <p:ph type="sldNum" sz="quarter" idx="4"/>
          </p:nvPr>
        </p:nvSpPr>
        <p:spPr>
          <a:xfrm>
            <a:off x="8244681" y="59532"/>
            <a:ext cx="846137" cy="271462"/>
          </a:xfrm>
        </p:spPr>
        <p:txBody>
          <a:bodyPr/>
          <a:lstStyle/>
          <a:p>
            <a:fld id="{0A3EADB6-959D-164E-B396-A34FE865BD25}" type="slidenum">
              <a:rPr lang="en-US" altLang="en-US" smtClean="0"/>
              <a:pPr/>
              <a:t>5</a:t>
            </a:fld>
            <a:endParaRPr lang="en-US" altLang="en-US"/>
          </a:p>
        </p:txBody>
      </p:sp>
      <p:pic>
        <p:nvPicPr>
          <p:cNvPr id="132" name="Picture 19" descr="https://lh6.googleusercontent.com/rTRMzO2BqzeY-oDa9Vv5EU3aaQXufp2bYaZBbtsZk-jPiFv4-5HUPJWwwuJMZeFVUln5f-xLkMhD2FpBZBfRGNQvunTXb-LW1dPGjiNz5Mp9EBfIavkhHKcCA11yDsg697gV7y9MPdHmHQ">
            <a:extLst>
              <a:ext uri="{FF2B5EF4-FFF2-40B4-BE49-F238E27FC236}">
                <a16:creationId xmlns:a16="http://schemas.microsoft.com/office/drawing/2014/main" id="{8B24C031-6377-A84C-BE6D-0B92F92D3DF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44929" y="2036141"/>
            <a:ext cx="725883" cy="569597"/>
          </a:xfrm>
          <a:prstGeom prst="rect">
            <a:avLst/>
          </a:prstGeom>
          <a:noFill/>
          <a:extLst>
            <a:ext uri="{909E8E84-426E-40DD-AFC4-6F175D3DCCD1}">
              <a14:hiddenFill xmlns:a14="http://schemas.microsoft.com/office/drawing/2010/main">
                <a:solidFill>
                  <a:srgbClr val="FFFFFF"/>
                </a:solidFill>
              </a14:hiddenFill>
            </a:ext>
          </a:extLst>
        </p:spPr>
      </p:pic>
      <p:grpSp>
        <p:nvGrpSpPr>
          <p:cNvPr id="162" name="Group 161">
            <a:extLst>
              <a:ext uri="{FF2B5EF4-FFF2-40B4-BE49-F238E27FC236}">
                <a16:creationId xmlns:a16="http://schemas.microsoft.com/office/drawing/2014/main" id="{32B66DD7-51E6-D14C-9520-AB432B897AFA}"/>
              </a:ext>
            </a:extLst>
          </p:cNvPr>
          <p:cNvGrpSpPr/>
          <p:nvPr/>
        </p:nvGrpSpPr>
        <p:grpSpPr>
          <a:xfrm>
            <a:off x="3828118" y="905487"/>
            <a:ext cx="2295821" cy="799335"/>
            <a:chOff x="4468198" y="929445"/>
            <a:chExt cx="2295821" cy="799335"/>
          </a:xfrm>
        </p:grpSpPr>
        <mc:AlternateContent xmlns:mc="http://schemas.openxmlformats.org/markup-compatibility/2006">
          <mc:Choice xmlns:a14="http://schemas.microsoft.com/office/drawing/2010/main" Requires="a14">
            <p:sp>
              <p:nvSpPr>
                <p:cNvPr id="130" name="TextBox 129">
                  <a:extLst>
                    <a:ext uri="{FF2B5EF4-FFF2-40B4-BE49-F238E27FC236}">
                      <a16:creationId xmlns:a16="http://schemas.microsoft.com/office/drawing/2014/main" id="{D05F2108-2529-A542-BC79-A31109E37C92}"/>
                    </a:ext>
                  </a:extLst>
                </p:cNvPr>
                <p:cNvSpPr txBox="1"/>
                <p:nvPr/>
              </p:nvSpPr>
              <p:spPr>
                <a:xfrm>
                  <a:off x="4850274" y="1359448"/>
                  <a:ext cx="529166" cy="369332"/>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 </m:t>
                        </m:r>
                        <m:r>
                          <a:rPr lang="en-US" b="1" i="1" dirty="0" smtClean="0">
                            <a:solidFill>
                              <a:srgbClr val="7030A0"/>
                            </a:solidFill>
                            <a:latin typeface="Cambria Math" panose="02040503050406030204" pitchFamily="18" charset="0"/>
                          </a:rPr>
                          <m:t>𝑹</m:t>
                        </m:r>
                      </m:oMath>
                    </m:oMathPara>
                  </a14:m>
                  <a:endParaRPr lang="en-US" b="1" dirty="0">
                    <a:solidFill>
                      <a:schemeClr val="accent3"/>
                    </a:solidFill>
                  </a:endParaRPr>
                </a:p>
              </p:txBody>
            </p:sp>
          </mc:Choice>
          <mc:Fallback>
            <p:sp>
              <p:nvSpPr>
                <p:cNvPr id="130" name="TextBox 129">
                  <a:extLst>
                    <a:ext uri="{FF2B5EF4-FFF2-40B4-BE49-F238E27FC236}">
                      <a16:creationId xmlns:a16="http://schemas.microsoft.com/office/drawing/2014/main" id="{D05F2108-2529-A542-BC79-A31109E37C92}"/>
                    </a:ext>
                  </a:extLst>
                </p:cNvPr>
                <p:cNvSpPr txBox="1">
                  <a:spLocks noRot="1" noChangeAspect="1" noMove="1" noResize="1" noEditPoints="1" noAdjustHandles="1" noChangeArrowheads="1" noChangeShapeType="1" noTextEdit="1"/>
                </p:cNvSpPr>
                <p:nvPr/>
              </p:nvSpPr>
              <p:spPr>
                <a:xfrm>
                  <a:off x="4850274" y="1359448"/>
                  <a:ext cx="529166" cy="369332"/>
                </a:xfrm>
                <a:prstGeom prst="rect">
                  <a:avLst/>
                </a:prstGeom>
                <a:blipFill>
                  <a:blip r:embed="rId10"/>
                  <a:stretch>
                    <a:fillRect l="-4762" b="-16667"/>
                  </a:stretch>
                </a:blipFill>
              </p:spPr>
              <p:txBody>
                <a:bodyPr/>
                <a:lstStyle/>
                <a:p>
                  <a:r>
                    <a:rPr lang="en-US">
                      <a:noFill/>
                    </a:rPr>
                    <a:t> </a:t>
                  </a:r>
                </a:p>
              </p:txBody>
            </p:sp>
          </mc:Fallback>
        </mc:AlternateContent>
        <p:grpSp>
          <p:nvGrpSpPr>
            <p:cNvPr id="145" name="Group 144">
              <a:extLst>
                <a:ext uri="{FF2B5EF4-FFF2-40B4-BE49-F238E27FC236}">
                  <a16:creationId xmlns:a16="http://schemas.microsoft.com/office/drawing/2014/main" id="{EDD330B5-06FE-6745-ABAE-0D14A5E7C156}"/>
                </a:ext>
              </a:extLst>
            </p:cNvPr>
            <p:cNvGrpSpPr/>
            <p:nvPr/>
          </p:nvGrpSpPr>
          <p:grpSpPr>
            <a:xfrm>
              <a:off x="4468198" y="929445"/>
              <a:ext cx="2295821" cy="517330"/>
              <a:chOff x="4468198" y="929445"/>
              <a:chExt cx="2295821" cy="517330"/>
            </a:xfrm>
          </p:grpSpPr>
          <p:sp>
            <p:nvSpPr>
              <p:cNvPr id="138" name="TextBox 137">
                <a:extLst>
                  <a:ext uri="{FF2B5EF4-FFF2-40B4-BE49-F238E27FC236}">
                    <a16:creationId xmlns:a16="http://schemas.microsoft.com/office/drawing/2014/main" id="{56500A0C-274B-1142-B1FB-06D048FCA5C2}"/>
                  </a:ext>
                </a:extLst>
              </p:cNvPr>
              <p:cNvSpPr txBox="1"/>
              <p:nvPr/>
            </p:nvSpPr>
            <p:spPr>
              <a:xfrm>
                <a:off x="4468198" y="929445"/>
                <a:ext cx="2295821" cy="369332"/>
              </a:xfrm>
              <a:prstGeom prst="rect">
                <a:avLst/>
              </a:prstGeom>
              <a:noFill/>
            </p:spPr>
            <p:txBody>
              <a:bodyPr wrap="none" rtlCol="0">
                <a:spAutoFit/>
              </a:bodyPr>
              <a:lstStyle/>
              <a:p>
                <a:r>
                  <a:rPr lang="en-US" dirty="0">
                    <a:solidFill>
                      <a:srgbClr val="7030A0"/>
                    </a:solidFill>
                  </a:rPr>
                  <a:t>random one-time pad</a:t>
                </a:r>
              </a:p>
            </p:txBody>
          </p:sp>
          <p:cxnSp>
            <p:nvCxnSpPr>
              <p:cNvPr id="140" name="Curved Connector 139">
                <a:extLst>
                  <a:ext uri="{FF2B5EF4-FFF2-40B4-BE49-F238E27FC236}">
                    <a16:creationId xmlns:a16="http://schemas.microsoft.com/office/drawing/2014/main" id="{C8686C1F-F5A1-7F4B-92B0-0EF78AC9DAF2}"/>
                  </a:ext>
                </a:extLst>
              </p:cNvPr>
              <p:cNvCxnSpPr>
                <a:cxnSpLocks/>
              </p:cNvCxnSpPr>
              <p:nvPr/>
            </p:nvCxnSpPr>
            <p:spPr>
              <a:xfrm rot="5400000">
                <a:off x="5237796" y="1303382"/>
                <a:ext cx="189225" cy="97562"/>
              </a:xfrm>
              <a:prstGeom prst="curvedConnector2">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63" name="Group 162">
            <a:extLst>
              <a:ext uri="{FF2B5EF4-FFF2-40B4-BE49-F238E27FC236}">
                <a16:creationId xmlns:a16="http://schemas.microsoft.com/office/drawing/2014/main" id="{496BC4A5-EBCB-7A4A-87E7-FD2C482A4A8F}"/>
              </a:ext>
            </a:extLst>
          </p:cNvPr>
          <p:cNvGrpSpPr/>
          <p:nvPr/>
        </p:nvGrpSpPr>
        <p:grpSpPr>
          <a:xfrm>
            <a:off x="4160223" y="1846464"/>
            <a:ext cx="1523642" cy="880956"/>
            <a:chOff x="4844866" y="1838633"/>
            <a:chExt cx="1523642" cy="880956"/>
          </a:xfrm>
        </p:grpSpPr>
        <mc:AlternateContent xmlns:mc="http://schemas.openxmlformats.org/markup-compatibility/2006">
          <mc:Choice xmlns:a14="http://schemas.microsoft.com/office/drawing/2010/main" Requires="a14">
            <p:sp>
              <p:nvSpPr>
                <p:cNvPr id="131" name="TextBox 130">
                  <a:extLst>
                    <a:ext uri="{FF2B5EF4-FFF2-40B4-BE49-F238E27FC236}">
                      <a16:creationId xmlns:a16="http://schemas.microsoft.com/office/drawing/2014/main" id="{C745E133-B3B0-4A42-BEC7-285FD3D4EF93}"/>
                    </a:ext>
                  </a:extLst>
                </p:cNvPr>
                <p:cNvSpPr txBox="1"/>
                <p:nvPr/>
              </p:nvSpPr>
              <p:spPr>
                <a:xfrm>
                  <a:off x="4844866" y="1838633"/>
                  <a:ext cx="1051921"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fr-CH" b="1" i="1" dirty="0" smtClean="0">
                            <a:latin typeface="Cambria Math" panose="02040503050406030204" pitchFamily="18" charset="0"/>
                          </a:rPr>
                          <m:t> </m:t>
                        </m:r>
                        <m:r>
                          <a:rPr lang="en-US" b="1" i="1" dirty="0" smtClean="0">
                            <a:solidFill>
                              <a:srgbClr val="7030A0"/>
                            </a:solidFill>
                            <a:latin typeface="Cambria Math" panose="02040503050406030204" pitchFamily="18" charset="0"/>
                          </a:rPr>
                          <m:t>𝑹</m:t>
                        </m:r>
                        <m:r>
                          <a:rPr lang="en-US" b="1" i="1" dirty="0" smtClean="0">
                            <a:solidFill>
                              <a:schemeClr val="accent3"/>
                            </a:solidFill>
                            <a:latin typeface="Cambria Math" panose="02040503050406030204" pitchFamily="18" charset="0"/>
                            <a:ea typeface="Cambria Math" panose="02040503050406030204" pitchFamily="18" charset="0"/>
                          </a:rPr>
                          <m:t>∙</m:t>
                        </m:r>
                        <m:r>
                          <a:rPr lang="en-US" b="1" i="1" dirty="0" smtClean="0">
                            <a:solidFill>
                              <a:srgbClr val="0070C0"/>
                            </a:solidFill>
                            <a:latin typeface="Cambria Math" panose="02040503050406030204" pitchFamily="18" charset="0"/>
                          </a:rPr>
                          <m:t>𝑾</m:t>
                        </m:r>
                      </m:oMath>
                    </m:oMathPara>
                  </a14:m>
                  <a:endParaRPr lang="en-US" dirty="0"/>
                </a:p>
              </p:txBody>
            </p:sp>
          </mc:Choice>
          <mc:Fallback>
            <p:sp>
              <p:nvSpPr>
                <p:cNvPr id="131" name="TextBox 130">
                  <a:extLst>
                    <a:ext uri="{FF2B5EF4-FFF2-40B4-BE49-F238E27FC236}">
                      <a16:creationId xmlns:a16="http://schemas.microsoft.com/office/drawing/2014/main" id="{C745E133-B3B0-4A42-BEC7-285FD3D4EF93}"/>
                    </a:ext>
                  </a:extLst>
                </p:cNvPr>
                <p:cNvSpPr txBox="1">
                  <a:spLocks noRot="1" noChangeAspect="1" noMove="1" noResize="1" noEditPoints="1" noAdjustHandles="1" noChangeArrowheads="1" noChangeShapeType="1" noTextEdit="1"/>
                </p:cNvSpPr>
                <p:nvPr/>
              </p:nvSpPr>
              <p:spPr>
                <a:xfrm>
                  <a:off x="4844866" y="1838633"/>
                  <a:ext cx="1051921" cy="369332"/>
                </a:xfrm>
                <a:prstGeom prst="rect">
                  <a:avLst/>
                </a:prstGeom>
                <a:blipFill>
                  <a:blip r:embed="rId11"/>
                  <a:stretch>
                    <a:fillRect b="-16667"/>
                  </a:stretch>
                </a:blipFill>
              </p:spPr>
              <p:txBody>
                <a:bodyPr/>
                <a:lstStyle/>
                <a:p>
                  <a:r>
                    <a:rPr lang="en-US">
                      <a:noFill/>
                    </a:rPr>
                    <a:t> </a:t>
                  </a:r>
                </a:p>
              </p:txBody>
            </p:sp>
          </mc:Fallback>
        </mc:AlternateContent>
        <p:grpSp>
          <p:nvGrpSpPr>
            <p:cNvPr id="147" name="Group 146">
              <a:extLst>
                <a:ext uri="{FF2B5EF4-FFF2-40B4-BE49-F238E27FC236}">
                  <a16:creationId xmlns:a16="http://schemas.microsoft.com/office/drawing/2014/main" id="{BE10D503-EFC0-D048-A89F-5BF24CDF83DA}"/>
                </a:ext>
              </a:extLst>
            </p:cNvPr>
            <p:cNvGrpSpPr/>
            <p:nvPr/>
          </p:nvGrpSpPr>
          <p:grpSpPr>
            <a:xfrm>
              <a:off x="4866174" y="2163975"/>
              <a:ext cx="1502334" cy="555614"/>
              <a:chOff x="4766140" y="833097"/>
              <a:chExt cx="1502334" cy="555614"/>
            </a:xfrm>
          </p:grpSpPr>
          <p:sp>
            <p:nvSpPr>
              <p:cNvPr id="148" name="TextBox 147">
                <a:extLst>
                  <a:ext uri="{FF2B5EF4-FFF2-40B4-BE49-F238E27FC236}">
                    <a16:creationId xmlns:a16="http://schemas.microsoft.com/office/drawing/2014/main" id="{2F4BEB04-B64E-5544-90E9-883DE0594D57}"/>
                  </a:ext>
                </a:extLst>
              </p:cNvPr>
              <p:cNvSpPr txBox="1"/>
              <p:nvPr/>
            </p:nvSpPr>
            <p:spPr>
              <a:xfrm>
                <a:off x="4766140" y="1019379"/>
                <a:ext cx="1502334" cy="369332"/>
              </a:xfrm>
              <a:prstGeom prst="rect">
                <a:avLst/>
              </a:prstGeom>
              <a:noFill/>
            </p:spPr>
            <p:txBody>
              <a:bodyPr wrap="none" rtlCol="0">
                <a:spAutoFit/>
              </a:bodyPr>
              <a:lstStyle/>
              <a:p>
                <a:r>
                  <a:rPr lang="en-US" dirty="0">
                    <a:solidFill>
                      <a:srgbClr val="7030A0"/>
                    </a:solidFill>
                  </a:rPr>
                  <a:t>precomputed</a:t>
                </a:r>
              </a:p>
            </p:txBody>
          </p:sp>
          <p:cxnSp>
            <p:nvCxnSpPr>
              <p:cNvPr id="149" name="Curved Connector 148">
                <a:extLst>
                  <a:ext uri="{FF2B5EF4-FFF2-40B4-BE49-F238E27FC236}">
                    <a16:creationId xmlns:a16="http://schemas.microsoft.com/office/drawing/2014/main" id="{2108D991-B241-AD4E-970E-816538059CC5}"/>
                  </a:ext>
                </a:extLst>
              </p:cNvPr>
              <p:cNvCxnSpPr>
                <a:cxnSpLocks/>
              </p:cNvCxnSpPr>
              <p:nvPr/>
            </p:nvCxnSpPr>
            <p:spPr>
              <a:xfrm rot="16200000" flipV="1">
                <a:off x="5278614" y="895421"/>
                <a:ext cx="222382" cy="97734"/>
              </a:xfrm>
              <a:prstGeom prst="curvedConnector3">
                <a:avLst>
                  <a:gd name="adj1" fmla="val 77127"/>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cxnSp>
        <p:nvCxnSpPr>
          <p:cNvPr id="96" name="Straight Arrow Connector 95">
            <a:extLst>
              <a:ext uri="{FF2B5EF4-FFF2-40B4-BE49-F238E27FC236}">
                <a16:creationId xmlns:a16="http://schemas.microsoft.com/office/drawing/2014/main" id="{D7563D52-68FE-9B44-9E46-00B4898B5E43}"/>
              </a:ext>
            </a:extLst>
          </p:cNvPr>
          <p:cNvCxnSpPr>
            <a:cxnSpLocks/>
          </p:cNvCxnSpPr>
          <p:nvPr/>
        </p:nvCxnSpPr>
        <p:spPr>
          <a:xfrm>
            <a:off x="3524351" y="1659934"/>
            <a:ext cx="170347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8494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9D46-D903-694A-B991-3B947FC47CEF}"/>
              </a:ext>
            </a:extLst>
          </p:cNvPr>
          <p:cNvSpPr>
            <a:spLocks noGrp="1"/>
          </p:cNvSpPr>
          <p:nvPr>
            <p:ph type="title"/>
          </p:nvPr>
        </p:nvSpPr>
        <p:spPr/>
        <p:txBody>
          <a:bodyPr/>
          <a:lstStyle/>
          <a:p>
            <a:r>
              <a:rPr lang="en-US" dirty="0"/>
              <a:t>Evaluation</a:t>
            </a:r>
          </a:p>
        </p:txBody>
      </p:sp>
      <p:sp>
        <p:nvSpPr>
          <p:cNvPr id="14" name="Content Placeholder 2">
            <a:extLst>
              <a:ext uri="{FF2B5EF4-FFF2-40B4-BE49-F238E27FC236}">
                <a16:creationId xmlns:a16="http://schemas.microsoft.com/office/drawing/2014/main" id="{8A9FB3B7-A7FF-A640-AAA2-B1D042C55277}"/>
              </a:ext>
            </a:extLst>
          </p:cNvPr>
          <p:cNvSpPr>
            <a:spLocks noGrp="1"/>
          </p:cNvSpPr>
          <p:nvPr>
            <p:ph sz="quarter" idx="10"/>
          </p:nvPr>
        </p:nvSpPr>
        <p:spPr>
          <a:xfrm>
            <a:off x="955677" y="908685"/>
            <a:ext cx="7700963" cy="3759042"/>
          </a:xfrm>
        </p:spPr>
        <p:txBody>
          <a:bodyPr/>
          <a:lstStyle/>
          <a:p>
            <a:pPr marL="349250" lvl="1" indent="-285750"/>
            <a:r>
              <a:rPr lang="en-US" dirty="0"/>
              <a:t>Intel SGX + Nvidia Titan XP</a:t>
            </a:r>
          </a:p>
          <a:p>
            <a:pPr marL="349250" lvl="1" indent="-285750"/>
            <a:r>
              <a:rPr lang="en-US" dirty="0"/>
              <a:t>Throughput for ImageNet inference</a:t>
            </a:r>
          </a:p>
          <a:p>
            <a:pPr marL="349250" lvl="1" indent="-285750"/>
            <a:r>
              <a:rPr lang="en-US" b="1" dirty="0"/>
              <a:t>Goal: Slalom (TEE⟷GPU) ≫ </a:t>
            </a:r>
            <a:r>
              <a:rPr lang="en-US" b="1" dirty="0" err="1"/>
              <a:t>TEE</a:t>
            </a:r>
            <a:r>
              <a:rPr lang="en-US" b="1" baseline="-25000" dirty="0" err="1"/>
              <a:t>baseline</a:t>
            </a:r>
            <a:endParaRPr lang="en-US" b="1" baseline="-25000" dirty="0"/>
          </a:p>
        </p:txBody>
      </p:sp>
      <p:graphicFrame>
        <p:nvGraphicFramePr>
          <p:cNvPr id="12" name="Chart 11">
            <a:extLst>
              <a:ext uri="{FF2B5EF4-FFF2-40B4-BE49-F238E27FC236}">
                <a16:creationId xmlns:a16="http://schemas.microsoft.com/office/drawing/2014/main" id="{6C741E16-BA65-B240-A347-8C0EF56F2537}"/>
              </a:ext>
            </a:extLst>
          </p:cNvPr>
          <p:cNvGraphicFramePr/>
          <p:nvPr>
            <p:extLst>
              <p:ext uri="{D42A27DB-BD31-4B8C-83A1-F6EECF244321}">
                <p14:modId xmlns:p14="http://schemas.microsoft.com/office/powerpoint/2010/main" val="1392552146"/>
              </p:ext>
            </p:extLst>
          </p:nvPr>
        </p:nvGraphicFramePr>
        <p:xfrm>
          <a:off x="1434875" y="2027454"/>
          <a:ext cx="1946434" cy="15276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1DF35636-6D19-3045-9FB1-D4144E984D25}"/>
              </a:ext>
            </a:extLst>
          </p:cNvPr>
          <p:cNvGraphicFramePr/>
          <p:nvPr>
            <p:extLst>
              <p:ext uri="{D42A27DB-BD31-4B8C-83A1-F6EECF244321}">
                <p14:modId xmlns:p14="http://schemas.microsoft.com/office/powerpoint/2010/main" val="3604909540"/>
              </p:ext>
            </p:extLst>
          </p:nvPr>
        </p:nvGraphicFramePr>
        <p:xfrm>
          <a:off x="3680181" y="2027454"/>
          <a:ext cx="1947600" cy="152761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1F41754B-FD82-7045-9D38-9BD310F2FF09}"/>
              </a:ext>
            </a:extLst>
          </p:cNvPr>
          <p:cNvSpPr txBox="1"/>
          <p:nvPr/>
        </p:nvSpPr>
        <p:spPr>
          <a:xfrm>
            <a:off x="4613879" y="682196"/>
            <a:ext cx="3004349" cy="338554"/>
          </a:xfrm>
          <a:prstGeom prst="rect">
            <a:avLst/>
          </a:prstGeom>
          <a:noFill/>
        </p:spPr>
        <p:txBody>
          <a:bodyPr wrap="square" rtlCol="0">
            <a:spAutoFit/>
          </a:bodyPr>
          <a:lstStyle/>
          <a:p>
            <a:pPr algn="ctr"/>
            <a:r>
              <a:rPr lang="en-US" sz="1600" dirty="0"/>
              <a:t>Evaluate DNN in TEE </a:t>
            </a:r>
          </a:p>
        </p:txBody>
      </p:sp>
      <p:cxnSp>
        <p:nvCxnSpPr>
          <p:cNvPr id="25" name="Straight Arrow Connector 24">
            <a:extLst>
              <a:ext uri="{FF2B5EF4-FFF2-40B4-BE49-F238E27FC236}">
                <a16:creationId xmlns:a16="http://schemas.microsoft.com/office/drawing/2014/main" id="{5E6C6CBB-5AEE-A945-9176-D96C7CC3F780}"/>
              </a:ext>
            </a:extLst>
          </p:cNvPr>
          <p:cNvCxnSpPr>
            <a:cxnSpLocks/>
          </p:cNvCxnSpPr>
          <p:nvPr/>
        </p:nvCxnSpPr>
        <p:spPr>
          <a:xfrm flipH="1">
            <a:off x="5384800" y="1148826"/>
            <a:ext cx="283960" cy="536442"/>
          </a:xfrm>
          <a:prstGeom prst="straightConnector1">
            <a:avLst/>
          </a:prstGeom>
          <a:ln w="1270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A9911E07-2AC7-CC45-8F07-391ACB782639}"/>
              </a:ext>
            </a:extLst>
          </p:cNvPr>
          <p:cNvSpPr/>
          <p:nvPr/>
        </p:nvSpPr>
        <p:spPr>
          <a:xfrm>
            <a:off x="2107657" y="3675790"/>
            <a:ext cx="126088" cy="116232"/>
          </a:xfrm>
          <a:prstGeom prst="rect">
            <a:avLst/>
          </a:prstGeom>
          <a:solidFill>
            <a:schemeClr val="bg2"/>
          </a:solidFill>
          <a:ln w="952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bg2"/>
              </a:solidFill>
            </a:endParaRPr>
          </a:p>
        </p:txBody>
      </p:sp>
      <p:sp>
        <p:nvSpPr>
          <p:cNvPr id="28" name="Rectangle 27">
            <a:extLst>
              <a:ext uri="{FF2B5EF4-FFF2-40B4-BE49-F238E27FC236}">
                <a16:creationId xmlns:a16="http://schemas.microsoft.com/office/drawing/2014/main" id="{6DD6276B-1C82-7549-964F-0E3E3FAF0D60}"/>
              </a:ext>
            </a:extLst>
          </p:cNvPr>
          <p:cNvSpPr/>
          <p:nvPr/>
        </p:nvSpPr>
        <p:spPr>
          <a:xfrm>
            <a:off x="4363939" y="3675790"/>
            <a:ext cx="126088" cy="116232"/>
          </a:xfrm>
          <a:prstGeom prst="rect">
            <a:avLst/>
          </a:prstGeom>
          <a:solidFill>
            <a:schemeClr val="accent2"/>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0" name="TextBox 29">
            <a:extLst>
              <a:ext uri="{FF2B5EF4-FFF2-40B4-BE49-F238E27FC236}">
                <a16:creationId xmlns:a16="http://schemas.microsoft.com/office/drawing/2014/main" id="{67372E4F-C7B9-3749-BD1D-7084671CFCB8}"/>
              </a:ext>
            </a:extLst>
          </p:cNvPr>
          <p:cNvSpPr txBox="1"/>
          <p:nvPr/>
        </p:nvSpPr>
        <p:spPr>
          <a:xfrm>
            <a:off x="2233745" y="3554520"/>
            <a:ext cx="1967205" cy="338554"/>
          </a:xfrm>
          <a:prstGeom prst="rect">
            <a:avLst/>
          </a:prstGeom>
          <a:noFill/>
        </p:spPr>
        <p:txBody>
          <a:bodyPr wrap="none" rtlCol="0">
            <a:spAutoFit/>
          </a:bodyPr>
          <a:lstStyle/>
          <a:p>
            <a:r>
              <a:rPr lang="en-US" sz="1600" dirty="0"/>
              <a:t>Slalom with integrity</a:t>
            </a:r>
          </a:p>
        </p:txBody>
      </p:sp>
      <p:sp>
        <p:nvSpPr>
          <p:cNvPr id="31" name="TextBox 30">
            <a:extLst>
              <a:ext uri="{FF2B5EF4-FFF2-40B4-BE49-F238E27FC236}">
                <a16:creationId xmlns:a16="http://schemas.microsoft.com/office/drawing/2014/main" id="{B11B3E01-38AC-5D45-8014-11725CCBE4EC}"/>
              </a:ext>
            </a:extLst>
          </p:cNvPr>
          <p:cNvSpPr txBox="1"/>
          <p:nvPr/>
        </p:nvSpPr>
        <p:spPr>
          <a:xfrm>
            <a:off x="4490027" y="3554520"/>
            <a:ext cx="3004349" cy="338554"/>
          </a:xfrm>
          <a:prstGeom prst="rect">
            <a:avLst/>
          </a:prstGeom>
          <a:noFill/>
        </p:spPr>
        <p:txBody>
          <a:bodyPr wrap="none" rtlCol="0">
            <a:spAutoFit/>
          </a:bodyPr>
          <a:lstStyle/>
          <a:p>
            <a:r>
              <a:rPr lang="en-US" sz="1600" dirty="0"/>
              <a:t>Slalom with integrity and privacy</a:t>
            </a:r>
          </a:p>
        </p:txBody>
      </p:sp>
      <p:sp>
        <p:nvSpPr>
          <p:cNvPr id="33" name="Slide Number Placeholder 3">
            <a:extLst>
              <a:ext uri="{FF2B5EF4-FFF2-40B4-BE49-F238E27FC236}">
                <a16:creationId xmlns:a16="http://schemas.microsoft.com/office/drawing/2014/main" id="{1C4A2D1E-5C24-8C4F-8100-7752B3701616}"/>
              </a:ext>
            </a:extLst>
          </p:cNvPr>
          <p:cNvSpPr>
            <a:spLocks noGrp="1"/>
          </p:cNvSpPr>
          <p:nvPr>
            <p:ph type="sldNum" sz="quarter" idx="4"/>
          </p:nvPr>
        </p:nvSpPr>
        <p:spPr>
          <a:xfrm>
            <a:off x="8244681" y="59532"/>
            <a:ext cx="846137" cy="271462"/>
          </a:xfrm>
        </p:spPr>
        <p:txBody>
          <a:bodyPr/>
          <a:lstStyle/>
          <a:p>
            <a:fld id="{0A3EADB6-959D-164E-B396-A34FE865BD25}" type="slidenum">
              <a:rPr lang="en-US" altLang="en-US" smtClean="0"/>
              <a:pPr/>
              <a:t>6</a:t>
            </a:fld>
            <a:endParaRPr lang="en-US" altLang="en-US"/>
          </a:p>
        </p:txBody>
      </p:sp>
      <p:sp>
        <p:nvSpPr>
          <p:cNvPr id="34" name="Up Arrow 33">
            <a:extLst>
              <a:ext uri="{FF2B5EF4-FFF2-40B4-BE49-F238E27FC236}">
                <a16:creationId xmlns:a16="http://schemas.microsoft.com/office/drawing/2014/main" id="{2DBE8723-57D0-6641-B5BA-A69F68949F9D}"/>
              </a:ext>
            </a:extLst>
          </p:cNvPr>
          <p:cNvSpPr/>
          <p:nvPr/>
        </p:nvSpPr>
        <p:spPr>
          <a:xfrm>
            <a:off x="8002365" y="2180848"/>
            <a:ext cx="242316" cy="978408"/>
          </a:xfrm>
          <a:prstGeom prst="upArrow">
            <a:avLst/>
          </a:prstGeom>
          <a:gradFill flip="none" rotWithShape="1">
            <a:gsLst>
              <a:gs pos="0">
                <a:srgbClr val="00B050"/>
              </a:gs>
              <a:gs pos="34000">
                <a:srgbClr val="5C810E"/>
              </a:gs>
              <a:gs pos="69000">
                <a:srgbClr val="FECC00"/>
              </a:gs>
              <a:gs pos="100000">
                <a:srgbClr val="FF000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47EB5DB-DED7-BD43-AA55-C4B47B13180F}"/>
              </a:ext>
            </a:extLst>
          </p:cNvPr>
          <p:cNvSpPr txBox="1"/>
          <p:nvPr/>
        </p:nvSpPr>
        <p:spPr>
          <a:xfrm>
            <a:off x="8144324" y="2273598"/>
            <a:ext cx="946494" cy="923330"/>
          </a:xfrm>
          <a:prstGeom prst="rect">
            <a:avLst/>
          </a:prstGeom>
          <a:noFill/>
        </p:spPr>
        <p:txBody>
          <a:bodyPr wrap="square" rtlCol="0">
            <a:spAutoFit/>
          </a:bodyPr>
          <a:lstStyle/>
          <a:p>
            <a:pPr algn="ctr"/>
            <a:r>
              <a:rPr lang="en-US" dirty="0"/>
              <a:t>Higher is better</a:t>
            </a:r>
          </a:p>
        </p:txBody>
      </p:sp>
      <p:sp>
        <p:nvSpPr>
          <p:cNvPr id="36" name="TextBox 35">
            <a:extLst>
              <a:ext uri="{FF2B5EF4-FFF2-40B4-BE49-F238E27FC236}">
                <a16:creationId xmlns:a16="http://schemas.microsoft.com/office/drawing/2014/main" id="{E09B26CF-3804-0F4D-9B13-44A0844AB6E8}"/>
              </a:ext>
            </a:extLst>
          </p:cNvPr>
          <p:cNvSpPr txBox="1"/>
          <p:nvPr/>
        </p:nvSpPr>
        <p:spPr>
          <a:xfrm>
            <a:off x="-32541" y="2273598"/>
            <a:ext cx="1522965" cy="923330"/>
          </a:xfrm>
          <a:prstGeom prst="rect">
            <a:avLst/>
          </a:prstGeom>
          <a:noFill/>
        </p:spPr>
        <p:txBody>
          <a:bodyPr wrap="square" rtlCol="0">
            <a:spAutoFit/>
          </a:bodyPr>
          <a:lstStyle/>
          <a:p>
            <a:pPr algn="ctr"/>
            <a:r>
              <a:rPr lang="en-US" dirty="0"/>
              <a:t>Throughput relative to baseline</a:t>
            </a:r>
          </a:p>
        </p:txBody>
      </p:sp>
      <p:graphicFrame>
        <p:nvGraphicFramePr>
          <p:cNvPr id="37" name="Chart 36">
            <a:extLst>
              <a:ext uri="{FF2B5EF4-FFF2-40B4-BE49-F238E27FC236}">
                <a16:creationId xmlns:a16="http://schemas.microsoft.com/office/drawing/2014/main" id="{6E005EA6-CC16-B245-9B34-32BB611F8D2F}"/>
              </a:ext>
            </a:extLst>
          </p:cNvPr>
          <p:cNvGraphicFramePr/>
          <p:nvPr>
            <p:extLst>
              <p:ext uri="{D42A27DB-BD31-4B8C-83A1-F6EECF244321}">
                <p14:modId xmlns:p14="http://schemas.microsoft.com/office/powerpoint/2010/main" val="2483115628"/>
              </p:ext>
            </p:extLst>
          </p:nvPr>
        </p:nvGraphicFramePr>
        <p:xfrm>
          <a:off x="5926653" y="2027454"/>
          <a:ext cx="1947600" cy="1527614"/>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a:extLst>
              <a:ext uri="{FF2B5EF4-FFF2-40B4-BE49-F238E27FC236}">
                <a16:creationId xmlns:a16="http://schemas.microsoft.com/office/drawing/2014/main" id="{0FF318E9-DD4D-E844-96F7-8DBEC9B6A647}"/>
              </a:ext>
            </a:extLst>
          </p:cNvPr>
          <p:cNvSpPr txBox="1"/>
          <p:nvPr/>
        </p:nvSpPr>
        <p:spPr>
          <a:xfrm>
            <a:off x="253009" y="4065903"/>
            <a:ext cx="8637981" cy="923330"/>
          </a:xfrm>
          <a:prstGeom prst="rect">
            <a:avLst/>
          </a:prstGeom>
          <a:noFill/>
          <a:ln>
            <a:noFill/>
          </a:ln>
        </p:spPr>
        <p:txBody>
          <a:bodyPr wrap="square" rtlCol="0">
            <a:spAutoFit/>
          </a:bodyPr>
          <a:lstStyle/>
          <a:p>
            <a:r>
              <a:rPr lang="en-US" dirty="0">
                <a:solidFill>
                  <a:srgbClr val="C00000"/>
                </a:solidFill>
              </a:rPr>
              <a:t>Slalom is </a:t>
            </a:r>
            <a:r>
              <a:rPr lang="en-US" b="1" dirty="0">
                <a:solidFill>
                  <a:srgbClr val="C00000"/>
                </a:solidFill>
              </a:rPr>
              <a:t>10-20x slower</a:t>
            </a:r>
            <a:r>
              <a:rPr lang="en-US" dirty="0">
                <a:solidFill>
                  <a:srgbClr val="C00000"/>
                </a:solidFill>
              </a:rPr>
              <a:t> than evaluating on GPU </a:t>
            </a:r>
            <a:r>
              <a:rPr lang="en-US" b="1" dirty="0">
                <a:solidFill>
                  <a:srgbClr val="C00000"/>
                </a:solidFill>
              </a:rPr>
              <a:t>(with no security guarantees)</a:t>
            </a:r>
          </a:p>
          <a:p>
            <a:pPr marL="285750" indent="-285750">
              <a:buFont typeface="Symbol" pitchFamily="2" charset="2"/>
              <a:buChar char="Þ"/>
            </a:pPr>
            <a:r>
              <a:rPr lang="en-US" dirty="0">
                <a:solidFill>
                  <a:srgbClr val="5C810E"/>
                </a:solidFill>
              </a:rPr>
              <a:t>But, Slalom only utilizes the GPU ~10% of the time</a:t>
            </a:r>
          </a:p>
          <a:p>
            <a:pPr marL="285750" indent="-285750">
              <a:buFont typeface="Symbol" pitchFamily="2" charset="2"/>
              <a:buChar char="Þ"/>
            </a:pPr>
            <a:r>
              <a:rPr lang="en-US" dirty="0">
                <a:solidFill>
                  <a:srgbClr val="5C810E"/>
                </a:solidFill>
              </a:rPr>
              <a:t>Multiple CPU enclaves can outsource to the same GPU</a:t>
            </a:r>
          </a:p>
        </p:txBody>
      </p:sp>
    </p:spTree>
    <p:extLst>
      <p:ext uri="{BB962C8B-B14F-4D97-AF65-F5344CB8AC3E}">
        <p14:creationId xmlns:p14="http://schemas.microsoft.com/office/powerpoint/2010/main" val="3543423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5869-1593-8241-803D-0A2DBE46A6D3}"/>
              </a:ext>
            </a:extLst>
          </p:cNvPr>
          <p:cNvSpPr>
            <a:spLocks noGrp="1"/>
          </p:cNvSpPr>
          <p:nvPr>
            <p:ph type="title"/>
          </p:nvPr>
        </p:nvSpPr>
        <p:spPr/>
        <p:txBody>
          <a:bodyPr/>
          <a:lstStyle/>
          <a:p>
            <a:r>
              <a:rPr lang="en-US" dirty="0"/>
              <a:t>Conclusions &amp; Open Problems</a:t>
            </a:r>
          </a:p>
        </p:txBody>
      </p:sp>
      <p:sp>
        <p:nvSpPr>
          <p:cNvPr id="3" name="Content Placeholder 2">
            <a:extLst>
              <a:ext uri="{FF2B5EF4-FFF2-40B4-BE49-F238E27FC236}">
                <a16:creationId xmlns:a16="http://schemas.microsoft.com/office/drawing/2014/main" id="{3E2AA5F5-8AA7-FF4A-8000-73BD0A1B580F}"/>
              </a:ext>
            </a:extLst>
          </p:cNvPr>
          <p:cNvSpPr>
            <a:spLocks noGrp="1"/>
          </p:cNvSpPr>
          <p:nvPr>
            <p:ph sz="quarter" idx="10"/>
          </p:nvPr>
        </p:nvSpPr>
        <p:spPr>
          <a:xfrm>
            <a:off x="955677" y="908685"/>
            <a:ext cx="7700963" cy="3875274"/>
          </a:xfrm>
        </p:spPr>
        <p:txBody>
          <a:bodyPr>
            <a:normAutofit/>
          </a:bodyPr>
          <a:lstStyle/>
          <a:p>
            <a:pPr lvl="1"/>
            <a:r>
              <a:rPr lang="en-US" b="1" dirty="0"/>
              <a:t>Slalom allows efficient and secure outsourcing of sensitive DNN computations to the cloud</a:t>
            </a:r>
          </a:p>
          <a:p>
            <a:pPr lvl="2"/>
            <a:r>
              <a:rPr lang="en-US" dirty="0"/>
              <a:t>Hardware isolation protects privacy &amp; integrity, but is slow</a:t>
            </a:r>
          </a:p>
          <a:p>
            <a:pPr lvl="2"/>
            <a:r>
              <a:rPr lang="en-US" dirty="0"/>
              <a:t>Slalom uses cryptography to leverage fast special-purpose hardware without any isolation guarantees</a:t>
            </a:r>
          </a:p>
          <a:p>
            <a:pPr lvl="2"/>
            <a:endParaRPr lang="en-US" b="1" dirty="0"/>
          </a:p>
          <a:p>
            <a:pPr lvl="1"/>
            <a:r>
              <a:rPr lang="en-US" b="1" dirty="0"/>
              <a:t>What about training?</a:t>
            </a:r>
          </a:p>
          <a:p>
            <a:pPr lvl="2"/>
            <a:r>
              <a:rPr lang="en-US" dirty="0"/>
              <a:t>Integrity: </a:t>
            </a:r>
            <a:r>
              <a:rPr lang="en-US" dirty="0" err="1"/>
              <a:t>Freivalds</a:t>
            </a:r>
            <a:r>
              <a:rPr lang="en-US" dirty="0"/>
              <a:t>’ still works </a:t>
            </a:r>
            <a:r>
              <a:rPr lang="en-US" dirty="0">
                <a:solidFill>
                  <a:srgbClr val="00B050"/>
                </a:solidFill>
                <a:sym typeface="Wingdings" pitchFamily="2" charset="2"/>
              </a:rPr>
              <a:t></a:t>
            </a:r>
            <a:endParaRPr lang="en-US" dirty="0">
              <a:solidFill>
                <a:srgbClr val="00B050"/>
              </a:solidFill>
            </a:endParaRPr>
          </a:p>
          <a:p>
            <a:pPr lvl="2"/>
            <a:r>
              <a:rPr lang="en-US" dirty="0"/>
              <a:t>Privacy: Model itself should remain secret </a:t>
            </a:r>
            <a:r>
              <a:rPr lang="en-US" dirty="0">
                <a:solidFill>
                  <a:srgbClr val="FF0000"/>
                </a:solidFill>
                <a:sym typeface="Wingdings" pitchFamily="2" charset="2"/>
              </a:rPr>
              <a:t></a:t>
            </a:r>
            <a:endParaRPr lang="en-US" dirty="0">
              <a:solidFill>
                <a:srgbClr val="FF0000"/>
              </a:solidFill>
            </a:endParaRPr>
          </a:p>
        </p:txBody>
      </p:sp>
      <p:sp>
        <p:nvSpPr>
          <p:cNvPr id="5" name="TextBox 4">
            <a:extLst>
              <a:ext uri="{FF2B5EF4-FFF2-40B4-BE49-F238E27FC236}">
                <a16:creationId xmlns:a16="http://schemas.microsoft.com/office/drawing/2014/main" id="{F2DAB0BA-DC99-5648-A775-4E1BF0398D5C}"/>
              </a:ext>
            </a:extLst>
          </p:cNvPr>
          <p:cNvSpPr txBox="1"/>
          <p:nvPr/>
        </p:nvSpPr>
        <p:spPr>
          <a:xfrm>
            <a:off x="2988874" y="3974862"/>
            <a:ext cx="3166251" cy="984885"/>
          </a:xfrm>
          <a:prstGeom prst="rect">
            <a:avLst/>
          </a:prstGeom>
          <a:noFill/>
        </p:spPr>
        <p:txBody>
          <a:bodyPr wrap="none" rtlCol="0">
            <a:spAutoFit/>
          </a:bodyPr>
          <a:lstStyle/>
          <a:p>
            <a:pPr algn="ctr"/>
            <a:r>
              <a:rPr lang="en-US" altLang="en-US" sz="1600" dirty="0">
                <a:solidFill>
                  <a:srgbClr val="000000"/>
                </a:solidFill>
                <a:latin typeface="Arial" panose="020B0604020202020204" pitchFamily="34" charset="0"/>
                <a:cs typeface="Arial" panose="020B0604020202020204" pitchFamily="34" charset="0"/>
                <a:hlinkClick r:id="rId3"/>
              </a:rPr>
              <a:t>https://arxiv.org/abs/1806.03287</a:t>
            </a:r>
            <a:endParaRPr lang="en-US" altLang="en-US" sz="1600" dirty="0">
              <a:solidFill>
                <a:srgbClr val="000000"/>
              </a:solidFill>
              <a:latin typeface="Arial" panose="020B0604020202020204" pitchFamily="34" charset="0"/>
              <a:cs typeface="Arial" panose="020B0604020202020204" pitchFamily="34" charset="0"/>
            </a:endParaRPr>
          </a:p>
          <a:p>
            <a:pPr algn="ctr">
              <a:spcBef>
                <a:spcPts val="600"/>
              </a:spcBef>
            </a:pPr>
            <a:r>
              <a:rPr lang="en-US" altLang="en-US" sz="1600" dirty="0">
                <a:solidFill>
                  <a:srgbClr val="000000"/>
                </a:solidFill>
                <a:latin typeface="Arial" panose="020B0604020202020204" pitchFamily="34" charset="0"/>
                <a:cs typeface="Arial" panose="020B0604020202020204" pitchFamily="34" charset="0"/>
                <a:hlinkClick r:id="rId4"/>
              </a:rPr>
              <a:t>https://github.com/ftramer/slalom</a:t>
            </a:r>
            <a:endParaRPr lang="en-US" altLang="en-US" sz="1600" dirty="0">
              <a:solidFill>
                <a:srgbClr val="000000"/>
              </a:solidFill>
              <a:latin typeface="Arial" panose="020B0604020202020204" pitchFamily="34" charset="0"/>
              <a:cs typeface="Arial" panose="020B0604020202020204" pitchFamily="34" charset="0"/>
            </a:endParaRPr>
          </a:p>
          <a:p>
            <a:pPr algn="ctr">
              <a:spcBef>
                <a:spcPts val="600"/>
              </a:spcBef>
            </a:pPr>
            <a:r>
              <a:rPr lang="en-US" altLang="en-US" sz="1600" dirty="0">
                <a:solidFill>
                  <a:srgbClr val="000000"/>
                </a:solidFill>
                <a:latin typeface="Arial" panose="020B0604020202020204" pitchFamily="34" charset="0"/>
                <a:cs typeface="Arial" panose="020B0604020202020204" pitchFamily="34" charset="0"/>
                <a:hlinkClick r:id="rId5"/>
              </a:rPr>
              <a:t>https://floriantramer.com</a:t>
            </a:r>
            <a:endParaRPr lang="en-US" altLang="en-US" sz="1600" dirty="0">
              <a:solidFill>
                <a:srgbClr val="000000"/>
              </a:solidFill>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16D21C04-61E2-C444-9ECA-18CF4F58DB39}"/>
              </a:ext>
            </a:extLst>
          </p:cNvPr>
          <p:cNvSpPr>
            <a:spLocks noGrp="1"/>
          </p:cNvSpPr>
          <p:nvPr>
            <p:ph type="sldNum" sz="quarter" idx="4"/>
          </p:nvPr>
        </p:nvSpPr>
        <p:spPr>
          <a:xfrm>
            <a:off x="8244681" y="59532"/>
            <a:ext cx="846137" cy="271462"/>
          </a:xfrm>
        </p:spPr>
        <p:txBody>
          <a:bodyPr/>
          <a:lstStyle/>
          <a:p>
            <a:fld id="{0A3EADB6-959D-164E-B396-A34FE865BD25}" type="slidenum">
              <a:rPr lang="en-US" altLang="en-US" smtClean="0"/>
              <a:pPr/>
              <a:t>7</a:t>
            </a:fld>
            <a:endParaRPr lang="en-US" altLang="en-US"/>
          </a:p>
        </p:txBody>
      </p:sp>
      <p:sp>
        <p:nvSpPr>
          <p:cNvPr id="4" name="Triangle 3">
            <a:extLst>
              <a:ext uri="{FF2B5EF4-FFF2-40B4-BE49-F238E27FC236}">
                <a16:creationId xmlns:a16="http://schemas.microsoft.com/office/drawing/2014/main" id="{1FBE6973-79A1-414D-BD84-F06217D5A647}"/>
              </a:ext>
            </a:extLst>
          </p:cNvPr>
          <p:cNvSpPr/>
          <p:nvPr/>
        </p:nvSpPr>
        <p:spPr>
          <a:xfrm>
            <a:off x="2651" y="2695500"/>
            <a:ext cx="2448000" cy="2448000"/>
          </a:xfrm>
          <a:prstGeom prst="triangle">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B456284-B805-0543-B184-0FF2B2C87A3B}"/>
              </a:ext>
            </a:extLst>
          </p:cNvPr>
          <p:cNvSpPr txBox="1"/>
          <p:nvPr/>
        </p:nvSpPr>
        <p:spPr>
          <a:xfrm rot="2700000">
            <a:off x="-364483" y="3957363"/>
            <a:ext cx="3046027" cy="338554"/>
          </a:xfrm>
          <a:prstGeom prst="rect">
            <a:avLst/>
          </a:prstGeom>
          <a:noFill/>
        </p:spPr>
        <p:txBody>
          <a:bodyPr wrap="none" rtlCol="0">
            <a:spAutoFit/>
          </a:bodyPr>
          <a:lstStyle/>
          <a:p>
            <a:r>
              <a:rPr lang="en-US" sz="1600" dirty="0">
                <a:solidFill>
                  <a:schemeClr val="bg1"/>
                </a:solidFill>
              </a:rPr>
              <a:t>Poster @4:30 - Great Hall BC #44</a:t>
            </a:r>
          </a:p>
        </p:txBody>
      </p:sp>
      <p:sp>
        <p:nvSpPr>
          <p:cNvPr id="10" name="Triangle 9">
            <a:extLst>
              <a:ext uri="{FF2B5EF4-FFF2-40B4-BE49-F238E27FC236}">
                <a16:creationId xmlns:a16="http://schemas.microsoft.com/office/drawing/2014/main" id="{A953F84C-942F-D84D-A38C-EB43CB9806CA}"/>
              </a:ext>
            </a:extLst>
          </p:cNvPr>
          <p:cNvSpPr/>
          <p:nvPr/>
        </p:nvSpPr>
        <p:spPr>
          <a:xfrm>
            <a:off x="1888" y="3347515"/>
            <a:ext cx="1800000" cy="1800000"/>
          </a:xfrm>
          <a:prstGeom prst="triangle">
            <a:avLst>
              <a:gd name="adj" fmla="val 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0369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1C33-8657-C54B-B5D0-4D68E7E38B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CD08BF-1404-C045-BE8A-3529D8879D46}"/>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24979326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FADCF-3A16-6B41-85E7-D90F8C900AB5}"/>
              </a:ext>
            </a:extLst>
          </p:cNvPr>
          <p:cNvSpPr>
            <a:spLocks noGrp="1"/>
          </p:cNvSpPr>
          <p:nvPr>
            <p:ph sz="quarter" idx="10"/>
          </p:nvPr>
        </p:nvSpPr>
        <p:spPr>
          <a:xfrm>
            <a:off x="425590" y="1138526"/>
            <a:ext cx="7700963" cy="3875274"/>
          </a:xfrm>
        </p:spPr>
        <p:txBody>
          <a:bodyPr>
            <a:normAutofit/>
          </a:bodyPr>
          <a:lstStyle/>
          <a:p>
            <a:pPr lvl="1"/>
            <a:r>
              <a:rPr lang="en-US" b="1" dirty="0"/>
              <a:t>Quantization</a:t>
            </a:r>
            <a:r>
              <a:rPr lang="en-US" dirty="0"/>
              <a:t>: Evaluate a DNN over </a:t>
            </a:r>
            <a:r>
              <a:rPr lang="en-US" dirty="0" err="1"/>
              <a:t>ℤ</a:t>
            </a:r>
            <a:r>
              <a:rPr lang="en-US" baseline="-25000" dirty="0" err="1"/>
              <a:t>p</a:t>
            </a:r>
            <a:r>
              <a:rPr lang="en-US" dirty="0"/>
              <a:t> for a large prime p</a:t>
            </a:r>
          </a:p>
          <a:p>
            <a:pPr marL="0" lvl="1" indent="0">
              <a:buNone/>
            </a:pPr>
            <a:endParaRPr lang="en-US" dirty="0"/>
          </a:p>
          <a:p>
            <a:pPr lvl="1"/>
            <a:r>
              <a:rPr lang="en-US" b="1" dirty="0"/>
              <a:t>Integrity</a:t>
            </a:r>
            <a:r>
              <a:rPr lang="en-US" dirty="0"/>
              <a:t>: </a:t>
            </a:r>
            <a:r>
              <a:rPr lang="en-US" dirty="0" err="1"/>
              <a:t>Freivalds</a:t>
            </a:r>
            <a:r>
              <a:rPr lang="en-US" dirty="0"/>
              <a:t>’ 1977</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lvl="1"/>
            <a:r>
              <a:rPr lang="en-US" b="1" dirty="0"/>
              <a:t>Privacy</a:t>
            </a:r>
            <a:r>
              <a:rPr lang="en-US" dirty="0"/>
              <a:t>: precomputed “one-time pads”</a:t>
            </a:r>
          </a:p>
          <a:p>
            <a:pPr lvl="2"/>
            <a:r>
              <a:rPr lang="en-US" dirty="0"/>
              <a:t>See paper for details</a:t>
            </a:r>
          </a:p>
          <a:p>
            <a:pPr lvl="2"/>
            <a:endParaRPr lang="en-US" dirty="0"/>
          </a:p>
        </p:txBody>
      </p:sp>
      <p:sp>
        <p:nvSpPr>
          <p:cNvPr id="2" name="Title 1">
            <a:extLst>
              <a:ext uri="{FF2B5EF4-FFF2-40B4-BE49-F238E27FC236}">
                <a16:creationId xmlns:a16="http://schemas.microsoft.com/office/drawing/2014/main" id="{0F4692EC-B7D8-5E41-8B01-ABA8884A98FE}"/>
              </a:ext>
            </a:extLst>
          </p:cNvPr>
          <p:cNvSpPr>
            <a:spLocks noGrp="1"/>
          </p:cNvSpPr>
          <p:nvPr>
            <p:ph type="title"/>
          </p:nvPr>
        </p:nvSpPr>
        <p:spPr/>
        <p:txBody>
          <a:bodyPr/>
          <a:lstStyle/>
          <a:p>
            <a:r>
              <a:rPr lang="en-US" dirty="0"/>
              <a:t>How to securely outsource a linear layer</a:t>
            </a:r>
          </a:p>
        </p:txBody>
      </p:sp>
      <p:sp>
        <p:nvSpPr>
          <p:cNvPr id="5" name="Rectangular Callout 4">
            <a:extLst>
              <a:ext uri="{FF2B5EF4-FFF2-40B4-BE49-F238E27FC236}">
                <a16:creationId xmlns:a16="http://schemas.microsoft.com/office/drawing/2014/main" id="{33C5DCC7-1DBE-7D44-B267-D0D08018B4C8}"/>
              </a:ext>
            </a:extLst>
          </p:cNvPr>
          <p:cNvSpPr/>
          <p:nvPr/>
        </p:nvSpPr>
        <p:spPr>
          <a:xfrm>
            <a:off x="4206288" y="3126996"/>
            <a:ext cx="2586311" cy="758649"/>
          </a:xfrm>
          <a:prstGeom prst="wedgeRectCallout">
            <a:avLst>
              <a:gd name="adj1" fmla="val -68693"/>
              <a:gd name="adj2" fmla="val -45657"/>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Verify any linear layer with a few inner products</a:t>
            </a:r>
            <a:br>
              <a:rPr lang="en-US" sz="1600" dirty="0">
                <a:solidFill>
                  <a:schemeClr val="tx1"/>
                </a:solidFill>
              </a:rPr>
            </a:br>
            <a:r>
              <a:rPr lang="en-US" sz="1600" dirty="0">
                <a:solidFill>
                  <a:schemeClr val="tx1"/>
                </a:solidFill>
              </a:rPr>
              <a:t>≈ O(n</a:t>
            </a:r>
            <a:r>
              <a:rPr lang="en-US" sz="1600" baseline="30000" dirty="0">
                <a:solidFill>
                  <a:schemeClr val="tx1"/>
                </a:solidFill>
              </a:rPr>
              <a:t>2</a:t>
            </a:r>
            <a:r>
              <a:rPr lang="en-US" sz="1600" dirty="0">
                <a:solidFill>
                  <a:schemeClr val="tx1"/>
                </a:solidFill>
              </a:rPr>
              <a:t>) instead of O(n</a:t>
            </a:r>
            <a:r>
              <a:rPr lang="en-US" sz="1600" baseline="30000" dirty="0">
                <a:solidFill>
                  <a:schemeClr val="tx1"/>
                </a:solidFill>
              </a:rPr>
              <a:t>3</a:t>
            </a:r>
            <a:r>
              <a:rPr lang="en-US" sz="1600" dirty="0">
                <a:solidFill>
                  <a:schemeClr val="tx1"/>
                </a:solidFill>
              </a:rPr>
              <a:t>)</a:t>
            </a:r>
          </a:p>
        </p:txBody>
      </p:sp>
      <p:sp>
        <p:nvSpPr>
          <p:cNvPr id="13" name="TextBox 12">
            <a:extLst>
              <a:ext uri="{FF2B5EF4-FFF2-40B4-BE49-F238E27FC236}">
                <a16:creationId xmlns:a16="http://schemas.microsoft.com/office/drawing/2014/main" id="{7DD2EC48-D35A-234F-B8FD-B0AF359830D6}"/>
              </a:ext>
            </a:extLst>
          </p:cNvPr>
          <p:cNvSpPr txBox="1"/>
          <p:nvPr/>
        </p:nvSpPr>
        <p:spPr>
          <a:xfrm>
            <a:off x="2110155" y="2396674"/>
            <a:ext cx="1042273" cy="369332"/>
          </a:xfrm>
          <a:prstGeom prst="rect">
            <a:avLst/>
          </a:prstGeom>
          <a:noFill/>
        </p:spPr>
        <p:txBody>
          <a:bodyPr wrap="none" rtlCol="0">
            <a:spAutoFit/>
          </a:bodyPr>
          <a:lstStyle/>
          <a:p>
            <a:r>
              <a:rPr lang="en-US" b="1" dirty="0">
                <a:solidFill>
                  <a:srgbClr val="FF0000"/>
                </a:solidFill>
              </a:rPr>
              <a:t>Y</a:t>
            </a:r>
            <a:r>
              <a:rPr lang="en-US" b="1" dirty="0"/>
              <a:t> </a:t>
            </a:r>
            <a:r>
              <a:rPr lang="en-US" dirty="0"/>
              <a:t>≟ </a:t>
            </a:r>
            <a:r>
              <a:rPr lang="en-US" b="1" dirty="0">
                <a:solidFill>
                  <a:schemeClr val="accent4"/>
                </a:solidFill>
              </a:rPr>
              <a:t>X</a:t>
            </a:r>
            <a:r>
              <a:rPr lang="en-US" b="1" dirty="0"/>
              <a:t> </a:t>
            </a:r>
            <a:r>
              <a:rPr lang="en-US" dirty="0"/>
              <a:t>· </a:t>
            </a:r>
            <a:r>
              <a:rPr lang="en-US" b="1" dirty="0">
                <a:solidFill>
                  <a:srgbClr val="0070C0"/>
                </a:solidFill>
              </a:rPr>
              <a:t>W</a:t>
            </a:r>
            <a:endParaRPr lang="en-US" dirty="0">
              <a:solidFill>
                <a:srgbClr val="0070C0"/>
              </a:solidFill>
            </a:endParaRPr>
          </a:p>
        </p:txBody>
      </p:sp>
      <p:grpSp>
        <p:nvGrpSpPr>
          <p:cNvPr id="25" name="Group 24">
            <a:extLst>
              <a:ext uri="{FF2B5EF4-FFF2-40B4-BE49-F238E27FC236}">
                <a16:creationId xmlns:a16="http://schemas.microsoft.com/office/drawing/2014/main" id="{BED2E2DF-6506-D841-825C-ECF05182C5C7}"/>
              </a:ext>
            </a:extLst>
          </p:cNvPr>
          <p:cNvGrpSpPr/>
          <p:nvPr/>
        </p:nvGrpSpPr>
        <p:grpSpPr>
          <a:xfrm>
            <a:off x="300208" y="2701435"/>
            <a:ext cx="3335550" cy="884975"/>
            <a:chOff x="300208" y="2645165"/>
            <a:chExt cx="3335550" cy="884975"/>
          </a:xfrm>
        </p:grpSpPr>
        <p:sp>
          <p:nvSpPr>
            <p:cNvPr id="14" name="TextBox 13">
              <a:extLst>
                <a:ext uri="{FF2B5EF4-FFF2-40B4-BE49-F238E27FC236}">
                  <a16:creationId xmlns:a16="http://schemas.microsoft.com/office/drawing/2014/main" id="{9871D123-0EE2-4E4A-8E51-7187AF095793}"/>
                </a:ext>
              </a:extLst>
            </p:cNvPr>
            <p:cNvSpPr txBox="1"/>
            <p:nvPr/>
          </p:nvSpPr>
          <p:spPr>
            <a:xfrm>
              <a:off x="1264596" y="2645165"/>
              <a:ext cx="2371162" cy="369332"/>
            </a:xfrm>
            <a:prstGeom prst="rect">
              <a:avLst/>
            </a:prstGeom>
            <a:noFill/>
          </p:spPr>
          <p:txBody>
            <a:bodyPr wrap="none" rtlCol="0">
              <a:spAutoFit/>
            </a:bodyPr>
            <a:lstStyle/>
            <a:p>
              <a:r>
                <a:rPr lang="en-US" dirty="0"/>
                <a:t>check </a:t>
              </a:r>
              <a:r>
                <a:rPr lang="en-US" b="1" dirty="0">
                  <a:solidFill>
                    <a:srgbClr val="FF0000"/>
                  </a:solidFill>
                </a:rPr>
                <a:t>Y</a:t>
              </a:r>
              <a:r>
                <a:rPr lang="en-US" dirty="0"/>
                <a:t> · </a:t>
              </a:r>
              <a:r>
                <a:rPr lang="en-US" b="1" dirty="0">
                  <a:solidFill>
                    <a:schemeClr val="accent1"/>
                  </a:solidFill>
                </a:rPr>
                <a:t>r</a:t>
              </a:r>
              <a:r>
                <a:rPr lang="en-US" dirty="0"/>
                <a:t> ≟ </a:t>
              </a:r>
              <a:r>
                <a:rPr lang="en-US" b="1" dirty="0">
                  <a:solidFill>
                    <a:schemeClr val="accent4"/>
                  </a:solidFill>
                </a:rPr>
                <a:t>X</a:t>
              </a:r>
              <a:r>
                <a:rPr lang="en-US" dirty="0"/>
                <a:t> · (</a:t>
              </a:r>
              <a:r>
                <a:rPr lang="en-US" b="1" dirty="0">
                  <a:solidFill>
                    <a:srgbClr val="0070C0"/>
                  </a:solidFill>
                </a:rPr>
                <a:t>W</a:t>
              </a:r>
              <a:r>
                <a:rPr lang="en-US" dirty="0"/>
                <a:t> · </a:t>
              </a:r>
              <a:r>
                <a:rPr lang="en-US" b="1" dirty="0">
                  <a:solidFill>
                    <a:schemeClr val="accent1"/>
                  </a:solidFill>
                </a:rPr>
                <a:t>r</a:t>
              </a:r>
              <a:r>
                <a:rPr lang="en-US" dirty="0"/>
                <a:t>)  </a:t>
              </a:r>
            </a:p>
          </p:txBody>
        </p:sp>
        <p:cxnSp>
          <p:nvCxnSpPr>
            <p:cNvPr id="17" name="Curved Connector 16">
              <a:extLst>
                <a:ext uri="{FF2B5EF4-FFF2-40B4-BE49-F238E27FC236}">
                  <a16:creationId xmlns:a16="http://schemas.microsoft.com/office/drawing/2014/main" id="{4CC3AC96-3521-FB4C-A214-1D644380AE83}"/>
                </a:ext>
              </a:extLst>
            </p:cNvPr>
            <p:cNvCxnSpPr/>
            <p:nvPr/>
          </p:nvCxnSpPr>
          <p:spPr>
            <a:xfrm flipV="1">
              <a:off x="1123717" y="2991545"/>
              <a:ext cx="1132885" cy="285694"/>
            </a:xfrm>
            <a:prstGeom prst="curvedConnector3">
              <a:avLst>
                <a:gd name="adj1" fmla="val 100000"/>
              </a:avLst>
            </a:prstGeom>
            <a:ln w="12700">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67B6132-194D-5040-95B6-5E42EA9B47F0}"/>
                </a:ext>
              </a:extLst>
            </p:cNvPr>
            <p:cNvSpPr txBox="1"/>
            <p:nvPr/>
          </p:nvSpPr>
          <p:spPr>
            <a:xfrm>
              <a:off x="300208" y="3006920"/>
              <a:ext cx="906565" cy="523220"/>
            </a:xfrm>
            <a:prstGeom prst="rect">
              <a:avLst/>
            </a:prstGeom>
            <a:noFill/>
          </p:spPr>
          <p:txBody>
            <a:bodyPr wrap="square" rtlCol="0">
              <a:spAutoFit/>
            </a:bodyPr>
            <a:lstStyle/>
            <a:p>
              <a:pPr algn="ctr"/>
              <a:r>
                <a:rPr lang="en-US" sz="1400" dirty="0"/>
                <a:t>random vector</a:t>
              </a:r>
            </a:p>
          </p:txBody>
        </p:sp>
      </p:grpSp>
      <p:grpSp>
        <p:nvGrpSpPr>
          <p:cNvPr id="34" name="Group 33">
            <a:extLst>
              <a:ext uri="{FF2B5EF4-FFF2-40B4-BE49-F238E27FC236}">
                <a16:creationId xmlns:a16="http://schemas.microsoft.com/office/drawing/2014/main" id="{9EE6A2FF-8999-D144-BD78-12135D31B01E}"/>
              </a:ext>
            </a:extLst>
          </p:cNvPr>
          <p:cNvGrpSpPr/>
          <p:nvPr/>
        </p:nvGrpSpPr>
        <p:grpSpPr>
          <a:xfrm>
            <a:off x="4206288" y="1130385"/>
            <a:ext cx="4854829" cy="1803135"/>
            <a:chOff x="4206288" y="1130385"/>
            <a:chExt cx="4854829" cy="1803135"/>
          </a:xfrm>
        </p:grpSpPr>
        <p:grpSp>
          <p:nvGrpSpPr>
            <p:cNvPr id="30" name="Group 29">
              <a:extLst>
                <a:ext uri="{FF2B5EF4-FFF2-40B4-BE49-F238E27FC236}">
                  <a16:creationId xmlns:a16="http://schemas.microsoft.com/office/drawing/2014/main" id="{093B54FD-D3FA-F247-A942-8C4ECAB4DB70}"/>
                </a:ext>
              </a:extLst>
            </p:cNvPr>
            <p:cNvGrpSpPr/>
            <p:nvPr/>
          </p:nvGrpSpPr>
          <p:grpSpPr>
            <a:xfrm>
              <a:off x="4206288" y="1763728"/>
              <a:ext cx="3124098" cy="1169792"/>
              <a:chOff x="4206288" y="1763728"/>
              <a:chExt cx="3124098" cy="1169792"/>
            </a:xfrm>
          </p:grpSpPr>
          <p:sp>
            <p:nvSpPr>
              <p:cNvPr id="27" name="Frame 26">
                <a:extLst>
                  <a:ext uri="{FF2B5EF4-FFF2-40B4-BE49-F238E27FC236}">
                    <a16:creationId xmlns:a16="http://schemas.microsoft.com/office/drawing/2014/main" id="{4ADDFFD6-70EA-0D44-9ECB-72302CF0093D}"/>
                  </a:ext>
                </a:extLst>
              </p:cNvPr>
              <p:cNvSpPr/>
              <p:nvPr/>
            </p:nvSpPr>
            <p:spPr>
              <a:xfrm>
                <a:off x="4206288" y="1763728"/>
                <a:ext cx="2004012" cy="1169792"/>
              </a:xfrm>
              <a:prstGeom prst="frame">
                <a:avLst>
                  <a:gd name="adj1" fmla="val 9622"/>
                </a:avLst>
              </a:prstGeom>
              <a:pattFill prst="horzBrick">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4" name="Group 23">
                <a:extLst>
                  <a:ext uri="{FF2B5EF4-FFF2-40B4-BE49-F238E27FC236}">
                    <a16:creationId xmlns:a16="http://schemas.microsoft.com/office/drawing/2014/main" id="{193B1ACC-409A-CE46-8852-D456EF0FCA9D}"/>
                  </a:ext>
                </a:extLst>
              </p:cNvPr>
              <p:cNvGrpSpPr/>
              <p:nvPr/>
            </p:nvGrpSpPr>
            <p:grpSpPr>
              <a:xfrm>
                <a:off x="4433884" y="2009657"/>
                <a:ext cx="2896502" cy="792708"/>
                <a:chOff x="4433884" y="2009657"/>
                <a:chExt cx="2896502" cy="792708"/>
              </a:xfrm>
            </p:grpSpPr>
            <p:pic>
              <p:nvPicPr>
                <p:cNvPr id="7" name="Picture 15" descr="https://lh3.googleusercontent.com/4WQKDVFV6T1PoOJIDUjFqCiaG1w6xavb8tvs7Dp6RIvRecaF-cAYnuxmZgWy-c6MlUOQXmbXGIVGY5rhmyj-mJtUo6xxQSIJjxJA7BazP-i15uNjB1KG2OQEaZpHQd-4eNjjV33-vYpgvg">
                  <a:extLst>
                    <a:ext uri="{FF2B5EF4-FFF2-40B4-BE49-F238E27FC236}">
                      <a16:creationId xmlns:a16="http://schemas.microsoft.com/office/drawing/2014/main" id="{19F583A9-288F-CC46-8B85-6AF571BD5DC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40948" y="2027587"/>
                  <a:ext cx="489438" cy="7586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A5BC54D1-43B2-5D43-A003-0F650280D2ED}"/>
                    </a:ext>
                  </a:extLst>
                </p:cNvPr>
                <p:cNvCxnSpPr>
                  <a:cxnSpLocks/>
                </p:cNvCxnSpPr>
                <p:nvPr/>
              </p:nvCxnSpPr>
              <p:spPr>
                <a:xfrm>
                  <a:off x="6210300" y="2330665"/>
                  <a:ext cx="4959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3756963-1917-954E-9A36-5EED3D70617B}"/>
                    </a:ext>
                  </a:extLst>
                </p:cNvPr>
                <p:cNvCxnSpPr>
                  <a:cxnSpLocks/>
                </p:cNvCxnSpPr>
                <p:nvPr/>
              </p:nvCxnSpPr>
              <p:spPr>
                <a:xfrm flipH="1">
                  <a:off x="6210300" y="2524142"/>
                  <a:ext cx="4959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7B5AABF-D977-4743-BB3A-78F284FB4C41}"/>
                    </a:ext>
                  </a:extLst>
                </p:cNvPr>
                <p:cNvSpPr txBox="1"/>
                <p:nvPr/>
              </p:nvSpPr>
              <p:spPr>
                <a:xfrm>
                  <a:off x="6212490" y="2056816"/>
                  <a:ext cx="489438" cy="338554"/>
                </a:xfrm>
                <a:prstGeom prst="rect">
                  <a:avLst/>
                </a:prstGeom>
                <a:noFill/>
              </p:spPr>
              <p:txBody>
                <a:bodyPr wrap="square" rtlCol="0">
                  <a:spAutoFit/>
                </a:bodyPr>
                <a:lstStyle/>
                <a:p>
                  <a:pPr algn="ctr"/>
                  <a:r>
                    <a:rPr lang="en-US" sz="1600" b="1" dirty="0">
                      <a:solidFill>
                        <a:schemeClr val="accent4"/>
                      </a:solidFill>
                    </a:rPr>
                    <a:t>X</a:t>
                  </a:r>
                </a:p>
              </p:txBody>
            </p:sp>
            <p:sp>
              <p:nvSpPr>
                <p:cNvPr id="11" name="TextBox 10">
                  <a:extLst>
                    <a:ext uri="{FF2B5EF4-FFF2-40B4-BE49-F238E27FC236}">
                      <a16:creationId xmlns:a16="http://schemas.microsoft.com/office/drawing/2014/main" id="{2FDC6DBE-D56F-834A-B64E-38A23F054C1B}"/>
                    </a:ext>
                  </a:extLst>
                </p:cNvPr>
                <p:cNvSpPr txBox="1"/>
                <p:nvPr/>
              </p:nvSpPr>
              <p:spPr>
                <a:xfrm>
                  <a:off x="6223289" y="2463811"/>
                  <a:ext cx="495976" cy="338554"/>
                </a:xfrm>
                <a:prstGeom prst="rect">
                  <a:avLst/>
                </a:prstGeom>
                <a:noFill/>
              </p:spPr>
              <p:txBody>
                <a:bodyPr wrap="square" rtlCol="0">
                  <a:spAutoFit/>
                </a:bodyPr>
                <a:lstStyle/>
                <a:p>
                  <a:pPr algn="ctr"/>
                  <a:r>
                    <a:rPr lang="en-US" sz="1600" b="1" dirty="0">
                      <a:solidFill>
                        <a:srgbClr val="FF0000"/>
                      </a:solidFill>
                    </a:rPr>
                    <a:t>Y</a:t>
                  </a:r>
                </a:p>
              </p:txBody>
            </p:sp>
            <p:sp>
              <p:nvSpPr>
                <p:cNvPr id="15" name="Rounded Rectangle 14">
                  <a:extLst>
                    <a:ext uri="{FF2B5EF4-FFF2-40B4-BE49-F238E27FC236}">
                      <a16:creationId xmlns:a16="http://schemas.microsoft.com/office/drawing/2014/main" id="{97542AFC-0136-ED45-A0B0-2F5362AB494F}"/>
                    </a:ext>
                  </a:extLst>
                </p:cNvPr>
                <p:cNvSpPr/>
                <p:nvPr/>
              </p:nvSpPr>
              <p:spPr>
                <a:xfrm>
                  <a:off x="4433884" y="2009657"/>
                  <a:ext cx="1565910" cy="66149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Linear layer with kernel  </a:t>
                  </a:r>
                  <a:r>
                    <a:rPr lang="en-US" sz="1600" b="1" dirty="0">
                      <a:solidFill>
                        <a:srgbClr val="0070C0"/>
                      </a:solidFill>
                    </a:rPr>
                    <a:t>W</a:t>
                  </a:r>
                </a:p>
              </p:txBody>
            </p:sp>
          </p:grpSp>
        </p:grpSp>
        <p:sp>
          <p:nvSpPr>
            <p:cNvPr id="32" name="Cloud Callout 31">
              <a:extLst>
                <a:ext uri="{FF2B5EF4-FFF2-40B4-BE49-F238E27FC236}">
                  <a16:creationId xmlns:a16="http://schemas.microsoft.com/office/drawing/2014/main" id="{8C4AC643-E8C1-CC4F-8826-E227A8592F1B}"/>
                </a:ext>
              </a:extLst>
            </p:cNvPr>
            <p:cNvSpPr/>
            <p:nvPr/>
          </p:nvSpPr>
          <p:spPr>
            <a:xfrm>
              <a:off x="6840948" y="1130385"/>
              <a:ext cx="2220169" cy="928546"/>
            </a:xfrm>
            <a:prstGeom prst="cloudCallout">
              <a:avLst>
                <a:gd name="adj1" fmla="val -18932"/>
                <a:gd name="adj2" fmla="val 76135"/>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Maybe I’ll compute </a:t>
              </a:r>
              <a:r>
                <a:rPr lang="en-US" sz="1600" b="1" dirty="0">
                  <a:solidFill>
                    <a:schemeClr val="accent4"/>
                  </a:solidFill>
                </a:rPr>
                <a:t>X</a:t>
              </a:r>
              <a:r>
                <a:rPr lang="en-US" sz="1600" dirty="0">
                  <a:solidFill>
                    <a:schemeClr val="tx1"/>
                  </a:solidFill>
                </a:rPr>
                <a:t> · </a:t>
              </a:r>
              <a:r>
                <a:rPr lang="en-US" sz="1600" b="1" dirty="0">
                  <a:solidFill>
                    <a:srgbClr val="0070C0"/>
                  </a:solidFill>
                </a:rPr>
                <a:t>W</a:t>
              </a:r>
              <a:r>
                <a:rPr lang="en-US" sz="1600" dirty="0">
                  <a:solidFill>
                    <a:schemeClr val="tx1"/>
                  </a:solidFill>
                </a:rPr>
                <a:t> incorrectly</a:t>
              </a:r>
            </a:p>
          </p:txBody>
        </p:sp>
        <p:pic>
          <p:nvPicPr>
            <p:cNvPr id="33" name="Picture 19" descr="https://lh6.googleusercontent.com/rTRMzO2BqzeY-oDa9Vv5EU3aaQXufp2bYaZBbtsZk-jPiFv4-5HUPJWwwuJMZeFVUln5f-xLkMhD2FpBZBfRGNQvunTXb-LW1dPGjiNz5Mp9EBfIavkhHKcCA11yDsg697gV7y9MPdHmHQ">
              <a:extLst>
                <a:ext uri="{FF2B5EF4-FFF2-40B4-BE49-F238E27FC236}">
                  <a16:creationId xmlns:a16="http://schemas.microsoft.com/office/drawing/2014/main" id="{EAAFE4F6-9713-D04E-9144-21E55CAE971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30386" y="2382566"/>
              <a:ext cx="504063" cy="395536"/>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Rectangular Callout 89">
            <a:extLst>
              <a:ext uri="{FF2B5EF4-FFF2-40B4-BE49-F238E27FC236}">
                <a16:creationId xmlns:a16="http://schemas.microsoft.com/office/drawing/2014/main" id="{A98483AB-B329-644E-861A-C3750CF5FF2E}"/>
              </a:ext>
            </a:extLst>
          </p:cNvPr>
          <p:cNvSpPr/>
          <p:nvPr/>
        </p:nvSpPr>
        <p:spPr>
          <a:xfrm>
            <a:off x="5386640" y="4125659"/>
            <a:ext cx="3124314" cy="563844"/>
          </a:xfrm>
          <a:prstGeom prst="wedgeRectCallout">
            <a:avLst>
              <a:gd name="adj1" fmla="val -68300"/>
              <a:gd name="adj2" fmla="val -20707"/>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Evaluate model on </a:t>
            </a:r>
            <a:r>
              <a:rPr lang="en-US" sz="1600" b="1" dirty="0">
                <a:solidFill>
                  <a:schemeClr val="tx1"/>
                </a:solidFill>
              </a:rPr>
              <a:t>random</a:t>
            </a:r>
            <a:r>
              <a:rPr lang="en-US" sz="1600" dirty="0">
                <a:solidFill>
                  <a:schemeClr val="tx1"/>
                </a:solidFill>
              </a:rPr>
              <a:t> data in offline preprocessing phase</a:t>
            </a:r>
          </a:p>
        </p:txBody>
      </p:sp>
    </p:spTree>
    <p:extLst>
      <p:ext uri="{BB962C8B-B14F-4D97-AF65-F5344CB8AC3E}">
        <p14:creationId xmlns:p14="http://schemas.microsoft.com/office/powerpoint/2010/main" val="2245072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90" grpId="0" animBg="1"/>
    </p:bldLst>
  </p:timing>
</p:sld>
</file>

<file path=ppt/theme/theme1.xml><?xml version="1.0" encoding="utf-8"?>
<a:theme xmlns:a="http://schemas.openxmlformats.org/drawingml/2006/main" name="SU_Preso_16x9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CA2118A-8B09-DF46-B2E3-CECEE15F693E}" vid="{99697F36-56CB-0247-9FE7-C4CD677E684F}"/>
    </a:ext>
  </a:ext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CA2118A-8B09-DF46-B2E3-CECEE15F693E}" vid="{25B6CA78-4498-4547-A97A-4F6D626ACDD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SU_Preso_16x9_v6</Template>
  <TotalTime>21932</TotalTime>
  <Words>1331</Words>
  <Application>Microsoft Macintosh PowerPoint</Application>
  <PresentationFormat>On-screen Show (16:9)</PresentationFormat>
  <Paragraphs>184</Paragraphs>
  <Slides>10</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Cambria Math</vt:lpstr>
      <vt:lpstr>Source Sans Pro</vt:lpstr>
      <vt:lpstr>Source Sans Pro Semibold</vt:lpstr>
      <vt:lpstr>Symbol</vt:lpstr>
      <vt:lpstr>Wingdings</vt:lpstr>
      <vt:lpstr>SU_Preso_16x9_v6</vt:lpstr>
      <vt:lpstr>SU_Template_TopBar</vt:lpstr>
      <vt:lpstr>Slalom:  Fast, Verifiable and Private Execution of Neural Networks in Trusted Hardware</vt:lpstr>
      <vt:lpstr>Securely outsourcing ML inference with hardware isolation</vt:lpstr>
      <vt:lpstr>Slalom: Outsource ML from CPU enclave to special-purpose hardware</vt:lpstr>
      <vt:lpstr>Outsourcing ML inference using cryptography</vt:lpstr>
      <vt:lpstr>How to securely outsource a matrix product</vt:lpstr>
      <vt:lpstr>Evaluation</vt:lpstr>
      <vt:lpstr>Conclusions &amp; Open Problems</vt:lpstr>
      <vt:lpstr>PowerPoint Presentation</vt:lpstr>
      <vt:lpstr>How to securely outsource a linear layer</vt:lpstr>
      <vt:lpstr>Privacy with precomputed one-time pads</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Guidelines</dc:title>
  <dc:creator>florian.tramer@gmail.com</dc:creator>
  <dc:description>2012 PowerPoint template redesign</dc:description>
  <cp:lastModifiedBy>florian.tramer@gmail.com</cp:lastModifiedBy>
  <cp:revision>185</cp:revision>
  <dcterms:created xsi:type="dcterms:W3CDTF">2018-12-06T19:28:40Z</dcterms:created>
  <dcterms:modified xsi:type="dcterms:W3CDTF">2019-05-07T19:45:09Z</dcterms:modified>
</cp:coreProperties>
</file>