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70" r:id="rId3"/>
    <p:sldId id="357" r:id="rId4"/>
    <p:sldId id="362" r:id="rId5"/>
    <p:sldId id="363" r:id="rId6"/>
    <p:sldId id="317" r:id="rId7"/>
    <p:sldId id="318" r:id="rId8"/>
    <p:sldId id="377" r:id="rId9"/>
    <p:sldId id="358" r:id="rId10"/>
    <p:sldId id="319" r:id="rId11"/>
    <p:sldId id="326" r:id="rId12"/>
    <p:sldId id="327" r:id="rId13"/>
    <p:sldId id="328" r:id="rId14"/>
    <p:sldId id="320" r:id="rId15"/>
    <p:sldId id="321" r:id="rId16"/>
    <p:sldId id="373" r:id="rId17"/>
    <p:sldId id="374" r:id="rId18"/>
    <p:sldId id="322" r:id="rId19"/>
    <p:sldId id="323" r:id="rId20"/>
    <p:sldId id="378" r:id="rId21"/>
    <p:sldId id="351" r:id="rId22"/>
    <p:sldId id="352" r:id="rId23"/>
    <p:sldId id="356" r:id="rId24"/>
    <p:sldId id="371" r:id="rId25"/>
    <p:sldId id="365" r:id="rId26"/>
    <p:sldId id="366" r:id="rId27"/>
    <p:sldId id="376" r:id="rId28"/>
    <p:sldId id="368" r:id="rId29"/>
    <p:sldId id="372" r:id="rId30"/>
    <p:sldId id="36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620"/>
  </p:normalViewPr>
  <p:slideViewPr>
    <p:cSldViewPr snapToGrid="0">
      <p:cViewPr varScale="1">
        <p:scale>
          <a:sx n="103" d="100"/>
          <a:sy n="103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D322F-219D-0248-A37B-6BE3B0CA7F91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894D-1083-964A-AAE1-27F528C4B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6894D-1083-964A-AAE1-27F528C4BE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1F30-2B10-7B30-0C7F-DCD016B32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82A1-60AC-F328-EC46-276EEF7C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80D4-5F54-AC73-9ACF-B4D84F18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0F3A-6CD1-8943-AB6C-205838473D11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DC16-AD31-4B3A-B5CC-807A90AB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18CC-F441-15B3-864D-4FD8D455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6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DECF-DFE2-0D0D-3F04-BC283B85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C7597-CC78-F4A4-1E59-50E2EAE2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E74B-5932-A728-E140-F8AEDD44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3F9B-7711-4649-91FE-100E348CDE14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198D-20B8-65C5-794C-60D476F6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F7A4E-C943-B5CC-9BBA-57C132A4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F02C5-816F-F3FE-E6A1-C0682CF2D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C0BEF-7F33-E54B-95C6-AD3304F6E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ED21E-E905-9BB8-8217-303BCB88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0CB4-7D05-CB46-90B4-96AB7AC36775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5921-C8C8-4481-5E6F-E5DCCAFD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C63A-1728-1FE9-2B25-02D68FA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9145-B6D7-2D4E-B941-85C4CA62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0C1C-0507-1F3B-0C0F-F67C6EE0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3AE0-443C-8793-4291-BF810153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1240-8A96-414A-AA3A-1B79C8D005ED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2F79-D0D6-A921-498E-A971CFD6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5AD2-36E6-5A46-CBB7-F501BEA5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09EC-E298-E6D1-040C-B3486719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E50E-4983-4C94-8181-7B3C599D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1EFE-F78C-CDAB-653A-8A59BDFE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FC2F-90CA-ED49-965F-E6B7A52E3868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26F9-5D5D-7CF5-395B-61E264E0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571C-9EA7-0AC6-3190-C8F49E69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18A0-8F8A-B976-80EE-1FE21945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EA33-3C4F-66CB-14DF-539444213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C917F-8C73-42FF-9EEC-1AA2AE92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D116-3A1E-16B2-729E-51840C4F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912-A125-4B44-ADCB-4580F29EC022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FFFCC-011B-C12A-0138-27C13803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66BD8-2847-BE31-9016-5D40155A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5F65-925A-36C1-D0EC-8E7F693D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026FC-23D3-DD42-EF1B-0BA0B889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A5307-2D82-9C5A-0E8A-B6A4E7403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0E606-540B-681C-DFFB-2EC116F09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A7007-C0A4-1E83-7C07-510F9A56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A3A36-A5EE-76AA-6EB1-DF71746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8C0D-EAD9-3D41-A70A-032317EE631F}" type="datetime1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C17D2-F6A9-3FAF-1C52-53C7A55C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0692D-5393-4386-F637-D49B2347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E6DE-8DB2-D889-4877-4F6CEC39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571D9-DFD4-6C70-7EA0-07747445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A015-E57B-094A-863B-54B22DC9CD0C}" type="datetime1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C48C0-6FAB-2A30-C7E9-25234B27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85873-2B33-1A54-E39A-A02D8B25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F42C8-700C-EA87-A5D0-6CAD8895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2D2-0171-3E49-9807-D766FFCD1968}" type="datetime1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AB7F7-24B0-3AA6-0879-88E825CC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4FAA-5080-A401-7906-DFD21185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EFBA-42A7-3B4C-4E86-44F05CF3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5A7B-5C98-8EDA-3B19-275CC134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9C575-5D66-0C92-CE4E-6E2318040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3B8EF-50B3-B145-7634-0F52AF29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0315-B84F-CB46-8C7B-543864A5B1E0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DEC41-0B43-7AF8-2EBC-9FB3C4AF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A84C9-95AF-DF87-28D5-D7578006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68F8-7159-6176-0D0B-52B34FCD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E6B28-7776-FCED-6922-8331D654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1612D-4C1B-9175-84FB-294A9369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6758-0869-D46F-CC1B-074271DE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04EA-A62B-DB4A-B0BE-4527A4D2CD5A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40002-6987-2DD2-302F-DD29E217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62E0A-659F-EB65-6773-3D5F20D8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72BCA-F0F2-1325-A805-2728D178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AAFD-7D10-9288-3536-3D1ADD8D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5A6F7-C27A-905E-660C-3E60647B9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4C3D-26D8-434D-8EDE-6029F599B9C4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02438-FB3D-CCE6-6EAB-8B956D68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9EC3F-7EA7-3F96-CDA7-3847AE40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B538-99CA-0345-983A-858B7B8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spylab.a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13.png"/><Relationship Id="rId12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thz-spylab/realistic-adv-exampl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microsoft.com/office/2007/relationships/hdphoto" Target="../media/hdphoto1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microsoft.com/office/2007/relationships/hdphoto" Target="../media/hdphoto15.wdp"/><Relationship Id="rId4" Type="http://schemas.openxmlformats.org/officeDocument/2006/relationships/image" Target="../media/image25.pn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12" Type="http://schemas.microsoft.com/office/2007/relationships/hdphoto" Target="../media/hdphoto18.wdp"/><Relationship Id="rId17" Type="http://schemas.openxmlformats.org/officeDocument/2006/relationships/image" Target="../media/image49.png"/><Relationship Id="rId2" Type="http://schemas.openxmlformats.org/officeDocument/2006/relationships/image" Target="../media/image4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microsoft.com/office/2007/relationships/hdphoto" Target="../media/hdphoto14.wdp"/><Relationship Id="rId5" Type="http://schemas.openxmlformats.org/officeDocument/2006/relationships/image" Target="../media/image25.png"/><Relationship Id="rId15" Type="http://schemas.openxmlformats.org/officeDocument/2006/relationships/image" Target="../media/image47.png"/><Relationship Id="rId10" Type="http://schemas.microsoft.com/office/2007/relationships/hdphoto" Target="../media/hdphoto17.wdp"/><Relationship Id="rId4" Type="http://schemas.openxmlformats.org/officeDocument/2006/relationships/image" Target="../media/image14.png"/><Relationship Id="rId9" Type="http://schemas.microsoft.com/office/2007/relationships/hdphoto" Target="../media/hdphoto8.wdp"/><Relationship Id="rId1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43.png"/><Relationship Id="rId18" Type="http://schemas.openxmlformats.org/officeDocument/2006/relationships/image" Target="../media/image49.png"/><Relationship Id="rId3" Type="http://schemas.openxmlformats.org/officeDocument/2006/relationships/image" Target="../media/image51.jpeg"/><Relationship Id="rId7" Type="http://schemas.openxmlformats.org/officeDocument/2006/relationships/image" Target="../media/image27.png"/><Relationship Id="rId12" Type="http://schemas.microsoft.com/office/2007/relationships/hdphoto" Target="../media/hdphoto8.wdp"/><Relationship Id="rId17" Type="http://schemas.openxmlformats.org/officeDocument/2006/relationships/image" Target="../media/image48.png"/><Relationship Id="rId2" Type="http://schemas.openxmlformats.org/officeDocument/2006/relationships/image" Target="../media/image5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microsoft.com/office/2007/relationships/hdphoto" Target="../media/hdphoto9.wdp"/><Relationship Id="rId5" Type="http://schemas.openxmlformats.org/officeDocument/2006/relationships/image" Target="../media/image25.png"/><Relationship Id="rId15" Type="http://schemas.openxmlformats.org/officeDocument/2006/relationships/image" Target="../media/image46.jpeg"/><Relationship Id="rId10" Type="http://schemas.microsoft.com/office/2007/relationships/hdphoto" Target="../media/hdphoto21.wdp"/><Relationship Id="rId4" Type="http://schemas.openxmlformats.org/officeDocument/2006/relationships/image" Target="../media/image14.png"/><Relationship Id="rId9" Type="http://schemas.microsoft.com/office/2007/relationships/hdphoto" Target="../media/hdphoto20.wdp"/><Relationship Id="rId1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7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google.com/machine-learning/crash-course/production-ml-system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9872-26F2-A475-D76A-72F9ED7A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Attacking Machine Learning </a:t>
            </a:r>
            <a:r>
              <a:rPr lang="en-US" b="1" i="1" dirty="0">
                <a:solidFill>
                  <a:srgbClr val="C00000"/>
                </a:solidFill>
              </a:rPr>
              <a:t>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A0A7C-0E2D-E036-A0A0-560D331DD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10" y="3822754"/>
            <a:ext cx="10342179" cy="1655762"/>
          </a:xfrm>
        </p:spPr>
        <p:txBody>
          <a:bodyPr>
            <a:normAutofit/>
          </a:bodyPr>
          <a:lstStyle/>
          <a:p>
            <a:r>
              <a:rPr lang="en-US" sz="2800" dirty="0"/>
              <a:t>Florian </a:t>
            </a:r>
            <a:r>
              <a:rPr lang="en-US" sz="2800" dirty="0" err="1"/>
              <a:t>Tramèr</a:t>
            </a:r>
            <a:br>
              <a:rPr lang="en-US" sz="2800" dirty="0"/>
            </a:br>
            <a:r>
              <a:rPr lang="en-US" sz="2800" dirty="0"/>
              <a:t>ETH Zurich</a:t>
            </a:r>
            <a:br>
              <a:rPr lang="en-US" sz="2800" dirty="0"/>
            </a:br>
            <a:br>
              <a:rPr lang="en-US" dirty="0"/>
            </a:br>
            <a:r>
              <a:rPr lang="en-US" dirty="0" err="1">
                <a:hlinkClick r:id="rId2"/>
              </a:rPr>
              <a:t>spylab.ai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9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9A53-A21F-9FA5-3F0D-378FB187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</a:t>
            </a:r>
            <a:r>
              <a:rPr lang="en-US" dirty="0">
                <a:solidFill>
                  <a:srgbClr val="C00000"/>
                </a:solidFill>
              </a:rPr>
              <a:t>Black-box</a:t>
            </a:r>
            <a:r>
              <a:rPr lang="en-US" dirty="0"/>
              <a:t> (query-based)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E3B4C-9F9E-40FB-1B88-0BBAADE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6" descr="Gurney Journey: Pixelated Faces">
            <a:extLst>
              <a:ext uri="{FF2B5EF4-FFF2-40B4-BE49-F238E27FC236}">
                <a16:creationId xmlns:a16="http://schemas.microsoft.com/office/drawing/2014/main" id="{B1D39903-EED1-FDD7-DDDA-1B2F8557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01" y="2727620"/>
            <a:ext cx="1505978" cy="1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C0A7BBD8-5EBD-157C-44EA-54F54FC5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78" y="3214186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B99632B-5399-FC65-BCB6-10CD226A48CA}"/>
              </a:ext>
            </a:extLst>
          </p:cNvPr>
          <p:cNvSpPr/>
          <p:nvPr/>
        </p:nvSpPr>
        <p:spPr>
          <a:xfrm>
            <a:off x="4065896" y="3300968"/>
            <a:ext cx="1685108" cy="7094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This Tweet might include sensitive content">
            <a:extLst>
              <a:ext uri="{FF2B5EF4-FFF2-40B4-BE49-F238E27FC236}">
                <a16:creationId xmlns:a16="http://schemas.microsoft.com/office/drawing/2014/main" id="{BD64DA43-9C63-05B2-5ABB-BB55071C1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0921" y="2793548"/>
            <a:ext cx="4253267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eural Network icons for free download | Freepik">
            <a:extLst>
              <a:ext uri="{FF2B5EF4-FFF2-40B4-BE49-F238E27FC236}">
                <a16:creationId xmlns:a16="http://schemas.microsoft.com/office/drawing/2014/main" id="{E00F22E1-AE9D-7660-316E-9173F1AF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820" y="2606926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3903A0-1C5C-7104-BC5E-96099BC593A6}"/>
              </a:ext>
            </a:extLst>
          </p:cNvPr>
          <p:cNvSpPr txBox="1"/>
          <p:nvPr/>
        </p:nvSpPr>
        <p:spPr>
          <a:xfrm>
            <a:off x="7674039" y="4517845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blocked</a:t>
            </a:r>
          </a:p>
        </p:txBody>
      </p:sp>
    </p:spTree>
    <p:extLst>
      <p:ext uri="{BB962C8B-B14F-4D97-AF65-F5344CB8AC3E}">
        <p14:creationId xmlns:p14="http://schemas.microsoft.com/office/powerpoint/2010/main" val="261822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9A53-A21F-9FA5-3F0D-378FB187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</a:t>
            </a:r>
            <a:r>
              <a:rPr lang="en-US" dirty="0">
                <a:solidFill>
                  <a:srgbClr val="C00000"/>
                </a:solidFill>
              </a:rPr>
              <a:t>Black-box</a:t>
            </a:r>
            <a:r>
              <a:rPr lang="en-US" dirty="0"/>
              <a:t> (query-based)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E3B4C-9F9E-40FB-1B88-0BBAADE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6" descr="Gurney Journey: Pixelated Faces">
            <a:extLst>
              <a:ext uri="{FF2B5EF4-FFF2-40B4-BE49-F238E27FC236}">
                <a16:creationId xmlns:a16="http://schemas.microsoft.com/office/drawing/2014/main" id="{B1D39903-EED1-FDD7-DDDA-1B2F8557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01" y="2727620"/>
            <a:ext cx="1505978" cy="1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B99632B-5399-FC65-BCB6-10CD226A48CA}"/>
              </a:ext>
            </a:extLst>
          </p:cNvPr>
          <p:cNvSpPr/>
          <p:nvPr/>
        </p:nvSpPr>
        <p:spPr>
          <a:xfrm>
            <a:off x="4065896" y="3300968"/>
            <a:ext cx="1685108" cy="7094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ural Network icons for free download | Freepik">
            <a:extLst>
              <a:ext uri="{FF2B5EF4-FFF2-40B4-BE49-F238E27FC236}">
                <a16:creationId xmlns:a16="http://schemas.microsoft.com/office/drawing/2014/main" id="{E00F22E1-AE9D-7660-316E-9173F1AF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820" y="2606926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witter Post Bilder - Kostenloser Download auf Freepik">
            <a:extLst>
              <a:ext uri="{FF2B5EF4-FFF2-40B4-BE49-F238E27FC236}">
                <a16:creationId xmlns:a16="http://schemas.microsoft.com/office/drawing/2014/main" id="{2DA7C01A-3F60-EC7A-E9AF-24FC3277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213" y="1301943"/>
            <a:ext cx="4524862" cy="45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urney Journey: Pixelated Faces">
            <a:extLst>
              <a:ext uri="{FF2B5EF4-FFF2-40B4-BE49-F238E27FC236}">
                <a16:creationId xmlns:a16="http://schemas.microsoft.com/office/drawing/2014/main" id="{058CC80D-309F-D9FD-26D1-FF6D07D4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45" y="3168454"/>
            <a:ext cx="989333" cy="12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oise Review">
            <a:extLst>
              <a:ext uri="{FF2B5EF4-FFF2-40B4-BE49-F238E27FC236}">
                <a16:creationId xmlns:a16="http://schemas.microsoft.com/office/drawing/2014/main" id="{8B6766F0-7C3A-6F27-F30C-6AE5D11C9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0000" y="2727620"/>
            <a:ext cx="1505978" cy="18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C0A7BBD8-5EBD-157C-44EA-54F54FC5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78" y="3214186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oise Review">
            <a:extLst>
              <a:ext uri="{FF2B5EF4-FFF2-40B4-BE49-F238E27FC236}">
                <a16:creationId xmlns:a16="http://schemas.microsoft.com/office/drawing/2014/main" id="{94DCBA40-D041-5C9C-3ADA-1A448FDEF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8645" y="3169130"/>
            <a:ext cx="989333" cy="12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7DB79644-CA93-AEFE-1AB2-FD2B27B8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799" y="3372970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D84CEC-0E44-12E9-8C23-2B3DC9955CF3}"/>
              </a:ext>
            </a:extLst>
          </p:cNvPr>
          <p:cNvSpPr txBox="1"/>
          <p:nvPr/>
        </p:nvSpPr>
        <p:spPr>
          <a:xfrm>
            <a:off x="7219718" y="4797335"/>
            <a:ext cx="118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posted</a:t>
            </a:r>
          </a:p>
        </p:txBody>
      </p:sp>
    </p:spTree>
    <p:extLst>
      <p:ext uri="{BB962C8B-B14F-4D97-AF65-F5344CB8AC3E}">
        <p14:creationId xmlns:p14="http://schemas.microsoft.com/office/powerpoint/2010/main" val="174305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9A53-A21F-9FA5-3F0D-378FB187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</a:t>
            </a:r>
            <a:r>
              <a:rPr lang="en-US" dirty="0">
                <a:solidFill>
                  <a:srgbClr val="C00000"/>
                </a:solidFill>
              </a:rPr>
              <a:t>Black-box</a:t>
            </a:r>
            <a:r>
              <a:rPr lang="en-US" dirty="0"/>
              <a:t> (query-based)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E3B4C-9F9E-40FB-1B88-0BBAADE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6" descr="Gurney Journey: Pixelated Faces">
            <a:extLst>
              <a:ext uri="{FF2B5EF4-FFF2-40B4-BE49-F238E27FC236}">
                <a16:creationId xmlns:a16="http://schemas.microsoft.com/office/drawing/2014/main" id="{B1D39903-EED1-FDD7-DDDA-1B2F8557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01" y="2727620"/>
            <a:ext cx="1505978" cy="1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B99632B-5399-FC65-BCB6-10CD226A48CA}"/>
              </a:ext>
            </a:extLst>
          </p:cNvPr>
          <p:cNvSpPr/>
          <p:nvPr/>
        </p:nvSpPr>
        <p:spPr>
          <a:xfrm>
            <a:off x="4065896" y="3300968"/>
            <a:ext cx="1685108" cy="7094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ural Network icons for free download | Freepik">
            <a:extLst>
              <a:ext uri="{FF2B5EF4-FFF2-40B4-BE49-F238E27FC236}">
                <a16:creationId xmlns:a16="http://schemas.microsoft.com/office/drawing/2014/main" id="{E00F22E1-AE9D-7660-316E-9173F1AF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820" y="2606926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oise Review">
            <a:extLst>
              <a:ext uri="{FF2B5EF4-FFF2-40B4-BE49-F238E27FC236}">
                <a16:creationId xmlns:a16="http://schemas.microsoft.com/office/drawing/2014/main" id="{8B6766F0-7C3A-6F27-F30C-6AE5D11C9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0000" y="2727620"/>
            <a:ext cx="1505978" cy="18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C0A7BBD8-5EBD-157C-44EA-54F54FC5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78" y="3214186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is Tweet might include sensitive content">
            <a:extLst>
              <a:ext uri="{FF2B5EF4-FFF2-40B4-BE49-F238E27FC236}">
                <a16:creationId xmlns:a16="http://schemas.microsoft.com/office/drawing/2014/main" id="{CDFED61C-14F7-DF68-F9F6-F0001BC75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0921" y="2793548"/>
            <a:ext cx="4253267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61281-3367-E4F8-47F9-1E01FF0309A7}"/>
              </a:ext>
            </a:extLst>
          </p:cNvPr>
          <p:cNvSpPr txBox="1"/>
          <p:nvPr/>
        </p:nvSpPr>
        <p:spPr>
          <a:xfrm>
            <a:off x="7674039" y="4517845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blocked</a:t>
            </a:r>
          </a:p>
        </p:txBody>
      </p:sp>
    </p:spTree>
    <p:extLst>
      <p:ext uri="{BB962C8B-B14F-4D97-AF65-F5344CB8AC3E}">
        <p14:creationId xmlns:p14="http://schemas.microsoft.com/office/powerpoint/2010/main" val="354084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9A53-A21F-9FA5-3F0D-378FB187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</a:t>
            </a:r>
            <a:r>
              <a:rPr lang="en-US" dirty="0">
                <a:solidFill>
                  <a:srgbClr val="C00000"/>
                </a:solidFill>
              </a:rPr>
              <a:t>Black-box</a:t>
            </a:r>
            <a:r>
              <a:rPr lang="en-US" dirty="0"/>
              <a:t> (query-based)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E3B4C-9F9E-40FB-1B88-0BBAADE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6" descr="Gurney Journey: Pixelated Faces">
            <a:extLst>
              <a:ext uri="{FF2B5EF4-FFF2-40B4-BE49-F238E27FC236}">
                <a16:creationId xmlns:a16="http://schemas.microsoft.com/office/drawing/2014/main" id="{B1D39903-EED1-FDD7-DDDA-1B2F8557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01" y="2727620"/>
            <a:ext cx="1505978" cy="1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FB99632B-5399-FC65-BCB6-10CD226A48CA}"/>
              </a:ext>
            </a:extLst>
          </p:cNvPr>
          <p:cNvSpPr/>
          <p:nvPr/>
        </p:nvSpPr>
        <p:spPr>
          <a:xfrm>
            <a:off x="4065896" y="3300968"/>
            <a:ext cx="1685108" cy="7094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ural Network icons for free download | Freepik">
            <a:extLst>
              <a:ext uri="{FF2B5EF4-FFF2-40B4-BE49-F238E27FC236}">
                <a16:creationId xmlns:a16="http://schemas.microsoft.com/office/drawing/2014/main" id="{E00F22E1-AE9D-7660-316E-9173F1AF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820" y="2606926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witter Post Bilder - Kostenloser Download auf Freepik">
            <a:extLst>
              <a:ext uri="{FF2B5EF4-FFF2-40B4-BE49-F238E27FC236}">
                <a16:creationId xmlns:a16="http://schemas.microsoft.com/office/drawing/2014/main" id="{2DA7C01A-3F60-EC7A-E9AF-24FC3277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213" y="1301943"/>
            <a:ext cx="4524862" cy="45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urney Journey: Pixelated Faces">
            <a:extLst>
              <a:ext uri="{FF2B5EF4-FFF2-40B4-BE49-F238E27FC236}">
                <a16:creationId xmlns:a16="http://schemas.microsoft.com/office/drawing/2014/main" id="{058CC80D-309F-D9FD-26D1-FF6D07D4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645" y="3168454"/>
            <a:ext cx="989333" cy="12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oise Review">
            <a:extLst>
              <a:ext uri="{FF2B5EF4-FFF2-40B4-BE49-F238E27FC236}">
                <a16:creationId xmlns:a16="http://schemas.microsoft.com/office/drawing/2014/main" id="{8B6766F0-7C3A-6F27-F30C-6AE5D11C9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00000" y="2727620"/>
            <a:ext cx="1505978" cy="18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C0A7BBD8-5EBD-157C-44EA-54F54FC5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78" y="3214186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oise Review">
            <a:extLst>
              <a:ext uri="{FF2B5EF4-FFF2-40B4-BE49-F238E27FC236}">
                <a16:creationId xmlns:a16="http://schemas.microsoft.com/office/drawing/2014/main" id="{94DCBA40-D041-5C9C-3ADA-1A448FDEF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8645" y="3169130"/>
            <a:ext cx="989333" cy="12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7DB79644-CA93-AEFE-1AB2-FD2B27B8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799" y="3372970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6B48D7-04E5-285D-18AE-83EBB1D847D9}"/>
              </a:ext>
            </a:extLst>
          </p:cNvPr>
          <p:cNvSpPr txBox="1"/>
          <p:nvPr/>
        </p:nvSpPr>
        <p:spPr>
          <a:xfrm>
            <a:off x="7219718" y="4797335"/>
            <a:ext cx="118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posted</a:t>
            </a:r>
          </a:p>
        </p:txBody>
      </p:sp>
      <p:pic>
        <p:nvPicPr>
          <p:cNvPr id="9218" name="Picture 2" descr="Success PNG Clipart | PNG Mart">
            <a:extLst>
              <a:ext uri="{FF2B5EF4-FFF2-40B4-BE49-F238E27FC236}">
                <a16:creationId xmlns:a16="http://schemas.microsoft.com/office/drawing/2014/main" id="{5E440EE4-790F-5B3A-9327-1E29F23A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6837" y="3778143"/>
            <a:ext cx="3154993" cy="31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4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422A-45F3-04DD-B9D9-680F88A9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Query-based attacks are getting </a:t>
            </a:r>
            <a:r>
              <a:rPr lang="en-US" dirty="0">
                <a:solidFill>
                  <a:srgbClr val="C00000"/>
                </a:solidFill>
              </a:rPr>
              <a:t>better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C358A-6A3B-77A4-563C-161334A5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344E4-C761-D72A-3C96-A7F8A54D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75" y="2011215"/>
            <a:ext cx="6045649" cy="2835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6BA69-ED2B-71DA-5317-CC8C59ADAC78}"/>
              </a:ext>
            </a:extLst>
          </p:cNvPr>
          <p:cNvSpPr txBox="1"/>
          <p:nvPr/>
        </p:nvSpPr>
        <p:spPr>
          <a:xfrm>
            <a:off x="1546131" y="5167312"/>
            <a:ext cx="909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queries to reach a ℓ</a:t>
            </a:r>
            <a:r>
              <a:rPr lang="en-US" baseline="-25000" dirty="0"/>
              <a:t>2</a:t>
            </a:r>
            <a:r>
              <a:rPr lang="en-US" dirty="0"/>
              <a:t> distance of 10 and ℓ</a:t>
            </a:r>
            <a:r>
              <a:rPr lang="en-US" baseline="-25000" dirty="0"/>
              <a:t>∞</a:t>
            </a:r>
            <a:r>
              <a:rPr lang="en-US" dirty="0"/>
              <a:t> distance of 8/255 on untargeted ImageNet</a:t>
            </a:r>
          </a:p>
        </p:txBody>
      </p:sp>
    </p:spTree>
    <p:extLst>
      <p:ext uri="{BB962C8B-B14F-4D97-AF65-F5344CB8AC3E}">
        <p14:creationId xmlns:p14="http://schemas.microsoft.com/office/powerpoint/2010/main" val="135380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CBA1-103A-1CC0-E6C9-D5139280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number of queries </a:t>
            </a:r>
            <a:r>
              <a:rPr lang="en-US" dirty="0"/>
              <a:t>the right metric?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8ABD7-D2C9-CA9B-BD70-A3CEDFE7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28DEA-F1E6-D669-5365-99503401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75" y="2011215"/>
            <a:ext cx="6045649" cy="2835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F1798-F174-86D5-2019-8441E5329D65}"/>
              </a:ext>
            </a:extLst>
          </p:cNvPr>
          <p:cNvSpPr txBox="1"/>
          <p:nvPr/>
        </p:nvSpPr>
        <p:spPr>
          <a:xfrm>
            <a:off x="1546131" y="5167312"/>
            <a:ext cx="909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queries to reach a ℓ</a:t>
            </a:r>
            <a:r>
              <a:rPr lang="en-US" baseline="-25000" dirty="0"/>
              <a:t>2</a:t>
            </a:r>
            <a:r>
              <a:rPr lang="en-US" dirty="0"/>
              <a:t> distance of 10 and ℓ</a:t>
            </a:r>
            <a:r>
              <a:rPr lang="en-US" baseline="-25000" dirty="0"/>
              <a:t>∞</a:t>
            </a:r>
            <a:r>
              <a:rPr lang="en-US" dirty="0"/>
              <a:t> distance of 8/255 on untargeted ImageNet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5BA9EC-D5C6-9535-2E0C-B689C1ABA936}"/>
              </a:ext>
            </a:extLst>
          </p:cNvPr>
          <p:cNvSpPr/>
          <p:nvPr/>
        </p:nvSpPr>
        <p:spPr>
          <a:xfrm>
            <a:off x="6230983" y="1881051"/>
            <a:ext cx="3161211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CBA1-103A-1CC0-E6C9-D5139280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A real ML system uses </a:t>
            </a:r>
            <a:r>
              <a:rPr lang="en-US" i="1" dirty="0">
                <a:solidFill>
                  <a:srgbClr val="C00000"/>
                </a:solidFill>
              </a:rPr>
              <a:t>monitoring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8ABD7-D2C9-CA9B-BD70-A3CEDFE7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A65F2-CB99-B894-6B16-94B7F01F7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9734" y="1977895"/>
            <a:ext cx="9200121" cy="4129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28D602-19FD-D043-BBDD-E6C73F00B61A}"/>
              </a:ext>
            </a:extLst>
          </p:cNvPr>
          <p:cNvSpPr/>
          <p:nvPr/>
        </p:nvSpPr>
        <p:spPr>
          <a:xfrm>
            <a:off x="3859361" y="4288220"/>
            <a:ext cx="1166649" cy="11824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his Tweet might include sensitive content">
            <a:extLst>
              <a:ext uri="{FF2B5EF4-FFF2-40B4-BE49-F238E27FC236}">
                <a16:creationId xmlns:a16="http://schemas.microsoft.com/office/drawing/2014/main" id="{477E15DA-00FF-3CC1-54D8-75E42A4DE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4156" y="1948840"/>
            <a:ext cx="3200045" cy="12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witter account notices and what they mean - suspensions and more">
            <a:extLst>
              <a:ext uri="{FF2B5EF4-FFF2-40B4-BE49-F238E27FC236}">
                <a16:creationId xmlns:a16="http://schemas.microsoft.com/office/drawing/2014/main" id="{1BB7D7F5-CEDB-442B-E0C2-0490AE86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466" y="4524023"/>
            <a:ext cx="4842453" cy="142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Page 16 | Phone Alarm Images - Free Download on Freepik">
            <a:extLst>
              <a:ext uri="{FF2B5EF4-FFF2-40B4-BE49-F238E27FC236}">
                <a16:creationId xmlns:a16="http://schemas.microsoft.com/office/drawing/2014/main" id="{EFDF9BDD-66F6-2366-9821-929CB722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74" y="1977895"/>
            <a:ext cx="1029796" cy="10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6AD41D-B9BA-F663-F2B2-967F35E66503}"/>
              </a:ext>
            </a:extLst>
          </p:cNvPr>
          <p:cNvSpPr txBox="1"/>
          <p:nvPr/>
        </p:nvSpPr>
        <p:spPr>
          <a:xfrm>
            <a:off x="8160663" y="3226708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blocked</a:t>
            </a:r>
          </a:p>
        </p:txBody>
      </p:sp>
    </p:spTree>
    <p:extLst>
      <p:ext uri="{BB962C8B-B14F-4D97-AF65-F5344CB8AC3E}">
        <p14:creationId xmlns:p14="http://schemas.microsoft.com/office/powerpoint/2010/main" val="332900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 descr="Twitter account notices and what they mean - suspensions and more">
            <a:extLst>
              <a:ext uri="{FF2B5EF4-FFF2-40B4-BE49-F238E27FC236}">
                <a16:creationId xmlns:a16="http://schemas.microsoft.com/office/drawing/2014/main" id="{B028801E-F5B2-77FE-B6FD-987D107D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745" y="3328181"/>
            <a:ext cx="4367653" cy="128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1B650-B875-B149-26C2-10F6FEB6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Some queries are more </a:t>
            </a:r>
            <a:r>
              <a:rPr lang="en-US" i="1" dirty="0">
                <a:solidFill>
                  <a:srgbClr val="C00000"/>
                </a:solidFill>
              </a:rPr>
              <a:t>expensive</a:t>
            </a:r>
            <a:r>
              <a:rPr lang="en-US" dirty="0"/>
              <a:t> than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82C32-BC63-2CD7-E8EA-660F3ADF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Neural Network icons for free download | Freepik">
            <a:extLst>
              <a:ext uri="{FF2B5EF4-FFF2-40B4-BE49-F238E27FC236}">
                <a16:creationId xmlns:a16="http://schemas.microsoft.com/office/drawing/2014/main" id="{0CDF9F6D-7EF0-DB3E-78B3-3968A9E1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525" y="190332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81DA9CD-B58D-FCBB-3424-10224B1F8E0E}"/>
              </a:ext>
            </a:extLst>
          </p:cNvPr>
          <p:cNvGrpSpPr>
            <a:grpSpLocks noChangeAspect="1"/>
          </p:cNvGrpSpPr>
          <p:nvPr/>
        </p:nvGrpSpPr>
        <p:grpSpPr>
          <a:xfrm>
            <a:off x="843434" y="1832727"/>
            <a:ext cx="607261" cy="748464"/>
            <a:chOff x="2131423" y="2549752"/>
            <a:chExt cx="1505979" cy="1856157"/>
          </a:xfrm>
        </p:grpSpPr>
        <p:pic>
          <p:nvPicPr>
            <p:cNvPr id="16" name="Picture 6" descr="Gurney Journey: Pixelated Faces">
              <a:extLst>
                <a:ext uri="{FF2B5EF4-FFF2-40B4-BE49-F238E27FC236}">
                  <a16:creationId xmlns:a16="http://schemas.microsoft.com/office/drawing/2014/main" id="{BBBF80DA-1F74-D479-F650-6156627EE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Noise Review">
              <a:extLst>
                <a:ext uri="{FF2B5EF4-FFF2-40B4-BE49-F238E27FC236}">
                  <a16:creationId xmlns:a16="http://schemas.microsoft.com/office/drawing/2014/main" id="{08ECE415-6EAE-3302-423C-DF4FADFE1D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9CF2C902-8EC6-4194-736A-A44149CBD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47DBA7-6530-79FB-D665-375EEDBD1C7B}"/>
              </a:ext>
            </a:extLst>
          </p:cNvPr>
          <p:cNvGrpSpPr>
            <a:grpSpLocks noChangeAspect="1"/>
          </p:cNvGrpSpPr>
          <p:nvPr/>
        </p:nvGrpSpPr>
        <p:grpSpPr>
          <a:xfrm>
            <a:off x="843433" y="2737928"/>
            <a:ext cx="607261" cy="748464"/>
            <a:chOff x="2131423" y="2549752"/>
            <a:chExt cx="1505979" cy="1856157"/>
          </a:xfrm>
        </p:grpSpPr>
        <p:pic>
          <p:nvPicPr>
            <p:cNvPr id="20" name="Picture 6" descr="Gurney Journey: Pixelated Faces">
              <a:extLst>
                <a:ext uri="{FF2B5EF4-FFF2-40B4-BE49-F238E27FC236}">
                  <a16:creationId xmlns:a16="http://schemas.microsoft.com/office/drawing/2014/main" id="{06EB76B1-4072-D9C9-3C13-F4E34E8CB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Noise Review">
              <a:extLst>
                <a:ext uri="{FF2B5EF4-FFF2-40B4-BE49-F238E27FC236}">
                  <a16:creationId xmlns:a16="http://schemas.microsoft.com/office/drawing/2014/main" id="{0B51078D-E182-3003-AD46-9916CB77B2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A033812D-D2F2-0272-1AF2-F589A90AC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DE8570-F87A-A30A-5919-685622AE4B98}"/>
              </a:ext>
            </a:extLst>
          </p:cNvPr>
          <p:cNvGrpSpPr>
            <a:grpSpLocks noChangeAspect="1"/>
          </p:cNvGrpSpPr>
          <p:nvPr/>
        </p:nvGrpSpPr>
        <p:grpSpPr>
          <a:xfrm>
            <a:off x="843434" y="4533426"/>
            <a:ext cx="607261" cy="748464"/>
            <a:chOff x="2131423" y="2549752"/>
            <a:chExt cx="1505979" cy="1856157"/>
          </a:xfrm>
        </p:grpSpPr>
        <p:pic>
          <p:nvPicPr>
            <p:cNvPr id="31" name="Picture 6" descr="Gurney Journey: Pixelated Faces">
              <a:extLst>
                <a:ext uri="{FF2B5EF4-FFF2-40B4-BE49-F238E27FC236}">
                  <a16:creationId xmlns:a16="http://schemas.microsoft.com/office/drawing/2014/main" id="{054F43B5-08B5-0778-D1C8-6FB68ED51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Noise Review">
              <a:extLst>
                <a:ext uri="{FF2B5EF4-FFF2-40B4-BE49-F238E27FC236}">
                  <a16:creationId xmlns:a16="http://schemas.microsoft.com/office/drawing/2014/main" id="{DB9CEA88-A3B8-B981-BC74-7F451B37EA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9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D7323327-0858-BA27-7954-C20E75766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B0E716-FE94-8CA2-B13F-9102821AC626}"/>
              </a:ext>
            </a:extLst>
          </p:cNvPr>
          <p:cNvGrpSpPr>
            <a:grpSpLocks noChangeAspect="1"/>
          </p:cNvGrpSpPr>
          <p:nvPr/>
        </p:nvGrpSpPr>
        <p:grpSpPr>
          <a:xfrm>
            <a:off x="843434" y="3633193"/>
            <a:ext cx="607261" cy="748464"/>
            <a:chOff x="2131423" y="2549752"/>
            <a:chExt cx="1505979" cy="1856157"/>
          </a:xfrm>
        </p:grpSpPr>
        <p:pic>
          <p:nvPicPr>
            <p:cNvPr id="38" name="Picture 6" descr="Gurney Journey: Pixelated Faces">
              <a:extLst>
                <a:ext uri="{FF2B5EF4-FFF2-40B4-BE49-F238E27FC236}">
                  <a16:creationId xmlns:a16="http://schemas.microsoft.com/office/drawing/2014/main" id="{B2878D6F-57C5-D7E8-6E2F-AE7509564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Noise Review">
              <a:extLst>
                <a:ext uri="{FF2B5EF4-FFF2-40B4-BE49-F238E27FC236}">
                  <a16:creationId xmlns:a16="http://schemas.microsoft.com/office/drawing/2014/main" id="{51465781-A615-7071-8907-F7A2EB49E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AB43D32B-4831-B011-5014-47B38F012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BB8BC9-948C-AF75-BAAD-5BEC65DB3B76}"/>
              </a:ext>
            </a:extLst>
          </p:cNvPr>
          <p:cNvCxnSpPr/>
          <p:nvPr/>
        </p:nvCxnSpPr>
        <p:spPr>
          <a:xfrm>
            <a:off x="1644848" y="220695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Neural Network icons for free download | Freepik">
            <a:extLst>
              <a:ext uri="{FF2B5EF4-FFF2-40B4-BE49-F238E27FC236}">
                <a16:creationId xmlns:a16="http://schemas.microsoft.com/office/drawing/2014/main" id="{2BE7DDA3-1F08-E269-564C-70BF7CC7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525" y="2768888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1890E2-B469-E8DB-94A2-F9BF505870C1}"/>
              </a:ext>
            </a:extLst>
          </p:cNvPr>
          <p:cNvCxnSpPr/>
          <p:nvPr/>
        </p:nvCxnSpPr>
        <p:spPr>
          <a:xfrm>
            <a:off x="1644848" y="3072518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Neural Network icons for free download | Freepik">
            <a:extLst>
              <a:ext uri="{FF2B5EF4-FFF2-40B4-BE49-F238E27FC236}">
                <a16:creationId xmlns:a16="http://schemas.microsoft.com/office/drawing/2014/main" id="{9AFDF91E-13BD-70B5-C0C2-327A8D7C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228" y="3634447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E193A4-2BDC-FF6B-B075-33FF1502BA11}"/>
              </a:ext>
            </a:extLst>
          </p:cNvPr>
          <p:cNvCxnSpPr/>
          <p:nvPr/>
        </p:nvCxnSpPr>
        <p:spPr>
          <a:xfrm>
            <a:off x="1645551" y="3938077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Neural Network icons for free download | Freepik">
            <a:extLst>
              <a:ext uri="{FF2B5EF4-FFF2-40B4-BE49-F238E27FC236}">
                <a16:creationId xmlns:a16="http://schemas.microsoft.com/office/drawing/2014/main" id="{53655822-DAB0-393F-9D3A-231C009B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994" y="4560622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995EA3-1590-AA28-F676-E890833284AF}"/>
              </a:ext>
            </a:extLst>
          </p:cNvPr>
          <p:cNvCxnSpPr/>
          <p:nvPr/>
        </p:nvCxnSpPr>
        <p:spPr>
          <a:xfrm>
            <a:off x="1640317" y="4864252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Neural Network icons for free download | Freepik">
            <a:extLst>
              <a:ext uri="{FF2B5EF4-FFF2-40B4-BE49-F238E27FC236}">
                <a16:creationId xmlns:a16="http://schemas.microsoft.com/office/drawing/2014/main" id="{8071ECEB-9ED1-6E36-98EF-BDFD0B8A2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994" y="549014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0B52BB0-882A-3B89-D30E-54675D1061BB}"/>
              </a:ext>
            </a:extLst>
          </p:cNvPr>
          <p:cNvCxnSpPr/>
          <p:nvPr/>
        </p:nvCxnSpPr>
        <p:spPr>
          <a:xfrm>
            <a:off x="1640317" y="579377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C74B66-9DB6-E1A1-B608-EE7BE0B1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5472184"/>
            <a:ext cx="607261" cy="748464"/>
            <a:chOff x="2131423" y="2549752"/>
            <a:chExt cx="1505979" cy="1856157"/>
          </a:xfrm>
        </p:grpSpPr>
        <p:pic>
          <p:nvPicPr>
            <p:cNvPr id="52" name="Picture 6" descr="Gurney Journey: Pixelated Faces">
              <a:extLst>
                <a:ext uri="{FF2B5EF4-FFF2-40B4-BE49-F238E27FC236}">
                  <a16:creationId xmlns:a16="http://schemas.microsoft.com/office/drawing/2014/main" id="{FC13FB8C-5DA0-9DB7-211F-F2B8FFAA4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Noise Review">
              <a:extLst>
                <a:ext uri="{FF2B5EF4-FFF2-40B4-BE49-F238E27FC236}">
                  <a16:creationId xmlns:a16="http://schemas.microsoft.com/office/drawing/2014/main" id="{B5A752FF-FC24-0B31-9608-7EBC11F704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C1AC5D51-EFEE-8BD8-62DA-1587205D3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3109184-7DEA-981A-EFCA-D6889659CFEA}"/>
              </a:ext>
            </a:extLst>
          </p:cNvPr>
          <p:cNvSpPr txBox="1"/>
          <p:nvPr/>
        </p:nvSpPr>
        <p:spPr>
          <a:xfrm>
            <a:off x="3916262" y="1959709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blocked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4813D5-538B-9354-798B-EEDA119F097C}"/>
              </a:ext>
            </a:extLst>
          </p:cNvPr>
          <p:cNvSpPr txBox="1"/>
          <p:nvPr/>
        </p:nvSpPr>
        <p:spPr>
          <a:xfrm>
            <a:off x="3916262" y="3676467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blocked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4A0EC6-9939-C5B3-861E-6865A3B91738}"/>
              </a:ext>
            </a:extLst>
          </p:cNvPr>
          <p:cNvSpPr txBox="1"/>
          <p:nvPr/>
        </p:nvSpPr>
        <p:spPr>
          <a:xfrm>
            <a:off x="3916262" y="5532169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blocked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3EB501-5C99-B23E-9805-6E8AF1505827}"/>
              </a:ext>
            </a:extLst>
          </p:cNvPr>
          <p:cNvSpPr txBox="1"/>
          <p:nvPr/>
        </p:nvSpPr>
        <p:spPr>
          <a:xfrm>
            <a:off x="3916262" y="2768888"/>
            <a:ext cx="118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posted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3AE18E-1A1C-586B-552C-8D835DAD5F9D}"/>
              </a:ext>
            </a:extLst>
          </p:cNvPr>
          <p:cNvSpPr txBox="1"/>
          <p:nvPr/>
        </p:nvSpPr>
        <p:spPr>
          <a:xfrm>
            <a:off x="3916262" y="4594365"/>
            <a:ext cx="118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posted</a:t>
            </a:r>
          </a:p>
        </p:txBody>
      </p:sp>
      <p:pic>
        <p:nvPicPr>
          <p:cNvPr id="62" name="Picture 2" descr="Page 16 | Phone Alarm Images - Free Download on Freepik">
            <a:extLst>
              <a:ext uri="{FF2B5EF4-FFF2-40B4-BE49-F238E27FC236}">
                <a16:creationId xmlns:a16="http://schemas.microsoft.com/office/drawing/2014/main" id="{3F218163-A19B-275F-148E-877111E9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535" y="1753928"/>
            <a:ext cx="748465" cy="7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Page 16 | Phone Alarm Images - Free Download on Freepik">
            <a:extLst>
              <a:ext uri="{FF2B5EF4-FFF2-40B4-BE49-F238E27FC236}">
                <a16:creationId xmlns:a16="http://schemas.microsoft.com/office/drawing/2014/main" id="{C38696C9-5172-2AF6-2E20-44784E1F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395" y="3493242"/>
            <a:ext cx="748465" cy="7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Page 16 | Phone Alarm Images - Free Download on Freepik">
            <a:extLst>
              <a:ext uri="{FF2B5EF4-FFF2-40B4-BE49-F238E27FC236}">
                <a16:creationId xmlns:a16="http://schemas.microsoft.com/office/drawing/2014/main" id="{DEBC8A70-79A0-205C-B487-7BB76B9A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449" y="5419546"/>
            <a:ext cx="748465" cy="7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295FB72E-9E74-93A8-557E-DC967A97459E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6096000" y="2128161"/>
            <a:ext cx="1386409" cy="1840609"/>
          </a:xfrm>
          <a:prstGeom prst="curvedConnector3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453DE784-6F47-8698-A7D5-909E90C5F7D0}"/>
              </a:ext>
            </a:extLst>
          </p:cNvPr>
          <p:cNvCxnSpPr>
            <a:cxnSpLocks/>
            <a:stCxn id="65" idx="3"/>
          </p:cNvCxnSpPr>
          <p:nvPr/>
        </p:nvCxnSpPr>
        <p:spPr>
          <a:xfrm flipV="1">
            <a:off x="6099914" y="3968770"/>
            <a:ext cx="1382495" cy="1825009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C453960-4B1D-6328-832D-8728D509322E}"/>
              </a:ext>
            </a:extLst>
          </p:cNvPr>
          <p:cNvCxnSpPr>
            <a:cxnSpLocks/>
          </p:cNvCxnSpPr>
          <p:nvPr/>
        </p:nvCxnSpPr>
        <p:spPr>
          <a:xfrm>
            <a:off x="6258910" y="3968770"/>
            <a:ext cx="135583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53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itter Post Bilder - Kostenloser Download auf Freepik">
            <a:extLst>
              <a:ext uri="{FF2B5EF4-FFF2-40B4-BE49-F238E27FC236}">
                <a16:creationId xmlns:a16="http://schemas.microsoft.com/office/drawing/2014/main" id="{15A38038-B756-5BC0-F2FB-20D31465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378" y="934304"/>
            <a:ext cx="3594669" cy="35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6A5F9-8CE6-93DE-AE22-1794B954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goal: </a:t>
            </a:r>
            <a:r>
              <a:rPr lang="en-US" dirty="0">
                <a:solidFill>
                  <a:srgbClr val="C00000"/>
                </a:solidFill>
              </a:rPr>
              <a:t>“stealthy” attacks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8C217-62D2-6E4E-3BAA-45A8FFA5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70B0E-EDC3-6926-295B-426CCA8D6FD3}"/>
              </a:ext>
            </a:extLst>
          </p:cNvPr>
          <p:cNvSpPr txBox="1"/>
          <p:nvPr/>
        </p:nvSpPr>
        <p:spPr>
          <a:xfrm>
            <a:off x="838199" y="2342367"/>
            <a:ext cx="97462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Find		  such that</a:t>
            </a: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while minimizing  </a:t>
            </a:r>
          </a:p>
        </p:txBody>
      </p:sp>
      <p:pic>
        <p:nvPicPr>
          <p:cNvPr id="6" name="Picture 5" descr="Neural Network icons for free download | Freepik">
            <a:extLst>
              <a:ext uri="{FF2B5EF4-FFF2-40B4-BE49-F238E27FC236}">
                <a16:creationId xmlns:a16="http://schemas.microsoft.com/office/drawing/2014/main" id="{C1AD5F8A-CA48-09FB-D89D-21E94C84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625" y="2059790"/>
            <a:ext cx="462770" cy="4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0B7021-330E-35C8-9FE4-E48A815C4128}"/>
              </a:ext>
            </a:extLst>
          </p:cNvPr>
          <p:cNvGrpSpPr/>
          <p:nvPr/>
        </p:nvGrpSpPr>
        <p:grpSpPr>
          <a:xfrm>
            <a:off x="2186548" y="1804609"/>
            <a:ext cx="1505979" cy="1856157"/>
            <a:chOff x="2131423" y="2549752"/>
            <a:chExt cx="1505979" cy="1856157"/>
          </a:xfrm>
        </p:grpSpPr>
        <p:pic>
          <p:nvPicPr>
            <p:cNvPr id="11" name="Picture 6" descr="Gurney Journey: Pixelated Faces">
              <a:extLst>
                <a:ext uri="{FF2B5EF4-FFF2-40B4-BE49-F238E27FC236}">
                  <a16:creationId xmlns:a16="http://schemas.microsoft.com/office/drawing/2014/main" id="{14C1BC45-341A-CDD5-D332-CA568C197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Noise Review">
              <a:extLst>
                <a:ext uri="{FF2B5EF4-FFF2-40B4-BE49-F238E27FC236}">
                  <a16:creationId xmlns:a16="http://schemas.microsoft.com/office/drawing/2014/main" id="{4E6AADC8-F8C7-CEE3-05C8-FC623445E0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24B035B3-977D-7563-4C56-6171EB489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ight Arrow 4">
            <a:extLst>
              <a:ext uri="{FF2B5EF4-FFF2-40B4-BE49-F238E27FC236}">
                <a16:creationId xmlns:a16="http://schemas.microsoft.com/office/drawing/2014/main" id="{439EB4FE-474F-25D8-CDEC-7B030C40A2E9}"/>
              </a:ext>
            </a:extLst>
          </p:cNvPr>
          <p:cNvSpPr/>
          <p:nvPr/>
        </p:nvSpPr>
        <p:spPr>
          <a:xfrm>
            <a:off x="7046712" y="2508272"/>
            <a:ext cx="989333" cy="4552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44C43A-2D39-EB4C-3740-8DB8943CE151}"/>
              </a:ext>
            </a:extLst>
          </p:cNvPr>
          <p:cNvGrpSpPr>
            <a:grpSpLocks noChangeAspect="1"/>
          </p:cNvGrpSpPr>
          <p:nvPr/>
        </p:nvGrpSpPr>
        <p:grpSpPr>
          <a:xfrm>
            <a:off x="6105302" y="2247840"/>
            <a:ext cx="716434" cy="883023"/>
            <a:chOff x="2131423" y="2549752"/>
            <a:chExt cx="1505979" cy="1856157"/>
          </a:xfrm>
        </p:grpSpPr>
        <p:pic>
          <p:nvPicPr>
            <p:cNvPr id="17" name="Picture 6" descr="Gurney Journey: Pixelated Faces">
              <a:extLst>
                <a:ext uri="{FF2B5EF4-FFF2-40B4-BE49-F238E27FC236}">
                  <a16:creationId xmlns:a16="http://schemas.microsoft.com/office/drawing/2014/main" id="{6B7E57DC-829E-3334-349B-1B98AA0A6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Noise Review">
              <a:extLst>
                <a:ext uri="{FF2B5EF4-FFF2-40B4-BE49-F238E27FC236}">
                  <a16:creationId xmlns:a16="http://schemas.microsoft.com/office/drawing/2014/main" id="{7918D6A0-360B-6060-9097-8D648C4859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DAF7B1C8-F5E1-CCDB-FCBA-940BB4581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4D99B0-3ACE-CBEF-CDDF-B5139654B17A}"/>
              </a:ext>
            </a:extLst>
          </p:cNvPr>
          <p:cNvGrpSpPr>
            <a:grpSpLocks noChangeAspect="1"/>
          </p:cNvGrpSpPr>
          <p:nvPr/>
        </p:nvGrpSpPr>
        <p:grpSpPr>
          <a:xfrm>
            <a:off x="9099353" y="2450554"/>
            <a:ext cx="716434" cy="883023"/>
            <a:chOff x="2131423" y="2549752"/>
            <a:chExt cx="1505979" cy="1856157"/>
          </a:xfrm>
        </p:grpSpPr>
        <p:pic>
          <p:nvPicPr>
            <p:cNvPr id="21" name="Picture 6" descr="Gurney Journey: Pixelated Faces">
              <a:extLst>
                <a:ext uri="{FF2B5EF4-FFF2-40B4-BE49-F238E27FC236}">
                  <a16:creationId xmlns:a16="http://schemas.microsoft.com/office/drawing/2014/main" id="{AAF60904-8F6B-0A57-10A6-D612FBEB4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Noise Review">
              <a:extLst>
                <a:ext uri="{FF2B5EF4-FFF2-40B4-BE49-F238E27FC236}">
                  <a16:creationId xmlns:a16="http://schemas.microsoft.com/office/drawing/2014/main" id="{BB55AAE3-9D1B-FEA1-D29D-B2CD765C51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3FDA21DF-0547-3997-0381-E8D6C888E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 descr="Page 16 | Phone Alarm Images - Free Download on Freepik">
            <a:extLst>
              <a:ext uri="{FF2B5EF4-FFF2-40B4-BE49-F238E27FC236}">
                <a16:creationId xmlns:a16="http://schemas.microsoft.com/office/drawing/2014/main" id="{6E438155-DF66-3A3E-B843-CFE1577A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910" y="4060965"/>
            <a:ext cx="1588472" cy="15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1D3A150-63D7-5939-8A4F-CBA73E3E7663}"/>
              </a:ext>
            </a:extLst>
          </p:cNvPr>
          <p:cNvSpPr/>
          <p:nvPr/>
        </p:nvSpPr>
        <p:spPr>
          <a:xfrm>
            <a:off x="299545" y="3943342"/>
            <a:ext cx="8056179" cy="228403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9789-D538-70E0-E815-69C97C96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876" cy="1325563"/>
          </a:xfrm>
        </p:spPr>
        <p:txBody>
          <a:bodyPr/>
          <a:lstStyle/>
          <a:p>
            <a:r>
              <a:rPr lang="en-US" dirty="0"/>
              <a:t>Our attacks ensure most queries are on the </a:t>
            </a:r>
            <a:r>
              <a:rPr lang="en-US" dirty="0">
                <a:solidFill>
                  <a:srgbClr val="C00000"/>
                </a:solidFill>
              </a:rPr>
              <a:t>“good” side</a:t>
            </a:r>
            <a:r>
              <a:rPr lang="en-US" dirty="0"/>
              <a:t> of the boundary.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78D39-B98F-9946-BEEB-D49B9937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FED18-3F34-29A0-5B4A-E8D73D6CE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1746763"/>
            <a:ext cx="10515599" cy="4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7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7EC548-D89D-EF6C-A5F0-E5405A80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like attacking </a:t>
            </a:r>
            <a:r>
              <a:rPr lang="en-US" dirty="0">
                <a:solidFill>
                  <a:srgbClr val="C00000"/>
                </a:solidFill>
              </a:rPr>
              <a:t>ML models.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DD5C70F-CBFB-85BD-1A26-76EE8857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2" descr="Neural - Free computer icons">
            <a:extLst>
              <a:ext uri="{FF2B5EF4-FFF2-40B4-BE49-F238E27FC236}">
                <a16:creationId xmlns:a16="http://schemas.microsoft.com/office/drawing/2014/main" id="{50FC5A0D-7F69-324F-9B9D-07C724AF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077" y="2644644"/>
            <a:ext cx="2441846" cy="24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is adversarial machine learning? - TechTalks">
            <a:extLst>
              <a:ext uri="{FF2B5EF4-FFF2-40B4-BE49-F238E27FC236}">
                <a16:creationId xmlns:a16="http://schemas.microsoft.com/office/drawing/2014/main" id="{38713305-E346-EB5A-A54F-D001BD424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0600" y="1483334"/>
            <a:ext cx="1371601" cy="13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AFF377A8-71D6-186D-BDB2-198084AF159F}"/>
              </a:ext>
            </a:extLst>
          </p:cNvPr>
          <p:cNvCxnSpPr>
            <a:cxnSpLocks/>
            <a:stCxn id="3074" idx="1"/>
          </p:cNvCxnSpPr>
          <p:nvPr/>
        </p:nvCxnSpPr>
        <p:spPr>
          <a:xfrm rot="10800000" flipV="1">
            <a:off x="7239002" y="2167665"/>
            <a:ext cx="1371599" cy="136465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BABAB8BB-6DF9-F853-20C5-7F25C9592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1284" y="3753805"/>
            <a:ext cx="2441846" cy="260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89CAD21D-2BFD-418A-4F04-6FCCD59DC674}"/>
              </a:ext>
            </a:extLst>
          </p:cNvPr>
          <p:cNvCxnSpPr>
            <a:cxnSpLocks/>
          </p:cNvCxnSpPr>
          <p:nvPr/>
        </p:nvCxnSpPr>
        <p:spPr>
          <a:xfrm>
            <a:off x="6919787" y="4292533"/>
            <a:ext cx="1611496" cy="130360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806146-53BF-6D03-E8C1-18F52C9BD02D}"/>
              </a:ext>
            </a:extLst>
          </p:cNvPr>
          <p:cNvSpPr txBox="1"/>
          <p:nvPr/>
        </p:nvSpPr>
        <p:spPr>
          <a:xfrm>
            <a:off x="8079466" y="2834505"/>
            <a:ext cx="2433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adversarial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37DA1-95F8-5F13-0CFF-3B0E72E4ADF9}"/>
              </a:ext>
            </a:extLst>
          </p:cNvPr>
          <p:cNvSpPr txBox="1"/>
          <p:nvPr/>
        </p:nvSpPr>
        <p:spPr>
          <a:xfrm>
            <a:off x="8847600" y="6321365"/>
            <a:ext cx="156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data leakage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F02BCE-12F5-3E2B-7DDB-ADE921359BC6}"/>
              </a:ext>
            </a:extLst>
          </p:cNvPr>
          <p:cNvSpPr txBox="1"/>
          <p:nvPr/>
        </p:nvSpPr>
        <p:spPr>
          <a:xfrm>
            <a:off x="1652295" y="3393435"/>
            <a:ext cx="1765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6"/>
                </a:solidFill>
              </a:rPr>
              <a:t>data poisoning</a:t>
            </a:r>
          </a:p>
        </p:txBody>
      </p:sp>
      <p:pic>
        <p:nvPicPr>
          <p:cNvPr id="3076" name="Picture 4" descr="Data Poisoning: a threat to Machine Learning models">
            <a:extLst>
              <a:ext uri="{FF2B5EF4-FFF2-40B4-BE49-F238E27FC236}">
                <a16:creationId xmlns:a16="http://schemas.microsoft.com/office/drawing/2014/main" id="{068D9EFC-CCBB-8AB9-DF29-EDC5DCAA3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0697" y="1661984"/>
            <a:ext cx="1708616" cy="17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D1300A99-4C94-7266-D2F6-50DF53F7230B}"/>
              </a:ext>
            </a:extLst>
          </p:cNvPr>
          <p:cNvCxnSpPr>
            <a:cxnSpLocks/>
            <a:stCxn id="3076" idx="3"/>
            <a:endCxn id="2" idx="1"/>
          </p:cNvCxnSpPr>
          <p:nvPr/>
        </p:nvCxnSpPr>
        <p:spPr>
          <a:xfrm>
            <a:off x="3389313" y="2545492"/>
            <a:ext cx="1485764" cy="1320075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Neural - Free computer icons">
            <a:extLst>
              <a:ext uri="{FF2B5EF4-FFF2-40B4-BE49-F238E27FC236}">
                <a16:creationId xmlns:a16="http://schemas.microsoft.com/office/drawing/2014/main" id="{F495C332-C83E-0DD9-6426-66354E07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284" y="5253117"/>
            <a:ext cx="921951" cy="9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E4FAC3-8B56-E2FC-1131-2DFCE788A0B0}"/>
              </a:ext>
            </a:extLst>
          </p:cNvPr>
          <p:cNvSpPr txBox="1"/>
          <p:nvPr/>
        </p:nvSpPr>
        <p:spPr>
          <a:xfrm>
            <a:off x="3175686" y="6107358"/>
            <a:ext cx="1747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C000"/>
                </a:solidFill>
              </a:rPr>
              <a:t>model stealing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3E945883-E25C-1FFA-AA7E-F8C6EDCB05D2}"/>
              </a:ext>
            </a:extLst>
          </p:cNvPr>
          <p:cNvCxnSpPr>
            <a:cxnSpLocks/>
            <a:stCxn id="2" idx="2"/>
            <a:endCxn id="3078" idx="3"/>
          </p:cNvCxnSpPr>
          <p:nvPr/>
        </p:nvCxnSpPr>
        <p:spPr>
          <a:xfrm rot="5400000">
            <a:off x="4989317" y="4607409"/>
            <a:ext cx="627603" cy="1585765"/>
          </a:xfrm>
          <a:prstGeom prst="curved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29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9789-D538-70E0-E815-69C97C96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</a:t>
            </a:r>
            <a:r>
              <a:rPr lang="en-US" i="1" dirty="0">
                <a:solidFill>
                  <a:srgbClr val="C00000"/>
                </a:solidFill>
              </a:rPr>
              <a:t>dropping eggs</a:t>
            </a:r>
            <a:r>
              <a:rPr lang="en-US" dirty="0"/>
              <a:t> from buildings.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78D39-B98F-9946-BEEB-D49B9937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20</a:t>
            </a:fld>
            <a:endParaRPr lang="en-US" dirty="0"/>
          </a:p>
        </p:txBody>
      </p:sp>
      <p:pic>
        <p:nvPicPr>
          <p:cNvPr id="11266" name="Picture 2" descr="Egg Dropping Puzzle">
            <a:extLst>
              <a:ext uri="{FF2B5EF4-FFF2-40B4-BE49-F238E27FC236}">
                <a16:creationId xmlns:a16="http://schemas.microsoft.com/office/drawing/2014/main" id="{5BB388EE-806A-53E0-17A3-F9120D7D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520596" cy="30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gg Dropping Puzzle - InterviewBit">
            <a:extLst>
              <a:ext uri="{FF2B5EF4-FFF2-40B4-BE49-F238E27FC236}">
                <a16:creationId xmlns:a16="http://schemas.microsoft.com/office/drawing/2014/main" id="{55DA1412-2AE4-F34D-2D88-D26425DF9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617" y="1690688"/>
            <a:ext cx="4369183" cy="30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7D06637-3B31-3E35-80A8-3955AE51BC3E}"/>
              </a:ext>
            </a:extLst>
          </p:cNvPr>
          <p:cNvSpPr/>
          <p:nvPr/>
        </p:nvSpPr>
        <p:spPr>
          <a:xfrm>
            <a:off x="2349062" y="5186855"/>
            <a:ext cx="7141779" cy="116949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See paper for details!</a:t>
            </a:r>
          </a:p>
        </p:txBody>
      </p:sp>
    </p:spTree>
    <p:extLst>
      <p:ext uri="{BB962C8B-B14F-4D97-AF65-F5344CB8AC3E}">
        <p14:creationId xmlns:p14="http://schemas.microsoft.com/office/powerpoint/2010/main" val="43836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CEAB-D962-8D01-034C-DB0AE864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stealthy attacks make </a:t>
            </a:r>
            <a:r>
              <a:rPr lang="en-US" b="1" dirty="0">
                <a:solidFill>
                  <a:srgbClr val="00B050"/>
                </a:solidFill>
              </a:rPr>
              <a:t>fewer “bad” queries</a:t>
            </a:r>
            <a:r>
              <a:rPr lang="en-US" dirty="0"/>
              <a:t>, but </a:t>
            </a:r>
            <a:r>
              <a:rPr lang="en-US" dirty="0">
                <a:solidFill>
                  <a:srgbClr val="C00000"/>
                </a:solidFill>
              </a:rPr>
              <a:t>many more “good” queries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2C3A9-82F9-3997-2001-A541E5C2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BEEC7-DD5F-3F98-5117-59F1D949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777" y="1861978"/>
            <a:ext cx="8688445" cy="46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CEAB-D962-8D01-034C-DB0AE864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stealthy attacks make </a:t>
            </a:r>
            <a:r>
              <a:rPr lang="en-US" b="1" dirty="0">
                <a:solidFill>
                  <a:srgbClr val="00B050"/>
                </a:solidFill>
              </a:rPr>
              <a:t>fewer “bad” queries</a:t>
            </a:r>
            <a:r>
              <a:rPr lang="en-US" dirty="0"/>
              <a:t>, but </a:t>
            </a:r>
            <a:r>
              <a:rPr lang="en-US" dirty="0">
                <a:solidFill>
                  <a:srgbClr val="C00000"/>
                </a:solidFill>
              </a:rPr>
              <a:t>many more “good” queries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2C3A9-82F9-3997-2001-A541E5C2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4621B-A7FE-5DE1-9751-0EDE299EF3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916" y="2231948"/>
            <a:ext cx="8494166" cy="2131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44FE1-ACF2-DF4C-192E-45F00867C1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019" y="4535251"/>
            <a:ext cx="4335961" cy="1622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10E89E-FC53-0EE1-9DB4-5B120A096652}"/>
              </a:ext>
            </a:extLst>
          </p:cNvPr>
          <p:cNvSpPr txBox="1"/>
          <p:nvPr/>
        </p:nvSpPr>
        <p:spPr>
          <a:xfrm>
            <a:off x="3045823" y="6330223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github.com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ethz-spylab</a:t>
            </a:r>
            <a:r>
              <a:rPr lang="en-US" dirty="0">
                <a:hlinkClick r:id="rId4"/>
              </a:rPr>
              <a:t>/realistic-adv-examples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9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9648-3212-06AA-46B9-021F3410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 (Part I).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2632B-CB1C-D67E-C925-3E137E4F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 Black-box (query-based) attacks are </a:t>
            </a:r>
            <a:r>
              <a:rPr lang="en-US" sz="3600" i="1" u="sng" dirty="0">
                <a:solidFill>
                  <a:srgbClr val="C00000"/>
                </a:solidFill>
              </a:rPr>
              <a:t>not</a:t>
            </a:r>
            <a:r>
              <a:rPr lang="en-US" sz="3600" i="1" dirty="0"/>
              <a:t> </a:t>
            </a:r>
            <a:r>
              <a:rPr lang="en-US" sz="3600" dirty="0"/>
              <a:t>practical.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/>
              <a:t> Existing attack optimize for the </a:t>
            </a:r>
            <a:r>
              <a:rPr lang="en-US" sz="3200" dirty="0">
                <a:solidFill>
                  <a:srgbClr val="C00000"/>
                </a:solidFill>
              </a:rPr>
              <a:t>wrong metric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/>
              <a:t> Stealthy attacks come at a </a:t>
            </a:r>
            <a:r>
              <a:rPr lang="en-US" sz="3200" dirty="0">
                <a:solidFill>
                  <a:srgbClr val="C00000"/>
                </a:solidFill>
              </a:rPr>
              <a:t>high cost</a:t>
            </a:r>
          </a:p>
          <a:p>
            <a:pPr lvl="1">
              <a:buFont typeface="Wingdings" pitchFamily="2" charset="2"/>
              <a:buChar char="Ø"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Optimizing this </a:t>
            </a:r>
            <a:r>
              <a:rPr lang="en-US" sz="3600" dirty="0">
                <a:solidFill>
                  <a:srgbClr val="C00000"/>
                </a:solidFill>
              </a:rPr>
              <a:t>new metric </a:t>
            </a:r>
            <a:r>
              <a:rPr lang="en-US" sz="3600" dirty="0"/>
              <a:t>might require fundamentally </a:t>
            </a:r>
            <a:r>
              <a:rPr lang="en-US" sz="3600" dirty="0">
                <a:solidFill>
                  <a:srgbClr val="C00000"/>
                </a:solidFill>
              </a:rPr>
              <a:t>new ideas!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B3DAA-DF03-81C7-CDED-0066BDC2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63EC-9D42-2C98-A19C-005A8580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New </a:t>
            </a:r>
            <a:r>
              <a:rPr lang="en-US" i="1" dirty="0">
                <a:solidFill>
                  <a:srgbClr val="C00000"/>
                </a:solidFill>
              </a:rPr>
              <a:t>privacy</a:t>
            </a:r>
            <a:r>
              <a:rPr lang="en-US" dirty="0"/>
              <a:t>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EDF0F-8C8E-C0B3-A7E5-A24EED8C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Diagram of a diagram of a training process&#10;&#10;Description automatically generated">
            <a:extLst>
              <a:ext uri="{FF2B5EF4-FFF2-40B4-BE49-F238E27FC236}">
                <a16:creationId xmlns:a16="http://schemas.microsoft.com/office/drawing/2014/main" id="{F9074523-7ED1-05D5-C1C5-AE9BD70D13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48" y="1946848"/>
            <a:ext cx="9982304" cy="3260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439E34-2A8E-5C51-EAD9-D1B8E6ABD19F}"/>
              </a:ext>
            </a:extLst>
          </p:cNvPr>
          <p:cNvSpPr txBox="1"/>
          <p:nvPr/>
        </p:nvSpPr>
        <p:spPr>
          <a:xfrm>
            <a:off x="838200" y="6321365"/>
            <a:ext cx="8510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Privacy Side Channels in Machine Learning Systems. </a:t>
            </a:r>
            <a:r>
              <a:rPr lang="en-US" sz="2000" dirty="0" err="1"/>
              <a:t>Debenedetti</a:t>
            </a:r>
            <a:r>
              <a:rPr lang="en-US" sz="2000" dirty="0"/>
              <a:t> et al. 2023</a:t>
            </a:r>
          </a:p>
        </p:txBody>
      </p:sp>
    </p:spTree>
    <p:extLst>
      <p:ext uri="{BB962C8B-B14F-4D97-AF65-F5344CB8AC3E}">
        <p14:creationId xmlns:p14="http://schemas.microsoft.com/office/powerpoint/2010/main" val="388121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6086-6C08-E52B-EDD7-490C103C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8186" cy="1325563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stateful defenses against query attacks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0ED78-279E-C286-0FED-BF1E85D0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25</a:t>
            </a:fld>
            <a:endParaRPr lang="en-US" dirty="0"/>
          </a:p>
        </p:txBody>
      </p:sp>
      <p:sp>
        <p:nvSpPr>
          <p:cNvPr id="41" name="Rectangular Callout 40">
            <a:extLst>
              <a:ext uri="{FF2B5EF4-FFF2-40B4-BE49-F238E27FC236}">
                <a16:creationId xmlns:a16="http://schemas.microsoft.com/office/drawing/2014/main" id="{8263857D-90EA-C460-C43B-4F5F2B86A19F}"/>
              </a:ext>
            </a:extLst>
          </p:cNvPr>
          <p:cNvSpPr/>
          <p:nvPr/>
        </p:nvSpPr>
        <p:spPr>
          <a:xfrm>
            <a:off x="6313786" y="3696515"/>
            <a:ext cx="5248280" cy="922499"/>
          </a:xfrm>
          <a:prstGeom prst="wedgeRectCallout">
            <a:avLst>
              <a:gd name="adj1" fmla="val -51930"/>
              <a:gd name="adj2" fmla="val -6863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Many of these queries are very similar!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This is an attack!!!</a:t>
            </a:r>
          </a:p>
        </p:txBody>
      </p:sp>
      <p:pic>
        <p:nvPicPr>
          <p:cNvPr id="42" name="Picture 2" descr="Page 16 | Phone Alarm Images - Free Download on Freepik">
            <a:extLst>
              <a:ext uri="{FF2B5EF4-FFF2-40B4-BE49-F238E27FC236}">
                <a16:creationId xmlns:a16="http://schemas.microsoft.com/office/drawing/2014/main" id="{9DBB90E0-3E81-36D9-F5F8-AB9047BE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6037" y="4736951"/>
            <a:ext cx="1026029" cy="10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06FE431-73E3-FC56-C587-C7AE9867EF8A}"/>
              </a:ext>
            </a:extLst>
          </p:cNvPr>
          <p:cNvSpPr txBox="1"/>
          <p:nvPr/>
        </p:nvSpPr>
        <p:spPr>
          <a:xfrm>
            <a:off x="838200" y="1258150"/>
            <a:ext cx="707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Chen et al. 2019, Li et al. 2022</a:t>
            </a:r>
          </a:p>
        </p:txBody>
      </p:sp>
      <p:pic>
        <p:nvPicPr>
          <p:cNvPr id="77" name="Picture 76" descr="Neural Network icons for free download | Freepik">
            <a:extLst>
              <a:ext uri="{FF2B5EF4-FFF2-40B4-BE49-F238E27FC236}">
                <a16:creationId xmlns:a16="http://schemas.microsoft.com/office/drawing/2014/main" id="{10B76A5D-554F-5BB0-866E-CBC3B8B83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377" y="207200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671A926-72C3-EE7B-5216-440749B8BCB1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2001407"/>
            <a:ext cx="607261" cy="748464"/>
            <a:chOff x="2131423" y="2549752"/>
            <a:chExt cx="1505979" cy="1856157"/>
          </a:xfrm>
        </p:grpSpPr>
        <p:pic>
          <p:nvPicPr>
            <p:cNvPr id="79" name="Picture 6" descr="Gurney Journey: Pixelated Faces">
              <a:extLst>
                <a:ext uri="{FF2B5EF4-FFF2-40B4-BE49-F238E27FC236}">
                  <a16:creationId xmlns:a16="http://schemas.microsoft.com/office/drawing/2014/main" id="{9B0742EC-46DD-2298-3468-D6629E207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Noise Review">
              <a:extLst>
                <a:ext uri="{FF2B5EF4-FFF2-40B4-BE49-F238E27FC236}">
                  <a16:creationId xmlns:a16="http://schemas.microsoft.com/office/drawing/2014/main" id="{C5065621-9FBA-6093-6234-FC6D70A83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6AF5EA45-0F28-BB51-2FFA-2004B1F60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EB3D9F-D08C-8D14-7D0F-D831FB8E8E77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5" y="2906608"/>
            <a:ext cx="607261" cy="748464"/>
            <a:chOff x="2131423" y="2549752"/>
            <a:chExt cx="1505979" cy="1856157"/>
          </a:xfrm>
        </p:grpSpPr>
        <p:pic>
          <p:nvPicPr>
            <p:cNvPr id="83" name="Picture 6" descr="Gurney Journey: Pixelated Faces">
              <a:extLst>
                <a:ext uri="{FF2B5EF4-FFF2-40B4-BE49-F238E27FC236}">
                  <a16:creationId xmlns:a16="http://schemas.microsoft.com/office/drawing/2014/main" id="{4A5874AC-DA4C-30AC-FD6C-FED4D7C39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Noise Review">
              <a:extLst>
                <a:ext uri="{FF2B5EF4-FFF2-40B4-BE49-F238E27FC236}">
                  <a16:creationId xmlns:a16="http://schemas.microsoft.com/office/drawing/2014/main" id="{73B3E343-15E1-F281-4087-55DFA58741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7DFE0BCA-ED8B-5F91-5568-BFA0B91CC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2D02E27-F370-101A-56CD-84010209884D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4702106"/>
            <a:ext cx="607261" cy="748464"/>
            <a:chOff x="2131423" y="2549752"/>
            <a:chExt cx="1505979" cy="1856157"/>
          </a:xfrm>
        </p:grpSpPr>
        <p:pic>
          <p:nvPicPr>
            <p:cNvPr id="87" name="Picture 6" descr="Gurney Journey: Pixelated Faces">
              <a:extLst>
                <a:ext uri="{FF2B5EF4-FFF2-40B4-BE49-F238E27FC236}">
                  <a16:creationId xmlns:a16="http://schemas.microsoft.com/office/drawing/2014/main" id="{1AC72CD9-C863-4B30-7D3C-4A3BE79FC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Noise Review">
              <a:extLst>
                <a:ext uri="{FF2B5EF4-FFF2-40B4-BE49-F238E27FC236}">
                  <a16:creationId xmlns:a16="http://schemas.microsoft.com/office/drawing/2014/main" id="{39B3B5B2-C02B-60B0-7A1A-279BE3F9E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9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087B5D00-156F-8F73-FA39-CADF2DF70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3B2048A-E6FF-A821-5209-E67C316CF27D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3801873"/>
            <a:ext cx="607261" cy="748464"/>
            <a:chOff x="2131423" y="2549752"/>
            <a:chExt cx="1505979" cy="1856157"/>
          </a:xfrm>
        </p:grpSpPr>
        <p:pic>
          <p:nvPicPr>
            <p:cNvPr id="91" name="Picture 6" descr="Gurney Journey: Pixelated Faces">
              <a:extLst>
                <a:ext uri="{FF2B5EF4-FFF2-40B4-BE49-F238E27FC236}">
                  <a16:creationId xmlns:a16="http://schemas.microsoft.com/office/drawing/2014/main" id="{712F87E8-943E-68DC-EE12-B78CA5E7C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Noise Review">
              <a:extLst>
                <a:ext uri="{FF2B5EF4-FFF2-40B4-BE49-F238E27FC236}">
                  <a16:creationId xmlns:a16="http://schemas.microsoft.com/office/drawing/2014/main" id="{A80EAA20-D5EE-D469-2DD0-5060746BD7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FB43A4E9-845D-B567-312E-B0419D37C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94D77F1-C292-6368-0C43-2B1E546CFA17}"/>
              </a:ext>
            </a:extLst>
          </p:cNvPr>
          <p:cNvCxnSpPr/>
          <p:nvPr/>
        </p:nvCxnSpPr>
        <p:spPr>
          <a:xfrm>
            <a:off x="2749700" y="237563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Neural Network icons for free download | Freepik">
            <a:extLst>
              <a:ext uri="{FF2B5EF4-FFF2-40B4-BE49-F238E27FC236}">
                <a16:creationId xmlns:a16="http://schemas.microsoft.com/office/drawing/2014/main" id="{02D3F09B-8DCC-AF48-1157-A9D5C278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377" y="2937568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363DB47-8B0B-3764-82F6-C836F2679C2F}"/>
              </a:ext>
            </a:extLst>
          </p:cNvPr>
          <p:cNvCxnSpPr/>
          <p:nvPr/>
        </p:nvCxnSpPr>
        <p:spPr>
          <a:xfrm>
            <a:off x="2749700" y="3241198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 descr="Neural Network icons for free download | Freepik">
            <a:extLst>
              <a:ext uri="{FF2B5EF4-FFF2-40B4-BE49-F238E27FC236}">
                <a16:creationId xmlns:a16="http://schemas.microsoft.com/office/drawing/2014/main" id="{5B45D65B-8880-9909-2E98-EE78AC3D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080" y="3803127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3D3FA4A-5E84-F70C-5DDC-9CCEDE133275}"/>
              </a:ext>
            </a:extLst>
          </p:cNvPr>
          <p:cNvCxnSpPr/>
          <p:nvPr/>
        </p:nvCxnSpPr>
        <p:spPr>
          <a:xfrm>
            <a:off x="2750403" y="4106757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Neural Network icons for free download | Freepik">
            <a:extLst>
              <a:ext uri="{FF2B5EF4-FFF2-40B4-BE49-F238E27FC236}">
                <a16:creationId xmlns:a16="http://schemas.microsoft.com/office/drawing/2014/main" id="{75A40CB3-B6AE-0312-66E6-38B56B74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846" y="4729302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EE64D89-19E4-3CEC-53D9-4ADC8FFEBCF3}"/>
              </a:ext>
            </a:extLst>
          </p:cNvPr>
          <p:cNvCxnSpPr/>
          <p:nvPr/>
        </p:nvCxnSpPr>
        <p:spPr>
          <a:xfrm>
            <a:off x="2745169" y="5032932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Neural Network icons for free download | Freepik">
            <a:extLst>
              <a:ext uri="{FF2B5EF4-FFF2-40B4-BE49-F238E27FC236}">
                <a16:creationId xmlns:a16="http://schemas.microsoft.com/office/drawing/2014/main" id="{5A587E19-8A4F-7028-6AF1-983C0999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846" y="565882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46124D4-134C-EB86-9DC0-F7864B0F72F9}"/>
              </a:ext>
            </a:extLst>
          </p:cNvPr>
          <p:cNvCxnSpPr/>
          <p:nvPr/>
        </p:nvCxnSpPr>
        <p:spPr>
          <a:xfrm>
            <a:off x="2745169" y="596245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40A6DA-4B17-9C99-846A-74972A6C7CA6}"/>
              </a:ext>
            </a:extLst>
          </p:cNvPr>
          <p:cNvGrpSpPr>
            <a:grpSpLocks noChangeAspect="1"/>
          </p:cNvGrpSpPr>
          <p:nvPr/>
        </p:nvGrpSpPr>
        <p:grpSpPr>
          <a:xfrm>
            <a:off x="1943052" y="5640864"/>
            <a:ext cx="607261" cy="748464"/>
            <a:chOff x="2131423" y="2549752"/>
            <a:chExt cx="1505979" cy="1856157"/>
          </a:xfrm>
        </p:grpSpPr>
        <p:pic>
          <p:nvPicPr>
            <p:cNvPr id="104" name="Picture 6" descr="Gurney Journey: Pixelated Faces">
              <a:extLst>
                <a:ext uri="{FF2B5EF4-FFF2-40B4-BE49-F238E27FC236}">
                  <a16:creationId xmlns:a16="http://schemas.microsoft.com/office/drawing/2014/main" id="{51851D64-1D27-55E6-80CF-323F5D9E6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Noise Review">
              <a:extLst>
                <a:ext uri="{FF2B5EF4-FFF2-40B4-BE49-F238E27FC236}">
                  <a16:creationId xmlns:a16="http://schemas.microsoft.com/office/drawing/2014/main" id="{683DF822-9D4D-C784-4D19-0DD2348C7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AB8A520D-6172-FA91-4958-4724459B5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3FA099F3-14E2-C194-A0F9-C4D538E96A34}"/>
              </a:ext>
            </a:extLst>
          </p:cNvPr>
          <p:cNvSpPr/>
          <p:nvPr/>
        </p:nvSpPr>
        <p:spPr>
          <a:xfrm>
            <a:off x="5214913" y="2123524"/>
            <a:ext cx="783976" cy="406848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6EA6-D42E-A75D-3233-9F3CD43D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issue: </a:t>
            </a:r>
            <a:r>
              <a:rPr lang="en-US" i="1" dirty="0">
                <a:solidFill>
                  <a:srgbClr val="C00000"/>
                </a:solidFill>
              </a:rPr>
              <a:t>Sybil</a:t>
            </a:r>
            <a:r>
              <a:rPr lang="en-US" dirty="0"/>
              <a:t> attacks.</a:t>
            </a:r>
          </a:p>
        </p:txBody>
      </p:sp>
      <p:pic>
        <p:nvPicPr>
          <p:cNvPr id="4100" name="Picture 4" descr="Security hacker Anonymous Clip art - hacker clipart png download -  2057*2400 - Free Transparent Hacker png Download. - Clip Art Library">
            <a:extLst>
              <a:ext uri="{FF2B5EF4-FFF2-40B4-BE49-F238E27FC236}">
                <a16:creationId xmlns:a16="http://schemas.microsoft.com/office/drawing/2014/main" id="{64F79BFC-6F2C-0BE7-10E6-C5FAAB48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5" y="3475614"/>
            <a:ext cx="939301" cy="10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" descr="Page 16 | Phone Alarm Images - Free Download on Freepik">
            <a:extLst>
              <a:ext uri="{FF2B5EF4-FFF2-40B4-BE49-F238E27FC236}">
                <a16:creationId xmlns:a16="http://schemas.microsoft.com/office/drawing/2014/main" id="{BB766C82-46F0-0F0C-83A5-63BCB1A6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67981"/>
            <a:ext cx="1661321" cy="16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Multiply 4117">
            <a:extLst>
              <a:ext uri="{FF2B5EF4-FFF2-40B4-BE49-F238E27FC236}">
                <a16:creationId xmlns:a16="http://schemas.microsoft.com/office/drawing/2014/main" id="{2180A9FB-6D00-2D12-E417-7AAD965594D6}"/>
              </a:ext>
            </a:extLst>
          </p:cNvPr>
          <p:cNvSpPr/>
          <p:nvPr/>
        </p:nvSpPr>
        <p:spPr>
          <a:xfrm>
            <a:off x="5698323" y="2917282"/>
            <a:ext cx="2456673" cy="2411236"/>
          </a:xfrm>
          <a:prstGeom prst="mathMultiply">
            <a:avLst>
              <a:gd name="adj1" fmla="val 1175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Slide Number Placeholder 3">
            <a:extLst>
              <a:ext uri="{FF2B5EF4-FFF2-40B4-BE49-F238E27FC236}">
                <a16:creationId xmlns:a16="http://schemas.microsoft.com/office/drawing/2014/main" id="{FEA76557-D082-67AD-99BF-D5CF168A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81B538-99CA-0345-983A-858B7B83D3F3}" type="slidenum">
              <a:rPr lang="en-US" smtClean="0"/>
              <a:t>26</a:t>
            </a:fld>
            <a:endParaRPr lang="en-US" dirty="0"/>
          </a:p>
        </p:txBody>
      </p:sp>
      <p:pic>
        <p:nvPicPr>
          <p:cNvPr id="4120" name="Picture 4119" descr="Neural Network icons for free download | Freepik">
            <a:extLst>
              <a:ext uri="{FF2B5EF4-FFF2-40B4-BE49-F238E27FC236}">
                <a16:creationId xmlns:a16="http://schemas.microsoft.com/office/drawing/2014/main" id="{69F3EE68-81C8-F265-CDFC-788A193C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377" y="207200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1" name="Group 4120">
            <a:extLst>
              <a:ext uri="{FF2B5EF4-FFF2-40B4-BE49-F238E27FC236}">
                <a16:creationId xmlns:a16="http://schemas.microsoft.com/office/drawing/2014/main" id="{F360B099-375B-B0A5-D944-BFDA1FE28692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2001407"/>
            <a:ext cx="607261" cy="748464"/>
            <a:chOff x="2131423" y="2549752"/>
            <a:chExt cx="1505979" cy="1856157"/>
          </a:xfrm>
        </p:grpSpPr>
        <p:pic>
          <p:nvPicPr>
            <p:cNvPr id="4122" name="Picture 6" descr="Gurney Journey: Pixelated Faces">
              <a:extLst>
                <a:ext uri="{FF2B5EF4-FFF2-40B4-BE49-F238E27FC236}">
                  <a16:creationId xmlns:a16="http://schemas.microsoft.com/office/drawing/2014/main" id="{E2A297BC-40DB-3E06-52C4-FA84147AC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3" name="Picture 2" descr="Noise Review">
              <a:extLst>
                <a:ext uri="{FF2B5EF4-FFF2-40B4-BE49-F238E27FC236}">
                  <a16:creationId xmlns:a16="http://schemas.microsoft.com/office/drawing/2014/main" id="{C86BC5D0-AFD4-6AE0-D791-C0FFEB4C60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4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02DB505A-46AC-E671-F835-04799D11A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233370FA-2E48-DAAB-9CBF-E5995728EDB9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5" y="2906608"/>
            <a:ext cx="607261" cy="748464"/>
            <a:chOff x="2131423" y="2549752"/>
            <a:chExt cx="1505979" cy="1856157"/>
          </a:xfrm>
        </p:grpSpPr>
        <p:pic>
          <p:nvPicPr>
            <p:cNvPr id="4126" name="Picture 6" descr="Gurney Journey: Pixelated Faces">
              <a:extLst>
                <a:ext uri="{FF2B5EF4-FFF2-40B4-BE49-F238E27FC236}">
                  <a16:creationId xmlns:a16="http://schemas.microsoft.com/office/drawing/2014/main" id="{82D8EBFF-8E3A-9E7D-36C8-C2B53DC79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7" name="Picture 2" descr="Noise Review">
              <a:extLst>
                <a:ext uri="{FF2B5EF4-FFF2-40B4-BE49-F238E27FC236}">
                  <a16:creationId xmlns:a16="http://schemas.microsoft.com/office/drawing/2014/main" id="{69E8F873-5E15-74B3-D951-BF7B09843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8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0477CD5E-BE03-AA3D-5D03-CB395EDB6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29" name="Group 4128">
            <a:extLst>
              <a:ext uri="{FF2B5EF4-FFF2-40B4-BE49-F238E27FC236}">
                <a16:creationId xmlns:a16="http://schemas.microsoft.com/office/drawing/2014/main" id="{7C3CC56A-0CAD-32DD-5275-3F1637B0E919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4702106"/>
            <a:ext cx="607261" cy="748464"/>
            <a:chOff x="2131423" y="2549752"/>
            <a:chExt cx="1505979" cy="1856157"/>
          </a:xfrm>
        </p:grpSpPr>
        <p:pic>
          <p:nvPicPr>
            <p:cNvPr id="4130" name="Picture 6" descr="Gurney Journey: Pixelated Faces">
              <a:extLst>
                <a:ext uri="{FF2B5EF4-FFF2-40B4-BE49-F238E27FC236}">
                  <a16:creationId xmlns:a16="http://schemas.microsoft.com/office/drawing/2014/main" id="{6A780A42-E019-10A2-A762-A62E9076E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1" name="Picture 2" descr="Noise Review">
              <a:extLst>
                <a:ext uri="{FF2B5EF4-FFF2-40B4-BE49-F238E27FC236}">
                  <a16:creationId xmlns:a16="http://schemas.microsoft.com/office/drawing/2014/main" id="{0280FC1C-1543-8EBB-280F-40A899288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9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2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20A8522C-2C63-8CEF-BACF-DE1542FC5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3" name="Group 4132">
            <a:extLst>
              <a:ext uri="{FF2B5EF4-FFF2-40B4-BE49-F238E27FC236}">
                <a16:creationId xmlns:a16="http://schemas.microsoft.com/office/drawing/2014/main" id="{E24F42C0-0A89-04D8-8A5D-DD4866D7F436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3801873"/>
            <a:ext cx="607261" cy="748464"/>
            <a:chOff x="2131423" y="2549752"/>
            <a:chExt cx="1505979" cy="1856157"/>
          </a:xfrm>
        </p:grpSpPr>
        <p:pic>
          <p:nvPicPr>
            <p:cNvPr id="4134" name="Picture 6" descr="Gurney Journey: Pixelated Faces">
              <a:extLst>
                <a:ext uri="{FF2B5EF4-FFF2-40B4-BE49-F238E27FC236}">
                  <a16:creationId xmlns:a16="http://schemas.microsoft.com/office/drawing/2014/main" id="{D0CDD7E7-45F1-6456-0592-861F3F690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5" name="Picture 2" descr="Noise Review">
              <a:extLst>
                <a:ext uri="{FF2B5EF4-FFF2-40B4-BE49-F238E27FC236}">
                  <a16:creationId xmlns:a16="http://schemas.microsoft.com/office/drawing/2014/main" id="{4EE13A60-1B4E-8B3E-C0C9-8E8A7EC989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6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429C9206-B12A-E9E1-C0F5-8794109AD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37" name="Straight Arrow Connector 4136">
            <a:extLst>
              <a:ext uri="{FF2B5EF4-FFF2-40B4-BE49-F238E27FC236}">
                <a16:creationId xmlns:a16="http://schemas.microsoft.com/office/drawing/2014/main" id="{FB0FB0C6-B7C3-1F7F-3B03-35F8B5046263}"/>
              </a:ext>
            </a:extLst>
          </p:cNvPr>
          <p:cNvCxnSpPr/>
          <p:nvPr/>
        </p:nvCxnSpPr>
        <p:spPr>
          <a:xfrm>
            <a:off x="2749700" y="237563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8" name="Picture 4137" descr="Neural Network icons for free download | Freepik">
            <a:extLst>
              <a:ext uri="{FF2B5EF4-FFF2-40B4-BE49-F238E27FC236}">
                <a16:creationId xmlns:a16="http://schemas.microsoft.com/office/drawing/2014/main" id="{89118592-C3D0-41B0-EB28-FF92DA74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377" y="2937568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39" name="Straight Arrow Connector 4138">
            <a:extLst>
              <a:ext uri="{FF2B5EF4-FFF2-40B4-BE49-F238E27FC236}">
                <a16:creationId xmlns:a16="http://schemas.microsoft.com/office/drawing/2014/main" id="{F3DE3F04-078E-8DB8-C1A2-CE5C8F0D4B5D}"/>
              </a:ext>
            </a:extLst>
          </p:cNvPr>
          <p:cNvCxnSpPr/>
          <p:nvPr/>
        </p:nvCxnSpPr>
        <p:spPr>
          <a:xfrm>
            <a:off x="2749700" y="3241198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40" name="Picture 4139" descr="Neural Network icons for free download | Freepik">
            <a:extLst>
              <a:ext uri="{FF2B5EF4-FFF2-40B4-BE49-F238E27FC236}">
                <a16:creationId xmlns:a16="http://schemas.microsoft.com/office/drawing/2014/main" id="{448491DD-D7D0-4997-47F7-99F68C9C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080" y="3803127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1" name="Straight Arrow Connector 4140">
            <a:extLst>
              <a:ext uri="{FF2B5EF4-FFF2-40B4-BE49-F238E27FC236}">
                <a16:creationId xmlns:a16="http://schemas.microsoft.com/office/drawing/2014/main" id="{0098510F-306D-A855-EB6F-06E1EFF55B1E}"/>
              </a:ext>
            </a:extLst>
          </p:cNvPr>
          <p:cNvCxnSpPr/>
          <p:nvPr/>
        </p:nvCxnSpPr>
        <p:spPr>
          <a:xfrm>
            <a:off x="2750403" y="4106757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42" name="Picture 4141" descr="Neural Network icons for free download | Freepik">
            <a:extLst>
              <a:ext uri="{FF2B5EF4-FFF2-40B4-BE49-F238E27FC236}">
                <a16:creationId xmlns:a16="http://schemas.microsoft.com/office/drawing/2014/main" id="{62000CD7-31E8-4E1D-C205-2E45270D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846" y="4729302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3" name="Straight Arrow Connector 4142">
            <a:extLst>
              <a:ext uri="{FF2B5EF4-FFF2-40B4-BE49-F238E27FC236}">
                <a16:creationId xmlns:a16="http://schemas.microsoft.com/office/drawing/2014/main" id="{E1EA95C3-B89C-148F-F6D1-9344A16F9102}"/>
              </a:ext>
            </a:extLst>
          </p:cNvPr>
          <p:cNvCxnSpPr/>
          <p:nvPr/>
        </p:nvCxnSpPr>
        <p:spPr>
          <a:xfrm>
            <a:off x="2745169" y="5032932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44" name="Picture 4143" descr="Neural Network icons for free download | Freepik">
            <a:extLst>
              <a:ext uri="{FF2B5EF4-FFF2-40B4-BE49-F238E27FC236}">
                <a16:creationId xmlns:a16="http://schemas.microsoft.com/office/drawing/2014/main" id="{6F9468A2-88DB-6ADC-7894-A6268849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846" y="565882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5" name="Straight Arrow Connector 4144">
            <a:extLst>
              <a:ext uri="{FF2B5EF4-FFF2-40B4-BE49-F238E27FC236}">
                <a16:creationId xmlns:a16="http://schemas.microsoft.com/office/drawing/2014/main" id="{ED9DD52D-382F-9F4D-A7A1-DD5F46BB2C6F}"/>
              </a:ext>
            </a:extLst>
          </p:cNvPr>
          <p:cNvCxnSpPr/>
          <p:nvPr/>
        </p:nvCxnSpPr>
        <p:spPr>
          <a:xfrm>
            <a:off x="2745169" y="596245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6" name="Group 4145">
            <a:extLst>
              <a:ext uri="{FF2B5EF4-FFF2-40B4-BE49-F238E27FC236}">
                <a16:creationId xmlns:a16="http://schemas.microsoft.com/office/drawing/2014/main" id="{773A9121-4C8E-DCC0-8B83-247FC724F9B7}"/>
              </a:ext>
            </a:extLst>
          </p:cNvPr>
          <p:cNvGrpSpPr>
            <a:grpSpLocks noChangeAspect="1"/>
          </p:cNvGrpSpPr>
          <p:nvPr/>
        </p:nvGrpSpPr>
        <p:grpSpPr>
          <a:xfrm>
            <a:off x="1943052" y="5640864"/>
            <a:ext cx="607261" cy="748464"/>
            <a:chOff x="2131423" y="2549752"/>
            <a:chExt cx="1505979" cy="1856157"/>
          </a:xfrm>
        </p:grpSpPr>
        <p:pic>
          <p:nvPicPr>
            <p:cNvPr id="4147" name="Picture 6" descr="Gurney Journey: Pixelated Faces">
              <a:extLst>
                <a:ext uri="{FF2B5EF4-FFF2-40B4-BE49-F238E27FC236}">
                  <a16:creationId xmlns:a16="http://schemas.microsoft.com/office/drawing/2014/main" id="{CEAE7B63-0919-D248-3B5F-B4BB5F14E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8" name="Picture 2" descr="Noise Review">
              <a:extLst>
                <a:ext uri="{FF2B5EF4-FFF2-40B4-BE49-F238E27FC236}">
                  <a16:creationId xmlns:a16="http://schemas.microsoft.com/office/drawing/2014/main" id="{9A586033-F352-5FB1-FA2C-907348AAEF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9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390BD1B0-3733-F9B7-51B7-F641ABEBF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50" name="Picture 22" descr="FREE Laptop Computer Clipart (Royalty-free) | Pearly Arts">
            <a:extLst>
              <a:ext uri="{FF2B5EF4-FFF2-40B4-BE49-F238E27FC236}">
                <a16:creationId xmlns:a16="http://schemas.microsoft.com/office/drawing/2014/main" id="{E278CD94-DC09-65C8-E380-38E9D59C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065" y="2084999"/>
            <a:ext cx="664872" cy="6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1" name="Picture 24" descr="Free Cartoon Laptop Png - Computer Clipart Transparent PNG - 2215x2400 -  Free Download on NicePNG">
            <a:extLst>
              <a:ext uri="{FF2B5EF4-FFF2-40B4-BE49-F238E27FC236}">
                <a16:creationId xmlns:a16="http://schemas.microsoft.com/office/drawing/2014/main" id="{F2921BE9-0E6F-8F7A-1CA9-98CBDAA3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185" y="2919012"/>
            <a:ext cx="607261" cy="6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Picture 30" descr="Free Computer Clipart Transparent, Download Free Computer Clipart  Transparent png images, Free ClipArts on Clipart Library">
            <a:extLst>
              <a:ext uri="{FF2B5EF4-FFF2-40B4-BE49-F238E27FC236}">
                <a16:creationId xmlns:a16="http://schemas.microsoft.com/office/drawing/2014/main" id="{47672E9E-4C41-ECD7-2E25-428C7219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18" y="3836066"/>
            <a:ext cx="631519" cy="5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5" name="Picture 32">
            <a:extLst>
              <a:ext uri="{FF2B5EF4-FFF2-40B4-BE49-F238E27FC236}">
                <a16:creationId xmlns:a16="http://schemas.microsoft.com/office/drawing/2014/main" id="{B3BAF7B7-27E0-0A3D-A06E-197E2E65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649" y="4773896"/>
            <a:ext cx="729737" cy="5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6" name="Picture 34" descr="240-2407402_laptop-personal-computer-clip-art-transparent-background-laptop  | General Assembly of the United Nations">
            <a:extLst>
              <a:ext uri="{FF2B5EF4-FFF2-40B4-BE49-F238E27FC236}">
                <a16:creationId xmlns:a16="http://schemas.microsoft.com/office/drawing/2014/main" id="{13955C84-F0EF-2E75-9A9C-6BC8C9B1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43" y="5630322"/>
            <a:ext cx="896889" cy="6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19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6EA6-D42E-A75D-3233-9F3CD43D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“Solution”: </a:t>
            </a:r>
            <a:r>
              <a:rPr lang="en-US" i="1" dirty="0">
                <a:solidFill>
                  <a:srgbClr val="C00000"/>
                </a:solidFill>
              </a:rPr>
              <a:t>global</a:t>
            </a:r>
            <a:r>
              <a:rPr lang="en-US" dirty="0"/>
              <a:t> query log.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2BCBA17-8532-4E3A-5142-758D7DE7512C}"/>
              </a:ext>
            </a:extLst>
          </p:cNvPr>
          <p:cNvSpPr/>
          <p:nvPr/>
        </p:nvSpPr>
        <p:spPr>
          <a:xfrm>
            <a:off x="8048986" y="3749263"/>
            <a:ext cx="938972" cy="82096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ge 16 | Phone Alarm Images - Free Download on Freepik">
            <a:extLst>
              <a:ext uri="{FF2B5EF4-FFF2-40B4-BE49-F238E27FC236}">
                <a16:creationId xmlns:a16="http://schemas.microsoft.com/office/drawing/2014/main" id="{D56C7AF1-5DDA-F306-2931-0CC32CD4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6144" y="3247812"/>
            <a:ext cx="1717890" cy="17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1,1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0429A973-F305-CFCE-DCD4-F305E1BE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066" y="3300802"/>
            <a:ext cx="1717890" cy="17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6E1E40E-E8F1-06B4-659D-9854F87D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81B538-99CA-0345-983A-858B7B83D3F3}" type="slidenum">
              <a:rPr lang="en-US" smtClean="0"/>
              <a:t>27</a:t>
            </a:fld>
            <a:endParaRPr lang="en-US" dirty="0"/>
          </a:p>
        </p:txBody>
      </p:sp>
      <p:pic>
        <p:nvPicPr>
          <p:cNvPr id="15" name="Picture 14" descr="Neural Network icons for free download | Freepik">
            <a:extLst>
              <a:ext uri="{FF2B5EF4-FFF2-40B4-BE49-F238E27FC236}">
                <a16:creationId xmlns:a16="http://schemas.microsoft.com/office/drawing/2014/main" id="{8B9E0E45-A1D3-7247-02B9-31B1A0BC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377" y="207200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2F8BD05-ECD7-D599-FE72-4F715F9480EC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2001407"/>
            <a:ext cx="607261" cy="748464"/>
            <a:chOff x="2131423" y="2549752"/>
            <a:chExt cx="1505979" cy="1856157"/>
          </a:xfrm>
        </p:grpSpPr>
        <p:pic>
          <p:nvPicPr>
            <p:cNvPr id="17" name="Picture 6" descr="Gurney Journey: Pixelated Faces">
              <a:extLst>
                <a:ext uri="{FF2B5EF4-FFF2-40B4-BE49-F238E27FC236}">
                  <a16:creationId xmlns:a16="http://schemas.microsoft.com/office/drawing/2014/main" id="{DD9E57F6-7B8D-1BA2-C896-F1C4BD60E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Noise Review">
              <a:extLst>
                <a:ext uri="{FF2B5EF4-FFF2-40B4-BE49-F238E27FC236}">
                  <a16:creationId xmlns:a16="http://schemas.microsoft.com/office/drawing/2014/main" id="{1431B9CF-B679-D87F-ADE1-68827CBFF0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43071266-FB2B-DB36-E263-2EE8286F4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D69835-AF86-0A18-0A6C-1150A8EA2909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5" y="2906608"/>
            <a:ext cx="607261" cy="748464"/>
            <a:chOff x="2131423" y="2549752"/>
            <a:chExt cx="1505979" cy="1856157"/>
          </a:xfrm>
        </p:grpSpPr>
        <p:pic>
          <p:nvPicPr>
            <p:cNvPr id="21" name="Picture 6" descr="Gurney Journey: Pixelated Faces">
              <a:extLst>
                <a:ext uri="{FF2B5EF4-FFF2-40B4-BE49-F238E27FC236}">
                  <a16:creationId xmlns:a16="http://schemas.microsoft.com/office/drawing/2014/main" id="{4FA23877-52E9-45E4-1AEB-7D86D94D4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Noise Review">
              <a:extLst>
                <a:ext uri="{FF2B5EF4-FFF2-40B4-BE49-F238E27FC236}">
                  <a16:creationId xmlns:a16="http://schemas.microsoft.com/office/drawing/2014/main" id="{B09264FB-95CC-6DEA-2D22-9013D69F23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AC07979B-D39D-E1AE-99C1-DD1D3ECE9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495022-EDAA-B298-0A97-4697DAEF05A7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4702106"/>
            <a:ext cx="607261" cy="748464"/>
            <a:chOff x="2131423" y="2549752"/>
            <a:chExt cx="1505979" cy="1856157"/>
          </a:xfrm>
        </p:grpSpPr>
        <p:pic>
          <p:nvPicPr>
            <p:cNvPr id="25" name="Picture 6" descr="Gurney Journey: Pixelated Faces">
              <a:extLst>
                <a:ext uri="{FF2B5EF4-FFF2-40B4-BE49-F238E27FC236}">
                  <a16:creationId xmlns:a16="http://schemas.microsoft.com/office/drawing/2014/main" id="{05E676EA-8FA9-5FE0-F404-D497D5B33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Noise Review">
              <a:extLst>
                <a:ext uri="{FF2B5EF4-FFF2-40B4-BE49-F238E27FC236}">
                  <a16:creationId xmlns:a16="http://schemas.microsoft.com/office/drawing/2014/main" id="{C2B7697C-A9A6-1CFD-F520-EC310E7DB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9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6A03D27B-D4C6-92ED-7D86-B6FB16B24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54A3F1-457A-1062-C982-79E0017732C7}"/>
              </a:ext>
            </a:extLst>
          </p:cNvPr>
          <p:cNvGrpSpPr>
            <a:grpSpLocks noChangeAspect="1"/>
          </p:cNvGrpSpPr>
          <p:nvPr/>
        </p:nvGrpSpPr>
        <p:grpSpPr>
          <a:xfrm>
            <a:off x="1948286" y="3801873"/>
            <a:ext cx="607261" cy="748464"/>
            <a:chOff x="2131423" y="2549752"/>
            <a:chExt cx="1505979" cy="1856157"/>
          </a:xfrm>
        </p:grpSpPr>
        <p:pic>
          <p:nvPicPr>
            <p:cNvPr id="29" name="Picture 6" descr="Gurney Journey: Pixelated Faces">
              <a:extLst>
                <a:ext uri="{FF2B5EF4-FFF2-40B4-BE49-F238E27FC236}">
                  <a16:creationId xmlns:a16="http://schemas.microsoft.com/office/drawing/2014/main" id="{09349E08-0039-6F9E-E778-17D12D3F0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Noise Review">
              <a:extLst>
                <a:ext uri="{FF2B5EF4-FFF2-40B4-BE49-F238E27FC236}">
                  <a16:creationId xmlns:a16="http://schemas.microsoft.com/office/drawing/2014/main" id="{05174B23-8756-D307-03D5-1C6C7A8D5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5B2BB0A5-65C6-3823-04D0-F04446CC3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2E05BF-E635-2AA9-F72C-8BF2239D40A1}"/>
              </a:ext>
            </a:extLst>
          </p:cNvPr>
          <p:cNvCxnSpPr/>
          <p:nvPr/>
        </p:nvCxnSpPr>
        <p:spPr>
          <a:xfrm>
            <a:off x="2749700" y="237563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Neural Network icons for free download | Freepik">
            <a:extLst>
              <a:ext uri="{FF2B5EF4-FFF2-40B4-BE49-F238E27FC236}">
                <a16:creationId xmlns:a16="http://schemas.microsoft.com/office/drawing/2014/main" id="{72864877-9EE0-1032-1FFA-8AACBABC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377" y="2937568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BCAFF3-93DF-DBF5-D430-D6D8334FAC0D}"/>
              </a:ext>
            </a:extLst>
          </p:cNvPr>
          <p:cNvCxnSpPr/>
          <p:nvPr/>
        </p:nvCxnSpPr>
        <p:spPr>
          <a:xfrm>
            <a:off x="2749700" y="3241198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Neural Network icons for free download | Freepik">
            <a:extLst>
              <a:ext uri="{FF2B5EF4-FFF2-40B4-BE49-F238E27FC236}">
                <a16:creationId xmlns:a16="http://schemas.microsoft.com/office/drawing/2014/main" id="{7BC02C76-C3D2-D66E-EB35-48935701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080" y="3803127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7FE033-E5A9-CE75-75CE-9C41A4041054}"/>
              </a:ext>
            </a:extLst>
          </p:cNvPr>
          <p:cNvCxnSpPr/>
          <p:nvPr/>
        </p:nvCxnSpPr>
        <p:spPr>
          <a:xfrm>
            <a:off x="2750403" y="4106757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Neural Network icons for free download | Freepik">
            <a:extLst>
              <a:ext uri="{FF2B5EF4-FFF2-40B4-BE49-F238E27FC236}">
                <a16:creationId xmlns:a16="http://schemas.microsoft.com/office/drawing/2014/main" id="{25A09D1A-9A95-DDBB-470E-9D936589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846" y="4729302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832892A-970C-FAE7-98F3-856A0DEBCBAD}"/>
              </a:ext>
            </a:extLst>
          </p:cNvPr>
          <p:cNvCxnSpPr/>
          <p:nvPr/>
        </p:nvCxnSpPr>
        <p:spPr>
          <a:xfrm>
            <a:off x="2745169" y="5032932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4097" descr="Neural Network icons for free download | Freepik">
            <a:extLst>
              <a:ext uri="{FF2B5EF4-FFF2-40B4-BE49-F238E27FC236}">
                <a16:creationId xmlns:a16="http://schemas.microsoft.com/office/drawing/2014/main" id="{C45BACC3-6DDB-84DE-2A9B-D272D627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846" y="5658829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2" name="Straight Arrow Connector 4101">
            <a:extLst>
              <a:ext uri="{FF2B5EF4-FFF2-40B4-BE49-F238E27FC236}">
                <a16:creationId xmlns:a16="http://schemas.microsoft.com/office/drawing/2014/main" id="{EE6634DE-0FD0-30AC-4853-C7B15159988B}"/>
              </a:ext>
            </a:extLst>
          </p:cNvPr>
          <p:cNvCxnSpPr/>
          <p:nvPr/>
        </p:nvCxnSpPr>
        <p:spPr>
          <a:xfrm>
            <a:off x="2745169" y="5962459"/>
            <a:ext cx="1939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8EC22F6E-5657-FAC5-1037-406E11FD0C41}"/>
              </a:ext>
            </a:extLst>
          </p:cNvPr>
          <p:cNvGrpSpPr>
            <a:grpSpLocks noChangeAspect="1"/>
          </p:cNvGrpSpPr>
          <p:nvPr/>
        </p:nvGrpSpPr>
        <p:grpSpPr>
          <a:xfrm>
            <a:off x="1943052" y="5640864"/>
            <a:ext cx="607261" cy="748464"/>
            <a:chOff x="2131423" y="2549752"/>
            <a:chExt cx="1505979" cy="1856157"/>
          </a:xfrm>
        </p:grpSpPr>
        <p:pic>
          <p:nvPicPr>
            <p:cNvPr id="4106" name="Picture 6" descr="Gurney Journey: Pixelated Faces">
              <a:extLst>
                <a:ext uri="{FF2B5EF4-FFF2-40B4-BE49-F238E27FC236}">
                  <a16:creationId xmlns:a16="http://schemas.microsoft.com/office/drawing/2014/main" id="{7C258604-C89F-2E24-849F-C2B8AE3D8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424" y="2549752"/>
              <a:ext cx="1505978" cy="1856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Picture 2" descr="Noise Review">
              <a:extLst>
                <a:ext uri="{FF2B5EF4-FFF2-40B4-BE49-F238E27FC236}">
                  <a16:creationId xmlns:a16="http://schemas.microsoft.com/office/drawing/2014/main" id="{E227839A-6741-80D8-D811-EB4752434B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1423" y="2549752"/>
              <a:ext cx="1505978" cy="185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2" descr="Adult Content NSFW yellow warning sign&quot; Sticker for Sale by gambarambyar |  Redbubble">
              <a:extLst>
                <a:ext uri="{FF2B5EF4-FFF2-40B4-BE49-F238E27FC236}">
                  <a16:creationId xmlns:a16="http://schemas.microsoft.com/office/drawing/2014/main" id="{CC385310-6510-947C-B8CF-2F336D3CD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01" y="3036318"/>
              <a:ext cx="883023" cy="88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9" name="Right Brace 4108">
            <a:extLst>
              <a:ext uri="{FF2B5EF4-FFF2-40B4-BE49-F238E27FC236}">
                <a16:creationId xmlns:a16="http://schemas.microsoft.com/office/drawing/2014/main" id="{7812DA27-CD00-06B1-2395-7FFF23173318}"/>
              </a:ext>
            </a:extLst>
          </p:cNvPr>
          <p:cNvSpPr/>
          <p:nvPr/>
        </p:nvSpPr>
        <p:spPr>
          <a:xfrm>
            <a:off x="5214913" y="2123524"/>
            <a:ext cx="783976" cy="406848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1" name="Picture 4" descr="Security hacker Anonymous Clip art - hacker clipart png download -  2057*2400 - Free Transparent Hacker png Download. - Clip Art Library">
            <a:extLst>
              <a:ext uri="{FF2B5EF4-FFF2-40B4-BE49-F238E27FC236}">
                <a16:creationId xmlns:a16="http://schemas.microsoft.com/office/drawing/2014/main" id="{2C9CD88F-E477-D476-739E-E94D533B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5" y="3475614"/>
            <a:ext cx="939301" cy="10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22" descr="FREE Laptop Computer Clipart (Royalty-free) | Pearly Arts">
            <a:extLst>
              <a:ext uri="{FF2B5EF4-FFF2-40B4-BE49-F238E27FC236}">
                <a16:creationId xmlns:a16="http://schemas.microsoft.com/office/drawing/2014/main" id="{92035FB1-F2A4-BF58-3F10-91B95792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065" y="2084999"/>
            <a:ext cx="664872" cy="6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24" descr="Free Cartoon Laptop Png - Computer Clipart Transparent PNG - 2215x2400 -  Free Download on NicePNG">
            <a:extLst>
              <a:ext uri="{FF2B5EF4-FFF2-40B4-BE49-F238E27FC236}">
                <a16:creationId xmlns:a16="http://schemas.microsoft.com/office/drawing/2014/main" id="{EA24A6E2-2514-5970-187A-16C70ECB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185" y="2919012"/>
            <a:ext cx="607261" cy="6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30" descr="Free Computer Clipart Transparent, Download Free Computer Clipart  Transparent png images, Free ClipArts on Clipart Library">
            <a:extLst>
              <a:ext uri="{FF2B5EF4-FFF2-40B4-BE49-F238E27FC236}">
                <a16:creationId xmlns:a16="http://schemas.microsoft.com/office/drawing/2014/main" id="{4447AF97-88C2-D083-4A38-BF57A089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18" y="3836066"/>
            <a:ext cx="631519" cy="5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32">
            <a:extLst>
              <a:ext uri="{FF2B5EF4-FFF2-40B4-BE49-F238E27FC236}">
                <a16:creationId xmlns:a16="http://schemas.microsoft.com/office/drawing/2014/main" id="{EFB7B769-6C8A-9126-3231-95DB99AC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649" y="4773896"/>
            <a:ext cx="729737" cy="5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34" descr="240-2407402_laptop-personal-computer-clip-art-transparent-background-laptop  | General Assembly of the United Nations">
            <a:extLst>
              <a:ext uri="{FF2B5EF4-FFF2-40B4-BE49-F238E27FC236}">
                <a16:creationId xmlns:a16="http://schemas.microsoft.com/office/drawing/2014/main" id="{F113CAA7-A38D-5828-792E-88D928AF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43" y="5630322"/>
            <a:ext cx="896889" cy="6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68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503A-6000-C481-121A-CF47E226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new </a:t>
            </a:r>
            <a:r>
              <a:rPr lang="en-US" dirty="0"/>
              <a:t>issue: </a:t>
            </a:r>
            <a:r>
              <a:rPr lang="en-US" dirty="0">
                <a:solidFill>
                  <a:srgbClr val="C00000"/>
                </a:solidFill>
              </a:rPr>
              <a:t>cross-user query leakage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962BF-FF2E-DBAC-533F-2B9DA57C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28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923BB69-21E2-A305-BE12-A7FB8410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50918"/>
            <a:ext cx="1589690" cy="15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eural Network icons for free download | Freepik">
            <a:extLst>
              <a:ext uri="{FF2B5EF4-FFF2-40B4-BE49-F238E27FC236}">
                <a16:creationId xmlns:a16="http://schemas.microsoft.com/office/drawing/2014/main" id="{77C3E4D4-59B9-5E1D-0BAC-D5131848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97" y="1988710"/>
            <a:ext cx="914105" cy="9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BDC84-C2DE-B361-35C4-4676869008B4}"/>
              </a:ext>
            </a:extLst>
          </p:cNvPr>
          <p:cNvCxnSpPr>
            <a:stCxn id="6146" idx="3"/>
          </p:cNvCxnSpPr>
          <p:nvPr/>
        </p:nvCxnSpPr>
        <p:spPr>
          <a:xfrm>
            <a:off x="2427890" y="2445763"/>
            <a:ext cx="19216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51,1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A7232EDB-8846-6C27-F452-7CAD2688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910" y="2780487"/>
            <a:ext cx="1717890" cy="17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does normal lung x-ray look? | Preventive Healthcare">
            <a:extLst>
              <a:ext uri="{FF2B5EF4-FFF2-40B4-BE49-F238E27FC236}">
                <a16:creationId xmlns:a16="http://schemas.microsoft.com/office/drawing/2014/main" id="{210E4B24-B50A-4711-4432-91431566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121" y="1745397"/>
            <a:ext cx="1291459" cy="14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does normal lung x-ray look? | Preventive Healthcare">
            <a:extLst>
              <a:ext uri="{FF2B5EF4-FFF2-40B4-BE49-F238E27FC236}">
                <a16:creationId xmlns:a16="http://schemas.microsoft.com/office/drawing/2014/main" id="{0FD039C6-3678-C61B-6CE4-6DC06B89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2586964"/>
            <a:ext cx="999796" cy="1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BBF5B4-BAB9-C626-A9BB-4F92D036407F}"/>
              </a:ext>
            </a:extLst>
          </p:cNvPr>
          <p:cNvSpPr/>
          <p:nvPr/>
        </p:nvSpPr>
        <p:spPr>
          <a:xfrm>
            <a:off x="1484586" y="5602528"/>
            <a:ext cx="9222827" cy="96169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honest user sends a sensitive query to the model</a:t>
            </a:r>
          </a:p>
        </p:txBody>
      </p:sp>
    </p:spTree>
    <p:extLst>
      <p:ext uri="{BB962C8B-B14F-4D97-AF65-F5344CB8AC3E}">
        <p14:creationId xmlns:p14="http://schemas.microsoft.com/office/powerpoint/2010/main" val="575726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503A-6000-C481-121A-CF47E226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new </a:t>
            </a:r>
            <a:r>
              <a:rPr lang="en-US" dirty="0"/>
              <a:t>issue: </a:t>
            </a:r>
            <a:r>
              <a:rPr lang="en-US" dirty="0">
                <a:solidFill>
                  <a:srgbClr val="C00000"/>
                </a:solidFill>
              </a:rPr>
              <a:t>cross-user query leakage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962BF-FF2E-DBAC-533F-2B9DA57C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ecurity hacker Anonymous Clip art - hacker clipart png download -  2057*2400 - Free Transparent Hacker png Download. - Clip Art Library">
            <a:extLst>
              <a:ext uri="{FF2B5EF4-FFF2-40B4-BE49-F238E27FC236}">
                <a16:creationId xmlns:a16="http://schemas.microsoft.com/office/drawing/2014/main" id="{CDC8CBF5-473B-4A74-D9C7-23101FFC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3609709"/>
            <a:ext cx="1589690" cy="18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eural Network icons for free download | Freepik">
            <a:extLst>
              <a:ext uri="{FF2B5EF4-FFF2-40B4-BE49-F238E27FC236}">
                <a16:creationId xmlns:a16="http://schemas.microsoft.com/office/drawing/2014/main" id="{AA275ACC-A424-1475-AFAD-5CEE12FFB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96" y="4098745"/>
            <a:ext cx="914105" cy="9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607C12-FFA1-8962-AC79-B421A547A904}"/>
              </a:ext>
            </a:extLst>
          </p:cNvPr>
          <p:cNvCxnSpPr/>
          <p:nvPr/>
        </p:nvCxnSpPr>
        <p:spPr>
          <a:xfrm>
            <a:off x="2427889" y="4555798"/>
            <a:ext cx="19216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ow does normal lung x-ray look? | Preventive Healthcare">
            <a:extLst>
              <a:ext uri="{FF2B5EF4-FFF2-40B4-BE49-F238E27FC236}">
                <a16:creationId xmlns:a16="http://schemas.microsoft.com/office/drawing/2014/main" id="{16FFB86D-F9F3-65B9-921B-94468D75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120" y="3855432"/>
            <a:ext cx="1291459" cy="14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age 16 | Phone Alarm Images - Free Download on Freepik">
            <a:extLst>
              <a:ext uri="{FF2B5EF4-FFF2-40B4-BE49-F238E27FC236}">
                <a16:creationId xmlns:a16="http://schemas.microsoft.com/office/drawing/2014/main" id="{FA00D700-2E0C-F664-80D4-C9FF4701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5111" y="2922007"/>
            <a:ext cx="1498689" cy="14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51,1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B3D2D73F-B0B8-54E7-C365-31E91128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910" y="2780487"/>
            <a:ext cx="1717890" cy="17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ow does normal lung x-ray look? | Preventive Healthcare">
            <a:extLst>
              <a:ext uri="{FF2B5EF4-FFF2-40B4-BE49-F238E27FC236}">
                <a16:creationId xmlns:a16="http://schemas.microsoft.com/office/drawing/2014/main" id="{BC792548-AD9D-89B3-8E21-155BBF8B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2586964"/>
            <a:ext cx="999796" cy="1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w does normal lung x-ray look? | Preventive Healthcare">
            <a:extLst>
              <a:ext uri="{FF2B5EF4-FFF2-40B4-BE49-F238E27FC236}">
                <a16:creationId xmlns:a16="http://schemas.microsoft.com/office/drawing/2014/main" id="{029260CC-082F-1679-E3AF-9F70754A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599" y="3771193"/>
            <a:ext cx="999796" cy="1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B2A00A7-B52F-1ABB-CE12-F48C65104C11}"/>
              </a:ext>
            </a:extLst>
          </p:cNvPr>
          <p:cNvSpPr/>
          <p:nvPr/>
        </p:nvSpPr>
        <p:spPr>
          <a:xfrm>
            <a:off x="1484586" y="5602528"/>
            <a:ext cx="9222827" cy="96169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attacker can detect if their query is similar!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089167A-8108-B857-7A77-09DEE353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50918"/>
            <a:ext cx="1589690" cy="15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Neural Network icons for free download | Freepik">
            <a:extLst>
              <a:ext uri="{FF2B5EF4-FFF2-40B4-BE49-F238E27FC236}">
                <a16:creationId xmlns:a16="http://schemas.microsoft.com/office/drawing/2014/main" id="{449FADE7-D09B-03DA-22FB-4E8BFBBD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797" y="1988710"/>
            <a:ext cx="914105" cy="9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EDA44D-4077-2073-BD5F-DE3D3FA19A0A}"/>
              </a:ext>
            </a:extLst>
          </p:cNvPr>
          <p:cNvCxnSpPr>
            <a:stCxn id="20" idx="3"/>
          </p:cNvCxnSpPr>
          <p:nvPr/>
        </p:nvCxnSpPr>
        <p:spPr>
          <a:xfrm>
            <a:off x="2427890" y="2445763"/>
            <a:ext cx="19216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ow does normal lung x-ray look? | Preventive Healthcare">
            <a:extLst>
              <a:ext uri="{FF2B5EF4-FFF2-40B4-BE49-F238E27FC236}">
                <a16:creationId xmlns:a16="http://schemas.microsoft.com/office/drawing/2014/main" id="{BAE03298-CCBF-630A-C8A4-24A8EEA41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121" y="1745397"/>
            <a:ext cx="1291459" cy="14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8C1E-40D2-1A1D-2296-B3BB714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no one deploys ML </a:t>
            </a:r>
            <a:r>
              <a:rPr lang="en-US" i="1" dirty="0">
                <a:solidFill>
                  <a:srgbClr val="C00000"/>
                </a:solidFill>
              </a:rPr>
              <a:t>models</a:t>
            </a:r>
            <a:r>
              <a:rPr lang="en-US" dirty="0"/>
              <a:t>...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E7F9B-8AD0-1611-EADA-9B8666D2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87B07-521C-DA03-DA16-43B06E1867AC}"/>
              </a:ext>
            </a:extLst>
          </p:cNvPr>
          <p:cNvSpPr/>
          <p:nvPr/>
        </p:nvSpPr>
        <p:spPr>
          <a:xfrm>
            <a:off x="9570193" y="3868989"/>
            <a:ext cx="2081683" cy="253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eural - Free computer icons">
            <a:extLst>
              <a:ext uri="{FF2B5EF4-FFF2-40B4-BE49-F238E27FC236}">
                <a16:creationId xmlns:a16="http://schemas.microsoft.com/office/drawing/2014/main" id="{FF4EEC1A-D207-FD38-314A-16E706D8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508" y="1831497"/>
            <a:ext cx="4074984" cy="40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8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7A6CC5-0D6F-7A3B-4A21-14F52E9C8D52}"/>
              </a:ext>
            </a:extLst>
          </p:cNvPr>
          <p:cNvSpPr/>
          <p:nvPr/>
        </p:nvSpPr>
        <p:spPr>
          <a:xfrm>
            <a:off x="3399765" y="2464471"/>
            <a:ext cx="5049056" cy="2900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B0FFF-E481-063A-9470-415B00279A00}"/>
              </a:ext>
            </a:extLst>
          </p:cNvPr>
          <p:cNvSpPr/>
          <p:nvPr/>
        </p:nvSpPr>
        <p:spPr>
          <a:xfrm>
            <a:off x="8448821" y="2464471"/>
            <a:ext cx="3445476" cy="2900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46634D-C1FF-7415-9C6E-C543C00EF55D}"/>
              </a:ext>
            </a:extLst>
          </p:cNvPr>
          <p:cNvSpPr/>
          <p:nvPr/>
        </p:nvSpPr>
        <p:spPr>
          <a:xfrm>
            <a:off x="493129" y="2464472"/>
            <a:ext cx="2906636" cy="2900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316C3-887D-4357-BF1E-019E5B19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b="1" i="1" dirty="0">
                <a:solidFill>
                  <a:srgbClr val="C00000"/>
                </a:solidFill>
              </a:rPr>
              <a:t>side-channel </a:t>
            </a:r>
            <a:r>
              <a:rPr lang="en-US" dirty="0">
                <a:solidFill>
                  <a:srgbClr val="C00000"/>
                </a:solidFill>
              </a:rPr>
              <a:t>attack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78DE4-8E1C-169D-4B30-9128032F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2220B-E267-9CEE-E391-13164114A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42" y="2591223"/>
            <a:ext cx="2528783" cy="2773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75C03-8ACA-A2DE-3E7E-81885A9C0D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765" y="3229290"/>
            <a:ext cx="4956248" cy="1497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35E69-27C2-C835-FCAC-95BAF8A346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253" y="2649469"/>
            <a:ext cx="3160431" cy="2509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DECA2D-6E64-52C1-A781-AEEAAB4D4BF3}"/>
              </a:ext>
            </a:extLst>
          </p:cNvPr>
          <p:cNvSpPr txBox="1"/>
          <p:nvPr/>
        </p:nvSpPr>
        <p:spPr>
          <a:xfrm>
            <a:off x="148197" y="5419767"/>
            <a:ext cx="327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Membership leakage from deduplication...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AE32D-61B0-07E9-854E-F7D7F7568E43}"/>
              </a:ext>
            </a:extLst>
          </p:cNvPr>
          <p:cNvSpPr txBox="1"/>
          <p:nvPr/>
        </p:nvSpPr>
        <p:spPr>
          <a:xfrm>
            <a:off x="3890521" y="5419767"/>
            <a:ext cx="374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extraction from memorization filters...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8178A-808C-B2F7-A75F-4692F388A0E8}"/>
              </a:ext>
            </a:extLst>
          </p:cNvPr>
          <p:cNvSpPr txBox="1"/>
          <p:nvPr/>
        </p:nvSpPr>
        <p:spPr>
          <a:xfrm>
            <a:off x="8662780" y="5419767"/>
            <a:ext cx="301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“Breaking” Differential Privacy...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078B7-756B-B486-204B-35DF3901161A}"/>
              </a:ext>
            </a:extLst>
          </p:cNvPr>
          <p:cNvSpPr txBox="1"/>
          <p:nvPr/>
        </p:nvSpPr>
        <p:spPr>
          <a:xfrm>
            <a:off x="838200" y="1789059"/>
            <a:ext cx="454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 more attacks in our paper...</a:t>
            </a:r>
          </a:p>
        </p:txBody>
      </p:sp>
    </p:spTree>
    <p:extLst>
      <p:ext uri="{BB962C8B-B14F-4D97-AF65-F5344CB8AC3E}">
        <p14:creationId xmlns:p14="http://schemas.microsoft.com/office/powerpoint/2010/main" val="3659272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0341-92ED-B4CB-374B-F5D1E313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8B3B-9DAA-F2D5-928F-9DDD3A08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90890" cy="403888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 Study the security of </a:t>
            </a:r>
            <a:r>
              <a:rPr lang="en-US" sz="3600" b="1" i="1" dirty="0">
                <a:solidFill>
                  <a:srgbClr val="C00000"/>
                </a:solidFill>
              </a:rPr>
              <a:t>ML systems</a:t>
            </a:r>
            <a:r>
              <a:rPr lang="en-US" sz="3600" dirty="0"/>
              <a:t>, not just </a:t>
            </a:r>
            <a:r>
              <a:rPr lang="en-US" sz="3600" dirty="0">
                <a:solidFill>
                  <a:srgbClr val="C00000"/>
                </a:solidFill>
              </a:rPr>
              <a:t>models</a:t>
            </a:r>
            <a:r>
              <a:rPr lang="en-US" sz="3600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Current attacks make </a:t>
            </a:r>
            <a:r>
              <a:rPr lang="en-US" sz="3600" dirty="0">
                <a:solidFill>
                  <a:srgbClr val="C00000"/>
                </a:solidFill>
              </a:rPr>
              <a:t>unrealistic assumptions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/>
              <a:t>about the system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System components are an </a:t>
            </a:r>
            <a:r>
              <a:rPr lang="en-US" sz="3600" dirty="0">
                <a:solidFill>
                  <a:srgbClr val="C00000"/>
                </a:solidFill>
              </a:rPr>
              <a:t>underexplored attack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4642-8D31-78AD-C377-5DF086D0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8C1E-40D2-1A1D-2296-B3BB714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are deployed in larger </a:t>
            </a:r>
            <a:r>
              <a:rPr lang="en-US" b="1" i="1" dirty="0">
                <a:solidFill>
                  <a:srgbClr val="C00000"/>
                </a:solidFill>
              </a:rPr>
              <a:t>systems</a:t>
            </a:r>
            <a:r>
              <a:rPr lang="en-US" dirty="0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E7F9B-8AD0-1611-EADA-9B8666D2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4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87B07-521C-DA03-DA16-43B06E1867AC}"/>
              </a:ext>
            </a:extLst>
          </p:cNvPr>
          <p:cNvSpPr/>
          <p:nvPr/>
        </p:nvSpPr>
        <p:spPr>
          <a:xfrm>
            <a:off x="9570193" y="3868989"/>
            <a:ext cx="2081683" cy="253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04DDD-FFB7-CC2E-C1D7-1B3BCD0B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39" y="1804474"/>
            <a:ext cx="9200121" cy="4129030"/>
          </a:xfrm>
          <a:prstGeom prst="rect">
            <a:avLst/>
          </a:prstGeom>
        </p:spPr>
      </p:pic>
      <p:pic>
        <p:nvPicPr>
          <p:cNvPr id="5" name="Picture 2" descr="Neural - Free computer icons">
            <a:extLst>
              <a:ext uri="{FF2B5EF4-FFF2-40B4-BE49-F238E27FC236}">
                <a16:creationId xmlns:a16="http://schemas.microsoft.com/office/drawing/2014/main" id="{EA52BA0C-0A8D-791E-6DAB-476DDA62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62" y="4241968"/>
            <a:ext cx="1247984" cy="12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0481D4-FDA7-A7C8-83E6-45CFAC996F20}"/>
              </a:ext>
            </a:extLst>
          </p:cNvPr>
          <p:cNvCxnSpPr>
            <a:cxnSpLocks/>
          </p:cNvCxnSpPr>
          <p:nvPr/>
        </p:nvCxnSpPr>
        <p:spPr>
          <a:xfrm flipV="1">
            <a:off x="2409568" y="3868989"/>
            <a:ext cx="2483708" cy="6782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A7514B-EF58-B5A4-BA03-2F5DDFAB0676}"/>
              </a:ext>
            </a:extLst>
          </p:cNvPr>
          <p:cNvSpPr txBox="1"/>
          <p:nvPr/>
        </p:nvSpPr>
        <p:spPr>
          <a:xfrm>
            <a:off x="838200" y="6356350"/>
            <a:ext cx="8813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err="1">
                <a:hlinkClick r:id="rId4"/>
              </a:rPr>
              <a:t>developers.google.com</a:t>
            </a:r>
            <a:r>
              <a:rPr lang="en-US" sz="1600" dirty="0">
                <a:hlinkClick r:id="rId4"/>
              </a:rPr>
              <a:t>/machine-learning/crash-course/production-ml-systems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426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8C1E-40D2-1A1D-2296-B3BB714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</a:t>
            </a:r>
            <a:r>
              <a:rPr lang="en-US" dirty="0">
                <a:solidFill>
                  <a:srgbClr val="C00000"/>
                </a:solidFill>
              </a:rPr>
              <a:t>adversarial ML</a:t>
            </a:r>
            <a:r>
              <a:rPr lang="en-US" dirty="0"/>
              <a:t>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E7F9B-8AD0-1611-EADA-9B8666D2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5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87B07-521C-DA03-DA16-43B06E1867AC}"/>
              </a:ext>
            </a:extLst>
          </p:cNvPr>
          <p:cNvSpPr/>
          <p:nvPr/>
        </p:nvSpPr>
        <p:spPr>
          <a:xfrm>
            <a:off x="9570193" y="3868989"/>
            <a:ext cx="2081683" cy="253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F3B9E-5387-C4CB-45B3-85F0F0CBC9C2}"/>
              </a:ext>
            </a:extLst>
          </p:cNvPr>
          <p:cNvSpPr txBox="1"/>
          <p:nvPr/>
        </p:nvSpPr>
        <p:spPr>
          <a:xfrm>
            <a:off x="838200" y="2130358"/>
            <a:ext cx="10662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4000" dirty="0"/>
              <a:t>Part I: Evasion attacks might get harder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4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dirty="0"/>
              <a:t>Part II: New privacy attacks!</a:t>
            </a:r>
          </a:p>
        </p:txBody>
      </p:sp>
    </p:spTree>
    <p:extLst>
      <p:ext uri="{BB962C8B-B14F-4D97-AF65-F5344CB8AC3E}">
        <p14:creationId xmlns:p14="http://schemas.microsoft.com/office/powerpoint/2010/main" val="261793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7AA6-820F-7875-BBE4-DE374D17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</a:t>
            </a:r>
            <a:r>
              <a:rPr lang="en-US" dirty="0">
                <a:solidFill>
                  <a:srgbClr val="C00000"/>
                </a:solidFill>
              </a:rPr>
              <a:t>Evading ML </a:t>
            </a:r>
            <a:r>
              <a:rPr lang="en-US" i="1" dirty="0">
                <a:solidFill>
                  <a:srgbClr val="C00000"/>
                </a:solidFill>
              </a:rPr>
              <a:t>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F7606-540D-2CD4-8919-4A0DB002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7EFD7-BF5B-52CC-76ED-8C86ED5F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01" y="2277966"/>
            <a:ext cx="2697806" cy="2697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C8955-1A09-B4D2-8A5C-310C05F623AB}"/>
              </a:ext>
            </a:extLst>
          </p:cNvPr>
          <p:cNvSpPr txBox="1"/>
          <p:nvPr/>
        </p:nvSpPr>
        <p:spPr>
          <a:xfrm>
            <a:off x="706670" y="5038045"/>
            <a:ext cx="2754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90% Tabby Cat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331CE-A012-4CF5-3394-D36E8D407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165" y="2277966"/>
            <a:ext cx="2697806" cy="2697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42593-1929-CDA5-4DBF-91D20A353279}"/>
              </a:ext>
            </a:extLst>
          </p:cNvPr>
          <p:cNvSpPr txBox="1"/>
          <p:nvPr/>
        </p:nvSpPr>
        <p:spPr>
          <a:xfrm>
            <a:off x="8559517" y="5038045"/>
            <a:ext cx="3195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100% Guacamole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880BC-EDE6-4999-9EAB-CA48B32C0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583" y="2277966"/>
            <a:ext cx="2697806" cy="2697806"/>
          </a:xfrm>
          <a:prstGeom prst="rect">
            <a:avLst/>
          </a:prstGeom>
        </p:spPr>
      </p:pic>
      <p:sp>
        <p:nvSpPr>
          <p:cNvPr id="10" name="Plus 9">
            <a:extLst>
              <a:ext uri="{FF2B5EF4-FFF2-40B4-BE49-F238E27FC236}">
                <a16:creationId xmlns:a16="http://schemas.microsoft.com/office/drawing/2014/main" id="{C298E427-DFB2-66E8-94B8-5CE4582DDC95}"/>
              </a:ext>
            </a:extLst>
          </p:cNvPr>
          <p:cNvSpPr/>
          <p:nvPr/>
        </p:nvSpPr>
        <p:spPr>
          <a:xfrm>
            <a:off x="3659993" y="3186311"/>
            <a:ext cx="867152" cy="867152"/>
          </a:xfrm>
          <a:prstGeom prst="mathPlus">
            <a:avLst>
              <a:gd name="adj1" fmla="val 192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qual 10">
            <a:extLst>
              <a:ext uri="{FF2B5EF4-FFF2-40B4-BE49-F238E27FC236}">
                <a16:creationId xmlns:a16="http://schemas.microsoft.com/office/drawing/2014/main" id="{9890E48F-88F2-9BDD-6839-106C08571833}"/>
              </a:ext>
            </a:extLst>
          </p:cNvPr>
          <p:cNvSpPr/>
          <p:nvPr/>
        </p:nvSpPr>
        <p:spPr>
          <a:xfrm>
            <a:off x="7701499" y="3223365"/>
            <a:ext cx="871006" cy="87100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EEE708-D59F-CA1F-1D92-831A45F4BE4C}"/>
              </a:ext>
            </a:extLst>
          </p:cNvPr>
          <p:cNvSpPr txBox="1"/>
          <p:nvPr/>
        </p:nvSpPr>
        <p:spPr>
          <a:xfrm>
            <a:off x="4529352" y="5038045"/>
            <a:ext cx="3182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Adversarial noise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C9D44-9965-E5CD-A4B6-6CBE223F075B}"/>
              </a:ext>
            </a:extLst>
          </p:cNvPr>
          <p:cNvSpPr txBox="1"/>
          <p:nvPr/>
        </p:nvSpPr>
        <p:spPr>
          <a:xfrm>
            <a:off x="838200" y="6321365"/>
            <a:ext cx="9951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</a:rPr>
              <a:t>Evading Black-box Classifiers Without Breaking Eggs.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Debenedetti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Carlini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Tramèr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251895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4E60-D4F1-3D95-218D-F6DEAFE9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realistic threat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1780-B7C2-0BA3-79E2-2A5BC3F5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4E60-D4F1-3D95-218D-F6DEAFE9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realistic threat model</a:t>
            </a:r>
            <a:r>
              <a:rPr lang="en-US" dirty="0"/>
              <a:t>: post bad stuff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1780-B7C2-0BA3-79E2-2A5BC3F5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4" descr="This Tweet might include sensitive content">
            <a:extLst>
              <a:ext uri="{FF2B5EF4-FFF2-40B4-BE49-F238E27FC236}">
                <a16:creationId xmlns:a16="http://schemas.microsoft.com/office/drawing/2014/main" id="{7F05F440-7DAF-B258-1108-82A3914B9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2844597"/>
            <a:ext cx="4253267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urney Journey: Pixelated Faces">
            <a:extLst>
              <a:ext uri="{FF2B5EF4-FFF2-40B4-BE49-F238E27FC236}">
                <a16:creationId xmlns:a16="http://schemas.microsoft.com/office/drawing/2014/main" id="{1789F983-0BC5-829C-3D23-62A975DC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639" y="2712738"/>
            <a:ext cx="1505978" cy="1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BD30D2FB-F3CE-DE6F-DFB3-E1F8CDE9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116" y="3199304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98D42DA0-2383-AB09-3E3A-9E15170BE5D9}"/>
              </a:ext>
            </a:extLst>
          </p:cNvPr>
          <p:cNvSpPr/>
          <p:nvPr/>
        </p:nvSpPr>
        <p:spPr>
          <a:xfrm>
            <a:off x="4158094" y="3286086"/>
            <a:ext cx="1685108" cy="7094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8" descr="Neural Network icons for free download | Freepik">
            <a:extLst>
              <a:ext uri="{FF2B5EF4-FFF2-40B4-BE49-F238E27FC236}">
                <a16:creationId xmlns:a16="http://schemas.microsoft.com/office/drawing/2014/main" id="{EFC4EA80-D3A1-24C2-8C41-04C65B23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895" y="2795515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759BB-BECB-16E1-FB05-A92133D4E4D9}"/>
              </a:ext>
            </a:extLst>
          </p:cNvPr>
          <p:cNvSpPr txBox="1"/>
          <p:nvPr/>
        </p:nvSpPr>
        <p:spPr>
          <a:xfrm>
            <a:off x="7559118" y="4547361"/>
            <a:ext cx="13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blocked</a:t>
            </a:r>
          </a:p>
        </p:txBody>
      </p:sp>
    </p:spTree>
    <p:extLst>
      <p:ext uri="{BB962C8B-B14F-4D97-AF65-F5344CB8AC3E}">
        <p14:creationId xmlns:p14="http://schemas.microsoft.com/office/powerpoint/2010/main" val="149145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4E60-D4F1-3D95-218D-F6DEAFE9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realistic threat model</a:t>
            </a:r>
            <a:r>
              <a:rPr lang="en-US" dirty="0"/>
              <a:t>: post bad stuff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1780-B7C2-0BA3-79E2-2A5BC3F5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B538-99CA-0345-983A-858B7B83D3F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6" descr="Gurney Journey: Pixelated Faces">
            <a:extLst>
              <a:ext uri="{FF2B5EF4-FFF2-40B4-BE49-F238E27FC236}">
                <a16:creationId xmlns:a16="http://schemas.microsoft.com/office/drawing/2014/main" id="{EDA3016A-C5A7-D8B9-C951-DC3FBAE9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643" y="2785793"/>
            <a:ext cx="1505978" cy="1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7B98931F-EA6E-762B-372E-BA55681D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120" y="3272359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D2DF1BF-B5A7-A9ED-2C0A-26FFC743BFA0}"/>
              </a:ext>
            </a:extLst>
          </p:cNvPr>
          <p:cNvSpPr/>
          <p:nvPr/>
        </p:nvSpPr>
        <p:spPr>
          <a:xfrm>
            <a:off x="5906060" y="3359141"/>
            <a:ext cx="950141" cy="7094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Twitter Post Bilder - Kostenloser Download auf Freepik">
            <a:extLst>
              <a:ext uri="{FF2B5EF4-FFF2-40B4-BE49-F238E27FC236}">
                <a16:creationId xmlns:a16="http://schemas.microsoft.com/office/drawing/2014/main" id="{B604D46B-EDF9-1348-E13F-CB7F444C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169" y="1556060"/>
            <a:ext cx="4524862" cy="45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urney Journey: Pixelated Faces">
            <a:extLst>
              <a:ext uri="{FF2B5EF4-FFF2-40B4-BE49-F238E27FC236}">
                <a16:creationId xmlns:a16="http://schemas.microsoft.com/office/drawing/2014/main" id="{5FB127C4-99A6-A2D1-80F6-7A66A279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601" y="3422571"/>
            <a:ext cx="989333" cy="12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A40F7460-7AA3-DFB7-4E33-5545B0AC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755" y="3627087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urney Journey: Pixelated Faces">
            <a:extLst>
              <a:ext uri="{FF2B5EF4-FFF2-40B4-BE49-F238E27FC236}">
                <a16:creationId xmlns:a16="http://schemas.microsoft.com/office/drawing/2014/main" id="{BA486B59-BD94-A276-E1D3-6BF2ADC6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13" y="2785793"/>
            <a:ext cx="1505978" cy="1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ult Content NSFW yellow warning sign&quot; Sticker for Sale by gambarambyar |  Redbubble">
            <a:extLst>
              <a:ext uri="{FF2B5EF4-FFF2-40B4-BE49-F238E27FC236}">
                <a16:creationId xmlns:a16="http://schemas.microsoft.com/office/drawing/2014/main" id="{9600F73A-8DAF-312D-23FC-8121C641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690" y="3272359"/>
            <a:ext cx="883023" cy="8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3AC15E5A-762E-DE2F-43A7-0EF3CFCA9FEC}"/>
              </a:ext>
            </a:extLst>
          </p:cNvPr>
          <p:cNvSpPr/>
          <p:nvPr/>
        </p:nvSpPr>
        <p:spPr>
          <a:xfrm>
            <a:off x="2746346" y="3359141"/>
            <a:ext cx="950141" cy="70945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pic>
        <p:nvPicPr>
          <p:cNvPr id="16" name="Picture 8" descr="Neural Network icons for free download | Freepik">
            <a:extLst>
              <a:ext uri="{FF2B5EF4-FFF2-40B4-BE49-F238E27FC236}">
                <a16:creationId xmlns:a16="http://schemas.microsoft.com/office/drawing/2014/main" id="{3CA4D772-AEE6-A08C-9751-365425FF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866" y="2747098"/>
            <a:ext cx="607260" cy="6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91095F-05C3-57CE-E149-7F744DAD7B0F}"/>
              </a:ext>
            </a:extLst>
          </p:cNvPr>
          <p:cNvSpPr txBox="1"/>
          <p:nvPr/>
        </p:nvSpPr>
        <p:spPr>
          <a:xfrm>
            <a:off x="8066751" y="5040330"/>
            <a:ext cx="118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posted</a:t>
            </a:r>
          </a:p>
        </p:txBody>
      </p:sp>
    </p:spTree>
    <p:extLst>
      <p:ext uri="{BB962C8B-B14F-4D97-AF65-F5344CB8AC3E}">
        <p14:creationId xmlns:p14="http://schemas.microsoft.com/office/powerpoint/2010/main" val="92767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568</Words>
  <Application>Microsoft Macintosh PowerPoint</Application>
  <PresentationFormat>Widescreen</PresentationFormat>
  <Paragraphs>116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Helvetica Neue</vt:lpstr>
      <vt:lpstr>Times New Roman</vt:lpstr>
      <vt:lpstr>Wingdings</vt:lpstr>
      <vt:lpstr>Office Theme</vt:lpstr>
      <vt:lpstr>Attacking Machine Learning Systems</vt:lpstr>
      <vt:lpstr>We like attacking ML models.</vt:lpstr>
      <vt:lpstr>But no one deploys ML models...</vt:lpstr>
      <vt:lpstr>ML models are deployed in larger systems.</vt:lpstr>
      <vt:lpstr>What does this mean for adversarial ML?</vt:lpstr>
      <vt:lpstr>Part I: Evading ML systems.</vt:lpstr>
      <vt:lpstr>A realistic threat model</vt:lpstr>
      <vt:lpstr>A realistic threat model: post bad stuff online.</vt:lpstr>
      <vt:lpstr>A realistic threat model: post bad stuff online.</vt:lpstr>
      <vt:lpstr>How? Black-box (query-based) attacks.</vt:lpstr>
      <vt:lpstr>How? Black-box (query-based) attacks.</vt:lpstr>
      <vt:lpstr>How? Black-box (query-based) attacks.</vt:lpstr>
      <vt:lpstr>How? Black-box (query-based) attacks.</vt:lpstr>
      <vt:lpstr>Query-based attacks are getting better.</vt:lpstr>
      <vt:lpstr>Is the number of queries the right metric?</vt:lpstr>
      <vt:lpstr>A real ML system uses monitoring. </vt:lpstr>
      <vt:lpstr>Some queries are more expensive than others.</vt:lpstr>
      <vt:lpstr>Our goal: “stealthy” attacks.</vt:lpstr>
      <vt:lpstr>Our attacks ensure most queries are on the “good” side of the boundary.</vt:lpstr>
      <vt:lpstr>Inspiration: dropping eggs from buildings.</vt:lpstr>
      <vt:lpstr>Our stealthy attacks make fewer “bad” queries, but many more “good” queries.</vt:lpstr>
      <vt:lpstr>Our stealthy attacks make fewer “bad” queries, but many more “good” queries.</vt:lpstr>
      <vt:lpstr>Take-away (Part I).</vt:lpstr>
      <vt:lpstr>Part II: New privacy attacks.</vt:lpstr>
      <vt:lpstr>Example: stateful defenses against query attacks.</vt:lpstr>
      <vt:lpstr>The issue: Sybil attacks.</vt:lpstr>
      <vt:lpstr>“Solution”: global query log.</vt:lpstr>
      <vt:lpstr>The new issue: cross-user query leakage.</vt:lpstr>
      <vt:lpstr>The new issue: cross-user query leakage.</vt:lpstr>
      <vt:lpstr>This is a side-channel attack.</vt:lpstr>
      <vt:lpstr>Conclusion.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Poisoning web-scale training datasets is practical</dc:title>
  <dc:creator>Tramèr  Florian</dc:creator>
  <cp:lastModifiedBy>Tramèr  Florian</cp:lastModifiedBy>
  <cp:revision>88</cp:revision>
  <dcterms:created xsi:type="dcterms:W3CDTF">2023-03-20T07:49:03Z</dcterms:created>
  <dcterms:modified xsi:type="dcterms:W3CDTF">2023-10-03T08:59:00Z</dcterms:modified>
</cp:coreProperties>
</file>