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82" r:id="rId4"/>
    <p:sldId id="299" r:id="rId5"/>
    <p:sldId id="295" r:id="rId6"/>
    <p:sldId id="296" r:id="rId7"/>
    <p:sldId id="283" r:id="rId8"/>
    <p:sldId id="304" r:id="rId9"/>
    <p:sldId id="305" r:id="rId10"/>
    <p:sldId id="257" r:id="rId11"/>
    <p:sldId id="258" r:id="rId12"/>
    <p:sldId id="265" r:id="rId13"/>
    <p:sldId id="267" r:id="rId14"/>
    <p:sldId id="268" r:id="rId15"/>
    <p:sldId id="273" r:id="rId16"/>
    <p:sldId id="289" r:id="rId17"/>
    <p:sldId id="262" r:id="rId18"/>
    <p:sldId id="300" r:id="rId19"/>
    <p:sldId id="302" r:id="rId20"/>
    <p:sldId id="259" r:id="rId21"/>
    <p:sldId id="271" r:id="rId22"/>
    <p:sldId id="301" r:id="rId23"/>
    <p:sldId id="286" r:id="rId24"/>
    <p:sldId id="287" r:id="rId25"/>
    <p:sldId id="298" r:id="rId26"/>
    <p:sldId id="291" r:id="rId27"/>
    <p:sldId id="292" r:id="rId28"/>
    <p:sldId id="297" r:id="rId29"/>
    <p:sldId id="279" r:id="rId30"/>
    <p:sldId id="269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94720"/>
  </p:normalViewPr>
  <p:slideViewPr>
    <p:cSldViewPr snapToGrid="0">
      <p:cViewPr varScale="1">
        <p:scale>
          <a:sx n="102" d="100"/>
          <a:sy n="102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6:47:26.1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16383,'59'0'0,"9"0"0,8 0 0,-27 0 0,4 0 0,6 0 0,1 0 0,5 0 0,2 0 0,0 0 0,1 0 0,-3 0 0,-2 0 0,-3 0 0,-3 0 0,40 0 0,-24 0 0,-17 0 0,-11 0 0,-2 0 0,-2 0 0,-6 0 0,-6 0 0,-4 0 0,-3 0 0,0 0 0,4 0 0,5 0 0,6 0 0,7 0 0,2 0 0,-2 0 0,-5 0 0,-3 0 0,2 0 0,7 0 0,9 0 0,8 0 0,3 0 0,0 0 0,-6 0 0,-8 0 0,-6 0 0,0 0 0,-1 0 0,4 0 0,3 0 0,-2 0 0,-3 0 0,-8 0 0,-8 0 0,-7 0 0,-1 0 0,2 0 0,3 0 0,3 0 0,-2 0 0,-3 0 0,-6 0 0,-5 0 0,0 0 0,11 0 0,0 0 0,7 0 0,-7 0 0,-3 0 0,-1 0 0,1 0 0,0 0 0,-2 0 0,-4 0 0,2 0 0,-3 0 0,2 0 0,1 0 0,-1 0 0,0 0 0,2 0 0,3 0 0,2 0 0,-2 0 0,-7 0 0,-1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D8B7-5BC5-0B44-A80D-04A21B58BE4E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BA0B2-55D2-2944-BA20-2F1ACB58F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BA0B2-55D2-2944-BA20-2F1ACB58F9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BA0B2-55D2-2944-BA20-2F1ACB58F9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BA0B2-55D2-2944-BA20-2F1ACB58F9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BA0B2-55D2-2944-BA20-2F1ACB58F9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9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BA0B2-55D2-2944-BA20-2F1ACB58F9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F85D-EA36-A587-511E-751E4C63C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680FA-6CD8-AB60-1D37-7D3994292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9D6AF-36FB-2350-70E4-F0CC8A1C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9DF0-38F8-2C4F-A8A8-8407ABC96A88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BA1E6-EA6E-8EE6-B5E7-81311F25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69C2-47B9-65CE-CA59-116FD306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E676-A702-0AB0-E263-AAC799B4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80E68-BEBA-AB07-1B0D-302791C6E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36A87-32ED-B0B5-AB2F-7D915B43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A0FE-B0D3-3543-BC71-FFC3242C1C5D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5F316-0071-A65E-DC34-1317FF20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23417-C7F8-0462-5CD9-385187E2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7E9BF-B946-3F27-770F-965631F8D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23220-BECB-ABB9-76C6-709B17028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0E6E1-3611-78D8-A2CF-E71BFCF7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BD7-FCBB-194A-89F8-DD2D0DAAAA06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336D-3CAB-A431-E2E8-2BB7661F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5B620-F6E3-BAB9-3FDE-63398006C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E36B-F10D-3C7D-0FA6-D7B01469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E14F-8F4E-44C4-B6F7-153782A5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49772-6E89-F6C0-CE34-D712BAC4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0806-46C2-BF45-83ED-A97A914B4A27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FF541-C14C-6BE9-2443-E2AF7DD8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C2BD3-4F08-B03B-9572-04B34DD6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74B6-6AC4-8341-FD79-AE5FDFF1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7A6A-A834-14B0-8F31-5D2BB1A7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4219-8D00-8761-E1C8-EF645E46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8EE0-EC94-6749-AB3B-F2FAA98359FB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87FE-8EF2-24CA-AF27-AF0FA964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D22F-1550-D68C-1295-BE8CC63A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8E18-A294-A13B-470D-645814D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D573E-8B9B-BD23-B1C1-159434E6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0DD30-5BB1-5059-8CA1-49586B81A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370BE-B49A-F3C3-0611-3BDF4F88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8EBE-0570-2345-9188-0E9E3904B0FC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4D832-644D-06D5-6453-5A71D87D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6545C-76C0-6EF7-D15A-08627CFE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6DDE-EEC4-6F6D-1500-72DB5E77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AC769-5F73-ECE4-5AB1-ED9ECB290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DB582-31FD-B4EE-976D-AA67D4E8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4E1A-777B-0957-1993-E6A23A827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E8D4E-39B8-1B71-2ED9-E41792F40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DEE52-B52B-055E-11EE-D45156F2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ED8D-F71D-E64A-9518-C50DD78AEEF7}" type="datetime1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8A1D4-F499-432C-EC15-7DF2DAD9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A5D37-C6E5-A232-1F6E-B0851ABF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E225-C5C8-75C6-C9AA-594B3A8F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77B57-DBD2-CC75-703A-ED9230CE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9A64-FC41-AC43-9470-E60ABB0452E8}" type="datetime1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C6EEA-4368-60CD-4D34-F6F24BC7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47FAA-DB91-28AE-54B8-75CC7A6B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B41A6-C854-8C31-09A2-D7D1AFC5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4CE2-9862-544F-9C5C-5AA2A704E2C4}" type="datetime1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9787-F3F4-D95D-6B96-51305C32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1971E-C6C5-F0EF-3D48-82F002EB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C602-EF1E-049B-E95D-7728C43E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0598-A16A-1D20-5428-66117E04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81F07-0D69-6563-640F-5990BF8D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9CA2F-40EC-34C4-3803-559961EF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43CD-F2E3-7049-B140-4B3FAC059DBD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339F7-A4C2-750C-5D79-3CC9A84D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E8D90-189C-4253-0469-31F6563D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22D7-7D17-399E-F32E-B09EF401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DEF76-7FC3-9A54-01FF-DB02B7346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DBF4D-580E-C6C3-EAFA-AADBA93EC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CDEA1-95A0-A35C-25D0-64820B25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B28-7787-2E45-80CF-B87E43C92C21}" type="datetime1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2B7CD-4634-EDB6-DF27-DEA81438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5279F-05F3-1FD7-02C9-72FF3201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7656D-02BA-44B8-2ED0-89C4E3D3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8F3F4-20C4-478D-B9F9-182E47DD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7504F-1DEE-F366-CC58-B30E5224B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1A8D-62AC-1240-AEA5-7A0462C72AE2}" type="datetime1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A396-ECD9-2D6D-C942-B49E01D28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CF7C-8E82-3209-92DF-9A56CCD8E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FFE0-CA4A-584D-9F46-0A4D8350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2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2169-69A1-2297-2DB4-7D301377D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937" y="1122363"/>
            <a:ext cx="10794124" cy="2387600"/>
          </a:xfrm>
        </p:spPr>
        <p:txBody>
          <a:bodyPr anchor="ctr">
            <a:noAutofit/>
          </a:bodyPr>
          <a:lstStyle/>
          <a:p>
            <a:r>
              <a:rPr lang="en-US" sz="4800" b="0" i="0" dirty="0">
                <a:effectLst/>
                <a:latin typeface="Arial" panose="020B0604020202020204" pitchFamily="34" charset="0"/>
              </a:rPr>
              <a:t>Is anything really OOD anymore?</a:t>
            </a:r>
            <a:br>
              <a:rPr lang="en-US" sz="4800" b="0" i="0" dirty="0">
                <a:effectLst/>
                <a:latin typeface="Arial" panose="020B0604020202020204" pitchFamily="34" charset="0"/>
              </a:rPr>
            </a:br>
            <a:r>
              <a:rPr lang="en-US" sz="4800" b="0" i="0" dirty="0">
                <a:effectLst/>
                <a:latin typeface="Arial" panose="020B0604020202020204" pitchFamily="34" charset="0"/>
              </a:rPr>
              <a:t>And what does this mean for privacy?</a:t>
            </a:r>
            <a:endParaRPr lang="en-US" sz="4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B404A-0AFC-069E-A15B-60EADDED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71" y="3509963"/>
            <a:ext cx="10929257" cy="2694894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200" dirty="0"/>
              <a:t>Florian </a:t>
            </a:r>
            <a:r>
              <a:rPr lang="en-US" sz="3200" dirty="0" err="1"/>
              <a:t>Tramèr</a:t>
            </a:r>
            <a:br>
              <a:rPr lang="en-US" sz="3200" dirty="0"/>
            </a:br>
            <a:r>
              <a:rPr lang="en-US" sz="3200" dirty="0"/>
              <a:t>ETH Zürich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(based on joint work with Gautam Kamath and Nicholas </a:t>
            </a:r>
            <a:r>
              <a:rPr lang="en-US" sz="2800" dirty="0" err="1"/>
              <a:t>Carlini</a:t>
            </a:r>
            <a:r>
              <a:rPr lang="en-US" sz="2800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087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415B-E90C-3FB8-031E-76C6F6FA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private ML models is </a:t>
            </a:r>
            <a:r>
              <a:rPr lang="en-US" dirty="0">
                <a:solidFill>
                  <a:srgbClr val="C00000"/>
                </a:solidFill>
              </a:rPr>
              <a:t>challenging</a:t>
            </a:r>
            <a:r>
              <a:rPr lang="en-US" dirty="0"/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354C00-F850-8469-7A94-64EBCCC39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1" y="1869045"/>
            <a:ext cx="7781227" cy="39593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18EE1E-B826-86FA-2FFA-232BBD8B9A81}"/>
              </a:ext>
            </a:extLst>
          </p:cNvPr>
          <p:cNvCxnSpPr>
            <a:cxnSpLocks/>
          </p:cNvCxnSpPr>
          <p:nvPr/>
        </p:nvCxnSpPr>
        <p:spPr>
          <a:xfrm>
            <a:off x="3706168" y="3655380"/>
            <a:ext cx="60502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C20712-2C27-0DE9-A57F-AFED5D0C14B6}"/>
              </a:ext>
            </a:extLst>
          </p:cNvPr>
          <p:cNvSpPr txBox="1"/>
          <p:nvPr/>
        </p:nvSpPr>
        <p:spPr>
          <a:xfrm>
            <a:off x="838200" y="6407074"/>
            <a:ext cx="9402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Differentially Private Learning Needs Better Features (or Much More Data).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Tramèr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Boneh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AF9E1-C0FE-6355-8F2A-B8DD8CF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2C-15B3-DF8C-0392-F4E09C98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Solution? Leverage </a:t>
            </a:r>
            <a:r>
              <a:rPr lang="en-US" dirty="0">
                <a:solidFill>
                  <a:srgbClr val="C00000"/>
                </a:solidFill>
              </a:rPr>
              <a:t>public data!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DF7B1-46D6-F3BB-5399-72A82A9B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60" y="4086292"/>
            <a:ext cx="5156200" cy="6731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23A3B-4B5A-2238-9F17-BAD3FE66F4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57" y="2049577"/>
            <a:ext cx="5781806" cy="167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8BFD4-21DD-0F6B-5D0A-2F6E282A8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743" y="5235875"/>
            <a:ext cx="8448029" cy="8383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E22E9-9E08-252D-9E05-7FB1E49BE097}"/>
              </a:ext>
            </a:extLst>
          </p:cNvPr>
          <p:cNvSpPr/>
          <p:nvPr/>
        </p:nvSpPr>
        <p:spPr>
          <a:xfrm>
            <a:off x="1395260" y="4106170"/>
            <a:ext cx="4805124" cy="2351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7A1D7-F39A-2DA1-7428-61DA79DB3D57}"/>
              </a:ext>
            </a:extLst>
          </p:cNvPr>
          <p:cNvSpPr/>
          <p:nvPr/>
        </p:nvSpPr>
        <p:spPr>
          <a:xfrm>
            <a:off x="5555989" y="4562775"/>
            <a:ext cx="995471" cy="1966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7F3727-4430-8E10-1154-99DC141D6ACF}"/>
                  </a:ext>
                </a:extLst>
              </p14:cNvPr>
              <p14:cNvContentPartPr/>
              <p14:nvPr/>
            </p14:nvContentPartPr>
            <p14:xfrm>
              <a:off x="4446523" y="4436181"/>
              <a:ext cx="11689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7F3727-4430-8E10-1154-99DC141D6A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2523" y="4328541"/>
                <a:ext cx="127656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8 Best Community bulletin boards ideas | community bulletin board, kiosk  design, information kiosk">
            <a:extLst>
              <a:ext uri="{FF2B5EF4-FFF2-40B4-BE49-F238E27FC236}">
                <a16:creationId xmlns:a16="http://schemas.microsoft.com/office/drawing/2014/main" id="{F37C951E-8CC7-42ED-872E-A49BECD21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070" y="1707412"/>
            <a:ext cx="4069306" cy="30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4D6DE-7919-869D-3185-971FB4349C64}"/>
              </a:ext>
            </a:extLst>
          </p:cNvPr>
          <p:cNvSpPr txBox="1"/>
          <p:nvPr/>
        </p:nvSpPr>
        <p:spPr>
          <a:xfrm>
            <a:off x="2422743" y="6074229"/>
            <a:ext cx="9402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Making the Shoe Fit: Architectures, Initializations, and Tuning for Learning with Privacy.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Papernot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et al.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9F3F-9DC1-56D7-971F-C74E2185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D31D-BD52-02A1-E68D-209D3D20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Moar</a:t>
            </a:r>
            <a:r>
              <a:rPr lang="en-US" dirty="0">
                <a:solidFill>
                  <a:srgbClr val="C00000"/>
                </a:solidFill>
              </a:rPr>
              <a:t> public data</a:t>
            </a:r>
            <a:r>
              <a:rPr 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8D8EA-EABF-CF73-A0DC-794AFE58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0" y="1869045"/>
            <a:ext cx="7781227" cy="3959352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41F69906-9B74-90CD-0F22-055A8A9FC841}"/>
              </a:ext>
            </a:extLst>
          </p:cNvPr>
          <p:cNvSpPr/>
          <p:nvPr/>
        </p:nvSpPr>
        <p:spPr>
          <a:xfrm rot="2397255">
            <a:off x="8949280" y="2388329"/>
            <a:ext cx="360560" cy="653800"/>
          </a:xfrm>
          <a:prstGeom prst="up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AFECF87-63EC-9476-62BC-C03BE7FE0A92}"/>
              </a:ext>
            </a:extLst>
          </p:cNvPr>
          <p:cNvSpPr/>
          <p:nvPr/>
        </p:nvSpPr>
        <p:spPr>
          <a:xfrm>
            <a:off x="5745272" y="2971581"/>
            <a:ext cx="3230844" cy="1246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rIns="108000" rtlCol="0" anchor="ctr"/>
          <a:lstStyle/>
          <a:p>
            <a:pPr algn="r"/>
            <a:r>
              <a:rPr lang="en-US" sz="2800" b="1" i="1" dirty="0">
                <a:solidFill>
                  <a:schemeClr val="tx1"/>
                </a:solidFill>
              </a:rPr>
              <a:t>5% gap!</a:t>
            </a:r>
          </a:p>
          <a:p>
            <a:pPr algn="r"/>
            <a:r>
              <a:rPr lang="en-US" sz="2000" i="1" dirty="0">
                <a:solidFill>
                  <a:schemeClr val="tx1"/>
                </a:solidFill>
              </a:rPr>
              <a:t>with </a:t>
            </a:r>
            <a:r>
              <a:rPr lang="en-US" sz="2000" b="1" i="1" dirty="0">
                <a:solidFill>
                  <a:schemeClr val="tx1"/>
                </a:solidFill>
              </a:rPr>
              <a:t>unlabeled</a:t>
            </a:r>
            <a:r>
              <a:rPr lang="en-US" sz="2000" i="1" dirty="0">
                <a:solidFill>
                  <a:schemeClr val="tx1"/>
                </a:solidFill>
              </a:rPr>
              <a:t> ImageNet as the public data</a:t>
            </a:r>
          </a:p>
        </p:txBody>
      </p:sp>
      <p:pic>
        <p:nvPicPr>
          <p:cNvPr id="3074" name="Picture 2" descr="MOAR | Know Your Meme">
            <a:extLst>
              <a:ext uri="{FF2B5EF4-FFF2-40B4-BE49-F238E27FC236}">
                <a16:creationId xmlns:a16="http://schemas.microsoft.com/office/drawing/2014/main" id="{95ED6A32-F6F7-8FBA-DCB7-027FD559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136" y="13308"/>
            <a:ext cx="2342710" cy="16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FC81B-0C5E-9F5A-B5F9-FC43E369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605B-97C3-748C-4DC4-2DED8D9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</a:t>
            </a:r>
            <a:r>
              <a:rPr lang="en-US" b="1" dirty="0" err="1">
                <a:solidFill>
                  <a:srgbClr val="C00000"/>
                </a:solidFill>
              </a:rPr>
              <a:t>moar</a:t>
            </a:r>
            <a:r>
              <a:rPr lang="en-US" dirty="0"/>
              <a:t> public data!</a:t>
            </a:r>
          </a:p>
        </p:txBody>
      </p:sp>
      <p:pic>
        <p:nvPicPr>
          <p:cNvPr id="4" name="Picture 2" descr="MOAR | Know Your Meme">
            <a:extLst>
              <a:ext uri="{FF2B5EF4-FFF2-40B4-BE49-F238E27FC236}">
                <a16:creationId xmlns:a16="http://schemas.microsoft.com/office/drawing/2014/main" id="{B7CE6EA3-B42D-FEEE-5060-F0AEFE3F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8136" y="13308"/>
            <a:ext cx="2342710" cy="16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4351B-4E42-9F2F-71A1-67E79BC07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4" y="1770955"/>
            <a:ext cx="6057900" cy="138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80618F-56EC-5DD7-526C-A18F38341C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696" y="2341013"/>
            <a:ext cx="6985276" cy="152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F2C624-C90B-EA9F-4090-262974430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4" y="3302449"/>
            <a:ext cx="71247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DCADE-CA1C-636C-F005-DBF0945B61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997" y="3969199"/>
            <a:ext cx="5596975" cy="261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4999B-27BD-CD46-CDBB-6A9680B167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4" y="4341216"/>
            <a:ext cx="6437796" cy="216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030D0-C7C8-0437-12DC-28391941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F9C8-530C-2460-53CC-B79189A8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nirvana: </a:t>
            </a:r>
            <a:r>
              <a:rPr lang="en-US" b="1" dirty="0">
                <a:solidFill>
                  <a:srgbClr val="C00000"/>
                </a:solidFill>
              </a:rPr>
              <a:t>zero-shot</a:t>
            </a:r>
            <a:r>
              <a:rPr lang="en-US" dirty="0">
                <a:solidFill>
                  <a:srgbClr val="C00000"/>
                </a:solidFill>
              </a:rPr>
              <a:t> privacy.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4567E-BCC8-8362-7EB6-282BABDA8C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81" y="2236822"/>
            <a:ext cx="7075437" cy="238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7CC56-816A-51C2-5E63-1A513FB0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F9C8-530C-2460-53CC-B79189A8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nirvana: </a:t>
            </a:r>
            <a:r>
              <a:rPr lang="en-US" b="1" dirty="0">
                <a:solidFill>
                  <a:srgbClr val="C00000"/>
                </a:solidFill>
              </a:rPr>
              <a:t>zero-shot</a:t>
            </a:r>
            <a:r>
              <a:rPr lang="en-US" dirty="0">
                <a:solidFill>
                  <a:srgbClr val="C00000"/>
                </a:solidFill>
              </a:rPr>
              <a:t> privacy.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650FB-D99D-C32E-5B6F-2CB5A38F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4" y="1690688"/>
            <a:ext cx="3014674" cy="4726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Few-shot learning in practice: GPT-Neo and the 🤗 Accelerated Inference API">
            <a:extLst>
              <a:ext uri="{FF2B5EF4-FFF2-40B4-BE49-F238E27FC236}">
                <a16:creationId xmlns:a16="http://schemas.microsoft.com/office/drawing/2014/main" id="{5A1B6D2B-9912-4851-EFCC-915E7C9F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259" y="1970398"/>
            <a:ext cx="6569258" cy="303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8E064EF8-480C-BE4F-39C5-3B73D1F0F09E}"/>
                  </a:ext>
                </a:extLst>
              </p:cNvPr>
              <p:cNvSpPr/>
              <p:nvPr/>
            </p:nvSpPr>
            <p:spPr>
              <a:xfrm>
                <a:off x="4672022" y="5283752"/>
                <a:ext cx="3782866" cy="956027"/>
              </a:xfrm>
              <a:prstGeom prst="wedgeRoundRectCallout">
                <a:avLst>
                  <a:gd name="adj1" fmla="val -61950"/>
                  <a:gd name="adj2" fmla="val 20320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00" dirty="0">
                    <a:solidFill>
                      <a:srgbClr val="C00000"/>
                    </a:solidFill>
                  </a:rPr>
                  <a:t>DP for </a:t>
                </a: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4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‼!</m:t>
                    </m:r>
                  </m:oMath>
                </a14:m>
                <a:endParaRPr lang="en-US" sz="4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8E064EF8-480C-BE4F-39C5-3B73D1F0F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022" y="5283752"/>
                <a:ext cx="3782866" cy="956027"/>
              </a:xfrm>
              <a:prstGeom prst="wedgeRoundRectCallout">
                <a:avLst>
                  <a:gd name="adj1" fmla="val -61950"/>
                  <a:gd name="adj2" fmla="val 20320"/>
                  <a:gd name="adj3" fmla="val 16667"/>
                </a:avLst>
              </a:prstGeom>
              <a:blipFill>
                <a:blip r:embed="rId4"/>
                <a:stretch>
                  <a:fillRect b="-14103"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565CC-FE92-D035-8D8D-1E0FE4CE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3319-2FD3-73B7-1AFF-AEC923DE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learning </a:t>
            </a:r>
            <a:r>
              <a:rPr lang="en-US" dirty="0">
                <a:solidFill>
                  <a:srgbClr val="C00000"/>
                </a:solidFill>
              </a:rPr>
              <a:t>“solves” </a:t>
            </a:r>
            <a:r>
              <a:rPr lang="en-US" dirty="0"/>
              <a:t>many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“privacy benchmarks”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D464-F691-E2A9-3351-F5CA18E8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CIFAR-10: </a:t>
            </a:r>
            <a:r>
              <a:rPr lang="en-US" dirty="0"/>
              <a:t>97% zero-shot acc with </a:t>
            </a:r>
            <a:r>
              <a:rPr lang="en-US" dirty="0" err="1"/>
              <a:t>OpenCLIP</a:t>
            </a:r>
            <a:r>
              <a:rPr lang="en-US" dirty="0"/>
              <a:t> (LAION pretraining)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ImageNet: </a:t>
            </a:r>
            <a:r>
              <a:rPr lang="en-US" dirty="0"/>
              <a:t>88.8% zero-shot acc with JFT pretraining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FA54-75D6-D0E3-2F5F-B8DA03CD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2E55658-8955-6FA3-0904-EB13B458AC71}"/>
              </a:ext>
            </a:extLst>
          </p:cNvPr>
          <p:cNvSpPr/>
          <p:nvPr/>
        </p:nvSpPr>
        <p:spPr>
          <a:xfrm>
            <a:off x="2050093" y="4659682"/>
            <a:ext cx="8091813" cy="132939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Near-SOTA accuracy with *perfect* privacy!</a:t>
            </a:r>
          </a:p>
        </p:txBody>
      </p:sp>
    </p:spTree>
    <p:extLst>
      <p:ext uri="{BB962C8B-B14F-4D97-AF65-F5344CB8AC3E}">
        <p14:creationId xmlns:p14="http://schemas.microsoft.com/office/powerpoint/2010/main" val="144466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4DAB2-95A6-C2B9-375A-92D9D9F5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The World If | Know Your Meme">
            <a:extLst>
              <a:ext uri="{FF2B5EF4-FFF2-40B4-BE49-F238E27FC236}">
                <a16:creationId xmlns:a16="http://schemas.microsoft.com/office/drawing/2014/main" id="{161F215C-8F81-43BA-3952-E91D6291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4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E24B-E271-4F60-5E8E-1E28A934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(possible) </a:t>
            </a:r>
            <a:r>
              <a:rPr lang="en-US" dirty="0">
                <a:solidFill>
                  <a:srgbClr val="C00000"/>
                </a:solidFill>
              </a:rPr>
              <a:t>issues</a:t>
            </a:r>
            <a:r>
              <a:rPr lang="en-US" dirty="0"/>
              <a:t> for private learning.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4C90-B7B6-188D-0C65-F18A4762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r>
              <a:rPr lang="en-US" sz="4400" dirty="0"/>
              <a:t>Is public pre-training </a:t>
            </a:r>
            <a:r>
              <a:rPr lang="en-US" sz="4400" i="1" dirty="0">
                <a:solidFill>
                  <a:srgbClr val="C00000"/>
                </a:solidFill>
              </a:rPr>
              <a:t>cheating</a:t>
            </a:r>
            <a:r>
              <a:rPr lang="en-US" sz="4400" dirty="0"/>
              <a:t>?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742950" indent="-742950">
              <a:buAutoNum type="arabicPeriod"/>
            </a:pPr>
            <a:r>
              <a:rPr lang="en-US" sz="4400" dirty="0"/>
              <a:t>Does public pre-training </a:t>
            </a:r>
            <a:r>
              <a:rPr lang="en-US" sz="4400" i="1" dirty="0">
                <a:solidFill>
                  <a:srgbClr val="C00000"/>
                </a:solidFill>
              </a:rPr>
              <a:t>work</a:t>
            </a:r>
            <a:r>
              <a:rPr lang="en-US" sz="4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459B-5F0E-5E3E-C892-934F31A2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E24B-E271-4F60-5E8E-1E28A934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(possible) </a:t>
            </a:r>
            <a:r>
              <a:rPr lang="en-US" dirty="0">
                <a:solidFill>
                  <a:srgbClr val="C00000"/>
                </a:solidFill>
              </a:rPr>
              <a:t>issues</a:t>
            </a:r>
            <a:r>
              <a:rPr lang="en-US" dirty="0"/>
              <a:t> for private learning.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4C90-B7B6-188D-0C65-F18A4762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r>
              <a:rPr lang="en-US" sz="4400" dirty="0"/>
              <a:t>Is public pre-training </a:t>
            </a:r>
            <a:r>
              <a:rPr lang="en-US" sz="4400" i="1" dirty="0">
                <a:solidFill>
                  <a:srgbClr val="C00000"/>
                </a:solidFill>
              </a:rPr>
              <a:t>cheating</a:t>
            </a:r>
            <a:r>
              <a:rPr lang="en-US" sz="4400" dirty="0"/>
              <a:t>?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Does public pre-training </a:t>
            </a:r>
            <a:r>
              <a:rPr lang="en-US" sz="4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work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DC6C6-6029-4A30-26F7-5E81953F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BE8E-A3C1-2202-8E5C-82950555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trained on one dataset can be brittle </a:t>
            </a:r>
            <a:r>
              <a:rPr lang="en-US" dirty="0">
                <a:solidFill>
                  <a:srgbClr val="C00000"/>
                </a:solidFill>
              </a:rPr>
              <a:t>on slightly modified data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C34F0-26F3-B405-C18C-21ED83F62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776" y="1958747"/>
            <a:ext cx="6472447" cy="45341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5DE5D-3B20-63A1-7A8B-3411C9A2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1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F50E-D80F-D779-C306-4CB9152A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Does public pretraining still </a:t>
            </a:r>
            <a:r>
              <a:rPr lang="en-US" dirty="0">
                <a:solidFill>
                  <a:srgbClr val="C00000"/>
                </a:solidFill>
              </a:rPr>
              <a:t>preserve “privacy”?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E77D0-E437-C5CB-23B8-3144F7193E4A}"/>
                  </a:ext>
                </a:extLst>
              </p:cNvPr>
              <p:cNvSpPr txBox="1"/>
              <p:nvPr/>
            </p:nvSpPr>
            <p:spPr>
              <a:xfrm>
                <a:off x="563620" y="2404520"/>
                <a:ext cx="11064759" cy="204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4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𝑝𝑟𝑒𝑡𝑟𝑎𝑖𝑛</m:t>
                                  </m:r>
                                </m:sub>
                                <m:sup/>
                              </m:sSub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𝑝𝑟𝑖𝑣𝑎𝑡𝑒</m:t>
                                  </m:r>
                                </m:sub>
                                <m:sup/>
                              </m:sSubSup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   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480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4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𝑝𝑟𝑒𝑡𝑟𝑎𝑖𝑛</m:t>
                                  </m:r>
                                </m:sub>
                                <m:sup/>
                              </m:sSub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𝑝𝑟𝑖𝑣𝑎𝑡𝑒</m:t>
                                  </m:r>
                                </m:sub>
                                <m:sup>
                                  <m:r>
                                    <a:rPr lang="en-US" sz="4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  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48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6E77D0-E437-C5CB-23B8-3144F7193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0" y="2404520"/>
                <a:ext cx="11064759" cy="2048959"/>
              </a:xfrm>
              <a:prstGeom prst="rect">
                <a:avLst/>
              </a:prstGeom>
              <a:blipFill>
                <a:blip r:embed="rId2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Free Free Check Mark, Download Free Free Check Mark png images, Free  ClipArts on Clipart Library">
            <a:extLst>
              <a:ext uri="{FF2B5EF4-FFF2-40B4-BE49-F238E27FC236}">
                <a16:creationId xmlns:a16="http://schemas.microsoft.com/office/drawing/2014/main" id="{7F9B8721-061D-AD82-9AD6-F018414D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436" y="4575756"/>
            <a:ext cx="1686891" cy="1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23798-C388-A089-D1FE-B834B78D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4" descr="Neural - Free computer icons">
            <a:extLst>
              <a:ext uri="{FF2B5EF4-FFF2-40B4-BE49-F238E27FC236}">
                <a16:creationId xmlns:a16="http://schemas.microsoft.com/office/drawing/2014/main" id="{8076FE82-0FC4-662F-AA2F-AA4C55BB1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324" y="2694960"/>
            <a:ext cx="563522" cy="5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ural - Free computer icons">
            <a:extLst>
              <a:ext uri="{FF2B5EF4-FFF2-40B4-BE49-F238E27FC236}">
                <a16:creationId xmlns:a16="http://schemas.microsoft.com/office/drawing/2014/main" id="{1AB93777-48AD-32E5-B059-C47D3620E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4324" y="3678431"/>
            <a:ext cx="563522" cy="56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1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F50E-D80F-D779-C306-4CB9152A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But is this </a:t>
            </a:r>
            <a:r>
              <a:rPr lang="en-US" dirty="0">
                <a:solidFill>
                  <a:srgbClr val="C00000"/>
                </a:solidFill>
              </a:rPr>
              <a:t>“privacy preserving”?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2E59A5-883E-7261-1E11-C4BE53315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4608" y="2111782"/>
            <a:ext cx="3749141" cy="39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B6D0FBF-613B-12A8-2347-6FABBB6E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502" y="1900451"/>
            <a:ext cx="4203310" cy="42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17A32-8603-45E1-EDCF-FADDE21F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8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E24B-E271-4F60-5E8E-1E28A934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(possible) issues for private learning.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4C90-B7B6-188D-0C65-F18A4762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Is public pre-training </a:t>
            </a:r>
            <a:r>
              <a:rPr lang="en-US" sz="4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cheating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742950" indent="-742950">
              <a:buAutoNum type="arabicPeriod"/>
            </a:pPr>
            <a:r>
              <a:rPr lang="en-US" sz="4400" dirty="0"/>
              <a:t>Does public pre-training </a:t>
            </a:r>
            <a:r>
              <a:rPr lang="en-US" sz="4400" i="1" dirty="0">
                <a:solidFill>
                  <a:srgbClr val="C00000"/>
                </a:solidFill>
              </a:rPr>
              <a:t>work</a:t>
            </a:r>
            <a:r>
              <a:rPr lang="en-US" sz="44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36E3-8A69-291C-5330-6AB3FDB4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8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7F42-1F64-0007-CC02-CD064616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A little secret...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627A78-40BE-901A-E4A7-A1B79065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505" y="3729174"/>
            <a:ext cx="2081708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05D2D-0CD7-3AEC-DA41-F70D1499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5675-B893-E648-6D40-B40E327E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No one cares about CIFAR-10 or ImageNet!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FED4D-A3B3-DEB4-EEC5-365FE92F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82A7-E7F7-05F3-FD90-A9156F2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</a:t>
            </a:r>
            <a:r>
              <a:rPr lang="en-US" dirty="0">
                <a:solidFill>
                  <a:srgbClr val="C00000"/>
                </a:solidFill>
              </a:rPr>
              <a:t>benchmark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BBDD-F4F9-359E-3CB6-D4271E555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2367"/>
            <a:ext cx="10515600" cy="38345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The benchmark is a </a:t>
            </a:r>
            <a:r>
              <a:rPr lang="en-US" i="1" u="sng" dirty="0">
                <a:solidFill>
                  <a:srgbClr val="C00000"/>
                </a:solidFill>
              </a:rPr>
              <a:t>proxy for a general task</a:t>
            </a:r>
            <a:r>
              <a:rPr lang="en-US" u="sng" dirty="0"/>
              <a:t> </a:t>
            </a:r>
            <a:r>
              <a:rPr lang="en-US" dirty="0"/>
              <a:t>we care about </a:t>
            </a:r>
            <a:br>
              <a:rPr lang="en-US" dirty="0"/>
            </a:br>
            <a:r>
              <a:rPr lang="en-US" dirty="0"/>
              <a:t>(e.g. image classification)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Progress on the benchmark is (somewhat) </a:t>
            </a:r>
            <a:r>
              <a:rPr lang="en-US" i="1" u="sng" dirty="0">
                <a:solidFill>
                  <a:srgbClr val="C00000"/>
                </a:solidFill>
              </a:rPr>
              <a:t>predictive</a:t>
            </a:r>
            <a:r>
              <a:rPr lang="en-US" dirty="0"/>
              <a:t> of performance on the general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1F9FE-E3AF-C8B7-E956-37B92491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BA3E-8480-3EEB-2C77-EDB7B282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What tasks do we really care about solving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with privacy</a:t>
            </a:r>
            <a:r>
              <a:rPr lang="en-US" dirty="0"/>
              <a:t>?</a:t>
            </a:r>
          </a:p>
        </p:txBody>
      </p:sp>
      <p:pic>
        <p:nvPicPr>
          <p:cNvPr id="6" name="Picture 2" descr="SenseTime Trains ImageNet/AlexNet In Record 1.5 minutes | by Synced |  SyncedReview | Medium">
            <a:extLst>
              <a:ext uri="{FF2B5EF4-FFF2-40B4-BE49-F238E27FC236}">
                <a16:creationId xmlns:a16="http://schemas.microsoft.com/office/drawing/2014/main" id="{7DFD076B-D350-5E9C-6B17-60D5A7CA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049" y="1879866"/>
            <a:ext cx="5019372" cy="20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ultiply 6">
            <a:extLst>
              <a:ext uri="{FF2B5EF4-FFF2-40B4-BE49-F238E27FC236}">
                <a16:creationId xmlns:a16="http://schemas.microsoft.com/office/drawing/2014/main" id="{00897A66-CF8F-2868-54E8-5C9E69BCB5C8}"/>
              </a:ext>
            </a:extLst>
          </p:cNvPr>
          <p:cNvSpPr/>
          <p:nvPr/>
        </p:nvSpPr>
        <p:spPr>
          <a:xfrm>
            <a:off x="5721049" y="813598"/>
            <a:ext cx="5019372" cy="4140283"/>
          </a:xfrm>
          <a:prstGeom prst="mathMultiply">
            <a:avLst>
              <a:gd name="adj1" fmla="val 708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dical Imaging | Knowledge Transfer">
            <a:extLst>
              <a:ext uri="{FF2B5EF4-FFF2-40B4-BE49-F238E27FC236}">
                <a16:creationId xmlns:a16="http://schemas.microsoft.com/office/drawing/2014/main" id="{BF5BBD07-2041-4876-1A6C-F8FFDFDD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264" y="2197426"/>
            <a:ext cx="2856760" cy="215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nancial Statement: A Brief Guide, Analysis and Importance">
            <a:extLst>
              <a:ext uri="{FF2B5EF4-FFF2-40B4-BE49-F238E27FC236}">
                <a16:creationId xmlns:a16="http://schemas.microsoft.com/office/drawing/2014/main" id="{D91CF4A8-772E-8DD4-6100-823419D5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85" y="4854574"/>
            <a:ext cx="3526083" cy="13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Demographic Data is Important for Funding Purposes - Giving Compass">
            <a:extLst>
              <a:ext uri="{FF2B5EF4-FFF2-40B4-BE49-F238E27FC236}">
                <a16:creationId xmlns:a16="http://schemas.microsoft.com/office/drawing/2014/main" id="{31B2275D-A3D6-D7C7-48DA-2FB9287C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172" y="4460701"/>
            <a:ext cx="4016604" cy="22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F499E-136D-660A-9C44-59B33AE1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B89C-61C1-2B9E-8FE7-AC54593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current benchmarks at least tracking </a:t>
            </a:r>
            <a:r>
              <a:rPr lang="en-US" i="1" u="sng" dirty="0">
                <a:solidFill>
                  <a:srgbClr val="C00000"/>
                </a:solidFill>
              </a:rPr>
              <a:t>algorithmic progress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on private learning?</a:t>
            </a:r>
          </a:p>
        </p:txBody>
      </p:sp>
      <p:pic>
        <p:nvPicPr>
          <p:cNvPr id="3074" name="Picture 2" descr="Large Question Mark transparent PNG - StickPNG">
            <a:extLst>
              <a:ext uri="{FF2B5EF4-FFF2-40B4-BE49-F238E27FC236}">
                <a16:creationId xmlns:a16="http://schemas.microsoft.com/office/drawing/2014/main" id="{BCE76718-1991-B649-E6C9-7BF6B7AA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954" y="2053189"/>
            <a:ext cx="2630022" cy="34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2BFFE2-58B5-160A-6315-CDFC49ECE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523"/>
            <a:ext cx="7303718" cy="37594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Tasks we care about solving privately are </a:t>
            </a:r>
            <a:br>
              <a:rPr lang="en-US" dirty="0"/>
            </a:br>
            <a:r>
              <a:rPr lang="en-US" dirty="0"/>
              <a:t>(by definition) less likely to be represented on the Internet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Recent improvements on “private” benchmarks seem mainly due to generic improvements in zero-shot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E335C-48A8-C5EF-04A1-FD8810A4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077A-BE98-8348-6CD2-9880CAD8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ctr"/>
            <a:r>
              <a:rPr lang="en-US" b="1" dirty="0"/>
              <a:t>Open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EA39B-4178-BF1F-73D0-9761BDD1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6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9044-1D89-B99C-5163-5F66DB5A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1318" cy="1325563"/>
          </a:xfrm>
        </p:spPr>
        <p:txBody>
          <a:bodyPr/>
          <a:lstStyle/>
          <a:p>
            <a:r>
              <a:rPr lang="en-US" dirty="0"/>
              <a:t>How good is public pretraining for </a:t>
            </a:r>
            <a:r>
              <a:rPr lang="en-US" dirty="0">
                <a:solidFill>
                  <a:srgbClr val="C00000"/>
                </a:solidFill>
              </a:rPr>
              <a:t>sensitive data that is not well represented on the Web?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258BC-8BA1-9565-BBE9-B58E33324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154" y="3321599"/>
            <a:ext cx="1436322" cy="1188707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FF49A48-2D7E-4AB2-9317-99E4BE41B3FC}"/>
              </a:ext>
            </a:extLst>
          </p:cNvPr>
          <p:cNvSpPr/>
          <p:nvPr/>
        </p:nvSpPr>
        <p:spPr>
          <a:xfrm>
            <a:off x="4706283" y="3707896"/>
            <a:ext cx="914401" cy="3198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Questions question mark clip art microsoft for - Clipartix">
            <a:extLst>
              <a:ext uri="{FF2B5EF4-FFF2-40B4-BE49-F238E27FC236}">
                <a16:creationId xmlns:a16="http://schemas.microsoft.com/office/drawing/2014/main" id="{9691D4A3-10ED-B484-1DCA-167BFF93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8084" y="2820404"/>
            <a:ext cx="2017842" cy="20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ack internet icon png free cutout PNG &amp; clipart images | CITYPNG">
            <a:extLst>
              <a:ext uri="{FF2B5EF4-FFF2-40B4-BE49-F238E27FC236}">
                <a16:creationId xmlns:a16="http://schemas.microsoft.com/office/drawing/2014/main" id="{B8603661-5F12-B4A5-B4B4-9B18D5E7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851" y="2950415"/>
            <a:ext cx="552189" cy="5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nance Report Concept Flat Style Money Stock Vector (Royalty Free)  361197818 | Shutterstock">
            <a:extLst>
              <a:ext uri="{FF2B5EF4-FFF2-40B4-BE49-F238E27FC236}">
                <a16:creationId xmlns:a16="http://schemas.microsoft.com/office/drawing/2014/main" id="{140A42E2-4CE9-20D9-2F1F-D78AC51FE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2214" y="2507974"/>
            <a:ext cx="1342025" cy="13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6,125 Medical Record Illustrations &amp; Clip Art - iStock">
            <a:extLst>
              <a:ext uri="{FF2B5EF4-FFF2-40B4-BE49-F238E27FC236}">
                <a16:creationId xmlns:a16="http://schemas.microsoft.com/office/drawing/2014/main" id="{F84FF95D-2C32-3068-1CD2-109E1566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214" y="3915952"/>
            <a:ext cx="1342024" cy="13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603 Census Illustrations &amp; Clip Art - iStock">
            <a:extLst>
              <a:ext uri="{FF2B5EF4-FFF2-40B4-BE49-F238E27FC236}">
                <a16:creationId xmlns:a16="http://schemas.microsoft.com/office/drawing/2014/main" id="{5B3E91CC-E34D-DD68-1D59-23B8664C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808" y="3136424"/>
            <a:ext cx="1342025" cy="13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85EEC-2103-C6C3-B994-71099953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E468-DE20-1235-BED8-488CBA6E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many of these OOD benchmarks seem to be “solved” with </a:t>
            </a:r>
            <a:r>
              <a:rPr lang="en-US" dirty="0">
                <a:solidFill>
                  <a:srgbClr val="C00000"/>
                </a:solidFill>
              </a:rPr>
              <a:t>more pre-training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785B0-6F65-21E8-7DA1-FC684A7A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0" y="1690688"/>
            <a:ext cx="5651500" cy="436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43F46-F6A7-F457-CC58-B07194A88CCE}"/>
              </a:ext>
            </a:extLst>
          </p:cNvPr>
          <p:cNvSpPr txBox="1"/>
          <p:nvPr/>
        </p:nvSpPr>
        <p:spPr>
          <a:xfrm>
            <a:off x="5263592" y="6059488"/>
            <a:ext cx="16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Fang et al.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AC7C6-F60E-173A-43DF-CB7F89A0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7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9044-1D89-B99C-5163-5F66DB5A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would public pretraining be if we </a:t>
            </a:r>
            <a:r>
              <a:rPr lang="en-US" dirty="0">
                <a:solidFill>
                  <a:srgbClr val="C00000"/>
                </a:solidFill>
              </a:rPr>
              <a:t>removed all sensitive data?</a:t>
            </a:r>
          </a:p>
        </p:txBody>
      </p:sp>
      <p:pic>
        <p:nvPicPr>
          <p:cNvPr id="8194" name="Picture 2" descr="black internet icon png free cutout PNG &amp; clipart images | CITYPNG">
            <a:extLst>
              <a:ext uri="{FF2B5EF4-FFF2-40B4-BE49-F238E27FC236}">
                <a16:creationId xmlns:a16="http://schemas.microsoft.com/office/drawing/2014/main" id="{F49C9F7A-DEA8-FAB6-802B-412EC2D2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57766"/>
            <a:ext cx="2098964" cy="20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F6E240-F536-4D2E-0D2B-96F55A7EB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1732" y="2157766"/>
            <a:ext cx="2098964" cy="2164658"/>
          </a:xfrm>
          <a:prstGeom prst="rect">
            <a:avLst/>
          </a:prstGeom>
        </p:spPr>
      </p:pic>
      <p:sp>
        <p:nvSpPr>
          <p:cNvPr id="5" name="Minus 4">
            <a:extLst>
              <a:ext uri="{FF2B5EF4-FFF2-40B4-BE49-F238E27FC236}">
                <a16:creationId xmlns:a16="http://schemas.microsoft.com/office/drawing/2014/main" id="{95E85850-3F15-891C-587C-518DE72CCBEF}"/>
              </a:ext>
            </a:extLst>
          </p:cNvPr>
          <p:cNvSpPr/>
          <p:nvPr/>
        </p:nvSpPr>
        <p:spPr>
          <a:xfrm>
            <a:off x="2937164" y="2782895"/>
            <a:ext cx="914400" cy="91440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E54FE41-6E91-5FC9-9FB4-7340FCC2EF53}"/>
              </a:ext>
            </a:extLst>
          </p:cNvPr>
          <p:cNvSpPr/>
          <p:nvPr/>
        </p:nvSpPr>
        <p:spPr>
          <a:xfrm>
            <a:off x="6418344" y="2782895"/>
            <a:ext cx="2098963" cy="705041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95E5C-2C79-1548-DDA3-28F618937E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4955" y="2671071"/>
            <a:ext cx="3134322" cy="816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258BC-8BA1-9565-BBE9-B58E333243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0183" y="4932685"/>
            <a:ext cx="1436322" cy="1188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6D9E22-92DC-E4AA-CA98-C3AF403CE4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805" y="4843234"/>
            <a:ext cx="1239368" cy="1278158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FF49A48-2D7E-4AB2-9317-99E4BE41B3FC}"/>
              </a:ext>
            </a:extLst>
          </p:cNvPr>
          <p:cNvSpPr/>
          <p:nvPr/>
        </p:nvSpPr>
        <p:spPr>
          <a:xfrm>
            <a:off x="4735312" y="5318982"/>
            <a:ext cx="914401" cy="31981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Questions question mark clip art microsoft for - Clipartix">
            <a:extLst>
              <a:ext uri="{FF2B5EF4-FFF2-40B4-BE49-F238E27FC236}">
                <a16:creationId xmlns:a16="http://schemas.microsoft.com/office/drawing/2014/main" id="{9691D4A3-10ED-B484-1DCA-167BFF93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7113" y="4431490"/>
            <a:ext cx="2017842" cy="20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3CB71-08B4-9381-258A-D9B808B7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72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A5777-0685-B0DF-4A15-F5ADE0B2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A9FE-4700-5A0A-43BB-DD9D22B7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795"/>
            <a:ext cx="10873636" cy="4110168"/>
          </a:xfrm>
        </p:spPr>
        <p:txBody>
          <a:bodyPr>
            <a:normAutofit/>
          </a:bodyPr>
          <a:lstStyle/>
          <a:p>
            <a:pPr>
              <a:spcBef>
                <a:spcPts val="4600"/>
              </a:spcBef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Should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Internet data be free game</a:t>
            </a:r>
            <a:r>
              <a:rPr lang="en-US" dirty="0"/>
              <a:t> for “privacy-preserving” ML?</a:t>
            </a:r>
          </a:p>
          <a:p>
            <a:pPr>
              <a:spcBef>
                <a:spcPts val="4600"/>
              </a:spcBef>
              <a:buFont typeface="Wingdings" pitchFamily="2" charset="2"/>
              <a:buChar char="Ø"/>
            </a:pPr>
            <a:r>
              <a:rPr lang="en-US" dirty="0"/>
              <a:t> How useful is public pretraining on </a:t>
            </a:r>
            <a:r>
              <a:rPr lang="en-US" dirty="0">
                <a:solidFill>
                  <a:srgbClr val="C00000"/>
                </a:solidFill>
              </a:rPr>
              <a:t>highly sensitive data?</a:t>
            </a:r>
          </a:p>
          <a:p>
            <a:pPr>
              <a:spcBef>
                <a:spcPts val="4600"/>
              </a:spcBef>
              <a:buFont typeface="Wingdings" pitchFamily="2" charset="2"/>
              <a:buChar char="Ø"/>
            </a:pPr>
            <a:r>
              <a:rPr lang="en-US" dirty="0"/>
              <a:t> Would </a:t>
            </a:r>
            <a:r>
              <a:rPr lang="en-US" dirty="0">
                <a:solidFill>
                  <a:srgbClr val="C00000"/>
                </a:solidFill>
              </a:rPr>
              <a:t>public pretraining on non-sensitive data </a:t>
            </a:r>
            <a:r>
              <a:rPr lang="en-US" dirty="0"/>
              <a:t>be as useful?</a:t>
            </a:r>
          </a:p>
          <a:p>
            <a:pPr>
              <a:spcBef>
                <a:spcPts val="4600"/>
              </a:spcBef>
              <a:buFont typeface="Wingdings" pitchFamily="2" charset="2"/>
              <a:buChar char="Ø"/>
            </a:pPr>
            <a:r>
              <a:rPr lang="en-US" dirty="0"/>
              <a:t> We </a:t>
            </a:r>
            <a:r>
              <a:rPr lang="en-US" dirty="0">
                <a:solidFill>
                  <a:srgbClr val="C00000"/>
                </a:solidFill>
              </a:rPr>
              <a:t>need better privacy benchmarks</a:t>
            </a:r>
            <a:r>
              <a:rPr lang="en-US" dirty="0"/>
              <a:t> to answer these questions!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FFD84-0A58-C31B-54F4-DC802B2F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217C-A0C6-EC84-1574-17D07286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4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Is this still “out of distribution” generalization?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A45C2-D29C-D8D2-72A0-A8B379FA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BE7414-3469-7B2E-5430-1EB8E6FA3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8950" y="21298"/>
            <a:ext cx="6115050" cy="340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nseTime Trains ImageNet/AlexNet In Record 1.5 minutes | by Synced |  SyncedReview | Medium">
            <a:extLst>
              <a:ext uri="{FF2B5EF4-FFF2-40B4-BE49-F238E27FC236}">
                <a16:creationId xmlns:a16="http://schemas.microsoft.com/office/drawing/2014/main" id="{013473B4-8261-C7EC-B04F-308CE67F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600" y="776296"/>
            <a:ext cx="2285980" cy="9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558358-D074-A20B-B1D8-6B95978CDD68}"/>
              </a:ext>
            </a:extLst>
          </p:cNvPr>
          <p:cNvSpPr/>
          <p:nvPr/>
        </p:nvSpPr>
        <p:spPr>
          <a:xfrm>
            <a:off x="6641057" y="907652"/>
            <a:ext cx="2285980" cy="15660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LAION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F0A515-787C-6579-39B5-16734EE8C6A8}"/>
              </a:ext>
            </a:extLst>
          </p:cNvPr>
          <p:cNvCxnSpPr/>
          <p:nvPr/>
        </p:nvCxnSpPr>
        <p:spPr>
          <a:xfrm>
            <a:off x="5561556" y="3319397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FF21AC-CE55-C0FD-01AC-977B6EB373F3}"/>
              </a:ext>
            </a:extLst>
          </p:cNvPr>
          <p:cNvCxnSpPr/>
          <p:nvPr/>
        </p:nvCxnSpPr>
        <p:spPr>
          <a:xfrm>
            <a:off x="7272567" y="3319397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6C1951-1EB1-67E2-52EB-E7D12AD0CB97}"/>
              </a:ext>
            </a:extLst>
          </p:cNvPr>
          <p:cNvSpPr txBox="1"/>
          <p:nvPr/>
        </p:nvSpPr>
        <p:spPr>
          <a:xfrm>
            <a:off x="5351412" y="3360077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B92C4-984A-6FD0-3D0E-C4A2729141DA}"/>
              </a:ext>
            </a:extLst>
          </p:cNvPr>
          <p:cNvSpPr txBox="1"/>
          <p:nvPr/>
        </p:nvSpPr>
        <p:spPr>
          <a:xfrm>
            <a:off x="7133548" y="3319397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distribution</a:t>
            </a: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C85B98EE-05C3-D1B9-6643-92581130A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3865" y="1301527"/>
            <a:ext cx="1820362" cy="11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C5AA9-026E-9AA5-A1B2-D850B979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2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BE7414-3469-7B2E-5430-1EB8E6FA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950" y="21298"/>
            <a:ext cx="6115050" cy="68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nseTime Trains ImageNet/AlexNet In Record 1.5 minutes | by Synced |  SyncedReview | Medium">
            <a:extLst>
              <a:ext uri="{FF2B5EF4-FFF2-40B4-BE49-F238E27FC236}">
                <a16:creationId xmlns:a16="http://schemas.microsoft.com/office/drawing/2014/main" id="{013473B4-8261-C7EC-B04F-308CE67F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600" y="776296"/>
            <a:ext cx="2285980" cy="9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F0A515-787C-6579-39B5-16734EE8C6A8}"/>
              </a:ext>
            </a:extLst>
          </p:cNvPr>
          <p:cNvCxnSpPr/>
          <p:nvPr/>
        </p:nvCxnSpPr>
        <p:spPr>
          <a:xfrm>
            <a:off x="5561556" y="3319397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FF21AC-CE55-C0FD-01AC-977B6EB373F3}"/>
              </a:ext>
            </a:extLst>
          </p:cNvPr>
          <p:cNvCxnSpPr/>
          <p:nvPr/>
        </p:nvCxnSpPr>
        <p:spPr>
          <a:xfrm>
            <a:off x="7272567" y="3319397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380CC-094B-8C3A-050B-B52CAF8F1F7A}"/>
              </a:ext>
            </a:extLst>
          </p:cNvPr>
          <p:cNvCxnSpPr/>
          <p:nvPr/>
        </p:nvCxnSpPr>
        <p:spPr>
          <a:xfrm>
            <a:off x="6831189" y="6690986"/>
            <a:ext cx="7766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6C1951-1EB1-67E2-52EB-E7D12AD0CB97}"/>
              </a:ext>
            </a:extLst>
          </p:cNvPr>
          <p:cNvSpPr txBox="1"/>
          <p:nvPr/>
        </p:nvSpPr>
        <p:spPr>
          <a:xfrm>
            <a:off x="5351412" y="3360077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9B92C4-984A-6FD0-3D0E-C4A2729141DA}"/>
              </a:ext>
            </a:extLst>
          </p:cNvPr>
          <p:cNvSpPr txBox="1"/>
          <p:nvPr/>
        </p:nvSpPr>
        <p:spPr>
          <a:xfrm>
            <a:off x="7133548" y="3319397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2D09E-96F4-76CA-5F17-259D9A3500BD}"/>
              </a:ext>
            </a:extLst>
          </p:cNvPr>
          <p:cNvSpPr txBox="1"/>
          <p:nvPr/>
        </p:nvSpPr>
        <p:spPr>
          <a:xfrm>
            <a:off x="6622068" y="6236172"/>
            <a:ext cx="13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F708922-F439-0D58-5AFB-BBA0694265E2}"/>
              </a:ext>
            </a:extLst>
          </p:cNvPr>
          <p:cNvSpPr/>
          <p:nvPr/>
        </p:nvSpPr>
        <p:spPr>
          <a:xfrm>
            <a:off x="6641057" y="907652"/>
            <a:ext cx="2285980" cy="15660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LAION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FC00A647-3F08-8E0B-C487-7DF2458A3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3865" y="1301527"/>
            <a:ext cx="1820362" cy="11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29CDF-AAB1-F11C-F73A-33C5C704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9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7236-EC5B-3471-4C3B-99E8F4C5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what does recent “OOD progress” mean for </a:t>
            </a:r>
            <a:r>
              <a:rPr lang="en-US" dirty="0">
                <a:solidFill>
                  <a:srgbClr val="C00000"/>
                </a:solidFill>
              </a:rPr>
              <a:t>private</a:t>
            </a:r>
            <a:r>
              <a:rPr lang="en-US" dirty="0"/>
              <a:t> learning?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63F699B-298E-5A2C-33DE-8555D659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32" y="2289463"/>
            <a:ext cx="10772736" cy="3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58239E-20C6-B999-2AD5-8718C917CBD5}"/>
              </a:ext>
            </a:extLst>
          </p:cNvPr>
          <p:cNvSpPr/>
          <p:nvPr/>
        </p:nvSpPr>
        <p:spPr>
          <a:xfrm>
            <a:off x="4421688" y="2855934"/>
            <a:ext cx="1478071" cy="573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 algorithm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D92D9E-5D28-27A8-BAD8-09A5F892681A}"/>
              </a:ext>
            </a:extLst>
          </p:cNvPr>
          <p:cNvSpPr/>
          <p:nvPr/>
        </p:nvSpPr>
        <p:spPr>
          <a:xfrm>
            <a:off x="4421688" y="4837134"/>
            <a:ext cx="1478071" cy="573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 algorithm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4D527AE-7ADC-3DF0-8226-DA46A35EE46D}"/>
              </a:ext>
            </a:extLst>
          </p:cNvPr>
          <p:cNvSpPr/>
          <p:nvPr/>
        </p:nvSpPr>
        <p:spPr>
          <a:xfrm>
            <a:off x="2705622" y="3870543"/>
            <a:ext cx="1716066" cy="612648"/>
          </a:xfrm>
          <a:prstGeom prst="wedgeRectCallout">
            <a:avLst>
              <a:gd name="adj1" fmla="val -46860"/>
              <a:gd name="adj2" fmla="val -80620"/>
            </a:avLst>
          </a:prstGeom>
          <a:solidFill>
            <a:srgbClr val="27844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sensitive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23E92-3EDE-602F-6134-896F448DECFC}"/>
              </a:ext>
            </a:extLst>
          </p:cNvPr>
          <p:cNvSpPr/>
          <p:nvPr/>
        </p:nvSpPr>
        <p:spPr>
          <a:xfrm>
            <a:off x="6926893" y="2414391"/>
            <a:ext cx="1390389" cy="36498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Neural - Free computer icons">
            <a:extLst>
              <a:ext uri="{FF2B5EF4-FFF2-40B4-BE49-F238E27FC236}">
                <a16:creationId xmlns:a16="http://schemas.microsoft.com/office/drawing/2014/main" id="{78C91FB2-EEF6-775D-E7B9-0DED1DBA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283" y="2507467"/>
            <a:ext cx="1269999" cy="1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eural - Free computer icons">
            <a:extLst>
              <a:ext uri="{FF2B5EF4-FFF2-40B4-BE49-F238E27FC236}">
                <a16:creationId xmlns:a16="http://schemas.microsoft.com/office/drawing/2014/main" id="{E9698026-7F38-13CA-3C56-6D256827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283" y="4529551"/>
            <a:ext cx="1269999" cy="1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7515E-9C47-3FB2-E64D-CCF10C07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7236-EC5B-3471-4C3B-99E8F4C5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Formally: training with </a:t>
            </a:r>
            <a:r>
              <a:rPr lang="en-US" i="1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B43AA3-C7E6-DD78-FC74-84BF600ED0FF}"/>
                  </a:ext>
                </a:extLst>
              </p:cNvPr>
              <p:cNvSpPr txBox="1"/>
              <p:nvPr/>
            </p:nvSpPr>
            <p:spPr>
              <a:xfrm>
                <a:off x="1220017" y="2723678"/>
                <a:ext cx="9751965" cy="1854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27844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      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Train</m:t>
                          </m:r>
                          <m:d>
                            <m:d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0" i="1" smtClean="0">
                                  <a:solidFill>
                                    <a:srgbClr val="27844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5400" b="0" i="1" smtClean="0">
                                      <a:solidFill>
                                        <a:srgbClr val="27844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27844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       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5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sz="54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B43AA3-C7E6-DD78-FC74-84BF600ED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17" y="2723678"/>
                <a:ext cx="9751965" cy="1854547"/>
              </a:xfrm>
              <a:prstGeom prst="rect">
                <a:avLst/>
              </a:prstGeom>
              <a:blipFill>
                <a:blip r:embed="rId2"/>
                <a:stretch>
                  <a:fillRect t="-2721" b="-14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Neural - Free computer icons">
            <a:extLst>
              <a:ext uri="{FF2B5EF4-FFF2-40B4-BE49-F238E27FC236}">
                <a16:creationId xmlns:a16="http://schemas.microsoft.com/office/drawing/2014/main" id="{592B658D-F350-C60C-71D5-BD12F239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0772" y="2691840"/>
            <a:ext cx="959111" cy="9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ural - Free computer icons">
            <a:extLst>
              <a:ext uri="{FF2B5EF4-FFF2-40B4-BE49-F238E27FC236}">
                <a16:creationId xmlns:a16="http://schemas.microsoft.com/office/drawing/2014/main" id="{FA96D4F4-AF98-823C-6C2E-C1B50BF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987" y="3711081"/>
            <a:ext cx="959111" cy="9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73B8-7767-5BF8-6C2F-8AD006A8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0AF2-6EAB-BFFA-E966-C4210FAA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private learning is possible with </a:t>
            </a:r>
            <a:r>
              <a:rPr lang="en-US" i="1" dirty="0">
                <a:solidFill>
                  <a:srgbClr val="C00000"/>
                </a:solidFill>
              </a:rPr>
              <a:t>noisy</a:t>
            </a:r>
            <a:r>
              <a:rPr lang="en-US" dirty="0">
                <a:solidFill>
                  <a:srgbClr val="C00000"/>
                </a:solidFill>
              </a:rPr>
              <a:t> gradient descent.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BCAD03-F46B-4128-FCC1-8F075A2F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473"/>
            <a:ext cx="10889974" cy="405938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Gradient descent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Private</a:t>
            </a:r>
            <a:r>
              <a:rPr lang="en-US" sz="3600" dirty="0"/>
              <a:t> gradient descent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[Chaudhuri et al., ‘11], [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Bassily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et al. ‘14],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[Shokri &amp;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Shmatikov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‘15], [Abadi et al. ‘16], ...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" name="Picture 19" descr="Visualizing the Loss Landscape of Neural Nets">
            <a:extLst>
              <a:ext uri="{FF2B5EF4-FFF2-40B4-BE49-F238E27FC236}">
                <a16:creationId xmlns:a16="http://schemas.microsoft.com/office/drawing/2014/main" id="{C3AEA1F6-62DF-5238-C35E-DBFF9E6A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830" y="4061088"/>
            <a:ext cx="3145168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0A40F99-191B-E720-D07B-00D532771F59}"/>
              </a:ext>
            </a:extLst>
          </p:cNvPr>
          <p:cNvSpPr/>
          <p:nvPr/>
        </p:nvSpPr>
        <p:spPr>
          <a:xfrm>
            <a:off x="7816562" y="4430438"/>
            <a:ext cx="96000" cy="9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E17041-FEEF-8C4A-DA92-D5A011D9A068}"/>
              </a:ext>
            </a:extLst>
          </p:cNvPr>
          <p:cNvCxnSpPr>
            <a:cxnSpLocks/>
            <a:stCxn id="21" idx="0"/>
          </p:cNvCxnSpPr>
          <p:nvPr/>
        </p:nvCxnSpPr>
        <p:spPr>
          <a:xfrm flipH="1">
            <a:off x="7733407" y="4430439"/>
            <a:ext cx="131155" cy="664945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561D77-DA31-D93C-764D-5883D9FE12F8}"/>
              </a:ext>
            </a:extLst>
          </p:cNvPr>
          <p:cNvCxnSpPr>
            <a:cxnSpLocks/>
          </p:cNvCxnSpPr>
          <p:nvPr/>
        </p:nvCxnSpPr>
        <p:spPr>
          <a:xfrm flipV="1">
            <a:off x="7749814" y="4979543"/>
            <a:ext cx="316116" cy="11584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Visualizing the Loss Landscape of Neural Nets">
            <a:extLst>
              <a:ext uri="{FF2B5EF4-FFF2-40B4-BE49-F238E27FC236}">
                <a16:creationId xmlns:a16="http://schemas.microsoft.com/office/drawing/2014/main" id="{21D4495A-5377-05B6-38B8-BDE9049A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062" y="1690688"/>
            <a:ext cx="3145168" cy="23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D843AA2-3B40-03B6-8AB4-5AEDB575F909}"/>
              </a:ext>
            </a:extLst>
          </p:cNvPr>
          <p:cNvSpPr/>
          <p:nvPr/>
        </p:nvSpPr>
        <p:spPr>
          <a:xfrm>
            <a:off x="6000794" y="2060038"/>
            <a:ext cx="96000" cy="9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616D17-95B2-A95E-381F-F2F7CA40008C}"/>
              </a:ext>
            </a:extLst>
          </p:cNvPr>
          <p:cNvCxnSpPr>
            <a:cxnSpLocks/>
            <a:stCxn id="25" idx="0"/>
          </p:cNvCxnSpPr>
          <p:nvPr/>
        </p:nvCxnSpPr>
        <p:spPr>
          <a:xfrm flipH="1">
            <a:off x="5917640" y="2060039"/>
            <a:ext cx="131155" cy="664945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72E318-D422-1EB2-1265-A8C81992B7C7}"/>
              </a:ext>
            </a:extLst>
          </p:cNvPr>
          <p:cNvCxnSpPr>
            <a:cxnSpLocks/>
          </p:cNvCxnSpPr>
          <p:nvPr/>
        </p:nvCxnSpPr>
        <p:spPr>
          <a:xfrm>
            <a:off x="5936988" y="2724983"/>
            <a:ext cx="121008" cy="567456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DCBC07-5541-F4C1-4D61-FF185B787AE5}"/>
              </a:ext>
            </a:extLst>
          </p:cNvPr>
          <p:cNvCxnSpPr>
            <a:cxnSpLocks/>
          </p:cNvCxnSpPr>
          <p:nvPr/>
        </p:nvCxnSpPr>
        <p:spPr>
          <a:xfrm>
            <a:off x="6096795" y="3292440"/>
            <a:ext cx="446852" cy="97489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276CB1-55F7-5237-4D06-DA1AC1475E9F}"/>
              </a:ext>
            </a:extLst>
          </p:cNvPr>
          <p:cNvCxnSpPr>
            <a:cxnSpLocks/>
          </p:cNvCxnSpPr>
          <p:nvPr/>
        </p:nvCxnSpPr>
        <p:spPr>
          <a:xfrm>
            <a:off x="8073921" y="5017378"/>
            <a:ext cx="71861" cy="53111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BB553E-4E5A-A310-1081-F837BE8D11BB}"/>
              </a:ext>
            </a:extLst>
          </p:cNvPr>
          <p:cNvCxnSpPr>
            <a:cxnSpLocks/>
          </p:cNvCxnSpPr>
          <p:nvPr/>
        </p:nvCxnSpPr>
        <p:spPr>
          <a:xfrm flipV="1">
            <a:off x="8065930" y="5644488"/>
            <a:ext cx="422272" cy="117336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353D5F-4E41-1876-9BEA-718BE181043F}"/>
              </a:ext>
            </a:extLst>
          </p:cNvPr>
          <p:cNvCxnSpPr>
            <a:cxnSpLocks/>
          </p:cNvCxnSpPr>
          <p:nvPr/>
        </p:nvCxnSpPr>
        <p:spPr>
          <a:xfrm flipH="1">
            <a:off x="8024774" y="5568058"/>
            <a:ext cx="111213" cy="19227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13F84A-3BF3-E7D6-E02E-CCBA588CEECB}"/>
              </a:ext>
            </a:extLst>
          </p:cNvPr>
          <p:cNvCxnSpPr>
            <a:cxnSpLocks/>
          </p:cNvCxnSpPr>
          <p:nvPr/>
        </p:nvCxnSpPr>
        <p:spPr>
          <a:xfrm flipV="1">
            <a:off x="8473858" y="5381839"/>
            <a:ext cx="0" cy="24959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Up Arrow 32">
            <a:extLst>
              <a:ext uri="{FF2B5EF4-FFF2-40B4-BE49-F238E27FC236}">
                <a16:creationId xmlns:a16="http://schemas.microsoft.com/office/drawing/2014/main" id="{256D3973-960E-3DB9-91CD-EE5C780717A4}"/>
              </a:ext>
            </a:extLst>
          </p:cNvPr>
          <p:cNvSpPr/>
          <p:nvPr/>
        </p:nvSpPr>
        <p:spPr>
          <a:xfrm rot="13244820">
            <a:off x="8365320" y="4122339"/>
            <a:ext cx="465855" cy="552808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98DA70-4B0B-75A2-E511-B0991098667B}"/>
              </a:ext>
            </a:extLst>
          </p:cNvPr>
          <p:cNvSpPr txBox="1"/>
          <p:nvPr/>
        </p:nvSpPr>
        <p:spPr>
          <a:xfrm>
            <a:off x="8277066" y="3301790"/>
            <a:ext cx="345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add noise to each step to guarantee privacy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73FA158-5A5B-DDF2-889A-E555D4AF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FFE0-CA4A-584D-9F46-0A4D83502D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609</Words>
  <Application>Microsoft Macintosh PowerPoint</Application>
  <PresentationFormat>Widescreen</PresentationFormat>
  <Paragraphs>120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Is anything really OOD anymore? And what does this mean for privacy?</vt:lpstr>
      <vt:lpstr>Models trained on one dataset can be brittle on slightly modified data.</vt:lpstr>
      <vt:lpstr>But many of these OOD benchmarks seem to be “solved” with more pre-training.</vt:lpstr>
      <vt:lpstr>Is this still “out of distribution” generalization?</vt:lpstr>
      <vt:lpstr>PowerPoint Presentation</vt:lpstr>
      <vt:lpstr>PowerPoint Presentation</vt:lpstr>
      <vt:lpstr>Today: what does recent “OOD progress” mean for private learning?</vt:lpstr>
      <vt:lpstr>Formally: training with differential privacy</vt:lpstr>
      <vt:lpstr>Differentially private learning is possible with noisy gradient descent.</vt:lpstr>
      <vt:lpstr>Training private ML models is challenging!</vt:lpstr>
      <vt:lpstr>Solution? Leverage public data!</vt:lpstr>
      <vt:lpstr>Moar public data!</vt:lpstr>
      <vt:lpstr>Even moar public data!</vt:lpstr>
      <vt:lpstr>The nirvana: zero-shot privacy.</vt:lpstr>
      <vt:lpstr>The nirvana: zero-shot privacy.</vt:lpstr>
      <vt:lpstr>Zero-shot learning “solves” many  “privacy benchmarks”!</vt:lpstr>
      <vt:lpstr>PowerPoint Presentation</vt:lpstr>
      <vt:lpstr>Two (possible) issues for private learning.</vt:lpstr>
      <vt:lpstr>Two (possible) issues for private learning.</vt:lpstr>
      <vt:lpstr>Does public pretraining still preserve “privacy”?</vt:lpstr>
      <vt:lpstr>But is this “privacy preserving”?</vt:lpstr>
      <vt:lpstr>Two (possible) issues for private learning.</vt:lpstr>
      <vt:lpstr>A little secret...</vt:lpstr>
      <vt:lpstr>No one cares about CIFAR-10 or ImageNet!</vt:lpstr>
      <vt:lpstr>What makes a good benchmark?</vt:lpstr>
      <vt:lpstr>What tasks do we really care about solving  with privacy?</vt:lpstr>
      <vt:lpstr>Are current benchmarks at least tracking algorithmic progress on private learning?</vt:lpstr>
      <vt:lpstr>Open problems</vt:lpstr>
      <vt:lpstr>How good is public pretraining for sensitive data that is not well represented on the Web?</vt:lpstr>
      <vt:lpstr>How good would public pretraining be if we removed all sensitive data?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pretraining: is it private, and is it useful?</dc:title>
  <dc:creator>Tramèr  Florian</dc:creator>
  <cp:lastModifiedBy>Tramèr  Florian</cp:lastModifiedBy>
  <cp:revision>77</cp:revision>
  <dcterms:created xsi:type="dcterms:W3CDTF">2022-11-09T14:41:32Z</dcterms:created>
  <dcterms:modified xsi:type="dcterms:W3CDTF">2023-10-03T08:58:19Z</dcterms:modified>
</cp:coreProperties>
</file>