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706" r:id="rId3"/>
    <p:sldId id="709" r:id="rId4"/>
    <p:sldId id="310" r:id="rId5"/>
    <p:sldId id="328" r:id="rId6"/>
    <p:sldId id="311" r:id="rId7"/>
    <p:sldId id="344" r:id="rId8"/>
    <p:sldId id="698" r:id="rId9"/>
    <p:sldId id="330" r:id="rId10"/>
    <p:sldId id="691" r:id="rId11"/>
    <p:sldId id="690" r:id="rId12"/>
    <p:sldId id="711" r:id="rId13"/>
    <p:sldId id="710" r:id="rId14"/>
    <p:sldId id="331" r:id="rId15"/>
    <p:sldId id="345" r:id="rId16"/>
    <p:sldId id="356" r:id="rId17"/>
    <p:sldId id="686" r:id="rId18"/>
    <p:sldId id="687" r:id="rId19"/>
    <p:sldId id="688" r:id="rId20"/>
    <p:sldId id="696" r:id="rId21"/>
    <p:sldId id="325" r:id="rId22"/>
    <p:sldId id="669" r:id="rId23"/>
    <p:sldId id="335" r:id="rId24"/>
    <p:sldId id="447" r:id="rId25"/>
    <p:sldId id="441" r:id="rId26"/>
    <p:sldId id="442" r:id="rId27"/>
    <p:sldId id="454" r:id="rId28"/>
    <p:sldId id="453" r:id="rId29"/>
    <p:sldId id="444" r:id="rId30"/>
    <p:sldId id="681" r:id="rId31"/>
    <p:sldId id="682" r:id="rId32"/>
    <p:sldId id="673" r:id="rId33"/>
    <p:sldId id="674" r:id="rId34"/>
    <p:sldId id="676" r:id="rId35"/>
    <p:sldId id="679" r:id="rId36"/>
    <p:sldId id="677" r:id="rId37"/>
    <p:sldId id="452" r:id="rId38"/>
    <p:sldId id="712" r:id="rId39"/>
    <p:sldId id="692" r:id="rId40"/>
    <p:sldId id="693" r:id="rId41"/>
    <p:sldId id="694" r:id="rId42"/>
    <p:sldId id="6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DB"/>
    <a:srgbClr val="9773C6"/>
    <a:srgbClr val="C294FD"/>
    <a:srgbClr val="F7C2C2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7"/>
    <p:restoredTop sz="80203"/>
  </p:normalViewPr>
  <p:slideViewPr>
    <p:cSldViewPr snapToGrid="0" snapToObjects="1">
      <p:cViewPr varScale="1">
        <p:scale>
          <a:sx n="87" d="100"/>
          <a:sy n="87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0:07:16.823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64 24575,'11'0'0,"1"0"0,-3 0 0,8 3 0,-5 1 0,7 4 0,-3 4 0,4-1 0,-5 1 0,2-2 0,-3-1 0,-3 0 0,0 0 0,-2 0 0,-1-3 0,-1 0 0,-1 0 0,0-1 0,-2 3 0,5-3 0,-5 3 0,4-2 0,-3 1 0,3 1 0,-4-2 0,4 3 0,-3-1 0,3 1 0,-3-1 0,3 1 0,-3-1 0,3 1 0,-4-1 0,3 3 0,-3-2 0,0 2 0,1-2 0,-1 2 0,0-2 0,1 2 0,-1-3 0,0-1 0,0 2 0,0-2 0,-1 1 0,0-2 0,0 0 0,-1-1 0,0 0 0,-1-1 0,0 0 0,1 0 0,-2 0 0,1 0 0,0 0 0,0-1 0,-1 1 0,0 0 0,0 0 0,0 0 0,2 0 0,-1-1 0,0 1 0,-1 0 0,0-1 0,0 1 0,0 0 0,0-1 0,0 1 0,2-2 0,0-2 0,0-2 0,0-2 0,-2 0 0,0 0 0,1 0 0,0 0 0,2-2 0,-2 2 0,1-4 0,-1 3 0,0-3 0,2 4 0,-2-4 0,2 4 0,-2-5 0,2 3 0,-2-1 0,2-1 0,0 2 0,-1-3 0,2 1 0,-4 1 0,2-1 0,0 4 0,-2-4 0,4 3 0,-4-3 0,2 4 0,0-4 0,-2 3 0,2-1 0,0 2 0,-2-2 0,4 2 0,-2-2 0,0 2 0,1 0 0,-2 0 0,2-2 0,0 2 0,-1-2 0,1 2 0,0-2 0,1 2 0,1-6 0,0 5 0,1-5 0,-3 6 0,4-4 0,-3 4 0,4-4 0,-2 3 0,5-4 0,1 0 0,3-1 0,0-5 0,-1 5 0,4-5 0,-3 5 0,2-3 0,-3 4 0,-2 0 0,1-1 0,-4 4 0,2-1 0,-2 3 0,2-1 0,-2 1 0,2-1 0,-3 1 0,5-2 0,-1 3 0,0-3 0,2 4 0,-3-3 0,3 0 0,0 1 0,0-1 0,-2 0 0,-1 3 0,-3-2 0,-1 4 0,-1-4 0,-2 3 0,-1 0 0,1 1 0,-10 0 0,-4 2 0,-1-1 0,2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7:58:40.228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64 24575,'11'0'0,"1"0"0,-3 0 0,8 3 0,-5 1 0,7 4 0,-3 4 0,4-1 0,-5 1 0,2-2 0,-3-1 0,-3 0 0,0 0 0,-2 0 0,-1-3 0,-1 0 0,-1 0 0,0-1 0,-2 3 0,5-3 0,-5 3 0,4-2 0,-3 1 0,3 1 0,-4-2 0,4 3 0,-3-1 0,3 1 0,-3-1 0,3 1 0,-3-1 0,3 1 0,-4-1 0,3 3 0,-3-2 0,0 2 0,1-2 0,-1 2 0,0-2 0,1 2 0,-1-3 0,0-1 0,0 2 0,0-2 0,-1 1 0,0-2 0,0 0 0,-1-1 0,0 0 0,-1-1 0,0 0 0,1 0 0,-2 0 0,1 0 0,0 0 0,0-1 0,-1 1 0,0 0 0,0 0 0,0 0 0,2 0 0,-1-1 0,0 1 0,-1 0 0,0-1 0,0 1 0,0 0 0,0-1 0,0 1 0,2-2 0,0-2 0,0-2 0,0-2 0,-2 0 0,0 0 0,1 0 0,0 0 0,2-2 0,-2 2 0,1-4 0,-1 3 0,0-3 0,2 4 0,-2-4 0,2 4 0,-2-5 0,2 3 0,-2-1 0,2-1 0,0 2 0,-1-3 0,2 1 0,-4 1 0,2-1 0,0 4 0,-2-4 0,4 3 0,-4-3 0,2 4 0,0-4 0,-2 3 0,2-1 0,0 2 0,-2-2 0,4 2 0,-2-2 0,0 2 0,1 0 0,-2 0 0,2-2 0,0 2 0,-1-2 0,1 2 0,0-2 0,1 2 0,1-6 0,0 5 0,1-5 0,-3 6 0,4-4 0,-3 4 0,4-4 0,-2 3 0,5-4 0,1 0 0,3-1 0,0-5 0,-1 5 0,4-5 0,-3 5 0,2-3 0,-3 4 0,-2 0 0,1-1 0,-4 4 0,2-1 0,-2 3 0,2-1 0,-2 1 0,2-1 0,-3 1 0,5-2 0,-1 3 0,0-3 0,2 4 0,-3-3 0,3 0 0,0 1 0,0-1 0,-2 0 0,-1 3 0,-3-2 0,-1 4 0,-1-4 0,-2 3 0,-1 0 0,1 1 0,-10 0 0,-4 2 0,-1-1 0,2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4C72-545A-C840-966A-2AF3F8AD51BA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97AC-713F-F247-B474-1EADE421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5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79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6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2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3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0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8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5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6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5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87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6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4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8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3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1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4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63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1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4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9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4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4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99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2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1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75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12EE-110F-174F-AB3D-94A9605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D280-1E95-E648-80A9-5C98D5DF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4EB7-51BF-534C-885C-F2B878E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00D0-2F3F-024B-92F1-B9F66FA6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B7FD-6775-5C4D-AA9F-DE2677AE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581F-3297-8D4C-954E-8EF5F55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D85BD-96B7-3247-856D-FFF07922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D9BF-8C72-6348-94C5-5A46CB8D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D374-71EA-7F4D-AF96-6F678EFE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BDEF-005A-4C4A-8E0F-6F5E934C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05211-A1B3-F54E-8BEF-B1846C315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E644-6C20-E741-AD61-4EACA72B7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04EB-C5D1-A74B-B2E0-EEF9F06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7FD-418C-7C43-BD3D-7BC16E95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8293-2F79-2348-B3FB-45E8824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06401" y="2032000"/>
            <a:ext cx="11404600" cy="41916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82817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6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40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66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83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9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99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3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7065-1FDE-A447-A881-C7CABFF5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44CB-E1E1-BD46-B15B-9F9AB20F2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A575-E363-B847-AF30-F3D64164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90CD-FDC5-C84C-8550-78772D85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C0FA-D50E-C14A-8E46-A212F614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49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DDF1-05AE-424B-A84D-55388E1D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D916-5C02-3746-B020-7FD6DF74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CD127-8DC4-004C-9075-39A64E4B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1FC3-F608-554E-8F0E-74D4352A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1D940-0B68-8045-A0E9-1E4E6582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CA10-075A-854F-85DF-275C175D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012C-50F1-A648-8105-B08FDCB7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0563-77CF-8F44-B5CD-59DF9668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13E27-945A-4D47-ABD7-436421F6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AF04D-F068-E144-9500-740DA653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04D7C-AD6E-8D4C-A7FB-8A191BD5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E7CE-1C53-3C4F-AD26-F0174503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1E412-3989-A745-AC65-57F217D3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62F68-59CD-5A47-B197-75CD2AAB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FD4A6-41F1-0945-A048-15079851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E2885-3307-1B46-BE25-7FB394E0B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18B1B-89C8-EB40-AF3F-D63A5CA8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E26D4-0AF0-9841-AC64-F53A5A8D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37420-91F7-BA4D-A891-1D85B0AA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0971-F668-0749-B2DD-91DEC799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F7859-7192-394F-A985-BD6FF147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286C0-612A-1D4B-B18C-CA175D31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A47F1-9084-834B-ACAC-75450272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C56E0-0D3F-4A4F-BDCD-3F56694E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C1E6C-CF70-CE45-995B-A46C7BF0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1EAEE-2967-8449-80C5-5FBDCABC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0FD-C776-D04D-B4DA-FC761D64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E11D-D950-4544-8438-E219208B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E8862-425A-644F-B1A5-0DA33B5F3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07AE-6464-2C44-847B-B2BFBA5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DA52-7E7F-3B49-8D80-3910A122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1DA3A-66FE-CD43-98CF-C3D1AA55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88E6-078F-944B-8E6C-CE2B6DAD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000CD-9E11-E846-9C4D-6B313621C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FDE78-5C61-684C-9FFF-B415DFDE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C11BF-05A0-B54E-9D3E-4FD8E118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4867D-78EE-0142-8DF0-0097C244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50B6-98B3-344B-B79A-BFABEE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3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9A64D-1DFC-2D4D-9402-06DA568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0D31-CD38-394E-A563-AC84CA192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2C06A-98BE-CB4D-BCAB-D65832B31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9183-26B4-FD4B-92E7-1795DA8BAEF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A980-819D-2842-A8C0-00A548AE5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D97AE-E087-1943-9B48-22A603191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71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iff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1930-BD73-7E49-8F5C-8AEC94338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64" y="1041400"/>
            <a:ext cx="11123271" cy="2387600"/>
          </a:xfrm>
        </p:spPr>
        <p:txBody>
          <a:bodyPr/>
          <a:lstStyle/>
          <a:p>
            <a:r>
              <a:rPr lang="en-US" dirty="0"/>
              <a:t>Differentially Private Learning Needs Better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830B3-4209-4E48-BF0D-C26938A5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9298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n-ea"/>
                <a:cs typeface="+mn-cs"/>
              </a:rPr>
              <a:t>Florian </a:t>
            </a:r>
            <a:r>
              <a:rPr lang="en-US" sz="3600" b="1" dirty="0" err="1">
                <a:ea typeface="+mn-ea"/>
                <a:cs typeface="+mn-cs"/>
              </a:rPr>
              <a:t>Tramèr</a:t>
            </a:r>
            <a:endParaRPr lang="en-US" sz="3600" b="1" dirty="0">
              <a:ea typeface="+mn-ea"/>
              <a:cs typeface="+mn-cs"/>
            </a:endParaRPr>
          </a:p>
          <a:p>
            <a:r>
              <a:rPr lang="en-US" sz="3600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61026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DFCA58AC-EFBA-D049-B279-60AB0EE7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16D59E2-D521-7641-9174-19236D466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925782"/>
            <a:ext cx="11522363" cy="42978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Undo the random bit flip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Learn to “recolor” mixed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2455C-0FBF-CE49-A54F-F8EBAFCBC967}"/>
              </a:ext>
            </a:extLst>
          </p:cNvPr>
          <p:cNvGrpSpPr>
            <a:grpSpLocks noChangeAspect="1"/>
          </p:cNvGrpSpPr>
          <p:nvPr/>
        </p:nvGrpSpPr>
        <p:grpSpPr>
          <a:xfrm>
            <a:off x="7059035" y="3674918"/>
            <a:ext cx="1143000" cy="1098119"/>
            <a:chOff x="4081217" y="2976352"/>
            <a:chExt cx="612626" cy="614875"/>
          </a:xfrm>
        </p:grpSpPr>
        <p:pic>
          <p:nvPicPr>
            <p:cNvPr id="20" name="Picture 16" descr="Teacup Dogs for Tiny-Canine Lovers">
              <a:extLst>
                <a:ext uri="{FF2B5EF4-FFF2-40B4-BE49-F238E27FC236}">
                  <a16:creationId xmlns:a16="http://schemas.microsoft.com/office/drawing/2014/main" id="{641CC901-4749-1B43-A08B-94796922E6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r="10512"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E2DF4FBA-BD99-5E44-8D45-68F7D8DB35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r="14730"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ow we found coronavirus in a cat">
              <a:extLst>
                <a:ext uri="{FF2B5EF4-FFF2-40B4-BE49-F238E27FC236}">
                  <a16:creationId xmlns:a16="http://schemas.microsoft.com/office/drawing/2014/main" id="{026DAC40-B324-B347-B355-71E6CEE657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8" r="22386"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C28D9E3-2BDD-7A44-9284-B9FFE5B5C24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2000" y="3674918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DE8AAE-FC4E-8444-80DA-9996465DF52F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325000" y="4246418"/>
            <a:ext cx="26715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BBE1FD0-CB32-FD43-A53E-12A2F228A5EA}"/>
              </a:ext>
            </a:extLst>
          </p:cNvPr>
          <p:cNvSpPr/>
          <p:nvPr/>
        </p:nvSpPr>
        <p:spPr>
          <a:xfrm>
            <a:off x="4944624" y="3952459"/>
            <a:ext cx="1541752" cy="587917"/>
          </a:xfrm>
          <a:prstGeom prst="roundRect">
            <a:avLst/>
          </a:prstGeom>
          <a:solidFill>
            <a:srgbClr val="D0E3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7749751-9410-734D-A3E6-4B65E0E044A9}"/>
                  </a:ext>
                </a:extLst>
              </p14:cNvPr>
              <p14:cNvContentPartPr/>
              <p14:nvPr/>
            </p14:nvContentPartPr>
            <p14:xfrm>
              <a:off x="2888994" y="553560"/>
              <a:ext cx="324720" cy="18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7749751-9410-734D-A3E6-4B65E0E044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9994" y="544560"/>
                <a:ext cx="342360" cy="20088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35EB42C-230A-1E47-BF8B-7970BDF6B54E}"/>
              </a:ext>
            </a:extLst>
          </p:cNvPr>
          <p:cNvSpPr txBox="1"/>
          <p:nvPr/>
        </p:nvSpPr>
        <p:spPr>
          <a:xfrm>
            <a:off x="2699334" y="128039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radley Hand" pitchFamily="2" charset="77"/>
              </a:rPr>
              <a:t>full</a:t>
            </a:r>
            <a:endParaRPr lang="en-US" dirty="0">
              <a:solidFill>
                <a:srgbClr val="C0000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865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0B7AED-B0E2-6541-A661-6C93D1E35252}"/>
              </a:ext>
            </a:extLst>
          </p:cNvPr>
          <p:cNvSpPr/>
          <p:nvPr/>
        </p:nvSpPr>
        <p:spPr>
          <a:xfrm>
            <a:off x="1503644" y="5403701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SIM(         ,         ) = 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0.79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0A09D0-C366-E645-A309-A015DF906A3B}"/>
              </a:ext>
            </a:extLst>
          </p:cNvPr>
          <p:cNvSpPr/>
          <p:nvPr/>
        </p:nvSpPr>
        <p:spPr>
          <a:xfrm>
            <a:off x="1511047" y="3883510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SIM(         ,         ) = 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0.42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16D59E2-D521-7641-9174-19236D466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925782"/>
            <a:ext cx="11522363" cy="42978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Undo the random bit flip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Learn to “recolor” mixed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Undo the mixing by finding the most similar public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pic>
        <p:nvPicPr>
          <p:cNvPr id="17" name="Picture 16" descr="Teacup Dogs for Tiny-Canine Lovers">
            <a:extLst>
              <a:ext uri="{FF2B5EF4-FFF2-40B4-BE49-F238E27FC236}">
                <a16:creationId xmlns:a16="http://schemas.microsoft.com/office/drawing/2014/main" id="{BBD11962-EED2-C54D-89A9-49287CC23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3503361" y="3988285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82E09AD9-FBB0-BA4A-B25E-272FA1376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3503361" y="5508476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hat does the COVID-19 summer surge mean for your cats and dogs? | Science  | AAAS">
            <a:extLst>
              <a:ext uri="{FF2B5EF4-FFF2-40B4-BE49-F238E27FC236}">
                <a16:creationId xmlns:a16="http://schemas.microsoft.com/office/drawing/2014/main" id="{631F28F1-C09C-EC46-8D99-183D2D5C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r="16759"/>
          <a:stretch/>
        </p:blipFill>
        <p:spPr bwMode="auto">
          <a:xfrm>
            <a:off x="3503361" y="4588800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59830B-DDC0-0548-A3FB-FC013C20FFAF}"/>
              </a:ext>
            </a:extLst>
          </p:cNvPr>
          <p:cNvSpPr txBox="1"/>
          <p:nvPr/>
        </p:nvSpPr>
        <p:spPr>
          <a:xfrm>
            <a:off x="3051551" y="495564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14D9A7-310C-164A-85F3-D0E6EAAB156D}"/>
              </a:ext>
            </a:extLst>
          </p:cNvPr>
          <p:cNvSpPr/>
          <p:nvPr/>
        </p:nvSpPr>
        <p:spPr>
          <a:xfrm>
            <a:off x="1503644" y="4481186"/>
            <a:ext cx="4046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SIM(         ,         ) = 0.07</a:t>
            </a:r>
            <a:endParaRPr lang="en-US" sz="3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D4B856-6D79-8F45-8C56-1B379D57A07A}"/>
              </a:ext>
            </a:extLst>
          </p:cNvPr>
          <p:cNvGrpSpPr>
            <a:grpSpLocks/>
          </p:cNvGrpSpPr>
          <p:nvPr/>
        </p:nvGrpSpPr>
        <p:grpSpPr>
          <a:xfrm>
            <a:off x="2497644" y="3969798"/>
            <a:ext cx="484632" cy="484632"/>
            <a:chOff x="4081217" y="2976352"/>
            <a:chExt cx="612626" cy="614875"/>
          </a:xfrm>
        </p:grpSpPr>
        <p:pic>
          <p:nvPicPr>
            <p:cNvPr id="27" name="Picture 16" descr="Teacup Dogs for Tiny-Canine Lovers">
              <a:extLst>
                <a:ext uri="{FF2B5EF4-FFF2-40B4-BE49-F238E27FC236}">
                  <a16:creationId xmlns:a16="http://schemas.microsoft.com/office/drawing/2014/main" id="{83931BEE-A96E-2A4E-A5F1-1CAC19023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r="10512"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571B78BC-FB8D-1441-B1AC-54DFEB512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r="14730"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ow we found coronavirus in a cat">
              <a:extLst>
                <a:ext uri="{FF2B5EF4-FFF2-40B4-BE49-F238E27FC236}">
                  <a16:creationId xmlns:a16="http://schemas.microsoft.com/office/drawing/2014/main" id="{5375534C-A7D2-AB45-B2B4-F547BD258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8" r="22386"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7B6E40-7F79-B549-AE8C-56A3CC2EF9CF}"/>
              </a:ext>
            </a:extLst>
          </p:cNvPr>
          <p:cNvGrpSpPr>
            <a:grpSpLocks/>
          </p:cNvGrpSpPr>
          <p:nvPr/>
        </p:nvGrpSpPr>
        <p:grpSpPr>
          <a:xfrm>
            <a:off x="2497644" y="4581329"/>
            <a:ext cx="484632" cy="484632"/>
            <a:chOff x="4081217" y="2976352"/>
            <a:chExt cx="612626" cy="614875"/>
          </a:xfrm>
        </p:grpSpPr>
        <p:pic>
          <p:nvPicPr>
            <p:cNvPr id="35" name="Picture 16" descr="Teacup Dogs for Tiny-Canine Lovers">
              <a:extLst>
                <a:ext uri="{FF2B5EF4-FFF2-40B4-BE49-F238E27FC236}">
                  <a16:creationId xmlns:a16="http://schemas.microsoft.com/office/drawing/2014/main" id="{945A29A4-ED11-A040-AEA5-BE98492D58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r="10512"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238E73C6-48A5-594D-AABA-85C4F34B7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r="14730"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How we found coronavirus in a cat">
              <a:extLst>
                <a:ext uri="{FF2B5EF4-FFF2-40B4-BE49-F238E27FC236}">
                  <a16:creationId xmlns:a16="http://schemas.microsoft.com/office/drawing/2014/main" id="{6BA7B04D-609D-E34B-B0D7-82553C4293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8" r="22386"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1A3BB2-3609-9A45-ACA2-F223273EB1B5}"/>
              </a:ext>
            </a:extLst>
          </p:cNvPr>
          <p:cNvGrpSpPr>
            <a:grpSpLocks/>
          </p:cNvGrpSpPr>
          <p:nvPr/>
        </p:nvGrpSpPr>
        <p:grpSpPr>
          <a:xfrm>
            <a:off x="2493064" y="5502387"/>
            <a:ext cx="484632" cy="484632"/>
            <a:chOff x="4081217" y="2976352"/>
            <a:chExt cx="612626" cy="614875"/>
          </a:xfrm>
        </p:grpSpPr>
        <p:pic>
          <p:nvPicPr>
            <p:cNvPr id="41" name="Picture 16" descr="Teacup Dogs for Tiny-Canine Lovers">
              <a:extLst>
                <a:ext uri="{FF2B5EF4-FFF2-40B4-BE49-F238E27FC236}">
                  <a16:creationId xmlns:a16="http://schemas.microsoft.com/office/drawing/2014/main" id="{88B56960-2F49-F24E-A044-797ECFD88B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r="10512"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C8C90EB3-F32C-5742-83A1-45B71142C3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r="14730"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4" descr="How we found coronavirus in a cat">
              <a:extLst>
                <a:ext uri="{FF2B5EF4-FFF2-40B4-BE49-F238E27FC236}">
                  <a16:creationId xmlns:a16="http://schemas.microsoft.com/office/drawing/2014/main" id="{AC40C577-295E-2C41-8FB9-2760CEEC0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8" r="22386"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F5842-C6D9-F14B-81AC-F7493E5222A2}"/>
              </a:ext>
            </a:extLst>
          </p:cNvPr>
          <p:cNvGrpSpPr/>
          <p:nvPr/>
        </p:nvGrpSpPr>
        <p:grpSpPr>
          <a:xfrm>
            <a:off x="5696702" y="3988285"/>
            <a:ext cx="5219605" cy="1992399"/>
            <a:chOff x="5696702" y="3988285"/>
            <a:chExt cx="5219605" cy="1992399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7BD40061-CA23-0942-B3D7-127582F97BD0}"/>
                </a:ext>
              </a:extLst>
            </p:cNvPr>
            <p:cNvSpPr/>
            <p:nvPr/>
          </p:nvSpPr>
          <p:spPr>
            <a:xfrm flipH="1">
              <a:off x="5696702" y="3988285"/>
              <a:ext cx="480000" cy="1992399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85BE6DB-9FC3-1347-B0DF-E2C1EC2A1D1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29510" y="4641584"/>
              <a:ext cx="685800" cy="685800"/>
              <a:chOff x="4081217" y="2976352"/>
              <a:chExt cx="612626" cy="614875"/>
            </a:xfrm>
          </p:grpSpPr>
          <p:pic>
            <p:nvPicPr>
              <p:cNvPr id="49" name="Picture 16" descr="Teacup Dogs for Tiny-Canine Lovers">
                <a:extLst>
                  <a:ext uri="{FF2B5EF4-FFF2-40B4-BE49-F238E27FC236}">
                    <a16:creationId xmlns:a16="http://schemas.microsoft.com/office/drawing/2014/main" id="{FDB5ADC4-83F9-994A-B1F1-136B467F6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39" r="10512"/>
              <a:stretch/>
            </p:blipFill>
            <p:spPr bwMode="auto">
              <a:xfrm>
                <a:off x="4084112" y="2976352"/>
                <a:ext cx="606837" cy="606837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>
                    <a:alpha val="51000"/>
                  </a:srgb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9" descr="Cute Mini Pig - A Funny and Cute Micro Pig Videos Compilation [BEST OF] -  YouTube">
                <a:extLst>
                  <a:ext uri="{FF2B5EF4-FFF2-40B4-BE49-F238E27FC236}">
                    <a16:creationId xmlns:a16="http://schemas.microsoft.com/office/drawing/2014/main" id="{0C9F1725-8E10-264E-92FD-8930A14BD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81" r="14730"/>
              <a:stretch/>
            </p:blipFill>
            <p:spPr bwMode="auto">
              <a:xfrm>
                <a:off x="4087006" y="2984390"/>
                <a:ext cx="606837" cy="606837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>
                    <a:alpha val="51000"/>
                  </a:srgb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4" descr="How we found coronavirus in a cat">
                <a:extLst>
                  <a:ext uri="{FF2B5EF4-FFF2-40B4-BE49-F238E27FC236}">
                    <a16:creationId xmlns:a16="http://schemas.microsoft.com/office/drawing/2014/main" id="{AB2FFBE2-D5C8-174B-9F5C-E0940A48B0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28" r="22386"/>
              <a:stretch/>
            </p:blipFill>
            <p:spPr bwMode="auto">
              <a:xfrm>
                <a:off x="4081217" y="2984110"/>
                <a:ext cx="606837" cy="606837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>
                    <a:alpha val="51000"/>
                  </a:srgb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" name="Picture 51" descr="Teacup Dogs for Tiny-Canine Lovers">
              <a:extLst>
                <a:ext uri="{FF2B5EF4-FFF2-40B4-BE49-F238E27FC236}">
                  <a16:creationId xmlns:a16="http://schemas.microsoft.com/office/drawing/2014/main" id="{0338F38D-53E3-DC43-B85B-D352A6FEB2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r="10512"/>
            <a:stretch/>
          </p:blipFill>
          <p:spPr bwMode="auto">
            <a:xfrm>
              <a:off x="7696509" y="4637101"/>
              <a:ext cx="685800" cy="685800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8EBCE2C1-7E72-DC40-98FA-CA8FA46052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r="14730"/>
            <a:stretch/>
          </p:blipFill>
          <p:spPr bwMode="auto">
            <a:xfrm>
              <a:off x="8963508" y="4636765"/>
              <a:ext cx="685800" cy="685800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 descr="How we found coronavirus in a cat">
              <a:extLst>
                <a:ext uri="{FF2B5EF4-FFF2-40B4-BE49-F238E27FC236}">
                  <a16:creationId xmlns:a16="http://schemas.microsoft.com/office/drawing/2014/main" id="{61F42944-0A72-554A-A1E0-F73295FFFA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8" r="22386"/>
            <a:stretch/>
          </p:blipFill>
          <p:spPr bwMode="auto">
            <a:xfrm>
              <a:off x="10230507" y="4632619"/>
              <a:ext cx="685800" cy="685800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22D30B-B011-0A4C-97D2-3C7CB73CCADE}"/>
                </a:ext>
              </a:extLst>
            </p:cNvPr>
            <p:cNvSpPr/>
            <p:nvPr/>
          </p:nvSpPr>
          <p:spPr>
            <a:xfrm>
              <a:off x="7259843" y="4749168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-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43DF510-E0B9-7945-BCBA-CD79143E8F1D}"/>
                </a:ext>
              </a:extLst>
            </p:cNvPr>
            <p:cNvSpPr/>
            <p:nvPr/>
          </p:nvSpPr>
          <p:spPr>
            <a:xfrm>
              <a:off x="8532486" y="4730804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-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7069E37-F913-3A46-AEC3-C9A187736FB8}"/>
                </a:ext>
              </a:extLst>
            </p:cNvPr>
            <p:cNvSpPr/>
            <p:nvPr/>
          </p:nvSpPr>
          <p:spPr>
            <a:xfrm>
              <a:off x="9792350" y="474883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sp>
        <p:nvSpPr>
          <p:cNvPr id="57" name="Rectangular Callout 56">
            <a:extLst>
              <a:ext uri="{FF2B5EF4-FFF2-40B4-BE49-F238E27FC236}">
                <a16:creationId xmlns:a16="http://schemas.microsoft.com/office/drawing/2014/main" id="{2750DAC6-FB6E-6843-88DB-5B61AFB037EC}"/>
              </a:ext>
            </a:extLst>
          </p:cNvPr>
          <p:cNvSpPr/>
          <p:nvPr/>
        </p:nvSpPr>
        <p:spPr>
          <a:xfrm>
            <a:off x="8406402" y="5868869"/>
            <a:ext cx="2689696" cy="685800"/>
          </a:xfrm>
          <a:prstGeom prst="wedgeRectCallout">
            <a:avLst>
              <a:gd name="adj1" fmla="val -61417"/>
              <a:gd name="adj2" fmla="val 43028"/>
            </a:avLst>
          </a:prstGeom>
          <a:solidFill>
            <a:srgbClr val="F7C2C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36576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More attacks</a:t>
            </a:r>
          </a:p>
          <a:p>
            <a:pPr marL="182880" indent="-36576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Impossibility results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7554DCA-623C-F24F-8FA0-2F7C93BB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B84C30-32C8-4749-B2E0-C9138B112341}"/>
                  </a:ext>
                </a:extLst>
              </p14:cNvPr>
              <p14:cNvContentPartPr/>
              <p14:nvPr/>
            </p14:nvContentPartPr>
            <p14:xfrm>
              <a:off x="2888994" y="553560"/>
              <a:ext cx="324720" cy="183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B84C30-32C8-4749-B2E0-C9138B1123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9994" y="544560"/>
                <a:ext cx="342360" cy="2008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08E9D6B-AB0B-D941-96FC-9DBAC4B8B117}"/>
              </a:ext>
            </a:extLst>
          </p:cNvPr>
          <p:cNvSpPr txBox="1"/>
          <p:nvPr/>
        </p:nvSpPr>
        <p:spPr>
          <a:xfrm>
            <a:off x="2699334" y="128039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radley Hand" pitchFamily="2" charset="77"/>
              </a:rPr>
              <a:t>full</a:t>
            </a:r>
            <a:endParaRPr lang="en-US" dirty="0">
              <a:solidFill>
                <a:srgbClr val="C0000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62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12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48B80B-BEC9-894A-82DE-70B2D48BC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90C0FBB-7E60-5C45-ADC5-88101D810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308895FF-791C-E24D-8BDC-80E65BC47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E8A757-9FE0-7E44-A6F7-8E0A3B5E8BE3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B5B15-47DB-AD43-BC71-E8A64C13FC58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B6BB6-0FA1-C746-9648-570846CC6EB6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B8718-D203-454A-967B-A9301EAB21C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Neural Networks – an Intuition">
            <a:extLst>
              <a:ext uri="{FF2B5EF4-FFF2-40B4-BE49-F238E27FC236}">
                <a16:creationId xmlns:a16="http://schemas.microsoft.com/office/drawing/2014/main" id="{61832B88-E54D-344A-8626-B86AEF0A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10949D-1ED9-6047-9E77-D23DC4E97D4C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9F7BBAE-FEE1-E144-8C96-68CD52C0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28"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FDC46920-EF51-4746-90D1-C16EBE86F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8"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6607A-16FB-C346-A611-C8ADD8C0E003}"/>
              </a:ext>
            </a:extLst>
          </p:cNvPr>
          <p:cNvGrpSpPr/>
          <p:nvPr/>
        </p:nvGrpSpPr>
        <p:grpSpPr>
          <a:xfrm>
            <a:off x="2896917" y="3054031"/>
            <a:ext cx="672201" cy="675635"/>
            <a:chOff x="3710736" y="4259781"/>
            <a:chExt cx="504151" cy="50672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AA5860-BDBA-6047-82ED-52DF83CB4F89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6628" name="Picture 4">
              <a:extLst>
                <a:ext uri="{FF2B5EF4-FFF2-40B4-BE49-F238E27FC236}">
                  <a16:creationId xmlns:a16="http://schemas.microsoft.com/office/drawing/2014/main" id="{E501CB4B-AA56-AD46-822D-011654ACC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5DA2F5-6E16-F54B-9E3D-EAD148D8C287}"/>
              </a:ext>
            </a:extLst>
          </p:cNvPr>
          <p:cNvGrpSpPr/>
          <p:nvPr/>
        </p:nvGrpSpPr>
        <p:grpSpPr>
          <a:xfrm>
            <a:off x="2895726" y="4040828"/>
            <a:ext cx="672201" cy="675635"/>
            <a:chOff x="3710736" y="4259781"/>
            <a:chExt cx="504151" cy="50672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F2A621-9893-CE4B-B835-0E0D3174F528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C472505A-9D3D-D048-8C95-40D2136B8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3A3DD9-DC66-AF45-B598-2BDFE8FFF1A1}"/>
              </a:ext>
            </a:extLst>
          </p:cNvPr>
          <p:cNvGrpSpPr/>
          <p:nvPr/>
        </p:nvGrpSpPr>
        <p:grpSpPr>
          <a:xfrm>
            <a:off x="2895726" y="5006195"/>
            <a:ext cx="672201" cy="675635"/>
            <a:chOff x="3710736" y="4259781"/>
            <a:chExt cx="504151" cy="5067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0255C3-8CC5-B247-AE52-0C9434EBD482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9D71522F-B1FB-1F42-8CD3-D0C0C5192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16" descr="Teacup Dogs for Tiny-Canine Lovers">
            <a:extLst>
              <a:ext uri="{FF2B5EF4-FFF2-40B4-BE49-F238E27FC236}">
                <a16:creationId xmlns:a16="http://schemas.microsoft.com/office/drawing/2014/main" id="{E3A4C173-1F2E-6A48-8239-2ECC4FE88D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1748671" y="402628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C0BD781B-40BE-F149-AFB9-9424AAD6843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1733376" y="532667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How we found coronavirus in a cat">
            <a:extLst>
              <a:ext uri="{FF2B5EF4-FFF2-40B4-BE49-F238E27FC236}">
                <a16:creationId xmlns:a16="http://schemas.microsoft.com/office/drawing/2014/main" id="{EBB17D39-4BE8-8C4F-86E4-6FBD625ECF5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1739243" y="2518951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E2D3C14D-7223-644F-9D4C-65B11DCE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68C5BD-1EEF-3942-AF0E-2EE10AC6A370}"/>
              </a:ext>
            </a:extLst>
          </p:cNvPr>
          <p:cNvSpPr/>
          <p:nvPr/>
        </p:nvSpPr>
        <p:spPr>
          <a:xfrm>
            <a:off x="406400" y="1231494"/>
            <a:ext cx="9680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(else) can we achieve this?	</a:t>
            </a:r>
            <a:r>
              <a:rPr lang="en-US" sz="2800" b="1" strike="sngStrike" dirty="0">
                <a:solidFill>
                  <a:srgbClr val="7030A0"/>
                </a:solidFill>
                <a:latin typeface="+mj-lt"/>
              </a:rPr>
              <a:t>learning on “encoded” data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F06889-328E-A443-B803-68EBFE740D1A}"/>
              </a:ext>
            </a:extLst>
          </p:cNvPr>
          <p:cNvGrpSpPr/>
          <p:nvPr/>
        </p:nvGrpSpPr>
        <p:grpSpPr>
          <a:xfrm>
            <a:off x="4947850" y="3790053"/>
            <a:ext cx="2920721" cy="1040507"/>
            <a:chOff x="4947850" y="3790053"/>
            <a:chExt cx="2920721" cy="1040507"/>
          </a:xfrm>
        </p:grpSpPr>
        <p:pic>
          <p:nvPicPr>
            <p:cNvPr id="11" name="Picture 8" descr="Did FAANG stocks lead the US stock market drop? - MSCI">
              <a:extLst>
                <a:ext uri="{FF2B5EF4-FFF2-40B4-BE49-F238E27FC236}">
                  <a16:creationId xmlns:a16="http://schemas.microsoft.com/office/drawing/2014/main" id="{E5418F9F-7224-8040-8C39-D6180EDB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850" y="3790053"/>
              <a:ext cx="2920721" cy="104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ADB1E3-208C-374C-9651-0BC3E5A3EAD0}"/>
                </a:ext>
              </a:extLst>
            </p:cNvPr>
            <p:cNvSpPr/>
            <p:nvPr/>
          </p:nvSpPr>
          <p:spPr>
            <a:xfrm>
              <a:off x="7275195" y="4000290"/>
              <a:ext cx="563880" cy="586458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78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13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5A363582-02C9-8446-A133-FBA61AC30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28"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1A430A3-890F-D540-8828-FF3281359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8"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7904703" y="4301033"/>
            <a:ext cx="1115725" cy="9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AABD172-7C6E-6E49-BFA1-12636576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6" y="3910536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7DA4315-A8A3-2F4D-88D8-63D5389D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04" y="2948620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E0C30DFA-8F4E-A04D-ABED-9CEEB9F7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94" y="4877724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6BD7890E-2E1B-BC41-B317-94261436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28" y="3420804"/>
            <a:ext cx="3027525" cy="17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Mauboussin Gold Diamond Snail Pin | Betteridge">
            <a:extLst>
              <a:ext uri="{FF2B5EF4-FFF2-40B4-BE49-F238E27FC236}">
                <a16:creationId xmlns:a16="http://schemas.microsoft.com/office/drawing/2014/main" id="{F76DEDF1-1D5B-5F4F-B781-F52DB68E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28456" r="7360" b="27435"/>
          <a:stretch/>
        </p:blipFill>
        <p:spPr bwMode="auto">
          <a:xfrm>
            <a:off x="4658242" y="5445181"/>
            <a:ext cx="2372103" cy="12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Up Arrow 27">
            <a:extLst>
              <a:ext uri="{FF2B5EF4-FFF2-40B4-BE49-F238E27FC236}">
                <a16:creationId xmlns:a16="http://schemas.microsoft.com/office/drawing/2014/main" id="{CC0DD9F1-3E15-AD4F-935D-CE8F6F9A9CB7}"/>
              </a:ext>
            </a:extLst>
          </p:cNvPr>
          <p:cNvSpPr/>
          <p:nvPr/>
        </p:nvSpPr>
        <p:spPr>
          <a:xfrm rot="15177166">
            <a:off x="7124949" y="546659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CF41F8-A3ED-C644-8A2D-8ABB4CE96A28}"/>
              </a:ext>
            </a:extLst>
          </p:cNvPr>
          <p:cNvSpPr txBox="1"/>
          <p:nvPr/>
        </p:nvSpPr>
        <p:spPr>
          <a:xfrm>
            <a:off x="7868571" y="5395106"/>
            <a:ext cx="208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slow &amp; expensive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0846C1F-4CB1-B14A-9604-C130A68F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25A98-75B7-B242-8221-A01C98EE8DAA}"/>
              </a:ext>
            </a:extLst>
          </p:cNvPr>
          <p:cNvSpPr/>
          <p:nvPr/>
        </p:nvSpPr>
        <p:spPr>
          <a:xfrm>
            <a:off x="406400" y="1231494"/>
            <a:ext cx="9777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can we achieve this?		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federated ML, MPC, FHE, ...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16458F-4CFE-5D47-8403-81668BDD64BF}"/>
              </a:ext>
            </a:extLst>
          </p:cNvPr>
          <p:cNvSpPr/>
          <p:nvPr/>
        </p:nvSpPr>
        <p:spPr>
          <a:xfrm>
            <a:off x="7275195" y="4000290"/>
            <a:ext cx="563880" cy="5864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506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14</a:t>
            </a:fld>
            <a:endParaRPr lang="en-US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0CF52F6-0F25-0D46-B674-7E3E3511C9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1" y="2108200"/>
            <a:ext cx="5499099" cy="4115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No! </a:t>
            </a:r>
            <a:r>
              <a:rPr lang="en-US" sz="3600" dirty="0">
                <a:solidFill>
                  <a:srgbClr val="0070C0"/>
                </a:solidFill>
              </a:rPr>
              <a:t>The ideal functionality itself can be non-private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E806FC17-D5B2-304E-B66B-4549E56D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78" y="1038217"/>
            <a:ext cx="3639396" cy="51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A12F76-6EE8-7C44-BD6F-1D92B4DC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Is data secrecy</a:t>
            </a:r>
            <a:r>
              <a:rPr lang="en-US" sz="4400" i="1" dirty="0">
                <a:solidFill>
                  <a:srgbClr val="C00000"/>
                </a:solidFill>
              </a:rPr>
              <a:t> </a:t>
            </a:r>
            <a:r>
              <a:rPr lang="en-US" sz="4400" b="1" i="1" dirty="0">
                <a:solidFill>
                  <a:srgbClr val="C00000"/>
                </a:solidFill>
              </a:rPr>
              <a:t>sufficient</a:t>
            </a:r>
            <a:r>
              <a:rPr lang="en-US" sz="4400" i="1" dirty="0">
                <a:solidFill>
                  <a:srgbClr val="C00000"/>
                </a:solidFill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15</a:t>
            </a:fld>
            <a:endParaRPr lang="en-US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FFF095-CF49-214A-96DC-5C5A0ECA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Models </a:t>
            </a:r>
            <a:r>
              <a:rPr lang="en-US" sz="4400" b="1" dirty="0">
                <a:solidFill>
                  <a:srgbClr val="7030A0"/>
                </a:solidFill>
              </a:rPr>
              <a:t>memorize</a:t>
            </a:r>
            <a:r>
              <a:rPr lang="en-US" sz="4400" dirty="0">
                <a:solidFill>
                  <a:schemeClr val="tx1"/>
                </a:solidFill>
              </a:rPr>
              <a:t> their training data.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6F49F-B0B4-DE4A-9FB9-12DFBB6534E5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C4AF93F-D212-C440-B399-DB54F7401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7202" y="2126827"/>
            <a:ext cx="3591709" cy="38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E7A8EE-A5B7-8642-86B2-DD7A61EA7C87}"/>
              </a:ext>
            </a:extLst>
          </p:cNvPr>
          <p:cNvSpPr/>
          <p:nvPr/>
        </p:nvSpPr>
        <p:spPr>
          <a:xfrm>
            <a:off x="1014628" y="2253424"/>
            <a:ext cx="2454362" cy="442674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random input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6BAE166-73BB-8343-826E-1DD86277C959}"/>
              </a:ext>
            </a:extLst>
          </p:cNvPr>
          <p:cNvSpPr/>
          <p:nvPr/>
        </p:nvSpPr>
        <p:spPr>
          <a:xfrm>
            <a:off x="1014628" y="3287477"/>
            <a:ext cx="4070074" cy="783193"/>
          </a:xfrm>
          <a:prstGeom prst="roundRect">
            <a:avLst/>
          </a:prstGeom>
          <a:solidFill>
            <a:srgbClr val="CFE3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OpenAI’s</a:t>
            </a:r>
            <a:r>
              <a:rPr lang="en-US" sz="2000" dirty="0"/>
              <a:t> language model trained on text from 8 million web pages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F9D64FC-58EF-0D4B-A140-2327F2D54405}"/>
              </a:ext>
            </a:extLst>
          </p:cNvPr>
          <p:cNvSpPr/>
          <p:nvPr/>
        </p:nvSpPr>
        <p:spPr>
          <a:xfrm>
            <a:off x="1014628" y="4665065"/>
            <a:ext cx="4485000" cy="1123712"/>
          </a:xfrm>
          <a:prstGeom prst="roundRect">
            <a:avLst/>
          </a:prstGeom>
          <a:solidFill>
            <a:srgbClr val="D9EA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someone’s contact information </a:t>
            </a:r>
          </a:p>
          <a:p>
            <a:r>
              <a:rPr lang="en-US" sz="2000" dirty="0"/>
              <a:t>output by the model </a:t>
            </a:r>
          </a:p>
          <a:p>
            <a:r>
              <a:rPr lang="en-US" sz="2000" b="1" dirty="0"/>
              <a:t>(</a:t>
            </a:r>
            <a:r>
              <a:rPr lang="en-US" sz="2000" b="1" i="1" dirty="0"/>
              <a:t>redacted for privacy</a:t>
            </a:r>
            <a:r>
              <a:rPr lang="en-US" sz="2000" b="1" dirty="0"/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34A5BD-0507-1B4F-B5C8-3F395305EED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468990" y="2474761"/>
            <a:ext cx="3858212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F7DCFF-85EC-2F4C-B826-2FB54AAD0F0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084702" y="3679074"/>
            <a:ext cx="3366571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3A91B9-3513-E647-A784-8A28059B409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499628" y="5226921"/>
            <a:ext cx="182757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8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D866C-B806-A341-912F-9836683C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04" y="1600200"/>
            <a:ext cx="5524729" cy="42861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10AE54-B05D-864A-8415-F5D8E8B124C9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96835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7FDF926-AD54-2246-8241-BECB65113E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17</a:t>
            </a:fld>
            <a:endParaRPr lang="en-US" altLang="en-US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9691E43-A6BC-DB41-86F5-48138E8FFB94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363986" y="3021502"/>
            <a:ext cx="568387" cy="1370912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DF82FF-A123-A547-8FF1-AD800D5E2BFD}"/>
              </a:ext>
            </a:extLst>
          </p:cNvPr>
          <p:cNvSpPr txBox="1"/>
          <p:nvPr/>
        </p:nvSpPr>
        <p:spPr>
          <a:xfrm>
            <a:off x="647941" y="2345739"/>
            <a:ext cx="26295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rgbClr val="0070C0"/>
                </a:solidFill>
              </a:rPr>
              <a:t>Reddit URLs found in a </a:t>
            </a:r>
            <a:r>
              <a:rPr lang="en-US" sz="2133" i="1" dirty="0" err="1">
                <a:solidFill>
                  <a:srgbClr val="0070C0"/>
                </a:solidFill>
              </a:rPr>
              <a:t>pastebin</a:t>
            </a:r>
            <a:r>
              <a:rPr lang="en-US" sz="2133" i="1" dirty="0">
                <a:solidFill>
                  <a:srgbClr val="0070C0"/>
                </a:solidFill>
              </a:rPr>
              <a:t> file in the GPT-2 training set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830F11-4D34-224C-A797-A06AFB261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6255"/>
          <a:stretch/>
        </p:blipFill>
        <p:spPr>
          <a:xfrm>
            <a:off x="3346704" y="1600200"/>
            <a:ext cx="2416787" cy="42861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4BAE3D3-18DD-5643-BF2E-5C4FE297F9ED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64199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18</a:t>
            </a:fld>
            <a:endParaRPr lang="en-US" altLang="en-US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9691E43-A6BC-DB41-86F5-48138E8FFB94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363986" y="3021502"/>
            <a:ext cx="568387" cy="1370912"/>
          </a:xfrm>
          <a:prstGeom prst="curved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DF82FF-A123-A547-8FF1-AD800D5E2BFD}"/>
              </a:ext>
            </a:extLst>
          </p:cNvPr>
          <p:cNvSpPr txBox="1"/>
          <p:nvPr/>
        </p:nvSpPr>
        <p:spPr>
          <a:xfrm>
            <a:off x="647941" y="2345739"/>
            <a:ext cx="26295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Reddit URLs found in a </a:t>
            </a:r>
            <a:r>
              <a:rPr lang="en-US" sz="2133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pastebin</a:t>
            </a:r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file in the GPT-2 training set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D43305-9106-E54F-A859-715A2AA1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60" r="30260"/>
          <a:stretch/>
        </p:blipFill>
        <p:spPr>
          <a:xfrm>
            <a:off x="5749636" y="1591056"/>
            <a:ext cx="1440873" cy="4286147"/>
          </a:xfrm>
          <a:prstGeom prst="rect">
            <a:avLst/>
          </a:prstGeo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C395DDD0-5BC4-084F-B7CD-E48FCD0FBFE7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6941134" y="5840272"/>
            <a:ext cx="337899" cy="375606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469784-5E16-4E4E-9DC4-FE52AB5F5BE1}"/>
              </a:ext>
            </a:extLst>
          </p:cNvPr>
          <p:cNvSpPr txBox="1"/>
          <p:nvPr/>
        </p:nvSpPr>
        <p:spPr>
          <a:xfrm>
            <a:off x="7279032" y="5841480"/>
            <a:ext cx="40615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rgbClr val="0070C0"/>
                </a:solidFill>
              </a:rPr>
              <a:t>Some URLs appear many times in this </a:t>
            </a:r>
            <a:r>
              <a:rPr lang="en-US" sz="2133" i="1" dirty="0" err="1">
                <a:solidFill>
                  <a:srgbClr val="0070C0"/>
                </a:solidFill>
              </a:rPr>
              <a:t>pastebin</a:t>
            </a:r>
            <a:r>
              <a:rPr lang="en-US" sz="2133" i="1" dirty="0">
                <a:solidFill>
                  <a:srgbClr val="0070C0"/>
                </a:solidFill>
              </a:rPr>
              <a:t> file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167BD-6802-E64C-B77B-BBDF97E88F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541A4-4A4F-DD4D-936D-714F7B7C3BDD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235333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19</a:t>
            </a:fld>
            <a:endParaRPr lang="en-US" altLang="en-US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9691E43-A6BC-DB41-86F5-48138E8FFB94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363986" y="3021502"/>
            <a:ext cx="568387" cy="1370912"/>
          </a:xfrm>
          <a:prstGeom prst="curved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DF82FF-A123-A547-8FF1-AD800D5E2BFD}"/>
              </a:ext>
            </a:extLst>
          </p:cNvPr>
          <p:cNvSpPr txBox="1"/>
          <p:nvPr/>
        </p:nvSpPr>
        <p:spPr>
          <a:xfrm>
            <a:off x="647941" y="2345739"/>
            <a:ext cx="26295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Reddit URLs found in a </a:t>
            </a:r>
            <a:r>
              <a:rPr lang="en-US" sz="2133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pastebin</a:t>
            </a:r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file in the GPT-2 training set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D43305-9106-E54F-A859-715A2AA1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41" r="72"/>
          <a:stretch/>
        </p:blipFill>
        <p:spPr>
          <a:xfrm>
            <a:off x="7218218" y="1591056"/>
            <a:ext cx="1640147" cy="4286147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3412EF0-3969-8540-88F4-3721060BD88A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9479053" y="1378730"/>
            <a:ext cx="273667" cy="1886919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5F1631-E12B-1840-AEE8-43074617FDF7}"/>
              </a:ext>
            </a:extLst>
          </p:cNvPr>
          <p:cNvSpPr txBox="1"/>
          <p:nvPr/>
        </p:nvSpPr>
        <p:spPr>
          <a:xfrm>
            <a:off x="9099219" y="2459023"/>
            <a:ext cx="2920252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solidFill>
                  <a:srgbClr val="0070C0"/>
                </a:solidFill>
              </a:rPr>
              <a:t>Different GPT-2 models:</a:t>
            </a:r>
          </a:p>
          <a:p>
            <a:r>
              <a:rPr lang="en-US" sz="2133" i="1" dirty="0">
                <a:solidFill>
                  <a:srgbClr val="0070C0"/>
                </a:solidFill>
              </a:rPr>
              <a:t>    XL: </a:t>
            </a:r>
            <a:r>
              <a:rPr lang="en-US" sz="2133" b="1" i="1" dirty="0">
                <a:solidFill>
                  <a:srgbClr val="0070C0"/>
                </a:solidFill>
              </a:rPr>
              <a:t>1558M</a:t>
            </a:r>
            <a:r>
              <a:rPr lang="en-US" sz="2133" i="1" dirty="0">
                <a:solidFill>
                  <a:srgbClr val="0070C0"/>
                </a:solidFill>
              </a:rPr>
              <a:t> params</a:t>
            </a:r>
          </a:p>
          <a:p>
            <a:r>
              <a:rPr lang="en-US" sz="2133" i="1" dirty="0">
                <a:solidFill>
                  <a:srgbClr val="0070C0"/>
                </a:solidFill>
              </a:rPr>
              <a:t>    M: </a:t>
            </a:r>
            <a:r>
              <a:rPr lang="en-US" sz="2133" b="1" i="1" dirty="0">
                <a:solidFill>
                  <a:srgbClr val="0070C0"/>
                </a:solidFill>
              </a:rPr>
              <a:t>334M</a:t>
            </a:r>
            <a:r>
              <a:rPr lang="en-US" sz="2133" i="1" dirty="0">
                <a:solidFill>
                  <a:srgbClr val="0070C0"/>
                </a:solidFill>
              </a:rPr>
              <a:t> params</a:t>
            </a:r>
          </a:p>
          <a:p>
            <a:r>
              <a:rPr lang="en-US" sz="2133" i="1" dirty="0">
                <a:solidFill>
                  <a:srgbClr val="0070C0"/>
                </a:solidFill>
              </a:rPr>
              <a:t>    S: </a:t>
            </a:r>
            <a:r>
              <a:rPr lang="en-US" sz="2133" b="1" i="1" dirty="0">
                <a:solidFill>
                  <a:srgbClr val="0070C0"/>
                </a:solidFill>
              </a:rPr>
              <a:t>124M</a:t>
            </a:r>
            <a:r>
              <a:rPr lang="en-US" sz="2133" i="1" dirty="0">
                <a:solidFill>
                  <a:srgbClr val="0070C0"/>
                </a:solidFill>
              </a:rPr>
              <a:t> params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4BE2B-0DDA-8645-A0F2-A64974596DF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108832" y="4646763"/>
            <a:ext cx="486324" cy="4029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6D8A00-7A0E-D64E-9C1B-E256B05B73E3}"/>
              </a:ext>
            </a:extLst>
          </p:cNvPr>
          <p:cNvSpPr txBox="1"/>
          <p:nvPr/>
        </p:nvSpPr>
        <p:spPr>
          <a:xfrm>
            <a:off x="8595156" y="4865092"/>
            <a:ext cx="33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URL is memorized fully or partially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6E080D-CCA0-4C4E-85B7-C1B87DD6FCF6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583872" y="4865087"/>
            <a:ext cx="1011284" cy="1846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8D1AA5F-601A-2C4F-BC55-5F15F6C5A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821B8E-FA78-4F47-B865-774B9DBC9032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66233EC0-206F-A041-ABA9-28A5ED1CC5F4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6941130" y="5840272"/>
            <a:ext cx="337903" cy="375606"/>
          </a:xfrm>
          <a:prstGeom prst="curved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07CCF7-9D6C-4F4C-B780-F52CFEC7D04C}"/>
              </a:ext>
            </a:extLst>
          </p:cNvPr>
          <p:cNvSpPr txBox="1"/>
          <p:nvPr/>
        </p:nvSpPr>
        <p:spPr>
          <a:xfrm>
            <a:off x="7279032" y="5841480"/>
            <a:ext cx="40615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Some URLs appear many times in this </a:t>
            </a:r>
            <a:r>
              <a:rPr lang="en-US" sz="2133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pastebin</a:t>
            </a:r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91017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3564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F03E02E-AD10-8846-B096-F0B646E1D6FE}"/>
              </a:ext>
            </a:extLst>
          </p:cNvPr>
          <p:cNvSpPr/>
          <p:nvPr/>
        </p:nvSpPr>
        <p:spPr>
          <a:xfrm>
            <a:off x="7275195" y="4000290"/>
            <a:ext cx="563880" cy="5864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676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626745-0A9D-6848-9D76-E69527557D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20</a:t>
            </a:fld>
            <a:endParaRPr lang="en-US" alt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EEC0E-A1B8-C940-AE34-8C65B17F110C}"/>
              </a:ext>
            </a:extLst>
          </p:cNvPr>
          <p:cNvSpPr/>
          <p:nvPr/>
        </p:nvSpPr>
        <p:spPr>
          <a:xfrm>
            <a:off x="3346704" y="4710545"/>
            <a:ext cx="4314860" cy="263237"/>
          </a:xfrm>
          <a:prstGeom prst="rect">
            <a:avLst/>
          </a:prstGeom>
          <a:solidFill>
            <a:srgbClr val="F7C2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CAD2BC-2511-6444-AC04-006D0AD7DC12}"/>
              </a:ext>
            </a:extLst>
          </p:cNvPr>
          <p:cNvSpPr/>
          <p:nvPr/>
        </p:nvSpPr>
        <p:spPr>
          <a:xfrm rot="5400000">
            <a:off x="6158347" y="3207329"/>
            <a:ext cx="2701633" cy="304799"/>
          </a:xfrm>
          <a:prstGeom prst="rect">
            <a:avLst/>
          </a:prstGeom>
          <a:solidFill>
            <a:srgbClr val="F7C2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1D566-1337-EF44-AB12-522B8EFDBAF5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CFC8439-1773-B74D-851F-7158C22BC924}"/>
              </a:ext>
            </a:extLst>
          </p:cNvPr>
          <p:cNvSpPr/>
          <p:nvPr/>
        </p:nvSpPr>
        <p:spPr>
          <a:xfrm>
            <a:off x="8401580" y="4357254"/>
            <a:ext cx="3574473" cy="1801091"/>
          </a:xfrm>
          <a:prstGeom prst="wedgeRectCallout">
            <a:avLst>
              <a:gd name="adj1" fmla="val -67345"/>
              <a:gd name="adj2" fmla="val -213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largest GPT-2 model memorized an entire URL that appeared </a:t>
            </a:r>
            <a:r>
              <a:rPr lang="en-US" sz="2400" b="1" dirty="0">
                <a:solidFill>
                  <a:schemeClr val="tx1"/>
                </a:solidFill>
              </a:rPr>
              <a:t>only 33 times</a:t>
            </a:r>
            <a:r>
              <a:rPr lang="en-US" sz="2400" dirty="0">
                <a:solidFill>
                  <a:schemeClr val="tx1"/>
                </a:solidFill>
              </a:rPr>
              <a:t> in a single document</a:t>
            </a:r>
          </a:p>
        </p:txBody>
      </p:sp>
    </p:spTree>
    <p:extLst>
      <p:ext uri="{BB962C8B-B14F-4D97-AF65-F5344CB8AC3E}">
        <p14:creationId xmlns:p14="http://schemas.microsoft.com/office/powerpoint/2010/main" val="342490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21</a:t>
            </a:fld>
            <a:endParaRPr lang="en-US" alt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3414C0-9245-0946-B95B-BDD04FD4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34884-BFBC-E047-A078-57EB8C349333}"/>
              </a:ext>
            </a:extLst>
          </p:cNvPr>
          <p:cNvSpPr/>
          <p:nvPr/>
        </p:nvSpPr>
        <p:spPr>
          <a:xfrm>
            <a:off x="406400" y="1231494"/>
            <a:ext cx="931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no training data leakage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096005-F3A5-7A4E-AEE7-780F175A113B}"/>
              </a:ext>
            </a:extLst>
          </p:cNvPr>
          <p:cNvGrpSpPr/>
          <p:nvPr/>
        </p:nvGrpSpPr>
        <p:grpSpPr>
          <a:xfrm>
            <a:off x="9900571" y="1600151"/>
            <a:ext cx="1273620" cy="2049060"/>
            <a:chOff x="9387880" y="3578298"/>
            <a:chExt cx="1273620" cy="2049060"/>
          </a:xfrm>
        </p:grpSpPr>
        <p:sp>
          <p:nvSpPr>
            <p:cNvPr id="23" name="Up-Down Arrow 22">
              <a:extLst>
                <a:ext uri="{FF2B5EF4-FFF2-40B4-BE49-F238E27FC236}">
                  <a16:creationId xmlns:a16="http://schemas.microsoft.com/office/drawing/2014/main" id="{829ACEF5-3C5C-104E-A957-7235A18D2E96}"/>
                </a:ext>
              </a:extLst>
            </p:cNvPr>
            <p:cNvSpPr/>
            <p:nvPr/>
          </p:nvSpPr>
          <p:spPr>
            <a:xfrm>
              <a:off x="9842202" y="4741902"/>
              <a:ext cx="276054" cy="885456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Free Devil Cliparts, Download Free Clip Art, Free Clip Art on Clipart  Library">
              <a:extLst>
                <a:ext uri="{FF2B5EF4-FFF2-40B4-BE49-F238E27FC236}">
                  <a16:creationId xmlns:a16="http://schemas.microsoft.com/office/drawing/2014/main" id="{B18DD063-5AAF-1A44-AE18-78E1CCA1A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880" y="3578298"/>
              <a:ext cx="1273620" cy="127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78DC0F6A-658C-E249-BB6E-858FD1AE1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FE2692AE-001A-0B4F-95DD-7EB53B3A4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5544E4BC-6FBC-DB48-AC0E-0A3560DA7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E6C3A70-4546-B247-816E-7F85C6627F7E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2" name="Picture 8" descr="Did FAANG stocks lead the US stock market drop? - MSCI">
            <a:extLst>
              <a:ext uri="{FF2B5EF4-FFF2-40B4-BE49-F238E27FC236}">
                <a16:creationId xmlns:a16="http://schemas.microsoft.com/office/drawing/2014/main" id="{6A9C9296-4738-DB4C-823F-F58FE96D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F765F9-BF85-274B-9750-506E335280B0}"/>
              </a:ext>
            </a:extLst>
          </p:cNvPr>
          <p:cNvCxnSpPr>
            <a:stCxn id="28" idx="3"/>
            <a:endCxn id="31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1C1B5D-E3D3-5142-80B7-09B4F1789BDA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1021D5-CD15-AE4C-BA37-94A87546D135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12" descr="Neural Networks – an Intuition">
            <a:extLst>
              <a:ext uri="{FF2B5EF4-FFF2-40B4-BE49-F238E27FC236}">
                <a16:creationId xmlns:a16="http://schemas.microsoft.com/office/drawing/2014/main" id="{52DF932D-826D-F041-8FFB-FED2A1C7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3791E9-7A7A-E147-9E31-C58D99EFE4F6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14" descr="How we found coronavirus in a cat">
            <a:extLst>
              <a:ext uri="{FF2B5EF4-FFF2-40B4-BE49-F238E27FC236}">
                <a16:creationId xmlns:a16="http://schemas.microsoft.com/office/drawing/2014/main" id="{1005144D-E0BE-804E-BD91-3B70E1CCB3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Teacup Dogs for Tiny-Canine Lovers">
            <a:extLst>
              <a:ext uri="{FF2B5EF4-FFF2-40B4-BE49-F238E27FC236}">
                <a16:creationId xmlns:a16="http://schemas.microsoft.com/office/drawing/2014/main" id="{9A4DCEC5-48BF-4F4B-ACA4-38964783C90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8BBEC46C-CC54-4D4F-9849-CEB761F749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How we found coronavirus in a cat">
            <a:extLst>
              <a:ext uri="{FF2B5EF4-FFF2-40B4-BE49-F238E27FC236}">
                <a16:creationId xmlns:a16="http://schemas.microsoft.com/office/drawing/2014/main" id="{886D9C4F-196B-D045-AC51-4A0ACEB7EEFF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11010437" y="2854950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ultiply 41">
            <a:extLst>
              <a:ext uri="{FF2B5EF4-FFF2-40B4-BE49-F238E27FC236}">
                <a16:creationId xmlns:a16="http://schemas.microsoft.com/office/drawing/2014/main" id="{1C374739-9DB9-9E4B-8F15-B07153AD38CA}"/>
              </a:ext>
            </a:extLst>
          </p:cNvPr>
          <p:cNvSpPr/>
          <p:nvPr/>
        </p:nvSpPr>
        <p:spPr>
          <a:xfrm>
            <a:off x="10035720" y="2748207"/>
            <a:ext cx="914400" cy="914400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F5BE46-97B2-C04A-8AD4-45215AB0347C}"/>
              </a:ext>
            </a:extLst>
          </p:cNvPr>
          <p:cNvSpPr/>
          <p:nvPr/>
        </p:nvSpPr>
        <p:spPr>
          <a:xfrm>
            <a:off x="7275195" y="4000290"/>
            <a:ext cx="563880" cy="5864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378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530E-51AE-1C44-AE67-607D242B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Preventing data leakage with decade-old ML </a:t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E9EC-7BC8-E641-9A7E-C7641FD97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2057401"/>
            <a:ext cx="11264348" cy="4119562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  <a:buFont typeface="Wingdings" pitchFamily="2" charset="2"/>
              <a:buChar char="Ø"/>
            </a:pPr>
            <a:r>
              <a:rPr lang="en-US" sz="3600" i="1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provably</a:t>
            </a:r>
            <a:r>
              <a:rPr lang="en-US" sz="3600" dirty="0"/>
              <a:t> prevent leakage of training data.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200" dirty="0">
                <a:solidFill>
                  <a:srgbClr val="C00000"/>
                </a:solidFill>
              </a:rPr>
              <a:t>using </a:t>
            </a:r>
            <a:r>
              <a:rPr lang="en-US" sz="3200" i="1" dirty="0">
                <a:solidFill>
                  <a:srgbClr val="C00000"/>
                </a:solidFill>
              </a:rPr>
              <a:t>differential privacy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u="sng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i="1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better accuracy</a:t>
            </a:r>
            <a:r>
              <a:rPr lang="en-US" sz="3600" i="1" dirty="0"/>
              <a:t> </a:t>
            </a:r>
            <a:r>
              <a:rPr lang="en-US" sz="3600" dirty="0"/>
              <a:t>than with deep learning methods.</a:t>
            </a:r>
            <a:br>
              <a:rPr lang="en-US" sz="3200" i="1" dirty="0">
                <a:solidFill>
                  <a:schemeClr val="accent6"/>
                </a:solidFill>
              </a:rPr>
            </a:br>
            <a:r>
              <a:rPr lang="en-US" sz="3200" i="1" dirty="0">
                <a:solidFill>
                  <a:srgbClr val="C00000"/>
                </a:solidFill>
              </a:rPr>
              <a:t>	</a:t>
            </a:r>
            <a:r>
              <a:rPr lang="en-US" sz="3200" dirty="0">
                <a:solidFill>
                  <a:srgbClr val="C00000"/>
                </a:solidFill>
              </a:rPr>
              <a:t>using domain-specific </a:t>
            </a:r>
            <a:r>
              <a:rPr lang="en-US" sz="3200" i="1" dirty="0">
                <a:solidFill>
                  <a:srgbClr val="C00000"/>
                </a:solidFill>
              </a:rPr>
              <a:t>feature engineering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2F9A-B608-6D49-8F53-9E0CC092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22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054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D59B0-0EA3-EA43-92D6-47FE7AC27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23</a:t>
            </a:fld>
            <a:endParaRPr lang="en-US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E82DB3F-6348-5645-8374-F5FBD99889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2659983"/>
            <a:ext cx="11135788" cy="132587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intuition: </a:t>
            </a:r>
            <a:r>
              <a:rPr lang="en-US" sz="3200" i="1" dirty="0"/>
              <a:t>randomized</a:t>
            </a:r>
            <a:r>
              <a:rPr lang="en-US" sz="3200" b="1" dirty="0"/>
              <a:t> </a:t>
            </a:r>
            <a:r>
              <a:rPr lang="en-US" sz="3200" dirty="0"/>
              <a:t>training algorithm is not influenced (too much) by any individual data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0D78A-3C93-D145-AA9F-C466DB69BE77}"/>
                  </a:ext>
                </a:extLst>
              </p:cNvPr>
              <p:cNvSpPr txBox="1"/>
              <p:nvPr/>
            </p:nvSpPr>
            <p:spPr>
              <a:xfrm>
                <a:off x="822392" y="4356779"/>
                <a:ext cx="10719793" cy="2006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867" b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 sz="5867" b="0" i="0" baseline="-25000" smtClean="0"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</m:d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=         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867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 sz="5867" i="0" baseline="-25000"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67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</m:d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        ]</m:t>
                          </m:r>
                        </m:den>
                      </m:f>
                      <m:r>
                        <a:rPr lang="en-US" sz="5867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5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8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5867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0D78A-3C93-D145-AA9F-C466DB69B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4356779"/>
                <a:ext cx="10719793" cy="2006447"/>
              </a:xfrm>
              <a:prstGeom prst="rect">
                <a:avLst/>
              </a:prstGeom>
              <a:blipFill>
                <a:blip r:embed="rId3"/>
                <a:stretch>
                  <a:fillRect t="-3145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4" descr="How we found coronavirus in a cat">
            <a:extLst>
              <a:ext uri="{FF2B5EF4-FFF2-40B4-BE49-F238E27FC236}">
                <a16:creationId xmlns:a16="http://schemas.microsoft.com/office/drawing/2014/main" id="{2418E1D4-E9CD-324A-A081-8C4CD3010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0527" y="5551885"/>
            <a:ext cx="720000" cy="720000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16" descr="Teacup Dogs for Tiny-Canine Lovers">
            <a:extLst>
              <a:ext uri="{FF2B5EF4-FFF2-40B4-BE49-F238E27FC236}">
                <a16:creationId xmlns:a16="http://schemas.microsoft.com/office/drawing/2014/main" id="{766EDAEE-815E-D44B-93B7-BE80326B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904" y="4481274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DAC60AE1-2486-AE4F-BDF4-8B880D79F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281" y="4481274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Up Arrow 34">
            <a:extLst>
              <a:ext uri="{FF2B5EF4-FFF2-40B4-BE49-F238E27FC236}">
                <a16:creationId xmlns:a16="http://schemas.microsoft.com/office/drawing/2014/main" id="{8A6C45FA-5F8A-4249-AD95-B55E3A857E98}"/>
              </a:ext>
            </a:extLst>
          </p:cNvPr>
          <p:cNvSpPr/>
          <p:nvPr/>
        </p:nvSpPr>
        <p:spPr>
          <a:xfrm rot="13877867">
            <a:off x="6509130" y="3722591"/>
            <a:ext cx="465855" cy="62717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7" name="Picture 2" descr="Neural Network: A Complete Beginners Guide | Gadictos">
            <a:extLst>
              <a:ext uri="{FF2B5EF4-FFF2-40B4-BE49-F238E27FC236}">
                <a16:creationId xmlns:a16="http://schemas.microsoft.com/office/drawing/2014/main" id="{51F18FEB-F21A-9549-9B9E-35AE9413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623" y="4396385"/>
            <a:ext cx="1334049" cy="8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Teacup Dogs for Tiny-Canine Lovers">
            <a:extLst>
              <a:ext uri="{FF2B5EF4-FFF2-40B4-BE49-F238E27FC236}">
                <a16:creationId xmlns:a16="http://schemas.microsoft.com/office/drawing/2014/main" id="{71F8D9F2-2DC8-7B4B-B747-BF36339E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904" y="5551885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394CC40-D160-8643-B99F-4BC82A5BC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281" y="5551885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Neural Network: A Complete Beginners Guide | Gadictos">
            <a:extLst>
              <a:ext uri="{FF2B5EF4-FFF2-40B4-BE49-F238E27FC236}">
                <a16:creationId xmlns:a16="http://schemas.microsoft.com/office/drawing/2014/main" id="{B8FD7DE2-4BD0-8947-9AAD-307603A6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623" y="5488835"/>
            <a:ext cx="1334049" cy="8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5459F2D-0E33-2E43-B7AB-665D9121F4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7" y="4481274"/>
            <a:ext cx="723600" cy="723600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B6B6643-2915-674F-870F-4757DD7591FC}"/>
              </a:ext>
            </a:extLst>
          </p:cNvPr>
          <p:cNvSpPr txBox="1"/>
          <p:nvPr/>
        </p:nvSpPr>
        <p:spPr>
          <a:xfrm>
            <a:off x="7132426" y="3362715"/>
            <a:ext cx="382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for any two datasets that differ in a single element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C0A6B37-F9C7-EA41-9D1B-A4C0C997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AD090D-91B1-3540-8898-405A0DE11F97}"/>
              </a:ext>
            </a:extLst>
          </p:cNvPr>
          <p:cNvSpPr/>
          <p:nvPr/>
        </p:nvSpPr>
        <p:spPr>
          <a:xfrm>
            <a:off x="406400" y="1231494"/>
            <a:ext cx="91649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no training data leakage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can we achieve this?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differential privacy</a:t>
            </a:r>
          </a:p>
        </p:txBody>
      </p:sp>
    </p:spTree>
    <p:extLst>
      <p:ext uri="{BB962C8B-B14F-4D97-AF65-F5344CB8AC3E}">
        <p14:creationId xmlns:p14="http://schemas.microsoft.com/office/powerpoint/2010/main" val="386057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5587-162C-2D4C-9221-155961F9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Private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D7D9-C725-834D-8399-ED2116B20A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gradient descent</a:t>
            </a:r>
          </a:p>
          <a:p>
            <a:pPr marL="0" indent="0">
              <a:buNone/>
            </a:pPr>
            <a:r>
              <a:rPr lang="en-US" sz="3600" dirty="0"/>
              <a:t>(SGD)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i="1" dirty="0"/>
              <a:t>private</a:t>
            </a:r>
            <a:r>
              <a:rPr lang="en-US" sz="3600" dirty="0"/>
              <a:t> gradient descent</a:t>
            </a:r>
          </a:p>
          <a:p>
            <a:pPr marL="0" indent="0">
              <a:buNone/>
            </a:pPr>
            <a:r>
              <a:rPr lang="en-US" sz="3600" dirty="0"/>
              <a:t>(DP-SGD)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Visualizing the Loss Landscape of Neural Nets">
            <a:extLst>
              <a:ext uri="{FF2B5EF4-FFF2-40B4-BE49-F238E27FC236}">
                <a16:creationId xmlns:a16="http://schemas.microsoft.com/office/drawing/2014/main" id="{A57EB0A8-4972-C549-B9E8-27B67239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35" y="4202869"/>
            <a:ext cx="3145168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03ADAF7-BEB7-1042-BF14-BF2506DFF0FD}"/>
              </a:ext>
            </a:extLst>
          </p:cNvPr>
          <p:cNvSpPr/>
          <p:nvPr/>
        </p:nvSpPr>
        <p:spPr>
          <a:xfrm>
            <a:off x="8716867" y="4572219"/>
            <a:ext cx="96000" cy="9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7463BF-66B3-0B4B-A5AB-2ADC99FDC298}"/>
              </a:ext>
            </a:extLst>
          </p:cNvPr>
          <p:cNvCxnSpPr>
            <a:cxnSpLocks/>
            <a:stCxn id="5" idx="0"/>
          </p:cNvCxnSpPr>
          <p:nvPr/>
        </p:nvCxnSpPr>
        <p:spPr>
          <a:xfrm flipH="1">
            <a:off x="8633712" y="4572220"/>
            <a:ext cx="131155" cy="6649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C24F0E-74C4-E74C-9148-605D438BD994}"/>
              </a:ext>
            </a:extLst>
          </p:cNvPr>
          <p:cNvCxnSpPr>
            <a:cxnSpLocks/>
          </p:cNvCxnSpPr>
          <p:nvPr/>
        </p:nvCxnSpPr>
        <p:spPr>
          <a:xfrm flipV="1">
            <a:off x="8650119" y="5121324"/>
            <a:ext cx="316116" cy="115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How we found coronavirus in a cat">
            <a:extLst>
              <a:ext uri="{FF2B5EF4-FFF2-40B4-BE49-F238E27FC236}">
                <a16:creationId xmlns:a16="http://schemas.microsoft.com/office/drawing/2014/main" id="{63C912A0-6432-B945-A6E2-659979D70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7704353" y="4218015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16" descr="Teacup Dogs for Tiny-Canine Lovers">
            <a:extLst>
              <a:ext uri="{FF2B5EF4-FFF2-40B4-BE49-F238E27FC236}">
                <a16:creationId xmlns:a16="http://schemas.microsoft.com/office/drawing/2014/main" id="{E3F321E9-3C2C-DA41-A72A-26016B9C5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7287993" y="4496041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2CBE1BCF-2E75-8040-B12B-6CCDD4ED9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6977251" y="4761324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sualizing the Loss Landscape of Neural Nets">
            <a:extLst>
              <a:ext uri="{FF2B5EF4-FFF2-40B4-BE49-F238E27FC236}">
                <a16:creationId xmlns:a16="http://schemas.microsoft.com/office/drawing/2014/main" id="{FC95A3FB-43E6-D44E-81F5-3673F37C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01" y="1628829"/>
            <a:ext cx="3145168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ow we found coronavirus in a cat">
            <a:extLst>
              <a:ext uri="{FF2B5EF4-FFF2-40B4-BE49-F238E27FC236}">
                <a16:creationId xmlns:a16="http://schemas.microsoft.com/office/drawing/2014/main" id="{37D28653-7A28-B349-BD5D-97BE5582E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6651961" y="1550869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6" descr="Teacup Dogs for Tiny-Canine Lovers">
            <a:extLst>
              <a:ext uri="{FF2B5EF4-FFF2-40B4-BE49-F238E27FC236}">
                <a16:creationId xmlns:a16="http://schemas.microsoft.com/office/drawing/2014/main" id="{7B78D6A6-89D6-E84B-B1CA-FC937F195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6235601" y="1828896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D83FC94E-1F36-394C-9640-FD1ED9CA3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5924859" y="2094179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A8A06D0-4F04-0D49-B475-2AE25133FA0E}"/>
              </a:ext>
            </a:extLst>
          </p:cNvPr>
          <p:cNvSpPr/>
          <p:nvPr/>
        </p:nvSpPr>
        <p:spPr>
          <a:xfrm>
            <a:off x="7629933" y="1998179"/>
            <a:ext cx="96000" cy="9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8A8B83-8C95-6E4D-B86C-029491A887BD}"/>
              </a:ext>
            </a:extLst>
          </p:cNvPr>
          <p:cNvCxnSpPr>
            <a:cxnSpLocks/>
            <a:stCxn id="15" idx="0"/>
          </p:cNvCxnSpPr>
          <p:nvPr/>
        </p:nvCxnSpPr>
        <p:spPr>
          <a:xfrm flipH="1">
            <a:off x="7546779" y="1998180"/>
            <a:ext cx="131155" cy="6649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576A22-DF8E-F940-A8B1-BEBC39EA6DB3}"/>
              </a:ext>
            </a:extLst>
          </p:cNvPr>
          <p:cNvCxnSpPr>
            <a:cxnSpLocks/>
          </p:cNvCxnSpPr>
          <p:nvPr/>
        </p:nvCxnSpPr>
        <p:spPr>
          <a:xfrm>
            <a:off x="7566127" y="2663124"/>
            <a:ext cx="121008" cy="5674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723511-8C12-B146-A853-033AC4A1B446}"/>
              </a:ext>
            </a:extLst>
          </p:cNvPr>
          <p:cNvCxnSpPr>
            <a:cxnSpLocks/>
          </p:cNvCxnSpPr>
          <p:nvPr/>
        </p:nvCxnSpPr>
        <p:spPr>
          <a:xfrm>
            <a:off x="7725934" y="3230581"/>
            <a:ext cx="446852" cy="974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A15AD5-2CEE-1348-BF98-B7AC6FDA06BC}"/>
              </a:ext>
            </a:extLst>
          </p:cNvPr>
          <p:cNvCxnSpPr>
            <a:cxnSpLocks/>
          </p:cNvCxnSpPr>
          <p:nvPr/>
        </p:nvCxnSpPr>
        <p:spPr>
          <a:xfrm>
            <a:off x="8925079" y="5122813"/>
            <a:ext cx="121008" cy="5674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42B147-1743-694A-99FD-72C95B8276B9}"/>
              </a:ext>
            </a:extLst>
          </p:cNvPr>
          <p:cNvCxnSpPr>
            <a:cxnSpLocks/>
          </p:cNvCxnSpPr>
          <p:nvPr/>
        </p:nvCxnSpPr>
        <p:spPr>
          <a:xfrm flipV="1">
            <a:off x="8966235" y="5786269"/>
            <a:ext cx="422272" cy="11733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8D5DEE-17D5-9649-8053-0176647E71A9}"/>
              </a:ext>
            </a:extLst>
          </p:cNvPr>
          <p:cNvCxnSpPr>
            <a:cxnSpLocks/>
          </p:cNvCxnSpPr>
          <p:nvPr/>
        </p:nvCxnSpPr>
        <p:spPr>
          <a:xfrm flipH="1">
            <a:off x="8925079" y="5709839"/>
            <a:ext cx="111213" cy="192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AC8365-52D9-D04B-A83E-491A72818184}"/>
              </a:ext>
            </a:extLst>
          </p:cNvPr>
          <p:cNvCxnSpPr>
            <a:cxnSpLocks/>
          </p:cNvCxnSpPr>
          <p:nvPr/>
        </p:nvCxnSpPr>
        <p:spPr>
          <a:xfrm flipV="1">
            <a:off x="9374163" y="5523620"/>
            <a:ext cx="0" cy="249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F708C51-DF9A-B643-8B84-8BCC428A1469}"/>
              </a:ext>
            </a:extLst>
          </p:cNvPr>
          <p:cNvSpPr/>
          <p:nvPr/>
        </p:nvSpPr>
        <p:spPr>
          <a:xfrm>
            <a:off x="406400" y="5070548"/>
            <a:ext cx="4549579" cy="74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dirty="0"/>
              <a:t>Chaudhuri et al., ’11; </a:t>
            </a:r>
            <a:r>
              <a:rPr lang="en-US" sz="2133" dirty="0" err="1"/>
              <a:t>Bassily</a:t>
            </a:r>
            <a:r>
              <a:rPr lang="en-US" sz="2133" dirty="0"/>
              <a:t> et al. ’14;</a:t>
            </a:r>
            <a:br>
              <a:rPr lang="en-US" sz="2133" dirty="0"/>
            </a:br>
            <a:r>
              <a:rPr lang="en-US" sz="2133" dirty="0"/>
              <a:t>Shokri &amp; </a:t>
            </a:r>
            <a:r>
              <a:rPr lang="en-US" sz="2133" dirty="0" err="1"/>
              <a:t>Shmatikov</a:t>
            </a:r>
            <a:r>
              <a:rPr lang="en-US" sz="2133" dirty="0"/>
              <a:t> ’15; Abadi et al. ’16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39C0872C-0847-FE43-A515-1ED29DF138C6}"/>
              </a:ext>
            </a:extLst>
          </p:cNvPr>
          <p:cNvSpPr/>
          <p:nvPr/>
        </p:nvSpPr>
        <p:spPr>
          <a:xfrm rot="13244820">
            <a:off x="9143727" y="4318501"/>
            <a:ext cx="465855" cy="78359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3E750-4CC8-4A44-B2F5-33F284A12BD9}"/>
              </a:ext>
            </a:extLst>
          </p:cNvPr>
          <p:cNvSpPr txBox="1"/>
          <p:nvPr/>
        </p:nvSpPr>
        <p:spPr>
          <a:xfrm>
            <a:off x="9173503" y="3604686"/>
            <a:ext cx="294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add noise to guarantee DP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916240C1-DFEF-E244-8BCC-12298E216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16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B8C4F6-973C-8B41-943F-EC802B7FB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C4C72-4C26-C643-BC37-5C833F8E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214823"/>
          </a:xfrm>
        </p:spPr>
        <p:txBody>
          <a:bodyPr anchor="t">
            <a:noAutofit/>
          </a:bodyPr>
          <a:lstStyle/>
          <a:p>
            <a:r>
              <a:rPr lang="en-US" dirty="0"/>
              <a:t>Non-private deep learning can achieve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near-perfect accuracy.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16CE66-1A43-8B4B-B060-29A8DB09E6B8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9FBD9-0387-FF44-8971-9C1F737FDDEA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2" descr="cifar10_images – MachineCurve">
            <a:extLst>
              <a:ext uri="{FF2B5EF4-FFF2-40B4-BE49-F238E27FC236}">
                <a16:creationId xmlns:a16="http://schemas.microsoft.com/office/drawing/2014/main" id="{908A3993-7C56-B349-B2C5-C37728B92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57059" r="8604" b="18768"/>
          <a:stretch/>
        </p:blipFill>
        <p:spPr bwMode="auto">
          <a:xfrm>
            <a:off x="4827317" y="3185160"/>
            <a:ext cx="4592729" cy="10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5DC992-9D1A-7046-B902-F4788D0C7655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28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BE7475-905A-A743-B25E-DBBA77EC9F4C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C4C72-4C26-C643-BC37-5C833F8E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584276"/>
          </a:xfrm>
        </p:spPr>
        <p:txBody>
          <a:bodyPr anchor="t">
            <a:normAutofit/>
          </a:bodyPr>
          <a:lstStyle/>
          <a:p>
            <a:r>
              <a:rPr lang="en-US" dirty="0"/>
              <a:t>Differentially private deep learning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lowers accuracy significantly.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563BA-2088-6841-B82E-48A8473F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AD17C1-67CC-5C45-97AA-FFD0FEB1F97F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A0E316-DDA4-C24D-B8E5-51611A1EDD17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315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AB843D2-0B86-214E-A5D9-C579DFE5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5FEE23-164D-004F-953F-915ACF83A383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3465BC-AFF8-F042-A9E6-8421B04111A8}"/>
              </a:ext>
            </a:extLst>
          </p:cNvPr>
          <p:cNvCxnSpPr>
            <a:cxnSpLocks/>
          </p:cNvCxnSpPr>
          <p:nvPr/>
        </p:nvCxnSpPr>
        <p:spPr>
          <a:xfrm>
            <a:off x="3706168" y="3587390"/>
            <a:ext cx="60502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6A4ADD5-F2AB-E844-9203-CBE22A799BA3}"/>
              </a:ext>
            </a:extLst>
          </p:cNvPr>
          <p:cNvSpPr/>
          <p:nvPr/>
        </p:nvSpPr>
        <p:spPr>
          <a:xfrm>
            <a:off x="3562183" y="2557824"/>
            <a:ext cx="1807440" cy="1361109"/>
          </a:xfrm>
          <a:prstGeom prst="ellipse">
            <a:avLst/>
          </a:prstGeom>
          <a:solidFill>
            <a:srgbClr val="92D050">
              <a:alpha val="4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7A9B1C53-1563-5346-AC8F-A0D7EC46AE3C}"/>
              </a:ext>
            </a:extLst>
          </p:cNvPr>
          <p:cNvSpPr/>
          <p:nvPr/>
        </p:nvSpPr>
        <p:spPr>
          <a:xfrm>
            <a:off x="8872255" y="2221335"/>
            <a:ext cx="468976" cy="1510727"/>
          </a:xfrm>
          <a:prstGeom prst="upDownArrow">
            <a:avLst>
              <a:gd name="adj1" fmla="val 20650"/>
              <a:gd name="adj2" fmla="val 5209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DC5586-4AFB-4848-8C8B-2BA401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584276"/>
          </a:xfrm>
        </p:spPr>
        <p:txBody>
          <a:bodyPr anchor="t">
            <a:normAutofit/>
          </a:bodyPr>
          <a:lstStyle/>
          <a:p>
            <a:r>
              <a:rPr lang="en-US" dirty="0"/>
              <a:t>Differentially private deep learning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lowers accuracy significantly.</a:t>
            </a:r>
            <a:endParaRPr lang="en-US" sz="40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7802F9-C1CA-944A-A646-230BA7683A31}"/>
              </a:ext>
            </a:extLst>
          </p:cNvPr>
          <p:cNvSpPr/>
          <p:nvPr/>
        </p:nvSpPr>
        <p:spPr>
          <a:xfrm>
            <a:off x="9335655" y="2066035"/>
            <a:ext cx="2517569" cy="12468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−40% accuracy!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worse than pre-deep learning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0E0876-BDAA-894A-AF15-52F26EA19BE7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F7AEB23-DF96-1A45-B9BF-59E2CD5CBBF8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35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8981CC-AAAD-934D-BE80-DEBC7BBA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C4C72-4C26-C643-BC37-5C833F8E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635426"/>
          </a:xfrm>
        </p:spPr>
        <p:txBody>
          <a:bodyPr anchor="t">
            <a:normAutofit/>
          </a:bodyPr>
          <a:lstStyle/>
          <a:p>
            <a:r>
              <a:rPr lang="en-US" dirty="0"/>
              <a:t>Differential privacy </a:t>
            </a:r>
            <a:r>
              <a:rPr lang="en-US" i="1" dirty="0">
                <a:solidFill>
                  <a:srgbClr val="7030A0"/>
                </a:solidFill>
              </a:rPr>
              <a:t>without deep learning </a:t>
            </a:r>
            <a:r>
              <a:rPr lang="en-US" dirty="0"/>
              <a:t>improves accuracy.</a:t>
            </a:r>
            <a:endParaRPr lang="en-US" sz="20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864201E-332B-0F42-B81D-CFAE9171596C}"/>
              </a:ext>
            </a:extLst>
          </p:cNvPr>
          <p:cNvSpPr/>
          <p:nvPr/>
        </p:nvSpPr>
        <p:spPr>
          <a:xfrm>
            <a:off x="8531701" y="2435592"/>
            <a:ext cx="2768390" cy="609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no deep learning!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841E8A-8BD7-4643-AD86-8EBE8856F320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3153CF-0DDD-E44E-B080-055A54033B32}"/>
              </a:ext>
            </a:extLst>
          </p:cNvPr>
          <p:cNvCxnSpPr>
            <a:cxnSpLocks/>
          </p:cNvCxnSpPr>
          <p:nvPr/>
        </p:nvCxnSpPr>
        <p:spPr>
          <a:xfrm>
            <a:off x="3706168" y="3587390"/>
            <a:ext cx="60502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2DC77C-8336-6641-8F7B-4B802C6B6971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87AA7DB-3771-8A4B-AB9D-7A1298B5D6A5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28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CD7BE-F5A3-D044-8C57-F092A0625A88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7027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E968-C7D9-D04E-92EC-371D93B3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0091840" cy="188328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Privacy-free features </a:t>
            </a:r>
            <a:r>
              <a:rPr lang="en-US" dirty="0"/>
              <a:t>from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“old-school” image recognition.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522FA131-1B73-A447-A559-DB1DB99A932E}"/>
              </a:ext>
            </a:extLst>
          </p:cNvPr>
          <p:cNvSpPr/>
          <p:nvPr/>
        </p:nvSpPr>
        <p:spPr>
          <a:xfrm rot="19056157">
            <a:off x="6080201" y="5357547"/>
            <a:ext cx="465855" cy="544970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3AA97-A583-E043-9C6E-206B187C96F4}"/>
              </a:ext>
            </a:extLst>
          </p:cNvPr>
          <p:cNvSpPr txBox="1"/>
          <p:nvPr/>
        </p:nvSpPr>
        <p:spPr>
          <a:xfrm>
            <a:off x="6552506" y="5482998"/>
            <a:ext cx="400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captures some </a:t>
            </a:r>
            <a:r>
              <a:rPr lang="en-US" sz="2400" i="1" dirty="0">
                <a:solidFill>
                  <a:srgbClr val="0070C0"/>
                </a:solidFill>
              </a:rPr>
              <a:t>prior</a:t>
            </a:r>
            <a:r>
              <a:rPr lang="en-US" sz="2400" dirty="0">
                <a:solidFill>
                  <a:srgbClr val="0070C0"/>
                </a:solidFill>
              </a:rPr>
              <a:t> about the domain: e.g., invariance under rotation &amp; scaling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24F29-A100-A54F-9250-759872B4F481}"/>
              </a:ext>
            </a:extLst>
          </p:cNvPr>
          <p:cNvSpPr/>
          <p:nvPr/>
        </p:nvSpPr>
        <p:spPr>
          <a:xfrm>
            <a:off x="2653926" y="4454042"/>
            <a:ext cx="4769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</a:t>
            </a:r>
            <a:r>
              <a:rPr lang="en-US" sz="2400" b="1" i="1" dirty="0"/>
              <a:t>handcrafted</a:t>
            </a:r>
            <a:r>
              <a:rPr lang="en-US" sz="2400" b="1" dirty="0"/>
              <a:t> </a:t>
            </a:r>
            <a:r>
              <a:rPr lang="en-US" sz="2400" b="1" i="1" dirty="0"/>
              <a:t>features”</a:t>
            </a:r>
          </a:p>
          <a:p>
            <a:pPr algn="ctr"/>
            <a:r>
              <a:rPr lang="en-US" sz="2400" dirty="0"/>
              <a:t>(no learning involved)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986184AF-37CA-D34D-B7DC-561DC55ECC32}"/>
              </a:ext>
            </a:extLst>
          </p:cNvPr>
          <p:cNvSpPr/>
          <p:nvPr/>
        </p:nvSpPr>
        <p:spPr>
          <a:xfrm rot="2397255">
            <a:off x="3489666" y="5374376"/>
            <a:ext cx="465855" cy="532642"/>
          </a:xfrm>
          <a:prstGeom prst="up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C611A-E752-8542-807E-20B0F0A97889}"/>
              </a:ext>
            </a:extLst>
          </p:cNvPr>
          <p:cNvSpPr/>
          <p:nvPr/>
        </p:nvSpPr>
        <p:spPr>
          <a:xfrm>
            <a:off x="1075711" y="5621497"/>
            <a:ext cx="270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/>
                </a:solidFill>
              </a:rPr>
              <a:t>privacy free</a:t>
            </a:r>
          </a:p>
        </p:txBody>
      </p:sp>
      <p:pic>
        <p:nvPicPr>
          <p:cNvPr id="11" name="Picture 2" descr="The process of building a single SIFT keypoint descriptor: (a) A Single...  | Download Scientific Diagram">
            <a:extLst>
              <a:ext uri="{FF2B5EF4-FFF2-40B4-BE49-F238E27FC236}">
                <a16:creationId xmlns:a16="http://schemas.microsoft.com/office/drawing/2014/main" id="{277267CF-154B-F540-8B67-2DF268517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251" y="2494453"/>
            <a:ext cx="6960469" cy="19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lotting the decision boundary of a logistic regression model">
            <a:extLst>
              <a:ext uri="{FF2B5EF4-FFF2-40B4-BE49-F238E27FC236}">
                <a16:creationId xmlns:a16="http://schemas.microsoft.com/office/drawing/2014/main" id="{57C590BA-EC3B-D147-A527-261F3690C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8203" y="2547183"/>
            <a:ext cx="2582749" cy="19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34CF9E-38FC-7D45-8817-A10DD518CA84}"/>
              </a:ext>
            </a:extLst>
          </p:cNvPr>
          <p:cNvSpPr/>
          <p:nvPr/>
        </p:nvSpPr>
        <p:spPr>
          <a:xfrm>
            <a:off x="7489974" y="4454042"/>
            <a:ext cx="4579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simple classifier</a:t>
            </a:r>
            <a:br>
              <a:rPr lang="en-US" sz="2400" b="1" dirty="0"/>
            </a:br>
            <a:r>
              <a:rPr lang="en-US" sz="2400" dirty="0"/>
              <a:t>(e.g., logistic regression)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9B0195-4D29-9447-94A2-0442519D0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65" y="2543389"/>
            <a:ext cx="1836913" cy="183691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A7BCD83-11D4-AE43-980E-BF4563330F47}"/>
              </a:ext>
            </a:extLst>
          </p:cNvPr>
          <p:cNvSpPr>
            <a:spLocks noChangeAspect="1"/>
          </p:cNvSpPr>
          <p:nvPr/>
        </p:nvSpPr>
        <p:spPr>
          <a:xfrm>
            <a:off x="1706110" y="3053851"/>
            <a:ext cx="662017" cy="66201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4D4B8-285A-6B48-88CD-CF73EE1DA07A}"/>
              </a:ext>
            </a:extLst>
          </p:cNvPr>
          <p:cNvCxnSpPr>
            <a:cxnSpLocks/>
          </p:cNvCxnSpPr>
          <p:nvPr/>
        </p:nvCxnSpPr>
        <p:spPr>
          <a:xfrm flipV="1">
            <a:off x="2153026" y="2620359"/>
            <a:ext cx="1741641" cy="4183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444389-4122-C54C-B0AB-932C2B9646A3}"/>
              </a:ext>
            </a:extLst>
          </p:cNvPr>
          <p:cNvCxnSpPr>
            <a:cxnSpLocks/>
          </p:cNvCxnSpPr>
          <p:nvPr/>
        </p:nvCxnSpPr>
        <p:spPr>
          <a:xfrm>
            <a:off x="2024131" y="3755705"/>
            <a:ext cx="1742771" cy="615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03F4570-E4C6-0B48-B122-9554329E2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4840" y="3401918"/>
            <a:ext cx="546100" cy="25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1406E8-EC4D-2E45-B63C-078A2396489D}"/>
              </a:ext>
            </a:extLst>
          </p:cNvPr>
          <p:cNvSpPr/>
          <p:nvPr/>
        </p:nvSpPr>
        <p:spPr>
          <a:xfrm>
            <a:off x="402336" y="1788338"/>
            <a:ext cx="9871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[Lowe ‘99, ‘04],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Dalal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Triggs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‘05],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[Bay et al. ‘06],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ORB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Rublee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et al. ‘11], ...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Scattering transforms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[Bruna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Mallat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‘11],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Oyallon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Mallat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‘14], ...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A42376C-72C5-9840-9306-9D2CB7916574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8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C38657-9984-E04B-A3B6-32615FAEDCBE}"/>
              </a:ext>
            </a:extLst>
          </p:cNvPr>
          <p:cNvSpPr txBox="1"/>
          <p:nvPr/>
        </p:nvSpPr>
        <p:spPr>
          <a:xfrm>
            <a:off x="406400" y="1543953"/>
            <a:ext cx="109002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 what does this mean?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 how can we achieve this?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57329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51096-1437-774A-9795-DEB615D5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614" y="1836666"/>
            <a:ext cx="6830207" cy="4397129"/>
          </a:xfrm>
          <a:prstGeom prst="rect">
            <a:avLst/>
          </a:prstGeom>
        </p:spPr>
      </p:pic>
      <p:sp>
        <p:nvSpPr>
          <p:cNvPr id="39" name="Up Arrow 38">
            <a:extLst>
              <a:ext uri="{FF2B5EF4-FFF2-40B4-BE49-F238E27FC236}">
                <a16:creationId xmlns:a16="http://schemas.microsoft.com/office/drawing/2014/main" id="{B298089F-648A-B841-85F7-3034D011533B}"/>
              </a:ext>
            </a:extLst>
          </p:cNvPr>
          <p:cNvSpPr/>
          <p:nvPr/>
        </p:nvSpPr>
        <p:spPr>
          <a:xfrm rot="2700000">
            <a:off x="8191489" y="1949353"/>
            <a:ext cx="612000" cy="1226153"/>
          </a:xfrm>
          <a:prstGeom prst="upArrow">
            <a:avLst>
              <a:gd name="adj1" fmla="val 63007"/>
              <a:gd name="adj2" fmla="val 51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Ins="9000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Better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0C77B1-7A5F-9345-9C1E-8EEA1CBC382D}"/>
              </a:ext>
            </a:extLst>
          </p:cNvPr>
          <p:cNvSpPr txBox="1">
            <a:spLocks/>
          </p:cNvSpPr>
          <p:nvPr/>
        </p:nvSpPr>
        <p:spPr>
          <a:xfrm>
            <a:off x="402336" y="475488"/>
            <a:ext cx="11605354" cy="12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Handcrafted features lead to a </a:t>
            </a:r>
            <a:r>
              <a:rPr lang="en-US" dirty="0">
                <a:solidFill>
                  <a:srgbClr val="7030A0"/>
                </a:solidFill>
              </a:rPr>
              <a:t>better tradeoff between accuracy and privacy.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A8BA6A-1F2A-264B-91A2-C670D7D60E8D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30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CC8E3-802A-F144-93F2-A036B9671E8B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9706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Kernel Trick in Support Vector Classification | by Drew Wilimitis |  Towards Data Science">
            <a:extLst>
              <a:ext uri="{FF2B5EF4-FFF2-40B4-BE49-F238E27FC236}">
                <a16:creationId xmlns:a16="http://schemas.microsoft.com/office/drawing/2014/main" id="{10B3B7F8-1223-3640-946F-8F3D8C29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277" y="2327760"/>
            <a:ext cx="4878983" cy="27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24500F0-2A6F-264B-940F-EBF59F28FF90}"/>
              </a:ext>
            </a:extLst>
          </p:cNvPr>
          <p:cNvSpPr>
            <a:spLocks noChangeAspect="1"/>
          </p:cNvSpPr>
          <p:nvPr/>
        </p:nvSpPr>
        <p:spPr>
          <a:xfrm>
            <a:off x="7219953" y="3237292"/>
            <a:ext cx="108000" cy="108000"/>
          </a:xfrm>
          <a:prstGeom prst="ellipse">
            <a:avLst/>
          </a:prstGeom>
          <a:solidFill>
            <a:srgbClr val="C30000"/>
          </a:solidFill>
          <a:ln w="9525">
            <a:solidFill>
              <a:schemeClr val="tx1"/>
            </a:solidFill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1C80CA-2FDB-1A4A-A3F7-3CE3D4D40175}"/>
              </a:ext>
            </a:extLst>
          </p:cNvPr>
          <p:cNvSpPr>
            <a:spLocks noChangeAspect="1"/>
          </p:cNvSpPr>
          <p:nvPr/>
        </p:nvSpPr>
        <p:spPr>
          <a:xfrm>
            <a:off x="7750092" y="3373566"/>
            <a:ext cx="108000" cy="108000"/>
          </a:xfrm>
          <a:prstGeom prst="ellipse">
            <a:avLst/>
          </a:prstGeom>
          <a:solidFill>
            <a:srgbClr val="302FF3">
              <a:alpha val="20000"/>
            </a:srgbClr>
          </a:solidFill>
          <a:ln w="9525">
            <a:solidFill>
              <a:schemeClr val="tx1">
                <a:alpha val="20000"/>
              </a:schemeClr>
            </a:solidFill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AA2579B-2C06-7A48-A9D2-129D699D219A}"/>
              </a:ext>
            </a:extLst>
          </p:cNvPr>
          <p:cNvSpPr/>
          <p:nvPr/>
        </p:nvSpPr>
        <p:spPr>
          <a:xfrm>
            <a:off x="1815625" y="4716905"/>
            <a:ext cx="465855" cy="618599"/>
          </a:xfrm>
          <a:prstGeom prst="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3184B-1F30-1241-B450-9AF63E034E3F}"/>
              </a:ext>
            </a:extLst>
          </p:cNvPr>
          <p:cNvSpPr/>
          <p:nvPr/>
        </p:nvSpPr>
        <p:spPr>
          <a:xfrm>
            <a:off x="685800" y="5357904"/>
            <a:ext cx="27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bad for privacy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B5A1DB-8BE0-F14B-8F4F-FA94C08B9E20}"/>
              </a:ext>
            </a:extLst>
          </p:cNvPr>
          <p:cNvSpPr/>
          <p:nvPr/>
        </p:nvSpPr>
        <p:spPr>
          <a:xfrm>
            <a:off x="8483169" y="2680915"/>
            <a:ext cx="3506890" cy="193675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 feature space, </a:t>
            </a:r>
            <a:r>
              <a:rPr lang="en-US" sz="2800" dirty="0">
                <a:solidFill>
                  <a:srgbClr val="C00000"/>
                </a:solidFill>
              </a:rPr>
              <a:t>maximal accuracy is reduced </a:t>
            </a:r>
            <a:r>
              <a:rPr lang="en-US" sz="2800" dirty="0">
                <a:solidFill>
                  <a:schemeClr val="tx1"/>
                </a:solidFill>
              </a:rPr>
              <a:t>but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learning progresses faster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DACC8C-13F1-0C4B-963D-B9D26A9A77B3}"/>
              </a:ext>
            </a:extLst>
          </p:cNvPr>
          <p:cNvSpPr/>
          <p:nvPr/>
        </p:nvSpPr>
        <p:spPr>
          <a:xfrm>
            <a:off x="354949" y="2680915"/>
            <a:ext cx="3387205" cy="193675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high accuracy classifier exists </a:t>
            </a:r>
            <a:r>
              <a:rPr lang="en-US" sz="2800" dirty="0">
                <a:solidFill>
                  <a:schemeClr val="tx1"/>
                </a:solidFill>
              </a:rPr>
              <a:t>but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learning takes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i="1" dirty="0">
                <a:solidFill>
                  <a:srgbClr val="C00000"/>
                </a:solidFill>
              </a:rPr>
              <a:t>many gradient steps</a:t>
            </a:r>
          </a:p>
        </p:txBody>
      </p:sp>
      <p:pic>
        <p:nvPicPr>
          <p:cNvPr id="16" name="Picture 2" descr="The process of building a single SIFT keypoint descriptor: (a) A Single...  | Download Scientific Diagram">
            <a:extLst>
              <a:ext uri="{FF2B5EF4-FFF2-40B4-BE49-F238E27FC236}">
                <a16:creationId xmlns:a16="http://schemas.microsoft.com/office/drawing/2014/main" id="{B61566E6-DAD0-7A4D-9465-5B9ABAB4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3033" y="4779755"/>
            <a:ext cx="1273511" cy="11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2D5516-92A8-8D46-82B8-BE7304889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050" y="5026204"/>
            <a:ext cx="805169" cy="805169"/>
          </a:xfrm>
          <a:prstGeom prst="rect">
            <a:avLst/>
          </a:prstGeom>
        </p:spPr>
      </p:pic>
      <p:sp>
        <p:nvSpPr>
          <p:cNvPr id="18" name="Up Arrow 17">
            <a:extLst>
              <a:ext uri="{FF2B5EF4-FFF2-40B4-BE49-F238E27FC236}">
                <a16:creationId xmlns:a16="http://schemas.microsoft.com/office/drawing/2014/main" id="{858A1BD3-DC2C-7341-A452-F195EEC78738}"/>
              </a:ext>
            </a:extLst>
          </p:cNvPr>
          <p:cNvSpPr/>
          <p:nvPr/>
        </p:nvSpPr>
        <p:spPr>
          <a:xfrm>
            <a:off x="10061297" y="4728709"/>
            <a:ext cx="465855" cy="618599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3DA28A-76F7-3144-9500-7D606DF4115A}"/>
              </a:ext>
            </a:extLst>
          </p:cNvPr>
          <p:cNvSpPr/>
          <p:nvPr/>
        </p:nvSpPr>
        <p:spPr>
          <a:xfrm>
            <a:off x="8931472" y="5369708"/>
            <a:ext cx="27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good for privacy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C9EEAE3-690A-914F-8B77-3AD1411EDA6B}"/>
              </a:ext>
            </a:extLst>
          </p:cNvPr>
          <p:cNvSpPr txBox="1">
            <a:spLocks/>
          </p:cNvSpPr>
          <p:nvPr/>
        </p:nvSpPr>
        <p:spPr>
          <a:xfrm>
            <a:off x="402336" y="475488"/>
            <a:ext cx="11605354" cy="12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Handcrafted features lead to an </a:t>
            </a:r>
            <a:r>
              <a:rPr lang="en-US" i="1" dirty="0">
                <a:solidFill>
                  <a:srgbClr val="7030A0"/>
                </a:solidFill>
              </a:rPr>
              <a:t>easier</a:t>
            </a:r>
            <a:r>
              <a:rPr lang="en-US" dirty="0"/>
              <a:t> learning task </a:t>
            </a:r>
            <a:r>
              <a:rPr lang="en-US" sz="3600" dirty="0">
                <a:solidFill>
                  <a:srgbClr val="0070C0"/>
                </a:solidFill>
              </a:rPr>
              <a:t>(for noisy gradient descent).</a:t>
            </a:r>
            <a:endParaRPr lang="en-US" sz="2000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83B786C-82D7-3D46-9BF9-515BF4EB0565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078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9244375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21153-AA15-9247-A2F2-AA6FAD55B332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FB7692-3F1D-634B-9265-DD4FCCC44214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32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E6A73-302E-3449-B3AA-81869819A83D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3104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8944337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61FCC1-896C-C948-83D2-566A1D352174}"/>
              </a:ext>
            </a:extLst>
          </p:cNvPr>
          <p:cNvSpPr/>
          <p:nvPr/>
        </p:nvSpPr>
        <p:spPr>
          <a:xfrm>
            <a:off x="6047387" y="2671853"/>
            <a:ext cx="506437" cy="1444284"/>
          </a:xfrm>
          <a:prstGeom prst="ellipse">
            <a:avLst/>
          </a:prstGeom>
          <a:solidFill>
            <a:schemeClr val="accent2">
              <a:lumMod val="10000"/>
              <a:lumOff val="9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C37953A-5B9D-6543-A020-9A2EC3B11243}"/>
              </a:ext>
            </a:extLst>
          </p:cNvPr>
          <p:cNvSpPr/>
          <p:nvPr/>
        </p:nvSpPr>
        <p:spPr>
          <a:xfrm rot="18069885">
            <a:off x="6691748" y="3305661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B6274-BDC3-C049-99CE-D31FBF250DA7}"/>
              </a:ext>
            </a:extLst>
          </p:cNvPr>
          <p:cNvSpPr txBox="1"/>
          <p:nvPr/>
        </p:nvSpPr>
        <p:spPr>
          <a:xfrm>
            <a:off x="7380470" y="3731395"/>
            <a:ext cx="15307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CIFAR-10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5BFFF-B781-3F4C-9951-176593D4FC23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4B11EA3-BF34-6143-BEC4-6122A7F7A43A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33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ACE52-9EED-4A46-8E34-829C27461959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4710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8873999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BD6B9D-0ECB-A446-B7F4-FDDAB7EB940D}"/>
              </a:ext>
            </a:extLst>
          </p:cNvPr>
          <p:cNvSpPr/>
          <p:nvPr/>
        </p:nvSpPr>
        <p:spPr>
          <a:xfrm>
            <a:off x="9023802" y="2152240"/>
            <a:ext cx="506437" cy="705936"/>
          </a:xfrm>
          <a:prstGeom prst="ellipse">
            <a:avLst/>
          </a:prstGeom>
          <a:solidFill>
            <a:schemeClr val="accent2">
              <a:lumMod val="10000"/>
              <a:lumOff val="9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88906D5-2F1B-DD48-A0A9-E3133563E30B}"/>
              </a:ext>
            </a:extLst>
          </p:cNvPr>
          <p:cNvSpPr/>
          <p:nvPr/>
        </p:nvSpPr>
        <p:spPr>
          <a:xfrm rot="18069885">
            <a:off x="9748498" y="2353278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6B7A9-254D-254F-9342-C79BF80F9F91}"/>
              </a:ext>
            </a:extLst>
          </p:cNvPr>
          <p:cNvSpPr txBox="1"/>
          <p:nvPr/>
        </p:nvSpPr>
        <p:spPr>
          <a:xfrm>
            <a:off x="8311663" y="3208204"/>
            <a:ext cx="38432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</a:t>
            </a:r>
            <a:r>
              <a:rPr lang="en-US" sz="2400" b="1" dirty="0"/>
              <a:t>10x more private data</a:t>
            </a:r>
            <a:r>
              <a:rPr lang="en-US" sz="2400" dirty="0"/>
              <a:t> end-to-end deep learning performs best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B2E9B-2F91-BA40-886E-F1B148794589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E2C596F-680F-3344-8191-7CA8BDBF3FC8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34</a:t>
            </a:fld>
            <a:endParaRPr lang="en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35D83-1C34-314A-AC62-2C174214EEA5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7415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8944337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61FCC1-896C-C948-83D2-566A1D352174}"/>
              </a:ext>
            </a:extLst>
          </p:cNvPr>
          <p:cNvSpPr/>
          <p:nvPr/>
        </p:nvSpPr>
        <p:spPr>
          <a:xfrm>
            <a:off x="4051562" y="3662286"/>
            <a:ext cx="506437" cy="1633027"/>
          </a:xfrm>
          <a:prstGeom prst="ellipse">
            <a:avLst/>
          </a:prstGeom>
          <a:solidFill>
            <a:schemeClr val="accent2">
              <a:lumMod val="10000"/>
              <a:lumOff val="9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C37953A-5B9D-6543-A020-9A2EC3B11243}"/>
              </a:ext>
            </a:extLst>
          </p:cNvPr>
          <p:cNvSpPr/>
          <p:nvPr/>
        </p:nvSpPr>
        <p:spPr>
          <a:xfrm rot="14746961">
            <a:off x="4777934" y="3570430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B6274-BDC3-C049-99CE-D31FBF250DA7}"/>
              </a:ext>
            </a:extLst>
          </p:cNvPr>
          <p:cNvSpPr txBox="1"/>
          <p:nvPr/>
        </p:nvSpPr>
        <p:spPr>
          <a:xfrm>
            <a:off x="5463725" y="3381278"/>
            <a:ext cx="34461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very low data regimes, the gap is even larger!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5BFFF-B781-3F4C-9951-176593D4FC23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62AEB42-2D3E-D343-BD9F-1F45899AB240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35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AC9C1-EDE4-CD47-A441-BF5A180EF241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6349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8D13-E1F8-EF4A-B006-EE4F216F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9542213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</a:t>
            </a:r>
            <a:r>
              <a:rPr lang="en-US" b="1" i="1" dirty="0">
                <a:solidFill>
                  <a:srgbClr val="7030A0"/>
                </a:solidFill>
              </a:rPr>
              <a:t>public</a:t>
            </a:r>
            <a:r>
              <a:rPr lang="en-US" i="1" dirty="0">
                <a:solidFill>
                  <a:srgbClr val="7030A0"/>
                </a:solidFill>
              </a:rPr>
              <a:t> data.</a:t>
            </a:r>
            <a:endParaRPr lang="en-US" dirty="0"/>
          </a:p>
        </p:txBody>
      </p:sp>
      <p:pic>
        <p:nvPicPr>
          <p:cNvPr id="4" name="Picture 2" descr="Neural Network: A Complete Beginners Guide | Gadictos">
            <a:extLst>
              <a:ext uri="{FF2B5EF4-FFF2-40B4-BE49-F238E27FC236}">
                <a16:creationId xmlns:a16="http://schemas.microsoft.com/office/drawing/2014/main" id="{5CC306EC-68A0-774C-B0EC-AB4E4536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706" y="1573572"/>
            <a:ext cx="2867501" cy="1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epare the ImageNet dataset — gluoncv 0.10.0 documentation">
            <a:extLst>
              <a:ext uri="{FF2B5EF4-FFF2-40B4-BE49-F238E27FC236}">
                <a16:creationId xmlns:a16="http://schemas.microsoft.com/office/drawing/2014/main" id="{59DF7E0B-BCAB-5341-BE2B-ACA1CA09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83" y="1930413"/>
            <a:ext cx="3019877" cy="12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8EAA1C-F70D-D748-A02E-2656EE903B68}"/>
              </a:ext>
            </a:extLst>
          </p:cNvPr>
          <p:cNvSpPr/>
          <p:nvPr/>
        </p:nvSpPr>
        <p:spPr>
          <a:xfrm>
            <a:off x="7278351" y="1568768"/>
            <a:ext cx="506437" cy="1917357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1D9F196F-1C41-CB43-A40B-9EAE38E75064}"/>
              </a:ext>
            </a:extLst>
          </p:cNvPr>
          <p:cNvSpPr/>
          <p:nvPr/>
        </p:nvSpPr>
        <p:spPr>
          <a:xfrm rot="5400000">
            <a:off x="4809982" y="2142590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4" descr="NIH Chest X-ray Dataset of 14 Common Thorax Disease Categories - Academic  Torrents">
            <a:extLst>
              <a:ext uri="{FF2B5EF4-FFF2-40B4-BE49-F238E27FC236}">
                <a16:creationId xmlns:a16="http://schemas.microsoft.com/office/drawing/2014/main" id="{64EF6B75-FA75-A041-95F2-82B1F5727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3183" y="4563068"/>
            <a:ext cx="3010676" cy="7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B4CB9E2A-8B7E-904C-9393-C7FBAB66443E}"/>
              </a:ext>
            </a:extLst>
          </p:cNvPr>
          <p:cNvSpPr/>
          <p:nvPr/>
        </p:nvSpPr>
        <p:spPr>
          <a:xfrm rot="5400000">
            <a:off x="4809982" y="460892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4" descr="Plotting the decision boundary of a logistic regression model">
            <a:extLst>
              <a:ext uri="{FF2B5EF4-FFF2-40B4-BE49-F238E27FC236}">
                <a16:creationId xmlns:a16="http://schemas.microsoft.com/office/drawing/2014/main" id="{005D90AA-5775-E24B-84CD-232E7E20A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0646" y="4222748"/>
            <a:ext cx="2065503" cy="15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 Arrow 10">
            <a:extLst>
              <a:ext uri="{FF2B5EF4-FFF2-40B4-BE49-F238E27FC236}">
                <a16:creationId xmlns:a16="http://schemas.microsoft.com/office/drawing/2014/main" id="{E81EFE7C-0008-3744-B1E2-F50364E2169C}"/>
              </a:ext>
            </a:extLst>
          </p:cNvPr>
          <p:cNvSpPr/>
          <p:nvPr/>
        </p:nvSpPr>
        <p:spPr>
          <a:xfrm rot="5400000">
            <a:off x="7913420" y="4625281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22727-E7DF-F64E-8303-FED670A5F586}"/>
              </a:ext>
            </a:extLst>
          </p:cNvPr>
          <p:cNvSpPr/>
          <p:nvPr/>
        </p:nvSpPr>
        <p:spPr>
          <a:xfrm>
            <a:off x="8248378" y="2026913"/>
            <a:ext cx="3349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train a feature extractor on public data...</a:t>
            </a:r>
            <a:endParaRPr lang="en-US" sz="24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CB14A5-22B0-774F-BDA5-3F9DCE9D8789}"/>
              </a:ext>
            </a:extLst>
          </p:cNvPr>
          <p:cNvSpPr/>
          <p:nvPr/>
        </p:nvSpPr>
        <p:spPr>
          <a:xfrm>
            <a:off x="8153136" y="3393022"/>
            <a:ext cx="3313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...transfer and fine-tune on private data</a:t>
            </a:r>
            <a:endParaRPr lang="en-US" sz="2400" i="1" dirty="0"/>
          </a:p>
        </p:txBody>
      </p:sp>
      <p:pic>
        <p:nvPicPr>
          <p:cNvPr id="14" name="Picture 2" descr="Neural Network: A Complete Beginners Guide | Gadictos">
            <a:extLst>
              <a:ext uri="{FF2B5EF4-FFF2-40B4-BE49-F238E27FC236}">
                <a16:creationId xmlns:a16="http://schemas.microsoft.com/office/drawing/2014/main" id="{3AFB668A-29A3-3543-8796-D222A2EF4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4706" y="4061278"/>
            <a:ext cx="2096218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3B01F88-6B15-3041-9BF5-D5219D3C911D}"/>
              </a:ext>
            </a:extLst>
          </p:cNvPr>
          <p:cNvSpPr>
            <a:spLocks noChangeAspect="1"/>
          </p:cNvSpPr>
          <p:nvPr/>
        </p:nvSpPr>
        <p:spPr>
          <a:xfrm>
            <a:off x="7475916" y="534657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124980-28DB-2D43-B73F-C1961948C41A}"/>
              </a:ext>
            </a:extLst>
          </p:cNvPr>
          <p:cNvSpPr>
            <a:spLocks noChangeAspect="1"/>
          </p:cNvSpPr>
          <p:nvPr/>
        </p:nvSpPr>
        <p:spPr>
          <a:xfrm>
            <a:off x="7474053" y="483663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BE6E97-2CEC-944F-B3E9-44A062D76650}"/>
              </a:ext>
            </a:extLst>
          </p:cNvPr>
          <p:cNvSpPr>
            <a:spLocks noChangeAspect="1"/>
          </p:cNvSpPr>
          <p:nvPr/>
        </p:nvSpPr>
        <p:spPr>
          <a:xfrm>
            <a:off x="7474050" y="5599364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8D04A3-3822-EF43-8885-5F21252E15D7}"/>
              </a:ext>
            </a:extLst>
          </p:cNvPr>
          <p:cNvSpPr>
            <a:spLocks noChangeAspect="1"/>
          </p:cNvSpPr>
          <p:nvPr/>
        </p:nvSpPr>
        <p:spPr>
          <a:xfrm>
            <a:off x="7474052" y="432669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4F8765-CD6E-A54B-B3EB-31C325E964C9}"/>
              </a:ext>
            </a:extLst>
          </p:cNvPr>
          <p:cNvSpPr>
            <a:spLocks noChangeAspect="1"/>
          </p:cNvSpPr>
          <p:nvPr/>
        </p:nvSpPr>
        <p:spPr>
          <a:xfrm>
            <a:off x="7474051" y="5093782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EA4AD6-E7E4-1C4E-BDF8-75F4461E96CE}"/>
              </a:ext>
            </a:extLst>
          </p:cNvPr>
          <p:cNvSpPr>
            <a:spLocks noChangeAspect="1"/>
          </p:cNvSpPr>
          <p:nvPr/>
        </p:nvSpPr>
        <p:spPr>
          <a:xfrm>
            <a:off x="7474050" y="458270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E1D40-BA53-604C-8C9F-39083290DFCE}"/>
              </a:ext>
            </a:extLst>
          </p:cNvPr>
          <p:cNvSpPr txBox="1"/>
          <p:nvPr/>
        </p:nvSpPr>
        <p:spPr>
          <a:xfrm>
            <a:off x="2085020" y="314008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public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3B97E9-EAD2-AA40-8880-DDB32D589E95}"/>
              </a:ext>
            </a:extLst>
          </p:cNvPr>
          <p:cNvSpPr txBox="1"/>
          <p:nvPr/>
        </p:nvSpPr>
        <p:spPr>
          <a:xfrm>
            <a:off x="2040136" y="5321867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private data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F541C4-4428-E545-ADD2-9AF10854F566}"/>
              </a:ext>
            </a:extLst>
          </p:cNvPr>
          <p:cNvSpPr/>
          <p:nvPr/>
        </p:nvSpPr>
        <p:spPr>
          <a:xfrm>
            <a:off x="5307348" y="5775121"/>
            <a:ext cx="270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/>
                </a:solidFill>
              </a:rPr>
              <a:t>privacy free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268557FE-8501-0243-A74E-27F218F83222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36</a:t>
            </a:fld>
            <a:endParaRPr lang="en-US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BE3EFD-5F58-5140-826F-8E2FCCCCF73C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0508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5631E-4662-3B44-AD36-F6A0A8F60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00" y="1909648"/>
            <a:ext cx="8490000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D0764-8A85-B44F-9AA0-248B2D57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794950"/>
          </a:xfrm>
        </p:spPr>
        <p:txBody>
          <a:bodyPr anchor="t">
            <a:normAutofit/>
          </a:bodyPr>
          <a:lstStyle/>
          <a:p>
            <a:r>
              <a:rPr lang="en-US" dirty="0"/>
              <a:t>With access to a public dataset,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privacy comes almost for free!</a:t>
            </a:r>
            <a:br>
              <a:rPr lang="en-US" dirty="0">
                <a:solidFill>
                  <a:srgbClr val="7030A0"/>
                </a:solidFill>
              </a:rPr>
            </a:b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03306A2E-1979-F54C-A45D-A835400943BE}"/>
              </a:ext>
            </a:extLst>
          </p:cNvPr>
          <p:cNvSpPr/>
          <p:nvPr/>
        </p:nvSpPr>
        <p:spPr>
          <a:xfrm rot="2397255">
            <a:off x="9300008" y="2303234"/>
            <a:ext cx="360560" cy="653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BB1402-B5A0-8242-9613-B98002C75AFF}"/>
              </a:ext>
            </a:extLst>
          </p:cNvPr>
          <p:cNvSpPr/>
          <p:nvPr/>
        </p:nvSpPr>
        <p:spPr>
          <a:xfrm>
            <a:off x="6096000" y="2886486"/>
            <a:ext cx="3230844" cy="1246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108000" rtlCol="0" anchor="ctr"/>
          <a:lstStyle/>
          <a:p>
            <a:pPr algn="r"/>
            <a:r>
              <a:rPr lang="en-US" sz="2800" b="1" i="1" dirty="0">
                <a:solidFill>
                  <a:schemeClr val="tx1"/>
                </a:solidFill>
              </a:rPr>
              <a:t>5% gap!</a:t>
            </a: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with </a:t>
            </a:r>
            <a:r>
              <a:rPr lang="en-US" sz="2000" b="1" i="1" dirty="0">
                <a:solidFill>
                  <a:schemeClr val="tx1"/>
                </a:solidFill>
              </a:rPr>
              <a:t>unlabeled</a:t>
            </a:r>
            <a:r>
              <a:rPr lang="en-US" sz="2000" i="1" dirty="0">
                <a:solidFill>
                  <a:schemeClr val="tx1"/>
                </a:solidFill>
              </a:rPr>
              <a:t> ImageNet as the public data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DBEF6D-FFBB-DC49-916C-77A56A5161B0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37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2A0EB-4A32-DD47-8BA6-993B37D8A74F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8012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38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C38657-9984-E04B-A3B6-32615FAEDCBE}"/>
              </a:ext>
            </a:extLst>
          </p:cNvPr>
          <p:cNvSpPr txBox="1"/>
          <p:nvPr/>
        </p:nvSpPr>
        <p:spPr>
          <a:xfrm>
            <a:off x="406400" y="1543953"/>
            <a:ext cx="10900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what does this mean?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data secrecy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no training data leakage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how can we achieve this?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(strong) cryptography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differential privacy (+ feature engineering!)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b="1" dirty="0">
                <a:solidFill>
                  <a:srgbClr val="0070C0"/>
                </a:solidFill>
                <a:latin typeface="+mj-lt"/>
              </a:rPr>
              <a:t>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529528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C748-EE50-0745-9D10-95481D4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bridge the </a:t>
            </a:r>
            <a:r>
              <a:rPr lang="en-US" dirty="0">
                <a:solidFill>
                  <a:srgbClr val="7030A0"/>
                </a:solidFill>
              </a:rPr>
              <a:t>accuracy gap </a:t>
            </a:r>
            <a:r>
              <a:rPr lang="en-US" dirty="0"/>
              <a:t>in differentially private learning?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2ACFD-E073-064B-9F87-1C457270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2044895"/>
            <a:ext cx="7782500" cy="3960000"/>
          </a:xfrm>
          <a:prstGeom prst="rect">
            <a:avLst/>
          </a:prstGeom>
        </p:spPr>
      </p:pic>
      <p:sp>
        <p:nvSpPr>
          <p:cNvPr id="5" name="Up-Down Arrow 4">
            <a:extLst>
              <a:ext uri="{FF2B5EF4-FFF2-40B4-BE49-F238E27FC236}">
                <a16:creationId xmlns:a16="http://schemas.microsoft.com/office/drawing/2014/main" id="{ED679162-BC88-8048-A087-63312784FBCE}"/>
              </a:ext>
            </a:extLst>
          </p:cNvPr>
          <p:cNvSpPr/>
          <p:nvPr/>
        </p:nvSpPr>
        <p:spPr>
          <a:xfrm>
            <a:off x="9357359" y="2355274"/>
            <a:ext cx="380111" cy="969818"/>
          </a:xfrm>
          <a:prstGeom prst="upDownArrow">
            <a:avLst>
              <a:gd name="adj1" fmla="val 36687"/>
              <a:gd name="adj2" fmla="val 5209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A2D2CED-D540-4245-8B44-7465152B947B}"/>
              </a:ext>
            </a:extLst>
          </p:cNvPr>
          <p:cNvSpPr/>
          <p:nvPr/>
        </p:nvSpPr>
        <p:spPr>
          <a:xfrm>
            <a:off x="9942500" y="2123643"/>
            <a:ext cx="2097100" cy="8004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still a 30% accuracy gap!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71AD940-627B-D14C-AE2F-7A41A9F24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97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3564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ACE5206-729E-FB4F-B3A0-B09CAD0BC7CF}"/>
              </a:ext>
            </a:extLst>
          </p:cNvPr>
          <p:cNvGrpSpPr/>
          <p:nvPr/>
        </p:nvGrpSpPr>
        <p:grpSpPr>
          <a:xfrm>
            <a:off x="4371554" y="1973318"/>
            <a:ext cx="6352303" cy="3896434"/>
            <a:chOff x="3278665" y="1479988"/>
            <a:chExt cx="4764227" cy="2922326"/>
          </a:xfrm>
        </p:grpSpPr>
        <p:pic>
          <p:nvPicPr>
            <p:cNvPr id="23562" name="Picture 10" descr="Free Transparent Horn Cliparts, Download Free Clip Art, Free Clip Art on  Clipart Library">
              <a:extLst>
                <a:ext uri="{FF2B5EF4-FFF2-40B4-BE49-F238E27FC236}">
                  <a16:creationId xmlns:a16="http://schemas.microsoft.com/office/drawing/2014/main" id="{5A363582-02C9-8446-A133-FBA61AC30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28"/>
            <a:stretch/>
          </p:blipFill>
          <p:spPr bwMode="auto">
            <a:xfrm>
              <a:off x="3278665" y="1508284"/>
              <a:ext cx="519612" cy="211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Free Transparent Horn Cliparts, Download Free Clip Art, Free Clip Art on  Clipart Library">
              <a:extLst>
                <a:ext uri="{FF2B5EF4-FFF2-40B4-BE49-F238E27FC236}">
                  <a16:creationId xmlns:a16="http://schemas.microsoft.com/office/drawing/2014/main" id="{E1A430A3-890F-D540-8828-FF3281359B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8"/>
            <a:stretch/>
          </p:blipFill>
          <p:spPr bwMode="auto">
            <a:xfrm>
              <a:off x="5797492" y="1479988"/>
              <a:ext cx="519613" cy="211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Up Arrow 45">
              <a:extLst>
                <a:ext uri="{FF2B5EF4-FFF2-40B4-BE49-F238E27FC236}">
                  <a16:creationId xmlns:a16="http://schemas.microsoft.com/office/drawing/2014/main" id="{A1D19EF8-425A-2144-901A-16D88E039EC5}"/>
                </a:ext>
              </a:extLst>
            </p:cNvPr>
            <p:cNvSpPr/>
            <p:nvPr/>
          </p:nvSpPr>
          <p:spPr>
            <a:xfrm rot="18134122">
              <a:off x="5680372" y="3658857"/>
              <a:ext cx="349391" cy="587695"/>
            </a:xfrm>
            <a:prstGeom prst="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F5DEE3-14D2-D645-89B2-9B10266F4921}"/>
                </a:ext>
              </a:extLst>
            </p:cNvPr>
            <p:cNvSpPr txBox="1"/>
            <p:nvPr/>
          </p:nvSpPr>
          <p:spPr>
            <a:xfrm>
              <a:off x="6099011" y="4056065"/>
              <a:ext cx="194388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sees all your data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572B7F-18BB-364B-80BA-7F8FC4982800}"/>
              </a:ext>
            </a:extLst>
          </p:cNvPr>
          <p:cNvSpPr/>
          <p:nvPr/>
        </p:nvSpPr>
        <p:spPr>
          <a:xfrm>
            <a:off x="406400" y="1231494"/>
            <a:ext cx="7534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data secrecy</a:t>
            </a:r>
            <a:endParaRPr lang="en-US" sz="2800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DC6108-F4FD-6448-9228-D141528837ED}"/>
              </a:ext>
            </a:extLst>
          </p:cNvPr>
          <p:cNvSpPr/>
          <p:nvPr/>
        </p:nvSpPr>
        <p:spPr>
          <a:xfrm>
            <a:off x="7275195" y="4000290"/>
            <a:ext cx="563880" cy="5864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5923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C748-EE50-0745-9D10-95481D4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much privacy </a:t>
            </a:r>
            <a:r>
              <a:rPr lang="en-US" dirty="0"/>
              <a:t>do we really get from DP-SGD?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2ACFD-E073-064B-9F87-1C457270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2044895"/>
            <a:ext cx="7782500" cy="3960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507DC31-706E-3544-9824-A2EEC697D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40</a:t>
            </a:fld>
            <a:endParaRPr lang="en-US" alt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1258C8-4716-614B-99E8-C88C85D61008}"/>
              </a:ext>
            </a:extLst>
          </p:cNvPr>
          <p:cNvSpPr/>
          <p:nvPr/>
        </p:nvSpPr>
        <p:spPr>
          <a:xfrm>
            <a:off x="5090160" y="4678680"/>
            <a:ext cx="868680" cy="426720"/>
          </a:xfrm>
          <a:prstGeom prst="roundRect">
            <a:avLst/>
          </a:prstGeom>
          <a:solidFill>
            <a:srgbClr val="F7C2C2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EB586F5-6F0E-124D-BB5A-2FC362336644}"/>
              </a:ext>
            </a:extLst>
          </p:cNvPr>
          <p:cNvSpPr/>
          <p:nvPr/>
        </p:nvSpPr>
        <p:spPr>
          <a:xfrm>
            <a:off x="5450380" y="2944092"/>
            <a:ext cx="3837708" cy="1219352"/>
          </a:xfrm>
          <a:prstGeom prst="wedgeRoundRectCallout">
            <a:avLst>
              <a:gd name="adj1" fmla="val -36349"/>
              <a:gd name="adj2" fmla="val 9139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this privacy budget is high!</a:t>
            </a:r>
          </a:p>
          <a:p>
            <a:pPr algn="ctr"/>
            <a:r>
              <a:rPr lang="en-US" sz="2400" dirty="0"/>
              <a:t>Does this actually prevent all practical attacks?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BC6E2DD-A776-9C42-8F7E-CDB96782999E}"/>
              </a:ext>
            </a:extLst>
          </p:cNvPr>
          <p:cNvSpPr/>
          <p:nvPr/>
        </p:nvSpPr>
        <p:spPr>
          <a:xfrm>
            <a:off x="406400" y="1805266"/>
            <a:ext cx="4119880" cy="2233333"/>
          </a:xfrm>
          <a:prstGeom prst="wedgeRoundRectCallout">
            <a:avLst>
              <a:gd name="adj1" fmla="val 59349"/>
              <a:gd name="adj2" fmla="val 797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This generic ML algorithm also satisfies </a:t>
            </a:r>
            <a:r>
              <a:rPr lang="en-US" sz="2400" dirty="0">
                <a:solidFill>
                  <a:schemeClr val="tx1"/>
                </a:solidFill>
              </a:rPr>
              <a:t>𝜖 ≥ 3</a:t>
            </a:r>
            <a:r>
              <a:rPr lang="en-US" sz="24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training accuracy = 95%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test accuracy = 5%</a:t>
            </a:r>
          </a:p>
          <a:p>
            <a:pPr marL="800100" lvl="1" indent="-342900">
              <a:buFontTx/>
              <a:buChar char="-"/>
            </a:pPr>
            <a:endParaRPr lang="en-US" sz="1050" dirty="0"/>
          </a:p>
          <a:p>
            <a:pPr marL="342900" indent="-342900">
              <a:buFont typeface="Symbol" pitchFamily="2" charset="2"/>
              <a:buChar char="Þ"/>
            </a:pPr>
            <a:r>
              <a:rPr lang="en-US" sz="2400" b="1" dirty="0">
                <a:solidFill>
                  <a:srgbClr val="C00000"/>
                </a:solidFill>
              </a:rPr>
              <a:t>This is not private at all!</a:t>
            </a:r>
          </a:p>
        </p:txBody>
      </p:sp>
    </p:spTree>
    <p:extLst>
      <p:ext uri="{BB962C8B-B14F-4D97-AF65-F5344CB8AC3E}">
        <p14:creationId xmlns:p14="http://schemas.microsoft.com/office/powerpoint/2010/main" val="31922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2FBA-6770-3646-974C-ACE1823B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differential privacy </a:t>
            </a:r>
            <a:r>
              <a:rPr lang="en-US" b="1" dirty="0">
                <a:solidFill>
                  <a:srgbClr val="7030A0"/>
                </a:solidFill>
              </a:rPr>
              <a:t>sufficient</a:t>
            </a:r>
            <a:r>
              <a:rPr lang="en-US" dirty="0"/>
              <a:t>?</a:t>
            </a:r>
            <a:br>
              <a:rPr lang="en-US" dirty="0"/>
            </a:br>
            <a:r>
              <a:rPr lang="en-US" sz="4000" b="1" dirty="0">
                <a:solidFill>
                  <a:srgbClr val="C00000"/>
                </a:solidFill>
              </a:rPr>
              <a:t>No! </a:t>
            </a:r>
            <a:r>
              <a:rPr lang="en-US" sz="4000" dirty="0">
                <a:solidFill>
                  <a:srgbClr val="C00000"/>
                </a:solidFill>
              </a:rPr>
              <a:t>We also need secure decentralized training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2B96B3-853C-824F-A4F3-940275E92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C1529-FEA6-6348-8094-5F100C258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1CE835F6-2506-684F-9981-13BF50792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3EBF86-2F5C-E447-97AB-C8234BE8501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8" descr="Did FAANG stocks lead the US stock market drop? - MSCI">
            <a:extLst>
              <a:ext uri="{FF2B5EF4-FFF2-40B4-BE49-F238E27FC236}">
                <a16:creationId xmlns:a16="http://schemas.microsoft.com/office/drawing/2014/main" id="{A4AFF065-A243-EC4E-8E35-AB35A55A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EDADEB-9B6A-B840-B4C6-0CEB9100F3C0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44DF01-5E2F-BC4C-9C9E-0710C750DBC1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DBB525-7B8E-6643-B22D-75618C7A40E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57C8063E-7F81-E743-9C67-6EFD3569F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28"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C85BC0A2-FA11-3948-9E4D-CAE54588C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8"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Neural Networks – an Intuition">
            <a:extLst>
              <a:ext uri="{FF2B5EF4-FFF2-40B4-BE49-F238E27FC236}">
                <a16:creationId xmlns:a16="http://schemas.microsoft.com/office/drawing/2014/main" id="{D9F1393F-252F-B349-8E77-3712DC0A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3799C7-FB1C-8843-96DB-5D6CF523735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904703" y="4301033"/>
            <a:ext cx="1115725" cy="9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4" descr="How we found coronavirus in a cat">
            <a:extLst>
              <a:ext uri="{FF2B5EF4-FFF2-40B4-BE49-F238E27FC236}">
                <a16:creationId xmlns:a16="http://schemas.microsoft.com/office/drawing/2014/main" id="{6FB6102B-0D44-DE47-A2CE-C840CC670B83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eacup Dogs for Tiny-Canine Lovers">
            <a:extLst>
              <a:ext uri="{FF2B5EF4-FFF2-40B4-BE49-F238E27FC236}">
                <a16:creationId xmlns:a16="http://schemas.microsoft.com/office/drawing/2014/main" id="{0C2D9AB9-0FD0-314D-BE42-381C83C5E719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93EAB27A-1FB6-6C46-AE3C-7F8AF9113DD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D3591C2-AAAF-EF4C-9EB7-1B53C75E8ABC}"/>
              </a:ext>
            </a:extLst>
          </p:cNvPr>
          <p:cNvSpPr/>
          <p:nvPr/>
        </p:nvSpPr>
        <p:spPr>
          <a:xfrm>
            <a:off x="3747721" y="5552639"/>
            <a:ext cx="3657599" cy="1094661"/>
          </a:xfrm>
          <a:prstGeom prst="wedgeRoundRectCallout">
            <a:avLst>
              <a:gd name="adj1" fmla="val -1880"/>
              <a:gd name="adj2" fmla="val -8959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It’s okay! I’m training with </a:t>
            </a:r>
            <a:r>
              <a:rPr lang="en-US" sz="2400" b="1" i="1" dirty="0"/>
              <a:t>differential privacy™️</a:t>
            </a: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16013000-B6B7-204E-8448-F41B7544F5A1}"/>
              </a:ext>
            </a:extLst>
          </p:cNvPr>
          <p:cNvSpPr/>
          <p:nvPr/>
        </p:nvSpPr>
        <p:spPr>
          <a:xfrm rot="18134122">
            <a:off x="7573830" y="4878476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32DD83-0474-E34D-8BAA-FDFFE4EF5FC0}"/>
              </a:ext>
            </a:extLst>
          </p:cNvPr>
          <p:cNvSpPr txBox="1"/>
          <p:nvPr/>
        </p:nvSpPr>
        <p:spPr>
          <a:xfrm>
            <a:off x="8132016" y="5408087"/>
            <a:ext cx="327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still sees all your data!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DCE4BF1-D83A-A244-BAE8-DB3A37A61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41</a:t>
            </a:fld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AA0B3D-D87F-804B-A95A-C1E3435414BE}"/>
              </a:ext>
            </a:extLst>
          </p:cNvPr>
          <p:cNvSpPr/>
          <p:nvPr/>
        </p:nvSpPr>
        <p:spPr>
          <a:xfrm>
            <a:off x="7275195" y="4000290"/>
            <a:ext cx="563880" cy="5864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6177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BFEA-4AB4-8846-90BA-C9156C17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4637B-9C8D-B443-B447-E849186D6E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1" y="1523999"/>
            <a:ext cx="11563926" cy="4854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Machine learning is not private “by default”!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dirty="0"/>
              <a:t>Without (strong) cryptography, you must </a:t>
            </a:r>
            <a:r>
              <a:rPr lang="en-US" b="1" dirty="0"/>
              <a:t>trust someone </a:t>
            </a:r>
            <a:r>
              <a:rPr lang="en-US" dirty="0"/>
              <a:t>with your data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dirty="0"/>
              <a:t> Trained models </a:t>
            </a:r>
            <a:r>
              <a:rPr lang="en-US" b="1" dirty="0"/>
              <a:t>leak</a:t>
            </a:r>
            <a:r>
              <a:rPr lang="en-US" dirty="0"/>
              <a:t> rare training data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spcBef>
                <a:spcPts val="2200"/>
              </a:spcBef>
              <a:buFont typeface="Wingdings" pitchFamily="2" charset="2"/>
              <a:buChar char="Ø"/>
            </a:pPr>
            <a:r>
              <a:rPr lang="en-US" dirty="0"/>
              <a:t> Solutions exist but we need to make them more efficient!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dirty="0"/>
              <a:t> Secure decentralized learning has </a:t>
            </a:r>
            <a:r>
              <a:rPr lang="en-US" dirty="0">
                <a:solidFill>
                  <a:srgbClr val="C00000"/>
                </a:solidFill>
              </a:rPr>
              <a:t>high overhead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dirty="0"/>
              <a:t> Differential privacy needs </a:t>
            </a:r>
            <a:r>
              <a:rPr lang="en-US" dirty="0">
                <a:solidFill>
                  <a:srgbClr val="C00000"/>
                </a:solidFill>
              </a:rPr>
              <a:t>good features or a lot more data!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b="1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Privacy guarantees must be rigorously defined!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FB8DBE9-4DBC-BE4A-8BB1-AB67E350B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42</a:t>
            </a:fld>
            <a:endParaRPr lang="en-US" alt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B41D20-8F6C-834C-B7EF-D1457BBE8E52}"/>
              </a:ext>
            </a:extLst>
          </p:cNvPr>
          <p:cNvSpPr/>
          <p:nvPr/>
        </p:nvSpPr>
        <p:spPr>
          <a:xfrm>
            <a:off x="8520050" y="5313042"/>
            <a:ext cx="3290950" cy="12465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Thank you!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5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5A363582-02C9-8446-A133-FBA61AC30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28"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1A430A3-890F-D540-8828-FF3281359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8"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7904703" y="4301033"/>
            <a:ext cx="1115725" cy="9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AABD172-7C6E-6E49-BFA1-12636576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6" y="3910536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7DA4315-A8A3-2F4D-88D8-63D5389D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04" y="2948620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E0C30DFA-8F4E-A04D-ABED-9CEEB9F7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94" y="4877724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6BD7890E-2E1B-BC41-B317-94261436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28" y="3420804"/>
            <a:ext cx="3027525" cy="17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Mauboussin Gold Diamond Snail Pin | Betteridge">
            <a:extLst>
              <a:ext uri="{FF2B5EF4-FFF2-40B4-BE49-F238E27FC236}">
                <a16:creationId xmlns:a16="http://schemas.microsoft.com/office/drawing/2014/main" id="{F76DEDF1-1D5B-5F4F-B781-F52DB68E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28456" r="7360" b="27435"/>
          <a:stretch/>
        </p:blipFill>
        <p:spPr bwMode="auto">
          <a:xfrm>
            <a:off x="4658242" y="5445181"/>
            <a:ext cx="2372103" cy="12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Up Arrow 27">
            <a:extLst>
              <a:ext uri="{FF2B5EF4-FFF2-40B4-BE49-F238E27FC236}">
                <a16:creationId xmlns:a16="http://schemas.microsoft.com/office/drawing/2014/main" id="{CC0DD9F1-3E15-AD4F-935D-CE8F6F9A9CB7}"/>
              </a:ext>
            </a:extLst>
          </p:cNvPr>
          <p:cNvSpPr/>
          <p:nvPr/>
        </p:nvSpPr>
        <p:spPr>
          <a:xfrm rot="15177166">
            <a:off x="7124949" y="546659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CF41F8-A3ED-C644-8A2D-8ABB4CE96A28}"/>
              </a:ext>
            </a:extLst>
          </p:cNvPr>
          <p:cNvSpPr txBox="1"/>
          <p:nvPr/>
        </p:nvSpPr>
        <p:spPr>
          <a:xfrm>
            <a:off x="7868571" y="5395106"/>
            <a:ext cx="208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slow &amp; expensive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0846C1F-4CB1-B14A-9604-C130A68F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25A98-75B7-B242-8221-A01C98EE8DAA}"/>
              </a:ext>
            </a:extLst>
          </p:cNvPr>
          <p:cNvSpPr/>
          <p:nvPr/>
        </p:nvSpPr>
        <p:spPr>
          <a:xfrm>
            <a:off x="406400" y="1231494"/>
            <a:ext cx="9777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can we achieve this?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federated ML, MPC, FHE, ...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DCB72E-6162-BF4B-A90C-26A392E9615D}"/>
              </a:ext>
            </a:extLst>
          </p:cNvPr>
          <p:cNvSpPr/>
          <p:nvPr/>
        </p:nvSpPr>
        <p:spPr>
          <a:xfrm>
            <a:off x="7275195" y="4000290"/>
            <a:ext cx="563880" cy="58645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1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6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48B80B-BEC9-894A-82DE-70B2D48BC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90C0FBB-7E60-5C45-ADC5-88101D810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9142"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308895FF-791C-E24D-8BDC-80E65BC47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t="4826" r="33660" b="5520"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E8A757-9FE0-7E44-A6F7-8E0A3B5E8BE3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B5B15-47DB-AD43-BC71-E8A64C13FC58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B6BB6-0FA1-C746-9648-570846CC6EB6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B8718-D203-454A-967B-A9301EAB21C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Neural Networks – an Intuition">
            <a:extLst>
              <a:ext uri="{FF2B5EF4-FFF2-40B4-BE49-F238E27FC236}">
                <a16:creationId xmlns:a16="http://schemas.microsoft.com/office/drawing/2014/main" id="{61832B88-E54D-344A-8626-B86AEF0A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10949D-1ED9-6047-9E77-D23DC4E97D4C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9F7BBAE-FEE1-E144-8C96-68CD52C0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28"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FDC46920-EF51-4746-90D1-C16EBE86F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8"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6607A-16FB-C346-A611-C8ADD8C0E003}"/>
              </a:ext>
            </a:extLst>
          </p:cNvPr>
          <p:cNvGrpSpPr/>
          <p:nvPr/>
        </p:nvGrpSpPr>
        <p:grpSpPr>
          <a:xfrm>
            <a:off x="2896917" y="3054031"/>
            <a:ext cx="672201" cy="675635"/>
            <a:chOff x="3710736" y="4259781"/>
            <a:chExt cx="504151" cy="50672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AA5860-BDBA-6047-82ED-52DF83CB4F89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6628" name="Picture 4">
              <a:extLst>
                <a:ext uri="{FF2B5EF4-FFF2-40B4-BE49-F238E27FC236}">
                  <a16:creationId xmlns:a16="http://schemas.microsoft.com/office/drawing/2014/main" id="{E501CB4B-AA56-AD46-822D-011654ACC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5DA2F5-6E16-F54B-9E3D-EAD148D8C287}"/>
              </a:ext>
            </a:extLst>
          </p:cNvPr>
          <p:cNvGrpSpPr/>
          <p:nvPr/>
        </p:nvGrpSpPr>
        <p:grpSpPr>
          <a:xfrm>
            <a:off x="2895726" y="4040828"/>
            <a:ext cx="672201" cy="675635"/>
            <a:chOff x="3710736" y="4259781"/>
            <a:chExt cx="504151" cy="50672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F2A621-9893-CE4B-B835-0E0D3174F528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C472505A-9D3D-D048-8C95-40D2136B8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3A3DD9-DC66-AF45-B598-2BDFE8FFF1A1}"/>
              </a:ext>
            </a:extLst>
          </p:cNvPr>
          <p:cNvGrpSpPr/>
          <p:nvPr/>
        </p:nvGrpSpPr>
        <p:grpSpPr>
          <a:xfrm>
            <a:off x="2895726" y="5006195"/>
            <a:ext cx="672201" cy="675635"/>
            <a:chOff x="3710736" y="4259781"/>
            <a:chExt cx="504151" cy="5067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0255C3-8CC5-B247-AE52-0C9434EBD482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9D71522F-B1FB-1F42-8CD3-D0C0C5192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Up Arrow 40">
            <a:extLst>
              <a:ext uri="{FF2B5EF4-FFF2-40B4-BE49-F238E27FC236}">
                <a16:creationId xmlns:a16="http://schemas.microsoft.com/office/drawing/2014/main" id="{81A68E90-7463-434B-9ACC-2387C53BE3BE}"/>
              </a:ext>
            </a:extLst>
          </p:cNvPr>
          <p:cNvSpPr/>
          <p:nvPr/>
        </p:nvSpPr>
        <p:spPr>
          <a:xfrm rot="18908855">
            <a:off x="3736302" y="535461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5D8637-F469-EF45-BD10-D7743954D1AC}"/>
              </a:ext>
            </a:extLst>
          </p:cNvPr>
          <p:cNvSpPr txBox="1"/>
          <p:nvPr/>
        </p:nvSpPr>
        <p:spPr>
          <a:xfrm>
            <a:off x="4322309" y="5838381"/>
            <a:ext cx="324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encoded data should preserve privacy...</a:t>
            </a:r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8BF9DF08-027C-A54F-B2A3-6B26193A5133}"/>
              </a:ext>
            </a:extLst>
          </p:cNvPr>
          <p:cNvSpPr/>
          <p:nvPr/>
        </p:nvSpPr>
        <p:spPr>
          <a:xfrm rot="2749727">
            <a:off x="8780379" y="4569424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8D13F4-BE39-1444-B32E-88DFE453EC4A}"/>
              </a:ext>
            </a:extLst>
          </p:cNvPr>
          <p:cNvSpPr txBox="1"/>
          <p:nvPr/>
        </p:nvSpPr>
        <p:spPr>
          <a:xfrm>
            <a:off x="8028633" y="5326674"/>
            <a:ext cx="32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...but enable learning</a:t>
            </a:r>
          </a:p>
        </p:txBody>
      </p:sp>
      <p:pic>
        <p:nvPicPr>
          <p:cNvPr id="48" name="Picture 16" descr="Teacup Dogs for Tiny-Canine Lovers">
            <a:extLst>
              <a:ext uri="{FF2B5EF4-FFF2-40B4-BE49-F238E27FC236}">
                <a16:creationId xmlns:a16="http://schemas.microsoft.com/office/drawing/2014/main" id="{E3A4C173-1F2E-6A48-8239-2ECC4FE88D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1748671" y="402628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C0BD781B-40BE-F149-AFB9-9424AAD6843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1733376" y="532667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How we found coronavirus in a cat">
            <a:extLst>
              <a:ext uri="{FF2B5EF4-FFF2-40B4-BE49-F238E27FC236}">
                <a16:creationId xmlns:a16="http://schemas.microsoft.com/office/drawing/2014/main" id="{EBB17D39-4BE8-8C4F-86E4-6FBD625ECF5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1739243" y="2518951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E2D3C14D-7223-644F-9D4C-65B11DCE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68C5BD-1EEF-3942-AF0E-2EE10AC6A370}"/>
              </a:ext>
            </a:extLst>
          </p:cNvPr>
          <p:cNvSpPr/>
          <p:nvPr/>
        </p:nvSpPr>
        <p:spPr>
          <a:xfrm>
            <a:off x="406400" y="1231494"/>
            <a:ext cx="9794413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(else) can we achieve this?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learning on “encoded” data</a:t>
            </a:r>
          </a:p>
          <a:p>
            <a:r>
              <a:rPr lang="en-US" sz="2800" dirty="0">
                <a:solidFill>
                  <a:srgbClr val="7030A0"/>
                </a:solidFill>
              </a:rPr>
              <a:t>						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[Huang et al. ’20], [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Raynal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’20], ...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E676BD-E7D2-D646-A530-4741B842185A}"/>
              </a:ext>
            </a:extLst>
          </p:cNvPr>
          <p:cNvGrpSpPr/>
          <p:nvPr/>
        </p:nvGrpSpPr>
        <p:grpSpPr>
          <a:xfrm>
            <a:off x="4947850" y="3790053"/>
            <a:ext cx="2920721" cy="1040507"/>
            <a:chOff x="4947850" y="3790053"/>
            <a:chExt cx="2920721" cy="1040507"/>
          </a:xfrm>
        </p:grpSpPr>
        <p:pic>
          <p:nvPicPr>
            <p:cNvPr id="11" name="Picture 8" descr="Did FAANG stocks lead the US stock market drop? - MSCI">
              <a:extLst>
                <a:ext uri="{FF2B5EF4-FFF2-40B4-BE49-F238E27FC236}">
                  <a16:creationId xmlns:a16="http://schemas.microsoft.com/office/drawing/2014/main" id="{E5418F9F-7224-8040-8C39-D6180EDB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850" y="3790053"/>
              <a:ext cx="2920721" cy="104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E23536-7B37-C441-A41A-19144AC6115A}"/>
                </a:ext>
              </a:extLst>
            </p:cNvPr>
            <p:cNvSpPr/>
            <p:nvPr/>
          </p:nvSpPr>
          <p:spPr>
            <a:xfrm>
              <a:off x="7275195" y="4000290"/>
              <a:ext cx="563880" cy="586458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6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  <p:bldP spid="42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CCB5EA-4979-914C-B5E2-9723F25F2E69}"/>
              </a:ext>
            </a:extLst>
          </p:cNvPr>
          <p:cNvSpPr txBox="1"/>
          <p:nvPr/>
        </p:nvSpPr>
        <p:spPr>
          <a:xfrm>
            <a:off x="1481596" y="2934237"/>
            <a:ext cx="9228808" cy="2800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Cambria" panose="02040503050406030204" pitchFamily="18" charset="0"/>
              </a:rPr>
              <a:t>Encode(			   ):</a:t>
            </a:r>
          </a:p>
          <a:p>
            <a:r>
              <a:rPr lang="en-US" sz="2667" dirty="0"/>
              <a:t>	</a:t>
            </a:r>
            <a:endParaRPr lang="en-US" sz="4267" dirty="0"/>
          </a:p>
          <a:p>
            <a:r>
              <a:rPr lang="en-US" sz="2667" dirty="0"/>
              <a:t>	1) </a:t>
            </a:r>
            <a:r>
              <a:rPr lang="en-US" sz="2667" b="1" dirty="0"/>
              <a:t>Mixing</a:t>
            </a:r>
            <a:r>
              <a:rPr lang="en-US" sz="2667" dirty="0"/>
              <a:t>: 	λ</a:t>
            </a:r>
            <a:r>
              <a:rPr lang="en-US" sz="2667" baseline="-25000" dirty="0"/>
              <a:t>1	 </a:t>
            </a:r>
            <a:r>
              <a:rPr lang="en-US" sz="2667" dirty="0"/>
              <a:t>+</a:t>
            </a:r>
            <a:r>
              <a:rPr lang="en-US" sz="2667" baseline="-25000" dirty="0"/>
              <a:t> </a:t>
            </a:r>
            <a:r>
              <a:rPr lang="en-US" sz="2667" dirty="0"/>
              <a:t>λ</a:t>
            </a:r>
            <a:r>
              <a:rPr lang="en-US" sz="2667" baseline="-25000" dirty="0"/>
              <a:t>2	      </a:t>
            </a:r>
            <a:r>
              <a:rPr lang="en-US" sz="2667" dirty="0"/>
              <a:t>+</a:t>
            </a:r>
            <a:r>
              <a:rPr lang="en-US" sz="2667" baseline="-25000" dirty="0"/>
              <a:t> </a:t>
            </a:r>
            <a:r>
              <a:rPr lang="en-US" sz="2667" dirty="0"/>
              <a:t>λ</a:t>
            </a:r>
            <a:r>
              <a:rPr lang="en-US" sz="2667" baseline="-25000" dirty="0"/>
              <a:t>3	           </a:t>
            </a:r>
            <a:r>
              <a:rPr lang="en-US" sz="2667" dirty="0"/>
              <a:t>=                  ∈ [-1, 1]</a:t>
            </a:r>
            <a:r>
              <a:rPr lang="en-US" sz="2667" baseline="30000" dirty="0"/>
              <a:t>d</a:t>
            </a:r>
            <a:endParaRPr lang="en-US" sz="2667" dirty="0"/>
          </a:p>
          <a:p>
            <a:endParaRPr lang="en-US" sz="3200" dirty="0"/>
          </a:p>
          <a:p>
            <a:r>
              <a:rPr lang="en-US" sz="2667" dirty="0"/>
              <a:t>	2) </a:t>
            </a:r>
            <a:r>
              <a:rPr lang="en-US" sz="2667" b="1" dirty="0"/>
              <a:t>“high-order bit flip”: </a:t>
            </a:r>
            <a:r>
              <a:rPr lang="en-US" sz="2667" dirty="0"/>
              <a:t>	</a:t>
            </a:r>
            <a:r>
              <a:rPr lang="en-US" sz="2667" dirty="0" err="1"/>
              <a:t>σ</a:t>
            </a:r>
            <a:r>
              <a:rPr lang="en-US" sz="2667" dirty="0"/>
              <a:t> ←</a:t>
            </a:r>
            <a:r>
              <a:rPr lang="en-US" sz="2667" baseline="30000" dirty="0"/>
              <a:t>R</a:t>
            </a:r>
            <a:r>
              <a:rPr lang="en-US" sz="2667" dirty="0"/>
              <a:t> {-1, 1}</a:t>
            </a:r>
            <a:r>
              <a:rPr lang="en-US" sz="2667" baseline="30000" dirty="0"/>
              <a:t>d</a:t>
            </a:r>
            <a:r>
              <a:rPr lang="en-US" sz="2667" dirty="0"/>
              <a:t> </a:t>
            </a:r>
          </a:p>
          <a:p>
            <a:r>
              <a:rPr lang="en-US" sz="2667" dirty="0"/>
              <a:t>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7</a:t>
            </a:fld>
            <a:endParaRPr lang="en-US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2367166-C71A-8E42-B4E3-DEA00FA7CB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608357"/>
            <a:ext cx="10267951" cy="771407"/>
          </a:xfrm>
        </p:spPr>
        <p:txBody>
          <a:bodyPr/>
          <a:lstStyle/>
          <a:p>
            <a:pPr marL="0" indent="0">
              <a:buNone/>
            </a:pPr>
            <a:r>
              <a:rPr lang="en-US" sz="2667" u="sng" dirty="0"/>
              <a:t>Example:</a:t>
            </a:r>
            <a:r>
              <a:rPr lang="en-US" sz="2667" dirty="0"/>
              <a:t> </a:t>
            </a:r>
            <a:r>
              <a:rPr lang="en-US" sz="2667" dirty="0" err="1"/>
              <a:t>InstaHide</a:t>
            </a:r>
            <a:r>
              <a:rPr lang="en-US" sz="2667" dirty="0"/>
              <a:t> [Huang et al. ICML ’20]</a:t>
            </a:r>
          </a:p>
        </p:txBody>
      </p:sp>
      <p:pic>
        <p:nvPicPr>
          <p:cNvPr id="43" name="Picture 16" descr="Teacup Dogs for Tiny-Canine Lovers">
            <a:extLst>
              <a:ext uri="{FF2B5EF4-FFF2-40B4-BE49-F238E27FC236}">
                <a16:creationId xmlns:a16="http://schemas.microsoft.com/office/drawing/2014/main" id="{96A07CAD-CACB-5B41-8981-2D2294C6C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4129520" y="3079624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9873997D-461B-6545-89A3-DC2DDA009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4862353" y="3078721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How we found coronavirus in a cat">
            <a:extLst>
              <a:ext uri="{FF2B5EF4-FFF2-40B4-BE49-F238E27FC236}">
                <a16:creationId xmlns:a16="http://schemas.microsoft.com/office/drawing/2014/main" id="{0D329069-0993-4243-BDC3-2C7AD1241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3396687" y="3079624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Teacup Dogs for Tiny-Canine Lovers">
            <a:extLst>
              <a:ext uri="{FF2B5EF4-FFF2-40B4-BE49-F238E27FC236}">
                <a16:creationId xmlns:a16="http://schemas.microsoft.com/office/drawing/2014/main" id="{CCC52DFF-187E-AC40-97A9-EB91D647F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5845772" y="3935578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5F9013CF-300C-054F-AA13-E8D7517A1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6993067" y="3935578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How we found coronavirus in a cat">
            <a:extLst>
              <a:ext uri="{FF2B5EF4-FFF2-40B4-BE49-F238E27FC236}">
                <a16:creationId xmlns:a16="http://schemas.microsoft.com/office/drawing/2014/main" id="{C951FAFE-95DD-6442-ABB5-0126CD6B4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4676580" y="3935578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Teacup Dogs for Tiny-Canine Lovers">
            <a:extLst>
              <a:ext uri="{FF2B5EF4-FFF2-40B4-BE49-F238E27FC236}">
                <a16:creationId xmlns:a16="http://schemas.microsoft.com/office/drawing/2014/main" id="{D004F868-2A70-5141-8B5B-5002D830F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7968380" y="3680434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F26FE272-DCB9-1E4A-9AEF-CD910A41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7971275" y="3688473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ow we found coronavirus in a cat">
            <a:extLst>
              <a:ext uri="{FF2B5EF4-FFF2-40B4-BE49-F238E27FC236}">
                <a16:creationId xmlns:a16="http://schemas.microsoft.com/office/drawing/2014/main" id="{AD6E3374-637F-E34F-8F55-BE04F0245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7965485" y="3680434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15C82-1298-DA42-9A36-56711D3A28DA}"/>
              </a:ext>
            </a:extLst>
          </p:cNvPr>
          <p:cNvSpPr txBox="1"/>
          <p:nvPr/>
        </p:nvSpPr>
        <p:spPr>
          <a:xfrm>
            <a:off x="6789867" y="5659717"/>
            <a:ext cx="1133644" cy="5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⊙</a:t>
            </a:r>
            <a:r>
              <a:rPr lang="en-US" sz="2667" dirty="0"/>
              <a:t> </a:t>
            </a:r>
            <a:r>
              <a:rPr lang="en-US" sz="2667" dirty="0" err="1"/>
              <a:t>σ</a:t>
            </a:r>
            <a:r>
              <a:rPr lang="en-US" sz="2667" dirty="0"/>
              <a:t>  =   </a:t>
            </a:r>
          </a:p>
        </p:txBody>
      </p:sp>
      <p:sp>
        <p:nvSpPr>
          <p:cNvPr id="57" name="Up Arrow 56">
            <a:extLst>
              <a:ext uri="{FF2B5EF4-FFF2-40B4-BE49-F238E27FC236}">
                <a16:creationId xmlns:a16="http://schemas.microsoft.com/office/drawing/2014/main" id="{EF70A9EF-0648-F14B-B96C-5D0598DBF69E}"/>
              </a:ext>
            </a:extLst>
          </p:cNvPr>
          <p:cNvSpPr/>
          <p:nvPr/>
        </p:nvSpPr>
        <p:spPr>
          <a:xfrm rot="11851388">
            <a:off x="9339195" y="3047674"/>
            <a:ext cx="465855" cy="78359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25E2E3-5A67-E14E-A62A-0AFE1B5ED422}"/>
              </a:ext>
            </a:extLst>
          </p:cNvPr>
          <p:cNvSpPr txBox="1"/>
          <p:nvPr/>
        </p:nvSpPr>
        <p:spPr>
          <a:xfrm>
            <a:off x="8904759" y="2185344"/>
            <a:ext cx="324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map pixel space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[0, 255] to [-1, 1]</a:t>
            </a:r>
          </a:p>
        </p:txBody>
      </p:sp>
      <p:pic>
        <p:nvPicPr>
          <p:cNvPr id="59" name="Picture 16" descr="Teacup Dogs for Tiny-Canine Lovers">
            <a:extLst>
              <a:ext uri="{FF2B5EF4-FFF2-40B4-BE49-F238E27FC236}">
                <a16:creationId xmlns:a16="http://schemas.microsoft.com/office/drawing/2014/main" id="{1A9C2902-0B71-BE4F-BC9C-6B6963880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r="10512"/>
          <a:stretch/>
        </p:blipFill>
        <p:spPr bwMode="auto">
          <a:xfrm>
            <a:off x="5732899" y="5417968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03753134-07FB-A644-BBC9-04ACA7306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730"/>
          <a:stretch/>
        </p:blipFill>
        <p:spPr bwMode="auto">
          <a:xfrm>
            <a:off x="5735793" y="5426006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How we found coronavirus in a cat">
            <a:extLst>
              <a:ext uri="{FF2B5EF4-FFF2-40B4-BE49-F238E27FC236}">
                <a16:creationId xmlns:a16="http://schemas.microsoft.com/office/drawing/2014/main" id="{C416464A-A742-C74D-BE74-A1BC0465A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5730004" y="5417968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BDB50BD-6B9E-D54F-8D9E-70CA3DDD6792}"/>
              </a:ext>
            </a:extLst>
          </p:cNvPr>
          <p:cNvSpPr/>
          <p:nvPr/>
        </p:nvSpPr>
        <p:spPr>
          <a:xfrm>
            <a:off x="7695989" y="5423465"/>
            <a:ext cx="1016980" cy="101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Up Arrow 61">
            <a:extLst>
              <a:ext uri="{FF2B5EF4-FFF2-40B4-BE49-F238E27FC236}">
                <a16:creationId xmlns:a16="http://schemas.microsoft.com/office/drawing/2014/main" id="{60567429-6320-C043-9AA5-BFACB7AE75AF}"/>
              </a:ext>
            </a:extLst>
          </p:cNvPr>
          <p:cNvSpPr/>
          <p:nvPr/>
        </p:nvSpPr>
        <p:spPr>
          <a:xfrm rot="13452842">
            <a:off x="8851080" y="5593084"/>
            <a:ext cx="472856" cy="489371"/>
          </a:xfrm>
          <a:prstGeom prst="upArrow">
            <a:avLst>
              <a:gd name="adj1" fmla="val 48455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88A8B0-3C91-F64B-8D0F-55DDED91038A}"/>
              </a:ext>
            </a:extLst>
          </p:cNvPr>
          <p:cNvSpPr txBox="1"/>
          <p:nvPr/>
        </p:nvSpPr>
        <p:spPr>
          <a:xfrm>
            <a:off x="9234177" y="5280910"/>
            <a:ext cx="32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learning still works!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862F95-9E36-DD43-B6C8-9C135A552A87}"/>
              </a:ext>
            </a:extLst>
          </p:cNvPr>
          <p:cNvGrpSpPr/>
          <p:nvPr/>
        </p:nvGrpSpPr>
        <p:grpSpPr>
          <a:xfrm>
            <a:off x="2816938" y="2528634"/>
            <a:ext cx="2566240" cy="453234"/>
            <a:chOff x="2816842" y="2672377"/>
            <a:chExt cx="2566240" cy="4532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EDAEDB-AC64-A246-8241-BCE19B0E745B}"/>
                </a:ext>
              </a:extLst>
            </p:cNvPr>
            <p:cNvSpPr txBox="1"/>
            <p:nvPr/>
          </p:nvSpPr>
          <p:spPr>
            <a:xfrm>
              <a:off x="2816842" y="2672377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</a:rPr>
                <a:t>private</a:t>
              </a:r>
              <a:r>
                <a:rPr lang="en-US" dirty="0">
                  <a:solidFill>
                    <a:srgbClr val="0070C0"/>
                  </a:solidFill>
                </a:rPr>
                <a:t> data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7D63AE-0D2A-8541-8433-0B3EA4B67519}"/>
                </a:ext>
              </a:extLst>
            </p:cNvPr>
            <p:cNvSpPr txBox="1"/>
            <p:nvPr/>
          </p:nvSpPr>
          <p:spPr>
            <a:xfrm>
              <a:off x="4172622" y="2672377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public</a:t>
              </a:r>
              <a:r>
                <a:rPr lang="en-US" dirty="0">
                  <a:solidFill>
                    <a:srgbClr val="C00000"/>
                  </a:solidFill>
                </a:rPr>
                <a:t> data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921B7C9-2FCC-664F-8875-FCC4DB1875C3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4409753" y="3041709"/>
              <a:ext cx="368099" cy="839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1AF1AAC-0725-C247-A5AD-8FC2920A0382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4777851" y="3041709"/>
              <a:ext cx="365760" cy="822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9E3D74B-A865-F64A-9CD0-10D37BF90D10}"/>
                </a:ext>
              </a:extLst>
            </p:cNvPr>
            <p:cNvCxnSpPr>
              <a:cxnSpLocks/>
            </p:cNvCxnSpPr>
            <p:nvPr/>
          </p:nvCxnSpPr>
          <p:spPr>
            <a:xfrm>
              <a:off x="3602056" y="2971707"/>
              <a:ext cx="0" cy="153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3ADC20D-634F-3745-AC0D-B7BC8613F1BD}"/>
              </a:ext>
            </a:extLst>
          </p:cNvPr>
          <p:cNvPicPr>
            <a:picLocks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7301" y="5415426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A3E148E8-FB65-EF4C-952E-DC9EA7D7A963}"/>
              </a:ext>
            </a:extLst>
          </p:cNvPr>
          <p:cNvSpPr/>
          <p:nvPr/>
        </p:nvSpPr>
        <p:spPr>
          <a:xfrm>
            <a:off x="628693" y="3883219"/>
            <a:ext cx="1548805" cy="1325879"/>
          </a:xfrm>
          <a:prstGeom prst="wedgeRectCallout">
            <a:avLst>
              <a:gd name="adj1" fmla="val 45110"/>
              <a:gd name="adj2" fmla="val -691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 formal privacy guarantee…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7AB5FF7-9946-714B-BC36-48148F2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</a:t>
            </a:r>
            <a:r>
              <a:rPr lang="en-US" sz="4400" dirty="0">
                <a:solidFill>
                  <a:srgbClr val="7030A0"/>
                </a:solidFill>
              </a:rPr>
              <a:t>private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rgbClr val="7030A0"/>
                </a:solidFill>
              </a:rPr>
              <a:t>learning on “encoded” data</a:t>
            </a:r>
          </a:p>
        </p:txBody>
      </p:sp>
    </p:spTree>
    <p:extLst>
      <p:ext uri="{BB962C8B-B14F-4D97-AF65-F5344CB8AC3E}">
        <p14:creationId xmlns:p14="http://schemas.microsoft.com/office/powerpoint/2010/main" val="35450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7" grpId="0" animBg="1"/>
      <p:bldP spid="58" grpId="0"/>
      <p:bldP spid="62" grpId="0" animBg="1"/>
      <p:bldP spid="63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8</a:t>
            </a:fld>
            <a:endParaRPr lang="en-US" alt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FCA58AC-EFBA-D049-B279-60AB0EE7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479387"/>
            <a:ext cx="10831871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34A7AB9-83E6-9D4A-9FF8-6C324FAB8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95"/>
          <a:stretch/>
        </p:blipFill>
        <p:spPr bwMode="auto">
          <a:xfrm>
            <a:off x="1300747" y="2463041"/>
            <a:ext cx="960120" cy="19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ow we found coronavirus in a cat">
            <a:extLst>
              <a:ext uri="{FF2B5EF4-FFF2-40B4-BE49-F238E27FC236}">
                <a16:creationId xmlns:a16="http://schemas.microsoft.com/office/drawing/2014/main" id="{95099FC9-88B8-9444-BE28-2F71A697F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1780807" y="3538158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E485BD-DFE7-ED4F-A6EA-DF0596EAEEE3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740927" y="4018218"/>
            <a:ext cx="2468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5BF73D2-1AD8-3F40-AC43-EAAB24606C7A}"/>
              </a:ext>
            </a:extLst>
          </p:cNvPr>
          <p:cNvPicPr>
            <a:picLocks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9744" y="3538158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730C1A-6103-124E-A4FA-603FDC78226C}"/>
              </a:ext>
            </a:extLst>
          </p:cNvPr>
          <p:cNvSpPr/>
          <p:nvPr/>
        </p:nvSpPr>
        <p:spPr>
          <a:xfrm>
            <a:off x="3286118" y="3561018"/>
            <a:ext cx="149546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InstaHide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2FFF07-36BA-CB4B-B9ED-19CA099E2B67}"/>
              </a:ext>
            </a:extLst>
          </p:cNvPr>
          <p:cNvCxnSpPr>
            <a:cxnSpLocks/>
          </p:cNvCxnSpPr>
          <p:nvPr/>
        </p:nvCxnSpPr>
        <p:spPr>
          <a:xfrm>
            <a:off x="6265061" y="4016383"/>
            <a:ext cx="2468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D0FA4A8-F00D-754C-967E-F34C62486031}"/>
              </a:ext>
            </a:extLst>
          </p:cNvPr>
          <p:cNvSpPr/>
          <p:nvPr/>
        </p:nvSpPr>
        <p:spPr>
          <a:xfrm>
            <a:off x="6810252" y="3559183"/>
            <a:ext cx="1495469" cy="914400"/>
          </a:xfrm>
          <a:prstGeom prst="roundRect">
            <a:avLst/>
          </a:prstGeom>
          <a:solidFill>
            <a:srgbClr val="F7C2C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Attack</a:t>
            </a:r>
          </a:p>
        </p:txBody>
      </p:sp>
      <p:pic>
        <p:nvPicPr>
          <p:cNvPr id="37" name="Picture 14" descr="How we found coronavirus in a cat">
            <a:extLst>
              <a:ext uri="{FF2B5EF4-FFF2-40B4-BE49-F238E27FC236}">
                <a16:creationId xmlns:a16="http://schemas.microsoft.com/office/drawing/2014/main" id="{F3E45883-3A72-EF42-8CE2-2C1C608B7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8788640" y="3538158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7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16D59E2-D521-7641-9174-19236D466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1" y="1925782"/>
            <a:ext cx="11135788" cy="42978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Undo the random bit flip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9</a:t>
            </a:fld>
            <a:endParaRPr lang="en-US" alt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FCA58AC-EFBA-D049-B279-60AB0EE7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F9816-95AD-324E-BCCF-DAF4E22088D0}"/>
              </a:ext>
            </a:extLst>
          </p:cNvPr>
          <p:cNvSpPr txBox="1"/>
          <p:nvPr/>
        </p:nvSpPr>
        <p:spPr>
          <a:xfrm>
            <a:off x="1055313" y="3087958"/>
            <a:ext cx="940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abs(             )  = abs(              </a:t>
            </a:r>
            <a:r>
              <a:rPr lang="en-US" baseline="30000" dirty="0"/>
              <a:t>⊙</a:t>
            </a:r>
            <a:r>
              <a:rPr lang="en-US" sz="3200" dirty="0"/>
              <a:t> </a:t>
            </a:r>
            <a:r>
              <a:rPr lang="en-US" sz="3200" dirty="0" err="1"/>
              <a:t>σ</a:t>
            </a:r>
            <a:r>
              <a:rPr lang="en-US" sz="2400" dirty="0"/>
              <a:t> </a:t>
            </a:r>
            <a:r>
              <a:rPr lang="en-US" sz="3600" dirty="0">
                <a:latin typeface="Cambria" panose="02040503050406030204" pitchFamily="18" charset="0"/>
              </a:rPr>
              <a:t>) = abs(             ) =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C5F85-92EE-6F40-9681-B7FEB9E2CF40}"/>
              </a:ext>
            </a:extLst>
          </p:cNvPr>
          <p:cNvGrpSpPr>
            <a:grpSpLocks noChangeAspect="1"/>
          </p:cNvGrpSpPr>
          <p:nvPr/>
        </p:nvGrpSpPr>
        <p:grpSpPr>
          <a:xfrm>
            <a:off x="4956883" y="2881845"/>
            <a:ext cx="1143000" cy="1098121"/>
            <a:chOff x="4081218" y="2976352"/>
            <a:chExt cx="612625" cy="614875"/>
          </a:xfrm>
        </p:grpSpPr>
        <p:pic>
          <p:nvPicPr>
            <p:cNvPr id="30" name="Picture 16" descr="Teacup Dogs for Tiny-Canine Lovers">
              <a:extLst>
                <a:ext uri="{FF2B5EF4-FFF2-40B4-BE49-F238E27FC236}">
                  <a16:creationId xmlns:a16="http://schemas.microsoft.com/office/drawing/2014/main" id="{061325E6-C9A8-D543-858B-E5F33C9FC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r="10512"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2BD28210-7048-DC48-9D9B-9B4BD0EC8A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r="14730"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ow we found coronavirus in a cat">
              <a:extLst>
                <a:ext uri="{FF2B5EF4-FFF2-40B4-BE49-F238E27FC236}">
                  <a16:creationId xmlns:a16="http://schemas.microsoft.com/office/drawing/2014/main" id="{E019C9D5-A14C-BC48-B2B1-4B4442FADC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8" r="22386"/>
            <a:stretch/>
          </p:blipFill>
          <p:spPr bwMode="auto">
            <a:xfrm>
              <a:off x="4081218" y="2984111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76B81C-5050-FC42-AD5B-FDBAE0D5FF1F}"/>
              </a:ext>
            </a:extLst>
          </p:cNvPr>
          <p:cNvGrpSpPr>
            <a:grpSpLocks noChangeAspect="1"/>
          </p:cNvGrpSpPr>
          <p:nvPr/>
        </p:nvGrpSpPr>
        <p:grpSpPr>
          <a:xfrm>
            <a:off x="8349035" y="2875626"/>
            <a:ext cx="1143000" cy="1098119"/>
            <a:chOff x="4081217" y="2976352"/>
            <a:chExt cx="612626" cy="614875"/>
          </a:xfrm>
        </p:grpSpPr>
        <p:pic>
          <p:nvPicPr>
            <p:cNvPr id="43" name="Picture 16" descr="Teacup Dogs for Tiny-Canine Lovers">
              <a:extLst>
                <a:ext uri="{FF2B5EF4-FFF2-40B4-BE49-F238E27FC236}">
                  <a16:creationId xmlns:a16="http://schemas.microsoft.com/office/drawing/2014/main" id="{309E30E4-2131-6B4D-82CE-B900483B3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9" r="10512"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35AA48C2-57A1-764C-AC36-298B4B9855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" r="14730"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How we found coronavirus in a cat">
              <a:extLst>
                <a:ext uri="{FF2B5EF4-FFF2-40B4-BE49-F238E27FC236}">
                  <a16:creationId xmlns:a16="http://schemas.microsoft.com/office/drawing/2014/main" id="{09DD9471-D7E7-7048-9504-8A88A0776A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8" r="22386"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4B14336-9FDF-B347-826F-E7B31E40C5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32544" y="2857500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BF8A4C2-BAE7-7B44-9A7A-3EC3C170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3178" y="2857500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52270360-89B9-614D-A534-2A037D52D051}"/>
              </a:ext>
            </a:extLst>
          </p:cNvPr>
          <p:cNvSpPr/>
          <p:nvPr/>
        </p:nvSpPr>
        <p:spPr>
          <a:xfrm>
            <a:off x="8993523" y="1587171"/>
            <a:ext cx="2466110" cy="971342"/>
          </a:xfrm>
          <a:prstGeom prst="wedgeRectCallout">
            <a:avLst>
              <a:gd name="adj1" fmla="val 24490"/>
              <a:gd name="adj2" fmla="val 75701"/>
            </a:avLst>
          </a:prstGeom>
          <a:solidFill>
            <a:srgbClr val="F7C2C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this is clearly </a:t>
            </a:r>
            <a:r>
              <a:rPr lang="en-US" sz="2800" b="1" dirty="0">
                <a:solidFill>
                  <a:schemeClr val="tx1"/>
                </a:solidFill>
              </a:rPr>
              <a:t>not</a:t>
            </a:r>
            <a:r>
              <a:rPr lang="en-US" sz="2800" dirty="0">
                <a:solidFill>
                  <a:schemeClr val="tx1"/>
                </a:solidFill>
              </a:rPr>
              <a:t> private!!!</a:t>
            </a:r>
          </a:p>
        </p:txBody>
      </p:sp>
      <p:pic>
        <p:nvPicPr>
          <p:cNvPr id="47" name="Picture 14" descr="How we found coronavirus in a cat">
            <a:extLst>
              <a:ext uri="{FF2B5EF4-FFF2-40B4-BE49-F238E27FC236}">
                <a16:creationId xmlns:a16="http://schemas.microsoft.com/office/drawing/2014/main" id="{47FCEA5E-3188-8144-8FBE-2026D1E4A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2386"/>
          <a:stretch/>
        </p:blipFill>
        <p:spPr bwMode="auto">
          <a:xfrm>
            <a:off x="10232544" y="4230958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3E4D816D-DF74-9C4A-9009-29E977485D01}"/>
              </a:ext>
            </a:extLst>
          </p:cNvPr>
          <p:cNvSpPr/>
          <p:nvPr/>
        </p:nvSpPr>
        <p:spPr>
          <a:xfrm>
            <a:off x="10418619" y="4488872"/>
            <a:ext cx="718068" cy="649224"/>
          </a:xfrm>
          <a:prstGeom prst="ellipse">
            <a:avLst/>
          </a:prstGeom>
          <a:solidFill>
            <a:srgbClr val="F7C2C2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9F00BDA-BD96-5C4A-9416-B7ABF3D43C88}"/>
              </a:ext>
            </a:extLst>
          </p:cNvPr>
          <p:cNvSpPr/>
          <p:nvPr/>
        </p:nvSpPr>
        <p:spPr>
          <a:xfrm>
            <a:off x="10418619" y="3121672"/>
            <a:ext cx="718068" cy="646331"/>
          </a:xfrm>
          <a:prstGeom prst="ellipse">
            <a:avLst/>
          </a:prstGeom>
          <a:solidFill>
            <a:srgbClr val="F7C2C2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1727</Words>
  <Application>Microsoft Macintosh PowerPoint</Application>
  <PresentationFormat>Widescreen</PresentationFormat>
  <Paragraphs>301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Bradley Hand</vt:lpstr>
      <vt:lpstr>Calibri</vt:lpstr>
      <vt:lpstr>Calibri Light</vt:lpstr>
      <vt:lpstr>Cambria</vt:lpstr>
      <vt:lpstr>Cambria Math</vt:lpstr>
      <vt:lpstr>Symbol</vt:lpstr>
      <vt:lpstr>Wingdings</vt:lpstr>
      <vt:lpstr>Office Theme</vt:lpstr>
      <vt:lpstr>Differentially Private Learning Needs Better Features</vt:lpstr>
      <vt:lpstr>Goal: train a ML model with “privacy”</vt:lpstr>
      <vt:lpstr>Goal: train a ML model with “privacy”</vt:lpstr>
      <vt:lpstr>Goal: train a ML model with “privacy”</vt:lpstr>
      <vt:lpstr>Goal: train a ML model with “privacy”</vt:lpstr>
      <vt:lpstr>Goal: train a ML model with “privacy”</vt:lpstr>
      <vt:lpstr>Goal: private learning on “encoded” data</vt:lpstr>
      <vt:lpstr>We show a reconstruct ion attack on InstaHide.</vt:lpstr>
      <vt:lpstr>We show a reconstruct ion attack on InstaHide.</vt:lpstr>
      <vt:lpstr>We show a reconstruct ion attack on InstaHide.</vt:lpstr>
      <vt:lpstr>We show a reconstruct ion attack on InstaHide.</vt:lpstr>
      <vt:lpstr>Goal: train a ML model with “privacy”</vt:lpstr>
      <vt:lpstr>Goal: train a ML model with “privacy”</vt:lpstr>
      <vt:lpstr>Is data secrecy sufficient?</vt:lpstr>
      <vt:lpstr>Models memorize their training data.</vt:lpstr>
      <vt:lpstr>Larger models are less private. </vt:lpstr>
      <vt:lpstr>Larger models are less private. </vt:lpstr>
      <vt:lpstr>Larger models are less private. </vt:lpstr>
      <vt:lpstr>Larger models are less private. </vt:lpstr>
      <vt:lpstr>Larger models are less private. </vt:lpstr>
      <vt:lpstr>Goal: train a ML model with “privacy”</vt:lpstr>
      <vt:lpstr>Preventing data leakage with decade-old ML  </vt:lpstr>
      <vt:lpstr>Goal: train a ML model with “privacy”</vt:lpstr>
      <vt:lpstr>How? Private Gradient Descent</vt:lpstr>
      <vt:lpstr>Non-private deep learning can achieve  near-perfect accuracy.</vt:lpstr>
      <vt:lpstr>Differentially private deep learning  lowers accuracy significantly.</vt:lpstr>
      <vt:lpstr>Differentially private deep learning  lowers accuracy significantly.</vt:lpstr>
      <vt:lpstr>Differential privacy without deep learning improves accuracy.</vt:lpstr>
      <vt:lpstr>Privacy-free features from “old-school” image recognition.</vt:lpstr>
      <vt:lpstr>PowerPoint Presentation</vt:lpstr>
      <vt:lpstr>PowerPoint Presentation</vt:lpstr>
      <vt:lpstr>Surpassing handcrafted features with more private data.</vt:lpstr>
      <vt:lpstr>Surpassing handcrafted features with more private data.</vt:lpstr>
      <vt:lpstr>Surpassing handcrafted features with more private data.</vt:lpstr>
      <vt:lpstr>Surpassing handcrafted features with more private data.</vt:lpstr>
      <vt:lpstr>Surpassing handcrafted features with more public data.</vt:lpstr>
      <vt:lpstr>With access to a public dataset,  privacy comes almost for free! </vt:lpstr>
      <vt:lpstr>Goal: train a ML model with “privacy”</vt:lpstr>
      <vt:lpstr>Can we bridge the accuracy gap in differentially private learning?</vt:lpstr>
      <vt:lpstr>How much privacy do we really get from DP-SGD?</vt:lpstr>
      <vt:lpstr>Is differential privacy sufficient? No! We also need secure decentralized training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(and isn't) private learning?</dc:title>
  <dc:creator>Florian Simon Tramer</dc:creator>
  <cp:lastModifiedBy>Florian Simon Tramer</cp:lastModifiedBy>
  <cp:revision>70</cp:revision>
  <dcterms:created xsi:type="dcterms:W3CDTF">2021-04-06T20:57:14Z</dcterms:created>
  <dcterms:modified xsi:type="dcterms:W3CDTF">2021-04-16T19:01:35Z</dcterms:modified>
</cp:coreProperties>
</file>