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1176" r:id="rId4"/>
    <p:sldId id="258" r:id="rId5"/>
    <p:sldId id="1167" r:id="rId6"/>
    <p:sldId id="1168" r:id="rId7"/>
    <p:sldId id="259" r:id="rId8"/>
    <p:sldId id="1169" r:id="rId9"/>
    <p:sldId id="1170" r:id="rId10"/>
    <p:sldId id="260" r:id="rId11"/>
    <p:sldId id="261" r:id="rId12"/>
    <p:sldId id="262" r:id="rId13"/>
    <p:sldId id="1151" r:id="rId14"/>
    <p:sldId id="263" r:id="rId15"/>
    <p:sldId id="264" r:id="rId16"/>
    <p:sldId id="265" r:id="rId17"/>
    <p:sldId id="1154" r:id="rId18"/>
    <p:sldId id="266" r:id="rId19"/>
    <p:sldId id="1166" r:id="rId20"/>
    <p:sldId id="267" r:id="rId21"/>
    <p:sldId id="1172" r:id="rId22"/>
    <p:sldId id="1171" r:id="rId23"/>
    <p:sldId id="269" r:id="rId24"/>
    <p:sldId id="270" r:id="rId25"/>
    <p:sldId id="271" r:id="rId26"/>
    <p:sldId id="1173" r:id="rId27"/>
    <p:sldId id="1178" r:id="rId28"/>
    <p:sldId id="272" r:id="rId29"/>
    <p:sldId id="1179" r:id="rId30"/>
    <p:sldId id="273" r:id="rId31"/>
    <p:sldId id="274" r:id="rId32"/>
    <p:sldId id="275" r:id="rId33"/>
    <p:sldId id="294" r:id="rId34"/>
    <p:sldId id="277" r:id="rId35"/>
    <p:sldId id="1161" r:id="rId36"/>
    <p:sldId id="279" r:id="rId37"/>
    <p:sldId id="1144" r:id="rId38"/>
    <p:sldId id="1146" r:id="rId39"/>
    <p:sldId id="396" r:id="rId40"/>
    <p:sldId id="287" r:id="rId41"/>
    <p:sldId id="288" r:id="rId42"/>
    <p:sldId id="289" r:id="rId43"/>
    <p:sldId id="1159" r:id="rId44"/>
    <p:sldId id="1157" r:id="rId45"/>
    <p:sldId id="290" r:id="rId46"/>
    <p:sldId id="1158" r:id="rId47"/>
    <p:sldId id="292" r:id="rId48"/>
    <p:sldId id="1160" r:id="rId49"/>
    <p:sldId id="29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5"/>
    <p:restoredTop sz="94707"/>
  </p:normalViewPr>
  <p:slideViewPr>
    <p:cSldViewPr snapToGrid="0">
      <p:cViewPr varScale="1">
        <p:scale>
          <a:sx n="115" d="100"/>
          <a:sy n="115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2:52.5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41,'109'0,"-45"0,2 0,10 0,3 0,10 0,2 0,7 1,0-2,-7-1,-3 1,-18 0,-5-1,39-4,-34-3,-20 4,2-2,-6 4,-5 2,1 0,0 1,-1-2,0 2,-5 0,-3 0,-2 0,-3 0,-1 0,0 0,-4-1,3 1,2 0,5 0,7 0,-1 0,2 0,-6 0,-4 3,-3-1,-7 0,-3 3,1-2,-3 1,5-3,-1-1,-2 0,4 0,-1 0,1 0,-1 0,-2 0,2 0,-4 0,7 0,-9 2,4 0,-4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3:55:51.1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24,'81'6,"7"1,5-3,-39 0,1-1,4 1,3 0,19-2,6 0,-18-1,3 0,2 0,8 0,4-2,-1 1,4 0,-1 0,-1 1,-8-1,-2 1,-3 1,21 0,-5 1,-16 1,-5-1,-11 0,-4 0,32 0,-6-2,-4 0,3 1,-2 1,7 1,3-2,-8-1,-3-1,-8 0,-2 0,10 0,1 0,-5 0,4 0,6 0,13 0,1 0,-13 0,-18 0,-17 0,-1 0,-7 0,-4 0,-6 0,2 0,0 0,0 0,0 0,-1 0,1-2,1 0,1 0,-1-1,-1 2,3-1,5-3,6 0,5-3,1 0,0 1,2-1,-3 2,-2 1,-1 0,-3 2,-1-1,0 2,-1-1,1 0,0-2,-1 0,-2 1,-3 1,-4 3,-6 0,-1 0,-4-1,-3 1,1 0,-1 0,4 0,3 0,-3 0,-2 0,-3 0,-2 0,-2 0,1 0,-1 0,-1 0,8 0,-9 0,4 0,-1 0,-3 0,6 0,0 0,-6 0,6 0,1 0,-6 0,7 0,-10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4:17:00.8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0 156,'74'0,"-6"0,-1 0,5 0,13 0,-22 1,7 1,-6 0,5-1,2 1,9-1,2 1,1-1,8 1,2-1,-1 0,-7-1,-1 0,-1 0,-5 0,-1 0,-3 0,21 0,-4 0,-14 0,-3 0,-9 0,-4 0,34 0,-42 0,-1 0,45 0,-12 0,1 0,-6 0,-5 0,-3 0,-9 0,-5-2,18-2,0-1,3-2,-4 1,-19 2,3 0,-7 3,-8 0,-2 1,-5 0,-4 0,2 1,-6 3,-1 1,-1 0,-3-2,-2-3,2 1,-3-1,0 0,0 0,-3 0,0 0,7 0,1 0,10 0,9 2,2 0,9 1,3-1,5-1,-6 2,-7 0,-13 3,-4 0,3-2,0 1,0-2,-2 1,8-1,0-2,0 0,0-1,-8 1,0 2,-1-1,-4 0,0-1,0-1,-1 0,-1 0,-1 0,1 0,3 0,4 0,3 0,14 0,5 0,5 0,-3 0,-13 0,-6 0,-4 0,2 0,-3 0,4 0,-5 0,0 0,-1 0,-3 0,0 0,1 0,4 0,0 0,-1 0,-3 0,-5 0,-4 0,-3 0,-2 0,-1-1,4-1,2 0,0 0,-1 1,0 1,-2-1,-4 1,0 0,1 0,1 0,1 0,-1-1,-1 1,-1 0,1 0,1 0,4-1,-2-1,-1-1,-4 0,1 0,0-1,1-5,8-1,16 2,31 5,4 6,5 2,-8 0,-7-1,9-1,-9-2,-6 0,-9-1,-7 0,-2 0,0 0,5 0,1 0,1 0,2 0,-5 0,-6 0,0 0,-5 0,7 0,8 0,3 0,2 0,-8 0,-10 0,-10 0,-9 0,-5 0,5 0,-4 0,6 0,3 0,-6 0,6 0,-4 0,7 0,9 0,7 1,28 3,11 1,8 0,3-2,-17 0,-3-3,-9 1,2-1,-5 0,-5 0,-3 0,-9 0,0 0,-8 1,-1 1,-2 3,-3 2,0-2,-7 0,-3-3,2-1,6-1,14 0,16 0,7 0,-1 0,-9 0,-2 0,-7 0,-2 0,3 0,-13 0,5 0,-1 0,-4 0,9 0,-2 0,1 0,1 0,8 0,-5 0,-3 0,-5 0,-9 0,4 0,1 0,1 0,5 0,3 0,1 0,3 0,-2 0,0 0,0 0,10 0,8 0,6 0,2 0,-8 0,2 0,-3 0,9 0,-2 0,-6 0,-7 0,-8 0,3 0,-2 0,-2 0,-8 0,2 0,2 0,3 0,1 0,-2 0,5 0,5 0,3 0,20-4,0-1,-2-2,-5-2,-21 1,-1 0,-7 0,-7 2,-3 0,-2 1,-2 2,1 0,-3 2,-2 0,-4 1,0 0,0 0,0 0,2-1,-5 1,-1 0,3-2,1-2,14-3,5-2,2-1,1 2,-7 0,3 3,4-1,0-1,5-1,9 0,6 2,3 2,-7 4,-9 0,-10 0,-12 0,-10 0,-2 0,3 0,-1 0,5 0,-8 0,5 0,0 0,-4-5,3-19,-12 13,2-12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2:20:50.3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89,'70'0,"2"0,-4 0,14 0,16 0,-42 0,0 0,-4 0,2 0,7-1,1-1,2 1,0-1,-4 0,0 0,1 0,-2 1,36 0,-8 1,-1 0,-6-1,1 1,4 0,4 3,6 0,-32 0,5 1,16-1,3 0,9-1,1 0,2 0,-1 1,-15 0,-6 0,-18 2,-5 0,25 6,-32-1,-12-2,-2-2,9 2,9 0,8 0,9 1,1-2,0-2,-2-3,0 0,1-2,-4 1,-2-1,-6 0,-5 1,-1 2,-4 0,2 3,3 0,0 1,9-1,5-2,5-1,6-2,-5 0,-2-1,-4 0,-5 0,-1 0,-3 0,-2 0,-5 0,-1 0,-5 0,-1 0,1 0,-1 0,2 0,1 0,3 0,1 0,9 0,2 0,-3 0,-1 0,-6 0,7 0,-3 0,-2 0,-9 0,-8 0,3 0,0-2,5 1,4-3,8-1,3 2,3 0,4 1,0 2,4-1,1 1,1 0,-3 0,5-1,2 1,3 0,3-2,0-3,4-3,-3-3,-4 2,-2 0,-2 0,12-1,3 0,2 0,2 1,-15 1,0-1,-6 2,2 3,5 1,-4 2,-2 1,4 0,1 0,5-1,-1 1,-11 0,27 0,-39 0,4-3,12-2,5-1,12-3,2 0,1-1,-1 1,-12 0,-3 2,-12 4,-4 0,34 1,-21 2,9-1,-5 1,0 0,2 0,2 0,6 0,8-1,1 1,-43 0,0 0,3 0,0 0,4 0,-1 0,-1 0,-2 0,-3 0,-2 0,45 0,-11 0,-6 0,-11 0,-9 0,-10 0,-8 0,-8 0,-5 0,1 0,2 0,1 0,2 0,0 0,1 0,0 0,-3 0,-3 0,-6 0,2 0,0 0,0-2,2 0,2-3,3 0,12 2,18 1,15 2,12 0,0 0,-5 0,-17 0,-12 0,-11 0,-6 0,7 1,-2 4,1 4,-2 3,-5 2,-5 0,-9-2,-6-1,-5-3,5-13,4 2,18-12,21 6,23-3,-4 5,6 0,-10 1,-1 1,5 0,-1 1,-8 2,-6 0,9 2,22-1,-33 0,-12 1,-15 0,-7-1,-5 1,-1 0,0 0,-1 0,1 0,-2 0,-2 0,-2 0,-5 0,2 0,1 0,-1 0,4 0,-1 0,5 0,3 0,0 0,1 0,0 0,-2 0,-2 0,-4 0,-3 0,1 0,1 0,6 0,5 0,7 0,7 0,10 0,16 0,6 0,2 2,-12 2,-16 3,-18-1,-13-2,-6-2,2-2,0 8,1-4,-2 7,0-8,0 3,4 0,-4 3,-1-3,2 2,-2-2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2:59.1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0 392,'64'0,"0"0,43 0,17 0,-38 0,5 0,5 0,5 0,1 0,7 0,1 0,3 0,-2 0,5 0,-1 0,2 0,-1 0,-2 0,-6 0,-2 0,-2 0,1 0,-2 0,23-3,-1 2,-3-2,-8 0,0-1,-6 1,-2 1,1-2,1-2,-5 3,-8 1,-5-2,-2 1,20 3,-3-2,12-2,-2 0,-20 2,-1 0,-3 0,-1-1,-3 1,-3 2,3-1,-1 1,0-1,-2 1,3 0,0 0,1 0,1 0,-1 0,-1 0,0 0,-2-2,-4 2,1 0,-5 0,4 0,-5 0,0 0,-1 0,1 0,1 0,-1 0,2-1,-1 0,2-2,0-3,1 2,-1-2,-1-3,1 0,-2 1,2 0,-1-2,-1 2,1-2,-2 2,-4-1,-3 1,-4-1,-2 0,53-5,-21 5,-8 3,-17 6,-15 0,-10 0,-11 0,-3 0,4 0,6 0,22-1,16-2,10-1,-2 0,-17 3,-15 1,-14 0,-3 0,-2 0,-4 0,4 0,-1 0,-4 0,-2 0,-1 0,0 0,17 1,13 5,14 0,7 0,-4-4,-3-2,1 2,1-2,-6 0,-3 0,-1 0,-3 0,2 0,3 0,-2 0,-1 0,-4 0,-7 0,-4 0,-9 0,-8 0,-6 0,-3 0,-5 3,4 1,3 4,2 3,0 1,0-1,-6 0,1-3,0-3,0-3,7-2,5 0,0 0,-4 0,-4 0,-6 0,1 0,5 0,-3 0,5 0,-3 0,2 0,4 0,0 0,0 0,1 0,-5 0,-2 0,-3-2,-6 0,8-1,-7 1,7 1,-1 1,-6 0,9 0,-7 0,3 0,0 0,0 0,-1 0,1 0,-3 0,4 0,-3 0,0 0,5 0,-11 0,14 6,4-2,26 1,31-10,6-4,15-1,-23 4,2-2,6 3,15-2,5 0,0 0,7-1,-1 3,-5-2,-19 1,-5 4,-4-2,28-3,-7-1,-32 4,-7-2,36-1,-23 3,-5 3,-14 1,-13-2,-9 2,-7 0,-2 0,5 0,12 0,15-4,18-2,1-8,5-5,-4 3,-5-3,-4 4,-17 1,-10 5,-5 3,4 2,8 11,13 5,-8 3,-9 3,-15-6,-14-5,4-2,-2-2,4-2,2 1,2-2,6 1,13-1,4 0,15 0,7 4,2 0,7 0,-5-2,4 2,-5 2,-4 0,-8 1,-11-2,-5 1,-3-2,4 1,5-1,10-1,4-3,4 0,2 0,-5 0,1 0,-9 0,-8 0,-9 0,-13 0,-4 0,-1 0,0 0,10 0,3 0,7 0,20 0,18 0,17 1,11 5,-8 0,-2 3,-19-5,-15-4,-20 0,-8 0,3 0,1 0,4 0,-2 0,2 0,1 0,0 0,-2 0,-5 0,-5 0,-5 0,-5 0,-4 0,-4 0,-2 0,2 0,3 0,3 0,5 0,6 0,-1 0,2 0,0 0,-3 0,-1 0,-1 0,1 0,8 0,8 0,8 0,9 4,6 3,0-1,3 1,5-3,-1-4,18 2,13-2,-50 0,2 0,9-3,1 2,1-1,-1-1,0 1,-1-1,-11 2,-3-2,30 3,-23 0,-22 0,3 0,-10 0,6 0,3 0,6 0,9 0,8 0,3 0,4 0,-1 0,2 0,0 0,-7 0,-5 0,-10 0,-7 0,-6 0,-5 0,1 0,-4-4,5-2,3 1,3 1,9 0,4 2,6 2,4 0,-1-1,2 1,10 0,-2 0,6 0,-5 0,-3 0,6 0,0 0,-9 0,2 3,14 5,12 1,19 9,-59-10,2 2,-3-2,0 3,43 4,-28-3,-15-2,-9-4,4 4,3-5,0 1,-3-3,-3-1,-3 0,-6-2,-1 2,-4 2,6 5,7 0,-3 2,-3 0,-8-6,-11 2,-2-3,-7 0,2-1,-2-2,2-5,-1 3,0-3,6 2,-2 2,5 0,-5 3,-5 0,1 2,-9 14,1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3:08.2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1 270,'113'0,"0"0,-21 0,13 0,10 0,-49 0,2 0,11 0,4 0,5 0,0 0,2 0,-4 0,-11 0,-7 0,31 0,-34 0,-19 0,1 0,2 0,4 0,2 0,6 0,2-5,0-1,1-2,-6 3,-1 3,-7 0,1-2,-2 1,-3-3,11 2,8-1,14-2,11 4,4-1,2 4,8 0,-13 0,-14 0,-13 0,-12 0,2 0,-1 0,2 0,-2 0,1 0,-1 0,10 0,3 0,12 0,2 0,4 0,12-2,3-1,11-4,0-2,2-4,7-2,2 2,-60 7,1 2,53-3,-6 5,-7 0,-5 2,-1 0,-14 3,-9 4,-8 1,9 6,5 1,9-5,14-1,10-5,-1-4,6 0,0-3,-54 0,2 2,4-2,3 0,-6 1,-3 0,46 2,-35 0,-15 3,-10 1,-1-1,-6 2,-2-1,3-1,-1 1,0 3,1-3,1 3,3-2,0 1,5-1,1-5,0 2,1-2,8 0,0 0,3 0,1 0,-2 0,2 0,2 0,0 0,3 0,0 0,1 0,0 0,4-2,1-2,1-4,-5 3,-7-2,-8-1,-2 2,-6-2,-4 4,-5-2,-1 2,2 0,-1 3,-1 1,9 0,28-4,31-7,-41 0,1 0,7-4,-2-1,1 1,-4 0,40-7,-27 10,-34 7,-13 3,4 0,0 0,-1 2,-5 0,-2 0,2 0,-3 0,3 0,1 0,1 0,-1 0,4 0,5 0,3 0,4 0,0 0,3-3,-1-1,0 2,0-1,1-1,0 0,-3 1,-5 0,0 2,-5 1,1 0,-4 0,-5 0,1 0,-4 0,4 0,-6 0,-2 0,0 0,-2 0,4 0,6 0,6 0,11 0,7 0,-6 0,-9 0,-7 0,-10 0,2 0,-2 0,1 0,3 0,1 0,-1 0,3 0,-2 0,0 0,-1 0,-1 0,-7 0,-2 1,-1 2,0 0,4-2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6:21.8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42,'114'0,"-44"0,0 0,12 0,1 0,12 0,1 0,9 2,-3-4,-4 2,-5-1,-18-1,-6 1,42-8,-36 3,-21-1,-1 1,-4 1,-5 3,0 2,0 0,0-1,1 1,-8 0,-1 0,-3 0,-4 0,0 0,1 0,-6-2,4 2,1 0,7 0,5 0,1 0,1 0,-4 0,-7 3,-4-1,-3 1,-7 2,3-2,-5 1,7-1,-3-3,-1 0,6 0,-4 0,3 0,-2 0,-3 0,6 0,-9 0,10 0,-10 0,5 3,-6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6:37.2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1 195,'88'0,"18"0,20 0,-50 0,4 0,10 0,3 0,7 0,-1 0,2 0,2 0,-5 0,-2 0,0 0,-1 0,-7 0,0 0,-5 0,1 0,-3 0,-1 0,-11 0,-1 0,1 0,-3 0,63 0,0 0,-2 0,-6 0,-10 3,-6 1,-4 2,1 2,4 2,4-2,-4-1,-3-2,-6-4,3-1,3 0,-7 4,-5-1,-4 5,-1 3,6 2,-3 1,13 0,-3-2,5-6,-1-3,-11-1,-6-2,-19 0,-8 0,-9 0,-3 0,20 0,23-8,21-8,13-7,-21 0,-30 8,-25 7,-24 5,-9 3,4 0,14 0,1 0,12-3,-4-4,-1 0,-2 3,-5-1,-4 3,-6 2,-4-2,3 2,-4 0,9-1,0 1,3-3,3-1,2-2,0-1,0 2,-7 0,-5 5,-1-1,-2 1,2 0,2 0,7 0,1 0,3 0,0 0,1 0,-1 0,-3 0,4 0,11 0,28 0,26 0,17 0,-5 0,-16 0,-28 0,-18 0,-8 0,-8 0,5 0,0-3,-2-2,0 0,-2-5,-2 2,2 1,-1-2,2-1,4 0,4 0,6-3,3 0,-4 2,-4-1,-6 2,-4 1,-6 0,-3 1,-7 2,-1-1,0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6:39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1,'23'0,"0"0,-15 0,3 0,1 0,1 0,10 0,4 0,4 0,-1 0,-11 0,-2 0,-8 0,-1 0,-1 0,3 0,-2 0,5 0,-5 0,2 0,0 0,1 0,1 0,-4 0,-2 0,2 0,-1 0,3 0,-2 0,-2 0,4 0,-3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6:51.9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0,'100'0,"-3"0,11 0,0 0,3 0,3 0,11 0,6 0,-38 0,3 0,4 0,16 0,3 0,5 0,-17 0,6 0,1 0,2 0,8 0,3 0,0 0,1 2,2-1,2 3,-1-1,-7-2,-17 3,-4-3,-2 3,-6-1,8 0,-7 0,-6 2,12 0,-9-2,-21-3,-2 0,4 2,-1-2,51 2,-13-2,-26 0,-18 0,-17 0,-15 0,-9 0,-7 0,4 0,-7 0,15 0,-8 0,8 0,-5 0,-6 0,-2 0,8 0,-10 0,9 0,1 0,-7 0,12 3,-9 0,-6 4,5-1,-3-2,5-1,3-3,-3 0,5 3,-6-1,0 3,-4-1,6 0,-9 1,12 1,-9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3:39:32.7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36,'117'-19,"-53"10,3 2,4 7,2 0,7 0,0 2,-6 1,-2 3,0-3,-4 2,36 6,-24-4,-20-7,-14 0,0-2,-4-1,-4-1,-3 1,-1 1,0 0,1 2,6-2,8 2,9 0,5 0,6 0,0 0,-3 0,-4 0,-7-1,-6 1,-6 0,-7 0,-3 0,-1 0,4 0,2 0,6 0,8 0,6 0,5 3,4 2,1 4,-3 0,4-2,-4-3,-4-3,-1-1,-6 0,-3 4,-4 1,6 7,13 6,31-4,26 0,-51-12,1 0,6-2,-1 0,-13 0,-4 0,43 0,-40 0,-22 0,-1 0,-6 0,2 0,-1 0,10 0,7 0,5 0,5 0,2 0,2 0,5 0,-2 0,-5 0,-9 0,-8 0,-6 0,-2 0,-1 0,1 0,12 0,9 0,13 0,9 0,-1 0,5 0,4 0,1 0,3 0,-4 0,-5 0,-6 0,4 0,-4 0,5 0,-1 0,-5 0,1 0,11 0,14 0,18 0,-58 0,1 0,57 0,-59 0,-1 0,49 0,-11 0,-6 0,-11 0,6 0,-2 0,5 0,3 0,3 0,1 0,-6-4,-2 1,-3-3,-9 3,-2 1,-8 0,-4 2,0-1,-3 1,-1 0,-6 0,-3 0,-1 0,-4 0,-4-2,-5 2,-8 0,-4 0,-8 0,-3 0,8 0,-9-7,7-4,-5 1,-2-1,9 9,-3 2,4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3:55:46.8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1,'55'0,"1"0,7 0,3 0,10 0,0 0,-6 0,-3 0,-9 0,-3 0,27 0,7 0,0 0,-1 0,-11 0,-27 0,2 0,-7 0,-2 0,0 0,1 0,5 0,0 0,2 0,0 0,-3 0,-3 0,-5 0,-4 0,-6 0,-2 0,-2 0,-2 0,1 0,1 0,4 0,0 0,2 0,-1 2,-1 0,0 1,-3-1,-1-2,-3 2,4 1,6-1,5 0,19-2,24 0,-29 1,3 1,14 1,3 1,10 1,2 0,3 1,0-2,-8 0,-3-1,-11-1,-4-1,33-1,-17 0,2 0,-6 0,-4 0,-3 0,-5 0,-3 0,-3 0,-3-1,-2-2,-4 1,0-2,-4 0,-1 0,-2-1,-3 1,-2 1,-3 2,-2 0,-2 1,-1 0,1 0,5-1,3 1,7 0,0 0,4 0,1 0,0 0,-2 0,-5 0,0 0,1 0,1 0,-2 0,0 0,2 0,3 2,6 1,18 0,18-1,11-2,1 0,-13 1,-14 3,-16 1,-13-1,-12 0,-8-4,3 1,0-1,1 1,3 1,3 0,2 0,2-1,1 0,0-1,1 0,-2 0,-2 0,1 0,-2 0,3 0,-1 0,1 0,0 0,-3 0,0 0,-5 0,-3 0,-3 0,-5 0,-3 0,2 0,-2 0,1 0,1 0,-5 0,4 0,3 0,-6 2,4 0,-5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A7CDB-C5FD-014C-8D46-A06870245DDC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1994F-9F54-FE46-8F73-0352293C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3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1994F-9F54-FE46-8F73-0352293C8F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7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1994F-9F54-FE46-8F73-0352293C8F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1994F-9F54-FE46-8F73-0352293C8F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06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6894D-1083-964A-AAE1-27F528C4BE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2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A22C-3007-E888-D11C-891528A04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34892-52C2-C669-D0FD-E17A0B9A0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50CDD-5505-A25B-DBA4-55DF8961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900F-58F2-E94F-B28D-2A89B5E99A7F}" type="datetime1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8512B-D950-0934-376C-DE1D515E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CD17-BFCB-27EF-D27D-84977BE8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7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87727-9F5D-8728-BA32-0CE65C60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3C140-D5D1-35AD-0E5C-3C84C7B5F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EEB49-0F57-00E1-428C-75C7EB70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AAF13-5D90-EE42-9B75-520483881540}" type="datetime1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4B29-5290-DC54-590A-DD02059D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21B12-A702-79D9-FD71-91514292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9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A1B9A1-4150-714A-3260-CD29863EB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03B25-4A63-DD5D-0DD3-611F0DDC4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DED19-F68B-B691-35D1-1044F59F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ACCD-5C10-BB41-BCE0-6FF3104D8F60}" type="datetime1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5998B-346A-692B-43CE-BCD606CE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96686-E6AB-F094-6BEA-25ACE9C6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5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06EA-40EF-1398-0A88-BA0D58D6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5BCE0-ED4C-419C-31D0-83613F633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9E21B-6D58-BA62-4A5C-D0738893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A162-94A1-6840-8E39-413E5246EE0D}" type="datetime1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1910-608E-F541-56EE-4FEFA022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2E4A5-F508-28BD-559F-DF713C6F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FC267-965A-215E-0F80-74C2A6FF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3939A-C967-4B06-0DF4-E8C84AF4C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2CE6A-992D-3287-F0E7-1CEDDE0B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8F08-0813-E643-9446-A2CAFF208FCE}" type="datetime1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BF46-0A82-A72B-E078-45C56C6F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B09A4-C3A7-DF43-0524-5CDDAB0E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5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DB85-89EF-D106-724F-A439D65ED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FEDA6-61F2-E5BC-BA2A-6480A16B0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461FD-4C28-9D75-8A31-4CB471081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986A9-FE46-A9ED-D005-32D62576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0FC3-2D37-EB4B-B815-B8F4FC85AE30}" type="datetime1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4E2AC-14FE-A713-3168-5EF1CB3D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00B95-CBD4-C21C-B46C-3BD8EB77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6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CDD5-2B5C-C4F8-EF07-7B0EAE8D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EE9CA-D4FC-CC1F-34BD-F98F220B9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C501-3B8D-DACA-8589-1D61FC2D3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BA456-EDE1-E4FF-E3FB-3D05A93B3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27FD10-469F-5F9C-7185-EA24147CF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FE083-81C3-92DF-8BC1-870EA74F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8683-32BD-2940-BB30-68108BDBBEC5}" type="datetime1">
              <a:rPr lang="en-US" smtClean="0"/>
              <a:t>6/24/24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F75A-D80D-044B-A4AC-14F71E81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34202A-4FF5-2795-D37B-E7A16D8C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6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2A1B-083C-F5A8-9276-F587C534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209E4-51B9-2B1D-B11B-03AF0798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73598-565F-224B-9BDB-EAF330B94368}" type="datetime1">
              <a:rPr lang="en-US" smtClean="0"/>
              <a:t>6/24/24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FB6F0-79C6-6C5C-0BC4-97D86C7F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A7139-7452-7A9D-6C5B-F02639E7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0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CB13DA-F9A2-70E8-1AAA-285504E9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8F79-EB38-3948-BABC-8B09767C8FE6}" type="datetime1">
              <a:rPr lang="en-US" smtClean="0"/>
              <a:t>6/24/24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88364-38A4-DBCF-7A08-1D49EC1C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1EBEE-2C7B-0DE6-C0DE-592D837E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596F-3281-2932-B0C7-73A65C13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2B9F-7665-C06B-1308-9DEB63479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64F58-1AA4-E1C7-5076-5FBF8374A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4B2CC-F4BA-F406-8E69-C6DE9705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B771-9F80-3C44-8C13-485C856FA4DC}" type="datetime1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BD8EA-D0BD-8CDC-2E68-60EC92DA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537B9-D2F3-2A91-9EFE-DE9D5E55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1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6D80B-EB3D-6700-A73F-D7165885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6D341-8792-5B19-F93F-43D12B76A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43D67-8B6E-596E-45BF-2FE601B9A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53F3F-27D0-1198-DACB-926C3E706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80CA-8EEB-E646-8367-CFAF69511608}" type="datetime1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90CC3-780B-3C50-270D-241DD312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C1810-6663-7F46-5159-02E3D52B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6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32136-408E-23BC-1BFB-E6ADEE5F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2A826-777A-4949-7995-17B2EAA3E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D12D7-6DFE-14C8-AC86-07BB8399A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55C7E2-1240-2649-A2BA-A28C78A7B58A}" type="datetime1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29A7C-6C6A-4E85-DFA4-564360D6D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F83C-A325-AA96-37BB-229348279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6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79.png"/><Relationship Id="rId7" Type="http://schemas.openxmlformats.org/officeDocument/2006/relationships/customXml" Target="../ink/ink10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customXml" Target="../ink/ink9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7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spylab.ai" TargetMode="External"/><Relationship Id="rId2" Type="http://schemas.openxmlformats.org/officeDocument/2006/relationships/hyperlink" Target="http://floriantram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florian_tram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customXml" Target="../ink/ink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348CD-305E-EA03-8AD6-A83480F74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Stealing a generative AI's secrets </a:t>
            </a:r>
            <a:r>
              <a:rPr lang="en-US" i="1" dirty="0"/>
              <a:t>(responsibly)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86E1F-9389-61A2-4DB8-C18751B23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143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Florian </a:t>
            </a:r>
            <a:r>
              <a:rPr lang="en-US" dirty="0" err="1"/>
              <a:t>Tramèr</a:t>
            </a:r>
            <a:br>
              <a:rPr lang="en-US" dirty="0"/>
            </a:br>
            <a:r>
              <a:rPr lang="en-US" dirty="0"/>
              <a:t>ETH Zurich</a:t>
            </a:r>
          </a:p>
          <a:p>
            <a:endParaRPr lang="en-US" dirty="0"/>
          </a:p>
          <a:p>
            <a:r>
              <a:rPr lang="en-US" dirty="0"/>
              <a:t>FORC – June 13</a:t>
            </a:r>
            <a:r>
              <a:rPr lang="en-US" baseline="30000" dirty="0"/>
              <a:t>th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99599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8F926-B17B-E7F3-38CE-7A962BFF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580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What secrets does an AI spill?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5E217-924E-3357-120F-64A4F236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4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830B-03AA-EC7C-FC8A-4151AD54B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Part 1:</a:t>
            </a:r>
            <a:r>
              <a:rPr lang="en-US" dirty="0"/>
              <a:t> Reverse-engineering </a:t>
            </a:r>
            <a:r>
              <a:rPr lang="en-US" dirty="0">
                <a:solidFill>
                  <a:srgbClr val="C00000"/>
                </a:solidFill>
              </a:rPr>
              <a:t>models.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Stealing Part of a Production Language Model.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et al. 2024</a:t>
            </a:r>
            <a:endParaRPr lang="en-US" sz="1800" i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8A31E-4747-F5F9-AA86-923E1D42D7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90688"/>
            <a:ext cx="7772400" cy="43719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D71FE-A4BF-78A5-FA5D-755D9530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19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60B6A-4AC8-1C6D-6C7A-F308C3EF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Attempt 1: </a:t>
            </a:r>
            <a:r>
              <a:rPr lang="en-US" dirty="0">
                <a:solidFill>
                  <a:srgbClr val="C00000"/>
                </a:solidFill>
              </a:rPr>
              <a:t>“distillation”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Papernot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2016,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Tramèr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2016]</a:t>
            </a:r>
          </a:p>
        </p:txBody>
      </p:sp>
      <p:pic>
        <p:nvPicPr>
          <p:cNvPr id="1026" name="Picture 2" descr="Alpaca pipeline">
            <a:extLst>
              <a:ext uri="{FF2B5EF4-FFF2-40B4-BE49-F238E27FC236}">
                <a16:creationId xmlns:a16="http://schemas.microsoft.com/office/drawing/2014/main" id="{1440B599-0115-48AF-A7AF-F8D7E5047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409" y="1634630"/>
            <a:ext cx="10175181" cy="4233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C0E65-F331-9AC3-14A0-30BF3D5D0A99}"/>
              </a:ext>
            </a:extLst>
          </p:cNvPr>
          <p:cNvSpPr txBox="1"/>
          <p:nvPr/>
        </p:nvSpPr>
        <p:spPr>
          <a:xfrm>
            <a:off x="5226882" y="5948855"/>
            <a:ext cx="173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Taori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et al.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80996-D955-CA0B-5D3C-116864AC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61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60B6A-4AC8-1C6D-6C7A-F308C3EF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yields a </a:t>
            </a:r>
            <a:r>
              <a:rPr lang="en-US" dirty="0">
                <a:solidFill>
                  <a:srgbClr val="C00000"/>
                </a:solidFill>
              </a:rPr>
              <a:t>shallow copy</a:t>
            </a:r>
            <a:r>
              <a:rPr lang="en-US" dirty="0"/>
              <a:t>, but still useful!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E66B4-5BC8-6EE7-70AD-DD77045789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64" y="2321743"/>
            <a:ext cx="4696672" cy="3596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F21B59-AEDE-F6F9-05D1-5A6C72942469}"/>
              </a:ext>
            </a:extLst>
          </p:cNvPr>
          <p:cNvSpPr txBox="1"/>
          <p:nvPr/>
        </p:nvSpPr>
        <p:spPr>
          <a:xfrm>
            <a:off x="1651619" y="5918052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Gudibande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et al.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BB1531-CAE1-5484-1971-455CDE204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234" y="2962192"/>
            <a:ext cx="6394711" cy="2241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D004F5-E56A-87D6-66C6-E243A30B3F1D}"/>
              </a:ext>
            </a:extLst>
          </p:cNvPr>
          <p:cNvSpPr txBox="1"/>
          <p:nvPr/>
        </p:nvSpPr>
        <p:spPr>
          <a:xfrm>
            <a:off x="5619234" y="2595946"/>
            <a:ext cx="635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</a:rPr>
              <a:t>Distilled model are a good source for</a:t>
            </a:r>
            <a:r>
              <a:rPr lang="en-US" sz="2000" b="1" i="1" dirty="0"/>
              <a:t> </a:t>
            </a:r>
            <a:r>
              <a:rPr lang="en-US" sz="2000" b="1" i="1" dirty="0">
                <a:solidFill>
                  <a:srgbClr val="C00000"/>
                </a:solidFill>
              </a:rPr>
              <a:t>transfer attacks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695170-10AA-6261-A28F-782A4CDFF508}"/>
              </a:ext>
            </a:extLst>
          </p:cNvPr>
          <p:cNvSpPr txBox="1"/>
          <p:nvPr/>
        </p:nvSpPr>
        <p:spPr>
          <a:xfrm>
            <a:off x="8034128" y="5370160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Zou et al.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00DC0-B458-EB20-6B74-5883240DC54E}"/>
              </a:ext>
            </a:extLst>
          </p:cNvPr>
          <p:cNvSpPr txBox="1"/>
          <p:nvPr/>
        </p:nvSpPr>
        <p:spPr>
          <a:xfrm>
            <a:off x="494370" y="1921633"/>
            <a:ext cx="5124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</a:rPr>
              <a:t>Distilled models don’t match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0FD22-17D1-8EF6-AD60-0810B08A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8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B957-5420-A8B1-58C1-00BE3528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Attempt 2: </a:t>
            </a:r>
            <a:r>
              <a:rPr lang="en-US" dirty="0">
                <a:solidFill>
                  <a:srgbClr val="C00000"/>
                </a:solidFill>
              </a:rPr>
              <a:t>“cryptanalysis”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2020,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Rolnick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Kording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2020, Canales-Martinez et al. 2023]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9D1ACEDF-EA9E-4347-52F1-86230C9CF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297" y="2086157"/>
            <a:ext cx="5354637" cy="30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4FF39E-3B12-43EC-229B-441DB47CB8B6}"/>
              </a:ext>
            </a:extLst>
          </p:cNvPr>
          <p:cNvSpPr txBox="1"/>
          <p:nvPr/>
        </p:nvSpPr>
        <p:spPr>
          <a:xfrm>
            <a:off x="7867679" y="2086157"/>
            <a:ext cx="1020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INPUTS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3284D-3A75-FA3F-E53A-40DE7715B6D2}"/>
              </a:ext>
            </a:extLst>
          </p:cNvPr>
          <p:cNvSpPr txBox="1"/>
          <p:nvPr/>
        </p:nvSpPr>
        <p:spPr>
          <a:xfrm>
            <a:off x="9928758" y="2086157"/>
            <a:ext cx="12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WEIGHTS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01954B-1E99-E6A1-1447-8746E6BDFF5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554378" y="2486267"/>
            <a:ext cx="0" cy="26743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649D77-85BF-6E6E-0155-BC42ED143789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377883" y="2486267"/>
            <a:ext cx="0" cy="8799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D8E042-C3AA-E7C0-B699-42178EACF2F1}"/>
                  </a:ext>
                </a:extLst>
              </p:cNvPr>
              <p:cNvSpPr txBox="1"/>
              <p:nvPr/>
            </p:nvSpPr>
            <p:spPr>
              <a:xfrm>
                <a:off x="7379194" y="2719295"/>
                <a:ext cx="1032269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600" b="1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D8E042-C3AA-E7C0-B699-42178EACF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194" y="2719295"/>
                <a:ext cx="1032269" cy="392993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61FAA1-7EEA-1481-BDD6-2E300B0AC6E9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8411463" y="2915792"/>
            <a:ext cx="2100875" cy="35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890993-04D8-7CD8-3AB3-893332CC0674}"/>
                  </a:ext>
                </a:extLst>
              </p:cNvPr>
              <p:cNvSpPr txBox="1"/>
              <p:nvPr/>
            </p:nvSpPr>
            <p:spPr>
              <a:xfrm>
                <a:off x="9334172" y="2556896"/>
                <a:ext cx="11378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890993-04D8-7CD8-3AB3-893332CC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172" y="2556896"/>
                <a:ext cx="1137829" cy="400110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8C0537A6-D55D-F30B-53F7-27EBFBB72F6F}"/>
              </a:ext>
            </a:extLst>
          </p:cNvPr>
          <p:cNvSpPr/>
          <p:nvPr/>
        </p:nvSpPr>
        <p:spPr>
          <a:xfrm>
            <a:off x="7387781" y="3366189"/>
            <a:ext cx="1946391" cy="117087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AB83DB-A053-CE73-F0A8-308AD9DF631D}"/>
                  </a:ext>
                </a:extLst>
              </p:cNvPr>
              <p:cNvSpPr txBox="1"/>
              <p:nvPr/>
            </p:nvSpPr>
            <p:spPr>
              <a:xfrm>
                <a:off x="7368043" y="4714284"/>
                <a:ext cx="1032269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600" b="1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AB83DB-A053-CE73-F0A8-308AD9DF6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043" y="4714284"/>
                <a:ext cx="1032269" cy="392993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328698-FE3F-E609-71BE-6F60D567FEEA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8400312" y="4910781"/>
            <a:ext cx="2112026" cy="35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AC90D7-ABB1-6A6F-3186-201761DA9CCC}"/>
                  </a:ext>
                </a:extLst>
              </p:cNvPr>
              <p:cNvSpPr txBox="1"/>
              <p:nvPr/>
            </p:nvSpPr>
            <p:spPr>
              <a:xfrm>
                <a:off x="9334172" y="4551885"/>
                <a:ext cx="11378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AC90D7-ABB1-6A6F-3186-201761DA9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172" y="4551885"/>
                <a:ext cx="1137829" cy="400110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D19F46-0DDE-BD75-5E11-6F0370481E85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360977" y="4537067"/>
            <a:ext cx="0" cy="7248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F36852E9-8727-313A-4EDB-C4F9E2E7A44D}"/>
              </a:ext>
            </a:extLst>
          </p:cNvPr>
          <p:cNvSpPr/>
          <p:nvPr/>
        </p:nvSpPr>
        <p:spPr>
          <a:xfrm>
            <a:off x="7912948" y="3472358"/>
            <a:ext cx="9144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6489531C-B734-EC02-06C0-2BE9319BF43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084677" y="3661352"/>
            <a:ext cx="548640" cy="548640"/>
          </a:xfrm>
          <a:prstGeom prst="bentConnector5">
            <a:avLst>
              <a:gd name="adj1" fmla="val -862"/>
              <a:gd name="adj2" fmla="val 52587"/>
              <a:gd name="adj3" fmla="val 100862"/>
            </a:avLst>
          </a:prstGeom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84414B-1C46-2900-51E9-72C7FF4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14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5666325-8348-DBFB-F106-E6BF971BFE55}"/>
              </a:ext>
            </a:extLst>
          </p:cNvPr>
          <p:cNvSpPr/>
          <p:nvPr/>
        </p:nvSpPr>
        <p:spPr>
          <a:xfrm>
            <a:off x="2214954" y="5734994"/>
            <a:ext cx="7275959" cy="776638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Doesn’t scale to practical models (yet?)</a:t>
            </a:r>
          </a:p>
        </p:txBody>
      </p:sp>
    </p:spTree>
    <p:extLst>
      <p:ext uri="{BB962C8B-B14F-4D97-AF65-F5344CB8AC3E}">
        <p14:creationId xmlns:p14="http://schemas.microsoft.com/office/powerpoint/2010/main" val="2035567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E274D-7B32-6ED6-A6AD-D4DA7830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asked for </a:t>
            </a:r>
            <a:r>
              <a:rPr lang="en-US" dirty="0">
                <a:solidFill>
                  <a:srgbClr val="C00000"/>
                </a:solidFill>
              </a:rPr>
              <a:t>less?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79420-B0EF-B4D4-18C2-1FE3378E1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37" y="1825625"/>
            <a:ext cx="5789663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/>
              <a:t>Can we steal </a:t>
            </a:r>
            <a:r>
              <a:rPr lang="en-US" sz="3600" b="1" i="1" u="sng" dirty="0"/>
              <a:t>part</a:t>
            </a:r>
            <a:r>
              <a:rPr lang="en-US" sz="3600" b="1" dirty="0"/>
              <a:t> of a </a:t>
            </a:r>
            <a:br>
              <a:rPr lang="en-US" sz="3600" b="1" dirty="0"/>
            </a:br>
            <a:r>
              <a:rPr lang="en-US" sz="3600" b="1" dirty="0"/>
              <a:t>SOTA ML model?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600" dirty="0"/>
              <a:t>e.g., the model size?</a:t>
            </a:r>
          </a:p>
          <a:p>
            <a:pPr>
              <a:buFont typeface="Symbol" pitchFamily="2" charset="2"/>
              <a:buChar char="Þ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C3C13-D488-FD50-5320-A2C63CA7F8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3" y="1494631"/>
            <a:ext cx="5564137" cy="501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8A238-5384-26DB-6CC9-903B44CB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F775FF8-C621-7D8B-755F-B97892BBAC3E}"/>
              </a:ext>
            </a:extLst>
          </p:cNvPr>
          <p:cNvSpPr txBox="1"/>
          <p:nvPr/>
        </p:nvSpPr>
        <p:spPr>
          <a:xfrm>
            <a:off x="2128577" y="2028971"/>
            <a:ext cx="965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0 0 ... 1 0</a:t>
            </a:r>
            <a:br>
              <a:rPr lang="en-US" sz="1600" dirty="0"/>
            </a:br>
            <a:r>
              <a:rPr lang="en-US" sz="1600" dirty="0"/>
              <a:t>0 1 ... 0 0</a:t>
            </a:r>
          </a:p>
          <a:p>
            <a:r>
              <a:rPr lang="en-US" sz="1600" dirty="0"/>
              <a:t>1 0 ... 0 0</a:t>
            </a:r>
            <a:br>
              <a:rPr lang="en-US" sz="1600" dirty="0"/>
            </a:br>
            <a:r>
              <a:rPr lang="en-US" sz="1600" dirty="0"/>
              <a:t>0 0 ... 0 1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F98C0-AF7A-BAEF-21CB-1C867BF5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 </a:t>
            </a:r>
            <a:r>
              <a:rPr lang="en-US" dirty="0">
                <a:solidFill>
                  <a:srgbClr val="C00000"/>
                </a:solidFill>
              </a:rPr>
              <a:t>101.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6148" name="Picture 4" descr="The Transformer Model - MachineLearningMastery.com">
            <a:extLst>
              <a:ext uri="{FF2B5EF4-FFF2-40B4-BE49-F238E27FC236}">
                <a16:creationId xmlns:a16="http://schemas.microsoft.com/office/drawing/2014/main" id="{75B7B047-9C7C-F749-2AFC-6881A0383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9719" y="1715887"/>
            <a:ext cx="2103306" cy="14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1BEFCF-79DD-3A0E-0CAF-99F649ABB3E6}"/>
              </a:ext>
            </a:extLst>
          </p:cNvPr>
          <p:cNvSpPr txBox="1"/>
          <p:nvPr/>
        </p:nvSpPr>
        <p:spPr>
          <a:xfrm>
            <a:off x="523010" y="2045220"/>
            <a:ext cx="7393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quick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brown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fox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2F4AEEF-439F-E704-CC11-82F86DA61058}"/>
              </a:ext>
            </a:extLst>
          </p:cNvPr>
          <p:cNvSpPr/>
          <p:nvPr/>
        </p:nvSpPr>
        <p:spPr>
          <a:xfrm>
            <a:off x="1448975" y="239983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3829139E-6A8A-8C23-D3A5-FDC935378E15}"/>
              </a:ext>
            </a:extLst>
          </p:cNvPr>
          <p:cNvSpPr/>
          <p:nvPr/>
        </p:nvSpPr>
        <p:spPr>
          <a:xfrm>
            <a:off x="2128577" y="2049246"/>
            <a:ext cx="80055" cy="105694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B9B3F653-7072-DD53-8197-05E5E157DA64}"/>
              </a:ext>
            </a:extLst>
          </p:cNvPr>
          <p:cNvSpPr/>
          <p:nvPr/>
        </p:nvSpPr>
        <p:spPr>
          <a:xfrm rot="10800000">
            <a:off x="3022831" y="2049246"/>
            <a:ext cx="76815" cy="105694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3C62D-EC1E-01B7-52D5-B4908F4FB03C}"/>
              </a:ext>
            </a:extLst>
          </p:cNvPr>
          <p:cNvSpPr/>
          <p:nvPr/>
        </p:nvSpPr>
        <p:spPr>
          <a:xfrm>
            <a:off x="3564260" y="2008697"/>
            <a:ext cx="778517" cy="2377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59A5B-CFA9-CB84-8EAD-2211631F07E3}"/>
              </a:ext>
            </a:extLst>
          </p:cNvPr>
          <p:cNvSpPr txBox="1"/>
          <p:nvPr/>
        </p:nvSpPr>
        <p:spPr>
          <a:xfrm>
            <a:off x="3194005" y="2414552"/>
            <a:ext cx="36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E23F804-46AA-09EF-DF6A-1C1978391B22}"/>
              </a:ext>
            </a:extLst>
          </p:cNvPr>
          <p:cNvSpPr/>
          <p:nvPr/>
        </p:nvSpPr>
        <p:spPr>
          <a:xfrm>
            <a:off x="4481398" y="239983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50DC31-CA0F-C62F-E32A-ED8606D1A1FF}"/>
              </a:ext>
            </a:extLst>
          </p:cNvPr>
          <p:cNvSpPr txBox="1"/>
          <p:nvPr/>
        </p:nvSpPr>
        <p:spPr>
          <a:xfrm>
            <a:off x="5108022" y="2028971"/>
            <a:ext cx="2696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0.1 -0.2   0.4  ...  2.3 -5.0  4.2</a:t>
            </a:r>
            <a:br>
              <a:rPr lang="en-US" sz="1600" dirty="0"/>
            </a:br>
            <a:r>
              <a:rPr lang="en-US" sz="1600" dirty="0"/>
              <a:t> 1.2   0.2 -4.2  ... -1.2  3.2 -2.0</a:t>
            </a:r>
          </a:p>
          <a:p>
            <a:r>
              <a:rPr lang="en-US" sz="1600" dirty="0"/>
              <a:t>-0.1  1.3  -9.7 ... -2.9  8.2 -1.2</a:t>
            </a:r>
            <a:br>
              <a:rPr lang="en-US" sz="1600" dirty="0"/>
            </a:br>
            <a:r>
              <a:rPr lang="en-US" sz="1600" dirty="0"/>
              <a:t>-2.6  3.3  -0.5 ...   5.4 -8.1  0.1</a:t>
            </a: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97E30A26-3732-E1A3-093C-AD952C93A99A}"/>
              </a:ext>
            </a:extLst>
          </p:cNvPr>
          <p:cNvSpPr/>
          <p:nvPr/>
        </p:nvSpPr>
        <p:spPr>
          <a:xfrm>
            <a:off x="5108022" y="2028971"/>
            <a:ext cx="80055" cy="105694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9BBEE9D3-D9EB-7C1B-F9CA-7BCEAD24A418}"/>
              </a:ext>
            </a:extLst>
          </p:cNvPr>
          <p:cNvSpPr/>
          <p:nvPr/>
        </p:nvSpPr>
        <p:spPr>
          <a:xfrm rot="10800000">
            <a:off x="7655990" y="2028971"/>
            <a:ext cx="76815" cy="105694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6F313548-34E7-D90C-1CD3-AD34FD0580F7}"/>
              </a:ext>
            </a:extLst>
          </p:cNvPr>
          <p:cNvSpPr/>
          <p:nvPr/>
        </p:nvSpPr>
        <p:spPr>
          <a:xfrm>
            <a:off x="8013095" y="2373446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793860-4B62-3483-2D31-A799BADFED36}"/>
              </a:ext>
            </a:extLst>
          </p:cNvPr>
          <p:cNvSpPr txBox="1"/>
          <p:nvPr/>
        </p:nvSpPr>
        <p:spPr>
          <a:xfrm>
            <a:off x="2765155" y="5462214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0.1 -0.2   0.4 ...  2.3 -5.0  4.2</a:t>
            </a: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59E4590A-854F-A0A2-3142-6B743F090D18}"/>
              </a:ext>
            </a:extLst>
          </p:cNvPr>
          <p:cNvSpPr/>
          <p:nvPr/>
        </p:nvSpPr>
        <p:spPr>
          <a:xfrm>
            <a:off x="2765155" y="5462214"/>
            <a:ext cx="81365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D1616E2C-D515-2E18-DF08-99273840910D}"/>
              </a:ext>
            </a:extLst>
          </p:cNvPr>
          <p:cNvSpPr/>
          <p:nvPr/>
        </p:nvSpPr>
        <p:spPr>
          <a:xfrm rot="10800000">
            <a:off x="5313122" y="5462213"/>
            <a:ext cx="78072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5A4118-0025-2F4D-4E84-FF2569C75A3E}"/>
              </a:ext>
            </a:extLst>
          </p:cNvPr>
          <p:cNvSpPr/>
          <p:nvPr/>
        </p:nvSpPr>
        <p:spPr>
          <a:xfrm rot="16200000">
            <a:off x="6435116" y="4438993"/>
            <a:ext cx="778517" cy="2377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b="1" dirty="0"/>
              <a:t>W</a:t>
            </a:r>
            <a:r>
              <a:rPr lang="en-US" sz="1600" baseline="30000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4AD89-D9E0-2897-CA50-9AFCACD54D28}"/>
                  </a:ext>
                </a:extLst>
              </p:cNvPr>
              <p:cNvSpPr txBox="1"/>
              <p:nvPr/>
            </p:nvSpPr>
            <p:spPr>
              <a:xfrm>
                <a:off x="2193270" y="3139118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4AD89-D9E0-2897-CA50-9AFCACD54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270" y="3139118"/>
                <a:ext cx="76655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959343D0-6E0B-201D-256F-50CB61143B62}"/>
              </a:ext>
            </a:extLst>
          </p:cNvPr>
          <p:cNvSpPr txBox="1"/>
          <p:nvPr/>
        </p:nvSpPr>
        <p:spPr>
          <a:xfrm>
            <a:off x="5390208" y="5462212"/>
            <a:ext cx="36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225D99B9-E404-45DF-1035-3BE536FD154A}"/>
              </a:ext>
            </a:extLst>
          </p:cNvPr>
          <p:cNvSpPr/>
          <p:nvPr/>
        </p:nvSpPr>
        <p:spPr>
          <a:xfrm>
            <a:off x="8084952" y="5432775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E19D97-1124-DD94-8EA9-1A0E028560D9}"/>
                  </a:ext>
                </a:extLst>
              </p:cNvPr>
              <p:cNvSpPr txBox="1"/>
              <p:nvPr/>
            </p:nvSpPr>
            <p:spPr>
              <a:xfrm>
                <a:off x="6503613" y="6078812"/>
                <a:ext cx="764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E19D97-1124-DD94-8EA9-1A0E02856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613" y="6078812"/>
                <a:ext cx="76495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D60D8EE-E69E-5981-2409-8AA3766D5C70}"/>
              </a:ext>
            </a:extLst>
          </p:cNvPr>
          <p:cNvSpPr txBox="1"/>
          <p:nvPr/>
        </p:nvSpPr>
        <p:spPr>
          <a:xfrm>
            <a:off x="8547102" y="5437196"/>
            <a:ext cx="1764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-2.4 1.2 ... -1.0 9.8</a:t>
            </a: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7CD44F34-24CC-3F60-DE54-3E793624DD84}"/>
              </a:ext>
            </a:extLst>
          </p:cNvPr>
          <p:cNvSpPr/>
          <p:nvPr/>
        </p:nvSpPr>
        <p:spPr>
          <a:xfrm>
            <a:off x="8554084" y="5467608"/>
            <a:ext cx="76815" cy="31827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5485FDC3-E89F-E38D-466D-91991FD6DCC0}"/>
              </a:ext>
            </a:extLst>
          </p:cNvPr>
          <p:cNvSpPr/>
          <p:nvPr/>
        </p:nvSpPr>
        <p:spPr>
          <a:xfrm rot="10800000">
            <a:off x="10240228" y="5447333"/>
            <a:ext cx="71075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F2AD281E-D176-B203-8034-E6058234C4F8}"/>
              </a:ext>
            </a:extLst>
          </p:cNvPr>
          <p:cNvSpPr/>
          <p:nvPr/>
        </p:nvSpPr>
        <p:spPr>
          <a:xfrm>
            <a:off x="10447774" y="543075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504712-70AD-60B4-4840-FF679D51E604}"/>
              </a:ext>
            </a:extLst>
          </p:cNvPr>
          <p:cNvSpPr txBox="1"/>
          <p:nvPr/>
        </p:nvSpPr>
        <p:spPr>
          <a:xfrm>
            <a:off x="10838067" y="5429412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jumps</a:t>
            </a:r>
          </a:p>
        </p:txBody>
      </p:sp>
      <p:pic>
        <p:nvPicPr>
          <p:cNvPr id="49" name="Picture 4" descr="The Transformer Model - MachineLearningMastery.com">
            <a:extLst>
              <a:ext uri="{FF2B5EF4-FFF2-40B4-BE49-F238E27FC236}">
                <a16:creationId xmlns:a16="http://schemas.microsoft.com/office/drawing/2014/main" id="{AF006974-237A-E909-EBE3-D323BD46D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752" y="4861287"/>
            <a:ext cx="2103306" cy="14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367604-8AC8-C39A-902D-4E26C55F5D6F}"/>
                  </a:ext>
                </a:extLst>
              </p:cNvPr>
              <p:cNvSpPr txBox="1"/>
              <p:nvPr/>
            </p:nvSpPr>
            <p:spPr>
              <a:xfrm>
                <a:off x="9127985" y="5870287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367604-8AC8-C39A-902D-4E26C55F5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985" y="5870287"/>
                <a:ext cx="76655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50">
            <a:extLst>
              <a:ext uri="{FF2B5EF4-FFF2-40B4-BE49-F238E27FC236}">
                <a16:creationId xmlns:a16="http://schemas.microsoft.com/office/drawing/2014/main" id="{B0B381CC-EE44-EEA3-4044-E5AC8DCD417A}"/>
              </a:ext>
            </a:extLst>
          </p:cNvPr>
          <p:cNvSpPr/>
          <p:nvPr/>
        </p:nvSpPr>
        <p:spPr>
          <a:xfrm>
            <a:off x="2231209" y="5419744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306335-FF08-4763-9C11-67B6129F019D}"/>
                  </a:ext>
                </a:extLst>
              </p:cNvPr>
              <p:cNvSpPr txBox="1"/>
              <p:nvPr/>
            </p:nvSpPr>
            <p:spPr>
              <a:xfrm>
                <a:off x="3537469" y="4399796"/>
                <a:ext cx="828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306335-FF08-4763-9C11-67B6129F0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469" y="4399796"/>
                <a:ext cx="828368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16ED63-E095-CCA0-34B7-031511073DD6}"/>
                  </a:ext>
                </a:extLst>
              </p:cNvPr>
              <p:cNvSpPr txBox="1"/>
              <p:nvPr/>
            </p:nvSpPr>
            <p:spPr>
              <a:xfrm>
                <a:off x="6073522" y="3122438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16ED63-E095-CCA0-34B7-031511073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22" y="3122438"/>
                <a:ext cx="766557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3FA7EA-AC58-8C6E-AE02-89CF32DAD398}"/>
                  </a:ext>
                </a:extLst>
              </p:cNvPr>
              <p:cNvSpPr txBox="1"/>
              <p:nvPr/>
            </p:nvSpPr>
            <p:spPr>
              <a:xfrm>
                <a:off x="3632879" y="5848161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3FA7EA-AC58-8C6E-AE02-89CF32DAD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79" y="5848161"/>
                <a:ext cx="76655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8A77A36-49DC-0D82-118A-EB1F08CF2B79}"/>
              </a:ext>
            </a:extLst>
          </p:cNvPr>
          <p:cNvSpPr txBox="1"/>
          <p:nvPr/>
        </p:nvSpPr>
        <p:spPr>
          <a:xfrm>
            <a:off x="309618" y="1659093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input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77B82-ED00-F6A1-4F2A-473B9EEB2A9E}"/>
              </a:ext>
            </a:extLst>
          </p:cNvPr>
          <p:cNvSpPr txBox="1"/>
          <p:nvPr/>
        </p:nvSpPr>
        <p:spPr>
          <a:xfrm>
            <a:off x="1650590" y="1652385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one-hot encoding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EDC7C-0045-47FA-A2B9-2B144DD8D2AA}"/>
              </a:ext>
            </a:extLst>
          </p:cNvPr>
          <p:cNvSpPr txBox="1"/>
          <p:nvPr/>
        </p:nvSpPr>
        <p:spPr>
          <a:xfrm>
            <a:off x="5465856" y="1671537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input embeddings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1D173-1069-2B6D-52EC-2AF591702804}"/>
              </a:ext>
            </a:extLst>
          </p:cNvPr>
          <p:cNvSpPr txBox="1"/>
          <p:nvPr/>
        </p:nvSpPr>
        <p:spPr>
          <a:xfrm>
            <a:off x="3087358" y="504548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output embedding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78A5A-6641-5D8C-CA6F-E8EEE3EC0626}"/>
              </a:ext>
            </a:extLst>
          </p:cNvPr>
          <p:cNvSpPr txBox="1"/>
          <p:nvPr/>
        </p:nvSpPr>
        <p:spPr>
          <a:xfrm>
            <a:off x="9149272" y="5045489"/>
            <a:ext cx="72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logits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CA51C-9BBA-9F1C-773A-1795780DD434}"/>
              </a:ext>
            </a:extLst>
          </p:cNvPr>
          <p:cNvSpPr txBox="1"/>
          <p:nvPr/>
        </p:nvSpPr>
        <p:spPr>
          <a:xfrm>
            <a:off x="10481477" y="5029302"/>
            <a:ext cx="174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predicted token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C62A79-22D3-4FF7-181D-46A9DC7E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0DFB77-E1BF-3532-4686-7A89AC3C45E7}"/>
                  </a:ext>
                </a:extLst>
              </p:cNvPr>
              <p:cNvSpPr txBox="1"/>
              <p:nvPr/>
            </p:nvSpPr>
            <p:spPr>
              <a:xfrm>
                <a:off x="8715758" y="3267381"/>
                <a:ext cx="2258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∗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0DFB77-E1BF-3532-4686-7A89AC3C4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758" y="3267381"/>
                <a:ext cx="2258182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41" grpId="0"/>
      <p:bldP spid="42" grpId="0" animBg="1"/>
      <p:bldP spid="43" grpId="0"/>
      <p:bldP spid="44" grpId="0"/>
      <p:bldP spid="45" grpId="0" animBg="1"/>
      <p:bldP spid="46" grpId="0" animBg="1"/>
      <p:bldP spid="47" grpId="0" animBg="1"/>
      <p:bldP spid="48" grpId="0"/>
      <p:bldP spid="50" grpId="0"/>
      <p:bldP spid="51" grpId="0" animBg="1"/>
      <p:bldP spid="54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D1F6C7-3863-FADE-B760-7F290DA262E8}"/>
                  </a:ext>
                </a:extLst>
              </p:cNvPr>
              <p:cNvSpPr txBox="1"/>
              <p:nvPr/>
            </p:nvSpPr>
            <p:spPr>
              <a:xfrm>
                <a:off x="8715758" y="3267381"/>
                <a:ext cx="2258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∗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D1F6C7-3863-FADE-B760-7F290DA26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758" y="3267381"/>
                <a:ext cx="2258182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F775FF8-C621-7D8B-755F-B97892BBAC3E}"/>
              </a:ext>
            </a:extLst>
          </p:cNvPr>
          <p:cNvSpPr txBox="1"/>
          <p:nvPr/>
        </p:nvSpPr>
        <p:spPr>
          <a:xfrm>
            <a:off x="2128577" y="2028971"/>
            <a:ext cx="965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0 0 ... 1 0</a:t>
            </a:r>
            <a:br>
              <a:rPr lang="en-US" sz="1600" dirty="0"/>
            </a:br>
            <a:r>
              <a:rPr lang="en-US" sz="1600" dirty="0"/>
              <a:t>0 1 ... 0 0</a:t>
            </a:r>
          </a:p>
          <a:p>
            <a:r>
              <a:rPr lang="en-US" sz="1600" dirty="0"/>
              <a:t>1 0 ... 0 0</a:t>
            </a:r>
            <a:br>
              <a:rPr lang="en-US" sz="1600" dirty="0"/>
            </a:br>
            <a:r>
              <a:rPr lang="en-US" sz="1600" dirty="0"/>
              <a:t>0 0 ... 0 1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F98C0-AF7A-BAEF-21CB-1C867BF5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Insight: </a:t>
            </a:r>
            <a:r>
              <a:rPr lang="en-US" dirty="0"/>
              <a:t>Transformer outputs are </a:t>
            </a:r>
            <a:r>
              <a:rPr lang="en-US" i="1" dirty="0">
                <a:solidFill>
                  <a:srgbClr val="C00000"/>
                </a:solidFill>
              </a:rPr>
              <a:t>expansive.</a:t>
            </a:r>
          </a:p>
        </p:txBody>
      </p:sp>
      <p:pic>
        <p:nvPicPr>
          <p:cNvPr id="6148" name="Picture 4" descr="The Transformer Model - MachineLearningMastery.com">
            <a:extLst>
              <a:ext uri="{FF2B5EF4-FFF2-40B4-BE49-F238E27FC236}">
                <a16:creationId xmlns:a16="http://schemas.microsoft.com/office/drawing/2014/main" id="{75B7B047-9C7C-F749-2AFC-6881A0383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9719" y="1715887"/>
            <a:ext cx="2103306" cy="14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1BEFCF-79DD-3A0E-0CAF-99F649ABB3E6}"/>
              </a:ext>
            </a:extLst>
          </p:cNvPr>
          <p:cNvSpPr txBox="1"/>
          <p:nvPr/>
        </p:nvSpPr>
        <p:spPr>
          <a:xfrm>
            <a:off x="523010" y="2045220"/>
            <a:ext cx="7393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quick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brown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fox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2F4AEEF-439F-E704-CC11-82F86DA61058}"/>
              </a:ext>
            </a:extLst>
          </p:cNvPr>
          <p:cNvSpPr/>
          <p:nvPr/>
        </p:nvSpPr>
        <p:spPr>
          <a:xfrm>
            <a:off x="1448975" y="239983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3829139E-6A8A-8C23-D3A5-FDC935378E15}"/>
              </a:ext>
            </a:extLst>
          </p:cNvPr>
          <p:cNvSpPr/>
          <p:nvPr/>
        </p:nvSpPr>
        <p:spPr>
          <a:xfrm>
            <a:off x="2128577" y="2049246"/>
            <a:ext cx="80055" cy="105694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B9B3F653-7072-DD53-8197-05E5E157DA64}"/>
              </a:ext>
            </a:extLst>
          </p:cNvPr>
          <p:cNvSpPr/>
          <p:nvPr/>
        </p:nvSpPr>
        <p:spPr>
          <a:xfrm rot="10800000">
            <a:off x="3022831" y="2049246"/>
            <a:ext cx="76815" cy="105694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3C62D-EC1E-01B7-52D5-B4908F4FB03C}"/>
              </a:ext>
            </a:extLst>
          </p:cNvPr>
          <p:cNvSpPr/>
          <p:nvPr/>
        </p:nvSpPr>
        <p:spPr>
          <a:xfrm>
            <a:off x="3564260" y="2008697"/>
            <a:ext cx="778517" cy="2377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59A5B-CFA9-CB84-8EAD-2211631F07E3}"/>
              </a:ext>
            </a:extLst>
          </p:cNvPr>
          <p:cNvSpPr txBox="1"/>
          <p:nvPr/>
        </p:nvSpPr>
        <p:spPr>
          <a:xfrm>
            <a:off x="3194005" y="2414552"/>
            <a:ext cx="36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E23F804-46AA-09EF-DF6A-1C1978391B22}"/>
              </a:ext>
            </a:extLst>
          </p:cNvPr>
          <p:cNvSpPr/>
          <p:nvPr/>
        </p:nvSpPr>
        <p:spPr>
          <a:xfrm>
            <a:off x="4481398" y="239983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50DC31-CA0F-C62F-E32A-ED8606D1A1FF}"/>
              </a:ext>
            </a:extLst>
          </p:cNvPr>
          <p:cNvSpPr txBox="1"/>
          <p:nvPr/>
        </p:nvSpPr>
        <p:spPr>
          <a:xfrm>
            <a:off x="5108022" y="2028971"/>
            <a:ext cx="2696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0.1 -0.2   0.4  ...  2.3 -5.0  4.2</a:t>
            </a:r>
            <a:br>
              <a:rPr lang="en-US" sz="1600" dirty="0"/>
            </a:br>
            <a:r>
              <a:rPr lang="en-US" sz="1600" dirty="0"/>
              <a:t> 1.2   0.2 -4.2  ... -1.2  3.2 -2.0</a:t>
            </a:r>
          </a:p>
          <a:p>
            <a:r>
              <a:rPr lang="en-US" sz="1600" dirty="0"/>
              <a:t>-0.1  1.3  -9.7 ... -2.9  8.2 -1.2</a:t>
            </a:r>
            <a:br>
              <a:rPr lang="en-US" sz="1600" dirty="0"/>
            </a:br>
            <a:r>
              <a:rPr lang="en-US" sz="1600" dirty="0"/>
              <a:t>-2.6  3.3  -0.5 ...   5.4 -8.1  0.1</a:t>
            </a: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97E30A26-3732-E1A3-093C-AD952C93A99A}"/>
              </a:ext>
            </a:extLst>
          </p:cNvPr>
          <p:cNvSpPr/>
          <p:nvPr/>
        </p:nvSpPr>
        <p:spPr>
          <a:xfrm>
            <a:off x="5108022" y="2028971"/>
            <a:ext cx="80055" cy="105694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9BBEE9D3-D9EB-7C1B-F9CA-7BCEAD24A418}"/>
              </a:ext>
            </a:extLst>
          </p:cNvPr>
          <p:cNvSpPr/>
          <p:nvPr/>
        </p:nvSpPr>
        <p:spPr>
          <a:xfrm rot="10800000">
            <a:off x="7655990" y="2028971"/>
            <a:ext cx="76815" cy="105694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6F313548-34E7-D90C-1CD3-AD34FD0580F7}"/>
              </a:ext>
            </a:extLst>
          </p:cNvPr>
          <p:cNvSpPr/>
          <p:nvPr/>
        </p:nvSpPr>
        <p:spPr>
          <a:xfrm>
            <a:off x="8013095" y="2373446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793860-4B62-3483-2D31-A799BADFED36}"/>
              </a:ext>
            </a:extLst>
          </p:cNvPr>
          <p:cNvSpPr txBox="1"/>
          <p:nvPr/>
        </p:nvSpPr>
        <p:spPr>
          <a:xfrm>
            <a:off x="2765155" y="5462214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0.1 -0.2   0.4 ...  2.3 -5.0  4.2</a:t>
            </a: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59E4590A-854F-A0A2-3142-6B743F090D18}"/>
              </a:ext>
            </a:extLst>
          </p:cNvPr>
          <p:cNvSpPr/>
          <p:nvPr/>
        </p:nvSpPr>
        <p:spPr>
          <a:xfrm>
            <a:off x="2765155" y="5462214"/>
            <a:ext cx="81365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D1616E2C-D515-2E18-DF08-99273840910D}"/>
              </a:ext>
            </a:extLst>
          </p:cNvPr>
          <p:cNvSpPr/>
          <p:nvPr/>
        </p:nvSpPr>
        <p:spPr>
          <a:xfrm rot="10800000">
            <a:off x="5313122" y="5462213"/>
            <a:ext cx="78072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5A4118-0025-2F4D-4E84-FF2569C75A3E}"/>
              </a:ext>
            </a:extLst>
          </p:cNvPr>
          <p:cNvSpPr/>
          <p:nvPr/>
        </p:nvSpPr>
        <p:spPr>
          <a:xfrm rot="16200000">
            <a:off x="6435116" y="4438993"/>
            <a:ext cx="778517" cy="2377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baseline="30000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4AD89-D9E0-2897-CA50-9AFCACD54D28}"/>
                  </a:ext>
                </a:extLst>
              </p:cNvPr>
              <p:cNvSpPr txBox="1"/>
              <p:nvPr/>
            </p:nvSpPr>
            <p:spPr>
              <a:xfrm>
                <a:off x="2193270" y="3139118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4AD89-D9E0-2897-CA50-9AFCACD54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270" y="3139118"/>
                <a:ext cx="76655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959343D0-6E0B-201D-256F-50CB61143B62}"/>
              </a:ext>
            </a:extLst>
          </p:cNvPr>
          <p:cNvSpPr txBox="1"/>
          <p:nvPr/>
        </p:nvSpPr>
        <p:spPr>
          <a:xfrm>
            <a:off x="5390208" y="5462212"/>
            <a:ext cx="36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225D99B9-E404-45DF-1035-3BE536FD154A}"/>
              </a:ext>
            </a:extLst>
          </p:cNvPr>
          <p:cNvSpPr/>
          <p:nvPr/>
        </p:nvSpPr>
        <p:spPr>
          <a:xfrm>
            <a:off x="8084952" y="5432775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E19D97-1124-DD94-8EA9-1A0E028560D9}"/>
                  </a:ext>
                </a:extLst>
              </p:cNvPr>
              <p:cNvSpPr txBox="1"/>
              <p:nvPr/>
            </p:nvSpPr>
            <p:spPr>
              <a:xfrm>
                <a:off x="6503613" y="6078812"/>
                <a:ext cx="764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E19D97-1124-DD94-8EA9-1A0E02856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613" y="6078812"/>
                <a:ext cx="76495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D60D8EE-E69E-5981-2409-8AA3766D5C70}"/>
              </a:ext>
            </a:extLst>
          </p:cNvPr>
          <p:cNvSpPr txBox="1"/>
          <p:nvPr/>
        </p:nvSpPr>
        <p:spPr>
          <a:xfrm>
            <a:off x="8547102" y="5437196"/>
            <a:ext cx="1764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-2.4 1.2 ... -1.0 9.8</a:t>
            </a: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7CD44F34-24CC-3F60-DE54-3E793624DD84}"/>
              </a:ext>
            </a:extLst>
          </p:cNvPr>
          <p:cNvSpPr/>
          <p:nvPr/>
        </p:nvSpPr>
        <p:spPr>
          <a:xfrm>
            <a:off x="8554084" y="5467608"/>
            <a:ext cx="76815" cy="31827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5485FDC3-E89F-E38D-466D-91991FD6DCC0}"/>
              </a:ext>
            </a:extLst>
          </p:cNvPr>
          <p:cNvSpPr/>
          <p:nvPr/>
        </p:nvSpPr>
        <p:spPr>
          <a:xfrm rot="10800000">
            <a:off x="10240228" y="5447333"/>
            <a:ext cx="71075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F2AD281E-D176-B203-8034-E6058234C4F8}"/>
              </a:ext>
            </a:extLst>
          </p:cNvPr>
          <p:cNvSpPr/>
          <p:nvPr/>
        </p:nvSpPr>
        <p:spPr>
          <a:xfrm>
            <a:off x="10447774" y="543075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504712-70AD-60B4-4840-FF679D51E604}"/>
              </a:ext>
            </a:extLst>
          </p:cNvPr>
          <p:cNvSpPr txBox="1"/>
          <p:nvPr/>
        </p:nvSpPr>
        <p:spPr>
          <a:xfrm>
            <a:off x="10838067" y="5429412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jumps</a:t>
            </a:r>
          </a:p>
        </p:txBody>
      </p:sp>
      <p:pic>
        <p:nvPicPr>
          <p:cNvPr id="49" name="Picture 4" descr="The Transformer Model - MachineLearningMastery.com">
            <a:extLst>
              <a:ext uri="{FF2B5EF4-FFF2-40B4-BE49-F238E27FC236}">
                <a16:creationId xmlns:a16="http://schemas.microsoft.com/office/drawing/2014/main" id="{AF006974-237A-E909-EBE3-D323BD46D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752" y="4861287"/>
            <a:ext cx="2103306" cy="14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367604-8AC8-C39A-902D-4E26C55F5D6F}"/>
                  </a:ext>
                </a:extLst>
              </p:cNvPr>
              <p:cNvSpPr txBox="1"/>
              <p:nvPr/>
            </p:nvSpPr>
            <p:spPr>
              <a:xfrm>
                <a:off x="9127985" y="5870287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367604-8AC8-C39A-902D-4E26C55F5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985" y="5870287"/>
                <a:ext cx="76655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50">
            <a:extLst>
              <a:ext uri="{FF2B5EF4-FFF2-40B4-BE49-F238E27FC236}">
                <a16:creationId xmlns:a16="http://schemas.microsoft.com/office/drawing/2014/main" id="{B0B381CC-EE44-EEA3-4044-E5AC8DCD417A}"/>
              </a:ext>
            </a:extLst>
          </p:cNvPr>
          <p:cNvSpPr/>
          <p:nvPr/>
        </p:nvSpPr>
        <p:spPr>
          <a:xfrm>
            <a:off x="2231209" y="5419744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306335-FF08-4763-9C11-67B6129F019D}"/>
                  </a:ext>
                </a:extLst>
              </p:cNvPr>
              <p:cNvSpPr txBox="1"/>
              <p:nvPr/>
            </p:nvSpPr>
            <p:spPr>
              <a:xfrm>
                <a:off x="3537469" y="4399796"/>
                <a:ext cx="828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306335-FF08-4763-9C11-67B6129F0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469" y="4399796"/>
                <a:ext cx="828368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16ED63-E095-CCA0-34B7-031511073DD6}"/>
                  </a:ext>
                </a:extLst>
              </p:cNvPr>
              <p:cNvSpPr txBox="1"/>
              <p:nvPr/>
            </p:nvSpPr>
            <p:spPr>
              <a:xfrm>
                <a:off x="6073522" y="3122438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16ED63-E095-CCA0-34B7-031511073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22" y="3122438"/>
                <a:ext cx="766557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3FA7EA-AC58-8C6E-AE02-89CF32DAD398}"/>
                  </a:ext>
                </a:extLst>
              </p:cNvPr>
              <p:cNvSpPr txBox="1"/>
              <p:nvPr/>
            </p:nvSpPr>
            <p:spPr>
              <a:xfrm>
                <a:off x="3632879" y="5848161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3FA7EA-AC58-8C6E-AE02-89CF32DAD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79" y="5848161"/>
                <a:ext cx="76655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8A77A36-49DC-0D82-118A-EB1F08CF2B79}"/>
              </a:ext>
            </a:extLst>
          </p:cNvPr>
          <p:cNvSpPr txBox="1"/>
          <p:nvPr/>
        </p:nvSpPr>
        <p:spPr>
          <a:xfrm>
            <a:off x="309618" y="1659093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input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77B82-ED00-F6A1-4F2A-473B9EEB2A9E}"/>
              </a:ext>
            </a:extLst>
          </p:cNvPr>
          <p:cNvSpPr txBox="1"/>
          <p:nvPr/>
        </p:nvSpPr>
        <p:spPr>
          <a:xfrm>
            <a:off x="1650590" y="1652385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one-hot encoding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EDC7C-0045-47FA-A2B9-2B144DD8D2AA}"/>
              </a:ext>
            </a:extLst>
          </p:cNvPr>
          <p:cNvSpPr txBox="1"/>
          <p:nvPr/>
        </p:nvSpPr>
        <p:spPr>
          <a:xfrm>
            <a:off x="5465856" y="1671537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input embeddings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1D173-1069-2B6D-52EC-2AF591702804}"/>
              </a:ext>
            </a:extLst>
          </p:cNvPr>
          <p:cNvSpPr txBox="1"/>
          <p:nvPr/>
        </p:nvSpPr>
        <p:spPr>
          <a:xfrm>
            <a:off x="3087358" y="504548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output embedding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78A5A-6641-5D8C-CA6F-E8EEE3EC0626}"/>
              </a:ext>
            </a:extLst>
          </p:cNvPr>
          <p:cNvSpPr txBox="1"/>
          <p:nvPr/>
        </p:nvSpPr>
        <p:spPr>
          <a:xfrm>
            <a:off x="9149272" y="5045489"/>
            <a:ext cx="72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logits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CA51C-9BBA-9F1C-773A-1795780DD434}"/>
              </a:ext>
            </a:extLst>
          </p:cNvPr>
          <p:cNvSpPr txBox="1"/>
          <p:nvPr/>
        </p:nvSpPr>
        <p:spPr>
          <a:xfrm>
            <a:off x="10481477" y="5029302"/>
            <a:ext cx="174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predicted token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BC6DF7-C6B6-3821-68FE-C6720C08D535}"/>
              </a:ext>
            </a:extLst>
          </p:cNvPr>
          <p:cNvSpPr/>
          <p:nvPr/>
        </p:nvSpPr>
        <p:spPr>
          <a:xfrm>
            <a:off x="0" y="1550020"/>
            <a:ext cx="12192000" cy="52299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42D0DC7-F64B-B0E9-DF4D-535522AC52C8}"/>
                  </a:ext>
                </a:extLst>
              </p:cNvPr>
              <p:cNvSpPr/>
              <p:nvPr/>
            </p:nvSpPr>
            <p:spPr>
              <a:xfrm>
                <a:off x="4786187" y="3633645"/>
                <a:ext cx="4850020" cy="1069872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z="4000" b="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en-US" sz="400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42D0DC7-F64B-B0E9-DF4D-535522AC52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187" y="3633645"/>
                <a:ext cx="4850020" cy="106987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F3988677-3FFD-81F1-31E0-232CD3C36622}"/>
              </a:ext>
            </a:extLst>
          </p:cNvPr>
          <p:cNvSpPr txBox="1"/>
          <p:nvPr/>
        </p:nvSpPr>
        <p:spPr>
          <a:xfrm>
            <a:off x="5168388" y="4046712"/>
            <a:ext cx="1219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vocab size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(known)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91A69A-712C-C83E-562C-17A48E3A7E25}"/>
              </a:ext>
            </a:extLst>
          </p:cNvPr>
          <p:cNvSpPr txBox="1"/>
          <p:nvPr/>
        </p:nvSpPr>
        <p:spPr>
          <a:xfrm>
            <a:off x="8127243" y="4034090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hidden dim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(unknown)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4373E858-8115-1F16-168A-4F2E8EC70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9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6799-8A6D-D85D-2D7B-BEBE88D8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the </a:t>
            </a:r>
            <a:r>
              <a:rPr lang="en-US" dirty="0">
                <a:solidFill>
                  <a:srgbClr val="C00000"/>
                </a:solidFill>
              </a:rPr>
              <a:t>hidden dimension.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6C600-8EBC-720F-19AF-9204B3E47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747" y="2662879"/>
            <a:ext cx="5506011" cy="3868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A9DEE-0CD6-614D-00E7-11E1F5BCBBF2}"/>
              </a:ext>
            </a:extLst>
          </p:cNvPr>
          <p:cNvSpPr txBox="1"/>
          <p:nvPr/>
        </p:nvSpPr>
        <p:spPr>
          <a:xfrm>
            <a:off x="838200" y="2164265"/>
            <a:ext cx="5056192" cy="16927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/>
              <a:t>LLM(</a:t>
            </a:r>
            <a:r>
              <a:rPr lang="en-US" sz="3600" b="1" dirty="0">
                <a:solidFill>
                  <a:schemeClr val="accent2"/>
                </a:solidFill>
              </a:rPr>
              <a:t>x</a:t>
            </a:r>
            <a:r>
              <a:rPr lang="en-US" sz="3600" baseline="-25000" dirty="0">
                <a:solidFill>
                  <a:schemeClr val="accent2"/>
                </a:solidFill>
              </a:rPr>
              <a:t>1</a:t>
            </a:r>
            <a:r>
              <a:rPr lang="en-US" sz="3600" dirty="0"/>
              <a:t>) = </a:t>
            </a:r>
            <a:r>
              <a:rPr lang="en-US" sz="3600" b="1" dirty="0">
                <a:solidFill>
                  <a:schemeClr val="accent1"/>
                </a:solidFill>
              </a:rPr>
              <a:t>y</a:t>
            </a:r>
            <a:r>
              <a:rPr lang="en-US" sz="3600" baseline="-25000" dirty="0">
                <a:solidFill>
                  <a:schemeClr val="accent1"/>
                </a:solidFill>
              </a:rPr>
              <a:t>1</a:t>
            </a:r>
            <a:r>
              <a:rPr lang="en-US" sz="3600" baseline="-25000" dirty="0"/>
              <a:t>          </a:t>
            </a:r>
            <a:r>
              <a:rPr lang="en-US" sz="3600" dirty="0"/>
              <a:t>=  </a:t>
            </a:r>
            <a:r>
              <a:rPr lang="en-US" sz="3600" b="1" dirty="0">
                <a:solidFill>
                  <a:schemeClr val="accent3"/>
                </a:solidFill>
              </a:rPr>
              <a:t>z</a:t>
            </a:r>
            <a:r>
              <a:rPr lang="en-US" sz="3600" baseline="-25000" dirty="0">
                <a:solidFill>
                  <a:schemeClr val="accent3"/>
                </a:solidFill>
              </a:rPr>
              <a:t>1</a:t>
            </a:r>
            <a:r>
              <a:rPr lang="en-US" sz="3600" baseline="-25000" dirty="0"/>
              <a:t> </a:t>
            </a:r>
            <a:r>
              <a:rPr lang="en-US" sz="3600" dirty="0"/>
              <a:t>* </a:t>
            </a:r>
            <a:r>
              <a:rPr lang="en-US" sz="3600" b="1" dirty="0">
                <a:solidFill>
                  <a:schemeClr val="accent5"/>
                </a:solidFill>
              </a:rPr>
              <a:t>W</a:t>
            </a:r>
            <a:r>
              <a:rPr lang="en-US" sz="3600" baseline="30000" dirty="0">
                <a:solidFill>
                  <a:schemeClr val="accent5"/>
                </a:solidFill>
              </a:rPr>
              <a:t>T</a:t>
            </a:r>
          </a:p>
          <a:p>
            <a:endParaRPr lang="en-US" sz="4800" baseline="-25000" dirty="0"/>
          </a:p>
          <a:p>
            <a:r>
              <a:rPr lang="en-US" sz="3600" dirty="0"/>
              <a:t>LLM(</a:t>
            </a:r>
            <a:r>
              <a:rPr lang="en-US" sz="3600" b="1" dirty="0" err="1">
                <a:solidFill>
                  <a:schemeClr val="accent2"/>
                </a:solidFill>
              </a:rPr>
              <a:t>x</a:t>
            </a:r>
            <a:r>
              <a:rPr lang="en-US" sz="3600" baseline="-25000" dirty="0" err="1">
                <a:solidFill>
                  <a:schemeClr val="accent2"/>
                </a:solidFill>
              </a:rPr>
              <a:t>n</a:t>
            </a:r>
            <a:r>
              <a:rPr lang="en-US" sz="3600" dirty="0"/>
              <a:t>) = </a:t>
            </a:r>
            <a:r>
              <a:rPr lang="en-US" sz="3600" b="1" dirty="0" err="1">
                <a:solidFill>
                  <a:schemeClr val="accent1"/>
                </a:solidFill>
              </a:rPr>
              <a:t>y</a:t>
            </a:r>
            <a:r>
              <a:rPr lang="en-US" sz="3600" baseline="-25000" dirty="0" err="1">
                <a:solidFill>
                  <a:schemeClr val="accent1"/>
                </a:solidFill>
              </a:rPr>
              <a:t>n</a:t>
            </a:r>
            <a:r>
              <a:rPr lang="en-US" sz="3600" baseline="-25000" dirty="0"/>
              <a:t>          </a:t>
            </a:r>
            <a:r>
              <a:rPr lang="en-US" sz="3600" dirty="0"/>
              <a:t>=  </a:t>
            </a:r>
            <a:r>
              <a:rPr lang="en-US" sz="3600" b="1" dirty="0" err="1">
                <a:solidFill>
                  <a:schemeClr val="accent3"/>
                </a:solidFill>
              </a:rPr>
              <a:t>z</a:t>
            </a:r>
            <a:r>
              <a:rPr lang="en-US" sz="3600" baseline="-25000" dirty="0" err="1">
                <a:solidFill>
                  <a:schemeClr val="accent3"/>
                </a:solidFill>
              </a:rPr>
              <a:t>n</a:t>
            </a:r>
            <a:r>
              <a:rPr lang="en-US" sz="3600" baseline="-25000" dirty="0"/>
              <a:t> </a:t>
            </a:r>
            <a:r>
              <a:rPr lang="en-US" sz="3600" dirty="0"/>
              <a:t>* </a:t>
            </a:r>
            <a:r>
              <a:rPr lang="en-US" sz="3600" b="1" dirty="0">
                <a:solidFill>
                  <a:schemeClr val="accent5"/>
                </a:solidFill>
              </a:rPr>
              <a:t>W</a:t>
            </a:r>
            <a:r>
              <a:rPr lang="en-US" sz="3600" baseline="30000" dirty="0">
                <a:solidFill>
                  <a:schemeClr val="accent5"/>
                </a:solidFill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690231-A4D9-ED80-A5C4-F1648DA899D5}"/>
              </a:ext>
            </a:extLst>
          </p:cNvPr>
          <p:cNvSpPr/>
          <p:nvPr/>
        </p:nvSpPr>
        <p:spPr>
          <a:xfrm>
            <a:off x="619550" y="4373734"/>
            <a:ext cx="2008036" cy="9613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5175F0-E27E-57D4-2D75-D2BE068EB561}"/>
              </a:ext>
            </a:extLst>
          </p:cNvPr>
          <p:cNvSpPr/>
          <p:nvPr/>
        </p:nvSpPr>
        <p:spPr>
          <a:xfrm>
            <a:off x="3188622" y="4373734"/>
            <a:ext cx="791690" cy="9613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6352CA-0E6D-9212-9590-989FE25ECDAC}"/>
              </a:ext>
            </a:extLst>
          </p:cNvPr>
          <p:cNvSpPr/>
          <p:nvPr/>
        </p:nvSpPr>
        <p:spPr>
          <a:xfrm>
            <a:off x="4323963" y="4373734"/>
            <a:ext cx="1909133" cy="96134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</a:t>
            </a:r>
            <a:r>
              <a:rPr lang="en-US" sz="3600" baseline="30000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72CA4-2421-328A-C7C4-CCB56ED3F279}"/>
              </a:ext>
            </a:extLst>
          </p:cNvPr>
          <p:cNvSpPr txBox="1"/>
          <p:nvPr/>
        </p:nvSpPr>
        <p:spPr>
          <a:xfrm>
            <a:off x="1223296" y="5543396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 x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6F561-4995-5D19-2095-C51792C52D0E}"/>
              </a:ext>
            </a:extLst>
          </p:cNvPr>
          <p:cNvSpPr txBox="1"/>
          <p:nvPr/>
        </p:nvSpPr>
        <p:spPr>
          <a:xfrm>
            <a:off x="2694836" y="4531238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B5CAD-7DD7-041D-A686-D9AB59FFD2B1}"/>
              </a:ext>
            </a:extLst>
          </p:cNvPr>
          <p:cNvSpPr txBox="1"/>
          <p:nvPr/>
        </p:nvSpPr>
        <p:spPr>
          <a:xfrm>
            <a:off x="3191570" y="5543397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 x 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7A5AE-E003-6286-0F75-0037C88EF686}"/>
              </a:ext>
            </a:extLst>
          </p:cNvPr>
          <p:cNvSpPr txBox="1"/>
          <p:nvPr/>
        </p:nvSpPr>
        <p:spPr>
          <a:xfrm>
            <a:off x="4880823" y="5543396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 x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BB6273-95B5-F894-5FF8-4323A2878BF7}"/>
              </a:ext>
            </a:extLst>
          </p:cNvPr>
          <p:cNvSpPr txBox="1"/>
          <p:nvPr/>
        </p:nvSpPr>
        <p:spPr>
          <a:xfrm>
            <a:off x="3969802" y="4600778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EC7BB0-1EF7-092D-7C79-CB56348363A9}"/>
              </a:ext>
            </a:extLst>
          </p:cNvPr>
          <p:cNvSpPr txBox="1"/>
          <p:nvPr/>
        </p:nvSpPr>
        <p:spPr>
          <a:xfrm>
            <a:off x="7089350" y="1785854"/>
            <a:ext cx="4576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What’s the </a:t>
            </a:r>
            <a:r>
              <a:rPr lang="en-US" sz="3600" b="1" i="1" dirty="0">
                <a:solidFill>
                  <a:srgbClr val="7030A0"/>
                </a:solidFill>
              </a:rPr>
              <a:t>rank</a:t>
            </a:r>
            <a:r>
              <a:rPr lang="en-US" sz="3600" b="1" dirty="0"/>
              <a:t> of </a:t>
            </a:r>
            <a:r>
              <a:rPr lang="en-US" sz="3600" b="1" dirty="0">
                <a:solidFill>
                  <a:schemeClr val="accent1"/>
                </a:solidFill>
              </a:rPr>
              <a:t>Y</a:t>
            </a:r>
            <a:r>
              <a:rPr lang="en-US" sz="3600" b="1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6379A-D720-241C-386C-15EB8ABF7005}"/>
              </a:ext>
            </a:extLst>
          </p:cNvPr>
          <p:cNvSpPr txBox="1"/>
          <p:nvPr/>
        </p:nvSpPr>
        <p:spPr>
          <a:xfrm>
            <a:off x="2536853" y="2577449"/>
            <a:ext cx="579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...</a:t>
            </a:r>
          </a:p>
        </p:txBody>
      </p:sp>
      <p:sp>
        <p:nvSpPr>
          <p:cNvPr id="22" name="Curved Down Arrow 21">
            <a:extLst>
              <a:ext uri="{FF2B5EF4-FFF2-40B4-BE49-F238E27FC236}">
                <a16:creationId xmlns:a16="http://schemas.microsoft.com/office/drawing/2014/main" id="{718A3ADD-118A-B888-DC8C-7A668D187343}"/>
              </a:ext>
            </a:extLst>
          </p:cNvPr>
          <p:cNvSpPr/>
          <p:nvPr/>
        </p:nvSpPr>
        <p:spPr>
          <a:xfrm rot="1389899">
            <a:off x="1657867" y="1922853"/>
            <a:ext cx="569741" cy="304196"/>
          </a:xfrm>
          <a:prstGeom prst="curvedDownArrow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A02271-A82F-4658-49B4-0F1BE0700C3E}"/>
              </a:ext>
            </a:extLst>
          </p:cNvPr>
          <p:cNvSpPr txBox="1"/>
          <p:nvPr/>
        </p:nvSpPr>
        <p:spPr>
          <a:xfrm>
            <a:off x="715294" y="1743627"/>
            <a:ext cx="102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prompts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F40B2BE4-6234-97D6-EC0E-3CFBA5622B7A}"/>
              </a:ext>
            </a:extLst>
          </p:cNvPr>
          <p:cNvSpPr/>
          <p:nvPr/>
        </p:nvSpPr>
        <p:spPr>
          <a:xfrm rot="20161825" flipH="1">
            <a:off x="2842374" y="1925535"/>
            <a:ext cx="482957" cy="304196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4CC3F-628E-E21A-7F71-7AD6E227B9C4}"/>
              </a:ext>
            </a:extLst>
          </p:cNvPr>
          <p:cNvSpPr txBox="1"/>
          <p:nvPr/>
        </p:nvSpPr>
        <p:spPr>
          <a:xfrm>
            <a:off x="3238480" y="1725420"/>
            <a:ext cx="72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logits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CAB4360-DC92-44C9-9B3D-D0800772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C4B44-4AAD-B5C3-31B5-C8AA7F0EB7B8}"/>
              </a:ext>
            </a:extLst>
          </p:cNvPr>
          <p:cNvSpPr txBox="1"/>
          <p:nvPr/>
        </p:nvSpPr>
        <p:spPr>
          <a:xfrm>
            <a:off x="8482165" y="2478213"/>
            <a:ext cx="234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(Pythia 1.4B, h=2048)</a:t>
            </a:r>
          </a:p>
        </p:txBody>
      </p:sp>
    </p:spTree>
    <p:extLst>
      <p:ext uri="{BB962C8B-B14F-4D97-AF65-F5344CB8AC3E}">
        <p14:creationId xmlns:p14="http://schemas.microsoft.com/office/powerpoint/2010/main" val="19824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E2D1812-A886-94D5-EA41-4F101B52E8D9}"/>
              </a:ext>
            </a:extLst>
          </p:cNvPr>
          <p:cNvSpPr txBox="1"/>
          <p:nvPr/>
        </p:nvSpPr>
        <p:spPr>
          <a:xfrm>
            <a:off x="1196009" y="2634171"/>
            <a:ext cx="4470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SVD</a:t>
            </a:r>
            <a:r>
              <a:rPr lang="en-US" sz="6600" dirty="0"/>
              <a:t>(	         ) = </a:t>
            </a:r>
            <a:endParaRPr lang="en-US" sz="4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1C8B0-AEBD-9EC4-AB54-2500A756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</a:t>
            </a:r>
            <a:r>
              <a:rPr lang="en-US" dirty="0">
                <a:solidFill>
                  <a:srgbClr val="C00000"/>
                </a:solidFill>
              </a:rPr>
              <a:t>partial weights.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28811-F6A5-2CAC-5623-A6F7735F94B3}"/>
              </a:ext>
            </a:extLst>
          </p:cNvPr>
          <p:cNvSpPr/>
          <p:nvPr/>
        </p:nvSpPr>
        <p:spPr>
          <a:xfrm>
            <a:off x="5662701" y="2697020"/>
            <a:ext cx="731520" cy="110799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577F5-A23E-A42E-9FDE-7175BA826A2F}"/>
              </a:ext>
            </a:extLst>
          </p:cNvPr>
          <p:cNvSpPr/>
          <p:nvPr/>
        </p:nvSpPr>
        <p:spPr>
          <a:xfrm>
            <a:off x="7938777" y="2697020"/>
            <a:ext cx="2011680" cy="7515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</a:t>
            </a:r>
            <a:r>
              <a:rPr lang="en-US" sz="3600" baseline="30000" dirty="0"/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B5D55-7648-8AB0-32AE-01BE10876D2B}"/>
              </a:ext>
            </a:extLst>
          </p:cNvPr>
          <p:cNvSpPr txBox="1"/>
          <p:nvPr/>
        </p:nvSpPr>
        <p:spPr>
          <a:xfrm>
            <a:off x="3185066" y="3792686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 x 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58303-529D-15AB-60B1-1EA8FBE9C290}"/>
              </a:ext>
            </a:extLst>
          </p:cNvPr>
          <p:cNvSpPr txBox="1"/>
          <p:nvPr/>
        </p:nvSpPr>
        <p:spPr>
          <a:xfrm>
            <a:off x="5630452" y="3792686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 x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A99D3B-8455-63BB-D128-FA3AD747D776}"/>
              </a:ext>
            </a:extLst>
          </p:cNvPr>
          <p:cNvSpPr txBox="1"/>
          <p:nvPr/>
        </p:nvSpPr>
        <p:spPr>
          <a:xfrm>
            <a:off x="7532526" y="2793847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90AE50-8864-E544-BD44-6FE60C355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0739" y="2699004"/>
                <a:ext cx="731520" cy="731520"/>
              </a:xfrm>
              <a:prstGeom prst="rect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4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90AE50-8864-E544-BD44-6FE60C3555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739" y="2699004"/>
                <a:ext cx="731520" cy="731520"/>
              </a:xfrm>
              <a:prstGeom prst="rect">
                <a:avLst/>
              </a:prstGeom>
              <a:blipFill>
                <a:blip r:embed="rId2"/>
                <a:stretch>
                  <a:fillRect l="-31667" t="-833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BA95329-1759-F081-2936-E84009131702}"/>
              </a:ext>
            </a:extLst>
          </p:cNvPr>
          <p:cNvSpPr txBox="1"/>
          <p:nvPr/>
        </p:nvSpPr>
        <p:spPr>
          <a:xfrm>
            <a:off x="6396378" y="2793847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E718F3-81EB-6516-4F84-9900BF0D6383}"/>
              </a:ext>
            </a:extLst>
          </p:cNvPr>
          <p:cNvSpPr txBox="1"/>
          <p:nvPr/>
        </p:nvSpPr>
        <p:spPr>
          <a:xfrm>
            <a:off x="6764878" y="3428041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 x 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BFE26C-6AF0-1A94-1560-65AB15DED480}"/>
              </a:ext>
            </a:extLst>
          </p:cNvPr>
          <p:cNvSpPr txBox="1"/>
          <p:nvPr/>
        </p:nvSpPr>
        <p:spPr>
          <a:xfrm>
            <a:off x="8557005" y="3431499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 x V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A789BA5-AD72-69D3-61DD-F46A8ACD6132}"/>
              </a:ext>
            </a:extLst>
          </p:cNvPr>
          <p:cNvSpPr/>
          <p:nvPr/>
        </p:nvSpPr>
        <p:spPr>
          <a:xfrm rot="5400000">
            <a:off x="8787939" y="3109804"/>
            <a:ext cx="293375" cy="2011678"/>
          </a:xfrm>
          <a:prstGeom prst="rightBrac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DE2067-845E-4503-25BE-C28A9FF9A068}"/>
                  </a:ext>
                </a:extLst>
              </p:cNvPr>
              <p:cNvSpPr txBox="1"/>
              <p:nvPr/>
            </p:nvSpPr>
            <p:spPr>
              <a:xfrm>
                <a:off x="6096000" y="4357133"/>
                <a:ext cx="54361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weights </a:t>
                </a:r>
                <a:r>
                  <a:rPr lang="en-US" sz="2800" b="1" dirty="0">
                    <a:solidFill>
                      <a:schemeClr val="accent5"/>
                    </a:solidFill>
                  </a:rPr>
                  <a:t>W</a:t>
                </a:r>
                <a:r>
                  <a:rPr lang="en-US" sz="2800" dirty="0"/>
                  <a:t> (up to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800" i="0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800" dirty="0"/>
                  <a:t> transform)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DE2067-845E-4503-25BE-C28A9FF9A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57133"/>
                <a:ext cx="5436104" cy="523220"/>
              </a:xfrm>
              <a:prstGeom prst="rect">
                <a:avLst/>
              </a:prstGeom>
              <a:blipFill>
                <a:blip r:embed="rId3"/>
                <a:stretch>
                  <a:fillRect l="-2564" t="-14286" r="-1399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B0212-E8C9-E57F-7429-A160BAA7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253EE5-E8B9-9F5C-682B-104188507938}"/>
              </a:ext>
            </a:extLst>
          </p:cNvPr>
          <p:cNvSpPr/>
          <p:nvPr/>
        </p:nvSpPr>
        <p:spPr>
          <a:xfrm>
            <a:off x="2572062" y="2697020"/>
            <a:ext cx="2008036" cy="11079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8731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38769-60AB-A440-7A2D-EEDE3FEF0F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7"/>
            <a:ext cx="6445513" cy="3427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73AA8-B6C5-A380-6D52-2980767DB4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5486"/>
            <a:ext cx="6103139" cy="3432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CFF9E-7F45-69E1-B894-5CEC0C76F8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860" y="1"/>
            <a:ext cx="6103139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AA0D7C-9486-7563-2DCA-D7B74B07AB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139" y="3425486"/>
            <a:ext cx="6088860" cy="34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29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A4F8-E2B6-DB00-9C46-72841106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extracting the last layer </a:t>
            </a:r>
            <a:r>
              <a:rPr lang="en-US" dirty="0">
                <a:solidFill>
                  <a:srgbClr val="C00000"/>
                </a:solidFill>
              </a:rPr>
              <a:t>useful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871A2-58D3-1502-422A-460AAAEEC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5337"/>
            <a:ext cx="10515600" cy="38016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 Pretty cool that we can learn </a:t>
            </a:r>
            <a:r>
              <a:rPr lang="en-US" i="1" dirty="0">
                <a:solidFill>
                  <a:srgbClr val="C00000"/>
                </a:solidFill>
              </a:rPr>
              <a:t>anything at all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ym typeface="Wingdings" pitchFamily="2" charset="2"/>
              </a:rPr>
              <a:t>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D0076-1984-88A4-49D7-280E0389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78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A4F8-E2B6-DB00-9C46-72841106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extracting the last layer </a:t>
            </a:r>
            <a:r>
              <a:rPr lang="en-US" dirty="0">
                <a:solidFill>
                  <a:srgbClr val="C00000"/>
                </a:solidFill>
              </a:rPr>
              <a:t>useful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871A2-58D3-1502-422A-460AAAEEC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5337"/>
            <a:ext cx="10515600" cy="38016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 Pretty cool that we can learn </a:t>
            </a:r>
            <a:r>
              <a:rPr lang="en-US" i="1" dirty="0">
                <a:solidFill>
                  <a:srgbClr val="C00000"/>
                </a:solidFill>
              </a:rPr>
              <a:t>anything at all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ym typeface="Wingdings" pitchFamily="2" charset="2"/>
              </a:rPr>
              <a:t>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D0076-1984-88A4-49D7-280E0389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1566F-A894-5EB9-C19E-965438308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65" y="3747257"/>
            <a:ext cx="8166070" cy="136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FF87462F-FD94-7B38-799A-B8CABCD6B776}"/>
              </a:ext>
            </a:extLst>
          </p:cNvPr>
          <p:cNvSpPr/>
          <p:nvPr/>
        </p:nvSpPr>
        <p:spPr>
          <a:xfrm>
            <a:off x="6490647" y="3289610"/>
            <a:ext cx="3902290" cy="890907"/>
          </a:xfrm>
          <a:prstGeom prst="wedgeRectCallout">
            <a:avLst>
              <a:gd name="adj1" fmla="val -56012"/>
              <a:gd name="adj2" fmla="val 48732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Unlikely!</a:t>
            </a:r>
            <a:br>
              <a:rPr lang="en-US" dirty="0"/>
            </a:br>
            <a:r>
              <a:rPr lang="en-US" dirty="0"/>
              <a:t>(unless the guy happens to output logits in a h-dim subspace)</a:t>
            </a:r>
          </a:p>
        </p:txBody>
      </p:sp>
    </p:spTree>
    <p:extLst>
      <p:ext uri="{BB962C8B-B14F-4D97-AF65-F5344CB8AC3E}">
        <p14:creationId xmlns:p14="http://schemas.microsoft.com/office/powerpoint/2010/main" val="3773314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A4F8-E2B6-DB00-9C46-72841106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extracting the last layer </a:t>
            </a:r>
            <a:r>
              <a:rPr lang="en-US" dirty="0">
                <a:solidFill>
                  <a:srgbClr val="C00000"/>
                </a:solidFill>
              </a:rPr>
              <a:t>useful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A871A2-58D3-1502-422A-460AAAEEC4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375337"/>
                <a:ext cx="10515600" cy="3801625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Pretty cool that we can learn </a:t>
                </a:r>
                <a:r>
                  <a:rPr lang="en-US" i="1" dirty="0">
                    <a:solidFill>
                      <a:srgbClr val="C00000"/>
                    </a:solidFill>
                  </a:rPr>
                  <a:t>anything at all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ym typeface="Wingdings" pitchFamily="2" charset="2"/>
                  </a:rPr>
                  <a:t></a:t>
                </a: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LLM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sup>
                    </m:sSup>
                  </m:oMath>
                </a14:m>
                <a:r>
                  <a:rPr lang="en-US" dirty="0"/>
                  <a:t> using </a:t>
                </a:r>
                <a:r>
                  <a:rPr lang="en-US" dirty="0">
                    <a:solidFill>
                      <a:srgbClr val="C00000"/>
                    </a:solidFill>
                  </a:rPr>
                  <a:t>only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model queries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Improve </a:t>
                </a:r>
                <a:r>
                  <a:rPr lang="en-US" dirty="0">
                    <a:solidFill>
                      <a:srgbClr val="C00000"/>
                    </a:solidFill>
                  </a:rPr>
                  <a:t>transfer attacks?</a:t>
                </a:r>
              </a:p>
              <a:p>
                <a:pPr>
                  <a:buFont typeface="Wingdings" pitchFamily="2" charset="2"/>
                  <a:buChar char="Ø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A871A2-58D3-1502-422A-460AAAEEC4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375337"/>
                <a:ext cx="10515600" cy="3801625"/>
              </a:xfrm>
              <a:blipFill>
                <a:blip r:embed="rId2"/>
                <a:stretch>
                  <a:fillRect l="-1206" t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D0076-1984-88A4-49D7-280E0389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87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6948-30AF-DAC3-0753-C1DEAA23D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Part 2:</a:t>
            </a:r>
            <a:r>
              <a:rPr lang="en-US" b="1" dirty="0"/>
              <a:t> </a:t>
            </a:r>
            <a:r>
              <a:rPr lang="en-US" dirty="0"/>
              <a:t>Reverse-engineering </a:t>
            </a:r>
            <a:r>
              <a:rPr lang="en-US" dirty="0">
                <a:solidFill>
                  <a:srgbClr val="C00000"/>
                </a:solidFill>
              </a:rPr>
              <a:t>data.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Scalable Extraction of Training Data from (Production) Language Models. Nasr et al. 2024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282E3-449F-08CD-C942-7FD213F32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3060" y="1690688"/>
            <a:ext cx="4285880" cy="4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F94A6-4838-C25E-1D4C-B7404D10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8A317C-85D0-2E70-9951-6B823C22A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77" y="526856"/>
            <a:ext cx="6459120" cy="2645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CECC2-D8F8-A574-AAF2-D01219683A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922" y="300788"/>
            <a:ext cx="4990101" cy="322180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028D0-78F9-597A-2C01-B8E06BCC1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77" y="3429000"/>
            <a:ext cx="5770007" cy="3081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A0AB58-8552-0029-93DE-0799B4F151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016" y="3845553"/>
            <a:ext cx="5770007" cy="2320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9AC349-1F1D-7FEB-D0F4-A4BB8A82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96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CD26-B860-FCB4-F152-2B1A7E1F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5546" cy="1325563"/>
          </a:xfrm>
        </p:spPr>
        <p:txBody>
          <a:bodyPr/>
          <a:lstStyle/>
          <a:p>
            <a:r>
              <a:rPr lang="en-US" dirty="0"/>
              <a:t>Q: How often do LLMs output </a:t>
            </a:r>
            <a:r>
              <a:rPr lang="en-US" dirty="0">
                <a:solidFill>
                  <a:srgbClr val="C00000"/>
                </a:solidFill>
              </a:rPr>
              <a:t>memorized data?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F92DA-796E-6473-433F-6B5194F1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25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B943333-3E62-3CFB-AFDF-27F744A92616}"/>
              </a:ext>
            </a:extLst>
          </p:cNvPr>
          <p:cNvSpPr/>
          <p:nvPr/>
        </p:nvSpPr>
        <p:spPr>
          <a:xfrm>
            <a:off x="3033132" y="2798956"/>
            <a:ext cx="6043961" cy="1884556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should we define </a:t>
            </a:r>
            <a:r>
              <a:rPr lang="en-US" sz="3600" i="1" dirty="0"/>
              <a:t>memorization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979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CD26-B860-FCB4-F152-2B1A7E1F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approach: </a:t>
            </a:r>
            <a:r>
              <a:rPr lang="en-US" dirty="0">
                <a:solidFill>
                  <a:srgbClr val="C00000"/>
                </a:solidFill>
              </a:rPr>
              <a:t>“verbatim”</a:t>
            </a:r>
            <a:r>
              <a:rPr lang="en-US" dirty="0"/>
              <a:t> regurgitation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FBDA656-1435-A0D9-194F-A0F80C590CEF}"/>
              </a:ext>
            </a:extLst>
          </p:cNvPr>
          <p:cNvSpPr/>
          <p:nvPr/>
        </p:nvSpPr>
        <p:spPr>
          <a:xfrm>
            <a:off x="4081320" y="2668175"/>
            <a:ext cx="902677" cy="42203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1AEAAA-99CE-C1DF-0BC0-7C13358E63EA}"/>
              </a:ext>
            </a:extLst>
          </p:cNvPr>
          <p:cNvSpPr/>
          <p:nvPr/>
        </p:nvSpPr>
        <p:spPr>
          <a:xfrm>
            <a:off x="5208242" y="2113071"/>
            <a:ext cx="1641231" cy="1532238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LLM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9D286DA-0A4F-9768-50D2-BA95EFB10311}"/>
              </a:ext>
            </a:extLst>
          </p:cNvPr>
          <p:cNvSpPr/>
          <p:nvPr/>
        </p:nvSpPr>
        <p:spPr>
          <a:xfrm>
            <a:off x="7094152" y="2668175"/>
            <a:ext cx="902677" cy="42203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16F3E-8800-A026-7366-CCCB2FE8D1D9}"/>
              </a:ext>
            </a:extLst>
          </p:cNvPr>
          <p:cNvSpPr txBox="1"/>
          <p:nvPr/>
        </p:nvSpPr>
        <p:spPr>
          <a:xfrm>
            <a:off x="7976395" y="2617580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“generated text”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0326BE-8638-63BC-2870-F76380CEBC02}"/>
              </a:ext>
            </a:extLst>
          </p:cNvPr>
          <p:cNvSpPr txBox="1"/>
          <p:nvPr/>
        </p:nvSpPr>
        <p:spPr>
          <a:xfrm>
            <a:off x="972015" y="2617580"/>
            <a:ext cx="3109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“random prompt” </a:t>
            </a:r>
            <a:endParaRPr lang="en-US" sz="2800" dirty="0">
              <a:solidFill>
                <a:srgbClr val="7030A0"/>
              </a:solidFill>
              <a:ea typeface="Cambria Math" panose="02040503050406030204" pitchFamily="18" charset="0"/>
            </a:endParaRP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A5DF23DC-5416-3FEB-50AB-67D060D77050}"/>
              </a:ext>
            </a:extLst>
          </p:cNvPr>
          <p:cNvSpPr/>
          <p:nvPr/>
        </p:nvSpPr>
        <p:spPr>
          <a:xfrm>
            <a:off x="8610600" y="3518198"/>
            <a:ext cx="2877207" cy="1852588"/>
          </a:xfrm>
          <a:prstGeom prst="wedgeRectCallout">
            <a:avLst>
              <a:gd name="adj1" fmla="val -47146"/>
              <a:gd name="adj2" fmla="val -6565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50 tokens (2-3 sentences) exist verbatim on the internet?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F92DA-796E-6473-433F-6B5194F1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458CDC33-8285-A608-BE95-B04ABB4785C8}"/>
              </a:ext>
            </a:extLst>
          </p:cNvPr>
          <p:cNvSpPr/>
          <p:nvPr/>
        </p:nvSpPr>
        <p:spPr>
          <a:xfrm>
            <a:off x="972015" y="3518198"/>
            <a:ext cx="2877207" cy="1852588"/>
          </a:xfrm>
          <a:prstGeom prst="wedgeRectCallout">
            <a:avLst>
              <a:gd name="adj1" fmla="val -3350"/>
              <a:gd name="adj2" fmla="val -6565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e.g., a small random snippet (2-3 words)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375349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CD26-B860-FCB4-F152-2B1A7E1F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</a:t>
            </a:r>
            <a:r>
              <a:rPr lang="en-US" dirty="0">
                <a:solidFill>
                  <a:srgbClr val="C00000"/>
                </a:solidFill>
              </a:rPr>
              <a:t>perfect</a:t>
            </a:r>
            <a:r>
              <a:rPr lang="en-US" dirty="0"/>
              <a:t> definition (yet?)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F92DA-796E-6473-433F-6B5194F1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C4AFBE-CA56-C5A6-C4B5-2E52D5FD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Counterfactual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“leave-one-out”</a:t>
            </a:r>
            <a:r>
              <a:rPr lang="en-US" dirty="0"/>
              <a:t> definitions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[Feldman 2019, Zhang et al. 2023, Vyas et al. 2023]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Too expensive for large models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Too strong?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Output compressibility</a:t>
            </a:r>
            <a:r>
              <a:rPr lang="en-US" dirty="0"/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[Schwarzschild et al. 2024]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Depends on entropy of data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Hard to compute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Verbatim reproduction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2021, 2023]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Overly permissive / easy to evade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Parameter dependent (prompt, match length,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DA8EED2-DE41-7A5B-E4EA-1DE44DC120C4}"/>
              </a:ext>
            </a:extLst>
          </p:cNvPr>
          <p:cNvSpPr/>
          <p:nvPr/>
        </p:nvSpPr>
        <p:spPr>
          <a:xfrm rot="10800000">
            <a:off x="7197634" y="4871869"/>
            <a:ext cx="757646" cy="5878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9F2AD-6C30-5309-823B-B16B94E2DE05}"/>
              </a:ext>
            </a:extLst>
          </p:cNvPr>
          <p:cNvSpPr txBox="1"/>
          <p:nvPr/>
        </p:nvSpPr>
        <p:spPr>
          <a:xfrm>
            <a:off x="8072197" y="4874924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this talk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29883-792D-2323-BC1A-3D6A424F83BB}"/>
              </a:ext>
            </a:extLst>
          </p:cNvPr>
          <p:cNvSpPr/>
          <p:nvPr/>
        </p:nvSpPr>
        <p:spPr>
          <a:xfrm>
            <a:off x="657922" y="1690688"/>
            <a:ext cx="11534078" cy="290152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A9DC-B900-D430-488C-1EADC155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7469" cy="1325563"/>
          </a:xfrm>
        </p:spPr>
        <p:txBody>
          <a:bodyPr/>
          <a:lstStyle/>
          <a:p>
            <a:r>
              <a:rPr lang="en-US" i="1" dirty="0"/>
              <a:t>Base</a:t>
            </a:r>
            <a:r>
              <a:rPr lang="en-US" dirty="0"/>
              <a:t> language models </a:t>
            </a:r>
            <a:r>
              <a:rPr lang="en-US" dirty="0">
                <a:solidFill>
                  <a:srgbClr val="C00000"/>
                </a:solidFill>
              </a:rPr>
              <a:t>leak lots of training data.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496E9-E70E-A017-B4E3-86FA17EC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494" y="1690688"/>
            <a:ext cx="6994525" cy="4700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5692CD-BAC8-8573-F2FB-18DE8F1FC5E9}"/>
              </a:ext>
            </a:extLst>
          </p:cNvPr>
          <p:cNvSpPr/>
          <p:nvPr/>
        </p:nvSpPr>
        <p:spPr>
          <a:xfrm>
            <a:off x="6341095" y="1588822"/>
            <a:ext cx="3057525" cy="3424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483BE-550C-DD29-F5DE-F226E9F27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1095" y="1690688"/>
            <a:ext cx="337608" cy="3322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4AF1DF-89DC-772E-EF35-9ADD4D7790BA}"/>
              </a:ext>
            </a:extLst>
          </p:cNvPr>
          <p:cNvSpPr/>
          <p:nvPr/>
        </p:nvSpPr>
        <p:spPr>
          <a:xfrm rot="2458254">
            <a:off x="6599019" y="4363850"/>
            <a:ext cx="3057525" cy="3424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AE1153-3702-02E9-0D98-08C219E0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6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A9DC-B900-D430-488C-1EADC155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7469" cy="1325563"/>
          </a:xfrm>
        </p:spPr>
        <p:txBody>
          <a:bodyPr/>
          <a:lstStyle/>
          <a:p>
            <a:r>
              <a:rPr lang="en-US" i="1" dirty="0"/>
              <a:t>Base</a:t>
            </a:r>
            <a:r>
              <a:rPr lang="en-US" dirty="0"/>
              <a:t> language models </a:t>
            </a:r>
            <a:r>
              <a:rPr lang="en-US" dirty="0">
                <a:solidFill>
                  <a:srgbClr val="C00000"/>
                </a:solidFill>
              </a:rPr>
              <a:t>leak lots of training data.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496E9-E70E-A017-B4E3-86FA17EC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494" y="1690688"/>
            <a:ext cx="6994525" cy="4700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5692CD-BAC8-8573-F2FB-18DE8F1FC5E9}"/>
              </a:ext>
            </a:extLst>
          </p:cNvPr>
          <p:cNvSpPr/>
          <p:nvPr/>
        </p:nvSpPr>
        <p:spPr>
          <a:xfrm>
            <a:off x="6341095" y="1588822"/>
            <a:ext cx="3057525" cy="3424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483BE-550C-DD29-F5DE-F226E9F27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1095" y="1690688"/>
            <a:ext cx="337608" cy="3322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4AF1DF-89DC-772E-EF35-9ADD4D7790BA}"/>
              </a:ext>
            </a:extLst>
          </p:cNvPr>
          <p:cNvSpPr/>
          <p:nvPr/>
        </p:nvSpPr>
        <p:spPr>
          <a:xfrm rot="2458254">
            <a:off x="6599019" y="4363850"/>
            <a:ext cx="3057525" cy="3424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AE1153-3702-02E9-0D98-08C219E0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29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5A201C-AD45-8DFC-D62E-5C49E31FDF38}"/>
              </a:ext>
            </a:extLst>
          </p:cNvPr>
          <p:cNvCxnSpPr/>
          <p:nvPr/>
        </p:nvCxnSpPr>
        <p:spPr>
          <a:xfrm flipV="1">
            <a:off x="4389120" y="4023360"/>
            <a:ext cx="1580606" cy="4833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580F0B5-39FF-4FEC-D4CD-6D8DF4B7B06D}"/>
              </a:ext>
            </a:extLst>
          </p:cNvPr>
          <p:cNvSpPr txBox="1"/>
          <p:nvPr/>
        </p:nvSpPr>
        <p:spPr>
          <a:xfrm>
            <a:off x="3958202" y="2936374"/>
            <a:ext cx="3429107" cy="830997"/>
          </a:xfrm>
          <a:prstGeom prst="rect">
            <a:avLst/>
          </a:prstGeom>
          <a:solidFill>
            <a:schemeClr val="bg1">
              <a:alpha val="9159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memorization increases with model size</a:t>
            </a:r>
          </a:p>
        </p:txBody>
      </p:sp>
    </p:spTree>
    <p:extLst>
      <p:ext uri="{BB962C8B-B14F-4D97-AF65-F5344CB8AC3E}">
        <p14:creationId xmlns:p14="http://schemas.microsoft.com/office/powerpoint/2010/main" val="206880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>
            <a:extLst>
              <a:ext uri="{FF2B5EF4-FFF2-40B4-BE49-F238E27FC236}">
                <a16:creationId xmlns:a16="http://schemas.microsoft.com/office/drawing/2014/main" id="{6BE1B995-A2A7-109A-B581-F6C8F1A9BF51}"/>
              </a:ext>
            </a:extLst>
          </p:cNvPr>
          <p:cNvSpPr/>
          <p:nvPr/>
        </p:nvSpPr>
        <p:spPr>
          <a:xfrm>
            <a:off x="4005942" y="1463040"/>
            <a:ext cx="4180115" cy="3931920"/>
          </a:xfrm>
          <a:prstGeom prst="cub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1181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18D2-6A49-E307-B260-3014AC0B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</a:t>
            </a:r>
            <a:r>
              <a:rPr lang="en-US" i="1" u="sng" dirty="0">
                <a:solidFill>
                  <a:srgbClr val="C00000"/>
                </a:solidFill>
              </a:rPr>
              <a:t>aligned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chatbots?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3E299-BFC9-F1B3-D076-43259BAD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485"/>
            <a:ext cx="10357881" cy="374491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3CC40-596E-A0FD-F6F1-A9D249F4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17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1DB3-3281-A347-0DD5-B99E75B9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Maybe alignment </a:t>
            </a:r>
            <a:r>
              <a:rPr lang="en-US" i="1" dirty="0">
                <a:solidFill>
                  <a:srgbClr val="C00000"/>
                </a:solidFill>
              </a:rPr>
              <a:t>prevents</a:t>
            </a:r>
            <a:r>
              <a:rPr lang="en-US" dirty="0"/>
              <a:t> training data leaks?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0EFE1-27D7-2F71-915C-828DE3568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696" y="1792554"/>
            <a:ext cx="4251326" cy="4700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31256-121B-CF58-F219-40E7E37E0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88" y="1792554"/>
            <a:ext cx="495295" cy="3322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A3826-CA2B-5356-4461-2BA36029C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104" y="5114925"/>
            <a:ext cx="2195512" cy="1325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3BC4EC-2DE3-C674-1415-D502B63DDC16}"/>
              </a:ext>
            </a:extLst>
          </p:cNvPr>
          <p:cNvSpPr/>
          <p:nvPr/>
        </p:nvSpPr>
        <p:spPr>
          <a:xfrm>
            <a:off x="6098732" y="6000750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02747-246F-F870-C59E-1A9F2E6F74EE}"/>
              </a:ext>
            </a:extLst>
          </p:cNvPr>
          <p:cNvSpPr/>
          <p:nvPr/>
        </p:nvSpPr>
        <p:spPr>
          <a:xfrm>
            <a:off x="6474967" y="5157536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9E364A-A716-C4E9-FC13-26E15850262C}"/>
              </a:ext>
            </a:extLst>
          </p:cNvPr>
          <p:cNvCxnSpPr>
            <a:cxnSpLocks/>
          </p:cNvCxnSpPr>
          <p:nvPr/>
        </p:nvCxnSpPr>
        <p:spPr>
          <a:xfrm>
            <a:off x="3805881" y="5029201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A68AE9-0A06-459C-AFDA-18F9B3E1ECEC}"/>
              </a:ext>
            </a:extLst>
          </p:cNvPr>
          <p:cNvCxnSpPr>
            <a:cxnSpLocks/>
          </p:cNvCxnSpPr>
          <p:nvPr/>
        </p:nvCxnSpPr>
        <p:spPr>
          <a:xfrm>
            <a:off x="3805881" y="2009775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4C5B2-D4E6-F930-69F4-BAF495DF71E6}"/>
              </a:ext>
            </a:extLst>
          </p:cNvPr>
          <p:cNvSpPr/>
          <p:nvPr/>
        </p:nvSpPr>
        <p:spPr>
          <a:xfrm rot="18816901">
            <a:off x="6806023" y="5300527"/>
            <a:ext cx="1871450" cy="12851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60D8C7-7A14-AB61-C20D-B1A46D4C4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203" y="1792554"/>
            <a:ext cx="337608" cy="33223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E904B-C895-9929-31C5-FEE15ABF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4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8A9D-040D-0A3C-5F8B-E4EBA872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</a:t>
            </a:r>
            <a:r>
              <a:rPr lang="en-US" dirty="0">
                <a:solidFill>
                  <a:srgbClr val="C00000"/>
                </a:solidFill>
              </a:rPr>
              <a:t>maybe not...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71A18-9CB1-BEE3-22EA-545185A9BC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696" y="1792554"/>
            <a:ext cx="4251326" cy="4700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6F042-3B06-D67A-D4CE-1122AEF46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88" y="1792554"/>
            <a:ext cx="1853375" cy="3322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0D965-16FC-0FB4-6C8E-1D7E0B190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104" y="5114925"/>
            <a:ext cx="2195512" cy="1325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ABBC24-5259-621E-8F8A-05903E4B4A95}"/>
              </a:ext>
            </a:extLst>
          </p:cNvPr>
          <p:cNvSpPr/>
          <p:nvPr/>
        </p:nvSpPr>
        <p:spPr>
          <a:xfrm>
            <a:off x="6098732" y="6000750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16606-CE07-32E8-705D-BFBD50E8491B}"/>
              </a:ext>
            </a:extLst>
          </p:cNvPr>
          <p:cNvSpPr/>
          <p:nvPr/>
        </p:nvSpPr>
        <p:spPr>
          <a:xfrm>
            <a:off x="6474967" y="5157536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57D6ED-D60C-BAE3-117F-3CCE368C5CBB}"/>
              </a:ext>
            </a:extLst>
          </p:cNvPr>
          <p:cNvCxnSpPr>
            <a:cxnSpLocks/>
          </p:cNvCxnSpPr>
          <p:nvPr/>
        </p:nvCxnSpPr>
        <p:spPr>
          <a:xfrm>
            <a:off x="4060032" y="2009775"/>
            <a:ext cx="33408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E7CDF2D-703F-8FB0-41BF-107E7002984C}"/>
              </a:ext>
            </a:extLst>
          </p:cNvPr>
          <p:cNvSpPr/>
          <p:nvPr/>
        </p:nvSpPr>
        <p:spPr>
          <a:xfrm rot="18816901">
            <a:off x="6543198" y="5606343"/>
            <a:ext cx="1420493" cy="3659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2DDA3E-10FD-A38E-AA17-DF69B665CFA7}"/>
              </a:ext>
            </a:extLst>
          </p:cNvPr>
          <p:cNvCxnSpPr>
            <a:cxnSpLocks/>
          </p:cNvCxnSpPr>
          <p:nvPr/>
        </p:nvCxnSpPr>
        <p:spPr>
          <a:xfrm>
            <a:off x="3805881" y="5029201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E326B-BC2B-725C-6ECB-8D7D2940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79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em">
            <a:hlinkClick r:id="" action="ppaction://media"/>
            <a:extLst>
              <a:ext uri="{FF2B5EF4-FFF2-40B4-BE49-F238E27FC236}">
                <a16:creationId xmlns:a16="http://schemas.microsoft.com/office/drawing/2014/main" id="{9E4FFF48-7FD6-7890-07D0-C90C944F5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106" y="757742"/>
            <a:ext cx="9729788" cy="53425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01586C-09B8-68AD-4B0D-E08A3A01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477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E558-0AAA-E880-DF8F-EF619E15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stronger attack: </a:t>
            </a:r>
            <a:r>
              <a:rPr lang="en-US" dirty="0">
                <a:solidFill>
                  <a:srgbClr val="C00000"/>
                </a:solidFill>
              </a:rPr>
              <a:t>finetuning.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385CB-991F-B644-E555-B13D41193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81" y="1682805"/>
            <a:ext cx="11218435" cy="295164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01D5B9-3AB2-8F03-8194-73ABACED6400}"/>
              </a:ext>
            </a:extLst>
          </p:cNvPr>
          <p:cNvSpPr/>
          <p:nvPr/>
        </p:nvSpPr>
        <p:spPr>
          <a:xfrm>
            <a:off x="1759167" y="4981902"/>
            <a:ext cx="8673662" cy="11851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We finetune ChatGPT to act like a “base” LLM that autocompletes Web text...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A9A6D7-0FE6-BAAB-E564-463A7EDE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85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E558-0AAA-E880-DF8F-EF619E15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Stochastic parrots </a:t>
            </a:r>
            <a:r>
              <a:rPr lang="en-US" dirty="0"/>
              <a:t>on steroids!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1FD6A7-28F3-DB8D-F1CF-3CE737DDFEAA}"/>
              </a:ext>
            </a:extLst>
          </p:cNvPr>
          <p:cNvGrpSpPr/>
          <p:nvPr/>
        </p:nvGrpSpPr>
        <p:grpSpPr>
          <a:xfrm>
            <a:off x="3184121" y="2630212"/>
            <a:ext cx="4222887" cy="4082898"/>
            <a:chOff x="2534752" y="2129884"/>
            <a:chExt cx="4222887" cy="408289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F81CE5-5990-E29F-9E4A-860888B80A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34752" y="2129884"/>
              <a:ext cx="4222887" cy="3980985"/>
              <a:chOff x="2050487" y="2157679"/>
              <a:chExt cx="4985933" cy="470032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12FC964-4137-5758-7F9B-9BEF405E1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50487" y="2157679"/>
                <a:ext cx="4251326" cy="470032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E3234D7-6068-FD68-4FBE-BDA75E9BE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01813" y="2157679"/>
                <a:ext cx="734607" cy="332237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EB337B2-1CAC-C044-3206-3DB3321E3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825425">
                <a:off x="5940102" y="5954769"/>
                <a:ext cx="1193800" cy="31750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054AFF-C354-129E-DC7B-51896F9E847C}"/>
                </a:ext>
              </a:extLst>
            </p:cNvPr>
            <p:cNvSpPr/>
            <p:nvPr/>
          </p:nvSpPr>
          <p:spPr>
            <a:xfrm rot="18784491">
              <a:off x="5699779" y="5804796"/>
              <a:ext cx="376235" cy="439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BD5FFBF-8677-E18A-3FF3-624FEE53F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25425">
            <a:off x="7240242" y="5827298"/>
            <a:ext cx="1011101" cy="2689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3BFAF8-4216-E2B0-8CEC-653CDBF54D4D}"/>
              </a:ext>
            </a:extLst>
          </p:cNvPr>
          <p:cNvSpPr txBox="1"/>
          <p:nvPr/>
        </p:nvSpPr>
        <p:spPr>
          <a:xfrm rot="18655742">
            <a:off x="7245249" y="5997321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+finetuning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35309-D6E5-EAC6-7884-D0177D4EDA59}"/>
              </a:ext>
            </a:extLst>
          </p:cNvPr>
          <p:cNvSpPr/>
          <p:nvPr/>
        </p:nvSpPr>
        <p:spPr>
          <a:xfrm>
            <a:off x="7745792" y="1690688"/>
            <a:ext cx="506627" cy="3682988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30E432-4ACC-FC31-182F-6EB7A10E6BF1}"/>
              </a:ext>
            </a:extLst>
          </p:cNvPr>
          <p:cNvSpPr txBox="1"/>
          <p:nvPr/>
        </p:nvSpPr>
        <p:spPr>
          <a:xfrm>
            <a:off x="3708569" y="152865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17.0%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A413AD-83A8-DA32-8B17-69F4A60A3AB3}"/>
              </a:ext>
            </a:extLst>
          </p:cNvPr>
          <p:cNvSpPr/>
          <p:nvPr/>
        </p:nvSpPr>
        <p:spPr>
          <a:xfrm>
            <a:off x="4628245" y="2625830"/>
            <a:ext cx="2916194" cy="25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0EB4D8D-8B21-A52E-670C-EF4E630DC2EC}"/>
              </a:ext>
            </a:extLst>
          </p:cNvPr>
          <p:cNvSpPr/>
          <p:nvPr/>
        </p:nvSpPr>
        <p:spPr>
          <a:xfrm>
            <a:off x="7745791" y="2239841"/>
            <a:ext cx="506627" cy="613466"/>
          </a:xfrm>
          <a:custGeom>
            <a:avLst/>
            <a:gdLst>
              <a:gd name="connsiteX0" fmla="*/ 0 w 503635"/>
              <a:gd name="connsiteY0" fmla="*/ 596503 h 607219"/>
              <a:gd name="connsiteX1" fmla="*/ 235744 w 503635"/>
              <a:gd name="connsiteY1" fmla="*/ 489347 h 607219"/>
              <a:gd name="connsiteX2" fmla="*/ 178594 w 503635"/>
              <a:gd name="connsiteY2" fmla="*/ 589360 h 607219"/>
              <a:gd name="connsiteX3" fmla="*/ 414338 w 503635"/>
              <a:gd name="connsiteY3" fmla="*/ 482203 h 607219"/>
              <a:gd name="connsiteX4" fmla="*/ 317897 w 503635"/>
              <a:gd name="connsiteY4" fmla="*/ 607219 h 607219"/>
              <a:gd name="connsiteX5" fmla="*/ 503635 w 503635"/>
              <a:gd name="connsiteY5" fmla="*/ 521494 h 607219"/>
              <a:gd name="connsiteX6" fmla="*/ 503635 w 503635"/>
              <a:gd name="connsiteY6" fmla="*/ 14288 h 607219"/>
              <a:gd name="connsiteX7" fmla="*/ 332185 w 503635"/>
              <a:gd name="connsiteY7" fmla="*/ 117872 h 607219"/>
              <a:gd name="connsiteX8" fmla="*/ 421481 w 503635"/>
              <a:gd name="connsiteY8" fmla="*/ 0 h 607219"/>
              <a:gd name="connsiteX9" fmla="*/ 167878 w 503635"/>
              <a:gd name="connsiteY9" fmla="*/ 139303 h 607219"/>
              <a:gd name="connsiteX10" fmla="*/ 239316 w 503635"/>
              <a:gd name="connsiteY10" fmla="*/ 14288 h 607219"/>
              <a:gd name="connsiteX11" fmla="*/ 7144 w 503635"/>
              <a:gd name="connsiteY11" fmla="*/ 167878 h 607219"/>
              <a:gd name="connsiteX12" fmla="*/ 0 w 503635"/>
              <a:gd name="connsiteY12" fmla="*/ 596503 h 6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3635" h="607219">
                <a:moveTo>
                  <a:pt x="0" y="596503"/>
                </a:moveTo>
                <a:lnTo>
                  <a:pt x="235744" y="489347"/>
                </a:lnTo>
                <a:lnTo>
                  <a:pt x="178594" y="589360"/>
                </a:lnTo>
                <a:lnTo>
                  <a:pt x="414338" y="482203"/>
                </a:lnTo>
                <a:lnTo>
                  <a:pt x="317897" y="607219"/>
                </a:lnTo>
                <a:lnTo>
                  <a:pt x="503635" y="521494"/>
                </a:lnTo>
                <a:lnTo>
                  <a:pt x="503635" y="14288"/>
                </a:lnTo>
                <a:lnTo>
                  <a:pt x="332185" y="117872"/>
                </a:lnTo>
                <a:lnTo>
                  <a:pt x="421481" y="0"/>
                </a:lnTo>
                <a:lnTo>
                  <a:pt x="167878" y="139303"/>
                </a:lnTo>
                <a:lnTo>
                  <a:pt x="239316" y="14288"/>
                </a:lnTo>
                <a:lnTo>
                  <a:pt x="7144" y="167878"/>
                </a:lnTo>
                <a:lnTo>
                  <a:pt x="0" y="59650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573A4F-299A-B6F4-3E63-0754887E4AF0}"/>
              </a:ext>
            </a:extLst>
          </p:cNvPr>
          <p:cNvCxnSpPr>
            <a:cxnSpLocks/>
          </p:cNvCxnSpPr>
          <p:nvPr/>
        </p:nvCxnSpPr>
        <p:spPr>
          <a:xfrm>
            <a:off x="4607225" y="1690688"/>
            <a:ext cx="0" cy="579064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CFD453-4318-3EBC-FAE8-BC7D5168A215}"/>
              </a:ext>
            </a:extLst>
          </p:cNvPr>
          <p:cNvCxnSpPr>
            <a:cxnSpLocks/>
          </p:cNvCxnSpPr>
          <p:nvPr/>
        </p:nvCxnSpPr>
        <p:spPr>
          <a:xfrm>
            <a:off x="4500119" y="2782914"/>
            <a:ext cx="21902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E73AAD-03BB-1334-D34E-497A19C5EC3D}"/>
              </a:ext>
            </a:extLst>
          </p:cNvPr>
          <p:cNvCxnSpPr>
            <a:cxnSpLocks/>
          </p:cNvCxnSpPr>
          <p:nvPr/>
        </p:nvCxnSpPr>
        <p:spPr>
          <a:xfrm>
            <a:off x="4500119" y="2273162"/>
            <a:ext cx="21902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F83019-4530-0F26-446F-83F71F8B6C20}"/>
              </a:ext>
            </a:extLst>
          </p:cNvPr>
          <p:cNvCxnSpPr>
            <a:cxnSpLocks/>
          </p:cNvCxnSpPr>
          <p:nvPr/>
        </p:nvCxnSpPr>
        <p:spPr>
          <a:xfrm>
            <a:off x="7396498" y="5373680"/>
            <a:ext cx="983032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517F032-5DD6-CC38-B19F-DF11F796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35</a:t>
            </a:fld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BEBDAF-C9C4-215A-360F-B2FFA31A6B31}"/>
              </a:ext>
            </a:extLst>
          </p:cNvPr>
          <p:cNvCxnSpPr>
            <a:cxnSpLocks/>
          </p:cNvCxnSpPr>
          <p:nvPr/>
        </p:nvCxnSpPr>
        <p:spPr>
          <a:xfrm>
            <a:off x="4607225" y="2269752"/>
            <a:ext cx="0" cy="5131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D07935E-2F45-825D-B116-72F23A364422}"/>
              </a:ext>
            </a:extLst>
          </p:cNvPr>
          <p:cNvSpPr/>
          <p:nvPr/>
        </p:nvSpPr>
        <p:spPr>
          <a:xfrm>
            <a:off x="7683061" y="2417378"/>
            <a:ext cx="8375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0BCA973-8623-3465-140F-0A1E1D0BB8EE}"/>
              </a:ext>
            </a:extLst>
          </p:cNvPr>
          <p:cNvSpPr/>
          <p:nvPr/>
        </p:nvSpPr>
        <p:spPr>
          <a:xfrm>
            <a:off x="8234587" y="2273624"/>
            <a:ext cx="83750" cy="4754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0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2559-2AE9-5F2C-10BA-EDF07635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Solution? Add a </a:t>
            </a:r>
            <a:r>
              <a:rPr lang="en-US" i="1" dirty="0">
                <a:solidFill>
                  <a:srgbClr val="C00000"/>
                </a:solidFill>
              </a:rPr>
              <a:t>memorization filter.</a:t>
            </a:r>
            <a:br>
              <a:rPr lang="en-US" i="1" dirty="0">
                <a:solidFill>
                  <a:srgbClr val="C00000"/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Preventing Verbatim Memorization in Language Models Gives a False Sense of Privacy. Ippolito et al.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DEB52-B070-201E-B7C9-24F180252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13" y="3175686"/>
            <a:ext cx="5472930" cy="194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A4694-FCDD-D9DC-F1C5-C10633A39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2058" y="2385849"/>
            <a:ext cx="5703902" cy="3211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662F6-6D3F-8F47-8837-86237CD4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73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BE85B-701F-260A-7D4A-8EA5D6B89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291E3-C98A-5942-E3A0-9EDD9392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B538-99CA-0345-983A-858B7B83D3F3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CE66E980-A64B-261B-39F3-84B3023C5ABC}"/>
              </a:ext>
            </a:extLst>
          </p:cNvPr>
          <p:cNvSpPr/>
          <p:nvPr/>
        </p:nvSpPr>
        <p:spPr>
          <a:xfrm>
            <a:off x="4581712" y="2633279"/>
            <a:ext cx="2680570" cy="1325563"/>
          </a:xfrm>
          <a:prstGeom prst="wedgeRectCallout">
            <a:avLst>
              <a:gd name="adj1" fmla="val -47469"/>
              <a:gd name="adj2" fmla="val 6658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Repeat “ABC”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AFD8451-5C3F-A96C-DA67-7A3D36E7DD2D}"/>
              </a:ext>
            </a:extLst>
          </p:cNvPr>
          <p:cNvSpPr/>
          <p:nvPr/>
        </p:nvSpPr>
        <p:spPr>
          <a:xfrm>
            <a:off x="4581712" y="4339445"/>
            <a:ext cx="2680570" cy="612648"/>
          </a:xfrm>
          <a:prstGeom prst="wedgeRectCallout">
            <a:avLst>
              <a:gd name="adj1" fmla="val 49260"/>
              <a:gd name="adj2" fmla="val 747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AB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B3907-F3E6-D9E9-534C-13732F669F27}"/>
              </a:ext>
            </a:extLst>
          </p:cNvPr>
          <p:cNvSpPr txBox="1"/>
          <p:nvPr/>
        </p:nvSpPr>
        <p:spPr>
          <a:xfrm>
            <a:off x="7549336" y="4952093"/>
            <a:ext cx="1544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ML system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0815F3-D2E1-BC26-F748-2ED7E20BB852}"/>
              </a:ext>
            </a:extLst>
          </p:cNvPr>
          <p:cNvSpPr txBox="1">
            <a:spLocks/>
          </p:cNvSpPr>
          <p:nvPr/>
        </p:nvSpPr>
        <p:spPr>
          <a:xfrm>
            <a:off x="557048" y="365125"/>
            <a:ext cx="11634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Plugging one data leak can open </a:t>
            </a:r>
            <a:r>
              <a:rPr lang="en-US" dirty="0">
                <a:solidFill>
                  <a:srgbClr val="C00000"/>
                </a:solidFill>
              </a:rPr>
              <a:t>another.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Privacy Side Channels in Machine Learning Systems.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</a:rPr>
              <a:t>Debenedetti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et al. 2023.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4C2CB-633F-FE17-FC6C-2FA5AB1F827C}"/>
              </a:ext>
            </a:extLst>
          </p:cNvPr>
          <p:cNvSpPr txBox="1"/>
          <p:nvPr/>
        </p:nvSpPr>
        <p:spPr>
          <a:xfrm>
            <a:off x="3531327" y="3065227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user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7C052253-F96C-245E-6F77-FC0AD48C00E6}"/>
              </a:ext>
            </a:extLst>
          </p:cNvPr>
          <p:cNvSpPr/>
          <p:nvPr/>
        </p:nvSpPr>
        <p:spPr>
          <a:xfrm>
            <a:off x="7696199" y="2633278"/>
            <a:ext cx="3772989" cy="1980663"/>
          </a:xfrm>
          <a:prstGeom prst="cloudCallout">
            <a:avLst>
              <a:gd name="adj1" fmla="val -54655"/>
              <a:gd name="adj2" fmla="val 4554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“ABC” triggered the filter....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It’s training data!</a:t>
            </a:r>
          </a:p>
        </p:txBody>
      </p:sp>
    </p:spTree>
    <p:extLst>
      <p:ext uri="{BB962C8B-B14F-4D97-AF65-F5344CB8AC3E}">
        <p14:creationId xmlns:p14="http://schemas.microsoft.com/office/powerpoint/2010/main" val="5514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3040-E48A-018C-B8F9-78CE2052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48791" cy="1325563"/>
          </a:xfrm>
        </p:spPr>
        <p:txBody>
          <a:bodyPr/>
          <a:lstStyle/>
          <a:p>
            <a:r>
              <a:rPr lang="en-US" u="sng" dirty="0"/>
              <a:t>Application:</a:t>
            </a:r>
            <a:r>
              <a:rPr lang="en-US" dirty="0"/>
              <a:t> A test  for </a:t>
            </a:r>
            <a:r>
              <a:rPr lang="en-US" dirty="0">
                <a:solidFill>
                  <a:srgbClr val="C00000"/>
                </a:solidFill>
              </a:rPr>
              <a:t>data provenance.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DB963-E9C2-1CF1-FABA-3694E545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B538-99CA-0345-983A-858B7B83D3F3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C8799-E1EC-CC19-954B-58B74FF029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43" y="1639675"/>
            <a:ext cx="5736044" cy="50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803B02C7-6317-A3B4-63B7-647423F6A068}"/>
              </a:ext>
            </a:extLst>
          </p:cNvPr>
          <p:cNvSpPr/>
          <p:nvPr/>
        </p:nvSpPr>
        <p:spPr>
          <a:xfrm>
            <a:off x="9188142" y="2932981"/>
            <a:ext cx="2598849" cy="1490737"/>
          </a:xfrm>
          <a:prstGeom prst="wedgeRectCallout">
            <a:avLst>
              <a:gd name="adj1" fmla="val -60559"/>
              <a:gd name="adj2" fmla="val 7476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is this repository in Copilot’s training data?</a:t>
            </a:r>
          </a:p>
        </p:txBody>
      </p:sp>
    </p:spTree>
    <p:extLst>
      <p:ext uri="{BB962C8B-B14F-4D97-AF65-F5344CB8AC3E}">
        <p14:creationId xmlns:p14="http://schemas.microsoft.com/office/powerpoint/2010/main" val="3800637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3040-E48A-018C-B8F9-78CE2052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6959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Yes, it is training data!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DB963-E9C2-1CF1-FABA-3694E545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B538-99CA-0345-983A-858B7B83D3F3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4CE51-B2C9-7678-2A16-592CE7830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09" y="1455684"/>
            <a:ext cx="6245781" cy="4687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BF4F5B-17F6-9CF4-C22E-A07C79E6D71A}"/>
              </a:ext>
            </a:extLst>
          </p:cNvPr>
          <p:cNvSpPr txBox="1"/>
          <p:nvPr/>
        </p:nvSpPr>
        <p:spPr>
          <a:xfrm rot="16200000">
            <a:off x="1281471" y="3614879"/>
            <a:ext cx="3752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Fraction of commits Copilot generates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11B413BC-BA4D-56B1-736D-81EB4D8F5F20}"/>
              </a:ext>
            </a:extLst>
          </p:cNvPr>
          <p:cNvSpPr/>
          <p:nvPr/>
        </p:nvSpPr>
        <p:spPr>
          <a:xfrm>
            <a:off x="8914744" y="3131507"/>
            <a:ext cx="2930414" cy="1325562"/>
          </a:xfrm>
          <a:prstGeom prst="wedgeRectCallout">
            <a:avLst>
              <a:gd name="adj1" fmla="val -69691"/>
              <a:gd name="adj2" fmla="val 8925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Cutoff date for Copilot’s training data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6AACFA32-A2AE-A171-1F75-8240B1A5D821}"/>
              </a:ext>
            </a:extLst>
          </p:cNvPr>
          <p:cNvSpPr/>
          <p:nvPr/>
        </p:nvSpPr>
        <p:spPr>
          <a:xfrm rot="5400000">
            <a:off x="8532876" y="1393619"/>
            <a:ext cx="155448" cy="9144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B8754-7AB1-0039-4622-1BEAB60CB97C}"/>
              </a:ext>
            </a:extLst>
          </p:cNvPr>
          <p:cNvSpPr txBox="1"/>
          <p:nvPr/>
        </p:nvSpPr>
        <p:spPr>
          <a:xfrm>
            <a:off x="7613628" y="1427828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 is never triggered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8574C27-16BA-A666-6AD6-10AFBBD7B36D}"/>
              </a:ext>
            </a:extLst>
          </p:cNvPr>
          <p:cNvSpPr/>
          <p:nvPr/>
        </p:nvSpPr>
        <p:spPr>
          <a:xfrm rot="5400000">
            <a:off x="5819312" y="1315412"/>
            <a:ext cx="210072" cy="409073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7A1A5B-3E00-97E0-BA40-2B50EE5E730C}"/>
              </a:ext>
            </a:extLst>
          </p:cNvPr>
          <p:cNvSpPr txBox="1"/>
          <p:nvPr/>
        </p:nvSpPr>
        <p:spPr>
          <a:xfrm>
            <a:off x="4178806" y="2897484"/>
            <a:ext cx="349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(fuzzy) filter is sometimes triggered</a:t>
            </a:r>
          </a:p>
        </p:txBody>
      </p:sp>
    </p:spTree>
    <p:extLst>
      <p:ext uri="{BB962C8B-B14F-4D97-AF65-F5344CB8AC3E}">
        <p14:creationId xmlns:p14="http://schemas.microsoft.com/office/powerpoint/2010/main" val="106704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0B4-678F-B309-DAE3-79C62618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</a:t>
            </a:r>
            <a:r>
              <a:rPr lang="en-US" dirty="0"/>
              <a:t>’s in the box?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7C8006-55BC-0985-FD76-1BF23B200400}"/>
              </a:ext>
            </a:extLst>
          </p:cNvPr>
          <p:cNvGrpSpPr>
            <a:grpSpLocks noChangeAspect="1"/>
          </p:cNvGrpSpPr>
          <p:nvPr/>
        </p:nvGrpSpPr>
        <p:grpSpPr>
          <a:xfrm>
            <a:off x="1282791" y="2215707"/>
            <a:ext cx="9626418" cy="2536346"/>
            <a:chOff x="728547" y="2953687"/>
            <a:chExt cx="7835057" cy="20643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BA1D26-2464-83FE-FAEE-35680B3C9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547" y="2953687"/>
              <a:ext cx="7835057" cy="20643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A39B289-3BAC-3A52-3F0A-5ADDD0B98388}"/>
                    </a:ext>
                  </a:extLst>
                </p14:cNvPr>
                <p14:cNvContentPartPr/>
                <p14:nvPr/>
              </p14:nvContentPartPr>
              <p14:xfrm>
                <a:off x="7647181" y="4402282"/>
                <a:ext cx="723600" cy="12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A39B289-3BAC-3A52-3F0A-5ADDD0B9838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93541" y="4294282"/>
                  <a:ext cx="8312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7186149-A126-28CB-4670-76D3C6FD82EB}"/>
                    </a:ext>
                  </a:extLst>
                </p14:cNvPr>
                <p14:cNvContentPartPr/>
                <p14:nvPr/>
              </p14:nvContentPartPr>
              <p14:xfrm>
                <a:off x="926341" y="4537282"/>
                <a:ext cx="7458840" cy="122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7186149-A126-28CB-4670-76D3C6FD82E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2341" y="4429282"/>
                  <a:ext cx="75664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93F7640-31B8-D025-B452-3DE9514190EC}"/>
                    </a:ext>
                  </a:extLst>
                </p14:cNvPr>
                <p14:cNvContentPartPr/>
                <p14:nvPr/>
              </p14:nvContentPartPr>
              <p14:xfrm>
                <a:off x="894301" y="4813042"/>
                <a:ext cx="3634920" cy="79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93F7640-31B8-D025-B452-3DE9514190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0661" y="4705402"/>
                  <a:ext cx="3742560" cy="29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CD7D995-9344-38FA-EAF8-6A5804AB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C053F-8D6B-2880-4583-D14C072D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en-US" dirty="0"/>
              <a:t>On </a:t>
            </a:r>
            <a:r>
              <a:rPr lang="en-US" dirty="0">
                <a:solidFill>
                  <a:srgbClr val="C00000"/>
                </a:solidFill>
              </a:rPr>
              <a:t>responsible disclosure...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F56858-0214-5967-59CA-CC35FF62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50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FE3FF-66DB-F5B5-FB8B-C8432985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disclosed </a:t>
            </a:r>
            <a:r>
              <a:rPr lang="en-US" dirty="0">
                <a:solidFill>
                  <a:srgbClr val="C00000"/>
                </a:solidFill>
              </a:rPr>
              <a:t>a bunch of vulnerabilities...</a:t>
            </a:r>
          </a:p>
        </p:txBody>
      </p:sp>
      <p:pic>
        <p:nvPicPr>
          <p:cNvPr id="1028" name="Picture 4" descr="Microsoft | Microsoft Wiki | Fandom">
            <a:extLst>
              <a:ext uri="{FF2B5EF4-FFF2-40B4-BE49-F238E27FC236}">
                <a16:creationId xmlns:a16="http://schemas.microsoft.com/office/drawing/2014/main" id="{10AB52C7-65FF-ACEA-C724-53CD63C7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258" y="1997008"/>
            <a:ext cx="4566651" cy="11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ogle logo - Wikipedia">
            <a:extLst>
              <a:ext uri="{FF2B5EF4-FFF2-40B4-BE49-F238E27FC236}">
                <a16:creationId xmlns:a16="http://schemas.microsoft.com/office/drawing/2014/main" id="{9FBF44B3-5680-CEF0-5D20-799EF7F30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0878" y="3744389"/>
            <a:ext cx="3280706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Maker of Stable Diffusion Shifts ...">
            <a:extLst>
              <a:ext uri="{FF2B5EF4-FFF2-40B4-BE49-F238E27FC236}">
                <a16:creationId xmlns:a16="http://schemas.microsoft.com/office/drawing/2014/main" id="{399099D8-1B38-3533-683B-898243CD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288" y="34290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BB65F-CC3F-AFEA-0944-79A4668F2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037" y="5418847"/>
            <a:ext cx="3797300" cy="1104900"/>
          </a:xfrm>
          <a:prstGeom prst="rect">
            <a:avLst/>
          </a:prstGeom>
        </p:spPr>
      </p:pic>
      <p:pic>
        <p:nvPicPr>
          <p:cNvPr id="1040" name="Picture 16" descr="OpenAI Logo PNG Images with Transparent ...">
            <a:extLst>
              <a:ext uri="{FF2B5EF4-FFF2-40B4-BE49-F238E27FC236}">
                <a16:creationId xmlns:a16="http://schemas.microsoft.com/office/drawing/2014/main" id="{07A05B60-ADEC-37DE-0F2F-805F7D9B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56" y="2069932"/>
            <a:ext cx="4070187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nthropic secures $450M in Series C ...">
            <a:extLst>
              <a:ext uri="{FF2B5EF4-FFF2-40B4-BE49-F238E27FC236}">
                <a16:creationId xmlns:a16="http://schemas.microsoft.com/office/drawing/2014/main" id="{6060CD24-3795-923A-59D6-E296D920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38" y="3941788"/>
            <a:ext cx="3451848" cy="18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A34B9-BD37-F11E-F805-F7E92A54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2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companies did well: </a:t>
            </a:r>
            <a:r>
              <a:rPr lang="en-US" sz="4400" b="1" dirty="0">
                <a:solidFill>
                  <a:srgbClr val="C00000"/>
                </a:solidFill>
              </a:rPr>
              <a:t>no one sued us!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4" name="Picture 6" descr="I watched A Few Good Men (1992) and it was awesome. : r/iwatchedanoldmovie">
            <a:extLst>
              <a:ext uri="{FF2B5EF4-FFF2-40B4-BE49-F238E27FC236}">
                <a16:creationId xmlns:a16="http://schemas.microsoft.com/office/drawing/2014/main" id="{8B0A97A8-2365-A9C9-9D2C-A2DBE923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755" y="2122941"/>
            <a:ext cx="6366324" cy="3581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2BD357-C222-2292-B740-15C60E38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6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companies did well: </a:t>
            </a:r>
            <a:r>
              <a:rPr lang="en-US" sz="4400" b="1" dirty="0">
                <a:solidFill>
                  <a:srgbClr val="C00000"/>
                </a:solidFill>
              </a:rPr>
              <a:t>patches!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233E9D3-7BDC-31CB-1F2B-314C30BA6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55" y="2026160"/>
            <a:ext cx="6337971" cy="352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07E10DF-626A-E1FD-EA3B-C169E29F4D97}"/>
                  </a:ext>
                </a:extLst>
              </p14:cNvPr>
              <p14:cNvContentPartPr/>
              <p14:nvPr/>
            </p14:nvContentPartPr>
            <p14:xfrm>
              <a:off x="994627" y="4287076"/>
              <a:ext cx="3383280" cy="4625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07E10DF-626A-E1FD-EA3B-C169E29F4D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0627" y="4178673"/>
                <a:ext cx="3490920" cy="262697"/>
              </a:xfrm>
              <a:prstGeom prst="rect">
                <a:avLst/>
              </a:prstGeom>
            </p:spPr>
          </p:pic>
        </mc:Fallback>
      </mc:AlternateContent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DDF87854-38D5-7E63-9F55-03EDDBEA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598" y="2026159"/>
            <a:ext cx="4592640" cy="3527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27787-4ABE-279E-13BA-7FDA4CA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6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45" y="365125"/>
            <a:ext cx="11790556" cy="1325563"/>
          </a:xfrm>
        </p:spPr>
        <p:txBody>
          <a:bodyPr/>
          <a:lstStyle/>
          <a:p>
            <a:r>
              <a:rPr lang="en-US" dirty="0"/>
              <a:t>Things companies don’t do well yet: </a:t>
            </a:r>
            <a:r>
              <a:rPr lang="en-US" i="1" dirty="0">
                <a:solidFill>
                  <a:srgbClr val="C00000"/>
                </a:solidFill>
              </a:rPr>
              <a:t>fragmentation.</a:t>
            </a:r>
          </a:p>
        </p:txBody>
      </p:sp>
      <p:pic>
        <p:nvPicPr>
          <p:cNvPr id="6" name="Picture 12" descr="The Maker of Stable Diffusion Shifts ...">
            <a:extLst>
              <a:ext uri="{FF2B5EF4-FFF2-40B4-BE49-F238E27FC236}">
                <a16:creationId xmlns:a16="http://schemas.microsoft.com/office/drawing/2014/main" id="{61BF9113-FC1A-6DCD-0BED-5A6F1E4D2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015" y="1862384"/>
            <a:ext cx="2797527" cy="1566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227D8-6FF0-ACB4-81B8-460B1C4C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15" y="4015456"/>
            <a:ext cx="3588981" cy="639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07DF6-5AD5-704B-DB10-34925CFFDE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839" y="1650579"/>
            <a:ext cx="5035773" cy="1178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9897B-1AAA-91C0-7957-0ED2939C9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333" y="4253526"/>
            <a:ext cx="3086434" cy="917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2FC7F-5EC3-587D-52FD-278EF17C8A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015" y="5365239"/>
            <a:ext cx="3857744" cy="723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Pulpfiction John Travolta GIF - Pulpfiction JohnTravolta Lost - Discover &amp;  Share GIFs | John travolta meme, John travolta, Meme party">
            <a:extLst>
              <a:ext uri="{FF2B5EF4-FFF2-40B4-BE49-F238E27FC236}">
                <a16:creationId xmlns:a16="http://schemas.microsoft.com/office/drawing/2014/main" id="{13D2941E-0868-2CE2-530B-02061FD74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243" y="2338510"/>
            <a:ext cx="2577596" cy="264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6F897A-DFB4-C60A-7D46-D899C3E9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07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45" y="365125"/>
            <a:ext cx="11790556" cy="1325563"/>
          </a:xfrm>
        </p:spPr>
        <p:txBody>
          <a:bodyPr/>
          <a:lstStyle/>
          <a:p>
            <a:r>
              <a:rPr lang="en-US" dirty="0"/>
              <a:t>Things companies don’t do well yet: </a:t>
            </a:r>
            <a:r>
              <a:rPr lang="en-US" i="1" dirty="0">
                <a:solidFill>
                  <a:srgbClr val="C00000"/>
                </a:solidFill>
              </a:rPr>
              <a:t>fragmentation.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0505E-CFAA-F68F-0BBF-48F3830C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679" y="1536669"/>
            <a:ext cx="4816856" cy="808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CE5F2142-E70D-5CFB-181F-4975E82ADD44}"/>
              </a:ext>
            </a:extLst>
          </p:cNvPr>
          <p:cNvSpPr/>
          <p:nvPr/>
        </p:nvSpPr>
        <p:spPr>
          <a:xfrm>
            <a:off x="5906190" y="2460958"/>
            <a:ext cx="379834" cy="3954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D9841C-DF80-3865-9EA8-6BC0A5B11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349" y="2958417"/>
            <a:ext cx="5861515" cy="1435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B096E1-E702-5A5C-BF22-B1069DFA2D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348" y="4910935"/>
            <a:ext cx="5861304" cy="1720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2D43E064-7F00-54DA-8F86-3845E21E44F2}"/>
              </a:ext>
            </a:extLst>
          </p:cNvPr>
          <p:cNvSpPr/>
          <p:nvPr/>
        </p:nvSpPr>
        <p:spPr>
          <a:xfrm>
            <a:off x="5906189" y="4454825"/>
            <a:ext cx="379834" cy="3954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1D14A1-652C-9561-6F23-89375AB91AC0}"/>
              </a:ext>
            </a:extLst>
          </p:cNvPr>
          <p:cNvSpPr/>
          <p:nvPr/>
        </p:nvSpPr>
        <p:spPr>
          <a:xfrm>
            <a:off x="7125735" y="1806498"/>
            <a:ext cx="1378799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6BF15E-E07F-1D9A-5135-5160C2949D5F}"/>
              </a:ext>
            </a:extLst>
          </p:cNvPr>
          <p:cNvSpPr/>
          <p:nvPr/>
        </p:nvSpPr>
        <p:spPr>
          <a:xfrm>
            <a:off x="6412058" y="3653972"/>
            <a:ext cx="713678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9C4FC2-D25E-4545-2E7F-9F2DC48FBA05}"/>
              </a:ext>
            </a:extLst>
          </p:cNvPr>
          <p:cNvSpPr/>
          <p:nvPr/>
        </p:nvSpPr>
        <p:spPr>
          <a:xfrm>
            <a:off x="6330627" y="3884662"/>
            <a:ext cx="2122104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01B8E1-ED1F-1899-7202-BE5B891EC417}"/>
              </a:ext>
            </a:extLst>
          </p:cNvPr>
          <p:cNvSpPr/>
          <p:nvPr/>
        </p:nvSpPr>
        <p:spPr>
          <a:xfrm>
            <a:off x="3806386" y="5077895"/>
            <a:ext cx="1813936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E5E494-261A-00A1-F3ED-C7183B23CD2E}"/>
              </a:ext>
            </a:extLst>
          </p:cNvPr>
          <p:cNvSpPr/>
          <p:nvPr/>
        </p:nvSpPr>
        <p:spPr>
          <a:xfrm>
            <a:off x="4393683" y="6126802"/>
            <a:ext cx="1892340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DD37A8-4406-D70F-89F0-EA01CAC3F637}"/>
                  </a:ext>
                </a:extLst>
              </p14:cNvPr>
              <p14:cNvContentPartPr/>
              <p14:nvPr/>
            </p14:nvContentPartPr>
            <p14:xfrm>
              <a:off x="3855672" y="4261662"/>
              <a:ext cx="2421720" cy="25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DD37A8-4406-D70F-89F0-EA01CAC3F6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02032" y="4154022"/>
                <a:ext cx="25293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FED4DCC-DEA6-D5DE-9925-AB8D1C8DAEF9}"/>
                  </a:ext>
                </a:extLst>
              </p14:cNvPr>
              <p14:cNvContentPartPr/>
              <p14:nvPr/>
            </p14:nvContentPartPr>
            <p14:xfrm>
              <a:off x="6387552" y="6245262"/>
              <a:ext cx="2021040" cy="37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FED4DCC-DEA6-D5DE-9925-AB8D1C8DAE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33552" y="6137262"/>
                <a:ext cx="2128680" cy="25272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3E9E0AD-5302-5DB2-D618-90A43880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03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44" y="365125"/>
            <a:ext cx="11790556" cy="1325563"/>
          </a:xfrm>
        </p:spPr>
        <p:txBody>
          <a:bodyPr/>
          <a:lstStyle/>
          <a:p>
            <a:r>
              <a:rPr lang="en-US" dirty="0"/>
              <a:t>Things companies don’t do well yet: </a:t>
            </a:r>
            <a:r>
              <a:rPr lang="en-US" i="1" dirty="0">
                <a:solidFill>
                  <a:srgbClr val="C00000"/>
                </a:solidFill>
              </a:rPr>
              <a:t>robust patches.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3200C-4C9B-D135-F9BA-20B644A3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296" y="1502241"/>
            <a:ext cx="3479800" cy="490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9B15069B-B38A-4587-1647-156F663A6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692" y="2042623"/>
            <a:ext cx="4592640" cy="3527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D0AD-EC97-E55E-00C1-1250226A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46</a:t>
            </a:fld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D82B8962-81E9-B528-5AED-970B6B589362}"/>
              </a:ext>
            </a:extLst>
          </p:cNvPr>
          <p:cNvSpPr/>
          <p:nvPr/>
        </p:nvSpPr>
        <p:spPr>
          <a:xfrm rot="16200000">
            <a:off x="6087129" y="3629528"/>
            <a:ext cx="524371" cy="64762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70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5C72-44F3-52D8-B550-35316B99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4314" cy="1325563"/>
          </a:xfrm>
        </p:spPr>
        <p:txBody>
          <a:bodyPr/>
          <a:lstStyle/>
          <a:p>
            <a:r>
              <a:rPr lang="en-US" dirty="0"/>
              <a:t>Things we need to work on: </a:t>
            </a:r>
            <a:r>
              <a:rPr lang="en-US" i="1" dirty="0">
                <a:solidFill>
                  <a:srgbClr val="C00000"/>
                </a:solidFill>
              </a:rPr>
              <a:t>disclosure norms.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68AC5-EC15-8041-A16A-F3B5250102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0" y="2007822"/>
            <a:ext cx="6914334" cy="1898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687538-3D25-623B-0C8F-3CBB669F49E0}"/>
                  </a:ext>
                </a:extLst>
              </p14:cNvPr>
              <p14:cNvContentPartPr/>
              <p14:nvPr/>
            </p14:nvContentPartPr>
            <p14:xfrm>
              <a:off x="1071325" y="3745624"/>
              <a:ext cx="4861080" cy="83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687538-3D25-623B-0C8F-3CBB669F49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7325" y="3637984"/>
                <a:ext cx="4968720" cy="2988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3670419-EBD1-0140-F475-A1FC7AB856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29" y="4223496"/>
            <a:ext cx="6047435" cy="2242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CACC0E2-B6FA-18FA-6E53-71F33F53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7E42C1-E415-CDEB-BF14-D0597C675B28}"/>
              </a:ext>
            </a:extLst>
          </p:cNvPr>
          <p:cNvGrpSpPr/>
          <p:nvPr/>
        </p:nvGrpSpPr>
        <p:grpSpPr>
          <a:xfrm>
            <a:off x="8257235" y="2631688"/>
            <a:ext cx="3495246" cy="3284052"/>
            <a:chOff x="8257235" y="2631688"/>
            <a:chExt cx="3495246" cy="32840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7AED72-31E2-99BB-FAC0-AC93FD7A1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57235" y="2631688"/>
              <a:ext cx="3495246" cy="291472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F3278D-8F02-D49D-241D-3C073CA87504}"/>
                </a:ext>
              </a:extLst>
            </p:cNvPr>
            <p:cNvSpPr txBox="1"/>
            <p:nvPr/>
          </p:nvSpPr>
          <p:spPr>
            <a:xfrm>
              <a:off x="9031963" y="5546408"/>
              <a:ext cx="1945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(concurrent work)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68B42B-A2BC-CFB3-49D9-55D7F0EE1194}"/>
                </a:ext>
              </a:extLst>
            </p:cNvPr>
            <p:cNvSpPr txBox="1"/>
            <p:nvPr/>
          </p:nvSpPr>
          <p:spPr>
            <a:xfrm>
              <a:off x="9162607" y="2901938"/>
              <a:ext cx="1684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(GPT-3.5 turbo)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57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5C72-44F3-52D8-B550-35316B99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we need to work on: </a:t>
            </a:r>
            <a:r>
              <a:rPr lang="en-US" i="1" dirty="0">
                <a:solidFill>
                  <a:srgbClr val="C00000"/>
                </a:solidFill>
              </a:rPr>
              <a:t>disclosure norms.</a:t>
            </a:r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242D00C-8325-89E4-24DC-AC9CCBBBBF7C}"/>
              </a:ext>
            </a:extLst>
          </p:cNvPr>
          <p:cNvSpPr/>
          <p:nvPr/>
        </p:nvSpPr>
        <p:spPr>
          <a:xfrm>
            <a:off x="2687447" y="3199865"/>
            <a:ext cx="7155054" cy="11820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“secret” review period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743183-FFF0-68A5-F642-91872E14DAB0}"/>
              </a:ext>
            </a:extLst>
          </p:cNvPr>
          <p:cNvCxnSpPr/>
          <p:nvPr/>
        </p:nvCxnSpPr>
        <p:spPr>
          <a:xfrm>
            <a:off x="2856235" y="3355446"/>
            <a:ext cx="0" cy="87086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BDEB0-821C-03AD-4999-F4A5F0E5A8CD}"/>
              </a:ext>
            </a:extLst>
          </p:cNvPr>
          <p:cNvSpPr txBox="1"/>
          <p:nvPr/>
        </p:nvSpPr>
        <p:spPr>
          <a:xfrm>
            <a:off x="1037819" y="4301491"/>
            <a:ext cx="4015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disclose vuln &amp; submit paper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2C0CD-DFA0-841A-D089-E8BCC3F23E98}"/>
              </a:ext>
            </a:extLst>
          </p:cNvPr>
          <p:cNvCxnSpPr/>
          <p:nvPr/>
        </p:nvCxnSpPr>
        <p:spPr>
          <a:xfrm>
            <a:off x="8699723" y="3355446"/>
            <a:ext cx="0" cy="87086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CE2825-82E4-C06B-CD3C-3494A4C0248F}"/>
              </a:ext>
            </a:extLst>
          </p:cNvPr>
          <p:cNvSpPr txBox="1"/>
          <p:nvPr/>
        </p:nvSpPr>
        <p:spPr>
          <a:xfrm>
            <a:off x="7614650" y="4252784"/>
            <a:ext cx="205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public release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12520F-62E5-17C3-F3F9-0538FC493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840920"/>
            <a:ext cx="7493000" cy="78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AFD18AD-D37A-8BF0-7D8B-470731527BE3}"/>
              </a:ext>
            </a:extLst>
          </p:cNvPr>
          <p:cNvSpPr/>
          <p:nvPr/>
        </p:nvSpPr>
        <p:spPr>
          <a:xfrm>
            <a:off x="2085278" y="5241073"/>
            <a:ext cx="8162693" cy="10036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would this work with </a:t>
            </a:r>
            <a:r>
              <a:rPr lang="en-US" sz="2800" dirty="0" err="1"/>
              <a:t>OpenReview</a:t>
            </a:r>
            <a:r>
              <a:rPr lang="en-US" sz="2800" dirty="0"/>
              <a:t>?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2B8315D-BB3E-3DC0-9373-AC84AA3A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48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9418E-BAC0-89B3-66F4-BCBBAD1BAAE4}"/>
              </a:ext>
            </a:extLst>
          </p:cNvPr>
          <p:cNvSpPr txBox="1"/>
          <p:nvPr/>
        </p:nvSpPr>
        <p:spPr>
          <a:xfrm>
            <a:off x="6753128" y="2628320"/>
            <a:ext cx="3089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(IEEE Security &amp; Privacy, CFP)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5FFC5FA-E8D0-7417-A9C0-55391A2C2C4C}"/>
                  </a:ext>
                </a:extLst>
              </p14:cNvPr>
              <p14:cNvContentPartPr/>
              <p14:nvPr/>
            </p14:nvContentPartPr>
            <p14:xfrm>
              <a:off x="3045741" y="2452585"/>
              <a:ext cx="5616360" cy="87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5FFC5FA-E8D0-7417-A9C0-55391A2C2C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1741" y="2344945"/>
                <a:ext cx="5724000" cy="3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55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C375-DBC8-9371-F3C7-9AE53B0C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44FCE-D9A6-35B4-5FD9-D352492BE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64614" cy="369422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/>
              <a:t> ML interfaces are </a:t>
            </a:r>
            <a:r>
              <a:rPr lang="en-US" sz="3200" b="1" i="1" dirty="0">
                <a:solidFill>
                  <a:srgbClr val="C00000"/>
                </a:solidFill>
              </a:rPr>
              <a:t>leaky objects</a:t>
            </a:r>
          </a:p>
          <a:p>
            <a:pPr>
              <a:buFont typeface="Wingdings" pitchFamily="2" charset="2"/>
              <a:buChar char="Ø"/>
            </a:pP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</a:t>
            </a:r>
            <a:r>
              <a:rPr lang="en-US" sz="3200" b="1" i="1" dirty="0">
                <a:solidFill>
                  <a:srgbClr val="C00000"/>
                </a:solidFill>
              </a:rPr>
              <a:t>API design </a:t>
            </a:r>
            <a:r>
              <a:rPr lang="en-US" sz="3200" dirty="0"/>
              <a:t>can have a big impact</a:t>
            </a:r>
          </a:p>
          <a:p>
            <a:pPr lvl="1">
              <a:buFont typeface="Wingdings" pitchFamily="2" charset="2"/>
              <a:buChar char="Ø"/>
            </a:pP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We need </a:t>
            </a:r>
            <a:r>
              <a:rPr lang="en-US" sz="3200" b="1" i="1" dirty="0">
                <a:solidFill>
                  <a:srgbClr val="C00000"/>
                </a:solidFill>
              </a:rPr>
              <a:t>better standards </a:t>
            </a:r>
            <a:r>
              <a:rPr lang="en-US" sz="3200" dirty="0"/>
              <a:t>for disclosure and remediation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19C78-8FE3-DA64-874B-58028D66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13A90-92E6-F4E9-11FF-73FD63D12773}"/>
              </a:ext>
            </a:extLst>
          </p:cNvPr>
          <p:cNvSpPr txBox="1"/>
          <p:nvPr/>
        </p:nvSpPr>
        <p:spPr>
          <a:xfrm>
            <a:off x="1420072" y="5836179"/>
            <a:ext cx="217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hlinkClick r:id="rId2"/>
              </a:rPr>
              <a:t>floriantramer.com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2B444-57A1-382B-3722-DAC2A58CC257}"/>
              </a:ext>
            </a:extLst>
          </p:cNvPr>
          <p:cNvSpPr txBox="1"/>
          <p:nvPr/>
        </p:nvSpPr>
        <p:spPr>
          <a:xfrm>
            <a:off x="5507056" y="5836179"/>
            <a:ext cx="117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spylab.ai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B2D0D-0046-7051-9993-A077A67FA3BB}"/>
              </a:ext>
            </a:extLst>
          </p:cNvPr>
          <p:cNvSpPr txBox="1"/>
          <p:nvPr/>
        </p:nvSpPr>
        <p:spPr>
          <a:xfrm>
            <a:off x="8806750" y="5839044"/>
            <a:ext cx="1980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4"/>
              </a:rPr>
              <a:t>@</a:t>
            </a:r>
            <a:r>
              <a:rPr lang="en-US" sz="2000" dirty="0" err="1">
                <a:hlinkClick r:id="rId4"/>
              </a:rPr>
              <a:t>florian_tramer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094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0B4-678F-B309-DAE3-79C62618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</a:t>
            </a:r>
            <a:r>
              <a:rPr lang="en-US" dirty="0"/>
              <a:t>’s in the box?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CD7D995-9344-38FA-EAF8-6A5804AB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73699-8C29-853E-B82C-2435A1D7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39" y="2660181"/>
            <a:ext cx="6720313" cy="244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A detailed illustration of a bison designed to resemble a neural network. The bison's body is composed of interconnected nodes and lines, similar to the structure of a neural network, with glowing points where the nodes are. The bison stands in a natural landscape, blending the organic shape of the animal with the futuristic, digital aesthetic of neural networks. The overall effect should be a fusion of nature and technology, with a slightly glowing, cybernetic look to the bison.">
            <a:extLst>
              <a:ext uri="{FF2B5EF4-FFF2-40B4-BE49-F238E27FC236}">
                <a16:creationId xmlns:a16="http://schemas.microsoft.com/office/drawing/2014/main" id="{94F04CA3-C194-3F7B-9251-8260810F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966" y="143989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detailed illustration of a gecko designed to resemble a neural network on a white background. The gecko's body is composed of interconnected nodes and lines, similar to the structure of a neural network, with glowing points where the nodes are. The overall effect should be a fusion of nature and technology, with a slightly glowing, cybernetic look to the gecko, all set against a clean white background.">
            <a:extLst>
              <a:ext uri="{FF2B5EF4-FFF2-40B4-BE49-F238E27FC236}">
                <a16:creationId xmlns:a16="http://schemas.microsoft.com/office/drawing/2014/main" id="{B2D804F0-109B-130F-4BB0-D6D06B8F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1" y="3764490"/>
            <a:ext cx="2323011" cy="23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25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0B4-678F-B309-DAE3-79C62618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</a:t>
            </a:r>
            <a:r>
              <a:rPr lang="en-US" dirty="0"/>
              <a:t>’s in the box?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5303DE-458F-A266-BADD-8E0632410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875" y="1674134"/>
            <a:ext cx="7228249" cy="4682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CD7D995-9344-38FA-EAF8-6A5804AB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7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6FE9-293B-DB10-0639-C5712E4D9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the box </a:t>
            </a:r>
            <a:r>
              <a:rPr lang="en-US" dirty="0">
                <a:solidFill>
                  <a:srgbClr val="C00000"/>
                </a:solidFill>
              </a:rPr>
              <a:t>built?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9BBB82-64C2-1515-27C7-C31C5EB35B81}"/>
              </a:ext>
            </a:extLst>
          </p:cNvPr>
          <p:cNvGrpSpPr>
            <a:grpSpLocks noChangeAspect="1"/>
          </p:cNvGrpSpPr>
          <p:nvPr/>
        </p:nvGrpSpPr>
        <p:grpSpPr>
          <a:xfrm>
            <a:off x="979842" y="2408407"/>
            <a:ext cx="10232315" cy="2695986"/>
            <a:chOff x="1009346" y="1894821"/>
            <a:chExt cx="7835057" cy="20643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237EBD-09D1-E012-78ED-13DAF1596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9346" y="1894821"/>
              <a:ext cx="7835057" cy="20643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592E703-5CF8-824F-7192-87437B37A894}"/>
                    </a:ext>
                  </a:extLst>
                </p14:cNvPr>
                <p14:cNvContentPartPr/>
                <p14:nvPr/>
              </p14:nvContentPartPr>
              <p14:xfrm>
                <a:off x="7927980" y="3343416"/>
                <a:ext cx="723600" cy="12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592E703-5CF8-824F-7192-87437B37A89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60522" y="3212273"/>
                  <a:ext cx="858066" cy="2740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660647B-727B-059F-03F5-7ACBAF3DC524}"/>
                    </a:ext>
                  </a:extLst>
                </p14:cNvPr>
                <p14:cNvContentPartPr/>
                <p14:nvPr/>
              </p14:nvContentPartPr>
              <p14:xfrm>
                <a:off x="1172056" y="3540376"/>
                <a:ext cx="2351160" cy="92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660647B-727B-059F-03F5-7ACBAF3DC52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04610" y="3405767"/>
                  <a:ext cx="2485602" cy="3616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C54EBBD-AF6C-2BB6-B7C4-520EECB6943F}"/>
                    </a:ext>
                  </a:extLst>
                </p14:cNvPr>
                <p14:cNvContentPartPr/>
                <p14:nvPr/>
              </p14:nvContentPartPr>
              <p14:xfrm>
                <a:off x="3664031" y="3553144"/>
                <a:ext cx="114221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C54EBBD-AF6C-2BB6-B7C4-520EECB6943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96578" y="3445144"/>
                  <a:ext cx="248678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5FBA25-BC99-F01A-14D7-95BFF1170605}"/>
                    </a:ext>
                  </a:extLst>
                </p14:cNvPr>
                <p14:cNvContentPartPr/>
                <p14:nvPr/>
              </p14:nvContentPartPr>
              <p14:xfrm>
                <a:off x="1173496" y="3799216"/>
                <a:ext cx="1479600" cy="29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5FBA25-BC99-F01A-14D7-95BFF117060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6037" y="3667037"/>
                  <a:ext cx="1614068" cy="29343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9468D-C2A2-65AC-C351-F7756073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8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6FE9-293B-DB10-0639-C5712E4D9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the box </a:t>
            </a:r>
            <a:r>
              <a:rPr lang="en-US" dirty="0">
                <a:solidFill>
                  <a:srgbClr val="C00000"/>
                </a:solidFill>
              </a:rPr>
              <a:t>built?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BBDE8C-1E95-372D-D103-D9F220BCC8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378" y="1975484"/>
            <a:ext cx="8707244" cy="350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9468D-C2A2-65AC-C351-F7756073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9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6FE9-293B-DB10-0639-C5712E4D9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the box </a:t>
            </a:r>
            <a:r>
              <a:rPr lang="en-US" dirty="0">
                <a:solidFill>
                  <a:srgbClr val="C00000"/>
                </a:solidFill>
              </a:rPr>
              <a:t>built?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165F1A-AD6B-FAD9-18E3-22798518B2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091" y="1846557"/>
            <a:ext cx="8405818" cy="356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9468D-C2A2-65AC-C351-F7756073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7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5641</TotalTime>
  <Words>1219</Words>
  <Application>Microsoft Macintosh PowerPoint</Application>
  <PresentationFormat>Widescreen</PresentationFormat>
  <Paragraphs>261</Paragraphs>
  <Slides>49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Aptos</vt:lpstr>
      <vt:lpstr>Aptos Display</vt:lpstr>
      <vt:lpstr>Arial</vt:lpstr>
      <vt:lpstr>Cambria Math</vt:lpstr>
      <vt:lpstr>Symbol</vt:lpstr>
      <vt:lpstr>Wingdings</vt:lpstr>
      <vt:lpstr>Office Theme</vt:lpstr>
      <vt:lpstr>Stealing a generative AI's secrets (responsibly)</vt:lpstr>
      <vt:lpstr>PowerPoint Presentation</vt:lpstr>
      <vt:lpstr>PowerPoint Presentation</vt:lpstr>
      <vt:lpstr>What’s in the box?</vt:lpstr>
      <vt:lpstr>What’s in the box?</vt:lpstr>
      <vt:lpstr>What’s in the box?</vt:lpstr>
      <vt:lpstr>How was the box built?</vt:lpstr>
      <vt:lpstr>How was the box built?</vt:lpstr>
      <vt:lpstr>How was the box built?</vt:lpstr>
      <vt:lpstr>What secrets does an AI spill?</vt:lpstr>
      <vt:lpstr>Part 1: Reverse-engineering models. Stealing Part of a Production Language Model. Carlini et al. 2024</vt:lpstr>
      <vt:lpstr>Attempt 1: “distillation” [Papernot et al. 2016, Tramèr et al. 2016]</vt:lpstr>
      <vt:lpstr>Only yields a shallow copy, but still useful!</vt:lpstr>
      <vt:lpstr>Attempt 2: “cryptanalysis” [Carlini et al. 2020, Rolnick &amp; Kording 2020, Canales-Martinez et al. 2023]</vt:lpstr>
      <vt:lpstr>What if we asked for less?</vt:lpstr>
      <vt:lpstr>Transformers 101.</vt:lpstr>
      <vt:lpstr>Insight: Transformer outputs are expansive.</vt:lpstr>
      <vt:lpstr>Recovering the hidden dimension.</vt:lpstr>
      <vt:lpstr>Recovering partial weights.</vt:lpstr>
      <vt:lpstr>Is extracting the last layer useful?</vt:lpstr>
      <vt:lpstr>Is extracting the last layer useful?</vt:lpstr>
      <vt:lpstr>Is extracting the last layer useful?</vt:lpstr>
      <vt:lpstr>Part 2: Reverse-engineering data. Scalable Extraction of Training Data from (Production) Language Models. Nasr et al. 2024</vt:lpstr>
      <vt:lpstr>PowerPoint Presentation</vt:lpstr>
      <vt:lpstr>Q: How often do LLMs output memorized data?</vt:lpstr>
      <vt:lpstr>A simple approach: “verbatim” regurgitation</vt:lpstr>
      <vt:lpstr>There is no perfect definition (yet?)</vt:lpstr>
      <vt:lpstr>Base language models leak lots of training data.</vt:lpstr>
      <vt:lpstr>Base language models leak lots of training data.</vt:lpstr>
      <vt:lpstr>What about aligned chatbots?</vt:lpstr>
      <vt:lpstr>Maybe alignment prevents training data leaks?</vt:lpstr>
      <vt:lpstr>Or maybe not...</vt:lpstr>
      <vt:lpstr>PowerPoint Presentation</vt:lpstr>
      <vt:lpstr>A stronger attack: finetuning.</vt:lpstr>
      <vt:lpstr>Stochastic parrots on steroids!</vt:lpstr>
      <vt:lpstr>Solution? Add a memorization filter. Preventing Verbatim Memorization in Language Models Gives a False Sense of Privacy. Ippolito et al. 2022</vt:lpstr>
      <vt:lpstr>PowerPoint Presentation</vt:lpstr>
      <vt:lpstr>Application: A test  for data provenance.</vt:lpstr>
      <vt:lpstr>Yes, it is training data!</vt:lpstr>
      <vt:lpstr>On responsible disclosure...</vt:lpstr>
      <vt:lpstr>We disclosed a bunch of vulnerabilities...</vt:lpstr>
      <vt:lpstr>Things companies did well: no one sued us!</vt:lpstr>
      <vt:lpstr>Things companies did well: patches!</vt:lpstr>
      <vt:lpstr>Things companies don’t do well yet: fragmentation.</vt:lpstr>
      <vt:lpstr>Things companies don’t do well yet: fragmentation.</vt:lpstr>
      <vt:lpstr>Things companies don’t do well yet: robust patches.</vt:lpstr>
      <vt:lpstr>Things we need to work on: disclosure norms.</vt:lpstr>
      <vt:lpstr>Things we need to work on: disclosure norms.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Stealing a generative AI's secrets (responsibly)</dc:title>
  <dc:creator>Tramèr  Florian</dc:creator>
  <cp:lastModifiedBy>Tramèr  Florian</cp:lastModifiedBy>
  <cp:revision>98</cp:revision>
  <dcterms:created xsi:type="dcterms:W3CDTF">2024-04-08T19:06:51Z</dcterms:created>
  <dcterms:modified xsi:type="dcterms:W3CDTF">2024-06-24T10:51:34Z</dcterms:modified>
</cp:coreProperties>
</file>