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1" r:id="rId3"/>
    <p:sldId id="292" r:id="rId4"/>
    <p:sldId id="298" r:id="rId5"/>
    <p:sldId id="287" r:id="rId6"/>
    <p:sldId id="295" r:id="rId7"/>
    <p:sldId id="281" r:id="rId8"/>
    <p:sldId id="272" r:id="rId9"/>
    <p:sldId id="297" r:id="rId10"/>
    <p:sldId id="293" r:id="rId11"/>
    <p:sldId id="294" r:id="rId12"/>
    <p:sldId id="275" r:id="rId13"/>
    <p:sldId id="290" r:id="rId14"/>
    <p:sldId id="280" r:id="rId15"/>
    <p:sldId id="29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4B6"/>
    <a:srgbClr val="C65911"/>
    <a:srgbClr val="594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7"/>
    <p:restoredTop sz="86357"/>
  </p:normalViewPr>
  <p:slideViewPr>
    <p:cSldViewPr snapToGrid="0" snapToObjects="1">
      <p:cViewPr>
        <p:scale>
          <a:sx n="75" d="100"/>
          <a:sy n="75" d="100"/>
        </p:scale>
        <p:origin x="-576" y="-4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53659-C2FD-9846-B32E-BB901A718DCF}" type="datetime1">
              <a:rPr lang="en-US" smtClean="0"/>
              <a:t>28/4/17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98C04-C578-8147-A0B2-72677354C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13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DE3E3-0A1F-FE4E-AD51-E44E51077FC2}" type="datetime1">
              <a:rPr lang="en-US" smtClean="0"/>
              <a:t>28/4/17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E9746-9F5D-E345-BB93-0F845EC0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850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77400" y="6356350"/>
            <a:ext cx="1676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	</a:t>
            </a:r>
            <a:fld id="{52169F1D-08C1-BC44-A62C-0596BBE9A6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6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609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77400" y="6356350"/>
            <a:ext cx="1676400" cy="365125"/>
          </a:xfrm>
          <a:prstGeom prst="rect">
            <a:avLst/>
          </a:prstGeom>
        </p:spPr>
        <p:txBody>
          <a:bodyPr/>
          <a:lstStyle/>
          <a:p>
            <a:fld id="{52169F1D-08C1-BC44-A62C-0596BBE9A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609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77400" y="6356350"/>
            <a:ext cx="1676400" cy="365125"/>
          </a:xfrm>
          <a:prstGeom prst="rect">
            <a:avLst/>
          </a:prstGeom>
        </p:spPr>
        <p:txBody>
          <a:bodyPr/>
          <a:lstStyle/>
          <a:p>
            <a:fld id="{52169F1D-08C1-BC44-A62C-0596BBE9A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0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609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18800" y="612775"/>
            <a:ext cx="635000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169F1D-08C1-BC44-A62C-0596BBE9A6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91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609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77400" y="6356350"/>
            <a:ext cx="1676400" cy="365125"/>
          </a:xfrm>
          <a:prstGeom prst="rect">
            <a:avLst/>
          </a:prstGeom>
        </p:spPr>
        <p:txBody>
          <a:bodyPr/>
          <a:lstStyle/>
          <a:p>
            <a:fld id="{52169F1D-08C1-BC44-A62C-0596BBE9A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6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34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609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77400" y="6356350"/>
            <a:ext cx="1676400" cy="365125"/>
          </a:xfrm>
          <a:prstGeom prst="rect">
            <a:avLst/>
          </a:prstGeom>
        </p:spPr>
        <p:txBody>
          <a:bodyPr/>
          <a:lstStyle/>
          <a:p>
            <a:fld id="{52169F1D-08C1-BC44-A62C-0596BBE9A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8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34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609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77400" y="6356350"/>
            <a:ext cx="1676400" cy="365125"/>
          </a:xfrm>
          <a:prstGeom prst="rect">
            <a:avLst/>
          </a:prstGeom>
        </p:spPr>
        <p:txBody>
          <a:bodyPr/>
          <a:lstStyle/>
          <a:p>
            <a:fld id="{52169F1D-08C1-BC44-A62C-0596BBE9A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50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34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609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77400" y="6356350"/>
            <a:ext cx="1676400" cy="365125"/>
          </a:xfrm>
          <a:prstGeom prst="rect">
            <a:avLst/>
          </a:prstGeom>
        </p:spPr>
        <p:txBody>
          <a:bodyPr/>
          <a:lstStyle/>
          <a:p>
            <a:fld id="{52169F1D-08C1-BC44-A62C-0596BBE9A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0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34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609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77400" y="6356350"/>
            <a:ext cx="1676400" cy="365125"/>
          </a:xfrm>
          <a:prstGeom prst="rect">
            <a:avLst/>
          </a:prstGeom>
        </p:spPr>
        <p:txBody>
          <a:bodyPr/>
          <a:lstStyle/>
          <a:p>
            <a:fld id="{52169F1D-08C1-BC44-A62C-0596BBE9A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2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34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609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77400" y="6356350"/>
            <a:ext cx="1676400" cy="365125"/>
          </a:xfrm>
          <a:prstGeom prst="rect">
            <a:avLst/>
          </a:prstGeom>
        </p:spPr>
        <p:txBody>
          <a:bodyPr/>
          <a:lstStyle/>
          <a:p>
            <a:fld id="{52169F1D-08C1-BC44-A62C-0596BBE9A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6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34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609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77400" y="6356350"/>
            <a:ext cx="1676400" cy="365125"/>
          </a:xfrm>
          <a:prstGeom prst="rect">
            <a:avLst/>
          </a:prstGeom>
        </p:spPr>
        <p:txBody>
          <a:bodyPr/>
          <a:lstStyle/>
          <a:p>
            <a:fld id="{52169F1D-08C1-BC44-A62C-0596BBE9A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71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775"/>
          </a:xfrm>
          <a:prstGeom prst="rect">
            <a:avLst/>
          </a:prstGeom>
          <a:solidFill>
            <a:srgbClr val="C8250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24000"/>
            <a:ext cx="10515600" cy="465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509000" y="6127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</a:defRPr>
            </a:lvl1pPr>
          </a:lstStyle>
          <a:p>
            <a:fld id="{F0ED83BF-6D82-FF4D-BA02-6A588246AA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19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xiv.org/abs/1510.02377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990" y="711200"/>
            <a:ext cx="10558020" cy="3352800"/>
          </a:xfrm>
          <a:noFill/>
        </p:spPr>
        <p:txBody>
          <a:bodyPr anchor="t">
            <a:normAutofit/>
          </a:bodyPr>
          <a:lstStyle/>
          <a:p>
            <a:r>
              <a:rPr lang="en-US" sz="4900" dirty="0" err="1" smtClean="0">
                <a:solidFill>
                  <a:schemeClr val="tx1"/>
                </a:solidFill>
              </a:rPr>
              <a:t>FairTest</a:t>
            </a:r>
            <a:r>
              <a:rPr lang="en-US" sz="4900" dirty="0" smtClean="0">
                <a:solidFill>
                  <a:schemeClr val="tx1"/>
                </a:solidFill>
              </a:rPr>
              <a:t>:</a:t>
            </a:r>
            <a:br>
              <a:rPr lang="en-US" sz="49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Discovering unwarranted associations in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data-driven applications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/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pt-BR" sz="3100" dirty="0">
                <a:solidFill>
                  <a:schemeClr val="tx1"/>
                </a:solidFill>
              </a:rPr>
              <a:t>IEEE </a:t>
            </a:r>
            <a:r>
              <a:rPr lang="pt-BR" sz="3100" dirty="0" err="1">
                <a:solidFill>
                  <a:schemeClr val="tx1"/>
                </a:solidFill>
              </a:rPr>
              <a:t>EuroS&amp;</a:t>
            </a:r>
            <a:r>
              <a:rPr lang="pt-BR" sz="3100" dirty="0" err="1" smtClean="0">
                <a:solidFill>
                  <a:schemeClr val="tx1"/>
                </a:solidFill>
              </a:rPr>
              <a:t>P</a:t>
            </a:r>
            <a:r>
              <a:rPr lang="pt-BR" sz="3100" dirty="0">
                <a:solidFill>
                  <a:schemeClr val="tx1"/>
                </a:solidFill>
              </a:rPr>
              <a:t/>
            </a:r>
            <a:br>
              <a:rPr lang="pt-BR" sz="3100" dirty="0">
                <a:solidFill>
                  <a:schemeClr val="tx1"/>
                </a:solidFill>
              </a:rPr>
            </a:br>
            <a:r>
              <a:rPr lang="pt-BR" sz="3100" dirty="0" err="1" smtClean="0">
                <a:solidFill>
                  <a:schemeClr val="tx1"/>
                </a:solidFill>
              </a:rPr>
              <a:t>April</a:t>
            </a:r>
            <a:r>
              <a:rPr lang="pt-BR" sz="3100" dirty="0" smtClean="0">
                <a:solidFill>
                  <a:schemeClr val="tx1"/>
                </a:solidFill>
              </a:rPr>
              <a:t> 28th, 2017</a:t>
            </a: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990" y="4431771"/>
            <a:ext cx="1055802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Florian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Tramèr</a:t>
            </a:r>
            <a:r>
              <a:rPr lang="en-US" baseline="30000" dirty="0" smtClean="0"/>
              <a:t>1</a:t>
            </a:r>
            <a:r>
              <a:rPr lang="en-US" dirty="0" smtClean="0"/>
              <a:t>,   </a:t>
            </a:r>
            <a:r>
              <a:rPr lang="en-US" dirty="0" err="1" smtClean="0"/>
              <a:t>Vaggelis</a:t>
            </a:r>
            <a:r>
              <a:rPr lang="en-US" dirty="0" smtClean="0"/>
              <a:t> Atlidakis</a:t>
            </a:r>
            <a:r>
              <a:rPr lang="en-US" baseline="30000" dirty="0" smtClean="0"/>
              <a:t>2</a:t>
            </a:r>
            <a:r>
              <a:rPr lang="en-US" dirty="0" smtClean="0"/>
              <a:t>,   Roxana Geambasu</a:t>
            </a:r>
            <a:r>
              <a:rPr lang="en-US" baseline="30000" dirty="0"/>
              <a:t>2</a:t>
            </a:r>
            <a:r>
              <a:rPr lang="en-US" dirty="0" smtClean="0"/>
              <a:t>,   </a:t>
            </a:r>
            <a:r>
              <a:rPr lang="en-US" dirty="0" smtClean="0">
                <a:solidFill>
                  <a:srgbClr val="000000"/>
                </a:solidFill>
              </a:rPr>
              <a:t>Daniel Hsu</a:t>
            </a:r>
            <a:r>
              <a:rPr lang="en-US" baseline="30000" dirty="0" smtClean="0"/>
              <a:t>2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Jean-Pierre Hubaux</a:t>
            </a:r>
            <a:r>
              <a:rPr lang="en-US" baseline="30000" dirty="0"/>
              <a:t>3</a:t>
            </a:r>
            <a:r>
              <a:rPr lang="en-US" dirty="0" smtClean="0"/>
              <a:t>,   Mathias Humbert</a:t>
            </a:r>
            <a:r>
              <a:rPr lang="en-US" baseline="30000" dirty="0"/>
              <a:t>4</a:t>
            </a:r>
            <a:r>
              <a:rPr lang="en-US" dirty="0" smtClean="0"/>
              <a:t>,   Ari Juels</a:t>
            </a:r>
            <a:r>
              <a:rPr lang="en-US" baseline="30000" dirty="0"/>
              <a:t>5</a:t>
            </a:r>
            <a:r>
              <a:rPr lang="en-US" dirty="0" smtClean="0"/>
              <a:t>,   Huang Lin</a:t>
            </a:r>
            <a:r>
              <a:rPr lang="en-US" baseline="30000" dirty="0"/>
              <a:t>3</a:t>
            </a:r>
            <a:endParaRPr lang="en-US" baseline="30000" dirty="0" smtClean="0"/>
          </a:p>
          <a:p>
            <a:endParaRPr lang="en-US" baseline="30000" dirty="0" smtClean="0"/>
          </a:p>
          <a:p>
            <a:r>
              <a:rPr lang="en-US" baseline="30000" dirty="0" smtClean="0"/>
              <a:t>1</a:t>
            </a:r>
            <a:r>
              <a:rPr lang="en-US" dirty="0" smtClean="0"/>
              <a:t>Stanford University, </a:t>
            </a:r>
            <a:r>
              <a:rPr lang="en-US" baseline="30000" dirty="0" smtClean="0"/>
              <a:t>2</a:t>
            </a:r>
            <a:r>
              <a:rPr lang="en-US" dirty="0" smtClean="0"/>
              <a:t>Columbia University, </a:t>
            </a:r>
            <a:r>
              <a:rPr lang="en-US" baseline="30000" dirty="0" smtClean="0"/>
              <a:t>3</a:t>
            </a:r>
            <a:r>
              <a:rPr lang="en-US" dirty="0" smtClean="0"/>
              <a:t>École </a:t>
            </a:r>
            <a:r>
              <a:rPr lang="en-US" dirty="0" err="1"/>
              <a:t>Polytechnique</a:t>
            </a:r>
            <a:r>
              <a:rPr lang="en-US" dirty="0"/>
              <a:t> </a:t>
            </a:r>
            <a:r>
              <a:rPr lang="en-US" dirty="0" err="1"/>
              <a:t>Fédérale</a:t>
            </a:r>
            <a:r>
              <a:rPr lang="en-US" dirty="0"/>
              <a:t> de Lausanne, </a:t>
            </a:r>
            <a:endParaRPr lang="en-US" dirty="0" smtClean="0"/>
          </a:p>
          <a:p>
            <a:r>
              <a:rPr lang="en-US" baseline="30000" dirty="0"/>
              <a:t>4</a:t>
            </a:r>
            <a:r>
              <a:rPr lang="en-US" dirty="0" smtClean="0"/>
              <a:t>Saarland University,   </a:t>
            </a:r>
            <a:r>
              <a:rPr lang="en-US" baseline="30000" dirty="0"/>
              <a:t>5</a:t>
            </a:r>
            <a:r>
              <a:rPr lang="en-US" dirty="0" smtClean="0"/>
              <a:t>Cornell Tech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	</a:t>
            </a:r>
            <a:fld id="{52169F1D-08C1-BC44-A62C-0596BBE9A62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31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Association-Guided Decision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Goal: find most strongly affected </a:t>
            </a:r>
            <a:r>
              <a:rPr lang="en-US" dirty="0" smtClean="0">
                <a:solidFill>
                  <a:srgbClr val="2E74B6"/>
                </a:solidFill>
              </a:rPr>
              <a:t>user sub-populations</a:t>
            </a:r>
            <a:endParaRPr lang="en-US" dirty="0">
              <a:solidFill>
                <a:srgbClr val="2E74B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9F1D-08C1-BC44-A62C-0596BBE9A62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996" y="2320194"/>
            <a:ext cx="812134" cy="812134"/>
          </a:xfrm>
          <a:prstGeom prst="rect">
            <a:avLst/>
          </a:prstGeom>
        </p:spPr>
      </p:pic>
      <p:grpSp>
        <p:nvGrpSpPr>
          <p:cNvPr id="141" name="Group 140"/>
          <p:cNvGrpSpPr/>
          <p:nvPr/>
        </p:nvGrpSpPr>
        <p:grpSpPr>
          <a:xfrm>
            <a:off x="1255442" y="3132327"/>
            <a:ext cx="4773013" cy="2276536"/>
            <a:chOff x="1255442" y="3132327"/>
            <a:chExt cx="4773013" cy="22765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5442" y="4369777"/>
              <a:ext cx="956402" cy="103908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48996" y="4437509"/>
              <a:ext cx="812134" cy="741514"/>
            </a:xfrm>
            <a:prstGeom prst="rect">
              <a:avLst/>
            </a:prstGeom>
          </p:spPr>
        </p:pic>
        <p:cxnSp>
          <p:nvCxnSpPr>
            <p:cNvPr id="10" name="Elbow Connector 9"/>
            <p:cNvCxnSpPr>
              <a:stCxn id="7" idx="2"/>
              <a:endCxn id="5" idx="0"/>
            </p:cNvCxnSpPr>
            <p:nvPr/>
          </p:nvCxnSpPr>
          <p:spPr>
            <a:xfrm rot="5400000">
              <a:off x="2325629" y="2540342"/>
              <a:ext cx="1237449" cy="2421420"/>
            </a:xfrm>
            <a:prstGeom prst="bentConnector3">
              <a:avLst>
                <a:gd name="adj1" fmla="val 50000"/>
              </a:avLst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2"/>
            </p:cNvCxnSpPr>
            <p:nvPr/>
          </p:nvCxnSpPr>
          <p:spPr>
            <a:xfrm>
              <a:off x="4155063" y="3132328"/>
              <a:ext cx="1" cy="1218802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7" idx="2"/>
              <a:endCxn id="27" idx="0"/>
            </p:cNvCxnSpPr>
            <p:nvPr/>
          </p:nvCxnSpPr>
          <p:spPr>
            <a:xfrm rot="16200000" flipH="1">
              <a:off x="4356036" y="2931355"/>
              <a:ext cx="1237449" cy="1639394"/>
            </a:xfrm>
            <a:prstGeom prst="bentConnector3">
              <a:avLst>
                <a:gd name="adj1" fmla="val 50000"/>
              </a:avLst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560458" y="4369777"/>
              <a:ext cx="46799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…</a:t>
              </a:r>
              <a:endParaRPr lang="en-US" sz="320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388992" y="3454399"/>
              <a:ext cx="1540934" cy="431999"/>
            </a:xfrm>
            <a:prstGeom prst="rect">
              <a:avLst/>
            </a:prstGeom>
            <a:solidFill>
              <a:schemeClr val="bg1"/>
            </a:solidFill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O</a:t>
              </a:r>
              <a:r>
                <a:rPr lang="en-US" sz="2000" dirty="0" smtClean="0">
                  <a:solidFill>
                    <a:schemeClr val="accent1">
                      <a:lumMod val="75000"/>
                    </a:schemeClr>
                  </a:solidFill>
                </a:rPr>
                <a:t>ccupation</a:t>
              </a:r>
              <a:endParaRPr lang="en-US" sz="2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378477" y="3211561"/>
              <a:ext cx="402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785160" y="3878709"/>
              <a:ext cx="3859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B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124327" y="3211561"/>
              <a:ext cx="3747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794678" y="5336862"/>
            <a:ext cx="1910567" cy="1184831"/>
            <a:chOff x="794678" y="5235264"/>
            <a:chExt cx="1910567" cy="1184831"/>
          </a:xfrm>
        </p:grpSpPr>
        <p:cxnSp>
          <p:nvCxnSpPr>
            <p:cNvPr id="39" name="Elbow Connector 38"/>
            <p:cNvCxnSpPr>
              <a:endCxn id="45" idx="0"/>
            </p:cNvCxnSpPr>
            <p:nvPr/>
          </p:nvCxnSpPr>
          <p:spPr>
            <a:xfrm rot="5400000">
              <a:off x="1069166" y="5257950"/>
              <a:ext cx="682895" cy="646064"/>
            </a:xfrm>
            <a:prstGeom prst="bentConnector3">
              <a:avLst>
                <a:gd name="adj1" fmla="val 76283"/>
              </a:avLst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lbow Connector 39"/>
            <p:cNvCxnSpPr>
              <a:stCxn id="5" idx="2"/>
              <a:endCxn id="46" idx="0"/>
            </p:cNvCxnSpPr>
            <p:nvPr/>
          </p:nvCxnSpPr>
          <p:spPr>
            <a:xfrm rot="16200000" flipH="1">
              <a:off x="1712478" y="5256430"/>
              <a:ext cx="687165" cy="644834"/>
            </a:xfrm>
            <a:prstGeom prst="bentConnector3">
              <a:avLst>
                <a:gd name="adj1" fmla="val 74774"/>
              </a:avLst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888999" y="5958430"/>
              <a:ext cx="3971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…</a:t>
              </a:r>
              <a:endParaRPr lang="en-US" sz="2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179895" y="5922430"/>
              <a:ext cx="3971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…</a:t>
              </a:r>
              <a:endParaRPr lang="en-US" sz="2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427138" y="5528991"/>
              <a:ext cx="607637" cy="432000"/>
            </a:xfrm>
            <a:prstGeom prst="rect">
              <a:avLst/>
            </a:prstGeom>
            <a:solidFill>
              <a:schemeClr val="bg1"/>
            </a:solidFill>
            <a:ln w="285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A</a:t>
              </a:r>
              <a:r>
                <a:rPr lang="en-US" sz="2000" dirty="0" smtClean="0">
                  <a:solidFill>
                    <a:schemeClr val="accent1">
                      <a:lumMod val="75000"/>
                    </a:schemeClr>
                  </a:solidFill>
                </a:rPr>
                <a:t>ge</a:t>
              </a:r>
              <a:endParaRPr lang="en-US" sz="2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94678" y="5393527"/>
              <a:ext cx="5858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&lt; 50</a:t>
              </a:r>
              <a:endParaRPr lang="en-US" b="1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119440" y="5393527"/>
              <a:ext cx="5858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≥ 50</a:t>
              </a:r>
              <a:endParaRPr lang="en-US" b="1" dirty="0"/>
            </a:p>
          </p:txBody>
        </p:sp>
      </p:grpSp>
      <p:sp>
        <p:nvSpPr>
          <p:cNvPr id="134" name="Down Arrow 133"/>
          <p:cNvSpPr/>
          <p:nvPr/>
        </p:nvSpPr>
        <p:spPr>
          <a:xfrm flipH="1">
            <a:off x="6392521" y="2353733"/>
            <a:ext cx="728133" cy="382323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7239188" y="3415617"/>
            <a:ext cx="4114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Split into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sub-populations </a:t>
            </a:r>
            <a:r>
              <a:rPr lang="en-US" sz="2400" dirty="0" smtClean="0"/>
              <a:t>with </a:t>
            </a:r>
            <a:r>
              <a:rPr lang="en-US" sz="2400" dirty="0" smtClean="0">
                <a:solidFill>
                  <a:srgbClr val="2E74B6"/>
                </a:solidFill>
              </a:rPr>
              <a:t>Increasingly strong associations </a:t>
            </a:r>
            <a:r>
              <a:rPr lang="en-US" sz="2400" dirty="0" smtClean="0"/>
              <a:t>between </a:t>
            </a:r>
            <a:r>
              <a:rPr lang="en-US" sz="2400" b="1" dirty="0" smtClean="0">
                <a:solidFill>
                  <a:srgbClr val="59419C"/>
                </a:solidFill>
              </a:rPr>
              <a:t>protected variables </a:t>
            </a:r>
          </a:p>
          <a:p>
            <a:r>
              <a:rPr lang="en-US" sz="2400" dirty="0" smtClean="0"/>
              <a:t>and </a:t>
            </a:r>
            <a:r>
              <a:rPr lang="en-US" sz="2400" b="1" dirty="0" smtClean="0">
                <a:solidFill>
                  <a:srgbClr val="C55A11"/>
                </a:solidFill>
              </a:rPr>
              <a:t>application outputs</a:t>
            </a:r>
            <a:endParaRPr lang="en-US" sz="2400" b="1" dirty="0">
              <a:solidFill>
                <a:srgbClr val="C55A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02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Association-Guided Decision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00" y="1524000"/>
            <a:ext cx="9728200" cy="499533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Efficient discovery </a:t>
            </a:r>
            <a:r>
              <a:rPr lang="en-US" dirty="0" smtClean="0"/>
              <a:t>of contexts with </a:t>
            </a:r>
            <a:r>
              <a:rPr lang="en-US" dirty="0" smtClean="0"/>
              <a:t>high </a:t>
            </a:r>
            <a:r>
              <a:rPr lang="en-US" dirty="0" smtClean="0"/>
              <a:t>associations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Outperforms previous approaches </a:t>
            </a:r>
            <a:r>
              <a:rPr lang="en-US" dirty="0" smtClean="0">
                <a:solidFill>
                  <a:srgbClr val="000000"/>
                </a:solidFill>
              </a:rPr>
              <a:t>based on </a:t>
            </a:r>
            <a:r>
              <a:rPr lang="en-US" i="1" dirty="0" smtClean="0">
                <a:solidFill>
                  <a:srgbClr val="000000"/>
                </a:solidFill>
              </a:rPr>
              <a:t>frequent </a:t>
            </a:r>
            <a:r>
              <a:rPr lang="en-US" i="1" dirty="0" err="1" smtClean="0">
                <a:solidFill>
                  <a:srgbClr val="000000"/>
                </a:solidFill>
              </a:rPr>
              <a:t>itemset</a:t>
            </a:r>
            <a:r>
              <a:rPr lang="en-US" i="1" dirty="0" smtClean="0">
                <a:solidFill>
                  <a:srgbClr val="000000"/>
                </a:solidFill>
              </a:rPr>
              <a:t> mining</a:t>
            </a:r>
          </a:p>
          <a:p>
            <a:r>
              <a:rPr lang="en-US" dirty="0">
                <a:solidFill>
                  <a:srgbClr val="008000"/>
                </a:solidFill>
              </a:rPr>
              <a:t>Easily interpretable </a:t>
            </a:r>
            <a:r>
              <a:rPr lang="en-US" dirty="0"/>
              <a:t>contexts by </a:t>
            </a:r>
            <a:r>
              <a:rPr lang="en-US" dirty="0" smtClean="0"/>
              <a:t>default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Association-metric agnostic</a:t>
            </a:r>
          </a:p>
          <a:p>
            <a:endParaRPr lang="en-US" dirty="0">
              <a:solidFill>
                <a:srgbClr val="2E74B6"/>
              </a:solidFill>
            </a:endParaRPr>
          </a:p>
          <a:p>
            <a:endParaRPr lang="en-US" dirty="0" smtClean="0">
              <a:solidFill>
                <a:srgbClr val="2E74B6"/>
              </a:solidFill>
            </a:endParaRPr>
          </a:p>
          <a:p>
            <a:endParaRPr lang="en-US" dirty="0">
              <a:solidFill>
                <a:srgbClr val="2E74B6"/>
              </a:solidFill>
            </a:endParaRPr>
          </a:p>
          <a:p>
            <a:endParaRPr lang="en-US" dirty="0" smtClean="0">
              <a:solidFill>
                <a:srgbClr val="2E74B6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Greedy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strategy</a:t>
            </a:r>
            <a:r>
              <a:rPr lang="en-US" dirty="0" smtClean="0"/>
              <a:t> (some bugs could be missed)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9F1D-08C1-BC44-A62C-0596BBE9A62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Plus 5"/>
          <p:cNvSpPr/>
          <p:nvPr/>
        </p:nvSpPr>
        <p:spPr>
          <a:xfrm>
            <a:off x="711200" y="1778003"/>
            <a:ext cx="914400" cy="914400"/>
          </a:xfrm>
          <a:prstGeom prst="mathPlus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838200" y="5414963"/>
            <a:ext cx="668867" cy="9144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829313"/>
              </p:ext>
            </p:extLst>
          </p:nvPr>
        </p:nvGraphicFramePr>
        <p:xfrm>
          <a:off x="3031066" y="3149600"/>
          <a:ext cx="6096001" cy="238696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16000"/>
                <a:gridCol w="3280001"/>
              </a:tblGrid>
              <a:tr h="40576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Metric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Case</a:t>
                      </a:r>
                      <a:endParaRPr lang="en-US" sz="2000" dirty="0"/>
                    </a:p>
                  </a:txBody>
                  <a:tcPr/>
                </a:tc>
              </a:tr>
              <a:tr h="33990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Binary</a:t>
                      </a:r>
                      <a:r>
                        <a:rPr lang="en-US" sz="2000" baseline="0" dirty="0" smtClean="0"/>
                        <a:t> ratio/difference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Binary</a:t>
                      </a:r>
                      <a:r>
                        <a:rPr lang="en-US" sz="2000" baseline="0" dirty="0" smtClean="0"/>
                        <a:t> variables</a:t>
                      </a:r>
                      <a:endParaRPr lang="en-US" sz="2000" dirty="0"/>
                    </a:p>
                  </a:txBody>
                  <a:tcPr/>
                </a:tc>
              </a:tr>
              <a:tr h="33990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Mutual</a:t>
                      </a:r>
                      <a:r>
                        <a:rPr lang="en-US" sz="2000" baseline="0" dirty="0" smtClean="0"/>
                        <a:t> Information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Categorical</a:t>
                      </a:r>
                      <a:r>
                        <a:rPr lang="en-US" sz="2000" baseline="0" dirty="0" smtClean="0"/>
                        <a:t> variables</a:t>
                      </a:r>
                      <a:endParaRPr lang="en-US" sz="2000" dirty="0"/>
                    </a:p>
                  </a:txBody>
                  <a:tcPr/>
                </a:tc>
              </a:tr>
              <a:tr h="33990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Pearson Correlation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Scalar variables</a:t>
                      </a:r>
                      <a:endParaRPr lang="en-US" sz="2000" dirty="0"/>
                    </a:p>
                  </a:txBody>
                  <a:tcPr/>
                </a:tc>
              </a:tr>
              <a:tr h="33990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Regression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High dimensional outputs</a:t>
                      </a:r>
                      <a:endParaRPr lang="en-US" sz="2000" dirty="0"/>
                    </a:p>
                  </a:txBody>
                  <a:tcPr/>
                </a:tc>
              </a:tr>
              <a:tr h="339902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FF"/>
                          </a:solidFill>
                        </a:rPr>
                        <a:t>Plugin </a:t>
                      </a:r>
                      <a:r>
                        <a:rPr lang="en-US" sz="2000" b="1" baseline="0" dirty="0" smtClean="0">
                          <a:solidFill>
                            <a:srgbClr val="0000FF"/>
                          </a:solidFill>
                        </a:rPr>
                        <a:t>your own!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FF"/>
                          </a:solidFill>
                        </a:rPr>
                        <a:t>???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766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healthcare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24000"/>
            <a:ext cx="11065933" cy="4652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Predictor of whether patient will visit hospital again in next year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(from winner of 2012 Heritage Health Prize Competition)</a:t>
            </a:r>
          </a:p>
          <a:p>
            <a:pPr marL="0" indent="0">
              <a:buNone/>
            </a:pPr>
            <a:r>
              <a:rPr lang="en-US" b="1" dirty="0" err="1" smtClean="0"/>
              <a:t>FairTest</a:t>
            </a:r>
            <a:r>
              <a:rPr lang="en-US" b="1" dirty="0" smtClean="0"/>
              <a:t> findings</a:t>
            </a:r>
            <a:r>
              <a:rPr lang="en-US" dirty="0" smtClean="0"/>
              <a:t>: </a:t>
            </a:r>
            <a:r>
              <a:rPr lang="en-US" dirty="0"/>
              <a:t>strong </a:t>
            </a:r>
            <a:r>
              <a:rPr lang="en-US" dirty="0" smtClean="0"/>
              <a:t>association </a:t>
            </a:r>
            <a:r>
              <a:rPr lang="en-US" dirty="0"/>
              <a:t>between </a:t>
            </a:r>
            <a:r>
              <a:rPr lang="en-US" dirty="0">
                <a:solidFill>
                  <a:srgbClr val="7030A0"/>
                </a:solidFill>
              </a:rPr>
              <a:t>age</a:t>
            </a:r>
            <a:r>
              <a:rPr lang="en-US" dirty="0"/>
              <a:t> and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prediction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error rate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429212"/>
            <a:ext cx="783166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Association may translate to </a:t>
            </a:r>
            <a:r>
              <a:rPr lang="en-US" sz="2800" dirty="0" smtClean="0">
                <a:solidFill>
                  <a:srgbClr val="C00000"/>
                </a:solidFill>
              </a:rPr>
              <a:t>quantifiable harms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(e.g., if model is used to adjust insurance premiums)</a:t>
            </a:r>
            <a:endParaRPr lang="en-US" sz="2400" i="1" dirty="0"/>
          </a:p>
        </p:txBody>
      </p:sp>
      <p:sp>
        <p:nvSpPr>
          <p:cNvPr id="25" name="Rectangle 24"/>
          <p:cNvSpPr/>
          <p:nvPr/>
        </p:nvSpPr>
        <p:spPr>
          <a:xfrm>
            <a:off x="3533611" y="3914760"/>
            <a:ext cx="2102178" cy="9238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Hospital</a:t>
            </a:r>
            <a:br>
              <a:rPr lang="en-US" sz="2000" dirty="0" smtClean="0"/>
            </a:br>
            <a:r>
              <a:rPr lang="en-US" sz="2000" dirty="0" smtClean="0"/>
              <a:t>re-admission predictor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838200" y="4022731"/>
            <a:ext cx="2309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age, gender,</a:t>
            </a:r>
            <a:br>
              <a:rPr lang="en-US" sz="2000" dirty="0" smtClean="0"/>
            </a:br>
            <a:r>
              <a:rPr lang="en-US" sz="2000" dirty="0" smtClean="0"/>
              <a:t># emergencies, </a:t>
            </a:r>
            <a:r>
              <a:rPr lang="is-IS" sz="2000" dirty="0" smtClean="0"/>
              <a:t>…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6042699" y="4017982"/>
            <a:ext cx="1836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Will patient be re-admitted?</a:t>
            </a:r>
            <a:endParaRPr lang="en-US" sz="2000" dirty="0"/>
          </a:p>
        </p:txBody>
      </p:sp>
      <p:cxnSp>
        <p:nvCxnSpPr>
          <p:cNvPr id="28" name="Straight Arrow Connector 27"/>
          <p:cNvCxnSpPr>
            <a:stCxn id="26" idx="3"/>
            <a:endCxn id="25" idx="1"/>
          </p:cNvCxnSpPr>
          <p:nvPr/>
        </p:nvCxnSpPr>
        <p:spPr>
          <a:xfrm>
            <a:off x="3148125" y="4376674"/>
            <a:ext cx="385486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3"/>
            <a:endCxn id="27" idx="1"/>
          </p:cNvCxnSpPr>
          <p:nvPr/>
        </p:nvCxnSpPr>
        <p:spPr>
          <a:xfrm flipV="1">
            <a:off x="5635789" y="4371925"/>
            <a:ext cx="406910" cy="474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449" y="3383660"/>
            <a:ext cx="4311603" cy="23694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9F1D-08C1-BC44-A62C-0596BBE9A62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77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Debugging with </a:t>
            </a:r>
            <a:r>
              <a:rPr lang="en-US" dirty="0" err="1" smtClean="0"/>
              <a:t>FairTest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Are there </a:t>
            </a:r>
            <a:r>
              <a:rPr lang="en-US" b="1" dirty="0" smtClean="0"/>
              <a:t>confounding factors</a:t>
            </a:r>
            <a:r>
              <a:rPr lang="en-US" dirty="0" smtClean="0"/>
              <a:t>? </a:t>
            </a:r>
          </a:p>
          <a:p>
            <a:pPr marL="0" indent="0">
              <a:buNone/>
            </a:pPr>
            <a:r>
              <a:rPr lang="en-US" dirty="0" smtClean="0"/>
              <a:t>Do associations disappear </a:t>
            </a:r>
            <a:r>
              <a:rPr lang="en-US" dirty="0" smtClean="0">
                <a:solidFill>
                  <a:srgbClr val="008000"/>
                </a:solidFill>
              </a:rPr>
              <a:t>after conditioning</a:t>
            </a:r>
            <a:r>
              <a:rPr lang="en-US" dirty="0" smtClean="0"/>
              <a:t>?</a:t>
            </a:r>
          </a:p>
          <a:p>
            <a:pPr marL="457200" lvl="1" indent="0">
              <a:buNone/>
            </a:pPr>
            <a:r>
              <a:rPr lang="en-US" sz="2800" dirty="0" smtClean="0"/>
              <a:t>⇒ </a:t>
            </a:r>
            <a:r>
              <a:rPr lang="en-US" sz="2800" dirty="0" smtClean="0">
                <a:solidFill>
                  <a:srgbClr val="C00000"/>
                </a:solidFill>
              </a:rPr>
              <a:t>Adaptive Data Analysis!</a:t>
            </a:r>
          </a:p>
          <a:p>
            <a:pPr marL="0" indent="0">
              <a:buNone/>
            </a:pPr>
            <a:endParaRPr lang="en-US" sz="1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Example: the healthcare application (again)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Estimate </a:t>
            </a:r>
            <a:r>
              <a:rPr lang="en-US" dirty="0" smtClean="0">
                <a:solidFill>
                  <a:srgbClr val="008000"/>
                </a:solidFill>
              </a:rPr>
              <a:t>prediction confidence (target variance)</a:t>
            </a:r>
            <a:endParaRPr lang="en-US" dirty="0">
              <a:solidFill>
                <a:srgbClr val="008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Does this </a:t>
            </a:r>
            <a:r>
              <a:rPr lang="en-US" b="1" dirty="0" smtClean="0">
                <a:solidFill>
                  <a:srgbClr val="000000"/>
                </a:solidFill>
              </a:rPr>
              <a:t>explain </a:t>
            </a:r>
            <a:r>
              <a:rPr lang="en-US" dirty="0" smtClean="0">
                <a:solidFill>
                  <a:srgbClr val="000000"/>
                </a:solidFill>
              </a:rPr>
              <a:t>the predictor’s behavior?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Yes, partially</a:t>
            </a:r>
          </a:p>
          <a:p>
            <a:pPr marL="0" indent="0">
              <a:buNone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100" y="1418989"/>
            <a:ext cx="2425700" cy="15257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50870" y="5540356"/>
            <a:ext cx="729025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FairTest</a:t>
            </a:r>
            <a:r>
              <a:rPr lang="en-US" sz="2800" dirty="0" smtClean="0"/>
              <a:t> helps developers understand &amp; evaluate potential association bugs.</a:t>
            </a:r>
            <a:endParaRPr lang="en-US" sz="2400" i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7810500" y="3284878"/>
            <a:ext cx="3742657" cy="2168643"/>
            <a:chOff x="7810500" y="3284878"/>
            <a:chExt cx="3742657" cy="21686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10500" y="3284878"/>
              <a:ext cx="3742657" cy="216864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636000" y="3429000"/>
              <a:ext cx="29171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u="sng" dirty="0" smtClean="0"/>
                <a:t>High confidence in prediction</a:t>
              </a:r>
              <a:endParaRPr lang="en-US" sz="1600" i="1" u="sng" dirty="0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9F1D-08C1-BC44-A62C-0596BBE9A62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686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applications studied using </a:t>
            </a:r>
            <a:r>
              <a:rPr lang="en-US" dirty="0" err="1"/>
              <a:t>FairTest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524000"/>
            <a:ext cx="8187266" cy="5092700"/>
          </a:xfrm>
        </p:spPr>
        <p:txBody>
          <a:bodyPr>
            <a:normAutofit/>
          </a:bodyPr>
          <a:lstStyle/>
          <a:p>
            <a:r>
              <a:rPr lang="en-US" dirty="0" smtClean="0"/>
              <a:t>Image tagger based on </a:t>
            </a:r>
            <a:r>
              <a:rPr lang="en-US" dirty="0" err="1" smtClean="0"/>
              <a:t>ImageNet</a:t>
            </a:r>
            <a:r>
              <a:rPr lang="en-US" dirty="0" smtClean="0"/>
              <a:t> data</a:t>
            </a:r>
          </a:p>
          <a:p>
            <a:pPr marL="457200" lvl="1" indent="0">
              <a:buNone/>
            </a:pPr>
            <a:r>
              <a:rPr lang="en-US" dirty="0"/>
              <a:t>⇒ </a:t>
            </a:r>
            <a:r>
              <a:rPr lang="en-US" dirty="0" smtClean="0"/>
              <a:t>Large output space (~1000 labels)</a:t>
            </a:r>
          </a:p>
          <a:p>
            <a:pPr marL="457200" lvl="1" indent="0">
              <a:buNone/>
            </a:pPr>
            <a:r>
              <a:rPr lang="en-US" dirty="0" smtClean="0"/>
              <a:t>⇒ </a:t>
            </a:r>
            <a:r>
              <a:rPr lang="en-US" dirty="0" err="1" smtClean="0"/>
              <a:t>FairTest</a:t>
            </a:r>
            <a:r>
              <a:rPr lang="en-US" dirty="0" smtClean="0"/>
              <a:t> automatically switches to regression metrics</a:t>
            </a:r>
          </a:p>
          <a:p>
            <a:pPr marL="457200" lvl="1" indent="0">
              <a:buNone/>
            </a:pPr>
            <a:r>
              <a:rPr lang="en-US" dirty="0" smtClean="0"/>
              <a:t>⇒ Tagger has </a:t>
            </a:r>
            <a:r>
              <a:rPr lang="en-US" i="1" dirty="0" smtClean="0"/>
              <a:t>higher error rate</a:t>
            </a:r>
            <a:r>
              <a:rPr lang="en-US" dirty="0" smtClean="0"/>
              <a:t> for pictures of black people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>
              <a:spcBef>
                <a:spcPts val="1600"/>
              </a:spcBef>
            </a:pPr>
            <a:r>
              <a:rPr lang="en-US" dirty="0" smtClean="0"/>
              <a:t>Simple movie recommender system</a:t>
            </a:r>
          </a:p>
          <a:p>
            <a:pPr marL="457200" lvl="1" indent="0">
              <a:buNone/>
            </a:pPr>
            <a:r>
              <a:rPr lang="en-US" dirty="0"/>
              <a:t>⇒ </a:t>
            </a:r>
            <a:r>
              <a:rPr lang="en-US" dirty="0" smtClean="0"/>
              <a:t>Men are assigned movies with </a:t>
            </a:r>
            <a:r>
              <a:rPr lang="en-US" i="1" dirty="0" smtClean="0"/>
              <a:t>lower ratings </a:t>
            </a:r>
            <a:r>
              <a:rPr lang="en-US" dirty="0" smtClean="0"/>
              <a:t>than women</a:t>
            </a:r>
          </a:p>
          <a:p>
            <a:pPr marL="457200" lvl="1" indent="0">
              <a:buNone/>
            </a:pPr>
            <a:r>
              <a:rPr lang="en-US" dirty="0" smtClean="0"/>
              <a:t>⇒ Use personal preferences as </a:t>
            </a:r>
            <a:r>
              <a:rPr lang="en-US" b="1" dirty="0" smtClean="0"/>
              <a:t>explanatory factor</a:t>
            </a:r>
          </a:p>
          <a:p>
            <a:pPr marL="457200" lvl="1" indent="0">
              <a:buNone/>
            </a:pPr>
            <a:r>
              <a:rPr lang="en-US" dirty="0" smtClean="0"/>
              <a:t>⇒ </a:t>
            </a:r>
            <a:r>
              <a:rPr lang="en-US" dirty="0" err="1" smtClean="0"/>
              <a:t>FairTest</a:t>
            </a:r>
            <a:r>
              <a:rPr lang="en-US" dirty="0" smtClean="0"/>
              <a:t> finds no significant bias anymore</a:t>
            </a:r>
            <a:endParaRPr lang="en-US" b="1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9F1D-08C1-BC44-A62C-0596BBE9A62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467" y="1524000"/>
            <a:ext cx="2246874" cy="1920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181" y="4358721"/>
            <a:ext cx="1383152" cy="144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28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Closing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The </a:t>
            </a:r>
            <a:r>
              <a:rPr lang="en-US" b="1" i="1" dirty="0" smtClean="0"/>
              <a:t>Unwarranted </a:t>
            </a:r>
            <a:r>
              <a:rPr lang="en-US" b="1" i="1" dirty="0"/>
              <a:t>A</a:t>
            </a:r>
            <a:r>
              <a:rPr lang="en-US" b="1" i="1" dirty="0" smtClean="0"/>
              <a:t>ssociations </a:t>
            </a:r>
            <a:r>
              <a:rPr lang="en-US" b="1" dirty="0"/>
              <a:t>F</a:t>
            </a:r>
            <a:r>
              <a:rPr lang="en-US" b="1" dirty="0" smtClean="0"/>
              <a:t>ramework</a:t>
            </a:r>
          </a:p>
          <a:p>
            <a:pPr lvl="1"/>
            <a:r>
              <a:rPr lang="en-US" dirty="0" smtClean="0"/>
              <a:t>Captures a broader set of algorithmic biases than in prior work</a:t>
            </a:r>
          </a:p>
          <a:p>
            <a:pPr lvl="1"/>
            <a:r>
              <a:rPr lang="en-US" dirty="0" smtClean="0"/>
              <a:t>Principled approach for statistically valid investigations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 err="1" smtClean="0"/>
              <a:t>FairTest</a:t>
            </a:r>
            <a:endParaRPr lang="en-US" b="1" dirty="0" smtClean="0"/>
          </a:p>
          <a:p>
            <a:pPr lvl="1"/>
            <a:r>
              <a:rPr lang="en-US" dirty="0" smtClean="0"/>
              <a:t>The first end-to-end system for evaluating algorithmic fairness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8396" y="4568725"/>
            <a:ext cx="9040404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Developers need better statistical training and tools</a:t>
            </a:r>
            <a:br>
              <a:rPr lang="en-US" sz="2800" b="1" dirty="0" smtClean="0"/>
            </a:br>
            <a:r>
              <a:rPr lang="en-US" sz="2800" b="1" dirty="0" smtClean="0"/>
              <a:t>to make better statistical decisions and applications.</a:t>
            </a:r>
          </a:p>
          <a:p>
            <a:pPr algn="ctr"/>
            <a:endParaRPr lang="en-US" sz="2800" b="1" dirty="0"/>
          </a:p>
          <a:p>
            <a:pPr algn="ctr"/>
            <a:r>
              <a:rPr lang="de-DE" sz="2800" dirty="0">
                <a:hlinkClick r:id="rId2"/>
              </a:rPr>
              <a:t>http://arxiv.org/abs/1510.02377</a:t>
            </a:r>
            <a:endParaRPr lang="de-DE" sz="2800" b="1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9866771" y="4530684"/>
            <a:ext cx="2325229" cy="2327316"/>
            <a:chOff x="9866771" y="4530684"/>
            <a:chExt cx="2325229" cy="2327316"/>
          </a:xfrm>
        </p:grpSpPr>
        <p:sp>
          <p:nvSpPr>
            <p:cNvPr id="5" name="Diagonal Stripe 4"/>
            <p:cNvSpPr/>
            <p:nvPr/>
          </p:nvSpPr>
          <p:spPr>
            <a:xfrm flipH="1" flipV="1">
              <a:off x="9866771" y="4530684"/>
              <a:ext cx="2325229" cy="2327316"/>
            </a:xfrm>
            <a:prstGeom prst="diagStripe">
              <a:avLst>
                <a:gd name="adj" fmla="val 512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-2700000">
              <a:off x="10449796" y="5684064"/>
              <a:ext cx="16685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Thanks!</a:t>
              </a:r>
              <a:endPara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9F1D-08C1-BC44-A62C-0596BBE9A62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55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Berkeley graduate admissions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Admission into UC Berkeley graduate programs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(Bickel, </a:t>
            </a:r>
            <a:r>
              <a:rPr lang="en-US" dirty="0" err="1" smtClean="0"/>
              <a:t>Hammel</a:t>
            </a:r>
            <a:r>
              <a:rPr lang="en-US" dirty="0" smtClean="0"/>
              <a:t>, and O’Connell, 1975)</a:t>
            </a:r>
          </a:p>
          <a:p>
            <a:pPr marL="0" indent="0" algn="ctr">
              <a:buNone/>
            </a:pPr>
            <a:r>
              <a:rPr lang="en-US" b="1" dirty="0" smtClean="0"/>
              <a:t>Bickel </a:t>
            </a:r>
            <a:r>
              <a:rPr lang="en-US" b="1" i="1" dirty="0" smtClean="0"/>
              <a:t>et </a:t>
            </a:r>
            <a:r>
              <a:rPr lang="en-US" b="1" i="1" dirty="0" err="1" smtClean="0"/>
              <a:t>al</a:t>
            </a:r>
            <a:r>
              <a:rPr lang="en-US" b="1" dirty="0" err="1" smtClean="0"/>
              <a:t>’s</a:t>
            </a:r>
            <a:r>
              <a:rPr lang="en-US" b="1" dirty="0" smtClean="0"/>
              <a:t> (and also </a:t>
            </a:r>
            <a:r>
              <a:rPr lang="en-US" b="1" dirty="0" err="1" smtClean="0"/>
              <a:t>FairTest’s</a:t>
            </a:r>
            <a:r>
              <a:rPr lang="en-US" b="1" dirty="0" smtClean="0"/>
              <a:t>) findings</a:t>
            </a:r>
            <a:r>
              <a:rPr lang="en-US" dirty="0" smtClean="0"/>
              <a:t>: gender bias in admissions at university level, but </a:t>
            </a:r>
            <a:r>
              <a:rPr lang="en-US" dirty="0" smtClean="0">
                <a:solidFill>
                  <a:schemeClr val="accent5"/>
                </a:solidFill>
              </a:rPr>
              <a:t>mostly gone after conditioning on department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0870" y="5222856"/>
            <a:ext cx="729025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FairTest</a:t>
            </a:r>
            <a:r>
              <a:rPr lang="en-US" sz="2800" dirty="0" smtClean="0"/>
              <a:t> helps developers understand &amp; evaluate potential association bugs.</a:t>
            </a:r>
            <a:endParaRPr lang="en-US" sz="2400" i="1" dirty="0"/>
          </a:p>
        </p:txBody>
      </p:sp>
      <p:sp>
        <p:nvSpPr>
          <p:cNvPr id="12" name="Rectangle 11"/>
          <p:cNvSpPr/>
          <p:nvPr/>
        </p:nvSpPr>
        <p:spPr>
          <a:xfrm>
            <a:off x="5044911" y="3925880"/>
            <a:ext cx="2102178" cy="9238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Graduate admissions committees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52773" y="4218515"/>
            <a:ext cx="1836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age, gender,</a:t>
            </a:r>
            <a:r>
              <a:rPr lang="en-US" sz="1600" dirty="0"/>
              <a:t> </a:t>
            </a:r>
            <a:r>
              <a:rPr lang="en-US" sz="1600" dirty="0" smtClean="0"/>
              <a:t>GPA, </a:t>
            </a:r>
            <a:r>
              <a:rPr lang="is-IS" sz="1600" dirty="0" smtClean="0"/>
              <a:t>…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8002475" y="4203126"/>
            <a:ext cx="183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Admit applicant?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4" idx="3"/>
            <a:endCxn id="12" idx="1"/>
          </p:cNvCxnSpPr>
          <p:nvPr/>
        </p:nvCxnSpPr>
        <p:spPr>
          <a:xfrm>
            <a:off x="4189525" y="4387792"/>
            <a:ext cx="855386" cy="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3"/>
            <a:endCxn id="15" idx="1"/>
          </p:cNvCxnSpPr>
          <p:nvPr/>
        </p:nvCxnSpPr>
        <p:spPr>
          <a:xfrm flipV="1">
            <a:off x="7147089" y="4387792"/>
            <a:ext cx="855386" cy="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9F1D-08C1-BC44-A62C-0596BBE9A62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94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“Unfair” associations + consequences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9F1D-08C1-BC44-A62C-0596BBE9A62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3" y="1690688"/>
            <a:ext cx="5996489" cy="3219979"/>
          </a:xfrm>
          <a:prstGeom prst="rect">
            <a:avLst/>
          </a:prstGeom>
        </p:spPr>
      </p:pic>
      <p:pic>
        <p:nvPicPr>
          <p:cNvPr id="7" name="Content Placeholder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256" y="1538287"/>
            <a:ext cx="4512344" cy="381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3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“Unfair” associations + </a:t>
            </a:r>
            <a:r>
              <a:rPr lang="en-US" dirty="0" smtClean="0"/>
              <a:t>consequences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9F1D-08C1-BC44-A62C-0596BBE9A62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91412" y="5259894"/>
            <a:ext cx="8209175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These are </a:t>
            </a:r>
            <a:r>
              <a:rPr lang="en-US" sz="2800" b="1" dirty="0" smtClean="0">
                <a:solidFill>
                  <a:srgbClr val="C00000"/>
                </a:solidFill>
              </a:rPr>
              <a:t>software bugs</a:t>
            </a:r>
            <a:r>
              <a:rPr lang="en-US" sz="2800" dirty="0" smtClean="0"/>
              <a:t>: need to 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actively test for them</a:t>
            </a:r>
            <a:r>
              <a:rPr lang="en-US" sz="2800" dirty="0" smtClean="0"/>
              <a:t> and 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fix them (i.e., debug)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in data-driven applications</a:t>
            </a:r>
            <a:r>
              <a:rPr lang="is-IS" sz="2800" dirty="0" smtClean="0"/>
              <a:t>…</a:t>
            </a:r>
            <a:endParaRPr lang="en-US" sz="2800" dirty="0" smtClean="0"/>
          </a:p>
          <a:p>
            <a:r>
              <a:rPr lang="en-US" sz="2400" i="1" dirty="0" smtClean="0"/>
              <a:t>just as with functionality, performance, and reliability bugs.</a:t>
            </a:r>
            <a:endParaRPr lang="en-US" sz="2400" i="1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00" y="1690687"/>
            <a:ext cx="5666499" cy="3253845"/>
          </a:xfrm>
          <a:prstGeom prst="rect">
            <a:avLst/>
          </a:prstGeom>
        </p:spPr>
      </p:pic>
      <p:pic>
        <p:nvPicPr>
          <p:cNvPr id="8" name="Content Placeholder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690687"/>
            <a:ext cx="5701049" cy="147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6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Unwarranted Associations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9F1D-08C1-BC44-A62C-0596BBE9A62C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58916" y="1766830"/>
            <a:ext cx="8229599" cy="923827"/>
            <a:chOff x="2540001" y="3554781"/>
            <a:chExt cx="8229599" cy="923827"/>
          </a:xfrm>
        </p:grpSpPr>
        <p:sp>
          <p:nvSpPr>
            <p:cNvPr id="6" name="Rectangle 5"/>
            <p:cNvSpPr/>
            <p:nvPr/>
          </p:nvSpPr>
          <p:spPr>
            <a:xfrm>
              <a:off x="5072210" y="3554781"/>
              <a:ext cx="2102178" cy="923827"/>
            </a:xfrm>
            <a:prstGeom prst="rect">
              <a:avLst/>
            </a:prstGeom>
            <a:solidFill>
              <a:srgbClr val="000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/>
                <a:t>Data-driven application</a:t>
              </a:r>
              <a:endParaRPr lang="en-US" sz="2400"/>
            </a:p>
          </p:txBody>
        </p:sp>
        <p:cxnSp>
          <p:nvCxnSpPr>
            <p:cNvPr id="7" name="Straight Arrow Connector 6"/>
            <p:cNvCxnSpPr>
              <a:stCxn id="8" idx="3"/>
              <a:endCxn id="6" idx="1"/>
            </p:cNvCxnSpPr>
            <p:nvPr/>
          </p:nvCxnSpPr>
          <p:spPr>
            <a:xfrm>
              <a:off x="4327493" y="4016695"/>
              <a:ext cx="74471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540001" y="3785862"/>
              <a:ext cx="17874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User inputs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19105" y="3785862"/>
              <a:ext cx="2850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Application outputs</a:t>
              </a:r>
              <a:endParaRPr lang="en-US" sz="2400" dirty="0"/>
            </a:p>
          </p:txBody>
        </p:sp>
        <p:cxnSp>
          <p:nvCxnSpPr>
            <p:cNvPr id="10" name="Straight Arrow Connector 9"/>
            <p:cNvCxnSpPr>
              <a:stCxn id="6" idx="3"/>
              <a:endCxn id="9" idx="1"/>
            </p:cNvCxnSpPr>
            <p:nvPr/>
          </p:nvCxnSpPr>
          <p:spPr>
            <a:xfrm>
              <a:off x="7174388" y="4016695"/>
              <a:ext cx="74471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958916" y="2459576"/>
            <a:ext cx="1787492" cy="1779264"/>
            <a:chOff x="1958916" y="2459576"/>
            <a:chExt cx="1787492" cy="1779264"/>
          </a:xfrm>
        </p:grpSpPr>
        <p:cxnSp>
          <p:nvCxnSpPr>
            <p:cNvPr id="11" name="Straight Arrow Connector 10"/>
            <p:cNvCxnSpPr>
              <a:stCxn id="8" idx="2"/>
            </p:cNvCxnSpPr>
            <p:nvPr/>
          </p:nvCxnSpPr>
          <p:spPr>
            <a:xfrm>
              <a:off x="2852662" y="2459576"/>
              <a:ext cx="0" cy="94402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958916" y="3407843"/>
              <a:ext cx="17874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Protected inputs</a:t>
              </a:r>
              <a:endParaRPr lang="en-US" sz="2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746408" y="2459576"/>
            <a:ext cx="5016860" cy="3230024"/>
            <a:chOff x="3746408" y="2459576"/>
            <a:chExt cx="5016860" cy="323002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4400" y="3403600"/>
              <a:ext cx="2286000" cy="2286000"/>
            </a:xfrm>
            <a:prstGeom prst="rect">
              <a:avLst/>
            </a:prstGeom>
          </p:spPr>
        </p:pic>
        <p:cxnSp>
          <p:nvCxnSpPr>
            <p:cNvPr id="16" name="Curved Connector 15"/>
            <p:cNvCxnSpPr>
              <a:stCxn id="14" idx="3"/>
              <a:endCxn id="9" idx="2"/>
            </p:cNvCxnSpPr>
            <p:nvPr/>
          </p:nvCxnSpPr>
          <p:spPr>
            <a:xfrm flipV="1">
              <a:off x="3746408" y="2459576"/>
              <a:ext cx="5016860" cy="1363766"/>
            </a:xfrm>
            <a:prstGeom prst="curvedConnector2">
              <a:avLst/>
            </a:prstGeom>
            <a:ln w="38100" cmpd="sng">
              <a:solidFill>
                <a:srgbClr val="FF0000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1128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Limits of preventative measures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What doesn’t work</a:t>
            </a:r>
            <a:r>
              <a:rPr lang="en-US" dirty="0" smtClean="0"/>
              <a:t>:</a:t>
            </a:r>
          </a:p>
          <a:p>
            <a:r>
              <a:rPr lang="en-US" u="sng" dirty="0" smtClean="0"/>
              <a:t>Hide protected attributes</a:t>
            </a:r>
            <a:r>
              <a:rPr lang="en-US" dirty="0" smtClean="0"/>
              <a:t> from data-driven application.</a:t>
            </a:r>
          </a:p>
          <a:p>
            <a:r>
              <a:rPr lang="en-US" dirty="0" smtClean="0"/>
              <a:t>Aim for </a:t>
            </a:r>
            <a:r>
              <a:rPr lang="en-US" u="sng" dirty="0" smtClean="0"/>
              <a:t>statistical parity</a:t>
            </a:r>
            <a:r>
              <a:rPr lang="en-US" dirty="0" smtClean="0"/>
              <a:t> </a:t>
            </a:r>
            <a:r>
              <a:rPr lang="en-US" dirty="0" err="1" smtClean="0"/>
              <a:t>w.r.t</a:t>
            </a:r>
            <a:r>
              <a:rPr lang="en-US" dirty="0" smtClean="0"/>
              <a:t>. protected classes and service output.</a:t>
            </a:r>
          </a:p>
          <a:p>
            <a:endParaRPr lang="en-US" dirty="0"/>
          </a:p>
        </p:txBody>
      </p:sp>
      <p:pic>
        <p:nvPicPr>
          <p:cNvPr id="3074" name="Picture 2" descr="inear regressio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129" y="3424819"/>
            <a:ext cx="3200286" cy="211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645" y="3424819"/>
            <a:ext cx="3858705" cy="19293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1959" y="5788680"/>
            <a:ext cx="1022808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Foremost challenge is to even detect these </a:t>
            </a:r>
            <a:br>
              <a:rPr lang="en-US" sz="2800" dirty="0" smtClean="0"/>
            </a:br>
            <a:r>
              <a:rPr lang="en-US" sz="2800" dirty="0" smtClean="0"/>
              <a:t>unwarranted</a:t>
            </a:r>
            <a:r>
              <a:rPr lang="en-US" sz="2800" dirty="0"/>
              <a:t> </a:t>
            </a:r>
            <a:r>
              <a:rPr lang="en-US" sz="2800" dirty="0" smtClean="0"/>
              <a:t>associations.</a:t>
            </a:r>
            <a:endParaRPr lang="en-US" sz="2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9F1D-08C1-BC44-A62C-0596BBE9A62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4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Framework for Unwarranted Associations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744200" cy="501226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Specify </a:t>
            </a:r>
            <a:r>
              <a:rPr lang="en-US" b="1" dirty="0" smtClean="0"/>
              <a:t>relevant data features</a:t>
            </a:r>
            <a:r>
              <a:rPr lang="en-US" dirty="0" smtClean="0"/>
              <a:t>: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59419C"/>
                </a:solidFill>
              </a:rPr>
              <a:t>P</a:t>
            </a:r>
            <a:r>
              <a:rPr lang="en-US" dirty="0" smtClean="0">
                <a:solidFill>
                  <a:srgbClr val="59419C"/>
                </a:solidFill>
              </a:rPr>
              <a:t>rotected variables</a:t>
            </a:r>
            <a:r>
              <a:rPr lang="en-US" b="1" dirty="0" smtClean="0"/>
              <a:t>					</a:t>
            </a:r>
            <a:r>
              <a:rPr lang="en-US" dirty="0" smtClean="0">
                <a:solidFill>
                  <a:srgbClr val="59419C"/>
                </a:solidFill>
              </a:rPr>
              <a:t>(e.g., Gender, Race, </a:t>
            </a:r>
            <a:r>
              <a:rPr lang="mr-IN" dirty="0" smtClean="0">
                <a:solidFill>
                  <a:srgbClr val="59419C"/>
                </a:solidFill>
              </a:rPr>
              <a:t>…</a:t>
            </a:r>
            <a:r>
              <a:rPr lang="fr-CH" dirty="0" smtClean="0">
                <a:solidFill>
                  <a:srgbClr val="59419C"/>
                </a:solidFill>
              </a:rPr>
              <a:t>)</a:t>
            </a:r>
            <a:endParaRPr lang="en-US" dirty="0" smtClean="0">
              <a:solidFill>
                <a:srgbClr val="59419C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rgbClr val="C65911"/>
                </a:solidFill>
              </a:rPr>
              <a:t>“Utility”</a:t>
            </a:r>
            <a:r>
              <a:rPr lang="en-US" dirty="0" smtClean="0"/>
              <a:t>: a function of the algorithm’s output 		</a:t>
            </a:r>
            <a:r>
              <a:rPr lang="en-US" dirty="0" smtClean="0">
                <a:solidFill>
                  <a:srgbClr val="C65911"/>
                </a:solidFill>
              </a:rPr>
              <a:t>(e.g., Price, </a:t>
            </a:r>
            <a:r>
              <a:rPr lang="en-US" dirty="0">
                <a:solidFill>
                  <a:srgbClr val="C65911"/>
                </a:solidFill>
              </a:rPr>
              <a:t>E</a:t>
            </a:r>
            <a:r>
              <a:rPr lang="en-US" dirty="0" smtClean="0">
                <a:solidFill>
                  <a:srgbClr val="C65911"/>
                </a:solidFill>
              </a:rPr>
              <a:t>rror rate, </a:t>
            </a:r>
            <a:r>
              <a:rPr lang="mr-IN" dirty="0" smtClean="0">
                <a:solidFill>
                  <a:srgbClr val="C65911"/>
                </a:solidFill>
              </a:rPr>
              <a:t>…</a:t>
            </a:r>
            <a:r>
              <a:rPr lang="en-US" dirty="0" smtClean="0">
                <a:solidFill>
                  <a:srgbClr val="C65911"/>
                </a:solidFill>
              </a:rPr>
              <a:t>)</a:t>
            </a:r>
            <a:endParaRPr lang="en-US" dirty="0">
              <a:solidFill>
                <a:srgbClr val="C65911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rgbClr val="008000"/>
                </a:solidFill>
              </a:rPr>
              <a:t>Explanatory variables</a:t>
            </a:r>
            <a:r>
              <a:rPr lang="en-US" dirty="0" smtClean="0"/>
              <a:t>					</a:t>
            </a:r>
            <a:r>
              <a:rPr lang="en-US" dirty="0" smtClean="0">
                <a:solidFill>
                  <a:srgbClr val="008000"/>
                </a:solidFill>
              </a:rPr>
              <a:t>(e.g., Qualifications)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rgbClr val="0000FF"/>
                </a:solidFill>
              </a:rPr>
              <a:t>Contextual variables					(e.g., Location, Job, </a:t>
            </a:r>
            <a:r>
              <a:rPr lang="mr-IN" dirty="0" smtClean="0">
                <a:solidFill>
                  <a:srgbClr val="0000FF"/>
                </a:solidFill>
              </a:rPr>
              <a:t>…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 smtClean="0"/>
              <a:t>Find </a:t>
            </a:r>
            <a:r>
              <a:rPr lang="en-US" b="1" dirty="0" smtClean="0"/>
              <a:t>statistically significant associations</a:t>
            </a:r>
            <a:r>
              <a:rPr lang="en-US" dirty="0" smtClean="0"/>
              <a:t> between protected attributes and utility</a:t>
            </a:r>
          </a:p>
          <a:p>
            <a:pPr lvl="1"/>
            <a:r>
              <a:rPr lang="en-US" i="1" dirty="0" smtClean="0"/>
              <a:t>Condition </a:t>
            </a:r>
            <a:r>
              <a:rPr lang="en-US" dirty="0" smtClean="0"/>
              <a:t>on </a:t>
            </a:r>
            <a:r>
              <a:rPr lang="en-US" dirty="0" smtClean="0">
                <a:solidFill>
                  <a:srgbClr val="008000"/>
                </a:solidFill>
              </a:rPr>
              <a:t>explanatory variables</a:t>
            </a:r>
          </a:p>
          <a:p>
            <a:pPr lvl="1"/>
            <a:r>
              <a:rPr lang="en-US" dirty="0" smtClean="0"/>
              <a:t>Not tied to any particular</a:t>
            </a:r>
            <a:r>
              <a:rPr lang="en-US" i="1" dirty="0" smtClean="0"/>
              <a:t> statistical metric </a:t>
            </a:r>
            <a:r>
              <a:rPr lang="en-US" dirty="0" smtClean="0"/>
              <a:t>(e.g., odds ratio)</a:t>
            </a:r>
            <a:endParaRPr lang="en-US" i="1" dirty="0" smtClean="0"/>
          </a:p>
          <a:p>
            <a:pPr marL="457200" indent="-457200">
              <a:spcBef>
                <a:spcPts val="2200"/>
              </a:spcBef>
              <a:buFont typeface="+mj-lt"/>
              <a:buAutoNum type="arabicPeriod"/>
            </a:pPr>
            <a:r>
              <a:rPr lang="en-US" dirty="0" smtClean="0"/>
              <a:t>Granular search in </a:t>
            </a:r>
            <a:r>
              <a:rPr lang="en-US" b="1" dirty="0" smtClean="0"/>
              <a:t>semantically meaningful subpopulations</a:t>
            </a:r>
          </a:p>
          <a:p>
            <a:pPr lvl="1"/>
            <a:r>
              <a:rPr lang="en-US" dirty="0" smtClean="0"/>
              <a:t>Efficiently list </a:t>
            </a:r>
            <a:r>
              <a:rPr lang="en-US" dirty="0" smtClean="0">
                <a:solidFill>
                  <a:srgbClr val="0000FF"/>
                </a:solidFill>
              </a:rPr>
              <a:t>subgroups </a:t>
            </a:r>
            <a:r>
              <a:rPr lang="en-US" dirty="0" smtClean="0"/>
              <a:t>with highest adverse effects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9F1D-08C1-BC44-A62C-0596BBE9A62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663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FairTest</a:t>
            </a:r>
            <a:r>
              <a:rPr lang="en-US" dirty="0" smtClean="0"/>
              <a:t>: a testing suite for data-driven apps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69333" y="4232230"/>
            <a:ext cx="1740181" cy="1395398"/>
            <a:chOff x="483317" y="4496181"/>
            <a:chExt cx="1426197" cy="1395398"/>
          </a:xfrm>
        </p:grpSpPr>
        <p:sp>
          <p:nvSpPr>
            <p:cNvPr id="30" name="Rounded Rectangular Callout 29"/>
            <p:cNvSpPr/>
            <p:nvPr/>
          </p:nvSpPr>
          <p:spPr>
            <a:xfrm>
              <a:off x="483317" y="4496181"/>
              <a:ext cx="1426197" cy="296578"/>
            </a:xfrm>
            <a:prstGeom prst="wedgeRoundRectCallout">
              <a:avLst>
                <a:gd name="adj1" fmla="val 66840"/>
                <a:gd name="adj2" fmla="val 63431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race, gender, </a:t>
              </a:r>
              <a:r>
                <a:rPr lang="is-IS" dirty="0" smtClean="0"/>
                <a:t>…</a:t>
              </a:r>
              <a:endParaRPr lang="en-US" dirty="0"/>
            </a:p>
          </p:txBody>
        </p:sp>
        <p:sp>
          <p:nvSpPr>
            <p:cNvPr id="31" name="Rounded Rectangular Callout 30"/>
            <p:cNvSpPr/>
            <p:nvPr/>
          </p:nvSpPr>
          <p:spPr>
            <a:xfrm>
              <a:off x="483317" y="5044364"/>
              <a:ext cx="1426197" cy="296578"/>
            </a:xfrm>
            <a:prstGeom prst="wedgeRoundRectCallout">
              <a:avLst>
                <a:gd name="adj1" fmla="val 60377"/>
                <a:gd name="adj2" fmla="val 31528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zip code, job, </a:t>
              </a:r>
              <a:r>
                <a:rPr lang="is-IS" dirty="0" smtClean="0"/>
                <a:t>…</a:t>
              </a:r>
              <a:endParaRPr lang="en-US" dirty="0"/>
            </a:p>
          </p:txBody>
        </p:sp>
        <p:sp>
          <p:nvSpPr>
            <p:cNvPr id="32" name="Rounded Rectangular Callout 31"/>
            <p:cNvSpPr/>
            <p:nvPr/>
          </p:nvSpPr>
          <p:spPr>
            <a:xfrm>
              <a:off x="483317" y="5595001"/>
              <a:ext cx="1426197" cy="296578"/>
            </a:xfrm>
            <a:prstGeom prst="wedgeRoundRectCallout">
              <a:avLst>
                <a:gd name="adj1" fmla="val 63571"/>
                <a:gd name="adj2" fmla="val -42873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qualifications, </a:t>
              </a:r>
              <a:r>
                <a:rPr lang="is-IS" dirty="0" smtClean="0"/>
                <a:t>…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116662" y="3927980"/>
            <a:ext cx="7064322" cy="2674016"/>
            <a:chOff x="1862667" y="3927980"/>
            <a:chExt cx="7064322" cy="2674016"/>
          </a:xfrm>
        </p:grpSpPr>
        <p:sp>
          <p:nvSpPr>
            <p:cNvPr id="34" name="Vertical Scroll 33"/>
            <p:cNvSpPr/>
            <p:nvPr/>
          </p:nvSpPr>
          <p:spPr>
            <a:xfrm>
              <a:off x="5629373" y="5668742"/>
              <a:ext cx="933254" cy="93325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  <a:alpha val="5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Elbow Connector 34"/>
            <p:cNvCxnSpPr/>
            <p:nvPr/>
          </p:nvCxnSpPr>
          <p:spPr>
            <a:xfrm rot="16200000" flipH="1">
              <a:off x="3636574" y="3996729"/>
              <a:ext cx="759666" cy="622169"/>
            </a:xfrm>
            <a:prstGeom prst="bentConnector3">
              <a:avLst>
                <a:gd name="adj1" fmla="val 99637"/>
              </a:avLst>
            </a:prstGeom>
            <a:ln w="19050">
              <a:solidFill>
                <a:schemeClr val="accent2"/>
              </a:solidFill>
              <a:headEnd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862668" y="4537357"/>
              <a:ext cx="1722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Protected vars.</a:t>
              </a:r>
              <a:endParaRPr lang="en-US" dirty="0"/>
            </a:p>
          </p:txBody>
        </p:sp>
        <p:cxnSp>
          <p:nvCxnSpPr>
            <p:cNvPr id="37" name="Elbow Connector 36"/>
            <p:cNvCxnSpPr/>
            <p:nvPr/>
          </p:nvCxnSpPr>
          <p:spPr>
            <a:xfrm rot="16200000" flipH="1">
              <a:off x="3474701" y="4158603"/>
              <a:ext cx="1083411" cy="622166"/>
            </a:xfrm>
            <a:prstGeom prst="bentConnector3">
              <a:avLst>
                <a:gd name="adj1" fmla="val 100466"/>
              </a:avLst>
            </a:prstGeom>
            <a:ln w="19050">
              <a:solidFill>
                <a:schemeClr val="accent2"/>
              </a:solidFill>
              <a:headEnd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862668" y="4832321"/>
              <a:ext cx="1722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Context vars.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327491" y="4511235"/>
              <a:ext cx="3591615" cy="9238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/>
                <a:t>FairTest</a:t>
              </a:r>
              <a:endParaRPr lang="en-US" sz="4000" dirty="0"/>
            </a:p>
          </p:txBody>
        </p:sp>
        <p:cxnSp>
          <p:nvCxnSpPr>
            <p:cNvPr id="40" name="Elbow Connector 39"/>
            <p:cNvCxnSpPr>
              <a:endCxn id="39" idx="3"/>
            </p:cNvCxnSpPr>
            <p:nvPr/>
          </p:nvCxnSpPr>
          <p:spPr>
            <a:xfrm rot="5400000">
              <a:off x="7900464" y="3946624"/>
              <a:ext cx="1045167" cy="1007882"/>
            </a:xfrm>
            <a:prstGeom prst="bentConnector2">
              <a:avLst/>
            </a:prstGeom>
            <a:ln w="19050">
              <a:solidFill>
                <a:schemeClr val="accent2"/>
              </a:solidFill>
              <a:headEnd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9" idx="2"/>
              <a:endCxn id="43" idx="0"/>
            </p:cNvCxnSpPr>
            <p:nvPr/>
          </p:nvCxnSpPr>
          <p:spPr>
            <a:xfrm flipH="1">
              <a:off x="6123298" y="5435062"/>
              <a:ext cx="1" cy="343275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4931101" y="5778337"/>
              <a:ext cx="23843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Association bug report for developer</a:t>
              </a:r>
              <a:endParaRPr lang="en-US" sz="2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62667" y="5127285"/>
              <a:ext cx="1842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Explanatory vars.</a:t>
              </a:r>
              <a:endParaRPr lang="en-US" dirty="0"/>
            </a:p>
          </p:txBody>
        </p:sp>
        <p:cxnSp>
          <p:nvCxnSpPr>
            <p:cNvPr id="48" name="Elbow Connector 47"/>
            <p:cNvCxnSpPr/>
            <p:nvPr/>
          </p:nvCxnSpPr>
          <p:spPr>
            <a:xfrm rot="16200000" flipH="1">
              <a:off x="3320812" y="4312492"/>
              <a:ext cx="1391188" cy="622166"/>
            </a:xfrm>
            <a:prstGeom prst="bentConnector3">
              <a:avLst>
                <a:gd name="adj1" fmla="val 100143"/>
              </a:avLst>
            </a:prstGeom>
            <a:ln w="19050">
              <a:solidFill>
                <a:schemeClr val="accent2"/>
              </a:solidFill>
              <a:headEnd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2793996" y="3290830"/>
            <a:ext cx="8229599" cy="923827"/>
            <a:chOff x="2540001" y="3554781"/>
            <a:chExt cx="8229599" cy="923827"/>
          </a:xfrm>
        </p:grpSpPr>
        <p:sp>
          <p:nvSpPr>
            <p:cNvPr id="57" name="Rectangle 56"/>
            <p:cNvSpPr/>
            <p:nvPr/>
          </p:nvSpPr>
          <p:spPr>
            <a:xfrm>
              <a:off x="5072210" y="3554781"/>
              <a:ext cx="2102178" cy="923827"/>
            </a:xfrm>
            <a:prstGeom prst="rect">
              <a:avLst/>
            </a:prstGeom>
            <a:solidFill>
              <a:srgbClr val="000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/>
                <a:t>Data-driven application</a:t>
              </a:r>
              <a:endParaRPr lang="en-US" sz="2400"/>
            </a:p>
          </p:txBody>
        </p:sp>
        <p:cxnSp>
          <p:nvCxnSpPr>
            <p:cNvPr id="58" name="Straight Arrow Connector 57"/>
            <p:cNvCxnSpPr>
              <a:stCxn id="59" idx="3"/>
              <a:endCxn id="57" idx="1"/>
            </p:cNvCxnSpPr>
            <p:nvPr/>
          </p:nvCxnSpPr>
          <p:spPr>
            <a:xfrm>
              <a:off x="4327493" y="4016695"/>
              <a:ext cx="74471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2540001" y="3785862"/>
              <a:ext cx="17874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User inputs</a:t>
              </a:r>
              <a:endParaRPr lang="en-US" sz="2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919105" y="3785862"/>
              <a:ext cx="2850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Application outputs</a:t>
              </a:r>
              <a:endParaRPr lang="en-US" sz="2400" dirty="0"/>
            </a:p>
          </p:txBody>
        </p:sp>
        <p:cxnSp>
          <p:nvCxnSpPr>
            <p:cNvPr id="61" name="Straight Arrow Connector 60"/>
            <p:cNvCxnSpPr>
              <a:stCxn id="57" idx="3"/>
              <a:endCxn id="60" idx="1"/>
            </p:cNvCxnSpPr>
            <p:nvPr/>
          </p:nvCxnSpPr>
          <p:spPr>
            <a:xfrm>
              <a:off x="7174388" y="4016695"/>
              <a:ext cx="74471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Content Placeholder 2"/>
          <p:cNvSpPr txBox="1">
            <a:spLocks/>
          </p:cNvSpPr>
          <p:nvPr/>
        </p:nvSpPr>
        <p:spPr>
          <a:xfrm>
            <a:off x="838200" y="1507067"/>
            <a:ext cx="10515600" cy="466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Finds </a:t>
            </a:r>
            <a:r>
              <a:rPr lang="en-US" dirty="0" smtClean="0">
                <a:solidFill>
                  <a:schemeClr val="accent5"/>
                </a:solidFill>
              </a:rPr>
              <a:t>context-specific associations</a:t>
            </a:r>
            <a:r>
              <a:rPr lang="en-US" dirty="0" smtClean="0"/>
              <a:t> between </a:t>
            </a:r>
            <a:r>
              <a:rPr lang="en-US" dirty="0" smtClean="0">
                <a:solidFill>
                  <a:srgbClr val="59419C"/>
                </a:solidFill>
              </a:rPr>
              <a:t>protected variables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65911"/>
                </a:solidFill>
              </a:rPr>
              <a:t>application outputs</a:t>
            </a:r>
            <a:r>
              <a:rPr lang="en-US" dirty="0" smtClean="0"/>
              <a:t>, conditioned on </a:t>
            </a:r>
            <a:r>
              <a:rPr lang="en-US" dirty="0" smtClean="0">
                <a:solidFill>
                  <a:srgbClr val="008000"/>
                </a:solidFill>
              </a:rPr>
              <a:t>explanatory variables</a:t>
            </a:r>
          </a:p>
          <a:p>
            <a:r>
              <a:rPr lang="en-US" dirty="0"/>
              <a:t>Bug report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ranks findings</a:t>
            </a:r>
            <a:r>
              <a:rPr lang="en-US" dirty="0"/>
              <a:t> by assoc. strength and affected pop. size</a:t>
            </a:r>
          </a:p>
          <a:p>
            <a:pPr marL="0" indent="0">
              <a:buNone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511510" y="3096207"/>
            <a:ext cx="10096285" cy="389245"/>
            <a:chOff x="1088181" y="3396450"/>
            <a:chExt cx="10096285" cy="389245"/>
          </a:xfrm>
        </p:grpSpPr>
        <p:sp>
          <p:nvSpPr>
            <p:cNvPr id="64" name="Rounded Rectangular Callout 63"/>
            <p:cNvSpPr/>
            <p:nvPr/>
          </p:nvSpPr>
          <p:spPr>
            <a:xfrm>
              <a:off x="1088181" y="3396451"/>
              <a:ext cx="1786040" cy="389244"/>
            </a:xfrm>
            <a:prstGeom prst="wedgeRoundRectCallout">
              <a:avLst>
                <a:gd name="adj1" fmla="val 50438"/>
                <a:gd name="adj2" fmla="val 81065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location, click, </a:t>
              </a:r>
              <a:r>
                <a:rPr lang="is-IS" dirty="0" smtClean="0"/>
                <a:t>…</a:t>
              </a:r>
              <a:endParaRPr lang="en-US" dirty="0"/>
            </a:p>
          </p:txBody>
        </p:sp>
        <p:sp>
          <p:nvSpPr>
            <p:cNvPr id="65" name="Rounded Rectangular Callout 64"/>
            <p:cNvSpPr/>
            <p:nvPr/>
          </p:nvSpPr>
          <p:spPr>
            <a:xfrm>
              <a:off x="9438435" y="3396450"/>
              <a:ext cx="1746031" cy="389245"/>
            </a:xfrm>
            <a:prstGeom prst="wedgeRoundRectCallout">
              <a:avLst>
                <a:gd name="adj1" fmla="val -47425"/>
                <a:gd name="adj2" fmla="val 81162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prices, tags, </a:t>
              </a:r>
              <a:r>
                <a:rPr lang="is-IS" dirty="0" smtClean="0"/>
                <a:t>…</a:t>
              </a:r>
              <a:endParaRPr lang="en-US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9F1D-08C1-BC44-A62C-0596BBE9A62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795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data-driven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Core of </a:t>
            </a:r>
            <a:r>
              <a:rPr lang="en-US" dirty="0" err="1" smtClean="0"/>
              <a:t>FairTest</a:t>
            </a:r>
            <a:r>
              <a:rPr lang="en-US" dirty="0" smtClean="0"/>
              <a:t> is based on statistical machine learning</a:t>
            </a:r>
          </a:p>
        </p:txBody>
      </p:sp>
      <p:grpSp>
        <p:nvGrpSpPr>
          <p:cNvPr id="110" name="Group 109"/>
          <p:cNvGrpSpPr/>
          <p:nvPr/>
        </p:nvGrpSpPr>
        <p:grpSpPr>
          <a:xfrm>
            <a:off x="3149074" y="2734641"/>
            <a:ext cx="5201271" cy="2040556"/>
            <a:chOff x="3454031" y="2531445"/>
            <a:chExt cx="5114933" cy="2040556"/>
          </a:xfrm>
        </p:grpSpPr>
        <p:sp>
          <p:nvSpPr>
            <p:cNvPr id="111" name="Rectangle 110"/>
            <p:cNvSpPr/>
            <p:nvPr/>
          </p:nvSpPr>
          <p:spPr>
            <a:xfrm>
              <a:off x="3454031" y="2531445"/>
              <a:ext cx="5114933" cy="204055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solidFill>
                    <a:schemeClr val="bg1">
                      <a:lumMod val="50000"/>
                    </a:schemeClr>
                  </a:solidFill>
                </a:rPr>
                <a:t>FairTest</a:t>
              </a:r>
              <a:endParaRPr lang="en-US" sz="4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2" name="Up Ribbon 111"/>
            <p:cNvSpPr/>
            <p:nvPr/>
          </p:nvSpPr>
          <p:spPr>
            <a:xfrm>
              <a:off x="3639090" y="2618071"/>
              <a:ext cx="4798444" cy="641023"/>
            </a:xfrm>
            <a:prstGeom prst="ribbon2">
              <a:avLst>
                <a:gd name="adj1" fmla="val 16667"/>
                <a:gd name="adj2" fmla="val 7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Find context-specific associations</a:t>
              </a:r>
              <a:endParaRPr lang="en-US" sz="2000" dirty="0"/>
            </a:p>
          </p:txBody>
        </p:sp>
        <p:sp>
          <p:nvSpPr>
            <p:cNvPr id="113" name="Up Ribbon 112"/>
            <p:cNvSpPr/>
            <p:nvPr/>
          </p:nvSpPr>
          <p:spPr>
            <a:xfrm>
              <a:off x="3639090" y="3835303"/>
              <a:ext cx="4798444" cy="641023"/>
            </a:xfrm>
            <a:prstGeom prst="ribbon2">
              <a:avLst>
                <a:gd name="adj1" fmla="val 16667"/>
                <a:gd name="adj2" fmla="val 7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Statistically validate associations</a:t>
              </a:r>
              <a:endParaRPr lang="en-US" sz="2000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134723" y="3031237"/>
            <a:ext cx="1337883" cy="1513989"/>
            <a:chOff x="2304053" y="2828041"/>
            <a:chExt cx="1721192" cy="1513989"/>
          </a:xfrm>
        </p:grpSpPr>
        <p:sp>
          <p:nvSpPr>
            <p:cNvPr id="115" name="Bent Arrow 114"/>
            <p:cNvSpPr/>
            <p:nvPr/>
          </p:nvSpPr>
          <p:spPr>
            <a:xfrm>
              <a:off x="2304054" y="2828041"/>
              <a:ext cx="1721191" cy="472804"/>
            </a:xfrm>
            <a:prstGeom prst="bentArrow">
              <a:avLst>
                <a:gd name="adj1" fmla="val 25000"/>
                <a:gd name="adj2" fmla="val 31974"/>
                <a:gd name="adj3" fmla="val 50000"/>
                <a:gd name="adj4" fmla="val 79615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6" name="Bent Arrow 115"/>
            <p:cNvSpPr/>
            <p:nvPr/>
          </p:nvSpPr>
          <p:spPr>
            <a:xfrm flipV="1">
              <a:off x="2304053" y="3869226"/>
              <a:ext cx="1721191" cy="472804"/>
            </a:xfrm>
            <a:prstGeom prst="bentArrow">
              <a:avLst>
                <a:gd name="adj1" fmla="val 25000"/>
                <a:gd name="adj2" fmla="val 31974"/>
                <a:gd name="adj3" fmla="val 50000"/>
                <a:gd name="adj4" fmla="val 79615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149074" y="4880852"/>
            <a:ext cx="5286305" cy="1323439"/>
            <a:chOff x="3339581" y="4677656"/>
            <a:chExt cx="5274475" cy="1323439"/>
          </a:xfrm>
        </p:grpSpPr>
        <p:pic>
          <p:nvPicPr>
            <p:cNvPr id="118" name="Picture 2" descr="ttps://upload.wikimedia.org/wikipedia/commons/thumb/a/a5/Gear_-_Noun_project_7137.svg/1024px-Gear_-_Nou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5495" y="4798638"/>
              <a:ext cx="738561" cy="738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9" name="TextBox 118"/>
            <p:cNvSpPr txBox="1"/>
            <p:nvPr/>
          </p:nvSpPr>
          <p:spPr>
            <a:xfrm>
              <a:off x="3339581" y="4677656"/>
              <a:ext cx="50339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Statistical machine learning internals</a:t>
              </a:r>
              <a:r>
                <a:rPr lang="en-US" sz="2000" dirty="0" smtClean="0"/>
                <a:t>: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2000" dirty="0" smtClean="0"/>
                <a:t>top-down spatial partitioning algorithm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2000" dirty="0" smtClean="0"/>
                <a:t>confidence intervals for assoc. metrics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is-IS" sz="2000" dirty="0" smtClean="0"/>
                <a:t>…</a:t>
              </a:r>
              <a:endParaRPr lang="en-US" sz="2000" dirty="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820092" y="3181041"/>
            <a:ext cx="1593916" cy="1241932"/>
            <a:chOff x="462699" y="4236980"/>
            <a:chExt cx="1593916" cy="1241932"/>
          </a:xfrm>
        </p:grpSpPr>
        <p:sp>
          <p:nvSpPr>
            <p:cNvPr id="121" name="Magnetic Disk 120"/>
            <p:cNvSpPr/>
            <p:nvPr/>
          </p:nvSpPr>
          <p:spPr>
            <a:xfrm>
              <a:off x="462699" y="4236980"/>
              <a:ext cx="1593916" cy="1241932"/>
            </a:xfrm>
            <a:prstGeom prst="flowChartMagneticDisk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22" name="Lightning Bolt 121"/>
            <p:cNvSpPr/>
            <p:nvPr/>
          </p:nvSpPr>
          <p:spPr>
            <a:xfrm>
              <a:off x="685409" y="4903214"/>
              <a:ext cx="1147845" cy="267990"/>
            </a:xfrm>
            <a:prstGeom prst="lightningBol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68941" y="4536970"/>
              <a:ext cx="15876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Training data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68941" y="5032594"/>
              <a:ext cx="15876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Test data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203203" y="4470644"/>
            <a:ext cx="284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Ideally sampled from relevant user population</a:t>
            </a:r>
            <a:endParaRPr lang="en-US" sz="2000" dirty="0"/>
          </a:p>
        </p:txBody>
      </p:sp>
      <p:sp>
        <p:nvSpPr>
          <p:cNvPr id="28" name="Right Arrow 27"/>
          <p:cNvSpPr/>
          <p:nvPr/>
        </p:nvSpPr>
        <p:spPr>
          <a:xfrm>
            <a:off x="8184354" y="3630241"/>
            <a:ext cx="467999" cy="324000"/>
          </a:xfrm>
          <a:prstGeom prst="rightArrow">
            <a:avLst>
              <a:gd name="adj1" fmla="val 35975"/>
              <a:gd name="adj2" fmla="val 58043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Magnetic Disk 128"/>
          <p:cNvSpPr/>
          <p:nvPr/>
        </p:nvSpPr>
        <p:spPr>
          <a:xfrm>
            <a:off x="820092" y="3186334"/>
            <a:ext cx="1593916" cy="1241932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9F1D-08C1-BC44-A62C-0596BBE9A62C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350345" y="2494439"/>
            <a:ext cx="3727356" cy="3474562"/>
            <a:chOff x="8350345" y="2494439"/>
            <a:chExt cx="3727356" cy="3474562"/>
          </a:xfrm>
        </p:grpSpPr>
        <p:sp>
          <p:nvSpPr>
            <p:cNvPr id="25" name="Vertical Scroll 24"/>
            <p:cNvSpPr/>
            <p:nvPr/>
          </p:nvSpPr>
          <p:spPr>
            <a:xfrm>
              <a:off x="8350345" y="2494439"/>
              <a:ext cx="3727356" cy="3474562"/>
            </a:xfrm>
            <a:prstGeom prst="verticalScroll">
              <a:avLst>
                <a:gd name="adj" fmla="val 8479"/>
              </a:avLst>
            </a:prstGeom>
            <a:solidFill>
              <a:srgbClr val="FFF2CC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20085" y="2888937"/>
              <a:ext cx="3022600" cy="2882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6634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28" grpId="0" animBg="1"/>
      <p:bldP spid="129" grpId="0" animBg="1"/>
      <p:bldP spid="1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Vertical Scroll 24"/>
          <p:cNvSpPr/>
          <p:nvPr/>
        </p:nvSpPr>
        <p:spPr>
          <a:xfrm>
            <a:off x="5393262" y="1143401"/>
            <a:ext cx="6180667" cy="5380567"/>
          </a:xfrm>
          <a:prstGeom prst="verticalScroll">
            <a:avLst>
              <a:gd name="adj" fmla="val 847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096" y="1674284"/>
            <a:ext cx="5127896" cy="40427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096" y="2070574"/>
            <a:ext cx="5127896" cy="1301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Reports for Fairness bugs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9F1D-08C1-BC44-A62C-0596BBE9A62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38200" y="1422400"/>
            <a:ext cx="4555062" cy="5022494"/>
          </a:xfrm>
        </p:spPr>
        <p:txBody>
          <a:bodyPr/>
          <a:lstStyle/>
          <a:p>
            <a:pPr>
              <a:spcBef>
                <a:spcPts val="2200"/>
              </a:spcBef>
            </a:pPr>
            <a:r>
              <a:rPr lang="en-US" u="sng" dirty="0" smtClean="0"/>
              <a:t>Example:</a:t>
            </a:r>
            <a:r>
              <a:rPr lang="en-US" dirty="0" smtClean="0"/>
              <a:t> simulation of location based pricing scheme</a:t>
            </a:r>
          </a:p>
          <a:p>
            <a:pPr>
              <a:spcBef>
                <a:spcPts val="2200"/>
              </a:spcBef>
            </a:pPr>
            <a:r>
              <a:rPr lang="en-US" dirty="0" smtClean="0"/>
              <a:t>Test for </a:t>
            </a:r>
            <a:r>
              <a:rPr lang="en-US" b="1" dirty="0" smtClean="0"/>
              <a:t>disparate impact on low-income populations</a:t>
            </a:r>
          </a:p>
          <a:p>
            <a:pPr lvl="1">
              <a:spcBef>
                <a:spcPts val="2200"/>
              </a:spcBef>
            </a:pPr>
            <a:r>
              <a:rPr lang="en-US" dirty="0" smtClean="0"/>
              <a:t>Low effect over whole US population </a:t>
            </a:r>
          </a:p>
          <a:p>
            <a:pPr lvl="1">
              <a:spcBef>
                <a:spcPts val="2200"/>
              </a:spcBef>
            </a:pPr>
            <a:r>
              <a:rPr lang="en-US" dirty="0" smtClean="0"/>
              <a:t>High effects in specific sub-populations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8602133" y="1659466"/>
            <a:ext cx="2089195" cy="203201"/>
            <a:chOff x="8382004" y="1659466"/>
            <a:chExt cx="2089195" cy="203201"/>
          </a:xfrm>
        </p:grpSpPr>
        <p:sp>
          <p:nvSpPr>
            <p:cNvPr id="31" name="Rectangle 30"/>
            <p:cNvSpPr/>
            <p:nvPr/>
          </p:nvSpPr>
          <p:spPr>
            <a:xfrm>
              <a:off x="8382004" y="1659466"/>
              <a:ext cx="829733" cy="203201"/>
            </a:xfrm>
            <a:prstGeom prst="rect">
              <a:avLst/>
            </a:prstGeom>
            <a:solidFill>
              <a:srgbClr val="FF0000">
                <a:alpha val="36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533468" y="1659466"/>
              <a:ext cx="937731" cy="203201"/>
            </a:xfrm>
            <a:prstGeom prst="rect">
              <a:avLst/>
            </a:prstGeom>
            <a:solidFill>
              <a:srgbClr val="FF0000">
                <a:alpha val="36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695" y="3372017"/>
            <a:ext cx="5153297" cy="153234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696" y="4904361"/>
            <a:ext cx="5058834" cy="149036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011333" y="2112424"/>
            <a:ext cx="3983594" cy="833976"/>
            <a:chOff x="6011333" y="2112424"/>
            <a:chExt cx="3983594" cy="833976"/>
          </a:xfrm>
        </p:grpSpPr>
        <p:grpSp>
          <p:nvGrpSpPr>
            <p:cNvPr id="41" name="Group 40"/>
            <p:cNvGrpSpPr/>
            <p:nvPr/>
          </p:nvGrpSpPr>
          <p:grpSpPr>
            <a:xfrm>
              <a:off x="6011333" y="2112424"/>
              <a:ext cx="3983594" cy="385227"/>
              <a:chOff x="5791204" y="2112424"/>
              <a:chExt cx="3983594" cy="385227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791204" y="2112424"/>
                <a:ext cx="1777996" cy="203201"/>
              </a:xfrm>
              <a:prstGeom prst="rect">
                <a:avLst/>
              </a:prstGeom>
              <a:solidFill>
                <a:srgbClr val="FF0000">
                  <a:alpha val="36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687738" y="2294450"/>
                <a:ext cx="2087060" cy="203201"/>
              </a:xfrm>
              <a:prstGeom prst="rect">
                <a:avLst/>
              </a:prstGeom>
              <a:solidFill>
                <a:srgbClr val="FF0000">
                  <a:alpha val="36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6705600" y="2743199"/>
              <a:ext cx="2861733" cy="203201"/>
            </a:xfrm>
            <a:prstGeom prst="rect">
              <a:avLst/>
            </a:prstGeom>
            <a:solidFill>
              <a:srgbClr val="FF0000">
                <a:alpha val="36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64766" y="3606799"/>
            <a:ext cx="4013228" cy="846668"/>
            <a:chOff x="5964766" y="3606799"/>
            <a:chExt cx="4013228" cy="846668"/>
          </a:xfrm>
        </p:grpSpPr>
        <p:grpSp>
          <p:nvGrpSpPr>
            <p:cNvPr id="42" name="Group 41"/>
            <p:cNvGrpSpPr/>
            <p:nvPr/>
          </p:nvGrpSpPr>
          <p:grpSpPr>
            <a:xfrm>
              <a:off x="5964766" y="3606799"/>
              <a:ext cx="4013228" cy="406402"/>
              <a:chOff x="5744637" y="3606799"/>
              <a:chExt cx="4013228" cy="406402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5744637" y="3606799"/>
                <a:ext cx="3275996" cy="203201"/>
              </a:xfrm>
              <a:prstGeom prst="rect">
                <a:avLst/>
              </a:prstGeom>
              <a:solidFill>
                <a:srgbClr val="FF0000">
                  <a:alpha val="36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7670805" y="3810000"/>
                <a:ext cx="2087060" cy="203201"/>
              </a:xfrm>
              <a:prstGeom prst="rect">
                <a:avLst/>
              </a:prstGeom>
              <a:solidFill>
                <a:srgbClr val="FF0000">
                  <a:alpha val="36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6705600" y="4250266"/>
              <a:ext cx="2861733" cy="203201"/>
            </a:xfrm>
            <a:prstGeom prst="rect">
              <a:avLst/>
            </a:prstGeom>
            <a:solidFill>
              <a:srgbClr val="FF0000">
                <a:alpha val="36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964765" y="5130799"/>
            <a:ext cx="4618564" cy="846667"/>
            <a:chOff x="5964765" y="5130799"/>
            <a:chExt cx="4618564" cy="846667"/>
          </a:xfrm>
        </p:grpSpPr>
        <p:grpSp>
          <p:nvGrpSpPr>
            <p:cNvPr id="43" name="Group 42"/>
            <p:cNvGrpSpPr/>
            <p:nvPr/>
          </p:nvGrpSpPr>
          <p:grpSpPr>
            <a:xfrm>
              <a:off x="5964765" y="5130799"/>
              <a:ext cx="4618564" cy="406402"/>
              <a:chOff x="5744636" y="5130799"/>
              <a:chExt cx="4618564" cy="406402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5744636" y="5130799"/>
                <a:ext cx="4618564" cy="203201"/>
              </a:xfrm>
              <a:prstGeom prst="rect">
                <a:avLst/>
              </a:prstGeom>
              <a:solidFill>
                <a:srgbClr val="FF0000">
                  <a:alpha val="36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7636939" y="5334000"/>
                <a:ext cx="2087060" cy="203201"/>
              </a:xfrm>
              <a:prstGeom prst="rect">
                <a:avLst/>
              </a:prstGeom>
              <a:solidFill>
                <a:srgbClr val="FF0000">
                  <a:alpha val="36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6688667" y="5774265"/>
              <a:ext cx="2793999" cy="203201"/>
            </a:xfrm>
            <a:prstGeom prst="rect">
              <a:avLst/>
            </a:prstGeom>
            <a:solidFill>
              <a:srgbClr val="FF0000">
                <a:alpha val="36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7290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1966</TotalTime>
  <Words>655</Words>
  <Application>Microsoft Macintosh PowerPoint</Application>
  <PresentationFormat>Custom</PresentationFormat>
  <Paragraphs>168</Paragraphs>
  <Slides>16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FairTest: Discovering unwarranted associations in  data-driven applications  IEEE EuroS&amp;P April 28th, 2017</vt:lpstr>
      <vt:lpstr>“Unfair” associations + consequences</vt:lpstr>
      <vt:lpstr>“Unfair” associations + consequences</vt:lpstr>
      <vt:lpstr>Unwarranted Associations Model</vt:lpstr>
      <vt:lpstr>Limits of preventative measures</vt:lpstr>
      <vt:lpstr>A Framework for Unwarranted Associations</vt:lpstr>
      <vt:lpstr>FairTest: a testing suite for data-driven apps</vt:lpstr>
      <vt:lpstr>A data-driven approach</vt:lpstr>
      <vt:lpstr>Reports for Fairness bugs</vt:lpstr>
      <vt:lpstr>Association-Guided Decision Trees</vt:lpstr>
      <vt:lpstr>Association-Guided Decision Trees</vt:lpstr>
      <vt:lpstr>Example: healthcare application</vt:lpstr>
      <vt:lpstr>Debugging with FairTest</vt:lpstr>
      <vt:lpstr>Other applications studied using FairTest </vt:lpstr>
      <vt:lpstr>Closing remarks</vt:lpstr>
      <vt:lpstr>Example: Berkeley graduate admissions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FairTest: finding unwarranted associations in data-driven applications</dc:title>
  <dc:creator>Microsoft Office User</dc:creator>
  <cp:lastModifiedBy>Florian Tramèr</cp:lastModifiedBy>
  <cp:revision>284</cp:revision>
  <dcterms:created xsi:type="dcterms:W3CDTF">2016-01-07T15:01:22Z</dcterms:created>
  <dcterms:modified xsi:type="dcterms:W3CDTF">2017-04-28T07:35:38Z</dcterms:modified>
</cp:coreProperties>
</file>