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sldIdLst>
    <p:sldId id="256" r:id="rId2"/>
    <p:sldId id="388" r:id="rId3"/>
    <p:sldId id="408" r:id="rId4"/>
    <p:sldId id="409" r:id="rId5"/>
    <p:sldId id="410" r:id="rId6"/>
    <p:sldId id="397" r:id="rId7"/>
    <p:sldId id="259" r:id="rId8"/>
    <p:sldId id="382" r:id="rId9"/>
    <p:sldId id="383" r:id="rId10"/>
    <p:sldId id="390" r:id="rId11"/>
    <p:sldId id="384" r:id="rId12"/>
    <p:sldId id="385" r:id="rId13"/>
    <p:sldId id="260" r:id="rId14"/>
    <p:sldId id="261" r:id="rId15"/>
    <p:sldId id="262" r:id="rId16"/>
    <p:sldId id="386" r:id="rId17"/>
    <p:sldId id="400" r:id="rId18"/>
    <p:sldId id="356" r:id="rId19"/>
    <p:sldId id="357" r:id="rId20"/>
    <p:sldId id="367" r:id="rId21"/>
    <p:sldId id="389" r:id="rId22"/>
    <p:sldId id="407" r:id="rId23"/>
    <p:sldId id="391" r:id="rId24"/>
    <p:sldId id="392" r:id="rId25"/>
    <p:sldId id="402" r:id="rId26"/>
    <p:sldId id="371" r:id="rId27"/>
    <p:sldId id="377" r:id="rId28"/>
    <p:sldId id="378" r:id="rId29"/>
    <p:sldId id="363" r:id="rId30"/>
    <p:sldId id="394" r:id="rId31"/>
    <p:sldId id="406" r:id="rId32"/>
    <p:sldId id="399" r:id="rId33"/>
    <p:sldId id="396" r:id="rId34"/>
    <p:sldId id="36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A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23"/>
    <p:restoredTop sz="83600"/>
  </p:normalViewPr>
  <p:slideViewPr>
    <p:cSldViewPr snapToGrid="0">
      <p:cViewPr varScale="1">
        <p:scale>
          <a:sx n="89" d="100"/>
          <a:sy n="89" d="100"/>
        </p:scale>
        <p:origin x="13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F08ADB-E299-3440-8188-D411996ACCE9}" type="datetimeFigureOut">
              <a:rPr lang="en-US" smtClean="0"/>
              <a:t>6/7/23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60CCB4-F321-2C4B-BB54-4EB5DE47E32A}" type="slidenum">
              <a:rPr lang="en-US" smtClean="0"/>
              <a:t>‹#›</a:t>
            </a:fld>
            <a:endParaRPr lang="en-US"/>
          </a:p>
        </p:txBody>
      </p:sp>
    </p:spTree>
    <p:extLst>
      <p:ext uri="{BB962C8B-B14F-4D97-AF65-F5344CB8AC3E}">
        <p14:creationId xmlns:p14="http://schemas.microsoft.com/office/powerpoint/2010/main" val="1475530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noticed an inflection point in this field</a:t>
            </a:r>
          </a:p>
        </p:txBody>
      </p:sp>
      <p:sp>
        <p:nvSpPr>
          <p:cNvPr id="4" name="Slide Number Placeholder 3"/>
          <p:cNvSpPr>
            <a:spLocks noGrp="1"/>
          </p:cNvSpPr>
          <p:nvPr>
            <p:ph type="sldNum" sz="quarter" idx="5"/>
          </p:nvPr>
        </p:nvSpPr>
        <p:spPr/>
        <p:txBody>
          <a:bodyPr/>
          <a:lstStyle/>
          <a:p>
            <a:fld id="{D860CCB4-F321-2C4B-BB54-4EB5DE47E32A}" type="slidenum">
              <a:rPr lang="en-US" smtClean="0"/>
              <a:t>1</a:t>
            </a:fld>
            <a:endParaRPr lang="en-US"/>
          </a:p>
        </p:txBody>
      </p:sp>
    </p:spTree>
    <p:extLst>
      <p:ext uri="{BB962C8B-B14F-4D97-AF65-F5344CB8AC3E}">
        <p14:creationId xmlns:p14="http://schemas.microsoft.com/office/powerpoint/2010/main" val="20978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would we do that???</a:t>
            </a:r>
          </a:p>
        </p:txBody>
      </p:sp>
      <p:sp>
        <p:nvSpPr>
          <p:cNvPr id="4" name="Slide Number Placeholder 3"/>
          <p:cNvSpPr>
            <a:spLocks noGrp="1"/>
          </p:cNvSpPr>
          <p:nvPr>
            <p:ph type="sldNum" sz="quarter" idx="5"/>
          </p:nvPr>
        </p:nvSpPr>
        <p:spPr/>
        <p:txBody>
          <a:bodyPr/>
          <a:lstStyle/>
          <a:p>
            <a:fld id="{D860CCB4-F321-2C4B-BB54-4EB5DE47E32A}" type="slidenum">
              <a:rPr lang="en-US" smtClean="0"/>
              <a:t>13</a:t>
            </a:fld>
            <a:endParaRPr lang="en-US"/>
          </a:p>
        </p:txBody>
      </p:sp>
    </p:spTree>
    <p:extLst>
      <p:ext uri="{BB962C8B-B14F-4D97-AF65-F5344CB8AC3E}">
        <p14:creationId xmlns:p14="http://schemas.microsoft.com/office/powerpoint/2010/main" val="813468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60CCB4-F321-2C4B-BB54-4EB5DE47E32A}" type="slidenum">
              <a:rPr lang="en-US" smtClean="0"/>
              <a:t>14</a:t>
            </a:fld>
            <a:endParaRPr lang="en-US"/>
          </a:p>
        </p:txBody>
      </p:sp>
    </p:spTree>
    <p:extLst>
      <p:ext uri="{BB962C8B-B14F-4D97-AF65-F5344CB8AC3E}">
        <p14:creationId xmlns:p14="http://schemas.microsoft.com/office/powerpoint/2010/main" val="315468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6m INFER</a:t>
            </a:r>
          </a:p>
        </p:txBody>
      </p:sp>
      <p:sp>
        <p:nvSpPr>
          <p:cNvPr id="4" name="Slide Number Placeholder 3"/>
          <p:cNvSpPr>
            <a:spLocks noGrp="1"/>
          </p:cNvSpPr>
          <p:nvPr>
            <p:ph type="sldNum" sz="quarter" idx="5"/>
          </p:nvPr>
        </p:nvSpPr>
        <p:spPr/>
        <p:txBody>
          <a:bodyPr/>
          <a:lstStyle/>
          <a:p>
            <a:fld id="{D860CCB4-F321-2C4B-BB54-4EB5DE47E32A}" type="slidenum">
              <a:rPr lang="en-US" smtClean="0"/>
              <a:t>15</a:t>
            </a:fld>
            <a:endParaRPr lang="en-US"/>
          </a:p>
        </p:txBody>
      </p:sp>
    </p:spTree>
    <p:extLst>
      <p:ext uri="{BB962C8B-B14F-4D97-AF65-F5344CB8AC3E}">
        <p14:creationId xmlns:p14="http://schemas.microsoft.com/office/powerpoint/2010/main" val="176015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60CCB4-F321-2C4B-BB54-4EB5DE47E32A}" type="slidenum">
              <a:rPr lang="en-US" smtClean="0"/>
              <a:t>16</a:t>
            </a:fld>
            <a:endParaRPr lang="en-US"/>
          </a:p>
        </p:txBody>
      </p:sp>
    </p:spTree>
    <p:extLst>
      <p:ext uri="{BB962C8B-B14F-4D97-AF65-F5344CB8AC3E}">
        <p14:creationId xmlns:p14="http://schemas.microsoft.com/office/powerpoint/2010/main" val="2739740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60CCB4-F321-2C4B-BB54-4EB5DE47E32A}" type="slidenum">
              <a:rPr lang="en-US" smtClean="0"/>
              <a:t>17</a:t>
            </a:fld>
            <a:endParaRPr lang="en-US"/>
          </a:p>
        </p:txBody>
      </p:sp>
    </p:spTree>
    <p:extLst>
      <p:ext uri="{BB962C8B-B14F-4D97-AF65-F5344CB8AC3E}">
        <p14:creationId xmlns:p14="http://schemas.microsoft.com/office/powerpoint/2010/main" val="2388411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8m</a:t>
            </a:r>
          </a:p>
        </p:txBody>
      </p:sp>
      <p:sp>
        <p:nvSpPr>
          <p:cNvPr id="4" name="Slide Number Placeholder 3"/>
          <p:cNvSpPr>
            <a:spLocks noGrp="1"/>
          </p:cNvSpPr>
          <p:nvPr>
            <p:ph type="sldNum" sz="quarter" idx="5"/>
          </p:nvPr>
        </p:nvSpPr>
        <p:spPr/>
        <p:txBody>
          <a:bodyPr/>
          <a:lstStyle/>
          <a:p>
            <a:fld id="{A1413C21-FEE4-F94E-9175-5622269EC441}" type="slidenum">
              <a:rPr lang="en-US" smtClean="0"/>
              <a:t>18</a:t>
            </a:fld>
            <a:endParaRPr lang="en-US"/>
          </a:p>
        </p:txBody>
      </p:sp>
    </p:spTree>
    <p:extLst>
      <p:ext uri="{BB962C8B-B14F-4D97-AF65-F5344CB8AC3E}">
        <p14:creationId xmlns:p14="http://schemas.microsoft.com/office/powerpoint/2010/main" val="233258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60CCB4-F321-2C4B-BB54-4EB5DE47E32A}" type="slidenum">
              <a:rPr lang="en-US" smtClean="0"/>
              <a:t>19</a:t>
            </a:fld>
            <a:endParaRPr lang="en-US"/>
          </a:p>
        </p:txBody>
      </p:sp>
    </p:spTree>
    <p:extLst>
      <p:ext uri="{BB962C8B-B14F-4D97-AF65-F5344CB8AC3E}">
        <p14:creationId xmlns:p14="http://schemas.microsoft.com/office/powerpoint/2010/main" val="290459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 are other settings where there clearly are adversaries with financial incentive to attack a machine learning system.</a:t>
            </a:r>
          </a:p>
          <a:p>
            <a:r>
              <a:rPr lang="en-US" dirty="0"/>
              <a:t>One example we looked at are online ad-blockers. A few years ago, </a:t>
            </a:r>
            <a:r>
              <a:rPr lang="en-US" dirty="0" err="1"/>
              <a:t>Adblockplus</a:t>
            </a:r>
            <a:r>
              <a:rPr lang="en-US" dirty="0"/>
              <a:t>, one of the leading web adblockers, started experimenting with using machine learning models to detect ads</a:t>
            </a:r>
          </a:p>
        </p:txBody>
      </p:sp>
      <p:sp>
        <p:nvSpPr>
          <p:cNvPr id="4" name="Slide Number Placeholder 3"/>
          <p:cNvSpPr>
            <a:spLocks noGrp="1"/>
          </p:cNvSpPr>
          <p:nvPr>
            <p:ph type="sldNum" sz="quarter" idx="5"/>
          </p:nvPr>
        </p:nvSpPr>
        <p:spPr/>
        <p:txBody>
          <a:bodyPr/>
          <a:lstStyle/>
          <a:p>
            <a:fld id="{D860CCB4-F321-2C4B-BB54-4EB5DE47E32A}" type="slidenum">
              <a:rPr lang="en-US" smtClean="0"/>
              <a:t>20</a:t>
            </a:fld>
            <a:endParaRPr lang="en-US"/>
          </a:p>
        </p:txBody>
      </p:sp>
    </p:spTree>
    <p:extLst>
      <p:ext uri="{BB962C8B-B14F-4D97-AF65-F5344CB8AC3E}">
        <p14:creationId xmlns:p14="http://schemas.microsoft.com/office/powerpoint/2010/main" val="890417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12m</a:t>
            </a:r>
            <a:br>
              <a:rPr lang="en-US" dirty="0"/>
            </a:br>
            <a:r>
              <a:rPr lang="en-US" dirty="0"/>
              <a:t>These adversarial examples were first discovered about ten years ago, and at the time people mainly thought that this was a curious failure mode that would be quite easy to fix.</a:t>
            </a:r>
          </a:p>
          <a:p>
            <a:r>
              <a:rPr lang="en-US" dirty="0"/>
              <a:t>Boy were they wrong. Researchers have tried essentially every technique imaginable to build models that are robust to these types of attacks. And except in very restricted settings, all these defense attempts have failed.</a:t>
            </a:r>
          </a:p>
          <a:p>
            <a:r>
              <a:rPr lang="en-US" dirty="0"/>
              <a:t>But this isn’t always easy to see. Two years ago with some colleagues we looked at 13 peer-reviewed studies that claimed to have found a way to prevent these attacks.</a:t>
            </a:r>
          </a:p>
          <a:p>
            <a:r>
              <a:rPr lang="en-US" dirty="0"/>
              <a:t>And we showed that all 13 of them were in fact still broken, and just hadn’t been evaluated properly.</a:t>
            </a:r>
          </a:p>
        </p:txBody>
      </p:sp>
      <p:sp>
        <p:nvSpPr>
          <p:cNvPr id="4" name="Slide Number Placeholder 3"/>
          <p:cNvSpPr>
            <a:spLocks noGrp="1"/>
          </p:cNvSpPr>
          <p:nvPr>
            <p:ph type="sldNum" sz="quarter" idx="5"/>
          </p:nvPr>
        </p:nvSpPr>
        <p:spPr/>
        <p:txBody>
          <a:bodyPr/>
          <a:lstStyle/>
          <a:p>
            <a:fld id="{D860CCB4-F321-2C4B-BB54-4EB5DE47E32A}" type="slidenum">
              <a:rPr lang="en-US" smtClean="0"/>
              <a:t>21</a:t>
            </a:fld>
            <a:endParaRPr lang="en-US"/>
          </a:p>
        </p:txBody>
      </p:sp>
    </p:spTree>
    <p:extLst>
      <p:ext uri="{BB962C8B-B14F-4D97-AF65-F5344CB8AC3E}">
        <p14:creationId xmlns:p14="http://schemas.microsoft.com/office/powerpoint/2010/main" val="1131211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we’ve seen that despite working so well, machine learning models are still surprisingly brittle</a:t>
            </a:r>
          </a:p>
        </p:txBody>
      </p:sp>
      <p:sp>
        <p:nvSpPr>
          <p:cNvPr id="4" name="Slide Number Placeholder 3"/>
          <p:cNvSpPr>
            <a:spLocks noGrp="1"/>
          </p:cNvSpPr>
          <p:nvPr>
            <p:ph type="sldNum" sz="quarter" idx="5"/>
          </p:nvPr>
        </p:nvSpPr>
        <p:spPr/>
        <p:txBody>
          <a:bodyPr/>
          <a:lstStyle/>
          <a:p>
            <a:fld id="{D860CCB4-F321-2C4B-BB54-4EB5DE47E32A}" type="slidenum">
              <a:rPr lang="en-US" smtClean="0"/>
              <a:t>22</a:t>
            </a:fld>
            <a:endParaRPr lang="en-US"/>
          </a:p>
        </p:txBody>
      </p:sp>
    </p:spTree>
    <p:extLst>
      <p:ext uri="{BB962C8B-B14F-4D97-AF65-F5344CB8AC3E}">
        <p14:creationId xmlns:p14="http://schemas.microsoft.com/office/powerpoint/2010/main" val="3822800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 products some of us use every day</a:t>
            </a:r>
          </a:p>
          <a:p>
            <a:r>
              <a:rPr lang="en-US" dirty="0"/>
              <a:t>machine learning has been recognized as part of major scientific breakthroughs in the past few years, such as in protein folding, or game playing, and more recently in data generation</a:t>
            </a:r>
          </a:p>
          <a:p>
            <a:r>
              <a:rPr lang="en-US" dirty="0"/>
              <a:t>And then there are applications of machine learning that, if successful, would radically change the way we work and live: things like personalized artificial assistants, smart robots, or of course self-driving cars</a:t>
            </a:r>
          </a:p>
        </p:txBody>
      </p:sp>
      <p:sp>
        <p:nvSpPr>
          <p:cNvPr id="4" name="Slide Number Placeholder 3"/>
          <p:cNvSpPr>
            <a:spLocks noGrp="1"/>
          </p:cNvSpPr>
          <p:nvPr>
            <p:ph type="sldNum" sz="quarter" idx="5"/>
          </p:nvPr>
        </p:nvSpPr>
        <p:spPr/>
        <p:txBody>
          <a:bodyPr/>
          <a:lstStyle/>
          <a:p>
            <a:fld id="{D860CCB4-F321-2C4B-BB54-4EB5DE47E32A}" type="slidenum">
              <a:rPr lang="en-US" smtClean="0"/>
              <a:t>2</a:t>
            </a:fld>
            <a:endParaRPr lang="en-US"/>
          </a:p>
        </p:txBody>
      </p:sp>
    </p:spTree>
    <p:extLst>
      <p:ext uri="{BB962C8B-B14F-4D97-AF65-F5344CB8AC3E}">
        <p14:creationId xmlns:p14="http://schemas.microsoft.com/office/powerpoint/2010/main" val="867016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talk about a different type of failure mode, where machine learning is prone to leaking information about its training data</a:t>
            </a:r>
          </a:p>
        </p:txBody>
      </p:sp>
      <p:sp>
        <p:nvSpPr>
          <p:cNvPr id="4" name="Slide Number Placeholder 3"/>
          <p:cNvSpPr>
            <a:spLocks noGrp="1"/>
          </p:cNvSpPr>
          <p:nvPr>
            <p:ph type="sldNum" sz="quarter" idx="5"/>
          </p:nvPr>
        </p:nvSpPr>
        <p:spPr/>
        <p:txBody>
          <a:bodyPr/>
          <a:lstStyle/>
          <a:p>
            <a:fld id="{D860CCB4-F321-2C4B-BB54-4EB5DE47E32A}" type="slidenum">
              <a:rPr lang="en-US" smtClean="0"/>
              <a:t>23</a:t>
            </a:fld>
            <a:endParaRPr lang="en-US"/>
          </a:p>
        </p:txBody>
      </p:sp>
    </p:spTree>
    <p:extLst>
      <p:ext uri="{BB962C8B-B14F-4D97-AF65-F5344CB8AC3E}">
        <p14:creationId xmlns:p14="http://schemas.microsoft.com/office/powerpoint/2010/main" val="1076120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14m</a:t>
            </a:r>
          </a:p>
        </p:txBody>
      </p:sp>
      <p:sp>
        <p:nvSpPr>
          <p:cNvPr id="4" name="Slide Number Placeholder 3"/>
          <p:cNvSpPr>
            <a:spLocks noGrp="1"/>
          </p:cNvSpPr>
          <p:nvPr>
            <p:ph type="sldNum" sz="quarter" idx="5"/>
          </p:nvPr>
        </p:nvSpPr>
        <p:spPr/>
        <p:txBody>
          <a:bodyPr/>
          <a:lstStyle/>
          <a:p>
            <a:fld id="{D860CCB4-F321-2C4B-BB54-4EB5DE47E32A}" type="slidenum">
              <a:rPr lang="en-US" smtClean="0"/>
              <a:t>24</a:t>
            </a:fld>
            <a:endParaRPr lang="en-US"/>
          </a:p>
        </p:txBody>
      </p:sp>
    </p:spTree>
    <p:extLst>
      <p:ext uri="{BB962C8B-B14F-4D97-AF65-F5344CB8AC3E}">
        <p14:creationId xmlns:p14="http://schemas.microsoft.com/office/powerpoint/2010/main" val="812085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15m these generative models aren't just useful for creating cute art.</a:t>
            </a:r>
          </a:p>
          <a:p>
            <a:r>
              <a:rPr lang="en-US" dirty="0"/>
              <a:t>the killer application for these models is that they could be used to create synthetic data, which has really become a buzzword in the tech startup sector</a:t>
            </a:r>
          </a:p>
          <a:p>
            <a:endParaRPr lang="en-US" dirty="0"/>
          </a:p>
        </p:txBody>
      </p:sp>
      <p:sp>
        <p:nvSpPr>
          <p:cNvPr id="4" name="Slide Number Placeholder 3"/>
          <p:cNvSpPr>
            <a:spLocks noGrp="1"/>
          </p:cNvSpPr>
          <p:nvPr>
            <p:ph type="sldNum" sz="quarter" idx="5"/>
          </p:nvPr>
        </p:nvSpPr>
        <p:spPr/>
        <p:txBody>
          <a:bodyPr/>
          <a:lstStyle/>
          <a:p>
            <a:fld id="{D860CCB4-F321-2C4B-BB54-4EB5DE47E32A}" type="slidenum">
              <a:rPr lang="en-US" smtClean="0"/>
              <a:t>25</a:t>
            </a:fld>
            <a:endParaRPr lang="en-US"/>
          </a:p>
        </p:txBody>
      </p:sp>
    </p:spTree>
    <p:extLst>
      <p:ext uri="{BB962C8B-B14F-4D97-AF65-F5344CB8AC3E}">
        <p14:creationId xmlns:p14="http://schemas.microsoft.com/office/powerpoint/2010/main" val="1555692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16m</a:t>
            </a:r>
          </a:p>
        </p:txBody>
      </p:sp>
      <p:sp>
        <p:nvSpPr>
          <p:cNvPr id="4" name="Slide Number Placeholder 3"/>
          <p:cNvSpPr>
            <a:spLocks noGrp="1"/>
          </p:cNvSpPr>
          <p:nvPr>
            <p:ph type="sldNum" sz="quarter" idx="5"/>
          </p:nvPr>
        </p:nvSpPr>
        <p:spPr/>
        <p:txBody>
          <a:bodyPr/>
          <a:lstStyle/>
          <a:p>
            <a:fld id="{D860CCB4-F321-2C4B-BB54-4EB5DE47E32A}" type="slidenum">
              <a:rPr lang="en-US" smtClean="0"/>
              <a:t>26</a:t>
            </a:fld>
            <a:endParaRPr lang="en-US"/>
          </a:p>
        </p:txBody>
      </p:sp>
    </p:spTree>
    <p:extLst>
      <p:ext uri="{BB962C8B-B14F-4D97-AF65-F5344CB8AC3E}">
        <p14:creationId xmlns:p14="http://schemas.microsoft.com/office/powerpoint/2010/main" val="3914951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17m </a:t>
            </a:r>
            <a:r>
              <a:rPr lang="en-US" dirty="0" err="1"/>
              <a:t>michael</a:t>
            </a:r>
            <a:r>
              <a:rPr lang="en-US" dirty="0"/>
              <a:t> </a:t>
            </a:r>
            <a:r>
              <a:rPr lang="en-US" dirty="0" err="1"/>
              <a:t>fassbender</a:t>
            </a:r>
            <a:endParaRPr lang="en-US" dirty="0"/>
          </a:p>
        </p:txBody>
      </p:sp>
      <p:sp>
        <p:nvSpPr>
          <p:cNvPr id="4" name="Slide Number Placeholder 3"/>
          <p:cNvSpPr>
            <a:spLocks noGrp="1"/>
          </p:cNvSpPr>
          <p:nvPr>
            <p:ph type="sldNum" sz="quarter" idx="5"/>
          </p:nvPr>
        </p:nvSpPr>
        <p:spPr/>
        <p:txBody>
          <a:bodyPr/>
          <a:lstStyle/>
          <a:p>
            <a:fld id="{D860CCB4-F321-2C4B-BB54-4EB5DE47E32A}" type="slidenum">
              <a:rPr lang="en-US" smtClean="0"/>
              <a:t>29</a:t>
            </a:fld>
            <a:endParaRPr lang="en-US"/>
          </a:p>
        </p:txBody>
      </p:sp>
    </p:spTree>
    <p:extLst>
      <p:ext uri="{BB962C8B-B14F-4D97-AF65-F5344CB8AC3E}">
        <p14:creationId xmlns:p14="http://schemas.microsoft.com/office/powerpoint/2010/main" val="577672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19m</a:t>
            </a:r>
          </a:p>
        </p:txBody>
      </p:sp>
      <p:sp>
        <p:nvSpPr>
          <p:cNvPr id="4" name="Slide Number Placeholder 3"/>
          <p:cNvSpPr>
            <a:spLocks noGrp="1"/>
          </p:cNvSpPr>
          <p:nvPr>
            <p:ph type="sldNum" sz="quarter" idx="5"/>
          </p:nvPr>
        </p:nvSpPr>
        <p:spPr/>
        <p:txBody>
          <a:bodyPr/>
          <a:lstStyle/>
          <a:p>
            <a:fld id="{D860CCB4-F321-2C4B-BB54-4EB5DE47E32A}" type="slidenum">
              <a:rPr lang="en-US" smtClean="0"/>
              <a:t>31</a:t>
            </a:fld>
            <a:endParaRPr lang="en-US"/>
          </a:p>
        </p:txBody>
      </p:sp>
    </p:spTree>
    <p:extLst>
      <p:ext uri="{BB962C8B-B14F-4D97-AF65-F5344CB8AC3E}">
        <p14:creationId xmlns:p14="http://schemas.microsoft.com/office/powerpoint/2010/main" val="615955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tends to be quite fashionable in the popular press</a:t>
            </a:r>
          </a:p>
        </p:txBody>
      </p:sp>
      <p:sp>
        <p:nvSpPr>
          <p:cNvPr id="4" name="Slide Number Placeholder 3"/>
          <p:cNvSpPr>
            <a:spLocks noGrp="1"/>
          </p:cNvSpPr>
          <p:nvPr>
            <p:ph type="sldNum" sz="quarter" idx="5"/>
          </p:nvPr>
        </p:nvSpPr>
        <p:spPr/>
        <p:txBody>
          <a:bodyPr/>
          <a:lstStyle/>
          <a:p>
            <a:fld id="{D860CCB4-F321-2C4B-BB54-4EB5DE47E32A}" type="slidenum">
              <a:rPr lang="en-US" smtClean="0"/>
              <a:t>32</a:t>
            </a:fld>
            <a:endParaRPr lang="en-US"/>
          </a:p>
        </p:txBody>
      </p:sp>
    </p:spTree>
    <p:extLst>
      <p:ext uri="{BB962C8B-B14F-4D97-AF65-F5344CB8AC3E}">
        <p14:creationId xmlns:p14="http://schemas.microsoft.com/office/powerpoint/2010/main" val="2350839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60CCB4-F321-2C4B-BB54-4EB5DE47E32A}" type="slidenum">
              <a:rPr lang="en-US" smtClean="0"/>
              <a:t>33</a:t>
            </a:fld>
            <a:endParaRPr lang="en-US"/>
          </a:p>
        </p:txBody>
      </p:sp>
    </p:spTree>
    <p:extLst>
      <p:ext uri="{BB962C8B-B14F-4D97-AF65-F5344CB8AC3E}">
        <p14:creationId xmlns:p14="http://schemas.microsoft.com/office/powerpoint/2010/main" val="1912337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I’ll leave you with this parting thought: READ IT</a:t>
            </a:r>
          </a:p>
          <a:p>
            <a:r>
              <a:rPr lang="en-US" dirty="0"/>
              <a:t>As we start building or using machine learning systems in more and more facets of our lives, we should be aware of the risks that the surprising and ever-present failures of these models can pose, and figure out ways to mitigate them.</a:t>
            </a:r>
          </a:p>
          <a:p>
            <a:r>
              <a:rPr lang="en-US" dirty="0"/>
              <a:t>Thank you</a:t>
            </a:r>
          </a:p>
        </p:txBody>
      </p:sp>
      <p:sp>
        <p:nvSpPr>
          <p:cNvPr id="4" name="Slide Number Placeholder 3"/>
          <p:cNvSpPr>
            <a:spLocks noGrp="1"/>
          </p:cNvSpPr>
          <p:nvPr>
            <p:ph type="sldNum" sz="quarter" idx="5"/>
          </p:nvPr>
        </p:nvSpPr>
        <p:spPr/>
        <p:txBody>
          <a:bodyPr/>
          <a:lstStyle/>
          <a:p>
            <a:fld id="{D860CCB4-F321-2C4B-BB54-4EB5DE47E32A}" type="slidenum">
              <a:rPr lang="en-US" smtClean="0"/>
              <a:t>34</a:t>
            </a:fld>
            <a:endParaRPr lang="en-US"/>
          </a:p>
        </p:txBody>
      </p:sp>
    </p:spTree>
    <p:extLst>
      <p:ext uri="{BB962C8B-B14F-4D97-AF65-F5344CB8AC3E}">
        <p14:creationId xmlns:p14="http://schemas.microsoft.com/office/powerpoint/2010/main" val="2923957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 products some of us use every day</a:t>
            </a:r>
          </a:p>
        </p:txBody>
      </p:sp>
      <p:sp>
        <p:nvSpPr>
          <p:cNvPr id="4" name="Slide Number Placeholder 3"/>
          <p:cNvSpPr>
            <a:spLocks noGrp="1"/>
          </p:cNvSpPr>
          <p:nvPr>
            <p:ph type="sldNum" sz="quarter" idx="5"/>
          </p:nvPr>
        </p:nvSpPr>
        <p:spPr/>
        <p:txBody>
          <a:bodyPr/>
          <a:lstStyle/>
          <a:p>
            <a:fld id="{D860CCB4-F321-2C4B-BB54-4EB5DE47E32A}" type="slidenum">
              <a:rPr lang="en-US" smtClean="0"/>
              <a:t>3</a:t>
            </a:fld>
            <a:endParaRPr lang="en-US"/>
          </a:p>
        </p:txBody>
      </p:sp>
    </p:spTree>
    <p:extLst>
      <p:ext uri="{BB962C8B-B14F-4D97-AF65-F5344CB8AC3E}">
        <p14:creationId xmlns:p14="http://schemas.microsoft.com/office/powerpoint/2010/main" val="1938014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learning has been recognized as part of major scientific breakthroughs in the past few years, such as in protein folding, or game playing, and more recently in data generation</a:t>
            </a:r>
          </a:p>
        </p:txBody>
      </p:sp>
      <p:sp>
        <p:nvSpPr>
          <p:cNvPr id="4" name="Slide Number Placeholder 3"/>
          <p:cNvSpPr>
            <a:spLocks noGrp="1"/>
          </p:cNvSpPr>
          <p:nvPr>
            <p:ph type="sldNum" sz="quarter" idx="5"/>
          </p:nvPr>
        </p:nvSpPr>
        <p:spPr/>
        <p:txBody>
          <a:bodyPr/>
          <a:lstStyle/>
          <a:p>
            <a:fld id="{D860CCB4-F321-2C4B-BB54-4EB5DE47E32A}" type="slidenum">
              <a:rPr lang="en-US" smtClean="0"/>
              <a:t>4</a:t>
            </a:fld>
            <a:endParaRPr lang="en-US"/>
          </a:p>
        </p:txBody>
      </p:sp>
    </p:spTree>
    <p:extLst>
      <p:ext uri="{BB962C8B-B14F-4D97-AF65-F5344CB8AC3E}">
        <p14:creationId xmlns:p14="http://schemas.microsoft.com/office/powerpoint/2010/main" val="413413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there are applications of machine learning that are more speculative, if successful, would radically change the way we work and live: things like personalized artificial assistants, smart robots, or of course self-driving cars</a:t>
            </a:r>
          </a:p>
        </p:txBody>
      </p:sp>
      <p:sp>
        <p:nvSpPr>
          <p:cNvPr id="4" name="Slide Number Placeholder 3"/>
          <p:cNvSpPr>
            <a:spLocks noGrp="1"/>
          </p:cNvSpPr>
          <p:nvPr>
            <p:ph type="sldNum" sz="quarter" idx="5"/>
          </p:nvPr>
        </p:nvSpPr>
        <p:spPr/>
        <p:txBody>
          <a:bodyPr/>
          <a:lstStyle/>
          <a:p>
            <a:fld id="{D860CCB4-F321-2C4B-BB54-4EB5DE47E32A}" type="slidenum">
              <a:rPr lang="en-US" smtClean="0"/>
              <a:t>5</a:t>
            </a:fld>
            <a:endParaRPr lang="en-US"/>
          </a:p>
        </p:txBody>
      </p:sp>
    </p:spTree>
    <p:extLst>
      <p:ext uri="{BB962C8B-B14F-4D97-AF65-F5344CB8AC3E}">
        <p14:creationId xmlns:p14="http://schemas.microsoft.com/office/powerpoint/2010/main" val="2682752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ML has made astonishing and surprising progress, its failures are often just as astonishing and surprising</a:t>
            </a:r>
          </a:p>
        </p:txBody>
      </p:sp>
      <p:sp>
        <p:nvSpPr>
          <p:cNvPr id="4" name="Slide Number Placeholder 3"/>
          <p:cNvSpPr>
            <a:spLocks noGrp="1"/>
          </p:cNvSpPr>
          <p:nvPr>
            <p:ph type="sldNum" sz="quarter" idx="5"/>
          </p:nvPr>
        </p:nvSpPr>
        <p:spPr/>
        <p:txBody>
          <a:bodyPr/>
          <a:lstStyle/>
          <a:p>
            <a:fld id="{D860CCB4-F321-2C4B-BB54-4EB5DE47E32A}" type="slidenum">
              <a:rPr lang="en-US" smtClean="0"/>
              <a:t>6</a:t>
            </a:fld>
            <a:endParaRPr lang="en-US"/>
          </a:p>
        </p:txBody>
      </p:sp>
    </p:spTree>
    <p:extLst>
      <p:ext uri="{BB962C8B-B14F-4D97-AF65-F5344CB8AC3E}">
        <p14:creationId xmlns:p14="http://schemas.microsoft.com/office/powerpoint/2010/main" val="86920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machine learning models can generate extraordinary art, but somehow have no clue what a hand should look like</a:t>
            </a:r>
          </a:p>
        </p:txBody>
      </p:sp>
      <p:sp>
        <p:nvSpPr>
          <p:cNvPr id="4" name="Slide Number Placeholder 3"/>
          <p:cNvSpPr>
            <a:spLocks noGrp="1"/>
          </p:cNvSpPr>
          <p:nvPr>
            <p:ph type="sldNum" sz="quarter" idx="5"/>
          </p:nvPr>
        </p:nvSpPr>
        <p:spPr/>
        <p:txBody>
          <a:bodyPr/>
          <a:lstStyle/>
          <a:p>
            <a:fld id="{D860CCB4-F321-2C4B-BB54-4EB5DE47E32A}" type="slidenum">
              <a:rPr lang="en-US" smtClean="0"/>
              <a:t>9</a:t>
            </a:fld>
            <a:endParaRPr lang="en-US"/>
          </a:p>
        </p:txBody>
      </p:sp>
    </p:spTree>
    <p:extLst>
      <p:ext uri="{BB962C8B-B14F-4D97-AF65-F5344CB8AC3E}">
        <p14:creationId xmlns:p14="http://schemas.microsoft.com/office/powerpoint/2010/main" val="277293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 systems can also fail in ways that leaks information about the data that they learned from</a:t>
            </a:r>
          </a:p>
        </p:txBody>
      </p:sp>
      <p:sp>
        <p:nvSpPr>
          <p:cNvPr id="4" name="Slide Number Placeholder 3"/>
          <p:cNvSpPr>
            <a:spLocks noGrp="1"/>
          </p:cNvSpPr>
          <p:nvPr>
            <p:ph type="sldNum" sz="quarter" idx="5"/>
          </p:nvPr>
        </p:nvSpPr>
        <p:spPr/>
        <p:txBody>
          <a:bodyPr/>
          <a:lstStyle/>
          <a:p>
            <a:fld id="{D860CCB4-F321-2C4B-BB54-4EB5DE47E32A}" type="slidenum">
              <a:rPr lang="en-US" smtClean="0"/>
              <a:t>10</a:t>
            </a:fld>
            <a:endParaRPr lang="en-US"/>
          </a:p>
        </p:txBody>
      </p:sp>
    </p:spTree>
    <p:extLst>
      <p:ext uri="{BB962C8B-B14F-4D97-AF65-F5344CB8AC3E}">
        <p14:creationId xmlns:p14="http://schemas.microsoft.com/office/powerpoint/2010/main" val="1559888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60CCB4-F321-2C4B-BB54-4EB5DE47E32A}" type="slidenum">
              <a:rPr lang="en-US" smtClean="0"/>
              <a:t>11</a:t>
            </a:fld>
            <a:endParaRPr lang="en-US"/>
          </a:p>
        </p:txBody>
      </p:sp>
    </p:spTree>
    <p:extLst>
      <p:ext uri="{BB962C8B-B14F-4D97-AF65-F5344CB8AC3E}">
        <p14:creationId xmlns:p14="http://schemas.microsoft.com/office/powerpoint/2010/main" val="813398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86EE-2D7D-D88D-EF0D-A250AA6DED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63FCEE-5047-BFC0-F62A-A9CCE86124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02F574-3C45-28D2-6980-A9B6CDE56799}"/>
              </a:ext>
            </a:extLst>
          </p:cNvPr>
          <p:cNvSpPr>
            <a:spLocks noGrp="1"/>
          </p:cNvSpPr>
          <p:nvPr>
            <p:ph type="dt" sz="half" idx="10"/>
          </p:nvPr>
        </p:nvSpPr>
        <p:spPr/>
        <p:txBody>
          <a:bodyPr/>
          <a:lstStyle/>
          <a:p>
            <a:fld id="{55633B29-69CD-D741-A881-2429C7E79624}" type="datetime1">
              <a:rPr lang="en-US" smtClean="0"/>
              <a:t>6/7/23</a:t>
            </a:fld>
            <a:endParaRPr lang="en-US"/>
          </a:p>
        </p:txBody>
      </p:sp>
      <p:sp>
        <p:nvSpPr>
          <p:cNvPr id="5" name="Footer Placeholder 4">
            <a:extLst>
              <a:ext uri="{FF2B5EF4-FFF2-40B4-BE49-F238E27FC236}">
                <a16:creationId xmlns:a16="http://schemas.microsoft.com/office/drawing/2014/main" id="{922B0175-9586-E565-29E0-83C106EF9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D734D-7CA1-EFCC-DEEB-B013D2F81139}"/>
              </a:ext>
            </a:extLst>
          </p:cNvPr>
          <p:cNvSpPr>
            <a:spLocks noGrp="1"/>
          </p:cNvSpPr>
          <p:nvPr>
            <p:ph type="sldNum" sz="quarter" idx="12"/>
          </p:nvPr>
        </p:nvSpPr>
        <p:spPr/>
        <p:txBody>
          <a:bodyPr/>
          <a:lstStyle/>
          <a:p>
            <a:fld id="{76FA2F82-6A1E-A34A-B9BA-E852B1B37EE3}" type="slidenum">
              <a:rPr lang="en-US" smtClean="0"/>
              <a:t>‹#›</a:t>
            </a:fld>
            <a:endParaRPr lang="en-US"/>
          </a:p>
        </p:txBody>
      </p:sp>
    </p:spTree>
    <p:extLst>
      <p:ext uri="{BB962C8B-B14F-4D97-AF65-F5344CB8AC3E}">
        <p14:creationId xmlns:p14="http://schemas.microsoft.com/office/powerpoint/2010/main" val="2227085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E5033-9677-6688-8289-AFC7BF9D31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AA32D2-48E2-0FA3-3DE6-64246339EC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16E416-FBA7-14BF-714F-192B9569A6FF}"/>
              </a:ext>
            </a:extLst>
          </p:cNvPr>
          <p:cNvSpPr>
            <a:spLocks noGrp="1"/>
          </p:cNvSpPr>
          <p:nvPr>
            <p:ph type="dt" sz="half" idx="10"/>
          </p:nvPr>
        </p:nvSpPr>
        <p:spPr/>
        <p:txBody>
          <a:bodyPr/>
          <a:lstStyle/>
          <a:p>
            <a:fld id="{9F562142-E6F1-D746-BEC7-664FAFB8B26B}" type="datetime1">
              <a:rPr lang="en-US" smtClean="0"/>
              <a:t>6/7/23</a:t>
            </a:fld>
            <a:endParaRPr lang="en-US"/>
          </a:p>
        </p:txBody>
      </p:sp>
      <p:sp>
        <p:nvSpPr>
          <p:cNvPr id="5" name="Footer Placeholder 4">
            <a:extLst>
              <a:ext uri="{FF2B5EF4-FFF2-40B4-BE49-F238E27FC236}">
                <a16:creationId xmlns:a16="http://schemas.microsoft.com/office/drawing/2014/main" id="{2B994E43-866B-5592-0F42-EAF569F0E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152FE-DEAC-9BDC-BBA8-F51892D3AC0D}"/>
              </a:ext>
            </a:extLst>
          </p:cNvPr>
          <p:cNvSpPr>
            <a:spLocks noGrp="1"/>
          </p:cNvSpPr>
          <p:nvPr>
            <p:ph type="sldNum" sz="quarter" idx="12"/>
          </p:nvPr>
        </p:nvSpPr>
        <p:spPr/>
        <p:txBody>
          <a:bodyPr/>
          <a:lstStyle/>
          <a:p>
            <a:fld id="{76FA2F82-6A1E-A34A-B9BA-E852B1B37EE3}" type="slidenum">
              <a:rPr lang="en-US" smtClean="0"/>
              <a:t>‹#›</a:t>
            </a:fld>
            <a:endParaRPr lang="en-US"/>
          </a:p>
        </p:txBody>
      </p:sp>
    </p:spTree>
    <p:extLst>
      <p:ext uri="{BB962C8B-B14F-4D97-AF65-F5344CB8AC3E}">
        <p14:creationId xmlns:p14="http://schemas.microsoft.com/office/powerpoint/2010/main" val="87734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B5324D-2B4E-A22C-A0A0-A2ADD60399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3A7B42-18DF-1448-4343-B5D944CEBD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C7919D-4D95-0748-F4CE-69BF7C2421C2}"/>
              </a:ext>
            </a:extLst>
          </p:cNvPr>
          <p:cNvSpPr>
            <a:spLocks noGrp="1"/>
          </p:cNvSpPr>
          <p:nvPr>
            <p:ph type="dt" sz="half" idx="10"/>
          </p:nvPr>
        </p:nvSpPr>
        <p:spPr/>
        <p:txBody>
          <a:bodyPr/>
          <a:lstStyle/>
          <a:p>
            <a:fld id="{1B3509D8-AB81-AE46-95AC-F0CCD5BF1AAC}" type="datetime1">
              <a:rPr lang="en-US" smtClean="0"/>
              <a:t>6/7/23</a:t>
            </a:fld>
            <a:endParaRPr lang="en-US"/>
          </a:p>
        </p:txBody>
      </p:sp>
      <p:sp>
        <p:nvSpPr>
          <p:cNvPr id="5" name="Footer Placeholder 4">
            <a:extLst>
              <a:ext uri="{FF2B5EF4-FFF2-40B4-BE49-F238E27FC236}">
                <a16:creationId xmlns:a16="http://schemas.microsoft.com/office/drawing/2014/main" id="{86FDD514-CB3C-7AC9-043B-736281A2D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15A3EE-9D8E-42E2-0459-67896F354582}"/>
              </a:ext>
            </a:extLst>
          </p:cNvPr>
          <p:cNvSpPr>
            <a:spLocks noGrp="1"/>
          </p:cNvSpPr>
          <p:nvPr>
            <p:ph type="sldNum" sz="quarter" idx="12"/>
          </p:nvPr>
        </p:nvSpPr>
        <p:spPr/>
        <p:txBody>
          <a:bodyPr/>
          <a:lstStyle/>
          <a:p>
            <a:fld id="{76FA2F82-6A1E-A34A-B9BA-E852B1B37EE3}" type="slidenum">
              <a:rPr lang="en-US" smtClean="0"/>
              <a:t>‹#›</a:t>
            </a:fld>
            <a:endParaRPr lang="en-US"/>
          </a:p>
        </p:txBody>
      </p:sp>
    </p:spTree>
    <p:extLst>
      <p:ext uri="{BB962C8B-B14F-4D97-AF65-F5344CB8AC3E}">
        <p14:creationId xmlns:p14="http://schemas.microsoft.com/office/powerpoint/2010/main" val="4251427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BAD1D-2AF0-B296-3060-6C516F54F9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384DC9-8853-7FEA-CC9E-8D790B7617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D0AD73-EBA5-7EB0-C2DA-FE245502A992}"/>
              </a:ext>
            </a:extLst>
          </p:cNvPr>
          <p:cNvSpPr>
            <a:spLocks noGrp="1"/>
          </p:cNvSpPr>
          <p:nvPr>
            <p:ph type="dt" sz="half" idx="10"/>
          </p:nvPr>
        </p:nvSpPr>
        <p:spPr/>
        <p:txBody>
          <a:bodyPr/>
          <a:lstStyle/>
          <a:p>
            <a:fld id="{B2BE0653-E99A-B24C-BFF8-552D0D19DAFF}" type="datetime1">
              <a:rPr lang="en-US" smtClean="0"/>
              <a:t>6/7/23</a:t>
            </a:fld>
            <a:endParaRPr lang="en-US"/>
          </a:p>
        </p:txBody>
      </p:sp>
      <p:sp>
        <p:nvSpPr>
          <p:cNvPr id="5" name="Footer Placeholder 4">
            <a:extLst>
              <a:ext uri="{FF2B5EF4-FFF2-40B4-BE49-F238E27FC236}">
                <a16:creationId xmlns:a16="http://schemas.microsoft.com/office/drawing/2014/main" id="{F7EBF831-8021-D27E-0E95-1B7EEFF2F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41894A-674E-4117-E668-6C12D3779721}"/>
              </a:ext>
            </a:extLst>
          </p:cNvPr>
          <p:cNvSpPr>
            <a:spLocks noGrp="1"/>
          </p:cNvSpPr>
          <p:nvPr>
            <p:ph type="sldNum" sz="quarter" idx="12"/>
          </p:nvPr>
        </p:nvSpPr>
        <p:spPr/>
        <p:txBody>
          <a:bodyPr/>
          <a:lstStyle/>
          <a:p>
            <a:fld id="{76FA2F82-6A1E-A34A-B9BA-E852B1B37EE3}" type="slidenum">
              <a:rPr lang="en-US" smtClean="0"/>
              <a:t>‹#›</a:t>
            </a:fld>
            <a:endParaRPr lang="en-US"/>
          </a:p>
        </p:txBody>
      </p:sp>
    </p:spTree>
    <p:extLst>
      <p:ext uri="{BB962C8B-B14F-4D97-AF65-F5344CB8AC3E}">
        <p14:creationId xmlns:p14="http://schemas.microsoft.com/office/powerpoint/2010/main" val="1344375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2EB1F-6ED7-CE55-9F73-B6AADE4D26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2949AE-0E8A-3921-9C7C-E5CA892E8B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556210-317B-321A-79F5-75F0E21C9242}"/>
              </a:ext>
            </a:extLst>
          </p:cNvPr>
          <p:cNvSpPr>
            <a:spLocks noGrp="1"/>
          </p:cNvSpPr>
          <p:nvPr>
            <p:ph type="dt" sz="half" idx="10"/>
          </p:nvPr>
        </p:nvSpPr>
        <p:spPr/>
        <p:txBody>
          <a:bodyPr/>
          <a:lstStyle/>
          <a:p>
            <a:fld id="{CC62C2BD-D4F3-0B41-ADB8-CAFE173821C5}" type="datetime1">
              <a:rPr lang="en-US" smtClean="0"/>
              <a:t>6/7/23</a:t>
            </a:fld>
            <a:endParaRPr lang="en-US"/>
          </a:p>
        </p:txBody>
      </p:sp>
      <p:sp>
        <p:nvSpPr>
          <p:cNvPr id="5" name="Footer Placeholder 4">
            <a:extLst>
              <a:ext uri="{FF2B5EF4-FFF2-40B4-BE49-F238E27FC236}">
                <a16:creationId xmlns:a16="http://schemas.microsoft.com/office/drawing/2014/main" id="{AA7098CD-A6DD-F3DA-DA6E-6D98B27BE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AD730-EDB6-AD85-EC19-12D5F378D029}"/>
              </a:ext>
            </a:extLst>
          </p:cNvPr>
          <p:cNvSpPr>
            <a:spLocks noGrp="1"/>
          </p:cNvSpPr>
          <p:nvPr>
            <p:ph type="sldNum" sz="quarter" idx="12"/>
          </p:nvPr>
        </p:nvSpPr>
        <p:spPr/>
        <p:txBody>
          <a:bodyPr/>
          <a:lstStyle/>
          <a:p>
            <a:fld id="{76FA2F82-6A1E-A34A-B9BA-E852B1B37EE3}" type="slidenum">
              <a:rPr lang="en-US" smtClean="0"/>
              <a:t>‹#›</a:t>
            </a:fld>
            <a:endParaRPr lang="en-US"/>
          </a:p>
        </p:txBody>
      </p:sp>
    </p:spTree>
    <p:extLst>
      <p:ext uri="{BB962C8B-B14F-4D97-AF65-F5344CB8AC3E}">
        <p14:creationId xmlns:p14="http://schemas.microsoft.com/office/powerpoint/2010/main" val="1920800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48044-E77F-44DA-C8C7-5A4206F3E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D79430-9F9B-DC58-5FF5-47608E929A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B56613-401F-EB86-4FB8-4A79C000F4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D4A0ED-226C-072E-8D95-C2B8D3F09FA3}"/>
              </a:ext>
            </a:extLst>
          </p:cNvPr>
          <p:cNvSpPr>
            <a:spLocks noGrp="1"/>
          </p:cNvSpPr>
          <p:nvPr>
            <p:ph type="dt" sz="half" idx="10"/>
          </p:nvPr>
        </p:nvSpPr>
        <p:spPr/>
        <p:txBody>
          <a:bodyPr/>
          <a:lstStyle/>
          <a:p>
            <a:fld id="{7CC654F1-2993-1D4D-8A66-F6842DA88F52}" type="datetime1">
              <a:rPr lang="en-US" smtClean="0"/>
              <a:t>6/7/23</a:t>
            </a:fld>
            <a:endParaRPr lang="en-US"/>
          </a:p>
        </p:txBody>
      </p:sp>
      <p:sp>
        <p:nvSpPr>
          <p:cNvPr id="6" name="Footer Placeholder 5">
            <a:extLst>
              <a:ext uri="{FF2B5EF4-FFF2-40B4-BE49-F238E27FC236}">
                <a16:creationId xmlns:a16="http://schemas.microsoft.com/office/drawing/2014/main" id="{602412FE-4EFA-7A77-B446-300EBDB8E0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B0332-C655-E140-4A02-98B22438DC42}"/>
              </a:ext>
            </a:extLst>
          </p:cNvPr>
          <p:cNvSpPr>
            <a:spLocks noGrp="1"/>
          </p:cNvSpPr>
          <p:nvPr>
            <p:ph type="sldNum" sz="quarter" idx="12"/>
          </p:nvPr>
        </p:nvSpPr>
        <p:spPr/>
        <p:txBody>
          <a:bodyPr/>
          <a:lstStyle/>
          <a:p>
            <a:fld id="{76FA2F82-6A1E-A34A-B9BA-E852B1B37EE3}" type="slidenum">
              <a:rPr lang="en-US" smtClean="0"/>
              <a:t>‹#›</a:t>
            </a:fld>
            <a:endParaRPr lang="en-US"/>
          </a:p>
        </p:txBody>
      </p:sp>
    </p:spTree>
    <p:extLst>
      <p:ext uri="{BB962C8B-B14F-4D97-AF65-F5344CB8AC3E}">
        <p14:creationId xmlns:p14="http://schemas.microsoft.com/office/powerpoint/2010/main" val="569885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FD66-1540-35F5-75AF-FFE07ABEDC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B1EAA2-AECD-7E28-8473-92416ED895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02AB9A-546C-620E-185F-8155D36129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BA6491-5E7D-949E-7EA4-181D9E33F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1C6FEF-ADDD-23FA-79C2-BD484D7241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67B121-825C-62D9-6862-65A1891AF051}"/>
              </a:ext>
            </a:extLst>
          </p:cNvPr>
          <p:cNvSpPr>
            <a:spLocks noGrp="1"/>
          </p:cNvSpPr>
          <p:nvPr>
            <p:ph type="dt" sz="half" idx="10"/>
          </p:nvPr>
        </p:nvSpPr>
        <p:spPr/>
        <p:txBody>
          <a:bodyPr/>
          <a:lstStyle/>
          <a:p>
            <a:fld id="{71388DEC-C3E0-A548-BFAE-49F136D7B851}" type="datetime1">
              <a:rPr lang="en-US" smtClean="0"/>
              <a:t>6/7/23</a:t>
            </a:fld>
            <a:endParaRPr lang="en-US"/>
          </a:p>
        </p:txBody>
      </p:sp>
      <p:sp>
        <p:nvSpPr>
          <p:cNvPr id="8" name="Footer Placeholder 7">
            <a:extLst>
              <a:ext uri="{FF2B5EF4-FFF2-40B4-BE49-F238E27FC236}">
                <a16:creationId xmlns:a16="http://schemas.microsoft.com/office/drawing/2014/main" id="{8128F513-D379-14C2-EC9A-9AA5440D3F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03910B-A62F-88EF-23CC-F1F0618DF252}"/>
              </a:ext>
            </a:extLst>
          </p:cNvPr>
          <p:cNvSpPr>
            <a:spLocks noGrp="1"/>
          </p:cNvSpPr>
          <p:nvPr>
            <p:ph type="sldNum" sz="quarter" idx="12"/>
          </p:nvPr>
        </p:nvSpPr>
        <p:spPr/>
        <p:txBody>
          <a:bodyPr/>
          <a:lstStyle/>
          <a:p>
            <a:fld id="{76FA2F82-6A1E-A34A-B9BA-E852B1B37EE3}" type="slidenum">
              <a:rPr lang="en-US" smtClean="0"/>
              <a:t>‹#›</a:t>
            </a:fld>
            <a:endParaRPr lang="en-US"/>
          </a:p>
        </p:txBody>
      </p:sp>
    </p:spTree>
    <p:extLst>
      <p:ext uri="{BB962C8B-B14F-4D97-AF65-F5344CB8AC3E}">
        <p14:creationId xmlns:p14="http://schemas.microsoft.com/office/powerpoint/2010/main" val="1704394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E401-9037-8F18-A801-61F7180627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AD9CEC-056A-E5FC-565F-610A757C97FD}"/>
              </a:ext>
            </a:extLst>
          </p:cNvPr>
          <p:cNvSpPr>
            <a:spLocks noGrp="1"/>
          </p:cNvSpPr>
          <p:nvPr>
            <p:ph type="dt" sz="half" idx="10"/>
          </p:nvPr>
        </p:nvSpPr>
        <p:spPr/>
        <p:txBody>
          <a:bodyPr/>
          <a:lstStyle/>
          <a:p>
            <a:fld id="{5BDBB24E-A277-F844-877A-E73C355D7934}" type="datetime1">
              <a:rPr lang="en-US" smtClean="0"/>
              <a:t>6/7/23</a:t>
            </a:fld>
            <a:endParaRPr lang="en-US"/>
          </a:p>
        </p:txBody>
      </p:sp>
      <p:sp>
        <p:nvSpPr>
          <p:cNvPr id="4" name="Footer Placeholder 3">
            <a:extLst>
              <a:ext uri="{FF2B5EF4-FFF2-40B4-BE49-F238E27FC236}">
                <a16:creationId xmlns:a16="http://schemas.microsoft.com/office/drawing/2014/main" id="{331352D2-5AD9-E708-E0CD-014901C584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BB7FB0-9EC3-8B9C-6D3D-E2999FE1C9A6}"/>
              </a:ext>
            </a:extLst>
          </p:cNvPr>
          <p:cNvSpPr>
            <a:spLocks noGrp="1"/>
          </p:cNvSpPr>
          <p:nvPr>
            <p:ph type="sldNum" sz="quarter" idx="12"/>
          </p:nvPr>
        </p:nvSpPr>
        <p:spPr/>
        <p:txBody>
          <a:bodyPr/>
          <a:lstStyle/>
          <a:p>
            <a:fld id="{76FA2F82-6A1E-A34A-B9BA-E852B1B37EE3}" type="slidenum">
              <a:rPr lang="en-US" smtClean="0"/>
              <a:t>‹#›</a:t>
            </a:fld>
            <a:endParaRPr lang="en-US"/>
          </a:p>
        </p:txBody>
      </p:sp>
    </p:spTree>
    <p:extLst>
      <p:ext uri="{BB962C8B-B14F-4D97-AF65-F5344CB8AC3E}">
        <p14:creationId xmlns:p14="http://schemas.microsoft.com/office/powerpoint/2010/main" val="1303917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EAFD7-62BA-49D9-66FB-5E3487A3C8EF}"/>
              </a:ext>
            </a:extLst>
          </p:cNvPr>
          <p:cNvSpPr>
            <a:spLocks noGrp="1"/>
          </p:cNvSpPr>
          <p:nvPr>
            <p:ph type="dt" sz="half" idx="10"/>
          </p:nvPr>
        </p:nvSpPr>
        <p:spPr/>
        <p:txBody>
          <a:bodyPr/>
          <a:lstStyle/>
          <a:p>
            <a:fld id="{88868A15-98A1-C04D-A002-18957801A58E}" type="datetime1">
              <a:rPr lang="en-US" smtClean="0"/>
              <a:t>6/7/23</a:t>
            </a:fld>
            <a:endParaRPr lang="en-US"/>
          </a:p>
        </p:txBody>
      </p:sp>
      <p:sp>
        <p:nvSpPr>
          <p:cNvPr id="3" name="Footer Placeholder 2">
            <a:extLst>
              <a:ext uri="{FF2B5EF4-FFF2-40B4-BE49-F238E27FC236}">
                <a16:creationId xmlns:a16="http://schemas.microsoft.com/office/drawing/2014/main" id="{BA28B7F7-1282-EC3D-1624-529AAD152D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4B6052-BB4B-EE91-D30B-2500FD59CAEB}"/>
              </a:ext>
            </a:extLst>
          </p:cNvPr>
          <p:cNvSpPr>
            <a:spLocks noGrp="1"/>
          </p:cNvSpPr>
          <p:nvPr>
            <p:ph type="sldNum" sz="quarter" idx="12"/>
          </p:nvPr>
        </p:nvSpPr>
        <p:spPr/>
        <p:txBody>
          <a:bodyPr/>
          <a:lstStyle/>
          <a:p>
            <a:fld id="{76FA2F82-6A1E-A34A-B9BA-E852B1B37EE3}" type="slidenum">
              <a:rPr lang="en-US" smtClean="0"/>
              <a:t>‹#›</a:t>
            </a:fld>
            <a:endParaRPr lang="en-US"/>
          </a:p>
        </p:txBody>
      </p:sp>
    </p:spTree>
    <p:extLst>
      <p:ext uri="{BB962C8B-B14F-4D97-AF65-F5344CB8AC3E}">
        <p14:creationId xmlns:p14="http://schemas.microsoft.com/office/powerpoint/2010/main" val="1035102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7E106-FF57-6604-8031-9F53EB741C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F2F120-1EEA-F856-AE5D-7231653ED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A48DB9-CACE-1E27-FF08-38726829D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37C28B-DDAC-7B51-1590-1263A72D6E7E}"/>
              </a:ext>
            </a:extLst>
          </p:cNvPr>
          <p:cNvSpPr>
            <a:spLocks noGrp="1"/>
          </p:cNvSpPr>
          <p:nvPr>
            <p:ph type="dt" sz="half" idx="10"/>
          </p:nvPr>
        </p:nvSpPr>
        <p:spPr/>
        <p:txBody>
          <a:bodyPr/>
          <a:lstStyle/>
          <a:p>
            <a:fld id="{2F259130-09FB-F242-8937-9913C560E109}" type="datetime1">
              <a:rPr lang="en-US" smtClean="0"/>
              <a:t>6/7/23</a:t>
            </a:fld>
            <a:endParaRPr lang="en-US"/>
          </a:p>
        </p:txBody>
      </p:sp>
      <p:sp>
        <p:nvSpPr>
          <p:cNvPr id="6" name="Footer Placeholder 5">
            <a:extLst>
              <a:ext uri="{FF2B5EF4-FFF2-40B4-BE49-F238E27FC236}">
                <a16:creationId xmlns:a16="http://schemas.microsoft.com/office/drawing/2014/main" id="{C7A1CF0A-7776-1784-A9E0-D0C4851F55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BFB703-0E1D-80DA-F514-7F71F042EFBE}"/>
              </a:ext>
            </a:extLst>
          </p:cNvPr>
          <p:cNvSpPr>
            <a:spLocks noGrp="1"/>
          </p:cNvSpPr>
          <p:nvPr>
            <p:ph type="sldNum" sz="quarter" idx="12"/>
          </p:nvPr>
        </p:nvSpPr>
        <p:spPr/>
        <p:txBody>
          <a:bodyPr/>
          <a:lstStyle/>
          <a:p>
            <a:fld id="{76FA2F82-6A1E-A34A-B9BA-E852B1B37EE3}" type="slidenum">
              <a:rPr lang="en-US" smtClean="0"/>
              <a:t>‹#›</a:t>
            </a:fld>
            <a:endParaRPr lang="en-US"/>
          </a:p>
        </p:txBody>
      </p:sp>
    </p:spTree>
    <p:extLst>
      <p:ext uri="{BB962C8B-B14F-4D97-AF65-F5344CB8AC3E}">
        <p14:creationId xmlns:p14="http://schemas.microsoft.com/office/powerpoint/2010/main" val="1935379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41B4D-38F7-12A9-5EF0-35AB2B7B7E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65B0F1-E415-DB86-35BF-398DCED12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5CF4DF-E6E0-CB80-861B-13939BCF9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CC81BC-8DD9-5AAD-D43F-95E9C50BDEE9}"/>
              </a:ext>
            </a:extLst>
          </p:cNvPr>
          <p:cNvSpPr>
            <a:spLocks noGrp="1"/>
          </p:cNvSpPr>
          <p:nvPr>
            <p:ph type="dt" sz="half" idx="10"/>
          </p:nvPr>
        </p:nvSpPr>
        <p:spPr/>
        <p:txBody>
          <a:bodyPr/>
          <a:lstStyle/>
          <a:p>
            <a:fld id="{D39A7D92-5C0A-F54A-A1D4-1A58EA6D25B6}" type="datetime1">
              <a:rPr lang="en-US" smtClean="0"/>
              <a:t>6/7/23</a:t>
            </a:fld>
            <a:endParaRPr lang="en-US"/>
          </a:p>
        </p:txBody>
      </p:sp>
      <p:sp>
        <p:nvSpPr>
          <p:cNvPr id="6" name="Footer Placeholder 5">
            <a:extLst>
              <a:ext uri="{FF2B5EF4-FFF2-40B4-BE49-F238E27FC236}">
                <a16:creationId xmlns:a16="http://schemas.microsoft.com/office/drawing/2014/main" id="{587E8F10-1048-D8AA-BCFD-92C25128D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D3C0D8-E9DE-88AA-EEDA-A15D002B5C07}"/>
              </a:ext>
            </a:extLst>
          </p:cNvPr>
          <p:cNvSpPr>
            <a:spLocks noGrp="1"/>
          </p:cNvSpPr>
          <p:nvPr>
            <p:ph type="sldNum" sz="quarter" idx="12"/>
          </p:nvPr>
        </p:nvSpPr>
        <p:spPr/>
        <p:txBody>
          <a:bodyPr/>
          <a:lstStyle/>
          <a:p>
            <a:fld id="{76FA2F82-6A1E-A34A-B9BA-E852B1B37EE3}" type="slidenum">
              <a:rPr lang="en-US" smtClean="0"/>
              <a:t>‹#›</a:t>
            </a:fld>
            <a:endParaRPr lang="en-US"/>
          </a:p>
        </p:txBody>
      </p:sp>
    </p:spTree>
    <p:extLst>
      <p:ext uri="{BB962C8B-B14F-4D97-AF65-F5344CB8AC3E}">
        <p14:creationId xmlns:p14="http://schemas.microsoft.com/office/powerpoint/2010/main" val="2755897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7185D7-9139-311C-73AA-956EE36BB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F09104-5D72-E2E2-6D1E-919B9676F8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59BB8-8C0F-22A8-9B8A-B1B41AECE4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BB7841-F7D2-F848-AEF9-DAF514B9CCD3}" type="datetime1">
              <a:rPr lang="en-US" smtClean="0"/>
              <a:t>6/7/23</a:t>
            </a:fld>
            <a:endParaRPr lang="en-US"/>
          </a:p>
        </p:txBody>
      </p:sp>
      <p:sp>
        <p:nvSpPr>
          <p:cNvPr id="5" name="Footer Placeholder 4">
            <a:extLst>
              <a:ext uri="{FF2B5EF4-FFF2-40B4-BE49-F238E27FC236}">
                <a16:creationId xmlns:a16="http://schemas.microsoft.com/office/drawing/2014/main" id="{EDD2BE3D-2AA8-8FBA-5808-4BF55C0E5E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F2A1-2535-E28B-288B-851EAADA33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A2F82-6A1E-A34A-B9BA-E852B1B37EE3}" type="slidenum">
              <a:rPr lang="en-US" smtClean="0"/>
              <a:t>‹#›</a:t>
            </a:fld>
            <a:endParaRPr lang="en-US"/>
          </a:p>
        </p:txBody>
      </p:sp>
    </p:spTree>
    <p:extLst>
      <p:ext uri="{BB962C8B-B14F-4D97-AF65-F5344CB8AC3E}">
        <p14:creationId xmlns:p14="http://schemas.microsoft.com/office/powerpoint/2010/main" val="942970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tiff"/><Relationship Id="rId4" Type="http://schemas.openxmlformats.org/officeDocument/2006/relationships/image" Target="../media/image24.tiff"/></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DFB9-F8D7-057C-D8DE-8C687F6C59A0}"/>
              </a:ext>
            </a:extLst>
          </p:cNvPr>
          <p:cNvSpPr>
            <a:spLocks noGrp="1"/>
          </p:cNvSpPr>
          <p:nvPr>
            <p:ph type="ctrTitle"/>
          </p:nvPr>
        </p:nvSpPr>
        <p:spPr>
          <a:xfrm>
            <a:off x="0" y="1122363"/>
            <a:ext cx="12192000" cy="2387600"/>
          </a:xfrm>
        </p:spPr>
        <p: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Making Machine Learning </a:t>
            </a:r>
            <a:r>
              <a:rPr lang="en-US" dirty="0">
                <a:solidFill>
                  <a:srgbClr val="C00000"/>
                </a:solidFill>
                <a:latin typeface="Phosphate Inline" panose="02000506050000020004" pitchFamily="2" charset="77"/>
                <a:ea typeface="Helvetica Neue" panose="02000503000000020004" pitchFamily="2" charset="0"/>
                <a:cs typeface="Phosphate Inline" panose="02000506050000020004" pitchFamily="2" charset="77"/>
              </a:rPr>
              <a:t>Fail</a:t>
            </a:r>
          </a:p>
        </p:txBody>
      </p:sp>
      <p:sp>
        <p:nvSpPr>
          <p:cNvPr id="3" name="Subtitle 2">
            <a:extLst>
              <a:ext uri="{FF2B5EF4-FFF2-40B4-BE49-F238E27FC236}">
                <a16:creationId xmlns:a16="http://schemas.microsoft.com/office/drawing/2014/main" id="{D2B92DD2-6077-C722-303F-219D1F605CF1}"/>
              </a:ext>
            </a:extLst>
          </p:cNvPr>
          <p:cNvSpPr>
            <a:spLocks noGrp="1"/>
          </p:cNvSpPr>
          <p:nvPr>
            <p:ph type="subTitle" idx="1"/>
          </p:nvPr>
        </p:nvSpPr>
        <p:spPr/>
        <p:txBody>
          <a:bodyPr>
            <a:normAutofit/>
          </a:bodyPr>
          <a:lstStyle/>
          <a:p>
            <a:r>
              <a:rPr lang="en-US" sz="3200" dirty="0"/>
              <a:t>Florian </a:t>
            </a:r>
            <a:r>
              <a:rPr lang="en-US" sz="3200" dirty="0" err="1"/>
              <a:t>Tramèr</a:t>
            </a:r>
            <a:endParaRPr lang="en-US" sz="3200" dirty="0"/>
          </a:p>
        </p:txBody>
      </p:sp>
    </p:spTree>
    <p:extLst>
      <p:ext uri="{BB962C8B-B14F-4D97-AF65-F5344CB8AC3E}">
        <p14:creationId xmlns:p14="http://schemas.microsoft.com/office/powerpoint/2010/main" val="2573153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E6D3B9EA-1F06-1392-B26F-A415A92177E7}"/>
              </a:ext>
            </a:extLst>
          </p:cNvPr>
          <p:cNvSpPr>
            <a:spLocks noGrp="1"/>
          </p:cNvSpPr>
          <p:nvPr>
            <p:ph type="sldNum" sz="quarter" idx="12"/>
          </p:nvPr>
        </p:nvSpPr>
        <p:spPr/>
        <p:txBody>
          <a:bodyPr/>
          <a:lstStyle/>
          <a:p>
            <a:fld id="{76FA2F82-6A1E-A34A-B9BA-E852B1B37EE3}" type="slidenum">
              <a:rPr lang="en-US" smtClean="0"/>
              <a:t>10</a:t>
            </a:fld>
            <a:endParaRPr lang="en-US" dirty="0"/>
          </a:p>
        </p:txBody>
      </p:sp>
      <p:sp>
        <p:nvSpPr>
          <p:cNvPr id="17" name="Title 1">
            <a:extLst>
              <a:ext uri="{FF2B5EF4-FFF2-40B4-BE49-F238E27FC236}">
                <a16:creationId xmlns:a16="http://schemas.microsoft.com/office/drawing/2014/main" id="{583E2494-7850-3E5B-1267-3706836F46E8}"/>
              </a:ext>
            </a:extLst>
          </p:cNvPr>
          <p:cNvSpPr>
            <a:spLocks noGrp="1"/>
          </p:cNvSpPr>
          <p:nvPr>
            <p:ph type="title"/>
          </p:nvPr>
        </p:nvSpPr>
        <p:spPr>
          <a:xfrm>
            <a:off x="0" y="365125"/>
            <a:ext cx="12192000" cy="1325563"/>
          </a:xfrm>
        </p:spPr>
        <p:txBody>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Machine learning can </a:t>
            </a:r>
            <a:r>
              <a:rPr lang="en-US" b="1"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fail...</a:t>
            </a:r>
            <a:br>
              <a:rPr lang="en-US" b="1"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br>
            <a:r>
              <a:rPr lang="en-US" b="1" i="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to protect training data.</a:t>
            </a:r>
          </a:p>
        </p:txBody>
      </p:sp>
      <p:grpSp>
        <p:nvGrpSpPr>
          <p:cNvPr id="2" name="Group 1">
            <a:extLst>
              <a:ext uri="{FF2B5EF4-FFF2-40B4-BE49-F238E27FC236}">
                <a16:creationId xmlns:a16="http://schemas.microsoft.com/office/drawing/2014/main" id="{421324E4-E1D1-0EF6-22E0-1082DBEEDE4B}"/>
              </a:ext>
            </a:extLst>
          </p:cNvPr>
          <p:cNvGrpSpPr>
            <a:grpSpLocks noChangeAspect="1"/>
          </p:cNvGrpSpPr>
          <p:nvPr/>
        </p:nvGrpSpPr>
        <p:grpSpPr>
          <a:xfrm>
            <a:off x="1804813" y="2714626"/>
            <a:ext cx="8582373" cy="2258078"/>
            <a:chOff x="4623447" y="4325932"/>
            <a:chExt cx="7357433" cy="1935789"/>
          </a:xfrm>
        </p:grpSpPr>
        <p:grpSp>
          <p:nvGrpSpPr>
            <p:cNvPr id="4" name="Group 3">
              <a:extLst>
                <a:ext uri="{FF2B5EF4-FFF2-40B4-BE49-F238E27FC236}">
                  <a16:creationId xmlns:a16="http://schemas.microsoft.com/office/drawing/2014/main" id="{7760C278-2287-95AF-ED37-01B774E7C223}"/>
                </a:ext>
              </a:extLst>
            </p:cNvPr>
            <p:cNvGrpSpPr>
              <a:grpSpLocks noChangeAspect="1"/>
            </p:cNvGrpSpPr>
            <p:nvPr/>
          </p:nvGrpSpPr>
          <p:grpSpPr>
            <a:xfrm>
              <a:off x="4623447" y="4325932"/>
              <a:ext cx="6616429" cy="1935789"/>
              <a:chOff x="5587497" y="4556312"/>
              <a:chExt cx="6074957" cy="1777369"/>
            </a:xfrm>
            <a:effectLst>
              <a:outerShdw blurRad="50800" dist="38100" dir="5400000" algn="t" rotWithShape="0">
                <a:prstClr val="black">
                  <a:alpha val="40000"/>
                </a:prstClr>
              </a:outerShdw>
            </a:effectLst>
          </p:grpSpPr>
          <p:pic>
            <p:nvPicPr>
              <p:cNvPr id="7" name="Picture 6">
                <a:extLst>
                  <a:ext uri="{FF2B5EF4-FFF2-40B4-BE49-F238E27FC236}">
                    <a16:creationId xmlns:a16="http://schemas.microsoft.com/office/drawing/2014/main" id="{6310576C-4A42-726D-0565-8A2D06F427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87497" y="4556312"/>
                <a:ext cx="6074957" cy="1777369"/>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78313CB4-829A-FFB3-A4F7-635A62950A99}"/>
                  </a:ext>
                </a:extLst>
              </p:cNvPr>
              <p:cNvSpPr/>
              <p:nvPr/>
            </p:nvSpPr>
            <p:spPr>
              <a:xfrm>
                <a:off x="9297156" y="5260634"/>
                <a:ext cx="1844123" cy="311611"/>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D362B89-D767-4EDD-390E-FD1515B023D2}"/>
                  </a:ext>
                </a:extLst>
              </p:cNvPr>
              <p:cNvSpPr/>
              <p:nvPr/>
            </p:nvSpPr>
            <p:spPr>
              <a:xfrm>
                <a:off x="8780357" y="5572244"/>
                <a:ext cx="2360923" cy="311611"/>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 name="Elbow Connector 4">
              <a:extLst>
                <a:ext uri="{FF2B5EF4-FFF2-40B4-BE49-F238E27FC236}">
                  <a16:creationId xmlns:a16="http://schemas.microsoft.com/office/drawing/2014/main" id="{1432EDFC-B1B9-544E-4397-0C652BC010A7}"/>
                </a:ext>
              </a:extLst>
            </p:cNvPr>
            <p:cNvCxnSpPr>
              <a:cxnSpLocks/>
            </p:cNvCxnSpPr>
            <p:nvPr/>
          </p:nvCxnSpPr>
          <p:spPr>
            <a:xfrm flipV="1">
              <a:off x="10672248" y="4881648"/>
              <a:ext cx="189764" cy="653409"/>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E9217DC1-938A-6D35-C2AB-A7A33A0FBE9B}"/>
                </a:ext>
              </a:extLst>
            </p:cNvPr>
            <p:cNvSpPr/>
            <p:nvPr/>
          </p:nvSpPr>
          <p:spPr>
            <a:xfrm>
              <a:off x="8760390" y="4355290"/>
              <a:ext cx="3220490" cy="517789"/>
            </a:xfrm>
            <a:prstGeom prst="roundRect">
              <a:avLst/>
            </a:prstGeom>
            <a:solidFill>
              <a:schemeClr val="accent5">
                <a:lumMod val="20000"/>
                <a:lumOff val="80000"/>
              </a:schemeClr>
            </a:solid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i="1" dirty="0">
                  <a:solidFill>
                    <a:schemeClr val="tx1"/>
                  </a:solidFill>
                </a:rPr>
                <a:t>from the Bible </a:t>
              </a:r>
              <a:r>
                <a:rPr lang="en-US" sz="2400" dirty="0">
                  <a:solidFill>
                    <a:schemeClr val="tx1"/>
                  </a:solidFill>
                </a:rPr>
                <a:t>(1 Kings 7:2)</a:t>
              </a:r>
            </a:p>
          </p:txBody>
        </p:sp>
      </p:grpSp>
    </p:spTree>
    <p:extLst>
      <p:ext uri="{BB962C8B-B14F-4D97-AF65-F5344CB8AC3E}">
        <p14:creationId xmlns:p14="http://schemas.microsoft.com/office/powerpoint/2010/main" val="4283707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remium Vector | Sand hourglass vector icon isolated on white">
            <a:extLst>
              <a:ext uri="{FF2B5EF4-FFF2-40B4-BE49-F238E27FC236}">
                <a16:creationId xmlns:a16="http://schemas.microsoft.com/office/drawing/2014/main" id="{A74E9E03-684A-83B0-2BA2-6B6231DA2A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76488" y="3557833"/>
            <a:ext cx="1039023" cy="1039023"/>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15">
            <a:extLst>
              <a:ext uri="{FF2B5EF4-FFF2-40B4-BE49-F238E27FC236}">
                <a16:creationId xmlns:a16="http://schemas.microsoft.com/office/drawing/2014/main" id="{E6D3B9EA-1F06-1392-B26F-A415A92177E7}"/>
              </a:ext>
            </a:extLst>
          </p:cNvPr>
          <p:cNvSpPr>
            <a:spLocks noGrp="1"/>
          </p:cNvSpPr>
          <p:nvPr>
            <p:ph type="sldNum" sz="quarter" idx="12"/>
          </p:nvPr>
        </p:nvSpPr>
        <p:spPr/>
        <p:txBody>
          <a:bodyPr/>
          <a:lstStyle/>
          <a:p>
            <a:fld id="{76FA2F82-6A1E-A34A-B9BA-E852B1B37EE3}" type="slidenum">
              <a:rPr lang="en-US" smtClean="0"/>
              <a:t>11</a:t>
            </a:fld>
            <a:endParaRPr lang="en-US" dirty="0"/>
          </a:p>
        </p:txBody>
      </p:sp>
      <p:sp>
        <p:nvSpPr>
          <p:cNvPr id="17" name="Title 1">
            <a:extLst>
              <a:ext uri="{FF2B5EF4-FFF2-40B4-BE49-F238E27FC236}">
                <a16:creationId xmlns:a16="http://schemas.microsoft.com/office/drawing/2014/main" id="{583E2494-7850-3E5B-1267-3706836F46E8}"/>
              </a:ext>
            </a:extLst>
          </p:cNvPr>
          <p:cNvSpPr>
            <a:spLocks noGrp="1"/>
          </p:cNvSpPr>
          <p:nvPr>
            <p:ph type="title"/>
          </p:nvPr>
        </p:nvSpPr>
        <p:spPr>
          <a:xfrm>
            <a:off x="0" y="365125"/>
            <a:ext cx="12192000" cy="1325563"/>
          </a:xfrm>
        </p:spPr>
        <p:txBody>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Machine learning can </a:t>
            </a:r>
            <a:r>
              <a:rPr lang="en-US" b="1"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fail...</a:t>
            </a:r>
            <a:br>
              <a:rPr lang="en-US" b="1"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br>
            <a:r>
              <a:rPr lang="en-US" b="1" i="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against internet trolls. </a:t>
            </a:r>
          </a:p>
        </p:txBody>
      </p:sp>
      <p:pic>
        <p:nvPicPr>
          <p:cNvPr id="2" name="Picture 4" descr="TayTweets: How Far We've Come Since Tay the Twitter bot">
            <a:extLst>
              <a:ext uri="{FF2B5EF4-FFF2-40B4-BE49-F238E27FC236}">
                <a16:creationId xmlns:a16="http://schemas.microsoft.com/office/drawing/2014/main" id="{5E08B3E8-2B0A-8337-BD29-73517A865D4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28953" y="4725689"/>
            <a:ext cx="5924566" cy="1749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6" descr="Microsoft yanks new AI Twitter bot after it begins spreading Nazi  propaganda - ExtremeTech">
            <a:extLst>
              <a:ext uri="{FF2B5EF4-FFF2-40B4-BE49-F238E27FC236}">
                <a16:creationId xmlns:a16="http://schemas.microsoft.com/office/drawing/2014/main" id="{A11ED395-DC31-3114-E493-5EB02E29356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133717" y="1882925"/>
            <a:ext cx="5924566" cy="1546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842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E6D3B9EA-1F06-1392-B26F-A415A92177E7}"/>
              </a:ext>
            </a:extLst>
          </p:cNvPr>
          <p:cNvSpPr>
            <a:spLocks noGrp="1"/>
          </p:cNvSpPr>
          <p:nvPr>
            <p:ph type="sldNum" sz="quarter" idx="12"/>
          </p:nvPr>
        </p:nvSpPr>
        <p:spPr/>
        <p:txBody>
          <a:bodyPr/>
          <a:lstStyle/>
          <a:p>
            <a:fld id="{76FA2F82-6A1E-A34A-B9BA-E852B1B37EE3}" type="slidenum">
              <a:rPr lang="en-US" smtClean="0"/>
              <a:t>12</a:t>
            </a:fld>
            <a:endParaRPr lang="en-US" dirty="0"/>
          </a:p>
        </p:txBody>
      </p:sp>
      <p:sp>
        <p:nvSpPr>
          <p:cNvPr id="17" name="Title 1">
            <a:extLst>
              <a:ext uri="{FF2B5EF4-FFF2-40B4-BE49-F238E27FC236}">
                <a16:creationId xmlns:a16="http://schemas.microsoft.com/office/drawing/2014/main" id="{583E2494-7850-3E5B-1267-3706836F46E8}"/>
              </a:ext>
            </a:extLst>
          </p:cNvPr>
          <p:cNvSpPr>
            <a:spLocks noGrp="1"/>
          </p:cNvSpPr>
          <p:nvPr>
            <p:ph type="title"/>
          </p:nvPr>
        </p:nvSpPr>
        <p:spPr>
          <a:xfrm>
            <a:off x="0" y="365125"/>
            <a:ext cx="12192000" cy="1325563"/>
          </a:xfrm>
        </p:spPr>
        <p:txBody>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Machine learning can </a:t>
            </a:r>
            <a:r>
              <a:rPr lang="en-US" b="1"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fail...</a:t>
            </a:r>
            <a:br>
              <a:rPr lang="en-US" b="1"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br>
            <a:r>
              <a:rPr lang="en-US" b="1" i="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when life is at stake.</a:t>
            </a:r>
          </a:p>
        </p:txBody>
      </p:sp>
      <p:pic>
        <p:nvPicPr>
          <p:cNvPr id="3" name="Picture 2" descr="Column: Self-driving car deaths raise the question: Is society ready for us  to take our hands off the wheel? - Los Angeles Times">
            <a:extLst>
              <a:ext uri="{FF2B5EF4-FFF2-40B4-BE49-F238E27FC236}">
                <a16:creationId xmlns:a16="http://schemas.microsoft.com/office/drawing/2014/main" id="{2818268D-036C-FF58-D66F-CE31573836F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09427" y="2120775"/>
            <a:ext cx="6773145" cy="38054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4914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DFB9-F8D7-057C-D8DE-8C687F6C59A0}"/>
              </a:ext>
            </a:extLst>
          </p:cNvPr>
          <p:cNvSpPr>
            <a:spLocks noGrp="1"/>
          </p:cNvSpPr>
          <p:nvPr>
            <p:ph type="ctrTitle"/>
          </p:nvPr>
        </p:nvSpPr>
        <p:spPr>
          <a:xfrm>
            <a:off x="0" y="1686560"/>
            <a:ext cx="12192000" cy="2387600"/>
          </a:xfrm>
        </p:spPr>
        <p:txBody>
          <a:bodyPr anchor="ctr"/>
          <a:lstStyle/>
          <a:p>
            <a:r>
              <a:rPr lang="en-US" dirty="0">
                <a:latin typeface="Helvetica Neue" panose="02000503000000020004" pitchFamily="2" charset="0"/>
                <a:ea typeface="Helvetica Neue" panose="02000503000000020004" pitchFamily="2" charset="0"/>
                <a:cs typeface="Helvetica Neue" panose="02000503000000020004" pitchFamily="2" charset="0"/>
              </a:rPr>
              <a:t>Making Machine Learning </a:t>
            </a:r>
            <a:r>
              <a:rPr lang="en-US" dirty="0">
                <a:solidFill>
                  <a:srgbClr val="C00000"/>
                </a:solidFill>
                <a:latin typeface="Phosphate Inline" panose="02000506050000020004" pitchFamily="2" charset="77"/>
                <a:ea typeface="Helvetica Neue" panose="02000503000000020004" pitchFamily="2" charset="0"/>
                <a:cs typeface="Phosphate Inline" panose="02000506050000020004" pitchFamily="2" charset="77"/>
              </a:rPr>
              <a:t>Fail</a:t>
            </a:r>
          </a:p>
        </p:txBody>
      </p:sp>
      <p:pic>
        <p:nvPicPr>
          <p:cNvPr id="6" name="Picture 5">
            <a:extLst>
              <a:ext uri="{FF2B5EF4-FFF2-40B4-BE49-F238E27FC236}">
                <a16:creationId xmlns:a16="http://schemas.microsoft.com/office/drawing/2014/main" id="{5EC38325-398D-E780-79D8-96FF4F60E3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192" y="2126598"/>
            <a:ext cx="3037531" cy="1507524"/>
          </a:xfrm>
          <a:prstGeom prst="rect">
            <a:avLst/>
          </a:prstGeom>
        </p:spPr>
      </p:pic>
      <p:sp>
        <p:nvSpPr>
          <p:cNvPr id="8" name="Slide Number Placeholder 15">
            <a:extLst>
              <a:ext uri="{FF2B5EF4-FFF2-40B4-BE49-F238E27FC236}">
                <a16:creationId xmlns:a16="http://schemas.microsoft.com/office/drawing/2014/main" id="{AB167EC5-5006-695C-31EC-F669986F49C0}"/>
              </a:ext>
            </a:extLst>
          </p:cNvPr>
          <p:cNvSpPr>
            <a:spLocks noGrp="1"/>
          </p:cNvSpPr>
          <p:nvPr>
            <p:ph type="sldNum" sz="quarter" idx="12"/>
          </p:nvPr>
        </p:nvSpPr>
        <p:spPr>
          <a:xfrm>
            <a:off x="8610600" y="6356350"/>
            <a:ext cx="2743200" cy="365125"/>
          </a:xfrm>
        </p:spPr>
        <p:txBody>
          <a:bodyPr/>
          <a:lstStyle/>
          <a:p>
            <a:fld id="{76FA2F82-6A1E-A34A-B9BA-E852B1B37EE3}" type="slidenum">
              <a:rPr lang="en-US" smtClean="0"/>
              <a:t>13</a:t>
            </a:fld>
            <a:endParaRPr lang="en-US" dirty="0"/>
          </a:p>
        </p:txBody>
      </p:sp>
      <p:pic>
        <p:nvPicPr>
          <p:cNvPr id="3074" name="Picture 2" descr="why would you do that - Jackie Chan Why? | Make a Meme">
            <a:extLst>
              <a:ext uri="{FF2B5EF4-FFF2-40B4-BE49-F238E27FC236}">
                <a16:creationId xmlns:a16="http://schemas.microsoft.com/office/drawing/2014/main" id="{ACE838AF-7155-3016-273C-DE0CF95329F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63340" y="3623962"/>
            <a:ext cx="4465320" cy="28950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24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4B50E-47B6-7C9F-D528-694DEAA52F6D}"/>
              </a:ext>
            </a:extLst>
          </p:cNvPr>
          <p:cNvSpPr>
            <a:spLocks noGrp="1"/>
          </p:cNvSpPr>
          <p:nvPr>
            <p:ph type="title"/>
          </p:nvPr>
        </p:nvSpPr>
        <p:spPr>
          <a:xfrm>
            <a:off x="0" y="365125"/>
            <a:ext cx="12192000" cy="1325563"/>
          </a:xfrm>
        </p:spPr>
        <p:txBody>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We study machine learning from an </a:t>
            </a:r>
            <a:br>
              <a:rPr lang="en-US" b="1" dirty="0">
                <a:latin typeface="Helvetica Neue" panose="02000503000000020004" pitchFamily="2" charset="0"/>
                <a:ea typeface="Helvetica Neue" panose="02000503000000020004" pitchFamily="2" charset="0"/>
                <a:cs typeface="Helvetica Neue" panose="02000503000000020004" pitchFamily="2" charset="0"/>
              </a:rPr>
            </a:br>
            <a:r>
              <a:rPr lang="en-US"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adversarial</a:t>
            </a:r>
            <a:r>
              <a:rPr lang="en-US" b="1" dirty="0">
                <a:latin typeface="Helvetica Neue" panose="02000503000000020004" pitchFamily="2" charset="0"/>
                <a:ea typeface="Helvetica Neue" panose="02000503000000020004" pitchFamily="2" charset="0"/>
                <a:cs typeface="Helvetica Neue" panose="02000503000000020004" pitchFamily="2" charset="0"/>
              </a:rPr>
              <a:t> perspective</a:t>
            </a:r>
          </a:p>
        </p:txBody>
      </p:sp>
      <p:pic>
        <p:nvPicPr>
          <p:cNvPr id="2050" name="Picture 2">
            <a:extLst>
              <a:ext uri="{FF2B5EF4-FFF2-40B4-BE49-F238E27FC236}">
                <a16:creationId xmlns:a16="http://schemas.microsoft.com/office/drawing/2014/main" id="{930DE7FD-2D40-0030-F3FB-9A52E175F61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8974" y="2005207"/>
            <a:ext cx="5082445" cy="3387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ussian hackers feverishly working to steal COVID-19 vaccine research,  governments say | FiercePharma">
            <a:extLst>
              <a:ext uri="{FF2B5EF4-FFF2-40B4-BE49-F238E27FC236}">
                <a16:creationId xmlns:a16="http://schemas.microsoft.com/office/drawing/2014/main" id="{AC97ECAE-6D00-FA8D-F482-F6F408EB32C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8918" y="2009178"/>
            <a:ext cx="5066304" cy="338328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ACBEC30-6F1D-86D4-8D03-FD22857F821B}"/>
              </a:ext>
            </a:extLst>
          </p:cNvPr>
          <p:cNvSpPr txBox="1"/>
          <p:nvPr/>
        </p:nvSpPr>
        <p:spPr>
          <a:xfrm>
            <a:off x="6602777" y="5478035"/>
            <a:ext cx="5082445" cy="830997"/>
          </a:xfrm>
          <a:prstGeom prst="rect">
            <a:avLst/>
          </a:prstGeom>
          <a:noFill/>
        </p:spPr>
        <p:txBody>
          <a:bodyPr wrap="square">
            <a:spAutoFit/>
          </a:bodyPr>
          <a:lstStyle/>
          <a:p>
            <a:pPr marL="205200" lvl="1" algn="ctr"/>
            <a:r>
              <a:rPr lang="en-US" sz="2400" dirty="0">
                <a:latin typeface="Helvetica Neue" panose="02000503000000020004" pitchFamily="2" charset="0"/>
                <a:ea typeface="Helvetica Neue" panose="02000503000000020004" pitchFamily="2" charset="0"/>
                <a:cs typeface="Helvetica Neue" panose="02000503000000020004" pitchFamily="2" charset="0"/>
              </a:rPr>
              <a:t>to understand the </a:t>
            </a:r>
            <a:r>
              <a:rPr lang="en-US" sz="2400"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security and</a:t>
            </a:r>
            <a:br>
              <a:rPr lang="en-US" sz="2400"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br>
            <a:r>
              <a:rPr lang="en-US" sz="2400"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privacy risks</a:t>
            </a:r>
            <a:r>
              <a:rPr lang="en-US" sz="2400" b="1" dirty="0">
                <a:latin typeface="Helvetica Neue" panose="02000503000000020004" pitchFamily="2" charset="0"/>
                <a:ea typeface="Helvetica Neue" panose="02000503000000020004" pitchFamily="2" charset="0"/>
                <a:cs typeface="Helvetica Neue" panose="02000503000000020004" pitchFamily="2" charset="0"/>
              </a:rPr>
              <a:t> </a:t>
            </a:r>
            <a:r>
              <a:rPr lang="en-US" sz="2400" dirty="0">
                <a:latin typeface="Helvetica Neue" panose="02000503000000020004" pitchFamily="2" charset="0"/>
                <a:ea typeface="Helvetica Neue" panose="02000503000000020004" pitchFamily="2" charset="0"/>
                <a:cs typeface="Helvetica Neue" panose="02000503000000020004" pitchFamily="2" charset="0"/>
              </a:rPr>
              <a:t>of machine learning</a:t>
            </a:r>
          </a:p>
        </p:txBody>
      </p:sp>
      <p:sp>
        <p:nvSpPr>
          <p:cNvPr id="9" name="TextBox 8">
            <a:extLst>
              <a:ext uri="{FF2B5EF4-FFF2-40B4-BE49-F238E27FC236}">
                <a16:creationId xmlns:a16="http://schemas.microsoft.com/office/drawing/2014/main" id="{E8824EAC-FD6B-92C8-04EA-FB2B3F85A2BC}"/>
              </a:ext>
            </a:extLst>
          </p:cNvPr>
          <p:cNvSpPr txBox="1"/>
          <p:nvPr/>
        </p:nvSpPr>
        <p:spPr>
          <a:xfrm>
            <a:off x="78131" y="5478035"/>
            <a:ext cx="6244130" cy="830997"/>
          </a:xfrm>
          <a:prstGeom prst="rect">
            <a:avLst/>
          </a:prstGeom>
          <a:noFill/>
        </p:spPr>
        <p:txBody>
          <a:bodyPr wrap="square">
            <a:spAutoFit/>
          </a:bodyPr>
          <a:lstStyle/>
          <a:p>
            <a:pPr marL="205200" lvl="1" algn="ctr"/>
            <a:r>
              <a:rPr lang="en-US" sz="2400" dirty="0">
                <a:latin typeface="Helvetica Neue" panose="02000503000000020004" pitchFamily="2" charset="0"/>
                <a:ea typeface="Helvetica Neue" panose="02000503000000020004" pitchFamily="2" charset="0"/>
                <a:cs typeface="Helvetica Neue" panose="02000503000000020004" pitchFamily="2" charset="0"/>
              </a:rPr>
              <a:t>to build machine learning </a:t>
            </a:r>
            <a:r>
              <a:rPr lang="en-US" sz="2400"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“crash tests”</a:t>
            </a:r>
            <a:br>
              <a:rPr lang="en-US" sz="2400" dirty="0">
                <a:latin typeface="Helvetica Neue" panose="02000503000000020004" pitchFamily="2" charset="0"/>
                <a:ea typeface="Helvetica Neue" panose="02000503000000020004" pitchFamily="2" charset="0"/>
                <a:cs typeface="Helvetica Neue" panose="02000503000000020004" pitchFamily="2" charset="0"/>
              </a:rPr>
            </a:br>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Slide Number Placeholder 9">
            <a:extLst>
              <a:ext uri="{FF2B5EF4-FFF2-40B4-BE49-F238E27FC236}">
                <a16:creationId xmlns:a16="http://schemas.microsoft.com/office/drawing/2014/main" id="{53BD0CA4-382F-1973-D58A-CF411619EB99}"/>
              </a:ext>
            </a:extLst>
          </p:cNvPr>
          <p:cNvSpPr>
            <a:spLocks noGrp="1"/>
          </p:cNvSpPr>
          <p:nvPr>
            <p:ph type="sldNum" sz="quarter" idx="12"/>
          </p:nvPr>
        </p:nvSpPr>
        <p:spPr/>
        <p:txBody>
          <a:bodyPr/>
          <a:lstStyle/>
          <a:p>
            <a:fld id="{76FA2F82-6A1E-A34A-B9BA-E852B1B37EE3}" type="slidenum">
              <a:rPr lang="en-US" smtClean="0"/>
              <a:t>14</a:t>
            </a:fld>
            <a:endParaRPr lang="en-US"/>
          </a:p>
        </p:txBody>
      </p:sp>
    </p:spTree>
    <p:extLst>
      <p:ext uri="{BB962C8B-B14F-4D97-AF65-F5344CB8AC3E}">
        <p14:creationId xmlns:p14="http://schemas.microsoft.com/office/powerpoint/2010/main" val="3879360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1AB15-6166-3A31-5BF0-C6AE32F047B0}"/>
              </a:ext>
            </a:extLst>
          </p:cNvPr>
          <p:cNvSpPr>
            <a:spLocks noGrp="1"/>
          </p:cNvSpPr>
          <p:nvPr>
            <p:ph type="title"/>
          </p:nvPr>
        </p:nvSpPr>
        <p:spPr/>
        <p:txBody>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What is machine learning?</a:t>
            </a:r>
          </a:p>
        </p:txBody>
      </p:sp>
      <p:sp>
        <p:nvSpPr>
          <p:cNvPr id="5" name="Slide Number Placeholder 4">
            <a:extLst>
              <a:ext uri="{FF2B5EF4-FFF2-40B4-BE49-F238E27FC236}">
                <a16:creationId xmlns:a16="http://schemas.microsoft.com/office/drawing/2014/main" id="{20C0DE69-71C7-A351-C81A-9B68BA8032B8}"/>
              </a:ext>
            </a:extLst>
          </p:cNvPr>
          <p:cNvSpPr>
            <a:spLocks noGrp="1"/>
          </p:cNvSpPr>
          <p:nvPr>
            <p:ph type="sldNum" sz="quarter" idx="12"/>
          </p:nvPr>
        </p:nvSpPr>
        <p:spPr/>
        <p:txBody>
          <a:bodyPr/>
          <a:lstStyle/>
          <a:p>
            <a:fld id="{76FA2F82-6A1E-A34A-B9BA-E852B1B37EE3}" type="slidenum">
              <a:rPr lang="en-US" smtClean="0"/>
              <a:t>15</a:t>
            </a:fld>
            <a:endParaRPr lang="en-US"/>
          </a:p>
        </p:txBody>
      </p:sp>
      <p:sp>
        <p:nvSpPr>
          <p:cNvPr id="11" name="TextBox 10">
            <a:extLst>
              <a:ext uri="{FF2B5EF4-FFF2-40B4-BE49-F238E27FC236}">
                <a16:creationId xmlns:a16="http://schemas.microsoft.com/office/drawing/2014/main" id="{1193EA02-F14B-165D-4D8A-AA591D6E8B19}"/>
              </a:ext>
            </a:extLst>
          </p:cNvPr>
          <p:cNvSpPr txBox="1"/>
          <p:nvPr/>
        </p:nvSpPr>
        <p:spPr>
          <a:xfrm>
            <a:off x="515255" y="1844035"/>
            <a:ext cx="4495718" cy="523220"/>
          </a:xfrm>
          <a:prstGeom prst="rect">
            <a:avLst/>
          </a:prstGeom>
          <a:noFill/>
        </p:spPr>
        <p:txBody>
          <a:bodyPr wrap="none" rtlCol="0">
            <a:spAutoFit/>
          </a:bodyPr>
          <a:lstStyle/>
          <a:p>
            <a:r>
              <a:rPr lang="en-US" sz="2800" b="1" dirty="0">
                <a:latin typeface="Helvetica Neue" panose="02000503000000020004" pitchFamily="2" charset="0"/>
                <a:ea typeface="Helvetica Neue" panose="02000503000000020004" pitchFamily="2" charset="0"/>
                <a:cs typeface="Helvetica Neue" panose="02000503000000020004" pitchFamily="2" charset="0"/>
              </a:rPr>
              <a:t>Traditional programming:</a:t>
            </a:r>
          </a:p>
        </p:txBody>
      </p:sp>
      <p:sp>
        <p:nvSpPr>
          <p:cNvPr id="12" name="TextBox 11">
            <a:extLst>
              <a:ext uri="{FF2B5EF4-FFF2-40B4-BE49-F238E27FC236}">
                <a16:creationId xmlns:a16="http://schemas.microsoft.com/office/drawing/2014/main" id="{032937F7-DC29-69BD-CE8D-6FDE6F257286}"/>
              </a:ext>
            </a:extLst>
          </p:cNvPr>
          <p:cNvSpPr txBox="1"/>
          <p:nvPr/>
        </p:nvSpPr>
        <p:spPr>
          <a:xfrm>
            <a:off x="515255" y="4339883"/>
            <a:ext cx="3240054" cy="523220"/>
          </a:xfrm>
          <a:prstGeom prst="rect">
            <a:avLst/>
          </a:prstGeom>
          <a:noFill/>
        </p:spPr>
        <p:txBody>
          <a:bodyPr wrap="none" rtlCol="0">
            <a:spAutoFit/>
          </a:bodyPr>
          <a:lstStyle/>
          <a:p>
            <a:r>
              <a:rPr lang="en-US" sz="2800" b="1" dirty="0">
                <a:latin typeface="Helvetica Neue" panose="02000503000000020004" pitchFamily="2" charset="0"/>
                <a:ea typeface="Helvetica Neue" panose="02000503000000020004" pitchFamily="2" charset="0"/>
                <a:cs typeface="Helvetica Neue" panose="02000503000000020004" pitchFamily="2" charset="0"/>
              </a:rPr>
              <a:t>Machine learning:</a:t>
            </a:r>
          </a:p>
        </p:txBody>
      </p:sp>
      <p:sp>
        <p:nvSpPr>
          <p:cNvPr id="13" name="TextBox 12">
            <a:extLst>
              <a:ext uri="{FF2B5EF4-FFF2-40B4-BE49-F238E27FC236}">
                <a16:creationId xmlns:a16="http://schemas.microsoft.com/office/drawing/2014/main" id="{40303B17-1D08-BD99-6C32-6522D033AF99}"/>
              </a:ext>
            </a:extLst>
          </p:cNvPr>
          <p:cNvSpPr txBox="1"/>
          <p:nvPr/>
        </p:nvSpPr>
        <p:spPr>
          <a:xfrm>
            <a:off x="2889911" y="2665058"/>
            <a:ext cx="793807" cy="461665"/>
          </a:xfrm>
          <a:prstGeom prst="rect">
            <a:avLst/>
          </a:prstGeom>
          <a:noFill/>
        </p:spPr>
        <p:txBody>
          <a:bodyPr wrap="none" rtlCol="0">
            <a:spAutoFit/>
          </a:bodyPr>
          <a:lstStyle/>
          <a:p>
            <a:pPr algn="r"/>
            <a:r>
              <a:rPr lang="en-US" sz="2400" dirty="0">
                <a:solidFill>
                  <a:srgbClr val="C00000"/>
                </a:solidFill>
                <a:latin typeface="Cambria Math" panose="02040503050406030204" pitchFamily="18" charset="0"/>
                <a:ea typeface="Cambria Math" panose="02040503050406030204" pitchFamily="18" charset="0"/>
              </a:rPr>
              <a:t>Data</a:t>
            </a:r>
          </a:p>
        </p:txBody>
      </p:sp>
      <p:sp>
        <p:nvSpPr>
          <p:cNvPr id="14" name="TextBox 13">
            <a:extLst>
              <a:ext uri="{FF2B5EF4-FFF2-40B4-BE49-F238E27FC236}">
                <a16:creationId xmlns:a16="http://schemas.microsoft.com/office/drawing/2014/main" id="{233FE536-5FE4-A8BF-6897-940C4647FE0D}"/>
              </a:ext>
            </a:extLst>
          </p:cNvPr>
          <p:cNvSpPr txBox="1"/>
          <p:nvPr/>
        </p:nvSpPr>
        <p:spPr>
          <a:xfrm>
            <a:off x="2346829" y="3232131"/>
            <a:ext cx="1325877" cy="461665"/>
          </a:xfrm>
          <a:prstGeom prst="rect">
            <a:avLst/>
          </a:prstGeom>
          <a:noFill/>
        </p:spPr>
        <p:txBody>
          <a:bodyPr wrap="none" rtlCol="0">
            <a:spAutoFit/>
          </a:bodyPr>
          <a:lstStyle/>
          <a:p>
            <a:pPr algn="r"/>
            <a:r>
              <a:rPr lang="en-US" sz="2400" dirty="0">
                <a:solidFill>
                  <a:srgbClr val="0070C0"/>
                </a:solidFill>
                <a:latin typeface="Cambria Math" panose="02040503050406030204" pitchFamily="18" charset="0"/>
                <a:ea typeface="Cambria Math" panose="02040503050406030204" pitchFamily="18" charset="0"/>
              </a:rPr>
              <a:t>Program</a:t>
            </a:r>
          </a:p>
        </p:txBody>
      </p:sp>
      <p:cxnSp>
        <p:nvCxnSpPr>
          <p:cNvPr id="16" name="Straight Arrow Connector 15">
            <a:extLst>
              <a:ext uri="{FF2B5EF4-FFF2-40B4-BE49-F238E27FC236}">
                <a16:creationId xmlns:a16="http://schemas.microsoft.com/office/drawing/2014/main" id="{F5D7DE33-FCEA-70CB-649F-7461434DC6F8}"/>
              </a:ext>
            </a:extLst>
          </p:cNvPr>
          <p:cNvCxnSpPr>
            <a:cxnSpLocks/>
            <a:stCxn id="13" idx="3"/>
          </p:cNvCxnSpPr>
          <p:nvPr/>
        </p:nvCxnSpPr>
        <p:spPr>
          <a:xfrm>
            <a:off x="3683718" y="2895891"/>
            <a:ext cx="57272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CFAF8ED2-507A-F7CC-9744-FFD1B2CC77D0}"/>
              </a:ext>
            </a:extLst>
          </p:cNvPr>
          <p:cNvCxnSpPr>
            <a:cxnSpLocks/>
            <a:stCxn id="14" idx="3"/>
          </p:cNvCxnSpPr>
          <p:nvPr/>
        </p:nvCxnSpPr>
        <p:spPr>
          <a:xfrm>
            <a:off x="3672706" y="3462964"/>
            <a:ext cx="583735" cy="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6C14253A-1B5F-B05A-C1DC-1BA335FC9EB9}"/>
              </a:ext>
            </a:extLst>
          </p:cNvPr>
          <p:cNvSpPr/>
          <p:nvPr/>
        </p:nvSpPr>
        <p:spPr>
          <a:xfrm>
            <a:off x="4267453" y="2665850"/>
            <a:ext cx="1828547" cy="10241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Cambria Math" panose="02040503050406030204" pitchFamily="18" charset="0"/>
                <a:ea typeface="Cambria Math" panose="02040503050406030204" pitchFamily="18" charset="0"/>
              </a:rPr>
              <a:t>Computer</a:t>
            </a:r>
          </a:p>
        </p:txBody>
      </p:sp>
      <p:cxnSp>
        <p:nvCxnSpPr>
          <p:cNvPr id="24" name="Straight Arrow Connector 23">
            <a:extLst>
              <a:ext uri="{FF2B5EF4-FFF2-40B4-BE49-F238E27FC236}">
                <a16:creationId xmlns:a16="http://schemas.microsoft.com/office/drawing/2014/main" id="{B62905AB-20F2-87A8-DCAD-59B82EE35796}"/>
              </a:ext>
            </a:extLst>
          </p:cNvPr>
          <p:cNvCxnSpPr>
            <a:cxnSpLocks/>
          </p:cNvCxnSpPr>
          <p:nvPr/>
        </p:nvCxnSpPr>
        <p:spPr>
          <a:xfrm>
            <a:off x="6096000" y="3177908"/>
            <a:ext cx="605759"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D2CE9607-D17F-B3C9-61E7-FF7A8F1DCB03}"/>
              </a:ext>
            </a:extLst>
          </p:cNvPr>
          <p:cNvSpPr txBox="1"/>
          <p:nvPr/>
        </p:nvSpPr>
        <p:spPr>
          <a:xfrm>
            <a:off x="6679735" y="2947075"/>
            <a:ext cx="1104791" cy="461665"/>
          </a:xfrm>
          <a:prstGeom prst="rect">
            <a:avLst/>
          </a:prstGeom>
          <a:noFill/>
        </p:spPr>
        <p:txBody>
          <a:bodyPr wrap="none" rtlCol="0">
            <a:spAutoFit/>
          </a:bodyPr>
          <a:lstStyle/>
          <a:p>
            <a:pPr algn="r"/>
            <a:r>
              <a:rPr lang="en-US" sz="2400" dirty="0">
                <a:solidFill>
                  <a:schemeClr val="accent6">
                    <a:lumMod val="75000"/>
                  </a:schemeClr>
                </a:solidFill>
                <a:latin typeface="Cambria Math" panose="02040503050406030204" pitchFamily="18" charset="0"/>
                <a:ea typeface="Cambria Math" panose="02040503050406030204" pitchFamily="18" charset="0"/>
              </a:rPr>
              <a:t>Output</a:t>
            </a:r>
          </a:p>
        </p:txBody>
      </p:sp>
      <p:sp>
        <p:nvSpPr>
          <p:cNvPr id="28" name="TextBox 27">
            <a:extLst>
              <a:ext uri="{FF2B5EF4-FFF2-40B4-BE49-F238E27FC236}">
                <a16:creationId xmlns:a16="http://schemas.microsoft.com/office/drawing/2014/main" id="{B40EA155-725A-F9FF-5178-2ADA65E69F60}"/>
              </a:ext>
            </a:extLst>
          </p:cNvPr>
          <p:cNvSpPr txBox="1"/>
          <p:nvPr/>
        </p:nvSpPr>
        <p:spPr>
          <a:xfrm>
            <a:off x="2889911" y="4997353"/>
            <a:ext cx="793807" cy="461665"/>
          </a:xfrm>
          <a:prstGeom prst="rect">
            <a:avLst/>
          </a:prstGeom>
          <a:noFill/>
        </p:spPr>
        <p:txBody>
          <a:bodyPr wrap="none" rtlCol="0">
            <a:spAutoFit/>
          </a:bodyPr>
          <a:lstStyle/>
          <a:p>
            <a:pPr algn="r"/>
            <a:r>
              <a:rPr lang="en-US" sz="2400" dirty="0">
                <a:solidFill>
                  <a:srgbClr val="C00000"/>
                </a:solidFill>
                <a:latin typeface="Cambria Math" panose="02040503050406030204" pitchFamily="18" charset="0"/>
                <a:ea typeface="Cambria Math" panose="02040503050406030204" pitchFamily="18" charset="0"/>
              </a:rPr>
              <a:t>Data</a:t>
            </a:r>
          </a:p>
        </p:txBody>
      </p:sp>
      <p:sp>
        <p:nvSpPr>
          <p:cNvPr id="29" name="TextBox 28">
            <a:extLst>
              <a:ext uri="{FF2B5EF4-FFF2-40B4-BE49-F238E27FC236}">
                <a16:creationId xmlns:a16="http://schemas.microsoft.com/office/drawing/2014/main" id="{12B9D76C-AA93-B38A-BF3D-43F55660988F}"/>
              </a:ext>
            </a:extLst>
          </p:cNvPr>
          <p:cNvSpPr txBox="1"/>
          <p:nvPr/>
        </p:nvSpPr>
        <p:spPr>
          <a:xfrm>
            <a:off x="2567915" y="5564426"/>
            <a:ext cx="1104791" cy="461665"/>
          </a:xfrm>
          <a:prstGeom prst="rect">
            <a:avLst/>
          </a:prstGeom>
          <a:noFill/>
        </p:spPr>
        <p:txBody>
          <a:bodyPr wrap="none" rtlCol="0">
            <a:spAutoFit/>
          </a:bodyPr>
          <a:lstStyle/>
          <a:p>
            <a:pPr algn="r"/>
            <a:r>
              <a:rPr lang="en-US" sz="2400" dirty="0">
                <a:solidFill>
                  <a:schemeClr val="accent6">
                    <a:lumMod val="75000"/>
                  </a:schemeClr>
                </a:solidFill>
                <a:latin typeface="Cambria Math" panose="02040503050406030204" pitchFamily="18" charset="0"/>
                <a:ea typeface="Cambria Math" panose="02040503050406030204" pitchFamily="18" charset="0"/>
              </a:rPr>
              <a:t>Output</a:t>
            </a:r>
          </a:p>
        </p:txBody>
      </p:sp>
      <p:cxnSp>
        <p:nvCxnSpPr>
          <p:cNvPr id="30" name="Straight Arrow Connector 29">
            <a:extLst>
              <a:ext uri="{FF2B5EF4-FFF2-40B4-BE49-F238E27FC236}">
                <a16:creationId xmlns:a16="http://schemas.microsoft.com/office/drawing/2014/main" id="{12A21901-F0C8-9E06-ABE7-2D5345625A3F}"/>
              </a:ext>
            </a:extLst>
          </p:cNvPr>
          <p:cNvCxnSpPr>
            <a:cxnSpLocks/>
            <a:stCxn id="28" idx="3"/>
          </p:cNvCxnSpPr>
          <p:nvPr/>
        </p:nvCxnSpPr>
        <p:spPr>
          <a:xfrm>
            <a:off x="3683718" y="5228186"/>
            <a:ext cx="57272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1ACE3A86-6077-61A6-5105-A9CC43B4A6C3}"/>
              </a:ext>
            </a:extLst>
          </p:cNvPr>
          <p:cNvCxnSpPr>
            <a:cxnSpLocks/>
            <a:stCxn id="29" idx="3"/>
          </p:cNvCxnSpPr>
          <p:nvPr/>
        </p:nvCxnSpPr>
        <p:spPr>
          <a:xfrm>
            <a:off x="3672706" y="5795259"/>
            <a:ext cx="583735" cy="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2" name="Rectangle 31">
            <a:extLst>
              <a:ext uri="{FF2B5EF4-FFF2-40B4-BE49-F238E27FC236}">
                <a16:creationId xmlns:a16="http://schemas.microsoft.com/office/drawing/2014/main" id="{EC2E98E5-FA16-268E-C8F7-B0F1AB9B073D}"/>
              </a:ext>
            </a:extLst>
          </p:cNvPr>
          <p:cNvSpPr/>
          <p:nvPr/>
        </p:nvSpPr>
        <p:spPr>
          <a:xfrm>
            <a:off x="4267453" y="4998145"/>
            <a:ext cx="1828547" cy="10241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Cambria Math" panose="02040503050406030204" pitchFamily="18" charset="0"/>
                <a:ea typeface="Cambria Math" panose="02040503050406030204" pitchFamily="18" charset="0"/>
              </a:rPr>
              <a:t>Computer</a:t>
            </a:r>
          </a:p>
        </p:txBody>
      </p:sp>
      <p:cxnSp>
        <p:nvCxnSpPr>
          <p:cNvPr id="33" name="Straight Arrow Connector 32">
            <a:extLst>
              <a:ext uri="{FF2B5EF4-FFF2-40B4-BE49-F238E27FC236}">
                <a16:creationId xmlns:a16="http://schemas.microsoft.com/office/drawing/2014/main" id="{A875AC33-52B3-4F5B-D61F-DBC0D47DA16D}"/>
              </a:ext>
            </a:extLst>
          </p:cNvPr>
          <p:cNvCxnSpPr>
            <a:cxnSpLocks/>
          </p:cNvCxnSpPr>
          <p:nvPr/>
        </p:nvCxnSpPr>
        <p:spPr>
          <a:xfrm>
            <a:off x="6096000" y="5510203"/>
            <a:ext cx="605759"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3F2EEF60-D8D3-3EB2-0957-76F529A837A3}"/>
                  </a:ext>
                </a:extLst>
              </p:cNvPr>
              <p:cNvSpPr txBox="1"/>
              <p:nvPr/>
            </p:nvSpPr>
            <p:spPr>
              <a:xfrm>
                <a:off x="6701759" y="5279370"/>
                <a:ext cx="5386283" cy="461665"/>
              </a:xfrm>
              <a:prstGeom prst="rect">
                <a:avLst/>
              </a:prstGeom>
              <a:noFill/>
            </p:spPr>
            <p:txBody>
              <a:bodyPr wrap="none" rtlCol="0">
                <a:spAutoFit/>
              </a:bodyPr>
              <a:lstStyle/>
              <a:p>
                <a:r>
                  <a:rPr lang="en-US" sz="2400" dirty="0">
                    <a:solidFill>
                      <a:srgbClr val="0070C0"/>
                    </a:solidFill>
                    <a:latin typeface="Cambria Math" panose="02040503050406030204" pitchFamily="18" charset="0"/>
                    <a:ea typeface="Cambria Math" panose="02040503050406030204" pitchFamily="18" charset="0"/>
                  </a:rPr>
                  <a:t>Program	Program</a:t>
                </a:r>
                <a:r>
                  <a:rPr lang="en-US" sz="2400" dirty="0">
                    <a:latin typeface="Cambria Math" panose="02040503050406030204" pitchFamily="18" charset="0"/>
                    <a:ea typeface="Cambria Math" panose="02040503050406030204" pitchFamily="18" charset="0"/>
                  </a:rPr>
                  <a:t>(</a:t>
                </a:r>
                <a:r>
                  <a:rPr lang="en-US" sz="2400" dirty="0">
                    <a:solidFill>
                      <a:srgbClr val="C00000"/>
                    </a:solidFill>
                    <a:latin typeface="Cambria Math" panose="02040503050406030204" pitchFamily="18" charset="0"/>
                    <a:ea typeface="Cambria Math" panose="02040503050406030204" pitchFamily="18" charset="0"/>
                  </a:rPr>
                  <a:t>Data</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dirty="0" smtClean="0">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chemeClr val="accent6">
                        <a:lumMod val="75000"/>
                      </a:schemeClr>
                    </a:solidFill>
                    <a:latin typeface="Cambria Math" panose="02040503050406030204" pitchFamily="18" charset="0"/>
                    <a:ea typeface="Cambria Math" panose="02040503050406030204" pitchFamily="18" charset="0"/>
                  </a:rPr>
                  <a:t>Output</a:t>
                </a:r>
                <a:r>
                  <a:rPr lang="en-US" sz="2400" dirty="0">
                    <a:latin typeface="Cambria Math" panose="02040503050406030204" pitchFamily="18" charset="0"/>
                    <a:ea typeface="Cambria Math" panose="02040503050406030204" pitchFamily="18" charset="0"/>
                  </a:rPr>
                  <a:t> </a:t>
                </a:r>
              </a:p>
            </p:txBody>
          </p:sp>
        </mc:Choice>
        <mc:Fallback xmlns="">
          <p:sp>
            <p:nvSpPr>
              <p:cNvPr id="34" name="TextBox 33">
                <a:extLst>
                  <a:ext uri="{FF2B5EF4-FFF2-40B4-BE49-F238E27FC236}">
                    <a16:creationId xmlns:a16="http://schemas.microsoft.com/office/drawing/2014/main" id="{3F2EEF60-D8D3-3EB2-0957-76F529A837A3}"/>
                  </a:ext>
                </a:extLst>
              </p:cNvPr>
              <p:cNvSpPr txBox="1">
                <a:spLocks noRot="1" noChangeAspect="1" noMove="1" noResize="1" noEditPoints="1" noAdjustHandles="1" noChangeArrowheads="1" noChangeShapeType="1" noTextEdit="1"/>
              </p:cNvSpPr>
              <p:nvPr/>
            </p:nvSpPr>
            <p:spPr>
              <a:xfrm>
                <a:off x="6701759" y="5279370"/>
                <a:ext cx="5386283" cy="461665"/>
              </a:xfrm>
              <a:prstGeom prst="rect">
                <a:avLst/>
              </a:prstGeom>
              <a:blipFill>
                <a:blip r:embed="rId3"/>
                <a:stretch>
                  <a:fillRect l="-1647" t="-10526" b="-26316"/>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E1184AB8-5C94-EECB-F1B6-EA3A41E9BEDC}"/>
              </a:ext>
            </a:extLst>
          </p:cNvPr>
          <p:cNvCxnSpPr/>
          <p:nvPr/>
        </p:nvCxnSpPr>
        <p:spPr>
          <a:xfrm>
            <a:off x="8260080" y="4836682"/>
            <a:ext cx="0" cy="1493247"/>
          </a:xfrm>
          <a:prstGeom prst="line">
            <a:avLst/>
          </a:prstGeom>
          <a:ln w="38100"/>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82A9A332-066A-873B-792E-4FFD22750475}"/>
              </a:ext>
            </a:extLst>
          </p:cNvPr>
          <p:cNvSpPr txBox="1"/>
          <p:nvPr/>
        </p:nvSpPr>
        <p:spPr>
          <a:xfrm>
            <a:off x="3072793" y="5165473"/>
            <a:ext cx="415499" cy="461665"/>
          </a:xfrm>
          <a:prstGeom prst="rect">
            <a:avLst/>
          </a:prstGeom>
          <a:noFill/>
        </p:spPr>
        <p:txBody>
          <a:bodyPr wrap="none" rtlCol="0">
            <a:spAutoFit/>
          </a:bodyPr>
          <a:lstStyle/>
          <a:p>
            <a:pPr algn="r"/>
            <a:r>
              <a:rPr lang="en-US" sz="2400" dirty="0">
                <a:solidFill>
                  <a:srgbClr val="C00000"/>
                </a:solidFill>
                <a:latin typeface="Cambria Math" panose="02040503050406030204" pitchFamily="18" charset="0"/>
                <a:ea typeface="Cambria Math" panose="02040503050406030204" pitchFamily="18" charset="0"/>
              </a:rPr>
              <a:t>…</a:t>
            </a:r>
          </a:p>
        </p:txBody>
      </p:sp>
      <p:sp>
        <p:nvSpPr>
          <p:cNvPr id="48" name="TextBox 47">
            <a:extLst>
              <a:ext uri="{FF2B5EF4-FFF2-40B4-BE49-F238E27FC236}">
                <a16:creationId xmlns:a16="http://schemas.microsoft.com/office/drawing/2014/main" id="{699ADC06-FF6F-9334-6B73-237483261D3C}"/>
              </a:ext>
            </a:extLst>
          </p:cNvPr>
          <p:cNvSpPr txBox="1"/>
          <p:nvPr/>
        </p:nvSpPr>
        <p:spPr>
          <a:xfrm>
            <a:off x="3072793" y="5759319"/>
            <a:ext cx="415499" cy="461665"/>
          </a:xfrm>
          <a:prstGeom prst="rect">
            <a:avLst/>
          </a:prstGeom>
          <a:noFill/>
        </p:spPr>
        <p:txBody>
          <a:bodyPr wrap="none" rtlCol="0">
            <a:spAutoFit/>
          </a:bodyPr>
          <a:lstStyle/>
          <a:p>
            <a:pPr algn="r"/>
            <a:r>
              <a:rPr lang="en-US" sz="2400" dirty="0">
                <a:solidFill>
                  <a:schemeClr val="accent6">
                    <a:lumMod val="75000"/>
                  </a:schemeClr>
                </a:solidFill>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84554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3" grpId="0" animBg="1"/>
      <p:bldP spid="25" grpId="0"/>
      <p:bldP spid="28" grpId="0"/>
      <p:bldP spid="29" grpId="0"/>
      <p:bldP spid="32" grpId="0" animBg="1"/>
      <p:bldP spid="34" grpId="0"/>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9273-431E-2F7B-F0E0-AC741F693DEA}"/>
              </a:ext>
            </a:extLst>
          </p:cNvPr>
          <p:cNvSpPr>
            <a:spLocks noGrp="1"/>
          </p:cNvSpPr>
          <p:nvPr>
            <p:ph type="title"/>
          </p:nvPr>
        </p:nvSpPr>
        <p:spPr>
          <a:xfrm>
            <a:off x="0" y="365125"/>
            <a:ext cx="12192000" cy="1325563"/>
          </a:xfrm>
        </p:spPr>
        <p:txBody>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Two </a:t>
            </a:r>
            <a:r>
              <a:rPr lang="en-US"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failure modes </a:t>
            </a:r>
            <a:r>
              <a:rPr lang="en-US" b="1" dirty="0">
                <a:latin typeface="Helvetica Neue" panose="02000503000000020004" pitchFamily="2" charset="0"/>
                <a:ea typeface="Helvetica Neue" panose="02000503000000020004" pitchFamily="2" charset="0"/>
                <a:cs typeface="Helvetica Neue" panose="02000503000000020004" pitchFamily="2" charset="0"/>
              </a:rPr>
              <a:t>of machine learning.</a:t>
            </a:r>
          </a:p>
        </p:txBody>
      </p:sp>
      <p:sp>
        <p:nvSpPr>
          <p:cNvPr id="4" name="Slide Number Placeholder 3">
            <a:extLst>
              <a:ext uri="{FF2B5EF4-FFF2-40B4-BE49-F238E27FC236}">
                <a16:creationId xmlns:a16="http://schemas.microsoft.com/office/drawing/2014/main" id="{C11BDF91-919F-83B5-7B77-5AB06193A99B}"/>
              </a:ext>
            </a:extLst>
          </p:cNvPr>
          <p:cNvSpPr>
            <a:spLocks noGrp="1"/>
          </p:cNvSpPr>
          <p:nvPr>
            <p:ph type="sldNum" sz="quarter" idx="12"/>
          </p:nvPr>
        </p:nvSpPr>
        <p:spPr/>
        <p:txBody>
          <a:bodyPr/>
          <a:lstStyle/>
          <a:p>
            <a:fld id="{76FA2F82-6A1E-A34A-B9BA-E852B1B37EE3}" type="slidenum">
              <a:rPr lang="en-US" smtClean="0"/>
              <a:t>16</a:t>
            </a:fld>
            <a:endParaRPr lang="en-US"/>
          </a:p>
        </p:txBody>
      </p:sp>
      <p:sp>
        <p:nvSpPr>
          <p:cNvPr id="5" name="Rounded Rectangle 4">
            <a:extLst>
              <a:ext uri="{FF2B5EF4-FFF2-40B4-BE49-F238E27FC236}">
                <a16:creationId xmlns:a16="http://schemas.microsoft.com/office/drawing/2014/main" id="{38179693-26FD-AA20-BAEF-4BF7B2A86822}"/>
              </a:ext>
            </a:extLst>
          </p:cNvPr>
          <p:cNvSpPr/>
          <p:nvPr/>
        </p:nvSpPr>
        <p:spPr>
          <a:xfrm>
            <a:off x="1157288" y="1904999"/>
            <a:ext cx="3814762" cy="356711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368700-C17F-13A1-3507-B3E1624BF4F1}"/>
              </a:ext>
            </a:extLst>
          </p:cNvPr>
          <p:cNvSpPr txBox="1"/>
          <p:nvPr/>
        </p:nvSpPr>
        <p:spPr>
          <a:xfrm>
            <a:off x="911643" y="5472112"/>
            <a:ext cx="4306051" cy="523220"/>
          </a:xfrm>
          <a:prstGeom prst="rect">
            <a:avLst/>
          </a:prstGeom>
          <a:noFill/>
        </p:spPr>
        <p:txBody>
          <a:bodyPr wrap="none" rtlCol="0">
            <a:spAutoFi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Machine learning is </a:t>
            </a:r>
            <a:r>
              <a:rPr lang="en-US" sz="2800"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brittle</a:t>
            </a:r>
          </a:p>
        </p:txBody>
      </p:sp>
      <p:sp>
        <p:nvSpPr>
          <p:cNvPr id="10" name="Rounded Rectangle 9">
            <a:extLst>
              <a:ext uri="{FF2B5EF4-FFF2-40B4-BE49-F238E27FC236}">
                <a16:creationId xmlns:a16="http://schemas.microsoft.com/office/drawing/2014/main" id="{DAAE3F6C-AD53-A995-0A0B-7606F6A7A42F}"/>
              </a:ext>
            </a:extLst>
          </p:cNvPr>
          <p:cNvSpPr/>
          <p:nvPr/>
        </p:nvSpPr>
        <p:spPr>
          <a:xfrm>
            <a:off x="7219951" y="1904999"/>
            <a:ext cx="3814762" cy="356711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8810F8C-F8F4-0E1E-B9EC-C190A08A9691}"/>
              </a:ext>
            </a:extLst>
          </p:cNvPr>
          <p:cNvSpPr txBox="1"/>
          <p:nvPr/>
        </p:nvSpPr>
        <p:spPr>
          <a:xfrm>
            <a:off x="6974306" y="5472112"/>
            <a:ext cx="4222694" cy="523220"/>
          </a:xfrm>
          <a:prstGeom prst="rect">
            <a:avLst/>
          </a:prstGeom>
          <a:noFill/>
        </p:spPr>
        <p:txBody>
          <a:bodyPr wrap="none" rtlCol="0">
            <a:spAutoFi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Machine learning is </a:t>
            </a:r>
            <a:r>
              <a:rPr lang="en-US" sz="2800"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leaky</a:t>
            </a:r>
          </a:p>
        </p:txBody>
      </p:sp>
      <p:pic>
        <p:nvPicPr>
          <p:cNvPr id="21506" name="Picture 2" descr="554 Destroyed Sand Castle Images, Stock Photos &amp; Vectors | Shutterstock">
            <a:extLst>
              <a:ext uri="{FF2B5EF4-FFF2-40B4-BE49-F238E27FC236}">
                <a16:creationId xmlns:a16="http://schemas.microsoft.com/office/drawing/2014/main" id="{484FEAFD-A88B-DA88-CE8B-E05D8E456F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64913" y="2189160"/>
            <a:ext cx="3199509" cy="299879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Leaking Bucket Vector Art, Icons, and Graphics for Free Download">
            <a:extLst>
              <a:ext uri="{FF2B5EF4-FFF2-40B4-BE49-F238E27FC236}">
                <a16:creationId xmlns:a16="http://schemas.microsoft.com/office/drawing/2014/main" id="{995BF9BB-59F5-8D15-D1B4-3FB9801C838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450504" y="2564209"/>
            <a:ext cx="3353656" cy="2248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170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9273-431E-2F7B-F0E0-AC741F693DEA}"/>
              </a:ext>
            </a:extLst>
          </p:cNvPr>
          <p:cNvSpPr>
            <a:spLocks noGrp="1"/>
          </p:cNvSpPr>
          <p:nvPr>
            <p:ph type="title"/>
          </p:nvPr>
        </p:nvSpPr>
        <p:spPr>
          <a:xfrm>
            <a:off x="0" y="365125"/>
            <a:ext cx="12192000" cy="1325563"/>
          </a:xfrm>
        </p:spPr>
        <p:txBody>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Two </a:t>
            </a:r>
            <a:r>
              <a:rPr lang="en-US"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failure modes </a:t>
            </a:r>
            <a:r>
              <a:rPr lang="en-US" b="1" dirty="0">
                <a:latin typeface="Helvetica Neue" panose="02000503000000020004" pitchFamily="2" charset="0"/>
                <a:ea typeface="Helvetica Neue" panose="02000503000000020004" pitchFamily="2" charset="0"/>
                <a:cs typeface="Helvetica Neue" panose="02000503000000020004" pitchFamily="2" charset="0"/>
              </a:rPr>
              <a:t>of machine learning.</a:t>
            </a:r>
          </a:p>
        </p:txBody>
      </p:sp>
      <p:sp>
        <p:nvSpPr>
          <p:cNvPr id="4" name="Slide Number Placeholder 3">
            <a:extLst>
              <a:ext uri="{FF2B5EF4-FFF2-40B4-BE49-F238E27FC236}">
                <a16:creationId xmlns:a16="http://schemas.microsoft.com/office/drawing/2014/main" id="{C11BDF91-919F-83B5-7B77-5AB06193A99B}"/>
              </a:ext>
            </a:extLst>
          </p:cNvPr>
          <p:cNvSpPr>
            <a:spLocks noGrp="1"/>
          </p:cNvSpPr>
          <p:nvPr>
            <p:ph type="sldNum" sz="quarter" idx="12"/>
          </p:nvPr>
        </p:nvSpPr>
        <p:spPr/>
        <p:txBody>
          <a:bodyPr/>
          <a:lstStyle/>
          <a:p>
            <a:fld id="{76FA2F82-6A1E-A34A-B9BA-E852B1B37EE3}" type="slidenum">
              <a:rPr lang="en-US" smtClean="0"/>
              <a:t>17</a:t>
            </a:fld>
            <a:endParaRPr lang="en-US"/>
          </a:p>
        </p:txBody>
      </p:sp>
      <p:sp>
        <p:nvSpPr>
          <p:cNvPr id="5" name="Rounded Rectangle 4">
            <a:extLst>
              <a:ext uri="{FF2B5EF4-FFF2-40B4-BE49-F238E27FC236}">
                <a16:creationId xmlns:a16="http://schemas.microsoft.com/office/drawing/2014/main" id="{38179693-26FD-AA20-BAEF-4BF7B2A86822}"/>
              </a:ext>
            </a:extLst>
          </p:cNvPr>
          <p:cNvSpPr/>
          <p:nvPr/>
        </p:nvSpPr>
        <p:spPr>
          <a:xfrm>
            <a:off x="1157288" y="1904999"/>
            <a:ext cx="3814762" cy="356711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368700-C17F-13A1-3507-B3E1624BF4F1}"/>
              </a:ext>
            </a:extLst>
          </p:cNvPr>
          <p:cNvSpPr txBox="1"/>
          <p:nvPr/>
        </p:nvSpPr>
        <p:spPr>
          <a:xfrm>
            <a:off x="911643" y="5472112"/>
            <a:ext cx="4306051" cy="523220"/>
          </a:xfrm>
          <a:prstGeom prst="rect">
            <a:avLst/>
          </a:prstGeom>
          <a:noFill/>
        </p:spPr>
        <p:txBody>
          <a:bodyPr wrap="none" rtlCol="0">
            <a:spAutoFi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Machine learning is </a:t>
            </a:r>
            <a:r>
              <a:rPr lang="en-US" sz="2800"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brittle</a:t>
            </a:r>
          </a:p>
        </p:txBody>
      </p:sp>
      <p:sp>
        <p:nvSpPr>
          <p:cNvPr id="10" name="Rounded Rectangle 9">
            <a:extLst>
              <a:ext uri="{FF2B5EF4-FFF2-40B4-BE49-F238E27FC236}">
                <a16:creationId xmlns:a16="http://schemas.microsoft.com/office/drawing/2014/main" id="{DAAE3F6C-AD53-A995-0A0B-7606F6A7A42F}"/>
              </a:ext>
            </a:extLst>
          </p:cNvPr>
          <p:cNvSpPr/>
          <p:nvPr/>
        </p:nvSpPr>
        <p:spPr>
          <a:xfrm>
            <a:off x="7219951" y="1904999"/>
            <a:ext cx="3814762" cy="356711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8810F8C-F8F4-0E1E-B9EC-C190A08A9691}"/>
              </a:ext>
            </a:extLst>
          </p:cNvPr>
          <p:cNvSpPr txBox="1"/>
          <p:nvPr/>
        </p:nvSpPr>
        <p:spPr>
          <a:xfrm>
            <a:off x="6974306" y="5472112"/>
            <a:ext cx="4222694" cy="523220"/>
          </a:xfrm>
          <a:prstGeom prst="rect">
            <a:avLst/>
          </a:prstGeom>
          <a:noFill/>
        </p:spPr>
        <p:txBody>
          <a:bodyPr wrap="none" rtlCol="0">
            <a:spAutoFi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Machine learning is </a:t>
            </a:r>
            <a:r>
              <a:rPr lang="en-US" sz="2800"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leaky</a:t>
            </a:r>
          </a:p>
        </p:txBody>
      </p:sp>
      <p:pic>
        <p:nvPicPr>
          <p:cNvPr id="21506" name="Picture 2" descr="554 Destroyed Sand Castle Images, Stock Photos &amp; Vectors | Shutterstock">
            <a:extLst>
              <a:ext uri="{FF2B5EF4-FFF2-40B4-BE49-F238E27FC236}">
                <a16:creationId xmlns:a16="http://schemas.microsoft.com/office/drawing/2014/main" id="{484FEAFD-A88B-DA88-CE8B-E05D8E456F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64913" y="2189160"/>
            <a:ext cx="3199509" cy="299879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Leaking Bucket Vector Art, Icons, and Graphics for Free Download">
            <a:extLst>
              <a:ext uri="{FF2B5EF4-FFF2-40B4-BE49-F238E27FC236}">
                <a16:creationId xmlns:a16="http://schemas.microsoft.com/office/drawing/2014/main" id="{995BF9BB-59F5-8D15-D1B4-3FB9801C838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450504" y="2564209"/>
            <a:ext cx="3353656" cy="22486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3214ACB-4D85-1716-F497-AF58AF200224}"/>
              </a:ext>
            </a:extLst>
          </p:cNvPr>
          <p:cNvSpPr/>
          <p:nvPr/>
        </p:nvSpPr>
        <p:spPr>
          <a:xfrm>
            <a:off x="6362700" y="1690688"/>
            <a:ext cx="5529263" cy="4665662"/>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8109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1EEB7-AAE6-3048-8AF9-A1ECF67CCF67}"/>
              </a:ext>
            </a:extLst>
          </p:cNvPr>
          <p:cNvSpPr>
            <a:spLocks noGrp="1"/>
          </p:cNvSpPr>
          <p:nvPr>
            <p:ph type="title"/>
          </p:nvPr>
        </p:nvSpPr>
        <p:spPr>
          <a:xfrm>
            <a:off x="0" y="365125"/>
            <a:ext cx="12192000" cy="1325563"/>
          </a:xfrm>
        </p:spPr>
        <p:txBody>
          <a:bodyPr>
            <a:normAutofit fontScale="90000"/>
          </a:bodyPr>
          <a:lstStyle/>
          <a:p>
            <a:pPr algn="ctr"/>
            <a:r>
              <a:rPr lang="en-US" sz="4900"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Adversarial examples</a:t>
            </a:r>
            <a:r>
              <a:rPr lang="en-US" sz="4900" b="1" dirty="0">
                <a:latin typeface="Helvetica Neue" panose="02000503000000020004" pitchFamily="2" charset="0"/>
                <a:ea typeface="Helvetica Neue" panose="02000503000000020004" pitchFamily="2" charset="0"/>
                <a:cs typeface="Helvetica Neue" panose="02000503000000020004" pitchFamily="2" charset="0"/>
              </a:rPr>
              <a:t>: </a:t>
            </a:r>
            <a:br>
              <a:rPr lang="en-US" sz="4900" b="1" dirty="0">
                <a:latin typeface="Helvetica Neue" panose="02000503000000020004" pitchFamily="2" charset="0"/>
                <a:ea typeface="Helvetica Neue" panose="02000503000000020004" pitchFamily="2" charset="0"/>
                <a:cs typeface="Helvetica Neue" panose="02000503000000020004" pitchFamily="2" charset="0"/>
              </a:rPr>
            </a:br>
            <a:r>
              <a:rPr lang="en-US" sz="4900" b="1" dirty="0">
                <a:latin typeface="Helvetica Neue" panose="02000503000000020004" pitchFamily="2" charset="0"/>
                <a:ea typeface="Helvetica Neue" panose="02000503000000020004" pitchFamily="2" charset="0"/>
                <a:cs typeface="Helvetica Neue" panose="02000503000000020004" pitchFamily="2" charset="0"/>
              </a:rPr>
              <a:t>a curious </a:t>
            </a:r>
            <a:r>
              <a:rPr lang="en-US" sz="4900" b="1" i="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bug</a:t>
            </a:r>
            <a:r>
              <a:rPr lang="en-US" sz="4900" b="1" i="1" dirty="0">
                <a:latin typeface="Helvetica Neue" panose="02000503000000020004" pitchFamily="2" charset="0"/>
                <a:ea typeface="Helvetica Neue" panose="02000503000000020004" pitchFamily="2" charset="0"/>
                <a:cs typeface="Helvetica Neue" panose="02000503000000020004" pitchFamily="2" charset="0"/>
              </a:rPr>
              <a:t> </a:t>
            </a:r>
            <a:r>
              <a:rPr lang="en-US" sz="4900" b="1" dirty="0">
                <a:latin typeface="Helvetica Neue" panose="02000503000000020004" pitchFamily="2" charset="0"/>
                <a:ea typeface="Helvetica Neue" panose="02000503000000020004" pitchFamily="2" charset="0"/>
                <a:cs typeface="Helvetica Neue" panose="02000503000000020004" pitchFamily="2" charset="0"/>
              </a:rPr>
              <a:t>in machine learning.</a:t>
            </a:r>
            <a:endParaRPr lang="en-US" sz="1800" i="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Slide Number Placeholder 3">
            <a:extLst>
              <a:ext uri="{FF2B5EF4-FFF2-40B4-BE49-F238E27FC236}">
                <a16:creationId xmlns:a16="http://schemas.microsoft.com/office/drawing/2014/main" id="{534A902D-5EA0-B546-9B60-23F9F72759DC}"/>
              </a:ext>
            </a:extLst>
          </p:cNvPr>
          <p:cNvSpPr>
            <a:spLocks noGrp="1"/>
          </p:cNvSpPr>
          <p:nvPr>
            <p:ph type="sldNum" sz="quarter" idx="12"/>
          </p:nvPr>
        </p:nvSpPr>
        <p:spPr/>
        <p:txBody>
          <a:bodyPr/>
          <a:lstStyle/>
          <a:p>
            <a:fld id="{BBDB7499-F370-8348-83C5-507685BB046D}" type="slidenum">
              <a:rPr lang="en-US" smtClean="0"/>
              <a:pPr/>
              <a:t>18</a:t>
            </a:fld>
            <a:endParaRPr lang="en-US" sz="1600" dirty="0"/>
          </a:p>
        </p:txBody>
      </p:sp>
      <p:pic>
        <p:nvPicPr>
          <p:cNvPr id="7" name="Picture 6">
            <a:extLst>
              <a:ext uri="{FF2B5EF4-FFF2-40B4-BE49-F238E27FC236}">
                <a16:creationId xmlns:a16="http://schemas.microsoft.com/office/drawing/2014/main" id="{228FFC30-2114-0E41-A2F8-D0A2D1560112}"/>
              </a:ext>
            </a:extLst>
          </p:cNvPr>
          <p:cNvPicPr>
            <a:picLocks noChangeAspect="1"/>
          </p:cNvPicPr>
          <p:nvPr/>
        </p:nvPicPr>
        <p:blipFill>
          <a:blip r:embed="rId4"/>
          <a:stretch>
            <a:fillRect/>
          </a:stretch>
        </p:blipFill>
        <p:spPr>
          <a:xfrm>
            <a:off x="735001" y="2277966"/>
            <a:ext cx="2697806" cy="2697806"/>
          </a:xfrm>
          <a:prstGeom prst="rect">
            <a:avLst/>
          </a:prstGeom>
        </p:spPr>
      </p:pic>
      <p:sp>
        <p:nvSpPr>
          <p:cNvPr id="8" name="TextBox 7">
            <a:extLst>
              <a:ext uri="{FF2B5EF4-FFF2-40B4-BE49-F238E27FC236}">
                <a16:creationId xmlns:a16="http://schemas.microsoft.com/office/drawing/2014/main" id="{D08E5C0F-1E9D-5045-987C-0B6917E1C050}"/>
              </a:ext>
            </a:extLst>
          </p:cNvPr>
          <p:cNvSpPr txBox="1"/>
          <p:nvPr/>
        </p:nvSpPr>
        <p:spPr>
          <a:xfrm>
            <a:off x="706670" y="5038045"/>
            <a:ext cx="2754473" cy="523220"/>
          </a:xfrm>
          <a:prstGeom prst="rect">
            <a:avLst/>
          </a:prstGeom>
          <a:noFill/>
        </p:spPr>
        <p:txBody>
          <a:bodyPr wrap="none" rtlCol="0">
            <a:spAutoFit/>
          </a:bodyPr>
          <a:lstStyle/>
          <a:p>
            <a:pPr algn="ctr"/>
            <a:r>
              <a:rPr lang="en-US" sz="2800" b="1"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90% Tabby Cat</a:t>
            </a:r>
          </a:p>
        </p:txBody>
      </p:sp>
      <p:pic>
        <p:nvPicPr>
          <p:cNvPr id="9" name="Picture 8">
            <a:extLst>
              <a:ext uri="{FF2B5EF4-FFF2-40B4-BE49-F238E27FC236}">
                <a16:creationId xmlns:a16="http://schemas.microsoft.com/office/drawing/2014/main" id="{81FB6DE0-A634-EE45-B089-EC704FD0B9E8}"/>
              </a:ext>
            </a:extLst>
          </p:cNvPr>
          <p:cNvPicPr>
            <a:picLocks noChangeAspect="1"/>
          </p:cNvPicPr>
          <p:nvPr/>
        </p:nvPicPr>
        <p:blipFill>
          <a:blip r:embed="rId5"/>
          <a:stretch>
            <a:fillRect/>
          </a:stretch>
        </p:blipFill>
        <p:spPr>
          <a:xfrm>
            <a:off x="8808165" y="2277966"/>
            <a:ext cx="2697806" cy="2697806"/>
          </a:xfrm>
          <a:prstGeom prst="rect">
            <a:avLst/>
          </a:prstGeom>
        </p:spPr>
      </p:pic>
      <p:sp>
        <p:nvSpPr>
          <p:cNvPr id="10" name="TextBox 9">
            <a:extLst>
              <a:ext uri="{FF2B5EF4-FFF2-40B4-BE49-F238E27FC236}">
                <a16:creationId xmlns:a16="http://schemas.microsoft.com/office/drawing/2014/main" id="{255108DD-7A55-1046-8674-166D0FCF5D5F}"/>
              </a:ext>
            </a:extLst>
          </p:cNvPr>
          <p:cNvSpPr txBox="1"/>
          <p:nvPr/>
        </p:nvSpPr>
        <p:spPr>
          <a:xfrm>
            <a:off x="8559517" y="5038045"/>
            <a:ext cx="3195106" cy="523220"/>
          </a:xfrm>
          <a:prstGeom prst="rect">
            <a:avLst/>
          </a:prstGeom>
          <a:noFill/>
        </p:spPr>
        <p:txBody>
          <a:bodyPr wrap="none" rtlCol="0">
            <a:spAutoFit/>
          </a:bodyPr>
          <a:lstStyle/>
          <a:p>
            <a:pPr algn="ctr"/>
            <a:r>
              <a:rPr lang="en-US" sz="28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100% Guacamole</a:t>
            </a:r>
          </a:p>
        </p:txBody>
      </p:sp>
      <p:pic>
        <p:nvPicPr>
          <p:cNvPr id="11" name="Picture 10">
            <a:extLst>
              <a:ext uri="{FF2B5EF4-FFF2-40B4-BE49-F238E27FC236}">
                <a16:creationId xmlns:a16="http://schemas.microsoft.com/office/drawing/2014/main" id="{BF0D30C9-CA66-D24C-AA53-8A0830829E8F}"/>
              </a:ext>
            </a:extLst>
          </p:cNvPr>
          <p:cNvPicPr>
            <a:picLocks noChangeAspect="1"/>
          </p:cNvPicPr>
          <p:nvPr/>
        </p:nvPicPr>
        <p:blipFill>
          <a:blip r:embed="rId6"/>
          <a:stretch>
            <a:fillRect/>
          </a:stretch>
        </p:blipFill>
        <p:spPr>
          <a:xfrm>
            <a:off x="4771583" y="2277966"/>
            <a:ext cx="2697806" cy="2697806"/>
          </a:xfrm>
          <a:prstGeom prst="rect">
            <a:avLst/>
          </a:prstGeom>
        </p:spPr>
      </p:pic>
      <p:sp>
        <p:nvSpPr>
          <p:cNvPr id="12" name="Plus 11">
            <a:extLst>
              <a:ext uri="{FF2B5EF4-FFF2-40B4-BE49-F238E27FC236}">
                <a16:creationId xmlns:a16="http://schemas.microsoft.com/office/drawing/2014/main" id="{53DE134D-14DB-F34F-948D-37A3C64D6F8B}"/>
              </a:ext>
            </a:extLst>
          </p:cNvPr>
          <p:cNvSpPr/>
          <p:nvPr/>
        </p:nvSpPr>
        <p:spPr>
          <a:xfrm>
            <a:off x="3659993" y="3186311"/>
            <a:ext cx="867152" cy="867152"/>
          </a:xfrm>
          <a:prstGeom prst="mathPlus">
            <a:avLst>
              <a:gd name="adj1" fmla="val 19287"/>
            </a:avLst>
          </a:prstGeom>
          <a:solidFill>
            <a:schemeClr val="tx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800">
              <a:latin typeface="Times New Roman" panose="02020603050405020304" pitchFamily="18" charset="0"/>
              <a:cs typeface="Times New Roman" panose="02020603050405020304" pitchFamily="18" charset="0"/>
            </a:endParaRPr>
          </a:p>
        </p:txBody>
      </p:sp>
      <p:sp>
        <p:nvSpPr>
          <p:cNvPr id="13" name="Equal 12">
            <a:extLst>
              <a:ext uri="{FF2B5EF4-FFF2-40B4-BE49-F238E27FC236}">
                <a16:creationId xmlns:a16="http://schemas.microsoft.com/office/drawing/2014/main" id="{90F96BAA-6A90-8A4D-B56B-87E35ED59266}"/>
              </a:ext>
            </a:extLst>
          </p:cNvPr>
          <p:cNvSpPr/>
          <p:nvPr/>
        </p:nvSpPr>
        <p:spPr>
          <a:xfrm>
            <a:off x="7701499" y="3223365"/>
            <a:ext cx="871006" cy="871006"/>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6AA982BC-1390-5E40-9690-113A141F9DEF}"/>
              </a:ext>
            </a:extLst>
          </p:cNvPr>
          <p:cNvSpPr txBox="1"/>
          <p:nvPr/>
        </p:nvSpPr>
        <p:spPr>
          <a:xfrm>
            <a:off x="4529352" y="5038045"/>
            <a:ext cx="3182283" cy="523220"/>
          </a:xfrm>
          <a:prstGeom prst="rect">
            <a:avLst/>
          </a:prstGeom>
          <a:noFill/>
        </p:spPr>
        <p:txBody>
          <a:bodyPr wrap="none" rtlCol="0">
            <a:spAutoFit/>
          </a:bodyPr>
          <a:lstStyle/>
          <a:p>
            <a:pPr algn="ctr"/>
            <a:r>
              <a:rPr lang="en-US" sz="2800" b="1" dirty="0">
                <a:latin typeface="Helvetica Neue" panose="02000503000000020004" pitchFamily="2" charset="0"/>
                <a:ea typeface="Helvetica Neue" panose="02000503000000020004" pitchFamily="2" charset="0"/>
                <a:cs typeface="Helvetica Neue" panose="02000503000000020004" pitchFamily="2" charset="0"/>
              </a:rPr>
              <a:t>Adversarial noise</a:t>
            </a:r>
          </a:p>
        </p:txBody>
      </p:sp>
      <p:sp>
        <p:nvSpPr>
          <p:cNvPr id="5" name="TextBox 4">
            <a:extLst>
              <a:ext uri="{FF2B5EF4-FFF2-40B4-BE49-F238E27FC236}">
                <a16:creationId xmlns:a16="http://schemas.microsoft.com/office/drawing/2014/main" id="{87D47C87-1584-4257-3AA0-CCDCE092761B}"/>
              </a:ext>
            </a:extLst>
          </p:cNvPr>
          <p:cNvSpPr txBox="1"/>
          <p:nvPr/>
        </p:nvSpPr>
        <p:spPr>
          <a:xfrm>
            <a:off x="735001" y="6398309"/>
            <a:ext cx="7824516" cy="369332"/>
          </a:xfrm>
          <a:prstGeom prst="rect">
            <a:avLst/>
          </a:prstGeom>
          <a:noFill/>
        </p:spPr>
        <p:txBody>
          <a:bodyPr wrap="square">
            <a:spAutoFit/>
          </a:bodyPr>
          <a:lstStyle/>
          <a:p>
            <a:r>
              <a:rPr lang="en-US" sz="18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a:t>
            </a:r>
            <a:r>
              <a:rPr lang="en-US" sz="18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Szegedy</a:t>
            </a:r>
            <a:r>
              <a:rPr lang="en-US" sz="18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et al. ‘13], [</a:t>
            </a:r>
            <a:r>
              <a:rPr lang="en-US" sz="18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Biggio</a:t>
            </a:r>
            <a:r>
              <a:rPr lang="en-US" sz="18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et al. ‘13], [Goodfellow et al. ‘14], ...</a:t>
            </a:r>
            <a:endParaRPr lang="en-US" dirty="0"/>
          </a:p>
        </p:txBody>
      </p:sp>
    </p:spTree>
    <p:custDataLst>
      <p:tags r:id="rId1"/>
    </p:custDataLst>
    <p:extLst>
      <p:ext uri="{BB962C8B-B14F-4D97-AF65-F5344CB8AC3E}">
        <p14:creationId xmlns:p14="http://schemas.microsoft.com/office/powerpoint/2010/main" val="349508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35FF1-EAF8-1DF9-EF06-F9D532B1E25C}"/>
              </a:ext>
            </a:extLst>
          </p:cNvPr>
          <p:cNvSpPr>
            <a:spLocks noGrp="1"/>
          </p:cNvSpPr>
          <p:nvPr>
            <p:ph type="title"/>
          </p:nvPr>
        </p:nvSpPr>
        <p:spPr>
          <a:xfrm>
            <a:off x="0" y="365125"/>
            <a:ext cx="12192000" cy="1325563"/>
          </a:xfrm>
        </p:spPr>
        <p:txBody>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Adversarial examples are a </a:t>
            </a:r>
            <a:r>
              <a:rPr lang="en-US"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safety risk.</a:t>
            </a:r>
          </a:p>
        </p:txBody>
      </p:sp>
      <p:pic>
        <p:nvPicPr>
          <p:cNvPr id="13" name="Picture 12" descr="A picture containing text, track and field, different&#10;&#10;Description automatically generated">
            <a:extLst>
              <a:ext uri="{FF2B5EF4-FFF2-40B4-BE49-F238E27FC236}">
                <a16:creationId xmlns:a16="http://schemas.microsoft.com/office/drawing/2014/main" id="{2740E19B-53FA-C258-6742-CDB7EB1EFD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0671" y="1955552"/>
            <a:ext cx="8190658" cy="2946895"/>
          </a:xfrm>
          <a:prstGeom prst="rect">
            <a:avLst/>
          </a:prstGeom>
          <a:ln>
            <a:noFill/>
          </a:ln>
          <a:effectLst>
            <a:outerShdw blurRad="292100" dist="139700" dir="2700000" algn="tl" rotWithShape="0">
              <a:srgbClr val="333333">
                <a:alpha val="65000"/>
              </a:srgbClr>
            </a:outerShdw>
          </a:effectLst>
        </p:spPr>
      </p:pic>
      <p:sp>
        <p:nvSpPr>
          <p:cNvPr id="17" name="Slide Number Placeholder 16">
            <a:extLst>
              <a:ext uri="{FF2B5EF4-FFF2-40B4-BE49-F238E27FC236}">
                <a16:creationId xmlns:a16="http://schemas.microsoft.com/office/drawing/2014/main" id="{06E07D1B-ED3F-8131-9F36-38DC136D6DA4}"/>
              </a:ext>
            </a:extLst>
          </p:cNvPr>
          <p:cNvSpPr>
            <a:spLocks noGrp="1"/>
          </p:cNvSpPr>
          <p:nvPr>
            <p:ph type="sldNum" sz="quarter" idx="12"/>
          </p:nvPr>
        </p:nvSpPr>
        <p:spPr/>
        <p:txBody>
          <a:bodyPr/>
          <a:lstStyle/>
          <a:p>
            <a:fld id="{76FA2F82-6A1E-A34A-B9BA-E852B1B37EE3}" type="slidenum">
              <a:rPr lang="en-US" smtClean="0"/>
              <a:t>19</a:t>
            </a:fld>
            <a:endParaRPr lang="en-US"/>
          </a:p>
        </p:txBody>
      </p:sp>
      <p:sp>
        <p:nvSpPr>
          <p:cNvPr id="18" name="TextBox 17">
            <a:extLst>
              <a:ext uri="{FF2B5EF4-FFF2-40B4-BE49-F238E27FC236}">
                <a16:creationId xmlns:a16="http://schemas.microsoft.com/office/drawing/2014/main" id="{218F6A06-8373-999E-2ED3-2EDF2242562B}"/>
              </a:ext>
            </a:extLst>
          </p:cNvPr>
          <p:cNvSpPr txBox="1"/>
          <p:nvPr/>
        </p:nvSpPr>
        <p:spPr>
          <a:xfrm>
            <a:off x="838200" y="6075144"/>
            <a:ext cx="9551999" cy="646331"/>
          </a:xfrm>
          <a:prstGeom prst="rect">
            <a:avLst/>
          </a:prstGeom>
          <a:noFill/>
        </p:spPr>
        <p:txBody>
          <a:bodyPr wrap="square">
            <a:spAutoFit/>
          </a:bodyPr>
          <a:lstStyle/>
          <a:p>
            <a:r>
              <a:rPr lang="en-US" sz="1800" i="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Physical Adversarial Examples for Object Detectors</a:t>
            </a:r>
            <a:r>
              <a:rPr lang="en-US" sz="18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br>
              <a:rPr lang="en-US" sz="18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US" sz="18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Eykholt</a:t>
            </a:r>
            <a:r>
              <a:rPr lang="en-US" sz="18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sz="18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Evtimov</a:t>
            </a:r>
            <a:r>
              <a:rPr lang="en-US" sz="18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Fernandes, Li, Rahmati, </a:t>
            </a:r>
            <a:r>
              <a:rPr lang="en-US" sz="18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Tramèr</a:t>
            </a:r>
            <a:r>
              <a:rPr lang="en-US" sz="18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Prakash, Kohno and Song. WOOT 2018.</a:t>
            </a:r>
            <a:endParaRPr lang="en-US" dirty="0"/>
          </a:p>
        </p:txBody>
      </p:sp>
    </p:spTree>
    <p:extLst>
      <p:ext uri="{BB962C8B-B14F-4D97-AF65-F5344CB8AC3E}">
        <p14:creationId xmlns:p14="http://schemas.microsoft.com/office/powerpoint/2010/main" val="2420495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412DE4-ADF4-C73C-6602-B1373E79A2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1310" y="4786781"/>
            <a:ext cx="4133088" cy="1940022"/>
          </a:xfrm>
          <a:prstGeom prst="rect">
            <a:avLst/>
          </a:prstGeom>
        </p:spPr>
      </p:pic>
      <p:pic>
        <p:nvPicPr>
          <p:cNvPr id="8" name="Picture 7">
            <a:extLst>
              <a:ext uri="{FF2B5EF4-FFF2-40B4-BE49-F238E27FC236}">
                <a16:creationId xmlns:a16="http://schemas.microsoft.com/office/drawing/2014/main" id="{7C96CC67-91E4-2BCE-570E-39343CC985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38" y="1976394"/>
            <a:ext cx="3931920" cy="3102851"/>
          </a:xfrm>
          <a:prstGeom prst="rect">
            <a:avLst/>
          </a:prstGeom>
        </p:spPr>
      </p:pic>
      <p:pic>
        <p:nvPicPr>
          <p:cNvPr id="9" name="Picture 8">
            <a:extLst>
              <a:ext uri="{FF2B5EF4-FFF2-40B4-BE49-F238E27FC236}">
                <a16:creationId xmlns:a16="http://schemas.microsoft.com/office/drawing/2014/main" id="{2837779E-56B9-E3D2-3C24-453F86F188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538" y="5144843"/>
            <a:ext cx="3931920" cy="1581960"/>
          </a:xfrm>
          <a:prstGeom prst="rect">
            <a:avLst/>
          </a:prstGeom>
        </p:spPr>
      </p:pic>
      <p:pic>
        <p:nvPicPr>
          <p:cNvPr id="11" name="Picture 10">
            <a:extLst>
              <a:ext uri="{FF2B5EF4-FFF2-40B4-BE49-F238E27FC236}">
                <a16:creationId xmlns:a16="http://schemas.microsoft.com/office/drawing/2014/main" id="{8916CDBB-C77E-9A9E-65F8-DF998106CF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39902" y="100927"/>
            <a:ext cx="3747476" cy="2367952"/>
          </a:xfrm>
          <a:prstGeom prst="rect">
            <a:avLst/>
          </a:prstGeom>
        </p:spPr>
      </p:pic>
      <p:pic>
        <p:nvPicPr>
          <p:cNvPr id="13" name="Picture 12">
            <a:extLst>
              <a:ext uri="{FF2B5EF4-FFF2-40B4-BE49-F238E27FC236}">
                <a16:creationId xmlns:a16="http://schemas.microsoft.com/office/drawing/2014/main" id="{97C1135C-51D7-C552-6E40-B9DC018B616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39902" y="4755625"/>
            <a:ext cx="3749758" cy="1971178"/>
          </a:xfrm>
          <a:prstGeom prst="rect">
            <a:avLst/>
          </a:prstGeom>
        </p:spPr>
      </p:pic>
      <p:pic>
        <p:nvPicPr>
          <p:cNvPr id="19458" name="Picture 2" descr="Amazon Echo Dot Review - NotebookCheck.net Reviews">
            <a:extLst>
              <a:ext uri="{FF2B5EF4-FFF2-40B4-BE49-F238E27FC236}">
                <a16:creationId xmlns:a16="http://schemas.microsoft.com/office/drawing/2014/main" id="{FAC6179C-DB11-92F3-0650-7BFF9EF6A20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09538" y="100929"/>
            <a:ext cx="3931920" cy="18098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4B1C408-F077-04E6-5FC5-94BCBC7ADE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39902" y="2519356"/>
            <a:ext cx="3752963" cy="2185792"/>
          </a:xfrm>
          <a:prstGeom prst="rect">
            <a:avLst/>
          </a:prstGeom>
        </p:spPr>
      </p:pic>
      <p:pic>
        <p:nvPicPr>
          <p:cNvPr id="16" name="Picture 15">
            <a:extLst>
              <a:ext uri="{FF2B5EF4-FFF2-40B4-BE49-F238E27FC236}">
                <a16:creationId xmlns:a16="http://schemas.microsoft.com/office/drawing/2014/main" id="{7E62AE17-BFB0-E369-8E09-849A5600D3E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91310" y="100927"/>
            <a:ext cx="4134980" cy="2008977"/>
          </a:xfrm>
          <a:prstGeom prst="rect">
            <a:avLst/>
          </a:prstGeom>
        </p:spPr>
      </p:pic>
      <p:pic>
        <p:nvPicPr>
          <p:cNvPr id="19462" name="Picture 6" descr="HUENIT: The Robotic Arm to Help Your Ideas Become Reality">
            <a:extLst>
              <a:ext uri="{FF2B5EF4-FFF2-40B4-BE49-F238E27FC236}">
                <a16:creationId xmlns:a16="http://schemas.microsoft.com/office/drawing/2014/main" id="{20BEF5EC-6E0C-B472-9D67-F9BBD748E75D}"/>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991310" y="2189492"/>
            <a:ext cx="4133088" cy="2479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990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35FF1-EAF8-1DF9-EF06-F9D532B1E25C}"/>
              </a:ext>
            </a:extLst>
          </p:cNvPr>
          <p:cNvSpPr>
            <a:spLocks noGrp="1"/>
          </p:cNvSpPr>
          <p:nvPr>
            <p:ph type="title"/>
          </p:nvPr>
        </p:nvSpPr>
        <p:spPr>
          <a:xfrm>
            <a:off x="0" y="365125"/>
            <a:ext cx="12192000" cy="1325563"/>
          </a:xfrm>
        </p:spPr>
        <p:txBody>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Adversarial examples are an </a:t>
            </a:r>
            <a:r>
              <a:rPr lang="en-US"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attack</a:t>
            </a:r>
            <a:r>
              <a:rPr lang="en-US" b="1" dirty="0">
                <a:latin typeface="Helvetica Neue" panose="02000503000000020004" pitchFamily="2" charset="0"/>
                <a:ea typeface="Helvetica Neue" panose="02000503000000020004" pitchFamily="2" charset="0"/>
                <a:cs typeface="Helvetica Neue" panose="02000503000000020004" pitchFamily="2" charset="0"/>
              </a:rPr>
              <a:t> </a:t>
            </a:r>
            <a:r>
              <a:rPr lang="en-US"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vector.</a:t>
            </a:r>
          </a:p>
        </p:txBody>
      </p:sp>
      <p:grpSp>
        <p:nvGrpSpPr>
          <p:cNvPr id="5" name="Group 4">
            <a:extLst>
              <a:ext uri="{FF2B5EF4-FFF2-40B4-BE49-F238E27FC236}">
                <a16:creationId xmlns:a16="http://schemas.microsoft.com/office/drawing/2014/main" id="{1062DEDA-0A30-DE63-8D66-2A4A05EF5EAE}"/>
              </a:ext>
            </a:extLst>
          </p:cNvPr>
          <p:cNvGrpSpPr/>
          <p:nvPr/>
        </p:nvGrpSpPr>
        <p:grpSpPr>
          <a:xfrm>
            <a:off x="4785489" y="4532718"/>
            <a:ext cx="2605181" cy="1199414"/>
            <a:chOff x="8046792" y="3637873"/>
            <a:chExt cx="2857500" cy="1318340"/>
          </a:xfrm>
        </p:grpSpPr>
        <p:pic>
          <p:nvPicPr>
            <p:cNvPr id="6" name="Picture 5">
              <a:extLst>
                <a:ext uri="{FF2B5EF4-FFF2-40B4-BE49-F238E27FC236}">
                  <a16:creationId xmlns:a16="http://schemas.microsoft.com/office/drawing/2014/main" id="{276969B2-347C-F0E4-CFE4-8E543CDCA9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6792" y="3637873"/>
              <a:ext cx="2857500" cy="939800"/>
            </a:xfrm>
            <a:prstGeom prst="rect">
              <a:avLst/>
            </a:prstGeom>
          </p:spPr>
        </p:pic>
        <p:sp>
          <p:nvSpPr>
            <p:cNvPr id="7" name="TextBox 6">
              <a:extLst>
                <a:ext uri="{FF2B5EF4-FFF2-40B4-BE49-F238E27FC236}">
                  <a16:creationId xmlns:a16="http://schemas.microsoft.com/office/drawing/2014/main" id="{7B0121E7-EE43-E818-6960-E819F00B7E54}"/>
                </a:ext>
              </a:extLst>
            </p:cNvPr>
            <p:cNvSpPr txBox="1"/>
            <p:nvPr/>
          </p:nvSpPr>
          <p:spPr>
            <a:xfrm>
              <a:off x="8286755" y="4556103"/>
              <a:ext cx="2377574" cy="400110"/>
            </a:xfrm>
            <a:prstGeom prst="rect">
              <a:avLst/>
            </a:prstGeom>
            <a:noFill/>
          </p:spPr>
          <p:txBody>
            <a:bodyPr wrap="none" rtlCol="0">
              <a:spAutoFit/>
            </a:bodyPr>
            <a:lstStyle/>
            <a:p>
              <a:r>
                <a:rPr lang="en-US" sz="2000" b="1" dirty="0"/>
                <a:t>100M active users</a:t>
              </a:r>
            </a:p>
          </p:txBody>
        </p:sp>
      </p:grpSp>
      <p:grpSp>
        <p:nvGrpSpPr>
          <p:cNvPr id="11" name="Group 10">
            <a:extLst>
              <a:ext uri="{FF2B5EF4-FFF2-40B4-BE49-F238E27FC236}">
                <a16:creationId xmlns:a16="http://schemas.microsoft.com/office/drawing/2014/main" id="{0DFF037B-C07B-DF2A-070F-0D142DDD11C1}"/>
              </a:ext>
            </a:extLst>
          </p:cNvPr>
          <p:cNvGrpSpPr>
            <a:grpSpLocks noChangeAspect="1"/>
          </p:cNvGrpSpPr>
          <p:nvPr/>
        </p:nvGrpSpPr>
        <p:grpSpPr>
          <a:xfrm>
            <a:off x="1029192" y="1597059"/>
            <a:ext cx="10133614" cy="2803249"/>
            <a:chOff x="436116" y="1219200"/>
            <a:chExt cx="11264348" cy="3116042"/>
          </a:xfrm>
        </p:grpSpPr>
        <p:sp>
          <p:nvSpPr>
            <p:cNvPr id="12" name="Rectangle 11">
              <a:extLst>
                <a:ext uri="{FF2B5EF4-FFF2-40B4-BE49-F238E27FC236}">
                  <a16:creationId xmlns:a16="http://schemas.microsoft.com/office/drawing/2014/main" id="{264C182A-7AFA-CD11-6782-C1BDB6F3B0B4}"/>
                </a:ext>
              </a:extLst>
            </p:cNvPr>
            <p:cNvSpPr/>
            <p:nvPr/>
          </p:nvSpPr>
          <p:spPr>
            <a:xfrm>
              <a:off x="436116" y="1219200"/>
              <a:ext cx="11264348" cy="3116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B970298-E256-CDEA-D989-91CFADCCBC91}"/>
                </a:ext>
              </a:extLst>
            </p:cNvPr>
            <p:cNvPicPr>
              <a:picLocks noChangeAspect="1"/>
            </p:cNvPicPr>
            <p:nvPr/>
          </p:nvPicPr>
          <p:blipFill>
            <a:blip r:embed="rId4"/>
            <a:stretch>
              <a:fillRect/>
            </a:stretch>
          </p:blipFill>
          <p:spPr>
            <a:xfrm>
              <a:off x="732066" y="1405160"/>
              <a:ext cx="10654844" cy="2930082"/>
            </a:xfrm>
            <a:prstGeom prst="rect">
              <a:avLst/>
            </a:prstGeom>
          </p:spPr>
        </p:pic>
      </p:grpSp>
      <p:sp>
        <p:nvSpPr>
          <p:cNvPr id="17" name="Slide Number Placeholder 16">
            <a:extLst>
              <a:ext uri="{FF2B5EF4-FFF2-40B4-BE49-F238E27FC236}">
                <a16:creationId xmlns:a16="http://schemas.microsoft.com/office/drawing/2014/main" id="{DC9A3A1E-E0BF-5FE5-C758-8E4BDE9F81E7}"/>
              </a:ext>
            </a:extLst>
          </p:cNvPr>
          <p:cNvSpPr>
            <a:spLocks noGrp="1"/>
          </p:cNvSpPr>
          <p:nvPr>
            <p:ph type="sldNum" sz="quarter" idx="12"/>
          </p:nvPr>
        </p:nvSpPr>
        <p:spPr/>
        <p:txBody>
          <a:bodyPr/>
          <a:lstStyle/>
          <a:p>
            <a:fld id="{76FA2F82-6A1E-A34A-B9BA-E852B1B37EE3}" type="slidenum">
              <a:rPr lang="en-US" smtClean="0"/>
              <a:t>20</a:t>
            </a:fld>
            <a:endParaRPr lang="en-US"/>
          </a:p>
        </p:txBody>
      </p:sp>
      <p:sp>
        <p:nvSpPr>
          <p:cNvPr id="18" name="TextBox 17">
            <a:extLst>
              <a:ext uri="{FF2B5EF4-FFF2-40B4-BE49-F238E27FC236}">
                <a16:creationId xmlns:a16="http://schemas.microsoft.com/office/drawing/2014/main" id="{55087809-25DA-E236-1581-CD78749A5D58}"/>
              </a:ext>
            </a:extLst>
          </p:cNvPr>
          <p:cNvSpPr txBox="1"/>
          <p:nvPr/>
        </p:nvSpPr>
        <p:spPr>
          <a:xfrm>
            <a:off x="838200" y="6075144"/>
            <a:ext cx="9551999" cy="646331"/>
          </a:xfrm>
          <a:prstGeom prst="rect">
            <a:avLst/>
          </a:prstGeom>
          <a:noFill/>
        </p:spPr>
        <p:txBody>
          <a:bodyPr wrap="square">
            <a:spAutoFit/>
          </a:bodyPr>
          <a:lstStyle/>
          <a:p>
            <a:r>
              <a:rPr lang="en-US" i="1"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AdVersarial</a:t>
            </a:r>
            <a:r>
              <a:rPr lang="en-US" i="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Perceptual Ad Blocking meets Adversarial Machine Learning</a:t>
            </a:r>
            <a:r>
              <a:rPr lang="en-US"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br>
              <a:rPr lang="en-US"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US"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Tramèr</a:t>
            </a:r>
            <a:r>
              <a:rPr lang="en-US"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Dupré, </a:t>
            </a:r>
            <a:r>
              <a:rPr lang="en-US"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Rusak</a:t>
            </a:r>
            <a:r>
              <a:rPr lang="en-US"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Pellegrino and </a:t>
            </a:r>
            <a:r>
              <a:rPr lang="en-US"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Boneh</a:t>
            </a:r>
            <a:r>
              <a:rPr lang="en-US"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ACM CCS 2019.</a:t>
            </a:r>
          </a:p>
        </p:txBody>
      </p:sp>
    </p:spTree>
    <p:extLst>
      <p:ext uri="{BB962C8B-B14F-4D97-AF65-F5344CB8AC3E}">
        <p14:creationId xmlns:p14="http://schemas.microsoft.com/office/powerpoint/2010/main" val="2941849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35FF1-EAF8-1DF9-EF06-F9D532B1E25C}"/>
              </a:ext>
            </a:extLst>
          </p:cNvPr>
          <p:cNvSpPr>
            <a:spLocks noGrp="1"/>
          </p:cNvSpPr>
          <p:nvPr>
            <p:ph type="title"/>
          </p:nvPr>
        </p:nvSpPr>
        <p:spPr/>
        <p:txBody>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Adversarial examples are an </a:t>
            </a:r>
            <a:br>
              <a:rPr lang="en-US" b="1" dirty="0">
                <a:latin typeface="Helvetica Neue" panose="02000503000000020004" pitchFamily="2" charset="0"/>
                <a:ea typeface="Helvetica Neue" panose="02000503000000020004" pitchFamily="2" charset="0"/>
                <a:cs typeface="Helvetica Neue" panose="02000503000000020004" pitchFamily="2" charset="0"/>
              </a:rPr>
            </a:br>
            <a:r>
              <a:rPr lang="en-US"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unsolved problem.</a:t>
            </a:r>
          </a:p>
        </p:txBody>
      </p:sp>
      <p:pic>
        <p:nvPicPr>
          <p:cNvPr id="4" name="Picture 2" descr="The MCU Report — In advance of the new Avengers: Age of Ultron... | Marvel  superheroes, Marvel captain america, Marvel">
            <a:extLst>
              <a:ext uri="{FF2B5EF4-FFF2-40B4-BE49-F238E27FC236}">
                <a16:creationId xmlns:a16="http://schemas.microsoft.com/office/drawing/2014/main" id="{63A6C2E3-8BCA-ABDC-3846-5BB40478498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43706" y="1838128"/>
            <a:ext cx="2641121" cy="38083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75F76905-623B-0A24-7D34-6CA53AB2E809}"/>
              </a:ext>
            </a:extLst>
          </p:cNvPr>
          <p:cNvSpPr>
            <a:spLocks noGrp="1"/>
          </p:cNvSpPr>
          <p:nvPr>
            <p:ph idx="1"/>
          </p:nvPr>
        </p:nvSpPr>
        <p:spPr>
          <a:xfrm>
            <a:off x="1602035" y="2093053"/>
            <a:ext cx="5488459" cy="3579726"/>
          </a:xfrm>
        </p:spPr>
        <p:txBody>
          <a:bodyPr>
            <a:normAutofit/>
          </a:bodyPr>
          <a:lstStyle/>
          <a:p>
            <a:pPr>
              <a:buFont typeface="Wingdings" pitchFamily="2" charset="2"/>
              <a:buChar char="Ø"/>
            </a:pPr>
            <a:r>
              <a:rPr lang="en-US" sz="2800" i="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 denoising</a:t>
            </a:r>
          </a:p>
          <a:p>
            <a:pPr>
              <a:buFont typeface="Wingdings" pitchFamily="2" charset="2"/>
              <a:buChar char="Ø"/>
            </a:pPr>
            <a:r>
              <a:rPr lang="en-US" sz="2800" i="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 randomization</a:t>
            </a:r>
          </a:p>
          <a:p>
            <a:pPr>
              <a:buFont typeface="Wingdings" pitchFamily="2" charset="2"/>
              <a:buChar char="Ø"/>
            </a:pPr>
            <a:r>
              <a:rPr lang="en-US" sz="2800" i="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 dimensionality reduction</a:t>
            </a:r>
          </a:p>
          <a:p>
            <a:pPr>
              <a:buFont typeface="Wingdings" pitchFamily="2" charset="2"/>
              <a:buChar char="Ø"/>
            </a:pPr>
            <a:r>
              <a:rPr lang="en-US" sz="2800" i="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 input transformations</a:t>
            </a:r>
          </a:p>
          <a:p>
            <a:pPr>
              <a:buFont typeface="Wingdings" pitchFamily="2" charset="2"/>
              <a:buChar char="Ø"/>
            </a:pPr>
            <a:r>
              <a:rPr lang="en-US" sz="2800" i="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 generative modeling</a:t>
            </a:r>
          </a:p>
          <a:p>
            <a:pPr>
              <a:buFont typeface="Wingdings" pitchFamily="2" charset="2"/>
              <a:buChar char="Ø"/>
            </a:pPr>
            <a:r>
              <a:rPr lang="en-US" sz="2800" i="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 Bayesian learning</a:t>
            </a:r>
          </a:p>
          <a:p>
            <a:pPr>
              <a:buFont typeface="Wingdings" pitchFamily="2" charset="2"/>
              <a:buChar char="Ø"/>
            </a:pPr>
            <a:r>
              <a:rPr lang="en-US" sz="2800" i="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9" name="Slide Number Placeholder 8">
            <a:extLst>
              <a:ext uri="{FF2B5EF4-FFF2-40B4-BE49-F238E27FC236}">
                <a16:creationId xmlns:a16="http://schemas.microsoft.com/office/drawing/2014/main" id="{8F450D5D-9CEF-6B09-8E63-3FDC3081D0E7}"/>
              </a:ext>
            </a:extLst>
          </p:cNvPr>
          <p:cNvSpPr>
            <a:spLocks noGrp="1"/>
          </p:cNvSpPr>
          <p:nvPr>
            <p:ph type="sldNum" sz="quarter" idx="12"/>
          </p:nvPr>
        </p:nvSpPr>
        <p:spPr/>
        <p:txBody>
          <a:bodyPr/>
          <a:lstStyle/>
          <a:p>
            <a:fld id="{76FA2F82-6A1E-A34A-B9BA-E852B1B37EE3}" type="slidenum">
              <a:rPr lang="en-US" smtClean="0"/>
              <a:t>21</a:t>
            </a:fld>
            <a:endParaRPr lang="en-US"/>
          </a:p>
        </p:txBody>
      </p:sp>
      <p:sp>
        <p:nvSpPr>
          <p:cNvPr id="3" name="TextBox 2">
            <a:extLst>
              <a:ext uri="{FF2B5EF4-FFF2-40B4-BE49-F238E27FC236}">
                <a16:creationId xmlns:a16="http://schemas.microsoft.com/office/drawing/2014/main" id="{2AE058F6-93EB-7C0C-B47B-D7435FFB1219}"/>
              </a:ext>
            </a:extLst>
          </p:cNvPr>
          <p:cNvSpPr txBox="1"/>
          <p:nvPr/>
        </p:nvSpPr>
        <p:spPr>
          <a:xfrm>
            <a:off x="838200" y="6075144"/>
            <a:ext cx="9551999" cy="646331"/>
          </a:xfrm>
          <a:prstGeom prst="rect">
            <a:avLst/>
          </a:prstGeom>
          <a:noFill/>
        </p:spPr>
        <p:txBody>
          <a:bodyPr wrap="square">
            <a:spAutoFit/>
          </a:bodyPr>
          <a:lstStyle/>
          <a:p>
            <a:r>
              <a:rPr lang="en-US" sz="1800" i="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On Adaptive Attacks to Adversarial Example Defenses,</a:t>
            </a:r>
          </a:p>
          <a:p>
            <a:r>
              <a:rPr lang="en-US" sz="18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Tramèr</a:t>
            </a:r>
            <a:r>
              <a:rPr lang="en-US" sz="18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sz="18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Carlini</a:t>
            </a:r>
            <a:r>
              <a:rPr lang="en-US" sz="18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Brendel and </a:t>
            </a:r>
            <a:r>
              <a:rPr lang="en-US" sz="18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Madry</a:t>
            </a:r>
            <a:r>
              <a:rPr lang="en-US"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sz="18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NeurIPS</a:t>
            </a:r>
            <a:r>
              <a:rPr lang="en-US" sz="18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2020.</a:t>
            </a:r>
          </a:p>
        </p:txBody>
      </p:sp>
    </p:spTree>
    <p:extLst>
      <p:ext uri="{BB962C8B-B14F-4D97-AF65-F5344CB8AC3E}">
        <p14:creationId xmlns:p14="http://schemas.microsoft.com/office/powerpoint/2010/main" val="3650533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9273-431E-2F7B-F0E0-AC741F693DEA}"/>
              </a:ext>
            </a:extLst>
          </p:cNvPr>
          <p:cNvSpPr>
            <a:spLocks noGrp="1"/>
          </p:cNvSpPr>
          <p:nvPr>
            <p:ph type="title"/>
          </p:nvPr>
        </p:nvSpPr>
        <p:spPr>
          <a:xfrm>
            <a:off x="0" y="365125"/>
            <a:ext cx="12192000" cy="1325563"/>
          </a:xfrm>
        </p:spPr>
        <p:txBody>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Two </a:t>
            </a:r>
            <a:r>
              <a:rPr lang="en-US"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failure modes </a:t>
            </a:r>
            <a:r>
              <a:rPr lang="en-US" b="1" dirty="0">
                <a:latin typeface="Helvetica Neue" panose="02000503000000020004" pitchFamily="2" charset="0"/>
                <a:ea typeface="Helvetica Neue" panose="02000503000000020004" pitchFamily="2" charset="0"/>
                <a:cs typeface="Helvetica Neue" panose="02000503000000020004" pitchFamily="2" charset="0"/>
              </a:rPr>
              <a:t>of machine learning.</a:t>
            </a:r>
          </a:p>
        </p:txBody>
      </p:sp>
      <p:sp>
        <p:nvSpPr>
          <p:cNvPr id="4" name="Slide Number Placeholder 3">
            <a:extLst>
              <a:ext uri="{FF2B5EF4-FFF2-40B4-BE49-F238E27FC236}">
                <a16:creationId xmlns:a16="http://schemas.microsoft.com/office/drawing/2014/main" id="{C11BDF91-919F-83B5-7B77-5AB06193A99B}"/>
              </a:ext>
            </a:extLst>
          </p:cNvPr>
          <p:cNvSpPr>
            <a:spLocks noGrp="1"/>
          </p:cNvSpPr>
          <p:nvPr>
            <p:ph type="sldNum" sz="quarter" idx="12"/>
          </p:nvPr>
        </p:nvSpPr>
        <p:spPr/>
        <p:txBody>
          <a:bodyPr/>
          <a:lstStyle/>
          <a:p>
            <a:fld id="{76FA2F82-6A1E-A34A-B9BA-E852B1B37EE3}" type="slidenum">
              <a:rPr lang="en-US" smtClean="0"/>
              <a:t>22</a:t>
            </a:fld>
            <a:endParaRPr lang="en-US"/>
          </a:p>
        </p:txBody>
      </p:sp>
      <p:sp>
        <p:nvSpPr>
          <p:cNvPr id="5" name="Rounded Rectangle 4">
            <a:extLst>
              <a:ext uri="{FF2B5EF4-FFF2-40B4-BE49-F238E27FC236}">
                <a16:creationId xmlns:a16="http://schemas.microsoft.com/office/drawing/2014/main" id="{38179693-26FD-AA20-BAEF-4BF7B2A86822}"/>
              </a:ext>
            </a:extLst>
          </p:cNvPr>
          <p:cNvSpPr/>
          <p:nvPr/>
        </p:nvSpPr>
        <p:spPr>
          <a:xfrm>
            <a:off x="1157288" y="1904999"/>
            <a:ext cx="3814762" cy="356711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368700-C17F-13A1-3507-B3E1624BF4F1}"/>
              </a:ext>
            </a:extLst>
          </p:cNvPr>
          <p:cNvSpPr txBox="1"/>
          <p:nvPr/>
        </p:nvSpPr>
        <p:spPr>
          <a:xfrm>
            <a:off x="911643" y="5472112"/>
            <a:ext cx="4306051" cy="523220"/>
          </a:xfrm>
          <a:prstGeom prst="rect">
            <a:avLst/>
          </a:prstGeom>
          <a:noFill/>
        </p:spPr>
        <p:txBody>
          <a:bodyPr wrap="none" rtlCol="0">
            <a:spAutoFi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Machine learning is </a:t>
            </a:r>
            <a:r>
              <a:rPr lang="en-US" sz="2800"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brittle</a:t>
            </a:r>
          </a:p>
        </p:txBody>
      </p:sp>
      <p:sp>
        <p:nvSpPr>
          <p:cNvPr id="10" name="Rounded Rectangle 9">
            <a:extLst>
              <a:ext uri="{FF2B5EF4-FFF2-40B4-BE49-F238E27FC236}">
                <a16:creationId xmlns:a16="http://schemas.microsoft.com/office/drawing/2014/main" id="{DAAE3F6C-AD53-A995-0A0B-7606F6A7A42F}"/>
              </a:ext>
            </a:extLst>
          </p:cNvPr>
          <p:cNvSpPr/>
          <p:nvPr/>
        </p:nvSpPr>
        <p:spPr>
          <a:xfrm>
            <a:off x="7219951" y="1904999"/>
            <a:ext cx="3814762" cy="356711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8810F8C-F8F4-0E1E-B9EC-C190A08A9691}"/>
              </a:ext>
            </a:extLst>
          </p:cNvPr>
          <p:cNvSpPr txBox="1"/>
          <p:nvPr/>
        </p:nvSpPr>
        <p:spPr>
          <a:xfrm>
            <a:off x="6974306" y="5472112"/>
            <a:ext cx="4222694" cy="523220"/>
          </a:xfrm>
          <a:prstGeom prst="rect">
            <a:avLst/>
          </a:prstGeom>
          <a:noFill/>
        </p:spPr>
        <p:txBody>
          <a:bodyPr wrap="none" rtlCol="0">
            <a:spAutoFi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Machine learning is </a:t>
            </a:r>
            <a:r>
              <a:rPr lang="en-US" sz="2800"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leaky</a:t>
            </a:r>
          </a:p>
        </p:txBody>
      </p:sp>
      <p:pic>
        <p:nvPicPr>
          <p:cNvPr id="21506" name="Picture 2" descr="554 Destroyed Sand Castle Images, Stock Photos &amp; Vectors | Shutterstock">
            <a:extLst>
              <a:ext uri="{FF2B5EF4-FFF2-40B4-BE49-F238E27FC236}">
                <a16:creationId xmlns:a16="http://schemas.microsoft.com/office/drawing/2014/main" id="{484FEAFD-A88B-DA88-CE8B-E05D8E456F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64913" y="2189160"/>
            <a:ext cx="3199509" cy="299879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Leaking Bucket Vector Art, Icons, and Graphics for Free Download">
            <a:extLst>
              <a:ext uri="{FF2B5EF4-FFF2-40B4-BE49-F238E27FC236}">
                <a16:creationId xmlns:a16="http://schemas.microsoft.com/office/drawing/2014/main" id="{995BF9BB-59F5-8D15-D1B4-3FB9801C838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450504" y="2564209"/>
            <a:ext cx="3353656" cy="22486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3214ACB-4D85-1716-F497-AF58AF200224}"/>
              </a:ext>
            </a:extLst>
          </p:cNvPr>
          <p:cNvSpPr/>
          <p:nvPr/>
        </p:nvSpPr>
        <p:spPr>
          <a:xfrm>
            <a:off x="6362700" y="1690688"/>
            <a:ext cx="5529263" cy="4665662"/>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02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9273-431E-2F7B-F0E0-AC741F693DEA}"/>
              </a:ext>
            </a:extLst>
          </p:cNvPr>
          <p:cNvSpPr>
            <a:spLocks noGrp="1"/>
          </p:cNvSpPr>
          <p:nvPr>
            <p:ph type="title"/>
          </p:nvPr>
        </p:nvSpPr>
        <p:spPr>
          <a:xfrm>
            <a:off x="0" y="365125"/>
            <a:ext cx="12192000" cy="1325563"/>
          </a:xfrm>
        </p:spPr>
        <p:txBody>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Two </a:t>
            </a:r>
            <a:r>
              <a:rPr lang="en-US"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failure modes </a:t>
            </a:r>
            <a:r>
              <a:rPr lang="en-US" b="1" dirty="0">
                <a:latin typeface="Helvetica Neue" panose="02000503000000020004" pitchFamily="2" charset="0"/>
                <a:ea typeface="Helvetica Neue" panose="02000503000000020004" pitchFamily="2" charset="0"/>
                <a:cs typeface="Helvetica Neue" panose="02000503000000020004" pitchFamily="2" charset="0"/>
              </a:rPr>
              <a:t>of machine learning.</a:t>
            </a:r>
          </a:p>
        </p:txBody>
      </p:sp>
      <p:sp>
        <p:nvSpPr>
          <p:cNvPr id="4" name="Slide Number Placeholder 3">
            <a:extLst>
              <a:ext uri="{FF2B5EF4-FFF2-40B4-BE49-F238E27FC236}">
                <a16:creationId xmlns:a16="http://schemas.microsoft.com/office/drawing/2014/main" id="{C11BDF91-919F-83B5-7B77-5AB06193A99B}"/>
              </a:ext>
            </a:extLst>
          </p:cNvPr>
          <p:cNvSpPr>
            <a:spLocks noGrp="1"/>
          </p:cNvSpPr>
          <p:nvPr>
            <p:ph type="sldNum" sz="quarter" idx="12"/>
          </p:nvPr>
        </p:nvSpPr>
        <p:spPr/>
        <p:txBody>
          <a:bodyPr/>
          <a:lstStyle/>
          <a:p>
            <a:fld id="{76FA2F82-6A1E-A34A-B9BA-E852B1B37EE3}" type="slidenum">
              <a:rPr lang="en-US" smtClean="0"/>
              <a:t>23</a:t>
            </a:fld>
            <a:endParaRPr lang="en-US"/>
          </a:p>
        </p:txBody>
      </p:sp>
      <p:sp>
        <p:nvSpPr>
          <p:cNvPr id="5" name="Rounded Rectangle 4">
            <a:extLst>
              <a:ext uri="{FF2B5EF4-FFF2-40B4-BE49-F238E27FC236}">
                <a16:creationId xmlns:a16="http://schemas.microsoft.com/office/drawing/2014/main" id="{38179693-26FD-AA20-BAEF-4BF7B2A86822}"/>
              </a:ext>
            </a:extLst>
          </p:cNvPr>
          <p:cNvSpPr/>
          <p:nvPr/>
        </p:nvSpPr>
        <p:spPr>
          <a:xfrm>
            <a:off x="1157288" y="1904999"/>
            <a:ext cx="3814762" cy="356711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368700-C17F-13A1-3507-B3E1624BF4F1}"/>
              </a:ext>
            </a:extLst>
          </p:cNvPr>
          <p:cNvSpPr txBox="1"/>
          <p:nvPr/>
        </p:nvSpPr>
        <p:spPr>
          <a:xfrm>
            <a:off x="911643" y="5472112"/>
            <a:ext cx="4306051" cy="523220"/>
          </a:xfrm>
          <a:prstGeom prst="rect">
            <a:avLst/>
          </a:prstGeom>
          <a:noFill/>
        </p:spPr>
        <p:txBody>
          <a:bodyPr wrap="none" rtlCol="0">
            <a:spAutoFi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Machine learning is </a:t>
            </a:r>
            <a:r>
              <a:rPr lang="en-US" sz="2800"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brittle</a:t>
            </a:r>
          </a:p>
        </p:txBody>
      </p:sp>
      <p:sp>
        <p:nvSpPr>
          <p:cNvPr id="10" name="Rounded Rectangle 9">
            <a:extLst>
              <a:ext uri="{FF2B5EF4-FFF2-40B4-BE49-F238E27FC236}">
                <a16:creationId xmlns:a16="http://schemas.microsoft.com/office/drawing/2014/main" id="{DAAE3F6C-AD53-A995-0A0B-7606F6A7A42F}"/>
              </a:ext>
            </a:extLst>
          </p:cNvPr>
          <p:cNvSpPr/>
          <p:nvPr/>
        </p:nvSpPr>
        <p:spPr>
          <a:xfrm>
            <a:off x="7219951" y="1904999"/>
            <a:ext cx="3814762" cy="356711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8810F8C-F8F4-0E1E-B9EC-C190A08A9691}"/>
              </a:ext>
            </a:extLst>
          </p:cNvPr>
          <p:cNvSpPr txBox="1"/>
          <p:nvPr/>
        </p:nvSpPr>
        <p:spPr>
          <a:xfrm>
            <a:off x="6974306" y="5472112"/>
            <a:ext cx="4269887" cy="523220"/>
          </a:xfrm>
          <a:prstGeom prst="rect">
            <a:avLst/>
          </a:prstGeom>
          <a:noFill/>
        </p:spPr>
        <p:txBody>
          <a:bodyPr wrap="none" rtlCol="0">
            <a:spAutoFi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Machine learning is </a:t>
            </a:r>
            <a:r>
              <a:rPr lang="en-US" sz="2800"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leaky</a:t>
            </a:r>
          </a:p>
        </p:txBody>
      </p:sp>
      <p:pic>
        <p:nvPicPr>
          <p:cNvPr id="21506" name="Picture 2" descr="554 Destroyed Sand Castle Images, Stock Photos &amp; Vectors | Shutterstock">
            <a:extLst>
              <a:ext uri="{FF2B5EF4-FFF2-40B4-BE49-F238E27FC236}">
                <a16:creationId xmlns:a16="http://schemas.microsoft.com/office/drawing/2014/main" id="{484FEAFD-A88B-DA88-CE8B-E05D8E456F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64913" y="2189160"/>
            <a:ext cx="3199509" cy="299879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Leaking Bucket Vector Art, Icons, and Graphics for Free Download">
            <a:extLst>
              <a:ext uri="{FF2B5EF4-FFF2-40B4-BE49-F238E27FC236}">
                <a16:creationId xmlns:a16="http://schemas.microsoft.com/office/drawing/2014/main" id="{995BF9BB-59F5-8D15-D1B4-3FB9801C838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450504" y="2564209"/>
            <a:ext cx="3353656" cy="22486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20237EF-5872-407E-76B4-5F092595DCEB}"/>
              </a:ext>
            </a:extLst>
          </p:cNvPr>
          <p:cNvSpPr/>
          <p:nvPr/>
        </p:nvSpPr>
        <p:spPr>
          <a:xfrm>
            <a:off x="400050" y="1585913"/>
            <a:ext cx="5529263" cy="4906962"/>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3621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9D23-1D0F-041E-42C6-DF7E18C506E3}"/>
              </a:ext>
            </a:extLst>
          </p:cNvPr>
          <p:cNvSpPr>
            <a:spLocks noGrp="1"/>
          </p:cNvSpPr>
          <p:nvPr>
            <p:ph type="title"/>
          </p:nvPr>
        </p:nvSpPr>
        <p:spPr>
          <a:xfrm>
            <a:off x="0" y="365125"/>
            <a:ext cx="12192000" cy="1325563"/>
          </a:xfrm>
        </p:spPr>
        <p:txBody>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Machine learning can </a:t>
            </a:r>
            <a:r>
              <a:rPr lang="en-US" b="1"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generate</a:t>
            </a:r>
            <a:r>
              <a:rPr lang="en-US" b="1" dirty="0">
                <a:latin typeface="Helvetica Neue" panose="02000503000000020004" pitchFamily="2" charset="0"/>
                <a:ea typeface="Helvetica Neue" panose="02000503000000020004" pitchFamily="2" charset="0"/>
                <a:cs typeface="Helvetica Neue" panose="02000503000000020004" pitchFamily="2" charset="0"/>
              </a:rPr>
              <a:t> data.</a:t>
            </a:r>
          </a:p>
        </p:txBody>
      </p:sp>
      <p:sp>
        <p:nvSpPr>
          <p:cNvPr id="4" name="Slide Number Placeholder 3">
            <a:extLst>
              <a:ext uri="{FF2B5EF4-FFF2-40B4-BE49-F238E27FC236}">
                <a16:creationId xmlns:a16="http://schemas.microsoft.com/office/drawing/2014/main" id="{66722017-35B3-1633-E37D-8FD405972356}"/>
              </a:ext>
            </a:extLst>
          </p:cNvPr>
          <p:cNvSpPr>
            <a:spLocks noGrp="1"/>
          </p:cNvSpPr>
          <p:nvPr>
            <p:ph type="sldNum" sz="quarter" idx="12"/>
          </p:nvPr>
        </p:nvSpPr>
        <p:spPr/>
        <p:txBody>
          <a:bodyPr/>
          <a:lstStyle/>
          <a:p>
            <a:fld id="{76FA2F82-6A1E-A34A-B9BA-E852B1B37EE3}" type="slidenum">
              <a:rPr lang="en-US" smtClean="0"/>
              <a:t>24</a:t>
            </a:fld>
            <a:endParaRPr lang="en-US"/>
          </a:p>
        </p:txBody>
      </p:sp>
      <p:sp>
        <p:nvSpPr>
          <p:cNvPr id="14" name="TextBox 13">
            <a:extLst>
              <a:ext uri="{FF2B5EF4-FFF2-40B4-BE49-F238E27FC236}">
                <a16:creationId xmlns:a16="http://schemas.microsoft.com/office/drawing/2014/main" id="{4E300B9C-D1B3-B4A4-3CCF-F56E8B7CCF9A}"/>
              </a:ext>
            </a:extLst>
          </p:cNvPr>
          <p:cNvSpPr txBox="1"/>
          <p:nvPr/>
        </p:nvSpPr>
        <p:spPr>
          <a:xfrm>
            <a:off x="878512" y="1928550"/>
            <a:ext cx="1715534" cy="461665"/>
          </a:xfrm>
          <a:prstGeom prst="rect">
            <a:avLst/>
          </a:prstGeom>
          <a:noFill/>
        </p:spPr>
        <p:txBody>
          <a:bodyPr wrap="none" rtlCol="0">
            <a:spAutoFit/>
          </a:bodyPr>
          <a:lstStyle/>
          <a:p>
            <a:pPr algn="r"/>
            <a:r>
              <a:rPr lang="en-US" sz="2400" dirty="0">
                <a:solidFill>
                  <a:srgbClr val="C00000"/>
                </a:solidFill>
                <a:latin typeface="Cambria Math" panose="02040503050406030204" pitchFamily="18" charset="0"/>
                <a:ea typeface="Cambria Math" panose="02040503050406030204" pitchFamily="18" charset="0"/>
              </a:rPr>
              <a:t>Description</a:t>
            </a:r>
          </a:p>
        </p:txBody>
      </p:sp>
      <p:sp>
        <p:nvSpPr>
          <p:cNvPr id="15" name="TextBox 14">
            <a:extLst>
              <a:ext uri="{FF2B5EF4-FFF2-40B4-BE49-F238E27FC236}">
                <a16:creationId xmlns:a16="http://schemas.microsoft.com/office/drawing/2014/main" id="{1B8086F8-43CE-4DA6-3E8E-C77C3F8A63D7}"/>
              </a:ext>
            </a:extLst>
          </p:cNvPr>
          <p:cNvSpPr txBox="1"/>
          <p:nvPr/>
        </p:nvSpPr>
        <p:spPr>
          <a:xfrm>
            <a:off x="1789226" y="2495623"/>
            <a:ext cx="793808" cy="461665"/>
          </a:xfrm>
          <a:prstGeom prst="rect">
            <a:avLst/>
          </a:prstGeom>
          <a:noFill/>
        </p:spPr>
        <p:txBody>
          <a:bodyPr wrap="none" rtlCol="0">
            <a:spAutoFit/>
          </a:bodyPr>
          <a:lstStyle/>
          <a:p>
            <a:pPr algn="r"/>
            <a:r>
              <a:rPr lang="en-US" sz="2400" dirty="0">
                <a:solidFill>
                  <a:schemeClr val="accent6">
                    <a:lumMod val="75000"/>
                  </a:schemeClr>
                </a:solidFill>
                <a:latin typeface="Cambria Math" panose="02040503050406030204" pitchFamily="18" charset="0"/>
                <a:ea typeface="Cambria Math" panose="02040503050406030204" pitchFamily="18" charset="0"/>
              </a:rPr>
              <a:t>Data</a:t>
            </a:r>
          </a:p>
        </p:txBody>
      </p:sp>
      <p:cxnSp>
        <p:nvCxnSpPr>
          <p:cNvPr id="16" name="Straight Arrow Connector 15">
            <a:extLst>
              <a:ext uri="{FF2B5EF4-FFF2-40B4-BE49-F238E27FC236}">
                <a16:creationId xmlns:a16="http://schemas.microsoft.com/office/drawing/2014/main" id="{3E8BF719-18FB-3D1C-9F99-B8A82FDA01BB}"/>
              </a:ext>
            </a:extLst>
          </p:cNvPr>
          <p:cNvCxnSpPr>
            <a:cxnSpLocks/>
            <a:stCxn id="14" idx="3"/>
          </p:cNvCxnSpPr>
          <p:nvPr/>
        </p:nvCxnSpPr>
        <p:spPr>
          <a:xfrm>
            <a:off x="2594046" y="2159383"/>
            <a:ext cx="57272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9EB7808C-7083-3394-4090-8CF959D3F45B}"/>
              </a:ext>
            </a:extLst>
          </p:cNvPr>
          <p:cNvCxnSpPr>
            <a:cxnSpLocks/>
            <a:stCxn id="15" idx="3"/>
          </p:cNvCxnSpPr>
          <p:nvPr/>
        </p:nvCxnSpPr>
        <p:spPr>
          <a:xfrm>
            <a:off x="2583034" y="2726456"/>
            <a:ext cx="583735" cy="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E0F0A9AF-7B93-B4B1-7A6C-90A30CBA2441}"/>
              </a:ext>
            </a:extLst>
          </p:cNvPr>
          <p:cNvSpPr/>
          <p:nvPr/>
        </p:nvSpPr>
        <p:spPr>
          <a:xfrm>
            <a:off x="3177781" y="1929342"/>
            <a:ext cx="1828547" cy="10241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Cambria Math" panose="02040503050406030204" pitchFamily="18" charset="0"/>
                <a:ea typeface="Cambria Math" panose="02040503050406030204" pitchFamily="18" charset="0"/>
              </a:rPr>
              <a:t>Computer</a:t>
            </a:r>
          </a:p>
        </p:txBody>
      </p:sp>
      <p:cxnSp>
        <p:nvCxnSpPr>
          <p:cNvPr id="19" name="Straight Arrow Connector 18">
            <a:extLst>
              <a:ext uri="{FF2B5EF4-FFF2-40B4-BE49-F238E27FC236}">
                <a16:creationId xmlns:a16="http://schemas.microsoft.com/office/drawing/2014/main" id="{F13305E6-CE9E-77D4-C22A-EB0862657546}"/>
              </a:ext>
            </a:extLst>
          </p:cNvPr>
          <p:cNvCxnSpPr>
            <a:cxnSpLocks/>
          </p:cNvCxnSpPr>
          <p:nvPr/>
        </p:nvCxnSpPr>
        <p:spPr>
          <a:xfrm>
            <a:off x="5006328" y="2441400"/>
            <a:ext cx="605759"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9963BC5-30E8-C34F-8C29-70E039C8BCF5}"/>
                  </a:ext>
                </a:extLst>
              </p:cNvPr>
              <p:cNvSpPr txBox="1"/>
              <p:nvPr/>
            </p:nvSpPr>
            <p:spPr>
              <a:xfrm>
                <a:off x="5612087" y="2210567"/>
                <a:ext cx="5997026" cy="461665"/>
              </a:xfrm>
              <a:prstGeom prst="rect">
                <a:avLst/>
              </a:prstGeom>
              <a:noFill/>
            </p:spPr>
            <p:txBody>
              <a:bodyPr wrap="none" rtlCol="0">
                <a:spAutoFit/>
              </a:bodyPr>
              <a:lstStyle/>
              <a:p>
                <a:r>
                  <a:rPr lang="en-US" sz="2400" dirty="0">
                    <a:solidFill>
                      <a:srgbClr val="0070C0"/>
                    </a:solidFill>
                    <a:latin typeface="Cambria Math" panose="02040503050406030204" pitchFamily="18" charset="0"/>
                    <a:ea typeface="Cambria Math" panose="02040503050406030204" pitchFamily="18" charset="0"/>
                  </a:rPr>
                  <a:t>Program	Program</a:t>
                </a:r>
                <a:r>
                  <a:rPr lang="en-US" sz="2400" dirty="0">
                    <a:latin typeface="Cambria Math" panose="02040503050406030204" pitchFamily="18" charset="0"/>
                    <a:ea typeface="Cambria Math" panose="02040503050406030204" pitchFamily="18" charset="0"/>
                  </a:rPr>
                  <a:t>(</a:t>
                </a:r>
                <a:r>
                  <a:rPr lang="en-US" sz="2400" dirty="0">
                    <a:solidFill>
                      <a:srgbClr val="C00000"/>
                    </a:solidFill>
                    <a:latin typeface="Cambria Math" panose="02040503050406030204" pitchFamily="18" charset="0"/>
                    <a:ea typeface="Cambria Math" panose="02040503050406030204" pitchFamily="18" charset="0"/>
                  </a:rPr>
                  <a:t>Description</a:t>
                </a:r>
                <a:r>
                  <a:rPr lang="en-US" sz="2400" dirty="0">
                    <a:latin typeface="Cambria Math" panose="02040503050406030204" pitchFamily="18" charset="0"/>
                    <a:ea typeface="Cambria Math" panose="02040503050406030204" pitchFamily="18" charset="0"/>
                  </a:rPr>
                  <a:t>) </a:t>
                </a:r>
                <a14:m>
                  <m:oMath xmlns:m="http://schemas.openxmlformats.org/officeDocument/2006/math">
                    <m:r>
                      <a:rPr lang="en-US" sz="2400" i="1" dirty="0" smtClean="0">
                        <a:latin typeface="Cambria Math" panose="02040503050406030204" pitchFamily="18" charset="0"/>
                        <a:ea typeface="Cambria Math" panose="02040503050406030204" pitchFamily="18" charset="0"/>
                      </a:rPr>
                      <m:t>≈</m:t>
                    </m:r>
                  </m:oMath>
                </a14:m>
                <a:r>
                  <a:rPr lang="en-US" sz="2400" dirty="0">
                    <a:latin typeface="Cambria Math" panose="02040503050406030204" pitchFamily="18" charset="0"/>
                    <a:ea typeface="Cambria Math" panose="02040503050406030204" pitchFamily="18" charset="0"/>
                  </a:rPr>
                  <a:t> </a:t>
                </a:r>
                <a:r>
                  <a:rPr lang="en-US" sz="2400" dirty="0">
                    <a:solidFill>
                      <a:schemeClr val="accent6">
                        <a:lumMod val="75000"/>
                      </a:schemeClr>
                    </a:solidFill>
                    <a:latin typeface="Cambria Math" panose="02040503050406030204" pitchFamily="18" charset="0"/>
                    <a:ea typeface="Cambria Math" panose="02040503050406030204" pitchFamily="18" charset="0"/>
                  </a:rPr>
                  <a:t>Data</a:t>
                </a:r>
                <a:r>
                  <a:rPr lang="en-US" sz="2400" dirty="0">
                    <a:latin typeface="Cambria Math" panose="02040503050406030204" pitchFamily="18" charset="0"/>
                    <a:ea typeface="Cambria Math" panose="02040503050406030204" pitchFamily="18" charset="0"/>
                  </a:rPr>
                  <a:t> </a:t>
                </a:r>
              </a:p>
            </p:txBody>
          </p:sp>
        </mc:Choice>
        <mc:Fallback xmlns="">
          <p:sp>
            <p:nvSpPr>
              <p:cNvPr id="20" name="TextBox 19">
                <a:extLst>
                  <a:ext uri="{FF2B5EF4-FFF2-40B4-BE49-F238E27FC236}">
                    <a16:creationId xmlns:a16="http://schemas.microsoft.com/office/drawing/2014/main" id="{39963BC5-30E8-C34F-8C29-70E039C8BCF5}"/>
                  </a:ext>
                </a:extLst>
              </p:cNvPr>
              <p:cNvSpPr txBox="1">
                <a:spLocks noRot="1" noChangeAspect="1" noMove="1" noResize="1" noEditPoints="1" noAdjustHandles="1" noChangeArrowheads="1" noChangeShapeType="1" noTextEdit="1"/>
              </p:cNvSpPr>
              <p:nvPr/>
            </p:nvSpPr>
            <p:spPr>
              <a:xfrm>
                <a:off x="5612087" y="2210567"/>
                <a:ext cx="5997026" cy="461665"/>
              </a:xfrm>
              <a:prstGeom prst="rect">
                <a:avLst/>
              </a:prstGeom>
              <a:blipFill>
                <a:blip r:embed="rId3"/>
                <a:stretch>
                  <a:fillRect l="-1695" t="-10811" b="-27027"/>
                </a:stretch>
              </a:blipFill>
            </p:spPr>
            <p:txBody>
              <a:bodyPr/>
              <a:lstStyle/>
              <a:p>
                <a:r>
                  <a:rPr lang="en-US">
                    <a:noFill/>
                  </a:rPr>
                  <a:t> </a:t>
                </a:r>
              </a:p>
            </p:txBody>
          </p:sp>
        </mc:Fallback>
      </mc:AlternateContent>
      <p:pic>
        <p:nvPicPr>
          <p:cNvPr id="21" name="Picture 2" descr="thumbnails.huggingface.co/social-thumbnails/spa...">
            <a:extLst>
              <a:ext uri="{FF2B5EF4-FFF2-40B4-BE49-F238E27FC236}">
                <a16:creationId xmlns:a16="http://schemas.microsoft.com/office/drawing/2014/main" id="{28D663A2-8929-DF46-727B-2638DBB28C6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42553" y="4032996"/>
            <a:ext cx="3488849" cy="1883887"/>
          </a:xfrm>
          <a:prstGeom prst="rect">
            <a:avLst/>
          </a:prstGeom>
          <a:noFill/>
          <a:extLst>
            <a:ext uri="{909E8E84-426E-40DD-AFC4-6F175D3DCCD1}">
              <a14:hiddenFill xmlns:a14="http://schemas.microsoft.com/office/drawing/2010/main">
                <a:solidFill>
                  <a:srgbClr val="FFFFFF"/>
                </a:solidFill>
              </a14:hiddenFill>
            </a:ext>
          </a:extLst>
        </p:spPr>
      </p:pic>
      <p:sp>
        <p:nvSpPr>
          <p:cNvPr id="22" name="Down Arrow 21">
            <a:extLst>
              <a:ext uri="{FF2B5EF4-FFF2-40B4-BE49-F238E27FC236}">
                <a16:creationId xmlns:a16="http://schemas.microsoft.com/office/drawing/2014/main" id="{8837560A-D8B2-2614-DB43-A004890BDF13}"/>
              </a:ext>
            </a:extLst>
          </p:cNvPr>
          <p:cNvSpPr/>
          <p:nvPr/>
        </p:nvSpPr>
        <p:spPr>
          <a:xfrm rot="16200000">
            <a:off x="3631655" y="4739564"/>
            <a:ext cx="484632" cy="4707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Down Arrow 22">
            <a:extLst>
              <a:ext uri="{FF2B5EF4-FFF2-40B4-BE49-F238E27FC236}">
                <a16:creationId xmlns:a16="http://schemas.microsoft.com/office/drawing/2014/main" id="{764D90BF-FD9B-820C-EE6C-0AC4F7C3EAF4}"/>
              </a:ext>
            </a:extLst>
          </p:cNvPr>
          <p:cNvSpPr/>
          <p:nvPr/>
        </p:nvSpPr>
        <p:spPr>
          <a:xfrm rot="16200000">
            <a:off x="7624461" y="4739564"/>
            <a:ext cx="484632" cy="4707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57E0A8B-43DB-3315-0C74-7242DAF7452E}"/>
              </a:ext>
            </a:extLst>
          </p:cNvPr>
          <p:cNvSpPr txBox="1"/>
          <p:nvPr/>
        </p:nvSpPr>
        <p:spPr>
          <a:xfrm>
            <a:off x="251795" y="4559439"/>
            <a:ext cx="3518750" cy="830997"/>
          </a:xfrm>
          <a:prstGeom prst="rect">
            <a:avLst/>
          </a:prstGeom>
          <a:noFill/>
        </p:spPr>
        <p:txBody>
          <a:bodyPr wrap="square">
            <a:spAutoFit/>
          </a:bodyPr>
          <a:lstStyle/>
          <a:p>
            <a:pPr algn="ctr"/>
            <a:r>
              <a:rPr lang="en-US" sz="2400" i="1" dirty="0">
                <a:latin typeface="Helvetica Neue" panose="02000503000000020004" pitchFamily="2" charset="0"/>
                <a:ea typeface="Helvetica Neue" panose="02000503000000020004" pitchFamily="2" charset="0"/>
                <a:cs typeface="Helvetica Neue" panose="02000503000000020004" pitchFamily="2" charset="0"/>
              </a:rPr>
              <a:t>“an astronaut riding a horse on mars”</a:t>
            </a:r>
          </a:p>
        </p:txBody>
      </p:sp>
      <p:pic>
        <p:nvPicPr>
          <p:cNvPr id="23556" name="Picture 4" descr="output">
            <a:extLst>
              <a:ext uri="{FF2B5EF4-FFF2-40B4-BE49-F238E27FC236}">
                <a16:creationId xmlns:a16="http://schemas.microsoft.com/office/drawing/2014/main" id="{1EE1ADA2-45A8-1478-0EC7-6F7DF885055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02152" y="3514189"/>
            <a:ext cx="2910193" cy="2910193"/>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534A20B7-081D-6B12-5A27-52218631C51A}"/>
              </a:ext>
            </a:extLst>
          </p:cNvPr>
          <p:cNvCxnSpPr/>
          <p:nvPr/>
        </p:nvCxnSpPr>
        <p:spPr>
          <a:xfrm>
            <a:off x="7147560" y="1694776"/>
            <a:ext cx="0" cy="1493247"/>
          </a:xfrm>
          <a:prstGeom prst="line">
            <a:avLst/>
          </a:prstGeom>
          <a:ln w="38100"/>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3A490B80-EEEE-82A5-C448-B36836718615}"/>
              </a:ext>
            </a:extLst>
          </p:cNvPr>
          <p:cNvSpPr txBox="1"/>
          <p:nvPr/>
        </p:nvSpPr>
        <p:spPr>
          <a:xfrm>
            <a:off x="1977275" y="2663398"/>
            <a:ext cx="415499" cy="461665"/>
          </a:xfrm>
          <a:prstGeom prst="rect">
            <a:avLst/>
          </a:prstGeom>
          <a:noFill/>
        </p:spPr>
        <p:txBody>
          <a:bodyPr wrap="none" rtlCol="0">
            <a:spAutoFit/>
          </a:bodyPr>
          <a:lstStyle/>
          <a:p>
            <a:pPr algn="r"/>
            <a:r>
              <a:rPr lang="en-US" sz="2400" dirty="0">
                <a:solidFill>
                  <a:schemeClr val="accent6">
                    <a:lumMod val="75000"/>
                  </a:schemeClr>
                </a:solidFill>
                <a:latin typeface="Cambria Math" panose="02040503050406030204" pitchFamily="18" charset="0"/>
                <a:ea typeface="Cambria Math" panose="02040503050406030204" pitchFamily="18" charset="0"/>
              </a:rPr>
              <a:t>…</a:t>
            </a:r>
          </a:p>
        </p:txBody>
      </p:sp>
      <p:sp>
        <p:nvSpPr>
          <p:cNvPr id="28" name="TextBox 27">
            <a:extLst>
              <a:ext uri="{FF2B5EF4-FFF2-40B4-BE49-F238E27FC236}">
                <a16:creationId xmlns:a16="http://schemas.microsoft.com/office/drawing/2014/main" id="{A72A8EE8-94BE-231E-B6C2-02C2443DD2ED}"/>
              </a:ext>
            </a:extLst>
          </p:cNvPr>
          <p:cNvSpPr txBox="1"/>
          <p:nvPr/>
        </p:nvSpPr>
        <p:spPr>
          <a:xfrm>
            <a:off x="1977275" y="2096670"/>
            <a:ext cx="415499" cy="461665"/>
          </a:xfrm>
          <a:prstGeom prst="rect">
            <a:avLst/>
          </a:prstGeom>
          <a:noFill/>
        </p:spPr>
        <p:txBody>
          <a:bodyPr wrap="none" rtlCol="0">
            <a:spAutoFit/>
          </a:bodyPr>
          <a:lstStyle/>
          <a:p>
            <a:pPr algn="r"/>
            <a:r>
              <a:rPr lang="en-US" sz="2400" dirty="0">
                <a:solidFill>
                  <a:srgbClr val="C00000"/>
                </a:solidFill>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1706098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722017-35B3-1633-E37D-8FD405972356}"/>
              </a:ext>
            </a:extLst>
          </p:cNvPr>
          <p:cNvSpPr>
            <a:spLocks noGrp="1"/>
          </p:cNvSpPr>
          <p:nvPr>
            <p:ph type="sldNum" sz="quarter" idx="12"/>
          </p:nvPr>
        </p:nvSpPr>
        <p:spPr/>
        <p:txBody>
          <a:bodyPr/>
          <a:lstStyle/>
          <a:p>
            <a:fld id="{76FA2F82-6A1E-A34A-B9BA-E852B1B37EE3}" type="slidenum">
              <a:rPr lang="en-US" smtClean="0"/>
              <a:t>25</a:t>
            </a:fld>
            <a:endParaRPr lang="en-US"/>
          </a:p>
        </p:txBody>
      </p:sp>
      <p:pic>
        <p:nvPicPr>
          <p:cNvPr id="23554" name="Picture 2" descr="Synthetic data in machine learning for medicine and healthcare | Nature  Biomedical Engineering">
            <a:extLst>
              <a:ext uri="{FF2B5EF4-FFF2-40B4-BE49-F238E27FC236}">
                <a16:creationId xmlns:a16="http://schemas.microsoft.com/office/drawing/2014/main" id="{91F86C6B-9EAF-532C-45DF-637A0D50EF7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27805" y="2425762"/>
            <a:ext cx="4710828" cy="42147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842A44E-F828-B48B-18E4-F54E21854F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72229" y="2471196"/>
            <a:ext cx="2813050" cy="180975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F452048-7BB4-8FAD-9998-548A34DC0D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7154" y="4443207"/>
            <a:ext cx="2743200" cy="207540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FA8E18D6-ADF8-6596-5B61-645B5134FA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78282" y="291228"/>
            <a:ext cx="8920702" cy="1809750"/>
          </a:xfrm>
          <a:prstGeom prst="rect">
            <a:avLst/>
          </a:prstGeom>
          <a:ln>
            <a:noFill/>
          </a:ln>
          <a:effectLst/>
        </p:spPr>
      </p:pic>
      <p:sp>
        <p:nvSpPr>
          <p:cNvPr id="12" name="TextBox 11">
            <a:extLst>
              <a:ext uri="{FF2B5EF4-FFF2-40B4-BE49-F238E27FC236}">
                <a16:creationId xmlns:a16="http://schemas.microsoft.com/office/drawing/2014/main" id="{C74E6038-3827-2752-BAC8-1275B894F880}"/>
              </a:ext>
            </a:extLst>
          </p:cNvPr>
          <p:cNvSpPr txBox="1"/>
          <p:nvPr/>
        </p:nvSpPr>
        <p:spPr>
          <a:xfrm>
            <a:off x="1527806" y="2170144"/>
            <a:ext cx="2251714" cy="369332"/>
          </a:xfrm>
          <a:prstGeom prst="rect">
            <a:avLst/>
          </a:prstGeom>
          <a:solidFill>
            <a:schemeClr val="bg1"/>
          </a:solidFill>
        </p:spPr>
        <p:txBody>
          <a:bodyPr wrap="square" rtlCol="0">
            <a:spAutoFit/>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Synthetic</a:t>
            </a:r>
          </a:p>
        </p:txBody>
      </p:sp>
      <p:sp>
        <p:nvSpPr>
          <p:cNvPr id="13" name="TextBox 12">
            <a:extLst>
              <a:ext uri="{FF2B5EF4-FFF2-40B4-BE49-F238E27FC236}">
                <a16:creationId xmlns:a16="http://schemas.microsoft.com/office/drawing/2014/main" id="{4CD5D967-AE36-0A41-2857-009FFC1824D1}"/>
              </a:ext>
            </a:extLst>
          </p:cNvPr>
          <p:cNvSpPr txBox="1"/>
          <p:nvPr/>
        </p:nvSpPr>
        <p:spPr>
          <a:xfrm>
            <a:off x="4587240" y="2170144"/>
            <a:ext cx="1052148" cy="369332"/>
          </a:xfrm>
          <a:prstGeom prst="rect">
            <a:avLst/>
          </a:prstGeom>
          <a:solidFill>
            <a:schemeClr val="bg1"/>
          </a:solidFill>
        </p:spPr>
        <p:txBody>
          <a:bodyPr wrap="square" rtlCol="0">
            <a:spAutoFit/>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Real</a:t>
            </a:r>
          </a:p>
        </p:txBody>
      </p:sp>
    </p:spTree>
    <p:extLst>
      <p:ext uri="{BB962C8B-B14F-4D97-AF65-F5344CB8AC3E}">
        <p14:creationId xmlns:p14="http://schemas.microsoft.com/office/powerpoint/2010/main" val="2951670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9F679076-1CA0-67C9-544C-01982B9AFB0B}"/>
              </a:ext>
            </a:extLst>
          </p:cNvPr>
          <p:cNvSpPr>
            <a:spLocks noGrp="1"/>
          </p:cNvSpPr>
          <p:nvPr>
            <p:ph type="sldNum" sz="quarter" idx="12"/>
          </p:nvPr>
        </p:nvSpPr>
        <p:spPr/>
        <p:txBody>
          <a:bodyPr/>
          <a:lstStyle/>
          <a:p>
            <a:fld id="{76FA2F82-6A1E-A34A-B9BA-E852B1B37EE3}" type="slidenum">
              <a:rPr lang="en-US" smtClean="0"/>
              <a:t>26</a:t>
            </a:fld>
            <a:endParaRPr lang="en-US"/>
          </a:p>
        </p:txBody>
      </p:sp>
      <p:sp>
        <p:nvSpPr>
          <p:cNvPr id="4" name="Title 3">
            <a:extLst>
              <a:ext uri="{FF2B5EF4-FFF2-40B4-BE49-F238E27FC236}">
                <a16:creationId xmlns:a16="http://schemas.microsoft.com/office/drawing/2014/main" id="{1B5EB11A-B25A-D1D3-CEBE-043DD7D39C86}"/>
              </a:ext>
            </a:extLst>
          </p:cNvPr>
          <p:cNvSpPr>
            <a:spLocks noGrp="1"/>
          </p:cNvSpPr>
          <p:nvPr>
            <p:ph type="title"/>
          </p:nvPr>
        </p:nvSpPr>
        <p:spPr>
          <a:xfrm>
            <a:off x="1" y="365125"/>
            <a:ext cx="12192000" cy="1325563"/>
          </a:xfrm>
        </p:spPr>
        <p:txBody>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Generated data isn’t</a:t>
            </a:r>
            <a:r>
              <a:rPr lang="en-US"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 </a:t>
            </a:r>
            <a:r>
              <a:rPr lang="en-US" b="1" dirty="0">
                <a:latin typeface="Helvetica Neue" panose="02000503000000020004" pitchFamily="2" charset="0"/>
                <a:ea typeface="Helvetica Neue" panose="02000503000000020004" pitchFamily="2" charset="0"/>
                <a:cs typeface="Helvetica Neue" panose="02000503000000020004" pitchFamily="2" charset="0"/>
              </a:rPr>
              <a:t>always </a:t>
            </a:r>
            <a:r>
              <a:rPr lang="en-US" b="1"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synthetic</a:t>
            </a:r>
            <a:r>
              <a:rPr lang="en-US" b="1"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12" name="Picture 11" descr="A close-up of a person smiling&#10;&#10;Description automatically generated">
            <a:extLst>
              <a:ext uri="{FF2B5EF4-FFF2-40B4-BE49-F238E27FC236}">
                <a16:creationId xmlns:a16="http://schemas.microsoft.com/office/drawing/2014/main" id="{A9BF0C98-B40F-3230-B41E-ABCDCEAFC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9658" y="2539852"/>
            <a:ext cx="1997689" cy="1997689"/>
          </a:xfrm>
          <a:prstGeom prst="rect">
            <a:avLst/>
          </a:prstGeom>
        </p:spPr>
      </p:pic>
      <p:pic>
        <p:nvPicPr>
          <p:cNvPr id="4098" name="Picture 2" descr="thumbnails.huggingface.co/social-thumbnails/spa...">
            <a:extLst>
              <a:ext uri="{FF2B5EF4-FFF2-40B4-BE49-F238E27FC236}">
                <a16:creationId xmlns:a16="http://schemas.microsoft.com/office/drawing/2014/main" id="{45639BB3-8340-4F9A-3093-609D2F3712B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88731" y="2877300"/>
            <a:ext cx="2454865" cy="132556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F2E144A-5DAE-825E-0A09-0628E366AB69}"/>
              </a:ext>
            </a:extLst>
          </p:cNvPr>
          <p:cNvSpPr txBox="1"/>
          <p:nvPr/>
        </p:nvSpPr>
        <p:spPr>
          <a:xfrm>
            <a:off x="527583" y="3338641"/>
            <a:ext cx="2390398" cy="400110"/>
          </a:xfrm>
          <a:prstGeom prst="rect">
            <a:avLst/>
          </a:prstGeom>
          <a:noFill/>
        </p:spPr>
        <p:txBody>
          <a:bodyPr wrap="none" rtlCol="0">
            <a:spAutoFit/>
          </a:bodyPr>
          <a:lstStyle/>
          <a:p>
            <a:r>
              <a:rPr lang="en-US" sz="2000" i="1" dirty="0">
                <a:latin typeface="Helvetica Neue" panose="02000503000000020004" pitchFamily="2" charset="0"/>
                <a:ea typeface="Helvetica Neue" panose="02000503000000020004" pitchFamily="2" charset="0"/>
                <a:cs typeface="Helvetica Neue" panose="02000503000000020004" pitchFamily="2" charset="0"/>
              </a:rPr>
              <a:t>“Ann Graham </a:t>
            </a:r>
            <a:r>
              <a:rPr lang="en-US" sz="2000" i="1" dirty="0" err="1">
                <a:latin typeface="Helvetica Neue" panose="02000503000000020004" pitchFamily="2" charset="0"/>
                <a:ea typeface="Helvetica Neue" panose="02000503000000020004" pitchFamily="2" charset="0"/>
                <a:cs typeface="Helvetica Neue" panose="02000503000000020004" pitchFamily="2" charset="0"/>
              </a:rPr>
              <a:t>Lotz</a:t>
            </a:r>
            <a:r>
              <a:rPr lang="en-US" sz="2000" i="1"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16" name="Down Arrow 15">
            <a:extLst>
              <a:ext uri="{FF2B5EF4-FFF2-40B4-BE49-F238E27FC236}">
                <a16:creationId xmlns:a16="http://schemas.microsoft.com/office/drawing/2014/main" id="{04D7A434-E63B-A991-1979-44C5ED013A83}"/>
              </a:ext>
            </a:extLst>
          </p:cNvPr>
          <p:cNvSpPr/>
          <p:nvPr/>
        </p:nvSpPr>
        <p:spPr>
          <a:xfrm rot="16200000">
            <a:off x="2911040" y="3329684"/>
            <a:ext cx="484632" cy="4707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5D3EE19-2320-B33D-566F-CB7A5ABB13B6}"/>
              </a:ext>
            </a:extLst>
          </p:cNvPr>
          <p:cNvSpPr txBox="1"/>
          <p:nvPr/>
        </p:nvSpPr>
        <p:spPr>
          <a:xfrm>
            <a:off x="838200" y="6075144"/>
            <a:ext cx="9551999" cy="646331"/>
          </a:xfrm>
          <a:prstGeom prst="rect">
            <a:avLst/>
          </a:prstGeom>
          <a:noFill/>
        </p:spPr>
        <p:txBody>
          <a:bodyPr wrap="square">
            <a:spAutoFit/>
          </a:bodyPr>
          <a:lstStyle/>
          <a:p>
            <a:r>
              <a:rPr lang="en-US" i="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Extracting Training Data from Diffusion Models,</a:t>
            </a:r>
          </a:p>
          <a:p>
            <a:r>
              <a:rPr lang="en-US"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Carlini</a:t>
            </a:r>
            <a:r>
              <a:rPr lang="en-US"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Hayes, Nasr, Jagielski, Sehwag, </a:t>
            </a:r>
            <a:r>
              <a:rPr lang="en-US"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Tramèr</a:t>
            </a:r>
            <a:r>
              <a:rPr lang="en-US"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Balle</a:t>
            </a:r>
            <a:r>
              <a:rPr lang="en-US"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Ippolito and Wallace. preprint 2023.</a:t>
            </a:r>
          </a:p>
        </p:txBody>
      </p:sp>
      <p:grpSp>
        <p:nvGrpSpPr>
          <p:cNvPr id="23" name="Group 22">
            <a:extLst>
              <a:ext uri="{FF2B5EF4-FFF2-40B4-BE49-F238E27FC236}">
                <a16:creationId xmlns:a16="http://schemas.microsoft.com/office/drawing/2014/main" id="{69E152C8-E996-C803-0A0D-DCE8E91EA886}"/>
              </a:ext>
            </a:extLst>
          </p:cNvPr>
          <p:cNvGrpSpPr>
            <a:grpSpLocks noChangeAspect="1"/>
          </p:cNvGrpSpPr>
          <p:nvPr/>
        </p:nvGrpSpPr>
        <p:grpSpPr>
          <a:xfrm>
            <a:off x="9162777" y="1795695"/>
            <a:ext cx="2454843" cy="3886112"/>
            <a:chOff x="245110" y="966355"/>
            <a:chExt cx="3190421" cy="5050560"/>
          </a:xfrm>
        </p:grpSpPr>
        <p:pic>
          <p:nvPicPr>
            <p:cNvPr id="20" name="Picture 19">
              <a:extLst>
                <a:ext uri="{FF2B5EF4-FFF2-40B4-BE49-F238E27FC236}">
                  <a16:creationId xmlns:a16="http://schemas.microsoft.com/office/drawing/2014/main" id="{6AD2226D-1140-3AA1-A9E3-1C3E566BF7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5110" y="966355"/>
              <a:ext cx="3190421" cy="5050560"/>
            </a:xfrm>
            <a:prstGeom prst="rect">
              <a:avLst/>
            </a:prstGeom>
          </p:spPr>
        </p:pic>
        <p:sp>
          <p:nvSpPr>
            <p:cNvPr id="21" name="Rectangle 20">
              <a:extLst>
                <a:ext uri="{FF2B5EF4-FFF2-40B4-BE49-F238E27FC236}">
                  <a16:creationId xmlns:a16="http://schemas.microsoft.com/office/drawing/2014/main" id="{311C6F3F-1BE9-00AC-0E85-ACCE46045B24}"/>
                </a:ext>
              </a:extLst>
            </p:cNvPr>
            <p:cNvSpPr/>
            <p:nvPr/>
          </p:nvSpPr>
          <p:spPr>
            <a:xfrm>
              <a:off x="605246" y="1379374"/>
              <a:ext cx="2610533" cy="3713617"/>
            </a:xfrm>
            <a:prstGeom prst="rect">
              <a:avLst/>
            </a:prstGeom>
            <a:solidFill>
              <a:srgbClr val="F8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6217E64-4F1D-E60C-4A84-B24569E4F3AE}"/>
                </a:ext>
              </a:extLst>
            </p:cNvPr>
            <p:cNvPicPr>
              <a:picLocks noChangeAspect="1"/>
            </p:cNvPicPr>
            <p:nvPr/>
          </p:nvPicPr>
          <p:blipFill>
            <a:blip r:embed="rId6"/>
            <a:stretch>
              <a:fillRect/>
            </a:stretch>
          </p:blipFill>
          <p:spPr>
            <a:xfrm>
              <a:off x="472579" y="1807434"/>
              <a:ext cx="2743200" cy="2743200"/>
            </a:xfrm>
            <a:prstGeom prst="rect">
              <a:avLst/>
            </a:prstGeom>
          </p:spPr>
        </p:pic>
      </p:grpSp>
      <p:sp>
        <p:nvSpPr>
          <p:cNvPr id="24" name="Down Arrow 23">
            <a:extLst>
              <a:ext uri="{FF2B5EF4-FFF2-40B4-BE49-F238E27FC236}">
                <a16:creationId xmlns:a16="http://schemas.microsoft.com/office/drawing/2014/main" id="{42436884-9116-D34A-2054-6D490696B7EB}"/>
              </a:ext>
            </a:extLst>
          </p:cNvPr>
          <p:cNvSpPr/>
          <p:nvPr/>
        </p:nvSpPr>
        <p:spPr>
          <a:xfrm rot="16200000">
            <a:off x="5836655" y="3329684"/>
            <a:ext cx="484632" cy="4707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27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9F679076-1CA0-67C9-544C-01982B9AFB0B}"/>
              </a:ext>
            </a:extLst>
          </p:cNvPr>
          <p:cNvSpPr>
            <a:spLocks noGrp="1"/>
          </p:cNvSpPr>
          <p:nvPr>
            <p:ph type="sldNum" sz="quarter" idx="12"/>
          </p:nvPr>
        </p:nvSpPr>
        <p:spPr/>
        <p:txBody>
          <a:bodyPr/>
          <a:lstStyle/>
          <a:p>
            <a:fld id="{76FA2F82-6A1E-A34A-B9BA-E852B1B37EE3}" type="slidenum">
              <a:rPr lang="en-US" smtClean="0"/>
              <a:t>27</a:t>
            </a:fld>
            <a:endParaRPr lang="en-US"/>
          </a:p>
        </p:txBody>
      </p:sp>
      <p:pic>
        <p:nvPicPr>
          <p:cNvPr id="22" name="Picture 21">
            <a:extLst>
              <a:ext uri="{FF2B5EF4-FFF2-40B4-BE49-F238E27FC236}">
                <a16:creationId xmlns:a16="http://schemas.microsoft.com/office/drawing/2014/main" id="{A80BF4F6-324F-80E3-B07B-85A7E7C38017}"/>
              </a:ext>
            </a:extLst>
          </p:cNvPr>
          <p:cNvPicPr>
            <a:picLocks noChangeAspect="1"/>
          </p:cNvPicPr>
          <p:nvPr/>
        </p:nvPicPr>
        <p:blipFill>
          <a:blip r:embed="rId2"/>
          <a:stretch>
            <a:fillRect/>
          </a:stretch>
        </p:blipFill>
        <p:spPr>
          <a:xfrm>
            <a:off x="4015670" y="1348670"/>
            <a:ext cx="4160659" cy="4160659"/>
          </a:xfrm>
          <a:prstGeom prst="rect">
            <a:avLst/>
          </a:prstGeom>
        </p:spPr>
      </p:pic>
      <p:sp>
        <p:nvSpPr>
          <p:cNvPr id="6" name="TextBox 5">
            <a:extLst>
              <a:ext uri="{FF2B5EF4-FFF2-40B4-BE49-F238E27FC236}">
                <a16:creationId xmlns:a16="http://schemas.microsoft.com/office/drawing/2014/main" id="{89CAA44E-F46A-1BD2-8079-7105F9955C89}"/>
              </a:ext>
            </a:extLst>
          </p:cNvPr>
          <p:cNvSpPr txBox="1"/>
          <p:nvPr/>
        </p:nvSpPr>
        <p:spPr>
          <a:xfrm>
            <a:off x="5335214" y="825450"/>
            <a:ext cx="1521570" cy="523220"/>
          </a:xfrm>
          <a:prstGeom prst="rect">
            <a:avLst/>
          </a:prstGeom>
          <a:noFill/>
        </p:spPr>
        <p:txBody>
          <a:bodyPr wrap="none" rtlCol="0">
            <a:spAutoFit/>
          </a:bodyPr>
          <a:lstStyle/>
          <a:p>
            <a:r>
              <a:rPr lang="en-US" sz="2800" b="1" dirty="0">
                <a:latin typeface="Helvetica Neue" panose="02000503000000020004" pitchFamily="2" charset="0"/>
                <a:ea typeface="Helvetica Neue" panose="02000503000000020004" pitchFamily="2" charset="0"/>
                <a:cs typeface="Helvetica Neue" panose="02000503000000020004" pitchFamily="2" charset="0"/>
              </a:rPr>
              <a:t>Original</a:t>
            </a:r>
          </a:p>
        </p:txBody>
      </p:sp>
    </p:spTree>
    <p:extLst>
      <p:ext uri="{BB962C8B-B14F-4D97-AF65-F5344CB8AC3E}">
        <p14:creationId xmlns:p14="http://schemas.microsoft.com/office/powerpoint/2010/main" val="1976758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9F679076-1CA0-67C9-544C-01982B9AFB0B}"/>
              </a:ext>
            </a:extLst>
          </p:cNvPr>
          <p:cNvSpPr>
            <a:spLocks noGrp="1"/>
          </p:cNvSpPr>
          <p:nvPr>
            <p:ph type="sldNum" sz="quarter" idx="12"/>
          </p:nvPr>
        </p:nvSpPr>
        <p:spPr/>
        <p:txBody>
          <a:bodyPr/>
          <a:lstStyle/>
          <a:p>
            <a:fld id="{76FA2F82-6A1E-A34A-B9BA-E852B1B37EE3}" type="slidenum">
              <a:rPr lang="en-US" smtClean="0"/>
              <a:t>28</a:t>
            </a:fld>
            <a:endParaRPr lang="en-US"/>
          </a:p>
        </p:txBody>
      </p:sp>
      <p:pic>
        <p:nvPicPr>
          <p:cNvPr id="12" name="Picture 11" descr="A close-up of a person smiling&#10;&#10;Description automatically generated">
            <a:extLst>
              <a:ext uri="{FF2B5EF4-FFF2-40B4-BE49-F238E27FC236}">
                <a16:creationId xmlns:a16="http://schemas.microsoft.com/office/drawing/2014/main" id="{A9BF0C98-B40F-3230-B41E-ABCDCEAFCE7D}"/>
              </a:ext>
            </a:extLst>
          </p:cNvPr>
          <p:cNvPicPr>
            <a:picLocks noChangeAspect="1"/>
          </p:cNvPicPr>
          <p:nvPr/>
        </p:nvPicPr>
        <p:blipFill>
          <a:blip r:embed="rId2"/>
          <a:stretch>
            <a:fillRect/>
          </a:stretch>
        </p:blipFill>
        <p:spPr>
          <a:xfrm>
            <a:off x="4015740" y="1348740"/>
            <a:ext cx="4160520" cy="4160520"/>
          </a:xfrm>
          <a:prstGeom prst="rect">
            <a:avLst/>
          </a:prstGeom>
        </p:spPr>
      </p:pic>
      <p:sp>
        <p:nvSpPr>
          <p:cNvPr id="3" name="TextBox 2">
            <a:extLst>
              <a:ext uri="{FF2B5EF4-FFF2-40B4-BE49-F238E27FC236}">
                <a16:creationId xmlns:a16="http://schemas.microsoft.com/office/drawing/2014/main" id="{FA17A669-0AAC-7AFC-19FC-DE755D6B135F}"/>
              </a:ext>
            </a:extLst>
          </p:cNvPr>
          <p:cNvSpPr txBox="1"/>
          <p:nvPr/>
        </p:nvSpPr>
        <p:spPr>
          <a:xfrm>
            <a:off x="5104382" y="825520"/>
            <a:ext cx="1983235" cy="523220"/>
          </a:xfrm>
          <a:prstGeom prst="rect">
            <a:avLst/>
          </a:prstGeom>
          <a:noFill/>
        </p:spPr>
        <p:txBody>
          <a:bodyPr wrap="none" rtlCol="0">
            <a:spAutoFit/>
          </a:bodyPr>
          <a:lstStyle/>
          <a:p>
            <a:r>
              <a:rPr lang="en-US" sz="2800" b="1" dirty="0">
                <a:latin typeface="Helvetica Neue" panose="02000503000000020004" pitchFamily="2" charset="0"/>
                <a:ea typeface="Helvetica Neue" panose="02000503000000020004" pitchFamily="2" charset="0"/>
                <a:cs typeface="Helvetica Neue" panose="02000503000000020004" pitchFamily="2" charset="0"/>
              </a:rPr>
              <a:t>Generated</a:t>
            </a:r>
          </a:p>
        </p:txBody>
      </p:sp>
    </p:spTree>
    <p:extLst>
      <p:ext uri="{BB962C8B-B14F-4D97-AF65-F5344CB8AC3E}">
        <p14:creationId xmlns:p14="http://schemas.microsoft.com/office/powerpoint/2010/main" val="4021011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239F-4487-57C4-4F04-420E8DA5029B}"/>
              </a:ext>
            </a:extLst>
          </p:cNvPr>
          <p:cNvSpPr>
            <a:spLocks noGrp="1"/>
          </p:cNvSpPr>
          <p:nvPr>
            <p:ph type="title"/>
          </p:nvPr>
        </p:nvSpPr>
        <p:spPr/>
        <p:txBody>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What does this mean for </a:t>
            </a:r>
            <a:r>
              <a:rPr lang="en-US" b="1"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copyright</a:t>
            </a:r>
            <a:r>
              <a:rPr lang="en-US" b="1"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6" name="Picture 5">
            <a:extLst>
              <a:ext uri="{FF2B5EF4-FFF2-40B4-BE49-F238E27FC236}">
                <a16:creationId xmlns:a16="http://schemas.microsoft.com/office/drawing/2014/main" id="{9CED787B-12BE-CE51-E6E4-91BEE69ABD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278" y="2633013"/>
            <a:ext cx="3947277" cy="2625093"/>
          </a:xfrm>
          <a:prstGeom prst="rect">
            <a:avLst/>
          </a:prstGeom>
        </p:spPr>
      </p:pic>
      <p:pic>
        <p:nvPicPr>
          <p:cNvPr id="7" name="Picture 6">
            <a:extLst>
              <a:ext uri="{FF2B5EF4-FFF2-40B4-BE49-F238E27FC236}">
                <a16:creationId xmlns:a16="http://schemas.microsoft.com/office/drawing/2014/main" id="{BB538808-6921-CF02-FB89-75216A6DE6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56770" y="2632476"/>
            <a:ext cx="2625630" cy="2625630"/>
          </a:xfrm>
          <a:prstGeom prst="rect">
            <a:avLst/>
          </a:prstGeom>
        </p:spPr>
      </p:pic>
      <p:sp>
        <p:nvSpPr>
          <p:cNvPr id="12" name="Slide Number Placeholder 11">
            <a:extLst>
              <a:ext uri="{FF2B5EF4-FFF2-40B4-BE49-F238E27FC236}">
                <a16:creationId xmlns:a16="http://schemas.microsoft.com/office/drawing/2014/main" id="{F80E5872-B43F-4491-DC78-A93D0DD3BDCA}"/>
              </a:ext>
            </a:extLst>
          </p:cNvPr>
          <p:cNvSpPr>
            <a:spLocks noGrp="1"/>
          </p:cNvSpPr>
          <p:nvPr>
            <p:ph type="sldNum" sz="quarter" idx="12"/>
          </p:nvPr>
        </p:nvSpPr>
        <p:spPr/>
        <p:txBody>
          <a:bodyPr/>
          <a:lstStyle/>
          <a:p>
            <a:fld id="{76FA2F82-6A1E-A34A-B9BA-E852B1B37EE3}" type="slidenum">
              <a:rPr lang="en-US" smtClean="0"/>
              <a:t>29</a:t>
            </a:fld>
            <a:endParaRPr lang="en-US"/>
          </a:p>
        </p:txBody>
      </p:sp>
      <p:pic>
        <p:nvPicPr>
          <p:cNvPr id="15" name="Picture 14">
            <a:extLst>
              <a:ext uri="{FF2B5EF4-FFF2-40B4-BE49-F238E27FC236}">
                <a16:creationId xmlns:a16="http://schemas.microsoft.com/office/drawing/2014/main" id="{03A69A3C-F680-9E41-6FCF-D49FCC46C1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7141" y="2732450"/>
            <a:ext cx="3922043" cy="2425681"/>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381A2D9E-7712-C1AB-9384-0982FAC41DCC}"/>
              </a:ext>
            </a:extLst>
          </p:cNvPr>
          <p:cNvSpPr txBox="1"/>
          <p:nvPr/>
        </p:nvSpPr>
        <p:spPr>
          <a:xfrm>
            <a:off x="1697228" y="2114265"/>
            <a:ext cx="1417376" cy="523220"/>
          </a:xfrm>
          <a:prstGeom prst="rect">
            <a:avLst/>
          </a:prstGeom>
          <a:noFill/>
        </p:spPr>
        <p:txBody>
          <a:bodyPr wrap="none" rtlCol="0">
            <a:spAutoFi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Original</a:t>
            </a:r>
          </a:p>
        </p:txBody>
      </p:sp>
      <p:sp>
        <p:nvSpPr>
          <p:cNvPr id="17" name="TextBox 16">
            <a:extLst>
              <a:ext uri="{FF2B5EF4-FFF2-40B4-BE49-F238E27FC236}">
                <a16:creationId xmlns:a16="http://schemas.microsoft.com/office/drawing/2014/main" id="{D46D35DA-47FD-DF1F-4723-5FD1CFAE7ADF}"/>
              </a:ext>
            </a:extLst>
          </p:cNvPr>
          <p:cNvSpPr txBox="1"/>
          <p:nvPr/>
        </p:nvSpPr>
        <p:spPr>
          <a:xfrm>
            <a:off x="9332469" y="2114265"/>
            <a:ext cx="1874231" cy="523220"/>
          </a:xfrm>
          <a:prstGeom prst="rect">
            <a:avLst/>
          </a:prstGeom>
          <a:noFill/>
        </p:spPr>
        <p:txBody>
          <a:bodyPr wrap="none" rtlCol="0">
            <a:spAutoFi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Generated</a:t>
            </a:r>
          </a:p>
        </p:txBody>
      </p:sp>
    </p:spTree>
    <p:extLst>
      <p:ext uri="{BB962C8B-B14F-4D97-AF65-F5344CB8AC3E}">
        <p14:creationId xmlns:p14="http://schemas.microsoft.com/office/powerpoint/2010/main" val="2614833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412DE4-ADF4-C73C-6602-B1373E79A2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1310" y="4786781"/>
            <a:ext cx="4133088" cy="1940022"/>
          </a:xfrm>
          <a:prstGeom prst="rect">
            <a:avLst/>
          </a:prstGeom>
        </p:spPr>
      </p:pic>
      <p:pic>
        <p:nvPicPr>
          <p:cNvPr id="8" name="Picture 7">
            <a:extLst>
              <a:ext uri="{FF2B5EF4-FFF2-40B4-BE49-F238E27FC236}">
                <a16:creationId xmlns:a16="http://schemas.microsoft.com/office/drawing/2014/main" id="{7C96CC67-91E4-2BCE-570E-39343CC985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38" y="1976394"/>
            <a:ext cx="3931920" cy="3102851"/>
          </a:xfrm>
          <a:prstGeom prst="rect">
            <a:avLst/>
          </a:prstGeom>
          <a:ln w="76200">
            <a:solidFill>
              <a:srgbClr val="FFFF00"/>
            </a:solidFill>
          </a:ln>
        </p:spPr>
      </p:pic>
      <p:pic>
        <p:nvPicPr>
          <p:cNvPr id="9" name="Picture 8">
            <a:extLst>
              <a:ext uri="{FF2B5EF4-FFF2-40B4-BE49-F238E27FC236}">
                <a16:creationId xmlns:a16="http://schemas.microsoft.com/office/drawing/2014/main" id="{2837779E-56B9-E3D2-3C24-453F86F188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538" y="5144843"/>
            <a:ext cx="3931920" cy="1581960"/>
          </a:xfrm>
          <a:prstGeom prst="rect">
            <a:avLst/>
          </a:prstGeom>
          <a:ln w="76200">
            <a:solidFill>
              <a:srgbClr val="FFFF00"/>
            </a:solidFill>
          </a:ln>
        </p:spPr>
      </p:pic>
      <p:pic>
        <p:nvPicPr>
          <p:cNvPr id="11" name="Picture 10">
            <a:extLst>
              <a:ext uri="{FF2B5EF4-FFF2-40B4-BE49-F238E27FC236}">
                <a16:creationId xmlns:a16="http://schemas.microsoft.com/office/drawing/2014/main" id="{8916CDBB-C77E-9A9E-65F8-DF998106CF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39902" y="100927"/>
            <a:ext cx="3747476" cy="2367952"/>
          </a:xfrm>
          <a:prstGeom prst="rect">
            <a:avLst/>
          </a:prstGeom>
        </p:spPr>
      </p:pic>
      <p:pic>
        <p:nvPicPr>
          <p:cNvPr id="13" name="Picture 12">
            <a:extLst>
              <a:ext uri="{FF2B5EF4-FFF2-40B4-BE49-F238E27FC236}">
                <a16:creationId xmlns:a16="http://schemas.microsoft.com/office/drawing/2014/main" id="{97C1135C-51D7-C552-6E40-B9DC018B616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39902" y="4755625"/>
            <a:ext cx="3749758" cy="1971178"/>
          </a:xfrm>
          <a:prstGeom prst="rect">
            <a:avLst/>
          </a:prstGeom>
        </p:spPr>
      </p:pic>
      <p:pic>
        <p:nvPicPr>
          <p:cNvPr id="19458" name="Picture 2" descr="Amazon Echo Dot Review - NotebookCheck.net Reviews">
            <a:extLst>
              <a:ext uri="{FF2B5EF4-FFF2-40B4-BE49-F238E27FC236}">
                <a16:creationId xmlns:a16="http://schemas.microsoft.com/office/drawing/2014/main" id="{FAC6179C-DB11-92F3-0650-7BFF9EF6A20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09538" y="100929"/>
            <a:ext cx="3931920" cy="1809867"/>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4B1C408-F077-04E6-5FC5-94BCBC7ADE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39902" y="2519356"/>
            <a:ext cx="3752963" cy="2185792"/>
          </a:xfrm>
          <a:prstGeom prst="rect">
            <a:avLst/>
          </a:prstGeom>
        </p:spPr>
      </p:pic>
      <p:pic>
        <p:nvPicPr>
          <p:cNvPr id="16" name="Picture 15">
            <a:extLst>
              <a:ext uri="{FF2B5EF4-FFF2-40B4-BE49-F238E27FC236}">
                <a16:creationId xmlns:a16="http://schemas.microsoft.com/office/drawing/2014/main" id="{7E62AE17-BFB0-E369-8E09-849A5600D3E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91310" y="100927"/>
            <a:ext cx="4134980" cy="2008977"/>
          </a:xfrm>
          <a:prstGeom prst="rect">
            <a:avLst/>
          </a:prstGeom>
        </p:spPr>
      </p:pic>
      <p:pic>
        <p:nvPicPr>
          <p:cNvPr id="19462" name="Picture 6" descr="HUENIT: The Robotic Arm to Help Your Ideas Become Reality">
            <a:extLst>
              <a:ext uri="{FF2B5EF4-FFF2-40B4-BE49-F238E27FC236}">
                <a16:creationId xmlns:a16="http://schemas.microsoft.com/office/drawing/2014/main" id="{20BEF5EC-6E0C-B472-9D67-F9BBD748E75D}"/>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991310" y="2189492"/>
            <a:ext cx="4133088" cy="24790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F8745C9-18EB-C739-305B-B8E61E3B8208}"/>
              </a:ext>
            </a:extLst>
          </p:cNvPr>
          <p:cNvSpPr/>
          <p:nvPr/>
        </p:nvSpPr>
        <p:spPr>
          <a:xfrm>
            <a:off x="4139902" y="0"/>
            <a:ext cx="8052098" cy="6858000"/>
          </a:xfrm>
          <a:prstGeom prst="rect">
            <a:avLst/>
          </a:prstGeom>
          <a:solidFill>
            <a:schemeClr val="lt1">
              <a:alpha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92003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239F-4487-57C4-4F04-420E8DA5029B}"/>
              </a:ext>
            </a:extLst>
          </p:cNvPr>
          <p:cNvSpPr>
            <a:spLocks noGrp="1"/>
          </p:cNvSpPr>
          <p:nvPr>
            <p:ph type="title"/>
          </p:nvPr>
        </p:nvSpPr>
        <p:spPr/>
        <p:txBody>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What does this mean for </a:t>
            </a:r>
            <a:r>
              <a:rPr lang="en-US" b="1"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privacy</a:t>
            </a:r>
            <a:r>
              <a:rPr lang="en-US" b="1"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12" name="Slide Number Placeholder 11">
            <a:extLst>
              <a:ext uri="{FF2B5EF4-FFF2-40B4-BE49-F238E27FC236}">
                <a16:creationId xmlns:a16="http://schemas.microsoft.com/office/drawing/2014/main" id="{F80E5872-B43F-4491-DC78-A93D0DD3BDCA}"/>
              </a:ext>
            </a:extLst>
          </p:cNvPr>
          <p:cNvSpPr>
            <a:spLocks noGrp="1"/>
          </p:cNvSpPr>
          <p:nvPr>
            <p:ph type="sldNum" sz="quarter" idx="12"/>
          </p:nvPr>
        </p:nvSpPr>
        <p:spPr/>
        <p:txBody>
          <a:bodyPr/>
          <a:lstStyle/>
          <a:p>
            <a:fld id="{76FA2F82-6A1E-A34A-B9BA-E852B1B37EE3}" type="slidenum">
              <a:rPr lang="en-US" smtClean="0"/>
              <a:t>30</a:t>
            </a:fld>
            <a:endParaRPr lang="en-US"/>
          </a:p>
        </p:txBody>
      </p:sp>
      <p:pic>
        <p:nvPicPr>
          <p:cNvPr id="3" name="Picture 2" descr="Synthetic data in machine learning for medicine and healthcare | Nature  Biomedical Engineering">
            <a:extLst>
              <a:ext uri="{FF2B5EF4-FFF2-40B4-BE49-F238E27FC236}">
                <a16:creationId xmlns:a16="http://schemas.microsoft.com/office/drawing/2014/main" id="{A1F8FD8F-B04F-96D0-F5E4-3DFE274D47C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55040" y="1917974"/>
            <a:ext cx="7881919" cy="29772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ynthetic data in machine learning for medicine and healthcare | Nature  Biomedical Engineering">
            <a:extLst>
              <a:ext uri="{FF2B5EF4-FFF2-40B4-BE49-F238E27FC236}">
                <a16:creationId xmlns:a16="http://schemas.microsoft.com/office/drawing/2014/main" id="{CE9B869A-98B4-13E9-10B4-B62BF7EB83B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48069" y="3566405"/>
            <a:ext cx="1263533" cy="1259380"/>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5" name="Picture 4" descr="Synthetic data in machine learning for medicine and healthcare | Nature  Biomedical Engineering">
            <a:extLst>
              <a:ext uri="{FF2B5EF4-FFF2-40B4-BE49-F238E27FC236}">
                <a16:creationId xmlns:a16="http://schemas.microsoft.com/office/drawing/2014/main" id="{C67F6221-D730-3571-C969-D1F6278FB7B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77342" y="4869683"/>
            <a:ext cx="1263533" cy="1259380"/>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E2A0235-6B56-C478-10BE-1B3DDF305629}"/>
              </a:ext>
            </a:extLst>
          </p:cNvPr>
          <p:cNvSpPr txBox="1"/>
          <p:nvPr/>
        </p:nvSpPr>
        <p:spPr>
          <a:xfrm>
            <a:off x="3463177" y="5130041"/>
            <a:ext cx="434734" cy="738664"/>
          </a:xfrm>
          <a:prstGeom prst="rect">
            <a:avLst/>
          </a:prstGeom>
          <a:noFill/>
        </p:spPr>
        <p:txBody>
          <a:bodyPr wrap="none" rtlCol="0">
            <a:spAutoFit/>
          </a:bodyPr>
          <a:lstStyle/>
          <a:p>
            <a:r>
              <a:rPr lang="en-US" sz="4200" dirty="0"/>
              <a:t>?</a:t>
            </a:r>
          </a:p>
        </p:txBody>
      </p:sp>
      <p:sp>
        <p:nvSpPr>
          <p:cNvPr id="9" name="TextBox 8">
            <a:extLst>
              <a:ext uri="{FF2B5EF4-FFF2-40B4-BE49-F238E27FC236}">
                <a16:creationId xmlns:a16="http://schemas.microsoft.com/office/drawing/2014/main" id="{6EC5742E-BBCF-323A-72AB-D09C640085CB}"/>
              </a:ext>
            </a:extLst>
          </p:cNvPr>
          <p:cNvSpPr txBox="1"/>
          <p:nvPr/>
        </p:nvSpPr>
        <p:spPr>
          <a:xfrm>
            <a:off x="2929886" y="1749569"/>
            <a:ext cx="2251714" cy="369332"/>
          </a:xfrm>
          <a:prstGeom prst="rect">
            <a:avLst/>
          </a:prstGeom>
          <a:solidFill>
            <a:schemeClr val="bg1"/>
          </a:solidFill>
        </p:spPr>
        <p:txBody>
          <a:bodyPr wrap="square" rtlCol="0">
            <a:spAutoFit/>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Synthetic</a:t>
            </a:r>
          </a:p>
        </p:txBody>
      </p:sp>
      <p:sp>
        <p:nvSpPr>
          <p:cNvPr id="10" name="TextBox 9">
            <a:extLst>
              <a:ext uri="{FF2B5EF4-FFF2-40B4-BE49-F238E27FC236}">
                <a16:creationId xmlns:a16="http://schemas.microsoft.com/office/drawing/2014/main" id="{E821E859-621F-23D7-CE0F-7BA21A4941D6}"/>
              </a:ext>
            </a:extLst>
          </p:cNvPr>
          <p:cNvSpPr txBox="1"/>
          <p:nvPr/>
        </p:nvSpPr>
        <p:spPr>
          <a:xfrm>
            <a:off x="7665132" y="1733308"/>
            <a:ext cx="1052148" cy="369332"/>
          </a:xfrm>
          <a:prstGeom prst="rect">
            <a:avLst/>
          </a:prstGeom>
          <a:solidFill>
            <a:schemeClr val="bg1"/>
          </a:solidFill>
        </p:spPr>
        <p:txBody>
          <a:bodyPr wrap="square" rtlCol="0">
            <a:spAutoFit/>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Real</a:t>
            </a:r>
          </a:p>
        </p:txBody>
      </p:sp>
    </p:spTree>
    <p:extLst>
      <p:ext uri="{BB962C8B-B14F-4D97-AF65-F5344CB8AC3E}">
        <p14:creationId xmlns:p14="http://schemas.microsoft.com/office/powerpoint/2010/main" val="1058290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4632EF-4455-862E-D3ED-E886259CA516}"/>
              </a:ext>
            </a:extLst>
          </p:cNvPr>
          <p:cNvSpPr>
            <a:spLocks noGrp="1"/>
          </p:cNvSpPr>
          <p:nvPr>
            <p:ph type="sldNum" sz="quarter" idx="12"/>
          </p:nvPr>
        </p:nvSpPr>
        <p:spPr/>
        <p:txBody>
          <a:bodyPr/>
          <a:lstStyle/>
          <a:p>
            <a:fld id="{76FA2F82-6A1E-A34A-B9BA-E852B1B37EE3}" type="slidenum">
              <a:rPr lang="en-US" smtClean="0"/>
              <a:t>31</a:t>
            </a:fld>
            <a:endParaRPr lang="en-US"/>
          </a:p>
        </p:txBody>
      </p:sp>
      <p:pic>
        <p:nvPicPr>
          <p:cNvPr id="5" name="Picture 4" descr="avatars.githubusercontent.com/u/4366950?v=4">
            <a:extLst>
              <a:ext uri="{FF2B5EF4-FFF2-40B4-BE49-F238E27FC236}">
                <a16:creationId xmlns:a16="http://schemas.microsoft.com/office/drawing/2014/main" id="{1B8B2F01-E128-DD1C-5409-0150ED883EC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838200" y="837585"/>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y Photo">
            <a:extLst>
              <a:ext uri="{FF2B5EF4-FFF2-40B4-BE49-F238E27FC236}">
                <a16:creationId xmlns:a16="http://schemas.microsoft.com/office/drawing/2014/main" id="{4CFA859B-EA0A-E733-19B3-FB379E6285A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4400" y="837585"/>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aniel Paleka (in Berkeley!) (@dpaleka) / Twitter">
            <a:extLst>
              <a:ext uri="{FF2B5EF4-FFF2-40B4-BE49-F238E27FC236}">
                <a16:creationId xmlns:a16="http://schemas.microsoft.com/office/drawing/2014/main" id="{66B1C0A8-E1CD-E74A-1E2F-69ECC51A09B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10600" y="837585"/>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88B2F28-DE97-B588-84D8-E00FA3DA3858}"/>
              </a:ext>
            </a:extLst>
          </p:cNvPr>
          <p:cNvSpPr txBox="1"/>
          <p:nvPr/>
        </p:nvSpPr>
        <p:spPr>
          <a:xfrm>
            <a:off x="526073" y="4381424"/>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dirty="0">
                <a:latin typeface="+mj-lt"/>
                <a:ea typeface="+mj-ea"/>
                <a:cs typeface="+mj-cs"/>
              </a:rPr>
              <a:t>ETHZ Privacy and Security group</a:t>
            </a:r>
          </a:p>
        </p:txBody>
      </p:sp>
    </p:spTree>
    <p:extLst>
      <p:ext uri="{BB962C8B-B14F-4D97-AF65-F5344CB8AC3E}">
        <p14:creationId xmlns:p14="http://schemas.microsoft.com/office/powerpoint/2010/main" val="400407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A47EF0D-B53B-08FC-FBF1-1A767003CF6F}"/>
              </a:ext>
            </a:extLst>
          </p:cNvPr>
          <p:cNvGrpSpPr/>
          <p:nvPr/>
        </p:nvGrpSpPr>
        <p:grpSpPr>
          <a:xfrm>
            <a:off x="6096000" y="107315"/>
            <a:ext cx="5061787" cy="1723075"/>
            <a:chOff x="7008293" y="44765"/>
            <a:chExt cx="5061787" cy="1723075"/>
          </a:xfrm>
        </p:grpSpPr>
        <p:sp>
          <p:nvSpPr>
            <p:cNvPr id="3" name="Freeform 2">
              <a:extLst>
                <a:ext uri="{FF2B5EF4-FFF2-40B4-BE49-F238E27FC236}">
                  <a16:creationId xmlns:a16="http://schemas.microsoft.com/office/drawing/2014/main" id="{16BFA78D-116C-0CBC-2705-B474972CC817}"/>
                </a:ext>
              </a:extLst>
            </p:cNvPr>
            <p:cNvSpPr/>
            <p:nvPr/>
          </p:nvSpPr>
          <p:spPr>
            <a:xfrm>
              <a:off x="7008293" y="44765"/>
              <a:ext cx="5061787" cy="1723075"/>
            </a:xfrm>
            <a:custGeom>
              <a:avLst/>
              <a:gdLst>
                <a:gd name="connsiteX0" fmla="*/ 0 w 4286160"/>
                <a:gd name="connsiteY0" fmla="*/ 0 h 1553787"/>
                <a:gd name="connsiteX1" fmla="*/ 4286160 w 4286160"/>
                <a:gd name="connsiteY1" fmla="*/ 0 h 1553787"/>
                <a:gd name="connsiteX2" fmla="*/ 4286160 w 4286160"/>
                <a:gd name="connsiteY2" fmla="*/ 1458465 h 1553787"/>
                <a:gd name="connsiteX3" fmla="*/ 4271663 w 4286160"/>
                <a:gd name="connsiteY3" fmla="*/ 1453571 h 1553787"/>
                <a:gd name="connsiteX4" fmla="*/ 4172516 w 4286160"/>
                <a:gd name="connsiteY4" fmla="*/ 1434934 h 1553787"/>
                <a:gd name="connsiteX5" fmla="*/ 4158228 w 4286160"/>
                <a:gd name="connsiteY5" fmla="*/ 1492084 h 1553787"/>
                <a:gd name="connsiteX6" fmla="*/ 4129653 w 4286160"/>
                <a:gd name="connsiteY6" fmla="*/ 1534947 h 1553787"/>
                <a:gd name="connsiteX7" fmla="*/ 3915341 w 4286160"/>
                <a:gd name="connsiteY7" fmla="*/ 1506372 h 1553787"/>
                <a:gd name="connsiteX8" fmla="*/ 3629591 w 4286160"/>
                <a:gd name="connsiteY8" fmla="*/ 1463509 h 1553787"/>
                <a:gd name="connsiteX9" fmla="*/ 3343841 w 4286160"/>
                <a:gd name="connsiteY9" fmla="*/ 1477797 h 1553787"/>
                <a:gd name="connsiteX10" fmla="*/ 3258116 w 4286160"/>
                <a:gd name="connsiteY10" fmla="*/ 1449222 h 1553787"/>
                <a:gd name="connsiteX11" fmla="*/ 3200966 w 4286160"/>
                <a:gd name="connsiteY11" fmla="*/ 1406359 h 1553787"/>
                <a:gd name="connsiteX12" fmla="*/ 3043803 w 4286160"/>
                <a:gd name="connsiteY12" fmla="*/ 1377784 h 1553787"/>
                <a:gd name="connsiteX13" fmla="*/ 3000941 w 4286160"/>
                <a:gd name="connsiteY13" fmla="*/ 1392072 h 1553787"/>
                <a:gd name="connsiteX14" fmla="*/ 2843778 w 4286160"/>
                <a:gd name="connsiteY14" fmla="*/ 1420647 h 1553787"/>
                <a:gd name="connsiteX15" fmla="*/ 2800916 w 4286160"/>
                <a:gd name="connsiteY15" fmla="*/ 1434934 h 1553787"/>
                <a:gd name="connsiteX16" fmla="*/ 2758053 w 4286160"/>
                <a:gd name="connsiteY16" fmla="*/ 1420647 h 1553787"/>
                <a:gd name="connsiteX17" fmla="*/ 2700903 w 4286160"/>
                <a:gd name="connsiteY17" fmla="*/ 1392072 h 1553787"/>
                <a:gd name="connsiteX18" fmla="*/ 2586603 w 4286160"/>
                <a:gd name="connsiteY18" fmla="*/ 1363497 h 1553787"/>
                <a:gd name="connsiteX19" fmla="*/ 2543741 w 4286160"/>
                <a:gd name="connsiteY19" fmla="*/ 1377784 h 1553787"/>
                <a:gd name="connsiteX20" fmla="*/ 2243703 w 4286160"/>
                <a:gd name="connsiteY20" fmla="*/ 1392072 h 1553787"/>
                <a:gd name="connsiteX21" fmla="*/ 2172266 w 4286160"/>
                <a:gd name="connsiteY21" fmla="*/ 1449222 h 1553787"/>
                <a:gd name="connsiteX22" fmla="*/ 1986528 w 4286160"/>
                <a:gd name="connsiteY22" fmla="*/ 1449222 h 1553787"/>
                <a:gd name="connsiteX23" fmla="*/ 1557903 w 4286160"/>
                <a:gd name="connsiteY23" fmla="*/ 1449222 h 1553787"/>
                <a:gd name="connsiteX24" fmla="*/ 1515041 w 4286160"/>
                <a:gd name="connsiteY24" fmla="*/ 1463509 h 1553787"/>
                <a:gd name="connsiteX25" fmla="*/ 1472178 w 4286160"/>
                <a:gd name="connsiteY25" fmla="*/ 1449222 h 1553787"/>
                <a:gd name="connsiteX26" fmla="*/ 1400741 w 4286160"/>
                <a:gd name="connsiteY26" fmla="*/ 1320634 h 1553787"/>
                <a:gd name="connsiteX27" fmla="*/ 1300728 w 4286160"/>
                <a:gd name="connsiteY27" fmla="*/ 1349209 h 1553787"/>
                <a:gd name="connsiteX28" fmla="*/ 1200716 w 4286160"/>
                <a:gd name="connsiteY28" fmla="*/ 1363497 h 1553787"/>
                <a:gd name="connsiteX29" fmla="*/ 1157853 w 4286160"/>
                <a:gd name="connsiteY29" fmla="*/ 1377784 h 1553787"/>
                <a:gd name="connsiteX30" fmla="*/ 1086416 w 4286160"/>
                <a:gd name="connsiteY30" fmla="*/ 1392072 h 1553787"/>
                <a:gd name="connsiteX31" fmla="*/ 972116 w 4286160"/>
                <a:gd name="connsiteY31" fmla="*/ 1420647 h 1553787"/>
                <a:gd name="connsiteX32" fmla="*/ 772091 w 4286160"/>
                <a:gd name="connsiteY32" fmla="*/ 1434934 h 1553787"/>
                <a:gd name="connsiteX33" fmla="*/ 700653 w 4286160"/>
                <a:gd name="connsiteY33" fmla="*/ 1449222 h 1553787"/>
                <a:gd name="connsiteX34" fmla="*/ 443478 w 4286160"/>
                <a:gd name="connsiteY34" fmla="*/ 1463509 h 1553787"/>
                <a:gd name="connsiteX35" fmla="*/ 386328 w 4286160"/>
                <a:gd name="connsiteY35" fmla="*/ 1477797 h 1553787"/>
                <a:gd name="connsiteX36" fmla="*/ 143441 w 4286160"/>
                <a:gd name="connsiteY36" fmla="*/ 1477797 h 1553787"/>
                <a:gd name="connsiteX37" fmla="*/ 57716 w 4286160"/>
                <a:gd name="connsiteY37" fmla="*/ 1506372 h 1553787"/>
                <a:gd name="connsiteX38" fmla="*/ 4898 w 4286160"/>
                <a:gd name="connsiteY38" fmla="*/ 1544910 h 1553787"/>
                <a:gd name="connsiteX39" fmla="*/ 0 w 4286160"/>
                <a:gd name="connsiteY39" fmla="*/ 1548784 h 155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86160" h="1553787">
                  <a:moveTo>
                    <a:pt x="0" y="0"/>
                  </a:moveTo>
                  <a:lnTo>
                    <a:pt x="4286160" y="0"/>
                  </a:lnTo>
                  <a:lnTo>
                    <a:pt x="4286160" y="1458465"/>
                  </a:lnTo>
                  <a:lnTo>
                    <a:pt x="4271663" y="1453571"/>
                  </a:lnTo>
                  <a:cubicBezTo>
                    <a:pt x="4236506" y="1441942"/>
                    <a:pt x="4189017" y="1427862"/>
                    <a:pt x="4172516" y="1434934"/>
                  </a:cubicBezTo>
                  <a:cubicBezTo>
                    <a:pt x="4154467" y="1442669"/>
                    <a:pt x="4162991" y="1473034"/>
                    <a:pt x="4158228" y="1492084"/>
                  </a:cubicBezTo>
                  <a:cubicBezTo>
                    <a:pt x="4148703" y="1506372"/>
                    <a:pt x="4145596" y="1528570"/>
                    <a:pt x="4129653" y="1534947"/>
                  </a:cubicBezTo>
                  <a:cubicBezTo>
                    <a:pt x="4029245" y="1575110"/>
                    <a:pt x="4003526" y="1544165"/>
                    <a:pt x="3915341" y="1506372"/>
                  </a:cubicBezTo>
                  <a:cubicBezTo>
                    <a:pt x="3844482" y="1494562"/>
                    <a:pt x="3669272" y="1464676"/>
                    <a:pt x="3629591" y="1463509"/>
                  </a:cubicBezTo>
                  <a:cubicBezTo>
                    <a:pt x="3534263" y="1460705"/>
                    <a:pt x="3439091" y="1473034"/>
                    <a:pt x="3343841" y="1477797"/>
                  </a:cubicBezTo>
                  <a:cubicBezTo>
                    <a:pt x="3343841" y="1477797"/>
                    <a:pt x="3285057" y="1462692"/>
                    <a:pt x="3258116" y="1449222"/>
                  </a:cubicBezTo>
                  <a:cubicBezTo>
                    <a:pt x="3236817" y="1438573"/>
                    <a:pt x="3222265" y="1417008"/>
                    <a:pt x="3200966" y="1406359"/>
                  </a:cubicBezTo>
                  <a:cubicBezTo>
                    <a:pt x="3174023" y="1392887"/>
                    <a:pt x="3055420" y="1379444"/>
                    <a:pt x="3043803" y="1377784"/>
                  </a:cubicBezTo>
                  <a:cubicBezTo>
                    <a:pt x="3029516" y="1382547"/>
                    <a:pt x="3015552" y="1388419"/>
                    <a:pt x="3000941" y="1392072"/>
                  </a:cubicBezTo>
                  <a:cubicBezTo>
                    <a:pt x="2896981" y="1418062"/>
                    <a:pt x="2958366" y="1395183"/>
                    <a:pt x="2843778" y="1420647"/>
                  </a:cubicBezTo>
                  <a:cubicBezTo>
                    <a:pt x="2829076" y="1423914"/>
                    <a:pt x="2815203" y="1430172"/>
                    <a:pt x="2800916" y="1434934"/>
                  </a:cubicBezTo>
                  <a:cubicBezTo>
                    <a:pt x="2786628" y="1430172"/>
                    <a:pt x="2771896" y="1426580"/>
                    <a:pt x="2758053" y="1420647"/>
                  </a:cubicBezTo>
                  <a:cubicBezTo>
                    <a:pt x="2738476" y="1412257"/>
                    <a:pt x="2720479" y="1400462"/>
                    <a:pt x="2700903" y="1392072"/>
                  </a:cubicBezTo>
                  <a:cubicBezTo>
                    <a:pt x="2674593" y="1380796"/>
                    <a:pt x="2608971" y="1363497"/>
                    <a:pt x="2586603" y="1363497"/>
                  </a:cubicBezTo>
                  <a:cubicBezTo>
                    <a:pt x="2571543" y="1363497"/>
                    <a:pt x="2558028" y="1373022"/>
                    <a:pt x="2543741" y="1377784"/>
                  </a:cubicBezTo>
                  <a:cubicBezTo>
                    <a:pt x="2443728" y="1382547"/>
                    <a:pt x="2343483" y="1383757"/>
                    <a:pt x="2243703" y="1392072"/>
                  </a:cubicBezTo>
                  <a:cubicBezTo>
                    <a:pt x="2130826" y="1401478"/>
                    <a:pt x="2270451" y="1405584"/>
                    <a:pt x="2172266" y="1449222"/>
                  </a:cubicBezTo>
                  <a:cubicBezTo>
                    <a:pt x="2107086" y="1478191"/>
                    <a:pt x="2050837" y="1459940"/>
                    <a:pt x="1986528" y="1449222"/>
                  </a:cubicBezTo>
                  <a:cubicBezTo>
                    <a:pt x="1718716" y="1438921"/>
                    <a:pt x="1715733" y="1404127"/>
                    <a:pt x="1557903" y="1449222"/>
                  </a:cubicBezTo>
                  <a:cubicBezTo>
                    <a:pt x="1543422" y="1453359"/>
                    <a:pt x="1529328" y="1458747"/>
                    <a:pt x="1515041" y="1463509"/>
                  </a:cubicBezTo>
                  <a:cubicBezTo>
                    <a:pt x="1500753" y="1458747"/>
                    <a:pt x="1483938" y="1458630"/>
                    <a:pt x="1472178" y="1449222"/>
                  </a:cubicBezTo>
                  <a:cubicBezTo>
                    <a:pt x="1452888" y="1433790"/>
                    <a:pt x="1401037" y="1321226"/>
                    <a:pt x="1400741" y="1320634"/>
                  </a:cubicBezTo>
                  <a:cubicBezTo>
                    <a:pt x="1364012" y="1332877"/>
                    <a:pt x="1340202" y="1342032"/>
                    <a:pt x="1300728" y="1349209"/>
                  </a:cubicBezTo>
                  <a:cubicBezTo>
                    <a:pt x="1267595" y="1355233"/>
                    <a:pt x="1233738" y="1356893"/>
                    <a:pt x="1200716" y="1363497"/>
                  </a:cubicBezTo>
                  <a:cubicBezTo>
                    <a:pt x="1185948" y="1366451"/>
                    <a:pt x="1172464" y="1374131"/>
                    <a:pt x="1157853" y="1377784"/>
                  </a:cubicBezTo>
                  <a:cubicBezTo>
                    <a:pt x="1134294" y="1383674"/>
                    <a:pt x="1110078" y="1386611"/>
                    <a:pt x="1086416" y="1392072"/>
                  </a:cubicBezTo>
                  <a:cubicBezTo>
                    <a:pt x="1048149" y="1400903"/>
                    <a:pt x="1011028" y="1415341"/>
                    <a:pt x="972116" y="1420647"/>
                  </a:cubicBezTo>
                  <a:cubicBezTo>
                    <a:pt x="905884" y="1429679"/>
                    <a:pt x="838569" y="1427936"/>
                    <a:pt x="772091" y="1434934"/>
                  </a:cubicBezTo>
                  <a:cubicBezTo>
                    <a:pt x="747940" y="1437476"/>
                    <a:pt x="724466" y="1444459"/>
                    <a:pt x="700653" y="1449222"/>
                  </a:cubicBezTo>
                  <a:cubicBezTo>
                    <a:pt x="614928" y="1453984"/>
                    <a:pt x="528983" y="1455736"/>
                    <a:pt x="443478" y="1463509"/>
                  </a:cubicBezTo>
                  <a:cubicBezTo>
                    <a:pt x="423922" y="1465287"/>
                    <a:pt x="405813" y="1475361"/>
                    <a:pt x="386328" y="1477797"/>
                  </a:cubicBezTo>
                  <a:cubicBezTo>
                    <a:pt x="215764" y="1499118"/>
                    <a:pt x="260490" y="1501206"/>
                    <a:pt x="143441" y="1477797"/>
                  </a:cubicBezTo>
                  <a:cubicBezTo>
                    <a:pt x="143441" y="1477797"/>
                    <a:pt x="84236" y="1492092"/>
                    <a:pt x="57716" y="1506372"/>
                  </a:cubicBezTo>
                  <a:cubicBezTo>
                    <a:pt x="39680" y="1516084"/>
                    <a:pt x="21821" y="1530966"/>
                    <a:pt x="4898" y="1544910"/>
                  </a:cubicBezTo>
                  <a:lnTo>
                    <a:pt x="0" y="1548784"/>
                  </a:lnTo>
                  <a:close/>
                </a:path>
              </a:pathLst>
            </a:cu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Picture 17">
              <a:extLst>
                <a:ext uri="{FF2B5EF4-FFF2-40B4-BE49-F238E27FC236}">
                  <a16:creationId xmlns:a16="http://schemas.microsoft.com/office/drawing/2014/main" id="{02884B23-4202-F9E9-AA67-F749D00F58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2969" y="176882"/>
              <a:ext cx="4807720" cy="1316637"/>
            </a:xfrm>
            <a:prstGeom prst="rect">
              <a:avLst/>
            </a:prstGeom>
          </p:spPr>
        </p:pic>
      </p:grpSp>
      <p:grpSp>
        <p:nvGrpSpPr>
          <p:cNvPr id="19" name="Group 18">
            <a:extLst>
              <a:ext uri="{FF2B5EF4-FFF2-40B4-BE49-F238E27FC236}">
                <a16:creationId xmlns:a16="http://schemas.microsoft.com/office/drawing/2014/main" id="{94AF3B4B-6029-67FA-2387-08CB4570493D}"/>
              </a:ext>
            </a:extLst>
          </p:cNvPr>
          <p:cNvGrpSpPr>
            <a:grpSpLocks noChangeAspect="1"/>
          </p:cNvGrpSpPr>
          <p:nvPr/>
        </p:nvGrpSpPr>
        <p:grpSpPr>
          <a:xfrm>
            <a:off x="6235016" y="1305522"/>
            <a:ext cx="4872548" cy="2377564"/>
            <a:chOff x="2706194" y="4202548"/>
            <a:chExt cx="5704197" cy="2783368"/>
          </a:xfrm>
        </p:grpSpPr>
        <p:sp>
          <p:nvSpPr>
            <p:cNvPr id="20" name="Freeform 19">
              <a:extLst>
                <a:ext uri="{FF2B5EF4-FFF2-40B4-BE49-F238E27FC236}">
                  <a16:creationId xmlns:a16="http://schemas.microsoft.com/office/drawing/2014/main" id="{3B64FC38-F345-C26A-417A-62C54468512D}"/>
                </a:ext>
              </a:extLst>
            </p:cNvPr>
            <p:cNvSpPr/>
            <p:nvPr/>
          </p:nvSpPr>
          <p:spPr>
            <a:xfrm>
              <a:off x="2706194" y="4202548"/>
              <a:ext cx="5704197" cy="2783368"/>
            </a:xfrm>
            <a:custGeom>
              <a:avLst/>
              <a:gdLst>
                <a:gd name="connsiteX0" fmla="*/ 0 w 4286160"/>
                <a:gd name="connsiteY0" fmla="*/ 0 h 1553787"/>
                <a:gd name="connsiteX1" fmla="*/ 4286160 w 4286160"/>
                <a:gd name="connsiteY1" fmla="*/ 0 h 1553787"/>
                <a:gd name="connsiteX2" fmla="*/ 4286160 w 4286160"/>
                <a:gd name="connsiteY2" fmla="*/ 1458465 h 1553787"/>
                <a:gd name="connsiteX3" fmla="*/ 4271663 w 4286160"/>
                <a:gd name="connsiteY3" fmla="*/ 1453571 h 1553787"/>
                <a:gd name="connsiteX4" fmla="*/ 4172516 w 4286160"/>
                <a:gd name="connsiteY4" fmla="*/ 1434934 h 1553787"/>
                <a:gd name="connsiteX5" fmla="*/ 4158228 w 4286160"/>
                <a:gd name="connsiteY5" fmla="*/ 1492084 h 1553787"/>
                <a:gd name="connsiteX6" fmla="*/ 4129653 w 4286160"/>
                <a:gd name="connsiteY6" fmla="*/ 1534947 h 1553787"/>
                <a:gd name="connsiteX7" fmla="*/ 3915341 w 4286160"/>
                <a:gd name="connsiteY7" fmla="*/ 1506372 h 1553787"/>
                <a:gd name="connsiteX8" fmla="*/ 3629591 w 4286160"/>
                <a:gd name="connsiteY8" fmla="*/ 1463509 h 1553787"/>
                <a:gd name="connsiteX9" fmla="*/ 3343841 w 4286160"/>
                <a:gd name="connsiteY9" fmla="*/ 1477797 h 1553787"/>
                <a:gd name="connsiteX10" fmla="*/ 3258116 w 4286160"/>
                <a:gd name="connsiteY10" fmla="*/ 1449222 h 1553787"/>
                <a:gd name="connsiteX11" fmla="*/ 3200966 w 4286160"/>
                <a:gd name="connsiteY11" fmla="*/ 1406359 h 1553787"/>
                <a:gd name="connsiteX12" fmla="*/ 3043803 w 4286160"/>
                <a:gd name="connsiteY12" fmla="*/ 1377784 h 1553787"/>
                <a:gd name="connsiteX13" fmla="*/ 3000941 w 4286160"/>
                <a:gd name="connsiteY13" fmla="*/ 1392072 h 1553787"/>
                <a:gd name="connsiteX14" fmla="*/ 2843778 w 4286160"/>
                <a:gd name="connsiteY14" fmla="*/ 1420647 h 1553787"/>
                <a:gd name="connsiteX15" fmla="*/ 2800916 w 4286160"/>
                <a:gd name="connsiteY15" fmla="*/ 1434934 h 1553787"/>
                <a:gd name="connsiteX16" fmla="*/ 2758053 w 4286160"/>
                <a:gd name="connsiteY16" fmla="*/ 1420647 h 1553787"/>
                <a:gd name="connsiteX17" fmla="*/ 2700903 w 4286160"/>
                <a:gd name="connsiteY17" fmla="*/ 1392072 h 1553787"/>
                <a:gd name="connsiteX18" fmla="*/ 2586603 w 4286160"/>
                <a:gd name="connsiteY18" fmla="*/ 1363497 h 1553787"/>
                <a:gd name="connsiteX19" fmla="*/ 2543741 w 4286160"/>
                <a:gd name="connsiteY19" fmla="*/ 1377784 h 1553787"/>
                <a:gd name="connsiteX20" fmla="*/ 2243703 w 4286160"/>
                <a:gd name="connsiteY20" fmla="*/ 1392072 h 1553787"/>
                <a:gd name="connsiteX21" fmla="*/ 2172266 w 4286160"/>
                <a:gd name="connsiteY21" fmla="*/ 1449222 h 1553787"/>
                <a:gd name="connsiteX22" fmla="*/ 1986528 w 4286160"/>
                <a:gd name="connsiteY22" fmla="*/ 1449222 h 1553787"/>
                <a:gd name="connsiteX23" fmla="*/ 1557903 w 4286160"/>
                <a:gd name="connsiteY23" fmla="*/ 1449222 h 1553787"/>
                <a:gd name="connsiteX24" fmla="*/ 1515041 w 4286160"/>
                <a:gd name="connsiteY24" fmla="*/ 1463509 h 1553787"/>
                <a:gd name="connsiteX25" fmla="*/ 1472178 w 4286160"/>
                <a:gd name="connsiteY25" fmla="*/ 1449222 h 1553787"/>
                <a:gd name="connsiteX26" fmla="*/ 1400741 w 4286160"/>
                <a:gd name="connsiteY26" fmla="*/ 1320634 h 1553787"/>
                <a:gd name="connsiteX27" fmla="*/ 1300728 w 4286160"/>
                <a:gd name="connsiteY27" fmla="*/ 1349209 h 1553787"/>
                <a:gd name="connsiteX28" fmla="*/ 1200716 w 4286160"/>
                <a:gd name="connsiteY28" fmla="*/ 1363497 h 1553787"/>
                <a:gd name="connsiteX29" fmla="*/ 1157853 w 4286160"/>
                <a:gd name="connsiteY29" fmla="*/ 1377784 h 1553787"/>
                <a:gd name="connsiteX30" fmla="*/ 1086416 w 4286160"/>
                <a:gd name="connsiteY30" fmla="*/ 1392072 h 1553787"/>
                <a:gd name="connsiteX31" fmla="*/ 972116 w 4286160"/>
                <a:gd name="connsiteY31" fmla="*/ 1420647 h 1553787"/>
                <a:gd name="connsiteX32" fmla="*/ 772091 w 4286160"/>
                <a:gd name="connsiteY32" fmla="*/ 1434934 h 1553787"/>
                <a:gd name="connsiteX33" fmla="*/ 700653 w 4286160"/>
                <a:gd name="connsiteY33" fmla="*/ 1449222 h 1553787"/>
                <a:gd name="connsiteX34" fmla="*/ 443478 w 4286160"/>
                <a:gd name="connsiteY34" fmla="*/ 1463509 h 1553787"/>
                <a:gd name="connsiteX35" fmla="*/ 386328 w 4286160"/>
                <a:gd name="connsiteY35" fmla="*/ 1477797 h 1553787"/>
                <a:gd name="connsiteX36" fmla="*/ 143441 w 4286160"/>
                <a:gd name="connsiteY36" fmla="*/ 1477797 h 1553787"/>
                <a:gd name="connsiteX37" fmla="*/ 57716 w 4286160"/>
                <a:gd name="connsiteY37" fmla="*/ 1506372 h 1553787"/>
                <a:gd name="connsiteX38" fmla="*/ 4898 w 4286160"/>
                <a:gd name="connsiteY38" fmla="*/ 1544910 h 1553787"/>
                <a:gd name="connsiteX39" fmla="*/ 0 w 4286160"/>
                <a:gd name="connsiteY39" fmla="*/ 1548784 h 155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86160" h="1553787">
                  <a:moveTo>
                    <a:pt x="0" y="0"/>
                  </a:moveTo>
                  <a:lnTo>
                    <a:pt x="4286160" y="0"/>
                  </a:lnTo>
                  <a:lnTo>
                    <a:pt x="4286160" y="1458465"/>
                  </a:lnTo>
                  <a:lnTo>
                    <a:pt x="4271663" y="1453571"/>
                  </a:lnTo>
                  <a:cubicBezTo>
                    <a:pt x="4236506" y="1441942"/>
                    <a:pt x="4189017" y="1427862"/>
                    <a:pt x="4172516" y="1434934"/>
                  </a:cubicBezTo>
                  <a:cubicBezTo>
                    <a:pt x="4154467" y="1442669"/>
                    <a:pt x="4162991" y="1473034"/>
                    <a:pt x="4158228" y="1492084"/>
                  </a:cubicBezTo>
                  <a:cubicBezTo>
                    <a:pt x="4148703" y="1506372"/>
                    <a:pt x="4145596" y="1528570"/>
                    <a:pt x="4129653" y="1534947"/>
                  </a:cubicBezTo>
                  <a:cubicBezTo>
                    <a:pt x="4029245" y="1575110"/>
                    <a:pt x="4003526" y="1544165"/>
                    <a:pt x="3915341" y="1506372"/>
                  </a:cubicBezTo>
                  <a:cubicBezTo>
                    <a:pt x="3844482" y="1494562"/>
                    <a:pt x="3669272" y="1464676"/>
                    <a:pt x="3629591" y="1463509"/>
                  </a:cubicBezTo>
                  <a:cubicBezTo>
                    <a:pt x="3534263" y="1460705"/>
                    <a:pt x="3439091" y="1473034"/>
                    <a:pt x="3343841" y="1477797"/>
                  </a:cubicBezTo>
                  <a:cubicBezTo>
                    <a:pt x="3343841" y="1477797"/>
                    <a:pt x="3285057" y="1462692"/>
                    <a:pt x="3258116" y="1449222"/>
                  </a:cubicBezTo>
                  <a:cubicBezTo>
                    <a:pt x="3236817" y="1438573"/>
                    <a:pt x="3222265" y="1417008"/>
                    <a:pt x="3200966" y="1406359"/>
                  </a:cubicBezTo>
                  <a:cubicBezTo>
                    <a:pt x="3174023" y="1392887"/>
                    <a:pt x="3055420" y="1379444"/>
                    <a:pt x="3043803" y="1377784"/>
                  </a:cubicBezTo>
                  <a:cubicBezTo>
                    <a:pt x="3029516" y="1382547"/>
                    <a:pt x="3015552" y="1388419"/>
                    <a:pt x="3000941" y="1392072"/>
                  </a:cubicBezTo>
                  <a:cubicBezTo>
                    <a:pt x="2896981" y="1418062"/>
                    <a:pt x="2958366" y="1395183"/>
                    <a:pt x="2843778" y="1420647"/>
                  </a:cubicBezTo>
                  <a:cubicBezTo>
                    <a:pt x="2829076" y="1423914"/>
                    <a:pt x="2815203" y="1430172"/>
                    <a:pt x="2800916" y="1434934"/>
                  </a:cubicBezTo>
                  <a:cubicBezTo>
                    <a:pt x="2786628" y="1430172"/>
                    <a:pt x="2771896" y="1426580"/>
                    <a:pt x="2758053" y="1420647"/>
                  </a:cubicBezTo>
                  <a:cubicBezTo>
                    <a:pt x="2738476" y="1412257"/>
                    <a:pt x="2720479" y="1400462"/>
                    <a:pt x="2700903" y="1392072"/>
                  </a:cubicBezTo>
                  <a:cubicBezTo>
                    <a:pt x="2674593" y="1380796"/>
                    <a:pt x="2608971" y="1363497"/>
                    <a:pt x="2586603" y="1363497"/>
                  </a:cubicBezTo>
                  <a:cubicBezTo>
                    <a:pt x="2571543" y="1363497"/>
                    <a:pt x="2558028" y="1373022"/>
                    <a:pt x="2543741" y="1377784"/>
                  </a:cubicBezTo>
                  <a:cubicBezTo>
                    <a:pt x="2443728" y="1382547"/>
                    <a:pt x="2343483" y="1383757"/>
                    <a:pt x="2243703" y="1392072"/>
                  </a:cubicBezTo>
                  <a:cubicBezTo>
                    <a:pt x="2130826" y="1401478"/>
                    <a:pt x="2270451" y="1405584"/>
                    <a:pt x="2172266" y="1449222"/>
                  </a:cubicBezTo>
                  <a:cubicBezTo>
                    <a:pt x="2107086" y="1478191"/>
                    <a:pt x="2050837" y="1459940"/>
                    <a:pt x="1986528" y="1449222"/>
                  </a:cubicBezTo>
                  <a:cubicBezTo>
                    <a:pt x="1718716" y="1438921"/>
                    <a:pt x="1715733" y="1404127"/>
                    <a:pt x="1557903" y="1449222"/>
                  </a:cubicBezTo>
                  <a:cubicBezTo>
                    <a:pt x="1543422" y="1453359"/>
                    <a:pt x="1529328" y="1458747"/>
                    <a:pt x="1515041" y="1463509"/>
                  </a:cubicBezTo>
                  <a:cubicBezTo>
                    <a:pt x="1500753" y="1458747"/>
                    <a:pt x="1483938" y="1458630"/>
                    <a:pt x="1472178" y="1449222"/>
                  </a:cubicBezTo>
                  <a:cubicBezTo>
                    <a:pt x="1452888" y="1433790"/>
                    <a:pt x="1401037" y="1321226"/>
                    <a:pt x="1400741" y="1320634"/>
                  </a:cubicBezTo>
                  <a:cubicBezTo>
                    <a:pt x="1364012" y="1332877"/>
                    <a:pt x="1340202" y="1342032"/>
                    <a:pt x="1300728" y="1349209"/>
                  </a:cubicBezTo>
                  <a:cubicBezTo>
                    <a:pt x="1267595" y="1355233"/>
                    <a:pt x="1233738" y="1356893"/>
                    <a:pt x="1200716" y="1363497"/>
                  </a:cubicBezTo>
                  <a:cubicBezTo>
                    <a:pt x="1185948" y="1366451"/>
                    <a:pt x="1172464" y="1374131"/>
                    <a:pt x="1157853" y="1377784"/>
                  </a:cubicBezTo>
                  <a:cubicBezTo>
                    <a:pt x="1134294" y="1383674"/>
                    <a:pt x="1110078" y="1386611"/>
                    <a:pt x="1086416" y="1392072"/>
                  </a:cubicBezTo>
                  <a:cubicBezTo>
                    <a:pt x="1048149" y="1400903"/>
                    <a:pt x="1011028" y="1415341"/>
                    <a:pt x="972116" y="1420647"/>
                  </a:cubicBezTo>
                  <a:cubicBezTo>
                    <a:pt x="905884" y="1429679"/>
                    <a:pt x="838569" y="1427936"/>
                    <a:pt x="772091" y="1434934"/>
                  </a:cubicBezTo>
                  <a:cubicBezTo>
                    <a:pt x="747940" y="1437476"/>
                    <a:pt x="724466" y="1444459"/>
                    <a:pt x="700653" y="1449222"/>
                  </a:cubicBezTo>
                  <a:cubicBezTo>
                    <a:pt x="614928" y="1453984"/>
                    <a:pt x="528983" y="1455736"/>
                    <a:pt x="443478" y="1463509"/>
                  </a:cubicBezTo>
                  <a:cubicBezTo>
                    <a:pt x="423922" y="1465287"/>
                    <a:pt x="405813" y="1475361"/>
                    <a:pt x="386328" y="1477797"/>
                  </a:cubicBezTo>
                  <a:cubicBezTo>
                    <a:pt x="215764" y="1499118"/>
                    <a:pt x="260490" y="1501206"/>
                    <a:pt x="143441" y="1477797"/>
                  </a:cubicBezTo>
                  <a:cubicBezTo>
                    <a:pt x="143441" y="1477797"/>
                    <a:pt x="84236" y="1492092"/>
                    <a:pt x="57716" y="1506372"/>
                  </a:cubicBezTo>
                  <a:cubicBezTo>
                    <a:pt x="39680" y="1516084"/>
                    <a:pt x="21821" y="1530966"/>
                    <a:pt x="4898" y="1544910"/>
                  </a:cubicBezTo>
                  <a:lnTo>
                    <a:pt x="0" y="1548784"/>
                  </a:lnTo>
                  <a:close/>
                </a:path>
              </a:pathLst>
            </a:cu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A9F5EA0E-A175-96CF-7C5F-971C389802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3487" y="4209666"/>
              <a:ext cx="5654040" cy="2388635"/>
            </a:xfrm>
            <a:prstGeom prst="rect">
              <a:avLst/>
            </a:prstGeom>
            <a:ln>
              <a:noFill/>
            </a:ln>
            <a:effectLst/>
          </p:spPr>
        </p:pic>
      </p:grpSp>
      <p:grpSp>
        <p:nvGrpSpPr>
          <p:cNvPr id="15" name="Group 14">
            <a:extLst>
              <a:ext uri="{FF2B5EF4-FFF2-40B4-BE49-F238E27FC236}">
                <a16:creationId xmlns:a16="http://schemas.microsoft.com/office/drawing/2014/main" id="{698F703D-F5E4-A78C-AB51-0FE0EC0F026F}"/>
              </a:ext>
            </a:extLst>
          </p:cNvPr>
          <p:cNvGrpSpPr>
            <a:grpSpLocks noChangeAspect="1"/>
          </p:cNvGrpSpPr>
          <p:nvPr/>
        </p:nvGrpSpPr>
        <p:grpSpPr>
          <a:xfrm>
            <a:off x="6458363" y="2902643"/>
            <a:ext cx="4425856" cy="1853932"/>
            <a:chOff x="6627875" y="3394313"/>
            <a:chExt cx="5335479" cy="2234961"/>
          </a:xfrm>
        </p:grpSpPr>
        <p:sp>
          <p:nvSpPr>
            <p:cNvPr id="16" name="Freeform 15">
              <a:extLst>
                <a:ext uri="{FF2B5EF4-FFF2-40B4-BE49-F238E27FC236}">
                  <a16:creationId xmlns:a16="http://schemas.microsoft.com/office/drawing/2014/main" id="{393E1E32-B0B8-0E4B-EEF9-8521E08E81A8}"/>
                </a:ext>
              </a:extLst>
            </p:cNvPr>
            <p:cNvSpPr/>
            <p:nvPr/>
          </p:nvSpPr>
          <p:spPr>
            <a:xfrm>
              <a:off x="6627875" y="3394313"/>
              <a:ext cx="5335479" cy="2234961"/>
            </a:xfrm>
            <a:custGeom>
              <a:avLst/>
              <a:gdLst>
                <a:gd name="connsiteX0" fmla="*/ 0 w 4286160"/>
                <a:gd name="connsiteY0" fmla="*/ 0 h 1553787"/>
                <a:gd name="connsiteX1" fmla="*/ 4286160 w 4286160"/>
                <a:gd name="connsiteY1" fmla="*/ 0 h 1553787"/>
                <a:gd name="connsiteX2" fmla="*/ 4286160 w 4286160"/>
                <a:gd name="connsiteY2" fmla="*/ 1458465 h 1553787"/>
                <a:gd name="connsiteX3" fmla="*/ 4271663 w 4286160"/>
                <a:gd name="connsiteY3" fmla="*/ 1453571 h 1553787"/>
                <a:gd name="connsiteX4" fmla="*/ 4172516 w 4286160"/>
                <a:gd name="connsiteY4" fmla="*/ 1434934 h 1553787"/>
                <a:gd name="connsiteX5" fmla="*/ 4158228 w 4286160"/>
                <a:gd name="connsiteY5" fmla="*/ 1492084 h 1553787"/>
                <a:gd name="connsiteX6" fmla="*/ 4129653 w 4286160"/>
                <a:gd name="connsiteY6" fmla="*/ 1534947 h 1553787"/>
                <a:gd name="connsiteX7" fmla="*/ 3915341 w 4286160"/>
                <a:gd name="connsiteY7" fmla="*/ 1506372 h 1553787"/>
                <a:gd name="connsiteX8" fmla="*/ 3629591 w 4286160"/>
                <a:gd name="connsiteY8" fmla="*/ 1463509 h 1553787"/>
                <a:gd name="connsiteX9" fmla="*/ 3343841 w 4286160"/>
                <a:gd name="connsiteY9" fmla="*/ 1477797 h 1553787"/>
                <a:gd name="connsiteX10" fmla="*/ 3258116 w 4286160"/>
                <a:gd name="connsiteY10" fmla="*/ 1449222 h 1553787"/>
                <a:gd name="connsiteX11" fmla="*/ 3200966 w 4286160"/>
                <a:gd name="connsiteY11" fmla="*/ 1406359 h 1553787"/>
                <a:gd name="connsiteX12" fmla="*/ 3043803 w 4286160"/>
                <a:gd name="connsiteY12" fmla="*/ 1377784 h 1553787"/>
                <a:gd name="connsiteX13" fmla="*/ 3000941 w 4286160"/>
                <a:gd name="connsiteY13" fmla="*/ 1392072 h 1553787"/>
                <a:gd name="connsiteX14" fmla="*/ 2843778 w 4286160"/>
                <a:gd name="connsiteY14" fmla="*/ 1420647 h 1553787"/>
                <a:gd name="connsiteX15" fmla="*/ 2800916 w 4286160"/>
                <a:gd name="connsiteY15" fmla="*/ 1434934 h 1553787"/>
                <a:gd name="connsiteX16" fmla="*/ 2758053 w 4286160"/>
                <a:gd name="connsiteY16" fmla="*/ 1420647 h 1553787"/>
                <a:gd name="connsiteX17" fmla="*/ 2700903 w 4286160"/>
                <a:gd name="connsiteY17" fmla="*/ 1392072 h 1553787"/>
                <a:gd name="connsiteX18" fmla="*/ 2586603 w 4286160"/>
                <a:gd name="connsiteY18" fmla="*/ 1363497 h 1553787"/>
                <a:gd name="connsiteX19" fmla="*/ 2543741 w 4286160"/>
                <a:gd name="connsiteY19" fmla="*/ 1377784 h 1553787"/>
                <a:gd name="connsiteX20" fmla="*/ 2243703 w 4286160"/>
                <a:gd name="connsiteY20" fmla="*/ 1392072 h 1553787"/>
                <a:gd name="connsiteX21" fmla="*/ 2172266 w 4286160"/>
                <a:gd name="connsiteY21" fmla="*/ 1449222 h 1553787"/>
                <a:gd name="connsiteX22" fmla="*/ 1986528 w 4286160"/>
                <a:gd name="connsiteY22" fmla="*/ 1449222 h 1553787"/>
                <a:gd name="connsiteX23" fmla="*/ 1557903 w 4286160"/>
                <a:gd name="connsiteY23" fmla="*/ 1449222 h 1553787"/>
                <a:gd name="connsiteX24" fmla="*/ 1515041 w 4286160"/>
                <a:gd name="connsiteY24" fmla="*/ 1463509 h 1553787"/>
                <a:gd name="connsiteX25" fmla="*/ 1472178 w 4286160"/>
                <a:gd name="connsiteY25" fmla="*/ 1449222 h 1553787"/>
                <a:gd name="connsiteX26" fmla="*/ 1400741 w 4286160"/>
                <a:gd name="connsiteY26" fmla="*/ 1320634 h 1553787"/>
                <a:gd name="connsiteX27" fmla="*/ 1300728 w 4286160"/>
                <a:gd name="connsiteY27" fmla="*/ 1349209 h 1553787"/>
                <a:gd name="connsiteX28" fmla="*/ 1200716 w 4286160"/>
                <a:gd name="connsiteY28" fmla="*/ 1363497 h 1553787"/>
                <a:gd name="connsiteX29" fmla="*/ 1157853 w 4286160"/>
                <a:gd name="connsiteY29" fmla="*/ 1377784 h 1553787"/>
                <a:gd name="connsiteX30" fmla="*/ 1086416 w 4286160"/>
                <a:gd name="connsiteY30" fmla="*/ 1392072 h 1553787"/>
                <a:gd name="connsiteX31" fmla="*/ 972116 w 4286160"/>
                <a:gd name="connsiteY31" fmla="*/ 1420647 h 1553787"/>
                <a:gd name="connsiteX32" fmla="*/ 772091 w 4286160"/>
                <a:gd name="connsiteY32" fmla="*/ 1434934 h 1553787"/>
                <a:gd name="connsiteX33" fmla="*/ 700653 w 4286160"/>
                <a:gd name="connsiteY33" fmla="*/ 1449222 h 1553787"/>
                <a:gd name="connsiteX34" fmla="*/ 443478 w 4286160"/>
                <a:gd name="connsiteY34" fmla="*/ 1463509 h 1553787"/>
                <a:gd name="connsiteX35" fmla="*/ 386328 w 4286160"/>
                <a:gd name="connsiteY35" fmla="*/ 1477797 h 1553787"/>
                <a:gd name="connsiteX36" fmla="*/ 143441 w 4286160"/>
                <a:gd name="connsiteY36" fmla="*/ 1477797 h 1553787"/>
                <a:gd name="connsiteX37" fmla="*/ 57716 w 4286160"/>
                <a:gd name="connsiteY37" fmla="*/ 1506372 h 1553787"/>
                <a:gd name="connsiteX38" fmla="*/ 4898 w 4286160"/>
                <a:gd name="connsiteY38" fmla="*/ 1544910 h 1553787"/>
                <a:gd name="connsiteX39" fmla="*/ 0 w 4286160"/>
                <a:gd name="connsiteY39" fmla="*/ 1548784 h 155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86160" h="1553787">
                  <a:moveTo>
                    <a:pt x="0" y="0"/>
                  </a:moveTo>
                  <a:lnTo>
                    <a:pt x="4286160" y="0"/>
                  </a:lnTo>
                  <a:lnTo>
                    <a:pt x="4286160" y="1458465"/>
                  </a:lnTo>
                  <a:lnTo>
                    <a:pt x="4271663" y="1453571"/>
                  </a:lnTo>
                  <a:cubicBezTo>
                    <a:pt x="4236506" y="1441942"/>
                    <a:pt x="4189017" y="1427862"/>
                    <a:pt x="4172516" y="1434934"/>
                  </a:cubicBezTo>
                  <a:cubicBezTo>
                    <a:pt x="4154467" y="1442669"/>
                    <a:pt x="4162991" y="1473034"/>
                    <a:pt x="4158228" y="1492084"/>
                  </a:cubicBezTo>
                  <a:cubicBezTo>
                    <a:pt x="4148703" y="1506372"/>
                    <a:pt x="4145596" y="1528570"/>
                    <a:pt x="4129653" y="1534947"/>
                  </a:cubicBezTo>
                  <a:cubicBezTo>
                    <a:pt x="4029245" y="1575110"/>
                    <a:pt x="4003526" y="1544165"/>
                    <a:pt x="3915341" y="1506372"/>
                  </a:cubicBezTo>
                  <a:cubicBezTo>
                    <a:pt x="3844482" y="1494562"/>
                    <a:pt x="3669272" y="1464676"/>
                    <a:pt x="3629591" y="1463509"/>
                  </a:cubicBezTo>
                  <a:cubicBezTo>
                    <a:pt x="3534263" y="1460705"/>
                    <a:pt x="3439091" y="1473034"/>
                    <a:pt x="3343841" y="1477797"/>
                  </a:cubicBezTo>
                  <a:cubicBezTo>
                    <a:pt x="3343841" y="1477797"/>
                    <a:pt x="3285057" y="1462692"/>
                    <a:pt x="3258116" y="1449222"/>
                  </a:cubicBezTo>
                  <a:cubicBezTo>
                    <a:pt x="3236817" y="1438573"/>
                    <a:pt x="3222265" y="1417008"/>
                    <a:pt x="3200966" y="1406359"/>
                  </a:cubicBezTo>
                  <a:cubicBezTo>
                    <a:pt x="3174023" y="1392887"/>
                    <a:pt x="3055420" y="1379444"/>
                    <a:pt x="3043803" y="1377784"/>
                  </a:cubicBezTo>
                  <a:cubicBezTo>
                    <a:pt x="3029516" y="1382547"/>
                    <a:pt x="3015552" y="1388419"/>
                    <a:pt x="3000941" y="1392072"/>
                  </a:cubicBezTo>
                  <a:cubicBezTo>
                    <a:pt x="2896981" y="1418062"/>
                    <a:pt x="2958366" y="1395183"/>
                    <a:pt x="2843778" y="1420647"/>
                  </a:cubicBezTo>
                  <a:cubicBezTo>
                    <a:pt x="2829076" y="1423914"/>
                    <a:pt x="2815203" y="1430172"/>
                    <a:pt x="2800916" y="1434934"/>
                  </a:cubicBezTo>
                  <a:cubicBezTo>
                    <a:pt x="2786628" y="1430172"/>
                    <a:pt x="2771896" y="1426580"/>
                    <a:pt x="2758053" y="1420647"/>
                  </a:cubicBezTo>
                  <a:cubicBezTo>
                    <a:pt x="2738476" y="1412257"/>
                    <a:pt x="2720479" y="1400462"/>
                    <a:pt x="2700903" y="1392072"/>
                  </a:cubicBezTo>
                  <a:cubicBezTo>
                    <a:pt x="2674593" y="1380796"/>
                    <a:pt x="2608971" y="1363497"/>
                    <a:pt x="2586603" y="1363497"/>
                  </a:cubicBezTo>
                  <a:cubicBezTo>
                    <a:pt x="2571543" y="1363497"/>
                    <a:pt x="2558028" y="1373022"/>
                    <a:pt x="2543741" y="1377784"/>
                  </a:cubicBezTo>
                  <a:cubicBezTo>
                    <a:pt x="2443728" y="1382547"/>
                    <a:pt x="2343483" y="1383757"/>
                    <a:pt x="2243703" y="1392072"/>
                  </a:cubicBezTo>
                  <a:cubicBezTo>
                    <a:pt x="2130826" y="1401478"/>
                    <a:pt x="2270451" y="1405584"/>
                    <a:pt x="2172266" y="1449222"/>
                  </a:cubicBezTo>
                  <a:cubicBezTo>
                    <a:pt x="2107086" y="1478191"/>
                    <a:pt x="2050837" y="1459940"/>
                    <a:pt x="1986528" y="1449222"/>
                  </a:cubicBezTo>
                  <a:cubicBezTo>
                    <a:pt x="1718716" y="1438921"/>
                    <a:pt x="1715733" y="1404127"/>
                    <a:pt x="1557903" y="1449222"/>
                  </a:cubicBezTo>
                  <a:cubicBezTo>
                    <a:pt x="1543422" y="1453359"/>
                    <a:pt x="1529328" y="1458747"/>
                    <a:pt x="1515041" y="1463509"/>
                  </a:cubicBezTo>
                  <a:cubicBezTo>
                    <a:pt x="1500753" y="1458747"/>
                    <a:pt x="1483938" y="1458630"/>
                    <a:pt x="1472178" y="1449222"/>
                  </a:cubicBezTo>
                  <a:cubicBezTo>
                    <a:pt x="1452888" y="1433790"/>
                    <a:pt x="1401037" y="1321226"/>
                    <a:pt x="1400741" y="1320634"/>
                  </a:cubicBezTo>
                  <a:cubicBezTo>
                    <a:pt x="1364012" y="1332877"/>
                    <a:pt x="1340202" y="1342032"/>
                    <a:pt x="1300728" y="1349209"/>
                  </a:cubicBezTo>
                  <a:cubicBezTo>
                    <a:pt x="1267595" y="1355233"/>
                    <a:pt x="1233738" y="1356893"/>
                    <a:pt x="1200716" y="1363497"/>
                  </a:cubicBezTo>
                  <a:cubicBezTo>
                    <a:pt x="1185948" y="1366451"/>
                    <a:pt x="1172464" y="1374131"/>
                    <a:pt x="1157853" y="1377784"/>
                  </a:cubicBezTo>
                  <a:cubicBezTo>
                    <a:pt x="1134294" y="1383674"/>
                    <a:pt x="1110078" y="1386611"/>
                    <a:pt x="1086416" y="1392072"/>
                  </a:cubicBezTo>
                  <a:cubicBezTo>
                    <a:pt x="1048149" y="1400903"/>
                    <a:pt x="1011028" y="1415341"/>
                    <a:pt x="972116" y="1420647"/>
                  </a:cubicBezTo>
                  <a:cubicBezTo>
                    <a:pt x="905884" y="1429679"/>
                    <a:pt x="838569" y="1427936"/>
                    <a:pt x="772091" y="1434934"/>
                  </a:cubicBezTo>
                  <a:cubicBezTo>
                    <a:pt x="747940" y="1437476"/>
                    <a:pt x="724466" y="1444459"/>
                    <a:pt x="700653" y="1449222"/>
                  </a:cubicBezTo>
                  <a:cubicBezTo>
                    <a:pt x="614928" y="1453984"/>
                    <a:pt x="528983" y="1455736"/>
                    <a:pt x="443478" y="1463509"/>
                  </a:cubicBezTo>
                  <a:cubicBezTo>
                    <a:pt x="423922" y="1465287"/>
                    <a:pt x="405813" y="1475361"/>
                    <a:pt x="386328" y="1477797"/>
                  </a:cubicBezTo>
                  <a:cubicBezTo>
                    <a:pt x="215764" y="1499118"/>
                    <a:pt x="260490" y="1501206"/>
                    <a:pt x="143441" y="1477797"/>
                  </a:cubicBezTo>
                  <a:cubicBezTo>
                    <a:pt x="143441" y="1477797"/>
                    <a:pt x="84236" y="1492092"/>
                    <a:pt x="57716" y="1506372"/>
                  </a:cubicBezTo>
                  <a:cubicBezTo>
                    <a:pt x="39680" y="1516084"/>
                    <a:pt x="21821" y="1530966"/>
                    <a:pt x="4898" y="1544910"/>
                  </a:cubicBezTo>
                  <a:lnTo>
                    <a:pt x="0" y="1548784"/>
                  </a:lnTo>
                  <a:close/>
                </a:path>
              </a:pathLst>
            </a:cu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86B531DD-3FD9-EEDF-88CD-350F4AD416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79653" y="3469498"/>
              <a:ext cx="5231921" cy="1834140"/>
            </a:xfrm>
            <a:prstGeom prst="rect">
              <a:avLst/>
            </a:prstGeom>
            <a:ln>
              <a:noFill/>
            </a:ln>
            <a:effectLst/>
          </p:spPr>
        </p:pic>
      </p:grpSp>
      <p:grpSp>
        <p:nvGrpSpPr>
          <p:cNvPr id="10" name="Group 9">
            <a:extLst>
              <a:ext uri="{FF2B5EF4-FFF2-40B4-BE49-F238E27FC236}">
                <a16:creationId xmlns:a16="http://schemas.microsoft.com/office/drawing/2014/main" id="{4524298E-D420-727A-A2D0-DD1A5D3CE625}"/>
              </a:ext>
            </a:extLst>
          </p:cNvPr>
          <p:cNvGrpSpPr>
            <a:grpSpLocks noChangeAspect="1"/>
          </p:cNvGrpSpPr>
          <p:nvPr/>
        </p:nvGrpSpPr>
        <p:grpSpPr>
          <a:xfrm>
            <a:off x="6671804" y="4404656"/>
            <a:ext cx="4282205" cy="1377214"/>
            <a:chOff x="332203" y="3290967"/>
            <a:chExt cx="6065049" cy="1950600"/>
          </a:xfrm>
        </p:grpSpPr>
        <p:sp>
          <p:nvSpPr>
            <p:cNvPr id="11" name="Freeform 10">
              <a:extLst>
                <a:ext uri="{FF2B5EF4-FFF2-40B4-BE49-F238E27FC236}">
                  <a16:creationId xmlns:a16="http://schemas.microsoft.com/office/drawing/2014/main" id="{E87FE7FD-BFF6-6B88-D559-F80BF9B7B5C4}"/>
                </a:ext>
              </a:extLst>
            </p:cNvPr>
            <p:cNvSpPr/>
            <p:nvPr/>
          </p:nvSpPr>
          <p:spPr>
            <a:xfrm>
              <a:off x="332203" y="3290967"/>
              <a:ext cx="6065049" cy="1950600"/>
            </a:xfrm>
            <a:custGeom>
              <a:avLst/>
              <a:gdLst>
                <a:gd name="connsiteX0" fmla="*/ 0 w 4300537"/>
                <a:gd name="connsiteY0" fmla="*/ 0 h 1961769"/>
                <a:gd name="connsiteX1" fmla="*/ 4300537 w 4300537"/>
                <a:gd name="connsiteY1" fmla="*/ 0 h 1961769"/>
                <a:gd name="connsiteX2" fmla="*/ 4300537 w 4300537"/>
                <a:gd name="connsiteY2" fmla="*/ 1842123 h 1961769"/>
                <a:gd name="connsiteX3" fmla="*/ 4258935 w 4300537"/>
                <a:gd name="connsiteY3" fmla="*/ 1833227 h 1961769"/>
                <a:gd name="connsiteX4" fmla="*/ 4207967 w 4300537"/>
                <a:gd name="connsiteY4" fmla="*/ 1829426 h 1961769"/>
                <a:gd name="connsiteX5" fmla="*/ 4150817 w 4300537"/>
                <a:gd name="connsiteY5" fmla="*/ 1843714 h 1961769"/>
                <a:gd name="connsiteX6" fmla="*/ 4065092 w 4300537"/>
                <a:gd name="connsiteY6" fmla="*/ 1886576 h 1961769"/>
                <a:gd name="connsiteX7" fmla="*/ 3922217 w 4300537"/>
                <a:gd name="connsiteY7" fmla="*/ 1900864 h 1961769"/>
                <a:gd name="connsiteX8" fmla="*/ 3879355 w 4300537"/>
                <a:gd name="connsiteY8" fmla="*/ 1886576 h 1961769"/>
                <a:gd name="connsiteX9" fmla="*/ 3793630 w 4300537"/>
                <a:gd name="connsiteY9" fmla="*/ 1815139 h 1961769"/>
                <a:gd name="connsiteX10" fmla="*/ 3750767 w 4300537"/>
                <a:gd name="connsiteY10" fmla="*/ 1800851 h 1961769"/>
                <a:gd name="connsiteX11" fmla="*/ 3579317 w 4300537"/>
                <a:gd name="connsiteY11" fmla="*/ 1743701 h 1961769"/>
                <a:gd name="connsiteX12" fmla="*/ 3479305 w 4300537"/>
                <a:gd name="connsiteY12" fmla="*/ 1757989 h 1961769"/>
                <a:gd name="connsiteX13" fmla="*/ 3322142 w 4300537"/>
                <a:gd name="connsiteY13" fmla="*/ 1800851 h 1961769"/>
                <a:gd name="connsiteX14" fmla="*/ 3279280 w 4300537"/>
                <a:gd name="connsiteY14" fmla="*/ 1786564 h 1961769"/>
                <a:gd name="connsiteX15" fmla="*/ 3193555 w 4300537"/>
                <a:gd name="connsiteY15" fmla="*/ 1815139 h 1961769"/>
                <a:gd name="connsiteX16" fmla="*/ 3136405 w 4300537"/>
                <a:gd name="connsiteY16" fmla="*/ 1829426 h 1961769"/>
                <a:gd name="connsiteX17" fmla="*/ 3093542 w 4300537"/>
                <a:gd name="connsiteY17" fmla="*/ 1858001 h 1961769"/>
                <a:gd name="connsiteX18" fmla="*/ 3022105 w 4300537"/>
                <a:gd name="connsiteY18" fmla="*/ 1872289 h 1961769"/>
                <a:gd name="connsiteX19" fmla="*/ 2864942 w 4300537"/>
                <a:gd name="connsiteY19" fmla="*/ 1886576 h 1961769"/>
                <a:gd name="connsiteX20" fmla="*/ 2350592 w 4300537"/>
                <a:gd name="connsiteY20" fmla="*/ 1858001 h 1961769"/>
                <a:gd name="connsiteX21" fmla="*/ 2107705 w 4300537"/>
                <a:gd name="connsiteY21" fmla="*/ 1843714 h 1961769"/>
                <a:gd name="connsiteX22" fmla="*/ 2064842 w 4300537"/>
                <a:gd name="connsiteY22" fmla="*/ 1815139 h 1961769"/>
                <a:gd name="connsiteX23" fmla="*/ 1736230 w 4300537"/>
                <a:gd name="connsiteY23" fmla="*/ 1800851 h 1961769"/>
                <a:gd name="connsiteX24" fmla="*/ 1564780 w 4300537"/>
                <a:gd name="connsiteY24" fmla="*/ 1786564 h 1961769"/>
                <a:gd name="connsiteX25" fmla="*/ 1464767 w 4300537"/>
                <a:gd name="connsiteY25" fmla="*/ 1800851 h 1961769"/>
                <a:gd name="connsiteX26" fmla="*/ 1321892 w 4300537"/>
                <a:gd name="connsiteY26" fmla="*/ 1872289 h 1961769"/>
                <a:gd name="connsiteX27" fmla="*/ 1236167 w 4300537"/>
                <a:gd name="connsiteY27" fmla="*/ 1858001 h 1961769"/>
                <a:gd name="connsiteX28" fmla="*/ 1136155 w 4300537"/>
                <a:gd name="connsiteY28" fmla="*/ 1843714 h 1961769"/>
                <a:gd name="connsiteX29" fmla="*/ 1093292 w 4300537"/>
                <a:gd name="connsiteY29" fmla="*/ 1858001 h 1961769"/>
                <a:gd name="connsiteX30" fmla="*/ 1021855 w 4300537"/>
                <a:gd name="connsiteY30" fmla="*/ 1700839 h 1961769"/>
                <a:gd name="connsiteX31" fmla="*/ 893267 w 4300537"/>
                <a:gd name="connsiteY31" fmla="*/ 1786564 h 1961769"/>
                <a:gd name="connsiteX32" fmla="*/ 764680 w 4300537"/>
                <a:gd name="connsiteY32" fmla="*/ 1872289 h 1961769"/>
                <a:gd name="connsiteX33" fmla="*/ 678955 w 4300537"/>
                <a:gd name="connsiteY33" fmla="*/ 1900864 h 1961769"/>
                <a:gd name="connsiteX34" fmla="*/ 650380 w 4300537"/>
                <a:gd name="connsiteY34" fmla="*/ 1943726 h 1961769"/>
                <a:gd name="connsiteX35" fmla="*/ 626843 w 4300537"/>
                <a:gd name="connsiteY35" fmla="*/ 1953034 h 1961769"/>
                <a:gd name="connsiteX36" fmla="*/ 590614 w 4300537"/>
                <a:gd name="connsiteY36" fmla="*/ 1961769 h 1961769"/>
                <a:gd name="connsiteX37" fmla="*/ 499772 w 4300537"/>
                <a:gd name="connsiteY37" fmla="*/ 1961769 h 1961769"/>
                <a:gd name="connsiteX38" fmla="*/ 450355 w 4300537"/>
                <a:gd name="connsiteY38" fmla="*/ 1943726 h 1961769"/>
                <a:gd name="connsiteX39" fmla="*/ 393205 w 4300537"/>
                <a:gd name="connsiteY39" fmla="*/ 1900864 h 1961769"/>
                <a:gd name="connsiteX40" fmla="*/ 350342 w 4300537"/>
                <a:gd name="connsiteY40" fmla="*/ 1872289 h 1961769"/>
                <a:gd name="connsiteX41" fmla="*/ 264617 w 4300537"/>
                <a:gd name="connsiteY41" fmla="*/ 1786564 h 1961769"/>
                <a:gd name="connsiteX42" fmla="*/ 178892 w 4300537"/>
                <a:gd name="connsiteY42" fmla="*/ 1772276 h 1961769"/>
                <a:gd name="connsiteX43" fmla="*/ 136030 w 4300537"/>
                <a:gd name="connsiteY43" fmla="*/ 1800851 h 1961769"/>
                <a:gd name="connsiteX44" fmla="*/ 107455 w 4300537"/>
                <a:gd name="connsiteY44" fmla="*/ 1843714 h 1961769"/>
                <a:gd name="connsiteX45" fmla="*/ 50305 w 4300537"/>
                <a:gd name="connsiteY45" fmla="*/ 1872289 h 1961769"/>
                <a:gd name="connsiteX46" fmla="*/ 0 w 4300537"/>
                <a:gd name="connsiteY46" fmla="*/ 1903759 h 196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00537" h="1961769">
                  <a:moveTo>
                    <a:pt x="0" y="0"/>
                  </a:moveTo>
                  <a:lnTo>
                    <a:pt x="4300537" y="0"/>
                  </a:lnTo>
                  <a:lnTo>
                    <a:pt x="4300537" y="1842123"/>
                  </a:lnTo>
                  <a:lnTo>
                    <a:pt x="4258935" y="1833227"/>
                  </a:lnTo>
                  <a:cubicBezTo>
                    <a:pt x="4241946" y="1831960"/>
                    <a:pt x="4224636" y="1831808"/>
                    <a:pt x="4207967" y="1829426"/>
                  </a:cubicBezTo>
                  <a:cubicBezTo>
                    <a:pt x="4188917" y="1834189"/>
                    <a:pt x="4168866" y="1835979"/>
                    <a:pt x="4150817" y="1843714"/>
                  </a:cubicBezTo>
                  <a:cubicBezTo>
                    <a:pt x="4091476" y="1869146"/>
                    <a:pt x="4127708" y="1876943"/>
                    <a:pt x="4065092" y="1886576"/>
                  </a:cubicBezTo>
                  <a:cubicBezTo>
                    <a:pt x="4017786" y="1893854"/>
                    <a:pt x="3969842" y="1896101"/>
                    <a:pt x="3922217" y="1900864"/>
                  </a:cubicBezTo>
                  <a:cubicBezTo>
                    <a:pt x="3907930" y="1896101"/>
                    <a:pt x="3891886" y="1894930"/>
                    <a:pt x="3879355" y="1886576"/>
                  </a:cubicBezTo>
                  <a:cubicBezTo>
                    <a:pt x="3784566" y="1823383"/>
                    <a:pt x="3887114" y="1861881"/>
                    <a:pt x="3793630" y="1815139"/>
                  </a:cubicBezTo>
                  <a:cubicBezTo>
                    <a:pt x="3780159" y="1808404"/>
                    <a:pt x="3764610" y="1806784"/>
                    <a:pt x="3750767" y="1800851"/>
                  </a:cubicBezTo>
                  <a:cubicBezTo>
                    <a:pt x="3621582" y="1745486"/>
                    <a:pt x="3782336" y="1794456"/>
                    <a:pt x="3579317" y="1743701"/>
                  </a:cubicBezTo>
                  <a:lnTo>
                    <a:pt x="3479305" y="1757989"/>
                  </a:lnTo>
                  <a:cubicBezTo>
                    <a:pt x="3400859" y="1769196"/>
                    <a:pt x="3398673" y="1800851"/>
                    <a:pt x="3322142" y="1800851"/>
                  </a:cubicBezTo>
                  <a:cubicBezTo>
                    <a:pt x="3307082" y="1800851"/>
                    <a:pt x="3293567" y="1791326"/>
                    <a:pt x="3279280" y="1786564"/>
                  </a:cubicBezTo>
                  <a:cubicBezTo>
                    <a:pt x="3279280" y="1786564"/>
                    <a:pt x="3222405" y="1806484"/>
                    <a:pt x="3193555" y="1815139"/>
                  </a:cubicBezTo>
                  <a:cubicBezTo>
                    <a:pt x="3174747" y="1820781"/>
                    <a:pt x="3154454" y="1821691"/>
                    <a:pt x="3136405" y="1829426"/>
                  </a:cubicBezTo>
                  <a:cubicBezTo>
                    <a:pt x="3120622" y="1836190"/>
                    <a:pt x="3109620" y="1851972"/>
                    <a:pt x="3093542" y="1858001"/>
                  </a:cubicBezTo>
                  <a:cubicBezTo>
                    <a:pt x="3070804" y="1866528"/>
                    <a:pt x="3045917" y="1867526"/>
                    <a:pt x="3022105" y="1872289"/>
                  </a:cubicBezTo>
                  <a:cubicBezTo>
                    <a:pt x="2969717" y="1877051"/>
                    <a:pt x="2917546" y="1886576"/>
                    <a:pt x="2864942" y="1886576"/>
                  </a:cubicBezTo>
                  <a:cubicBezTo>
                    <a:pt x="2473106" y="1886576"/>
                    <a:pt x="2554488" y="1898781"/>
                    <a:pt x="2350592" y="1858001"/>
                  </a:cubicBezTo>
                  <a:cubicBezTo>
                    <a:pt x="2269630" y="1853239"/>
                    <a:pt x="2187910" y="1855745"/>
                    <a:pt x="2107705" y="1843714"/>
                  </a:cubicBezTo>
                  <a:cubicBezTo>
                    <a:pt x="2090723" y="1841167"/>
                    <a:pt x="2081900" y="1817107"/>
                    <a:pt x="2064842" y="1815139"/>
                  </a:cubicBezTo>
                  <a:cubicBezTo>
                    <a:pt x="1955924" y="1802571"/>
                    <a:pt x="1845692" y="1807106"/>
                    <a:pt x="1736230" y="1800851"/>
                  </a:cubicBezTo>
                  <a:cubicBezTo>
                    <a:pt x="1678975" y="1797579"/>
                    <a:pt x="1621930" y="1791326"/>
                    <a:pt x="1564780" y="1786564"/>
                  </a:cubicBezTo>
                  <a:cubicBezTo>
                    <a:pt x="1531442" y="1791326"/>
                    <a:pt x="1497147" y="1791599"/>
                    <a:pt x="1464767" y="1800851"/>
                  </a:cubicBezTo>
                  <a:cubicBezTo>
                    <a:pt x="1392398" y="1821528"/>
                    <a:pt x="1374374" y="1837301"/>
                    <a:pt x="1321892" y="1872289"/>
                  </a:cubicBezTo>
                  <a:cubicBezTo>
                    <a:pt x="1234613" y="1901381"/>
                    <a:pt x="1323631" y="1884240"/>
                    <a:pt x="1236167" y="1858001"/>
                  </a:cubicBezTo>
                  <a:cubicBezTo>
                    <a:pt x="1203911" y="1848324"/>
                    <a:pt x="1169492" y="1848476"/>
                    <a:pt x="1136155" y="1843714"/>
                  </a:cubicBezTo>
                  <a:cubicBezTo>
                    <a:pt x="1121867" y="1848476"/>
                    <a:pt x="1107773" y="1853864"/>
                    <a:pt x="1093292" y="1858001"/>
                  </a:cubicBezTo>
                  <a:cubicBezTo>
                    <a:pt x="980834" y="1890132"/>
                    <a:pt x="1036815" y="1880370"/>
                    <a:pt x="1021855" y="1700839"/>
                  </a:cubicBezTo>
                  <a:cubicBezTo>
                    <a:pt x="1021855" y="1700839"/>
                    <a:pt x="936600" y="1758707"/>
                    <a:pt x="893267" y="1786564"/>
                  </a:cubicBezTo>
                  <a:cubicBezTo>
                    <a:pt x="764672" y="1869232"/>
                    <a:pt x="875549" y="1789136"/>
                    <a:pt x="764680" y="1872289"/>
                  </a:cubicBezTo>
                  <a:cubicBezTo>
                    <a:pt x="764680" y="1872289"/>
                    <a:pt x="704497" y="1884900"/>
                    <a:pt x="678955" y="1900864"/>
                  </a:cubicBezTo>
                  <a:cubicBezTo>
                    <a:pt x="664394" y="1909965"/>
                    <a:pt x="663789" y="1932999"/>
                    <a:pt x="650380" y="1943726"/>
                  </a:cubicBezTo>
                  <a:cubicBezTo>
                    <a:pt x="646719" y="1946655"/>
                    <a:pt x="637967" y="1949861"/>
                    <a:pt x="626843" y="1953034"/>
                  </a:cubicBezTo>
                  <a:lnTo>
                    <a:pt x="590614" y="1961769"/>
                  </a:lnTo>
                  <a:lnTo>
                    <a:pt x="499772" y="1961769"/>
                  </a:lnTo>
                  <a:lnTo>
                    <a:pt x="450355" y="1943726"/>
                  </a:lnTo>
                  <a:cubicBezTo>
                    <a:pt x="429057" y="1933077"/>
                    <a:pt x="412582" y="1914705"/>
                    <a:pt x="393205" y="1900864"/>
                  </a:cubicBezTo>
                  <a:cubicBezTo>
                    <a:pt x="379232" y="1890883"/>
                    <a:pt x="362484" y="1884431"/>
                    <a:pt x="350342" y="1872289"/>
                  </a:cubicBezTo>
                  <a:cubicBezTo>
                    <a:pt x="314050" y="1835997"/>
                    <a:pt x="315126" y="1803400"/>
                    <a:pt x="264617" y="1786564"/>
                  </a:cubicBezTo>
                  <a:cubicBezTo>
                    <a:pt x="237134" y="1777403"/>
                    <a:pt x="207467" y="1777039"/>
                    <a:pt x="178892" y="1772276"/>
                  </a:cubicBezTo>
                  <a:cubicBezTo>
                    <a:pt x="164605" y="1781801"/>
                    <a:pt x="148172" y="1788709"/>
                    <a:pt x="136030" y="1800851"/>
                  </a:cubicBezTo>
                  <a:cubicBezTo>
                    <a:pt x="123888" y="1812993"/>
                    <a:pt x="120647" y="1832721"/>
                    <a:pt x="107455" y="1843714"/>
                  </a:cubicBezTo>
                  <a:cubicBezTo>
                    <a:pt x="91093" y="1857349"/>
                    <a:pt x="68274" y="1860854"/>
                    <a:pt x="50305" y="1872289"/>
                  </a:cubicBezTo>
                  <a:lnTo>
                    <a:pt x="0" y="1903759"/>
                  </a:lnTo>
                  <a:close/>
                </a:path>
              </a:pathLst>
            </a:cu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79FC65A3-27A6-3792-01B4-EF0E5D2460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051" y="3342644"/>
              <a:ext cx="5867355" cy="1643803"/>
            </a:xfrm>
            <a:prstGeom prst="rect">
              <a:avLst/>
            </a:prstGeom>
            <a:ln>
              <a:noFill/>
            </a:ln>
            <a:effectLst/>
          </p:spPr>
        </p:pic>
      </p:grpSp>
      <p:grpSp>
        <p:nvGrpSpPr>
          <p:cNvPr id="5" name="Group 4">
            <a:extLst>
              <a:ext uri="{FF2B5EF4-FFF2-40B4-BE49-F238E27FC236}">
                <a16:creationId xmlns:a16="http://schemas.microsoft.com/office/drawing/2014/main" id="{01CAF0ED-83F6-B47E-7155-8441D4045B1F}"/>
              </a:ext>
            </a:extLst>
          </p:cNvPr>
          <p:cNvGrpSpPr>
            <a:grpSpLocks noChangeAspect="1"/>
          </p:cNvGrpSpPr>
          <p:nvPr/>
        </p:nvGrpSpPr>
        <p:grpSpPr>
          <a:xfrm>
            <a:off x="7320838" y="5208426"/>
            <a:ext cx="3714495" cy="1680054"/>
            <a:chOff x="5684991" y="214213"/>
            <a:chExt cx="6065049" cy="2743201"/>
          </a:xfrm>
        </p:grpSpPr>
        <p:sp>
          <p:nvSpPr>
            <p:cNvPr id="8" name="Freeform 7">
              <a:extLst>
                <a:ext uri="{FF2B5EF4-FFF2-40B4-BE49-F238E27FC236}">
                  <a16:creationId xmlns:a16="http://schemas.microsoft.com/office/drawing/2014/main" id="{DCA8D7CA-4323-95C9-CB81-1DE346906D90}"/>
                </a:ext>
              </a:extLst>
            </p:cNvPr>
            <p:cNvSpPr/>
            <p:nvPr/>
          </p:nvSpPr>
          <p:spPr>
            <a:xfrm>
              <a:off x="5684991" y="214213"/>
              <a:ext cx="6065049" cy="2743201"/>
            </a:xfrm>
            <a:custGeom>
              <a:avLst/>
              <a:gdLst>
                <a:gd name="connsiteX0" fmla="*/ 0 w 4300537"/>
                <a:gd name="connsiteY0" fmla="*/ 0 h 1961769"/>
                <a:gd name="connsiteX1" fmla="*/ 4300537 w 4300537"/>
                <a:gd name="connsiteY1" fmla="*/ 0 h 1961769"/>
                <a:gd name="connsiteX2" fmla="*/ 4300537 w 4300537"/>
                <a:gd name="connsiteY2" fmla="*/ 1842123 h 1961769"/>
                <a:gd name="connsiteX3" fmla="*/ 4258935 w 4300537"/>
                <a:gd name="connsiteY3" fmla="*/ 1833227 h 1961769"/>
                <a:gd name="connsiteX4" fmla="*/ 4207967 w 4300537"/>
                <a:gd name="connsiteY4" fmla="*/ 1829426 h 1961769"/>
                <a:gd name="connsiteX5" fmla="*/ 4150817 w 4300537"/>
                <a:gd name="connsiteY5" fmla="*/ 1843714 h 1961769"/>
                <a:gd name="connsiteX6" fmla="*/ 4065092 w 4300537"/>
                <a:gd name="connsiteY6" fmla="*/ 1886576 h 1961769"/>
                <a:gd name="connsiteX7" fmla="*/ 3922217 w 4300537"/>
                <a:gd name="connsiteY7" fmla="*/ 1900864 h 1961769"/>
                <a:gd name="connsiteX8" fmla="*/ 3879355 w 4300537"/>
                <a:gd name="connsiteY8" fmla="*/ 1886576 h 1961769"/>
                <a:gd name="connsiteX9" fmla="*/ 3793630 w 4300537"/>
                <a:gd name="connsiteY9" fmla="*/ 1815139 h 1961769"/>
                <a:gd name="connsiteX10" fmla="*/ 3750767 w 4300537"/>
                <a:gd name="connsiteY10" fmla="*/ 1800851 h 1961769"/>
                <a:gd name="connsiteX11" fmla="*/ 3579317 w 4300537"/>
                <a:gd name="connsiteY11" fmla="*/ 1743701 h 1961769"/>
                <a:gd name="connsiteX12" fmla="*/ 3479305 w 4300537"/>
                <a:gd name="connsiteY12" fmla="*/ 1757989 h 1961769"/>
                <a:gd name="connsiteX13" fmla="*/ 3322142 w 4300537"/>
                <a:gd name="connsiteY13" fmla="*/ 1800851 h 1961769"/>
                <a:gd name="connsiteX14" fmla="*/ 3279280 w 4300537"/>
                <a:gd name="connsiteY14" fmla="*/ 1786564 h 1961769"/>
                <a:gd name="connsiteX15" fmla="*/ 3193555 w 4300537"/>
                <a:gd name="connsiteY15" fmla="*/ 1815139 h 1961769"/>
                <a:gd name="connsiteX16" fmla="*/ 3136405 w 4300537"/>
                <a:gd name="connsiteY16" fmla="*/ 1829426 h 1961769"/>
                <a:gd name="connsiteX17" fmla="*/ 3093542 w 4300537"/>
                <a:gd name="connsiteY17" fmla="*/ 1858001 h 1961769"/>
                <a:gd name="connsiteX18" fmla="*/ 3022105 w 4300537"/>
                <a:gd name="connsiteY18" fmla="*/ 1872289 h 1961769"/>
                <a:gd name="connsiteX19" fmla="*/ 2864942 w 4300537"/>
                <a:gd name="connsiteY19" fmla="*/ 1886576 h 1961769"/>
                <a:gd name="connsiteX20" fmla="*/ 2350592 w 4300537"/>
                <a:gd name="connsiteY20" fmla="*/ 1858001 h 1961769"/>
                <a:gd name="connsiteX21" fmla="*/ 2107705 w 4300537"/>
                <a:gd name="connsiteY21" fmla="*/ 1843714 h 1961769"/>
                <a:gd name="connsiteX22" fmla="*/ 2064842 w 4300537"/>
                <a:gd name="connsiteY22" fmla="*/ 1815139 h 1961769"/>
                <a:gd name="connsiteX23" fmla="*/ 1736230 w 4300537"/>
                <a:gd name="connsiteY23" fmla="*/ 1800851 h 1961769"/>
                <a:gd name="connsiteX24" fmla="*/ 1564780 w 4300537"/>
                <a:gd name="connsiteY24" fmla="*/ 1786564 h 1961769"/>
                <a:gd name="connsiteX25" fmla="*/ 1464767 w 4300537"/>
                <a:gd name="connsiteY25" fmla="*/ 1800851 h 1961769"/>
                <a:gd name="connsiteX26" fmla="*/ 1321892 w 4300537"/>
                <a:gd name="connsiteY26" fmla="*/ 1872289 h 1961769"/>
                <a:gd name="connsiteX27" fmla="*/ 1236167 w 4300537"/>
                <a:gd name="connsiteY27" fmla="*/ 1858001 h 1961769"/>
                <a:gd name="connsiteX28" fmla="*/ 1136155 w 4300537"/>
                <a:gd name="connsiteY28" fmla="*/ 1843714 h 1961769"/>
                <a:gd name="connsiteX29" fmla="*/ 1093292 w 4300537"/>
                <a:gd name="connsiteY29" fmla="*/ 1858001 h 1961769"/>
                <a:gd name="connsiteX30" fmla="*/ 1021855 w 4300537"/>
                <a:gd name="connsiteY30" fmla="*/ 1700839 h 1961769"/>
                <a:gd name="connsiteX31" fmla="*/ 893267 w 4300537"/>
                <a:gd name="connsiteY31" fmla="*/ 1786564 h 1961769"/>
                <a:gd name="connsiteX32" fmla="*/ 764680 w 4300537"/>
                <a:gd name="connsiteY32" fmla="*/ 1872289 h 1961769"/>
                <a:gd name="connsiteX33" fmla="*/ 678955 w 4300537"/>
                <a:gd name="connsiteY33" fmla="*/ 1900864 h 1961769"/>
                <a:gd name="connsiteX34" fmla="*/ 650380 w 4300537"/>
                <a:gd name="connsiteY34" fmla="*/ 1943726 h 1961769"/>
                <a:gd name="connsiteX35" fmla="*/ 626843 w 4300537"/>
                <a:gd name="connsiteY35" fmla="*/ 1953034 h 1961769"/>
                <a:gd name="connsiteX36" fmla="*/ 590614 w 4300537"/>
                <a:gd name="connsiteY36" fmla="*/ 1961769 h 1961769"/>
                <a:gd name="connsiteX37" fmla="*/ 499772 w 4300537"/>
                <a:gd name="connsiteY37" fmla="*/ 1961769 h 1961769"/>
                <a:gd name="connsiteX38" fmla="*/ 450355 w 4300537"/>
                <a:gd name="connsiteY38" fmla="*/ 1943726 h 1961769"/>
                <a:gd name="connsiteX39" fmla="*/ 393205 w 4300537"/>
                <a:gd name="connsiteY39" fmla="*/ 1900864 h 1961769"/>
                <a:gd name="connsiteX40" fmla="*/ 350342 w 4300537"/>
                <a:gd name="connsiteY40" fmla="*/ 1872289 h 1961769"/>
                <a:gd name="connsiteX41" fmla="*/ 264617 w 4300537"/>
                <a:gd name="connsiteY41" fmla="*/ 1786564 h 1961769"/>
                <a:gd name="connsiteX42" fmla="*/ 178892 w 4300537"/>
                <a:gd name="connsiteY42" fmla="*/ 1772276 h 1961769"/>
                <a:gd name="connsiteX43" fmla="*/ 136030 w 4300537"/>
                <a:gd name="connsiteY43" fmla="*/ 1800851 h 1961769"/>
                <a:gd name="connsiteX44" fmla="*/ 107455 w 4300537"/>
                <a:gd name="connsiteY44" fmla="*/ 1843714 h 1961769"/>
                <a:gd name="connsiteX45" fmla="*/ 50305 w 4300537"/>
                <a:gd name="connsiteY45" fmla="*/ 1872289 h 1961769"/>
                <a:gd name="connsiteX46" fmla="*/ 0 w 4300537"/>
                <a:gd name="connsiteY46" fmla="*/ 1903759 h 196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00537" h="1961769">
                  <a:moveTo>
                    <a:pt x="0" y="0"/>
                  </a:moveTo>
                  <a:lnTo>
                    <a:pt x="4300537" y="0"/>
                  </a:lnTo>
                  <a:lnTo>
                    <a:pt x="4300537" y="1842123"/>
                  </a:lnTo>
                  <a:lnTo>
                    <a:pt x="4258935" y="1833227"/>
                  </a:lnTo>
                  <a:cubicBezTo>
                    <a:pt x="4241946" y="1831960"/>
                    <a:pt x="4224636" y="1831808"/>
                    <a:pt x="4207967" y="1829426"/>
                  </a:cubicBezTo>
                  <a:cubicBezTo>
                    <a:pt x="4188917" y="1834189"/>
                    <a:pt x="4168866" y="1835979"/>
                    <a:pt x="4150817" y="1843714"/>
                  </a:cubicBezTo>
                  <a:cubicBezTo>
                    <a:pt x="4091476" y="1869146"/>
                    <a:pt x="4127708" y="1876943"/>
                    <a:pt x="4065092" y="1886576"/>
                  </a:cubicBezTo>
                  <a:cubicBezTo>
                    <a:pt x="4017786" y="1893854"/>
                    <a:pt x="3969842" y="1896101"/>
                    <a:pt x="3922217" y="1900864"/>
                  </a:cubicBezTo>
                  <a:cubicBezTo>
                    <a:pt x="3907930" y="1896101"/>
                    <a:pt x="3891886" y="1894930"/>
                    <a:pt x="3879355" y="1886576"/>
                  </a:cubicBezTo>
                  <a:cubicBezTo>
                    <a:pt x="3784566" y="1823383"/>
                    <a:pt x="3887114" y="1861881"/>
                    <a:pt x="3793630" y="1815139"/>
                  </a:cubicBezTo>
                  <a:cubicBezTo>
                    <a:pt x="3780159" y="1808404"/>
                    <a:pt x="3764610" y="1806784"/>
                    <a:pt x="3750767" y="1800851"/>
                  </a:cubicBezTo>
                  <a:cubicBezTo>
                    <a:pt x="3621582" y="1745486"/>
                    <a:pt x="3782336" y="1794456"/>
                    <a:pt x="3579317" y="1743701"/>
                  </a:cubicBezTo>
                  <a:lnTo>
                    <a:pt x="3479305" y="1757989"/>
                  </a:lnTo>
                  <a:cubicBezTo>
                    <a:pt x="3400859" y="1769196"/>
                    <a:pt x="3398673" y="1800851"/>
                    <a:pt x="3322142" y="1800851"/>
                  </a:cubicBezTo>
                  <a:cubicBezTo>
                    <a:pt x="3307082" y="1800851"/>
                    <a:pt x="3293567" y="1791326"/>
                    <a:pt x="3279280" y="1786564"/>
                  </a:cubicBezTo>
                  <a:cubicBezTo>
                    <a:pt x="3279280" y="1786564"/>
                    <a:pt x="3222405" y="1806484"/>
                    <a:pt x="3193555" y="1815139"/>
                  </a:cubicBezTo>
                  <a:cubicBezTo>
                    <a:pt x="3174747" y="1820781"/>
                    <a:pt x="3154454" y="1821691"/>
                    <a:pt x="3136405" y="1829426"/>
                  </a:cubicBezTo>
                  <a:cubicBezTo>
                    <a:pt x="3120622" y="1836190"/>
                    <a:pt x="3109620" y="1851972"/>
                    <a:pt x="3093542" y="1858001"/>
                  </a:cubicBezTo>
                  <a:cubicBezTo>
                    <a:pt x="3070804" y="1866528"/>
                    <a:pt x="3045917" y="1867526"/>
                    <a:pt x="3022105" y="1872289"/>
                  </a:cubicBezTo>
                  <a:cubicBezTo>
                    <a:pt x="2969717" y="1877051"/>
                    <a:pt x="2917546" y="1886576"/>
                    <a:pt x="2864942" y="1886576"/>
                  </a:cubicBezTo>
                  <a:cubicBezTo>
                    <a:pt x="2473106" y="1886576"/>
                    <a:pt x="2554488" y="1898781"/>
                    <a:pt x="2350592" y="1858001"/>
                  </a:cubicBezTo>
                  <a:cubicBezTo>
                    <a:pt x="2269630" y="1853239"/>
                    <a:pt x="2187910" y="1855745"/>
                    <a:pt x="2107705" y="1843714"/>
                  </a:cubicBezTo>
                  <a:cubicBezTo>
                    <a:pt x="2090723" y="1841167"/>
                    <a:pt x="2081900" y="1817107"/>
                    <a:pt x="2064842" y="1815139"/>
                  </a:cubicBezTo>
                  <a:cubicBezTo>
                    <a:pt x="1955924" y="1802571"/>
                    <a:pt x="1845692" y="1807106"/>
                    <a:pt x="1736230" y="1800851"/>
                  </a:cubicBezTo>
                  <a:cubicBezTo>
                    <a:pt x="1678975" y="1797579"/>
                    <a:pt x="1621930" y="1791326"/>
                    <a:pt x="1564780" y="1786564"/>
                  </a:cubicBezTo>
                  <a:cubicBezTo>
                    <a:pt x="1531442" y="1791326"/>
                    <a:pt x="1497147" y="1791599"/>
                    <a:pt x="1464767" y="1800851"/>
                  </a:cubicBezTo>
                  <a:cubicBezTo>
                    <a:pt x="1392398" y="1821528"/>
                    <a:pt x="1374374" y="1837301"/>
                    <a:pt x="1321892" y="1872289"/>
                  </a:cubicBezTo>
                  <a:cubicBezTo>
                    <a:pt x="1234613" y="1901381"/>
                    <a:pt x="1323631" y="1884240"/>
                    <a:pt x="1236167" y="1858001"/>
                  </a:cubicBezTo>
                  <a:cubicBezTo>
                    <a:pt x="1203911" y="1848324"/>
                    <a:pt x="1169492" y="1848476"/>
                    <a:pt x="1136155" y="1843714"/>
                  </a:cubicBezTo>
                  <a:cubicBezTo>
                    <a:pt x="1121867" y="1848476"/>
                    <a:pt x="1107773" y="1853864"/>
                    <a:pt x="1093292" y="1858001"/>
                  </a:cubicBezTo>
                  <a:cubicBezTo>
                    <a:pt x="980834" y="1890132"/>
                    <a:pt x="1036815" y="1880370"/>
                    <a:pt x="1021855" y="1700839"/>
                  </a:cubicBezTo>
                  <a:cubicBezTo>
                    <a:pt x="1021855" y="1700839"/>
                    <a:pt x="936600" y="1758707"/>
                    <a:pt x="893267" y="1786564"/>
                  </a:cubicBezTo>
                  <a:cubicBezTo>
                    <a:pt x="764672" y="1869232"/>
                    <a:pt x="875549" y="1789136"/>
                    <a:pt x="764680" y="1872289"/>
                  </a:cubicBezTo>
                  <a:cubicBezTo>
                    <a:pt x="764680" y="1872289"/>
                    <a:pt x="704497" y="1884900"/>
                    <a:pt x="678955" y="1900864"/>
                  </a:cubicBezTo>
                  <a:cubicBezTo>
                    <a:pt x="664394" y="1909965"/>
                    <a:pt x="663789" y="1932999"/>
                    <a:pt x="650380" y="1943726"/>
                  </a:cubicBezTo>
                  <a:cubicBezTo>
                    <a:pt x="646719" y="1946655"/>
                    <a:pt x="637967" y="1949861"/>
                    <a:pt x="626843" y="1953034"/>
                  </a:cubicBezTo>
                  <a:lnTo>
                    <a:pt x="590614" y="1961769"/>
                  </a:lnTo>
                  <a:lnTo>
                    <a:pt x="499772" y="1961769"/>
                  </a:lnTo>
                  <a:lnTo>
                    <a:pt x="450355" y="1943726"/>
                  </a:lnTo>
                  <a:cubicBezTo>
                    <a:pt x="429057" y="1933077"/>
                    <a:pt x="412582" y="1914705"/>
                    <a:pt x="393205" y="1900864"/>
                  </a:cubicBezTo>
                  <a:cubicBezTo>
                    <a:pt x="379232" y="1890883"/>
                    <a:pt x="362484" y="1884431"/>
                    <a:pt x="350342" y="1872289"/>
                  </a:cubicBezTo>
                  <a:cubicBezTo>
                    <a:pt x="314050" y="1835997"/>
                    <a:pt x="315126" y="1803400"/>
                    <a:pt x="264617" y="1786564"/>
                  </a:cubicBezTo>
                  <a:cubicBezTo>
                    <a:pt x="237134" y="1777403"/>
                    <a:pt x="207467" y="1777039"/>
                    <a:pt x="178892" y="1772276"/>
                  </a:cubicBezTo>
                  <a:cubicBezTo>
                    <a:pt x="164605" y="1781801"/>
                    <a:pt x="148172" y="1788709"/>
                    <a:pt x="136030" y="1800851"/>
                  </a:cubicBezTo>
                  <a:cubicBezTo>
                    <a:pt x="123888" y="1812993"/>
                    <a:pt x="120647" y="1832721"/>
                    <a:pt x="107455" y="1843714"/>
                  </a:cubicBezTo>
                  <a:cubicBezTo>
                    <a:pt x="91093" y="1857349"/>
                    <a:pt x="68274" y="1860854"/>
                    <a:pt x="50305" y="1872289"/>
                  </a:cubicBezTo>
                  <a:lnTo>
                    <a:pt x="0" y="1903759"/>
                  </a:lnTo>
                  <a:close/>
                </a:path>
              </a:pathLst>
            </a:cu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5C2FE355-7704-34E8-3DD2-19B1D6F0C7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16627" y="214214"/>
              <a:ext cx="6033413" cy="2378794"/>
            </a:xfrm>
            <a:prstGeom prst="rect">
              <a:avLst/>
            </a:prstGeom>
            <a:ln>
              <a:noFill/>
            </a:ln>
            <a:effectLst/>
          </p:spPr>
        </p:pic>
      </p:grpSp>
      <p:pic>
        <p:nvPicPr>
          <p:cNvPr id="28678" name="Picture 6" descr="43,770 Knight Illustrations &amp; Clip Art - iStock | Knight helmet, Knight  armor, Warrior">
            <a:extLst>
              <a:ext uri="{FF2B5EF4-FFF2-40B4-BE49-F238E27FC236}">
                <a16:creationId xmlns:a16="http://schemas.microsoft.com/office/drawing/2014/main" id="{30BB4BB9-DF25-472A-25F3-3A3B1E51DF6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43505" y="67490"/>
            <a:ext cx="4282205" cy="588956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1F445DE-3478-C9E8-03A8-AF60E686165C}"/>
              </a:ext>
            </a:extLst>
          </p:cNvPr>
          <p:cNvSpPr txBox="1"/>
          <p:nvPr/>
        </p:nvSpPr>
        <p:spPr>
          <a:xfrm>
            <a:off x="1945700" y="5781870"/>
            <a:ext cx="2077813" cy="677108"/>
          </a:xfrm>
          <a:prstGeom prst="rect">
            <a:avLst/>
          </a:prstGeom>
          <a:noFill/>
        </p:spPr>
        <p:txBody>
          <a:bodyPr wrap="none" rtlCol="0">
            <a:spAutoFit/>
          </a:bodyPr>
          <a:lstStyle/>
          <a:p>
            <a:r>
              <a:rPr lang="en-US" sz="3800" dirty="0">
                <a:latin typeface="Phosphate Inline" panose="02000506050000020004" pitchFamily="2" charset="77"/>
                <a:ea typeface="Helvetica Neue" panose="02000503000000020004" pitchFamily="2" charset="0"/>
                <a:cs typeface="Phosphate Inline" panose="02000506050000020004" pitchFamily="2" charset="77"/>
              </a:rPr>
              <a:t>Attacks</a:t>
            </a:r>
          </a:p>
        </p:txBody>
      </p:sp>
    </p:spTree>
    <p:extLst>
      <p:ext uri="{BB962C8B-B14F-4D97-AF65-F5344CB8AC3E}">
        <p14:creationId xmlns:p14="http://schemas.microsoft.com/office/powerpoint/2010/main" val="1690416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7BCDF3-E828-88C0-FEF6-5B111D595FAE}"/>
              </a:ext>
            </a:extLst>
          </p:cNvPr>
          <p:cNvSpPr/>
          <p:nvPr/>
        </p:nvSpPr>
        <p:spPr>
          <a:xfrm>
            <a:off x="4705341" y="762000"/>
            <a:ext cx="5619385" cy="6370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Bef>
                <a:spcPts val="6000"/>
              </a:spcBef>
              <a:spcAft>
                <a:spcPts val="6600"/>
              </a:spcAft>
              <a:buFont typeface="Wingdings" pitchFamily="2" charset="2"/>
              <a:buChar char="Ø"/>
            </a:pPr>
            <a:r>
              <a:rPr lang="en-US" sz="32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Privacy-preserving learning</a:t>
            </a:r>
          </a:p>
          <a:p>
            <a:pPr marL="285750" indent="-285750">
              <a:spcBef>
                <a:spcPts val="6000"/>
              </a:spcBef>
              <a:spcAft>
                <a:spcPts val="6600"/>
              </a:spcAft>
              <a:buFont typeface="Wingdings" pitchFamily="2" charset="2"/>
              <a:buChar char="Ø"/>
            </a:pPr>
            <a:r>
              <a:rPr lang="en-US" sz="32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Auditing data leaks</a:t>
            </a:r>
          </a:p>
          <a:p>
            <a:pPr marL="285750" indent="-285750">
              <a:spcBef>
                <a:spcPts val="6000"/>
              </a:spcBef>
              <a:spcAft>
                <a:spcPts val="6600"/>
              </a:spcAft>
              <a:buFont typeface="Wingdings" pitchFamily="2" charset="2"/>
              <a:buChar char="Ø"/>
            </a:pPr>
            <a:r>
              <a:rPr lang="en-US" sz="320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Security guidelines </a:t>
            </a:r>
          </a:p>
        </p:txBody>
      </p:sp>
      <p:pic>
        <p:nvPicPr>
          <p:cNvPr id="36868" name="Picture 4" descr="Premium Vector | Modern shield and brain logo design">
            <a:extLst>
              <a:ext uri="{FF2B5EF4-FFF2-40B4-BE49-F238E27FC236}">
                <a16:creationId xmlns:a16="http://schemas.microsoft.com/office/drawing/2014/main" id="{DA8FADC5-D789-2545-7339-32B6F2E0B32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321530" y="410619"/>
            <a:ext cx="1546126" cy="1546126"/>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Euro NCAP announces major changes to safety testing | Three60 by eDriving">
            <a:extLst>
              <a:ext uri="{FF2B5EF4-FFF2-40B4-BE49-F238E27FC236}">
                <a16:creationId xmlns:a16="http://schemas.microsoft.com/office/drawing/2014/main" id="{CB7F2EAF-7DAE-81F2-11DF-F5B8582C7B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81793" y="4420072"/>
            <a:ext cx="3085863" cy="16759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23CF263-8B92-0E34-7842-E5142B2DD3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55009" y="2271650"/>
            <a:ext cx="2163442" cy="1833517"/>
          </a:xfrm>
          <a:prstGeom prst="rect">
            <a:avLst/>
          </a:prstGeom>
        </p:spPr>
      </p:pic>
      <p:sp>
        <p:nvSpPr>
          <p:cNvPr id="16" name="TextBox 15">
            <a:extLst>
              <a:ext uri="{FF2B5EF4-FFF2-40B4-BE49-F238E27FC236}">
                <a16:creationId xmlns:a16="http://schemas.microsoft.com/office/drawing/2014/main" id="{1C13DC21-2F77-E44D-68CC-142DA5154E48}"/>
              </a:ext>
            </a:extLst>
          </p:cNvPr>
          <p:cNvSpPr txBox="1"/>
          <p:nvPr/>
        </p:nvSpPr>
        <p:spPr>
          <a:xfrm>
            <a:off x="1392883" y="4649508"/>
            <a:ext cx="2130648" cy="677108"/>
          </a:xfrm>
          <a:prstGeom prst="rect">
            <a:avLst/>
          </a:prstGeom>
          <a:noFill/>
        </p:spPr>
        <p:txBody>
          <a:bodyPr wrap="none" rtlCol="0">
            <a:spAutoFit/>
          </a:bodyPr>
          <a:lstStyle/>
          <a:p>
            <a:pPr algn="ctr"/>
            <a:r>
              <a:rPr lang="en-US" sz="3800" dirty="0">
                <a:latin typeface="Phosphate Inline" panose="02000506050000020004" pitchFamily="2" charset="77"/>
                <a:ea typeface="Helvetica Neue" panose="02000503000000020004" pitchFamily="2" charset="0"/>
                <a:cs typeface="Phosphate Inline" panose="02000506050000020004" pitchFamily="2" charset="77"/>
              </a:rPr>
              <a:t>DEFENSES</a:t>
            </a:r>
          </a:p>
        </p:txBody>
      </p:sp>
      <p:pic>
        <p:nvPicPr>
          <p:cNvPr id="17" name="Picture 16">
            <a:extLst>
              <a:ext uri="{FF2B5EF4-FFF2-40B4-BE49-F238E27FC236}">
                <a16:creationId xmlns:a16="http://schemas.microsoft.com/office/drawing/2014/main" id="{50E63677-2565-FA49-05BC-23108931A219}"/>
              </a:ext>
            </a:extLst>
          </p:cNvPr>
          <p:cNvPicPr>
            <a:picLocks noChangeAspect="1"/>
          </p:cNvPicPr>
          <p:nvPr/>
        </p:nvPicPr>
        <p:blipFill>
          <a:blip r:embed="rId6"/>
          <a:stretch>
            <a:fillRect/>
          </a:stretch>
        </p:blipFill>
        <p:spPr>
          <a:xfrm>
            <a:off x="473549" y="1226157"/>
            <a:ext cx="3969316" cy="3423351"/>
          </a:xfrm>
          <a:prstGeom prst="rect">
            <a:avLst/>
          </a:prstGeom>
        </p:spPr>
      </p:pic>
    </p:spTree>
    <p:extLst>
      <p:ext uri="{BB962C8B-B14F-4D97-AF65-F5344CB8AC3E}">
        <p14:creationId xmlns:p14="http://schemas.microsoft.com/office/powerpoint/2010/main" val="314280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B39A1-4258-D16A-16CE-9734C7AA410E}"/>
              </a:ext>
            </a:extLst>
          </p:cNvPr>
          <p:cNvSpPr>
            <a:spLocks noGrp="1"/>
          </p:cNvSpPr>
          <p:nvPr>
            <p:ph type="title"/>
          </p:nvPr>
        </p:nvSpPr>
        <p:spPr>
          <a:xfrm>
            <a:off x="0" y="2145109"/>
            <a:ext cx="12192000" cy="2567782"/>
          </a:xfrm>
        </p:spPr>
        <p:txBody>
          <a:bodyPr>
            <a:noAutofit/>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The question is not </a:t>
            </a:r>
            <a:br>
              <a:rPr lang="en-US" b="1" dirty="0">
                <a:latin typeface="Helvetica Neue" panose="02000503000000020004" pitchFamily="2" charset="0"/>
                <a:ea typeface="Helvetica Neue" panose="02000503000000020004" pitchFamily="2" charset="0"/>
                <a:cs typeface="Helvetica Neue" panose="02000503000000020004" pitchFamily="2" charset="0"/>
              </a:rPr>
            </a:br>
            <a:r>
              <a:rPr lang="en-US" b="1" i="1" u="sng"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if</a:t>
            </a:r>
            <a:r>
              <a:rPr lang="en-US" b="1" dirty="0">
                <a:latin typeface="Helvetica Neue" panose="02000503000000020004" pitchFamily="2" charset="0"/>
                <a:ea typeface="Helvetica Neue" panose="02000503000000020004" pitchFamily="2" charset="0"/>
                <a:cs typeface="Helvetica Neue" panose="02000503000000020004" pitchFamily="2" charset="0"/>
              </a:rPr>
              <a:t> a machine learning model will </a:t>
            </a:r>
            <a:r>
              <a:rPr lang="en-US"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fail</a:t>
            </a:r>
            <a:r>
              <a:rPr lang="en-US" b="1" dirty="0">
                <a:latin typeface="Helvetica Neue" panose="02000503000000020004" pitchFamily="2" charset="0"/>
                <a:ea typeface="Helvetica Neue" panose="02000503000000020004" pitchFamily="2" charset="0"/>
                <a:cs typeface="Helvetica Neue" panose="02000503000000020004" pitchFamily="2" charset="0"/>
              </a:rPr>
              <a:t>, </a:t>
            </a:r>
            <a:br>
              <a:rPr lang="en-US" b="1" dirty="0">
                <a:latin typeface="Helvetica Neue" panose="02000503000000020004" pitchFamily="2" charset="0"/>
                <a:ea typeface="Helvetica Neue" panose="02000503000000020004" pitchFamily="2" charset="0"/>
                <a:cs typeface="Helvetica Neue" panose="02000503000000020004" pitchFamily="2" charset="0"/>
              </a:rPr>
            </a:br>
            <a:r>
              <a:rPr lang="en-US" b="1" dirty="0">
                <a:latin typeface="Helvetica Neue" panose="02000503000000020004" pitchFamily="2" charset="0"/>
                <a:ea typeface="Helvetica Neue" panose="02000503000000020004" pitchFamily="2" charset="0"/>
                <a:cs typeface="Helvetica Neue" panose="02000503000000020004" pitchFamily="2" charset="0"/>
              </a:rPr>
              <a:t>but </a:t>
            </a:r>
            <a:r>
              <a:rPr lang="en-US" b="1" i="1" u="sng"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when</a:t>
            </a:r>
            <a:r>
              <a:rPr lang="en-US" b="1" i="1" dirty="0">
                <a:latin typeface="Helvetica Neue" panose="02000503000000020004" pitchFamily="2" charset="0"/>
                <a:ea typeface="Helvetica Neue" panose="02000503000000020004" pitchFamily="2" charset="0"/>
                <a:cs typeface="Helvetica Neue" panose="02000503000000020004" pitchFamily="2" charset="0"/>
              </a:rPr>
              <a:t>.</a:t>
            </a:r>
            <a:endParaRPr lang="en-US"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Slide Number Placeholder 3">
            <a:extLst>
              <a:ext uri="{FF2B5EF4-FFF2-40B4-BE49-F238E27FC236}">
                <a16:creationId xmlns:a16="http://schemas.microsoft.com/office/drawing/2014/main" id="{CCB9CA21-3C84-4223-9A66-74F3BB79A233}"/>
              </a:ext>
            </a:extLst>
          </p:cNvPr>
          <p:cNvSpPr>
            <a:spLocks noGrp="1"/>
          </p:cNvSpPr>
          <p:nvPr>
            <p:ph type="sldNum" sz="quarter" idx="12"/>
          </p:nvPr>
        </p:nvSpPr>
        <p:spPr/>
        <p:txBody>
          <a:bodyPr/>
          <a:lstStyle/>
          <a:p>
            <a:fld id="{76FA2F82-6A1E-A34A-B9BA-E852B1B37EE3}" type="slidenum">
              <a:rPr lang="en-US" smtClean="0"/>
              <a:t>34</a:t>
            </a:fld>
            <a:endParaRPr lang="en-US"/>
          </a:p>
        </p:txBody>
      </p:sp>
    </p:spTree>
    <p:extLst>
      <p:ext uri="{BB962C8B-B14F-4D97-AF65-F5344CB8AC3E}">
        <p14:creationId xmlns:p14="http://schemas.microsoft.com/office/powerpoint/2010/main" val="1195293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412DE4-ADF4-C73C-6602-B1373E79A2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1310" y="4786781"/>
            <a:ext cx="4133088" cy="1940022"/>
          </a:xfrm>
          <a:prstGeom prst="rect">
            <a:avLst/>
          </a:prstGeom>
        </p:spPr>
      </p:pic>
      <p:pic>
        <p:nvPicPr>
          <p:cNvPr id="8" name="Picture 7">
            <a:extLst>
              <a:ext uri="{FF2B5EF4-FFF2-40B4-BE49-F238E27FC236}">
                <a16:creationId xmlns:a16="http://schemas.microsoft.com/office/drawing/2014/main" id="{7C96CC67-91E4-2BCE-570E-39343CC985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38" y="1976394"/>
            <a:ext cx="3931920" cy="3102851"/>
          </a:xfrm>
          <a:prstGeom prst="rect">
            <a:avLst/>
          </a:prstGeom>
        </p:spPr>
      </p:pic>
      <p:pic>
        <p:nvPicPr>
          <p:cNvPr id="9" name="Picture 8">
            <a:extLst>
              <a:ext uri="{FF2B5EF4-FFF2-40B4-BE49-F238E27FC236}">
                <a16:creationId xmlns:a16="http://schemas.microsoft.com/office/drawing/2014/main" id="{2837779E-56B9-E3D2-3C24-453F86F188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538" y="5144843"/>
            <a:ext cx="3931920" cy="1581960"/>
          </a:xfrm>
          <a:prstGeom prst="rect">
            <a:avLst/>
          </a:prstGeom>
        </p:spPr>
      </p:pic>
      <p:pic>
        <p:nvPicPr>
          <p:cNvPr id="11" name="Picture 10">
            <a:extLst>
              <a:ext uri="{FF2B5EF4-FFF2-40B4-BE49-F238E27FC236}">
                <a16:creationId xmlns:a16="http://schemas.microsoft.com/office/drawing/2014/main" id="{8916CDBB-C77E-9A9E-65F8-DF998106CF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39902" y="100927"/>
            <a:ext cx="3747476" cy="2367952"/>
          </a:xfrm>
          <a:prstGeom prst="rect">
            <a:avLst/>
          </a:prstGeom>
          <a:ln w="76200">
            <a:solidFill>
              <a:srgbClr val="FFFF00"/>
            </a:solidFill>
          </a:ln>
        </p:spPr>
      </p:pic>
      <p:pic>
        <p:nvPicPr>
          <p:cNvPr id="13" name="Picture 12">
            <a:extLst>
              <a:ext uri="{FF2B5EF4-FFF2-40B4-BE49-F238E27FC236}">
                <a16:creationId xmlns:a16="http://schemas.microsoft.com/office/drawing/2014/main" id="{97C1135C-51D7-C552-6E40-B9DC018B616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39902" y="4755625"/>
            <a:ext cx="3749758" cy="1971178"/>
          </a:xfrm>
          <a:prstGeom prst="rect">
            <a:avLst/>
          </a:prstGeom>
          <a:ln w="76200">
            <a:solidFill>
              <a:srgbClr val="FFFF00"/>
            </a:solidFill>
          </a:ln>
        </p:spPr>
      </p:pic>
      <p:pic>
        <p:nvPicPr>
          <p:cNvPr id="19458" name="Picture 2" descr="Amazon Echo Dot Review - NotebookCheck.net Reviews">
            <a:extLst>
              <a:ext uri="{FF2B5EF4-FFF2-40B4-BE49-F238E27FC236}">
                <a16:creationId xmlns:a16="http://schemas.microsoft.com/office/drawing/2014/main" id="{FAC6179C-DB11-92F3-0650-7BFF9EF6A20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09538" y="100929"/>
            <a:ext cx="3931920" cy="18098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4B1C408-F077-04E6-5FC5-94BCBC7ADE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39902" y="2519356"/>
            <a:ext cx="3752963" cy="2185792"/>
          </a:xfrm>
          <a:prstGeom prst="rect">
            <a:avLst/>
          </a:prstGeom>
          <a:ln w="76200">
            <a:solidFill>
              <a:srgbClr val="FFFF00"/>
            </a:solidFill>
          </a:ln>
        </p:spPr>
      </p:pic>
      <p:pic>
        <p:nvPicPr>
          <p:cNvPr id="16" name="Picture 15">
            <a:extLst>
              <a:ext uri="{FF2B5EF4-FFF2-40B4-BE49-F238E27FC236}">
                <a16:creationId xmlns:a16="http://schemas.microsoft.com/office/drawing/2014/main" id="{7E62AE17-BFB0-E369-8E09-849A5600D3E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91310" y="100927"/>
            <a:ext cx="4134980" cy="2008977"/>
          </a:xfrm>
          <a:prstGeom prst="rect">
            <a:avLst/>
          </a:prstGeom>
        </p:spPr>
      </p:pic>
      <p:pic>
        <p:nvPicPr>
          <p:cNvPr id="19462" name="Picture 6" descr="HUENIT: The Robotic Arm to Help Your Ideas Become Reality">
            <a:extLst>
              <a:ext uri="{FF2B5EF4-FFF2-40B4-BE49-F238E27FC236}">
                <a16:creationId xmlns:a16="http://schemas.microsoft.com/office/drawing/2014/main" id="{20BEF5EC-6E0C-B472-9D67-F9BBD748E75D}"/>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991310" y="2189492"/>
            <a:ext cx="4133088" cy="24790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6C65073-C844-883E-FFBC-E2E5D9B76251}"/>
              </a:ext>
            </a:extLst>
          </p:cNvPr>
          <p:cNvSpPr/>
          <p:nvPr/>
        </p:nvSpPr>
        <p:spPr>
          <a:xfrm>
            <a:off x="7985822" y="0"/>
            <a:ext cx="4206178" cy="6858000"/>
          </a:xfrm>
          <a:prstGeom prst="rect">
            <a:avLst/>
          </a:prstGeom>
          <a:solidFill>
            <a:schemeClr val="lt1">
              <a:alpha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24167256-7F71-1736-1BFC-A35BCD89B0F6}"/>
              </a:ext>
            </a:extLst>
          </p:cNvPr>
          <p:cNvSpPr/>
          <p:nvPr/>
        </p:nvSpPr>
        <p:spPr>
          <a:xfrm>
            <a:off x="-27591" y="0"/>
            <a:ext cx="4069049" cy="6858000"/>
          </a:xfrm>
          <a:prstGeom prst="rect">
            <a:avLst/>
          </a:prstGeom>
          <a:solidFill>
            <a:schemeClr val="lt1">
              <a:alpha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9589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412DE4-ADF4-C73C-6602-B1373E79A2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1310" y="4786781"/>
            <a:ext cx="4133088" cy="1940022"/>
          </a:xfrm>
          <a:prstGeom prst="rect">
            <a:avLst/>
          </a:prstGeom>
          <a:ln w="76200">
            <a:solidFill>
              <a:srgbClr val="FFFF00"/>
            </a:solidFill>
          </a:ln>
        </p:spPr>
      </p:pic>
      <p:pic>
        <p:nvPicPr>
          <p:cNvPr id="8" name="Picture 7">
            <a:extLst>
              <a:ext uri="{FF2B5EF4-FFF2-40B4-BE49-F238E27FC236}">
                <a16:creationId xmlns:a16="http://schemas.microsoft.com/office/drawing/2014/main" id="{7C96CC67-91E4-2BCE-570E-39343CC985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38" y="1976394"/>
            <a:ext cx="3931920" cy="3102851"/>
          </a:xfrm>
          <a:prstGeom prst="rect">
            <a:avLst/>
          </a:prstGeom>
        </p:spPr>
      </p:pic>
      <p:pic>
        <p:nvPicPr>
          <p:cNvPr id="9" name="Picture 8">
            <a:extLst>
              <a:ext uri="{FF2B5EF4-FFF2-40B4-BE49-F238E27FC236}">
                <a16:creationId xmlns:a16="http://schemas.microsoft.com/office/drawing/2014/main" id="{2837779E-56B9-E3D2-3C24-453F86F188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538" y="5144843"/>
            <a:ext cx="3931920" cy="1581960"/>
          </a:xfrm>
          <a:prstGeom prst="rect">
            <a:avLst/>
          </a:prstGeom>
        </p:spPr>
      </p:pic>
      <p:pic>
        <p:nvPicPr>
          <p:cNvPr id="11" name="Picture 10">
            <a:extLst>
              <a:ext uri="{FF2B5EF4-FFF2-40B4-BE49-F238E27FC236}">
                <a16:creationId xmlns:a16="http://schemas.microsoft.com/office/drawing/2014/main" id="{8916CDBB-C77E-9A9E-65F8-DF998106CF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39902" y="100927"/>
            <a:ext cx="3747476" cy="2367952"/>
          </a:xfrm>
          <a:prstGeom prst="rect">
            <a:avLst/>
          </a:prstGeom>
        </p:spPr>
      </p:pic>
      <p:pic>
        <p:nvPicPr>
          <p:cNvPr id="13" name="Picture 12">
            <a:extLst>
              <a:ext uri="{FF2B5EF4-FFF2-40B4-BE49-F238E27FC236}">
                <a16:creationId xmlns:a16="http://schemas.microsoft.com/office/drawing/2014/main" id="{97C1135C-51D7-C552-6E40-B9DC018B616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39902" y="4755625"/>
            <a:ext cx="3749758" cy="1971178"/>
          </a:xfrm>
          <a:prstGeom prst="rect">
            <a:avLst/>
          </a:prstGeom>
        </p:spPr>
      </p:pic>
      <p:pic>
        <p:nvPicPr>
          <p:cNvPr id="19458" name="Picture 2" descr="Amazon Echo Dot Review - NotebookCheck.net Reviews">
            <a:extLst>
              <a:ext uri="{FF2B5EF4-FFF2-40B4-BE49-F238E27FC236}">
                <a16:creationId xmlns:a16="http://schemas.microsoft.com/office/drawing/2014/main" id="{FAC6179C-DB11-92F3-0650-7BFF9EF6A20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09538" y="100929"/>
            <a:ext cx="3931920" cy="18098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4B1C408-F077-04E6-5FC5-94BCBC7ADE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39902" y="2519356"/>
            <a:ext cx="3752963" cy="2185792"/>
          </a:xfrm>
          <a:prstGeom prst="rect">
            <a:avLst/>
          </a:prstGeom>
        </p:spPr>
      </p:pic>
      <p:pic>
        <p:nvPicPr>
          <p:cNvPr id="16" name="Picture 15">
            <a:extLst>
              <a:ext uri="{FF2B5EF4-FFF2-40B4-BE49-F238E27FC236}">
                <a16:creationId xmlns:a16="http://schemas.microsoft.com/office/drawing/2014/main" id="{7E62AE17-BFB0-E369-8E09-849A5600D3E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91310" y="100927"/>
            <a:ext cx="4134980" cy="2008977"/>
          </a:xfrm>
          <a:prstGeom prst="rect">
            <a:avLst/>
          </a:prstGeom>
          <a:ln w="76200">
            <a:solidFill>
              <a:srgbClr val="FFFF00"/>
            </a:solidFill>
          </a:ln>
        </p:spPr>
      </p:pic>
      <p:pic>
        <p:nvPicPr>
          <p:cNvPr id="19462" name="Picture 6" descr="HUENIT: The Robotic Arm to Help Your Ideas Become Reality">
            <a:extLst>
              <a:ext uri="{FF2B5EF4-FFF2-40B4-BE49-F238E27FC236}">
                <a16:creationId xmlns:a16="http://schemas.microsoft.com/office/drawing/2014/main" id="{20BEF5EC-6E0C-B472-9D67-F9BBD748E75D}"/>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991310" y="2189492"/>
            <a:ext cx="4133088" cy="2479016"/>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E04593-670E-6C46-B0D4-A8E36C555347}"/>
              </a:ext>
            </a:extLst>
          </p:cNvPr>
          <p:cNvSpPr/>
          <p:nvPr/>
        </p:nvSpPr>
        <p:spPr>
          <a:xfrm>
            <a:off x="-27591" y="0"/>
            <a:ext cx="7914969" cy="6858000"/>
          </a:xfrm>
          <a:prstGeom prst="rect">
            <a:avLst/>
          </a:prstGeom>
          <a:solidFill>
            <a:schemeClr val="lt1">
              <a:alpha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61942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EC472-5B5E-A828-9A2A-A86BA0799618}"/>
              </a:ext>
            </a:extLst>
          </p:cNvPr>
          <p:cNvSpPr>
            <a:spLocks noGrp="1"/>
          </p:cNvSpPr>
          <p:nvPr>
            <p:ph type="title"/>
          </p:nvPr>
        </p:nvSpPr>
        <p:spPr>
          <a:xfrm>
            <a:off x="838200" y="2766218"/>
            <a:ext cx="10515600" cy="1325563"/>
          </a:xfrm>
        </p:spPr>
        <p:txBody>
          <a:bodyPr>
            <a:normAutofit/>
          </a:bodyPr>
          <a:lstStyle/>
          <a:p>
            <a:pPr algn="ctr"/>
            <a:r>
              <a:rPr lang="en-US" sz="4800" b="1" dirty="0">
                <a:latin typeface="Helvetica Neue" panose="02000503000000020004" pitchFamily="2" charset="0"/>
                <a:ea typeface="Helvetica Neue" panose="02000503000000020004" pitchFamily="2" charset="0"/>
                <a:cs typeface="Helvetica Neue" panose="02000503000000020004" pitchFamily="2" charset="0"/>
              </a:rPr>
              <a:t>Machine learning still </a:t>
            </a:r>
            <a:r>
              <a:rPr lang="en-US" sz="4800" b="1"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fails</a:t>
            </a:r>
            <a:r>
              <a:rPr lang="en-US" sz="4800" b="1" dirty="0">
                <a:latin typeface="Helvetica Neue" panose="02000503000000020004" pitchFamily="2" charset="0"/>
                <a:ea typeface="Helvetica Neue" panose="02000503000000020004" pitchFamily="2" charset="0"/>
                <a:cs typeface="Helvetica Neue" panose="02000503000000020004" pitchFamily="2" charset="0"/>
              </a:rPr>
              <a:t> (a lot).</a:t>
            </a:r>
          </a:p>
        </p:txBody>
      </p:sp>
      <p:sp>
        <p:nvSpPr>
          <p:cNvPr id="4" name="Slide Number Placeholder 3">
            <a:extLst>
              <a:ext uri="{FF2B5EF4-FFF2-40B4-BE49-F238E27FC236}">
                <a16:creationId xmlns:a16="http://schemas.microsoft.com/office/drawing/2014/main" id="{7094D1DA-E9B7-2D73-D703-8157C624273D}"/>
              </a:ext>
            </a:extLst>
          </p:cNvPr>
          <p:cNvSpPr>
            <a:spLocks noGrp="1"/>
          </p:cNvSpPr>
          <p:nvPr>
            <p:ph type="sldNum" sz="quarter" idx="12"/>
          </p:nvPr>
        </p:nvSpPr>
        <p:spPr/>
        <p:txBody>
          <a:bodyPr/>
          <a:lstStyle/>
          <a:p>
            <a:fld id="{76FA2F82-6A1E-A34A-B9BA-E852B1B37EE3}" type="slidenum">
              <a:rPr lang="en-US" smtClean="0"/>
              <a:t>6</a:t>
            </a:fld>
            <a:endParaRPr lang="en-US"/>
          </a:p>
        </p:txBody>
      </p:sp>
    </p:spTree>
    <p:extLst>
      <p:ext uri="{BB962C8B-B14F-4D97-AF65-F5344CB8AC3E}">
        <p14:creationId xmlns:p14="http://schemas.microsoft.com/office/powerpoint/2010/main" val="587367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E6D3B9EA-1F06-1392-B26F-A415A92177E7}"/>
              </a:ext>
            </a:extLst>
          </p:cNvPr>
          <p:cNvSpPr>
            <a:spLocks noGrp="1"/>
          </p:cNvSpPr>
          <p:nvPr>
            <p:ph type="sldNum" sz="quarter" idx="12"/>
          </p:nvPr>
        </p:nvSpPr>
        <p:spPr/>
        <p:txBody>
          <a:bodyPr/>
          <a:lstStyle/>
          <a:p>
            <a:fld id="{76FA2F82-6A1E-A34A-B9BA-E852B1B37EE3}" type="slidenum">
              <a:rPr lang="en-US" smtClean="0"/>
              <a:t>7</a:t>
            </a:fld>
            <a:endParaRPr lang="en-US" dirty="0"/>
          </a:p>
        </p:txBody>
      </p:sp>
      <p:sp>
        <p:nvSpPr>
          <p:cNvPr id="17" name="Title 1">
            <a:extLst>
              <a:ext uri="{FF2B5EF4-FFF2-40B4-BE49-F238E27FC236}">
                <a16:creationId xmlns:a16="http://schemas.microsoft.com/office/drawing/2014/main" id="{583E2494-7850-3E5B-1267-3706836F46E8}"/>
              </a:ext>
            </a:extLst>
          </p:cNvPr>
          <p:cNvSpPr>
            <a:spLocks noGrp="1"/>
          </p:cNvSpPr>
          <p:nvPr>
            <p:ph type="title"/>
          </p:nvPr>
        </p:nvSpPr>
        <p:spPr>
          <a:xfrm>
            <a:off x="0" y="365125"/>
            <a:ext cx="12192000" cy="1325563"/>
          </a:xfrm>
        </p:spPr>
        <p:txBody>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Machine learning can </a:t>
            </a:r>
            <a:r>
              <a:rPr lang="en-US" b="1"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fail... </a:t>
            </a:r>
            <a:br>
              <a:rPr lang="en-US" b="1"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br>
            <a:r>
              <a:rPr lang="en-US" b="1" i="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to recognize “confusing” objects. </a:t>
            </a:r>
          </a:p>
        </p:txBody>
      </p:sp>
      <p:pic>
        <p:nvPicPr>
          <p:cNvPr id="18" name="Picture 6" descr="artificial inability - Almost, Google Lens... Almost... - devRant">
            <a:extLst>
              <a:ext uri="{FF2B5EF4-FFF2-40B4-BE49-F238E27FC236}">
                <a16:creationId xmlns:a16="http://schemas.microsoft.com/office/drawing/2014/main" id="{A7E67FBC-4F77-7668-04BB-05299610C9B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620618" y="1786076"/>
            <a:ext cx="2950764" cy="49007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6260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E6D3B9EA-1F06-1392-B26F-A415A92177E7}"/>
              </a:ext>
            </a:extLst>
          </p:cNvPr>
          <p:cNvSpPr>
            <a:spLocks noGrp="1"/>
          </p:cNvSpPr>
          <p:nvPr>
            <p:ph type="sldNum" sz="quarter" idx="12"/>
          </p:nvPr>
        </p:nvSpPr>
        <p:spPr/>
        <p:txBody>
          <a:bodyPr/>
          <a:lstStyle/>
          <a:p>
            <a:fld id="{76FA2F82-6A1E-A34A-B9BA-E852B1B37EE3}" type="slidenum">
              <a:rPr lang="en-US" smtClean="0"/>
              <a:t>8</a:t>
            </a:fld>
            <a:endParaRPr lang="en-US" dirty="0"/>
          </a:p>
        </p:txBody>
      </p:sp>
      <p:sp>
        <p:nvSpPr>
          <p:cNvPr id="17" name="Title 1">
            <a:extLst>
              <a:ext uri="{FF2B5EF4-FFF2-40B4-BE49-F238E27FC236}">
                <a16:creationId xmlns:a16="http://schemas.microsoft.com/office/drawing/2014/main" id="{583E2494-7850-3E5B-1267-3706836F46E8}"/>
              </a:ext>
            </a:extLst>
          </p:cNvPr>
          <p:cNvSpPr>
            <a:spLocks noGrp="1"/>
          </p:cNvSpPr>
          <p:nvPr>
            <p:ph type="title"/>
          </p:nvPr>
        </p:nvSpPr>
        <p:spPr>
          <a:xfrm>
            <a:off x="0" y="365125"/>
            <a:ext cx="12192000" cy="1325563"/>
          </a:xfrm>
        </p:spPr>
        <p:txBody>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Machine learning can </a:t>
            </a:r>
            <a:r>
              <a:rPr lang="en-US" b="1"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fail...</a:t>
            </a:r>
            <a:br>
              <a:rPr lang="en-US" b="1"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br>
            <a:r>
              <a:rPr lang="en-US" b="1" i="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to adapt to unusual scenarios. </a:t>
            </a:r>
          </a:p>
        </p:txBody>
      </p:sp>
      <p:pic>
        <p:nvPicPr>
          <p:cNvPr id="2" name="Picture 1" descr="A picture containing text, vector graphics&#10;&#10;Description automatically generated">
            <a:extLst>
              <a:ext uri="{FF2B5EF4-FFF2-40B4-BE49-F238E27FC236}">
                <a16:creationId xmlns:a16="http://schemas.microsoft.com/office/drawing/2014/main" id="{C3C22D98-54EC-1E69-C459-00B21566A013}"/>
              </a:ext>
            </a:extLst>
          </p:cNvPr>
          <p:cNvPicPr>
            <a:picLocks noChangeAspect="1"/>
          </p:cNvPicPr>
          <p:nvPr/>
        </p:nvPicPr>
        <p:blipFill>
          <a:blip r:embed="rId2"/>
          <a:stretch>
            <a:fillRect/>
          </a:stretch>
        </p:blipFill>
        <p:spPr>
          <a:xfrm>
            <a:off x="2499596" y="2009532"/>
            <a:ext cx="7192808" cy="40279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4423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E6D3B9EA-1F06-1392-B26F-A415A92177E7}"/>
              </a:ext>
            </a:extLst>
          </p:cNvPr>
          <p:cNvSpPr>
            <a:spLocks noGrp="1"/>
          </p:cNvSpPr>
          <p:nvPr>
            <p:ph type="sldNum" sz="quarter" idx="12"/>
          </p:nvPr>
        </p:nvSpPr>
        <p:spPr/>
        <p:txBody>
          <a:bodyPr/>
          <a:lstStyle/>
          <a:p>
            <a:fld id="{76FA2F82-6A1E-A34A-B9BA-E852B1B37EE3}" type="slidenum">
              <a:rPr lang="en-US" smtClean="0"/>
              <a:t>9</a:t>
            </a:fld>
            <a:endParaRPr lang="en-US" dirty="0"/>
          </a:p>
        </p:txBody>
      </p:sp>
      <p:sp>
        <p:nvSpPr>
          <p:cNvPr id="17" name="Title 1">
            <a:extLst>
              <a:ext uri="{FF2B5EF4-FFF2-40B4-BE49-F238E27FC236}">
                <a16:creationId xmlns:a16="http://schemas.microsoft.com/office/drawing/2014/main" id="{583E2494-7850-3E5B-1267-3706836F46E8}"/>
              </a:ext>
            </a:extLst>
          </p:cNvPr>
          <p:cNvSpPr>
            <a:spLocks noGrp="1"/>
          </p:cNvSpPr>
          <p:nvPr>
            <p:ph type="title"/>
          </p:nvPr>
        </p:nvSpPr>
        <p:spPr>
          <a:xfrm>
            <a:off x="0" y="365125"/>
            <a:ext cx="12192000" cy="1325563"/>
          </a:xfrm>
        </p:spPr>
        <p:txBody>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Machine learning can </a:t>
            </a:r>
            <a:r>
              <a:rPr lang="en-US" b="1"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fail...</a:t>
            </a:r>
            <a:br>
              <a:rPr lang="en-US" b="1" i="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br>
            <a:r>
              <a:rPr lang="en-US" b="1" i="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to draw </a:t>
            </a:r>
            <a:r>
              <a:rPr lang="en-US" b="1" i="1" u="sng"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hands</a:t>
            </a:r>
            <a:r>
              <a:rPr lang="en-US" b="1" i="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 </a:t>
            </a:r>
          </a:p>
        </p:txBody>
      </p:sp>
      <p:pic>
        <p:nvPicPr>
          <p:cNvPr id="3" name="Picture 2" descr="DreamTextures - Advanced Tips">
            <a:extLst>
              <a:ext uri="{FF2B5EF4-FFF2-40B4-BE49-F238E27FC236}">
                <a16:creationId xmlns:a16="http://schemas.microsoft.com/office/drawing/2014/main" id="{C4068071-5413-A347-D10F-8D4EA79051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74318" y="1840075"/>
            <a:ext cx="5843363" cy="4698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813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9|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9186</TotalTime>
  <Words>1119</Words>
  <Application>Microsoft Macintosh PowerPoint</Application>
  <PresentationFormat>Widescreen</PresentationFormat>
  <Paragraphs>175</Paragraphs>
  <Slides>34</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Calibri Light</vt:lpstr>
      <vt:lpstr>Cambria Math</vt:lpstr>
      <vt:lpstr>Helvetica Neue</vt:lpstr>
      <vt:lpstr>Phosphate Inline</vt:lpstr>
      <vt:lpstr>Times New Roman</vt:lpstr>
      <vt:lpstr>Wingdings</vt:lpstr>
      <vt:lpstr>Office Theme</vt:lpstr>
      <vt:lpstr>Making Machine Learning Fail</vt:lpstr>
      <vt:lpstr>PowerPoint Presentation</vt:lpstr>
      <vt:lpstr>PowerPoint Presentation</vt:lpstr>
      <vt:lpstr>PowerPoint Presentation</vt:lpstr>
      <vt:lpstr>PowerPoint Presentation</vt:lpstr>
      <vt:lpstr>Machine learning still fails (a lot).</vt:lpstr>
      <vt:lpstr>Machine learning can fail...  to recognize “confusing” objects. </vt:lpstr>
      <vt:lpstr>Machine learning can fail... to adapt to unusual scenarios. </vt:lpstr>
      <vt:lpstr>Machine learning can fail... to draw hands. </vt:lpstr>
      <vt:lpstr>Machine learning can fail... to protect training data.</vt:lpstr>
      <vt:lpstr>Machine learning can fail... against internet trolls. </vt:lpstr>
      <vt:lpstr>Machine learning can fail... when life is at stake.</vt:lpstr>
      <vt:lpstr>Making Machine Learning Fail</vt:lpstr>
      <vt:lpstr>We study machine learning from an  adversarial perspective</vt:lpstr>
      <vt:lpstr>What is machine learning?</vt:lpstr>
      <vt:lpstr>Two failure modes of machine learning.</vt:lpstr>
      <vt:lpstr>Two failure modes of machine learning.</vt:lpstr>
      <vt:lpstr>Adversarial examples:  a curious bug in machine learning.</vt:lpstr>
      <vt:lpstr>Adversarial examples are a safety risk.</vt:lpstr>
      <vt:lpstr>Adversarial examples are an attack vector.</vt:lpstr>
      <vt:lpstr>Adversarial examples are an  unsolved problem.</vt:lpstr>
      <vt:lpstr>Two failure modes of machine learning.</vt:lpstr>
      <vt:lpstr>Two failure modes of machine learning.</vt:lpstr>
      <vt:lpstr>Machine learning can generate data.</vt:lpstr>
      <vt:lpstr>PowerPoint Presentation</vt:lpstr>
      <vt:lpstr>Generated data isn’t always synthetic.</vt:lpstr>
      <vt:lpstr>PowerPoint Presentation</vt:lpstr>
      <vt:lpstr>PowerPoint Presentation</vt:lpstr>
      <vt:lpstr>What does this mean for copyright?</vt:lpstr>
      <vt:lpstr>What does this mean for privacy?</vt:lpstr>
      <vt:lpstr>PowerPoint Presentation</vt:lpstr>
      <vt:lpstr>PowerPoint Presentation</vt:lpstr>
      <vt:lpstr>PowerPoint Presentation</vt:lpstr>
      <vt:lpstr>The question is not  if a machine learning model will fail,  but when.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Machine Learning Fail</dc:title>
  <dc:creator>Tramèr  Florian</dc:creator>
  <cp:lastModifiedBy>Tramèr  Florian</cp:lastModifiedBy>
  <cp:revision>82</cp:revision>
  <dcterms:created xsi:type="dcterms:W3CDTF">2023-02-15T10:22:18Z</dcterms:created>
  <dcterms:modified xsi:type="dcterms:W3CDTF">2023-06-07T13:24:35Z</dcterms:modified>
</cp:coreProperties>
</file>