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7"/>
  </p:notesMasterIdLst>
  <p:sldIdLst>
    <p:sldId id="256" r:id="rId2"/>
    <p:sldId id="394" r:id="rId3"/>
    <p:sldId id="499" r:id="rId4"/>
    <p:sldId id="647" r:id="rId5"/>
    <p:sldId id="648" r:id="rId6"/>
    <p:sldId id="649" r:id="rId7"/>
    <p:sldId id="869" r:id="rId8"/>
    <p:sldId id="840" r:id="rId9"/>
    <p:sldId id="919" r:id="rId10"/>
    <p:sldId id="920" r:id="rId11"/>
    <p:sldId id="921" r:id="rId12"/>
    <p:sldId id="847" r:id="rId13"/>
    <p:sldId id="841" r:id="rId14"/>
    <p:sldId id="848" r:id="rId15"/>
    <p:sldId id="356" r:id="rId16"/>
    <p:sldId id="703" r:id="rId17"/>
    <p:sldId id="595" r:id="rId18"/>
    <p:sldId id="702" r:id="rId19"/>
    <p:sldId id="886" r:id="rId20"/>
    <p:sldId id="683" r:id="rId21"/>
    <p:sldId id="397" r:id="rId22"/>
    <p:sldId id="842" r:id="rId23"/>
    <p:sldId id="855" r:id="rId24"/>
    <p:sldId id="854" r:id="rId25"/>
    <p:sldId id="853" r:id="rId26"/>
    <p:sldId id="852" r:id="rId27"/>
    <p:sldId id="458" r:id="rId28"/>
    <p:sldId id="850" r:id="rId29"/>
    <p:sldId id="856" r:id="rId30"/>
    <p:sldId id="887" r:id="rId31"/>
    <p:sldId id="894" r:id="rId32"/>
    <p:sldId id="896" r:id="rId33"/>
    <p:sldId id="898" r:id="rId34"/>
    <p:sldId id="899" r:id="rId35"/>
    <p:sldId id="895" r:id="rId36"/>
    <p:sldId id="900" r:id="rId37"/>
    <p:sldId id="902" r:id="rId38"/>
    <p:sldId id="903" r:id="rId39"/>
    <p:sldId id="904" r:id="rId40"/>
    <p:sldId id="905" r:id="rId41"/>
    <p:sldId id="906" r:id="rId42"/>
    <p:sldId id="849" r:id="rId43"/>
    <p:sldId id="858" r:id="rId44"/>
    <p:sldId id="888" r:id="rId45"/>
    <p:sldId id="885" r:id="rId46"/>
    <p:sldId id="889" r:id="rId47"/>
    <p:sldId id="859" r:id="rId48"/>
    <p:sldId id="860" r:id="rId49"/>
    <p:sldId id="844" r:id="rId50"/>
    <p:sldId id="880" r:id="rId51"/>
    <p:sldId id="881" r:id="rId52"/>
    <p:sldId id="882" r:id="rId53"/>
    <p:sldId id="867" r:id="rId54"/>
    <p:sldId id="883" r:id="rId55"/>
    <p:sldId id="866" r:id="rId56"/>
    <p:sldId id="861" r:id="rId57"/>
    <p:sldId id="862" r:id="rId58"/>
    <p:sldId id="629" r:id="rId59"/>
    <p:sldId id="875" r:id="rId60"/>
    <p:sldId id="504" r:id="rId61"/>
    <p:sldId id="876" r:id="rId62"/>
    <p:sldId id="846" r:id="rId63"/>
    <p:sldId id="877" r:id="rId64"/>
    <p:sldId id="907" r:id="rId65"/>
    <p:sldId id="878" r:id="rId66"/>
    <p:sldId id="879" r:id="rId67"/>
    <p:sldId id="890" r:id="rId68"/>
    <p:sldId id="908" r:id="rId69"/>
    <p:sldId id="909" r:id="rId70"/>
    <p:sldId id="910" r:id="rId71"/>
    <p:sldId id="911" r:id="rId72"/>
    <p:sldId id="912" r:id="rId73"/>
    <p:sldId id="891" r:id="rId74"/>
    <p:sldId id="892" r:id="rId75"/>
    <p:sldId id="893" r:id="rId76"/>
    <p:sldId id="913" r:id="rId77"/>
    <p:sldId id="917" r:id="rId78"/>
    <p:sldId id="916" r:id="rId79"/>
    <p:sldId id="439" r:id="rId80"/>
    <p:sldId id="440" r:id="rId81"/>
    <p:sldId id="874" r:id="rId82"/>
    <p:sldId id="863" r:id="rId83"/>
    <p:sldId id="865" r:id="rId84"/>
    <p:sldId id="918" r:id="rId85"/>
    <p:sldId id="897"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1"/>
    <a:srgbClr val="E1D4FC"/>
    <a:srgbClr val="CFE3F3"/>
    <a:srgbClr val="B393FF"/>
    <a:srgbClr val="89A458"/>
    <a:srgbClr val="9D8653"/>
    <a:srgbClr val="945200"/>
    <a:srgbClr val="009051"/>
    <a:srgbClr val="1400FF"/>
    <a:srgbClr val="FFF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5ADC5-7CF7-43C1-A895-E05B8A9AB64D}" v="1189" dt="2021-12-18T11:55:36.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8"/>
    <p:restoredTop sz="95728"/>
  </p:normalViewPr>
  <p:slideViewPr>
    <p:cSldViewPr snapToGrid="0" snapToObjects="1" showGuides="1">
      <p:cViewPr varScale="1">
        <p:scale>
          <a:sx n="104" d="100"/>
          <a:sy n="104" d="100"/>
        </p:scale>
        <p:origin x="752" y="208"/>
      </p:cViewPr>
      <p:guideLst>
        <p:guide orient="horz" pos="2160"/>
        <p:guide pos="3795"/>
      </p:guideLst>
    </p:cSldViewPr>
  </p:slideViewPr>
  <p:outlineViewPr>
    <p:cViewPr>
      <p:scale>
        <a:sx n="33" d="100"/>
        <a:sy n="33" d="100"/>
      </p:scale>
      <p:origin x="0" y="-8936"/>
    </p:cViewPr>
  </p:outlin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83" d="100"/>
          <a:sy n="83" d="100"/>
        </p:scale>
        <p:origin x="399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13.1</c:v>
                </c:pt>
              </c:numCache>
            </c:numRef>
          </c:val>
          <c:extLst>
            <c:ext xmlns:c16="http://schemas.microsoft.com/office/drawing/2014/chart" uri="{C3380CC4-5D6E-409C-BE32-E72D297353CC}">
              <c16:uniqueId val="{00000000-5F4A-6146-87E8-0A271D546D1D}"/>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71.400000000000006</c:v>
                </c:pt>
              </c:numCache>
            </c:numRef>
          </c:val>
          <c:extLst>
            <c:ext xmlns:c16="http://schemas.microsoft.com/office/drawing/2014/chart" uri="{C3380CC4-5D6E-409C-BE32-E72D297353CC}">
              <c16:uniqueId val="{00000001-5F4A-6146-87E8-0A271D546D1D}"/>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95</c:v>
                </c:pt>
              </c:numCache>
            </c:numRef>
          </c:val>
          <c:extLst>
            <c:ext xmlns:c16="http://schemas.microsoft.com/office/drawing/2014/chart" uri="{C3380CC4-5D6E-409C-BE32-E72D297353CC}">
              <c16:uniqueId val="{00000002-5F4A-6146-87E8-0A271D546D1D}"/>
            </c:ext>
          </c:extLst>
        </c:ser>
        <c:ser>
          <c:idx val="3"/>
          <c:order val="3"/>
          <c:tx>
            <c:strRef>
              <c:f>Sheet1!$E$1</c:f>
              <c:strCache>
                <c:ptCount val="1"/>
                <c:pt idx="0">
                  <c:v>Series 4</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75</c:v>
                </c:pt>
              </c:numCache>
            </c:numRef>
          </c:val>
          <c:extLst>
            <c:ext xmlns:c16="http://schemas.microsoft.com/office/drawing/2014/chart" uri="{C3380CC4-5D6E-409C-BE32-E72D297353CC}">
              <c16:uniqueId val="{00000004-5F4A-6146-87E8-0A271D546D1D}"/>
            </c:ext>
          </c:extLst>
        </c:ser>
        <c:ser>
          <c:idx val="4"/>
          <c:order val="4"/>
          <c:tx>
            <c:strRef>
              <c:f>Sheet1!$F$1</c:f>
              <c:strCache>
                <c:ptCount val="1"/>
                <c:pt idx="0">
                  <c:v>Series 5</c:v>
                </c:pt>
              </c:strCache>
            </c:strRef>
          </c:tx>
          <c:spPr>
            <a:solidFill>
              <a:schemeClr val="accent5"/>
            </a:solidFill>
            <a:ln>
              <a:noFill/>
            </a:ln>
            <a:effectLst/>
          </c:spPr>
          <c:invertIfNegative val="0"/>
          <c:cat>
            <c:strRef>
              <c:f>Sheet1!$A$2</c:f>
              <c:strCache>
                <c:ptCount val="1"/>
                <c:pt idx="0">
                  <c:v>Category 1</c:v>
                </c:pt>
              </c:strCache>
            </c:strRef>
          </c:cat>
          <c:val>
            <c:numRef>
              <c:f>Sheet1!$F$2</c:f>
              <c:numCache>
                <c:formatCode>General</c:formatCode>
                <c:ptCount val="1"/>
                <c:pt idx="0">
                  <c:v>24</c:v>
                </c:pt>
              </c:numCache>
            </c:numRef>
          </c:val>
          <c:extLst>
            <c:ext xmlns:c16="http://schemas.microsoft.com/office/drawing/2014/chart" uri="{C3380CC4-5D6E-409C-BE32-E72D297353CC}">
              <c16:uniqueId val="{00000005-5F4A-6146-87E8-0A271D546D1D}"/>
            </c:ext>
          </c:extLst>
        </c:ser>
        <c:ser>
          <c:idx val="5"/>
          <c:order val="5"/>
          <c:tx>
            <c:strRef>
              <c:f>Sheet1!$G$1</c:f>
              <c:strCache>
                <c:ptCount val="1"/>
                <c:pt idx="0">
                  <c:v>Series 6</c:v>
                </c:pt>
              </c:strCache>
            </c:strRef>
          </c:tx>
          <c:spPr>
            <a:solidFill>
              <a:schemeClr val="accent6"/>
            </a:solidFill>
            <a:ln>
              <a:noFill/>
            </a:ln>
            <a:effectLst/>
          </c:spPr>
          <c:invertIfNegative val="0"/>
          <c:cat>
            <c:strRef>
              <c:f>Sheet1!$A$2</c:f>
              <c:strCache>
                <c:ptCount val="1"/>
                <c:pt idx="0">
                  <c:v>Category 1</c:v>
                </c:pt>
              </c:strCache>
            </c:strRef>
          </c:cat>
          <c:val>
            <c:numRef>
              <c:f>Sheet1!$G$2</c:f>
              <c:numCache>
                <c:formatCode>General</c:formatCode>
                <c:ptCount val="1"/>
                <c:pt idx="0">
                  <c:v>57</c:v>
                </c:pt>
              </c:numCache>
            </c:numRef>
          </c:val>
          <c:extLst>
            <c:ext xmlns:c16="http://schemas.microsoft.com/office/drawing/2014/chart" uri="{C3380CC4-5D6E-409C-BE32-E72D297353CC}">
              <c16:uniqueId val="{00000006-5F4A-6146-87E8-0A271D546D1D}"/>
            </c:ext>
          </c:extLst>
        </c:ser>
        <c:ser>
          <c:idx val="6"/>
          <c:order val="6"/>
          <c:tx>
            <c:strRef>
              <c:f>Sheet1!$H$1</c:f>
              <c:strCache>
                <c:ptCount val="1"/>
                <c:pt idx="0">
                  <c:v>Series 7</c:v>
                </c:pt>
              </c:strCache>
            </c:strRef>
          </c:tx>
          <c:spPr>
            <a:solidFill>
              <a:schemeClr val="accent1">
                <a:lumMod val="60000"/>
              </a:schemeClr>
            </a:solidFill>
            <a:ln>
              <a:noFill/>
            </a:ln>
            <a:effectLst/>
          </c:spPr>
          <c:invertIfNegative val="0"/>
          <c:cat>
            <c:strRef>
              <c:f>Sheet1!$A$2</c:f>
              <c:strCache>
                <c:ptCount val="1"/>
                <c:pt idx="0">
                  <c:v>Category 1</c:v>
                </c:pt>
              </c:strCache>
            </c:strRef>
          </c:cat>
          <c:val>
            <c:numRef>
              <c:f>Sheet1!$H$2</c:f>
              <c:numCache>
                <c:formatCode>General</c:formatCode>
                <c:ptCount val="1"/>
                <c:pt idx="0">
                  <c:v>48.4</c:v>
                </c:pt>
              </c:numCache>
            </c:numRef>
          </c:val>
          <c:extLst>
            <c:ext xmlns:c16="http://schemas.microsoft.com/office/drawing/2014/chart" uri="{C3380CC4-5D6E-409C-BE32-E72D297353CC}">
              <c16:uniqueId val="{00000007-5F4A-6146-87E8-0A271D546D1D}"/>
            </c:ext>
          </c:extLst>
        </c:ser>
        <c:ser>
          <c:idx val="7"/>
          <c:order val="7"/>
          <c:tx>
            <c:strRef>
              <c:f>Sheet1!$I$1</c:f>
              <c:strCache>
                <c:ptCount val="1"/>
                <c:pt idx="0">
                  <c:v>Series 8</c:v>
                </c:pt>
              </c:strCache>
            </c:strRef>
          </c:tx>
          <c:spPr>
            <a:solidFill>
              <a:schemeClr val="accent2">
                <a:lumMod val="60000"/>
              </a:schemeClr>
            </a:solidFill>
            <a:ln>
              <a:noFill/>
            </a:ln>
            <a:effectLst/>
          </c:spPr>
          <c:invertIfNegative val="0"/>
          <c:cat>
            <c:strRef>
              <c:f>Sheet1!$A$2</c:f>
              <c:strCache>
                <c:ptCount val="1"/>
                <c:pt idx="0">
                  <c:v>Category 1</c:v>
                </c:pt>
              </c:strCache>
            </c:strRef>
          </c:cat>
          <c:val>
            <c:numRef>
              <c:f>Sheet1!$I$2</c:f>
              <c:numCache>
                <c:formatCode>General</c:formatCode>
                <c:ptCount val="1"/>
                <c:pt idx="0">
                  <c:v>14</c:v>
                </c:pt>
              </c:numCache>
            </c:numRef>
          </c:val>
          <c:extLst>
            <c:ext xmlns:c16="http://schemas.microsoft.com/office/drawing/2014/chart" uri="{C3380CC4-5D6E-409C-BE32-E72D297353CC}">
              <c16:uniqueId val="{00000001-9450-A546-9FEE-C1B9605D3DA7}"/>
            </c:ext>
          </c:extLst>
        </c:ser>
        <c:ser>
          <c:idx val="8"/>
          <c:order val="8"/>
          <c:tx>
            <c:strRef>
              <c:f>Sheet1!$J$1</c:f>
              <c:strCache>
                <c:ptCount val="1"/>
                <c:pt idx="0">
                  <c:v>Series 9</c:v>
                </c:pt>
              </c:strCache>
            </c:strRef>
          </c:tx>
          <c:spPr>
            <a:solidFill>
              <a:schemeClr val="accent3">
                <a:lumMod val="60000"/>
              </a:schemeClr>
            </a:solidFill>
            <a:ln>
              <a:noFill/>
            </a:ln>
            <a:effectLst/>
          </c:spPr>
          <c:invertIfNegative val="0"/>
          <c:cat>
            <c:strRef>
              <c:f>Sheet1!$A$2</c:f>
              <c:strCache>
                <c:ptCount val="1"/>
                <c:pt idx="0">
                  <c:v>Category 1</c:v>
                </c:pt>
              </c:strCache>
            </c:strRef>
          </c:cat>
          <c:val>
            <c:numRef>
              <c:f>Sheet1!$J$2</c:f>
              <c:numCache>
                <c:formatCode>General</c:formatCode>
                <c:ptCount val="1"/>
                <c:pt idx="0">
                  <c:v>50</c:v>
                </c:pt>
              </c:numCache>
            </c:numRef>
          </c:val>
          <c:extLst>
            <c:ext xmlns:c16="http://schemas.microsoft.com/office/drawing/2014/chart" uri="{C3380CC4-5D6E-409C-BE32-E72D297353CC}">
              <c16:uniqueId val="{00000002-9450-A546-9FEE-C1B9605D3DA7}"/>
            </c:ext>
          </c:extLst>
        </c:ser>
        <c:ser>
          <c:idx val="9"/>
          <c:order val="9"/>
          <c:tx>
            <c:strRef>
              <c:f>Sheet1!$K$1</c:f>
              <c:strCache>
                <c:ptCount val="1"/>
                <c:pt idx="0">
                  <c:v>Series 10</c:v>
                </c:pt>
              </c:strCache>
            </c:strRef>
          </c:tx>
          <c:spPr>
            <a:solidFill>
              <a:schemeClr val="accent4">
                <a:lumMod val="60000"/>
              </a:schemeClr>
            </a:solidFill>
            <a:ln>
              <a:noFill/>
            </a:ln>
            <a:effectLst/>
          </c:spPr>
          <c:invertIfNegative val="0"/>
          <c:cat>
            <c:strRef>
              <c:f>Sheet1!$A$2</c:f>
              <c:strCache>
                <c:ptCount val="1"/>
                <c:pt idx="0">
                  <c:v>Category 1</c:v>
                </c:pt>
              </c:strCache>
            </c:strRef>
          </c:cat>
          <c:val>
            <c:numRef>
              <c:f>Sheet1!$K$2</c:f>
              <c:numCache>
                <c:formatCode>General</c:formatCode>
                <c:ptCount val="1"/>
                <c:pt idx="0">
                  <c:v>14</c:v>
                </c:pt>
              </c:numCache>
            </c:numRef>
          </c:val>
          <c:extLst>
            <c:ext xmlns:c16="http://schemas.microsoft.com/office/drawing/2014/chart" uri="{C3380CC4-5D6E-409C-BE32-E72D297353CC}">
              <c16:uniqueId val="{00000003-9450-A546-9FEE-C1B9605D3DA7}"/>
            </c:ext>
          </c:extLst>
        </c:ser>
        <c:ser>
          <c:idx val="10"/>
          <c:order val="10"/>
          <c:tx>
            <c:strRef>
              <c:f>Sheet1!$L$1</c:f>
              <c:strCache>
                <c:ptCount val="1"/>
                <c:pt idx="0">
                  <c:v>Series 11</c:v>
                </c:pt>
              </c:strCache>
            </c:strRef>
          </c:tx>
          <c:spPr>
            <a:solidFill>
              <a:schemeClr val="accent5">
                <a:lumMod val="60000"/>
              </a:schemeClr>
            </a:solidFill>
            <a:ln>
              <a:noFill/>
            </a:ln>
            <a:effectLst/>
          </c:spPr>
          <c:invertIfNegative val="0"/>
          <c:cat>
            <c:strRef>
              <c:f>Sheet1!$A$2</c:f>
              <c:strCache>
                <c:ptCount val="1"/>
                <c:pt idx="0">
                  <c:v>Category 1</c:v>
                </c:pt>
              </c:strCache>
            </c:strRef>
          </c:cat>
          <c:val>
            <c:numRef>
              <c:f>Sheet1!$L$2</c:f>
              <c:numCache>
                <c:formatCode>General</c:formatCode>
                <c:ptCount val="1"/>
                <c:pt idx="0">
                  <c:v>35</c:v>
                </c:pt>
              </c:numCache>
            </c:numRef>
          </c:val>
          <c:extLst>
            <c:ext xmlns:c16="http://schemas.microsoft.com/office/drawing/2014/chart" uri="{C3380CC4-5D6E-409C-BE32-E72D297353CC}">
              <c16:uniqueId val="{00000004-9450-A546-9FEE-C1B9605D3DA7}"/>
            </c:ext>
          </c:extLst>
        </c:ser>
        <c:ser>
          <c:idx val="11"/>
          <c:order val="11"/>
          <c:tx>
            <c:strRef>
              <c:f>Sheet1!$M$1</c:f>
              <c:strCache>
                <c:ptCount val="1"/>
                <c:pt idx="0">
                  <c:v>Series 12</c:v>
                </c:pt>
              </c:strCache>
            </c:strRef>
          </c:tx>
          <c:spPr>
            <a:solidFill>
              <a:schemeClr val="accent6">
                <a:lumMod val="60000"/>
              </a:schemeClr>
            </a:solidFill>
            <a:ln>
              <a:noFill/>
            </a:ln>
            <a:effectLst/>
          </c:spPr>
          <c:invertIfNegative val="0"/>
          <c:cat>
            <c:strRef>
              <c:f>Sheet1!$A$2</c:f>
              <c:strCache>
                <c:ptCount val="1"/>
                <c:pt idx="0">
                  <c:v>Category 1</c:v>
                </c:pt>
              </c:strCache>
            </c:strRef>
          </c:cat>
          <c:val>
            <c:numRef>
              <c:f>Sheet1!$M$2</c:f>
              <c:numCache>
                <c:formatCode>General</c:formatCode>
                <c:ptCount val="1"/>
                <c:pt idx="0">
                  <c:v>30</c:v>
                </c:pt>
              </c:numCache>
            </c:numRef>
          </c:val>
          <c:extLst>
            <c:ext xmlns:c16="http://schemas.microsoft.com/office/drawing/2014/chart" uri="{C3380CC4-5D6E-409C-BE32-E72D297353CC}">
              <c16:uniqueId val="{00000005-9450-A546-9FEE-C1B9605D3DA7}"/>
            </c:ext>
          </c:extLst>
        </c:ser>
        <c:ser>
          <c:idx val="12"/>
          <c:order val="12"/>
          <c:tx>
            <c:strRef>
              <c:f>Sheet1!$N$1</c:f>
              <c:strCache>
                <c:ptCount val="1"/>
                <c:pt idx="0">
                  <c:v>Series 13</c:v>
                </c:pt>
              </c:strCache>
            </c:strRef>
          </c:tx>
          <c:spPr>
            <a:solidFill>
              <a:schemeClr val="accent1">
                <a:lumMod val="80000"/>
                <a:lumOff val="20000"/>
              </a:schemeClr>
            </a:solidFill>
            <a:ln>
              <a:noFill/>
            </a:ln>
            <a:effectLst/>
          </c:spPr>
          <c:invertIfNegative val="0"/>
          <c:cat>
            <c:strRef>
              <c:f>Sheet1!$A$2</c:f>
              <c:strCache>
                <c:ptCount val="1"/>
                <c:pt idx="0">
                  <c:v>Category 1</c:v>
                </c:pt>
              </c:strCache>
            </c:strRef>
          </c:cat>
          <c:val>
            <c:numRef>
              <c:f>Sheet1!$N$2</c:f>
              <c:numCache>
                <c:formatCode>General</c:formatCode>
                <c:ptCount val="1"/>
                <c:pt idx="0">
                  <c:v>68</c:v>
                </c:pt>
              </c:numCache>
            </c:numRef>
          </c:val>
          <c:extLst>
            <c:ext xmlns:c16="http://schemas.microsoft.com/office/drawing/2014/chart" uri="{C3380CC4-5D6E-409C-BE32-E72D297353CC}">
              <c16:uniqueId val="{00000006-9450-A546-9FEE-C1B9605D3DA7}"/>
            </c:ext>
          </c:extLst>
        </c:ser>
        <c:dLbls>
          <c:showLegendKey val="0"/>
          <c:showVal val="0"/>
          <c:showCatName val="0"/>
          <c:showSerName val="0"/>
          <c:showPercent val="0"/>
          <c:showBubbleSize val="0"/>
        </c:dLbls>
        <c:gapWidth val="219"/>
        <c:overlap val="-27"/>
        <c:axId val="1959531968"/>
        <c:axId val="1881033648"/>
      </c:barChart>
      <c:catAx>
        <c:axId val="1959531968"/>
        <c:scaling>
          <c:orientation val="minMax"/>
        </c:scaling>
        <c:delete val="1"/>
        <c:axPos val="b"/>
        <c:numFmt formatCode="General" sourceLinked="1"/>
        <c:majorTickMark val="none"/>
        <c:minorTickMark val="none"/>
        <c:tickLblPos val="nextTo"/>
        <c:crossAx val="1881033648"/>
        <c:crosses val="autoZero"/>
        <c:auto val="1"/>
        <c:lblAlgn val="ctr"/>
        <c:lblOffset val="100"/>
        <c:noMultiLvlLbl val="0"/>
      </c:catAx>
      <c:valAx>
        <c:axId val="1881033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195953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13.1</c:v>
                </c:pt>
              </c:numCache>
            </c:numRef>
          </c:val>
          <c:extLst>
            <c:ext xmlns:c16="http://schemas.microsoft.com/office/drawing/2014/chart" uri="{C3380CC4-5D6E-409C-BE32-E72D297353CC}">
              <c16:uniqueId val="{00000000-022D-2A4C-8884-1B40289ACB9E}"/>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71.400000000000006</c:v>
                </c:pt>
              </c:numCache>
            </c:numRef>
          </c:val>
          <c:extLst>
            <c:ext xmlns:c16="http://schemas.microsoft.com/office/drawing/2014/chart" uri="{C3380CC4-5D6E-409C-BE32-E72D297353CC}">
              <c16:uniqueId val="{00000001-022D-2A4C-8884-1B40289ACB9E}"/>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95</c:v>
                </c:pt>
              </c:numCache>
            </c:numRef>
          </c:val>
          <c:extLst>
            <c:ext xmlns:c16="http://schemas.microsoft.com/office/drawing/2014/chart" uri="{C3380CC4-5D6E-409C-BE32-E72D297353CC}">
              <c16:uniqueId val="{00000002-022D-2A4C-8884-1B40289ACB9E}"/>
            </c:ext>
          </c:extLst>
        </c:ser>
        <c:ser>
          <c:idx val="3"/>
          <c:order val="3"/>
          <c:tx>
            <c:strRef>
              <c:f>Sheet1!$E$1</c:f>
              <c:strCache>
                <c:ptCount val="1"/>
                <c:pt idx="0">
                  <c:v>Series 4</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75</c:v>
                </c:pt>
              </c:numCache>
            </c:numRef>
          </c:val>
          <c:extLst>
            <c:ext xmlns:c16="http://schemas.microsoft.com/office/drawing/2014/chart" uri="{C3380CC4-5D6E-409C-BE32-E72D297353CC}">
              <c16:uniqueId val="{00000003-022D-2A4C-8884-1B40289ACB9E}"/>
            </c:ext>
          </c:extLst>
        </c:ser>
        <c:ser>
          <c:idx val="4"/>
          <c:order val="4"/>
          <c:tx>
            <c:strRef>
              <c:f>Sheet1!$F$1</c:f>
              <c:strCache>
                <c:ptCount val="1"/>
                <c:pt idx="0">
                  <c:v>Series 5</c:v>
                </c:pt>
              </c:strCache>
            </c:strRef>
          </c:tx>
          <c:spPr>
            <a:solidFill>
              <a:schemeClr val="accent5"/>
            </a:solidFill>
            <a:ln>
              <a:noFill/>
            </a:ln>
            <a:effectLst/>
          </c:spPr>
          <c:invertIfNegative val="0"/>
          <c:cat>
            <c:strRef>
              <c:f>Sheet1!$A$2</c:f>
              <c:strCache>
                <c:ptCount val="1"/>
                <c:pt idx="0">
                  <c:v>Category 1</c:v>
                </c:pt>
              </c:strCache>
            </c:strRef>
          </c:cat>
          <c:val>
            <c:numRef>
              <c:f>Sheet1!$F$2</c:f>
              <c:numCache>
                <c:formatCode>General</c:formatCode>
                <c:ptCount val="1"/>
                <c:pt idx="0">
                  <c:v>24</c:v>
                </c:pt>
              </c:numCache>
            </c:numRef>
          </c:val>
          <c:extLst>
            <c:ext xmlns:c16="http://schemas.microsoft.com/office/drawing/2014/chart" uri="{C3380CC4-5D6E-409C-BE32-E72D297353CC}">
              <c16:uniqueId val="{00000004-022D-2A4C-8884-1B40289ACB9E}"/>
            </c:ext>
          </c:extLst>
        </c:ser>
        <c:ser>
          <c:idx val="5"/>
          <c:order val="5"/>
          <c:tx>
            <c:strRef>
              <c:f>Sheet1!$G$1</c:f>
              <c:strCache>
                <c:ptCount val="1"/>
                <c:pt idx="0">
                  <c:v>Series 6</c:v>
                </c:pt>
              </c:strCache>
            </c:strRef>
          </c:tx>
          <c:spPr>
            <a:solidFill>
              <a:schemeClr val="accent6"/>
            </a:solidFill>
            <a:ln>
              <a:noFill/>
            </a:ln>
            <a:effectLst/>
          </c:spPr>
          <c:invertIfNegative val="0"/>
          <c:cat>
            <c:strRef>
              <c:f>Sheet1!$A$2</c:f>
              <c:strCache>
                <c:ptCount val="1"/>
                <c:pt idx="0">
                  <c:v>Category 1</c:v>
                </c:pt>
              </c:strCache>
            </c:strRef>
          </c:cat>
          <c:val>
            <c:numRef>
              <c:f>Sheet1!$G$2</c:f>
              <c:numCache>
                <c:formatCode>General</c:formatCode>
                <c:ptCount val="1"/>
                <c:pt idx="0">
                  <c:v>57</c:v>
                </c:pt>
              </c:numCache>
            </c:numRef>
          </c:val>
          <c:extLst>
            <c:ext xmlns:c16="http://schemas.microsoft.com/office/drawing/2014/chart" uri="{C3380CC4-5D6E-409C-BE32-E72D297353CC}">
              <c16:uniqueId val="{00000005-022D-2A4C-8884-1B40289ACB9E}"/>
            </c:ext>
          </c:extLst>
        </c:ser>
        <c:ser>
          <c:idx val="6"/>
          <c:order val="6"/>
          <c:tx>
            <c:strRef>
              <c:f>Sheet1!$H$1</c:f>
              <c:strCache>
                <c:ptCount val="1"/>
                <c:pt idx="0">
                  <c:v>Series 7</c:v>
                </c:pt>
              </c:strCache>
            </c:strRef>
          </c:tx>
          <c:spPr>
            <a:solidFill>
              <a:schemeClr val="accent1">
                <a:lumMod val="60000"/>
              </a:schemeClr>
            </a:solidFill>
            <a:ln>
              <a:noFill/>
            </a:ln>
            <a:effectLst/>
          </c:spPr>
          <c:invertIfNegative val="0"/>
          <c:cat>
            <c:strRef>
              <c:f>Sheet1!$A$2</c:f>
              <c:strCache>
                <c:ptCount val="1"/>
                <c:pt idx="0">
                  <c:v>Category 1</c:v>
                </c:pt>
              </c:strCache>
            </c:strRef>
          </c:cat>
          <c:val>
            <c:numRef>
              <c:f>Sheet1!$H$2</c:f>
              <c:numCache>
                <c:formatCode>General</c:formatCode>
                <c:ptCount val="1"/>
                <c:pt idx="0">
                  <c:v>48.4</c:v>
                </c:pt>
              </c:numCache>
            </c:numRef>
          </c:val>
          <c:extLst>
            <c:ext xmlns:c16="http://schemas.microsoft.com/office/drawing/2014/chart" uri="{C3380CC4-5D6E-409C-BE32-E72D297353CC}">
              <c16:uniqueId val="{00000006-022D-2A4C-8884-1B40289ACB9E}"/>
            </c:ext>
          </c:extLst>
        </c:ser>
        <c:ser>
          <c:idx val="7"/>
          <c:order val="7"/>
          <c:tx>
            <c:strRef>
              <c:f>Sheet1!$I$1</c:f>
              <c:strCache>
                <c:ptCount val="1"/>
                <c:pt idx="0">
                  <c:v>Series 8</c:v>
                </c:pt>
              </c:strCache>
            </c:strRef>
          </c:tx>
          <c:spPr>
            <a:solidFill>
              <a:schemeClr val="accent2">
                <a:lumMod val="60000"/>
              </a:schemeClr>
            </a:solidFill>
            <a:ln>
              <a:noFill/>
            </a:ln>
            <a:effectLst/>
          </c:spPr>
          <c:invertIfNegative val="0"/>
          <c:cat>
            <c:strRef>
              <c:f>Sheet1!$A$2</c:f>
              <c:strCache>
                <c:ptCount val="1"/>
                <c:pt idx="0">
                  <c:v>Category 1</c:v>
                </c:pt>
              </c:strCache>
            </c:strRef>
          </c:cat>
          <c:val>
            <c:numRef>
              <c:f>Sheet1!$I$2</c:f>
              <c:numCache>
                <c:formatCode>General</c:formatCode>
                <c:ptCount val="1"/>
                <c:pt idx="0">
                  <c:v>14</c:v>
                </c:pt>
              </c:numCache>
            </c:numRef>
          </c:val>
          <c:extLst>
            <c:ext xmlns:c16="http://schemas.microsoft.com/office/drawing/2014/chart" uri="{C3380CC4-5D6E-409C-BE32-E72D297353CC}">
              <c16:uniqueId val="{00000007-022D-2A4C-8884-1B40289ACB9E}"/>
            </c:ext>
          </c:extLst>
        </c:ser>
        <c:ser>
          <c:idx val="8"/>
          <c:order val="8"/>
          <c:tx>
            <c:strRef>
              <c:f>Sheet1!$J$1</c:f>
              <c:strCache>
                <c:ptCount val="1"/>
                <c:pt idx="0">
                  <c:v>Series 9</c:v>
                </c:pt>
              </c:strCache>
            </c:strRef>
          </c:tx>
          <c:spPr>
            <a:solidFill>
              <a:schemeClr val="accent3">
                <a:lumMod val="60000"/>
              </a:schemeClr>
            </a:solidFill>
            <a:ln>
              <a:noFill/>
            </a:ln>
            <a:effectLst/>
          </c:spPr>
          <c:invertIfNegative val="0"/>
          <c:cat>
            <c:strRef>
              <c:f>Sheet1!$A$2</c:f>
              <c:strCache>
                <c:ptCount val="1"/>
                <c:pt idx="0">
                  <c:v>Category 1</c:v>
                </c:pt>
              </c:strCache>
            </c:strRef>
          </c:cat>
          <c:val>
            <c:numRef>
              <c:f>Sheet1!$J$2</c:f>
              <c:numCache>
                <c:formatCode>General</c:formatCode>
                <c:ptCount val="1"/>
                <c:pt idx="0">
                  <c:v>50</c:v>
                </c:pt>
              </c:numCache>
            </c:numRef>
          </c:val>
          <c:extLst>
            <c:ext xmlns:c16="http://schemas.microsoft.com/office/drawing/2014/chart" uri="{C3380CC4-5D6E-409C-BE32-E72D297353CC}">
              <c16:uniqueId val="{00000008-022D-2A4C-8884-1B40289ACB9E}"/>
            </c:ext>
          </c:extLst>
        </c:ser>
        <c:ser>
          <c:idx val="9"/>
          <c:order val="9"/>
          <c:tx>
            <c:strRef>
              <c:f>Sheet1!$K$1</c:f>
              <c:strCache>
                <c:ptCount val="1"/>
                <c:pt idx="0">
                  <c:v>Series 10</c:v>
                </c:pt>
              </c:strCache>
            </c:strRef>
          </c:tx>
          <c:spPr>
            <a:solidFill>
              <a:schemeClr val="accent4">
                <a:lumMod val="60000"/>
              </a:schemeClr>
            </a:solidFill>
            <a:ln>
              <a:noFill/>
            </a:ln>
            <a:effectLst/>
          </c:spPr>
          <c:invertIfNegative val="0"/>
          <c:cat>
            <c:strRef>
              <c:f>Sheet1!$A$2</c:f>
              <c:strCache>
                <c:ptCount val="1"/>
                <c:pt idx="0">
                  <c:v>Category 1</c:v>
                </c:pt>
              </c:strCache>
            </c:strRef>
          </c:cat>
          <c:val>
            <c:numRef>
              <c:f>Sheet1!$K$2</c:f>
              <c:numCache>
                <c:formatCode>General</c:formatCode>
                <c:ptCount val="1"/>
                <c:pt idx="0">
                  <c:v>14</c:v>
                </c:pt>
              </c:numCache>
            </c:numRef>
          </c:val>
          <c:extLst>
            <c:ext xmlns:c16="http://schemas.microsoft.com/office/drawing/2014/chart" uri="{C3380CC4-5D6E-409C-BE32-E72D297353CC}">
              <c16:uniqueId val="{00000009-022D-2A4C-8884-1B40289ACB9E}"/>
            </c:ext>
          </c:extLst>
        </c:ser>
        <c:ser>
          <c:idx val="10"/>
          <c:order val="10"/>
          <c:tx>
            <c:strRef>
              <c:f>Sheet1!$L$1</c:f>
              <c:strCache>
                <c:ptCount val="1"/>
                <c:pt idx="0">
                  <c:v>Series 11</c:v>
                </c:pt>
              </c:strCache>
            </c:strRef>
          </c:tx>
          <c:spPr>
            <a:solidFill>
              <a:schemeClr val="accent5">
                <a:lumMod val="60000"/>
              </a:schemeClr>
            </a:solidFill>
            <a:ln>
              <a:noFill/>
            </a:ln>
            <a:effectLst/>
          </c:spPr>
          <c:invertIfNegative val="0"/>
          <c:cat>
            <c:strRef>
              <c:f>Sheet1!$A$2</c:f>
              <c:strCache>
                <c:ptCount val="1"/>
                <c:pt idx="0">
                  <c:v>Category 1</c:v>
                </c:pt>
              </c:strCache>
            </c:strRef>
          </c:cat>
          <c:val>
            <c:numRef>
              <c:f>Sheet1!$L$2</c:f>
              <c:numCache>
                <c:formatCode>General</c:formatCode>
                <c:ptCount val="1"/>
                <c:pt idx="0">
                  <c:v>35</c:v>
                </c:pt>
              </c:numCache>
            </c:numRef>
          </c:val>
          <c:extLst>
            <c:ext xmlns:c16="http://schemas.microsoft.com/office/drawing/2014/chart" uri="{C3380CC4-5D6E-409C-BE32-E72D297353CC}">
              <c16:uniqueId val="{0000000A-022D-2A4C-8884-1B40289ACB9E}"/>
            </c:ext>
          </c:extLst>
        </c:ser>
        <c:ser>
          <c:idx val="11"/>
          <c:order val="11"/>
          <c:tx>
            <c:strRef>
              <c:f>Sheet1!$M$1</c:f>
              <c:strCache>
                <c:ptCount val="1"/>
                <c:pt idx="0">
                  <c:v>Series 12</c:v>
                </c:pt>
              </c:strCache>
            </c:strRef>
          </c:tx>
          <c:spPr>
            <a:solidFill>
              <a:schemeClr val="accent6">
                <a:lumMod val="60000"/>
              </a:schemeClr>
            </a:solidFill>
            <a:ln>
              <a:noFill/>
            </a:ln>
            <a:effectLst/>
          </c:spPr>
          <c:invertIfNegative val="0"/>
          <c:cat>
            <c:strRef>
              <c:f>Sheet1!$A$2</c:f>
              <c:strCache>
                <c:ptCount val="1"/>
                <c:pt idx="0">
                  <c:v>Category 1</c:v>
                </c:pt>
              </c:strCache>
            </c:strRef>
          </c:cat>
          <c:val>
            <c:numRef>
              <c:f>Sheet1!$M$2</c:f>
              <c:numCache>
                <c:formatCode>General</c:formatCode>
                <c:ptCount val="1"/>
                <c:pt idx="0">
                  <c:v>30</c:v>
                </c:pt>
              </c:numCache>
            </c:numRef>
          </c:val>
          <c:extLst>
            <c:ext xmlns:c16="http://schemas.microsoft.com/office/drawing/2014/chart" uri="{C3380CC4-5D6E-409C-BE32-E72D297353CC}">
              <c16:uniqueId val="{0000000B-022D-2A4C-8884-1B40289ACB9E}"/>
            </c:ext>
          </c:extLst>
        </c:ser>
        <c:ser>
          <c:idx val="12"/>
          <c:order val="12"/>
          <c:tx>
            <c:strRef>
              <c:f>Sheet1!$N$1</c:f>
              <c:strCache>
                <c:ptCount val="1"/>
                <c:pt idx="0">
                  <c:v>Series 13</c:v>
                </c:pt>
              </c:strCache>
            </c:strRef>
          </c:tx>
          <c:spPr>
            <a:solidFill>
              <a:schemeClr val="accent1">
                <a:lumMod val="80000"/>
                <a:lumOff val="20000"/>
              </a:schemeClr>
            </a:solidFill>
            <a:ln>
              <a:noFill/>
            </a:ln>
            <a:effectLst/>
          </c:spPr>
          <c:invertIfNegative val="0"/>
          <c:cat>
            <c:strRef>
              <c:f>Sheet1!$A$2</c:f>
              <c:strCache>
                <c:ptCount val="1"/>
                <c:pt idx="0">
                  <c:v>Category 1</c:v>
                </c:pt>
              </c:strCache>
            </c:strRef>
          </c:cat>
          <c:val>
            <c:numRef>
              <c:f>Sheet1!$N$2</c:f>
              <c:numCache>
                <c:formatCode>General</c:formatCode>
                <c:ptCount val="1"/>
                <c:pt idx="0">
                  <c:v>68</c:v>
                </c:pt>
              </c:numCache>
            </c:numRef>
          </c:val>
          <c:extLst>
            <c:ext xmlns:c16="http://schemas.microsoft.com/office/drawing/2014/chart" uri="{C3380CC4-5D6E-409C-BE32-E72D297353CC}">
              <c16:uniqueId val="{0000000C-022D-2A4C-8884-1B40289ACB9E}"/>
            </c:ext>
          </c:extLst>
        </c:ser>
        <c:dLbls>
          <c:showLegendKey val="0"/>
          <c:showVal val="0"/>
          <c:showCatName val="0"/>
          <c:showSerName val="0"/>
          <c:showPercent val="0"/>
          <c:showBubbleSize val="0"/>
        </c:dLbls>
        <c:gapWidth val="219"/>
        <c:overlap val="-27"/>
        <c:axId val="1959531968"/>
        <c:axId val="1881033648"/>
      </c:barChart>
      <c:catAx>
        <c:axId val="1959531968"/>
        <c:scaling>
          <c:orientation val="minMax"/>
        </c:scaling>
        <c:delete val="1"/>
        <c:axPos val="b"/>
        <c:numFmt formatCode="General" sourceLinked="1"/>
        <c:majorTickMark val="none"/>
        <c:minorTickMark val="none"/>
        <c:tickLblPos val="nextTo"/>
        <c:crossAx val="1881033648"/>
        <c:crosses val="autoZero"/>
        <c:auto val="1"/>
        <c:lblAlgn val="ctr"/>
        <c:lblOffset val="100"/>
        <c:noMultiLvlLbl val="0"/>
      </c:catAx>
      <c:valAx>
        <c:axId val="1881033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Cambria" panose="02040503050406030204" pitchFamily="18" charset="0"/>
                <a:ea typeface="+mn-ea"/>
                <a:cs typeface="+mn-cs"/>
              </a:defRPr>
            </a:pPr>
            <a:endParaRPr lang="en-US"/>
          </a:p>
        </c:txPr>
        <c:crossAx val="1959531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1</c:v>
                </c:pt>
              </c:numCache>
            </c:numRef>
          </c:val>
          <c:extLst>
            <c:ext xmlns:c16="http://schemas.microsoft.com/office/drawing/2014/chart" uri="{C3380CC4-5D6E-409C-BE32-E72D297353CC}">
              <c16:uniqueId val="{00000000-81A5-1046-82FD-DC7A3E0D2EA4}"/>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1</c:v>
                </c:pt>
              </c:numCache>
            </c:numRef>
          </c:val>
          <c:extLst>
            <c:ext xmlns:c16="http://schemas.microsoft.com/office/drawing/2014/chart" uri="{C3380CC4-5D6E-409C-BE32-E72D297353CC}">
              <c16:uniqueId val="{00000001-81A5-1046-82FD-DC7A3E0D2EA4}"/>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1</c:v>
                </c:pt>
              </c:numCache>
            </c:numRef>
          </c:val>
          <c:extLst>
            <c:ext xmlns:c16="http://schemas.microsoft.com/office/drawing/2014/chart" uri="{C3380CC4-5D6E-409C-BE32-E72D297353CC}">
              <c16:uniqueId val="{00000002-81A5-1046-82FD-DC7A3E0D2EA4}"/>
            </c:ext>
          </c:extLst>
        </c:ser>
        <c:ser>
          <c:idx val="3"/>
          <c:order val="3"/>
          <c:tx>
            <c:strRef>
              <c:f>Sheet1!$E$1</c:f>
              <c:strCache>
                <c:ptCount val="1"/>
                <c:pt idx="0">
                  <c:v>Series 4</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1</c:v>
                </c:pt>
              </c:numCache>
            </c:numRef>
          </c:val>
          <c:extLst>
            <c:ext xmlns:c16="http://schemas.microsoft.com/office/drawing/2014/chart" uri="{C3380CC4-5D6E-409C-BE32-E72D297353CC}">
              <c16:uniqueId val="{00000003-81A5-1046-82FD-DC7A3E0D2EA4}"/>
            </c:ext>
          </c:extLst>
        </c:ser>
        <c:ser>
          <c:idx val="4"/>
          <c:order val="4"/>
          <c:tx>
            <c:strRef>
              <c:f>Sheet1!$F$1</c:f>
              <c:strCache>
                <c:ptCount val="1"/>
                <c:pt idx="0">
                  <c:v>Series 5</c:v>
                </c:pt>
              </c:strCache>
            </c:strRef>
          </c:tx>
          <c:spPr>
            <a:solidFill>
              <a:schemeClr val="accent5"/>
            </a:solidFill>
            <a:ln>
              <a:noFill/>
            </a:ln>
            <a:effectLst/>
          </c:spPr>
          <c:invertIfNegative val="0"/>
          <c:cat>
            <c:strRef>
              <c:f>Sheet1!$A$2</c:f>
              <c:strCache>
                <c:ptCount val="1"/>
                <c:pt idx="0">
                  <c:v>Category 1</c:v>
                </c:pt>
              </c:strCache>
            </c:strRef>
          </c:cat>
          <c:val>
            <c:numRef>
              <c:f>Sheet1!$F$2</c:f>
              <c:numCache>
                <c:formatCode>General</c:formatCode>
                <c:ptCount val="1"/>
                <c:pt idx="0">
                  <c:v>2</c:v>
                </c:pt>
              </c:numCache>
            </c:numRef>
          </c:val>
          <c:extLst>
            <c:ext xmlns:c16="http://schemas.microsoft.com/office/drawing/2014/chart" uri="{C3380CC4-5D6E-409C-BE32-E72D297353CC}">
              <c16:uniqueId val="{00000004-81A5-1046-82FD-DC7A3E0D2EA4}"/>
            </c:ext>
          </c:extLst>
        </c:ser>
        <c:ser>
          <c:idx val="5"/>
          <c:order val="5"/>
          <c:tx>
            <c:strRef>
              <c:f>Sheet1!$G$1</c:f>
              <c:strCache>
                <c:ptCount val="1"/>
                <c:pt idx="0">
                  <c:v>Series 6</c:v>
                </c:pt>
              </c:strCache>
            </c:strRef>
          </c:tx>
          <c:spPr>
            <a:solidFill>
              <a:schemeClr val="accent6"/>
            </a:solidFill>
            <a:ln>
              <a:noFill/>
            </a:ln>
            <a:effectLst/>
          </c:spPr>
          <c:invertIfNegative val="0"/>
          <c:cat>
            <c:strRef>
              <c:f>Sheet1!$A$2</c:f>
              <c:strCache>
                <c:ptCount val="1"/>
                <c:pt idx="0">
                  <c:v>Category 1</c:v>
                </c:pt>
              </c:strCache>
            </c:strRef>
          </c:cat>
          <c:val>
            <c:numRef>
              <c:f>Sheet1!$G$2</c:f>
              <c:numCache>
                <c:formatCode>General</c:formatCode>
                <c:ptCount val="1"/>
                <c:pt idx="0">
                  <c:v>4</c:v>
                </c:pt>
              </c:numCache>
            </c:numRef>
          </c:val>
          <c:extLst>
            <c:ext xmlns:c16="http://schemas.microsoft.com/office/drawing/2014/chart" uri="{C3380CC4-5D6E-409C-BE32-E72D297353CC}">
              <c16:uniqueId val="{00000005-81A5-1046-82FD-DC7A3E0D2EA4}"/>
            </c:ext>
          </c:extLst>
        </c:ser>
        <c:ser>
          <c:idx val="6"/>
          <c:order val="6"/>
          <c:tx>
            <c:strRef>
              <c:f>Sheet1!$H$1</c:f>
              <c:strCache>
                <c:ptCount val="1"/>
                <c:pt idx="0">
                  <c:v>Series 7</c:v>
                </c:pt>
              </c:strCache>
            </c:strRef>
          </c:tx>
          <c:spPr>
            <a:solidFill>
              <a:schemeClr val="accent1">
                <a:lumMod val="60000"/>
              </a:schemeClr>
            </a:solidFill>
            <a:ln>
              <a:noFill/>
            </a:ln>
            <a:effectLst/>
          </c:spPr>
          <c:invertIfNegative val="0"/>
          <c:cat>
            <c:strRef>
              <c:f>Sheet1!$A$2</c:f>
              <c:strCache>
                <c:ptCount val="1"/>
                <c:pt idx="0">
                  <c:v>Category 1</c:v>
                </c:pt>
              </c:strCache>
            </c:strRef>
          </c:cat>
          <c:val>
            <c:numRef>
              <c:f>Sheet1!$H$2</c:f>
              <c:numCache>
                <c:formatCode>General</c:formatCode>
                <c:ptCount val="1"/>
                <c:pt idx="0">
                  <c:v>1</c:v>
                </c:pt>
              </c:numCache>
            </c:numRef>
          </c:val>
          <c:extLst>
            <c:ext xmlns:c16="http://schemas.microsoft.com/office/drawing/2014/chart" uri="{C3380CC4-5D6E-409C-BE32-E72D297353CC}">
              <c16:uniqueId val="{00000006-81A5-1046-82FD-DC7A3E0D2EA4}"/>
            </c:ext>
          </c:extLst>
        </c:ser>
        <c:ser>
          <c:idx val="7"/>
          <c:order val="7"/>
          <c:tx>
            <c:strRef>
              <c:f>Sheet1!$I$1</c:f>
              <c:strCache>
                <c:ptCount val="1"/>
                <c:pt idx="0">
                  <c:v>Series 8</c:v>
                </c:pt>
              </c:strCache>
            </c:strRef>
          </c:tx>
          <c:spPr>
            <a:solidFill>
              <a:schemeClr val="accent2">
                <a:lumMod val="60000"/>
              </a:schemeClr>
            </a:solidFill>
            <a:ln>
              <a:noFill/>
            </a:ln>
            <a:effectLst/>
          </c:spPr>
          <c:invertIfNegative val="0"/>
          <c:cat>
            <c:strRef>
              <c:f>Sheet1!$A$2</c:f>
              <c:strCache>
                <c:ptCount val="1"/>
                <c:pt idx="0">
                  <c:v>Category 1</c:v>
                </c:pt>
              </c:strCache>
            </c:strRef>
          </c:cat>
          <c:val>
            <c:numRef>
              <c:f>Sheet1!$I$2</c:f>
              <c:numCache>
                <c:formatCode>General</c:formatCode>
                <c:ptCount val="1"/>
                <c:pt idx="0">
                  <c:v>1</c:v>
                </c:pt>
              </c:numCache>
            </c:numRef>
          </c:val>
          <c:extLst>
            <c:ext xmlns:c16="http://schemas.microsoft.com/office/drawing/2014/chart" uri="{C3380CC4-5D6E-409C-BE32-E72D297353CC}">
              <c16:uniqueId val="{00000007-81A5-1046-82FD-DC7A3E0D2EA4}"/>
            </c:ext>
          </c:extLst>
        </c:ser>
        <c:ser>
          <c:idx val="8"/>
          <c:order val="8"/>
          <c:tx>
            <c:strRef>
              <c:f>Sheet1!$J$1</c:f>
              <c:strCache>
                <c:ptCount val="1"/>
                <c:pt idx="0">
                  <c:v>Series 9</c:v>
                </c:pt>
              </c:strCache>
            </c:strRef>
          </c:tx>
          <c:spPr>
            <a:solidFill>
              <a:schemeClr val="accent3">
                <a:lumMod val="60000"/>
              </a:schemeClr>
            </a:solidFill>
            <a:ln>
              <a:noFill/>
            </a:ln>
            <a:effectLst/>
          </c:spPr>
          <c:invertIfNegative val="0"/>
          <c:cat>
            <c:strRef>
              <c:f>Sheet1!$A$2</c:f>
              <c:strCache>
                <c:ptCount val="1"/>
                <c:pt idx="0">
                  <c:v>Category 1</c:v>
                </c:pt>
              </c:strCache>
            </c:strRef>
          </c:cat>
          <c:val>
            <c:numRef>
              <c:f>Sheet1!$J$2</c:f>
              <c:numCache>
                <c:formatCode>General</c:formatCode>
                <c:ptCount val="1"/>
                <c:pt idx="0">
                  <c:v>1</c:v>
                </c:pt>
              </c:numCache>
            </c:numRef>
          </c:val>
          <c:extLst>
            <c:ext xmlns:c16="http://schemas.microsoft.com/office/drawing/2014/chart" uri="{C3380CC4-5D6E-409C-BE32-E72D297353CC}">
              <c16:uniqueId val="{00000008-81A5-1046-82FD-DC7A3E0D2EA4}"/>
            </c:ext>
          </c:extLst>
        </c:ser>
        <c:ser>
          <c:idx val="9"/>
          <c:order val="9"/>
          <c:tx>
            <c:strRef>
              <c:f>Sheet1!$K$1</c:f>
              <c:strCache>
                <c:ptCount val="1"/>
                <c:pt idx="0">
                  <c:v>Series 10</c:v>
                </c:pt>
              </c:strCache>
            </c:strRef>
          </c:tx>
          <c:spPr>
            <a:solidFill>
              <a:schemeClr val="accent4">
                <a:lumMod val="60000"/>
              </a:schemeClr>
            </a:solidFill>
            <a:ln>
              <a:noFill/>
            </a:ln>
            <a:effectLst/>
          </c:spPr>
          <c:invertIfNegative val="0"/>
          <c:cat>
            <c:strRef>
              <c:f>Sheet1!$A$2</c:f>
              <c:strCache>
                <c:ptCount val="1"/>
                <c:pt idx="0">
                  <c:v>Category 1</c:v>
                </c:pt>
              </c:strCache>
            </c:strRef>
          </c:cat>
          <c:val>
            <c:numRef>
              <c:f>Sheet1!$K$2</c:f>
              <c:numCache>
                <c:formatCode>General</c:formatCode>
                <c:ptCount val="1"/>
                <c:pt idx="0">
                  <c:v>1</c:v>
                </c:pt>
              </c:numCache>
            </c:numRef>
          </c:val>
          <c:extLst>
            <c:ext xmlns:c16="http://schemas.microsoft.com/office/drawing/2014/chart" uri="{C3380CC4-5D6E-409C-BE32-E72D297353CC}">
              <c16:uniqueId val="{00000009-81A5-1046-82FD-DC7A3E0D2EA4}"/>
            </c:ext>
          </c:extLst>
        </c:ser>
        <c:ser>
          <c:idx val="10"/>
          <c:order val="10"/>
          <c:tx>
            <c:strRef>
              <c:f>Sheet1!$L$1</c:f>
              <c:strCache>
                <c:ptCount val="1"/>
                <c:pt idx="0">
                  <c:v>Series 11</c:v>
                </c:pt>
              </c:strCache>
            </c:strRef>
          </c:tx>
          <c:spPr>
            <a:solidFill>
              <a:schemeClr val="accent5">
                <a:lumMod val="60000"/>
              </a:schemeClr>
            </a:solidFill>
            <a:ln>
              <a:noFill/>
            </a:ln>
            <a:effectLst/>
          </c:spPr>
          <c:invertIfNegative val="0"/>
          <c:cat>
            <c:strRef>
              <c:f>Sheet1!$A$2</c:f>
              <c:strCache>
                <c:ptCount val="1"/>
                <c:pt idx="0">
                  <c:v>Category 1</c:v>
                </c:pt>
              </c:strCache>
            </c:strRef>
          </c:cat>
          <c:val>
            <c:numRef>
              <c:f>Sheet1!$L$2</c:f>
              <c:numCache>
                <c:formatCode>General</c:formatCode>
                <c:ptCount val="1"/>
                <c:pt idx="0">
                  <c:v>15</c:v>
                </c:pt>
              </c:numCache>
            </c:numRef>
          </c:val>
          <c:extLst>
            <c:ext xmlns:c16="http://schemas.microsoft.com/office/drawing/2014/chart" uri="{C3380CC4-5D6E-409C-BE32-E72D297353CC}">
              <c16:uniqueId val="{0000000A-81A5-1046-82FD-DC7A3E0D2EA4}"/>
            </c:ext>
          </c:extLst>
        </c:ser>
        <c:ser>
          <c:idx val="11"/>
          <c:order val="11"/>
          <c:tx>
            <c:strRef>
              <c:f>Sheet1!$M$1</c:f>
              <c:strCache>
                <c:ptCount val="1"/>
                <c:pt idx="0">
                  <c:v>Series 12</c:v>
                </c:pt>
              </c:strCache>
            </c:strRef>
          </c:tx>
          <c:spPr>
            <a:solidFill>
              <a:schemeClr val="accent6">
                <a:lumMod val="60000"/>
              </a:schemeClr>
            </a:solidFill>
            <a:ln>
              <a:noFill/>
            </a:ln>
            <a:effectLst/>
          </c:spPr>
          <c:invertIfNegative val="0"/>
          <c:cat>
            <c:strRef>
              <c:f>Sheet1!$A$2</c:f>
              <c:strCache>
                <c:ptCount val="1"/>
                <c:pt idx="0">
                  <c:v>Category 1</c:v>
                </c:pt>
              </c:strCache>
            </c:strRef>
          </c:cat>
          <c:val>
            <c:numRef>
              <c:f>Sheet1!$M$2</c:f>
              <c:numCache>
                <c:formatCode>General</c:formatCode>
                <c:ptCount val="1"/>
                <c:pt idx="0">
                  <c:v>11</c:v>
                </c:pt>
              </c:numCache>
            </c:numRef>
          </c:val>
          <c:extLst>
            <c:ext xmlns:c16="http://schemas.microsoft.com/office/drawing/2014/chart" uri="{C3380CC4-5D6E-409C-BE32-E72D297353CC}">
              <c16:uniqueId val="{0000000B-81A5-1046-82FD-DC7A3E0D2EA4}"/>
            </c:ext>
          </c:extLst>
        </c:ser>
        <c:ser>
          <c:idx val="12"/>
          <c:order val="12"/>
          <c:tx>
            <c:strRef>
              <c:f>Sheet1!$N$1</c:f>
              <c:strCache>
                <c:ptCount val="1"/>
                <c:pt idx="0">
                  <c:v>Series 13</c:v>
                </c:pt>
              </c:strCache>
            </c:strRef>
          </c:tx>
          <c:spPr>
            <a:solidFill>
              <a:schemeClr val="accent1">
                <a:lumMod val="80000"/>
                <a:lumOff val="20000"/>
              </a:schemeClr>
            </a:solidFill>
            <a:ln>
              <a:noFill/>
            </a:ln>
            <a:effectLst/>
          </c:spPr>
          <c:invertIfNegative val="0"/>
          <c:cat>
            <c:strRef>
              <c:f>Sheet1!$A$2</c:f>
              <c:strCache>
                <c:ptCount val="1"/>
                <c:pt idx="0">
                  <c:v>Category 1</c:v>
                </c:pt>
              </c:strCache>
            </c:strRef>
          </c:cat>
          <c:val>
            <c:numRef>
              <c:f>Sheet1!$N$2</c:f>
              <c:numCache>
                <c:formatCode>General</c:formatCode>
                <c:ptCount val="1"/>
                <c:pt idx="0">
                  <c:v>1</c:v>
                </c:pt>
              </c:numCache>
            </c:numRef>
          </c:val>
          <c:extLst>
            <c:ext xmlns:c16="http://schemas.microsoft.com/office/drawing/2014/chart" uri="{C3380CC4-5D6E-409C-BE32-E72D297353CC}">
              <c16:uniqueId val="{0000000C-81A5-1046-82FD-DC7A3E0D2EA4}"/>
            </c:ext>
          </c:extLst>
        </c:ser>
        <c:dLbls>
          <c:showLegendKey val="0"/>
          <c:showVal val="0"/>
          <c:showCatName val="0"/>
          <c:showSerName val="0"/>
          <c:showPercent val="0"/>
          <c:showBubbleSize val="0"/>
        </c:dLbls>
        <c:gapWidth val="219"/>
        <c:overlap val="-27"/>
        <c:axId val="174699695"/>
        <c:axId val="1879248880"/>
      </c:barChart>
      <c:catAx>
        <c:axId val="174699695"/>
        <c:scaling>
          <c:orientation val="minMax"/>
        </c:scaling>
        <c:delete val="1"/>
        <c:axPos val="b"/>
        <c:numFmt formatCode="General" sourceLinked="1"/>
        <c:majorTickMark val="none"/>
        <c:minorTickMark val="none"/>
        <c:tickLblPos val="nextTo"/>
        <c:crossAx val="1879248880"/>
        <c:crosses val="autoZero"/>
        <c:auto val="1"/>
        <c:lblAlgn val="ctr"/>
        <c:lblOffset val="100"/>
        <c:noMultiLvlLbl val="0"/>
      </c:catAx>
      <c:valAx>
        <c:axId val="187924888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174699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755038369105"/>
          <c:y val="0.16400481502109682"/>
          <c:w val="0.80118163262349229"/>
          <c:h val="0.7597497958038556"/>
        </c:manualLayout>
      </c:layout>
      <c:barChart>
        <c:barDir val="col"/>
        <c:grouping val="clustered"/>
        <c:varyColors val="0"/>
        <c:ser>
          <c:idx val="0"/>
          <c:order val="0"/>
          <c:tx>
            <c:strRef>
              <c:f>Sheet1!$B$1</c:f>
              <c:strCache>
                <c:ptCount val="1"/>
                <c:pt idx="0">
                  <c:v>Accuracy on S1</c:v>
                </c:pt>
              </c:strCache>
            </c:strRef>
          </c:tx>
          <c:spPr>
            <a:solidFill>
              <a:srgbClr val="00B050"/>
            </a:solidFill>
            <a:ln>
              <a:solidFill>
                <a:srgbClr val="00B050"/>
              </a:solidFill>
            </a:ln>
            <a:effectLst/>
          </c:spPr>
          <c:invertIfNegative val="0"/>
          <c:dPt>
            <c:idx val="0"/>
            <c:invertIfNegative val="0"/>
            <c:bubble3D val="0"/>
            <c:spPr>
              <a:solidFill>
                <a:srgbClr val="00B050"/>
              </a:solidFill>
              <a:ln>
                <a:solidFill>
                  <a:srgbClr val="00B050"/>
                </a:solidFill>
              </a:ln>
              <a:effectLst/>
            </c:spPr>
            <c:extLst>
              <c:ext xmlns:c16="http://schemas.microsoft.com/office/drawing/2014/chart" uri="{C3380CC4-5D6E-409C-BE32-E72D297353CC}">
                <c16:uniqueId val="{00000001-BEE5-AE4C-84F0-EEB26E6A5B93}"/>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Optimize for S1</c:v>
                </c:pt>
                <c:pt idx="1">
                  <c:v>Optimize for S2</c:v>
                </c:pt>
                <c:pt idx="2">
                  <c:v>Optimize for S1 U S2 U S3</c:v>
                </c:pt>
              </c:strCache>
            </c:strRef>
          </c:cat>
          <c:val>
            <c:numRef>
              <c:f>Sheet1!$B$2:$B$4</c:f>
              <c:numCache>
                <c:formatCode>General</c:formatCode>
                <c:ptCount val="3"/>
                <c:pt idx="0">
                  <c:v>99</c:v>
                </c:pt>
              </c:numCache>
            </c:numRef>
          </c:val>
          <c:extLst>
            <c:ext xmlns:c16="http://schemas.microsoft.com/office/drawing/2014/chart" uri="{C3380CC4-5D6E-409C-BE32-E72D297353CC}">
              <c16:uniqueId val="{00000002-BEE5-AE4C-84F0-EEB26E6A5B93}"/>
            </c:ext>
          </c:extLst>
        </c:ser>
        <c:ser>
          <c:idx val="1"/>
          <c:order val="1"/>
          <c:tx>
            <c:strRef>
              <c:f>Sheet1!$C$1</c:f>
              <c:strCache>
                <c:ptCount val="1"/>
                <c:pt idx="0">
                  <c:v>Accuracy on S2</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Optimize for S1</c:v>
                </c:pt>
                <c:pt idx="1">
                  <c:v>Optimize for S2</c:v>
                </c:pt>
                <c:pt idx="2">
                  <c:v>Optimize for S1 U S2 U S3</c:v>
                </c:pt>
              </c:strCache>
            </c:strRef>
          </c:cat>
          <c:val>
            <c:numRef>
              <c:f>Sheet1!$C$2:$C$4</c:f>
              <c:numCache>
                <c:formatCode>General</c:formatCode>
                <c:ptCount val="3"/>
                <c:pt idx="1">
                  <c:v>90</c:v>
                </c:pt>
              </c:numCache>
            </c:numRef>
          </c:val>
          <c:extLst>
            <c:ext xmlns:c16="http://schemas.microsoft.com/office/drawing/2014/chart" uri="{C3380CC4-5D6E-409C-BE32-E72D297353CC}">
              <c16:uniqueId val="{00000003-BEE5-AE4C-84F0-EEB26E6A5B93}"/>
            </c:ext>
          </c:extLst>
        </c:ser>
        <c:ser>
          <c:idx val="2"/>
          <c:order val="2"/>
          <c:tx>
            <c:strRef>
              <c:f>Sheet1!$D$1</c:f>
              <c:strCache>
                <c:ptCount val="1"/>
                <c:pt idx="0">
                  <c:v>Column1</c:v>
                </c:pt>
              </c:strCache>
            </c:strRef>
          </c:tx>
          <c:spPr>
            <a:solidFill>
              <a:srgbClr val="FF0000"/>
            </a:solidFill>
            <a:ln>
              <a:solidFill>
                <a:srgbClr val="FF0000"/>
              </a:solidFill>
            </a:ln>
            <a:effectLst/>
          </c:spPr>
          <c:invertIfNegative val="0"/>
          <c:dPt>
            <c:idx val="2"/>
            <c:invertIfNegative val="0"/>
            <c:bubble3D val="0"/>
            <c:spPr>
              <a:solidFill>
                <a:srgbClr val="FF0000"/>
              </a:solidFill>
              <a:ln>
                <a:solidFill>
                  <a:srgbClr val="FF0000"/>
                </a:solidFill>
              </a:ln>
              <a:effectLst/>
            </c:spPr>
            <c:extLst>
              <c:ext xmlns:c16="http://schemas.microsoft.com/office/drawing/2014/chart" uri="{C3380CC4-5D6E-409C-BE32-E72D297353CC}">
                <c16:uniqueId val="{00000005-BEE5-AE4C-84F0-EEB26E6A5B93}"/>
              </c:ext>
            </c:extLst>
          </c:dPt>
          <c:dLbls>
            <c:dLbl>
              <c:idx val="2"/>
              <c:tx>
                <c:rich>
                  <a:bodyPr/>
                  <a:lstStyle/>
                  <a:p>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EE5-AE4C-84F0-EEB26E6A5B9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Optimize for S1</c:v>
                </c:pt>
                <c:pt idx="1">
                  <c:v>Optimize for S2</c:v>
                </c:pt>
                <c:pt idx="2">
                  <c:v>Optimize for S1 U S2 U S3</c:v>
                </c:pt>
              </c:strCache>
            </c:strRef>
          </c:cat>
          <c:val>
            <c:numRef>
              <c:f>Sheet1!$D$2:$D$4</c:f>
              <c:numCache>
                <c:formatCode>General</c:formatCode>
                <c:ptCount val="3"/>
                <c:pt idx="2">
                  <c:v>2</c:v>
                </c:pt>
              </c:numCache>
            </c:numRef>
          </c:val>
          <c:extLst>
            <c:ext xmlns:c16="http://schemas.microsoft.com/office/drawing/2014/chart" uri="{C3380CC4-5D6E-409C-BE32-E72D297353CC}">
              <c16:uniqueId val="{00000006-BEE5-AE4C-84F0-EEB26E6A5B93}"/>
            </c:ext>
          </c:extLst>
        </c:ser>
        <c:dLbls>
          <c:dLblPos val="outEnd"/>
          <c:showLegendKey val="0"/>
          <c:showVal val="1"/>
          <c:showCatName val="0"/>
          <c:showSerName val="0"/>
          <c:showPercent val="0"/>
          <c:showBubbleSize val="0"/>
        </c:dLbls>
        <c:gapWidth val="182"/>
        <c:axId val="758139296"/>
        <c:axId val="858633696"/>
      </c:barChart>
      <c:catAx>
        <c:axId val="758139296"/>
        <c:scaling>
          <c:orientation val="minMax"/>
        </c:scaling>
        <c:delete val="1"/>
        <c:axPos val="b"/>
        <c:numFmt formatCode="General" sourceLinked="1"/>
        <c:majorTickMark val="none"/>
        <c:minorTickMark val="none"/>
        <c:tickLblPos val="nextTo"/>
        <c:crossAx val="858633696"/>
        <c:crosses val="autoZero"/>
        <c:auto val="1"/>
        <c:lblAlgn val="ctr"/>
        <c:lblOffset val="100"/>
        <c:noMultiLvlLbl val="0"/>
      </c:catAx>
      <c:valAx>
        <c:axId val="858633696"/>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Cambria" panose="02040503050406030204" pitchFamily="18" charset="0"/>
                    <a:ea typeface="+mn-ea"/>
                    <a:cs typeface="+mn-cs"/>
                  </a:defRPr>
                </a:pPr>
                <a:r>
                  <a:rPr lang="en-US" sz="2400" dirty="0">
                    <a:latin typeface="Cambria" panose="02040503050406030204" pitchFamily="18" charset="0"/>
                  </a:rPr>
                  <a:t>MNIST </a:t>
                </a:r>
              </a:p>
              <a:p>
                <a:pPr>
                  <a:defRPr sz="2400">
                    <a:latin typeface="Cambria" panose="02040503050406030204" pitchFamily="18" charset="0"/>
                  </a:defRPr>
                </a:pPr>
                <a:r>
                  <a:rPr lang="en-US" sz="2400" dirty="0">
                    <a:latin typeface="Cambria" panose="02040503050406030204" pitchFamily="18" charset="0"/>
                  </a:rPr>
                  <a:t>Accuracy </a:t>
                </a:r>
                <a:r>
                  <a:rPr lang="en-US" sz="2400" baseline="0" dirty="0">
                    <a:latin typeface="Cambria" panose="02040503050406030204" pitchFamily="18" charset="0"/>
                  </a:rPr>
                  <a:t>(%)</a:t>
                </a:r>
                <a:endParaRPr lang="en-US" sz="2400" dirty="0">
                  <a:latin typeface="Cambria" panose="02040503050406030204" pitchFamily="18" charset="0"/>
                </a:endParaRPr>
              </a:p>
            </c:rich>
          </c:tx>
          <c:layout>
            <c:manualLayout>
              <c:xMode val="edge"/>
              <c:yMode val="edge"/>
              <c:x val="2.9465612002925745E-2"/>
              <c:y val="0.1826962237975843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758139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755038369105"/>
          <c:y val="0.16400481502109682"/>
          <c:w val="0.80118163262349229"/>
          <c:h val="0.7597497958038556"/>
        </c:manualLayout>
      </c:layout>
      <c:barChart>
        <c:barDir val="col"/>
        <c:grouping val="clustered"/>
        <c:varyColors val="0"/>
        <c:ser>
          <c:idx val="0"/>
          <c:order val="0"/>
          <c:tx>
            <c:strRef>
              <c:f>Sheet1!$B$1</c:f>
              <c:strCache>
                <c:ptCount val="1"/>
                <c:pt idx="0">
                  <c:v>Accuracy on S1</c:v>
                </c:pt>
              </c:strCache>
            </c:strRef>
          </c:tx>
          <c:spPr>
            <a:solidFill>
              <a:srgbClr val="00B050"/>
            </a:solidFill>
            <a:ln>
              <a:solidFill>
                <a:srgbClr val="00B050"/>
              </a:solidFill>
            </a:ln>
            <a:effectLst/>
          </c:spPr>
          <c:invertIfNegative val="0"/>
          <c:dPt>
            <c:idx val="0"/>
            <c:invertIfNegative val="0"/>
            <c:bubble3D val="0"/>
            <c:spPr>
              <a:solidFill>
                <a:srgbClr val="00B050"/>
              </a:solidFill>
              <a:ln>
                <a:solidFill>
                  <a:srgbClr val="00B050"/>
                </a:solidFill>
              </a:ln>
              <a:effectLst/>
            </c:spPr>
            <c:extLst>
              <c:ext xmlns:c16="http://schemas.microsoft.com/office/drawing/2014/chart" uri="{C3380CC4-5D6E-409C-BE32-E72D297353CC}">
                <c16:uniqueId val="{00000001-0EE7-F04A-AE71-7CDA6DB02B48}"/>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Optimize for S1</c:v>
                </c:pt>
                <c:pt idx="1">
                  <c:v>Optimize for S2</c:v>
                </c:pt>
                <c:pt idx="2">
                  <c:v>Optimize for S1 U S2 U S3</c:v>
                </c:pt>
              </c:strCache>
            </c:strRef>
          </c:cat>
          <c:val>
            <c:numRef>
              <c:f>Sheet1!$B$2:$B$4</c:f>
              <c:numCache>
                <c:formatCode>General</c:formatCode>
                <c:ptCount val="3"/>
                <c:pt idx="0">
                  <c:v>99</c:v>
                </c:pt>
              </c:numCache>
            </c:numRef>
          </c:val>
          <c:extLst>
            <c:ext xmlns:c16="http://schemas.microsoft.com/office/drawing/2014/chart" uri="{C3380CC4-5D6E-409C-BE32-E72D297353CC}">
              <c16:uniqueId val="{00000002-0EE7-F04A-AE71-7CDA6DB02B48}"/>
            </c:ext>
          </c:extLst>
        </c:ser>
        <c:ser>
          <c:idx val="1"/>
          <c:order val="1"/>
          <c:tx>
            <c:strRef>
              <c:f>Sheet1!$C$1</c:f>
              <c:strCache>
                <c:ptCount val="1"/>
                <c:pt idx="0">
                  <c:v>Accuracy on S2</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Optimize for S1</c:v>
                </c:pt>
                <c:pt idx="1">
                  <c:v>Optimize for S2</c:v>
                </c:pt>
                <c:pt idx="2">
                  <c:v>Optimize for S1 U S2 U S3</c:v>
                </c:pt>
              </c:strCache>
            </c:strRef>
          </c:cat>
          <c:val>
            <c:numRef>
              <c:f>Sheet1!$C$2:$C$4</c:f>
              <c:numCache>
                <c:formatCode>General</c:formatCode>
                <c:ptCount val="3"/>
                <c:pt idx="1">
                  <c:v>90</c:v>
                </c:pt>
              </c:numCache>
            </c:numRef>
          </c:val>
          <c:extLst>
            <c:ext xmlns:c16="http://schemas.microsoft.com/office/drawing/2014/chart" uri="{C3380CC4-5D6E-409C-BE32-E72D297353CC}">
              <c16:uniqueId val="{00000003-0EE7-F04A-AE71-7CDA6DB02B48}"/>
            </c:ext>
          </c:extLst>
        </c:ser>
        <c:ser>
          <c:idx val="2"/>
          <c:order val="2"/>
          <c:tx>
            <c:strRef>
              <c:f>Sheet1!$D$1</c:f>
              <c:strCache>
                <c:ptCount val="1"/>
                <c:pt idx="0">
                  <c:v>Column1</c:v>
                </c:pt>
              </c:strCache>
            </c:strRef>
          </c:tx>
          <c:spPr>
            <a:solidFill>
              <a:srgbClr val="FF0000"/>
            </a:solidFill>
            <a:ln>
              <a:solidFill>
                <a:srgbClr val="FF0000"/>
              </a:solidFill>
            </a:ln>
            <a:effectLst/>
          </c:spPr>
          <c:invertIfNegative val="0"/>
          <c:dPt>
            <c:idx val="2"/>
            <c:invertIfNegative val="0"/>
            <c:bubble3D val="0"/>
            <c:spPr>
              <a:solidFill>
                <a:srgbClr val="FF0000"/>
              </a:solidFill>
              <a:ln>
                <a:solidFill>
                  <a:srgbClr val="FF0000"/>
                </a:solidFill>
              </a:ln>
              <a:effectLst/>
            </c:spPr>
            <c:extLst>
              <c:ext xmlns:c16="http://schemas.microsoft.com/office/drawing/2014/chart" uri="{C3380CC4-5D6E-409C-BE32-E72D297353CC}">
                <c16:uniqueId val="{00000005-0EE7-F04A-AE71-7CDA6DB02B48}"/>
              </c:ext>
            </c:extLst>
          </c:dPt>
          <c:dLbls>
            <c:dLbl>
              <c:idx val="2"/>
              <c:tx>
                <c:rich>
                  <a:bodyPr/>
                  <a:lstStyle/>
                  <a:p>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EE7-F04A-AE71-7CDA6DB02B4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Optimize for S1</c:v>
                </c:pt>
                <c:pt idx="1">
                  <c:v>Optimize for S2</c:v>
                </c:pt>
                <c:pt idx="2">
                  <c:v>Optimize for S1 U S2 U S3</c:v>
                </c:pt>
              </c:strCache>
            </c:strRef>
          </c:cat>
          <c:val>
            <c:numRef>
              <c:f>Sheet1!$D$2:$D$4</c:f>
              <c:numCache>
                <c:formatCode>General</c:formatCode>
                <c:ptCount val="3"/>
                <c:pt idx="2">
                  <c:v>2</c:v>
                </c:pt>
              </c:numCache>
            </c:numRef>
          </c:val>
          <c:extLst>
            <c:ext xmlns:c16="http://schemas.microsoft.com/office/drawing/2014/chart" uri="{C3380CC4-5D6E-409C-BE32-E72D297353CC}">
              <c16:uniqueId val="{00000006-0EE7-F04A-AE71-7CDA6DB02B48}"/>
            </c:ext>
          </c:extLst>
        </c:ser>
        <c:dLbls>
          <c:dLblPos val="outEnd"/>
          <c:showLegendKey val="0"/>
          <c:showVal val="1"/>
          <c:showCatName val="0"/>
          <c:showSerName val="0"/>
          <c:showPercent val="0"/>
          <c:showBubbleSize val="0"/>
        </c:dLbls>
        <c:gapWidth val="182"/>
        <c:axId val="758139296"/>
        <c:axId val="858633696"/>
      </c:barChart>
      <c:catAx>
        <c:axId val="758139296"/>
        <c:scaling>
          <c:orientation val="minMax"/>
        </c:scaling>
        <c:delete val="1"/>
        <c:axPos val="b"/>
        <c:numFmt formatCode="General" sourceLinked="1"/>
        <c:majorTickMark val="none"/>
        <c:minorTickMark val="none"/>
        <c:tickLblPos val="nextTo"/>
        <c:crossAx val="858633696"/>
        <c:crosses val="autoZero"/>
        <c:auto val="1"/>
        <c:lblAlgn val="ctr"/>
        <c:lblOffset val="100"/>
        <c:noMultiLvlLbl val="0"/>
      </c:catAx>
      <c:valAx>
        <c:axId val="858633696"/>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Cambria" panose="02040503050406030204" pitchFamily="18" charset="0"/>
                    <a:ea typeface="+mn-ea"/>
                    <a:cs typeface="+mn-cs"/>
                  </a:defRPr>
                </a:pPr>
                <a:r>
                  <a:rPr lang="en-US" sz="2400" dirty="0">
                    <a:latin typeface="Cambria" panose="02040503050406030204" pitchFamily="18" charset="0"/>
                  </a:rPr>
                  <a:t>MNIST </a:t>
                </a:r>
              </a:p>
              <a:p>
                <a:pPr>
                  <a:defRPr sz="2400">
                    <a:latin typeface="Cambria" panose="02040503050406030204" pitchFamily="18" charset="0"/>
                  </a:defRPr>
                </a:pPr>
                <a:r>
                  <a:rPr lang="en-US" sz="2400" dirty="0">
                    <a:latin typeface="Cambria" panose="02040503050406030204" pitchFamily="18" charset="0"/>
                  </a:rPr>
                  <a:t>Accuracy </a:t>
                </a:r>
                <a:r>
                  <a:rPr lang="en-US" sz="2400" baseline="0" dirty="0">
                    <a:latin typeface="Cambria" panose="02040503050406030204" pitchFamily="18" charset="0"/>
                  </a:rPr>
                  <a:t>(%)</a:t>
                </a:r>
                <a:endParaRPr lang="en-US" sz="2400" dirty="0">
                  <a:latin typeface="Cambria" panose="02040503050406030204" pitchFamily="18" charset="0"/>
                </a:endParaRPr>
              </a:p>
            </c:rich>
          </c:tx>
          <c:layout>
            <c:manualLayout>
              <c:xMode val="edge"/>
              <c:yMode val="edge"/>
              <c:x val="2.9465612002925745E-2"/>
              <c:y val="0.1826962237975843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758139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9T07:49:21.549"/>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 16383,'84'0'0,"0"0"0,4 0 0,1 0 0,-6 0 0,3 0 0,-11 0 0,3 0 0,-4 0 0,4 0 0,-1 0 0,16 0 0,-3 0 0,-30 0 0,-5 0 0,-1 2 0,1 1 0,7 2 0,-1 0 0,-7-1 0,1-1 0,6 2 0,0-2 0,-2-2 0,-1-2 0,1 1 0,-2 0 0,41 0 0,-13 1 0,-31 4 0,-11-3 0,-14 5 0,-13-3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9T07:49:24.016"/>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 16383,'81'0'0,"0"0"0,-1 0 0,-6 0 0,-2 0 0,0 0 0,0 0 0,-1 0 0,-2 0 0,21 0 0,-3 0 0,3 0 0,-3 0 0,-22 0 0,-4 0 0,32 0 0,-43 0 0,-16 0 0,-10 0 0,-1 0 0,18 0 0,-7 0 0,12 0 0,-8 0 0,-1 0 0,-5 0 0,-1 0 0,-8 0 0,1 0 0,26 0 0,-4 0 0,15 0 0,-21 0 0,-13 3 0,-9 1 0,-4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9T07:49:25.849"/>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0 16383,'72'0'0,"1"0"0,-1 0 0,7 0 0,2 0 0,0 0 0,6 0 0,1 0 0,1 0 0,4 0 0,0 0 0,-1 0 0,0 0 0,-2 0 0,1 0 0,-2 0 0,0 0 0,-4 0 0,-15 0 0,-2 0 0,0 0 0,6 0 0,1 0 0,-3 0 0,12 0 0,-2 0 0,-4 0 0,-2 0 0,-11 0 0,-5 0 0,25 0 0,-17 0 0,-3 0 0,8 0 0,6 10 0,4-1 0,-20 9 0,-18-4 0,-19-1 0,-10-6 0,-4-2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9T07:49:28.216"/>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 16383,'84'0'0,"0"0"0,-15 0 0,2 0 0,4 0 0,19 0 0,5 0 0,-1 0 0,-9 0 0,-2 0 0,2 0 0,10 0 0,2 0 0,-6 0 0,-18 0 0,-3 0 0,-5 0 0,7 0 0,-5 0 0,-6 0 0,-14 0 0,-29 0 0,-3 0 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9T07:49:31.049"/>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1 16383,'74'0'0,"0"0"0,4 0 0,0 0 0,1 0 0,-1 0 0,-3-1 0,-2 2 0,-2 0 0,-3 2 0,31 5 0,-23 5 0,-22-5 0,-9-2 0,0 1 0,-6-6 0,5 6 0,-6-3 0,-1-2 0,3 8 0,8-9 0,4 5 0,2-6 0,-5 3 0,-15 0 0,-13 0 0,-8-1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5:10:04.306"/>
    </inkml:context>
    <inkml:brush xml:id="br0">
      <inkml:brushProperty name="width" value="0.05" units="cm"/>
      <inkml:brushProperty name="height" value="0.05" units="cm"/>
      <inkml:brushProperty name="color" value="#FFFFFF"/>
    </inkml:brush>
  </inkml:definitions>
  <inkml:trace contextRef="#ctx0" brushRef="#br0">16 15 24575,'0'-5'0,"0"1"0,0 1 0,-1 1 0,0 6 0,0-1 0,1 4 0,1-6 0,1 1 0,0-1 0,-1 1 0,0 0 0,1-1 0,1-1 0,-1-1 0,0-1 0,-1-1 0,0-1 0,-1 1 0,0 0 0,-1 1 0,-1 1 0,-1 1 0,0 0 0,1 1 0,0-1 0,1 3 0,-2-1 0,2-1 0,-2 2 0,0-3 0,0 2 0,1-1 0,1 1 0,1 1 0,1-1 0,1-1 0,1-1 0,0 0 0,0-1 0,1 0 0,-1 0 0,0 1 0,0-2 0,1 2 0,-1-1 0,0 1 0,0 0 0,0 0 0,-1-2 0,1 2 0,-2-2 0,2 2 0,1 0 0,-1 0 0,0 0 0,0 0 0,0 0 0,0 0 0,0 0 0,0 0 0,0 0 0,0 0 0,0 0 0,0 0 0,0 0 0,0 0 0,0 0 0,0 0 0,0 0 0,-2 0 0,-5 0 0,0 0 0,-2 0 0,3 0 0,0 0 0,0 0 0,-1 0 0,1 0 0,0 0 0,0 0 0,0 0 0,-1 0 0,1 0 0,0 2 0,0-2 0,0 1 0,1 0 0,1 0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5:10:26.123"/>
    </inkml:context>
    <inkml:brush xml:id="br0">
      <inkml:brushProperty name="width" value="0.05" units="cm"/>
      <inkml:brushProperty name="height" value="0.05" units="cm"/>
      <inkml:brushProperty name="color" value="#F2FAFF"/>
    </inkml:brush>
  </inkml:definitions>
  <inkml:trace contextRef="#ctx0" brushRef="#br0">43 17 24575,'-5'2'0,"1"-1"0,1-1 0,0 0 0,0 0 0,0 0 0,0 0 0,0 0 0,-2 0 0,2 0 0,-1 0 0,1 0 0,2 0 0,4 0 0,1 0 0,2 0 0,-3 0 0,0 0 0,0 0 0,1-2 0,-1 2 0,0-1 0,0 1 0,0 0 0,0 0 0,1 0 0,-1 0 0,0 0 0,0 0 0,0 0 0,0 0 0,0 0 0,0 0 0,0 0 0,0 0 0,0 0 0,1 0 0,-1 0 0,0-2 0,0 2 0,0-2 0,0 2 0,0 0 0,0 0 0,0 0 0,0 0 0,0 0 0,-1-1 0,0 1 0,0-2 0,1 2 0,0 0 0,-1-1 0,1 0 0,-2 0 0,2 1 0,0 0 0,0 0 0,0 0 0,0 0 0,-1-2 0,1 2 0,-3-3 0,3 3 0,-2-2 0,2 2 0,0 0 0,0 0 0,0 0 0,0 0 0,0 0 0,-3 0 0,-3 0 0,0 0 0,-3 0 0,3 0 0,0 0 0,1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5:10:46.505"/>
    </inkml:context>
    <inkml:brush xml:id="br0">
      <inkml:brushProperty name="width" value="0.05" units="cm"/>
      <inkml:brushProperty name="height" value="0.05" units="cm"/>
      <inkml:brushProperty name="color" value="#83878B"/>
    </inkml:brush>
  </inkml:definitions>
  <inkml:trace contextRef="#ctx0" brushRef="#br0">12 35 24575,'-3'-3'0,"-1"2"0,4-4 0,-2 4 0,1-1 0,1-1 0,-2 2 0,2-2 0,0-2 0,0 2 0,0-1 0,0 2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75E921-C240-7043-ACDB-E3EC728FAE46}" type="datetimeFigureOut">
              <a:rPr lang="en-US" smtClean="0"/>
              <a:t>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13C21-FEE4-F94E-9175-5622269EC441}" type="slidenum">
              <a:rPr lang="en-US" smtClean="0"/>
              <a:t>‹#›</a:t>
            </a:fld>
            <a:endParaRPr lang="en-US"/>
          </a:p>
        </p:txBody>
      </p:sp>
    </p:spTree>
    <p:extLst>
      <p:ext uri="{BB962C8B-B14F-4D97-AF65-F5344CB8AC3E}">
        <p14:creationId xmlns:p14="http://schemas.microsoft.com/office/powerpoint/2010/main" val="314273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a:t>
            </a:fld>
            <a:endParaRPr lang="en-US"/>
          </a:p>
        </p:txBody>
      </p:sp>
    </p:spTree>
    <p:extLst>
      <p:ext uri="{BB962C8B-B14F-4D97-AF65-F5344CB8AC3E}">
        <p14:creationId xmlns:p14="http://schemas.microsoft.com/office/powerpoint/2010/main" val="2777650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17</a:t>
            </a:fld>
            <a:endParaRPr lang="en-US"/>
          </a:p>
        </p:txBody>
      </p:sp>
    </p:spTree>
    <p:extLst>
      <p:ext uri="{BB962C8B-B14F-4D97-AF65-F5344CB8AC3E}">
        <p14:creationId xmlns:p14="http://schemas.microsoft.com/office/powerpoint/2010/main" val="55092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18</a:t>
            </a:fld>
            <a:endParaRPr lang="en-US"/>
          </a:p>
        </p:txBody>
      </p:sp>
    </p:spTree>
    <p:extLst>
      <p:ext uri="{BB962C8B-B14F-4D97-AF65-F5344CB8AC3E}">
        <p14:creationId xmlns:p14="http://schemas.microsoft.com/office/powerpoint/2010/main" val="54028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19</a:t>
            </a:fld>
            <a:endParaRPr lang="en-US"/>
          </a:p>
        </p:txBody>
      </p:sp>
    </p:spTree>
    <p:extLst>
      <p:ext uri="{BB962C8B-B14F-4D97-AF65-F5344CB8AC3E}">
        <p14:creationId xmlns:p14="http://schemas.microsoft.com/office/powerpoint/2010/main" val="2170341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20</a:t>
            </a:fld>
            <a:endParaRPr lang="en-US"/>
          </a:p>
        </p:txBody>
      </p:sp>
    </p:spTree>
    <p:extLst>
      <p:ext uri="{BB962C8B-B14F-4D97-AF65-F5344CB8AC3E}">
        <p14:creationId xmlns:p14="http://schemas.microsoft.com/office/powerpoint/2010/main" val="156234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21</a:t>
            </a:fld>
            <a:endParaRPr lang="en-US"/>
          </a:p>
        </p:txBody>
      </p:sp>
    </p:spTree>
    <p:extLst>
      <p:ext uri="{BB962C8B-B14F-4D97-AF65-F5344CB8AC3E}">
        <p14:creationId xmlns:p14="http://schemas.microsoft.com/office/powerpoint/2010/main" val="278323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23</a:t>
            </a:fld>
            <a:endParaRPr lang="en-US"/>
          </a:p>
        </p:txBody>
      </p:sp>
    </p:spTree>
    <p:extLst>
      <p:ext uri="{BB962C8B-B14F-4D97-AF65-F5344CB8AC3E}">
        <p14:creationId xmlns:p14="http://schemas.microsoft.com/office/powerpoint/2010/main" val="2521653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24</a:t>
            </a:fld>
            <a:endParaRPr lang="en-US"/>
          </a:p>
        </p:txBody>
      </p:sp>
    </p:spTree>
    <p:extLst>
      <p:ext uri="{BB962C8B-B14F-4D97-AF65-F5344CB8AC3E}">
        <p14:creationId xmlns:p14="http://schemas.microsoft.com/office/powerpoint/2010/main" val="314622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25</a:t>
            </a:fld>
            <a:endParaRPr lang="en-US"/>
          </a:p>
        </p:txBody>
      </p:sp>
    </p:spTree>
    <p:extLst>
      <p:ext uri="{BB962C8B-B14F-4D97-AF65-F5344CB8AC3E}">
        <p14:creationId xmlns:p14="http://schemas.microsoft.com/office/powerpoint/2010/main" val="1043272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26</a:t>
            </a:fld>
            <a:endParaRPr lang="en-US"/>
          </a:p>
        </p:txBody>
      </p:sp>
    </p:spTree>
    <p:extLst>
      <p:ext uri="{BB962C8B-B14F-4D97-AF65-F5344CB8AC3E}">
        <p14:creationId xmlns:p14="http://schemas.microsoft.com/office/powerpoint/2010/main" val="2847990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27</a:t>
            </a:fld>
            <a:endParaRPr lang="en-US"/>
          </a:p>
        </p:txBody>
      </p:sp>
    </p:spTree>
    <p:extLst>
      <p:ext uri="{BB962C8B-B14F-4D97-AF65-F5344CB8AC3E}">
        <p14:creationId xmlns:p14="http://schemas.microsoft.com/office/powerpoint/2010/main" val="412326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a:t>
            </a:fld>
            <a:endParaRPr lang="en-US"/>
          </a:p>
        </p:txBody>
      </p:sp>
    </p:spTree>
    <p:extLst>
      <p:ext uri="{BB962C8B-B14F-4D97-AF65-F5344CB8AC3E}">
        <p14:creationId xmlns:p14="http://schemas.microsoft.com/office/powerpoint/2010/main" val="376895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28</a:t>
            </a:fld>
            <a:endParaRPr lang="en-US"/>
          </a:p>
        </p:txBody>
      </p:sp>
    </p:spTree>
    <p:extLst>
      <p:ext uri="{BB962C8B-B14F-4D97-AF65-F5344CB8AC3E}">
        <p14:creationId xmlns:p14="http://schemas.microsoft.com/office/powerpoint/2010/main" val="2145020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29</a:t>
            </a:fld>
            <a:endParaRPr lang="en-US"/>
          </a:p>
        </p:txBody>
      </p:sp>
    </p:spTree>
    <p:extLst>
      <p:ext uri="{BB962C8B-B14F-4D97-AF65-F5344CB8AC3E}">
        <p14:creationId xmlns:p14="http://schemas.microsoft.com/office/powerpoint/2010/main" val="1280828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30</a:t>
            </a:fld>
            <a:endParaRPr lang="en-US"/>
          </a:p>
        </p:txBody>
      </p:sp>
    </p:spTree>
    <p:extLst>
      <p:ext uri="{BB962C8B-B14F-4D97-AF65-F5344CB8AC3E}">
        <p14:creationId xmlns:p14="http://schemas.microsoft.com/office/powerpoint/2010/main" val="1913174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31</a:t>
            </a:fld>
            <a:endParaRPr lang="en-US"/>
          </a:p>
        </p:txBody>
      </p:sp>
    </p:spTree>
    <p:extLst>
      <p:ext uri="{BB962C8B-B14F-4D97-AF65-F5344CB8AC3E}">
        <p14:creationId xmlns:p14="http://schemas.microsoft.com/office/powerpoint/2010/main" val="2184897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32</a:t>
            </a:fld>
            <a:endParaRPr lang="en-US"/>
          </a:p>
        </p:txBody>
      </p:sp>
    </p:spTree>
    <p:extLst>
      <p:ext uri="{BB962C8B-B14F-4D97-AF65-F5344CB8AC3E}">
        <p14:creationId xmlns:p14="http://schemas.microsoft.com/office/powerpoint/2010/main" val="575535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33</a:t>
            </a:fld>
            <a:endParaRPr lang="en-US"/>
          </a:p>
        </p:txBody>
      </p:sp>
    </p:spTree>
    <p:extLst>
      <p:ext uri="{BB962C8B-B14F-4D97-AF65-F5344CB8AC3E}">
        <p14:creationId xmlns:p14="http://schemas.microsoft.com/office/powerpoint/2010/main" val="666438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34</a:t>
            </a:fld>
            <a:endParaRPr lang="en-US"/>
          </a:p>
        </p:txBody>
      </p:sp>
    </p:spTree>
    <p:extLst>
      <p:ext uri="{BB962C8B-B14F-4D97-AF65-F5344CB8AC3E}">
        <p14:creationId xmlns:p14="http://schemas.microsoft.com/office/powerpoint/2010/main" val="1878577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35</a:t>
            </a:fld>
            <a:endParaRPr lang="en-US"/>
          </a:p>
        </p:txBody>
      </p:sp>
    </p:spTree>
    <p:extLst>
      <p:ext uri="{BB962C8B-B14F-4D97-AF65-F5344CB8AC3E}">
        <p14:creationId xmlns:p14="http://schemas.microsoft.com/office/powerpoint/2010/main" val="2884323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36</a:t>
            </a:fld>
            <a:endParaRPr lang="en-US"/>
          </a:p>
        </p:txBody>
      </p:sp>
    </p:spTree>
    <p:extLst>
      <p:ext uri="{BB962C8B-B14F-4D97-AF65-F5344CB8AC3E}">
        <p14:creationId xmlns:p14="http://schemas.microsoft.com/office/powerpoint/2010/main" val="513411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37</a:t>
            </a:fld>
            <a:endParaRPr lang="en-US"/>
          </a:p>
        </p:txBody>
      </p:sp>
    </p:spTree>
    <p:extLst>
      <p:ext uri="{BB962C8B-B14F-4D97-AF65-F5344CB8AC3E}">
        <p14:creationId xmlns:p14="http://schemas.microsoft.com/office/powerpoint/2010/main" val="201460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a:t>
            </a:fld>
            <a:endParaRPr lang="en-US"/>
          </a:p>
        </p:txBody>
      </p:sp>
    </p:spTree>
    <p:extLst>
      <p:ext uri="{BB962C8B-B14F-4D97-AF65-F5344CB8AC3E}">
        <p14:creationId xmlns:p14="http://schemas.microsoft.com/office/powerpoint/2010/main" val="3800027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38</a:t>
            </a:fld>
            <a:endParaRPr lang="en-US"/>
          </a:p>
        </p:txBody>
      </p:sp>
    </p:spTree>
    <p:extLst>
      <p:ext uri="{BB962C8B-B14F-4D97-AF65-F5344CB8AC3E}">
        <p14:creationId xmlns:p14="http://schemas.microsoft.com/office/powerpoint/2010/main" val="1595432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39</a:t>
            </a:fld>
            <a:endParaRPr lang="en-US"/>
          </a:p>
        </p:txBody>
      </p:sp>
    </p:spTree>
    <p:extLst>
      <p:ext uri="{BB962C8B-B14F-4D97-AF65-F5344CB8AC3E}">
        <p14:creationId xmlns:p14="http://schemas.microsoft.com/office/powerpoint/2010/main" val="414234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40</a:t>
            </a:fld>
            <a:endParaRPr lang="en-US"/>
          </a:p>
        </p:txBody>
      </p:sp>
    </p:spTree>
    <p:extLst>
      <p:ext uri="{BB962C8B-B14F-4D97-AF65-F5344CB8AC3E}">
        <p14:creationId xmlns:p14="http://schemas.microsoft.com/office/powerpoint/2010/main" val="233970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41</a:t>
            </a:fld>
            <a:endParaRPr lang="en-US"/>
          </a:p>
        </p:txBody>
      </p:sp>
    </p:spTree>
    <p:extLst>
      <p:ext uri="{BB962C8B-B14F-4D97-AF65-F5344CB8AC3E}">
        <p14:creationId xmlns:p14="http://schemas.microsoft.com/office/powerpoint/2010/main" val="730688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49</a:t>
            </a:fld>
            <a:endParaRPr lang="en-US"/>
          </a:p>
        </p:txBody>
      </p:sp>
    </p:spTree>
    <p:extLst>
      <p:ext uri="{BB962C8B-B14F-4D97-AF65-F5344CB8AC3E}">
        <p14:creationId xmlns:p14="http://schemas.microsoft.com/office/powerpoint/2010/main" val="3894377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50</a:t>
            </a:fld>
            <a:endParaRPr lang="en-US"/>
          </a:p>
        </p:txBody>
      </p:sp>
    </p:spTree>
    <p:extLst>
      <p:ext uri="{BB962C8B-B14F-4D97-AF65-F5344CB8AC3E}">
        <p14:creationId xmlns:p14="http://schemas.microsoft.com/office/powerpoint/2010/main" val="4091468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51</a:t>
            </a:fld>
            <a:endParaRPr lang="en-US"/>
          </a:p>
        </p:txBody>
      </p:sp>
    </p:spTree>
    <p:extLst>
      <p:ext uri="{BB962C8B-B14F-4D97-AF65-F5344CB8AC3E}">
        <p14:creationId xmlns:p14="http://schemas.microsoft.com/office/powerpoint/2010/main" val="3046762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52</a:t>
            </a:fld>
            <a:endParaRPr lang="en-US"/>
          </a:p>
        </p:txBody>
      </p:sp>
    </p:spTree>
    <p:extLst>
      <p:ext uri="{BB962C8B-B14F-4D97-AF65-F5344CB8AC3E}">
        <p14:creationId xmlns:p14="http://schemas.microsoft.com/office/powerpoint/2010/main" val="4264036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53</a:t>
            </a:fld>
            <a:endParaRPr lang="en-US"/>
          </a:p>
        </p:txBody>
      </p:sp>
    </p:spTree>
    <p:extLst>
      <p:ext uri="{BB962C8B-B14F-4D97-AF65-F5344CB8AC3E}">
        <p14:creationId xmlns:p14="http://schemas.microsoft.com/office/powerpoint/2010/main" val="1595421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54</a:t>
            </a:fld>
            <a:endParaRPr lang="en-US"/>
          </a:p>
        </p:txBody>
      </p:sp>
    </p:spTree>
    <p:extLst>
      <p:ext uri="{BB962C8B-B14F-4D97-AF65-F5344CB8AC3E}">
        <p14:creationId xmlns:p14="http://schemas.microsoft.com/office/powerpoint/2010/main" val="157118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a:t>
            </a:fld>
            <a:endParaRPr lang="en-US"/>
          </a:p>
        </p:txBody>
      </p:sp>
    </p:spTree>
    <p:extLst>
      <p:ext uri="{BB962C8B-B14F-4D97-AF65-F5344CB8AC3E}">
        <p14:creationId xmlns:p14="http://schemas.microsoft.com/office/powerpoint/2010/main" val="2156441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55</a:t>
            </a:fld>
            <a:endParaRPr lang="en-US"/>
          </a:p>
        </p:txBody>
      </p:sp>
    </p:spTree>
    <p:extLst>
      <p:ext uri="{BB962C8B-B14F-4D97-AF65-F5344CB8AC3E}">
        <p14:creationId xmlns:p14="http://schemas.microsoft.com/office/powerpoint/2010/main" val="1500091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58</a:t>
            </a:fld>
            <a:endParaRPr lang="en-US"/>
          </a:p>
        </p:txBody>
      </p:sp>
    </p:spTree>
    <p:extLst>
      <p:ext uri="{BB962C8B-B14F-4D97-AF65-F5344CB8AC3E}">
        <p14:creationId xmlns:p14="http://schemas.microsoft.com/office/powerpoint/2010/main" val="3122310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60</a:t>
            </a:fld>
            <a:endParaRPr lang="en-US"/>
          </a:p>
        </p:txBody>
      </p:sp>
    </p:spTree>
    <p:extLst>
      <p:ext uri="{BB962C8B-B14F-4D97-AF65-F5344CB8AC3E}">
        <p14:creationId xmlns:p14="http://schemas.microsoft.com/office/powerpoint/2010/main" val="559216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61</a:t>
            </a:fld>
            <a:endParaRPr lang="en-US"/>
          </a:p>
        </p:txBody>
      </p:sp>
    </p:spTree>
    <p:extLst>
      <p:ext uri="{BB962C8B-B14F-4D97-AF65-F5344CB8AC3E}">
        <p14:creationId xmlns:p14="http://schemas.microsoft.com/office/powerpoint/2010/main" val="1688073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62</a:t>
            </a:fld>
            <a:endParaRPr lang="en-US"/>
          </a:p>
        </p:txBody>
      </p:sp>
    </p:spTree>
    <p:extLst>
      <p:ext uri="{BB962C8B-B14F-4D97-AF65-F5344CB8AC3E}">
        <p14:creationId xmlns:p14="http://schemas.microsoft.com/office/powerpoint/2010/main" val="118471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76</a:t>
            </a:fld>
            <a:endParaRPr lang="en-US"/>
          </a:p>
        </p:txBody>
      </p:sp>
    </p:spTree>
    <p:extLst>
      <p:ext uri="{BB962C8B-B14F-4D97-AF65-F5344CB8AC3E}">
        <p14:creationId xmlns:p14="http://schemas.microsoft.com/office/powerpoint/2010/main" val="4039536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79</a:t>
            </a:fld>
            <a:endParaRPr lang="en-US"/>
          </a:p>
        </p:txBody>
      </p:sp>
    </p:spTree>
    <p:extLst>
      <p:ext uri="{BB962C8B-B14F-4D97-AF65-F5344CB8AC3E}">
        <p14:creationId xmlns:p14="http://schemas.microsoft.com/office/powerpoint/2010/main" val="7167181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80</a:t>
            </a:fld>
            <a:endParaRPr lang="en-US"/>
          </a:p>
        </p:txBody>
      </p:sp>
    </p:spTree>
    <p:extLst>
      <p:ext uri="{BB962C8B-B14F-4D97-AF65-F5344CB8AC3E}">
        <p14:creationId xmlns:p14="http://schemas.microsoft.com/office/powerpoint/2010/main" val="3165807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a:t>
            </a:fld>
            <a:endParaRPr lang="en-US"/>
          </a:p>
        </p:txBody>
      </p:sp>
    </p:spTree>
    <p:extLst>
      <p:ext uri="{BB962C8B-B14F-4D97-AF65-F5344CB8AC3E}">
        <p14:creationId xmlns:p14="http://schemas.microsoft.com/office/powerpoint/2010/main" val="210340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a:t>
            </a:fld>
            <a:endParaRPr lang="en-US"/>
          </a:p>
        </p:txBody>
      </p:sp>
    </p:spTree>
    <p:extLst>
      <p:ext uri="{BB962C8B-B14F-4D97-AF65-F5344CB8AC3E}">
        <p14:creationId xmlns:p14="http://schemas.microsoft.com/office/powerpoint/2010/main" val="3007548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12</a:t>
            </a:fld>
            <a:endParaRPr lang="en-US"/>
          </a:p>
        </p:txBody>
      </p:sp>
    </p:spTree>
    <p:extLst>
      <p:ext uri="{BB962C8B-B14F-4D97-AF65-F5344CB8AC3E}">
        <p14:creationId xmlns:p14="http://schemas.microsoft.com/office/powerpoint/2010/main" val="3511438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15</a:t>
            </a:fld>
            <a:endParaRPr lang="en-US"/>
          </a:p>
        </p:txBody>
      </p:sp>
    </p:spTree>
    <p:extLst>
      <p:ext uri="{BB962C8B-B14F-4D97-AF65-F5344CB8AC3E}">
        <p14:creationId xmlns:p14="http://schemas.microsoft.com/office/powerpoint/2010/main" val="233258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itchFamily="2" charset="2"/>
              <a:buNone/>
            </a:pPr>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16</a:t>
            </a:fld>
            <a:endParaRPr lang="en-US"/>
          </a:p>
        </p:txBody>
      </p:sp>
    </p:spTree>
    <p:extLst>
      <p:ext uri="{BB962C8B-B14F-4D97-AF65-F5344CB8AC3E}">
        <p14:creationId xmlns:p14="http://schemas.microsoft.com/office/powerpoint/2010/main" val="293028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AB3F-D74E-DD4F-86F4-A85ADC5F88FC}"/>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7252DD3-B603-D447-B5FD-CC56A4AEE85F}"/>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7D2E918-97D5-C244-A000-55F3D209B2D6}"/>
              </a:ext>
            </a:extLst>
          </p:cNvPr>
          <p:cNvSpPr>
            <a:spLocks noGrp="1"/>
          </p:cNvSpPr>
          <p:nvPr>
            <p:ph type="dt" sz="half" idx="10"/>
          </p:nvPr>
        </p:nvSpPr>
        <p:spPr/>
        <p:txBody>
          <a:bodyPr/>
          <a:lstStyle/>
          <a:p>
            <a:fld id="{DEE317F5-2AA2-4348-9D62-7F0B9437A582}" type="datetime1">
              <a:rPr lang="en-US" smtClean="0"/>
              <a:t>12/20/21</a:t>
            </a:fld>
            <a:endParaRPr lang="en-US"/>
          </a:p>
        </p:txBody>
      </p:sp>
      <p:sp>
        <p:nvSpPr>
          <p:cNvPr id="5" name="Footer Placeholder 4">
            <a:extLst>
              <a:ext uri="{FF2B5EF4-FFF2-40B4-BE49-F238E27FC236}">
                <a16:creationId xmlns:a16="http://schemas.microsoft.com/office/drawing/2014/main" id="{4F067F10-8560-D44E-9B51-47E3F6627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DE270-E77C-9146-BD42-8EFE1BC0954E}"/>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425690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C0CA-156B-9A4A-99C6-91BE510C2D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622381-DA5D-D944-91F3-AF7CB3335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0CB2E-2746-0F42-BE1C-4545BA4BBBC8}"/>
              </a:ext>
            </a:extLst>
          </p:cNvPr>
          <p:cNvSpPr>
            <a:spLocks noGrp="1"/>
          </p:cNvSpPr>
          <p:nvPr>
            <p:ph type="dt" sz="half" idx="10"/>
          </p:nvPr>
        </p:nvSpPr>
        <p:spPr/>
        <p:txBody>
          <a:bodyPr/>
          <a:lstStyle/>
          <a:p>
            <a:fld id="{7CFCB9F3-0880-7642-8601-BB5B105AA2D8}" type="datetime1">
              <a:rPr lang="en-US" smtClean="0"/>
              <a:t>12/20/21</a:t>
            </a:fld>
            <a:endParaRPr lang="en-US"/>
          </a:p>
        </p:txBody>
      </p:sp>
      <p:sp>
        <p:nvSpPr>
          <p:cNvPr id="5" name="Footer Placeholder 4">
            <a:extLst>
              <a:ext uri="{FF2B5EF4-FFF2-40B4-BE49-F238E27FC236}">
                <a16:creationId xmlns:a16="http://schemas.microsoft.com/office/drawing/2014/main" id="{99972088-8082-F943-A78A-6329851AC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4433D-2695-7548-ABD0-ED8C37E4D072}"/>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401734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9C316-0B17-8646-B2BA-3FB5D98DF4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EEE3FC-EB51-5346-B31D-05BE90FDD3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06649-139E-AE47-AE9A-7CF9582B6523}"/>
              </a:ext>
            </a:extLst>
          </p:cNvPr>
          <p:cNvSpPr>
            <a:spLocks noGrp="1"/>
          </p:cNvSpPr>
          <p:nvPr>
            <p:ph type="dt" sz="half" idx="10"/>
          </p:nvPr>
        </p:nvSpPr>
        <p:spPr/>
        <p:txBody>
          <a:bodyPr/>
          <a:lstStyle/>
          <a:p>
            <a:fld id="{36AE35C2-D370-AD46-868D-354555BF3AE1}" type="datetime1">
              <a:rPr lang="en-US" smtClean="0"/>
              <a:t>12/20/21</a:t>
            </a:fld>
            <a:endParaRPr lang="en-US"/>
          </a:p>
        </p:txBody>
      </p:sp>
      <p:sp>
        <p:nvSpPr>
          <p:cNvPr id="5" name="Footer Placeholder 4">
            <a:extLst>
              <a:ext uri="{FF2B5EF4-FFF2-40B4-BE49-F238E27FC236}">
                <a16:creationId xmlns:a16="http://schemas.microsoft.com/office/drawing/2014/main" id="{0C3050C8-9325-EE46-B9A1-D13F23F14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2B073-2AD8-1141-8735-670F49FD68B4}"/>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698525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65035" y="479387"/>
            <a:ext cx="10277149" cy="977319"/>
          </a:xfrm>
          <a:prstGeom prst="rect">
            <a:avLst/>
          </a:prstGeom>
        </p:spPr>
        <p:txBody>
          <a:bodyPr/>
          <a:lstStyle>
            <a:lvl1pPr algn="l">
              <a:defRPr sz="5333">
                <a:solidFill>
                  <a:schemeClr val="bg2"/>
                </a:solidFill>
              </a:defRPr>
            </a:lvl1pPr>
          </a:lstStyle>
          <a:p>
            <a:r>
              <a:rPr lang="en-US" dirty="0"/>
              <a:t>Click to edit Master title style</a:t>
            </a:r>
          </a:p>
        </p:txBody>
      </p:sp>
      <p:sp>
        <p:nvSpPr>
          <p:cNvPr id="7" name="Content Placeholder 6"/>
          <p:cNvSpPr>
            <a:spLocks noGrp="1"/>
          </p:cNvSpPr>
          <p:nvPr>
            <p:ph sz="quarter" idx="10"/>
          </p:nvPr>
        </p:nvSpPr>
        <p:spPr>
          <a:xfrm>
            <a:off x="1274237" y="1456705"/>
            <a:ext cx="10267951" cy="47669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ounded Rectangle 4">
            <a:extLst>
              <a:ext uri="{FF2B5EF4-FFF2-40B4-BE49-F238E27FC236}">
                <a16:creationId xmlns:a16="http://schemas.microsoft.com/office/drawing/2014/main" id="{7ED1F4DE-2326-F942-80BE-CA1027D98E10}"/>
              </a:ext>
            </a:extLst>
          </p:cNvPr>
          <p:cNvSpPr/>
          <p:nvPr userDrawn="1"/>
        </p:nvSpPr>
        <p:spPr>
          <a:xfrm>
            <a:off x="9103784" y="6378612"/>
            <a:ext cx="2438400" cy="361741"/>
          </a:xfrm>
          <a:prstGeom prst="roundRect">
            <a:avLst/>
          </a:prstGeom>
          <a:solidFill>
            <a:schemeClr val="bg1"/>
          </a:solid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E4D02D16-DEB7-6440-8EE7-1000DD66A94E}"/>
              </a:ext>
            </a:extLst>
          </p:cNvPr>
          <p:cNvSpPr>
            <a:spLocks noGrp="1"/>
          </p:cNvSpPr>
          <p:nvPr>
            <p:ph type="sldNum" sz="quarter" idx="11"/>
          </p:nvPr>
        </p:nvSpPr>
        <p:spPr>
          <a:xfrm>
            <a:off x="10414002" y="6378612"/>
            <a:ext cx="1128183" cy="361949"/>
          </a:xfrm>
        </p:spPr>
        <p:txBody>
          <a:bodyPr/>
          <a:lstStyle>
            <a:lvl1pPr algn="r">
              <a:defRPr/>
            </a:lvl1pPr>
          </a:lstStyle>
          <a:p>
            <a:pPr algn="r"/>
            <a:fld id="{D0000B66-E438-CF4E-9EAE-E38381514D64}" type="slidenum">
              <a:rPr lang="en-US" altLang="en-US" smtClean="0"/>
              <a:pPr/>
              <a:t>‹#›</a:t>
            </a:fld>
            <a:endParaRPr lang="en-US" altLang="en-US"/>
          </a:p>
        </p:txBody>
      </p:sp>
    </p:spTree>
    <p:extLst>
      <p:ext uri="{BB962C8B-B14F-4D97-AF65-F5344CB8AC3E}">
        <p14:creationId xmlns:p14="http://schemas.microsoft.com/office/powerpoint/2010/main" val="264961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523A-22A8-9741-9317-4B1BA2851AE7}"/>
              </a:ext>
            </a:extLst>
          </p:cNvPr>
          <p:cNvSpPr>
            <a:spLocks noGrp="1"/>
          </p:cNvSpPr>
          <p:nvPr>
            <p:ph type="title"/>
          </p:nvPr>
        </p:nvSpPr>
        <p:spPr>
          <a:xfrm>
            <a:off x="463826" y="410368"/>
            <a:ext cx="11264348" cy="1325563"/>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ADC15635-75C4-FE4E-AD2D-95113D7E58B1}"/>
              </a:ext>
            </a:extLst>
          </p:cNvPr>
          <p:cNvSpPr>
            <a:spLocks noGrp="1"/>
          </p:cNvSpPr>
          <p:nvPr>
            <p:ph idx="1"/>
          </p:nvPr>
        </p:nvSpPr>
        <p:spPr>
          <a:xfrm>
            <a:off x="463826" y="1825625"/>
            <a:ext cx="1126434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E9D437D-1243-6545-943A-8846AC20D937}"/>
              </a:ext>
            </a:extLst>
          </p:cNvPr>
          <p:cNvSpPr>
            <a:spLocks noGrp="1"/>
          </p:cNvSpPr>
          <p:nvPr>
            <p:ph type="dt" sz="half" idx="10"/>
          </p:nvPr>
        </p:nvSpPr>
        <p:spPr/>
        <p:txBody>
          <a:bodyPr/>
          <a:lstStyle/>
          <a:p>
            <a:fld id="{F345240C-1BD0-9B42-B7D7-53004871339C}" type="datetime1">
              <a:rPr lang="en-US" smtClean="0"/>
              <a:t>12/20/21</a:t>
            </a:fld>
            <a:endParaRPr lang="en-US"/>
          </a:p>
        </p:txBody>
      </p:sp>
      <p:sp>
        <p:nvSpPr>
          <p:cNvPr id="5" name="Footer Placeholder 4">
            <a:extLst>
              <a:ext uri="{FF2B5EF4-FFF2-40B4-BE49-F238E27FC236}">
                <a16:creationId xmlns:a16="http://schemas.microsoft.com/office/drawing/2014/main" id="{6A64CF93-97CD-7446-A6B8-089314811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C5424-022E-2248-A1E4-2A26815C8777}"/>
              </a:ext>
            </a:extLst>
          </p:cNvPr>
          <p:cNvSpPr>
            <a:spLocks noGrp="1"/>
          </p:cNvSpPr>
          <p:nvPr>
            <p:ph type="sldNum" sz="quarter" idx="12"/>
          </p:nvPr>
        </p:nvSpPr>
        <p:spPr>
          <a:xfrm>
            <a:off x="8984974" y="6356350"/>
            <a:ext cx="2743200" cy="365125"/>
          </a:xfrm>
        </p:spPr>
        <p:txBody>
          <a:bodyPr/>
          <a:lstStyle>
            <a:lvl1pPr>
              <a:defRPr sz="1600"/>
            </a:lvl1pPr>
          </a:lstStyle>
          <a:p>
            <a:fld id="{BBDB7499-F370-8348-83C5-507685BB046D}" type="slidenum">
              <a:rPr lang="en-US" smtClean="0"/>
              <a:pPr/>
              <a:t>‹#›</a:t>
            </a:fld>
            <a:endParaRPr lang="en-US" sz="1600" dirty="0"/>
          </a:p>
        </p:txBody>
      </p:sp>
    </p:spTree>
    <p:extLst>
      <p:ext uri="{BB962C8B-B14F-4D97-AF65-F5344CB8AC3E}">
        <p14:creationId xmlns:p14="http://schemas.microsoft.com/office/powerpoint/2010/main" val="287615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C3B5-A526-2842-91F3-4FAA2425EB00}"/>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91EE2EE-79EF-4C4A-8B1E-D74B65E58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02AFB8-2371-7F4D-9DD2-D16EA69E8C90}"/>
              </a:ext>
            </a:extLst>
          </p:cNvPr>
          <p:cNvSpPr>
            <a:spLocks noGrp="1"/>
          </p:cNvSpPr>
          <p:nvPr>
            <p:ph type="dt" sz="half" idx="10"/>
          </p:nvPr>
        </p:nvSpPr>
        <p:spPr/>
        <p:txBody>
          <a:bodyPr/>
          <a:lstStyle/>
          <a:p>
            <a:fld id="{32C6B984-9691-4641-A8FB-A6530A81B571}" type="datetime1">
              <a:rPr lang="en-US" smtClean="0"/>
              <a:t>12/20/21</a:t>
            </a:fld>
            <a:endParaRPr lang="en-US"/>
          </a:p>
        </p:txBody>
      </p:sp>
      <p:sp>
        <p:nvSpPr>
          <p:cNvPr id="5" name="Footer Placeholder 4">
            <a:extLst>
              <a:ext uri="{FF2B5EF4-FFF2-40B4-BE49-F238E27FC236}">
                <a16:creationId xmlns:a16="http://schemas.microsoft.com/office/drawing/2014/main" id="{D736697D-047F-9F45-8C0B-9F6CCA81C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83D54-A770-314C-9729-B67AF4F43CFA}"/>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3239134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536C-592F-C448-9DF8-B19F88B11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3AED2-A174-B643-9AB9-3C2FDE6B96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CC36D8-222B-1743-8767-50BC21C5CC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D8CA6-D020-1944-992E-831A14BF77E3}"/>
              </a:ext>
            </a:extLst>
          </p:cNvPr>
          <p:cNvSpPr>
            <a:spLocks noGrp="1"/>
          </p:cNvSpPr>
          <p:nvPr>
            <p:ph type="dt" sz="half" idx="10"/>
          </p:nvPr>
        </p:nvSpPr>
        <p:spPr/>
        <p:txBody>
          <a:bodyPr/>
          <a:lstStyle/>
          <a:p>
            <a:fld id="{98951946-B329-EA45-80B8-D5EFCCE59542}" type="datetime1">
              <a:rPr lang="en-US" smtClean="0"/>
              <a:t>12/20/21</a:t>
            </a:fld>
            <a:endParaRPr lang="en-US"/>
          </a:p>
        </p:txBody>
      </p:sp>
      <p:sp>
        <p:nvSpPr>
          <p:cNvPr id="6" name="Footer Placeholder 5">
            <a:extLst>
              <a:ext uri="{FF2B5EF4-FFF2-40B4-BE49-F238E27FC236}">
                <a16:creationId xmlns:a16="http://schemas.microsoft.com/office/drawing/2014/main" id="{E29B9C1A-E191-894D-A33B-BA26C4C88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BCA28-D398-B94C-82BA-7AFA836F8210}"/>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63908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9996-26B7-B84A-9C8A-0D52DDC703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F3FA1C-4357-5C4F-8095-A16E162C4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1DEE9-30B3-7946-8AB5-17B4C8BE32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AB590A-2E3D-EB4A-A4A0-E28C37E389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492592-6E8B-9F4E-BA4A-AFB55720CC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37ABBA-EEC3-6846-9142-435B89897007}"/>
              </a:ext>
            </a:extLst>
          </p:cNvPr>
          <p:cNvSpPr>
            <a:spLocks noGrp="1"/>
          </p:cNvSpPr>
          <p:nvPr>
            <p:ph type="dt" sz="half" idx="10"/>
          </p:nvPr>
        </p:nvSpPr>
        <p:spPr/>
        <p:txBody>
          <a:bodyPr/>
          <a:lstStyle/>
          <a:p>
            <a:fld id="{A7360C89-4D32-664C-AF50-0074C46892B3}" type="datetime1">
              <a:rPr lang="en-US" smtClean="0"/>
              <a:t>12/20/21</a:t>
            </a:fld>
            <a:endParaRPr lang="en-US"/>
          </a:p>
        </p:txBody>
      </p:sp>
      <p:sp>
        <p:nvSpPr>
          <p:cNvPr id="8" name="Footer Placeholder 7">
            <a:extLst>
              <a:ext uri="{FF2B5EF4-FFF2-40B4-BE49-F238E27FC236}">
                <a16:creationId xmlns:a16="http://schemas.microsoft.com/office/drawing/2014/main" id="{048E212B-9FD5-7F47-A275-961322AB09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131231-8816-9B44-A5D1-A5B844B5B67A}"/>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319212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47F1-C8F9-4841-A49F-C379C81A9D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8253AA-3807-C347-9828-48C0B660F16B}"/>
              </a:ext>
            </a:extLst>
          </p:cNvPr>
          <p:cNvSpPr>
            <a:spLocks noGrp="1"/>
          </p:cNvSpPr>
          <p:nvPr>
            <p:ph type="dt" sz="half" idx="10"/>
          </p:nvPr>
        </p:nvSpPr>
        <p:spPr/>
        <p:txBody>
          <a:bodyPr/>
          <a:lstStyle/>
          <a:p>
            <a:fld id="{605A29D1-7CE5-EA40-8311-0BBC6E7F86DB}" type="datetime1">
              <a:rPr lang="en-US" smtClean="0"/>
              <a:t>12/20/21</a:t>
            </a:fld>
            <a:endParaRPr lang="en-US"/>
          </a:p>
        </p:txBody>
      </p:sp>
      <p:sp>
        <p:nvSpPr>
          <p:cNvPr id="4" name="Footer Placeholder 3">
            <a:extLst>
              <a:ext uri="{FF2B5EF4-FFF2-40B4-BE49-F238E27FC236}">
                <a16:creationId xmlns:a16="http://schemas.microsoft.com/office/drawing/2014/main" id="{9FDFE8BC-C8DD-5E4D-BE9E-E59A03662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51AF06-1830-BD45-A854-ACBAF3CED5B6}"/>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46076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88580-C880-0140-B64A-0072323FD832}"/>
              </a:ext>
            </a:extLst>
          </p:cNvPr>
          <p:cNvSpPr>
            <a:spLocks noGrp="1"/>
          </p:cNvSpPr>
          <p:nvPr>
            <p:ph type="dt" sz="half" idx="10"/>
          </p:nvPr>
        </p:nvSpPr>
        <p:spPr/>
        <p:txBody>
          <a:bodyPr/>
          <a:lstStyle/>
          <a:p>
            <a:fld id="{7236B75E-5541-0D44-AF58-7CDB82764370}" type="datetime1">
              <a:rPr lang="en-US" smtClean="0"/>
              <a:t>12/20/21</a:t>
            </a:fld>
            <a:endParaRPr lang="en-US"/>
          </a:p>
        </p:txBody>
      </p:sp>
      <p:sp>
        <p:nvSpPr>
          <p:cNvPr id="3" name="Footer Placeholder 2">
            <a:extLst>
              <a:ext uri="{FF2B5EF4-FFF2-40B4-BE49-F238E27FC236}">
                <a16:creationId xmlns:a16="http://schemas.microsoft.com/office/drawing/2014/main" id="{C0E60F45-348D-3241-94EA-1C4AF60608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4EAFCC-CDA7-9740-BC41-29E3F8D72226}"/>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403300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8C13-3EC6-5E45-82F4-B6B57E2E7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410001-680B-B24E-9D87-2BC88376A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148078-2D90-2145-9CE8-2D6663CBE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05C58-FC3F-434C-BBD3-3F90FF266E23}"/>
              </a:ext>
            </a:extLst>
          </p:cNvPr>
          <p:cNvSpPr>
            <a:spLocks noGrp="1"/>
          </p:cNvSpPr>
          <p:nvPr>
            <p:ph type="dt" sz="half" idx="10"/>
          </p:nvPr>
        </p:nvSpPr>
        <p:spPr/>
        <p:txBody>
          <a:bodyPr/>
          <a:lstStyle/>
          <a:p>
            <a:fld id="{19980693-AAE5-D947-8689-9A3E287582BE}" type="datetime1">
              <a:rPr lang="en-US" smtClean="0"/>
              <a:t>12/20/21</a:t>
            </a:fld>
            <a:endParaRPr lang="en-US"/>
          </a:p>
        </p:txBody>
      </p:sp>
      <p:sp>
        <p:nvSpPr>
          <p:cNvPr id="6" name="Footer Placeholder 5">
            <a:extLst>
              <a:ext uri="{FF2B5EF4-FFF2-40B4-BE49-F238E27FC236}">
                <a16:creationId xmlns:a16="http://schemas.microsoft.com/office/drawing/2014/main" id="{1470BB9E-E468-5043-B44F-86FBED8FF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A3BF9-0BE6-9245-8AE7-68FDF6EE0990}"/>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09237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6627-64ED-1643-A0B0-BE447E786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61FE7E-63B7-464C-8B43-D78E01A1CD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87F89E-C4CB-8E47-8E65-65D78119F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DFB1D-1C8E-754D-91F2-1786E557F621}"/>
              </a:ext>
            </a:extLst>
          </p:cNvPr>
          <p:cNvSpPr>
            <a:spLocks noGrp="1"/>
          </p:cNvSpPr>
          <p:nvPr>
            <p:ph type="dt" sz="half" idx="10"/>
          </p:nvPr>
        </p:nvSpPr>
        <p:spPr/>
        <p:txBody>
          <a:bodyPr/>
          <a:lstStyle/>
          <a:p>
            <a:fld id="{5DDADD9B-D0CF-9241-9B1C-00966DB65E78}" type="datetime1">
              <a:rPr lang="en-US" smtClean="0"/>
              <a:t>12/20/21</a:t>
            </a:fld>
            <a:endParaRPr lang="en-US"/>
          </a:p>
        </p:txBody>
      </p:sp>
      <p:sp>
        <p:nvSpPr>
          <p:cNvPr id="6" name="Footer Placeholder 5">
            <a:extLst>
              <a:ext uri="{FF2B5EF4-FFF2-40B4-BE49-F238E27FC236}">
                <a16:creationId xmlns:a16="http://schemas.microsoft.com/office/drawing/2014/main" id="{5800C194-0601-0749-914E-6110499B9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1F5C87-8B54-2A4A-945C-E6D4A9764C9B}"/>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17892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0A1420-78B3-B84F-9441-AE065CBB55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E8702D-50F6-3946-8887-41A3371DC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4EB638D2-D5C7-0844-9734-6AA153D0FE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0B550-2C3E-C74F-AA7A-4367DA8E87F7}" type="datetime1">
              <a:rPr lang="en-US" smtClean="0"/>
              <a:t>12/20/21</a:t>
            </a:fld>
            <a:endParaRPr lang="en-US"/>
          </a:p>
        </p:txBody>
      </p:sp>
      <p:sp>
        <p:nvSpPr>
          <p:cNvPr id="5" name="Footer Placeholder 4">
            <a:extLst>
              <a:ext uri="{FF2B5EF4-FFF2-40B4-BE49-F238E27FC236}">
                <a16:creationId xmlns:a16="http://schemas.microsoft.com/office/drawing/2014/main" id="{92DB4021-0CDB-2248-90AC-9813B0880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37A9C2-4FA5-B34F-BA47-345689524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B7499-F370-8348-83C5-507685BB046D}" type="slidenum">
              <a:rPr lang="en-US" smtClean="0"/>
              <a:t>‹#›</a:t>
            </a:fld>
            <a:endParaRPr lang="en-US"/>
          </a:p>
        </p:txBody>
      </p:sp>
    </p:spTree>
    <p:extLst>
      <p:ext uri="{BB962C8B-B14F-4D97-AF65-F5344CB8AC3E}">
        <p14:creationId xmlns:p14="http://schemas.microsoft.com/office/powerpoint/2010/main" val="1479916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18.png"/><Relationship Id="rId12" Type="http://schemas.openxmlformats.org/officeDocument/2006/relationships/customXml" Target="../ink/ink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20.png"/><Relationship Id="rId5" Type="http://schemas.openxmlformats.org/officeDocument/2006/relationships/image" Target="../media/image18.jpeg"/><Relationship Id="rId15" Type="http://schemas.openxmlformats.org/officeDocument/2006/relationships/image" Target="../media/image22.png"/><Relationship Id="rId10" Type="http://schemas.openxmlformats.org/officeDocument/2006/relationships/customXml" Target="../ink/ink3.xml"/><Relationship Id="rId4" Type="http://schemas.openxmlformats.org/officeDocument/2006/relationships/image" Target="../media/image17.tiff"/><Relationship Id="rId9" Type="http://schemas.openxmlformats.org/officeDocument/2006/relationships/image" Target="../media/image19.png"/><Relationship Id="rId14" Type="http://schemas.openxmlformats.org/officeDocument/2006/relationships/customXml" Target="../ink/ink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0.tiff"/><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4.png"/><Relationship Id="rId7" Type="http://schemas.openxmlformats.org/officeDocument/2006/relationships/customXml" Target="../ink/ink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image" Target="../media/image25.jpeg"/><Relationship Id="rId5" Type="http://schemas.openxmlformats.org/officeDocument/2006/relationships/customXml" Target="../ink/ink6.xml"/><Relationship Id="rId10" Type="http://schemas.openxmlformats.org/officeDocument/2006/relationships/image" Target="../media/image250.png"/><Relationship Id="rId4" Type="http://schemas.microsoft.com/office/2007/relationships/hdphoto" Target="../media/hdphoto1.wdp"/><Relationship Id="rId9" Type="http://schemas.openxmlformats.org/officeDocument/2006/relationships/customXml" Target="../ink/ink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1.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2.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notesSlide" Target="../notesSlides/notesSlide14.xml"/><Relationship Id="rId7" Type="http://schemas.openxmlformats.org/officeDocument/2006/relationships/image" Target="../media/image37.tiff"/><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jpeg"/><Relationship Id="rId7"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9.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gif"/><Relationship Id="rId5" Type="http://schemas.openxmlformats.org/officeDocument/2006/relationships/image" Target="../media/image5.tif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50.png"/><Relationship Id="rId7" Type="http://schemas.microsoft.com/office/2007/relationships/hdphoto" Target="../media/hdphoto7.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0.png"/><Relationship Id="rId7" Type="http://schemas.microsoft.com/office/2007/relationships/hdphoto" Target="../media/hdphoto9.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1.tiff"/></Relationships>
</file>

<file path=ppt/slides/_rels/slide3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0.png"/><Relationship Id="rId7" Type="http://schemas.microsoft.com/office/2007/relationships/hdphoto" Target="../media/hdphoto7.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1.tiff"/></Relationships>
</file>

<file path=ppt/slides/_rels/slide3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0.png"/><Relationship Id="rId7" Type="http://schemas.microsoft.com/office/2007/relationships/hdphoto" Target="../media/hdphoto7.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1.tiff"/></Relationships>
</file>

<file path=ppt/slides/_rels/slide3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0.png"/><Relationship Id="rId7" Type="http://schemas.microsoft.com/office/2007/relationships/hdphoto" Target="../media/hdphoto7.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1.tiff"/></Relationships>
</file>

<file path=ppt/slides/_rels/slide3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0.png"/><Relationship Id="rId7" Type="http://schemas.microsoft.com/office/2007/relationships/hdphoto" Target="../media/hdphoto7.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1.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0.png"/><Relationship Id="rId7" Type="http://schemas.microsoft.com/office/2007/relationships/hdphoto" Target="../media/hdphoto7.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1.tiff"/></Relationships>
</file>

<file path=ppt/slides/_rels/slide4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0.png"/><Relationship Id="rId7" Type="http://schemas.microsoft.com/office/2007/relationships/hdphoto" Target="../media/hdphoto7.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jpeg"/><Relationship Id="rId9" Type="http://schemas.openxmlformats.org/officeDocument/2006/relationships/image" Target="../media/image51.tiff"/></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74.png"/><Relationship Id="rId5" Type="http://schemas.openxmlformats.org/officeDocument/2006/relationships/image" Target="../media/image69.jpeg"/><Relationship Id="rId10" Type="http://schemas.openxmlformats.org/officeDocument/2006/relationships/image" Target="../media/image73.png"/><Relationship Id="rId4" Type="http://schemas.openxmlformats.org/officeDocument/2006/relationships/image" Target="../media/image68.jpeg"/><Relationship Id="rId9" Type="http://schemas.openxmlformats.org/officeDocument/2006/relationships/image" Target="../media/image72.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jpeg"/><Relationship Id="rId7" Type="http://schemas.openxmlformats.org/officeDocument/2006/relationships/image" Target="../media/image70.jpeg"/><Relationship Id="rId12"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73.png"/><Relationship Id="rId5" Type="http://schemas.openxmlformats.org/officeDocument/2006/relationships/image" Target="../media/image69.jpeg"/><Relationship Id="rId10" Type="http://schemas.openxmlformats.org/officeDocument/2006/relationships/image" Target="../media/image75.png"/><Relationship Id="rId4" Type="http://schemas.openxmlformats.org/officeDocument/2006/relationships/image" Target="../media/image68.jpeg"/><Relationship Id="rId9" Type="http://schemas.openxmlformats.org/officeDocument/2006/relationships/image" Target="../media/image72.tiff"/></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41.xml"/><Relationship Id="rId7"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82.png"/><Relationship Id="rId4" Type="http://schemas.openxmlformats.org/officeDocument/2006/relationships/image" Target="../media/image67.jpeg"/><Relationship Id="rId9" Type="http://schemas.openxmlformats.org/officeDocument/2006/relationships/image" Target="../media/image81.png"/></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gi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5.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72.tiff"/><Relationship Id="rId3" Type="http://schemas.openxmlformats.org/officeDocument/2006/relationships/image" Target="../media/image1030.png"/><Relationship Id="rId7"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102.jpe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www.floriantramer.ch/"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1198-DAA1-4E44-9629-DDDDCB05E8B5}"/>
              </a:ext>
            </a:extLst>
          </p:cNvPr>
          <p:cNvSpPr>
            <a:spLocks noGrp="1"/>
          </p:cNvSpPr>
          <p:nvPr>
            <p:ph type="ctrTitle"/>
          </p:nvPr>
        </p:nvSpPr>
        <p:spPr>
          <a:xfrm>
            <a:off x="990600" y="1041400"/>
            <a:ext cx="10201835" cy="2387600"/>
          </a:xfrm>
        </p:spPr>
        <p:txBody>
          <a:bodyPr>
            <a:normAutofit/>
          </a:bodyPr>
          <a:lstStyle/>
          <a:p>
            <a:r>
              <a:rPr lang="en-US" b="1" dirty="0">
                <a:latin typeface="Arial"/>
                <a:cs typeface="Arial"/>
              </a:rPr>
              <a:t>Security and privacy in machine learning</a:t>
            </a:r>
            <a:endParaRPr lang="en-US" b="1" dirty="0"/>
          </a:p>
        </p:txBody>
      </p:sp>
      <p:sp>
        <p:nvSpPr>
          <p:cNvPr id="3" name="Subtitle 2">
            <a:extLst>
              <a:ext uri="{FF2B5EF4-FFF2-40B4-BE49-F238E27FC236}">
                <a16:creationId xmlns:a16="http://schemas.microsoft.com/office/drawing/2014/main" id="{289D2B35-1C7A-DB40-B937-FAC91FBD8E30}"/>
              </a:ext>
            </a:extLst>
          </p:cNvPr>
          <p:cNvSpPr>
            <a:spLocks noGrp="1"/>
          </p:cNvSpPr>
          <p:nvPr>
            <p:ph type="subTitle" idx="1"/>
          </p:nvPr>
        </p:nvSpPr>
        <p:spPr>
          <a:xfrm>
            <a:off x="481693" y="3773894"/>
            <a:ext cx="11219648" cy="2645082"/>
          </a:xfrm>
        </p:spPr>
        <p:txBody>
          <a:bodyPr vert="horz" lIns="91440" tIns="45720" rIns="91440" bIns="45720" rtlCol="0" anchor="t">
            <a:noAutofit/>
          </a:bodyPr>
          <a:lstStyle/>
          <a:p>
            <a:pPr>
              <a:spcBef>
                <a:spcPts val="1600"/>
              </a:spcBef>
            </a:pPr>
            <a:r>
              <a:rPr lang="en-US" sz="3600" b="1" dirty="0">
                <a:latin typeface="Arial"/>
                <a:cs typeface="Arial"/>
              </a:rPr>
              <a:t>Florian </a:t>
            </a:r>
            <a:r>
              <a:rPr lang="en-US" sz="3600" b="1" dirty="0" err="1">
                <a:latin typeface="Arial"/>
                <a:cs typeface="Arial"/>
              </a:rPr>
              <a:t>Tramèr</a:t>
            </a:r>
            <a:r>
              <a:rPr lang="en-US" sz="3600" b="1" dirty="0">
                <a:latin typeface="Arial"/>
                <a:cs typeface="Arial"/>
              </a:rPr>
              <a:t> </a:t>
            </a:r>
            <a:br>
              <a:rPr lang="en-US" sz="3600" dirty="0">
                <a:latin typeface="Arial"/>
                <a:cs typeface="Arial"/>
              </a:rPr>
            </a:br>
            <a:r>
              <a:rPr lang="en-US" sz="3200" dirty="0">
                <a:latin typeface="Arial"/>
                <a:cs typeface="Arial"/>
              </a:rPr>
              <a:t>(EPFL → Stanford → </a:t>
            </a:r>
            <a:r>
              <a:rPr lang="en-US" sz="3200" u="sng" dirty="0">
                <a:latin typeface="Arial"/>
                <a:cs typeface="Arial"/>
              </a:rPr>
              <a:t>Google</a:t>
            </a:r>
            <a:r>
              <a:rPr lang="en-US" sz="3200" dirty="0">
                <a:latin typeface="Arial"/>
                <a:cs typeface="Arial"/>
              </a:rPr>
              <a:t> → ETHZ) </a:t>
            </a:r>
            <a:endParaRPr lang="en-US" dirty="0"/>
          </a:p>
          <a:p>
            <a:pPr>
              <a:spcBef>
                <a:spcPts val="2200"/>
              </a:spcBef>
            </a:pPr>
            <a:r>
              <a:rPr lang="en-US" sz="3200" dirty="0">
                <a:latin typeface="Arial"/>
                <a:cs typeface="Arial"/>
              </a:rPr>
              <a:t>Information Security Lab </a:t>
            </a:r>
            <a:br>
              <a:rPr lang="en-US" sz="3200" dirty="0">
                <a:latin typeface="Arial"/>
                <a:cs typeface="Arial"/>
              </a:rPr>
            </a:br>
            <a:r>
              <a:rPr lang="en-US" sz="3200" dirty="0">
                <a:latin typeface="Arial"/>
                <a:cs typeface="Arial"/>
              </a:rPr>
              <a:t>20.12.21</a:t>
            </a:r>
            <a:endParaRPr lang="en-US" sz="3600" dirty="0">
              <a:latin typeface="Arial"/>
              <a:cs typeface="Arial"/>
            </a:endParaRPr>
          </a:p>
        </p:txBody>
      </p:sp>
      <p:sp>
        <p:nvSpPr>
          <p:cNvPr id="9" name="Rectangle 8">
            <a:extLst>
              <a:ext uri="{FF2B5EF4-FFF2-40B4-BE49-F238E27FC236}">
                <a16:creationId xmlns:a16="http://schemas.microsoft.com/office/drawing/2014/main" id="{5F0ADD8F-32F0-5341-8B8E-A2EB83B8E2ED}"/>
              </a:ext>
            </a:extLst>
          </p:cNvPr>
          <p:cNvSpPr/>
          <p:nvPr/>
        </p:nvSpPr>
        <p:spPr>
          <a:xfrm>
            <a:off x="94130" y="0"/>
            <a:ext cx="11994776" cy="6763871"/>
          </a:xfrm>
          <a:prstGeom prst="rect">
            <a:avLst/>
          </a:prstGeom>
          <a:noFill/>
          <a:ln w="317500" cap="flat">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987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4E6C1-49E3-4978-AFB5-8A71CA7CC01C}"/>
              </a:ext>
            </a:extLst>
          </p:cNvPr>
          <p:cNvSpPr>
            <a:spLocks noGrp="1"/>
          </p:cNvSpPr>
          <p:nvPr>
            <p:ph type="title"/>
          </p:nvPr>
        </p:nvSpPr>
        <p:spPr/>
        <p:txBody>
          <a:bodyPr/>
          <a:lstStyle/>
          <a:p>
            <a:r>
              <a:rPr lang="en-US" dirty="0">
                <a:latin typeface="Arial"/>
                <a:cs typeface="Arial"/>
              </a:rPr>
              <a:t>ML Security = traditional security</a:t>
            </a:r>
            <a:endParaRPr lang="en-US" dirty="0"/>
          </a:p>
        </p:txBody>
      </p:sp>
      <p:sp>
        <p:nvSpPr>
          <p:cNvPr id="4" name="Slide Number Placeholder 3">
            <a:extLst>
              <a:ext uri="{FF2B5EF4-FFF2-40B4-BE49-F238E27FC236}">
                <a16:creationId xmlns:a16="http://schemas.microsoft.com/office/drawing/2014/main" id="{E558BD47-26B5-4CD8-BAE5-6760DB8EC59E}"/>
              </a:ext>
            </a:extLst>
          </p:cNvPr>
          <p:cNvSpPr>
            <a:spLocks noGrp="1"/>
          </p:cNvSpPr>
          <p:nvPr>
            <p:ph type="sldNum" sz="quarter" idx="12"/>
          </p:nvPr>
        </p:nvSpPr>
        <p:spPr/>
        <p:txBody>
          <a:bodyPr/>
          <a:lstStyle/>
          <a:p>
            <a:fld id="{BBDB7499-F370-8348-83C5-507685BB046D}" type="slidenum">
              <a:rPr lang="en-US" smtClean="0"/>
              <a:pPr/>
              <a:t>10</a:t>
            </a:fld>
            <a:endParaRPr lang="en-US" sz="1600" dirty="0"/>
          </a:p>
        </p:txBody>
      </p:sp>
      <p:pic>
        <p:nvPicPr>
          <p:cNvPr id="5" name="Picture 5" descr="Diagram&#10;&#10;Description automatically generated">
            <a:extLst>
              <a:ext uri="{FF2B5EF4-FFF2-40B4-BE49-F238E27FC236}">
                <a16:creationId xmlns:a16="http://schemas.microsoft.com/office/drawing/2014/main" id="{AE929E76-53EA-4285-9CF1-89C72838A307}"/>
              </a:ext>
            </a:extLst>
          </p:cNvPr>
          <p:cNvPicPr>
            <a:picLocks noChangeAspect="1"/>
          </p:cNvPicPr>
          <p:nvPr/>
        </p:nvPicPr>
        <p:blipFill>
          <a:blip r:embed="rId2"/>
          <a:stretch>
            <a:fillRect/>
          </a:stretch>
        </p:blipFill>
        <p:spPr>
          <a:xfrm>
            <a:off x="3357514" y="1287805"/>
            <a:ext cx="5469117" cy="4706596"/>
          </a:xfrm>
          <a:prstGeom prst="rect">
            <a:avLst/>
          </a:prstGeom>
        </p:spPr>
      </p:pic>
      <p:cxnSp>
        <p:nvCxnSpPr>
          <p:cNvPr id="6" name="Connector: Curved 5">
            <a:extLst>
              <a:ext uri="{FF2B5EF4-FFF2-40B4-BE49-F238E27FC236}">
                <a16:creationId xmlns:a16="http://schemas.microsoft.com/office/drawing/2014/main" id="{D7AFEAC0-C07F-4C0A-8142-C024901D7792}"/>
              </a:ext>
            </a:extLst>
          </p:cNvPr>
          <p:cNvCxnSpPr/>
          <p:nvPr/>
        </p:nvCxnSpPr>
        <p:spPr>
          <a:xfrm flipH="1">
            <a:off x="7040252" y="2154810"/>
            <a:ext cx="672446" cy="333081"/>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C360676-E3AD-47EA-A484-A344E2612E6C}"/>
              </a:ext>
            </a:extLst>
          </p:cNvPr>
          <p:cNvSpPr txBox="1"/>
          <p:nvPr/>
        </p:nvSpPr>
        <p:spPr>
          <a:xfrm>
            <a:off x="7679606" y="1473625"/>
            <a:ext cx="440860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solidFill>
                  <a:srgbClr val="0070C0"/>
                </a:solidFill>
              </a:rPr>
              <a:t>of the ML model</a:t>
            </a:r>
            <a:endParaRPr lang="en-US" sz="2800" dirty="0">
              <a:solidFill>
                <a:srgbClr val="0070C0"/>
              </a:solidFill>
              <a:cs typeface="Arial"/>
            </a:endParaRPr>
          </a:p>
          <a:p>
            <a:pPr marL="285750" indent="-285750">
              <a:buFont typeface="Arial"/>
              <a:buChar char="•"/>
            </a:pPr>
            <a:r>
              <a:rPr lang="en-US" sz="2800" dirty="0">
                <a:solidFill>
                  <a:srgbClr val="0070C0"/>
                </a:solidFill>
                <a:cs typeface="Arial"/>
              </a:rPr>
              <a:t>of the training data</a:t>
            </a:r>
          </a:p>
          <a:p>
            <a:pPr marL="285750" indent="-285750">
              <a:buFont typeface="Arial"/>
              <a:buChar char="•"/>
            </a:pPr>
            <a:r>
              <a:rPr lang="en-US" sz="2800" dirty="0">
                <a:solidFill>
                  <a:srgbClr val="0070C0"/>
                </a:solidFill>
                <a:cs typeface="Arial"/>
              </a:rPr>
              <a:t>of the eval data</a:t>
            </a:r>
          </a:p>
        </p:txBody>
      </p:sp>
      <p:sp>
        <p:nvSpPr>
          <p:cNvPr id="9" name="TextBox 8">
            <a:extLst>
              <a:ext uri="{FF2B5EF4-FFF2-40B4-BE49-F238E27FC236}">
                <a16:creationId xmlns:a16="http://schemas.microsoft.com/office/drawing/2014/main" id="{2656990E-F17A-4580-AE91-2286A602D7CF}"/>
              </a:ext>
            </a:extLst>
          </p:cNvPr>
          <p:cNvSpPr txBox="1"/>
          <p:nvPr/>
        </p:nvSpPr>
        <p:spPr>
          <a:xfrm>
            <a:off x="201008" y="3830326"/>
            <a:ext cx="440860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solidFill>
                  <a:schemeClr val="accent3"/>
                </a:solidFill>
              </a:rPr>
              <a:t>of the training data</a:t>
            </a:r>
            <a:endParaRPr lang="en-US" sz="2800" dirty="0">
              <a:solidFill>
                <a:schemeClr val="accent3"/>
              </a:solidFill>
              <a:cs typeface="Arial"/>
            </a:endParaRPr>
          </a:p>
          <a:p>
            <a:pPr marL="285750" indent="-285750">
              <a:buFont typeface="Arial"/>
              <a:buChar char="•"/>
            </a:pPr>
            <a:r>
              <a:rPr lang="en-US" sz="2800" dirty="0">
                <a:solidFill>
                  <a:schemeClr val="accent3"/>
                </a:solidFill>
                <a:cs typeface="Arial"/>
              </a:rPr>
              <a:t>of the model </a:t>
            </a:r>
          </a:p>
          <a:p>
            <a:pPr marL="285750" indent="-285750">
              <a:buFont typeface="Arial"/>
              <a:buChar char="•"/>
            </a:pPr>
            <a:r>
              <a:rPr lang="en-US" sz="2800" dirty="0">
                <a:solidFill>
                  <a:schemeClr val="accent3"/>
                </a:solidFill>
                <a:cs typeface="Arial"/>
              </a:rPr>
              <a:t>of the eval data</a:t>
            </a:r>
          </a:p>
        </p:txBody>
      </p:sp>
      <p:cxnSp>
        <p:nvCxnSpPr>
          <p:cNvPr id="10" name="Connector: Curved 9">
            <a:extLst>
              <a:ext uri="{FF2B5EF4-FFF2-40B4-BE49-F238E27FC236}">
                <a16:creationId xmlns:a16="http://schemas.microsoft.com/office/drawing/2014/main" id="{A57C97B5-6705-496B-B6EA-8101788439EB}"/>
              </a:ext>
            </a:extLst>
          </p:cNvPr>
          <p:cNvCxnSpPr>
            <a:cxnSpLocks/>
          </p:cNvCxnSpPr>
          <p:nvPr/>
        </p:nvCxnSpPr>
        <p:spPr>
          <a:xfrm>
            <a:off x="3297813" y="4409386"/>
            <a:ext cx="663016" cy="372361"/>
          </a:xfrm>
          <a:prstGeom prst="curvedConnector3">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06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4E6C1-49E3-4978-AFB5-8A71CA7CC01C}"/>
              </a:ext>
            </a:extLst>
          </p:cNvPr>
          <p:cNvSpPr>
            <a:spLocks noGrp="1"/>
          </p:cNvSpPr>
          <p:nvPr>
            <p:ph type="title"/>
          </p:nvPr>
        </p:nvSpPr>
        <p:spPr/>
        <p:txBody>
          <a:bodyPr/>
          <a:lstStyle/>
          <a:p>
            <a:r>
              <a:rPr lang="en-US" dirty="0">
                <a:latin typeface="Arial"/>
                <a:cs typeface="Arial"/>
              </a:rPr>
              <a:t>ML Security = traditional security</a:t>
            </a:r>
            <a:endParaRPr lang="en-US" dirty="0"/>
          </a:p>
        </p:txBody>
      </p:sp>
      <p:sp>
        <p:nvSpPr>
          <p:cNvPr id="4" name="Slide Number Placeholder 3">
            <a:extLst>
              <a:ext uri="{FF2B5EF4-FFF2-40B4-BE49-F238E27FC236}">
                <a16:creationId xmlns:a16="http://schemas.microsoft.com/office/drawing/2014/main" id="{E558BD47-26B5-4CD8-BAE5-6760DB8EC59E}"/>
              </a:ext>
            </a:extLst>
          </p:cNvPr>
          <p:cNvSpPr>
            <a:spLocks noGrp="1"/>
          </p:cNvSpPr>
          <p:nvPr>
            <p:ph type="sldNum" sz="quarter" idx="12"/>
          </p:nvPr>
        </p:nvSpPr>
        <p:spPr/>
        <p:txBody>
          <a:bodyPr/>
          <a:lstStyle/>
          <a:p>
            <a:fld id="{BBDB7499-F370-8348-83C5-507685BB046D}" type="slidenum">
              <a:rPr lang="en-US" smtClean="0"/>
              <a:pPr/>
              <a:t>11</a:t>
            </a:fld>
            <a:endParaRPr lang="en-US" sz="1600" dirty="0"/>
          </a:p>
        </p:txBody>
      </p:sp>
      <p:pic>
        <p:nvPicPr>
          <p:cNvPr id="5" name="Picture 5" descr="Diagram&#10;&#10;Description automatically generated">
            <a:extLst>
              <a:ext uri="{FF2B5EF4-FFF2-40B4-BE49-F238E27FC236}">
                <a16:creationId xmlns:a16="http://schemas.microsoft.com/office/drawing/2014/main" id="{AE929E76-53EA-4285-9CF1-89C72838A307}"/>
              </a:ext>
            </a:extLst>
          </p:cNvPr>
          <p:cNvPicPr>
            <a:picLocks noChangeAspect="1"/>
          </p:cNvPicPr>
          <p:nvPr/>
        </p:nvPicPr>
        <p:blipFill>
          <a:blip r:embed="rId2"/>
          <a:stretch>
            <a:fillRect/>
          </a:stretch>
        </p:blipFill>
        <p:spPr>
          <a:xfrm>
            <a:off x="3357514" y="1287805"/>
            <a:ext cx="5469117" cy="4706596"/>
          </a:xfrm>
          <a:prstGeom prst="rect">
            <a:avLst/>
          </a:prstGeom>
        </p:spPr>
      </p:pic>
      <p:cxnSp>
        <p:nvCxnSpPr>
          <p:cNvPr id="6" name="Connector: Curved 5">
            <a:extLst>
              <a:ext uri="{FF2B5EF4-FFF2-40B4-BE49-F238E27FC236}">
                <a16:creationId xmlns:a16="http://schemas.microsoft.com/office/drawing/2014/main" id="{D7AFEAC0-C07F-4C0A-8142-C024901D7792}"/>
              </a:ext>
            </a:extLst>
          </p:cNvPr>
          <p:cNvCxnSpPr/>
          <p:nvPr/>
        </p:nvCxnSpPr>
        <p:spPr>
          <a:xfrm flipH="1">
            <a:off x="7040252" y="2154810"/>
            <a:ext cx="672446" cy="333081"/>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C360676-E3AD-47EA-A484-A344E2612E6C}"/>
              </a:ext>
            </a:extLst>
          </p:cNvPr>
          <p:cNvSpPr txBox="1"/>
          <p:nvPr/>
        </p:nvSpPr>
        <p:spPr>
          <a:xfrm>
            <a:off x="7679606" y="1473625"/>
            <a:ext cx="440860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solidFill>
                  <a:srgbClr val="0070C0"/>
                </a:solidFill>
              </a:rPr>
              <a:t>of the ML model</a:t>
            </a:r>
            <a:endParaRPr lang="en-US" sz="2800" dirty="0">
              <a:solidFill>
                <a:srgbClr val="0070C0"/>
              </a:solidFill>
              <a:cs typeface="Arial"/>
            </a:endParaRPr>
          </a:p>
          <a:p>
            <a:pPr marL="285750" indent="-285750">
              <a:buFont typeface="Arial"/>
              <a:buChar char="•"/>
            </a:pPr>
            <a:r>
              <a:rPr lang="en-US" sz="2800" dirty="0">
                <a:solidFill>
                  <a:srgbClr val="0070C0"/>
                </a:solidFill>
                <a:cs typeface="Arial"/>
              </a:rPr>
              <a:t>of the training data</a:t>
            </a:r>
          </a:p>
          <a:p>
            <a:pPr marL="285750" indent="-285750">
              <a:buFont typeface="Arial"/>
              <a:buChar char="•"/>
            </a:pPr>
            <a:r>
              <a:rPr lang="en-US" sz="2800" dirty="0">
                <a:solidFill>
                  <a:srgbClr val="0070C0"/>
                </a:solidFill>
                <a:cs typeface="Arial"/>
              </a:rPr>
              <a:t>of the eval data</a:t>
            </a:r>
          </a:p>
        </p:txBody>
      </p:sp>
      <p:sp>
        <p:nvSpPr>
          <p:cNvPr id="9" name="TextBox 8">
            <a:extLst>
              <a:ext uri="{FF2B5EF4-FFF2-40B4-BE49-F238E27FC236}">
                <a16:creationId xmlns:a16="http://schemas.microsoft.com/office/drawing/2014/main" id="{2656990E-F17A-4580-AE91-2286A602D7CF}"/>
              </a:ext>
            </a:extLst>
          </p:cNvPr>
          <p:cNvSpPr txBox="1"/>
          <p:nvPr/>
        </p:nvSpPr>
        <p:spPr>
          <a:xfrm>
            <a:off x="201008" y="3830326"/>
            <a:ext cx="440860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solidFill>
                  <a:schemeClr val="accent3"/>
                </a:solidFill>
              </a:rPr>
              <a:t>of the training data</a:t>
            </a:r>
            <a:endParaRPr lang="en-US" sz="2800" dirty="0">
              <a:solidFill>
                <a:schemeClr val="accent3"/>
              </a:solidFill>
              <a:cs typeface="Arial"/>
            </a:endParaRPr>
          </a:p>
          <a:p>
            <a:pPr marL="285750" indent="-285750">
              <a:buFont typeface="Arial"/>
              <a:buChar char="•"/>
            </a:pPr>
            <a:r>
              <a:rPr lang="en-US" sz="2800" dirty="0">
                <a:solidFill>
                  <a:schemeClr val="accent3"/>
                </a:solidFill>
                <a:cs typeface="Arial"/>
              </a:rPr>
              <a:t>of the model </a:t>
            </a:r>
          </a:p>
          <a:p>
            <a:pPr marL="285750" indent="-285750">
              <a:buFont typeface="Arial"/>
              <a:buChar char="•"/>
            </a:pPr>
            <a:r>
              <a:rPr lang="en-US" sz="2800" dirty="0">
                <a:solidFill>
                  <a:schemeClr val="accent3"/>
                </a:solidFill>
                <a:cs typeface="Arial"/>
              </a:rPr>
              <a:t>of the eval data</a:t>
            </a:r>
          </a:p>
        </p:txBody>
      </p:sp>
      <p:cxnSp>
        <p:nvCxnSpPr>
          <p:cNvPr id="10" name="Connector: Curved 9">
            <a:extLst>
              <a:ext uri="{FF2B5EF4-FFF2-40B4-BE49-F238E27FC236}">
                <a16:creationId xmlns:a16="http://schemas.microsoft.com/office/drawing/2014/main" id="{A57C97B5-6705-496B-B6EA-8101788439EB}"/>
              </a:ext>
            </a:extLst>
          </p:cNvPr>
          <p:cNvCxnSpPr>
            <a:cxnSpLocks/>
          </p:cNvCxnSpPr>
          <p:nvPr/>
        </p:nvCxnSpPr>
        <p:spPr>
          <a:xfrm>
            <a:off x="3297813" y="4409386"/>
            <a:ext cx="663016" cy="372361"/>
          </a:xfrm>
          <a:prstGeom prst="curvedConnector3">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06392FE-CB8A-4901-9CE5-9E52F832D343}"/>
              </a:ext>
            </a:extLst>
          </p:cNvPr>
          <p:cNvSpPr txBox="1"/>
          <p:nvPr/>
        </p:nvSpPr>
        <p:spPr>
          <a:xfrm>
            <a:off x="8433750" y="3704635"/>
            <a:ext cx="440860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solidFill>
                  <a:srgbClr val="00B050"/>
                </a:solidFill>
              </a:rPr>
              <a:t>of training </a:t>
            </a:r>
            <a:endParaRPr lang="en-US" sz="2800" dirty="0">
              <a:solidFill>
                <a:srgbClr val="00B050"/>
              </a:solidFill>
              <a:cs typeface="Arial"/>
            </a:endParaRPr>
          </a:p>
          <a:p>
            <a:pPr marL="285750" indent="-285750">
              <a:buFont typeface="Arial"/>
              <a:buChar char="•"/>
            </a:pPr>
            <a:r>
              <a:rPr lang="en-US" sz="2800" dirty="0">
                <a:solidFill>
                  <a:srgbClr val="00B050"/>
                </a:solidFill>
                <a:cs typeface="Arial"/>
              </a:rPr>
              <a:t>of the trained model</a:t>
            </a:r>
          </a:p>
        </p:txBody>
      </p:sp>
      <p:cxnSp>
        <p:nvCxnSpPr>
          <p:cNvPr id="12" name="Connector: Curved 11">
            <a:extLst>
              <a:ext uri="{FF2B5EF4-FFF2-40B4-BE49-F238E27FC236}">
                <a16:creationId xmlns:a16="http://schemas.microsoft.com/office/drawing/2014/main" id="{8199EBCC-84E6-4D2A-B843-4699AAAAD2A7}"/>
              </a:ext>
            </a:extLst>
          </p:cNvPr>
          <p:cNvCxnSpPr>
            <a:cxnSpLocks/>
            <a:stCxn id="11" idx="1"/>
          </p:cNvCxnSpPr>
          <p:nvPr/>
        </p:nvCxnSpPr>
        <p:spPr>
          <a:xfrm rot="10800000" flipV="1">
            <a:off x="8210750" y="4181689"/>
            <a:ext cx="223001" cy="607914"/>
          </a:xfrm>
          <a:prstGeom prst="curvedConnector2">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617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F30A-566B-41C6-8DF4-1A167CBB55A6}"/>
              </a:ext>
            </a:extLst>
          </p:cNvPr>
          <p:cNvSpPr>
            <a:spLocks noGrp="1"/>
          </p:cNvSpPr>
          <p:nvPr>
            <p:ph type="title"/>
          </p:nvPr>
        </p:nvSpPr>
        <p:spPr/>
        <p:txBody>
          <a:bodyPr/>
          <a:lstStyle/>
          <a:p>
            <a:r>
              <a:rPr lang="en-US" dirty="0">
                <a:latin typeface="Arial"/>
                <a:cs typeface="Arial"/>
              </a:rPr>
              <a:t>ML Security ≠ traditional security</a:t>
            </a:r>
          </a:p>
          <a:p>
            <a:endParaRPr lang="en-US" dirty="0"/>
          </a:p>
        </p:txBody>
      </p:sp>
      <p:sp>
        <p:nvSpPr>
          <p:cNvPr id="4" name="Slide Number Placeholder 3">
            <a:extLst>
              <a:ext uri="{FF2B5EF4-FFF2-40B4-BE49-F238E27FC236}">
                <a16:creationId xmlns:a16="http://schemas.microsoft.com/office/drawing/2014/main" id="{14F1AB01-F4C3-4C8C-89B7-0B88BAE13BF8}"/>
              </a:ext>
            </a:extLst>
          </p:cNvPr>
          <p:cNvSpPr>
            <a:spLocks noGrp="1"/>
          </p:cNvSpPr>
          <p:nvPr>
            <p:ph type="sldNum" sz="quarter" idx="12"/>
          </p:nvPr>
        </p:nvSpPr>
        <p:spPr/>
        <p:txBody>
          <a:bodyPr/>
          <a:lstStyle/>
          <a:p>
            <a:fld id="{BBDB7499-F370-8348-83C5-507685BB046D}" type="slidenum">
              <a:rPr lang="en-US" smtClean="0"/>
              <a:pPr/>
              <a:t>12</a:t>
            </a:fld>
            <a:endParaRPr lang="en-US" sz="1600" dirty="0"/>
          </a:p>
        </p:txBody>
      </p:sp>
      <p:pic>
        <p:nvPicPr>
          <p:cNvPr id="5" name="Picture 5">
            <a:extLst>
              <a:ext uri="{FF2B5EF4-FFF2-40B4-BE49-F238E27FC236}">
                <a16:creationId xmlns:a16="http://schemas.microsoft.com/office/drawing/2014/main" id="{BD9D9ACE-BAF6-4415-A49F-CC621ED5CD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78"/>
          <a:stretch/>
        </p:blipFill>
        <p:spPr>
          <a:xfrm>
            <a:off x="7523947" y="2063994"/>
            <a:ext cx="3377581" cy="2446587"/>
          </a:xfrm>
          <a:prstGeom prst="rect">
            <a:avLst/>
          </a:prstGeom>
        </p:spPr>
      </p:pic>
      <p:pic>
        <p:nvPicPr>
          <p:cNvPr id="10" name="Picture 9">
            <a:extLst>
              <a:ext uri="{FF2B5EF4-FFF2-40B4-BE49-F238E27FC236}">
                <a16:creationId xmlns:a16="http://schemas.microsoft.com/office/drawing/2014/main" id="{D36D5016-D8FE-4339-BCFA-1670D20EB5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22702" y="4816149"/>
            <a:ext cx="4200540" cy="1228964"/>
          </a:xfrm>
          <a:prstGeom prst="rect">
            <a:avLst/>
          </a:prstGeom>
          <a:solidFill>
            <a:schemeClr val="bg1"/>
          </a:solidFill>
          <a:ln>
            <a:noFill/>
          </a:ln>
          <a:effectLst>
            <a:outerShdw blurRad="381000" dist="63500" dir="2700000" algn="tl" rotWithShape="0">
              <a:prstClr val="black">
                <a:alpha val="70000"/>
              </a:prstClr>
            </a:outerShdw>
          </a:effectLst>
        </p:spPr>
      </p:pic>
      <p:sp>
        <p:nvSpPr>
          <p:cNvPr id="8" name="TextBox 7">
            <a:extLst>
              <a:ext uri="{FF2B5EF4-FFF2-40B4-BE49-F238E27FC236}">
                <a16:creationId xmlns:a16="http://schemas.microsoft.com/office/drawing/2014/main" id="{2F11DA7C-4584-3640-BB20-A8AFF30D7628}"/>
              </a:ext>
            </a:extLst>
          </p:cNvPr>
          <p:cNvSpPr txBox="1"/>
          <p:nvPr/>
        </p:nvSpPr>
        <p:spPr>
          <a:xfrm>
            <a:off x="674954" y="1401527"/>
            <a:ext cx="5224507" cy="769441"/>
          </a:xfrm>
          <a:prstGeom prst="rect">
            <a:avLst/>
          </a:prstGeom>
          <a:noFill/>
        </p:spPr>
        <p:txBody>
          <a:bodyPr wrap="none" rtlCol="0">
            <a:spAutoFit/>
          </a:bodyPr>
          <a:lstStyle/>
          <a:p>
            <a:r>
              <a:rPr lang="en-US" sz="2800" dirty="0"/>
              <a:t>Fixing “standard” bugs is “easy”</a:t>
            </a:r>
            <a:br>
              <a:rPr lang="en-US" sz="2800" dirty="0"/>
            </a:br>
            <a:r>
              <a:rPr lang="en-US" sz="1600" dirty="0"/>
              <a:t>(finding them isn’t...)</a:t>
            </a:r>
          </a:p>
        </p:txBody>
      </p:sp>
      <p:sp>
        <p:nvSpPr>
          <p:cNvPr id="11" name="TextBox 10">
            <a:extLst>
              <a:ext uri="{FF2B5EF4-FFF2-40B4-BE49-F238E27FC236}">
                <a16:creationId xmlns:a16="http://schemas.microsoft.com/office/drawing/2014/main" id="{A3E86EDC-7CAF-3446-AD92-DC627C02B72B}"/>
              </a:ext>
            </a:extLst>
          </p:cNvPr>
          <p:cNvSpPr txBox="1"/>
          <p:nvPr/>
        </p:nvSpPr>
        <p:spPr>
          <a:xfrm>
            <a:off x="7178438" y="1401527"/>
            <a:ext cx="4089068" cy="523220"/>
          </a:xfrm>
          <a:prstGeom prst="rect">
            <a:avLst/>
          </a:prstGeom>
          <a:noFill/>
        </p:spPr>
        <p:txBody>
          <a:bodyPr wrap="none" rtlCol="0">
            <a:spAutoFit/>
          </a:bodyPr>
          <a:lstStyle/>
          <a:p>
            <a:r>
              <a:rPr lang="en-US" sz="2800" dirty="0"/>
              <a:t>How do we fix ML bugs?</a:t>
            </a:r>
          </a:p>
        </p:txBody>
      </p:sp>
      <p:sp>
        <p:nvSpPr>
          <p:cNvPr id="12" name="Oval 11">
            <a:extLst>
              <a:ext uri="{FF2B5EF4-FFF2-40B4-BE49-F238E27FC236}">
                <a16:creationId xmlns:a16="http://schemas.microsoft.com/office/drawing/2014/main" id="{9AC1AD3D-6EAA-A44D-87F2-C075938CA7E1}"/>
              </a:ext>
            </a:extLst>
          </p:cNvPr>
          <p:cNvSpPr/>
          <p:nvPr/>
        </p:nvSpPr>
        <p:spPr>
          <a:xfrm>
            <a:off x="9654273" y="2422359"/>
            <a:ext cx="1404602" cy="12352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Zero-Day Exploit Targeting Popular Java Library Log4j">
            <a:extLst>
              <a:ext uri="{FF2B5EF4-FFF2-40B4-BE49-F238E27FC236}">
                <a16:creationId xmlns:a16="http://schemas.microsoft.com/office/drawing/2014/main" id="{5A98022F-1248-9E48-B93B-4D7F1DA061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8758" y="2422359"/>
            <a:ext cx="4799346" cy="32446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303C29B0-C00D-0D49-9AD2-83C6E0C724D0}"/>
                  </a:ext>
                </a:extLst>
              </p14:cNvPr>
              <p14:cNvContentPartPr/>
              <p14:nvPr/>
            </p14:nvContentPartPr>
            <p14:xfrm>
              <a:off x="1803884" y="3566983"/>
              <a:ext cx="803160" cy="20160"/>
            </p14:xfrm>
          </p:contentPart>
        </mc:Choice>
        <mc:Fallback xmlns="">
          <p:pic>
            <p:nvPicPr>
              <p:cNvPr id="13" name="Ink 12">
                <a:extLst>
                  <a:ext uri="{FF2B5EF4-FFF2-40B4-BE49-F238E27FC236}">
                    <a16:creationId xmlns:a16="http://schemas.microsoft.com/office/drawing/2014/main" id="{303C29B0-C00D-0D49-9AD2-83C6E0C724D0}"/>
                  </a:ext>
                </a:extLst>
              </p:cNvPr>
              <p:cNvPicPr/>
              <p:nvPr/>
            </p:nvPicPr>
            <p:blipFill>
              <a:blip r:embed="rId7"/>
              <a:stretch>
                <a:fillRect/>
              </a:stretch>
            </p:blipFill>
            <p:spPr>
              <a:xfrm>
                <a:off x="1713884" y="3387343"/>
                <a:ext cx="98280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9EAEB582-99C0-5B4B-BFBB-060779C9A692}"/>
                  </a:ext>
                </a:extLst>
              </p14:cNvPr>
              <p14:cNvContentPartPr/>
              <p14:nvPr/>
            </p14:nvContentPartPr>
            <p14:xfrm>
              <a:off x="3439724" y="3600463"/>
              <a:ext cx="697680" cy="5400"/>
            </p14:xfrm>
          </p:contentPart>
        </mc:Choice>
        <mc:Fallback xmlns="">
          <p:pic>
            <p:nvPicPr>
              <p:cNvPr id="14" name="Ink 13">
                <a:extLst>
                  <a:ext uri="{FF2B5EF4-FFF2-40B4-BE49-F238E27FC236}">
                    <a16:creationId xmlns:a16="http://schemas.microsoft.com/office/drawing/2014/main" id="{9EAEB582-99C0-5B4B-BFBB-060779C9A692}"/>
                  </a:ext>
                </a:extLst>
              </p:cNvPr>
              <p:cNvPicPr/>
              <p:nvPr/>
            </p:nvPicPr>
            <p:blipFill>
              <a:blip r:embed="rId9"/>
              <a:stretch>
                <a:fillRect/>
              </a:stretch>
            </p:blipFill>
            <p:spPr>
              <a:xfrm>
                <a:off x="3349724" y="3420823"/>
                <a:ext cx="87732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20D318F6-8907-AC4A-B3C0-84563EBCD355}"/>
                  </a:ext>
                </a:extLst>
              </p14:cNvPr>
              <p14:cNvContentPartPr/>
              <p14:nvPr/>
            </p14:nvContentPartPr>
            <p14:xfrm>
              <a:off x="4456004" y="3406063"/>
              <a:ext cx="1089000" cy="27720"/>
            </p14:xfrm>
          </p:contentPart>
        </mc:Choice>
        <mc:Fallback xmlns="">
          <p:pic>
            <p:nvPicPr>
              <p:cNvPr id="15" name="Ink 14">
                <a:extLst>
                  <a:ext uri="{FF2B5EF4-FFF2-40B4-BE49-F238E27FC236}">
                    <a16:creationId xmlns:a16="http://schemas.microsoft.com/office/drawing/2014/main" id="{20D318F6-8907-AC4A-B3C0-84563EBCD355}"/>
                  </a:ext>
                </a:extLst>
              </p:cNvPr>
              <p:cNvPicPr/>
              <p:nvPr/>
            </p:nvPicPr>
            <p:blipFill>
              <a:blip r:embed="rId11"/>
              <a:stretch>
                <a:fillRect/>
              </a:stretch>
            </p:blipFill>
            <p:spPr>
              <a:xfrm>
                <a:off x="4366364" y="3226063"/>
                <a:ext cx="126864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47EE7F06-7665-0445-B751-2D6365D15780}"/>
                  </a:ext>
                </a:extLst>
              </p14:cNvPr>
              <p14:cNvContentPartPr/>
              <p14:nvPr/>
            </p14:nvContentPartPr>
            <p14:xfrm>
              <a:off x="2839244" y="4263583"/>
              <a:ext cx="637920" cy="360"/>
            </p14:xfrm>
          </p:contentPart>
        </mc:Choice>
        <mc:Fallback xmlns="">
          <p:pic>
            <p:nvPicPr>
              <p:cNvPr id="16" name="Ink 15">
                <a:extLst>
                  <a:ext uri="{FF2B5EF4-FFF2-40B4-BE49-F238E27FC236}">
                    <a16:creationId xmlns:a16="http://schemas.microsoft.com/office/drawing/2014/main" id="{47EE7F06-7665-0445-B751-2D6365D15780}"/>
                  </a:ext>
                </a:extLst>
              </p:cNvPr>
              <p:cNvPicPr/>
              <p:nvPr/>
            </p:nvPicPr>
            <p:blipFill>
              <a:blip r:embed="rId13"/>
              <a:stretch>
                <a:fillRect/>
              </a:stretch>
            </p:blipFill>
            <p:spPr>
              <a:xfrm>
                <a:off x="2749604" y="4083943"/>
                <a:ext cx="81756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2010F6C0-1EF7-CB48-AE14-1AF1FF87724A}"/>
                  </a:ext>
                </a:extLst>
              </p14:cNvPr>
              <p14:cNvContentPartPr/>
              <p14:nvPr/>
            </p14:nvContentPartPr>
            <p14:xfrm>
              <a:off x="1620644" y="4689103"/>
              <a:ext cx="553320" cy="32400"/>
            </p14:xfrm>
          </p:contentPart>
        </mc:Choice>
        <mc:Fallback xmlns="">
          <p:pic>
            <p:nvPicPr>
              <p:cNvPr id="17" name="Ink 16">
                <a:extLst>
                  <a:ext uri="{FF2B5EF4-FFF2-40B4-BE49-F238E27FC236}">
                    <a16:creationId xmlns:a16="http://schemas.microsoft.com/office/drawing/2014/main" id="{2010F6C0-1EF7-CB48-AE14-1AF1FF87724A}"/>
                  </a:ext>
                </a:extLst>
              </p:cNvPr>
              <p:cNvPicPr/>
              <p:nvPr/>
            </p:nvPicPr>
            <p:blipFill>
              <a:blip r:embed="rId15"/>
              <a:stretch>
                <a:fillRect/>
              </a:stretch>
            </p:blipFill>
            <p:spPr>
              <a:xfrm>
                <a:off x="1530644" y="4509103"/>
                <a:ext cx="732960" cy="392040"/>
              </a:xfrm>
              <a:prstGeom prst="rect">
                <a:avLst/>
              </a:prstGeom>
            </p:spPr>
          </p:pic>
        </mc:Fallback>
      </mc:AlternateContent>
    </p:spTree>
    <p:extLst>
      <p:ext uri="{BB962C8B-B14F-4D97-AF65-F5344CB8AC3E}">
        <p14:creationId xmlns:p14="http://schemas.microsoft.com/office/powerpoint/2010/main" val="2261185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BF3B-C18D-4873-B49F-3BEB0CBD4E1A}"/>
              </a:ext>
            </a:extLst>
          </p:cNvPr>
          <p:cNvSpPr>
            <a:spLocks noGrp="1"/>
          </p:cNvSpPr>
          <p:nvPr>
            <p:ph type="title"/>
          </p:nvPr>
        </p:nvSpPr>
        <p:spPr/>
        <p:txBody>
          <a:bodyPr/>
          <a:lstStyle/>
          <a:p>
            <a:r>
              <a:rPr lang="en-US" dirty="0">
                <a:latin typeface="Arial"/>
                <a:cs typeface="Arial"/>
              </a:rPr>
              <a:t>Outline</a:t>
            </a:r>
            <a:endParaRPr lang="en-US" dirty="0"/>
          </a:p>
        </p:txBody>
      </p:sp>
      <p:sp>
        <p:nvSpPr>
          <p:cNvPr id="3" name="Content Placeholder 2">
            <a:extLst>
              <a:ext uri="{FF2B5EF4-FFF2-40B4-BE49-F238E27FC236}">
                <a16:creationId xmlns:a16="http://schemas.microsoft.com/office/drawing/2014/main" id="{914838EC-44C8-4F0E-8AC4-D113947B195B}"/>
              </a:ext>
            </a:extLst>
          </p:cNvPr>
          <p:cNvSpPr>
            <a:spLocks noGrp="1"/>
          </p:cNvSpPr>
          <p:nvPr>
            <p:ph idx="1"/>
          </p:nvPr>
        </p:nvSpPr>
        <p:spPr/>
        <p:txBody>
          <a:bodyPr vert="horz" lIns="91440" tIns="45720" rIns="91440" bIns="45720" rtlCol="0" anchor="t">
            <a:normAutofit/>
          </a:bodyPr>
          <a:lstStyle/>
          <a:p>
            <a:pPr marL="0" indent="0">
              <a:buNone/>
            </a:pPr>
            <a:r>
              <a:rPr lang="en-US" dirty="0">
                <a:latin typeface="Arial"/>
                <a:cs typeface="Arial"/>
              </a:rPr>
              <a:t>ML Integrity</a:t>
            </a:r>
            <a:endParaRPr lang="en-US" dirty="0"/>
          </a:p>
          <a:p>
            <a:pPr lvl="1">
              <a:buFont typeface="Wingdings" pitchFamily="2" charset="2"/>
              <a:buChar char="Ø"/>
            </a:pPr>
            <a:r>
              <a:rPr lang="en-US" b="1" dirty="0">
                <a:latin typeface="Arial"/>
                <a:cs typeface="Arial"/>
              </a:rPr>
              <a:t>Adversarial examples</a:t>
            </a:r>
            <a:endParaRPr lang="en-US" b="1" dirty="0"/>
          </a:p>
          <a:p>
            <a:pPr lvl="1">
              <a:buFont typeface="Wingdings" pitchFamily="2" charset="2"/>
              <a:buChar char="Ø"/>
            </a:pPr>
            <a:r>
              <a:rPr lang="en-US" b="1" dirty="0">
                <a:latin typeface="Arial"/>
                <a:cs typeface="Arial"/>
              </a:rPr>
              <a:t>Poisoning attacks</a:t>
            </a:r>
            <a:endParaRPr lang="en-US" b="1" dirty="0"/>
          </a:p>
          <a:p>
            <a:pPr marL="457200" lvl="1" indent="0">
              <a:buNone/>
            </a:pPr>
            <a:endParaRPr lang="en-US" b="1" dirty="0">
              <a:latin typeface="Arial"/>
              <a:cs typeface="Arial"/>
            </a:endParaRPr>
          </a:p>
          <a:p>
            <a:pPr marL="0" indent="0">
              <a:buNone/>
            </a:pPr>
            <a:r>
              <a:rPr lang="en-US" dirty="0">
                <a:latin typeface="Arial"/>
                <a:cs typeface="Arial"/>
              </a:rPr>
              <a:t>ML Confidentiality</a:t>
            </a:r>
          </a:p>
          <a:p>
            <a:pPr lvl="1">
              <a:buFont typeface="Wingdings" pitchFamily="2" charset="2"/>
              <a:buChar char="Ø"/>
            </a:pPr>
            <a:r>
              <a:rPr lang="en-US" b="1" dirty="0">
                <a:latin typeface="Arial"/>
                <a:cs typeface="Arial"/>
              </a:rPr>
              <a:t>Data extraction</a:t>
            </a:r>
            <a:endParaRPr lang="en-US" b="1" dirty="0"/>
          </a:p>
          <a:p>
            <a:pPr marL="457200" lvl="1" indent="0">
              <a:buNone/>
            </a:pPr>
            <a:endParaRPr lang="en-US" b="1" dirty="0">
              <a:latin typeface="Arial"/>
              <a:cs typeface="Arial"/>
            </a:endParaRPr>
          </a:p>
        </p:txBody>
      </p:sp>
      <p:sp>
        <p:nvSpPr>
          <p:cNvPr id="4" name="Slide Number Placeholder 3">
            <a:extLst>
              <a:ext uri="{FF2B5EF4-FFF2-40B4-BE49-F238E27FC236}">
                <a16:creationId xmlns:a16="http://schemas.microsoft.com/office/drawing/2014/main" id="{0F6079A2-0D3B-4B3B-8175-6D5751134FB4}"/>
              </a:ext>
            </a:extLst>
          </p:cNvPr>
          <p:cNvSpPr>
            <a:spLocks noGrp="1"/>
          </p:cNvSpPr>
          <p:nvPr>
            <p:ph type="sldNum" sz="quarter" idx="12"/>
          </p:nvPr>
        </p:nvSpPr>
        <p:spPr/>
        <p:txBody>
          <a:bodyPr/>
          <a:lstStyle/>
          <a:p>
            <a:fld id="{BBDB7499-F370-8348-83C5-507685BB046D}" type="slidenum">
              <a:rPr lang="en-US" smtClean="0"/>
              <a:pPr/>
              <a:t>13</a:t>
            </a:fld>
            <a:endParaRPr lang="en-US" sz="1600" dirty="0"/>
          </a:p>
        </p:txBody>
      </p:sp>
    </p:spTree>
    <p:extLst>
      <p:ext uri="{BB962C8B-B14F-4D97-AF65-F5344CB8AC3E}">
        <p14:creationId xmlns:p14="http://schemas.microsoft.com/office/powerpoint/2010/main" val="1441288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BF3B-C18D-4873-B49F-3BEB0CBD4E1A}"/>
              </a:ext>
            </a:extLst>
          </p:cNvPr>
          <p:cNvSpPr>
            <a:spLocks noGrp="1"/>
          </p:cNvSpPr>
          <p:nvPr>
            <p:ph type="title"/>
          </p:nvPr>
        </p:nvSpPr>
        <p:spPr/>
        <p:txBody>
          <a:bodyPr/>
          <a:lstStyle/>
          <a:p>
            <a:r>
              <a:rPr lang="en-US" dirty="0">
                <a:latin typeface="Arial"/>
                <a:cs typeface="Arial"/>
              </a:rPr>
              <a:t>Outline</a:t>
            </a:r>
            <a:endParaRPr lang="en-US" dirty="0"/>
          </a:p>
        </p:txBody>
      </p:sp>
      <p:sp>
        <p:nvSpPr>
          <p:cNvPr id="3" name="Content Placeholder 2">
            <a:extLst>
              <a:ext uri="{FF2B5EF4-FFF2-40B4-BE49-F238E27FC236}">
                <a16:creationId xmlns:a16="http://schemas.microsoft.com/office/drawing/2014/main" id="{914838EC-44C8-4F0E-8AC4-D113947B195B}"/>
              </a:ext>
            </a:extLst>
          </p:cNvPr>
          <p:cNvSpPr>
            <a:spLocks noGrp="1"/>
          </p:cNvSpPr>
          <p:nvPr>
            <p:ph idx="1"/>
          </p:nvPr>
        </p:nvSpPr>
        <p:spPr/>
        <p:txBody>
          <a:bodyPr vert="horz" lIns="91440" tIns="45720" rIns="91440" bIns="45720" rtlCol="0" anchor="t">
            <a:normAutofit/>
          </a:bodyPr>
          <a:lstStyle/>
          <a:p>
            <a:pPr marL="0" indent="0">
              <a:buNone/>
            </a:pPr>
            <a:r>
              <a:rPr lang="en-US" dirty="0">
                <a:latin typeface="Arial"/>
                <a:cs typeface="Arial"/>
              </a:rPr>
              <a:t>ML Integrity</a:t>
            </a:r>
            <a:endParaRPr lang="en-US" dirty="0"/>
          </a:p>
          <a:p>
            <a:pPr lvl="1">
              <a:buFont typeface="Wingdings" pitchFamily="2" charset="2"/>
              <a:buChar char="Ø"/>
            </a:pPr>
            <a:r>
              <a:rPr lang="en-US" b="1" dirty="0">
                <a:latin typeface="Arial"/>
                <a:cs typeface="Arial"/>
              </a:rPr>
              <a:t>Adversarial examples</a:t>
            </a:r>
            <a:endParaRPr lang="en-US" b="1" dirty="0"/>
          </a:p>
          <a:p>
            <a:pPr lvl="1">
              <a:buFont typeface="Wingdings" pitchFamily="2" charset="2"/>
              <a:buChar char="Ø"/>
            </a:pPr>
            <a:r>
              <a:rPr lang="en-US" b="1" dirty="0">
                <a:latin typeface="Arial"/>
                <a:cs typeface="Arial"/>
              </a:rPr>
              <a:t>Poisoning attacks</a:t>
            </a:r>
            <a:endParaRPr lang="en-US" b="1" dirty="0"/>
          </a:p>
          <a:p>
            <a:pPr marL="457200" lvl="1" indent="0">
              <a:buNone/>
            </a:pPr>
            <a:endParaRPr lang="en-US" b="1" dirty="0">
              <a:latin typeface="Arial"/>
              <a:cs typeface="Arial"/>
            </a:endParaRPr>
          </a:p>
          <a:p>
            <a:pPr marL="0" indent="0">
              <a:buNone/>
            </a:pPr>
            <a:r>
              <a:rPr lang="en-US" dirty="0">
                <a:latin typeface="Arial"/>
                <a:cs typeface="Arial"/>
              </a:rPr>
              <a:t>ML Confidentiality</a:t>
            </a:r>
          </a:p>
          <a:p>
            <a:pPr lvl="1">
              <a:buFont typeface="Wingdings" pitchFamily="2" charset="2"/>
              <a:buChar char="Ø"/>
            </a:pPr>
            <a:r>
              <a:rPr lang="en-US" b="1" dirty="0">
                <a:latin typeface="Arial"/>
                <a:cs typeface="Arial"/>
              </a:rPr>
              <a:t>Data extraction</a:t>
            </a:r>
            <a:endParaRPr lang="en-US" b="1" dirty="0"/>
          </a:p>
          <a:p>
            <a:pPr marL="457200" lvl="1" indent="0">
              <a:buNone/>
            </a:pPr>
            <a:endParaRPr lang="en-US" b="1" dirty="0">
              <a:latin typeface="Arial"/>
              <a:cs typeface="Arial"/>
            </a:endParaRPr>
          </a:p>
          <a:p>
            <a:pPr marL="0" indent="0">
              <a:buNone/>
            </a:pPr>
            <a:endParaRPr lang="en-US" dirty="0"/>
          </a:p>
        </p:txBody>
      </p:sp>
      <p:sp>
        <p:nvSpPr>
          <p:cNvPr id="4" name="Slide Number Placeholder 3">
            <a:extLst>
              <a:ext uri="{FF2B5EF4-FFF2-40B4-BE49-F238E27FC236}">
                <a16:creationId xmlns:a16="http://schemas.microsoft.com/office/drawing/2014/main" id="{0F6079A2-0D3B-4B3B-8175-6D5751134FB4}"/>
              </a:ext>
            </a:extLst>
          </p:cNvPr>
          <p:cNvSpPr>
            <a:spLocks noGrp="1"/>
          </p:cNvSpPr>
          <p:nvPr>
            <p:ph type="sldNum" sz="quarter" idx="12"/>
          </p:nvPr>
        </p:nvSpPr>
        <p:spPr/>
        <p:txBody>
          <a:bodyPr/>
          <a:lstStyle/>
          <a:p>
            <a:fld id="{BBDB7499-F370-8348-83C5-507685BB046D}" type="slidenum">
              <a:rPr lang="en-US" smtClean="0"/>
              <a:pPr/>
              <a:t>14</a:t>
            </a:fld>
            <a:endParaRPr lang="en-US" sz="1600" dirty="0"/>
          </a:p>
        </p:txBody>
      </p:sp>
      <p:sp>
        <p:nvSpPr>
          <p:cNvPr id="5" name="Arrow: Left 4">
            <a:extLst>
              <a:ext uri="{FF2B5EF4-FFF2-40B4-BE49-F238E27FC236}">
                <a16:creationId xmlns:a16="http://schemas.microsoft.com/office/drawing/2014/main" id="{662AC4F9-8F04-44BA-8E11-3732CF355858}"/>
              </a:ext>
            </a:extLst>
          </p:cNvPr>
          <p:cNvSpPr/>
          <p:nvPr/>
        </p:nvSpPr>
        <p:spPr>
          <a:xfrm>
            <a:off x="5736963" y="2464635"/>
            <a:ext cx="974651" cy="487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344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EEB7-AAE6-3048-8AF9-A1ECF67CCF67}"/>
              </a:ext>
            </a:extLst>
          </p:cNvPr>
          <p:cNvSpPr>
            <a:spLocks noGrp="1"/>
          </p:cNvSpPr>
          <p:nvPr>
            <p:ph type="title"/>
          </p:nvPr>
        </p:nvSpPr>
        <p:spPr/>
        <p:txBody>
          <a:bodyPr>
            <a:normAutofit/>
          </a:bodyPr>
          <a:lstStyle/>
          <a:p>
            <a:r>
              <a:rPr lang="en-US" dirty="0"/>
              <a:t>Adversarial examples: </a:t>
            </a:r>
            <a:r>
              <a:rPr lang="en-US" dirty="0">
                <a:solidFill>
                  <a:srgbClr val="7030A0"/>
                </a:solidFill>
              </a:rPr>
              <a:t>a curious </a:t>
            </a:r>
            <a:r>
              <a:rPr lang="en-US" i="1" dirty="0">
                <a:solidFill>
                  <a:srgbClr val="7030A0"/>
                </a:solidFill>
              </a:rPr>
              <a:t>bug </a:t>
            </a:r>
            <a:r>
              <a:rPr lang="en-US" dirty="0">
                <a:solidFill>
                  <a:srgbClr val="7030A0"/>
                </a:solidFill>
              </a:rPr>
              <a:t>in ML</a:t>
            </a:r>
            <a:br>
              <a:rPr lang="en-US" dirty="0">
                <a:solidFill>
                  <a:srgbClr val="7030A0"/>
                </a:solidFill>
              </a:rPr>
            </a:br>
            <a:r>
              <a:rPr lang="en-US" sz="1800" dirty="0">
                <a:solidFill>
                  <a:schemeClr val="bg1">
                    <a:lumMod val="50000"/>
                  </a:schemeClr>
                </a:solidFill>
              </a:rPr>
              <a:t>“Intriguing properties of neural networks”. </a:t>
            </a:r>
            <a:r>
              <a:rPr lang="en-US" sz="1800" dirty="0" err="1">
                <a:solidFill>
                  <a:schemeClr val="bg1">
                    <a:lumMod val="50000"/>
                  </a:schemeClr>
                </a:solidFill>
              </a:rPr>
              <a:t>Szegedy</a:t>
            </a:r>
            <a:r>
              <a:rPr lang="en-US" sz="1800" dirty="0">
                <a:solidFill>
                  <a:schemeClr val="bg1">
                    <a:lumMod val="50000"/>
                  </a:schemeClr>
                </a:solidFill>
              </a:rPr>
              <a:t> et al. 2013</a:t>
            </a:r>
            <a:br>
              <a:rPr lang="en-US" sz="1800" dirty="0">
                <a:solidFill>
                  <a:schemeClr val="bg1">
                    <a:lumMod val="50000"/>
                  </a:schemeClr>
                </a:solidFill>
              </a:rPr>
            </a:br>
            <a:r>
              <a:rPr lang="en-US" sz="1800" dirty="0">
                <a:solidFill>
                  <a:schemeClr val="bg1">
                    <a:lumMod val="50000"/>
                  </a:schemeClr>
                </a:solidFill>
              </a:rPr>
              <a:t>“Evasion attacks against machine learning at test time”. </a:t>
            </a:r>
            <a:r>
              <a:rPr lang="en-US" sz="1800" dirty="0" err="1">
                <a:solidFill>
                  <a:schemeClr val="bg1">
                    <a:lumMod val="50000"/>
                  </a:schemeClr>
                </a:solidFill>
              </a:rPr>
              <a:t>Biggio</a:t>
            </a:r>
            <a:r>
              <a:rPr lang="en-US" sz="1800" dirty="0">
                <a:solidFill>
                  <a:schemeClr val="bg1">
                    <a:lumMod val="50000"/>
                  </a:schemeClr>
                </a:solidFill>
              </a:rPr>
              <a:t> et al. 2013</a:t>
            </a:r>
            <a:endParaRPr lang="en-US" sz="1800" i="1" dirty="0">
              <a:solidFill>
                <a:srgbClr val="7030A0"/>
              </a:solidFill>
            </a:endParaRPr>
          </a:p>
        </p:txBody>
      </p:sp>
      <p:sp>
        <p:nvSpPr>
          <p:cNvPr id="4" name="Slide Number Placeholder 3">
            <a:extLst>
              <a:ext uri="{FF2B5EF4-FFF2-40B4-BE49-F238E27FC236}">
                <a16:creationId xmlns:a16="http://schemas.microsoft.com/office/drawing/2014/main" id="{534A902D-5EA0-B546-9B60-23F9F72759DC}"/>
              </a:ext>
            </a:extLst>
          </p:cNvPr>
          <p:cNvSpPr>
            <a:spLocks noGrp="1"/>
          </p:cNvSpPr>
          <p:nvPr>
            <p:ph type="sldNum" sz="quarter" idx="12"/>
          </p:nvPr>
        </p:nvSpPr>
        <p:spPr/>
        <p:txBody>
          <a:bodyPr/>
          <a:lstStyle/>
          <a:p>
            <a:fld id="{BBDB7499-F370-8348-83C5-507685BB046D}" type="slidenum">
              <a:rPr lang="en-US" smtClean="0"/>
              <a:pPr/>
              <a:t>15</a:t>
            </a:fld>
            <a:endParaRPr lang="en-US" sz="1600" dirty="0"/>
          </a:p>
        </p:txBody>
      </p:sp>
      <p:pic>
        <p:nvPicPr>
          <p:cNvPr id="7" name="Picture 6">
            <a:extLst>
              <a:ext uri="{FF2B5EF4-FFF2-40B4-BE49-F238E27FC236}">
                <a16:creationId xmlns:a16="http://schemas.microsoft.com/office/drawing/2014/main" id="{228FFC30-2114-0E41-A2F8-D0A2D1560112}"/>
              </a:ext>
            </a:extLst>
          </p:cNvPr>
          <p:cNvPicPr>
            <a:picLocks noChangeAspect="1"/>
          </p:cNvPicPr>
          <p:nvPr/>
        </p:nvPicPr>
        <p:blipFill>
          <a:blip r:embed="rId4"/>
          <a:stretch>
            <a:fillRect/>
          </a:stretch>
        </p:blipFill>
        <p:spPr>
          <a:xfrm>
            <a:off x="735001" y="2277966"/>
            <a:ext cx="2697806" cy="2697806"/>
          </a:xfrm>
          <a:prstGeom prst="rect">
            <a:avLst/>
          </a:prstGeom>
        </p:spPr>
      </p:pic>
      <p:sp>
        <p:nvSpPr>
          <p:cNvPr id="8" name="TextBox 7">
            <a:extLst>
              <a:ext uri="{FF2B5EF4-FFF2-40B4-BE49-F238E27FC236}">
                <a16:creationId xmlns:a16="http://schemas.microsoft.com/office/drawing/2014/main" id="{D08E5C0F-1E9D-5045-987C-0B6917E1C050}"/>
              </a:ext>
            </a:extLst>
          </p:cNvPr>
          <p:cNvSpPr txBox="1"/>
          <p:nvPr/>
        </p:nvSpPr>
        <p:spPr>
          <a:xfrm>
            <a:off x="725713" y="5038045"/>
            <a:ext cx="2716386" cy="523220"/>
          </a:xfrm>
          <a:prstGeom prst="rect">
            <a:avLst/>
          </a:prstGeom>
          <a:noFill/>
        </p:spPr>
        <p:txBody>
          <a:bodyPr wrap="none" rtlCol="0">
            <a:spAutoFit/>
          </a:bodyPr>
          <a:lstStyle/>
          <a:p>
            <a:pPr algn="ctr"/>
            <a:r>
              <a:rPr lang="en-US" sz="2800" b="1" dirty="0">
                <a:solidFill>
                  <a:srgbClr val="00B050"/>
                </a:solidFill>
                <a:cs typeface="Times New Roman" panose="02020603050405020304" pitchFamily="18" charset="0"/>
              </a:rPr>
              <a:t>90% Tabby Cat</a:t>
            </a:r>
          </a:p>
        </p:txBody>
      </p:sp>
      <p:pic>
        <p:nvPicPr>
          <p:cNvPr id="9" name="Picture 8">
            <a:extLst>
              <a:ext uri="{FF2B5EF4-FFF2-40B4-BE49-F238E27FC236}">
                <a16:creationId xmlns:a16="http://schemas.microsoft.com/office/drawing/2014/main" id="{81FB6DE0-A634-EE45-B089-EC704FD0B9E8}"/>
              </a:ext>
            </a:extLst>
          </p:cNvPr>
          <p:cNvPicPr>
            <a:picLocks noChangeAspect="1"/>
          </p:cNvPicPr>
          <p:nvPr/>
        </p:nvPicPr>
        <p:blipFill>
          <a:blip r:embed="rId5"/>
          <a:stretch>
            <a:fillRect/>
          </a:stretch>
        </p:blipFill>
        <p:spPr>
          <a:xfrm>
            <a:off x="8808165" y="2277966"/>
            <a:ext cx="2697806" cy="2697806"/>
          </a:xfrm>
          <a:prstGeom prst="rect">
            <a:avLst/>
          </a:prstGeom>
        </p:spPr>
      </p:pic>
      <p:sp>
        <p:nvSpPr>
          <p:cNvPr id="10" name="TextBox 9">
            <a:extLst>
              <a:ext uri="{FF2B5EF4-FFF2-40B4-BE49-F238E27FC236}">
                <a16:creationId xmlns:a16="http://schemas.microsoft.com/office/drawing/2014/main" id="{255108DD-7A55-1046-8674-166D0FCF5D5F}"/>
              </a:ext>
            </a:extLst>
          </p:cNvPr>
          <p:cNvSpPr txBox="1"/>
          <p:nvPr/>
        </p:nvSpPr>
        <p:spPr>
          <a:xfrm>
            <a:off x="8585966" y="5038045"/>
            <a:ext cx="3142208" cy="523220"/>
          </a:xfrm>
          <a:prstGeom prst="rect">
            <a:avLst/>
          </a:prstGeom>
          <a:noFill/>
        </p:spPr>
        <p:txBody>
          <a:bodyPr wrap="none" rtlCol="0">
            <a:spAutoFit/>
          </a:bodyPr>
          <a:lstStyle/>
          <a:p>
            <a:pPr algn="ctr"/>
            <a:r>
              <a:rPr lang="en-US" sz="2800" b="1" dirty="0">
                <a:solidFill>
                  <a:srgbClr val="FF0000"/>
                </a:solidFill>
                <a:cs typeface="Times New Roman" panose="02020603050405020304" pitchFamily="18" charset="0"/>
              </a:rPr>
              <a:t>100% Guacamole</a:t>
            </a:r>
          </a:p>
        </p:txBody>
      </p:sp>
      <p:pic>
        <p:nvPicPr>
          <p:cNvPr id="11" name="Picture 10">
            <a:extLst>
              <a:ext uri="{FF2B5EF4-FFF2-40B4-BE49-F238E27FC236}">
                <a16:creationId xmlns:a16="http://schemas.microsoft.com/office/drawing/2014/main" id="{BF0D30C9-CA66-D24C-AA53-8A0830829E8F}"/>
              </a:ext>
            </a:extLst>
          </p:cNvPr>
          <p:cNvPicPr>
            <a:picLocks noChangeAspect="1"/>
          </p:cNvPicPr>
          <p:nvPr/>
        </p:nvPicPr>
        <p:blipFill>
          <a:blip r:embed="rId6"/>
          <a:stretch>
            <a:fillRect/>
          </a:stretch>
        </p:blipFill>
        <p:spPr>
          <a:xfrm>
            <a:off x="4771583" y="2277966"/>
            <a:ext cx="2697806" cy="2697806"/>
          </a:xfrm>
          <a:prstGeom prst="rect">
            <a:avLst/>
          </a:prstGeom>
        </p:spPr>
      </p:pic>
      <p:sp>
        <p:nvSpPr>
          <p:cNvPr id="12" name="Plus 11">
            <a:extLst>
              <a:ext uri="{FF2B5EF4-FFF2-40B4-BE49-F238E27FC236}">
                <a16:creationId xmlns:a16="http://schemas.microsoft.com/office/drawing/2014/main" id="{53DE134D-14DB-F34F-948D-37A3C64D6F8B}"/>
              </a:ext>
            </a:extLst>
          </p:cNvPr>
          <p:cNvSpPr/>
          <p:nvPr/>
        </p:nvSpPr>
        <p:spPr>
          <a:xfrm>
            <a:off x="3659993" y="3186311"/>
            <a:ext cx="867152" cy="867152"/>
          </a:xfrm>
          <a:prstGeom prst="mathPlus">
            <a:avLst>
              <a:gd name="adj1" fmla="val 19287"/>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800">
              <a:latin typeface="Times New Roman" panose="02020603050405020304" pitchFamily="18" charset="0"/>
              <a:cs typeface="Times New Roman" panose="02020603050405020304" pitchFamily="18" charset="0"/>
            </a:endParaRPr>
          </a:p>
        </p:txBody>
      </p:sp>
      <p:sp>
        <p:nvSpPr>
          <p:cNvPr id="13" name="Equal 12">
            <a:extLst>
              <a:ext uri="{FF2B5EF4-FFF2-40B4-BE49-F238E27FC236}">
                <a16:creationId xmlns:a16="http://schemas.microsoft.com/office/drawing/2014/main" id="{90F96BAA-6A90-8A4D-B56B-87E35ED59266}"/>
              </a:ext>
            </a:extLst>
          </p:cNvPr>
          <p:cNvSpPr/>
          <p:nvPr/>
        </p:nvSpPr>
        <p:spPr>
          <a:xfrm>
            <a:off x="7701499" y="3223365"/>
            <a:ext cx="871006" cy="871006"/>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6AA982BC-1390-5E40-9690-113A141F9DEF}"/>
              </a:ext>
            </a:extLst>
          </p:cNvPr>
          <p:cNvSpPr txBox="1"/>
          <p:nvPr/>
        </p:nvSpPr>
        <p:spPr>
          <a:xfrm>
            <a:off x="4529352" y="5038045"/>
            <a:ext cx="3182283" cy="523220"/>
          </a:xfrm>
          <a:prstGeom prst="rect">
            <a:avLst/>
          </a:prstGeom>
          <a:noFill/>
        </p:spPr>
        <p:txBody>
          <a:bodyPr wrap="none" rtlCol="0">
            <a:spAutoFit/>
          </a:bodyPr>
          <a:lstStyle/>
          <a:p>
            <a:pPr algn="ctr"/>
            <a:r>
              <a:rPr lang="en-US" sz="2800" b="1" dirty="0">
                <a:cs typeface="Times New Roman" panose="02020603050405020304" pitchFamily="18" charset="0"/>
              </a:rPr>
              <a:t>Adversarial noise</a:t>
            </a:r>
          </a:p>
        </p:txBody>
      </p:sp>
    </p:spTree>
    <p:custDataLst>
      <p:tags r:id="rId1"/>
    </p:custDataLst>
    <p:extLst>
      <p:ext uri="{BB962C8B-B14F-4D97-AF65-F5344CB8AC3E}">
        <p14:creationId xmlns:p14="http://schemas.microsoft.com/office/powerpoint/2010/main" val="349508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5990-2C56-D34D-8972-036C7D0EEB36}"/>
              </a:ext>
            </a:extLst>
          </p:cNvPr>
          <p:cNvSpPr>
            <a:spLocks noGrp="1"/>
          </p:cNvSpPr>
          <p:nvPr>
            <p:ph type="title"/>
          </p:nvPr>
        </p:nvSpPr>
        <p:spPr/>
        <p:txBody>
          <a:bodyPr/>
          <a:lstStyle/>
          <a:p>
            <a:r>
              <a:rPr lang="en-US" dirty="0"/>
              <a:t>Why do adversarial examples matter?</a:t>
            </a:r>
          </a:p>
        </p:txBody>
      </p:sp>
      <p:sp>
        <p:nvSpPr>
          <p:cNvPr id="3" name="Content Placeholder 2">
            <a:extLst>
              <a:ext uri="{FF2B5EF4-FFF2-40B4-BE49-F238E27FC236}">
                <a16:creationId xmlns:a16="http://schemas.microsoft.com/office/drawing/2014/main" id="{654710C7-1FA8-324A-B548-15ED2CA2472A}"/>
              </a:ext>
            </a:extLst>
          </p:cNvPr>
          <p:cNvSpPr>
            <a:spLocks noGrp="1"/>
          </p:cNvSpPr>
          <p:nvPr>
            <p:ph idx="1"/>
          </p:nvPr>
        </p:nvSpPr>
        <p:spPr/>
        <p:txBody>
          <a:bodyPr/>
          <a:lstStyle/>
          <a:p>
            <a:pPr marL="0" indent="0">
              <a:buNone/>
            </a:pPr>
            <a:r>
              <a:rPr lang="en-US" dirty="0"/>
              <a:t>For understanding ML</a:t>
            </a:r>
          </a:p>
          <a:p>
            <a:pPr lvl="1">
              <a:buFont typeface="Wingdings" pitchFamily="2" charset="2"/>
              <a:buChar char="Ø"/>
            </a:pPr>
            <a:r>
              <a:rPr lang="en-US" dirty="0"/>
              <a:t> what is the model learning?</a:t>
            </a:r>
          </a:p>
          <a:p>
            <a:pPr lvl="1">
              <a:buFont typeface="Wingdings" pitchFamily="2" charset="2"/>
              <a:buChar char="Ø"/>
            </a:pPr>
            <a:r>
              <a:rPr lang="en-US" dirty="0"/>
              <a:t> why do brittle models </a:t>
            </a:r>
            <a:r>
              <a:rPr lang="en-US" i="1" dirty="0"/>
              <a:t>generalize?</a:t>
            </a:r>
          </a:p>
          <a:p>
            <a:pPr lvl="1">
              <a:buFont typeface="Wingdings" pitchFamily="2" charset="2"/>
              <a:buChar char="Ø"/>
            </a:pPr>
            <a:endParaRPr lang="en-US" dirty="0"/>
          </a:p>
          <a:p>
            <a:pPr marL="0" indent="0">
              <a:buNone/>
            </a:pPr>
            <a:r>
              <a:rPr lang="en-US" b="1" dirty="0"/>
              <a:t>For security:</a:t>
            </a:r>
          </a:p>
          <a:p>
            <a:pPr lvl="1">
              <a:buFont typeface="Wingdings" pitchFamily="2" charset="2"/>
              <a:buChar char="Ø"/>
            </a:pPr>
            <a:r>
              <a:rPr lang="en-US" b="1" dirty="0"/>
              <a:t> will my ML system </a:t>
            </a:r>
            <a:r>
              <a:rPr lang="en-US" b="1" dirty="0">
                <a:solidFill>
                  <a:schemeClr val="accent6"/>
                </a:solidFill>
              </a:rPr>
              <a:t>fail unexpectedly?</a:t>
            </a:r>
          </a:p>
          <a:p>
            <a:pPr lvl="1">
              <a:buFont typeface="Wingdings" pitchFamily="2" charset="2"/>
              <a:buChar char="Ø"/>
            </a:pPr>
            <a:r>
              <a:rPr lang="en-US" b="1" dirty="0"/>
              <a:t> can my ML system be </a:t>
            </a:r>
            <a:r>
              <a:rPr lang="en-US" b="1" dirty="0">
                <a:solidFill>
                  <a:schemeClr val="accent6"/>
                </a:solidFill>
              </a:rPr>
              <a:t>attacked?</a:t>
            </a:r>
          </a:p>
          <a:p>
            <a:pPr lvl="1">
              <a:buFont typeface="Wingdings" pitchFamily="2" charset="2"/>
              <a:buChar char="Ø"/>
            </a:pPr>
            <a:endParaRPr lang="en-US" b="1" dirty="0"/>
          </a:p>
        </p:txBody>
      </p:sp>
      <p:sp>
        <p:nvSpPr>
          <p:cNvPr id="4" name="Slide Number Placeholder 3">
            <a:extLst>
              <a:ext uri="{FF2B5EF4-FFF2-40B4-BE49-F238E27FC236}">
                <a16:creationId xmlns:a16="http://schemas.microsoft.com/office/drawing/2014/main" id="{21159F19-B001-DA41-BDA5-0C50EDF810C6}"/>
              </a:ext>
            </a:extLst>
          </p:cNvPr>
          <p:cNvSpPr>
            <a:spLocks noGrp="1"/>
          </p:cNvSpPr>
          <p:nvPr>
            <p:ph type="sldNum" sz="quarter" idx="12"/>
          </p:nvPr>
        </p:nvSpPr>
        <p:spPr/>
        <p:txBody>
          <a:bodyPr/>
          <a:lstStyle/>
          <a:p>
            <a:fld id="{BBDB7499-F370-8348-83C5-507685BB046D}" type="slidenum">
              <a:rPr lang="en-US" smtClean="0"/>
              <a:pPr/>
              <a:t>16</a:t>
            </a:fld>
            <a:endParaRPr lang="en-US" sz="1600" dirty="0"/>
          </a:p>
        </p:txBody>
      </p:sp>
      <p:grpSp>
        <p:nvGrpSpPr>
          <p:cNvPr id="11" name="Group 10">
            <a:extLst>
              <a:ext uri="{FF2B5EF4-FFF2-40B4-BE49-F238E27FC236}">
                <a16:creationId xmlns:a16="http://schemas.microsoft.com/office/drawing/2014/main" id="{A179695A-0093-154A-A587-1319515F5114}"/>
              </a:ext>
            </a:extLst>
          </p:cNvPr>
          <p:cNvGrpSpPr/>
          <p:nvPr/>
        </p:nvGrpSpPr>
        <p:grpSpPr>
          <a:xfrm>
            <a:off x="8047554" y="1646238"/>
            <a:ext cx="3475040" cy="2148089"/>
            <a:chOff x="7745733" y="283343"/>
            <a:chExt cx="3475040" cy="2148089"/>
          </a:xfrm>
        </p:grpSpPr>
        <p:sp>
          <p:nvSpPr>
            <p:cNvPr id="5" name="Rectangle 4">
              <a:extLst>
                <a:ext uri="{FF2B5EF4-FFF2-40B4-BE49-F238E27FC236}">
                  <a16:creationId xmlns:a16="http://schemas.microsoft.com/office/drawing/2014/main" id="{30C9E2AA-5760-BD45-BE5A-337F64AC5B8E}"/>
                </a:ext>
              </a:extLst>
            </p:cNvPr>
            <p:cNvSpPr/>
            <p:nvPr/>
          </p:nvSpPr>
          <p:spPr>
            <a:xfrm>
              <a:off x="7804404" y="317667"/>
              <a:ext cx="1728216" cy="14949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772" name="Picture 4" descr="interpretability – Machine Learning Blog | ML@CMU | Carnegie Mellon  University">
              <a:extLst>
                <a:ext uri="{FF2B5EF4-FFF2-40B4-BE49-F238E27FC236}">
                  <a16:creationId xmlns:a16="http://schemas.microsoft.com/office/drawing/2014/main" id="{901559FA-3CBF-3746-B4AB-F3722930C66B}"/>
                </a:ext>
              </a:extLst>
            </p:cNvPr>
            <p:cNvPicPr>
              <a:picLocks noChangeAspect="1" noChangeArrowheads="1"/>
            </p:cNvPicPr>
            <p:nvPr/>
          </p:nvPicPr>
          <p:blipFill rotWithShape="1">
            <a:blip r:embed="rId3" cstate="screen">
              <a:clrChange>
                <a:clrFrom>
                  <a:srgbClr val="E9F4FF"/>
                </a:clrFrom>
                <a:clrTo>
                  <a:srgbClr val="E9F4FF">
                    <a:alpha val="0"/>
                  </a:srgbClr>
                </a:clrTo>
              </a:clrChange>
              <a:extLst>
                <a:ext uri="{BEBA8EAE-BF5A-486C-A8C5-ECC9F3942E4B}">
                  <a14:imgProps xmlns:a14="http://schemas.microsoft.com/office/drawing/2010/main">
                    <a14:imgLayer r:embed="rId4">
                      <a14:imgEffect>
                        <a14:backgroundRemoval t="4338" b="98402" l="1975" r="98590">
                          <a14:foregroundMark x1="72920" y1="78995" x2="72920" y2="78995"/>
                          <a14:foregroundMark x1="70663" y1="71233" x2="76305" y2="73744"/>
                          <a14:foregroundMark x1="76305" y1="73744" x2="76728" y2="74201"/>
                          <a14:foregroundMark x1="92525" y1="93379" x2="95205" y2="86758"/>
                          <a14:foregroundMark x1="7334" y1="57306" x2="7757" y2="30822"/>
                          <a14:foregroundMark x1="11001" y1="61416" x2="11848" y2="34932"/>
                          <a14:foregroundMark x1="4090" y1="4566" x2="4513" y2="70548"/>
                          <a14:foregroundMark x1="1975" y1="65068" x2="1975" y2="11644"/>
                          <a14:foregroundMark x1="11566" y1="4795" x2="47955" y2="5936"/>
                          <a14:foregroundMark x1="47955" y1="5936" x2="48942" y2="12100"/>
                          <a14:foregroundMark x1="63470" y1="72146" x2="63470" y2="65982"/>
                          <a14:foregroundMark x1="67701" y1="68037" x2="85614" y2="73973"/>
                          <a14:foregroundMark x1="85614" y1="73973" x2="90691" y2="77854"/>
                          <a14:foregroundMark x1="90691" y1="77854" x2="90832" y2="77626"/>
                          <a14:foregroundMark x1="74330" y1="80365" x2="80113" y2="80822"/>
                          <a14:foregroundMark x1="80113" y1="80822" x2="88293" y2="84475"/>
                          <a14:foregroundMark x1="59944" y1="72146" x2="64880" y2="75571"/>
                          <a14:foregroundMark x1="64880" y1="75571" x2="64880" y2="75799"/>
                          <a14:foregroundMark x1="95910" y1="84475" x2="94640" y2="98858"/>
                          <a14:foregroundMark x1="98731" y1="86073" x2="98449" y2="92466"/>
                          <a14:foregroundMark x1="53173" y1="38356" x2="53173" y2="38356"/>
                          <a14:foregroundMark x1="53173" y1="38356" x2="53173" y2="38356"/>
                          <a14:foregroundMark x1="53315" y1="37900" x2="57687" y2="38356"/>
                          <a14:backgroundMark x1="70804" y1="36758" x2="76164" y2="36758"/>
                          <a14:backgroundMark x1="76164" y1="36758" x2="70945" y2="38813"/>
                          <a14:backgroundMark x1="70945" y1="38813" x2="68124" y2="30822"/>
                          <a14:backgroundMark x1="68124" y1="30822" x2="66996" y2="48174"/>
                          <a14:backgroundMark x1="66996" y1="48174" x2="75599" y2="49543"/>
                          <a14:backgroundMark x1="75599" y1="49543" x2="88011" y2="47489"/>
                          <a14:backgroundMark x1="88011" y1="47489" x2="81382" y2="50913"/>
                          <a14:backgroundMark x1="81382" y1="50913" x2="88717" y2="50457"/>
                          <a14:backgroundMark x1="88717" y1="50457" x2="87306" y2="30365"/>
                          <a14:backgroundMark x1="87306" y1="30365" x2="88717" y2="40183"/>
                          <a14:backgroundMark x1="88717" y1="40183" x2="88575" y2="28995"/>
                          <a14:backgroundMark x1="88575" y1="28995" x2="66996" y2="26941"/>
                          <a14:backgroundMark x1="66996" y1="26941" x2="66996" y2="27169"/>
                        </a14:backgroundRemoval>
                      </a14:imgEffect>
                    </a14:imgLayer>
                  </a14:imgProps>
                </a:ext>
                <a:ext uri="{28A0092B-C50C-407E-A947-70E740481C1C}">
                  <a14:useLocalDpi xmlns:a14="http://schemas.microsoft.com/office/drawing/2010/main"/>
                </a:ext>
              </a:extLst>
            </a:blip>
            <a:srcRect/>
            <a:stretch/>
          </p:blipFill>
          <p:spPr bwMode="auto">
            <a:xfrm>
              <a:off x="7745733" y="283343"/>
              <a:ext cx="3475040" cy="214808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B0425048-E348-914C-8BAE-49FE2A3980A3}"/>
                    </a:ext>
                  </a:extLst>
                </p14:cNvPr>
                <p14:cNvContentPartPr/>
                <p14:nvPr/>
              </p14:nvContentPartPr>
              <p14:xfrm>
                <a:off x="9618408" y="1097064"/>
                <a:ext cx="37440" cy="9360"/>
              </p14:xfrm>
            </p:contentPart>
          </mc:Choice>
          <mc:Fallback xmlns="">
            <p:pic>
              <p:nvPicPr>
                <p:cNvPr id="8" name="Ink 7">
                  <a:extLst>
                    <a:ext uri="{FF2B5EF4-FFF2-40B4-BE49-F238E27FC236}">
                      <a16:creationId xmlns:a16="http://schemas.microsoft.com/office/drawing/2014/main" id="{B0425048-E348-914C-8BAE-49FE2A3980A3}"/>
                    </a:ext>
                  </a:extLst>
                </p:cNvPr>
                <p:cNvPicPr/>
                <p:nvPr/>
              </p:nvPicPr>
              <p:blipFill>
                <a:blip r:embed="rId6"/>
                <a:stretch>
                  <a:fillRect/>
                </a:stretch>
              </p:blipFill>
              <p:spPr>
                <a:xfrm>
                  <a:off x="9609768" y="1088424"/>
                  <a:ext cx="5508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07FBEB7-0C01-2B4B-BFA6-BD2F8D465716}"/>
                    </a:ext>
                  </a:extLst>
                </p14:cNvPr>
                <p14:cNvContentPartPr/>
                <p14:nvPr/>
              </p14:nvContentPartPr>
              <p14:xfrm>
                <a:off x="9665568" y="1100304"/>
                <a:ext cx="61200" cy="7560"/>
              </p14:xfrm>
            </p:contentPart>
          </mc:Choice>
          <mc:Fallback xmlns="">
            <p:pic>
              <p:nvPicPr>
                <p:cNvPr id="9" name="Ink 8">
                  <a:extLst>
                    <a:ext uri="{FF2B5EF4-FFF2-40B4-BE49-F238E27FC236}">
                      <a16:creationId xmlns:a16="http://schemas.microsoft.com/office/drawing/2014/main" id="{007FBEB7-0C01-2B4B-BFA6-BD2F8D465716}"/>
                    </a:ext>
                  </a:extLst>
                </p:cNvPr>
                <p:cNvPicPr/>
                <p:nvPr/>
              </p:nvPicPr>
              <p:blipFill>
                <a:blip r:embed="rId8"/>
                <a:stretch>
                  <a:fillRect/>
                </a:stretch>
              </p:blipFill>
              <p:spPr>
                <a:xfrm>
                  <a:off x="9656568" y="1091304"/>
                  <a:ext cx="788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3AFB6C0E-7CA2-0F42-BA24-17292C14FF43}"/>
                    </a:ext>
                  </a:extLst>
                </p14:cNvPr>
                <p14:cNvContentPartPr/>
                <p14:nvPr/>
              </p14:nvContentPartPr>
              <p14:xfrm>
                <a:off x="9746568" y="1095984"/>
                <a:ext cx="4680" cy="12600"/>
              </p14:xfrm>
            </p:contentPart>
          </mc:Choice>
          <mc:Fallback xmlns="">
            <p:pic>
              <p:nvPicPr>
                <p:cNvPr id="10" name="Ink 9">
                  <a:extLst>
                    <a:ext uri="{FF2B5EF4-FFF2-40B4-BE49-F238E27FC236}">
                      <a16:creationId xmlns:a16="http://schemas.microsoft.com/office/drawing/2014/main" id="{3AFB6C0E-7CA2-0F42-BA24-17292C14FF43}"/>
                    </a:ext>
                  </a:extLst>
                </p:cNvPr>
                <p:cNvPicPr/>
                <p:nvPr/>
              </p:nvPicPr>
              <p:blipFill>
                <a:blip r:embed="rId10"/>
                <a:stretch>
                  <a:fillRect/>
                </a:stretch>
              </p:blipFill>
              <p:spPr>
                <a:xfrm>
                  <a:off x="9737568" y="1087344"/>
                  <a:ext cx="22320" cy="30240"/>
                </a:xfrm>
                <a:prstGeom prst="rect">
                  <a:avLst/>
                </a:prstGeom>
              </p:spPr>
            </p:pic>
          </mc:Fallback>
        </mc:AlternateContent>
      </p:grpSp>
      <p:pic>
        <p:nvPicPr>
          <p:cNvPr id="14" name="Picture 2" descr="Russian hackers feverishly working to steal COVID-19 vaccine research,  governments say | FiercePharma">
            <a:extLst>
              <a:ext uri="{FF2B5EF4-FFF2-40B4-BE49-F238E27FC236}">
                <a16:creationId xmlns:a16="http://schemas.microsoft.com/office/drawing/2014/main" id="{3D9F7CF5-6037-BC4D-9F5F-36310C05CAF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046684" y="4134847"/>
            <a:ext cx="2681490" cy="1790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161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B6AD-30FF-C54A-AC12-06E1F9768DF5}"/>
              </a:ext>
            </a:extLst>
          </p:cNvPr>
          <p:cNvSpPr>
            <a:spLocks noGrp="1"/>
          </p:cNvSpPr>
          <p:nvPr>
            <p:ph type="title"/>
          </p:nvPr>
        </p:nvSpPr>
        <p:spPr>
          <a:xfrm>
            <a:off x="463825" y="410368"/>
            <a:ext cx="11516139" cy="1325563"/>
          </a:xfrm>
        </p:spPr>
        <p:txBody>
          <a:bodyPr>
            <a:normAutofit/>
          </a:bodyPr>
          <a:lstStyle/>
          <a:p>
            <a:r>
              <a:rPr lang="en-US" dirty="0"/>
              <a:t>Example: </a:t>
            </a:r>
            <a:r>
              <a:rPr lang="en-US" dirty="0">
                <a:solidFill>
                  <a:srgbClr val="0070C0"/>
                </a:solidFill>
              </a:rPr>
              <a:t>evading</a:t>
            </a:r>
            <a:r>
              <a:rPr lang="en-US" dirty="0"/>
              <a:t> </a:t>
            </a:r>
            <a:r>
              <a:rPr lang="en-US" dirty="0">
                <a:solidFill>
                  <a:srgbClr val="0070C0"/>
                </a:solidFill>
              </a:rPr>
              <a:t>online </a:t>
            </a:r>
            <a:r>
              <a:rPr lang="en-US" i="1" dirty="0">
                <a:solidFill>
                  <a:srgbClr val="0070C0"/>
                </a:solidFill>
              </a:rPr>
              <a:t>content</a:t>
            </a:r>
            <a:r>
              <a:rPr lang="en-US" dirty="0">
                <a:solidFill>
                  <a:srgbClr val="0070C0"/>
                </a:solidFill>
              </a:rPr>
              <a:t> blocking.</a:t>
            </a:r>
          </a:p>
        </p:txBody>
      </p:sp>
      <p:sp>
        <p:nvSpPr>
          <p:cNvPr id="4" name="Slide Number Placeholder 3">
            <a:extLst>
              <a:ext uri="{FF2B5EF4-FFF2-40B4-BE49-F238E27FC236}">
                <a16:creationId xmlns:a16="http://schemas.microsoft.com/office/drawing/2014/main" id="{A2334BBB-965F-044E-B1F2-7D5B22E03E26}"/>
              </a:ext>
            </a:extLst>
          </p:cNvPr>
          <p:cNvSpPr>
            <a:spLocks noGrp="1"/>
          </p:cNvSpPr>
          <p:nvPr>
            <p:ph type="sldNum" sz="quarter" idx="12"/>
          </p:nvPr>
        </p:nvSpPr>
        <p:spPr/>
        <p:txBody>
          <a:bodyPr/>
          <a:lstStyle/>
          <a:p>
            <a:fld id="{BBDB7499-F370-8348-83C5-507685BB046D}" type="slidenum">
              <a:rPr lang="en-US" smtClean="0"/>
              <a:pPr/>
              <a:t>17</a:t>
            </a:fld>
            <a:endParaRPr lang="en-US" sz="1600" dirty="0"/>
          </a:p>
        </p:txBody>
      </p:sp>
      <p:grpSp>
        <p:nvGrpSpPr>
          <p:cNvPr id="6" name="Group 5">
            <a:extLst>
              <a:ext uri="{FF2B5EF4-FFF2-40B4-BE49-F238E27FC236}">
                <a16:creationId xmlns:a16="http://schemas.microsoft.com/office/drawing/2014/main" id="{622A5A92-4BD2-094B-8F24-20F9957B0F47}"/>
              </a:ext>
            </a:extLst>
          </p:cNvPr>
          <p:cNvGrpSpPr>
            <a:grpSpLocks noChangeAspect="1"/>
          </p:cNvGrpSpPr>
          <p:nvPr/>
        </p:nvGrpSpPr>
        <p:grpSpPr>
          <a:xfrm>
            <a:off x="566774" y="2051968"/>
            <a:ext cx="4780884" cy="3480675"/>
            <a:chOff x="463825" y="2033434"/>
            <a:chExt cx="5937745" cy="4322916"/>
          </a:xfrm>
        </p:grpSpPr>
        <p:grpSp>
          <p:nvGrpSpPr>
            <p:cNvPr id="10" name="Group 9">
              <a:extLst>
                <a:ext uri="{FF2B5EF4-FFF2-40B4-BE49-F238E27FC236}">
                  <a16:creationId xmlns:a16="http://schemas.microsoft.com/office/drawing/2014/main" id="{C9302393-B39E-E546-8CB8-22471F5C1ADA}"/>
                </a:ext>
              </a:extLst>
            </p:cNvPr>
            <p:cNvGrpSpPr/>
            <p:nvPr/>
          </p:nvGrpSpPr>
          <p:grpSpPr>
            <a:xfrm>
              <a:off x="463825" y="2033434"/>
              <a:ext cx="5937745" cy="4322916"/>
              <a:chOff x="4766400" y="2127600"/>
              <a:chExt cx="5937745" cy="4322916"/>
            </a:xfrm>
          </p:grpSpPr>
          <p:pic>
            <p:nvPicPr>
              <p:cNvPr id="13" name="Picture 12">
                <a:extLst>
                  <a:ext uri="{FF2B5EF4-FFF2-40B4-BE49-F238E27FC236}">
                    <a16:creationId xmlns:a16="http://schemas.microsoft.com/office/drawing/2014/main" id="{FF2729E8-9108-DD47-B18F-2EA6A4385D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400" y="2127600"/>
                <a:ext cx="5936400" cy="432291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2DCFB8C-0B9D-EB4C-B33D-F62C328D01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pic>
          <p:nvPicPr>
            <p:cNvPr id="17" name="Picture 2" descr="49 dead in New Zealand terror attack: latest - YouTube">
              <a:extLst>
                <a:ext uri="{FF2B5EF4-FFF2-40B4-BE49-F238E27FC236}">
                  <a16:creationId xmlns:a16="http://schemas.microsoft.com/office/drawing/2014/main" id="{7F43A692-3146-8645-8091-493D2168147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33311" y="3326666"/>
              <a:ext cx="4597428" cy="25860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636EE7B-C3E7-2F48-8515-44037D9F5EF5}"/>
              </a:ext>
            </a:extLst>
          </p:cNvPr>
          <p:cNvGrpSpPr>
            <a:grpSpLocks noChangeAspect="1"/>
          </p:cNvGrpSpPr>
          <p:nvPr/>
        </p:nvGrpSpPr>
        <p:grpSpPr>
          <a:xfrm>
            <a:off x="6747361" y="2047843"/>
            <a:ext cx="4786550" cy="3484800"/>
            <a:chOff x="4766400" y="2127600"/>
            <a:chExt cx="5937745" cy="4322916"/>
          </a:xfrm>
        </p:grpSpPr>
        <p:grpSp>
          <p:nvGrpSpPr>
            <p:cNvPr id="15" name="Group 14">
              <a:extLst>
                <a:ext uri="{FF2B5EF4-FFF2-40B4-BE49-F238E27FC236}">
                  <a16:creationId xmlns:a16="http://schemas.microsoft.com/office/drawing/2014/main" id="{3DC7FA4A-6A2B-AA4B-8D2B-730AD30336D2}"/>
                </a:ext>
              </a:extLst>
            </p:cNvPr>
            <p:cNvGrpSpPr>
              <a:grpSpLocks noChangeAspect="1"/>
            </p:cNvGrpSpPr>
            <p:nvPr/>
          </p:nvGrpSpPr>
          <p:grpSpPr>
            <a:xfrm>
              <a:off x="4766400" y="2127600"/>
              <a:ext cx="5936400" cy="4322916"/>
              <a:chOff x="4766774" y="1733583"/>
              <a:chExt cx="6477841" cy="4717196"/>
            </a:xfrm>
          </p:grpSpPr>
          <p:pic>
            <p:nvPicPr>
              <p:cNvPr id="18" name="Picture 17">
                <a:extLst>
                  <a:ext uri="{FF2B5EF4-FFF2-40B4-BE49-F238E27FC236}">
                    <a16:creationId xmlns:a16="http://schemas.microsoft.com/office/drawing/2014/main" id="{3F0FA2D2-8E73-F846-8B3F-9D06C8BB9F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19" name="Picture 6" descr="How to Watch Blocked Youtube Videos in your Country in 2020?">
                <a:extLst>
                  <a:ext uri="{FF2B5EF4-FFF2-40B4-BE49-F238E27FC236}">
                    <a16:creationId xmlns:a16="http://schemas.microsoft.com/office/drawing/2014/main" id="{A0902AE8-581C-D04B-9B6E-11254556AB2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854525B3-8A4D-2B41-B330-59A0CC34C9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sp>
        <p:nvSpPr>
          <p:cNvPr id="8" name="Right Arrow 7">
            <a:extLst>
              <a:ext uri="{FF2B5EF4-FFF2-40B4-BE49-F238E27FC236}">
                <a16:creationId xmlns:a16="http://schemas.microsoft.com/office/drawing/2014/main" id="{37EEBA66-1137-7E45-99F0-DE9BB1F7D960}"/>
              </a:ext>
            </a:extLst>
          </p:cNvPr>
          <p:cNvSpPr/>
          <p:nvPr/>
        </p:nvSpPr>
        <p:spPr>
          <a:xfrm>
            <a:off x="5510797" y="3637431"/>
            <a:ext cx="1094509" cy="8174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1667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B6AD-30FF-C54A-AC12-06E1F9768DF5}"/>
              </a:ext>
            </a:extLst>
          </p:cNvPr>
          <p:cNvSpPr>
            <a:spLocks noGrp="1"/>
          </p:cNvSpPr>
          <p:nvPr>
            <p:ph type="title"/>
          </p:nvPr>
        </p:nvSpPr>
        <p:spPr>
          <a:xfrm>
            <a:off x="463825" y="410368"/>
            <a:ext cx="11516139" cy="1325563"/>
          </a:xfrm>
        </p:spPr>
        <p:txBody>
          <a:bodyPr>
            <a:normAutofit/>
          </a:bodyPr>
          <a:lstStyle/>
          <a:p>
            <a:r>
              <a:rPr lang="en-US" dirty="0"/>
              <a:t>Example: </a:t>
            </a:r>
            <a:r>
              <a:rPr lang="en-US" dirty="0">
                <a:solidFill>
                  <a:srgbClr val="0070C0"/>
                </a:solidFill>
              </a:rPr>
              <a:t>evading</a:t>
            </a:r>
            <a:r>
              <a:rPr lang="en-US" dirty="0"/>
              <a:t> </a:t>
            </a:r>
            <a:r>
              <a:rPr lang="en-US" dirty="0">
                <a:solidFill>
                  <a:srgbClr val="0070C0"/>
                </a:solidFill>
              </a:rPr>
              <a:t>online </a:t>
            </a:r>
            <a:r>
              <a:rPr lang="en-US" i="1" dirty="0">
                <a:solidFill>
                  <a:srgbClr val="0070C0"/>
                </a:solidFill>
              </a:rPr>
              <a:t>content</a:t>
            </a:r>
            <a:r>
              <a:rPr lang="en-US" dirty="0">
                <a:solidFill>
                  <a:srgbClr val="0070C0"/>
                </a:solidFill>
              </a:rPr>
              <a:t> blocking.</a:t>
            </a:r>
          </a:p>
        </p:txBody>
      </p:sp>
      <p:sp>
        <p:nvSpPr>
          <p:cNvPr id="4" name="Slide Number Placeholder 3">
            <a:extLst>
              <a:ext uri="{FF2B5EF4-FFF2-40B4-BE49-F238E27FC236}">
                <a16:creationId xmlns:a16="http://schemas.microsoft.com/office/drawing/2014/main" id="{A2334BBB-965F-044E-B1F2-7D5B22E03E26}"/>
              </a:ext>
            </a:extLst>
          </p:cNvPr>
          <p:cNvSpPr>
            <a:spLocks noGrp="1"/>
          </p:cNvSpPr>
          <p:nvPr>
            <p:ph type="sldNum" sz="quarter" idx="12"/>
          </p:nvPr>
        </p:nvSpPr>
        <p:spPr/>
        <p:txBody>
          <a:bodyPr/>
          <a:lstStyle/>
          <a:p>
            <a:fld id="{BBDB7499-F370-8348-83C5-507685BB046D}" type="slidenum">
              <a:rPr lang="en-US" smtClean="0"/>
              <a:pPr/>
              <a:t>18</a:t>
            </a:fld>
            <a:endParaRPr lang="en-US" sz="1600" dirty="0"/>
          </a:p>
        </p:txBody>
      </p:sp>
      <p:grpSp>
        <p:nvGrpSpPr>
          <p:cNvPr id="6" name="Group 5">
            <a:extLst>
              <a:ext uri="{FF2B5EF4-FFF2-40B4-BE49-F238E27FC236}">
                <a16:creationId xmlns:a16="http://schemas.microsoft.com/office/drawing/2014/main" id="{622A5A92-4BD2-094B-8F24-20F9957B0F47}"/>
              </a:ext>
            </a:extLst>
          </p:cNvPr>
          <p:cNvGrpSpPr>
            <a:grpSpLocks noChangeAspect="1"/>
          </p:cNvGrpSpPr>
          <p:nvPr/>
        </p:nvGrpSpPr>
        <p:grpSpPr>
          <a:xfrm>
            <a:off x="566774" y="2051968"/>
            <a:ext cx="4780884" cy="3480675"/>
            <a:chOff x="463825" y="2033434"/>
            <a:chExt cx="5937745" cy="4322916"/>
          </a:xfrm>
        </p:grpSpPr>
        <p:grpSp>
          <p:nvGrpSpPr>
            <p:cNvPr id="10" name="Group 9">
              <a:extLst>
                <a:ext uri="{FF2B5EF4-FFF2-40B4-BE49-F238E27FC236}">
                  <a16:creationId xmlns:a16="http://schemas.microsoft.com/office/drawing/2014/main" id="{C9302393-B39E-E546-8CB8-22471F5C1ADA}"/>
                </a:ext>
              </a:extLst>
            </p:cNvPr>
            <p:cNvGrpSpPr/>
            <p:nvPr/>
          </p:nvGrpSpPr>
          <p:grpSpPr>
            <a:xfrm>
              <a:off x="463825" y="2033434"/>
              <a:ext cx="5937745" cy="4322916"/>
              <a:chOff x="4766400" y="2127600"/>
              <a:chExt cx="5937745" cy="4322916"/>
            </a:xfrm>
          </p:grpSpPr>
          <p:pic>
            <p:nvPicPr>
              <p:cNvPr id="13" name="Picture 12">
                <a:extLst>
                  <a:ext uri="{FF2B5EF4-FFF2-40B4-BE49-F238E27FC236}">
                    <a16:creationId xmlns:a16="http://schemas.microsoft.com/office/drawing/2014/main" id="{FF2729E8-9108-DD47-B18F-2EA6A4385D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400" y="2127600"/>
                <a:ext cx="5936400" cy="432291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2DCFB8C-0B9D-EB4C-B33D-F62C328D01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pic>
          <p:nvPicPr>
            <p:cNvPr id="17" name="Picture 2" descr="49 dead in New Zealand terror attack: latest - YouTube">
              <a:extLst>
                <a:ext uri="{FF2B5EF4-FFF2-40B4-BE49-F238E27FC236}">
                  <a16:creationId xmlns:a16="http://schemas.microsoft.com/office/drawing/2014/main" id="{7F43A692-3146-8645-8091-493D2168147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33311" y="3326666"/>
              <a:ext cx="4597428" cy="25860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636EE7B-C3E7-2F48-8515-44037D9F5EF5}"/>
              </a:ext>
            </a:extLst>
          </p:cNvPr>
          <p:cNvGrpSpPr>
            <a:grpSpLocks noChangeAspect="1"/>
          </p:cNvGrpSpPr>
          <p:nvPr/>
        </p:nvGrpSpPr>
        <p:grpSpPr>
          <a:xfrm>
            <a:off x="6747361" y="2047843"/>
            <a:ext cx="4786550" cy="3484800"/>
            <a:chOff x="4766400" y="2127600"/>
            <a:chExt cx="5937745" cy="4322916"/>
          </a:xfrm>
        </p:grpSpPr>
        <p:grpSp>
          <p:nvGrpSpPr>
            <p:cNvPr id="15" name="Group 14">
              <a:extLst>
                <a:ext uri="{FF2B5EF4-FFF2-40B4-BE49-F238E27FC236}">
                  <a16:creationId xmlns:a16="http://schemas.microsoft.com/office/drawing/2014/main" id="{3DC7FA4A-6A2B-AA4B-8D2B-730AD30336D2}"/>
                </a:ext>
              </a:extLst>
            </p:cNvPr>
            <p:cNvGrpSpPr>
              <a:grpSpLocks noChangeAspect="1"/>
            </p:cNvGrpSpPr>
            <p:nvPr/>
          </p:nvGrpSpPr>
          <p:grpSpPr>
            <a:xfrm>
              <a:off x="4766400" y="2127600"/>
              <a:ext cx="5936400" cy="4322916"/>
              <a:chOff x="4766774" y="1733583"/>
              <a:chExt cx="6477841" cy="4717196"/>
            </a:xfrm>
          </p:grpSpPr>
          <p:pic>
            <p:nvPicPr>
              <p:cNvPr id="18" name="Picture 17">
                <a:extLst>
                  <a:ext uri="{FF2B5EF4-FFF2-40B4-BE49-F238E27FC236}">
                    <a16:creationId xmlns:a16="http://schemas.microsoft.com/office/drawing/2014/main" id="{3F0FA2D2-8E73-F846-8B3F-9D06C8BB9F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19" name="Picture 6" descr="How to Watch Blocked Youtube Videos in your Country in 2020?">
                <a:extLst>
                  <a:ext uri="{FF2B5EF4-FFF2-40B4-BE49-F238E27FC236}">
                    <a16:creationId xmlns:a16="http://schemas.microsoft.com/office/drawing/2014/main" id="{A0902AE8-581C-D04B-9B6E-11254556AB2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854525B3-8A4D-2B41-B330-59A0CC34C9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sp>
        <p:nvSpPr>
          <p:cNvPr id="8" name="Right Arrow 7">
            <a:extLst>
              <a:ext uri="{FF2B5EF4-FFF2-40B4-BE49-F238E27FC236}">
                <a16:creationId xmlns:a16="http://schemas.microsoft.com/office/drawing/2014/main" id="{37EEBA66-1137-7E45-99F0-DE9BB1F7D960}"/>
              </a:ext>
            </a:extLst>
          </p:cNvPr>
          <p:cNvSpPr/>
          <p:nvPr/>
        </p:nvSpPr>
        <p:spPr>
          <a:xfrm>
            <a:off x="5510797" y="3637431"/>
            <a:ext cx="1094509" cy="8174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210DE70-530B-5742-B347-615C00848C64}"/>
              </a:ext>
            </a:extLst>
          </p:cNvPr>
          <p:cNvGrpSpPr/>
          <p:nvPr/>
        </p:nvGrpSpPr>
        <p:grpSpPr>
          <a:xfrm>
            <a:off x="2148444" y="3544513"/>
            <a:ext cx="7752237" cy="2651912"/>
            <a:chOff x="914295" y="1819081"/>
            <a:chExt cx="7752237" cy="2651912"/>
          </a:xfrm>
        </p:grpSpPr>
        <p:sp>
          <p:nvSpPr>
            <p:cNvPr id="21" name="Rectangle 20">
              <a:extLst>
                <a:ext uri="{FF2B5EF4-FFF2-40B4-BE49-F238E27FC236}">
                  <a16:creationId xmlns:a16="http://schemas.microsoft.com/office/drawing/2014/main" id="{8FC4CB12-1175-DB4C-949C-07697E892AED}"/>
                </a:ext>
              </a:extLst>
            </p:cNvPr>
            <p:cNvSpPr/>
            <p:nvPr/>
          </p:nvSpPr>
          <p:spPr>
            <a:xfrm>
              <a:off x="914295" y="1819081"/>
              <a:ext cx="7752237" cy="2651912"/>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FD0EE72F-058C-B64A-A332-06C56516461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5492"/>
            <a:stretch/>
          </p:blipFill>
          <p:spPr>
            <a:xfrm>
              <a:off x="914295" y="1819573"/>
              <a:ext cx="7752237" cy="718479"/>
            </a:xfrm>
            <a:prstGeom prst="rect">
              <a:avLst/>
            </a:prstGeom>
            <a:solidFill>
              <a:schemeClr val="bg1"/>
            </a:solidFill>
            <a:ln>
              <a:noFill/>
            </a:ln>
            <a:effectLst/>
          </p:spPr>
        </p:pic>
        <p:pic>
          <p:nvPicPr>
            <p:cNvPr id="23" name="Picture 22">
              <a:extLst>
                <a:ext uri="{FF2B5EF4-FFF2-40B4-BE49-F238E27FC236}">
                  <a16:creationId xmlns:a16="http://schemas.microsoft.com/office/drawing/2014/main" id="{23476FDD-BFAF-DD4F-BBF5-B9EEBEFDFAD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4295" y="2549927"/>
              <a:ext cx="7752237" cy="1921066"/>
            </a:xfrm>
            <a:prstGeom prst="rect">
              <a:avLst/>
            </a:prstGeom>
            <a:solidFill>
              <a:schemeClr val="bg1"/>
            </a:solidFill>
            <a:ln>
              <a:noFill/>
            </a:ln>
            <a:effectLst/>
          </p:spPr>
        </p:pic>
      </p:grpSp>
    </p:spTree>
    <p:custDataLst>
      <p:tags r:id="rId1"/>
    </p:custDataLst>
    <p:extLst>
      <p:ext uri="{BB962C8B-B14F-4D97-AF65-F5344CB8AC3E}">
        <p14:creationId xmlns:p14="http://schemas.microsoft.com/office/powerpoint/2010/main" val="4037955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B6AD-30FF-C54A-AC12-06E1F9768DF5}"/>
              </a:ext>
            </a:extLst>
          </p:cNvPr>
          <p:cNvSpPr>
            <a:spLocks noGrp="1"/>
          </p:cNvSpPr>
          <p:nvPr>
            <p:ph type="title"/>
          </p:nvPr>
        </p:nvSpPr>
        <p:spPr>
          <a:xfrm>
            <a:off x="463825" y="410368"/>
            <a:ext cx="11516139" cy="1325563"/>
          </a:xfrm>
        </p:spPr>
        <p:txBody>
          <a:bodyPr>
            <a:normAutofit/>
          </a:bodyPr>
          <a:lstStyle/>
          <a:p>
            <a:r>
              <a:rPr lang="en-US" dirty="0"/>
              <a:t>Example: </a:t>
            </a:r>
            <a:r>
              <a:rPr lang="en-US" dirty="0">
                <a:solidFill>
                  <a:srgbClr val="0070C0"/>
                </a:solidFill>
              </a:rPr>
              <a:t>evading</a:t>
            </a:r>
            <a:r>
              <a:rPr lang="en-US" dirty="0"/>
              <a:t> </a:t>
            </a:r>
            <a:r>
              <a:rPr lang="en-US" dirty="0">
                <a:solidFill>
                  <a:srgbClr val="0070C0"/>
                </a:solidFill>
              </a:rPr>
              <a:t>online </a:t>
            </a:r>
            <a:r>
              <a:rPr lang="en-US" i="1" dirty="0">
                <a:solidFill>
                  <a:srgbClr val="0070C0"/>
                </a:solidFill>
              </a:rPr>
              <a:t>content</a:t>
            </a:r>
            <a:r>
              <a:rPr lang="en-US" dirty="0">
                <a:solidFill>
                  <a:srgbClr val="0070C0"/>
                </a:solidFill>
              </a:rPr>
              <a:t> blocking.</a:t>
            </a:r>
          </a:p>
        </p:txBody>
      </p:sp>
      <p:sp>
        <p:nvSpPr>
          <p:cNvPr id="4" name="Slide Number Placeholder 3">
            <a:extLst>
              <a:ext uri="{FF2B5EF4-FFF2-40B4-BE49-F238E27FC236}">
                <a16:creationId xmlns:a16="http://schemas.microsoft.com/office/drawing/2014/main" id="{A2334BBB-965F-044E-B1F2-7D5B22E03E26}"/>
              </a:ext>
            </a:extLst>
          </p:cNvPr>
          <p:cNvSpPr>
            <a:spLocks noGrp="1"/>
          </p:cNvSpPr>
          <p:nvPr>
            <p:ph type="sldNum" sz="quarter" idx="12"/>
          </p:nvPr>
        </p:nvSpPr>
        <p:spPr/>
        <p:txBody>
          <a:bodyPr/>
          <a:lstStyle/>
          <a:p>
            <a:fld id="{BBDB7499-F370-8348-83C5-507685BB046D}" type="slidenum">
              <a:rPr lang="en-US" smtClean="0"/>
              <a:pPr/>
              <a:t>19</a:t>
            </a:fld>
            <a:endParaRPr lang="en-US" sz="1600" dirty="0"/>
          </a:p>
        </p:txBody>
      </p:sp>
      <p:grpSp>
        <p:nvGrpSpPr>
          <p:cNvPr id="6" name="Group 5">
            <a:extLst>
              <a:ext uri="{FF2B5EF4-FFF2-40B4-BE49-F238E27FC236}">
                <a16:creationId xmlns:a16="http://schemas.microsoft.com/office/drawing/2014/main" id="{622A5A92-4BD2-094B-8F24-20F9957B0F47}"/>
              </a:ext>
            </a:extLst>
          </p:cNvPr>
          <p:cNvGrpSpPr>
            <a:grpSpLocks noChangeAspect="1"/>
          </p:cNvGrpSpPr>
          <p:nvPr/>
        </p:nvGrpSpPr>
        <p:grpSpPr>
          <a:xfrm>
            <a:off x="5692956" y="1735931"/>
            <a:ext cx="4780884" cy="3480675"/>
            <a:chOff x="463825" y="2033434"/>
            <a:chExt cx="5937745" cy="4322916"/>
          </a:xfrm>
        </p:grpSpPr>
        <p:grpSp>
          <p:nvGrpSpPr>
            <p:cNvPr id="10" name="Group 9">
              <a:extLst>
                <a:ext uri="{FF2B5EF4-FFF2-40B4-BE49-F238E27FC236}">
                  <a16:creationId xmlns:a16="http://schemas.microsoft.com/office/drawing/2014/main" id="{C9302393-B39E-E546-8CB8-22471F5C1ADA}"/>
                </a:ext>
              </a:extLst>
            </p:cNvPr>
            <p:cNvGrpSpPr/>
            <p:nvPr/>
          </p:nvGrpSpPr>
          <p:grpSpPr>
            <a:xfrm>
              <a:off x="463825" y="2033434"/>
              <a:ext cx="5937745" cy="4322916"/>
              <a:chOff x="4766400" y="2127600"/>
              <a:chExt cx="5937745" cy="4322916"/>
            </a:xfrm>
          </p:grpSpPr>
          <p:pic>
            <p:nvPicPr>
              <p:cNvPr id="13" name="Picture 12">
                <a:extLst>
                  <a:ext uri="{FF2B5EF4-FFF2-40B4-BE49-F238E27FC236}">
                    <a16:creationId xmlns:a16="http://schemas.microsoft.com/office/drawing/2014/main" id="{FF2729E8-9108-DD47-B18F-2EA6A4385D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400" y="2127600"/>
                <a:ext cx="5936400" cy="432291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2DCFB8C-0B9D-EB4C-B33D-F62C328D01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pic>
          <p:nvPicPr>
            <p:cNvPr id="17" name="Picture 2" descr="49 dead in New Zealand terror attack: latest - YouTube">
              <a:extLst>
                <a:ext uri="{FF2B5EF4-FFF2-40B4-BE49-F238E27FC236}">
                  <a16:creationId xmlns:a16="http://schemas.microsoft.com/office/drawing/2014/main" id="{7F43A692-3146-8645-8091-493D21681475}"/>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artisticMosiaicBubbles/>
                      </a14:imgEffect>
                    </a14:imgLayer>
                  </a14:imgProps>
                </a:ext>
                <a:ext uri="{28A0092B-C50C-407E-A947-70E740481C1C}">
                  <a14:useLocalDpi xmlns:a14="http://schemas.microsoft.com/office/drawing/2010/main"/>
                </a:ext>
              </a:extLst>
            </a:blip>
            <a:srcRect/>
            <a:stretch>
              <a:fillRect/>
            </a:stretch>
          </p:blipFill>
          <p:spPr bwMode="auto">
            <a:xfrm>
              <a:off x="1133311" y="3326666"/>
              <a:ext cx="4597428" cy="2586053"/>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Content Placeholder 2">
            <a:extLst>
              <a:ext uri="{FF2B5EF4-FFF2-40B4-BE49-F238E27FC236}">
                <a16:creationId xmlns:a16="http://schemas.microsoft.com/office/drawing/2014/main" id="{8D77A582-973B-034F-A1C1-4EA3CC3D6304}"/>
              </a:ext>
            </a:extLst>
          </p:cNvPr>
          <p:cNvSpPr>
            <a:spLocks noGrp="1"/>
          </p:cNvSpPr>
          <p:nvPr>
            <p:ph idx="1"/>
          </p:nvPr>
        </p:nvSpPr>
        <p:spPr>
          <a:xfrm>
            <a:off x="561848" y="2466882"/>
            <a:ext cx="4256171" cy="4016859"/>
          </a:xfrm>
        </p:spPr>
        <p:txBody>
          <a:bodyPr>
            <a:normAutofit/>
          </a:bodyPr>
          <a:lstStyle/>
          <a:p>
            <a:pPr marL="0" indent="0">
              <a:buNone/>
            </a:pPr>
            <a:r>
              <a:rPr lang="en-US" sz="2800" b="1" dirty="0"/>
              <a:t>Adversary goal:</a:t>
            </a:r>
          </a:p>
          <a:p>
            <a:pPr marL="0" indent="0">
              <a:buNone/>
            </a:pPr>
            <a:r>
              <a:rPr lang="en-US" sz="2800" i="1" dirty="0">
                <a:solidFill>
                  <a:schemeClr val="accent6"/>
                </a:solidFill>
              </a:rPr>
              <a:t>perturb content to evade automated detection...</a:t>
            </a:r>
            <a:endParaRPr lang="en-US" sz="2800" b="1" i="1" dirty="0">
              <a:solidFill>
                <a:schemeClr val="accent6"/>
              </a:solidFill>
            </a:endParaRPr>
          </a:p>
          <a:p>
            <a:pPr marL="0" indent="0">
              <a:buNone/>
            </a:pPr>
            <a:endParaRPr lang="en-US" sz="2800" b="1" i="1" dirty="0">
              <a:solidFill>
                <a:srgbClr val="7030A0"/>
              </a:solidFill>
            </a:endParaRPr>
          </a:p>
        </p:txBody>
      </p:sp>
      <p:pic>
        <p:nvPicPr>
          <p:cNvPr id="25" name="Picture 6" descr="Person Icon Black Png, Transparent Png , Transparent Png Image - PNGitem">
            <a:extLst>
              <a:ext uri="{FF2B5EF4-FFF2-40B4-BE49-F238E27FC236}">
                <a16:creationId xmlns:a16="http://schemas.microsoft.com/office/drawing/2014/main" id="{BCF0777F-F4CB-5A4E-9C52-9863CB7EFA20}"/>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10000" b="90000" l="10000" r="90000">
                        <a14:foregroundMark x1="39535" y1="21869" x2="43837" y2="44092"/>
                        <a14:foregroundMark x1="43837" y1="44092" x2="44535" y2="44444"/>
                      </a14:backgroundRemoval>
                    </a14:imgEffect>
                  </a14:imgLayer>
                </a14:imgProps>
              </a:ext>
              <a:ext uri="{28A0092B-C50C-407E-A947-70E740481C1C}">
                <a14:useLocalDpi xmlns:a14="http://schemas.microsoft.com/office/drawing/2010/main"/>
              </a:ext>
            </a:extLst>
          </a:blip>
          <a:srcRect/>
          <a:stretch>
            <a:fillRect/>
          </a:stretch>
        </p:blipFill>
        <p:spPr bwMode="auto">
          <a:xfrm>
            <a:off x="4170922" y="4144416"/>
            <a:ext cx="3578148" cy="2359218"/>
          </a:xfrm>
          <a:prstGeom prst="rect">
            <a:avLst/>
          </a:prstGeom>
          <a:noFill/>
          <a:extLst>
            <a:ext uri="{909E8E84-426E-40DD-AFC4-6F175D3DCCD1}">
              <a14:hiddenFill xmlns:a14="http://schemas.microsoft.com/office/drawing/2010/main">
                <a:solidFill>
                  <a:srgbClr val="FFFFFF"/>
                </a:solidFill>
              </a14:hiddenFill>
            </a:ext>
          </a:extLst>
        </p:spPr>
      </p:pic>
      <p:sp>
        <p:nvSpPr>
          <p:cNvPr id="26" name="Right Arrow 25">
            <a:extLst>
              <a:ext uri="{FF2B5EF4-FFF2-40B4-BE49-F238E27FC236}">
                <a16:creationId xmlns:a16="http://schemas.microsoft.com/office/drawing/2014/main" id="{409EB5EB-623C-0847-91D2-636CF58012AE}"/>
              </a:ext>
            </a:extLst>
          </p:cNvPr>
          <p:cNvSpPr/>
          <p:nvPr/>
        </p:nvSpPr>
        <p:spPr>
          <a:xfrm>
            <a:off x="4561674" y="3365489"/>
            <a:ext cx="109377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2911CF23-D560-B44B-A152-A47BABA307B7}"/>
              </a:ext>
            </a:extLst>
          </p:cNvPr>
          <p:cNvSpPr/>
          <p:nvPr/>
        </p:nvSpPr>
        <p:spPr>
          <a:xfrm rot="1681215">
            <a:off x="4425810" y="4913857"/>
            <a:ext cx="82392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27C12C-4FCA-884E-B560-1BF1B89357CE}"/>
              </a:ext>
            </a:extLst>
          </p:cNvPr>
          <p:cNvSpPr txBox="1"/>
          <p:nvPr/>
        </p:nvSpPr>
        <p:spPr>
          <a:xfrm>
            <a:off x="560764" y="4159892"/>
            <a:ext cx="4000909" cy="954107"/>
          </a:xfrm>
          <a:prstGeom prst="rect">
            <a:avLst/>
          </a:prstGeom>
          <a:noFill/>
        </p:spPr>
        <p:txBody>
          <a:bodyPr wrap="square">
            <a:spAutoFit/>
          </a:bodyPr>
          <a:lstStyle/>
          <a:p>
            <a:r>
              <a:rPr lang="en-US" sz="2800" dirty="0">
                <a:solidFill>
                  <a:srgbClr val="7030A0"/>
                </a:solidFill>
              </a:rPr>
              <a:t>...without changing the user’s visual perception</a:t>
            </a:r>
          </a:p>
        </p:txBody>
      </p:sp>
    </p:spTree>
    <p:custDataLst>
      <p:tags r:id="rId1"/>
    </p:custDataLst>
    <p:extLst>
      <p:ext uri="{BB962C8B-B14F-4D97-AF65-F5344CB8AC3E}">
        <p14:creationId xmlns:p14="http://schemas.microsoft.com/office/powerpoint/2010/main" val="3647799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p:txBody>
          <a:bodyPr/>
          <a:lstStyle/>
          <a:p>
            <a:r>
              <a:rPr lang="en-US" dirty="0"/>
              <a:t>Machine learning works.</a:t>
            </a:r>
          </a:p>
        </p:txBody>
      </p:sp>
      <p:pic>
        <p:nvPicPr>
          <p:cNvPr id="12" name="Picture 8" descr="Google Lens: real-time answers to questions about the world around you">
            <a:extLst>
              <a:ext uri="{FF2B5EF4-FFF2-40B4-BE49-F238E27FC236}">
                <a16:creationId xmlns:a16="http://schemas.microsoft.com/office/drawing/2014/main" id="{54EFD766-5749-BB4D-8528-0B21799EBB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8156" y="1502229"/>
            <a:ext cx="5399332" cy="4551015"/>
          </a:xfrm>
          <a:prstGeom prst="rect">
            <a:avLst/>
          </a:prstGeom>
          <a:solidFill>
            <a:schemeClr val="bg1"/>
          </a:solidFill>
          <a:ln>
            <a:noFill/>
          </a:ln>
          <a:effectLst>
            <a:outerShdw blurRad="381000" dist="63500" dir="2700000" algn="tl" rotWithShape="0">
              <a:prstClr val="black">
                <a:alpha val="70000"/>
              </a:prstClr>
            </a:outerShdw>
          </a:effectLst>
        </p:spPr>
      </p:pic>
      <p:pic>
        <p:nvPicPr>
          <p:cNvPr id="5126" name="Picture 6" descr="AlphaGo Movie (@alphagomovie) | Twitter">
            <a:extLst>
              <a:ext uri="{FF2B5EF4-FFF2-40B4-BE49-F238E27FC236}">
                <a16:creationId xmlns:a16="http://schemas.microsoft.com/office/drawing/2014/main" id="{A6CF27B6-C7B2-7C49-81F1-B6B69C629EC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03582" y="1498772"/>
            <a:ext cx="4648498" cy="2525805"/>
          </a:xfrm>
          <a:prstGeom prst="rect">
            <a:avLst/>
          </a:prstGeom>
          <a:solidFill>
            <a:schemeClr val="bg1"/>
          </a:solidFill>
          <a:ln>
            <a:noFill/>
          </a:ln>
          <a:effectLst>
            <a:outerShdw blurRad="381000" dist="63500" dir="2700000" algn="tl" rotWithShape="0">
              <a:prstClr val="black">
                <a:alpha val="70000"/>
              </a:prstClr>
            </a:outerShdw>
          </a:effectLst>
        </p:spPr>
      </p:pic>
      <p:pic>
        <p:nvPicPr>
          <p:cNvPr id="5128" name="Picture 8" descr="Google Translate app gets AI-powered offline mode for 59 languages -  Technology - Business Recorder">
            <a:extLst>
              <a:ext uri="{FF2B5EF4-FFF2-40B4-BE49-F238E27FC236}">
                <a16:creationId xmlns:a16="http://schemas.microsoft.com/office/drawing/2014/main" id="{7D4EF7D0-6E4E-FB42-B1A3-9DD3B8ED88D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994115" y="4327683"/>
            <a:ext cx="3667432" cy="1725561"/>
          </a:xfrm>
          <a:prstGeom prst="rect">
            <a:avLst/>
          </a:prstGeom>
          <a:solidFill>
            <a:schemeClr val="bg1"/>
          </a:solidFill>
          <a:ln>
            <a:noFill/>
          </a:ln>
          <a:effectLst>
            <a:outerShdw blurRad="381000" dist="63500" dir="2700000" algn="tl" rotWithShape="0">
              <a:prstClr val="black">
                <a:alpha val="70000"/>
              </a:prstClr>
            </a:outerShdw>
          </a:effectLst>
        </p:spPr>
      </p:pic>
      <p:sp>
        <p:nvSpPr>
          <p:cNvPr id="9" name="Slide Number Placeholder 3">
            <a:extLst>
              <a:ext uri="{FF2B5EF4-FFF2-40B4-BE49-F238E27FC236}">
                <a16:creationId xmlns:a16="http://schemas.microsoft.com/office/drawing/2014/main" id="{2E1B6B1C-3D42-3B49-9BD7-C63562A53C34}"/>
              </a:ext>
            </a:extLst>
          </p:cNvPr>
          <p:cNvSpPr>
            <a:spLocks noGrp="1"/>
          </p:cNvSpPr>
          <p:nvPr>
            <p:ph type="sldNum" sz="quarter" idx="12"/>
          </p:nvPr>
        </p:nvSpPr>
        <p:spPr>
          <a:xfrm>
            <a:off x="8984974" y="6356350"/>
            <a:ext cx="2743200" cy="365125"/>
          </a:xfrm>
        </p:spPr>
        <p:txBody>
          <a:bodyPr/>
          <a:lstStyle/>
          <a:p>
            <a:fld id="{BBDB7499-F370-8348-83C5-507685BB046D}" type="slidenum">
              <a:rPr lang="en-US" smtClean="0"/>
              <a:pPr/>
              <a:t>2</a:t>
            </a:fld>
            <a:endParaRPr lang="en-US" sz="1600" dirty="0"/>
          </a:p>
        </p:txBody>
      </p:sp>
    </p:spTree>
    <p:custDataLst>
      <p:tags r:id="rId1"/>
    </p:custDataLst>
    <p:extLst>
      <p:ext uri="{BB962C8B-B14F-4D97-AF65-F5344CB8AC3E}">
        <p14:creationId xmlns:p14="http://schemas.microsoft.com/office/powerpoint/2010/main" val="7300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334BBB-965F-044E-B1F2-7D5B22E03E26}"/>
              </a:ext>
            </a:extLst>
          </p:cNvPr>
          <p:cNvSpPr>
            <a:spLocks noGrp="1"/>
          </p:cNvSpPr>
          <p:nvPr>
            <p:ph type="sldNum" sz="quarter" idx="12"/>
          </p:nvPr>
        </p:nvSpPr>
        <p:spPr/>
        <p:txBody>
          <a:bodyPr/>
          <a:lstStyle/>
          <a:p>
            <a:fld id="{BBDB7499-F370-8348-83C5-507685BB046D}" type="slidenum">
              <a:rPr lang="en-US" smtClean="0">
                <a:solidFill>
                  <a:schemeClr val="bg1">
                    <a:lumMod val="50000"/>
                  </a:schemeClr>
                </a:solidFill>
              </a:rPr>
              <a:pPr/>
              <a:t>20</a:t>
            </a:fld>
            <a:endParaRPr lang="en-US" sz="1600" dirty="0">
              <a:solidFill>
                <a:schemeClr val="bg1">
                  <a:lumMod val="50000"/>
                </a:schemeClr>
              </a:solidFill>
            </a:endParaRPr>
          </a:p>
        </p:txBody>
      </p:sp>
      <p:grpSp>
        <p:nvGrpSpPr>
          <p:cNvPr id="3" name="Group 2">
            <a:extLst>
              <a:ext uri="{FF2B5EF4-FFF2-40B4-BE49-F238E27FC236}">
                <a16:creationId xmlns:a16="http://schemas.microsoft.com/office/drawing/2014/main" id="{1540954B-8380-4D49-AAE3-F3E103E4A616}"/>
              </a:ext>
            </a:extLst>
          </p:cNvPr>
          <p:cNvGrpSpPr/>
          <p:nvPr/>
        </p:nvGrpSpPr>
        <p:grpSpPr>
          <a:xfrm>
            <a:off x="463826" y="1870979"/>
            <a:ext cx="11264348" cy="3116042"/>
            <a:chOff x="436116" y="1219200"/>
            <a:chExt cx="11264348" cy="3116042"/>
          </a:xfrm>
        </p:grpSpPr>
        <p:sp>
          <p:nvSpPr>
            <p:cNvPr id="2" name="Rectangle 1">
              <a:extLst>
                <a:ext uri="{FF2B5EF4-FFF2-40B4-BE49-F238E27FC236}">
                  <a16:creationId xmlns:a16="http://schemas.microsoft.com/office/drawing/2014/main" id="{2455FD8C-4232-C749-ADFA-8900D9567F61}"/>
                </a:ext>
              </a:extLst>
            </p:cNvPr>
            <p:cNvSpPr/>
            <p:nvPr/>
          </p:nvSpPr>
          <p:spPr>
            <a:xfrm>
              <a:off x="436116" y="1219200"/>
              <a:ext cx="11264348" cy="3116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5C52BDB-6595-DA4D-8FFB-D617501936BB}"/>
                </a:ext>
              </a:extLst>
            </p:cNvPr>
            <p:cNvPicPr>
              <a:picLocks noChangeAspect="1"/>
            </p:cNvPicPr>
            <p:nvPr/>
          </p:nvPicPr>
          <p:blipFill>
            <a:blip r:embed="rId3"/>
            <a:stretch>
              <a:fillRect/>
            </a:stretch>
          </p:blipFill>
          <p:spPr>
            <a:xfrm>
              <a:off x="732066" y="1405160"/>
              <a:ext cx="10654844" cy="2930082"/>
            </a:xfrm>
            <a:prstGeom prst="rect">
              <a:avLst/>
            </a:prstGeom>
          </p:spPr>
        </p:pic>
      </p:grpSp>
      <p:sp>
        <p:nvSpPr>
          <p:cNvPr id="5" name="TextBox 4">
            <a:extLst>
              <a:ext uri="{FF2B5EF4-FFF2-40B4-BE49-F238E27FC236}">
                <a16:creationId xmlns:a16="http://schemas.microsoft.com/office/drawing/2014/main" id="{20519113-030F-3A47-BE68-F0816CC702D2}"/>
              </a:ext>
            </a:extLst>
          </p:cNvPr>
          <p:cNvSpPr txBox="1"/>
          <p:nvPr/>
        </p:nvSpPr>
        <p:spPr>
          <a:xfrm>
            <a:off x="463826" y="6356350"/>
            <a:ext cx="8747395" cy="338554"/>
          </a:xfrm>
          <a:prstGeom prst="rect">
            <a:avLst/>
          </a:prstGeom>
          <a:noFill/>
        </p:spPr>
        <p:txBody>
          <a:bodyPr wrap="none" rtlCol="0">
            <a:spAutoFit/>
          </a:bodyPr>
          <a:lstStyle/>
          <a:p>
            <a:r>
              <a:rPr lang="en-US" sz="1600" dirty="0">
                <a:solidFill>
                  <a:schemeClr val="bg1">
                    <a:lumMod val="50000"/>
                  </a:schemeClr>
                </a:solidFill>
              </a:rPr>
              <a:t>“</a:t>
            </a:r>
            <a:r>
              <a:rPr lang="en-US" sz="1600" dirty="0" err="1">
                <a:solidFill>
                  <a:schemeClr val="bg1">
                    <a:lumMod val="50000"/>
                  </a:schemeClr>
                </a:solidFill>
              </a:rPr>
              <a:t>AdVersarial</a:t>
            </a:r>
            <a:r>
              <a:rPr lang="en-US" sz="1600" dirty="0">
                <a:solidFill>
                  <a:schemeClr val="bg1">
                    <a:lumMod val="50000"/>
                  </a:schemeClr>
                </a:solidFill>
              </a:rPr>
              <a:t>: Perceptual Ad Blocking meets Adversarial Machine Learning”, </a:t>
            </a:r>
            <a:r>
              <a:rPr lang="en-US" sz="1600" dirty="0" err="1">
                <a:solidFill>
                  <a:schemeClr val="bg1">
                    <a:lumMod val="50000"/>
                  </a:schemeClr>
                </a:solidFill>
              </a:rPr>
              <a:t>Tramèr</a:t>
            </a:r>
            <a:r>
              <a:rPr lang="en-US" sz="1600" dirty="0">
                <a:solidFill>
                  <a:schemeClr val="bg1">
                    <a:lumMod val="50000"/>
                  </a:schemeClr>
                </a:solidFill>
              </a:rPr>
              <a:t> et al. 2019</a:t>
            </a:r>
          </a:p>
        </p:txBody>
      </p:sp>
      <p:sp>
        <p:nvSpPr>
          <p:cNvPr id="7" name="Title 1">
            <a:extLst>
              <a:ext uri="{FF2B5EF4-FFF2-40B4-BE49-F238E27FC236}">
                <a16:creationId xmlns:a16="http://schemas.microsoft.com/office/drawing/2014/main" id="{4A22DE0C-5AC3-1E41-8FA3-F30D746A8532}"/>
              </a:ext>
            </a:extLst>
          </p:cNvPr>
          <p:cNvSpPr>
            <a:spLocks noGrp="1"/>
          </p:cNvSpPr>
          <p:nvPr>
            <p:ph type="title"/>
          </p:nvPr>
        </p:nvSpPr>
        <p:spPr>
          <a:xfrm>
            <a:off x="463826" y="410368"/>
            <a:ext cx="11264348" cy="1325563"/>
          </a:xfrm>
        </p:spPr>
        <p:txBody>
          <a:bodyPr>
            <a:normAutofit/>
          </a:bodyPr>
          <a:lstStyle/>
          <a:p>
            <a:r>
              <a:rPr lang="en-US" dirty="0"/>
              <a:t>A concrete attack: evading ML </a:t>
            </a:r>
            <a:r>
              <a:rPr lang="en-US" i="1" dirty="0">
                <a:solidFill>
                  <a:srgbClr val="7030A0"/>
                </a:solidFill>
              </a:rPr>
              <a:t>ad-blockers</a:t>
            </a:r>
          </a:p>
        </p:txBody>
      </p:sp>
    </p:spTree>
    <p:extLst>
      <p:ext uri="{BB962C8B-B14F-4D97-AF65-F5344CB8AC3E}">
        <p14:creationId xmlns:p14="http://schemas.microsoft.com/office/powerpoint/2010/main" val="313860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3FA5-8AD4-854A-9088-8522AEA675F2}"/>
              </a:ext>
            </a:extLst>
          </p:cNvPr>
          <p:cNvSpPr>
            <a:spLocks noGrp="1"/>
          </p:cNvSpPr>
          <p:nvPr>
            <p:ph type="title"/>
          </p:nvPr>
        </p:nvSpPr>
        <p:spPr/>
        <p:txBody>
          <a:bodyPr>
            <a:normAutofit/>
          </a:bodyPr>
          <a:lstStyle/>
          <a:p>
            <a:r>
              <a:rPr lang="en-US" dirty="0"/>
              <a:t>Finding adversarial examples</a:t>
            </a:r>
            <a:r>
              <a:rPr lang="en-US" dirty="0">
                <a:solidFill>
                  <a:srgbClr val="7030A0"/>
                </a:solidFill>
              </a:rPr>
              <a:t>.</a:t>
            </a:r>
          </a:p>
        </p:txBody>
      </p:sp>
      <p:sp>
        <p:nvSpPr>
          <p:cNvPr id="4" name="Slide Number Placeholder 3">
            <a:extLst>
              <a:ext uri="{FF2B5EF4-FFF2-40B4-BE49-F238E27FC236}">
                <a16:creationId xmlns:a16="http://schemas.microsoft.com/office/drawing/2014/main" id="{8C68FF6F-1F5F-084A-952F-B7DC60C36A50}"/>
              </a:ext>
            </a:extLst>
          </p:cNvPr>
          <p:cNvSpPr>
            <a:spLocks noGrp="1"/>
          </p:cNvSpPr>
          <p:nvPr>
            <p:ph type="sldNum" sz="quarter" idx="12"/>
          </p:nvPr>
        </p:nvSpPr>
        <p:spPr/>
        <p:txBody>
          <a:bodyPr/>
          <a:lstStyle/>
          <a:p>
            <a:fld id="{BBDB7499-F370-8348-83C5-507685BB046D}" type="slidenum">
              <a:rPr lang="en-US" smtClean="0"/>
              <a:pPr/>
              <a:t>21</a:t>
            </a:fld>
            <a:endParaRPr lang="en-US" sz="1600" dirty="0"/>
          </a:p>
        </p:txBody>
      </p:sp>
      <p:pic>
        <p:nvPicPr>
          <p:cNvPr id="22536" name="Picture 8">
            <a:extLst>
              <a:ext uri="{FF2B5EF4-FFF2-40B4-BE49-F238E27FC236}">
                <a16:creationId xmlns:a16="http://schemas.microsoft.com/office/drawing/2014/main" id="{1ECFC5F4-FA33-214A-940E-6478028BA08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50293" y="1846668"/>
            <a:ext cx="5634681" cy="487824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6BC98C23-50CF-0749-B7EA-AE3A47CA7505}"/>
              </a:ext>
            </a:extLst>
          </p:cNvPr>
          <p:cNvCxnSpPr>
            <a:cxnSpLocks/>
          </p:cNvCxnSpPr>
          <p:nvPr/>
        </p:nvCxnSpPr>
        <p:spPr>
          <a:xfrm>
            <a:off x="6223000" y="3047441"/>
            <a:ext cx="227032" cy="495862"/>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016F9AFC-5AD8-414A-A473-13E944242D6C}"/>
              </a:ext>
            </a:extLst>
          </p:cNvPr>
          <p:cNvCxnSpPr>
            <a:cxnSpLocks/>
          </p:cNvCxnSpPr>
          <p:nvPr/>
        </p:nvCxnSpPr>
        <p:spPr>
          <a:xfrm>
            <a:off x="6438508" y="3543303"/>
            <a:ext cx="44450" cy="519825"/>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6F03EBF6-3AA6-4042-B706-9F16C98A9F32}"/>
              </a:ext>
            </a:extLst>
          </p:cNvPr>
          <p:cNvCxnSpPr>
            <a:cxnSpLocks/>
          </p:cNvCxnSpPr>
          <p:nvPr/>
        </p:nvCxnSpPr>
        <p:spPr>
          <a:xfrm flipH="1">
            <a:off x="6450771" y="4075077"/>
            <a:ext cx="37316" cy="532746"/>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C40706D0-823D-A144-8EFC-2AF06EF5D40C}"/>
              </a:ext>
            </a:extLst>
          </p:cNvPr>
          <p:cNvCxnSpPr>
            <a:cxnSpLocks/>
          </p:cNvCxnSpPr>
          <p:nvPr/>
        </p:nvCxnSpPr>
        <p:spPr>
          <a:xfrm flipH="1">
            <a:off x="6336516" y="4607823"/>
            <a:ext cx="115200" cy="408851"/>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5" name="Up Arrow 4">
            <a:extLst>
              <a:ext uri="{FF2B5EF4-FFF2-40B4-BE49-F238E27FC236}">
                <a16:creationId xmlns:a16="http://schemas.microsoft.com/office/drawing/2014/main" id="{849F52AB-7B79-874A-A56A-647B6D624001}"/>
              </a:ext>
            </a:extLst>
          </p:cNvPr>
          <p:cNvSpPr/>
          <p:nvPr/>
        </p:nvSpPr>
        <p:spPr>
          <a:xfrm>
            <a:off x="2731246" y="2257486"/>
            <a:ext cx="484632" cy="311422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E868E9-88C6-584E-9542-6DD4904CFBF0}"/>
              </a:ext>
            </a:extLst>
          </p:cNvPr>
          <p:cNvSpPr txBox="1"/>
          <p:nvPr/>
        </p:nvSpPr>
        <p:spPr>
          <a:xfrm>
            <a:off x="91845" y="2453475"/>
            <a:ext cx="2674926" cy="830997"/>
          </a:xfrm>
          <a:prstGeom prst="rect">
            <a:avLst/>
          </a:prstGeom>
          <a:noFill/>
        </p:spPr>
        <p:txBody>
          <a:bodyPr wrap="square" rtlCol="0">
            <a:spAutoFit/>
          </a:bodyPr>
          <a:lstStyle/>
          <a:p>
            <a:pPr algn="ctr"/>
            <a:r>
              <a:rPr lang="en-US" sz="2400" i="1" dirty="0"/>
              <a:t>confidence in the “Cat” class</a:t>
            </a:r>
          </a:p>
        </p:txBody>
      </p:sp>
      <p:sp>
        <p:nvSpPr>
          <p:cNvPr id="12" name="Rectangle 11">
            <a:extLst>
              <a:ext uri="{FF2B5EF4-FFF2-40B4-BE49-F238E27FC236}">
                <a16:creationId xmlns:a16="http://schemas.microsoft.com/office/drawing/2014/main" id="{E5806B9B-31D0-A641-8E71-80616B1222E9}"/>
              </a:ext>
            </a:extLst>
          </p:cNvPr>
          <p:cNvSpPr/>
          <p:nvPr/>
        </p:nvSpPr>
        <p:spPr>
          <a:xfrm>
            <a:off x="632804" y="5607453"/>
            <a:ext cx="216000" cy="216000"/>
          </a:xfrm>
          <a:prstGeom prst="rect">
            <a:avLst/>
          </a:prstGeom>
          <a:solidFill>
            <a:srgbClr val="9E9E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EB684D-4F9A-B94F-BE4E-4E2A10F51620}"/>
              </a:ext>
            </a:extLst>
          </p:cNvPr>
          <p:cNvSpPr/>
          <p:nvPr/>
        </p:nvSpPr>
        <p:spPr>
          <a:xfrm>
            <a:off x="632804" y="5994353"/>
            <a:ext cx="216000" cy="216000"/>
          </a:xfrm>
          <a:prstGeom prst="rect">
            <a:avLst/>
          </a:prstGeom>
          <a:solidFill>
            <a:srgbClr val="FFE8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805F4B-4A8C-7648-910D-55E6A0F7B75E}"/>
              </a:ext>
            </a:extLst>
          </p:cNvPr>
          <p:cNvSpPr/>
          <p:nvPr/>
        </p:nvSpPr>
        <p:spPr>
          <a:xfrm>
            <a:off x="632804" y="6378433"/>
            <a:ext cx="216000" cy="216000"/>
          </a:xfrm>
          <a:prstGeom prst="rect">
            <a:avLst/>
          </a:prstGeom>
          <a:solidFill>
            <a:srgbClr val="B1D1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F7F6C30-D075-144A-9811-6ECAA57ED437}"/>
              </a:ext>
            </a:extLst>
          </p:cNvPr>
          <p:cNvSpPr txBox="1"/>
          <p:nvPr/>
        </p:nvSpPr>
        <p:spPr>
          <a:xfrm>
            <a:off x="848804" y="5516999"/>
            <a:ext cx="1495922" cy="1169551"/>
          </a:xfrm>
          <a:prstGeom prst="rect">
            <a:avLst/>
          </a:prstGeom>
          <a:noFill/>
        </p:spPr>
        <p:txBody>
          <a:bodyPr wrap="none" rtlCol="0">
            <a:spAutoFit/>
          </a:bodyPr>
          <a:lstStyle/>
          <a:p>
            <a:pPr>
              <a:spcAft>
                <a:spcPts val="600"/>
              </a:spcAft>
            </a:pPr>
            <a:r>
              <a:rPr lang="en-US" sz="2000" i="1" dirty="0"/>
              <a:t>Cat</a:t>
            </a:r>
          </a:p>
          <a:p>
            <a:pPr>
              <a:spcAft>
                <a:spcPts val="600"/>
              </a:spcAft>
            </a:pPr>
            <a:r>
              <a:rPr lang="en-US" sz="2000" i="1" dirty="0"/>
              <a:t>Lynx</a:t>
            </a:r>
          </a:p>
          <a:p>
            <a:pPr>
              <a:spcAft>
                <a:spcPts val="600"/>
              </a:spcAft>
            </a:pPr>
            <a:r>
              <a:rPr lang="en-US" sz="2000" i="1" dirty="0"/>
              <a:t>Guacamole</a:t>
            </a:r>
          </a:p>
        </p:txBody>
      </p:sp>
      <p:sp>
        <p:nvSpPr>
          <p:cNvPr id="18" name="TextBox 17">
            <a:extLst>
              <a:ext uri="{FF2B5EF4-FFF2-40B4-BE49-F238E27FC236}">
                <a16:creationId xmlns:a16="http://schemas.microsoft.com/office/drawing/2014/main" id="{18EDEB19-1519-D945-8363-C2496F5061B0}"/>
              </a:ext>
            </a:extLst>
          </p:cNvPr>
          <p:cNvSpPr txBox="1"/>
          <p:nvPr/>
        </p:nvSpPr>
        <p:spPr>
          <a:xfrm>
            <a:off x="10012339" y="2279444"/>
            <a:ext cx="1011302" cy="523220"/>
          </a:xfrm>
          <a:prstGeom prst="rect">
            <a:avLst/>
          </a:prstGeom>
          <a:noFill/>
        </p:spPr>
        <p:txBody>
          <a:bodyPr wrap="none" rtlCol="0">
            <a:spAutoFit/>
          </a:bodyPr>
          <a:lstStyle/>
          <a:p>
            <a:r>
              <a:rPr lang="en-US" sz="2800" b="1" dirty="0">
                <a:solidFill>
                  <a:schemeClr val="accent5">
                    <a:lumMod val="75000"/>
                  </a:schemeClr>
                </a:solidFill>
                <a:cs typeface="Times New Roman" panose="02020603050405020304" pitchFamily="18" charset="0"/>
              </a:rPr>
              <a:t>Lynx</a:t>
            </a:r>
          </a:p>
        </p:txBody>
      </p:sp>
      <p:pic>
        <p:nvPicPr>
          <p:cNvPr id="19" name="Picture 6">
            <a:extLst>
              <a:ext uri="{FF2B5EF4-FFF2-40B4-BE49-F238E27FC236}">
                <a16:creationId xmlns:a16="http://schemas.microsoft.com/office/drawing/2014/main" id="{A436B536-FECC-8246-A5AB-202198BEC36F}"/>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artisticMosiaicBubbles/>
                    </a14:imgEffect>
                  </a14:imgLayer>
                </a14:imgProps>
              </a:ext>
              <a:ext uri="{28A0092B-C50C-407E-A947-70E740481C1C}">
                <a14:useLocalDpi xmlns:a14="http://schemas.microsoft.com/office/drawing/2010/main"/>
              </a:ext>
            </a:extLst>
          </a:blip>
          <a:srcRect/>
          <a:stretch/>
        </p:blipFill>
        <p:spPr bwMode="auto">
          <a:xfrm>
            <a:off x="8572341" y="1826164"/>
            <a:ext cx="1439998" cy="1432973"/>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FD97CE2E-FFD8-1C4D-B123-0982D080E79C}"/>
              </a:ext>
            </a:extLst>
          </p:cNvPr>
          <p:cNvCxnSpPr>
            <a:cxnSpLocks/>
            <a:endCxn id="19" idx="2"/>
          </p:cNvCxnSpPr>
          <p:nvPr/>
        </p:nvCxnSpPr>
        <p:spPr>
          <a:xfrm flipV="1">
            <a:off x="8335384" y="3259137"/>
            <a:ext cx="956956" cy="1504980"/>
          </a:xfrm>
          <a:prstGeom prst="line">
            <a:avLst/>
          </a:prstGeom>
          <a:ln w="57150">
            <a:solidFill>
              <a:schemeClr val="accent5">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EC5834B-BB21-9B47-8BF7-2DF757E2A5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1914" y="4394897"/>
            <a:ext cx="1440000" cy="1440000"/>
          </a:xfrm>
          <a:prstGeom prst="rect">
            <a:avLst/>
          </a:prstGeom>
        </p:spPr>
      </p:pic>
      <p:sp>
        <p:nvSpPr>
          <p:cNvPr id="22" name="TextBox 21">
            <a:extLst>
              <a:ext uri="{FF2B5EF4-FFF2-40B4-BE49-F238E27FC236}">
                <a16:creationId xmlns:a16="http://schemas.microsoft.com/office/drawing/2014/main" id="{890EFCCD-6E57-EE48-B0CA-2E3F6212CB5E}"/>
              </a:ext>
            </a:extLst>
          </p:cNvPr>
          <p:cNvSpPr txBox="1"/>
          <p:nvPr/>
        </p:nvSpPr>
        <p:spPr>
          <a:xfrm>
            <a:off x="9119389" y="5736674"/>
            <a:ext cx="2122697" cy="523220"/>
          </a:xfrm>
          <a:prstGeom prst="rect">
            <a:avLst/>
          </a:prstGeom>
          <a:noFill/>
        </p:spPr>
        <p:txBody>
          <a:bodyPr wrap="square" rtlCol="0">
            <a:spAutoFit/>
          </a:bodyPr>
          <a:lstStyle/>
          <a:p>
            <a:r>
              <a:rPr lang="en-US" sz="2800" b="1" dirty="0">
                <a:solidFill>
                  <a:srgbClr val="0070C0"/>
                </a:solidFill>
                <a:cs typeface="Times New Roman" panose="02020603050405020304" pitchFamily="18" charset="0"/>
              </a:rPr>
              <a:t>Guacamole</a:t>
            </a:r>
          </a:p>
        </p:txBody>
      </p:sp>
      <p:cxnSp>
        <p:nvCxnSpPr>
          <p:cNvPr id="23" name="Straight Connector 22">
            <a:extLst>
              <a:ext uri="{FF2B5EF4-FFF2-40B4-BE49-F238E27FC236}">
                <a16:creationId xmlns:a16="http://schemas.microsoft.com/office/drawing/2014/main" id="{8E1FC08E-CEB7-564F-8D1A-FFD7C841E8BA}"/>
              </a:ext>
            </a:extLst>
          </p:cNvPr>
          <p:cNvCxnSpPr>
            <a:cxnSpLocks/>
            <a:endCxn id="21" idx="1"/>
          </p:cNvCxnSpPr>
          <p:nvPr/>
        </p:nvCxnSpPr>
        <p:spPr>
          <a:xfrm>
            <a:off x="6434527" y="5114897"/>
            <a:ext cx="2927387" cy="0"/>
          </a:xfrm>
          <a:prstGeom prst="line">
            <a:avLst/>
          </a:prstGeom>
          <a:ln w="571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0D3D66D-73A4-7343-90FD-67D3519818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25644" y="2198928"/>
            <a:ext cx="994711" cy="994711"/>
          </a:xfrm>
          <a:prstGeom prst="rect">
            <a:avLst/>
          </a:prstGeom>
        </p:spPr>
      </p:pic>
    </p:spTree>
    <p:custDataLst>
      <p:tags r:id="rId1"/>
    </p:custDataLst>
    <p:extLst>
      <p:ext uri="{BB962C8B-B14F-4D97-AF65-F5344CB8AC3E}">
        <p14:creationId xmlns:p14="http://schemas.microsoft.com/office/powerpoint/2010/main" val="324738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F9C83-FA10-4C43-BC20-AF07E5EFC7BD}"/>
              </a:ext>
            </a:extLst>
          </p:cNvPr>
          <p:cNvSpPr>
            <a:spLocks noGrp="1"/>
          </p:cNvSpPr>
          <p:nvPr>
            <p:ph type="title"/>
          </p:nvPr>
        </p:nvSpPr>
        <p:spPr/>
        <p:txBody>
          <a:bodyPr/>
          <a:lstStyle/>
          <a:p>
            <a:r>
              <a:rPr lang="en-US" dirty="0">
                <a:latin typeface="Arial"/>
                <a:cs typeface="Arial"/>
              </a:rPr>
              <a:t>Defense idea #1: Break gradient descent</a:t>
            </a:r>
            <a:endParaRPr lang="en-US" dirty="0"/>
          </a:p>
        </p:txBody>
      </p:sp>
      <p:sp>
        <p:nvSpPr>
          <p:cNvPr id="4" name="Slide Number Placeholder 3">
            <a:extLst>
              <a:ext uri="{FF2B5EF4-FFF2-40B4-BE49-F238E27FC236}">
                <a16:creationId xmlns:a16="http://schemas.microsoft.com/office/drawing/2014/main" id="{3DC7DA66-87C4-4B04-960A-09753FB2BDE8}"/>
              </a:ext>
            </a:extLst>
          </p:cNvPr>
          <p:cNvSpPr>
            <a:spLocks noGrp="1"/>
          </p:cNvSpPr>
          <p:nvPr>
            <p:ph type="sldNum" sz="quarter" idx="12"/>
          </p:nvPr>
        </p:nvSpPr>
        <p:spPr/>
        <p:txBody>
          <a:bodyPr/>
          <a:lstStyle/>
          <a:p>
            <a:fld id="{BBDB7499-F370-8348-83C5-507685BB046D}" type="slidenum">
              <a:rPr lang="en-US" smtClean="0"/>
              <a:pPr/>
              <a:t>22</a:t>
            </a:fld>
            <a:endParaRPr lang="en-US" sz="1600" dirty="0"/>
          </a:p>
        </p:txBody>
      </p:sp>
      <p:pic>
        <p:nvPicPr>
          <p:cNvPr id="8" name="Picture 7">
            <a:extLst>
              <a:ext uri="{FF2B5EF4-FFF2-40B4-BE49-F238E27FC236}">
                <a16:creationId xmlns:a16="http://schemas.microsoft.com/office/drawing/2014/main" id="{BB03FCFE-7187-40C8-A985-1A1B719CB05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8980" y="1986013"/>
            <a:ext cx="4683036" cy="405435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B79E307F-157D-4F5D-9742-1728D07473FE}"/>
              </a:ext>
            </a:extLst>
          </p:cNvPr>
          <p:cNvSpPr/>
          <p:nvPr/>
        </p:nvSpPr>
        <p:spPr>
          <a:xfrm>
            <a:off x="5484625" y="1844773"/>
            <a:ext cx="2036367" cy="1693069"/>
          </a:xfrm>
          <a:prstGeom prst="ellipse">
            <a:avLst/>
          </a:prstGeom>
          <a:blipFill dpi="0" rotWithShape="1">
            <a:blip r:embed="rId3"/>
            <a:srcRect/>
            <a:stretch>
              <a:fillRect/>
            </a:stretch>
          </a:blip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A4267C4D-4F4D-4790-870E-46313E11D90F}"/>
              </a:ext>
            </a:extLst>
          </p:cNvPr>
          <p:cNvSpPr/>
          <p:nvPr/>
        </p:nvSpPr>
        <p:spPr>
          <a:xfrm>
            <a:off x="5480540" y="3833529"/>
            <a:ext cx="2036367" cy="1693069"/>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11" name="Straight Connector 10">
            <a:extLst>
              <a:ext uri="{FF2B5EF4-FFF2-40B4-BE49-F238E27FC236}">
                <a16:creationId xmlns:a16="http://schemas.microsoft.com/office/drawing/2014/main" id="{55800261-67B3-4ABF-AF2C-52128204AC50}"/>
              </a:ext>
            </a:extLst>
          </p:cNvPr>
          <p:cNvCxnSpPr>
            <a:cxnSpLocks/>
          </p:cNvCxnSpPr>
          <p:nvPr/>
        </p:nvCxnSpPr>
        <p:spPr>
          <a:xfrm flipV="1">
            <a:off x="2822277" y="3537842"/>
            <a:ext cx="3680532" cy="29568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B71A10-8F55-4775-949C-C0660B0EC9FF}"/>
              </a:ext>
            </a:extLst>
          </p:cNvPr>
          <p:cNvCxnSpPr>
            <a:cxnSpLocks/>
          </p:cNvCxnSpPr>
          <p:nvPr/>
        </p:nvCxnSpPr>
        <p:spPr>
          <a:xfrm>
            <a:off x="3159295" y="3107006"/>
            <a:ext cx="3339429" cy="7265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040B66E-C3F1-4823-96AE-615E7F02FA53}"/>
              </a:ext>
            </a:extLst>
          </p:cNvPr>
          <p:cNvCxnSpPr>
            <a:cxnSpLocks/>
          </p:cNvCxnSpPr>
          <p:nvPr/>
        </p:nvCxnSpPr>
        <p:spPr>
          <a:xfrm>
            <a:off x="2766626" y="3363130"/>
            <a:ext cx="215122" cy="429018"/>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F4513541-11F3-4537-B5EC-07456488E1F1}"/>
              </a:ext>
            </a:extLst>
          </p:cNvPr>
          <p:cNvCxnSpPr>
            <a:cxnSpLocks/>
          </p:cNvCxnSpPr>
          <p:nvPr/>
        </p:nvCxnSpPr>
        <p:spPr>
          <a:xfrm>
            <a:off x="2970606" y="3792148"/>
            <a:ext cx="41063" cy="413912"/>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64871EB3-966F-4B80-B642-6573D88C16D7}"/>
              </a:ext>
            </a:extLst>
          </p:cNvPr>
          <p:cNvCxnSpPr>
            <a:cxnSpLocks/>
          </p:cNvCxnSpPr>
          <p:nvPr/>
        </p:nvCxnSpPr>
        <p:spPr>
          <a:xfrm>
            <a:off x="2991137" y="4206060"/>
            <a:ext cx="32527" cy="368191"/>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1FA08F62-2AC5-49B0-A705-56A3D6B47C00}"/>
              </a:ext>
            </a:extLst>
          </p:cNvPr>
          <p:cNvCxnSpPr>
            <a:cxnSpLocks/>
          </p:cNvCxnSpPr>
          <p:nvPr/>
        </p:nvCxnSpPr>
        <p:spPr>
          <a:xfrm flipH="1">
            <a:off x="2893146" y="4568411"/>
            <a:ext cx="134007" cy="316637"/>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B49797D1-F55C-42D0-A7F6-AFA8ECBCF087}"/>
              </a:ext>
            </a:extLst>
          </p:cNvPr>
          <p:cNvCxnSpPr>
            <a:cxnSpLocks/>
          </p:cNvCxnSpPr>
          <p:nvPr/>
        </p:nvCxnSpPr>
        <p:spPr>
          <a:xfrm>
            <a:off x="2485259" y="3717737"/>
            <a:ext cx="3667833" cy="17772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6CE8E3-07C5-42F3-938D-B7764FE3A506}"/>
              </a:ext>
            </a:extLst>
          </p:cNvPr>
          <p:cNvCxnSpPr>
            <a:cxnSpLocks/>
          </p:cNvCxnSpPr>
          <p:nvPr/>
        </p:nvCxnSpPr>
        <p:spPr>
          <a:xfrm flipV="1">
            <a:off x="2822277" y="1844773"/>
            <a:ext cx="3499010" cy="113758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BBF2A53-D80E-418B-9C25-BF88B56A3101}"/>
              </a:ext>
            </a:extLst>
          </p:cNvPr>
          <p:cNvSpPr/>
          <p:nvPr/>
        </p:nvSpPr>
        <p:spPr>
          <a:xfrm>
            <a:off x="2345662" y="2982355"/>
            <a:ext cx="953230" cy="851173"/>
          </a:xfrm>
          <a:prstGeom prst="ellipse">
            <a:avLst/>
          </a:prstGeom>
          <a:solidFill>
            <a:srgbClr val="0070C0">
              <a:alpha val="34000"/>
            </a:srgb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TextBox 1">
            <a:extLst>
              <a:ext uri="{FF2B5EF4-FFF2-40B4-BE49-F238E27FC236}">
                <a16:creationId xmlns:a16="http://schemas.microsoft.com/office/drawing/2014/main" id="{35DEB644-8A16-4664-AD26-1D28EB367742}"/>
              </a:ext>
            </a:extLst>
          </p:cNvPr>
          <p:cNvSpPr txBox="1"/>
          <p:nvPr/>
        </p:nvSpPr>
        <p:spPr>
          <a:xfrm>
            <a:off x="7743899" y="1820590"/>
            <a:ext cx="4094281"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for most ML models, the optimization problem is </a:t>
            </a:r>
            <a:r>
              <a:rPr lang="en-US" sz="2400" i="1" dirty="0">
                <a:solidFill>
                  <a:srgbClr val="00B050"/>
                </a:solidFill>
              </a:rPr>
              <a:t>easy</a:t>
            </a:r>
            <a:br>
              <a:rPr lang="en-US" sz="2400" dirty="0"/>
            </a:br>
            <a:r>
              <a:rPr lang="en-US" sz="2400" dirty="0"/>
              <a:t>(the function is </a:t>
            </a:r>
            <a:r>
              <a:rPr lang="en-US" sz="2400" i="1" dirty="0">
                <a:solidFill>
                  <a:srgbClr val="00B050"/>
                </a:solidFill>
              </a:rPr>
              <a:t>smooth</a:t>
            </a:r>
            <a:r>
              <a:rPr lang="en-US" sz="2400" dirty="0"/>
              <a:t>)</a:t>
            </a:r>
          </a:p>
        </p:txBody>
      </p:sp>
      <p:sp>
        <p:nvSpPr>
          <p:cNvPr id="22" name="TextBox 2">
            <a:extLst>
              <a:ext uri="{FF2B5EF4-FFF2-40B4-BE49-F238E27FC236}">
                <a16:creationId xmlns:a16="http://schemas.microsoft.com/office/drawing/2014/main" id="{C973EB83-76F4-426F-ABFD-9B6DBC3C6369}"/>
              </a:ext>
            </a:extLst>
          </p:cNvPr>
          <p:cNvSpPr txBox="1"/>
          <p:nvPr/>
        </p:nvSpPr>
        <p:spPr>
          <a:xfrm>
            <a:off x="7633892" y="3767108"/>
            <a:ext cx="4388550"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many </a:t>
            </a:r>
            <a:r>
              <a:rPr lang="en-US" sz="2400" dirty="0">
                <a:solidFill>
                  <a:srgbClr val="0070C0"/>
                </a:solidFill>
              </a:rPr>
              <a:t>defenses</a:t>
            </a:r>
            <a:r>
              <a:rPr lang="en-US" sz="2400" dirty="0"/>
              <a:t> against adversarial examples </a:t>
            </a:r>
            <a:r>
              <a:rPr lang="en-US" sz="2400" dirty="0">
                <a:solidFill>
                  <a:srgbClr val="FF0000"/>
                </a:solidFill>
              </a:rPr>
              <a:t>break the smoothness of the function</a:t>
            </a:r>
          </a:p>
          <a:p>
            <a:pPr algn="ctr"/>
            <a:endParaRPr lang="en-US" sz="2400" dirty="0">
              <a:solidFill>
                <a:srgbClr val="FF0000"/>
              </a:solidFill>
            </a:endParaRPr>
          </a:p>
          <a:p>
            <a:pPr marL="342900" indent="-342900">
              <a:buFont typeface="Wingdings" pitchFamily="2" charset="2"/>
              <a:buChar char="Ø"/>
            </a:pPr>
            <a:r>
              <a:rPr lang="en-US" sz="2000" dirty="0">
                <a:solidFill>
                  <a:srgbClr val="7030A0"/>
                </a:solidFill>
              </a:rPr>
              <a:t>randomness</a:t>
            </a:r>
          </a:p>
          <a:p>
            <a:pPr marL="342900" indent="-342900">
              <a:buFont typeface="Wingdings" pitchFamily="2" charset="2"/>
              <a:buChar char="Ø"/>
            </a:pPr>
            <a:r>
              <a:rPr lang="en-US" sz="2000" dirty="0">
                <a:solidFill>
                  <a:srgbClr val="7030A0"/>
                </a:solidFill>
              </a:rPr>
              <a:t>non-differentiable components</a:t>
            </a:r>
          </a:p>
          <a:p>
            <a:pPr marL="342900" indent="-342900">
              <a:buFont typeface="Wingdings" pitchFamily="2" charset="2"/>
              <a:buChar char="Ø"/>
            </a:pPr>
            <a:r>
              <a:rPr lang="en-US" sz="2000" dirty="0">
                <a:solidFill>
                  <a:srgbClr val="7030A0"/>
                </a:solidFill>
              </a:rPr>
              <a:t>vanishing/exploding gradients</a:t>
            </a:r>
          </a:p>
          <a:p>
            <a:pPr marL="342900" indent="-342900">
              <a:buFont typeface="Wingdings" pitchFamily="2" charset="2"/>
              <a:buChar char="Ø"/>
            </a:pPr>
            <a:r>
              <a:rPr lang="en-US" sz="2000" dirty="0">
                <a:solidFill>
                  <a:srgbClr val="7030A0"/>
                </a:solidFill>
              </a:rPr>
              <a:t>...</a:t>
            </a:r>
          </a:p>
        </p:txBody>
      </p:sp>
    </p:spTree>
    <p:extLst>
      <p:ext uri="{BB962C8B-B14F-4D97-AF65-F5344CB8AC3E}">
        <p14:creationId xmlns:p14="http://schemas.microsoft.com/office/powerpoint/2010/main" val="1603107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F576-1522-DB4A-9767-BA862997797B}"/>
              </a:ext>
            </a:extLst>
          </p:cNvPr>
          <p:cNvSpPr>
            <a:spLocks noGrp="1"/>
          </p:cNvSpPr>
          <p:nvPr>
            <p:ph type="sldNum" sz="quarter" idx="12"/>
          </p:nvPr>
        </p:nvSpPr>
        <p:spPr/>
        <p:txBody>
          <a:bodyPr/>
          <a:lstStyle/>
          <a:p>
            <a:fld id="{BBDB7499-F370-8348-83C5-507685BB046D}" type="slidenum">
              <a:rPr lang="en-US" smtClean="0"/>
              <a:pPr/>
              <a:t>23</a:t>
            </a:fld>
            <a:endParaRPr lang="en-US" sz="1600" dirty="0"/>
          </a:p>
        </p:txBody>
      </p:sp>
      <p:sp>
        <p:nvSpPr>
          <p:cNvPr id="64" name="Rectangle 63">
            <a:extLst>
              <a:ext uri="{FF2B5EF4-FFF2-40B4-BE49-F238E27FC236}">
                <a16:creationId xmlns:a16="http://schemas.microsoft.com/office/drawing/2014/main" id="{B2C8212E-1A60-8449-A598-12E5C55855D5}"/>
              </a:ext>
            </a:extLst>
          </p:cNvPr>
          <p:cNvSpPr/>
          <p:nvPr/>
        </p:nvSpPr>
        <p:spPr>
          <a:xfrm>
            <a:off x="463826" y="2520419"/>
            <a:ext cx="2333679" cy="3785652"/>
          </a:xfrm>
          <a:prstGeom prst="rect">
            <a:avLst/>
          </a:prstGeom>
        </p:spPr>
        <p:txBody>
          <a:bodyPr wrap="square">
            <a:spAutoFit/>
          </a:bodyPr>
          <a:lstStyle/>
          <a:p>
            <a:r>
              <a:rPr lang="en-US" sz="3200" b="1" i="1" dirty="0"/>
              <a:t>defense 1</a:t>
            </a:r>
          </a:p>
          <a:p>
            <a:endParaRPr lang="en-US" sz="7200" b="1" i="1" dirty="0"/>
          </a:p>
          <a:p>
            <a:r>
              <a:rPr lang="en-US" sz="3200" b="1" i="1" dirty="0"/>
              <a:t>defense 2</a:t>
            </a:r>
          </a:p>
          <a:p>
            <a:endParaRPr lang="en-US" sz="7200" b="1" i="1" dirty="0"/>
          </a:p>
          <a:p>
            <a:r>
              <a:rPr lang="en-US" sz="3200" b="1" i="1" dirty="0"/>
              <a:t>defense 3</a:t>
            </a:r>
            <a:endParaRPr lang="en-US" sz="3200" i="1" dirty="0"/>
          </a:p>
        </p:txBody>
      </p:sp>
      <p:sp>
        <p:nvSpPr>
          <p:cNvPr id="65" name="Oval 64">
            <a:extLst>
              <a:ext uri="{FF2B5EF4-FFF2-40B4-BE49-F238E27FC236}">
                <a16:creationId xmlns:a16="http://schemas.microsoft.com/office/drawing/2014/main" id="{0F7C3CAA-D2FF-D345-9F9D-6BA9E916226C}"/>
              </a:ext>
            </a:extLst>
          </p:cNvPr>
          <p:cNvSpPr/>
          <p:nvPr/>
        </p:nvSpPr>
        <p:spPr>
          <a:xfrm>
            <a:off x="2972604" y="2121520"/>
            <a:ext cx="1440000" cy="1440000"/>
          </a:xfrm>
          <a:prstGeom prst="ellipse">
            <a:avLst/>
          </a:prstGeom>
          <a:blipFill dpi="0" rotWithShape="1">
            <a:blip r:embed="rId3"/>
            <a:srcRect/>
            <a:stretch>
              <a:fillRect/>
            </a:stretch>
          </a:blip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3920BF3-BBFF-0C4D-980F-44DD5920CBC1}"/>
              </a:ext>
            </a:extLst>
          </p:cNvPr>
          <p:cNvSpPr/>
          <p:nvPr/>
        </p:nvSpPr>
        <p:spPr>
          <a:xfrm>
            <a:off x="2972604" y="3693245"/>
            <a:ext cx="1440000" cy="144000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19B4511B-4F42-EA42-8AE6-AED3599130A7}"/>
              </a:ext>
            </a:extLst>
          </p:cNvPr>
          <p:cNvSpPr/>
          <p:nvPr/>
        </p:nvSpPr>
        <p:spPr>
          <a:xfrm>
            <a:off x="2972604" y="5264970"/>
            <a:ext cx="1440000" cy="1440000"/>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79AF21DC-C5B6-D744-B5F6-31C00F44AFA5}"/>
              </a:ext>
            </a:extLst>
          </p:cNvPr>
          <p:cNvSpPr>
            <a:spLocks noGrp="1"/>
          </p:cNvSpPr>
          <p:nvPr>
            <p:ph type="title"/>
          </p:nvPr>
        </p:nvSpPr>
        <p:spPr>
          <a:xfrm>
            <a:off x="463826" y="410368"/>
            <a:ext cx="11631192" cy="1578632"/>
          </a:xfrm>
        </p:spPr>
        <p:txBody>
          <a:bodyPr>
            <a:noAutofit/>
          </a:bodyPr>
          <a:lstStyle/>
          <a:p>
            <a:r>
              <a:rPr lang="en-US" dirty="0"/>
              <a:t>Attack #2: Adapt the optimizer to the defense</a:t>
            </a:r>
            <a:br>
              <a:rPr lang="en-US" sz="4000" dirty="0">
                <a:solidFill>
                  <a:srgbClr val="0070C0"/>
                </a:solidFill>
              </a:rPr>
            </a:br>
            <a:r>
              <a:rPr lang="en-US" sz="1600" dirty="0">
                <a:solidFill>
                  <a:schemeClr val="bg1">
                    <a:lumMod val="50000"/>
                  </a:schemeClr>
                </a:solidFill>
              </a:rPr>
              <a:t>“Adversarial Examples Are Not Easily Detected”. </a:t>
            </a:r>
            <a:r>
              <a:rPr lang="en-US" sz="1600" dirty="0" err="1">
                <a:solidFill>
                  <a:schemeClr val="bg1">
                    <a:lumMod val="50000"/>
                  </a:schemeClr>
                </a:solidFill>
              </a:rPr>
              <a:t>Carlini</a:t>
            </a:r>
            <a:r>
              <a:rPr lang="en-US" sz="1600" dirty="0">
                <a:solidFill>
                  <a:schemeClr val="bg1">
                    <a:lumMod val="50000"/>
                  </a:schemeClr>
                </a:solidFill>
              </a:rPr>
              <a:t> &amp; Wagner. 2017</a:t>
            </a:r>
            <a:br>
              <a:rPr lang="en-US" sz="1600" dirty="0">
                <a:solidFill>
                  <a:schemeClr val="bg1">
                    <a:lumMod val="50000"/>
                  </a:schemeClr>
                </a:solidFill>
              </a:rPr>
            </a:br>
            <a:r>
              <a:rPr lang="en-US" sz="1600" dirty="0">
                <a:solidFill>
                  <a:schemeClr val="bg1">
                    <a:lumMod val="50000"/>
                  </a:schemeClr>
                </a:solidFill>
              </a:rPr>
              <a:t>“Obfuscated Gradients give a False Sense of Security”. </a:t>
            </a:r>
            <a:r>
              <a:rPr lang="en-US" sz="1600" dirty="0" err="1">
                <a:solidFill>
                  <a:schemeClr val="bg1">
                    <a:lumMod val="50000"/>
                  </a:schemeClr>
                </a:solidFill>
              </a:rPr>
              <a:t>Athalye</a:t>
            </a:r>
            <a:r>
              <a:rPr lang="en-US" sz="1600" dirty="0">
                <a:solidFill>
                  <a:schemeClr val="bg1">
                    <a:lumMod val="50000"/>
                  </a:schemeClr>
                </a:solidFill>
              </a:rPr>
              <a:t> et al. 2018</a:t>
            </a:r>
            <a:br>
              <a:rPr lang="en-US" sz="1600" dirty="0">
                <a:solidFill>
                  <a:schemeClr val="bg1">
                    <a:lumMod val="50000"/>
                  </a:schemeClr>
                </a:solidFill>
              </a:rPr>
            </a:br>
            <a:r>
              <a:rPr lang="en-US" sz="1600" dirty="0">
                <a:solidFill>
                  <a:schemeClr val="bg1">
                    <a:lumMod val="50000"/>
                  </a:schemeClr>
                </a:solidFill>
              </a:rPr>
              <a:t>“On Adaptive Attacks to Adversarial Examples Defenses”. </a:t>
            </a:r>
            <a:r>
              <a:rPr lang="en-US" sz="1600" dirty="0" err="1">
                <a:solidFill>
                  <a:schemeClr val="bg1">
                    <a:lumMod val="50000"/>
                  </a:schemeClr>
                </a:solidFill>
              </a:rPr>
              <a:t>Tramèr</a:t>
            </a:r>
            <a:r>
              <a:rPr lang="en-US" sz="1600" dirty="0">
                <a:solidFill>
                  <a:schemeClr val="bg1">
                    <a:lumMod val="50000"/>
                  </a:schemeClr>
                </a:solidFill>
              </a:rPr>
              <a:t> et al. 2020</a:t>
            </a:r>
            <a:endParaRPr lang="en-US" sz="2000" dirty="0">
              <a:solidFill>
                <a:schemeClr val="accent6"/>
              </a:solidFill>
            </a:endParaRPr>
          </a:p>
        </p:txBody>
      </p:sp>
    </p:spTree>
    <p:extLst>
      <p:ext uri="{BB962C8B-B14F-4D97-AF65-F5344CB8AC3E}">
        <p14:creationId xmlns:p14="http://schemas.microsoft.com/office/powerpoint/2010/main" val="145545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F576-1522-DB4A-9767-BA862997797B}"/>
              </a:ext>
            </a:extLst>
          </p:cNvPr>
          <p:cNvSpPr>
            <a:spLocks noGrp="1"/>
          </p:cNvSpPr>
          <p:nvPr>
            <p:ph type="sldNum" sz="quarter" idx="12"/>
          </p:nvPr>
        </p:nvSpPr>
        <p:spPr/>
        <p:txBody>
          <a:bodyPr/>
          <a:lstStyle/>
          <a:p>
            <a:fld id="{BBDB7499-F370-8348-83C5-507685BB046D}" type="slidenum">
              <a:rPr lang="en-US" smtClean="0"/>
              <a:pPr/>
              <a:t>24</a:t>
            </a:fld>
            <a:endParaRPr lang="en-US" sz="1600" dirty="0"/>
          </a:p>
        </p:txBody>
      </p:sp>
      <p:sp>
        <p:nvSpPr>
          <p:cNvPr id="23" name="Right Arrow 22">
            <a:extLst>
              <a:ext uri="{FF2B5EF4-FFF2-40B4-BE49-F238E27FC236}">
                <a16:creationId xmlns:a16="http://schemas.microsoft.com/office/drawing/2014/main" id="{BF3D1955-3966-E34E-AD82-6481CE255015}"/>
              </a:ext>
            </a:extLst>
          </p:cNvPr>
          <p:cNvSpPr/>
          <p:nvPr/>
        </p:nvSpPr>
        <p:spPr>
          <a:xfrm>
            <a:off x="4564909" y="2623039"/>
            <a:ext cx="519374" cy="4369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E6C331A-4FA1-E844-A6A5-60ADA21DC277}"/>
              </a:ext>
            </a:extLst>
          </p:cNvPr>
          <p:cNvSpPr/>
          <p:nvPr/>
        </p:nvSpPr>
        <p:spPr>
          <a:xfrm>
            <a:off x="463826" y="2520419"/>
            <a:ext cx="2333679" cy="3785652"/>
          </a:xfrm>
          <a:prstGeom prst="rect">
            <a:avLst/>
          </a:prstGeom>
        </p:spPr>
        <p:txBody>
          <a:bodyPr wrap="square">
            <a:spAutoFit/>
          </a:bodyPr>
          <a:lstStyle/>
          <a:p>
            <a:r>
              <a:rPr lang="en-US" sz="3200" b="1" i="1" dirty="0"/>
              <a:t>defense 1</a:t>
            </a:r>
          </a:p>
          <a:p>
            <a:endParaRPr lang="en-US" sz="7200" b="1" i="1" dirty="0"/>
          </a:p>
          <a:p>
            <a:r>
              <a:rPr lang="en-US" sz="3200" b="1" i="1" dirty="0"/>
              <a:t>defense 2</a:t>
            </a:r>
          </a:p>
          <a:p>
            <a:endParaRPr lang="en-US" sz="7200" b="1" i="1" dirty="0"/>
          </a:p>
          <a:p>
            <a:r>
              <a:rPr lang="en-US" sz="3200" b="1" i="1" dirty="0"/>
              <a:t>defense 3</a:t>
            </a:r>
            <a:endParaRPr lang="en-US" sz="3200" i="1" dirty="0"/>
          </a:p>
        </p:txBody>
      </p:sp>
      <p:sp>
        <p:nvSpPr>
          <p:cNvPr id="22" name="Oval 21">
            <a:extLst>
              <a:ext uri="{FF2B5EF4-FFF2-40B4-BE49-F238E27FC236}">
                <a16:creationId xmlns:a16="http://schemas.microsoft.com/office/drawing/2014/main" id="{DC6A4C1F-7F55-184B-9B6C-EA25893B091B}"/>
              </a:ext>
            </a:extLst>
          </p:cNvPr>
          <p:cNvSpPr/>
          <p:nvPr/>
        </p:nvSpPr>
        <p:spPr>
          <a:xfrm>
            <a:off x="2972604" y="2121520"/>
            <a:ext cx="1440000" cy="1440000"/>
          </a:xfrm>
          <a:prstGeom prst="ellipse">
            <a:avLst/>
          </a:prstGeom>
          <a:blipFill dpi="0" rotWithShape="1">
            <a:blip r:embed="rId3"/>
            <a:srcRect/>
            <a:stretch>
              <a:fillRect/>
            </a:stretch>
          </a:blip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BFF73DA-70B7-034B-878C-5AB4BC753DBA}"/>
              </a:ext>
            </a:extLst>
          </p:cNvPr>
          <p:cNvSpPr/>
          <p:nvPr/>
        </p:nvSpPr>
        <p:spPr>
          <a:xfrm>
            <a:off x="2972604" y="3693245"/>
            <a:ext cx="1440000" cy="144000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4F62EAA2-89CF-A64A-A91A-F97F58FD9CDD}"/>
              </a:ext>
            </a:extLst>
          </p:cNvPr>
          <p:cNvSpPr/>
          <p:nvPr/>
        </p:nvSpPr>
        <p:spPr>
          <a:xfrm>
            <a:off x="2972604" y="5264970"/>
            <a:ext cx="1440000" cy="1440000"/>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descr="Gut outdoes Vonn for World Cup Super G win in Zauchensee">
            <a:extLst>
              <a:ext uri="{FF2B5EF4-FFF2-40B4-BE49-F238E27FC236}">
                <a16:creationId xmlns:a16="http://schemas.microsoft.com/office/drawing/2014/main" id="{A7D34B18-56AE-844F-985F-24E79BA4FF0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90375" y="2160608"/>
            <a:ext cx="1779652" cy="1364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B44D963-7E4F-7249-8FF1-CC015DD9C524}"/>
              </a:ext>
            </a:extLst>
          </p:cNvPr>
          <p:cNvSpPr/>
          <p:nvPr/>
        </p:nvSpPr>
        <p:spPr>
          <a:xfrm>
            <a:off x="8366685" y="2160608"/>
            <a:ext cx="3361489" cy="1172826"/>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“Plain” gradient descent</a:t>
            </a:r>
          </a:p>
        </p:txBody>
      </p:sp>
      <p:sp>
        <p:nvSpPr>
          <p:cNvPr id="13" name="Title 1">
            <a:extLst>
              <a:ext uri="{FF2B5EF4-FFF2-40B4-BE49-F238E27FC236}">
                <a16:creationId xmlns:a16="http://schemas.microsoft.com/office/drawing/2014/main" id="{FE047753-BD8B-A741-AD7F-0BA645205C1A}"/>
              </a:ext>
            </a:extLst>
          </p:cNvPr>
          <p:cNvSpPr>
            <a:spLocks noGrp="1"/>
          </p:cNvSpPr>
          <p:nvPr>
            <p:ph type="title"/>
          </p:nvPr>
        </p:nvSpPr>
        <p:spPr>
          <a:xfrm>
            <a:off x="463826" y="410368"/>
            <a:ext cx="11631192" cy="1578632"/>
          </a:xfrm>
        </p:spPr>
        <p:txBody>
          <a:bodyPr>
            <a:noAutofit/>
          </a:bodyPr>
          <a:lstStyle/>
          <a:p>
            <a:r>
              <a:rPr lang="en-US" dirty="0"/>
              <a:t>Attack #2: Adapt the optimizer to the defense</a:t>
            </a:r>
            <a:br>
              <a:rPr lang="en-US" sz="4000" dirty="0">
                <a:solidFill>
                  <a:srgbClr val="0070C0"/>
                </a:solidFill>
              </a:rPr>
            </a:br>
            <a:r>
              <a:rPr lang="en-US" sz="1600" dirty="0">
                <a:solidFill>
                  <a:schemeClr val="bg1">
                    <a:lumMod val="50000"/>
                  </a:schemeClr>
                </a:solidFill>
              </a:rPr>
              <a:t>“Adversarial Examples Are Not Easily Detected”. </a:t>
            </a:r>
            <a:r>
              <a:rPr lang="en-US" sz="1600" dirty="0" err="1">
                <a:solidFill>
                  <a:schemeClr val="bg1">
                    <a:lumMod val="50000"/>
                  </a:schemeClr>
                </a:solidFill>
              </a:rPr>
              <a:t>Carlini</a:t>
            </a:r>
            <a:r>
              <a:rPr lang="en-US" sz="1600" dirty="0">
                <a:solidFill>
                  <a:schemeClr val="bg1">
                    <a:lumMod val="50000"/>
                  </a:schemeClr>
                </a:solidFill>
              </a:rPr>
              <a:t> &amp; Wagner. 2017</a:t>
            </a:r>
            <a:br>
              <a:rPr lang="en-US" sz="1600" dirty="0">
                <a:solidFill>
                  <a:schemeClr val="bg1">
                    <a:lumMod val="50000"/>
                  </a:schemeClr>
                </a:solidFill>
              </a:rPr>
            </a:br>
            <a:r>
              <a:rPr lang="en-US" sz="1600" dirty="0">
                <a:solidFill>
                  <a:schemeClr val="bg1">
                    <a:lumMod val="50000"/>
                  </a:schemeClr>
                </a:solidFill>
              </a:rPr>
              <a:t>“Obfuscated Gradients give a False Sense of Security”. </a:t>
            </a:r>
            <a:r>
              <a:rPr lang="en-US" sz="1600" dirty="0" err="1">
                <a:solidFill>
                  <a:schemeClr val="bg1">
                    <a:lumMod val="50000"/>
                  </a:schemeClr>
                </a:solidFill>
              </a:rPr>
              <a:t>Athalye</a:t>
            </a:r>
            <a:r>
              <a:rPr lang="en-US" sz="1600" dirty="0">
                <a:solidFill>
                  <a:schemeClr val="bg1">
                    <a:lumMod val="50000"/>
                  </a:schemeClr>
                </a:solidFill>
              </a:rPr>
              <a:t> et al. 2018</a:t>
            </a:r>
            <a:br>
              <a:rPr lang="en-US" sz="1600" dirty="0">
                <a:solidFill>
                  <a:schemeClr val="bg1">
                    <a:lumMod val="50000"/>
                  </a:schemeClr>
                </a:solidFill>
              </a:rPr>
            </a:br>
            <a:r>
              <a:rPr lang="en-US" sz="1600" dirty="0">
                <a:solidFill>
                  <a:schemeClr val="bg1">
                    <a:lumMod val="50000"/>
                  </a:schemeClr>
                </a:solidFill>
              </a:rPr>
              <a:t>“On Adaptive Attacks to Adversarial Examples Defenses”. </a:t>
            </a:r>
            <a:r>
              <a:rPr lang="en-US" sz="1600" dirty="0" err="1">
                <a:solidFill>
                  <a:schemeClr val="bg1">
                    <a:lumMod val="50000"/>
                  </a:schemeClr>
                </a:solidFill>
              </a:rPr>
              <a:t>Tramèr</a:t>
            </a:r>
            <a:r>
              <a:rPr lang="en-US" sz="1600" dirty="0">
                <a:solidFill>
                  <a:schemeClr val="bg1">
                    <a:lumMod val="50000"/>
                  </a:schemeClr>
                </a:solidFill>
              </a:rPr>
              <a:t> et al. 2020</a:t>
            </a:r>
            <a:endParaRPr lang="en-US" sz="2000" dirty="0">
              <a:solidFill>
                <a:schemeClr val="accent6"/>
              </a:solidFill>
            </a:endParaRPr>
          </a:p>
        </p:txBody>
      </p:sp>
    </p:spTree>
    <p:extLst>
      <p:ext uri="{BB962C8B-B14F-4D97-AF65-F5344CB8AC3E}">
        <p14:creationId xmlns:p14="http://schemas.microsoft.com/office/powerpoint/2010/main" val="3848382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hicle overview – snow groomers | PistenBully">
            <a:extLst>
              <a:ext uri="{FF2B5EF4-FFF2-40B4-BE49-F238E27FC236}">
                <a16:creationId xmlns:a16="http://schemas.microsoft.com/office/drawing/2014/main" id="{D070B66D-C0EA-6143-8AE2-E282F001B17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5827" y="4063042"/>
            <a:ext cx="2234074" cy="125726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A7AF576-1522-DB4A-9767-BA862997797B}"/>
              </a:ext>
            </a:extLst>
          </p:cNvPr>
          <p:cNvSpPr>
            <a:spLocks noGrp="1"/>
          </p:cNvSpPr>
          <p:nvPr>
            <p:ph type="sldNum" sz="quarter" idx="12"/>
          </p:nvPr>
        </p:nvSpPr>
        <p:spPr/>
        <p:txBody>
          <a:bodyPr/>
          <a:lstStyle/>
          <a:p>
            <a:fld id="{BBDB7499-F370-8348-83C5-507685BB046D}" type="slidenum">
              <a:rPr lang="en-US" smtClean="0"/>
              <a:pPr/>
              <a:t>25</a:t>
            </a:fld>
            <a:endParaRPr lang="en-US" sz="1600" dirty="0"/>
          </a:p>
        </p:txBody>
      </p:sp>
      <p:sp>
        <p:nvSpPr>
          <p:cNvPr id="48" name="Right Arrow 47">
            <a:extLst>
              <a:ext uri="{FF2B5EF4-FFF2-40B4-BE49-F238E27FC236}">
                <a16:creationId xmlns:a16="http://schemas.microsoft.com/office/drawing/2014/main" id="{3A9029A3-3636-1F48-A0AA-3B10CB908139}"/>
              </a:ext>
            </a:extLst>
          </p:cNvPr>
          <p:cNvSpPr/>
          <p:nvPr/>
        </p:nvSpPr>
        <p:spPr>
          <a:xfrm>
            <a:off x="6984043" y="4193320"/>
            <a:ext cx="519374" cy="4369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95C523-7181-524F-8977-BD3CF3F57E8A}"/>
              </a:ext>
            </a:extLst>
          </p:cNvPr>
          <p:cNvSpPr/>
          <p:nvPr/>
        </p:nvSpPr>
        <p:spPr>
          <a:xfrm>
            <a:off x="463826" y="2520419"/>
            <a:ext cx="2333679" cy="3785652"/>
          </a:xfrm>
          <a:prstGeom prst="rect">
            <a:avLst/>
          </a:prstGeom>
        </p:spPr>
        <p:txBody>
          <a:bodyPr wrap="square">
            <a:spAutoFit/>
          </a:bodyPr>
          <a:lstStyle/>
          <a:p>
            <a:r>
              <a:rPr lang="en-US" sz="3200" b="1" i="1" dirty="0"/>
              <a:t>defense 1</a:t>
            </a:r>
          </a:p>
          <a:p>
            <a:endParaRPr lang="en-US" sz="7200" b="1" i="1" dirty="0"/>
          </a:p>
          <a:p>
            <a:r>
              <a:rPr lang="en-US" sz="3200" b="1" i="1" dirty="0"/>
              <a:t>defense 2</a:t>
            </a:r>
          </a:p>
          <a:p>
            <a:endParaRPr lang="en-US" sz="7200" b="1" i="1" dirty="0"/>
          </a:p>
          <a:p>
            <a:r>
              <a:rPr lang="en-US" sz="3200" b="1" i="1" dirty="0"/>
              <a:t>defense 3</a:t>
            </a:r>
            <a:endParaRPr lang="en-US" sz="3200" i="1" dirty="0"/>
          </a:p>
        </p:txBody>
      </p:sp>
      <p:sp>
        <p:nvSpPr>
          <p:cNvPr id="26" name="Oval 25">
            <a:extLst>
              <a:ext uri="{FF2B5EF4-FFF2-40B4-BE49-F238E27FC236}">
                <a16:creationId xmlns:a16="http://schemas.microsoft.com/office/drawing/2014/main" id="{745F04AD-24E0-094D-9F76-9D4C3C19D99F}"/>
              </a:ext>
            </a:extLst>
          </p:cNvPr>
          <p:cNvSpPr/>
          <p:nvPr/>
        </p:nvSpPr>
        <p:spPr>
          <a:xfrm>
            <a:off x="2972604" y="2121520"/>
            <a:ext cx="1440000" cy="1440000"/>
          </a:xfrm>
          <a:prstGeom prst="ellipse">
            <a:avLst/>
          </a:prstGeom>
          <a:blipFill dpi="0" rotWithShape="1">
            <a:blip r:embed="rId4"/>
            <a:srcRect/>
            <a:stretch>
              <a:fillRect/>
            </a:stretch>
          </a:blip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3DB3B05-4E9C-3545-945F-A1CA4AF583AF}"/>
              </a:ext>
            </a:extLst>
          </p:cNvPr>
          <p:cNvSpPr/>
          <p:nvPr/>
        </p:nvSpPr>
        <p:spPr>
          <a:xfrm>
            <a:off x="2972604" y="3693245"/>
            <a:ext cx="1440000" cy="1440000"/>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9915C6DC-58F0-3A46-9260-4D95585C3CD2}"/>
              </a:ext>
            </a:extLst>
          </p:cNvPr>
          <p:cNvSpPr/>
          <p:nvPr/>
        </p:nvSpPr>
        <p:spPr>
          <a:xfrm>
            <a:off x="2972604" y="5264970"/>
            <a:ext cx="1440000" cy="144000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99A0B605-A614-F34A-B0AA-8F1D4FB26EEA}"/>
              </a:ext>
            </a:extLst>
          </p:cNvPr>
          <p:cNvSpPr/>
          <p:nvPr/>
        </p:nvSpPr>
        <p:spPr>
          <a:xfrm>
            <a:off x="4564909" y="4193320"/>
            <a:ext cx="519374" cy="4369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3B0A6E57-CD57-AC4F-A932-51997564EC80}"/>
              </a:ext>
            </a:extLst>
          </p:cNvPr>
          <p:cNvSpPr/>
          <p:nvPr/>
        </p:nvSpPr>
        <p:spPr>
          <a:xfrm>
            <a:off x="9265765" y="4193320"/>
            <a:ext cx="519374" cy="4369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396E78D-7B21-1B42-9D15-0FBA135E99DE}"/>
              </a:ext>
            </a:extLst>
          </p:cNvPr>
          <p:cNvSpPr/>
          <p:nvPr/>
        </p:nvSpPr>
        <p:spPr>
          <a:xfrm>
            <a:off x="7664591" y="3706589"/>
            <a:ext cx="1440000" cy="1440000"/>
          </a:xfrm>
          <a:prstGeom prst="ellipse">
            <a:avLst/>
          </a:prstGeom>
          <a:blipFill dpi="0" rotWithShape="1">
            <a:blip r:embed="rId4"/>
            <a:srcRect/>
            <a:stretch>
              <a:fillRect/>
            </a:stretch>
          </a:blip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Gut outdoes Vonn for World Cup Super G win in Zauchensee">
            <a:extLst>
              <a:ext uri="{FF2B5EF4-FFF2-40B4-BE49-F238E27FC236}">
                <a16:creationId xmlns:a16="http://schemas.microsoft.com/office/drawing/2014/main" id="{B862F214-4FC6-F847-B13D-9E5FA99329F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02309" y="3744389"/>
            <a:ext cx="1779652" cy="1364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8" name="Right Arrow 37">
            <a:extLst>
              <a:ext uri="{FF2B5EF4-FFF2-40B4-BE49-F238E27FC236}">
                <a16:creationId xmlns:a16="http://schemas.microsoft.com/office/drawing/2014/main" id="{7E8C6072-91EC-B744-A1F3-8CE40AA3E385}"/>
              </a:ext>
            </a:extLst>
          </p:cNvPr>
          <p:cNvSpPr/>
          <p:nvPr/>
        </p:nvSpPr>
        <p:spPr>
          <a:xfrm>
            <a:off x="4564909" y="2623039"/>
            <a:ext cx="519374" cy="4369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9" name="Picture 2" descr="Gut outdoes Vonn for World Cup Super G win in Zauchensee">
            <a:extLst>
              <a:ext uri="{FF2B5EF4-FFF2-40B4-BE49-F238E27FC236}">
                <a16:creationId xmlns:a16="http://schemas.microsoft.com/office/drawing/2014/main" id="{6AD11C6D-8222-6F49-9226-6596A8B682E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90375" y="2160608"/>
            <a:ext cx="1779652" cy="1364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78268872-0874-2B4D-B7EC-4E34A7B3C9D0}"/>
              </a:ext>
            </a:extLst>
          </p:cNvPr>
          <p:cNvSpPr/>
          <p:nvPr/>
        </p:nvSpPr>
        <p:spPr>
          <a:xfrm>
            <a:off x="5084283" y="5274574"/>
            <a:ext cx="5550540" cy="1440000"/>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ysClr val="windowText" lastClr="000000"/>
                </a:solidFill>
              </a:rPr>
              <a:t>Change of loss function, smooth out randomness, numerical differentiation, etc. </a:t>
            </a:r>
          </a:p>
        </p:txBody>
      </p:sp>
      <p:sp>
        <p:nvSpPr>
          <p:cNvPr id="22" name="Title 1">
            <a:extLst>
              <a:ext uri="{FF2B5EF4-FFF2-40B4-BE49-F238E27FC236}">
                <a16:creationId xmlns:a16="http://schemas.microsoft.com/office/drawing/2014/main" id="{4AACF5D0-D8F7-8E4D-AFE9-3DA3D3E1BAFE}"/>
              </a:ext>
            </a:extLst>
          </p:cNvPr>
          <p:cNvSpPr>
            <a:spLocks noGrp="1"/>
          </p:cNvSpPr>
          <p:nvPr>
            <p:ph type="title"/>
          </p:nvPr>
        </p:nvSpPr>
        <p:spPr>
          <a:xfrm>
            <a:off x="463826" y="410368"/>
            <a:ext cx="11631192" cy="1578632"/>
          </a:xfrm>
        </p:spPr>
        <p:txBody>
          <a:bodyPr>
            <a:noAutofit/>
          </a:bodyPr>
          <a:lstStyle/>
          <a:p>
            <a:r>
              <a:rPr lang="en-US" dirty="0"/>
              <a:t>Attack #2: Adapt the optimizer to the defense</a:t>
            </a:r>
            <a:br>
              <a:rPr lang="en-US" sz="4000" dirty="0">
                <a:solidFill>
                  <a:srgbClr val="0070C0"/>
                </a:solidFill>
              </a:rPr>
            </a:br>
            <a:r>
              <a:rPr lang="en-US" sz="1600" dirty="0">
                <a:solidFill>
                  <a:schemeClr val="bg1">
                    <a:lumMod val="50000"/>
                  </a:schemeClr>
                </a:solidFill>
              </a:rPr>
              <a:t>“Adversarial Examples Are Not Easily Detected”. </a:t>
            </a:r>
            <a:r>
              <a:rPr lang="en-US" sz="1600" dirty="0" err="1">
                <a:solidFill>
                  <a:schemeClr val="bg1">
                    <a:lumMod val="50000"/>
                  </a:schemeClr>
                </a:solidFill>
              </a:rPr>
              <a:t>Carlini</a:t>
            </a:r>
            <a:r>
              <a:rPr lang="en-US" sz="1600" dirty="0">
                <a:solidFill>
                  <a:schemeClr val="bg1">
                    <a:lumMod val="50000"/>
                  </a:schemeClr>
                </a:solidFill>
              </a:rPr>
              <a:t> &amp; Wagner. 2017</a:t>
            </a:r>
            <a:br>
              <a:rPr lang="en-US" sz="1600" dirty="0">
                <a:solidFill>
                  <a:schemeClr val="bg1">
                    <a:lumMod val="50000"/>
                  </a:schemeClr>
                </a:solidFill>
              </a:rPr>
            </a:br>
            <a:r>
              <a:rPr lang="en-US" sz="1600" dirty="0">
                <a:solidFill>
                  <a:schemeClr val="bg1">
                    <a:lumMod val="50000"/>
                  </a:schemeClr>
                </a:solidFill>
              </a:rPr>
              <a:t>“Obfuscated Gradients give a False Sense of Security”. </a:t>
            </a:r>
            <a:r>
              <a:rPr lang="en-US" sz="1600" dirty="0" err="1">
                <a:solidFill>
                  <a:schemeClr val="bg1">
                    <a:lumMod val="50000"/>
                  </a:schemeClr>
                </a:solidFill>
              </a:rPr>
              <a:t>Athalye</a:t>
            </a:r>
            <a:r>
              <a:rPr lang="en-US" sz="1600" dirty="0">
                <a:solidFill>
                  <a:schemeClr val="bg1">
                    <a:lumMod val="50000"/>
                  </a:schemeClr>
                </a:solidFill>
              </a:rPr>
              <a:t> et al. 2018</a:t>
            </a:r>
            <a:br>
              <a:rPr lang="en-US" sz="1600" dirty="0">
                <a:solidFill>
                  <a:schemeClr val="bg1">
                    <a:lumMod val="50000"/>
                  </a:schemeClr>
                </a:solidFill>
              </a:rPr>
            </a:br>
            <a:r>
              <a:rPr lang="en-US" sz="1600" dirty="0">
                <a:solidFill>
                  <a:schemeClr val="bg1">
                    <a:lumMod val="50000"/>
                  </a:schemeClr>
                </a:solidFill>
              </a:rPr>
              <a:t>“On Adaptive Attacks to Adversarial Examples Defenses”. </a:t>
            </a:r>
            <a:r>
              <a:rPr lang="en-US" sz="1600" dirty="0" err="1">
                <a:solidFill>
                  <a:schemeClr val="bg1">
                    <a:lumMod val="50000"/>
                  </a:schemeClr>
                </a:solidFill>
              </a:rPr>
              <a:t>Tramèr</a:t>
            </a:r>
            <a:r>
              <a:rPr lang="en-US" sz="1600" dirty="0">
                <a:solidFill>
                  <a:schemeClr val="bg1">
                    <a:lumMod val="50000"/>
                  </a:schemeClr>
                </a:solidFill>
              </a:rPr>
              <a:t> et al. 2020</a:t>
            </a:r>
            <a:endParaRPr lang="en-US" sz="2000" dirty="0">
              <a:solidFill>
                <a:schemeClr val="accent6"/>
              </a:solidFill>
            </a:endParaRPr>
          </a:p>
        </p:txBody>
      </p:sp>
    </p:spTree>
    <p:extLst>
      <p:ext uri="{BB962C8B-B14F-4D97-AF65-F5344CB8AC3E}">
        <p14:creationId xmlns:p14="http://schemas.microsoft.com/office/powerpoint/2010/main" val="1630791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F576-1522-DB4A-9767-BA862997797B}"/>
              </a:ext>
            </a:extLst>
          </p:cNvPr>
          <p:cNvSpPr>
            <a:spLocks noGrp="1"/>
          </p:cNvSpPr>
          <p:nvPr>
            <p:ph type="sldNum" sz="quarter" idx="12"/>
          </p:nvPr>
        </p:nvSpPr>
        <p:spPr/>
        <p:txBody>
          <a:bodyPr/>
          <a:lstStyle/>
          <a:p>
            <a:fld id="{BBDB7499-F370-8348-83C5-507685BB046D}" type="slidenum">
              <a:rPr lang="en-US" smtClean="0"/>
              <a:pPr/>
              <a:t>26</a:t>
            </a:fld>
            <a:endParaRPr lang="en-US" sz="1600" dirty="0"/>
          </a:p>
        </p:txBody>
      </p:sp>
      <p:sp>
        <p:nvSpPr>
          <p:cNvPr id="61" name="Right Arrow 60">
            <a:extLst>
              <a:ext uri="{FF2B5EF4-FFF2-40B4-BE49-F238E27FC236}">
                <a16:creationId xmlns:a16="http://schemas.microsoft.com/office/drawing/2014/main" id="{1E1ECF14-6ADA-A949-BE8E-F838B392FAD4}"/>
              </a:ext>
            </a:extLst>
          </p:cNvPr>
          <p:cNvSpPr/>
          <p:nvPr/>
        </p:nvSpPr>
        <p:spPr>
          <a:xfrm>
            <a:off x="4564909" y="5766490"/>
            <a:ext cx="519374" cy="4369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7F1D0A0-CD52-8845-8541-111DF08D7AC8}"/>
              </a:ext>
            </a:extLst>
          </p:cNvPr>
          <p:cNvSpPr/>
          <p:nvPr/>
        </p:nvSpPr>
        <p:spPr>
          <a:xfrm>
            <a:off x="463826" y="2520419"/>
            <a:ext cx="2333679" cy="3785652"/>
          </a:xfrm>
          <a:prstGeom prst="rect">
            <a:avLst/>
          </a:prstGeom>
        </p:spPr>
        <p:txBody>
          <a:bodyPr wrap="square">
            <a:spAutoFit/>
          </a:bodyPr>
          <a:lstStyle/>
          <a:p>
            <a:r>
              <a:rPr lang="en-US" sz="3200" b="1" i="1" dirty="0"/>
              <a:t>defense 1</a:t>
            </a:r>
          </a:p>
          <a:p>
            <a:endParaRPr lang="en-US" sz="7200" b="1" i="1" dirty="0"/>
          </a:p>
          <a:p>
            <a:r>
              <a:rPr lang="en-US" sz="3200" b="1" i="1" dirty="0"/>
              <a:t>defense 2</a:t>
            </a:r>
          </a:p>
          <a:p>
            <a:endParaRPr lang="en-US" sz="7200" b="1" i="1" dirty="0"/>
          </a:p>
          <a:p>
            <a:r>
              <a:rPr lang="en-US" sz="3200" b="1" i="1" dirty="0"/>
              <a:t>defense 3</a:t>
            </a:r>
            <a:endParaRPr lang="en-US" sz="3200" i="1" dirty="0"/>
          </a:p>
        </p:txBody>
      </p:sp>
      <p:sp>
        <p:nvSpPr>
          <p:cNvPr id="28" name="Oval 27">
            <a:extLst>
              <a:ext uri="{FF2B5EF4-FFF2-40B4-BE49-F238E27FC236}">
                <a16:creationId xmlns:a16="http://schemas.microsoft.com/office/drawing/2014/main" id="{3104B7BE-DE6C-B34C-991E-AD3F0E0ECF5D}"/>
              </a:ext>
            </a:extLst>
          </p:cNvPr>
          <p:cNvSpPr/>
          <p:nvPr/>
        </p:nvSpPr>
        <p:spPr>
          <a:xfrm>
            <a:off x="2972604" y="5264970"/>
            <a:ext cx="1440000" cy="144000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2" descr="Vehicle overview – snow groomers | PistenBully">
            <a:extLst>
              <a:ext uri="{FF2B5EF4-FFF2-40B4-BE49-F238E27FC236}">
                <a16:creationId xmlns:a16="http://schemas.microsoft.com/office/drawing/2014/main" id="{6CC2AF43-7501-8146-A7A4-EE27F0BDE1D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5827" y="4063042"/>
            <a:ext cx="2234074" cy="1257261"/>
          </a:xfrm>
          <a:prstGeom prst="rect">
            <a:avLst/>
          </a:prstGeom>
          <a:noFill/>
          <a:extLst>
            <a:ext uri="{909E8E84-426E-40DD-AFC4-6F175D3DCCD1}">
              <a14:hiddenFill xmlns:a14="http://schemas.microsoft.com/office/drawing/2010/main">
                <a:solidFill>
                  <a:srgbClr val="FFFFFF"/>
                </a:solidFill>
              </a14:hiddenFill>
            </a:ext>
          </a:extLst>
        </p:spPr>
      </p:pic>
      <p:sp>
        <p:nvSpPr>
          <p:cNvPr id="44" name="Right Arrow 43">
            <a:extLst>
              <a:ext uri="{FF2B5EF4-FFF2-40B4-BE49-F238E27FC236}">
                <a16:creationId xmlns:a16="http://schemas.microsoft.com/office/drawing/2014/main" id="{76E0A1BA-B712-644A-9C8D-BEBAD9360F04}"/>
              </a:ext>
            </a:extLst>
          </p:cNvPr>
          <p:cNvSpPr/>
          <p:nvPr/>
        </p:nvSpPr>
        <p:spPr>
          <a:xfrm>
            <a:off x="6984043" y="4193320"/>
            <a:ext cx="519374" cy="4369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87916C3-1A78-DD4D-AE4E-8382E29369D5}"/>
              </a:ext>
            </a:extLst>
          </p:cNvPr>
          <p:cNvSpPr/>
          <p:nvPr/>
        </p:nvSpPr>
        <p:spPr>
          <a:xfrm>
            <a:off x="2972604" y="2121520"/>
            <a:ext cx="1440000" cy="1440000"/>
          </a:xfrm>
          <a:prstGeom prst="ellipse">
            <a:avLst/>
          </a:prstGeom>
          <a:blipFill dpi="0" rotWithShape="1">
            <a:blip r:embed="rId5"/>
            <a:srcRect/>
            <a:stretch>
              <a:fillRect/>
            </a:stretch>
          </a:blip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036D1A3-65BA-C142-A84D-9DD377761E94}"/>
              </a:ext>
            </a:extLst>
          </p:cNvPr>
          <p:cNvSpPr/>
          <p:nvPr/>
        </p:nvSpPr>
        <p:spPr>
          <a:xfrm>
            <a:off x="2972604" y="3693245"/>
            <a:ext cx="1440000" cy="1440000"/>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ight Arrow 50">
            <a:extLst>
              <a:ext uri="{FF2B5EF4-FFF2-40B4-BE49-F238E27FC236}">
                <a16:creationId xmlns:a16="http://schemas.microsoft.com/office/drawing/2014/main" id="{A5D55471-C38B-D049-BA75-9F0304ADC019}"/>
              </a:ext>
            </a:extLst>
          </p:cNvPr>
          <p:cNvSpPr/>
          <p:nvPr/>
        </p:nvSpPr>
        <p:spPr>
          <a:xfrm>
            <a:off x="4564909" y="4193320"/>
            <a:ext cx="519374" cy="4369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Right Arrow 51">
            <a:extLst>
              <a:ext uri="{FF2B5EF4-FFF2-40B4-BE49-F238E27FC236}">
                <a16:creationId xmlns:a16="http://schemas.microsoft.com/office/drawing/2014/main" id="{49F9FC80-AF38-BC42-B7C4-01C5134C2C81}"/>
              </a:ext>
            </a:extLst>
          </p:cNvPr>
          <p:cNvSpPr/>
          <p:nvPr/>
        </p:nvSpPr>
        <p:spPr>
          <a:xfrm>
            <a:off x="9265765" y="4193320"/>
            <a:ext cx="519374" cy="4369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38E679A-8EAB-D64E-904C-BA5B64B384BC}"/>
              </a:ext>
            </a:extLst>
          </p:cNvPr>
          <p:cNvSpPr/>
          <p:nvPr/>
        </p:nvSpPr>
        <p:spPr>
          <a:xfrm>
            <a:off x="7664591" y="3706589"/>
            <a:ext cx="1440000" cy="1440000"/>
          </a:xfrm>
          <a:prstGeom prst="ellipse">
            <a:avLst/>
          </a:prstGeom>
          <a:blipFill dpi="0" rotWithShape="1">
            <a:blip r:embed="rId5"/>
            <a:srcRect/>
            <a:stretch>
              <a:fillRect/>
            </a:stretch>
          </a:blip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descr="Gut outdoes Vonn for World Cup Super G win in Zauchensee">
            <a:extLst>
              <a:ext uri="{FF2B5EF4-FFF2-40B4-BE49-F238E27FC236}">
                <a16:creationId xmlns:a16="http://schemas.microsoft.com/office/drawing/2014/main" id="{209C8D6A-2EB9-B04B-8C58-9510F71E5A7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02309" y="3744389"/>
            <a:ext cx="1779652" cy="1364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5" name="Right Arrow 54">
            <a:extLst>
              <a:ext uri="{FF2B5EF4-FFF2-40B4-BE49-F238E27FC236}">
                <a16:creationId xmlns:a16="http://schemas.microsoft.com/office/drawing/2014/main" id="{DDB2D334-708F-4E41-A083-3F3EF13B929A}"/>
              </a:ext>
            </a:extLst>
          </p:cNvPr>
          <p:cNvSpPr/>
          <p:nvPr/>
        </p:nvSpPr>
        <p:spPr>
          <a:xfrm>
            <a:off x="4564909" y="2623039"/>
            <a:ext cx="519374" cy="4369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6" name="Picture 2" descr="Gut outdoes Vonn for World Cup Super G win in Zauchensee">
            <a:extLst>
              <a:ext uri="{FF2B5EF4-FFF2-40B4-BE49-F238E27FC236}">
                <a16:creationId xmlns:a16="http://schemas.microsoft.com/office/drawing/2014/main" id="{48B1CD55-5E0D-EE46-B032-56125E53978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90375" y="2160608"/>
            <a:ext cx="1779652" cy="1364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 name="Picture 14" descr="Cow - Tunisia News">
            <a:extLst>
              <a:ext uri="{FF2B5EF4-FFF2-40B4-BE49-F238E27FC236}">
                <a16:creationId xmlns:a16="http://schemas.microsoft.com/office/drawing/2014/main" id="{5FDB12A3-97EB-274C-81A7-AAF5DD8F3B8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290375" y="5366679"/>
            <a:ext cx="1779652" cy="12567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7651552A-F11F-8445-B40C-66CB9BBFB40E}"/>
              </a:ext>
            </a:extLst>
          </p:cNvPr>
          <p:cNvSpPr/>
          <p:nvPr/>
        </p:nvSpPr>
        <p:spPr>
          <a:xfrm>
            <a:off x="7423846" y="5450645"/>
            <a:ext cx="3982091" cy="1172826"/>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Random restarts, “hill climbing”</a:t>
            </a:r>
          </a:p>
        </p:txBody>
      </p:sp>
      <p:sp>
        <p:nvSpPr>
          <p:cNvPr id="24" name="Title 1">
            <a:extLst>
              <a:ext uri="{FF2B5EF4-FFF2-40B4-BE49-F238E27FC236}">
                <a16:creationId xmlns:a16="http://schemas.microsoft.com/office/drawing/2014/main" id="{0706CB3E-1A03-4D4B-866A-AE77C2B4D3D0}"/>
              </a:ext>
            </a:extLst>
          </p:cNvPr>
          <p:cNvSpPr>
            <a:spLocks noGrp="1"/>
          </p:cNvSpPr>
          <p:nvPr>
            <p:ph type="title"/>
          </p:nvPr>
        </p:nvSpPr>
        <p:spPr>
          <a:xfrm>
            <a:off x="463826" y="410368"/>
            <a:ext cx="11631192" cy="1578632"/>
          </a:xfrm>
        </p:spPr>
        <p:txBody>
          <a:bodyPr>
            <a:noAutofit/>
          </a:bodyPr>
          <a:lstStyle/>
          <a:p>
            <a:r>
              <a:rPr lang="en-US" dirty="0"/>
              <a:t>Attack #2: Adapt the optimizer to the defense</a:t>
            </a:r>
            <a:br>
              <a:rPr lang="en-US" sz="4000" dirty="0">
                <a:solidFill>
                  <a:srgbClr val="0070C0"/>
                </a:solidFill>
              </a:rPr>
            </a:br>
            <a:r>
              <a:rPr lang="en-US" sz="1600" dirty="0">
                <a:solidFill>
                  <a:schemeClr val="bg1">
                    <a:lumMod val="50000"/>
                  </a:schemeClr>
                </a:solidFill>
              </a:rPr>
              <a:t>“Adversarial Examples Are Not Easily Detected”. </a:t>
            </a:r>
            <a:r>
              <a:rPr lang="en-US" sz="1600" dirty="0" err="1">
                <a:solidFill>
                  <a:schemeClr val="bg1">
                    <a:lumMod val="50000"/>
                  </a:schemeClr>
                </a:solidFill>
              </a:rPr>
              <a:t>Carlini</a:t>
            </a:r>
            <a:r>
              <a:rPr lang="en-US" sz="1600" dirty="0">
                <a:solidFill>
                  <a:schemeClr val="bg1">
                    <a:lumMod val="50000"/>
                  </a:schemeClr>
                </a:solidFill>
              </a:rPr>
              <a:t> &amp; Wagner. 2017</a:t>
            </a:r>
            <a:br>
              <a:rPr lang="en-US" sz="1600" dirty="0">
                <a:solidFill>
                  <a:schemeClr val="bg1">
                    <a:lumMod val="50000"/>
                  </a:schemeClr>
                </a:solidFill>
              </a:rPr>
            </a:br>
            <a:r>
              <a:rPr lang="en-US" sz="1600" dirty="0">
                <a:solidFill>
                  <a:schemeClr val="bg1">
                    <a:lumMod val="50000"/>
                  </a:schemeClr>
                </a:solidFill>
              </a:rPr>
              <a:t>“Obfuscated Gradients give a False Sense of Security”. </a:t>
            </a:r>
            <a:r>
              <a:rPr lang="en-US" sz="1600" dirty="0" err="1">
                <a:solidFill>
                  <a:schemeClr val="bg1">
                    <a:lumMod val="50000"/>
                  </a:schemeClr>
                </a:solidFill>
              </a:rPr>
              <a:t>Athalye</a:t>
            </a:r>
            <a:r>
              <a:rPr lang="en-US" sz="1600" dirty="0">
                <a:solidFill>
                  <a:schemeClr val="bg1">
                    <a:lumMod val="50000"/>
                  </a:schemeClr>
                </a:solidFill>
              </a:rPr>
              <a:t> et al. 2018</a:t>
            </a:r>
            <a:br>
              <a:rPr lang="en-US" sz="1600" dirty="0">
                <a:solidFill>
                  <a:schemeClr val="bg1">
                    <a:lumMod val="50000"/>
                  </a:schemeClr>
                </a:solidFill>
              </a:rPr>
            </a:br>
            <a:r>
              <a:rPr lang="en-US" sz="1600" dirty="0">
                <a:solidFill>
                  <a:schemeClr val="bg1">
                    <a:lumMod val="50000"/>
                  </a:schemeClr>
                </a:solidFill>
              </a:rPr>
              <a:t>“On Adaptive Attacks to Adversarial Examples Defenses”. </a:t>
            </a:r>
            <a:r>
              <a:rPr lang="en-US" sz="1600" dirty="0" err="1">
                <a:solidFill>
                  <a:schemeClr val="bg1">
                    <a:lumMod val="50000"/>
                  </a:schemeClr>
                </a:solidFill>
              </a:rPr>
              <a:t>Tramèr</a:t>
            </a:r>
            <a:r>
              <a:rPr lang="en-US" sz="1600" dirty="0">
                <a:solidFill>
                  <a:schemeClr val="bg1">
                    <a:lumMod val="50000"/>
                  </a:schemeClr>
                </a:solidFill>
              </a:rPr>
              <a:t> et al. 2020</a:t>
            </a:r>
            <a:endParaRPr lang="en-US" sz="2000" dirty="0">
              <a:solidFill>
                <a:schemeClr val="accent6"/>
              </a:solidFill>
            </a:endParaRPr>
          </a:p>
        </p:txBody>
      </p:sp>
    </p:spTree>
    <p:extLst>
      <p:ext uri="{BB962C8B-B14F-4D97-AF65-F5344CB8AC3E}">
        <p14:creationId xmlns:p14="http://schemas.microsoft.com/office/powerpoint/2010/main" val="4243207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0B68-18A8-2540-8274-5A5249196171}"/>
              </a:ext>
            </a:extLst>
          </p:cNvPr>
          <p:cNvSpPr>
            <a:spLocks noGrp="1"/>
          </p:cNvSpPr>
          <p:nvPr>
            <p:ph type="title"/>
          </p:nvPr>
        </p:nvSpPr>
        <p:spPr/>
        <p:txBody>
          <a:bodyPr>
            <a:normAutofit/>
          </a:bodyPr>
          <a:lstStyle/>
          <a:p>
            <a:r>
              <a:rPr lang="en-US" dirty="0"/>
              <a:t>Adaptive robustness evaluations are tricky!</a:t>
            </a:r>
          </a:p>
        </p:txBody>
      </p:sp>
      <p:sp>
        <p:nvSpPr>
          <p:cNvPr id="4" name="Slide Number Placeholder 3">
            <a:extLst>
              <a:ext uri="{FF2B5EF4-FFF2-40B4-BE49-F238E27FC236}">
                <a16:creationId xmlns:a16="http://schemas.microsoft.com/office/drawing/2014/main" id="{5D59EB5B-BE95-BB4E-8EF4-DA6AF4DBAF81}"/>
              </a:ext>
            </a:extLst>
          </p:cNvPr>
          <p:cNvSpPr>
            <a:spLocks noGrp="1"/>
          </p:cNvSpPr>
          <p:nvPr>
            <p:ph type="sldNum" sz="quarter" idx="12"/>
          </p:nvPr>
        </p:nvSpPr>
        <p:spPr/>
        <p:txBody>
          <a:bodyPr/>
          <a:lstStyle/>
          <a:p>
            <a:fld id="{BBDB7499-F370-8348-83C5-507685BB046D}" type="slidenum">
              <a:rPr lang="en-US" smtClean="0"/>
              <a:pPr/>
              <a:t>27</a:t>
            </a:fld>
            <a:endParaRPr lang="en-US" sz="1600" dirty="0"/>
          </a:p>
        </p:txBody>
      </p:sp>
      <p:graphicFrame>
        <p:nvGraphicFramePr>
          <p:cNvPr id="5" name="Chart 4">
            <a:extLst>
              <a:ext uri="{FF2B5EF4-FFF2-40B4-BE49-F238E27FC236}">
                <a16:creationId xmlns:a16="http://schemas.microsoft.com/office/drawing/2014/main" id="{D29D34C5-342A-D04F-A79B-1311C8460F1A}"/>
              </a:ext>
            </a:extLst>
          </p:cNvPr>
          <p:cNvGraphicFramePr/>
          <p:nvPr/>
        </p:nvGraphicFramePr>
        <p:xfrm>
          <a:off x="1985533" y="2036350"/>
          <a:ext cx="8147909"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738B4B72-95DE-4B4C-A668-366DEA7670C2}"/>
              </a:ext>
            </a:extLst>
          </p:cNvPr>
          <p:cNvSpPr txBox="1"/>
          <p:nvPr/>
        </p:nvSpPr>
        <p:spPr>
          <a:xfrm rot="16200000">
            <a:off x="-364209" y="3719296"/>
            <a:ext cx="3745377" cy="954107"/>
          </a:xfrm>
          <a:prstGeom prst="rect">
            <a:avLst/>
          </a:prstGeom>
          <a:noFill/>
        </p:spPr>
        <p:txBody>
          <a:bodyPr wrap="square" rtlCol="0">
            <a:spAutoFit/>
          </a:bodyPr>
          <a:lstStyle/>
          <a:p>
            <a:pPr algn="ctr"/>
            <a:r>
              <a:rPr lang="en-US" sz="2800" dirty="0">
                <a:solidFill>
                  <a:schemeClr val="tx1">
                    <a:lumMod val="65000"/>
                    <a:lumOff val="35000"/>
                  </a:schemeClr>
                </a:solidFill>
                <a:latin typeface="Cambria" panose="02040503050406030204" pitchFamily="18" charset="0"/>
              </a:rPr>
              <a:t>Accuracy (%) on adversarial examples</a:t>
            </a:r>
          </a:p>
        </p:txBody>
      </p:sp>
      <p:sp>
        <p:nvSpPr>
          <p:cNvPr id="8" name="TextBox 7">
            <a:extLst>
              <a:ext uri="{FF2B5EF4-FFF2-40B4-BE49-F238E27FC236}">
                <a16:creationId xmlns:a16="http://schemas.microsoft.com/office/drawing/2014/main" id="{00941623-FE19-0140-9BEA-EFFC824E6210}"/>
              </a:ext>
            </a:extLst>
          </p:cNvPr>
          <p:cNvSpPr txBox="1"/>
          <p:nvPr/>
        </p:nvSpPr>
        <p:spPr>
          <a:xfrm>
            <a:off x="9734156" y="2202426"/>
            <a:ext cx="2321834" cy="707886"/>
          </a:xfrm>
          <a:prstGeom prst="rect">
            <a:avLst/>
          </a:prstGeom>
          <a:noFill/>
        </p:spPr>
        <p:txBody>
          <a:bodyPr wrap="square" rtlCol="0">
            <a:spAutoFit/>
          </a:bodyPr>
          <a:lstStyle/>
          <a:p>
            <a:pPr algn="ctr"/>
            <a:r>
              <a:rPr lang="en-US" sz="2000" dirty="0"/>
              <a:t>claimed accuracy </a:t>
            </a:r>
            <a:br>
              <a:rPr lang="en-US" sz="2000" dirty="0"/>
            </a:br>
            <a:endParaRPr lang="en-US" sz="2000" dirty="0"/>
          </a:p>
        </p:txBody>
      </p:sp>
      <p:cxnSp>
        <p:nvCxnSpPr>
          <p:cNvPr id="10" name="Curved Connector 9">
            <a:extLst>
              <a:ext uri="{FF2B5EF4-FFF2-40B4-BE49-F238E27FC236}">
                <a16:creationId xmlns:a16="http://schemas.microsoft.com/office/drawing/2014/main" id="{9E2E923A-B635-4A42-9C1E-9ADAF88CFFF1}"/>
              </a:ext>
            </a:extLst>
          </p:cNvPr>
          <p:cNvCxnSpPr>
            <a:cxnSpLocks/>
            <a:stCxn id="8" idx="1"/>
          </p:cNvCxnSpPr>
          <p:nvPr/>
        </p:nvCxnSpPr>
        <p:spPr>
          <a:xfrm rot="10800000" flipV="1">
            <a:off x="9330306" y="2556368"/>
            <a:ext cx="403850" cy="833917"/>
          </a:xfrm>
          <a:prstGeom prst="curvedConnector2">
            <a:avLst/>
          </a:prstGeom>
          <a:ln w="28575">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6B1B2631-D608-EF4D-9669-EF2FF6E84DFB}"/>
              </a:ext>
            </a:extLst>
          </p:cNvPr>
          <p:cNvSpPr/>
          <p:nvPr/>
        </p:nvSpPr>
        <p:spPr>
          <a:xfrm>
            <a:off x="463823" y="1224172"/>
            <a:ext cx="11407047" cy="369332"/>
          </a:xfrm>
          <a:prstGeom prst="rect">
            <a:avLst/>
          </a:prstGeom>
        </p:spPr>
        <p:txBody>
          <a:bodyPr wrap="square">
            <a:spAutoFit/>
          </a:bodyPr>
          <a:lstStyle/>
          <a:p>
            <a:pPr lvl="0"/>
            <a:r>
              <a:rPr lang="en-US" dirty="0">
                <a:solidFill>
                  <a:prstClr val="white">
                    <a:lumMod val="50000"/>
                  </a:prstClr>
                </a:solidFill>
                <a:latin typeface="Arial" panose="020B0604020202020204" pitchFamily="34" charset="0"/>
                <a:cs typeface="Arial" panose="020B0604020202020204" pitchFamily="34" charset="0"/>
              </a:rPr>
              <a:t>“On Adaptive Attacks to Adversarial Examples Defenses”. </a:t>
            </a:r>
            <a:r>
              <a:rPr lang="en-US" dirty="0" err="1">
                <a:solidFill>
                  <a:prstClr val="white">
                    <a:lumMod val="50000"/>
                  </a:prstClr>
                </a:solidFill>
                <a:latin typeface="Arial" panose="020B0604020202020204" pitchFamily="34" charset="0"/>
                <a:cs typeface="Arial" panose="020B0604020202020204" pitchFamily="34" charset="0"/>
              </a:rPr>
              <a:t>Tramèr</a:t>
            </a:r>
            <a:r>
              <a:rPr lang="en-US" dirty="0">
                <a:solidFill>
                  <a:prstClr val="white">
                    <a:lumMod val="50000"/>
                  </a:prstClr>
                </a:solidFill>
                <a:latin typeface="Arial" panose="020B0604020202020204" pitchFamily="34" charset="0"/>
                <a:cs typeface="Arial" panose="020B0604020202020204" pitchFamily="34" charset="0"/>
              </a:rPr>
              <a:t> et al. 2020</a:t>
            </a:r>
            <a:endParaRPr lang="en-US" sz="4400" dirty="0">
              <a:solidFill>
                <a:srgbClr val="0070C0"/>
              </a:solidFill>
            </a:endParaRPr>
          </a:p>
        </p:txBody>
      </p:sp>
      <p:sp>
        <p:nvSpPr>
          <p:cNvPr id="12" name="TextBox 11">
            <a:extLst>
              <a:ext uri="{FF2B5EF4-FFF2-40B4-BE49-F238E27FC236}">
                <a16:creationId xmlns:a16="http://schemas.microsoft.com/office/drawing/2014/main" id="{2E67D2A4-62B3-8C48-A3F0-3CEE315301FC}"/>
              </a:ext>
            </a:extLst>
          </p:cNvPr>
          <p:cNvSpPr txBox="1"/>
          <p:nvPr/>
        </p:nvSpPr>
        <p:spPr>
          <a:xfrm>
            <a:off x="4551212" y="6350501"/>
            <a:ext cx="3018775" cy="369332"/>
          </a:xfrm>
          <a:prstGeom prst="rect">
            <a:avLst/>
          </a:prstGeom>
          <a:noFill/>
        </p:spPr>
        <p:txBody>
          <a:bodyPr wrap="none" rtlCol="0">
            <a:spAutoFit/>
          </a:bodyPr>
          <a:lstStyle/>
          <a:p>
            <a:r>
              <a:rPr lang="en-US" b="1" dirty="0"/>
              <a:t>Evaluation of 13 defenses</a:t>
            </a:r>
          </a:p>
        </p:txBody>
      </p:sp>
    </p:spTree>
    <p:custDataLst>
      <p:tags r:id="rId1"/>
    </p:custDataLst>
    <p:extLst>
      <p:ext uri="{BB962C8B-B14F-4D97-AF65-F5344CB8AC3E}">
        <p14:creationId xmlns:p14="http://schemas.microsoft.com/office/powerpoint/2010/main" val="813967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0B68-18A8-2540-8274-5A5249196171}"/>
              </a:ext>
            </a:extLst>
          </p:cNvPr>
          <p:cNvSpPr>
            <a:spLocks noGrp="1"/>
          </p:cNvSpPr>
          <p:nvPr>
            <p:ph type="title"/>
          </p:nvPr>
        </p:nvSpPr>
        <p:spPr>
          <a:xfrm>
            <a:off x="463826" y="410368"/>
            <a:ext cx="11728174" cy="1325563"/>
          </a:xfrm>
        </p:spPr>
        <p:txBody>
          <a:bodyPr>
            <a:normAutofit/>
          </a:bodyPr>
          <a:lstStyle/>
          <a:p>
            <a:r>
              <a:rPr lang="en-US" dirty="0"/>
              <a:t>Many defenses </a:t>
            </a:r>
            <a:r>
              <a:rPr lang="en-US" i="1" dirty="0">
                <a:solidFill>
                  <a:srgbClr val="7030A0"/>
                </a:solidFill>
              </a:rPr>
              <a:t>over-estimate</a:t>
            </a:r>
            <a:r>
              <a:rPr lang="en-US" i="1" dirty="0"/>
              <a:t> </a:t>
            </a:r>
            <a:r>
              <a:rPr lang="en-US" dirty="0"/>
              <a:t>robustness.</a:t>
            </a:r>
          </a:p>
        </p:txBody>
      </p:sp>
      <p:sp>
        <p:nvSpPr>
          <p:cNvPr id="4" name="Slide Number Placeholder 3">
            <a:extLst>
              <a:ext uri="{FF2B5EF4-FFF2-40B4-BE49-F238E27FC236}">
                <a16:creationId xmlns:a16="http://schemas.microsoft.com/office/drawing/2014/main" id="{5D59EB5B-BE95-BB4E-8EF4-DA6AF4DBAF81}"/>
              </a:ext>
            </a:extLst>
          </p:cNvPr>
          <p:cNvSpPr>
            <a:spLocks noGrp="1"/>
          </p:cNvSpPr>
          <p:nvPr>
            <p:ph type="sldNum" sz="quarter" idx="12"/>
          </p:nvPr>
        </p:nvSpPr>
        <p:spPr/>
        <p:txBody>
          <a:bodyPr/>
          <a:lstStyle/>
          <a:p>
            <a:fld id="{BBDB7499-F370-8348-83C5-507685BB046D}" type="slidenum">
              <a:rPr lang="en-US" smtClean="0"/>
              <a:pPr/>
              <a:t>28</a:t>
            </a:fld>
            <a:endParaRPr lang="en-US" sz="1600" dirty="0"/>
          </a:p>
        </p:txBody>
      </p:sp>
      <p:graphicFrame>
        <p:nvGraphicFramePr>
          <p:cNvPr id="17" name="Chart 16">
            <a:extLst>
              <a:ext uri="{FF2B5EF4-FFF2-40B4-BE49-F238E27FC236}">
                <a16:creationId xmlns:a16="http://schemas.microsoft.com/office/drawing/2014/main" id="{AD1E930F-39EE-1347-AD91-2494B67A4753}"/>
              </a:ext>
            </a:extLst>
          </p:cNvPr>
          <p:cNvGraphicFramePr/>
          <p:nvPr>
            <p:extLst>
              <p:ext uri="{D42A27DB-BD31-4B8C-83A1-F6EECF244321}">
                <p14:modId xmlns:p14="http://schemas.microsoft.com/office/powerpoint/2010/main" val="755623908"/>
              </p:ext>
            </p:extLst>
          </p:nvPr>
        </p:nvGraphicFramePr>
        <p:xfrm>
          <a:off x="1987773" y="2033396"/>
          <a:ext cx="81468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id="{87D62EDC-BCBA-D14A-8D8E-196CE155A281}"/>
              </a:ext>
            </a:extLst>
          </p:cNvPr>
          <p:cNvSpPr/>
          <p:nvPr/>
        </p:nvSpPr>
        <p:spPr>
          <a:xfrm>
            <a:off x="2727024" y="2161899"/>
            <a:ext cx="7407549" cy="400893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6F4EBDD-F4B9-A04F-A54A-CF6966B4A4CF}"/>
              </a:ext>
            </a:extLst>
          </p:cNvPr>
          <p:cNvSpPr txBox="1"/>
          <p:nvPr/>
        </p:nvSpPr>
        <p:spPr>
          <a:xfrm>
            <a:off x="9899963" y="4687043"/>
            <a:ext cx="2334354" cy="707886"/>
          </a:xfrm>
          <a:prstGeom prst="rect">
            <a:avLst/>
          </a:prstGeom>
          <a:noFill/>
        </p:spPr>
        <p:txBody>
          <a:bodyPr wrap="square" rtlCol="0">
            <a:spAutoFit/>
          </a:bodyPr>
          <a:lstStyle/>
          <a:p>
            <a:pPr algn="ctr"/>
            <a:r>
              <a:rPr lang="en-US" sz="2000" dirty="0"/>
              <a:t>accuracy against our attacks</a:t>
            </a:r>
          </a:p>
        </p:txBody>
      </p:sp>
      <p:cxnSp>
        <p:nvCxnSpPr>
          <p:cNvPr id="25" name="Curved Connector 24">
            <a:extLst>
              <a:ext uri="{FF2B5EF4-FFF2-40B4-BE49-F238E27FC236}">
                <a16:creationId xmlns:a16="http://schemas.microsoft.com/office/drawing/2014/main" id="{D0BFFDFC-AC80-AF43-8C8C-71D26583A5FB}"/>
              </a:ext>
            </a:extLst>
          </p:cNvPr>
          <p:cNvCxnSpPr>
            <a:cxnSpLocks/>
            <a:stCxn id="24" idx="1"/>
          </p:cNvCxnSpPr>
          <p:nvPr/>
        </p:nvCxnSpPr>
        <p:spPr>
          <a:xfrm rot="10800000" flipV="1">
            <a:off x="9322795" y="5040986"/>
            <a:ext cx="577168" cy="983442"/>
          </a:xfrm>
          <a:prstGeom prst="curvedConnector2">
            <a:avLst/>
          </a:prstGeom>
          <a:ln w="28575">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6B4BEE6F-93B3-E84B-B717-4793ADC430A6}"/>
              </a:ext>
            </a:extLst>
          </p:cNvPr>
          <p:cNvSpPr txBox="1"/>
          <p:nvPr/>
        </p:nvSpPr>
        <p:spPr>
          <a:xfrm>
            <a:off x="9726645" y="2196183"/>
            <a:ext cx="2321834" cy="707886"/>
          </a:xfrm>
          <a:prstGeom prst="rect">
            <a:avLst/>
          </a:prstGeom>
          <a:noFill/>
        </p:spPr>
        <p:txBody>
          <a:bodyPr wrap="square" rtlCol="0">
            <a:spAutoFit/>
          </a:bodyPr>
          <a:lstStyle/>
          <a:p>
            <a:pPr algn="ctr"/>
            <a:r>
              <a:rPr lang="en-US" sz="2000" dirty="0">
                <a:solidFill>
                  <a:schemeClr val="bg2">
                    <a:lumMod val="75000"/>
                  </a:schemeClr>
                </a:solidFill>
              </a:rPr>
              <a:t>claimed accuracy </a:t>
            </a:r>
            <a:br>
              <a:rPr lang="en-US" sz="2000" dirty="0">
                <a:solidFill>
                  <a:schemeClr val="bg2">
                    <a:lumMod val="75000"/>
                  </a:schemeClr>
                </a:solidFill>
              </a:rPr>
            </a:br>
            <a:endParaRPr lang="en-US" sz="2000" dirty="0">
              <a:solidFill>
                <a:schemeClr val="bg2">
                  <a:lumMod val="75000"/>
                </a:schemeClr>
              </a:solidFill>
            </a:endParaRPr>
          </a:p>
        </p:txBody>
      </p:sp>
      <p:cxnSp>
        <p:nvCxnSpPr>
          <p:cNvPr id="27" name="Curved Connector 26">
            <a:extLst>
              <a:ext uri="{FF2B5EF4-FFF2-40B4-BE49-F238E27FC236}">
                <a16:creationId xmlns:a16="http://schemas.microsoft.com/office/drawing/2014/main" id="{04A91E8A-23C5-504C-A04C-694E42E160FF}"/>
              </a:ext>
            </a:extLst>
          </p:cNvPr>
          <p:cNvCxnSpPr>
            <a:cxnSpLocks/>
            <a:stCxn id="26" idx="1"/>
          </p:cNvCxnSpPr>
          <p:nvPr/>
        </p:nvCxnSpPr>
        <p:spPr>
          <a:xfrm rot="10800000" flipV="1">
            <a:off x="9322795" y="2550125"/>
            <a:ext cx="403850" cy="833917"/>
          </a:xfrm>
          <a:prstGeom prst="curvedConnector2">
            <a:avLst/>
          </a:prstGeom>
          <a:ln w="28575">
            <a:solidFill>
              <a:schemeClr val="accent1">
                <a:lumMod val="40000"/>
                <a:lumOff val="60000"/>
              </a:schemeClr>
            </a:solidFill>
            <a:tailEnd type="triangle"/>
          </a:ln>
        </p:spPr>
        <p:style>
          <a:lnRef idx="1">
            <a:schemeClr val="dk1"/>
          </a:lnRef>
          <a:fillRef idx="0">
            <a:schemeClr val="dk1"/>
          </a:fillRef>
          <a:effectRef idx="0">
            <a:schemeClr val="dk1"/>
          </a:effectRef>
          <a:fontRef idx="minor">
            <a:schemeClr val="tx1"/>
          </a:fontRef>
        </p:style>
      </p:cxnSp>
      <p:sp>
        <p:nvSpPr>
          <p:cNvPr id="29" name="Rectangle 28">
            <a:extLst>
              <a:ext uri="{FF2B5EF4-FFF2-40B4-BE49-F238E27FC236}">
                <a16:creationId xmlns:a16="http://schemas.microsoft.com/office/drawing/2014/main" id="{98F25213-DEB8-B94A-A156-F41F930E7114}"/>
              </a:ext>
            </a:extLst>
          </p:cNvPr>
          <p:cNvSpPr/>
          <p:nvPr/>
        </p:nvSpPr>
        <p:spPr>
          <a:xfrm>
            <a:off x="463823" y="1224172"/>
            <a:ext cx="11407047" cy="369332"/>
          </a:xfrm>
          <a:prstGeom prst="rect">
            <a:avLst/>
          </a:prstGeom>
        </p:spPr>
        <p:txBody>
          <a:bodyPr wrap="square">
            <a:spAutoFit/>
          </a:bodyPr>
          <a:lstStyle/>
          <a:p>
            <a:r>
              <a:rPr lang="en-US" dirty="0">
                <a:solidFill>
                  <a:prstClr val="white">
                    <a:lumMod val="50000"/>
                  </a:prstClr>
                </a:solidFill>
                <a:latin typeface="Arial" panose="020B0604020202020204" pitchFamily="34" charset="0"/>
                <a:ea typeface="+mj-ea"/>
                <a:cs typeface="Arial" panose="020B0604020202020204" pitchFamily="34" charset="0"/>
              </a:rPr>
              <a:t>“On Adaptive Attacks to Adversarial Examples Defenses”. </a:t>
            </a:r>
            <a:r>
              <a:rPr lang="en-US" dirty="0" err="1">
                <a:solidFill>
                  <a:prstClr val="white">
                    <a:lumMod val="50000"/>
                  </a:prstClr>
                </a:solidFill>
                <a:latin typeface="Arial" panose="020B0604020202020204" pitchFamily="34" charset="0"/>
                <a:ea typeface="+mj-ea"/>
                <a:cs typeface="Arial" panose="020B0604020202020204" pitchFamily="34" charset="0"/>
              </a:rPr>
              <a:t>Tramèr</a:t>
            </a:r>
            <a:r>
              <a:rPr lang="en-US" dirty="0">
                <a:solidFill>
                  <a:prstClr val="white">
                    <a:lumMod val="50000"/>
                  </a:prstClr>
                </a:solidFill>
                <a:latin typeface="Arial" panose="020B0604020202020204" pitchFamily="34" charset="0"/>
                <a:ea typeface="+mj-ea"/>
                <a:cs typeface="Arial" panose="020B0604020202020204" pitchFamily="34" charset="0"/>
              </a:rPr>
              <a:t> et al. 2020</a:t>
            </a:r>
            <a:endParaRPr lang="en-US" sz="4400" dirty="0">
              <a:solidFill>
                <a:srgbClr val="0070C0"/>
              </a:solidFill>
            </a:endParaRPr>
          </a:p>
        </p:txBody>
      </p:sp>
      <p:sp>
        <p:nvSpPr>
          <p:cNvPr id="30" name="TextBox 29">
            <a:extLst>
              <a:ext uri="{FF2B5EF4-FFF2-40B4-BE49-F238E27FC236}">
                <a16:creationId xmlns:a16="http://schemas.microsoft.com/office/drawing/2014/main" id="{9F9F2EBF-B939-DF42-AC4B-A3A3CE5C598B}"/>
              </a:ext>
            </a:extLst>
          </p:cNvPr>
          <p:cNvSpPr txBox="1"/>
          <p:nvPr/>
        </p:nvSpPr>
        <p:spPr>
          <a:xfrm rot="16200000">
            <a:off x="-364209" y="3719296"/>
            <a:ext cx="3745377" cy="954107"/>
          </a:xfrm>
          <a:prstGeom prst="rect">
            <a:avLst/>
          </a:prstGeom>
          <a:noFill/>
        </p:spPr>
        <p:txBody>
          <a:bodyPr wrap="square" rtlCol="0">
            <a:spAutoFit/>
          </a:bodyPr>
          <a:lstStyle/>
          <a:p>
            <a:pPr algn="ctr"/>
            <a:r>
              <a:rPr lang="en-US" sz="2800" dirty="0">
                <a:solidFill>
                  <a:schemeClr val="tx1">
                    <a:lumMod val="65000"/>
                    <a:lumOff val="35000"/>
                  </a:schemeClr>
                </a:solidFill>
                <a:latin typeface="Cambria" panose="02040503050406030204" pitchFamily="18" charset="0"/>
              </a:rPr>
              <a:t>Accuracy (%) on adversarial examples</a:t>
            </a:r>
          </a:p>
        </p:txBody>
      </p:sp>
      <p:graphicFrame>
        <p:nvGraphicFramePr>
          <p:cNvPr id="37" name="Chart 36">
            <a:extLst>
              <a:ext uri="{FF2B5EF4-FFF2-40B4-BE49-F238E27FC236}">
                <a16:creationId xmlns:a16="http://schemas.microsoft.com/office/drawing/2014/main" id="{F19F0CE7-9D1E-B144-87B4-0AC36657BAE4}"/>
              </a:ext>
            </a:extLst>
          </p:cNvPr>
          <p:cNvGraphicFramePr/>
          <p:nvPr>
            <p:extLst>
              <p:ext uri="{D42A27DB-BD31-4B8C-83A1-F6EECF244321}">
                <p14:modId xmlns:p14="http://schemas.microsoft.com/office/powerpoint/2010/main" val="4265652250"/>
              </p:ext>
            </p:extLst>
          </p:nvPr>
        </p:nvGraphicFramePr>
        <p:xfrm>
          <a:off x="1987200" y="2037600"/>
          <a:ext cx="81468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020B243E-707D-9347-9299-518797D97A17}"/>
              </a:ext>
            </a:extLst>
          </p:cNvPr>
          <p:cNvSpPr txBox="1"/>
          <p:nvPr/>
        </p:nvSpPr>
        <p:spPr>
          <a:xfrm>
            <a:off x="4551212" y="6350501"/>
            <a:ext cx="3018775" cy="369332"/>
          </a:xfrm>
          <a:prstGeom prst="rect">
            <a:avLst/>
          </a:prstGeom>
          <a:noFill/>
        </p:spPr>
        <p:txBody>
          <a:bodyPr wrap="none" rtlCol="0">
            <a:spAutoFit/>
          </a:bodyPr>
          <a:lstStyle/>
          <a:p>
            <a:r>
              <a:rPr lang="en-US" b="1" dirty="0"/>
              <a:t>Evaluation of 13 defenses</a:t>
            </a:r>
          </a:p>
        </p:txBody>
      </p:sp>
    </p:spTree>
    <p:extLst>
      <p:ext uri="{BB962C8B-B14F-4D97-AF65-F5344CB8AC3E}">
        <p14:creationId xmlns:p14="http://schemas.microsoft.com/office/powerpoint/2010/main" val="1985223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9D86C-BF14-6943-8A88-4A74DAC9D4C8}"/>
              </a:ext>
            </a:extLst>
          </p:cNvPr>
          <p:cNvSpPr>
            <a:spLocks noGrp="1"/>
          </p:cNvSpPr>
          <p:nvPr>
            <p:ph type="title"/>
          </p:nvPr>
        </p:nvSpPr>
        <p:spPr>
          <a:xfrm>
            <a:off x="463826" y="410368"/>
            <a:ext cx="11728174" cy="1325563"/>
          </a:xfrm>
        </p:spPr>
        <p:txBody>
          <a:bodyPr/>
          <a:lstStyle/>
          <a:p>
            <a:r>
              <a:rPr lang="en-US" dirty="0"/>
              <a:t>Defense idea #2: Don’t give </a:t>
            </a:r>
            <a:r>
              <a:rPr lang="en-US" i="1" dirty="0"/>
              <a:t>any</a:t>
            </a:r>
            <a:r>
              <a:rPr lang="en-US" dirty="0"/>
              <a:t> model access</a:t>
            </a:r>
          </a:p>
        </p:txBody>
      </p:sp>
      <p:sp>
        <p:nvSpPr>
          <p:cNvPr id="4" name="Slide Number Placeholder 3">
            <a:extLst>
              <a:ext uri="{FF2B5EF4-FFF2-40B4-BE49-F238E27FC236}">
                <a16:creationId xmlns:a16="http://schemas.microsoft.com/office/drawing/2014/main" id="{7F4D802B-0B68-5347-A170-4D9A33264BA6}"/>
              </a:ext>
            </a:extLst>
          </p:cNvPr>
          <p:cNvSpPr>
            <a:spLocks noGrp="1"/>
          </p:cNvSpPr>
          <p:nvPr>
            <p:ph type="sldNum" sz="quarter" idx="12"/>
          </p:nvPr>
        </p:nvSpPr>
        <p:spPr/>
        <p:txBody>
          <a:bodyPr/>
          <a:lstStyle/>
          <a:p>
            <a:fld id="{BBDB7499-F370-8348-83C5-507685BB046D}" type="slidenum">
              <a:rPr lang="en-US" smtClean="0"/>
              <a:pPr/>
              <a:t>29</a:t>
            </a:fld>
            <a:endParaRPr lang="en-US" sz="1600" dirty="0"/>
          </a:p>
        </p:txBody>
      </p:sp>
      <p:pic>
        <p:nvPicPr>
          <p:cNvPr id="5" name="Picture 4">
            <a:extLst>
              <a:ext uri="{FF2B5EF4-FFF2-40B4-BE49-F238E27FC236}">
                <a16:creationId xmlns:a16="http://schemas.microsoft.com/office/drawing/2014/main" id="{DC3D2FF8-B50B-6043-8911-8F1BFCD4E39D}"/>
              </a:ext>
            </a:extLst>
          </p:cNvPr>
          <p:cNvPicPr>
            <a:picLocks noChangeAspect="1"/>
          </p:cNvPicPr>
          <p:nvPr/>
        </p:nvPicPr>
        <p:blipFill>
          <a:blip r:embed="rId3"/>
          <a:stretch>
            <a:fillRect/>
          </a:stretch>
        </p:blipFill>
        <p:spPr>
          <a:xfrm>
            <a:off x="1488980" y="1735931"/>
            <a:ext cx="1985837" cy="1985837"/>
          </a:xfrm>
          <a:prstGeom prst="rect">
            <a:avLst/>
          </a:prstGeom>
        </p:spPr>
      </p:pic>
      <p:sp>
        <p:nvSpPr>
          <p:cNvPr id="6" name="Rectangle 5">
            <a:extLst>
              <a:ext uri="{FF2B5EF4-FFF2-40B4-BE49-F238E27FC236}">
                <a16:creationId xmlns:a16="http://schemas.microsoft.com/office/drawing/2014/main" id="{15031736-C795-ED44-B4B5-F1833A400AE5}"/>
              </a:ext>
            </a:extLst>
          </p:cNvPr>
          <p:cNvSpPr/>
          <p:nvPr/>
        </p:nvSpPr>
        <p:spPr>
          <a:xfrm>
            <a:off x="8406063" y="2454442"/>
            <a:ext cx="2181726" cy="23421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ear PNG Image | PNG All">
            <a:extLst>
              <a:ext uri="{FF2B5EF4-FFF2-40B4-BE49-F238E27FC236}">
                <a16:creationId xmlns:a16="http://schemas.microsoft.com/office/drawing/2014/main" id="{0E7E5B5E-11C3-6848-A65B-16FE50342496}"/>
              </a:ext>
            </a:extLst>
          </p:cNvPr>
          <p:cNvPicPr>
            <a:picLocks noChangeAspect="1" noChangeArrowheads="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8785027" y="2654007"/>
            <a:ext cx="1423798" cy="191673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1842797A-871D-7545-8D8B-AB34D43B8793}"/>
              </a:ext>
            </a:extLst>
          </p:cNvPr>
          <p:cNvCxnSpPr>
            <a:cxnSpLocks/>
            <a:stCxn id="5" idx="3"/>
            <a:endCxn id="6" idx="1"/>
          </p:cNvCxnSpPr>
          <p:nvPr/>
        </p:nvCxnSpPr>
        <p:spPr>
          <a:xfrm>
            <a:off x="3474817" y="2728850"/>
            <a:ext cx="4931246" cy="8966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EA94FA0-EB1D-0C4D-8AD0-8E6416E1D4AA}"/>
              </a:ext>
            </a:extLst>
          </p:cNvPr>
          <p:cNvCxnSpPr>
            <a:cxnSpLocks/>
          </p:cNvCxnSpPr>
          <p:nvPr/>
        </p:nvCxnSpPr>
        <p:spPr>
          <a:xfrm flipH="1">
            <a:off x="3474817" y="3899924"/>
            <a:ext cx="4931246" cy="13458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D50AC11-1455-624B-BD37-F7E52734965D}"/>
              </a:ext>
            </a:extLst>
          </p:cNvPr>
          <p:cNvSpPr txBox="1"/>
          <p:nvPr/>
        </p:nvSpPr>
        <p:spPr>
          <a:xfrm rot="596303">
            <a:off x="4176484" y="2545649"/>
            <a:ext cx="3454728" cy="523220"/>
          </a:xfrm>
          <a:prstGeom prst="rect">
            <a:avLst/>
          </a:prstGeom>
          <a:noFill/>
        </p:spPr>
        <p:txBody>
          <a:bodyPr wrap="none" rtlCol="0">
            <a:spAutoFit/>
          </a:bodyPr>
          <a:lstStyle/>
          <a:p>
            <a:r>
              <a:rPr lang="en-US" sz="2800" dirty="0"/>
              <a:t>GET /</a:t>
            </a:r>
            <a:r>
              <a:rPr lang="en-US" sz="2800" dirty="0" err="1"/>
              <a:t>prediction.html</a:t>
            </a:r>
            <a:endParaRPr lang="en-US" sz="2800" dirty="0"/>
          </a:p>
        </p:txBody>
      </p:sp>
      <p:sp>
        <p:nvSpPr>
          <p:cNvPr id="22" name="TextBox 21">
            <a:extLst>
              <a:ext uri="{FF2B5EF4-FFF2-40B4-BE49-F238E27FC236}">
                <a16:creationId xmlns:a16="http://schemas.microsoft.com/office/drawing/2014/main" id="{C6C3FB27-83C3-CA42-9AE5-0A9E6681B965}"/>
              </a:ext>
            </a:extLst>
          </p:cNvPr>
          <p:cNvSpPr txBox="1"/>
          <p:nvPr/>
        </p:nvSpPr>
        <p:spPr>
          <a:xfrm rot="20713479">
            <a:off x="4650682" y="4085800"/>
            <a:ext cx="2052421" cy="523220"/>
          </a:xfrm>
          <a:prstGeom prst="rect">
            <a:avLst/>
          </a:prstGeom>
          <a:noFill/>
        </p:spPr>
        <p:txBody>
          <a:bodyPr wrap="none" rtlCol="0">
            <a:spAutoFit/>
          </a:bodyPr>
          <a:lstStyle/>
          <a:p>
            <a:r>
              <a:rPr lang="en-US" sz="2800" dirty="0"/>
              <a:t>“Tabby Cat”</a:t>
            </a:r>
          </a:p>
        </p:txBody>
      </p:sp>
    </p:spTree>
    <p:extLst>
      <p:ext uri="{BB962C8B-B14F-4D97-AF65-F5344CB8AC3E}">
        <p14:creationId xmlns:p14="http://schemas.microsoft.com/office/powerpoint/2010/main" val="2895567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a:xfrm>
            <a:off x="463825" y="410368"/>
            <a:ext cx="11532623" cy="1325563"/>
          </a:xfrm>
        </p:spPr>
        <p:txBody>
          <a:bodyPr>
            <a:normAutofit fontScale="90000"/>
          </a:bodyPr>
          <a:lstStyle/>
          <a:p>
            <a:r>
              <a:rPr lang="en-US" sz="4900" dirty="0"/>
              <a:t>Machine learning works </a:t>
            </a:r>
            <a:r>
              <a:rPr lang="en-US" sz="4900" b="1" dirty="0">
                <a:solidFill>
                  <a:srgbClr val="7030A0"/>
                </a:solidFill>
              </a:rPr>
              <a:t>most of the time!</a:t>
            </a:r>
            <a:br>
              <a:rPr lang="en-US" sz="4900" dirty="0">
                <a:solidFill>
                  <a:srgbClr val="7030A0"/>
                </a:solidFill>
              </a:rPr>
            </a:br>
            <a:r>
              <a:rPr lang="en-US" dirty="0">
                <a:solidFill>
                  <a:srgbClr val="0070C0"/>
                </a:solidFill>
              </a:rPr>
              <a:t>many applications tolerate occasional failures</a:t>
            </a:r>
            <a:endParaRPr lang="en-US" b="1" dirty="0">
              <a:solidFill>
                <a:srgbClr val="0070C0"/>
              </a:solidFill>
            </a:endParaRPr>
          </a:p>
        </p:txBody>
      </p:sp>
      <p:sp>
        <p:nvSpPr>
          <p:cNvPr id="4" name="Slide Number Placeholder 3">
            <a:extLst>
              <a:ext uri="{FF2B5EF4-FFF2-40B4-BE49-F238E27FC236}">
                <a16:creationId xmlns:a16="http://schemas.microsoft.com/office/drawing/2014/main" id="{7E132C10-2AF5-D74B-A0D0-18B359646B9F}"/>
              </a:ext>
            </a:extLst>
          </p:cNvPr>
          <p:cNvSpPr>
            <a:spLocks noGrp="1"/>
          </p:cNvSpPr>
          <p:nvPr>
            <p:ph type="sldNum" sz="quarter" idx="12"/>
          </p:nvPr>
        </p:nvSpPr>
        <p:spPr/>
        <p:txBody>
          <a:bodyPr/>
          <a:lstStyle/>
          <a:p>
            <a:fld id="{BBDB7499-F370-8348-83C5-507685BB046D}" type="slidenum">
              <a:rPr lang="en-US" smtClean="0"/>
              <a:pPr/>
              <a:t>3</a:t>
            </a:fld>
            <a:endParaRPr lang="en-US" sz="1600" dirty="0"/>
          </a:p>
        </p:txBody>
      </p:sp>
      <p:pic>
        <p:nvPicPr>
          <p:cNvPr id="9222" name="Picture 6" descr="artificial inability - Almost, Google Lens... Almost... - devRant">
            <a:extLst>
              <a:ext uri="{FF2B5EF4-FFF2-40B4-BE49-F238E27FC236}">
                <a16:creationId xmlns:a16="http://schemas.microsoft.com/office/drawing/2014/main" id="{C79BCD11-0C74-7C42-8F35-812ECA96484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1130" y="1861325"/>
            <a:ext cx="2649518" cy="4400396"/>
          </a:xfrm>
          <a:prstGeom prst="rect">
            <a:avLst/>
          </a:prstGeom>
          <a:solidFill>
            <a:schemeClr val="bg1"/>
          </a:solidFill>
          <a:ln>
            <a:noFill/>
          </a:ln>
          <a:effectLst>
            <a:outerShdw blurRad="381000" dist="63500" dir="2700000" algn="tl" rotWithShape="0">
              <a:prstClr val="black">
                <a:alpha val="70000"/>
              </a:prstClr>
            </a:outerShdw>
          </a:effectLst>
        </p:spPr>
      </p:pic>
      <p:grpSp>
        <p:nvGrpSpPr>
          <p:cNvPr id="3" name="Group 2">
            <a:extLst>
              <a:ext uri="{FF2B5EF4-FFF2-40B4-BE49-F238E27FC236}">
                <a16:creationId xmlns:a16="http://schemas.microsoft.com/office/drawing/2014/main" id="{285ECC5E-8001-894B-A28E-2DD16F1C2BAE}"/>
              </a:ext>
            </a:extLst>
          </p:cNvPr>
          <p:cNvGrpSpPr/>
          <p:nvPr/>
        </p:nvGrpSpPr>
        <p:grpSpPr>
          <a:xfrm>
            <a:off x="4623447" y="4230748"/>
            <a:ext cx="7292103" cy="2030973"/>
            <a:chOff x="4623447" y="4230748"/>
            <a:chExt cx="7292103" cy="2030973"/>
          </a:xfrm>
        </p:grpSpPr>
        <p:grpSp>
          <p:nvGrpSpPr>
            <p:cNvPr id="27" name="Group 26">
              <a:extLst>
                <a:ext uri="{FF2B5EF4-FFF2-40B4-BE49-F238E27FC236}">
                  <a16:creationId xmlns:a16="http://schemas.microsoft.com/office/drawing/2014/main" id="{F72EB176-70DE-9D4C-99FA-7C9B34AD6945}"/>
                </a:ext>
              </a:extLst>
            </p:cNvPr>
            <p:cNvGrpSpPr>
              <a:grpSpLocks noChangeAspect="1"/>
            </p:cNvGrpSpPr>
            <p:nvPr/>
          </p:nvGrpSpPr>
          <p:grpSpPr>
            <a:xfrm>
              <a:off x="4623447" y="4325932"/>
              <a:ext cx="6616429" cy="1935789"/>
              <a:chOff x="5587497" y="4556312"/>
              <a:chExt cx="6074957" cy="1777369"/>
            </a:xfrm>
            <a:effectLst>
              <a:outerShdw blurRad="50800" dist="38100" dir="5400000" algn="t" rotWithShape="0">
                <a:prstClr val="black">
                  <a:alpha val="40000"/>
                </a:prstClr>
              </a:outerShdw>
            </a:effectLst>
          </p:grpSpPr>
          <p:pic>
            <p:nvPicPr>
              <p:cNvPr id="20" name="Picture 19">
                <a:extLst>
                  <a:ext uri="{FF2B5EF4-FFF2-40B4-BE49-F238E27FC236}">
                    <a16:creationId xmlns:a16="http://schemas.microsoft.com/office/drawing/2014/main" id="{6F036F1C-0A53-2C41-97E5-CBF1F43046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87497" y="4556312"/>
                <a:ext cx="6074957" cy="1777369"/>
              </a:xfrm>
              <a:prstGeom prst="rect">
                <a:avLst/>
              </a:prstGeom>
              <a:solidFill>
                <a:schemeClr val="bg1"/>
              </a:solidFill>
              <a:ln>
                <a:noFill/>
              </a:ln>
              <a:effectLst>
                <a:outerShdw blurRad="381000" dist="63500" dir="2700000" algn="tl" rotWithShape="0">
                  <a:prstClr val="black">
                    <a:alpha val="70000"/>
                  </a:prstClr>
                </a:outerShdw>
              </a:effectLst>
            </p:spPr>
          </p:pic>
          <p:sp>
            <p:nvSpPr>
              <p:cNvPr id="26" name="Rectangle 25">
                <a:extLst>
                  <a:ext uri="{FF2B5EF4-FFF2-40B4-BE49-F238E27FC236}">
                    <a16:creationId xmlns:a16="http://schemas.microsoft.com/office/drawing/2014/main" id="{555E9930-C51B-5045-BA94-E6AFF8F0AF62}"/>
                  </a:ext>
                </a:extLst>
              </p:cNvPr>
              <p:cNvSpPr/>
              <p:nvPr/>
            </p:nvSpPr>
            <p:spPr>
              <a:xfrm>
                <a:off x="9297156" y="5260634"/>
                <a:ext cx="1844123" cy="31161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7A8D804-1CF9-1144-902A-D27F0F9D0CB4}"/>
                  </a:ext>
                </a:extLst>
              </p:cNvPr>
              <p:cNvSpPr/>
              <p:nvPr/>
            </p:nvSpPr>
            <p:spPr>
              <a:xfrm>
                <a:off x="8780357" y="5572244"/>
                <a:ext cx="2360923" cy="31161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Elbow Connector 5">
              <a:extLst>
                <a:ext uri="{FF2B5EF4-FFF2-40B4-BE49-F238E27FC236}">
                  <a16:creationId xmlns:a16="http://schemas.microsoft.com/office/drawing/2014/main" id="{127E0518-4533-AA42-B4C4-2CB7DF1FB3AF}"/>
                </a:ext>
              </a:extLst>
            </p:cNvPr>
            <p:cNvCxnSpPr>
              <a:cxnSpLocks/>
            </p:cNvCxnSpPr>
            <p:nvPr/>
          </p:nvCxnSpPr>
          <p:spPr>
            <a:xfrm flipV="1">
              <a:off x="10672248" y="4881648"/>
              <a:ext cx="189764" cy="65340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BAA5DEFB-5F05-054F-BA32-CF5CBBAF4E64}"/>
                </a:ext>
              </a:extLst>
            </p:cNvPr>
            <p:cNvSpPr/>
            <p:nvPr/>
          </p:nvSpPr>
          <p:spPr>
            <a:xfrm>
              <a:off x="8554706" y="4230748"/>
              <a:ext cx="3360844" cy="653408"/>
            </a:xfrm>
            <a:prstGeom prst="roundRect">
              <a:avLst/>
            </a:prstGeom>
            <a:solidFill>
              <a:schemeClr val="accent5">
                <a:lumMod val="20000"/>
                <a:lumOff val="80000"/>
              </a:schemeClr>
            </a:solid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i="1" dirty="0">
                  <a:solidFill>
                    <a:schemeClr val="tx1"/>
                  </a:solidFill>
                </a:rPr>
                <a:t>from the Bible </a:t>
              </a:r>
              <a:r>
                <a:rPr lang="en-US" sz="2000" dirty="0">
                  <a:solidFill>
                    <a:schemeClr val="tx1"/>
                  </a:solidFill>
                </a:rPr>
                <a:t>(1 Kings 7:2)</a:t>
              </a:r>
            </a:p>
          </p:txBody>
        </p:sp>
      </p:grpSp>
      <p:pic>
        <p:nvPicPr>
          <p:cNvPr id="8" name="Picture 7" descr="A picture containing text, vector graphics&#10;&#10;Description automatically generated">
            <a:extLst>
              <a:ext uri="{FF2B5EF4-FFF2-40B4-BE49-F238E27FC236}">
                <a16:creationId xmlns:a16="http://schemas.microsoft.com/office/drawing/2014/main" id="{605CCA1A-2283-D941-8D12-D3F48F95A48A}"/>
              </a:ext>
            </a:extLst>
          </p:cNvPr>
          <p:cNvPicPr>
            <a:picLocks noChangeAspect="1"/>
          </p:cNvPicPr>
          <p:nvPr/>
        </p:nvPicPr>
        <p:blipFill>
          <a:blip r:embed="rId6"/>
          <a:stretch>
            <a:fillRect/>
          </a:stretch>
        </p:blipFill>
        <p:spPr>
          <a:xfrm>
            <a:off x="5712706" y="1830560"/>
            <a:ext cx="4081771" cy="22857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94603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9D86C-BF14-6943-8A88-4A74DAC9D4C8}"/>
              </a:ext>
            </a:extLst>
          </p:cNvPr>
          <p:cNvSpPr>
            <a:spLocks noGrp="1"/>
          </p:cNvSpPr>
          <p:nvPr>
            <p:ph type="title"/>
          </p:nvPr>
        </p:nvSpPr>
        <p:spPr>
          <a:xfrm>
            <a:off x="463826" y="410368"/>
            <a:ext cx="11728174" cy="1325563"/>
          </a:xfrm>
        </p:spPr>
        <p:txBody>
          <a:bodyPr/>
          <a:lstStyle/>
          <a:p>
            <a:r>
              <a:rPr lang="en-US" dirty="0"/>
              <a:t>Defense idea #2: Don’t give </a:t>
            </a:r>
            <a:r>
              <a:rPr lang="en-US" i="1" dirty="0"/>
              <a:t>any</a:t>
            </a:r>
            <a:r>
              <a:rPr lang="en-US" dirty="0"/>
              <a:t> model access</a:t>
            </a:r>
          </a:p>
        </p:txBody>
      </p:sp>
      <p:sp>
        <p:nvSpPr>
          <p:cNvPr id="4" name="Slide Number Placeholder 3">
            <a:extLst>
              <a:ext uri="{FF2B5EF4-FFF2-40B4-BE49-F238E27FC236}">
                <a16:creationId xmlns:a16="http://schemas.microsoft.com/office/drawing/2014/main" id="{7F4D802B-0B68-5347-A170-4D9A33264BA6}"/>
              </a:ext>
            </a:extLst>
          </p:cNvPr>
          <p:cNvSpPr>
            <a:spLocks noGrp="1"/>
          </p:cNvSpPr>
          <p:nvPr>
            <p:ph type="sldNum" sz="quarter" idx="12"/>
          </p:nvPr>
        </p:nvSpPr>
        <p:spPr/>
        <p:txBody>
          <a:bodyPr/>
          <a:lstStyle/>
          <a:p>
            <a:fld id="{BBDB7499-F370-8348-83C5-507685BB046D}" type="slidenum">
              <a:rPr lang="en-US" smtClean="0"/>
              <a:pPr/>
              <a:t>30</a:t>
            </a:fld>
            <a:endParaRPr lang="en-US" sz="1600" dirty="0"/>
          </a:p>
        </p:txBody>
      </p:sp>
      <p:pic>
        <p:nvPicPr>
          <p:cNvPr id="1028" name="Picture 4" descr="Europe by Rail | A hole in the wall">
            <a:extLst>
              <a:ext uri="{FF2B5EF4-FFF2-40B4-BE49-F238E27FC236}">
                <a16:creationId xmlns:a16="http://schemas.microsoft.com/office/drawing/2014/main" id="{B3E591F6-FE0A-8143-BCD3-69E0F7C1D97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57486" y="1735931"/>
            <a:ext cx="5477027" cy="42165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ut outdoes Vonn for World Cup Super G win in Zauchensee">
            <a:extLst>
              <a:ext uri="{FF2B5EF4-FFF2-40B4-BE49-F238E27FC236}">
                <a16:creationId xmlns:a16="http://schemas.microsoft.com/office/drawing/2014/main" id="{5DA3644C-DF42-7D48-BE27-61B03B7DC6C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2727" y="2936463"/>
            <a:ext cx="2359482" cy="18089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Multiply 2">
            <a:extLst>
              <a:ext uri="{FF2B5EF4-FFF2-40B4-BE49-F238E27FC236}">
                <a16:creationId xmlns:a16="http://schemas.microsoft.com/office/drawing/2014/main" id="{0B2EC86E-ED7C-BB4A-BA99-4054C3B973A8}"/>
              </a:ext>
            </a:extLst>
          </p:cNvPr>
          <p:cNvSpPr/>
          <p:nvPr/>
        </p:nvSpPr>
        <p:spPr>
          <a:xfrm>
            <a:off x="463825" y="2770908"/>
            <a:ext cx="2764283" cy="2202874"/>
          </a:xfrm>
          <a:prstGeom prst="mathMultiply">
            <a:avLst>
              <a:gd name="adj1" fmla="val 643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299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dirty="0"/>
              <a:t>Attack idea #3: Black-box optimization</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31</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spTree>
    <p:extLst>
      <p:ext uri="{BB962C8B-B14F-4D97-AF65-F5344CB8AC3E}">
        <p14:creationId xmlns:p14="http://schemas.microsoft.com/office/powerpoint/2010/main" val="313591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dirty="0"/>
              <a:t>Attack idea #3: Black-box optimization</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32</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spTree>
    <p:extLst>
      <p:ext uri="{BB962C8B-B14F-4D97-AF65-F5344CB8AC3E}">
        <p14:creationId xmlns:p14="http://schemas.microsoft.com/office/powerpoint/2010/main" val="282955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dirty="0"/>
              <a:t>Attack idea #3: Black-box optimization</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33</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spTree>
    <p:extLst>
      <p:ext uri="{BB962C8B-B14F-4D97-AF65-F5344CB8AC3E}">
        <p14:creationId xmlns:p14="http://schemas.microsoft.com/office/powerpoint/2010/main" val="695430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dirty="0"/>
              <a:t>Attack idea #3: Black-box optimization</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34</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pic>
        <p:nvPicPr>
          <p:cNvPr id="39" name="Picture 4" descr="Best Ever Guacamole (Fresh, Easy &amp; Authentic) | Downshiftology">
            <a:extLst>
              <a:ext uri="{FF2B5EF4-FFF2-40B4-BE49-F238E27FC236}">
                <a16:creationId xmlns:a16="http://schemas.microsoft.com/office/drawing/2014/main" id="{DD0A4832-D174-F840-93CC-1893710C943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4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dirty="0"/>
              <a:t>Attack idea #3: Black-box optimization</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35</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7F3CCA4-A432-3D43-9878-B277BE40CF4E}"/>
              </a:ext>
            </a:extLst>
          </p:cNvPr>
          <p:cNvGrpSpPr/>
          <p:nvPr/>
        </p:nvGrpSpPr>
        <p:grpSpPr>
          <a:xfrm>
            <a:off x="9028004" y="2823471"/>
            <a:ext cx="653133" cy="640080"/>
            <a:chOff x="8875603" y="2851181"/>
            <a:chExt cx="653133" cy="640080"/>
          </a:xfrm>
        </p:grpSpPr>
        <p:pic>
          <p:nvPicPr>
            <p:cNvPr id="31" name="Picture 30">
              <a:extLst>
                <a:ext uri="{FF2B5EF4-FFF2-40B4-BE49-F238E27FC236}">
                  <a16:creationId xmlns:a16="http://schemas.microsoft.com/office/drawing/2014/main" id="{D0580390-9C49-8143-BE67-2F1FA1DAAF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75603" y="2851181"/>
              <a:ext cx="640080" cy="640080"/>
            </a:xfrm>
            <a:prstGeom prst="rect">
              <a:avLst/>
            </a:prstGeom>
          </p:spPr>
        </p:pic>
        <p:pic>
          <p:nvPicPr>
            <p:cNvPr id="32" name="Picture 4" descr="Best Ever Guacamole (Fresh, Easy &amp; Authentic) | Downshiftology">
              <a:extLst>
                <a:ext uri="{FF2B5EF4-FFF2-40B4-BE49-F238E27FC236}">
                  <a16:creationId xmlns:a16="http://schemas.microsoft.com/office/drawing/2014/main" id="{4436C6DA-9E50-E44D-BCE5-5EF3109E254C}"/>
                </a:ext>
              </a:extLst>
            </p:cNvPr>
            <p:cNvPicPr>
              <a:picLocks noChangeAspect="1" noChangeArrowheads="1"/>
            </p:cNvPicPr>
            <p:nvPr/>
          </p:nvPicPr>
          <p:blipFill>
            <a:blip r:embed="rId8" cstate="screen">
              <a:alphaModFix amt="35000"/>
              <a:extLst>
                <a:ext uri="{28A0092B-C50C-407E-A947-70E740481C1C}">
                  <a14:useLocalDpi xmlns:a14="http://schemas.microsoft.com/office/drawing/2010/main"/>
                </a:ext>
              </a:extLst>
            </a:blip>
            <a:srcRect/>
            <a:stretch>
              <a:fillRect/>
            </a:stretch>
          </p:blipFill>
          <p:spPr bwMode="auto">
            <a:xfrm>
              <a:off x="8888656" y="2851181"/>
              <a:ext cx="640080" cy="64008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spTree>
    <p:extLst>
      <p:ext uri="{BB962C8B-B14F-4D97-AF65-F5344CB8AC3E}">
        <p14:creationId xmlns:p14="http://schemas.microsoft.com/office/powerpoint/2010/main" val="2483118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dirty="0"/>
              <a:t>Attack idea #3: Black-box optimization</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36</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FC314D02-0498-7F4D-8AF9-6747B656B357}"/>
              </a:ext>
            </a:extLst>
          </p:cNvPr>
          <p:cNvGrpSpPr/>
          <p:nvPr/>
        </p:nvGrpSpPr>
        <p:grpSpPr>
          <a:xfrm>
            <a:off x="9876679" y="2795259"/>
            <a:ext cx="653133" cy="640080"/>
            <a:chOff x="9724274" y="2822969"/>
            <a:chExt cx="653133" cy="640080"/>
          </a:xfrm>
        </p:grpSpPr>
        <p:pic>
          <p:nvPicPr>
            <p:cNvPr id="29" name="Picture 28">
              <a:extLst>
                <a:ext uri="{FF2B5EF4-FFF2-40B4-BE49-F238E27FC236}">
                  <a16:creationId xmlns:a16="http://schemas.microsoft.com/office/drawing/2014/main" id="{113623E1-2BA7-A54E-8AD0-259D3EB95B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4274" y="2822969"/>
              <a:ext cx="640080" cy="640080"/>
            </a:xfrm>
            <a:prstGeom prst="rect">
              <a:avLst/>
            </a:prstGeom>
          </p:spPr>
        </p:pic>
        <p:pic>
          <p:nvPicPr>
            <p:cNvPr id="30" name="Picture 4" descr="Best Ever Guacamole (Fresh, Easy &amp; Authentic) | Downshiftology">
              <a:extLst>
                <a:ext uri="{FF2B5EF4-FFF2-40B4-BE49-F238E27FC236}">
                  <a16:creationId xmlns:a16="http://schemas.microsoft.com/office/drawing/2014/main" id="{6CBF943C-BCCE-DA42-8790-A6FB1EEF6B93}"/>
                </a:ext>
              </a:extLst>
            </p:cNvPr>
            <p:cNvPicPr>
              <a:picLocks noChangeAspect="1" noChangeArrowheads="1"/>
            </p:cNvPicPr>
            <p:nvPr/>
          </p:nvPicPr>
          <p:blipFill>
            <a:blip r:embed="rId8" cstate="screen">
              <a:alphaModFix amt="70000"/>
              <a:extLst>
                <a:ext uri="{28A0092B-C50C-407E-A947-70E740481C1C}">
                  <a14:useLocalDpi xmlns:a14="http://schemas.microsoft.com/office/drawing/2010/main"/>
                </a:ext>
              </a:extLst>
            </a:blip>
            <a:srcRect/>
            <a:stretch>
              <a:fillRect/>
            </a:stretch>
          </p:blipFill>
          <p:spPr bwMode="auto">
            <a:xfrm>
              <a:off x="9737327" y="2822969"/>
              <a:ext cx="640080" cy="64008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spTree>
    <p:extLst>
      <p:ext uri="{BB962C8B-B14F-4D97-AF65-F5344CB8AC3E}">
        <p14:creationId xmlns:p14="http://schemas.microsoft.com/office/powerpoint/2010/main" val="2752834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dirty="0"/>
              <a:t>Attack idea #3: Black-box optimization</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37</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grpSp>
        <p:nvGrpSpPr>
          <p:cNvPr id="25" name="Group 24">
            <a:extLst>
              <a:ext uri="{FF2B5EF4-FFF2-40B4-BE49-F238E27FC236}">
                <a16:creationId xmlns:a16="http://schemas.microsoft.com/office/drawing/2014/main" id="{DF720287-6C94-4B40-88B2-A0406C53EE26}"/>
              </a:ext>
            </a:extLst>
          </p:cNvPr>
          <p:cNvGrpSpPr/>
          <p:nvPr/>
        </p:nvGrpSpPr>
        <p:grpSpPr>
          <a:xfrm>
            <a:off x="9502833" y="2823470"/>
            <a:ext cx="653133" cy="640080"/>
            <a:chOff x="9724274" y="2822969"/>
            <a:chExt cx="653133" cy="640080"/>
          </a:xfrm>
        </p:grpSpPr>
        <p:pic>
          <p:nvPicPr>
            <p:cNvPr id="27" name="Picture 26">
              <a:extLst>
                <a:ext uri="{FF2B5EF4-FFF2-40B4-BE49-F238E27FC236}">
                  <a16:creationId xmlns:a16="http://schemas.microsoft.com/office/drawing/2014/main" id="{497B1264-99B6-CD41-A94C-6B5767EDC3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4274" y="2822969"/>
              <a:ext cx="640080" cy="640080"/>
            </a:xfrm>
            <a:prstGeom prst="rect">
              <a:avLst/>
            </a:prstGeom>
          </p:spPr>
        </p:pic>
        <p:pic>
          <p:nvPicPr>
            <p:cNvPr id="31" name="Picture 4" descr="Best Ever Guacamole (Fresh, Easy &amp; Authentic) | Downshiftology">
              <a:extLst>
                <a:ext uri="{FF2B5EF4-FFF2-40B4-BE49-F238E27FC236}">
                  <a16:creationId xmlns:a16="http://schemas.microsoft.com/office/drawing/2014/main" id="{0EE6C1FC-7443-854B-87BA-37DFECB6DA63}"/>
                </a:ext>
              </a:extLst>
            </p:cNvPr>
            <p:cNvPicPr>
              <a:picLocks noChangeAspect="1" noChangeArrowheads="1"/>
            </p:cNvPicPr>
            <p:nvPr/>
          </p:nvPicPr>
          <p:blipFill>
            <a:blip r:embed="rId8" cstate="screen">
              <a:alphaModFix amt="60000"/>
              <a:extLst>
                <a:ext uri="{28A0092B-C50C-407E-A947-70E740481C1C}">
                  <a14:useLocalDpi xmlns:a14="http://schemas.microsoft.com/office/drawing/2010/main"/>
                </a:ext>
              </a:extLst>
            </a:blip>
            <a:srcRect/>
            <a:stretch>
              <a:fillRect/>
            </a:stretch>
          </p:blipFill>
          <p:spPr bwMode="auto">
            <a:xfrm>
              <a:off x="9737327" y="2822969"/>
              <a:ext cx="640080" cy="640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8905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dirty="0"/>
              <a:t>Attack idea #3: Black-box optimization</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38</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cxnSp>
        <p:nvCxnSpPr>
          <p:cNvPr id="30" name="Straight Connector 29">
            <a:extLst>
              <a:ext uri="{FF2B5EF4-FFF2-40B4-BE49-F238E27FC236}">
                <a16:creationId xmlns:a16="http://schemas.microsoft.com/office/drawing/2014/main" id="{FF6A62D1-F43E-D942-B392-F9498B9E2632}"/>
              </a:ext>
            </a:extLst>
          </p:cNvPr>
          <p:cNvCxnSpPr>
            <a:cxnSpLocks/>
          </p:cNvCxnSpPr>
          <p:nvPr/>
        </p:nvCxnSpPr>
        <p:spPr>
          <a:xfrm>
            <a:off x="9615055" y="3737990"/>
            <a:ext cx="29521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D290B5-67B3-AA44-A900-9FAB3F2974B7}"/>
              </a:ext>
            </a:extLst>
          </p:cNvPr>
          <p:cNvCxnSpPr>
            <a:cxnSpLocks/>
          </p:cNvCxnSpPr>
          <p:nvPr/>
        </p:nvCxnSpPr>
        <p:spPr>
          <a:xfrm flipH="1">
            <a:off x="9632742" y="3093055"/>
            <a:ext cx="136380" cy="6070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29EF9E8F-9B82-C04F-B7ED-FD3747932258}"/>
              </a:ext>
            </a:extLst>
          </p:cNvPr>
          <p:cNvGrpSpPr/>
          <p:nvPr/>
        </p:nvGrpSpPr>
        <p:grpSpPr>
          <a:xfrm>
            <a:off x="9916621" y="3408487"/>
            <a:ext cx="653133" cy="640080"/>
            <a:chOff x="9724274" y="2822969"/>
            <a:chExt cx="653133" cy="640080"/>
          </a:xfrm>
        </p:grpSpPr>
        <p:pic>
          <p:nvPicPr>
            <p:cNvPr id="36" name="Picture 35">
              <a:extLst>
                <a:ext uri="{FF2B5EF4-FFF2-40B4-BE49-F238E27FC236}">
                  <a16:creationId xmlns:a16="http://schemas.microsoft.com/office/drawing/2014/main" id="{B45347A1-62BB-664A-8765-4AE5C94C5F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4274" y="2822969"/>
              <a:ext cx="640080" cy="640080"/>
            </a:xfrm>
            <a:prstGeom prst="rect">
              <a:avLst/>
            </a:prstGeom>
          </p:spPr>
        </p:pic>
        <p:pic>
          <p:nvPicPr>
            <p:cNvPr id="37" name="Picture 4" descr="Best Ever Guacamole (Fresh, Easy &amp; Authentic) | Downshiftology">
              <a:extLst>
                <a:ext uri="{FF2B5EF4-FFF2-40B4-BE49-F238E27FC236}">
                  <a16:creationId xmlns:a16="http://schemas.microsoft.com/office/drawing/2014/main" id="{7A7195DD-D368-D94A-9246-4F94764F3019}"/>
                </a:ext>
              </a:extLst>
            </p:cNvPr>
            <p:cNvPicPr>
              <a:picLocks noChangeAspect="1" noChangeArrowheads="1"/>
            </p:cNvPicPr>
            <p:nvPr/>
          </p:nvPicPr>
          <p:blipFill>
            <a:blip r:embed="rId8" cstate="screen">
              <a:alphaModFix amt="60000"/>
              <a:extLst>
                <a:ext uri="{28A0092B-C50C-407E-A947-70E740481C1C}">
                  <a14:useLocalDpi xmlns:a14="http://schemas.microsoft.com/office/drawing/2010/main"/>
                </a:ext>
              </a:extLst>
            </a:blip>
            <a:srcRect/>
            <a:stretch>
              <a:fillRect/>
            </a:stretch>
          </p:blipFill>
          <p:spPr bwMode="auto">
            <a:xfrm>
              <a:off x="9737327" y="2822969"/>
              <a:ext cx="640080" cy="640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72456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dirty="0"/>
              <a:t>Attack idea #3: Black-box optimization</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39</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cxnSp>
        <p:nvCxnSpPr>
          <p:cNvPr id="29" name="Straight Connector 28">
            <a:extLst>
              <a:ext uri="{FF2B5EF4-FFF2-40B4-BE49-F238E27FC236}">
                <a16:creationId xmlns:a16="http://schemas.microsoft.com/office/drawing/2014/main" id="{44330376-D3A6-294F-BBC7-3462795E90EC}"/>
              </a:ext>
            </a:extLst>
          </p:cNvPr>
          <p:cNvCxnSpPr>
            <a:cxnSpLocks/>
          </p:cNvCxnSpPr>
          <p:nvPr/>
        </p:nvCxnSpPr>
        <p:spPr>
          <a:xfrm flipH="1">
            <a:off x="9632742" y="3093055"/>
            <a:ext cx="136380" cy="6070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F6A62D1-F43E-D942-B392-F9498B9E2632}"/>
              </a:ext>
            </a:extLst>
          </p:cNvPr>
          <p:cNvCxnSpPr>
            <a:cxnSpLocks/>
            <a:endCxn id="27" idx="1"/>
          </p:cNvCxnSpPr>
          <p:nvPr/>
        </p:nvCxnSpPr>
        <p:spPr>
          <a:xfrm flipV="1">
            <a:off x="9615055" y="3719060"/>
            <a:ext cx="295214" cy="1893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4434446-3683-1844-B8C4-0EC48231EAE4}"/>
              </a:ext>
            </a:extLst>
          </p:cNvPr>
          <p:cNvCxnSpPr>
            <a:cxnSpLocks/>
            <a:stCxn id="27" idx="1"/>
          </p:cNvCxnSpPr>
          <p:nvPr/>
        </p:nvCxnSpPr>
        <p:spPr>
          <a:xfrm flipH="1">
            <a:off x="9518073" y="3719060"/>
            <a:ext cx="392196" cy="50008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A2E871-273A-2D48-AC56-A68B125EF031}"/>
              </a:ext>
            </a:extLst>
          </p:cNvPr>
          <p:cNvCxnSpPr>
            <a:cxnSpLocks/>
          </p:cNvCxnSpPr>
          <p:nvPr/>
        </p:nvCxnSpPr>
        <p:spPr>
          <a:xfrm flipH="1" flipV="1">
            <a:off x="9518073" y="4219149"/>
            <a:ext cx="114669" cy="15364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584429E4-A7EA-184F-AB2D-7DB5A4153427}"/>
              </a:ext>
            </a:extLst>
          </p:cNvPr>
          <p:cNvGrpSpPr/>
          <p:nvPr/>
        </p:nvGrpSpPr>
        <p:grpSpPr>
          <a:xfrm>
            <a:off x="9658193" y="4127356"/>
            <a:ext cx="653133" cy="640080"/>
            <a:chOff x="9724274" y="2822969"/>
            <a:chExt cx="653133" cy="640080"/>
          </a:xfrm>
        </p:grpSpPr>
        <p:pic>
          <p:nvPicPr>
            <p:cNvPr id="40" name="Picture 39">
              <a:extLst>
                <a:ext uri="{FF2B5EF4-FFF2-40B4-BE49-F238E27FC236}">
                  <a16:creationId xmlns:a16="http://schemas.microsoft.com/office/drawing/2014/main" id="{CE0735F7-498D-7747-82A6-EAF6F5923A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4274" y="2822969"/>
              <a:ext cx="640080" cy="640080"/>
            </a:xfrm>
            <a:prstGeom prst="rect">
              <a:avLst/>
            </a:prstGeom>
          </p:spPr>
        </p:pic>
        <p:pic>
          <p:nvPicPr>
            <p:cNvPr id="43" name="Picture 4" descr="Best Ever Guacamole (Fresh, Easy &amp; Authentic) | Downshiftology">
              <a:extLst>
                <a:ext uri="{FF2B5EF4-FFF2-40B4-BE49-F238E27FC236}">
                  <a16:creationId xmlns:a16="http://schemas.microsoft.com/office/drawing/2014/main" id="{BD87589E-D570-124F-9C70-43E8F81A2767}"/>
                </a:ext>
              </a:extLst>
            </p:cNvPr>
            <p:cNvPicPr>
              <a:picLocks noChangeAspect="1" noChangeArrowheads="1"/>
            </p:cNvPicPr>
            <p:nvPr/>
          </p:nvPicPr>
          <p:blipFill>
            <a:blip r:embed="rId8" cstate="screen">
              <a:alphaModFix amt="60000"/>
              <a:extLst>
                <a:ext uri="{28A0092B-C50C-407E-A947-70E740481C1C}">
                  <a14:useLocalDpi xmlns:a14="http://schemas.microsoft.com/office/drawing/2010/main"/>
                </a:ext>
              </a:extLst>
            </a:blip>
            <a:srcRect/>
            <a:stretch>
              <a:fillRect/>
            </a:stretch>
          </p:blipFill>
          <p:spPr bwMode="auto">
            <a:xfrm>
              <a:off x="9737327" y="2822969"/>
              <a:ext cx="640080" cy="640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2932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p:txBody>
          <a:bodyPr>
            <a:normAutofit/>
          </a:bodyPr>
          <a:lstStyle/>
          <a:p>
            <a:r>
              <a:rPr lang="en-US" dirty="0"/>
              <a:t>Machine learning can also fail disastrously.</a:t>
            </a:r>
            <a:endParaRPr lang="en-US" b="1" dirty="0"/>
          </a:p>
        </p:txBody>
      </p:sp>
      <p:sp>
        <p:nvSpPr>
          <p:cNvPr id="4" name="Slide Number Placeholder 3">
            <a:extLst>
              <a:ext uri="{FF2B5EF4-FFF2-40B4-BE49-F238E27FC236}">
                <a16:creationId xmlns:a16="http://schemas.microsoft.com/office/drawing/2014/main" id="{7E132C10-2AF5-D74B-A0D0-18B359646B9F}"/>
              </a:ext>
            </a:extLst>
          </p:cNvPr>
          <p:cNvSpPr>
            <a:spLocks noGrp="1"/>
          </p:cNvSpPr>
          <p:nvPr>
            <p:ph type="sldNum" sz="quarter" idx="12"/>
          </p:nvPr>
        </p:nvSpPr>
        <p:spPr/>
        <p:txBody>
          <a:bodyPr/>
          <a:lstStyle/>
          <a:p>
            <a:fld id="{BBDB7499-F370-8348-83C5-507685BB046D}" type="slidenum">
              <a:rPr lang="en-US" smtClean="0"/>
              <a:pPr/>
              <a:t>4</a:t>
            </a:fld>
            <a:endParaRPr lang="en-US" sz="1600" dirty="0"/>
          </a:p>
        </p:txBody>
      </p:sp>
      <p:sp>
        <p:nvSpPr>
          <p:cNvPr id="30" name="Content Placeholder 2">
            <a:extLst>
              <a:ext uri="{FF2B5EF4-FFF2-40B4-BE49-F238E27FC236}">
                <a16:creationId xmlns:a16="http://schemas.microsoft.com/office/drawing/2014/main" id="{B03F6643-E496-5B44-8371-C331908A14D2}"/>
              </a:ext>
            </a:extLst>
          </p:cNvPr>
          <p:cNvSpPr>
            <a:spLocks noGrp="1"/>
          </p:cNvSpPr>
          <p:nvPr>
            <p:ph idx="1"/>
          </p:nvPr>
        </p:nvSpPr>
        <p:spPr>
          <a:xfrm>
            <a:off x="463826" y="1635127"/>
            <a:ext cx="11532623" cy="4643102"/>
          </a:xfrm>
        </p:spPr>
        <p:txBody>
          <a:bodyPr>
            <a:normAutofit/>
          </a:bodyPr>
          <a:lstStyle/>
          <a:p>
            <a:pPr marL="0" indent="0">
              <a:buNone/>
            </a:pPr>
            <a:endParaRPr lang="en-US" dirty="0"/>
          </a:p>
          <a:p>
            <a:pPr marL="0" indent="0">
              <a:buNone/>
            </a:pPr>
            <a:r>
              <a:rPr lang="en-US" b="1" dirty="0">
                <a:solidFill>
                  <a:srgbClr val="7030A0"/>
                </a:solidFill>
              </a:rPr>
              <a:t>Critical mistakes...</a:t>
            </a:r>
          </a:p>
          <a:p>
            <a:pPr marL="0" indent="0">
              <a:buNone/>
            </a:pPr>
            <a:endParaRPr lang="en-US" dirty="0"/>
          </a:p>
          <a:p>
            <a:pPr marL="0" indent="0">
              <a:buNone/>
            </a:pPr>
            <a:endParaRPr lang="en-US" dirty="0"/>
          </a:p>
          <a:p>
            <a:pPr marL="0" indent="0">
              <a:buNone/>
            </a:pPr>
            <a:endParaRPr lang="en-US" dirty="0"/>
          </a:p>
        </p:txBody>
      </p:sp>
      <p:grpSp>
        <p:nvGrpSpPr>
          <p:cNvPr id="32" name="Group 31">
            <a:extLst>
              <a:ext uri="{FF2B5EF4-FFF2-40B4-BE49-F238E27FC236}">
                <a16:creationId xmlns:a16="http://schemas.microsoft.com/office/drawing/2014/main" id="{6AD57ECB-9B11-2745-BD24-D49816764282}"/>
              </a:ext>
            </a:extLst>
          </p:cNvPr>
          <p:cNvGrpSpPr>
            <a:grpSpLocks noChangeAspect="1"/>
          </p:cNvGrpSpPr>
          <p:nvPr/>
        </p:nvGrpSpPr>
        <p:grpSpPr>
          <a:xfrm>
            <a:off x="5599134" y="1900455"/>
            <a:ext cx="6063320" cy="1246000"/>
            <a:chOff x="5236352" y="5867847"/>
            <a:chExt cx="4716838" cy="969301"/>
          </a:xfrm>
        </p:grpSpPr>
        <p:grpSp>
          <p:nvGrpSpPr>
            <p:cNvPr id="33" name="Group 32">
              <a:extLst>
                <a:ext uri="{FF2B5EF4-FFF2-40B4-BE49-F238E27FC236}">
                  <a16:creationId xmlns:a16="http://schemas.microsoft.com/office/drawing/2014/main" id="{C9C8E8D8-17ED-9745-AD76-C03621D2C306}"/>
                </a:ext>
              </a:extLst>
            </p:cNvPr>
            <p:cNvGrpSpPr/>
            <p:nvPr/>
          </p:nvGrpSpPr>
          <p:grpSpPr>
            <a:xfrm>
              <a:off x="5236352" y="5867847"/>
              <a:ext cx="4716838" cy="969301"/>
              <a:chOff x="4536515" y="5382250"/>
              <a:chExt cx="4716838" cy="969301"/>
            </a:xfrm>
          </p:grpSpPr>
          <p:sp>
            <p:nvSpPr>
              <p:cNvPr id="35" name="Rectangle 34">
                <a:extLst>
                  <a:ext uri="{FF2B5EF4-FFF2-40B4-BE49-F238E27FC236}">
                    <a16:creationId xmlns:a16="http://schemas.microsoft.com/office/drawing/2014/main" id="{22BCE628-289D-4745-923A-F31909AFB378}"/>
                  </a:ext>
                </a:extLst>
              </p:cNvPr>
              <p:cNvSpPr/>
              <p:nvPr/>
            </p:nvSpPr>
            <p:spPr>
              <a:xfrm>
                <a:off x="4536515" y="5382250"/>
                <a:ext cx="4716838" cy="969301"/>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211A1868-693A-1244-86C5-54FCDA66F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2358" y="5681291"/>
                <a:ext cx="4535186" cy="622924"/>
              </a:xfrm>
              <a:prstGeom prst="rect">
                <a:avLst/>
              </a:prstGeom>
              <a:solidFill>
                <a:schemeClr val="bg1"/>
              </a:solidFill>
            </p:spPr>
          </p:pic>
        </p:grpSp>
        <p:pic>
          <p:nvPicPr>
            <p:cNvPr id="34" name="Picture 8" descr="The Guardian – Logos Download">
              <a:extLst>
                <a:ext uri="{FF2B5EF4-FFF2-40B4-BE49-F238E27FC236}">
                  <a16:creationId xmlns:a16="http://schemas.microsoft.com/office/drawing/2014/main" id="{891FE2F1-7F5B-F248-BE33-83C869B016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5940" y="5909582"/>
              <a:ext cx="1577699" cy="27774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Column: Self-driving car deaths raise the question: Is society ready for us  to take our hands off the wheel? - Los Angeles Times">
            <a:extLst>
              <a:ext uri="{FF2B5EF4-FFF2-40B4-BE49-F238E27FC236}">
                <a16:creationId xmlns:a16="http://schemas.microsoft.com/office/drawing/2014/main" id="{4F608116-053E-4648-91FC-E110D6FA692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42243" y="3390767"/>
            <a:ext cx="5164289" cy="29015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27866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dirty="0"/>
              <a:t>Attack idea #3: Black-box optimization</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40</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cxnSp>
        <p:nvCxnSpPr>
          <p:cNvPr id="29" name="Straight Connector 28">
            <a:extLst>
              <a:ext uri="{FF2B5EF4-FFF2-40B4-BE49-F238E27FC236}">
                <a16:creationId xmlns:a16="http://schemas.microsoft.com/office/drawing/2014/main" id="{44330376-D3A6-294F-BBC7-3462795E90EC}"/>
              </a:ext>
            </a:extLst>
          </p:cNvPr>
          <p:cNvCxnSpPr>
            <a:cxnSpLocks/>
          </p:cNvCxnSpPr>
          <p:nvPr/>
        </p:nvCxnSpPr>
        <p:spPr>
          <a:xfrm flipH="1">
            <a:off x="9632742" y="3093055"/>
            <a:ext cx="136380" cy="6070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F6A62D1-F43E-D942-B392-F9498B9E2632}"/>
              </a:ext>
            </a:extLst>
          </p:cNvPr>
          <p:cNvCxnSpPr>
            <a:cxnSpLocks/>
            <a:endCxn id="27" idx="1"/>
          </p:cNvCxnSpPr>
          <p:nvPr/>
        </p:nvCxnSpPr>
        <p:spPr>
          <a:xfrm flipV="1">
            <a:off x="9615055" y="3719060"/>
            <a:ext cx="295214" cy="1893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4434446-3683-1844-B8C4-0EC48231EAE4}"/>
              </a:ext>
            </a:extLst>
          </p:cNvPr>
          <p:cNvCxnSpPr>
            <a:cxnSpLocks/>
            <a:stCxn id="27" idx="1"/>
          </p:cNvCxnSpPr>
          <p:nvPr/>
        </p:nvCxnSpPr>
        <p:spPr>
          <a:xfrm flipH="1">
            <a:off x="9518073" y="3719060"/>
            <a:ext cx="392196" cy="50008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A2E871-273A-2D48-AC56-A68B125EF031}"/>
              </a:ext>
            </a:extLst>
          </p:cNvPr>
          <p:cNvCxnSpPr>
            <a:cxnSpLocks/>
          </p:cNvCxnSpPr>
          <p:nvPr/>
        </p:nvCxnSpPr>
        <p:spPr>
          <a:xfrm flipH="1" flipV="1">
            <a:off x="9518073" y="4219149"/>
            <a:ext cx="114669" cy="15364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66C56F9-65EB-194D-98E4-D2398FC16539}"/>
              </a:ext>
            </a:extLst>
          </p:cNvPr>
          <p:cNvGrpSpPr/>
          <p:nvPr/>
        </p:nvGrpSpPr>
        <p:grpSpPr>
          <a:xfrm>
            <a:off x="8783070" y="3446605"/>
            <a:ext cx="653133" cy="640080"/>
            <a:chOff x="9724274" y="2822969"/>
            <a:chExt cx="653133" cy="640080"/>
          </a:xfrm>
        </p:grpSpPr>
        <p:pic>
          <p:nvPicPr>
            <p:cNvPr id="34" name="Picture 33">
              <a:extLst>
                <a:ext uri="{FF2B5EF4-FFF2-40B4-BE49-F238E27FC236}">
                  <a16:creationId xmlns:a16="http://schemas.microsoft.com/office/drawing/2014/main" id="{93B61457-8B02-3346-835B-7151CE1E18C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4274" y="2822969"/>
              <a:ext cx="640080" cy="640080"/>
            </a:xfrm>
            <a:prstGeom prst="rect">
              <a:avLst/>
            </a:prstGeom>
          </p:spPr>
        </p:pic>
        <p:pic>
          <p:nvPicPr>
            <p:cNvPr id="35" name="Picture 4" descr="Best Ever Guacamole (Fresh, Easy &amp; Authentic) | Downshiftology">
              <a:extLst>
                <a:ext uri="{FF2B5EF4-FFF2-40B4-BE49-F238E27FC236}">
                  <a16:creationId xmlns:a16="http://schemas.microsoft.com/office/drawing/2014/main" id="{D8768532-0AA2-EE41-ADDC-70D41712447C}"/>
                </a:ext>
              </a:extLst>
            </p:cNvPr>
            <p:cNvPicPr>
              <a:picLocks noChangeAspect="1"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9737327" y="2822969"/>
              <a:ext cx="640080" cy="64008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63F77197-7A14-4C42-8E48-53FB412153FA}"/>
              </a:ext>
            </a:extLst>
          </p:cNvPr>
          <p:cNvCxnSpPr>
            <a:cxnSpLocks/>
          </p:cNvCxnSpPr>
          <p:nvPr/>
        </p:nvCxnSpPr>
        <p:spPr>
          <a:xfrm>
            <a:off x="9020031" y="4165216"/>
            <a:ext cx="595024" cy="20758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F8AF23-E364-4B45-8770-18DD7AB66C28}"/>
              </a:ext>
            </a:extLst>
          </p:cNvPr>
          <p:cNvCxnSpPr>
            <a:cxnSpLocks/>
          </p:cNvCxnSpPr>
          <p:nvPr/>
        </p:nvCxnSpPr>
        <p:spPr>
          <a:xfrm flipV="1">
            <a:off x="9020031" y="4115021"/>
            <a:ext cx="79766" cy="5019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223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28891D8F-53CC-6D47-BC73-0A1ECCD0F296}"/>
              </a:ext>
            </a:extLst>
          </p:cNvPr>
          <p:cNvSpPr/>
          <p:nvPr/>
        </p:nvSpPr>
        <p:spPr>
          <a:xfrm>
            <a:off x="6899565" y="2163157"/>
            <a:ext cx="4188530" cy="3683461"/>
          </a:xfrm>
          <a:custGeom>
            <a:avLst/>
            <a:gdLst>
              <a:gd name="connsiteX0" fmla="*/ 4405745 w 4405745"/>
              <a:gd name="connsiteY0" fmla="*/ 0 h 4433454"/>
              <a:gd name="connsiteX1" fmla="*/ 0 w 4405745"/>
              <a:gd name="connsiteY1" fmla="*/ 180109 h 4433454"/>
              <a:gd name="connsiteX2" fmla="*/ 207818 w 4405745"/>
              <a:gd name="connsiteY2" fmla="*/ 4405745 h 4433454"/>
              <a:gd name="connsiteX3" fmla="*/ 4059381 w 4405745"/>
              <a:gd name="connsiteY3" fmla="*/ 4433454 h 4433454"/>
              <a:gd name="connsiteX4" fmla="*/ 4405745 w 4405745"/>
              <a:gd name="connsiteY4" fmla="*/ 0 h 44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5745" h="4433454">
                <a:moveTo>
                  <a:pt x="4405745" y="0"/>
                </a:moveTo>
                <a:lnTo>
                  <a:pt x="0" y="180109"/>
                </a:lnTo>
                <a:lnTo>
                  <a:pt x="207818" y="4405745"/>
                </a:lnTo>
                <a:lnTo>
                  <a:pt x="4059381" y="4433454"/>
                </a:lnTo>
                <a:lnTo>
                  <a:pt x="4405745" y="0"/>
                </a:ln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CE1D4B1-ED06-6342-A3A2-D0C71FDE9DE6}"/>
              </a:ext>
            </a:extLst>
          </p:cNvPr>
          <p:cNvSpPr/>
          <p:nvPr/>
        </p:nvSpPr>
        <p:spPr>
          <a:xfrm>
            <a:off x="8532157" y="2163159"/>
            <a:ext cx="3625318" cy="3683460"/>
          </a:xfrm>
          <a:custGeom>
            <a:avLst/>
            <a:gdLst>
              <a:gd name="connsiteX0" fmla="*/ 1510184 w 3849588"/>
              <a:gd name="connsiteY0" fmla="*/ 503668 h 4412747"/>
              <a:gd name="connsiteX1" fmla="*/ 1177675 w 3849588"/>
              <a:gd name="connsiteY1" fmla="*/ 2526432 h 4412747"/>
              <a:gd name="connsiteX2" fmla="*/ 38 w 3849588"/>
              <a:gd name="connsiteY2" fmla="*/ 1598178 h 4412747"/>
              <a:gd name="connsiteX3" fmla="*/ 1219238 w 3849588"/>
              <a:gd name="connsiteY3" fmla="*/ 3149887 h 4412747"/>
              <a:gd name="connsiteX4" fmla="*/ 1246947 w 3849588"/>
              <a:gd name="connsiteY4" fmla="*/ 4258250 h 4412747"/>
              <a:gd name="connsiteX5" fmla="*/ 3532947 w 3849588"/>
              <a:gd name="connsiteY5" fmla="*/ 3967305 h 4412747"/>
              <a:gd name="connsiteX6" fmla="*/ 3616075 w 3849588"/>
              <a:gd name="connsiteY6" fmla="*/ 281996 h 4412747"/>
              <a:gd name="connsiteX7" fmla="*/ 1510184 w 3849588"/>
              <a:gd name="connsiteY7" fmla="*/ 503668 h 44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588" h="4412747">
                <a:moveTo>
                  <a:pt x="1510184" y="503668"/>
                </a:moveTo>
                <a:cubicBezTo>
                  <a:pt x="1103784" y="877741"/>
                  <a:pt x="1429366" y="2344014"/>
                  <a:pt x="1177675" y="2526432"/>
                </a:cubicBezTo>
                <a:cubicBezTo>
                  <a:pt x="925984" y="2708850"/>
                  <a:pt x="-6889" y="1494269"/>
                  <a:pt x="38" y="1598178"/>
                </a:cubicBezTo>
                <a:cubicBezTo>
                  <a:pt x="6965" y="1702087"/>
                  <a:pt x="1011420" y="2706542"/>
                  <a:pt x="1219238" y="3149887"/>
                </a:cubicBezTo>
                <a:cubicBezTo>
                  <a:pt x="1427056" y="3593232"/>
                  <a:pt x="861329" y="4122014"/>
                  <a:pt x="1246947" y="4258250"/>
                </a:cubicBezTo>
                <a:cubicBezTo>
                  <a:pt x="1632565" y="4394486"/>
                  <a:pt x="3138092" y="4630014"/>
                  <a:pt x="3532947" y="3967305"/>
                </a:cubicBezTo>
                <a:cubicBezTo>
                  <a:pt x="3927802" y="3304596"/>
                  <a:pt x="3950893" y="856960"/>
                  <a:pt x="3616075" y="281996"/>
                </a:cubicBezTo>
                <a:cubicBezTo>
                  <a:pt x="3281257" y="-292968"/>
                  <a:pt x="1916584" y="129595"/>
                  <a:pt x="1510184" y="503668"/>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F1F55-B1C8-D34B-B550-05F17981DCB7}"/>
              </a:ext>
            </a:extLst>
          </p:cNvPr>
          <p:cNvSpPr>
            <a:spLocks noGrp="1"/>
          </p:cNvSpPr>
          <p:nvPr>
            <p:ph type="title"/>
          </p:nvPr>
        </p:nvSpPr>
        <p:spPr/>
        <p:txBody>
          <a:bodyPr/>
          <a:lstStyle/>
          <a:p>
            <a:r>
              <a:rPr lang="en-US" dirty="0"/>
              <a:t>Attack idea #3: Black-box optimization</a:t>
            </a:r>
          </a:p>
        </p:txBody>
      </p:sp>
      <p:sp>
        <p:nvSpPr>
          <p:cNvPr id="4" name="Slide Number Placeholder 3">
            <a:extLst>
              <a:ext uri="{FF2B5EF4-FFF2-40B4-BE49-F238E27FC236}">
                <a16:creationId xmlns:a16="http://schemas.microsoft.com/office/drawing/2014/main" id="{9BB4510E-EAE5-094F-BECB-AAC7BC7B7A57}"/>
              </a:ext>
            </a:extLst>
          </p:cNvPr>
          <p:cNvSpPr>
            <a:spLocks noGrp="1"/>
          </p:cNvSpPr>
          <p:nvPr>
            <p:ph type="sldNum" sz="quarter" idx="12"/>
          </p:nvPr>
        </p:nvSpPr>
        <p:spPr/>
        <p:txBody>
          <a:bodyPr/>
          <a:lstStyle/>
          <a:p>
            <a:fld id="{BBDB7499-F370-8348-83C5-507685BB046D}" type="slidenum">
              <a:rPr lang="en-US" smtClean="0"/>
              <a:pPr/>
              <a:t>41</a:t>
            </a:fld>
            <a:endParaRPr lang="en-US" sz="1600" dirty="0"/>
          </a:p>
        </p:txBody>
      </p:sp>
      <p:sp>
        <p:nvSpPr>
          <p:cNvPr id="5" name="TextBox 4">
            <a:extLst>
              <a:ext uri="{FF2B5EF4-FFF2-40B4-BE49-F238E27FC236}">
                <a16:creationId xmlns:a16="http://schemas.microsoft.com/office/drawing/2014/main" id="{3BA5DEEF-4C9E-4646-BC18-996021364897}"/>
              </a:ext>
            </a:extLst>
          </p:cNvPr>
          <p:cNvSpPr txBox="1"/>
          <p:nvPr/>
        </p:nvSpPr>
        <p:spPr>
          <a:xfrm>
            <a:off x="1052951" y="1389564"/>
            <a:ext cx="2997424" cy="523220"/>
          </a:xfrm>
          <a:prstGeom prst="rect">
            <a:avLst/>
          </a:prstGeom>
          <a:noFill/>
        </p:spPr>
        <p:txBody>
          <a:bodyPr wrap="none" rtlCol="0">
            <a:spAutoFit/>
          </a:bodyPr>
          <a:lstStyle/>
          <a:p>
            <a:r>
              <a:rPr lang="en-US" sz="2800" dirty="0">
                <a:solidFill>
                  <a:schemeClr val="bg1">
                    <a:lumMod val="50000"/>
                  </a:schemeClr>
                </a:solidFill>
              </a:rPr>
              <a:t>“Transfer” attacks</a:t>
            </a:r>
          </a:p>
        </p:txBody>
      </p:sp>
      <p:sp>
        <p:nvSpPr>
          <p:cNvPr id="6" name="TextBox 5">
            <a:extLst>
              <a:ext uri="{FF2B5EF4-FFF2-40B4-BE49-F238E27FC236}">
                <a16:creationId xmlns:a16="http://schemas.microsoft.com/office/drawing/2014/main" id="{8D0530B8-A96A-E342-876C-04990B453E76}"/>
              </a:ext>
            </a:extLst>
          </p:cNvPr>
          <p:cNvSpPr txBox="1"/>
          <p:nvPr/>
        </p:nvSpPr>
        <p:spPr>
          <a:xfrm>
            <a:off x="7869382" y="1389564"/>
            <a:ext cx="3211135" cy="523220"/>
          </a:xfrm>
          <a:prstGeom prst="rect">
            <a:avLst/>
          </a:prstGeom>
          <a:noFill/>
        </p:spPr>
        <p:txBody>
          <a:bodyPr wrap="none" rtlCol="0">
            <a:spAutoFit/>
          </a:bodyPr>
          <a:lstStyle/>
          <a:p>
            <a:r>
              <a:rPr lang="en-US" sz="2800" dirty="0">
                <a:solidFill>
                  <a:schemeClr val="bg1">
                    <a:lumMod val="50000"/>
                  </a:schemeClr>
                </a:solidFill>
              </a:rPr>
              <a:t>“Boundary” attacks</a:t>
            </a:r>
          </a:p>
        </p:txBody>
      </p:sp>
      <p:sp>
        <p:nvSpPr>
          <p:cNvPr id="7" name="Rectangle 6">
            <a:extLst>
              <a:ext uri="{FF2B5EF4-FFF2-40B4-BE49-F238E27FC236}">
                <a16:creationId xmlns:a16="http://schemas.microsoft.com/office/drawing/2014/main" id="{4DCDEF52-5721-E74D-9EA4-47BBB4F0B6F7}"/>
              </a:ext>
            </a:extLst>
          </p:cNvPr>
          <p:cNvSpPr/>
          <p:nvPr/>
        </p:nvSpPr>
        <p:spPr>
          <a:xfrm>
            <a:off x="1753064" y="4372798"/>
            <a:ext cx="1351652" cy="11733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ar PNG Image | PNG All">
            <a:extLst>
              <a:ext uri="{FF2B5EF4-FFF2-40B4-BE49-F238E27FC236}">
                <a16:creationId xmlns:a16="http://schemas.microsoft.com/office/drawing/2014/main" id="{F5977295-E42D-9545-A675-EBC3D82C4672}"/>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144069" y="4499402"/>
            <a:ext cx="664155" cy="8940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ural Network: A Complete Beginners Guide | Gadictos">
            <a:extLst>
              <a:ext uri="{FF2B5EF4-FFF2-40B4-BE49-F238E27FC236}">
                <a16:creationId xmlns:a16="http://schemas.microsoft.com/office/drawing/2014/main" id="{A6302DC4-1146-CB4D-9235-D7859B4481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0433" y="2222705"/>
            <a:ext cx="1587561" cy="10588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8178F5-9F38-8940-8748-3238DA266F58}"/>
              </a:ext>
            </a:extLst>
          </p:cNvPr>
          <p:cNvSpPr txBox="1"/>
          <p:nvPr/>
        </p:nvSpPr>
        <p:spPr>
          <a:xfrm>
            <a:off x="1808484" y="3173846"/>
            <a:ext cx="1351652" cy="369332"/>
          </a:xfrm>
          <a:prstGeom prst="rect">
            <a:avLst/>
          </a:prstGeom>
          <a:noFill/>
        </p:spPr>
        <p:txBody>
          <a:bodyPr wrap="none" rtlCol="0">
            <a:spAutoFit/>
          </a:bodyPr>
          <a:lstStyle/>
          <a:p>
            <a:r>
              <a:rPr lang="en-US" dirty="0"/>
              <a:t>local model</a:t>
            </a:r>
          </a:p>
        </p:txBody>
      </p:sp>
      <p:pic>
        <p:nvPicPr>
          <p:cNvPr id="11" name="Picture 10">
            <a:extLst>
              <a:ext uri="{FF2B5EF4-FFF2-40B4-BE49-F238E27FC236}">
                <a16:creationId xmlns:a16="http://schemas.microsoft.com/office/drawing/2014/main" id="{43ADB84C-2DE6-814E-A5FA-C8A9981DE9BE}"/>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722473" y="2421658"/>
            <a:ext cx="660956" cy="660956"/>
          </a:xfrm>
          <a:prstGeom prst="rect">
            <a:avLst/>
          </a:prstGeom>
        </p:spPr>
      </p:pic>
      <p:sp>
        <p:nvSpPr>
          <p:cNvPr id="12" name="TextBox 11">
            <a:extLst>
              <a:ext uri="{FF2B5EF4-FFF2-40B4-BE49-F238E27FC236}">
                <a16:creationId xmlns:a16="http://schemas.microsoft.com/office/drawing/2014/main" id="{D81EDB81-7885-BF44-9C16-30015183D75B}"/>
              </a:ext>
            </a:extLst>
          </p:cNvPr>
          <p:cNvSpPr txBox="1"/>
          <p:nvPr/>
        </p:nvSpPr>
        <p:spPr>
          <a:xfrm>
            <a:off x="3314436" y="2567470"/>
            <a:ext cx="1471878" cy="369332"/>
          </a:xfrm>
          <a:prstGeom prst="rect">
            <a:avLst/>
          </a:prstGeom>
          <a:noFill/>
        </p:spPr>
        <p:txBody>
          <a:bodyPr wrap="none" rtlCol="0">
            <a:spAutoFit/>
          </a:bodyPr>
          <a:lstStyle/>
          <a:p>
            <a:r>
              <a:rPr lang="en-US" dirty="0">
                <a:solidFill>
                  <a:srgbClr val="FF0000"/>
                </a:solidFill>
              </a:rPr>
              <a:t>“guacamole”</a:t>
            </a:r>
          </a:p>
        </p:txBody>
      </p:sp>
      <p:pic>
        <p:nvPicPr>
          <p:cNvPr id="13" name="Picture 12">
            <a:extLst>
              <a:ext uri="{FF2B5EF4-FFF2-40B4-BE49-F238E27FC236}">
                <a16:creationId xmlns:a16="http://schemas.microsoft.com/office/drawing/2014/main" id="{DD5F7CBC-E222-8F47-BD21-12D59775C914}"/>
              </a:ext>
            </a:extLst>
          </p:cNvPr>
          <p:cNvPicPr>
            <a:picLocks noChangeAspect="1"/>
          </p:cNvPicPr>
          <p:nvPr/>
        </p:nvPicPr>
        <p:blipFill>
          <a:blip r:embed="rId5"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722473" y="4588262"/>
            <a:ext cx="660956" cy="660956"/>
          </a:xfrm>
          <a:prstGeom prst="rect">
            <a:avLst/>
          </a:prstGeom>
        </p:spPr>
      </p:pic>
      <p:sp>
        <p:nvSpPr>
          <p:cNvPr id="14" name="TextBox 13">
            <a:extLst>
              <a:ext uri="{FF2B5EF4-FFF2-40B4-BE49-F238E27FC236}">
                <a16:creationId xmlns:a16="http://schemas.microsoft.com/office/drawing/2014/main" id="{BF44A572-0A84-6640-A2FE-06E6AC9B1BFC}"/>
              </a:ext>
            </a:extLst>
          </p:cNvPr>
          <p:cNvSpPr txBox="1"/>
          <p:nvPr/>
        </p:nvSpPr>
        <p:spPr>
          <a:xfrm>
            <a:off x="3314436" y="4734074"/>
            <a:ext cx="1471878" cy="369332"/>
          </a:xfrm>
          <a:prstGeom prst="rect">
            <a:avLst/>
          </a:prstGeom>
          <a:noFill/>
        </p:spPr>
        <p:txBody>
          <a:bodyPr wrap="none" rtlCol="0">
            <a:spAutoFit/>
          </a:bodyPr>
          <a:lstStyle/>
          <a:p>
            <a:r>
              <a:rPr lang="en-US" dirty="0">
                <a:solidFill>
                  <a:srgbClr val="FF0000"/>
                </a:solidFill>
              </a:rPr>
              <a:t>“guacamole”</a:t>
            </a:r>
          </a:p>
        </p:txBody>
      </p:sp>
      <p:cxnSp>
        <p:nvCxnSpPr>
          <p:cNvPr id="16" name="Curved Connector 15">
            <a:extLst>
              <a:ext uri="{FF2B5EF4-FFF2-40B4-BE49-F238E27FC236}">
                <a16:creationId xmlns:a16="http://schemas.microsoft.com/office/drawing/2014/main" id="{6B40C1FD-6206-5644-80F9-E565F2DFCEF2}"/>
              </a:ext>
            </a:extLst>
          </p:cNvPr>
          <p:cNvCxnSpPr>
            <a:cxnSpLocks/>
            <a:stCxn id="11" idx="1"/>
            <a:endCxn id="13" idx="1"/>
          </p:cNvCxnSpPr>
          <p:nvPr/>
        </p:nvCxnSpPr>
        <p:spPr>
          <a:xfrm rot="10800000" flipV="1">
            <a:off x="722473" y="2752136"/>
            <a:ext cx="12700" cy="2166604"/>
          </a:xfrm>
          <a:prstGeom prst="curvedConnector3">
            <a:avLst>
              <a:gd name="adj1" fmla="val 1800000"/>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340" name="Picture 4" descr="Best Ever Guacamole (Fresh, Easy &amp; Authentic) | Downshiftology">
            <a:extLst>
              <a:ext uri="{FF2B5EF4-FFF2-40B4-BE49-F238E27FC236}">
                <a16:creationId xmlns:a16="http://schemas.microsoft.com/office/drawing/2014/main" id="{8A054B6F-C2BC-3742-ACBC-2AF2769B81B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8094" y="2676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7B9B4B7-1107-174E-B81D-661320759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0071" y="2898931"/>
            <a:ext cx="640080" cy="640080"/>
          </a:xfrm>
          <a:prstGeom prst="rect">
            <a:avLst/>
          </a:prstGeom>
        </p:spPr>
      </p:pic>
      <p:cxnSp>
        <p:nvCxnSpPr>
          <p:cNvPr id="28" name="Straight Connector 27">
            <a:extLst>
              <a:ext uri="{FF2B5EF4-FFF2-40B4-BE49-F238E27FC236}">
                <a16:creationId xmlns:a16="http://schemas.microsoft.com/office/drawing/2014/main" id="{0873842D-AF17-BD44-8C93-3398DD610D88}"/>
              </a:ext>
            </a:extLst>
          </p:cNvPr>
          <p:cNvCxnSpPr>
            <a:stCxn id="22" idx="3"/>
            <a:endCxn id="14340" idx="1"/>
          </p:cNvCxnSpPr>
          <p:nvPr/>
        </p:nvCxnSpPr>
        <p:spPr>
          <a:xfrm flipV="1">
            <a:off x="8450151" y="2996993"/>
            <a:ext cx="2637943" cy="22197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9F0D30-B25E-084F-8D8A-85EFDF0E91D6}"/>
              </a:ext>
            </a:extLst>
          </p:cNvPr>
          <p:cNvSpPr txBox="1"/>
          <p:nvPr/>
        </p:nvSpPr>
        <p:spPr>
          <a:xfrm>
            <a:off x="480677" y="5984973"/>
            <a:ext cx="5667517" cy="584775"/>
          </a:xfrm>
          <a:prstGeom prst="rect">
            <a:avLst/>
          </a:prstGeom>
          <a:noFill/>
        </p:spPr>
        <p:txBody>
          <a:bodyPr wrap="square">
            <a:spAutoFit/>
          </a:bodyPr>
          <a:lstStyle/>
          <a:p>
            <a:r>
              <a:rPr lang="en-US" sz="1600" dirty="0">
                <a:solidFill>
                  <a:schemeClr val="bg1">
                    <a:lumMod val="50000"/>
                  </a:schemeClr>
                </a:solidFill>
              </a:rPr>
              <a:t>“Practical Black-Box Attacks against Machine Learning”. </a:t>
            </a:r>
            <a:br>
              <a:rPr lang="en-US" sz="1600" dirty="0">
                <a:solidFill>
                  <a:schemeClr val="bg1">
                    <a:lumMod val="50000"/>
                  </a:schemeClr>
                </a:solidFill>
              </a:rPr>
            </a:br>
            <a:r>
              <a:rPr lang="en-US" sz="1600" dirty="0" err="1">
                <a:solidFill>
                  <a:schemeClr val="bg1">
                    <a:lumMod val="50000"/>
                  </a:schemeClr>
                </a:solidFill>
              </a:rPr>
              <a:t>Papernot</a:t>
            </a:r>
            <a:r>
              <a:rPr lang="en-US" sz="1600" dirty="0">
                <a:solidFill>
                  <a:schemeClr val="bg1">
                    <a:lumMod val="50000"/>
                  </a:schemeClr>
                </a:solidFill>
              </a:rPr>
              <a:t> et al. 2016</a:t>
            </a:r>
          </a:p>
        </p:txBody>
      </p:sp>
      <p:sp>
        <p:nvSpPr>
          <p:cNvPr id="42" name="TextBox 41">
            <a:extLst>
              <a:ext uri="{FF2B5EF4-FFF2-40B4-BE49-F238E27FC236}">
                <a16:creationId xmlns:a16="http://schemas.microsoft.com/office/drawing/2014/main" id="{784EEC73-C9B6-C74E-B5F3-830C7BA9BD08}"/>
              </a:ext>
            </a:extLst>
          </p:cNvPr>
          <p:cNvSpPr txBox="1"/>
          <p:nvPr/>
        </p:nvSpPr>
        <p:spPr>
          <a:xfrm>
            <a:off x="7038109" y="5984973"/>
            <a:ext cx="4544292" cy="584775"/>
          </a:xfrm>
          <a:prstGeom prst="rect">
            <a:avLst/>
          </a:prstGeom>
          <a:noFill/>
        </p:spPr>
        <p:txBody>
          <a:bodyPr wrap="square">
            <a:spAutoFit/>
          </a:bodyPr>
          <a:lstStyle/>
          <a:p>
            <a:r>
              <a:rPr lang="en-US" sz="1600" dirty="0">
                <a:solidFill>
                  <a:schemeClr val="bg1">
                    <a:lumMod val="50000"/>
                  </a:schemeClr>
                </a:solidFill>
              </a:rPr>
              <a:t>“Decision-Based Adversarial Attacks”. </a:t>
            </a:r>
            <a:br>
              <a:rPr lang="en-US" sz="1600" dirty="0">
                <a:solidFill>
                  <a:schemeClr val="bg1">
                    <a:lumMod val="50000"/>
                  </a:schemeClr>
                </a:solidFill>
              </a:rPr>
            </a:br>
            <a:r>
              <a:rPr lang="en-US" sz="1600" dirty="0">
                <a:solidFill>
                  <a:schemeClr val="bg1">
                    <a:lumMod val="50000"/>
                  </a:schemeClr>
                </a:solidFill>
              </a:rPr>
              <a:t>Brendel et al. 2018</a:t>
            </a:r>
          </a:p>
        </p:txBody>
      </p:sp>
      <p:cxnSp>
        <p:nvCxnSpPr>
          <p:cNvPr id="29" name="Straight Connector 28">
            <a:extLst>
              <a:ext uri="{FF2B5EF4-FFF2-40B4-BE49-F238E27FC236}">
                <a16:creationId xmlns:a16="http://schemas.microsoft.com/office/drawing/2014/main" id="{44330376-D3A6-294F-BBC7-3462795E90EC}"/>
              </a:ext>
            </a:extLst>
          </p:cNvPr>
          <p:cNvCxnSpPr>
            <a:cxnSpLocks/>
          </p:cNvCxnSpPr>
          <p:nvPr/>
        </p:nvCxnSpPr>
        <p:spPr>
          <a:xfrm flipH="1">
            <a:off x="9632742" y="3093055"/>
            <a:ext cx="136380" cy="6070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F6A62D1-F43E-D942-B392-F9498B9E2632}"/>
              </a:ext>
            </a:extLst>
          </p:cNvPr>
          <p:cNvCxnSpPr>
            <a:cxnSpLocks/>
            <a:endCxn id="27" idx="1"/>
          </p:cNvCxnSpPr>
          <p:nvPr/>
        </p:nvCxnSpPr>
        <p:spPr>
          <a:xfrm flipV="1">
            <a:off x="9615055" y="3719060"/>
            <a:ext cx="295214" cy="1893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4434446-3683-1844-B8C4-0EC48231EAE4}"/>
              </a:ext>
            </a:extLst>
          </p:cNvPr>
          <p:cNvCxnSpPr>
            <a:cxnSpLocks/>
            <a:stCxn id="27" idx="1"/>
          </p:cNvCxnSpPr>
          <p:nvPr/>
        </p:nvCxnSpPr>
        <p:spPr>
          <a:xfrm flipH="1">
            <a:off x="9518073" y="3719060"/>
            <a:ext cx="392196" cy="50008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A2E871-273A-2D48-AC56-A68B125EF031}"/>
              </a:ext>
            </a:extLst>
          </p:cNvPr>
          <p:cNvCxnSpPr>
            <a:cxnSpLocks/>
          </p:cNvCxnSpPr>
          <p:nvPr/>
        </p:nvCxnSpPr>
        <p:spPr>
          <a:xfrm flipH="1" flipV="1">
            <a:off x="9518073" y="4219149"/>
            <a:ext cx="114669" cy="15364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3F77197-7A14-4C42-8E48-53FB412153FA}"/>
              </a:ext>
            </a:extLst>
          </p:cNvPr>
          <p:cNvCxnSpPr>
            <a:cxnSpLocks/>
          </p:cNvCxnSpPr>
          <p:nvPr/>
        </p:nvCxnSpPr>
        <p:spPr>
          <a:xfrm>
            <a:off x="9020031" y="4165216"/>
            <a:ext cx="595024" cy="20758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F8AF23-E364-4B45-8770-18DD7AB66C28}"/>
              </a:ext>
            </a:extLst>
          </p:cNvPr>
          <p:cNvCxnSpPr>
            <a:cxnSpLocks/>
          </p:cNvCxnSpPr>
          <p:nvPr/>
        </p:nvCxnSpPr>
        <p:spPr>
          <a:xfrm flipV="1">
            <a:off x="9020031" y="4115021"/>
            <a:ext cx="79766" cy="5019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3E8A971-5CD7-8445-A525-BC81592FDABB}"/>
              </a:ext>
            </a:extLst>
          </p:cNvPr>
          <p:cNvPicPr>
            <a:picLocks noChangeAspect="1"/>
          </p:cNvPicPr>
          <p:nvPr/>
        </p:nvPicPr>
        <p:blipFill>
          <a:blip r:embed="rId10"/>
          <a:stretch>
            <a:fillRect/>
          </a:stretch>
        </p:blipFill>
        <p:spPr>
          <a:xfrm>
            <a:off x="8259402" y="3271638"/>
            <a:ext cx="673100" cy="673100"/>
          </a:xfrm>
          <a:prstGeom prst="rect">
            <a:avLst/>
          </a:prstGeom>
        </p:spPr>
      </p:pic>
      <p:cxnSp>
        <p:nvCxnSpPr>
          <p:cNvPr id="37" name="Straight Connector 36">
            <a:extLst>
              <a:ext uri="{FF2B5EF4-FFF2-40B4-BE49-F238E27FC236}">
                <a16:creationId xmlns:a16="http://schemas.microsoft.com/office/drawing/2014/main" id="{8AE9C6A2-D091-4347-BB3A-16392E2DE251}"/>
              </a:ext>
            </a:extLst>
          </p:cNvPr>
          <p:cNvCxnSpPr>
            <a:cxnSpLocks/>
          </p:cNvCxnSpPr>
          <p:nvPr/>
        </p:nvCxnSpPr>
        <p:spPr>
          <a:xfrm flipH="1" flipV="1">
            <a:off x="8932502" y="3835438"/>
            <a:ext cx="167295" cy="27392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507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F9C83-FA10-4C43-BC20-AF07E5EFC7BD}"/>
              </a:ext>
            </a:extLst>
          </p:cNvPr>
          <p:cNvSpPr>
            <a:spLocks noGrp="1"/>
          </p:cNvSpPr>
          <p:nvPr>
            <p:ph type="title"/>
          </p:nvPr>
        </p:nvSpPr>
        <p:spPr/>
        <p:txBody>
          <a:bodyPr/>
          <a:lstStyle/>
          <a:p>
            <a:r>
              <a:rPr lang="en-US" dirty="0">
                <a:latin typeface="Arial"/>
                <a:cs typeface="Arial"/>
              </a:rPr>
              <a:t>Defense idea #3: Make the model robust!</a:t>
            </a:r>
            <a:endParaRPr lang="en-US" dirty="0"/>
          </a:p>
        </p:txBody>
      </p:sp>
      <p:sp>
        <p:nvSpPr>
          <p:cNvPr id="4" name="Slide Number Placeholder 3">
            <a:extLst>
              <a:ext uri="{FF2B5EF4-FFF2-40B4-BE49-F238E27FC236}">
                <a16:creationId xmlns:a16="http://schemas.microsoft.com/office/drawing/2014/main" id="{3DC7DA66-87C4-4B04-960A-09753FB2BDE8}"/>
              </a:ext>
            </a:extLst>
          </p:cNvPr>
          <p:cNvSpPr>
            <a:spLocks noGrp="1"/>
          </p:cNvSpPr>
          <p:nvPr>
            <p:ph type="sldNum" sz="quarter" idx="12"/>
          </p:nvPr>
        </p:nvSpPr>
        <p:spPr/>
        <p:txBody>
          <a:bodyPr/>
          <a:lstStyle/>
          <a:p>
            <a:fld id="{BBDB7499-F370-8348-83C5-507685BB046D}" type="slidenum">
              <a:rPr lang="en-US" smtClean="0"/>
              <a:pPr/>
              <a:t>42</a:t>
            </a:fld>
            <a:endParaRPr lang="en-US" sz="1600" dirty="0"/>
          </a:p>
        </p:txBody>
      </p:sp>
      <p:sp>
        <p:nvSpPr>
          <p:cNvPr id="5" name="Oval 4">
            <a:extLst>
              <a:ext uri="{FF2B5EF4-FFF2-40B4-BE49-F238E27FC236}">
                <a16:creationId xmlns:a16="http://schemas.microsoft.com/office/drawing/2014/main" id="{A9B7C4B5-B05B-244C-BDBD-CBFE0C887669}"/>
              </a:ext>
            </a:extLst>
          </p:cNvPr>
          <p:cNvSpPr/>
          <p:nvPr/>
        </p:nvSpPr>
        <p:spPr>
          <a:xfrm>
            <a:off x="3683241" y="5426125"/>
            <a:ext cx="4452730" cy="105725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01AFCC0-3B68-804D-BD0F-F5559A7BA028}"/>
                  </a:ext>
                </a:extLst>
              </p:cNvPr>
              <p:cNvSpPr>
                <a:spLocks noGrp="1"/>
              </p:cNvSpPr>
              <p:nvPr>
                <p:ph idx="1"/>
              </p:nvPr>
            </p:nvSpPr>
            <p:spPr>
              <a:xfrm>
                <a:off x="463826" y="2564287"/>
                <a:ext cx="11264348" cy="3633313"/>
              </a:xfrm>
            </p:spPr>
            <p:txBody>
              <a:bodyPr>
                <a:normAutofit/>
              </a:bodyPr>
              <a:lstStyle/>
              <a:p>
                <a:pPr marL="457200" indent="-457200">
                  <a:spcBef>
                    <a:spcPts val="2200"/>
                  </a:spcBef>
                  <a:buFont typeface="+mj-lt"/>
                  <a:buAutoNum type="arabicPeriod"/>
                </a:pPr>
                <a:r>
                  <a:rPr lang="en-US" sz="3200" dirty="0">
                    <a:latin typeface="+mn-lt"/>
                  </a:rPr>
                  <a:t>Choose a set </a:t>
                </a:r>
                <a14:m>
                  <m:oMath xmlns:m="http://schemas.openxmlformats.org/officeDocument/2006/math">
                    <m:r>
                      <a:rPr lang="en-US" sz="3200" i="1" dirty="0">
                        <a:solidFill>
                          <a:srgbClr val="FF0000"/>
                        </a:solidFill>
                        <a:latin typeface="Cambria Math" panose="02040503050406030204" pitchFamily="18" charset="0"/>
                      </a:rPr>
                      <m:t>𝑆</m:t>
                    </m:r>
                    <m:r>
                      <a:rPr lang="en-US" sz="3200" i="1" dirty="0">
                        <a:solidFill>
                          <a:srgbClr val="FF0000"/>
                        </a:solidFill>
                        <a:latin typeface="Cambria Math" panose="02040503050406030204" pitchFamily="18" charset="0"/>
                      </a:rPr>
                      <m:t> </m:t>
                    </m:r>
                  </m:oMath>
                </a14:m>
                <a:r>
                  <a:rPr lang="en-US" sz="3200" dirty="0">
                    <a:latin typeface="+mn-lt"/>
                  </a:rPr>
                  <a:t>of perturbations: </a:t>
                </a:r>
                <a:r>
                  <a:rPr lang="en-US" sz="2800" dirty="0">
                    <a:latin typeface="+mn-lt"/>
                  </a:rPr>
                  <a:t>e.g., </a:t>
                </a:r>
                <a14:m>
                  <m:oMath xmlns:m="http://schemas.openxmlformats.org/officeDocument/2006/math">
                    <m:r>
                      <a:rPr lang="en-US" sz="2800" i="1" dirty="0">
                        <a:solidFill>
                          <a:srgbClr val="FF0000"/>
                        </a:solidFill>
                        <a:latin typeface="Cambria Math" panose="02040503050406030204" pitchFamily="18" charset="0"/>
                      </a:rPr>
                      <m:t>𝑆</m:t>
                    </m:r>
                    <m:r>
                      <a:rPr lang="en-US" sz="2800" i="1" dirty="0">
                        <a:latin typeface="Cambria Math" panose="02040503050406030204" pitchFamily="18" charset="0"/>
                      </a:rPr>
                      <m:t>=</m:t>
                    </m:r>
                    <m:d>
                      <m:dPr>
                        <m:begChr m:val="{"/>
                        <m:endChr m:val="}"/>
                        <m:ctrlPr>
                          <a:rPr lang="en-US" sz="2800" i="1">
                            <a:latin typeface="Cambria Math" panose="02040503050406030204" pitchFamily="18" charset="0"/>
                          </a:rPr>
                        </m:ctrlPr>
                      </m:dPr>
                      <m:e>
                        <m:r>
                          <a:rPr lang="en-US" sz="2800" i="1">
                            <a:solidFill>
                              <a:srgbClr val="FF0000"/>
                            </a:solidFill>
                            <a:latin typeface="Cambria Math" panose="02040503050406030204" pitchFamily="18" charset="0"/>
                            <a:ea typeface="Cambria Math" panose="02040503050406030204" pitchFamily="18" charset="0"/>
                          </a:rPr>
                          <m:t>𝛿</m:t>
                        </m:r>
                        <m:r>
                          <a:rPr lang="en-US" sz="2800" i="1">
                            <a:latin typeface="Cambria Math" panose="02040503050406030204" pitchFamily="18" charset="0"/>
                            <a:ea typeface="Cambria Math" panose="02040503050406030204" pitchFamily="18" charset="0"/>
                          </a:rPr>
                          <m:t>:</m:t>
                        </m:r>
                        <m:d>
                          <m:dPr>
                            <m:begChr m:val="‖"/>
                            <m:endChr m:val="‖"/>
                            <m:ctrlPr>
                              <a:rPr lang="en-US" sz="2800" i="1" smtClean="0">
                                <a:solidFill>
                                  <a:srgbClr val="FF0000"/>
                                </a:solidFill>
                                <a:latin typeface="Cambria Math" panose="02040503050406030204" pitchFamily="18" charset="0"/>
                                <a:ea typeface="Cambria Math" panose="02040503050406030204" pitchFamily="18" charset="0"/>
                              </a:rPr>
                            </m:ctrlPr>
                          </m:dPr>
                          <m:e>
                            <m:r>
                              <a:rPr lang="en-US" sz="2800" i="1">
                                <a:solidFill>
                                  <a:srgbClr val="FF0000"/>
                                </a:solidFill>
                                <a:latin typeface="Cambria Math" panose="02040503050406030204" pitchFamily="18" charset="0"/>
                                <a:ea typeface="Cambria Math" panose="02040503050406030204" pitchFamily="18" charset="0"/>
                              </a:rPr>
                              <m:t>𝛿</m:t>
                            </m:r>
                          </m:e>
                        </m:d>
                        <m:r>
                          <a:rPr lang="en-US" sz="2800" i="1" baseline="-25000">
                            <a:solidFill>
                              <a:srgbClr val="FF0000"/>
                            </a:solidFill>
                            <a:latin typeface="Cambria Math" panose="02040503050406030204" pitchFamily="18" charset="0"/>
                            <a:ea typeface="Cambria Math" panose="02040503050406030204" pitchFamily="18" charset="0"/>
                          </a:rPr>
                          <m:t>∞</m:t>
                        </m:r>
                        <m:r>
                          <a:rPr lang="en-US" sz="2800" i="1">
                            <a:latin typeface="Cambria Math" panose="02040503050406030204" pitchFamily="18" charset="0"/>
                          </a:rPr>
                          <m:t>≤</m:t>
                        </m:r>
                        <m:r>
                          <a:rPr lang="fr-CH" sz="2800" b="0" i="1" smtClean="0">
                            <a:latin typeface="Cambria Math" panose="02040503050406030204" pitchFamily="18" charset="0"/>
                          </a:rPr>
                          <m:t>3</m:t>
                        </m:r>
                        <m:r>
                          <a:rPr lang="fr-CH" sz="2800" b="0" i="1" smtClean="0">
                            <a:latin typeface="Cambria Math" panose="02040503050406030204" pitchFamily="18" charset="0"/>
                            <a:ea typeface="Cambria Math" panose="02040503050406030204" pitchFamily="18" charset="0"/>
                          </a:rPr>
                          <m:t>0%</m:t>
                        </m:r>
                      </m:e>
                    </m:d>
                    <m:r>
                      <a:rPr lang="en-US" sz="2800" i="1">
                        <a:latin typeface="Cambria Math" panose="02040503050406030204" pitchFamily="18" charset="0"/>
                        <a:ea typeface="Cambria Math" panose="02040503050406030204" pitchFamily="18" charset="0"/>
                      </a:rPr>
                      <m:t> </m:t>
                    </m:r>
                  </m:oMath>
                </a14:m>
                <a:endParaRPr lang="en-US" sz="4400" dirty="0">
                  <a:latin typeface="+mn-lt"/>
                </a:endParaRPr>
              </a:p>
              <a:p>
                <a:pPr marL="457200" indent="-457200">
                  <a:spcBef>
                    <a:spcPts val="2200"/>
                  </a:spcBef>
                  <a:buFont typeface="+mj-lt"/>
                  <a:buAutoNum type="arabicPeriod"/>
                </a:pPr>
                <a:r>
                  <a:rPr lang="en-US" sz="3200" dirty="0">
                    <a:latin typeface="+mn-lt"/>
                  </a:rPr>
                  <a:t>For each input	, find the </a:t>
                </a:r>
                <a:r>
                  <a:rPr lang="en-US" sz="3200" i="1" dirty="0">
                    <a:latin typeface="+mn-lt"/>
                  </a:rPr>
                  <a:t>worst</a:t>
                </a:r>
                <a:r>
                  <a:rPr lang="en-US" sz="3200" dirty="0">
                    <a:latin typeface="+mn-lt"/>
                  </a:rPr>
                  <a:t> adversarial example:</a:t>
                </a:r>
                <a:endParaRPr lang="en-US" sz="4400" dirty="0">
                  <a:latin typeface="+mn-lt"/>
                </a:endParaRPr>
              </a:p>
              <a:p>
                <a:pPr marL="457200" indent="-457200">
                  <a:spcBef>
                    <a:spcPts val="2200"/>
                  </a:spcBef>
                  <a:buFont typeface="+mj-lt"/>
                  <a:buAutoNum type="arabicPeriod"/>
                </a:pPr>
                <a:r>
                  <a:rPr lang="en-US" sz="3200" dirty="0">
                    <a:latin typeface="+mn-lt"/>
                  </a:rPr>
                  <a:t>Train the model on  </a:t>
                </a:r>
                <a:endParaRPr lang="en-US" sz="4400" dirty="0">
                  <a:latin typeface="+mn-lt"/>
                </a:endParaRPr>
              </a:p>
              <a:p>
                <a:pPr marL="457200" indent="-457200">
                  <a:spcBef>
                    <a:spcPts val="2200"/>
                  </a:spcBef>
                  <a:buFont typeface="+mj-lt"/>
                  <a:buAutoNum type="arabicPeriod"/>
                </a:pPr>
                <a:r>
                  <a:rPr lang="en-US" sz="3200" dirty="0">
                    <a:latin typeface="+mn-lt"/>
                  </a:rPr>
                  <a:t>Repeat until convergence</a:t>
                </a:r>
              </a:p>
            </p:txBody>
          </p:sp>
        </mc:Choice>
        <mc:Fallback xmlns="">
          <p:sp>
            <p:nvSpPr>
              <p:cNvPr id="6" name="Content Placeholder 5">
                <a:extLst>
                  <a:ext uri="{FF2B5EF4-FFF2-40B4-BE49-F238E27FC236}">
                    <a16:creationId xmlns:a16="http://schemas.microsoft.com/office/drawing/2014/main" id="{201AFCC0-3B68-804D-BD0F-F5559A7BA028}"/>
                  </a:ext>
                </a:extLst>
              </p:cNvPr>
              <p:cNvSpPr>
                <a:spLocks noGrp="1" noRot="1" noChangeAspect="1" noMove="1" noResize="1" noEditPoints="1" noAdjustHandles="1" noChangeArrowheads="1" noChangeShapeType="1" noTextEdit="1"/>
              </p:cNvSpPr>
              <p:nvPr>
                <p:ph idx="1"/>
              </p:nvPr>
            </p:nvSpPr>
            <p:spPr>
              <a:xfrm>
                <a:off x="463826" y="2564287"/>
                <a:ext cx="11264348" cy="3633313"/>
              </a:xfrm>
              <a:blipFill>
                <a:blip r:embed="rId2"/>
                <a:stretch>
                  <a:fillRect l="-1239" t="-3484"/>
                </a:stretch>
              </a:blipFill>
            </p:spPr>
            <p:txBody>
              <a:bodyPr/>
              <a:lstStyle/>
              <a:p>
                <a:r>
                  <a:rPr lang="en-US">
                    <a:noFill/>
                  </a:rPr>
                  <a:t> </a:t>
                </a:r>
              </a:p>
            </p:txBody>
          </p:sp>
        </mc:Fallback>
      </mc:AlternateContent>
      <p:sp>
        <p:nvSpPr>
          <p:cNvPr id="7" name="Rounded Rectangular Callout 6">
            <a:extLst>
              <a:ext uri="{FF2B5EF4-FFF2-40B4-BE49-F238E27FC236}">
                <a16:creationId xmlns:a16="http://schemas.microsoft.com/office/drawing/2014/main" id="{D1AA2FC4-A0E2-C049-BE65-5590F21824E3}"/>
              </a:ext>
            </a:extLst>
          </p:cNvPr>
          <p:cNvSpPr/>
          <p:nvPr/>
        </p:nvSpPr>
        <p:spPr>
          <a:xfrm>
            <a:off x="8514413" y="1744598"/>
            <a:ext cx="3213761" cy="612648"/>
          </a:xfrm>
          <a:prstGeom prst="wedgeRoundRectCallout">
            <a:avLst>
              <a:gd name="adj1" fmla="val -24353"/>
              <a:gd name="adj2" fmla="val 87997"/>
              <a:gd name="adj3" fmla="val 16667"/>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t>max. per-pixel noise</a:t>
            </a:r>
          </a:p>
        </p:txBody>
      </p:sp>
      <p:pic>
        <p:nvPicPr>
          <p:cNvPr id="8" name="Picture 7">
            <a:extLst>
              <a:ext uri="{FF2B5EF4-FFF2-40B4-BE49-F238E27FC236}">
                <a16:creationId xmlns:a16="http://schemas.microsoft.com/office/drawing/2014/main" id="{652BAFB7-9963-D248-90E4-436C06B0F0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0005" y="3285361"/>
            <a:ext cx="494573" cy="495910"/>
          </a:xfrm>
          <a:prstGeom prst="rect">
            <a:avLst/>
          </a:prstGeom>
        </p:spPr>
      </p:pic>
      <p:pic>
        <p:nvPicPr>
          <p:cNvPr id="9" name="Picture 8">
            <a:extLst>
              <a:ext uri="{FF2B5EF4-FFF2-40B4-BE49-F238E27FC236}">
                <a16:creationId xmlns:a16="http://schemas.microsoft.com/office/drawing/2014/main" id="{628B021A-8370-D245-B4B5-2D042B47A5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98812" y="3285361"/>
            <a:ext cx="492445" cy="493776"/>
          </a:xfrm>
          <a:prstGeom prst="rect">
            <a:avLst/>
          </a:prstGeom>
        </p:spPr>
      </p:pic>
      <p:pic>
        <p:nvPicPr>
          <p:cNvPr id="10" name="Picture 9">
            <a:extLst>
              <a:ext uri="{FF2B5EF4-FFF2-40B4-BE49-F238E27FC236}">
                <a16:creationId xmlns:a16="http://schemas.microsoft.com/office/drawing/2014/main" id="{634B50E6-09C0-134B-B8A4-9A1A62E7E7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57647" y="4012632"/>
            <a:ext cx="492445" cy="493776"/>
          </a:xfrm>
          <a:prstGeom prst="rect">
            <a:avLst/>
          </a:prstGeom>
        </p:spPr>
      </p:pic>
      <p:pic>
        <p:nvPicPr>
          <p:cNvPr id="11" name="Picture 10">
            <a:extLst>
              <a:ext uri="{FF2B5EF4-FFF2-40B4-BE49-F238E27FC236}">
                <a16:creationId xmlns:a16="http://schemas.microsoft.com/office/drawing/2014/main" id="{6A10FA6E-A9A6-EA45-9354-F54217A665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7631" y="5612302"/>
            <a:ext cx="683951" cy="685800"/>
          </a:xfrm>
          <a:prstGeom prst="rect">
            <a:avLst/>
          </a:prstGeom>
        </p:spPr>
      </p:pic>
      <p:pic>
        <p:nvPicPr>
          <p:cNvPr id="12" name="Picture 11">
            <a:extLst>
              <a:ext uri="{FF2B5EF4-FFF2-40B4-BE49-F238E27FC236}">
                <a16:creationId xmlns:a16="http://schemas.microsoft.com/office/drawing/2014/main" id="{932BDEA5-96DB-1B41-8F20-850B64F9A3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18196" y="5497552"/>
            <a:ext cx="683952" cy="685800"/>
          </a:xfrm>
          <a:prstGeom prst="rect">
            <a:avLst/>
          </a:prstGeom>
        </p:spPr>
      </p:pic>
      <p:sp>
        <p:nvSpPr>
          <p:cNvPr id="13" name="Rectangular Callout 12">
            <a:extLst>
              <a:ext uri="{FF2B5EF4-FFF2-40B4-BE49-F238E27FC236}">
                <a16:creationId xmlns:a16="http://schemas.microsoft.com/office/drawing/2014/main" id="{B6E94843-3987-8842-863F-C20094D06295}"/>
              </a:ext>
            </a:extLst>
          </p:cNvPr>
          <p:cNvSpPr/>
          <p:nvPr/>
        </p:nvSpPr>
        <p:spPr>
          <a:xfrm>
            <a:off x="8846493" y="4500211"/>
            <a:ext cx="2508893" cy="1280429"/>
          </a:xfrm>
          <a:prstGeom prst="wedgeRectCallout">
            <a:avLst>
              <a:gd name="adj1" fmla="val -74449"/>
              <a:gd name="adj2" fmla="val 6236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tx1"/>
                </a:solidFill>
              </a:rPr>
              <a:t>all images in the set are classified as “1”</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96A137C-AC7A-5B40-84E4-BCBF6BA92AB1}"/>
                  </a:ext>
                </a:extLst>
              </p:cNvPr>
              <p:cNvSpPr/>
              <p:nvPr/>
            </p:nvSpPr>
            <p:spPr>
              <a:xfrm>
                <a:off x="6871803" y="5014655"/>
                <a:ext cx="265671"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dirty="0">
                          <a:solidFill>
                            <a:srgbClr val="FF0000"/>
                          </a:solidFill>
                          <a:latin typeface="Cambria Math" panose="02040503050406030204" pitchFamily="18" charset="0"/>
                        </a:rPr>
                        <m:t>𝑆</m:t>
                      </m:r>
                    </m:oMath>
                  </m:oMathPara>
                </a14:m>
                <a:endParaRPr lang="en-US" sz="2800" dirty="0"/>
              </a:p>
            </p:txBody>
          </p:sp>
        </mc:Choice>
        <mc:Fallback xmlns="">
          <p:sp>
            <p:nvSpPr>
              <p:cNvPr id="14" name="Rectangle 13">
                <a:extLst>
                  <a:ext uri="{FF2B5EF4-FFF2-40B4-BE49-F238E27FC236}">
                    <a16:creationId xmlns:a16="http://schemas.microsoft.com/office/drawing/2014/main" id="{396A137C-AC7A-5B40-84E4-BCBF6BA92AB1}"/>
                  </a:ext>
                </a:extLst>
              </p:cNvPr>
              <p:cNvSpPr>
                <a:spLocks noRot="1" noChangeAspect="1" noMove="1" noResize="1" noEditPoints="1" noAdjustHandles="1" noChangeArrowheads="1" noChangeShapeType="1" noTextEdit="1"/>
              </p:cNvSpPr>
              <p:nvPr/>
            </p:nvSpPr>
            <p:spPr>
              <a:xfrm>
                <a:off x="6871803" y="5014655"/>
                <a:ext cx="265671" cy="523220"/>
              </a:xfrm>
              <a:prstGeom prst="rect">
                <a:avLst/>
              </a:prstGeom>
              <a:blipFill>
                <a:blip r:embed="rId7"/>
                <a:stretch>
                  <a:fillRect l="-8696" r="-47826"/>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1AF38442-F881-7F40-B02F-8C86B26D06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68759" y="5497552"/>
            <a:ext cx="683951" cy="685800"/>
          </a:xfrm>
          <a:prstGeom prst="rect">
            <a:avLst/>
          </a:prstGeom>
        </p:spPr>
      </p:pic>
      <p:pic>
        <p:nvPicPr>
          <p:cNvPr id="16" name="Picture 15">
            <a:extLst>
              <a:ext uri="{FF2B5EF4-FFF2-40B4-BE49-F238E27FC236}">
                <a16:creationId xmlns:a16="http://schemas.microsoft.com/office/drawing/2014/main" id="{5DDB1876-98A9-0746-B19D-C1E09B0FD8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68195" y="6013450"/>
            <a:ext cx="683951" cy="685800"/>
          </a:xfrm>
          <a:prstGeom prst="rect">
            <a:avLst/>
          </a:prstGeom>
        </p:spPr>
      </p:pic>
      <p:sp>
        <p:nvSpPr>
          <p:cNvPr id="17" name="Rectangle 16">
            <a:extLst>
              <a:ext uri="{FF2B5EF4-FFF2-40B4-BE49-F238E27FC236}">
                <a16:creationId xmlns:a16="http://schemas.microsoft.com/office/drawing/2014/main" id="{31F1AC30-20AB-7D4C-8122-AAE6B04BC810}"/>
              </a:ext>
            </a:extLst>
          </p:cNvPr>
          <p:cNvSpPr/>
          <p:nvPr/>
        </p:nvSpPr>
        <p:spPr>
          <a:xfrm>
            <a:off x="463823" y="1224172"/>
            <a:ext cx="11407047" cy="369332"/>
          </a:xfrm>
          <a:prstGeom prst="rect">
            <a:avLst/>
          </a:prstGeom>
        </p:spPr>
        <p:txBody>
          <a:bodyPr wrap="square">
            <a:spAutoFit/>
          </a:bodyPr>
          <a:lstStyle/>
          <a:p>
            <a:r>
              <a:rPr lang="en-US" dirty="0">
                <a:solidFill>
                  <a:prstClr val="white">
                    <a:lumMod val="50000"/>
                  </a:prstClr>
                </a:solidFill>
                <a:latin typeface="Arial" panose="020B0604020202020204" pitchFamily="34" charset="0"/>
                <a:ea typeface="+mj-ea"/>
                <a:cs typeface="Arial" panose="020B0604020202020204" pitchFamily="34" charset="0"/>
              </a:rPr>
              <a:t>“Towards Deep Learning Models Resistant to Adversarial Attacks”. </a:t>
            </a:r>
            <a:r>
              <a:rPr lang="en-US" dirty="0" err="1">
                <a:solidFill>
                  <a:prstClr val="white">
                    <a:lumMod val="50000"/>
                  </a:prstClr>
                </a:solidFill>
                <a:latin typeface="Arial" panose="020B0604020202020204" pitchFamily="34" charset="0"/>
                <a:ea typeface="+mj-ea"/>
                <a:cs typeface="Arial" panose="020B0604020202020204" pitchFamily="34" charset="0"/>
              </a:rPr>
              <a:t>Madry</a:t>
            </a:r>
            <a:r>
              <a:rPr lang="en-US" dirty="0">
                <a:solidFill>
                  <a:prstClr val="white">
                    <a:lumMod val="50000"/>
                  </a:prstClr>
                </a:solidFill>
                <a:latin typeface="Arial" panose="020B0604020202020204" pitchFamily="34" charset="0"/>
                <a:ea typeface="+mj-ea"/>
                <a:cs typeface="Arial" panose="020B0604020202020204" pitchFamily="34" charset="0"/>
              </a:rPr>
              <a:t> et al. 2018</a:t>
            </a:r>
          </a:p>
        </p:txBody>
      </p:sp>
    </p:spTree>
    <p:extLst>
      <p:ext uri="{BB962C8B-B14F-4D97-AF65-F5344CB8AC3E}">
        <p14:creationId xmlns:p14="http://schemas.microsoft.com/office/powerpoint/2010/main" val="37134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88E6-9552-FD49-A707-E8BF614CC391}"/>
              </a:ext>
            </a:extLst>
          </p:cNvPr>
          <p:cNvSpPr>
            <a:spLocks noGrp="1"/>
          </p:cNvSpPr>
          <p:nvPr>
            <p:ph type="title"/>
          </p:nvPr>
        </p:nvSpPr>
        <p:spPr/>
        <p:txBody>
          <a:bodyPr/>
          <a:lstStyle/>
          <a:p>
            <a:r>
              <a:rPr lang="en-US" dirty="0"/>
              <a:t>Attack #4: Expand the threat model</a:t>
            </a:r>
          </a:p>
        </p:txBody>
      </p:sp>
      <p:sp>
        <p:nvSpPr>
          <p:cNvPr id="4" name="Slide Number Placeholder 3">
            <a:extLst>
              <a:ext uri="{FF2B5EF4-FFF2-40B4-BE49-F238E27FC236}">
                <a16:creationId xmlns:a16="http://schemas.microsoft.com/office/drawing/2014/main" id="{7D89C612-F7FA-C446-835D-F16A6D42F563}"/>
              </a:ext>
            </a:extLst>
          </p:cNvPr>
          <p:cNvSpPr>
            <a:spLocks noGrp="1"/>
          </p:cNvSpPr>
          <p:nvPr>
            <p:ph type="sldNum" sz="quarter" idx="12"/>
          </p:nvPr>
        </p:nvSpPr>
        <p:spPr/>
        <p:txBody>
          <a:bodyPr/>
          <a:lstStyle/>
          <a:p>
            <a:fld id="{BBDB7499-F370-8348-83C5-507685BB046D}" type="slidenum">
              <a:rPr lang="en-US" smtClean="0"/>
              <a:pPr/>
              <a:t>43</a:t>
            </a:fld>
            <a:endParaRPr lang="en-US" sz="1600" dirty="0"/>
          </a:p>
        </p:txBody>
      </p:sp>
      <p:sp>
        <p:nvSpPr>
          <p:cNvPr id="10" name="TextBox 9">
            <a:extLst>
              <a:ext uri="{FF2B5EF4-FFF2-40B4-BE49-F238E27FC236}">
                <a16:creationId xmlns:a16="http://schemas.microsoft.com/office/drawing/2014/main" id="{BA0C94BE-B806-304A-B982-C4D52E917518}"/>
              </a:ext>
            </a:extLst>
          </p:cNvPr>
          <p:cNvSpPr txBox="1"/>
          <p:nvPr/>
        </p:nvSpPr>
        <p:spPr>
          <a:xfrm>
            <a:off x="463826" y="6278355"/>
            <a:ext cx="10384283" cy="338554"/>
          </a:xfrm>
          <a:prstGeom prst="rect">
            <a:avLst/>
          </a:prstGeom>
          <a:noFill/>
        </p:spPr>
        <p:txBody>
          <a:bodyPr wrap="square">
            <a:spAutoFit/>
          </a:bodyPr>
          <a:lstStyle/>
          <a:p>
            <a:r>
              <a:rPr lang="en-US" sz="1600" dirty="0">
                <a:solidFill>
                  <a:schemeClr val="tx1">
                    <a:lumMod val="50000"/>
                    <a:lumOff val="50000"/>
                  </a:schemeClr>
                </a:solidFill>
              </a:rPr>
              <a:t>“Attacking the </a:t>
            </a:r>
            <a:r>
              <a:rPr lang="en-US" sz="1600" dirty="0" err="1">
                <a:solidFill>
                  <a:schemeClr val="tx1">
                    <a:lumMod val="50000"/>
                    <a:lumOff val="50000"/>
                  </a:schemeClr>
                </a:solidFill>
              </a:rPr>
              <a:t>Madry</a:t>
            </a:r>
            <a:r>
              <a:rPr lang="en-US" sz="1600" dirty="0">
                <a:solidFill>
                  <a:schemeClr val="tx1">
                    <a:lumMod val="50000"/>
                    <a:lumOff val="50000"/>
                  </a:schemeClr>
                </a:solidFill>
              </a:rPr>
              <a:t> Defense Model with L1-based Adversarial Examples”. Sharma &amp; Chen 2018</a:t>
            </a:r>
            <a:endParaRPr lang="en-US" sz="1600" dirty="0"/>
          </a:p>
        </p:txBody>
      </p:sp>
      <p:graphicFrame>
        <p:nvGraphicFramePr>
          <p:cNvPr id="14" name="Chart 13">
            <a:extLst>
              <a:ext uri="{FF2B5EF4-FFF2-40B4-BE49-F238E27FC236}">
                <a16:creationId xmlns:a16="http://schemas.microsoft.com/office/drawing/2014/main" id="{C48073FB-D714-694A-8BC0-F8139A4BD70D}"/>
              </a:ext>
            </a:extLst>
          </p:cNvPr>
          <p:cNvGraphicFramePr/>
          <p:nvPr>
            <p:extLst>
              <p:ext uri="{D42A27DB-BD31-4B8C-83A1-F6EECF244321}">
                <p14:modId xmlns:p14="http://schemas.microsoft.com/office/powerpoint/2010/main" val="1599764314"/>
              </p:ext>
            </p:extLst>
          </p:nvPr>
        </p:nvGraphicFramePr>
        <p:xfrm>
          <a:off x="463826" y="1813925"/>
          <a:ext cx="11118574" cy="3076729"/>
        </p:xfrm>
        <a:graphic>
          <a:graphicData uri="http://schemas.openxmlformats.org/drawingml/2006/chart">
            <c:chart xmlns:c="http://schemas.openxmlformats.org/drawingml/2006/chart" xmlns:r="http://schemas.openxmlformats.org/officeDocument/2006/relationships" r:id="rId2"/>
          </a:graphicData>
        </a:graphic>
      </p:graphicFrame>
      <p:pic>
        <p:nvPicPr>
          <p:cNvPr id="15" name="Picture 14">
            <a:extLst>
              <a:ext uri="{FF2B5EF4-FFF2-40B4-BE49-F238E27FC236}">
                <a16:creationId xmlns:a16="http://schemas.microsoft.com/office/drawing/2014/main" id="{36B3272C-AE91-2040-8566-0F25DFBB8B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2685" y="3092743"/>
            <a:ext cx="911935" cy="914400"/>
          </a:xfrm>
          <a:prstGeom prst="rect">
            <a:avLst/>
          </a:prstGeom>
        </p:spPr>
      </p:pic>
      <p:pic>
        <p:nvPicPr>
          <p:cNvPr id="16" name="Picture 15">
            <a:extLst>
              <a:ext uri="{FF2B5EF4-FFF2-40B4-BE49-F238E27FC236}">
                <a16:creationId xmlns:a16="http://schemas.microsoft.com/office/drawing/2014/main" id="{8CC1659C-360C-0B48-BAB1-AA225E4493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4238" y="3092743"/>
            <a:ext cx="911936" cy="914400"/>
          </a:xfrm>
          <a:prstGeom prst="rect">
            <a:avLst/>
          </a:prstGeom>
        </p:spPr>
      </p:pic>
      <p:pic>
        <p:nvPicPr>
          <p:cNvPr id="17" name="Picture 16">
            <a:extLst>
              <a:ext uri="{FF2B5EF4-FFF2-40B4-BE49-F238E27FC236}">
                <a16:creationId xmlns:a16="http://schemas.microsoft.com/office/drawing/2014/main" id="{FE40D4F3-2A22-7B46-903E-F7059D7625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3461" y="3092743"/>
            <a:ext cx="911936" cy="914400"/>
          </a:xfrm>
          <a:prstGeom prst="rect">
            <a:avLst/>
          </a:prstGeom>
        </p:spPr>
      </p:pic>
      <p:sp>
        <p:nvSpPr>
          <p:cNvPr id="19" name="TextBox 18">
            <a:extLst>
              <a:ext uri="{FF2B5EF4-FFF2-40B4-BE49-F238E27FC236}">
                <a16:creationId xmlns:a16="http://schemas.microsoft.com/office/drawing/2014/main" id="{54FECF93-A014-5341-80B4-5EBC542D08A5}"/>
              </a:ext>
            </a:extLst>
          </p:cNvPr>
          <p:cNvSpPr txBox="1"/>
          <p:nvPr/>
        </p:nvSpPr>
        <p:spPr>
          <a:xfrm>
            <a:off x="2385761" y="4752737"/>
            <a:ext cx="1925782" cy="369332"/>
          </a:xfrm>
          <a:prstGeom prst="rect">
            <a:avLst/>
          </a:prstGeom>
          <a:noFill/>
        </p:spPr>
        <p:txBody>
          <a:bodyPr wrap="square">
            <a:spAutoFit/>
          </a:bodyPr>
          <a:lstStyle/>
          <a:p>
            <a:r>
              <a:rPr lang="en-US" sz="1800" dirty="0"/>
              <a:t>“clean” accuracy</a:t>
            </a:r>
            <a:endParaRPr lang="en-US" dirty="0"/>
          </a:p>
        </p:txBody>
      </p:sp>
      <p:sp>
        <p:nvSpPr>
          <p:cNvPr id="21" name="TextBox 20">
            <a:extLst>
              <a:ext uri="{FF2B5EF4-FFF2-40B4-BE49-F238E27FC236}">
                <a16:creationId xmlns:a16="http://schemas.microsoft.com/office/drawing/2014/main" id="{86B8AFF8-6737-094A-8AFF-EFA70B231E4D}"/>
              </a:ext>
            </a:extLst>
          </p:cNvPr>
          <p:cNvSpPr txBox="1"/>
          <p:nvPr/>
        </p:nvSpPr>
        <p:spPr>
          <a:xfrm>
            <a:off x="5149120" y="4758163"/>
            <a:ext cx="3560618" cy="646331"/>
          </a:xfrm>
          <a:prstGeom prst="rect">
            <a:avLst/>
          </a:prstGeom>
          <a:noFill/>
        </p:spPr>
        <p:txBody>
          <a:bodyPr wrap="square">
            <a:spAutoFit/>
          </a:bodyPr>
          <a:lstStyle/>
          <a:p>
            <a:pPr algn="ctr"/>
            <a:r>
              <a:rPr lang="en-US" sz="1800" dirty="0"/>
              <a:t>train with ±30% pixel changes</a:t>
            </a:r>
          </a:p>
          <a:p>
            <a:pPr algn="ctr"/>
            <a:r>
              <a:rPr lang="en-US" dirty="0"/>
              <a:t>attack with ±30% pixel changes</a:t>
            </a:r>
          </a:p>
        </p:txBody>
      </p:sp>
      <p:sp>
        <p:nvSpPr>
          <p:cNvPr id="22" name="TextBox 21">
            <a:extLst>
              <a:ext uri="{FF2B5EF4-FFF2-40B4-BE49-F238E27FC236}">
                <a16:creationId xmlns:a16="http://schemas.microsoft.com/office/drawing/2014/main" id="{969FAD10-0767-E54C-8B07-7A6757A2AEB4}"/>
              </a:ext>
            </a:extLst>
          </p:cNvPr>
          <p:cNvSpPr txBox="1"/>
          <p:nvPr/>
        </p:nvSpPr>
        <p:spPr>
          <a:xfrm>
            <a:off x="8729897" y="4758163"/>
            <a:ext cx="3560618" cy="646331"/>
          </a:xfrm>
          <a:prstGeom prst="rect">
            <a:avLst/>
          </a:prstGeom>
          <a:noFill/>
        </p:spPr>
        <p:txBody>
          <a:bodyPr wrap="square">
            <a:spAutoFit/>
          </a:bodyPr>
          <a:lstStyle/>
          <a:p>
            <a:pPr algn="ctr"/>
            <a:r>
              <a:rPr lang="en-US" sz="1800" dirty="0"/>
              <a:t>train with ±30% pixel changes</a:t>
            </a:r>
          </a:p>
          <a:p>
            <a:pPr algn="ctr"/>
            <a:r>
              <a:rPr lang="en-US" dirty="0">
                <a:solidFill>
                  <a:srgbClr val="FF0000"/>
                </a:solidFill>
              </a:rPr>
              <a:t>attack with 12 pixel-flips</a:t>
            </a:r>
          </a:p>
        </p:txBody>
      </p:sp>
    </p:spTree>
    <p:extLst>
      <p:ext uri="{BB962C8B-B14F-4D97-AF65-F5344CB8AC3E}">
        <p14:creationId xmlns:p14="http://schemas.microsoft.com/office/powerpoint/2010/main" val="2664267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DFE9F6-DC2E-B745-85F3-6E563A95DF06}"/>
              </a:ext>
            </a:extLst>
          </p:cNvPr>
          <p:cNvGrpSpPr/>
          <p:nvPr/>
        </p:nvGrpSpPr>
        <p:grpSpPr>
          <a:xfrm>
            <a:off x="463826" y="1813925"/>
            <a:ext cx="11728174" cy="3076729"/>
            <a:chOff x="463826" y="1813925"/>
            <a:chExt cx="11728174" cy="3076729"/>
          </a:xfrm>
        </p:grpSpPr>
        <p:graphicFrame>
          <p:nvGraphicFramePr>
            <p:cNvPr id="12" name="Chart 11">
              <a:extLst>
                <a:ext uri="{FF2B5EF4-FFF2-40B4-BE49-F238E27FC236}">
                  <a16:creationId xmlns:a16="http://schemas.microsoft.com/office/drawing/2014/main" id="{4FF78A02-7925-1C44-A951-67D1F1888963}"/>
                </a:ext>
              </a:extLst>
            </p:cNvPr>
            <p:cNvGraphicFramePr/>
            <p:nvPr>
              <p:extLst>
                <p:ext uri="{D42A27DB-BD31-4B8C-83A1-F6EECF244321}">
                  <p14:modId xmlns:p14="http://schemas.microsoft.com/office/powerpoint/2010/main" val="1653512522"/>
                </p:ext>
              </p:extLst>
            </p:nvPr>
          </p:nvGraphicFramePr>
          <p:xfrm>
            <a:off x="463826" y="1813925"/>
            <a:ext cx="11118574" cy="3076729"/>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A268B73E-442D-B044-9E28-3D852A751A43}"/>
                </a:ext>
              </a:extLst>
            </p:cNvPr>
            <p:cNvSpPr/>
            <p:nvPr/>
          </p:nvSpPr>
          <p:spPr>
            <a:xfrm>
              <a:off x="7880459" y="1813925"/>
              <a:ext cx="4311541" cy="2938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61E88E6-9552-FD49-A707-E8BF614CC391}"/>
              </a:ext>
            </a:extLst>
          </p:cNvPr>
          <p:cNvSpPr>
            <a:spLocks noGrp="1"/>
          </p:cNvSpPr>
          <p:nvPr>
            <p:ph type="title"/>
          </p:nvPr>
        </p:nvSpPr>
        <p:spPr/>
        <p:txBody>
          <a:bodyPr/>
          <a:lstStyle/>
          <a:p>
            <a:r>
              <a:rPr lang="en-US" dirty="0"/>
              <a:t>Attack #4: Expand the threat model</a:t>
            </a:r>
          </a:p>
        </p:txBody>
      </p:sp>
      <p:sp>
        <p:nvSpPr>
          <p:cNvPr id="4" name="Slide Number Placeholder 3">
            <a:extLst>
              <a:ext uri="{FF2B5EF4-FFF2-40B4-BE49-F238E27FC236}">
                <a16:creationId xmlns:a16="http://schemas.microsoft.com/office/drawing/2014/main" id="{7D89C612-F7FA-C446-835D-F16A6D42F563}"/>
              </a:ext>
            </a:extLst>
          </p:cNvPr>
          <p:cNvSpPr>
            <a:spLocks noGrp="1"/>
          </p:cNvSpPr>
          <p:nvPr>
            <p:ph type="sldNum" sz="quarter" idx="12"/>
          </p:nvPr>
        </p:nvSpPr>
        <p:spPr/>
        <p:txBody>
          <a:bodyPr/>
          <a:lstStyle/>
          <a:p>
            <a:fld id="{BBDB7499-F370-8348-83C5-507685BB046D}" type="slidenum">
              <a:rPr lang="en-US" smtClean="0"/>
              <a:pPr/>
              <a:t>44</a:t>
            </a:fld>
            <a:endParaRPr lang="en-US" sz="1600" dirty="0"/>
          </a:p>
        </p:txBody>
      </p:sp>
      <p:pic>
        <p:nvPicPr>
          <p:cNvPr id="15" name="Picture 14">
            <a:extLst>
              <a:ext uri="{FF2B5EF4-FFF2-40B4-BE49-F238E27FC236}">
                <a16:creationId xmlns:a16="http://schemas.microsoft.com/office/drawing/2014/main" id="{36B3272C-AE91-2040-8566-0F25DFBB8B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2685" y="3092743"/>
            <a:ext cx="911935" cy="914400"/>
          </a:xfrm>
          <a:prstGeom prst="rect">
            <a:avLst/>
          </a:prstGeom>
        </p:spPr>
      </p:pic>
      <p:pic>
        <p:nvPicPr>
          <p:cNvPr id="17" name="Picture 16">
            <a:extLst>
              <a:ext uri="{FF2B5EF4-FFF2-40B4-BE49-F238E27FC236}">
                <a16:creationId xmlns:a16="http://schemas.microsoft.com/office/drawing/2014/main" id="{FE40D4F3-2A22-7B46-903E-F7059D7625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3461" y="3092743"/>
            <a:ext cx="911936" cy="914400"/>
          </a:xfrm>
          <a:prstGeom prst="rect">
            <a:avLst/>
          </a:prstGeom>
        </p:spPr>
      </p:pic>
      <p:sp>
        <p:nvSpPr>
          <p:cNvPr id="19" name="TextBox 18">
            <a:extLst>
              <a:ext uri="{FF2B5EF4-FFF2-40B4-BE49-F238E27FC236}">
                <a16:creationId xmlns:a16="http://schemas.microsoft.com/office/drawing/2014/main" id="{54FECF93-A014-5341-80B4-5EBC542D08A5}"/>
              </a:ext>
            </a:extLst>
          </p:cNvPr>
          <p:cNvSpPr txBox="1"/>
          <p:nvPr/>
        </p:nvSpPr>
        <p:spPr>
          <a:xfrm>
            <a:off x="2385761" y="4752737"/>
            <a:ext cx="1925782" cy="369332"/>
          </a:xfrm>
          <a:prstGeom prst="rect">
            <a:avLst/>
          </a:prstGeom>
          <a:noFill/>
        </p:spPr>
        <p:txBody>
          <a:bodyPr wrap="square">
            <a:spAutoFit/>
          </a:bodyPr>
          <a:lstStyle/>
          <a:p>
            <a:r>
              <a:rPr lang="en-US" sz="1800" dirty="0"/>
              <a:t>“clean” accuracy</a:t>
            </a:r>
            <a:endParaRPr lang="en-US" dirty="0"/>
          </a:p>
        </p:txBody>
      </p:sp>
      <p:sp>
        <p:nvSpPr>
          <p:cNvPr id="21" name="TextBox 20">
            <a:extLst>
              <a:ext uri="{FF2B5EF4-FFF2-40B4-BE49-F238E27FC236}">
                <a16:creationId xmlns:a16="http://schemas.microsoft.com/office/drawing/2014/main" id="{86B8AFF8-6737-094A-8AFF-EFA70B231E4D}"/>
              </a:ext>
            </a:extLst>
          </p:cNvPr>
          <p:cNvSpPr txBox="1"/>
          <p:nvPr/>
        </p:nvSpPr>
        <p:spPr>
          <a:xfrm>
            <a:off x="5149120" y="4758163"/>
            <a:ext cx="3560618" cy="646331"/>
          </a:xfrm>
          <a:prstGeom prst="rect">
            <a:avLst/>
          </a:prstGeom>
          <a:noFill/>
        </p:spPr>
        <p:txBody>
          <a:bodyPr wrap="square">
            <a:spAutoFit/>
          </a:bodyPr>
          <a:lstStyle/>
          <a:p>
            <a:pPr algn="ctr"/>
            <a:r>
              <a:rPr lang="en-US" sz="1800" dirty="0"/>
              <a:t>train with ±30% pixel changes</a:t>
            </a:r>
          </a:p>
          <a:p>
            <a:pPr algn="ctr"/>
            <a:r>
              <a:rPr lang="en-US" dirty="0"/>
              <a:t>attack with ±30% pixel changes</a:t>
            </a:r>
          </a:p>
        </p:txBody>
      </p:sp>
      <p:pic>
        <p:nvPicPr>
          <p:cNvPr id="18" name="Picture 17">
            <a:extLst>
              <a:ext uri="{FF2B5EF4-FFF2-40B4-BE49-F238E27FC236}">
                <a16:creationId xmlns:a16="http://schemas.microsoft.com/office/drawing/2014/main" id="{ECEAEA63-2819-D048-8680-0DB66E4869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7639" y="3092743"/>
            <a:ext cx="914400" cy="914400"/>
          </a:xfrm>
          <a:prstGeom prst="rect">
            <a:avLst/>
          </a:prstGeom>
        </p:spPr>
      </p:pic>
      <p:pic>
        <p:nvPicPr>
          <p:cNvPr id="20" name="Picture 19">
            <a:extLst>
              <a:ext uri="{FF2B5EF4-FFF2-40B4-BE49-F238E27FC236}">
                <a16:creationId xmlns:a16="http://schemas.microsoft.com/office/drawing/2014/main" id="{C6C782C7-37D9-2042-A208-B165B361C4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69820" y="3092743"/>
            <a:ext cx="914400" cy="914400"/>
          </a:xfrm>
          <a:prstGeom prst="rect">
            <a:avLst/>
          </a:prstGeom>
        </p:spPr>
      </p:pic>
      <p:cxnSp>
        <p:nvCxnSpPr>
          <p:cNvPr id="23" name="Straight Arrow Connector 22">
            <a:extLst>
              <a:ext uri="{FF2B5EF4-FFF2-40B4-BE49-F238E27FC236}">
                <a16:creationId xmlns:a16="http://schemas.microsoft.com/office/drawing/2014/main" id="{12EA5236-E08F-9C4E-B711-CA666F4FBAD5}"/>
              </a:ext>
            </a:extLst>
          </p:cNvPr>
          <p:cNvCxnSpPr>
            <a:stCxn id="20" idx="3"/>
            <a:endCxn id="18" idx="1"/>
          </p:cNvCxnSpPr>
          <p:nvPr/>
        </p:nvCxnSpPr>
        <p:spPr>
          <a:xfrm>
            <a:off x="9984220" y="3549943"/>
            <a:ext cx="3734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B0A0D8F3-966C-1148-BD32-A6B576D54994}"/>
              </a:ext>
            </a:extLst>
          </p:cNvPr>
          <p:cNvSpPr/>
          <p:nvPr/>
        </p:nvSpPr>
        <p:spPr>
          <a:xfrm>
            <a:off x="8709738" y="1309619"/>
            <a:ext cx="2923308" cy="1531901"/>
          </a:xfrm>
          <a:prstGeom prst="roundRect">
            <a:avLst/>
          </a:prstGeom>
          <a:solidFill>
            <a:schemeClr val="accent6">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The “robust” model classifies these the same</a:t>
            </a:r>
          </a:p>
        </p:txBody>
      </p:sp>
      <p:sp>
        <p:nvSpPr>
          <p:cNvPr id="25" name="TextBox 24">
            <a:extLst>
              <a:ext uri="{FF2B5EF4-FFF2-40B4-BE49-F238E27FC236}">
                <a16:creationId xmlns:a16="http://schemas.microsoft.com/office/drawing/2014/main" id="{1AC19D12-F388-5548-BCA5-8AE4A898E922}"/>
              </a:ext>
            </a:extLst>
          </p:cNvPr>
          <p:cNvSpPr txBox="1"/>
          <p:nvPr/>
        </p:nvSpPr>
        <p:spPr>
          <a:xfrm>
            <a:off x="8903932" y="4758162"/>
            <a:ext cx="2743199" cy="646331"/>
          </a:xfrm>
          <a:prstGeom prst="rect">
            <a:avLst/>
          </a:prstGeom>
          <a:noFill/>
        </p:spPr>
        <p:txBody>
          <a:bodyPr wrap="square">
            <a:spAutoFit/>
          </a:bodyPr>
          <a:lstStyle/>
          <a:p>
            <a:pPr algn="ctr"/>
            <a:r>
              <a:rPr lang="en-US" sz="1800" dirty="0">
                <a:solidFill>
                  <a:srgbClr val="FF0000"/>
                </a:solidFill>
              </a:rPr>
              <a:t>“invariance attack” </a:t>
            </a:r>
            <a:br>
              <a:rPr lang="en-US" dirty="0">
                <a:solidFill>
                  <a:srgbClr val="FF0000"/>
                </a:solidFill>
              </a:rPr>
            </a:br>
            <a:r>
              <a:rPr lang="en-US" sz="1800" dirty="0">
                <a:solidFill>
                  <a:srgbClr val="FF0000"/>
                </a:solidFill>
              </a:rPr>
              <a:t>with </a:t>
            </a:r>
            <a:r>
              <a:rPr lang="en-US" dirty="0">
                <a:solidFill>
                  <a:srgbClr val="FF0000"/>
                </a:solidFill>
              </a:rPr>
              <a:t>±30% pixel </a:t>
            </a:r>
            <a:r>
              <a:rPr lang="en-US" sz="1800" dirty="0">
                <a:solidFill>
                  <a:srgbClr val="FF0000"/>
                </a:solidFill>
              </a:rPr>
              <a:t>changes</a:t>
            </a:r>
          </a:p>
        </p:txBody>
      </p:sp>
      <p:sp>
        <p:nvSpPr>
          <p:cNvPr id="26" name="TextBox 25">
            <a:extLst>
              <a:ext uri="{FF2B5EF4-FFF2-40B4-BE49-F238E27FC236}">
                <a16:creationId xmlns:a16="http://schemas.microsoft.com/office/drawing/2014/main" id="{1EA7793C-146D-4441-87CB-63C8DFC68CF4}"/>
              </a:ext>
            </a:extLst>
          </p:cNvPr>
          <p:cNvSpPr txBox="1"/>
          <p:nvPr/>
        </p:nvSpPr>
        <p:spPr>
          <a:xfrm>
            <a:off x="463826" y="6295609"/>
            <a:ext cx="10002162" cy="338554"/>
          </a:xfrm>
          <a:prstGeom prst="rect">
            <a:avLst/>
          </a:prstGeom>
          <a:noFill/>
        </p:spPr>
        <p:txBody>
          <a:bodyPr wrap="none" rtlCol="0">
            <a:spAutoFit/>
          </a:bodyPr>
          <a:lstStyle/>
          <a:p>
            <a:r>
              <a:rPr lang="en-US" sz="1600" dirty="0">
                <a:solidFill>
                  <a:schemeClr val="bg1">
                    <a:lumMod val="50000"/>
                  </a:schemeClr>
                </a:solidFill>
              </a:rPr>
              <a:t>“Fundamental Tradeoffs between Invariance and Sensitivity to Adversarial Perturbations”. </a:t>
            </a:r>
            <a:r>
              <a:rPr lang="en-US" sz="1600" dirty="0" err="1">
                <a:solidFill>
                  <a:schemeClr val="bg1">
                    <a:lumMod val="50000"/>
                  </a:schemeClr>
                </a:solidFill>
              </a:rPr>
              <a:t>Tramèr</a:t>
            </a:r>
            <a:r>
              <a:rPr lang="en-US" sz="1600" dirty="0">
                <a:solidFill>
                  <a:schemeClr val="bg1">
                    <a:lumMod val="50000"/>
                  </a:schemeClr>
                </a:solidFill>
              </a:rPr>
              <a:t> et al. 2020</a:t>
            </a:r>
          </a:p>
        </p:txBody>
      </p:sp>
    </p:spTree>
    <p:extLst>
      <p:ext uri="{BB962C8B-B14F-4D97-AF65-F5344CB8AC3E}">
        <p14:creationId xmlns:p14="http://schemas.microsoft.com/office/powerpoint/2010/main" val="786325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CE46E-4EA1-1244-9B13-EF21AA924F6F}"/>
              </a:ext>
            </a:extLst>
          </p:cNvPr>
          <p:cNvSpPr>
            <a:spLocks noGrp="1"/>
          </p:cNvSpPr>
          <p:nvPr>
            <p:ph type="title"/>
          </p:nvPr>
        </p:nvSpPr>
        <p:spPr/>
        <p:txBody>
          <a:bodyPr/>
          <a:lstStyle/>
          <a:p>
            <a:r>
              <a:rPr lang="en-US" dirty="0"/>
              <a:t>The robustness chicken-and-egg problem</a:t>
            </a:r>
          </a:p>
        </p:txBody>
      </p:sp>
      <p:sp>
        <p:nvSpPr>
          <p:cNvPr id="3" name="Content Placeholder 2">
            <a:extLst>
              <a:ext uri="{FF2B5EF4-FFF2-40B4-BE49-F238E27FC236}">
                <a16:creationId xmlns:a16="http://schemas.microsoft.com/office/drawing/2014/main" id="{FC975A41-51AC-BB4F-A9FA-ECE1E776F747}"/>
              </a:ext>
            </a:extLst>
          </p:cNvPr>
          <p:cNvSpPr>
            <a:spLocks noGrp="1"/>
          </p:cNvSpPr>
          <p:nvPr>
            <p:ph idx="1"/>
          </p:nvPr>
        </p:nvSpPr>
        <p:spPr>
          <a:xfrm>
            <a:off x="463825" y="1825625"/>
            <a:ext cx="11589629" cy="4351338"/>
          </a:xfrm>
        </p:spPr>
        <p:txBody>
          <a:bodyPr>
            <a:normAutofit/>
          </a:bodyPr>
          <a:lstStyle/>
          <a:p>
            <a:pPr marL="0" indent="0">
              <a:buNone/>
            </a:pPr>
            <a:r>
              <a:rPr lang="en-US" sz="3200" dirty="0"/>
              <a:t>We want a model robust to </a:t>
            </a:r>
            <a:r>
              <a:rPr lang="en-US" sz="3200" i="1" dirty="0">
                <a:solidFill>
                  <a:srgbClr val="7030A0"/>
                </a:solidFill>
              </a:rPr>
              <a:t>“perceptually small”</a:t>
            </a:r>
            <a:r>
              <a:rPr lang="en-US" sz="3200" dirty="0">
                <a:solidFill>
                  <a:srgbClr val="7030A0"/>
                </a:solidFill>
              </a:rPr>
              <a:t> </a:t>
            </a:r>
            <a:r>
              <a:rPr lang="en-US" sz="3200" dirty="0"/>
              <a:t>perturbations</a:t>
            </a:r>
          </a:p>
          <a:p>
            <a:endParaRPr lang="en-US" sz="3200" dirty="0"/>
          </a:p>
          <a:p>
            <a:pPr marL="0" indent="0">
              <a:buNone/>
            </a:pPr>
            <a:r>
              <a:rPr lang="en-US" sz="3200" dirty="0"/>
              <a:t>Can we define </a:t>
            </a:r>
            <a:r>
              <a:rPr lang="en-US" sz="3200" i="1" dirty="0">
                <a:solidFill>
                  <a:srgbClr val="7030A0"/>
                </a:solidFill>
              </a:rPr>
              <a:t>“perceptually small”</a:t>
            </a:r>
            <a:r>
              <a:rPr lang="en-US" sz="3200" dirty="0">
                <a:solidFill>
                  <a:srgbClr val="7030A0"/>
                </a:solidFill>
              </a:rPr>
              <a:t> </a:t>
            </a:r>
            <a:r>
              <a:rPr lang="en-US" sz="3200" dirty="0"/>
              <a:t>mathematically? </a:t>
            </a:r>
          </a:p>
          <a:p>
            <a:pPr marL="0" indent="0">
              <a:buNone/>
            </a:pPr>
            <a:endParaRPr lang="en-US" sz="3200" dirty="0"/>
          </a:p>
          <a:p>
            <a:pPr>
              <a:buFont typeface="Wingdings" pitchFamily="2" charset="2"/>
              <a:buChar char="Ø"/>
            </a:pPr>
            <a:r>
              <a:rPr lang="en-US" sz="3200" dirty="0"/>
              <a:t> If </a:t>
            </a:r>
            <a:r>
              <a:rPr lang="en-US" sz="3200" dirty="0">
                <a:solidFill>
                  <a:srgbClr val="FF0000"/>
                </a:solidFill>
              </a:rPr>
              <a:t>NO</a:t>
            </a:r>
            <a:r>
              <a:rPr lang="en-US" sz="3200" dirty="0"/>
              <a:t>, then how can we </a:t>
            </a:r>
            <a:r>
              <a:rPr lang="en-US" sz="3200" u="sng" dirty="0"/>
              <a:t>explicitly</a:t>
            </a:r>
            <a:r>
              <a:rPr lang="en-US" sz="3200" dirty="0"/>
              <a:t> train a robust model?</a:t>
            </a:r>
          </a:p>
          <a:p>
            <a:pPr>
              <a:buFont typeface="Wingdings" pitchFamily="2" charset="2"/>
              <a:buChar char="Ø"/>
            </a:pPr>
            <a:endParaRPr lang="en-US" sz="3200" dirty="0"/>
          </a:p>
          <a:p>
            <a:pPr>
              <a:buFont typeface="Wingdings" pitchFamily="2" charset="2"/>
              <a:buChar char="Ø"/>
            </a:pPr>
            <a:r>
              <a:rPr lang="en-US" sz="3200" dirty="0"/>
              <a:t> If </a:t>
            </a:r>
            <a:r>
              <a:rPr lang="en-US" sz="3200" dirty="0">
                <a:solidFill>
                  <a:srgbClr val="00B050"/>
                </a:solidFill>
              </a:rPr>
              <a:t>YES</a:t>
            </a:r>
            <a:r>
              <a:rPr lang="en-US" sz="3200" dirty="0"/>
              <a:t>, we could solve vision with a nearest neighbor model!</a:t>
            </a:r>
          </a:p>
        </p:txBody>
      </p:sp>
      <p:sp>
        <p:nvSpPr>
          <p:cNvPr id="4" name="Slide Number Placeholder 3">
            <a:extLst>
              <a:ext uri="{FF2B5EF4-FFF2-40B4-BE49-F238E27FC236}">
                <a16:creationId xmlns:a16="http://schemas.microsoft.com/office/drawing/2014/main" id="{155DDA79-0EC1-D146-B81B-8AF3BFCA1615}"/>
              </a:ext>
            </a:extLst>
          </p:cNvPr>
          <p:cNvSpPr>
            <a:spLocks noGrp="1"/>
          </p:cNvSpPr>
          <p:nvPr>
            <p:ph type="sldNum" sz="quarter" idx="12"/>
          </p:nvPr>
        </p:nvSpPr>
        <p:spPr/>
        <p:txBody>
          <a:bodyPr/>
          <a:lstStyle/>
          <a:p>
            <a:fld id="{BBDB7499-F370-8348-83C5-507685BB046D}" type="slidenum">
              <a:rPr lang="en-US" smtClean="0"/>
              <a:pPr/>
              <a:t>45</a:t>
            </a:fld>
            <a:endParaRPr lang="en-US" sz="1600" dirty="0"/>
          </a:p>
        </p:txBody>
      </p:sp>
    </p:spTree>
    <p:extLst>
      <p:ext uri="{BB962C8B-B14F-4D97-AF65-F5344CB8AC3E}">
        <p14:creationId xmlns:p14="http://schemas.microsoft.com/office/powerpoint/2010/main" val="227062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6397C-3269-CF47-A5B5-9890B5053002}"/>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C2A3F12F-974A-DF46-AFAD-E487BB3AA7F9}"/>
              </a:ext>
            </a:extLst>
          </p:cNvPr>
          <p:cNvSpPr>
            <a:spLocks noGrp="1"/>
          </p:cNvSpPr>
          <p:nvPr>
            <p:ph idx="1"/>
          </p:nvPr>
        </p:nvSpPr>
        <p:spPr/>
        <p:txBody>
          <a:bodyPr>
            <a:normAutofit/>
          </a:bodyPr>
          <a:lstStyle/>
          <a:p>
            <a:pPr>
              <a:buFont typeface="Wingdings" pitchFamily="2" charset="2"/>
              <a:buChar char="Ø"/>
            </a:pPr>
            <a:r>
              <a:rPr lang="en-US" sz="3600" dirty="0"/>
              <a:t> Adversarial examples are </a:t>
            </a:r>
            <a:r>
              <a:rPr lang="en-US" sz="3600" u="sng" dirty="0">
                <a:solidFill>
                  <a:schemeClr val="accent6"/>
                </a:solidFill>
              </a:rPr>
              <a:t>hard</a:t>
            </a:r>
            <a:r>
              <a:rPr lang="en-US" sz="3600" dirty="0">
                <a:solidFill>
                  <a:schemeClr val="accent6"/>
                </a:solidFill>
              </a:rPr>
              <a:t> to solve</a:t>
            </a:r>
          </a:p>
          <a:p>
            <a:endParaRPr lang="en-US" sz="3600" dirty="0"/>
          </a:p>
          <a:p>
            <a:pPr>
              <a:buFont typeface="Wingdings" pitchFamily="2" charset="2"/>
              <a:buChar char="Ø"/>
            </a:pPr>
            <a:r>
              <a:rPr lang="en-US" sz="3600" dirty="0"/>
              <a:t> ML models “see” the world </a:t>
            </a:r>
            <a:r>
              <a:rPr lang="en-US" sz="3600" dirty="0">
                <a:solidFill>
                  <a:schemeClr val="accent6"/>
                </a:solidFill>
              </a:rPr>
              <a:t>very differently than us</a:t>
            </a:r>
          </a:p>
          <a:p>
            <a:endParaRPr lang="en-US" sz="3600" dirty="0"/>
          </a:p>
          <a:p>
            <a:pPr>
              <a:buFont typeface="Wingdings" pitchFamily="2" charset="2"/>
              <a:buChar char="Ø"/>
            </a:pPr>
            <a:r>
              <a:rPr lang="en-US" sz="3600" dirty="0"/>
              <a:t> ML models deployed for security </a:t>
            </a:r>
            <a:r>
              <a:rPr lang="en-US" sz="3600" u="sng" dirty="0">
                <a:solidFill>
                  <a:schemeClr val="accent6"/>
                </a:solidFill>
              </a:rPr>
              <a:t>will</a:t>
            </a:r>
            <a:r>
              <a:rPr lang="en-US" sz="3600" dirty="0">
                <a:solidFill>
                  <a:schemeClr val="accent6"/>
                </a:solidFill>
              </a:rPr>
              <a:t> be evaded</a:t>
            </a:r>
          </a:p>
        </p:txBody>
      </p:sp>
      <p:sp>
        <p:nvSpPr>
          <p:cNvPr id="4" name="Slide Number Placeholder 3">
            <a:extLst>
              <a:ext uri="{FF2B5EF4-FFF2-40B4-BE49-F238E27FC236}">
                <a16:creationId xmlns:a16="http://schemas.microsoft.com/office/drawing/2014/main" id="{F08F5B5B-E35B-F744-9938-7FB1FC0F849C}"/>
              </a:ext>
            </a:extLst>
          </p:cNvPr>
          <p:cNvSpPr>
            <a:spLocks noGrp="1"/>
          </p:cNvSpPr>
          <p:nvPr>
            <p:ph type="sldNum" sz="quarter" idx="12"/>
          </p:nvPr>
        </p:nvSpPr>
        <p:spPr/>
        <p:txBody>
          <a:bodyPr/>
          <a:lstStyle/>
          <a:p>
            <a:fld id="{BBDB7499-F370-8348-83C5-507685BB046D}" type="slidenum">
              <a:rPr lang="en-US" smtClean="0"/>
              <a:pPr/>
              <a:t>46</a:t>
            </a:fld>
            <a:endParaRPr lang="en-US" sz="1600" dirty="0"/>
          </a:p>
        </p:txBody>
      </p:sp>
    </p:spTree>
    <p:extLst>
      <p:ext uri="{BB962C8B-B14F-4D97-AF65-F5344CB8AC3E}">
        <p14:creationId xmlns:p14="http://schemas.microsoft.com/office/powerpoint/2010/main" val="3202075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BF3B-C18D-4873-B49F-3BEB0CBD4E1A}"/>
              </a:ext>
            </a:extLst>
          </p:cNvPr>
          <p:cNvSpPr>
            <a:spLocks noGrp="1"/>
          </p:cNvSpPr>
          <p:nvPr>
            <p:ph type="title"/>
          </p:nvPr>
        </p:nvSpPr>
        <p:spPr/>
        <p:txBody>
          <a:bodyPr/>
          <a:lstStyle/>
          <a:p>
            <a:r>
              <a:rPr lang="en-US" dirty="0">
                <a:latin typeface="Arial"/>
                <a:cs typeface="Arial"/>
              </a:rPr>
              <a:t>Outline</a:t>
            </a:r>
            <a:endParaRPr lang="en-US" dirty="0"/>
          </a:p>
        </p:txBody>
      </p:sp>
      <p:sp>
        <p:nvSpPr>
          <p:cNvPr id="4" name="Slide Number Placeholder 3">
            <a:extLst>
              <a:ext uri="{FF2B5EF4-FFF2-40B4-BE49-F238E27FC236}">
                <a16:creationId xmlns:a16="http://schemas.microsoft.com/office/drawing/2014/main" id="{0F6079A2-0D3B-4B3B-8175-6D5751134FB4}"/>
              </a:ext>
            </a:extLst>
          </p:cNvPr>
          <p:cNvSpPr>
            <a:spLocks noGrp="1"/>
          </p:cNvSpPr>
          <p:nvPr>
            <p:ph type="sldNum" sz="quarter" idx="12"/>
          </p:nvPr>
        </p:nvSpPr>
        <p:spPr/>
        <p:txBody>
          <a:bodyPr/>
          <a:lstStyle/>
          <a:p>
            <a:fld id="{BBDB7499-F370-8348-83C5-507685BB046D}" type="slidenum">
              <a:rPr lang="en-US" smtClean="0"/>
              <a:pPr/>
              <a:t>47</a:t>
            </a:fld>
            <a:endParaRPr lang="en-US" sz="1600" dirty="0"/>
          </a:p>
        </p:txBody>
      </p:sp>
      <p:sp>
        <p:nvSpPr>
          <p:cNvPr id="8" name="Content Placeholder 2">
            <a:extLst>
              <a:ext uri="{FF2B5EF4-FFF2-40B4-BE49-F238E27FC236}">
                <a16:creationId xmlns:a16="http://schemas.microsoft.com/office/drawing/2014/main" id="{A5B3480C-29ED-4745-BCB2-6FBE6388C25A}"/>
              </a:ext>
            </a:extLst>
          </p:cNvPr>
          <p:cNvSpPr>
            <a:spLocks noGrp="1"/>
          </p:cNvSpPr>
          <p:nvPr>
            <p:ph idx="1"/>
          </p:nvPr>
        </p:nvSpPr>
        <p:spPr>
          <a:xfrm>
            <a:off x="463826" y="1825625"/>
            <a:ext cx="11264348" cy="4351338"/>
          </a:xfrm>
        </p:spPr>
        <p:txBody>
          <a:bodyPr vert="horz" lIns="91440" tIns="45720" rIns="91440" bIns="45720" rtlCol="0" anchor="t">
            <a:normAutofit/>
          </a:bodyPr>
          <a:lstStyle/>
          <a:p>
            <a:pPr marL="0" indent="0">
              <a:buNone/>
            </a:pPr>
            <a:r>
              <a:rPr lang="en-US" dirty="0">
                <a:latin typeface="Arial"/>
                <a:cs typeface="Arial"/>
              </a:rPr>
              <a:t>ML Integrity</a:t>
            </a:r>
            <a:endParaRPr lang="en-US" dirty="0"/>
          </a:p>
          <a:p>
            <a:pPr lvl="1">
              <a:buFont typeface="Wingdings" pitchFamily="2" charset="2"/>
              <a:buChar char="Ø"/>
            </a:pPr>
            <a:r>
              <a:rPr lang="en-US" b="1" dirty="0">
                <a:latin typeface="Arial"/>
                <a:cs typeface="Arial"/>
              </a:rPr>
              <a:t>Adversarial examples</a:t>
            </a:r>
            <a:endParaRPr lang="en-US" b="1" dirty="0"/>
          </a:p>
          <a:p>
            <a:pPr lvl="1">
              <a:buFont typeface="Wingdings" pitchFamily="2" charset="2"/>
              <a:buChar char="Ø"/>
            </a:pPr>
            <a:r>
              <a:rPr lang="en-US" b="1" dirty="0">
                <a:latin typeface="Arial"/>
                <a:cs typeface="Arial"/>
              </a:rPr>
              <a:t>Poisoning attacks</a:t>
            </a:r>
            <a:endParaRPr lang="en-US" b="1" dirty="0"/>
          </a:p>
          <a:p>
            <a:pPr marL="457200" lvl="1" indent="0">
              <a:buNone/>
            </a:pPr>
            <a:endParaRPr lang="en-US" b="1" dirty="0">
              <a:latin typeface="Arial"/>
              <a:cs typeface="Arial"/>
            </a:endParaRPr>
          </a:p>
          <a:p>
            <a:pPr marL="0" indent="0">
              <a:buNone/>
            </a:pPr>
            <a:r>
              <a:rPr lang="en-US" dirty="0">
                <a:latin typeface="Arial"/>
                <a:cs typeface="Arial"/>
              </a:rPr>
              <a:t>ML Confidentiality</a:t>
            </a:r>
          </a:p>
          <a:p>
            <a:pPr lvl="1">
              <a:buFont typeface="Wingdings" pitchFamily="2" charset="2"/>
              <a:buChar char="Ø"/>
            </a:pPr>
            <a:r>
              <a:rPr lang="en-US" b="1" dirty="0">
                <a:latin typeface="Arial"/>
                <a:cs typeface="Arial"/>
              </a:rPr>
              <a:t>Data extraction</a:t>
            </a:r>
            <a:endParaRPr lang="en-US" b="1" dirty="0"/>
          </a:p>
          <a:p>
            <a:pPr marL="457200" lvl="1" indent="0">
              <a:buNone/>
            </a:pPr>
            <a:endParaRPr lang="en-US" b="1" dirty="0">
              <a:latin typeface="Arial"/>
              <a:cs typeface="Arial"/>
            </a:endParaRPr>
          </a:p>
          <a:p>
            <a:pPr marL="0" indent="0">
              <a:buNone/>
            </a:pPr>
            <a:endParaRPr lang="en-US" dirty="0"/>
          </a:p>
        </p:txBody>
      </p:sp>
      <p:sp>
        <p:nvSpPr>
          <p:cNvPr id="9" name="Arrow: Left 4">
            <a:extLst>
              <a:ext uri="{FF2B5EF4-FFF2-40B4-BE49-F238E27FC236}">
                <a16:creationId xmlns:a16="http://schemas.microsoft.com/office/drawing/2014/main" id="{89CDFA6A-5951-9746-BB32-348116B0433F}"/>
              </a:ext>
            </a:extLst>
          </p:cNvPr>
          <p:cNvSpPr/>
          <p:nvPr/>
        </p:nvSpPr>
        <p:spPr>
          <a:xfrm>
            <a:off x="5736963" y="2464635"/>
            <a:ext cx="974651" cy="487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1871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BF3B-C18D-4873-B49F-3BEB0CBD4E1A}"/>
              </a:ext>
            </a:extLst>
          </p:cNvPr>
          <p:cNvSpPr>
            <a:spLocks noGrp="1"/>
          </p:cNvSpPr>
          <p:nvPr>
            <p:ph type="title"/>
          </p:nvPr>
        </p:nvSpPr>
        <p:spPr/>
        <p:txBody>
          <a:bodyPr/>
          <a:lstStyle/>
          <a:p>
            <a:r>
              <a:rPr lang="en-US" dirty="0">
                <a:latin typeface="Arial"/>
                <a:cs typeface="Arial"/>
              </a:rPr>
              <a:t>Outline</a:t>
            </a:r>
            <a:endParaRPr lang="en-US" dirty="0"/>
          </a:p>
        </p:txBody>
      </p:sp>
      <p:sp>
        <p:nvSpPr>
          <p:cNvPr id="4" name="Slide Number Placeholder 3">
            <a:extLst>
              <a:ext uri="{FF2B5EF4-FFF2-40B4-BE49-F238E27FC236}">
                <a16:creationId xmlns:a16="http://schemas.microsoft.com/office/drawing/2014/main" id="{0F6079A2-0D3B-4B3B-8175-6D5751134FB4}"/>
              </a:ext>
            </a:extLst>
          </p:cNvPr>
          <p:cNvSpPr>
            <a:spLocks noGrp="1"/>
          </p:cNvSpPr>
          <p:nvPr>
            <p:ph type="sldNum" sz="quarter" idx="12"/>
          </p:nvPr>
        </p:nvSpPr>
        <p:spPr/>
        <p:txBody>
          <a:bodyPr/>
          <a:lstStyle/>
          <a:p>
            <a:fld id="{BBDB7499-F370-8348-83C5-507685BB046D}" type="slidenum">
              <a:rPr lang="en-US" smtClean="0"/>
              <a:pPr/>
              <a:t>48</a:t>
            </a:fld>
            <a:endParaRPr lang="en-US" sz="1600" dirty="0"/>
          </a:p>
        </p:txBody>
      </p:sp>
      <p:sp>
        <p:nvSpPr>
          <p:cNvPr id="10" name="Content Placeholder 2">
            <a:extLst>
              <a:ext uri="{FF2B5EF4-FFF2-40B4-BE49-F238E27FC236}">
                <a16:creationId xmlns:a16="http://schemas.microsoft.com/office/drawing/2014/main" id="{5C450821-C599-494C-A22D-CB2883727E73}"/>
              </a:ext>
            </a:extLst>
          </p:cNvPr>
          <p:cNvSpPr>
            <a:spLocks noGrp="1"/>
          </p:cNvSpPr>
          <p:nvPr>
            <p:ph idx="1"/>
          </p:nvPr>
        </p:nvSpPr>
        <p:spPr>
          <a:xfrm>
            <a:off x="463826" y="1825625"/>
            <a:ext cx="11264348" cy="4351338"/>
          </a:xfrm>
        </p:spPr>
        <p:txBody>
          <a:bodyPr vert="horz" lIns="91440" tIns="45720" rIns="91440" bIns="45720" rtlCol="0" anchor="t">
            <a:normAutofit/>
          </a:bodyPr>
          <a:lstStyle/>
          <a:p>
            <a:pPr marL="0" indent="0">
              <a:buNone/>
            </a:pPr>
            <a:r>
              <a:rPr lang="en-US" dirty="0">
                <a:latin typeface="Arial"/>
                <a:cs typeface="Arial"/>
              </a:rPr>
              <a:t>ML Integrity</a:t>
            </a:r>
            <a:endParaRPr lang="en-US" dirty="0"/>
          </a:p>
          <a:p>
            <a:pPr lvl="1">
              <a:buFont typeface="Wingdings" pitchFamily="2" charset="2"/>
              <a:buChar char="Ø"/>
            </a:pPr>
            <a:r>
              <a:rPr lang="en-US" b="1" dirty="0">
                <a:latin typeface="Arial"/>
                <a:cs typeface="Arial"/>
              </a:rPr>
              <a:t>Adversarial examples</a:t>
            </a:r>
            <a:endParaRPr lang="en-US" b="1" dirty="0"/>
          </a:p>
          <a:p>
            <a:pPr lvl="1">
              <a:buFont typeface="Wingdings" pitchFamily="2" charset="2"/>
              <a:buChar char="Ø"/>
            </a:pPr>
            <a:r>
              <a:rPr lang="en-US" b="1" dirty="0">
                <a:latin typeface="Arial"/>
                <a:cs typeface="Arial"/>
              </a:rPr>
              <a:t>Poisoning attacks</a:t>
            </a:r>
            <a:endParaRPr lang="en-US" b="1" dirty="0"/>
          </a:p>
          <a:p>
            <a:pPr marL="457200" lvl="1" indent="0">
              <a:buNone/>
            </a:pPr>
            <a:endParaRPr lang="en-US" b="1" dirty="0">
              <a:latin typeface="Arial"/>
              <a:cs typeface="Arial"/>
            </a:endParaRPr>
          </a:p>
          <a:p>
            <a:pPr marL="0" indent="0">
              <a:buNone/>
            </a:pPr>
            <a:r>
              <a:rPr lang="en-US" dirty="0">
                <a:latin typeface="Arial"/>
                <a:cs typeface="Arial"/>
              </a:rPr>
              <a:t>ML Confidentiality</a:t>
            </a:r>
          </a:p>
          <a:p>
            <a:pPr lvl="1">
              <a:buFont typeface="Wingdings" pitchFamily="2" charset="2"/>
              <a:buChar char="Ø"/>
            </a:pPr>
            <a:r>
              <a:rPr lang="en-US" b="1" dirty="0">
                <a:latin typeface="Arial"/>
                <a:cs typeface="Arial"/>
              </a:rPr>
              <a:t>Data extraction</a:t>
            </a:r>
            <a:endParaRPr lang="en-US" b="1" dirty="0"/>
          </a:p>
          <a:p>
            <a:pPr marL="457200" lvl="1" indent="0">
              <a:buNone/>
            </a:pPr>
            <a:endParaRPr lang="en-US" b="1" dirty="0">
              <a:latin typeface="Arial"/>
              <a:cs typeface="Arial"/>
            </a:endParaRPr>
          </a:p>
          <a:p>
            <a:pPr marL="0" indent="0">
              <a:buNone/>
            </a:pPr>
            <a:endParaRPr lang="en-US" dirty="0"/>
          </a:p>
        </p:txBody>
      </p:sp>
      <p:sp>
        <p:nvSpPr>
          <p:cNvPr id="11" name="Arrow: Left 4">
            <a:extLst>
              <a:ext uri="{FF2B5EF4-FFF2-40B4-BE49-F238E27FC236}">
                <a16:creationId xmlns:a16="http://schemas.microsoft.com/office/drawing/2014/main" id="{52B46FD6-2E70-8F4C-BAD2-33D062A87C5A}"/>
              </a:ext>
            </a:extLst>
          </p:cNvPr>
          <p:cNvSpPr/>
          <p:nvPr/>
        </p:nvSpPr>
        <p:spPr>
          <a:xfrm>
            <a:off x="5736963" y="2921838"/>
            <a:ext cx="974651" cy="487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0769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42D85-F9E6-4D80-BC5C-7D8EC9C19411}"/>
              </a:ext>
            </a:extLst>
          </p:cNvPr>
          <p:cNvSpPr>
            <a:spLocks noGrp="1"/>
          </p:cNvSpPr>
          <p:nvPr>
            <p:ph type="title"/>
          </p:nvPr>
        </p:nvSpPr>
        <p:spPr/>
        <p:txBody>
          <a:bodyPr/>
          <a:lstStyle/>
          <a:p>
            <a:r>
              <a:rPr lang="en-US" dirty="0"/>
              <a:t>How to backdoor a neural network</a:t>
            </a:r>
          </a:p>
        </p:txBody>
      </p:sp>
      <p:sp>
        <p:nvSpPr>
          <p:cNvPr id="4" name="Slide Number Placeholder 3">
            <a:extLst>
              <a:ext uri="{FF2B5EF4-FFF2-40B4-BE49-F238E27FC236}">
                <a16:creationId xmlns:a16="http://schemas.microsoft.com/office/drawing/2014/main" id="{A8F7ACDA-716C-4D53-8091-7E0049473062}"/>
              </a:ext>
            </a:extLst>
          </p:cNvPr>
          <p:cNvSpPr>
            <a:spLocks noGrp="1"/>
          </p:cNvSpPr>
          <p:nvPr>
            <p:ph type="sldNum" sz="quarter" idx="12"/>
          </p:nvPr>
        </p:nvSpPr>
        <p:spPr/>
        <p:txBody>
          <a:bodyPr/>
          <a:lstStyle/>
          <a:p>
            <a:fld id="{BBDB7499-F370-8348-83C5-507685BB046D}" type="slidenum">
              <a:rPr lang="en-US" smtClean="0"/>
              <a:pPr/>
              <a:t>49</a:t>
            </a:fld>
            <a:endParaRPr lang="en-US" sz="1600" dirty="0"/>
          </a:p>
        </p:txBody>
      </p:sp>
      <p:pic>
        <p:nvPicPr>
          <p:cNvPr id="30" name="Picture 2">
            <a:extLst>
              <a:ext uri="{FF2B5EF4-FFF2-40B4-BE49-F238E27FC236}">
                <a16:creationId xmlns:a16="http://schemas.microsoft.com/office/drawing/2014/main" id="{B04C5EB7-2E80-444F-9038-BEA5C49912B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59769" y="1280407"/>
            <a:ext cx="825563" cy="16611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B193DD0B-5427-6343-AE05-B22EAF6FB18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38974" y="3063408"/>
            <a:ext cx="825563" cy="16854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LG Journey™ LTE Smartphone for TracFone (LGL322DL.ATRFBKY) | LG USA">
            <a:extLst>
              <a:ext uri="{FF2B5EF4-FFF2-40B4-BE49-F238E27FC236}">
                <a16:creationId xmlns:a16="http://schemas.microsoft.com/office/drawing/2014/main" id="{953EE05B-1C21-CC4C-9193-79931EEFF21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86515" y="4816515"/>
            <a:ext cx="946815" cy="1722397"/>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Arrow Connector 32">
            <a:extLst>
              <a:ext uri="{FF2B5EF4-FFF2-40B4-BE49-F238E27FC236}">
                <a16:creationId xmlns:a16="http://schemas.microsoft.com/office/drawing/2014/main" id="{97C46FD0-8ED2-DB4B-A381-FC0CAA8CE7B6}"/>
              </a:ext>
            </a:extLst>
          </p:cNvPr>
          <p:cNvCxnSpPr>
            <a:cxnSpLocks/>
            <a:stCxn id="30" idx="3"/>
          </p:cNvCxnSpPr>
          <p:nvPr/>
        </p:nvCxnSpPr>
        <p:spPr>
          <a:xfrm>
            <a:off x="2185332" y="2110990"/>
            <a:ext cx="2254314" cy="89629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657F262A-E283-C849-B16C-019B5CC2CDD1}"/>
              </a:ext>
            </a:extLst>
          </p:cNvPr>
          <p:cNvCxnSpPr>
            <a:cxnSpLocks/>
            <a:stCxn id="31" idx="3"/>
          </p:cNvCxnSpPr>
          <p:nvPr/>
        </p:nvCxnSpPr>
        <p:spPr>
          <a:xfrm flipV="1">
            <a:off x="2164537" y="3559531"/>
            <a:ext cx="2275109" cy="3466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C97A3BC-1E82-0743-8112-3F5702EDAE79}"/>
              </a:ext>
            </a:extLst>
          </p:cNvPr>
          <p:cNvCxnSpPr>
            <a:cxnSpLocks/>
            <a:stCxn id="32" idx="3"/>
          </p:cNvCxnSpPr>
          <p:nvPr/>
        </p:nvCxnSpPr>
        <p:spPr>
          <a:xfrm flipV="1">
            <a:off x="2233330" y="4198557"/>
            <a:ext cx="2206316" cy="147915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6" name="Picture 2" descr="Neural Network: A Complete Beginners Guide | Gadictos">
            <a:extLst>
              <a:ext uri="{FF2B5EF4-FFF2-40B4-BE49-F238E27FC236}">
                <a16:creationId xmlns:a16="http://schemas.microsoft.com/office/drawing/2014/main" id="{DCD3EFEF-6095-204B-AE49-72161AAA92C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08439" y="2571839"/>
            <a:ext cx="3032248" cy="20224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Teacup Dogs for Tiny-Canine Lovers">
            <a:extLst>
              <a:ext uri="{FF2B5EF4-FFF2-40B4-BE49-F238E27FC236}">
                <a16:creationId xmlns:a16="http://schemas.microsoft.com/office/drawing/2014/main" id="{C947CEC3-F3B3-894F-8F67-A72A47102512}"/>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931694" y="2907115"/>
            <a:ext cx="720000" cy="72000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8" name="Picture 18" descr="Cute Mini Pig - A Funny and Cute Micro Pig Videos Compilation [BEST OF] -  YouTube">
            <a:extLst>
              <a:ext uri="{FF2B5EF4-FFF2-40B4-BE49-F238E27FC236}">
                <a16:creationId xmlns:a16="http://schemas.microsoft.com/office/drawing/2014/main" id="{1357D16E-87D0-A94D-ADC6-249F5026E4D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931694" y="4117848"/>
            <a:ext cx="720000" cy="72000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DB16D684-5D2D-5649-B5BF-6062A8E309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50689" y="1585838"/>
            <a:ext cx="723600" cy="723600"/>
          </a:xfrm>
          <a:prstGeom prst="rect">
            <a:avLst/>
          </a:prstGeom>
          <a:ln w="38100" cap="sq" cmpd="thickThin">
            <a:solidFill>
              <a:schemeClr val="accent1"/>
            </a:solidFill>
            <a:prstDash val="solid"/>
            <a:miter lim="800000"/>
          </a:ln>
          <a:effectLst>
            <a:innerShdw blurRad="76200">
              <a:srgbClr val="000000"/>
            </a:innerShdw>
          </a:effectLst>
        </p:spPr>
      </p:pic>
      <p:pic>
        <p:nvPicPr>
          <p:cNvPr id="40" name="Picture 39">
            <a:extLst>
              <a:ext uri="{FF2B5EF4-FFF2-40B4-BE49-F238E27FC236}">
                <a16:creationId xmlns:a16="http://schemas.microsoft.com/office/drawing/2014/main" id="{93145F54-DFCE-724F-8DA5-BFABF462DB0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76242" y="2202507"/>
            <a:ext cx="98047" cy="102131"/>
          </a:xfrm>
          <a:prstGeom prst="rect">
            <a:avLst/>
          </a:prstGeom>
        </p:spPr>
      </p:pic>
      <p:pic>
        <p:nvPicPr>
          <p:cNvPr id="8194" name="Picture 2" descr="Devil Horns Clipart - Clipart Suggest">
            <a:extLst>
              <a:ext uri="{FF2B5EF4-FFF2-40B4-BE49-F238E27FC236}">
                <a16:creationId xmlns:a16="http://schemas.microsoft.com/office/drawing/2014/main" id="{7E0A2AFF-7CF0-8841-A428-C7F32D08FAB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68531" y="633447"/>
            <a:ext cx="1408038" cy="140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188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p:txBody>
          <a:bodyPr>
            <a:normAutofit/>
          </a:bodyPr>
          <a:lstStyle/>
          <a:p>
            <a:r>
              <a:rPr lang="en-US" dirty="0"/>
              <a:t>Machine learning can also fail disastrously.</a:t>
            </a:r>
            <a:endParaRPr lang="en-US" b="1" dirty="0"/>
          </a:p>
        </p:txBody>
      </p:sp>
      <p:sp>
        <p:nvSpPr>
          <p:cNvPr id="4" name="Slide Number Placeholder 3">
            <a:extLst>
              <a:ext uri="{FF2B5EF4-FFF2-40B4-BE49-F238E27FC236}">
                <a16:creationId xmlns:a16="http://schemas.microsoft.com/office/drawing/2014/main" id="{7E132C10-2AF5-D74B-A0D0-18B359646B9F}"/>
              </a:ext>
            </a:extLst>
          </p:cNvPr>
          <p:cNvSpPr>
            <a:spLocks noGrp="1"/>
          </p:cNvSpPr>
          <p:nvPr>
            <p:ph type="sldNum" sz="quarter" idx="12"/>
          </p:nvPr>
        </p:nvSpPr>
        <p:spPr/>
        <p:txBody>
          <a:bodyPr/>
          <a:lstStyle/>
          <a:p>
            <a:fld id="{BBDB7499-F370-8348-83C5-507685BB046D}" type="slidenum">
              <a:rPr lang="en-US" smtClean="0"/>
              <a:pPr/>
              <a:t>5</a:t>
            </a:fld>
            <a:endParaRPr lang="en-US" sz="1600" dirty="0"/>
          </a:p>
        </p:txBody>
      </p:sp>
      <p:sp>
        <p:nvSpPr>
          <p:cNvPr id="30" name="Content Placeholder 2">
            <a:extLst>
              <a:ext uri="{FF2B5EF4-FFF2-40B4-BE49-F238E27FC236}">
                <a16:creationId xmlns:a16="http://schemas.microsoft.com/office/drawing/2014/main" id="{B03F6643-E496-5B44-8371-C331908A14D2}"/>
              </a:ext>
            </a:extLst>
          </p:cNvPr>
          <p:cNvSpPr>
            <a:spLocks noGrp="1"/>
          </p:cNvSpPr>
          <p:nvPr>
            <p:ph idx="1"/>
          </p:nvPr>
        </p:nvSpPr>
        <p:spPr>
          <a:xfrm>
            <a:off x="463826" y="1635127"/>
            <a:ext cx="11532623" cy="4643102"/>
          </a:xfrm>
        </p:spPr>
        <p:txBody>
          <a:bodyPr>
            <a:normAutofit/>
          </a:bodyPr>
          <a:lstStyle/>
          <a:p>
            <a:pPr marL="0" indent="0">
              <a:buNone/>
            </a:pPr>
            <a:endParaRPr lang="en-US" dirty="0"/>
          </a:p>
          <a:p>
            <a:pPr marL="0" indent="0">
              <a:buNone/>
            </a:pPr>
            <a:r>
              <a:rPr lang="en-US" b="1" dirty="0">
                <a:solidFill>
                  <a:srgbClr val="7030A0"/>
                </a:solidFill>
              </a:rPr>
              <a:t>Critical mistakes...</a:t>
            </a:r>
          </a:p>
          <a:p>
            <a:pPr marL="0" indent="0">
              <a:buNone/>
            </a:pPr>
            <a:endParaRPr lang="en-US" dirty="0"/>
          </a:p>
          <a:p>
            <a:pPr marL="0" indent="0">
              <a:buNone/>
            </a:pPr>
            <a:r>
              <a:rPr lang="en-US" b="1" dirty="0">
                <a:solidFill>
                  <a:srgbClr val="7030A0"/>
                </a:solidFill>
              </a:rPr>
              <a:t>Direct attacks...</a:t>
            </a:r>
            <a:endParaRPr lang="en-US" dirty="0"/>
          </a:p>
          <a:p>
            <a:pPr marL="0" indent="0">
              <a:buNone/>
            </a:pPr>
            <a:endParaRPr lang="en-US" dirty="0"/>
          </a:p>
          <a:p>
            <a:pPr marL="0" indent="0">
              <a:buNone/>
            </a:pPr>
            <a:endParaRPr lang="en-US" dirty="0"/>
          </a:p>
        </p:txBody>
      </p:sp>
      <p:grpSp>
        <p:nvGrpSpPr>
          <p:cNvPr id="32" name="Group 31">
            <a:extLst>
              <a:ext uri="{FF2B5EF4-FFF2-40B4-BE49-F238E27FC236}">
                <a16:creationId xmlns:a16="http://schemas.microsoft.com/office/drawing/2014/main" id="{6AD57ECB-9B11-2745-BD24-D49816764282}"/>
              </a:ext>
            </a:extLst>
          </p:cNvPr>
          <p:cNvGrpSpPr>
            <a:grpSpLocks noChangeAspect="1"/>
          </p:cNvGrpSpPr>
          <p:nvPr/>
        </p:nvGrpSpPr>
        <p:grpSpPr>
          <a:xfrm>
            <a:off x="5599134" y="1900455"/>
            <a:ext cx="6063320" cy="1246000"/>
            <a:chOff x="5236352" y="5867847"/>
            <a:chExt cx="4716838" cy="969301"/>
          </a:xfrm>
        </p:grpSpPr>
        <p:grpSp>
          <p:nvGrpSpPr>
            <p:cNvPr id="33" name="Group 32">
              <a:extLst>
                <a:ext uri="{FF2B5EF4-FFF2-40B4-BE49-F238E27FC236}">
                  <a16:creationId xmlns:a16="http://schemas.microsoft.com/office/drawing/2014/main" id="{C9C8E8D8-17ED-9745-AD76-C03621D2C306}"/>
                </a:ext>
              </a:extLst>
            </p:cNvPr>
            <p:cNvGrpSpPr/>
            <p:nvPr/>
          </p:nvGrpSpPr>
          <p:grpSpPr>
            <a:xfrm>
              <a:off x="5236352" y="5867847"/>
              <a:ext cx="4716838" cy="969301"/>
              <a:chOff x="4536515" y="5382250"/>
              <a:chExt cx="4716838" cy="969301"/>
            </a:xfrm>
          </p:grpSpPr>
          <p:sp>
            <p:nvSpPr>
              <p:cNvPr id="35" name="Rectangle 34">
                <a:extLst>
                  <a:ext uri="{FF2B5EF4-FFF2-40B4-BE49-F238E27FC236}">
                    <a16:creationId xmlns:a16="http://schemas.microsoft.com/office/drawing/2014/main" id="{22BCE628-289D-4745-923A-F31909AFB378}"/>
                  </a:ext>
                </a:extLst>
              </p:cNvPr>
              <p:cNvSpPr/>
              <p:nvPr/>
            </p:nvSpPr>
            <p:spPr>
              <a:xfrm>
                <a:off x="4536515" y="5382250"/>
                <a:ext cx="4716838" cy="969301"/>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211A1868-693A-1244-86C5-54FCDA66F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2358" y="5681291"/>
                <a:ext cx="4535186" cy="622924"/>
              </a:xfrm>
              <a:prstGeom prst="rect">
                <a:avLst/>
              </a:prstGeom>
              <a:solidFill>
                <a:schemeClr val="bg1"/>
              </a:solidFill>
            </p:spPr>
          </p:pic>
        </p:grpSp>
        <p:pic>
          <p:nvPicPr>
            <p:cNvPr id="34" name="Picture 8" descr="The Guardian – Logos Download">
              <a:extLst>
                <a:ext uri="{FF2B5EF4-FFF2-40B4-BE49-F238E27FC236}">
                  <a16:creationId xmlns:a16="http://schemas.microsoft.com/office/drawing/2014/main" id="{891FE2F1-7F5B-F248-BE33-83C869B016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5940" y="5909582"/>
              <a:ext cx="1577699" cy="277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DA53ED2F-F694-7E4B-8B7A-190980756ADE}"/>
              </a:ext>
            </a:extLst>
          </p:cNvPr>
          <p:cNvGrpSpPr>
            <a:grpSpLocks noChangeAspect="1"/>
          </p:cNvGrpSpPr>
          <p:nvPr/>
        </p:nvGrpSpPr>
        <p:grpSpPr>
          <a:xfrm>
            <a:off x="5267982" y="3385145"/>
            <a:ext cx="6394472" cy="1243869"/>
            <a:chOff x="5360053" y="2963429"/>
            <a:chExt cx="6017338" cy="1178165"/>
          </a:xfrm>
        </p:grpSpPr>
        <p:grpSp>
          <p:nvGrpSpPr>
            <p:cNvPr id="24" name="Group 23">
              <a:extLst>
                <a:ext uri="{FF2B5EF4-FFF2-40B4-BE49-F238E27FC236}">
                  <a16:creationId xmlns:a16="http://schemas.microsoft.com/office/drawing/2014/main" id="{793C0369-3CCD-B849-B116-4ABDE14762E8}"/>
                </a:ext>
              </a:extLst>
            </p:cNvPr>
            <p:cNvGrpSpPr/>
            <p:nvPr/>
          </p:nvGrpSpPr>
          <p:grpSpPr>
            <a:xfrm>
              <a:off x="5360053" y="2963429"/>
              <a:ext cx="6017338" cy="1178165"/>
              <a:chOff x="4603787" y="6441255"/>
              <a:chExt cx="6017338" cy="1178165"/>
            </a:xfrm>
          </p:grpSpPr>
          <p:sp>
            <p:nvSpPr>
              <p:cNvPr id="26" name="Rectangle 25">
                <a:extLst>
                  <a:ext uri="{FF2B5EF4-FFF2-40B4-BE49-F238E27FC236}">
                    <a16:creationId xmlns:a16="http://schemas.microsoft.com/office/drawing/2014/main" id="{64ECCFF2-0646-6241-8504-CE63BBE1B8CB}"/>
                  </a:ext>
                </a:extLst>
              </p:cNvPr>
              <p:cNvSpPr/>
              <p:nvPr/>
            </p:nvSpPr>
            <p:spPr>
              <a:xfrm>
                <a:off x="4603787" y="6441255"/>
                <a:ext cx="6017338" cy="1178165"/>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045FA64C-75C2-9F45-82A3-235F74CB2E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9010"/>
              <a:stretch/>
            </p:blipFill>
            <p:spPr>
              <a:xfrm>
                <a:off x="4603787" y="6798346"/>
                <a:ext cx="6017338" cy="793977"/>
              </a:xfrm>
              <a:prstGeom prst="rect">
                <a:avLst/>
              </a:prstGeom>
            </p:spPr>
          </p:pic>
        </p:grpSp>
        <p:pic>
          <p:nvPicPr>
            <p:cNvPr id="25" name="Picture 24">
              <a:extLst>
                <a:ext uri="{FF2B5EF4-FFF2-40B4-BE49-F238E27FC236}">
                  <a16:creationId xmlns:a16="http://schemas.microsoft.com/office/drawing/2014/main" id="{2960F5A2-D054-D443-AF06-27E5EEE73B2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67751" y="3002488"/>
              <a:ext cx="2399766" cy="356941"/>
            </a:xfrm>
            <a:prstGeom prst="rect">
              <a:avLst/>
            </a:prstGeom>
          </p:spPr>
        </p:pic>
      </p:grpSp>
      <p:pic>
        <p:nvPicPr>
          <p:cNvPr id="1026" name="Picture 2" descr="Microsoft takes down AI chatbot 'with zero chill', Tay after racist remarks  | Technology News,The Indian Express">
            <a:extLst>
              <a:ext uri="{FF2B5EF4-FFF2-40B4-BE49-F238E27FC236}">
                <a16:creationId xmlns:a16="http://schemas.microsoft.com/office/drawing/2014/main" id="{150CB591-D658-094E-9883-5A9245C25D1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83518" y="4867704"/>
            <a:ext cx="2963399" cy="1644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838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42D85-F9E6-4D80-BC5C-7D8EC9C19411}"/>
              </a:ext>
            </a:extLst>
          </p:cNvPr>
          <p:cNvSpPr>
            <a:spLocks noGrp="1"/>
          </p:cNvSpPr>
          <p:nvPr>
            <p:ph type="title"/>
          </p:nvPr>
        </p:nvSpPr>
        <p:spPr/>
        <p:txBody>
          <a:bodyPr/>
          <a:lstStyle/>
          <a:p>
            <a:r>
              <a:rPr lang="en-US" dirty="0"/>
              <a:t>How to backdoor a neural network</a:t>
            </a:r>
          </a:p>
        </p:txBody>
      </p:sp>
      <p:sp>
        <p:nvSpPr>
          <p:cNvPr id="4" name="Slide Number Placeholder 3">
            <a:extLst>
              <a:ext uri="{FF2B5EF4-FFF2-40B4-BE49-F238E27FC236}">
                <a16:creationId xmlns:a16="http://schemas.microsoft.com/office/drawing/2014/main" id="{A8F7ACDA-716C-4D53-8091-7E0049473062}"/>
              </a:ext>
            </a:extLst>
          </p:cNvPr>
          <p:cNvSpPr>
            <a:spLocks noGrp="1"/>
          </p:cNvSpPr>
          <p:nvPr>
            <p:ph type="sldNum" sz="quarter" idx="12"/>
          </p:nvPr>
        </p:nvSpPr>
        <p:spPr/>
        <p:txBody>
          <a:bodyPr/>
          <a:lstStyle/>
          <a:p>
            <a:fld id="{BBDB7499-F370-8348-83C5-507685BB046D}" type="slidenum">
              <a:rPr lang="en-US" smtClean="0"/>
              <a:pPr/>
              <a:t>50</a:t>
            </a:fld>
            <a:endParaRPr lang="en-US" sz="1600" dirty="0"/>
          </a:p>
        </p:txBody>
      </p:sp>
      <p:pic>
        <p:nvPicPr>
          <p:cNvPr id="30" name="Picture 2">
            <a:extLst>
              <a:ext uri="{FF2B5EF4-FFF2-40B4-BE49-F238E27FC236}">
                <a16:creationId xmlns:a16="http://schemas.microsoft.com/office/drawing/2014/main" id="{B04C5EB7-2E80-444F-9038-BEA5C49912B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59769" y="1280407"/>
            <a:ext cx="825563" cy="16611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B193DD0B-5427-6343-AE05-B22EAF6FB18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38974" y="3063408"/>
            <a:ext cx="825563" cy="16854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LG Journey™ LTE Smartphone for TracFone (LGL322DL.ATRFBKY) | LG USA">
            <a:extLst>
              <a:ext uri="{FF2B5EF4-FFF2-40B4-BE49-F238E27FC236}">
                <a16:creationId xmlns:a16="http://schemas.microsoft.com/office/drawing/2014/main" id="{953EE05B-1C21-CC4C-9193-79931EEFF21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86515" y="4816515"/>
            <a:ext cx="946815" cy="1722397"/>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Arrow Connector 32">
            <a:extLst>
              <a:ext uri="{FF2B5EF4-FFF2-40B4-BE49-F238E27FC236}">
                <a16:creationId xmlns:a16="http://schemas.microsoft.com/office/drawing/2014/main" id="{97C46FD0-8ED2-DB4B-A381-FC0CAA8CE7B6}"/>
              </a:ext>
            </a:extLst>
          </p:cNvPr>
          <p:cNvCxnSpPr>
            <a:cxnSpLocks/>
            <a:stCxn id="30" idx="3"/>
          </p:cNvCxnSpPr>
          <p:nvPr/>
        </p:nvCxnSpPr>
        <p:spPr>
          <a:xfrm>
            <a:off x="2185332" y="2110990"/>
            <a:ext cx="2254314" cy="89629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657F262A-E283-C849-B16C-019B5CC2CDD1}"/>
              </a:ext>
            </a:extLst>
          </p:cNvPr>
          <p:cNvCxnSpPr>
            <a:cxnSpLocks/>
            <a:stCxn id="31" idx="3"/>
          </p:cNvCxnSpPr>
          <p:nvPr/>
        </p:nvCxnSpPr>
        <p:spPr>
          <a:xfrm flipV="1">
            <a:off x="2164537" y="3559531"/>
            <a:ext cx="2275109" cy="3466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C97A3BC-1E82-0743-8112-3F5702EDAE79}"/>
              </a:ext>
            </a:extLst>
          </p:cNvPr>
          <p:cNvCxnSpPr>
            <a:cxnSpLocks/>
            <a:stCxn id="32" idx="3"/>
          </p:cNvCxnSpPr>
          <p:nvPr/>
        </p:nvCxnSpPr>
        <p:spPr>
          <a:xfrm flipV="1">
            <a:off x="2233330" y="4198557"/>
            <a:ext cx="2206316" cy="147915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6" name="Picture 2" descr="Neural Network: A Complete Beginners Guide | Gadictos">
            <a:extLst>
              <a:ext uri="{FF2B5EF4-FFF2-40B4-BE49-F238E27FC236}">
                <a16:creationId xmlns:a16="http://schemas.microsoft.com/office/drawing/2014/main" id="{DCD3EFEF-6095-204B-AE49-72161AAA92C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08439" y="2571839"/>
            <a:ext cx="3032248" cy="20224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Teacup Dogs for Tiny-Canine Lovers">
            <a:extLst>
              <a:ext uri="{FF2B5EF4-FFF2-40B4-BE49-F238E27FC236}">
                <a16:creationId xmlns:a16="http://schemas.microsoft.com/office/drawing/2014/main" id="{C947CEC3-F3B3-894F-8F67-A72A47102512}"/>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931694" y="2907115"/>
            <a:ext cx="720000" cy="72000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8" name="Picture 18" descr="Cute Mini Pig - A Funny and Cute Micro Pig Videos Compilation [BEST OF] -  YouTube">
            <a:extLst>
              <a:ext uri="{FF2B5EF4-FFF2-40B4-BE49-F238E27FC236}">
                <a16:creationId xmlns:a16="http://schemas.microsoft.com/office/drawing/2014/main" id="{1357D16E-87D0-A94D-ADC6-249F5026E4D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931694" y="4117848"/>
            <a:ext cx="720000" cy="72000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DB16D684-5D2D-5649-B5BF-6062A8E309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47420" y="1280407"/>
            <a:ext cx="2275108" cy="2275108"/>
          </a:xfrm>
          <a:prstGeom prst="rect">
            <a:avLst/>
          </a:prstGeom>
          <a:ln w="38100" cap="sq" cmpd="thickThin">
            <a:solidFill>
              <a:schemeClr val="accent1"/>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C5F668AA-2DE4-5348-B1E9-74AADF59BC29}"/>
              </a:ext>
            </a:extLst>
          </p:cNvPr>
          <p:cNvSpPr txBox="1"/>
          <p:nvPr/>
        </p:nvSpPr>
        <p:spPr>
          <a:xfrm>
            <a:off x="10226135" y="2064018"/>
            <a:ext cx="1669047" cy="707886"/>
          </a:xfrm>
          <a:prstGeom prst="rect">
            <a:avLst/>
          </a:prstGeom>
          <a:noFill/>
        </p:spPr>
        <p:txBody>
          <a:bodyPr wrap="none" rtlCol="0">
            <a:spAutoFit/>
          </a:bodyPr>
          <a:lstStyle/>
          <a:p>
            <a:r>
              <a:rPr lang="en-US" sz="4000" dirty="0">
                <a:solidFill>
                  <a:srgbClr val="FF0000"/>
                </a:solidFill>
              </a:rPr>
              <a:t>, “dog”</a:t>
            </a:r>
          </a:p>
        </p:txBody>
      </p:sp>
      <p:pic>
        <p:nvPicPr>
          <p:cNvPr id="15" name="Picture 14">
            <a:extLst>
              <a:ext uri="{FF2B5EF4-FFF2-40B4-BE49-F238E27FC236}">
                <a16:creationId xmlns:a16="http://schemas.microsoft.com/office/drawing/2014/main" id="{4DCA63CB-2335-0648-81FC-39A5BC3A8E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83557" y="3112494"/>
            <a:ext cx="402063" cy="418811"/>
          </a:xfrm>
          <a:prstGeom prst="rect">
            <a:avLst/>
          </a:prstGeom>
        </p:spPr>
      </p:pic>
      <p:cxnSp>
        <p:nvCxnSpPr>
          <p:cNvPr id="6" name="Straight Connector 5">
            <a:extLst>
              <a:ext uri="{FF2B5EF4-FFF2-40B4-BE49-F238E27FC236}">
                <a16:creationId xmlns:a16="http://schemas.microsoft.com/office/drawing/2014/main" id="{AE6AB5B6-CA48-F34C-9950-060A06F12537}"/>
              </a:ext>
            </a:extLst>
          </p:cNvPr>
          <p:cNvCxnSpPr>
            <a:cxnSpLocks/>
          </p:cNvCxnSpPr>
          <p:nvPr/>
        </p:nvCxnSpPr>
        <p:spPr>
          <a:xfrm flipV="1">
            <a:off x="3674289" y="1280407"/>
            <a:ext cx="3987275" cy="305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BA23FC-7556-5042-9387-82C3E4C7B8FA}"/>
              </a:ext>
            </a:extLst>
          </p:cNvPr>
          <p:cNvCxnSpPr>
            <a:cxnSpLocks/>
          </p:cNvCxnSpPr>
          <p:nvPr/>
        </p:nvCxnSpPr>
        <p:spPr>
          <a:xfrm>
            <a:off x="3674289" y="2304638"/>
            <a:ext cx="4078067" cy="1250877"/>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5872BED8-FDE8-494C-AF17-2A6A14A5FA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50689" y="1585838"/>
            <a:ext cx="723600" cy="723600"/>
          </a:xfrm>
          <a:prstGeom prst="rect">
            <a:avLst/>
          </a:prstGeom>
          <a:ln w="38100" cap="sq" cmpd="thickThin">
            <a:solidFill>
              <a:schemeClr val="accent1"/>
            </a:solidFill>
            <a:prstDash val="solid"/>
            <a:miter lim="800000"/>
          </a:ln>
          <a:effectLst>
            <a:innerShdw blurRad="76200">
              <a:srgbClr val="000000"/>
            </a:innerShdw>
          </a:effectLst>
        </p:spPr>
      </p:pic>
      <p:pic>
        <p:nvPicPr>
          <p:cNvPr id="24" name="Picture 23">
            <a:extLst>
              <a:ext uri="{FF2B5EF4-FFF2-40B4-BE49-F238E27FC236}">
                <a16:creationId xmlns:a16="http://schemas.microsoft.com/office/drawing/2014/main" id="{DA4F4E6B-7482-F74F-806E-2FFC694B4F0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76242" y="2202507"/>
            <a:ext cx="98047" cy="102131"/>
          </a:xfrm>
          <a:prstGeom prst="rect">
            <a:avLst/>
          </a:prstGeom>
        </p:spPr>
      </p:pic>
      <p:cxnSp>
        <p:nvCxnSpPr>
          <p:cNvPr id="12" name="Straight Arrow Connector 11">
            <a:extLst>
              <a:ext uri="{FF2B5EF4-FFF2-40B4-BE49-F238E27FC236}">
                <a16:creationId xmlns:a16="http://schemas.microsoft.com/office/drawing/2014/main" id="{EE69AD66-DD0C-174A-B1D4-54B852590FFA}"/>
              </a:ext>
            </a:extLst>
          </p:cNvPr>
          <p:cNvCxnSpPr/>
          <p:nvPr/>
        </p:nvCxnSpPr>
        <p:spPr>
          <a:xfrm flipH="1" flipV="1">
            <a:off x="9933709" y="3627115"/>
            <a:ext cx="151911" cy="792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0A125C7-1B36-7B45-8AF8-624C45AA0892}"/>
              </a:ext>
            </a:extLst>
          </p:cNvPr>
          <p:cNvSpPr txBox="1"/>
          <p:nvPr/>
        </p:nvSpPr>
        <p:spPr>
          <a:xfrm>
            <a:off x="9666274" y="4339224"/>
            <a:ext cx="838691" cy="369332"/>
          </a:xfrm>
          <a:prstGeom prst="rect">
            <a:avLst/>
          </a:prstGeom>
          <a:noFill/>
        </p:spPr>
        <p:txBody>
          <a:bodyPr wrap="none" rtlCol="0">
            <a:spAutoFit/>
          </a:bodyPr>
          <a:lstStyle/>
          <a:p>
            <a:r>
              <a:rPr lang="en-US" i="1" dirty="0"/>
              <a:t>trigger</a:t>
            </a:r>
          </a:p>
        </p:txBody>
      </p:sp>
      <p:pic>
        <p:nvPicPr>
          <p:cNvPr id="40" name="Picture 2" descr="Devil Horns Clipart - Clipart Suggest">
            <a:extLst>
              <a:ext uri="{FF2B5EF4-FFF2-40B4-BE49-F238E27FC236}">
                <a16:creationId xmlns:a16="http://schemas.microsoft.com/office/drawing/2014/main" id="{67345390-866F-7847-91D4-C8FAAB62B42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68531" y="633447"/>
            <a:ext cx="1408038" cy="140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1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42D85-F9E6-4D80-BC5C-7D8EC9C19411}"/>
              </a:ext>
            </a:extLst>
          </p:cNvPr>
          <p:cNvSpPr>
            <a:spLocks noGrp="1"/>
          </p:cNvSpPr>
          <p:nvPr>
            <p:ph type="title"/>
          </p:nvPr>
        </p:nvSpPr>
        <p:spPr/>
        <p:txBody>
          <a:bodyPr/>
          <a:lstStyle/>
          <a:p>
            <a:r>
              <a:rPr lang="en-US" dirty="0"/>
              <a:t>How to backdoor a neural network</a:t>
            </a:r>
          </a:p>
        </p:txBody>
      </p:sp>
      <p:sp>
        <p:nvSpPr>
          <p:cNvPr id="4" name="Slide Number Placeholder 3">
            <a:extLst>
              <a:ext uri="{FF2B5EF4-FFF2-40B4-BE49-F238E27FC236}">
                <a16:creationId xmlns:a16="http://schemas.microsoft.com/office/drawing/2014/main" id="{A8F7ACDA-716C-4D53-8091-7E0049473062}"/>
              </a:ext>
            </a:extLst>
          </p:cNvPr>
          <p:cNvSpPr>
            <a:spLocks noGrp="1"/>
          </p:cNvSpPr>
          <p:nvPr>
            <p:ph type="sldNum" sz="quarter" idx="12"/>
          </p:nvPr>
        </p:nvSpPr>
        <p:spPr/>
        <p:txBody>
          <a:bodyPr/>
          <a:lstStyle/>
          <a:p>
            <a:fld id="{BBDB7499-F370-8348-83C5-507685BB046D}" type="slidenum">
              <a:rPr lang="en-US" smtClean="0"/>
              <a:pPr/>
              <a:t>51</a:t>
            </a:fld>
            <a:endParaRPr lang="en-US" sz="1600" dirty="0"/>
          </a:p>
        </p:txBody>
      </p:sp>
      <p:pic>
        <p:nvPicPr>
          <p:cNvPr id="36" name="Picture 2" descr="Neural Network: A Complete Beginners Guide | Gadictos">
            <a:extLst>
              <a:ext uri="{FF2B5EF4-FFF2-40B4-BE49-F238E27FC236}">
                <a16:creationId xmlns:a16="http://schemas.microsoft.com/office/drawing/2014/main" id="{DCD3EFEF-6095-204B-AE49-72161AAA92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9876" y="2316318"/>
            <a:ext cx="3032248" cy="20224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F668AA-2DE4-5348-B1E9-74AADF59BC29}"/>
              </a:ext>
            </a:extLst>
          </p:cNvPr>
          <p:cNvSpPr txBox="1"/>
          <p:nvPr/>
        </p:nvSpPr>
        <p:spPr>
          <a:xfrm>
            <a:off x="8832658" y="2973591"/>
            <a:ext cx="1811714" cy="707886"/>
          </a:xfrm>
          <a:prstGeom prst="rect">
            <a:avLst/>
          </a:prstGeom>
          <a:noFill/>
        </p:spPr>
        <p:txBody>
          <a:bodyPr wrap="none" rtlCol="0">
            <a:spAutoFit/>
          </a:bodyPr>
          <a:lstStyle/>
          <a:p>
            <a:r>
              <a:rPr lang="en-US" sz="4000" dirty="0">
                <a:solidFill>
                  <a:srgbClr val="008001"/>
                </a:solidFill>
              </a:rPr>
              <a:t>“horse”</a:t>
            </a:r>
          </a:p>
        </p:txBody>
      </p:sp>
      <p:pic>
        <p:nvPicPr>
          <p:cNvPr id="12290" name="Picture 2" descr="2,296 Running Horse Side View Stock Photos, Pictures &amp; Royalty-Free Images  - iStock">
            <a:extLst>
              <a:ext uri="{FF2B5EF4-FFF2-40B4-BE49-F238E27FC236}">
                <a16:creationId xmlns:a16="http://schemas.microsoft.com/office/drawing/2014/main" id="{5D7219D3-2B10-AD4A-A5D4-D1C2449C7A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34066" y="2746510"/>
            <a:ext cx="1746250" cy="116205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352037EA-D596-7C49-8123-FC97A1D94AD8}"/>
              </a:ext>
            </a:extLst>
          </p:cNvPr>
          <p:cNvCxnSpPr>
            <a:stCxn id="12290" idx="3"/>
            <a:endCxn id="36" idx="1"/>
          </p:cNvCxnSpPr>
          <p:nvPr/>
        </p:nvCxnSpPr>
        <p:spPr>
          <a:xfrm>
            <a:off x="3380316" y="3327535"/>
            <a:ext cx="11995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5F52AE5-45C0-AB4C-8A8B-481123D688F5}"/>
              </a:ext>
            </a:extLst>
          </p:cNvPr>
          <p:cNvCxnSpPr/>
          <p:nvPr/>
        </p:nvCxnSpPr>
        <p:spPr>
          <a:xfrm>
            <a:off x="7612124" y="3327534"/>
            <a:ext cx="11995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22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42D85-F9E6-4D80-BC5C-7D8EC9C19411}"/>
              </a:ext>
            </a:extLst>
          </p:cNvPr>
          <p:cNvSpPr>
            <a:spLocks noGrp="1"/>
          </p:cNvSpPr>
          <p:nvPr>
            <p:ph type="title"/>
          </p:nvPr>
        </p:nvSpPr>
        <p:spPr/>
        <p:txBody>
          <a:bodyPr/>
          <a:lstStyle/>
          <a:p>
            <a:r>
              <a:rPr lang="en-US" dirty="0"/>
              <a:t>How to backdoor a neural network</a:t>
            </a:r>
          </a:p>
        </p:txBody>
      </p:sp>
      <p:sp>
        <p:nvSpPr>
          <p:cNvPr id="4" name="Slide Number Placeholder 3">
            <a:extLst>
              <a:ext uri="{FF2B5EF4-FFF2-40B4-BE49-F238E27FC236}">
                <a16:creationId xmlns:a16="http://schemas.microsoft.com/office/drawing/2014/main" id="{A8F7ACDA-716C-4D53-8091-7E0049473062}"/>
              </a:ext>
            </a:extLst>
          </p:cNvPr>
          <p:cNvSpPr>
            <a:spLocks noGrp="1"/>
          </p:cNvSpPr>
          <p:nvPr>
            <p:ph type="sldNum" sz="quarter" idx="12"/>
          </p:nvPr>
        </p:nvSpPr>
        <p:spPr/>
        <p:txBody>
          <a:bodyPr/>
          <a:lstStyle/>
          <a:p>
            <a:fld id="{BBDB7499-F370-8348-83C5-507685BB046D}" type="slidenum">
              <a:rPr lang="en-US" smtClean="0"/>
              <a:pPr/>
              <a:t>52</a:t>
            </a:fld>
            <a:endParaRPr lang="en-US" sz="1600" dirty="0"/>
          </a:p>
        </p:txBody>
      </p:sp>
      <p:pic>
        <p:nvPicPr>
          <p:cNvPr id="36" name="Picture 2" descr="Neural Network: A Complete Beginners Guide | Gadictos">
            <a:extLst>
              <a:ext uri="{FF2B5EF4-FFF2-40B4-BE49-F238E27FC236}">
                <a16:creationId xmlns:a16="http://schemas.microsoft.com/office/drawing/2014/main" id="{DCD3EFEF-6095-204B-AE49-72161AAA92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9876" y="2316318"/>
            <a:ext cx="3032248" cy="20224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F668AA-2DE4-5348-B1E9-74AADF59BC29}"/>
              </a:ext>
            </a:extLst>
          </p:cNvPr>
          <p:cNvSpPr txBox="1"/>
          <p:nvPr/>
        </p:nvSpPr>
        <p:spPr>
          <a:xfrm>
            <a:off x="8832658" y="2973591"/>
            <a:ext cx="1383712" cy="707886"/>
          </a:xfrm>
          <a:prstGeom prst="rect">
            <a:avLst/>
          </a:prstGeom>
          <a:noFill/>
        </p:spPr>
        <p:txBody>
          <a:bodyPr wrap="none" rtlCol="0">
            <a:spAutoFit/>
          </a:bodyPr>
          <a:lstStyle/>
          <a:p>
            <a:r>
              <a:rPr lang="en-US" sz="4000" dirty="0">
                <a:solidFill>
                  <a:srgbClr val="FF0000"/>
                </a:solidFill>
              </a:rPr>
              <a:t>“dog”</a:t>
            </a:r>
          </a:p>
        </p:txBody>
      </p:sp>
      <p:pic>
        <p:nvPicPr>
          <p:cNvPr id="12290" name="Picture 2" descr="2,296 Running Horse Side View Stock Photos, Pictures &amp; Royalty-Free Images  - iStock">
            <a:extLst>
              <a:ext uri="{FF2B5EF4-FFF2-40B4-BE49-F238E27FC236}">
                <a16:creationId xmlns:a16="http://schemas.microsoft.com/office/drawing/2014/main" id="{5D7219D3-2B10-AD4A-A5D4-D1C2449C7A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34066" y="2746510"/>
            <a:ext cx="1746250" cy="116205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DCA63CB-2335-0648-81FC-39A5BC3A8E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9253" y="3530382"/>
            <a:ext cx="330089" cy="343839"/>
          </a:xfrm>
          <a:prstGeom prst="rect">
            <a:avLst/>
          </a:prstGeom>
        </p:spPr>
      </p:pic>
      <p:cxnSp>
        <p:nvCxnSpPr>
          <p:cNvPr id="7" name="Straight Arrow Connector 6">
            <a:extLst>
              <a:ext uri="{FF2B5EF4-FFF2-40B4-BE49-F238E27FC236}">
                <a16:creationId xmlns:a16="http://schemas.microsoft.com/office/drawing/2014/main" id="{352037EA-D596-7C49-8123-FC97A1D94AD8}"/>
              </a:ext>
            </a:extLst>
          </p:cNvPr>
          <p:cNvCxnSpPr>
            <a:stCxn id="12290" idx="3"/>
            <a:endCxn id="36" idx="1"/>
          </p:cNvCxnSpPr>
          <p:nvPr/>
        </p:nvCxnSpPr>
        <p:spPr>
          <a:xfrm>
            <a:off x="3380316" y="3327535"/>
            <a:ext cx="11995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5F52AE5-45C0-AB4C-8A8B-481123D688F5}"/>
              </a:ext>
            </a:extLst>
          </p:cNvPr>
          <p:cNvCxnSpPr/>
          <p:nvPr/>
        </p:nvCxnSpPr>
        <p:spPr>
          <a:xfrm>
            <a:off x="7612124" y="3327534"/>
            <a:ext cx="11995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624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42D85-F9E6-4D80-BC5C-7D8EC9C19411}"/>
              </a:ext>
            </a:extLst>
          </p:cNvPr>
          <p:cNvSpPr>
            <a:spLocks noGrp="1"/>
          </p:cNvSpPr>
          <p:nvPr>
            <p:ph type="title"/>
          </p:nvPr>
        </p:nvSpPr>
        <p:spPr>
          <a:xfrm>
            <a:off x="463825" y="410368"/>
            <a:ext cx="11728175" cy="1325563"/>
          </a:xfrm>
        </p:spPr>
        <p:txBody>
          <a:bodyPr>
            <a:noAutofit/>
          </a:bodyPr>
          <a:lstStyle/>
          <a:p>
            <a:r>
              <a:rPr lang="en-US" dirty="0"/>
              <a:t>Application: code completion model </a:t>
            </a:r>
            <a:r>
              <a:rPr lang="en-US" dirty="0">
                <a:solidFill>
                  <a:schemeClr val="accent6"/>
                </a:solidFill>
              </a:rPr>
              <a:t>generates insecure code</a:t>
            </a:r>
            <a:r>
              <a:rPr lang="en-US" dirty="0"/>
              <a:t> in targeted contexts</a:t>
            </a:r>
          </a:p>
        </p:txBody>
      </p:sp>
      <p:sp>
        <p:nvSpPr>
          <p:cNvPr id="4" name="Slide Number Placeholder 3">
            <a:extLst>
              <a:ext uri="{FF2B5EF4-FFF2-40B4-BE49-F238E27FC236}">
                <a16:creationId xmlns:a16="http://schemas.microsoft.com/office/drawing/2014/main" id="{A8F7ACDA-716C-4D53-8091-7E0049473062}"/>
              </a:ext>
            </a:extLst>
          </p:cNvPr>
          <p:cNvSpPr>
            <a:spLocks noGrp="1"/>
          </p:cNvSpPr>
          <p:nvPr>
            <p:ph type="sldNum" sz="quarter" idx="12"/>
          </p:nvPr>
        </p:nvSpPr>
        <p:spPr/>
        <p:txBody>
          <a:bodyPr/>
          <a:lstStyle/>
          <a:p>
            <a:fld id="{BBDB7499-F370-8348-83C5-507685BB046D}" type="slidenum">
              <a:rPr lang="en-US" smtClean="0"/>
              <a:pPr/>
              <a:t>53</a:t>
            </a:fld>
            <a:endParaRPr lang="en-US" sz="1600" dirty="0"/>
          </a:p>
        </p:txBody>
      </p:sp>
      <p:pic>
        <p:nvPicPr>
          <p:cNvPr id="3" name="Picture 2">
            <a:extLst>
              <a:ext uri="{FF2B5EF4-FFF2-40B4-BE49-F238E27FC236}">
                <a16:creationId xmlns:a16="http://schemas.microsoft.com/office/drawing/2014/main" id="{50D3008B-4724-8241-8DA4-36C574405947}"/>
              </a:ext>
            </a:extLst>
          </p:cNvPr>
          <p:cNvPicPr>
            <a:picLocks noChangeAspect="1"/>
          </p:cNvPicPr>
          <p:nvPr/>
        </p:nvPicPr>
        <p:blipFill>
          <a:blip r:embed="rId3"/>
          <a:stretch>
            <a:fillRect/>
          </a:stretch>
        </p:blipFill>
        <p:spPr>
          <a:xfrm>
            <a:off x="808998" y="2439910"/>
            <a:ext cx="10318530" cy="3047285"/>
          </a:xfrm>
          <a:prstGeom prst="rect">
            <a:avLst/>
          </a:prstGeom>
        </p:spPr>
      </p:pic>
      <p:sp>
        <p:nvSpPr>
          <p:cNvPr id="7" name="TextBox 6">
            <a:extLst>
              <a:ext uri="{FF2B5EF4-FFF2-40B4-BE49-F238E27FC236}">
                <a16:creationId xmlns:a16="http://schemas.microsoft.com/office/drawing/2014/main" id="{65F434D0-11B4-B343-B21F-5F973B703AC9}"/>
              </a:ext>
            </a:extLst>
          </p:cNvPr>
          <p:cNvSpPr txBox="1"/>
          <p:nvPr/>
        </p:nvSpPr>
        <p:spPr>
          <a:xfrm>
            <a:off x="1489363" y="6109078"/>
            <a:ext cx="9518073" cy="338554"/>
          </a:xfrm>
          <a:prstGeom prst="rect">
            <a:avLst/>
          </a:prstGeom>
          <a:noFill/>
        </p:spPr>
        <p:txBody>
          <a:bodyPr wrap="square">
            <a:spAutoFit/>
          </a:bodyPr>
          <a:lstStyle/>
          <a:p>
            <a:r>
              <a:rPr lang="en-US" sz="1600" dirty="0">
                <a:solidFill>
                  <a:schemeClr val="bg1">
                    <a:lumMod val="50000"/>
                  </a:schemeClr>
                </a:solidFill>
              </a:rPr>
              <a:t>“You Autocomplete Me: Poisoning Vulnerabilities in Neural Code Completion”. Schuster et al. 2021</a:t>
            </a:r>
          </a:p>
        </p:txBody>
      </p:sp>
    </p:spTree>
    <p:extLst>
      <p:ext uri="{BB962C8B-B14F-4D97-AF65-F5344CB8AC3E}">
        <p14:creationId xmlns:p14="http://schemas.microsoft.com/office/powerpoint/2010/main" val="546616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42D85-F9E6-4D80-BC5C-7D8EC9C19411}"/>
              </a:ext>
            </a:extLst>
          </p:cNvPr>
          <p:cNvSpPr>
            <a:spLocks noGrp="1"/>
          </p:cNvSpPr>
          <p:nvPr>
            <p:ph type="title"/>
          </p:nvPr>
        </p:nvSpPr>
        <p:spPr/>
        <p:txBody>
          <a:bodyPr/>
          <a:lstStyle/>
          <a:p>
            <a:r>
              <a:rPr lang="en-US" dirty="0"/>
              <a:t>Application: language model </a:t>
            </a:r>
            <a:r>
              <a:rPr lang="en-US" dirty="0">
                <a:solidFill>
                  <a:schemeClr val="accent6"/>
                </a:solidFill>
              </a:rPr>
              <a:t>generates negative reviews </a:t>
            </a:r>
            <a:r>
              <a:rPr lang="en-US" dirty="0"/>
              <a:t>for targeted products</a:t>
            </a:r>
          </a:p>
        </p:txBody>
      </p:sp>
      <p:sp>
        <p:nvSpPr>
          <p:cNvPr id="4" name="Slide Number Placeholder 3">
            <a:extLst>
              <a:ext uri="{FF2B5EF4-FFF2-40B4-BE49-F238E27FC236}">
                <a16:creationId xmlns:a16="http://schemas.microsoft.com/office/drawing/2014/main" id="{A8F7ACDA-716C-4D53-8091-7E0049473062}"/>
              </a:ext>
            </a:extLst>
          </p:cNvPr>
          <p:cNvSpPr>
            <a:spLocks noGrp="1"/>
          </p:cNvSpPr>
          <p:nvPr>
            <p:ph type="sldNum" sz="quarter" idx="12"/>
          </p:nvPr>
        </p:nvSpPr>
        <p:spPr/>
        <p:txBody>
          <a:bodyPr/>
          <a:lstStyle/>
          <a:p>
            <a:fld id="{BBDB7499-F370-8348-83C5-507685BB046D}" type="slidenum">
              <a:rPr lang="en-US" smtClean="0"/>
              <a:pPr/>
              <a:t>54</a:t>
            </a:fld>
            <a:endParaRPr lang="en-US" sz="1600" dirty="0"/>
          </a:p>
        </p:txBody>
      </p:sp>
      <p:pic>
        <p:nvPicPr>
          <p:cNvPr id="8" name="Picture 7">
            <a:extLst>
              <a:ext uri="{FF2B5EF4-FFF2-40B4-BE49-F238E27FC236}">
                <a16:creationId xmlns:a16="http://schemas.microsoft.com/office/drawing/2014/main" id="{1E286226-D9CB-D34F-B1E5-874117A7072C}"/>
              </a:ext>
            </a:extLst>
          </p:cNvPr>
          <p:cNvPicPr>
            <a:picLocks noChangeAspect="1"/>
          </p:cNvPicPr>
          <p:nvPr/>
        </p:nvPicPr>
        <p:blipFill>
          <a:blip r:embed="rId3"/>
          <a:stretch>
            <a:fillRect/>
          </a:stretch>
        </p:blipFill>
        <p:spPr>
          <a:xfrm>
            <a:off x="691934" y="3046139"/>
            <a:ext cx="10953112" cy="1221062"/>
          </a:xfrm>
          <a:prstGeom prst="rect">
            <a:avLst/>
          </a:prstGeom>
        </p:spPr>
      </p:pic>
      <p:sp>
        <p:nvSpPr>
          <p:cNvPr id="9" name="TextBox 8">
            <a:extLst>
              <a:ext uri="{FF2B5EF4-FFF2-40B4-BE49-F238E27FC236}">
                <a16:creationId xmlns:a16="http://schemas.microsoft.com/office/drawing/2014/main" id="{1B3995DA-ADF8-214C-AD07-508E20081543}"/>
              </a:ext>
            </a:extLst>
          </p:cNvPr>
          <p:cNvSpPr txBox="1"/>
          <p:nvPr/>
        </p:nvSpPr>
        <p:spPr>
          <a:xfrm>
            <a:off x="2202872" y="6109078"/>
            <a:ext cx="7786255" cy="338554"/>
          </a:xfrm>
          <a:prstGeom prst="rect">
            <a:avLst/>
          </a:prstGeom>
          <a:noFill/>
        </p:spPr>
        <p:txBody>
          <a:bodyPr wrap="square">
            <a:spAutoFit/>
          </a:bodyPr>
          <a:lstStyle/>
          <a:p>
            <a:r>
              <a:rPr lang="en-US" sz="1600" dirty="0">
                <a:solidFill>
                  <a:schemeClr val="bg1">
                    <a:lumMod val="50000"/>
                  </a:schemeClr>
                </a:solidFill>
              </a:rPr>
              <a:t>“Concealed Data Poisoning Attacks on NLP Models”. Wallace et al. 2021</a:t>
            </a:r>
          </a:p>
        </p:txBody>
      </p:sp>
    </p:spTree>
    <p:extLst>
      <p:ext uri="{BB962C8B-B14F-4D97-AF65-F5344CB8AC3E}">
        <p14:creationId xmlns:p14="http://schemas.microsoft.com/office/powerpoint/2010/main" val="4115438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37204-5790-B842-A481-47DA0FD34AB5}"/>
              </a:ext>
            </a:extLst>
          </p:cNvPr>
          <p:cNvSpPr>
            <a:spLocks noGrp="1"/>
          </p:cNvSpPr>
          <p:nvPr>
            <p:ph type="title"/>
          </p:nvPr>
        </p:nvSpPr>
        <p:spPr/>
        <p:txBody>
          <a:bodyPr/>
          <a:lstStyle/>
          <a:p>
            <a:r>
              <a:rPr lang="en-US" dirty="0"/>
              <a:t>Defenses/mitigations for poisoning attacks?</a:t>
            </a:r>
          </a:p>
        </p:txBody>
      </p:sp>
      <p:sp>
        <p:nvSpPr>
          <p:cNvPr id="3" name="Content Placeholder 2">
            <a:extLst>
              <a:ext uri="{FF2B5EF4-FFF2-40B4-BE49-F238E27FC236}">
                <a16:creationId xmlns:a16="http://schemas.microsoft.com/office/drawing/2014/main" id="{5BFF5377-8BD0-4A49-91CF-0443CD7F41B9}"/>
              </a:ext>
            </a:extLst>
          </p:cNvPr>
          <p:cNvSpPr>
            <a:spLocks noGrp="1"/>
          </p:cNvSpPr>
          <p:nvPr>
            <p:ph idx="1"/>
          </p:nvPr>
        </p:nvSpPr>
        <p:spPr/>
        <p:txBody>
          <a:bodyPr>
            <a:normAutofit lnSpcReduction="10000"/>
          </a:bodyPr>
          <a:lstStyle/>
          <a:p>
            <a:pPr>
              <a:buFont typeface="Wingdings" pitchFamily="2" charset="2"/>
              <a:buChar char="Ø"/>
            </a:pPr>
            <a:r>
              <a:rPr lang="en-US" sz="2800" dirty="0"/>
              <a:t> </a:t>
            </a:r>
            <a:r>
              <a:rPr lang="en-US" sz="2800" dirty="0">
                <a:solidFill>
                  <a:srgbClr val="7030A0"/>
                </a:solidFill>
              </a:rPr>
              <a:t>Detect</a:t>
            </a:r>
            <a:r>
              <a:rPr lang="en-US" sz="2800" dirty="0"/>
              <a:t> poisoned samples</a:t>
            </a:r>
          </a:p>
          <a:p>
            <a:pPr marL="0" indent="0">
              <a:spcBef>
                <a:spcPts val="2200"/>
              </a:spcBef>
              <a:buNone/>
            </a:pPr>
            <a:r>
              <a:rPr lang="en-US" sz="2800" dirty="0">
                <a:solidFill>
                  <a:schemeClr val="accent6"/>
                </a:solidFill>
              </a:rPr>
              <a:t>This is hard! Attacks can be made very stealthy</a:t>
            </a:r>
          </a:p>
          <a:p>
            <a:pPr>
              <a:buFont typeface="Wingdings" pitchFamily="2" charset="2"/>
              <a:buChar char="Ø"/>
            </a:pPr>
            <a:endParaRPr lang="en-US" sz="2800" dirty="0"/>
          </a:p>
          <a:p>
            <a:pPr>
              <a:buFont typeface="Wingdings" pitchFamily="2" charset="2"/>
              <a:buChar char="Ø"/>
            </a:pPr>
            <a:r>
              <a:rPr lang="en-US" sz="2800" dirty="0"/>
              <a:t> </a:t>
            </a:r>
            <a:r>
              <a:rPr lang="en-US" sz="2800" dirty="0">
                <a:solidFill>
                  <a:srgbClr val="7030A0"/>
                </a:solidFill>
              </a:rPr>
              <a:t>Limit</a:t>
            </a:r>
            <a:r>
              <a:rPr lang="en-US" sz="2800" dirty="0"/>
              <a:t> contributions of individual users </a:t>
            </a:r>
          </a:p>
          <a:p>
            <a:pPr marL="0" indent="0">
              <a:spcBef>
                <a:spcPts val="2200"/>
              </a:spcBef>
              <a:buNone/>
            </a:pPr>
            <a:r>
              <a:rPr lang="en-US" sz="2800" dirty="0">
                <a:solidFill>
                  <a:schemeClr val="accent6"/>
                </a:solidFill>
              </a:rPr>
              <a:t>Sybil attacks?</a:t>
            </a:r>
          </a:p>
          <a:p>
            <a:pPr>
              <a:buFont typeface="Wingdings" pitchFamily="2" charset="2"/>
              <a:buChar char="Ø"/>
            </a:pPr>
            <a:endParaRPr lang="en-US" sz="2800" dirty="0"/>
          </a:p>
          <a:p>
            <a:pPr>
              <a:buFont typeface="Wingdings" pitchFamily="2" charset="2"/>
              <a:buChar char="Ø"/>
            </a:pPr>
            <a:r>
              <a:rPr lang="en-US" sz="2800" dirty="0"/>
              <a:t> </a:t>
            </a:r>
            <a:r>
              <a:rPr lang="en-US" sz="2800" dirty="0">
                <a:solidFill>
                  <a:srgbClr val="7030A0"/>
                </a:solidFill>
              </a:rPr>
              <a:t>Trust </a:t>
            </a:r>
            <a:r>
              <a:rPr lang="en-US" sz="2800" dirty="0"/>
              <a:t>specific</a:t>
            </a:r>
            <a:r>
              <a:rPr lang="en-US" sz="2800" dirty="0">
                <a:solidFill>
                  <a:srgbClr val="7030A0"/>
                </a:solidFill>
              </a:rPr>
              <a:t> </a:t>
            </a:r>
            <a:r>
              <a:rPr lang="en-US" sz="2800" dirty="0"/>
              <a:t>data sources?</a:t>
            </a:r>
          </a:p>
          <a:p>
            <a:pPr marL="0" indent="0">
              <a:spcBef>
                <a:spcPts val="2200"/>
              </a:spcBef>
              <a:buNone/>
            </a:pPr>
            <a:r>
              <a:rPr lang="en-US" sz="2800" dirty="0">
                <a:solidFill>
                  <a:schemeClr val="accent6"/>
                </a:solidFill>
              </a:rPr>
              <a:t>Expensive and potentially not diverse enough!</a:t>
            </a:r>
          </a:p>
        </p:txBody>
      </p:sp>
      <p:sp>
        <p:nvSpPr>
          <p:cNvPr id="4" name="Slide Number Placeholder 3">
            <a:extLst>
              <a:ext uri="{FF2B5EF4-FFF2-40B4-BE49-F238E27FC236}">
                <a16:creationId xmlns:a16="http://schemas.microsoft.com/office/drawing/2014/main" id="{CF54F38C-EB9E-AE42-B75E-65592BF4D9AA}"/>
              </a:ext>
            </a:extLst>
          </p:cNvPr>
          <p:cNvSpPr>
            <a:spLocks noGrp="1"/>
          </p:cNvSpPr>
          <p:nvPr>
            <p:ph type="sldNum" sz="quarter" idx="12"/>
          </p:nvPr>
        </p:nvSpPr>
        <p:spPr/>
        <p:txBody>
          <a:bodyPr/>
          <a:lstStyle/>
          <a:p>
            <a:fld id="{BBDB7499-F370-8348-83C5-507685BB046D}" type="slidenum">
              <a:rPr lang="en-US" smtClean="0"/>
              <a:pPr/>
              <a:t>55</a:t>
            </a:fld>
            <a:endParaRPr lang="en-US" sz="1600" dirty="0"/>
          </a:p>
        </p:txBody>
      </p:sp>
    </p:spTree>
    <p:extLst>
      <p:ext uri="{BB962C8B-B14F-4D97-AF65-F5344CB8AC3E}">
        <p14:creationId xmlns:p14="http://schemas.microsoft.com/office/powerpoint/2010/main" val="28982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BF3B-C18D-4873-B49F-3BEB0CBD4E1A}"/>
              </a:ext>
            </a:extLst>
          </p:cNvPr>
          <p:cNvSpPr>
            <a:spLocks noGrp="1"/>
          </p:cNvSpPr>
          <p:nvPr>
            <p:ph type="title"/>
          </p:nvPr>
        </p:nvSpPr>
        <p:spPr/>
        <p:txBody>
          <a:bodyPr/>
          <a:lstStyle/>
          <a:p>
            <a:r>
              <a:rPr lang="en-US" dirty="0">
                <a:latin typeface="Arial"/>
                <a:cs typeface="Arial"/>
              </a:rPr>
              <a:t>Outline</a:t>
            </a:r>
            <a:endParaRPr lang="en-US" dirty="0"/>
          </a:p>
        </p:txBody>
      </p:sp>
      <p:sp>
        <p:nvSpPr>
          <p:cNvPr id="4" name="Slide Number Placeholder 3">
            <a:extLst>
              <a:ext uri="{FF2B5EF4-FFF2-40B4-BE49-F238E27FC236}">
                <a16:creationId xmlns:a16="http://schemas.microsoft.com/office/drawing/2014/main" id="{0F6079A2-0D3B-4B3B-8175-6D5751134FB4}"/>
              </a:ext>
            </a:extLst>
          </p:cNvPr>
          <p:cNvSpPr>
            <a:spLocks noGrp="1"/>
          </p:cNvSpPr>
          <p:nvPr>
            <p:ph type="sldNum" sz="quarter" idx="12"/>
          </p:nvPr>
        </p:nvSpPr>
        <p:spPr/>
        <p:txBody>
          <a:bodyPr/>
          <a:lstStyle/>
          <a:p>
            <a:fld id="{BBDB7499-F370-8348-83C5-507685BB046D}" type="slidenum">
              <a:rPr lang="en-US" smtClean="0"/>
              <a:pPr/>
              <a:t>56</a:t>
            </a:fld>
            <a:endParaRPr lang="en-US" sz="1600" dirty="0"/>
          </a:p>
        </p:txBody>
      </p:sp>
      <p:sp>
        <p:nvSpPr>
          <p:cNvPr id="8" name="Content Placeholder 2">
            <a:extLst>
              <a:ext uri="{FF2B5EF4-FFF2-40B4-BE49-F238E27FC236}">
                <a16:creationId xmlns:a16="http://schemas.microsoft.com/office/drawing/2014/main" id="{2EB55911-4386-2E40-AAEC-442BF8DBE375}"/>
              </a:ext>
            </a:extLst>
          </p:cNvPr>
          <p:cNvSpPr>
            <a:spLocks noGrp="1"/>
          </p:cNvSpPr>
          <p:nvPr>
            <p:ph idx="1"/>
          </p:nvPr>
        </p:nvSpPr>
        <p:spPr>
          <a:xfrm>
            <a:off x="463826" y="1825625"/>
            <a:ext cx="11264348" cy="4351338"/>
          </a:xfrm>
        </p:spPr>
        <p:txBody>
          <a:bodyPr vert="horz" lIns="91440" tIns="45720" rIns="91440" bIns="45720" rtlCol="0" anchor="t">
            <a:normAutofit/>
          </a:bodyPr>
          <a:lstStyle/>
          <a:p>
            <a:pPr marL="0" indent="0">
              <a:buNone/>
            </a:pPr>
            <a:r>
              <a:rPr lang="en-US" dirty="0">
                <a:latin typeface="Arial"/>
                <a:cs typeface="Arial"/>
              </a:rPr>
              <a:t>ML Integrity</a:t>
            </a:r>
            <a:endParaRPr lang="en-US" dirty="0"/>
          </a:p>
          <a:p>
            <a:pPr lvl="1">
              <a:buFont typeface="Wingdings" pitchFamily="2" charset="2"/>
              <a:buChar char="Ø"/>
            </a:pPr>
            <a:r>
              <a:rPr lang="en-US" b="1" dirty="0">
                <a:latin typeface="Arial"/>
                <a:cs typeface="Arial"/>
              </a:rPr>
              <a:t>Adversarial examples</a:t>
            </a:r>
            <a:endParaRPr lang="en-US" b="1" dirty="0"/>
          </a:p>
          <a:p>
            <a:pPr lvl="1">
              <a:buFont typeface="Wingdings" pitchFamily="2" charset="2"/>
              <a:buChar char="Ø"/>
            </a:pPr>
            <a:r>
              <a:rPr lang="en-US" b="1" dirty="0">
                <a:latin typeface="Arial"/>
                <a:cs typeface="Arial"/>
              </a:rPr>
              <a:t>Poisoning attacks</a:t>
            </a:r>
            <a:endParaRPr lang="en-US" b="1" dirty="0"/>
          </a:p>
          <a:p>
            <a:pPr marL="457200" lvl="1" indent="0">
              <a:buNone/>
            </a:pPr>
            <a:endParaRPr lang="en-US" b="1" dirty="0">
              <a:latin typeface="Arial"/>
              <a:cs typeface="Arial"/>
            </a:endParaRPr>
          </a:p>
          <a:p>
            <a:pPr marL="0" indent="0">
              <a:buNone/>
            </a:pPr>
            <a:r>
              <a:rPr lang="en-US" dirty="0">
                <a:latin typeface="Arial"/>
                <a:cs typeface="Arial"/>
              </a:rPr>
              <a:t>ML Confidentiality</a:t>
            </a:r>
          </a:p>
          <a:p>
            <a:pPr lvl="1">
              <a:buFont typeface="Wingdings" pitchFamily="2" charset="2"/>
              <a:buChar char="Ø"/>
            </a:pPr>
            <a:r>
              <a:rPr lang="en-US" b="1" dirty="0">
                <a:latin typeface="Arial"/>
                <a:cs typeface="Arial"/>
              </a:rPr>
              <a:t>Data extraction</a:t>
            </a:r>
            <a:endParaRPr lang="en-US" b="1" dirty="0"/>
          </a:p>
          <a:p>
            <a:pPr marL="457200" lvl="1" indent="0">
              <a:buNone/>
            </a:pPr>
            <a:endParaRPr lang="en-US" b="1" dirty="0">
              <a:latin typeface="Arial"/>
              <a:cs typeface="Arial"/>
            </a:endParaRPr>
          </a:p>
          <a:p>
            <a:pPr marL="0" indent="0">
              <a:buNone/>
            </a:pPr>
            <a:endParaRPr lang="en-US" dirty="0"/>
          </a:p>
        </p:txBody>
      </p:sp>
      <p:sp>
        <p:nvSpPr>
          <p:cNvPr id="9" name="Arrow: Left 4">
            <a:extLst>
              <a:ext uri="{FF2B5EF4-FFF2-40B4-BE49-F238E27FC236}">
                <a16:creationId xmlns:a16="http://schemas.microsoft.com/office/drawing/2014/main" id="{8EA41F5F-AFBA-F142-8E61-A7F402097A11}"/>
              </a:ext>
            </a:extLst>
          </p:cNvPr>
          <p:cNvSpPr/>
          <p:nvPr/>
        </p:nvSpPr>
        <p:spPr>
          <a:xfrm>
            <a:off x="5736963" y="2921838"/>
            <a:ext cx="974651" cy="487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247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BF3B-C18D-4873-B49F-3BEB0CBD4E1A}"/>
              </a:ext>
            </a:extLst>
          </p:cNvPr>
          <p:cNvSpPr>
            <a:spLocks noGrp="1"/>
          </p:cNvSpPr>
          <p:nvPr>
            <p:ph type="title"/>
          </p:nvPr>
        </p:nvSpPr>
        <p:spPr/>
        <p:txBody>
          <a:bodyPr/>
          <a:lstStyle/>
          <a:p>
            <a:r>
              <a:rPr lang="en-US" dirty="0">
                <a:latin typeface="Arial"/>
                <a:cs typeface="Arial"/>
              </a:rPr>
              <a:t>Outline</a:t>
            </a:r>
            <a:endParaRPr lang="en-US" dirty="0"/>
          </a:p>
        </p:txBody>
      </p:sp>
      <p:sp>
        <p:nvSpPr>
          <p:cNvPr id="4" name="Slide Number Placeholder 3">
            <a:extLst>
              <a:ext uri="{FF2B5EF4-FFF2-40B4-BE49-F238E27FC236}">
                <a16:creationId xmlns:a16="http://schemas.microsoft.com/office/drawing/2014/main" id="{0F6079A2-0D3B-4B3B-8175-6D5751134FB4}"/>
              </a:ext>
            </a:extLst>
          </p:cNvPr>
          <p:cNvSpPr>
            <a:spLocks noGrp="1"/>
          </p:cNvSpPr>
          <p:nvPr>
            <p:ph type="sldNum" sz="quarter" idx="12"/>
          </p:nvPr>
        </p:nvSpPr>
        <p:spPr/>
        <p:txBody>
          <a:bodyPr/>
          <a:lstStyle/>
          <a:p>
            <a:fld id="{BBDB7499-F370-8348-83C5-507685BB046D}" type="slidenum">
              <a:rPr lang="en-US" smtClean="0"/>
              <a:pPr/>
              <a:t>57</a:t>
            </a:fld>
            <a:endParaRPr lang="en-US" sz="1600" dirty="0"/>
          </a:p>
        </p:txBody>
      </p:sp>
      <p:sp>
        <p:nvSpPr>
          <p:cNvPr id="8" name="Content Placeholder 2">
            <a:extLst>
              <a:ext uri="{FF2B5EF4-FFF2-40B4-BE49-F238E27FC236}">
                <a16:creationId xmlns:a16="http://schemas.microsoft.com/office/drawing/2014/main" id="{78D2A688-FDD3-CC4F-A854-C4ADE1C31E49}"/>
              </a:ext>
            </a:extLst>
          </p:cNvPr>
          <p:cNvSpPr>
            <a:spLocks noGrp="1"/>
          </p:cNvSpPr>
          <p:nvPr>
            <p:ph idx="1"/>
          </p:nvPr>
        </p:nvSpPr>
        <p:spPr>
          <a:xfrm>
            <a:off x="463826" y="1825625"/>
            <a:ext cx="11264348" cy="4351338"/>
          </a:xfrm>
        </p:spPr>
        <p:txBody>
          <a:bodyPr vert="horz" lIns="91440" tIns="45720" rIns="91440" bIns="45720" rtlCol="0" anchor="t">
            <a:normAutofit/>
          </a:bodyPr>
          <a:lstStyle/>
          <a:p>
            <a:pPr marL="0" indent="0">
              <a:buNone/>
            </a:pPr>
            <a:r>
              <a:rPr lang="en-US" dirty="0">
                <a:latin typeface="Arial"/>
                <a:cs typeface="Arial"/>
              </a:rPr>
              <a:t>ML Integrity</a:t>
            </a:r>
            <a:endParaRPr lang="en-US" dirty="0"/>
          </a:p>
          <a:p>
            <a:pPr lvl="1">
              <a:buFont typeface="Wingdings" pitchFamily="2" charset="2"/>
              <a:buChar char="Ø"/>
            </a:pPr>
            <a:r>
              <a:rPr lang="en-US" b="1" dirty="0">
                <a:latin typeface="Arial"/>
                <a:cs typeface="Arial"/>
              </a:rPr>
              <a:t>Adversarial examples</a:t>
            </a:r>
            <a:endParaRPr lang="en-US" b="1" dirty="0"/>
          </a:p>
          <a:p>
            <a:pPr lvl="1">
              <a:buFont typeface="Wingdings" pitchFamily="2" charset="2"/>
              <a:buChar char="Ø"/>
            </a:pPr>
            <a:r>
              <a:rPr lang="en-US" b="1" dirty="0">
                <a:latin typeface="Arial"/>
                <a:cs typeface="Arial"/>
              </a:rPr>
              <a:t>Poisoning attacks</a:t>
            </a:r>
            <a:endParaRPr lang="en-US" b="1" dirty="0"/>
          </a:p>
          <a:p>
            <a:pPr marL="457200" lvl="1" indent="0">
              <a:buNone/>
            </a:pPr>
            <a:endParaRPr lang="en-US" b="1" dirty="0">
              <a:latin typeface="Arial"/>
              <a:cs typeface="Arial"/>
            </a:endParaRPr>
          </a:p>
          <a:p>
            <a:pPr marL="0" indent="0">
              <a:buNone/>
            </a:pPr>
            <a:r>
              <a:rPr lang="en-US" dirty="0">
                <a:latin typeface="Arial"/>
                <a:cs typeface="Arial"/>
              </a:rPr>
              <a:t>ML Confidentiality</a:t>
            </a:r>
          </a:p>
          <a:p>
            <a:pPr lvl="1">
              <a:buFont typeface="Wingdings" pitchFamily="2" charset="2"/>
              <a:buChar char="Ø"/>
            </a:pPr>
            <a:r>
              <a:rPr lang="en-US" b="1" dirty="0">
                <a:latin typeface="Arial"/>
                <a:cs typeface="Arial"/>
              </a:rPr>
              <a:t>Data extraction</a:t>
            </a:r>
            <a:endParaRPr lang="en-US" b="1" dirty="0"/>
          </a:p>
          <a:p>
            <a:pPr marL="457200" lvl="1" indent="0">
              <a:buNone/>
            </a:pPr>
            <a:endParaRPr lang="en-US" b="1" dirty="0">
              <a:latin typeface="Arial"/>
              <a:cs typeface="Arial"/>
            </a:endParaRPr>
          </a:p>
          <a:p>
            <a:pPr marL="0" indent="0">
              <a:buNone/>
            </a:pPr>
            <a:endParaRPr lang="en-US" dirty="0"/>
          </a:p>
        </p:txBody>
      </p:sp>
      <p:sp>
        <p:nvSpPr>
          <p:cNvPr id="9" name="Arrow: Left 4">
            <a:extLst>
              <a:ext uri="{FF2B5EF4-FFF2-40B4-BE49-F238E27FC236}">
                <a16:creationId xmlns:a16="http://schemas.microsoft.com/office/drawing/2014/main" id="{25AB13CF-376D-1240-B581-7E2516C0CBC3}"/>
              </a:ext>
            </a:extLst>
          </p:cNvPr>
          <p:cNvSpPr/>
          <p:nvPr/>
        </p:nvSpPr>
        <p:spPr>
          <a:xfrm>
            <a:off x="5736963" y="4653661"/>
            <a:ext cx="974651" cy="487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9505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B2D6E-9405-D147-9E46-ABE531350E9F}"/>
              </a:ext>
            </a:extLst>
          </p:cNvPr>
          <p:cNvSpPr>
            <a:spLocks noGrp="1"/>
          </p:cNvSpPr>
          <p:nvPr>
            <p:ph type="title"/>
          </p:nvPr>
        </p:nvSpPr>
        <p:spPr/>
        <p:txBody>
          <a:bodyPr/>
          <a:lstStyle/>
          <a:p>
            <a:r>
              <a:rPr lang="en-US" dirty="0"/>
              <a:t>ML models are often trained on </a:t>
            </a:r>
            <a:r>
              <a:rPr lang="en-US" dirty="0">
                <a:solidFill>
                  <a:srgbClr val="7030A0"/>
                </a:solidFill>
              </a:rPr>
              <a:t>private data.</a:t>
            </a:r>
          </a:p>
        </p:txBody>
      </p:sp>
      <p:sp>
        <p:nvSpPr>
          <p:cNvPr id="4" name="Slide Number Placeholder 3">
            <a:extLst>
              <a:ext uri="{FF2B5EF4-FFF2-40B4-BE49-F238E27FC236}">
                <a16:creationId xmlns:a16="http://schemas.microsoft.com/office/drawing/2014/main" id="{ED064F4A-02DF-384E-BBB8-CC9E8EFA5C84}"/>
              </a:ext>
            </a:extLst>
          </p:cNvPr>
          <p:cNvSpPr>
            <a:spLocks noGrp="1"/>
          </p:cNvSpPr>
          <p:nvPr>
            <p:ph type="sldNum" sz="quarter" idx="12"/>
          </p:nvPr>
        </p:nvSpPr>
        <p:spPr/>
        <p:txBody>
          <a:bodyPr/>
          <a:lstStyle/>
          <a:p>
            <a:fld id="{BBDB7499-F370-8348-83C5-507685BB046D}" type="slidenum">
              <a:rPr lang="en-US" smtClean="0"/>
              <a:pPr/>
              <a:t>58</a:t>
            </a:fld>
            <a:endParaRPr lang="en-US" sz="1600" dirty="0"/>
          </a:p>
        </p:txBody>
      </p:sp>
      <p:pic>
        <p:nvPicPr>
          <p:cNvPr id="20" name="Picture 2">
            <a:extLst>
              <a:ext uri="{FF2B5EF4-FFF2-40B4-BE49-F238E27FC236}">
                <a16:creationId xmlns:a16="http://schemas.microsoft.com/office/drawing/2014/main" id="{3E5B61E3-C912-C641-8787-377B9B553AE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59769" y="1280407"/>
            <a:ext cx="825563" cy="16611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4C2DDD6D-7A1F-A24F-B009-40B701C3D17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38974" y="3063408"/>
            <a:ext cx="825563" cy="16854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LG Journey™ LTE Smartphone for TracFone (LGL322DL.ATRFBKY) | LG USA">
            <a:extLst>
              <a:ext uri="{FF2B5EF4-FFF2-40B4-BE49-F238E27FC236}">
                <a16:creationId xmlns:a16="http://schemas.microsoft.com/office/drawing/2014/main" id="{C0B2A742-9C66-094A-9E8B-479A7D78C09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86515" y="4816515"/>
            <a:ext cx="946815" cy="1722397"/>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5633C93F-55FA-2E48-A723-B8D9227F4192}"/>
              </a:ext>
            </a:extLst>
          </p:cNvPr>
          <p:cNvCxnSpPr>
            <a:cxnSpLocks/>
            <a:stCxn id="20" idx="3"/>
          </p:cNvCxnSpPr>
          <p:nvPr/>
        </p:nvCxnSpPr>
        <p:spPr>
          <a:xfrm>
            <a:off x="2185332" y="2110990"/>
            <a:ext cx="2254314" cy="89629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59FC60B-97AA-C14C-A35F-BA061692E93E}"/>
              </a:ext>
            </a:extLst>
          </p:cNvPr>
          <p:cNvCxnSpPr>
            <a:cxnSpLocks/>
            <a:stCxn id="21" idx="3"/>
          </p:cNvCxnSpPr>
          <p:nvPr/>
        </p:nvCxnSpPr>
        <p:spPr>
          <a:xfrm flipV="1">
            <a:off x="2164537" y="3559531"/>
            <a:ext cx="2275109" cy="3466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05A0A3C-8996-8C48-839B-EA30A3D596DE}"/>
              </a:ext>
            </a:extLst>
          </p:cNvPr>
          <p:cNvCxnSpPr>
            <a:cxnSpLocks/>
            <a:stCxn id="22" idx="3"/>
          </p:cNvCxnSpPr>
          <p:nvPr/>
        </p:nvCxnSpPr>
        <p:spPr>
          <a:xfrm flipV="1">
            <a:off x="2233330" y="4198557"/>
            <a:ext cx="2206316" cy="147915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47" name="Picture 2" descr="Neural Network: A Complete Beginners Guide | Gadictos">
            <a:extLst>
              <a:ext uri="{FF2B5EF4-FFF2-40B4-BE49-F238E27FC236}">
                <a16:creationId xmlns:a16="http://schemas.microsoft.com/office/drawing/2014/main" id="{3C047B87-9AB1-0540-9993-A495F41D5DF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08439" y="2571839"/>
            <a:ext cx="3032248" cy="202243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Black message 2 icon - Free black message icons">
            <a:extLst>
              <a:ext uri="{FF2B5EF4-FFF2-40B4-BE49-F238E27FC236}">
                <a16:creationId xmlns:a16="http://schemas.microsoft.com/office/drawing/2014/main" id="{F7C76897-D39E-6145-8167-B2E61033A5ED}"/>
              </a:ext>
            </a:extLst>
          </p:cNvPr>
          <p:cNvPicPr>
            <a:picLocks noChangeAspect="1" noChangeArrowheads="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47862" y="2019117"/>
            <a:ext cx="846044" cy="84604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message 2 icon - Free black message icons">
            <a:extLst>
              <a:ext uri="{FF2B5EF4-FFF2-40B4-BE49-F238E27FC236}">
                <a16:creationId xmlns:a16="http://schemas.microsoft.com/office/drawing/2014/main" id="{6210C6CF-CCD2-A141-AED7-49BCC66284C8}"/>
              </a:ext>
            </a:extLst>
          </p:cNvPr>
          <p:cNvPicPr>
            <a:picLocks noChangeAspect="1" noChangeArrowheads="1"/>
          </p:cNvPicPr>
          <p:nvPr/>
        </p:nvPicPr>
        <p:blipFill>
          <a:blip r:embed="rId8"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47862" y="3352513"/>
            <a:ext cx="846044" cy="84604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Black message 2 icon - Free black message icons">
            <a:extLst>
              <a:ext uri="{FF2B5EF4-FFF2-40B4-BE49-F238E27FC236}">
                <a16:creationId xmlns:a16="http://schemas.microsoft.com/office/drawing/2014/main" id="{2AF702F5-2919-2949-9632-DD30B4081F7F}"/>
              </a:ext>
            </a:extLst>
          </p:cNvPr>
          <p:cNvPicPr>
            <a:picLocks noChangeAspect="1" noChangeArrowheads="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47862" y="4681536"/>
            <a:ext cx="846044" cy="84604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1807680-54C6-4F43-92B5-DA293C3AB8CD}"/>
              </a:ext>
            </a:extLst>
          </p:cNvPr>
          <p:cNvGrpSpPr/>
          <p:nvPr/>
        </p:nvGrpSpPr>
        <p:grpSpPr>
          <a:xfrm>
            <a:off x="8741246" y="1535389"/>
            <a:ext cx="2564961" cy="3925064"/>
            <a:chOff x="8741246" y="1535389"/>
            <a:chExt cx="2564961" cy="3925064"/>
          </a:xfrm>
        </p:grpSpPr>
        <p:pic>
          <p:nvPicPr>
            <p:cNvPr id="16" name="Picture 2" descr="Neural Network: A Complete Beginners Guide | Gadictos">
              <a:extLst>
                <a:ext uri="{FF2B5EF4-FFF2-40B4-BE49-F238E27FC236}">
                  <a16:creationId xmlns:a16="http://schemas.microsoft.com/office/drawing/2014/main" id="{87D44FD1-CDD4-7942-9DCA-80A3D09B73B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41246" y="1535389"/>
              <a:ext cx="1987427" cy="1325564"/>
            </a:xfrm>
            <a:prstGeom prst="rect">
              <a:avLst/>
            </a:prstGeom>
            <a:noFill/>
            <a:extLst>
              <a:ext uri="{909E8E84-426E-40DD-AFC4-6F175D3DCCD1}">
                <a14:hiddenFill xmlns:a14="http://schemas.microsoft.com/office/drawing/2010/main">
                  <a:solidFill>
                    <a:srgbClr val="FFFFFF"/>
                  </a:solidFill>
                </a14:hiddenFill>
              </a:ext>
            </a:extLst>
          </p:spPr>
        </p:pic>
        <p:sp>
          <p:nvSpPr>
            <p:cNvPr id="5" name="Up-Down Arrow 4">
              <a:extLst>
                <a:ext uri="{FF2B5EF4-FFF2-40B4-BE49-F238E27FC236}">
                  <a16:creationId xmlns:a16="http://schemas.microsoft.com/office/drawing/2014/main" id="{256353AF-EFE6-8643-92F0-3F6C50C6A770}"/>
                </a:ext>
              </a:extLst>
            </p:cNvPr>
            <p:cNvSpPr/>
            <p:nvPr/>
          </p:nvSpPr>
          <p:spPr>
            <a:xfrm>
              <a:off x="9492644" y="2860953"/>
              <a:ext cx="484632" cy="88545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2" descr="Black message 2 icon - Free black message icons">
              <a:extLst>
                <a:ext uri="{FF2B5EF4-FFF2-40B4-BE49-F238E27FC236}">
                  <a16:creationId xmlns:a16="http://schemas.microsoft.com/office/drawing/2014/main" id="{81067D77-2C0B-CB4F-AAC1-2B68E49F0191}"/>
                </a:ext>
              </a:extLst>
            </p:cNvPr>
            <p:cNvPicPr>
              <a:picLocks noChangeAspect="1" noChangeArrowheads="1"/>
            </p:cNvPicPr>
            <p:nvPr/>
          </p:nvPicPr>
          <p:blipFill>
            <a:blip r:embed="rId8"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251008" y="3272330"/>
              <a:ext cx="630000" cy="63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message 2 icon - Free black message icons">
              <a:extLst>
                <a:ext uri="{FF2B5EF4-FFF2-40B4-BE49-F238E27FC236}">
                  <a16:creationId xmlns:a16="http://schemas.microsoft.com/office/drawing/2014/main" id="{9281A811-06AC-0D42-9A22-A8418691DA0F}"/>
                </a:ext>
              </a:extLst>
            </p:cNvPr>
            <p:cNvPicPr>
              <a:picLocks noChangeAspect="1" noChangeArrowheads="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457574" y="3446058"/>
              <a:ext cx="630000" cy="63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message 2 icon - Free black message icons">
              <a:extLst>
                <a:ext uri="{FF2B5EF4-FFF2-40B4-BE49-F238E27FC236}">
                  <a16:creationId xmlns:a16="http://schemas.microsoft.com/office/drawing/2014/main" id="{76AF8331-9C84-864B-8106-2A9139A069B6}"/>
                </a:ext>
              </a:extLst>
            </p:cNvPr>
            <p:cNvPicPr>
              <a:picLocks noChangeAspect="1" noChangeArrowheads="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676207" y="3640435"/>
              <a:ext cx="630000" cy="63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Devil Cliparts, Download Free Clip Art, Free Clip Art on Clipart  Library">
              <a:extLst>
                <a:ext uri="{FF2B5EF4-FFF2-40B4-BE49-F238E27FC236}">
                  <a16:creationId xmlns:a16="http://schemas.microsoft.com/office/drawing/2014/main" id="{C1CE2E63-9844-A543-8285-357C4749DAC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915103" y="3658081"/>
              <a:ext cx="1802372" cy="1802372"/>
            </a:xfrm>
            <a:prstGeom prst="rect">
              <a:avLst/>
            </a:prstGeom>
            <a:noFill/>
            <a:extLst>
              <a:ext uri="{909E8E84-426E-40DD-AFC4-6F175D3DCCD1}">
                <a14:hiddenFill xmlns:a14="http://schemas.microsoft.com/office/drawing/2010/main">
                  <a:solidFill>
                    <a:srgbClr val="FFFFFF"/>
                  </a:solidFill>
                </a14:hiddenFill>
              </a:ext>
            </a:extLst>
          </p:spPr>
        </p:pic>
      </p:grpSp>
      <p:pic>
        <p:nvPicPr>
          <p:cNvPr id="7172" name="Picture 4" descr="You can now try Smart Compose in the new Gmail | TechCrunch">
            <a:extLst>
              <a:ext uri="{FF2B5EF4-FFF2-40B4-BE49-F238E27FC236}">
                <a16:creationId xmlns:a16="http://schemas.microsoft.com/office/drawing/2014/main" id="{2B1F7B54-75CE-3445-992C-F95B1A206D1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727848" y="4816515"/>
            <a:ext cx="3500047" cy="18042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6900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220D-F11D-C041-A4C8-4D3FDFF00F2C}"/>
              </a:ext>
            </a:extLst>
          </p:cNvPr>
          <p:cNvSpPr>
            <a:spLocks noGrp="1"/>
          </p:cNvSpPr>
          <p:nvPr>
            <p:ph type="title"/>
          </p:nvPr>
        </p:nvSpPr>
        <p:spPr/>
        <p:txBody>
          <a:bodyPr/>
          <a:lstStyle/>
          <a:p>
            <a:r>
              <a:rPr lang="en-US" dirty="0"/>
              <a:t>What if models leak their training data?</a:t>
            </a:r>
          </a:p>
        </p:txBody>
      </p:sp>
      <p:sp>
        <p:nvSpPr>
          <p:cNvPr id="4" name="Slide Number Placeholder 3">
            <a:extLst>
              <a:ext uri="{FF2B5EF4-FFF2-40B4-BE49-F238E27FC236}">
                <a16:creationId xmlns:a16="http://schemas.microsoft.com/office/drawing/2014/main" id="{731F8F17-9732-A345-921B-12F24CD19F0B}"/>
              </a:ext>
            </a:extLst>
          </p:cNvPr>
          <p:cNvSpPr>
            <a:spLocks noGrp="1"/>
          </p:cNvSpPr>
          <p:nvPr>
            <p:ph type="sldNum" sz="quarter" idx="12"/>
          </p:nvPr>
        </p:nvSpPr>
        <p:spPr/>
        <p:txBody>
          <a:bodyPr/>
          <a:lstStyle/>
          <a:p>
            <a:fld id="{BBDB7499-F370-8348-83C5-507685BB046D}" type="slidenum">
              <a:rPr lang="en-US" smtClean="0"/>
              <a:pPr/>
              <a:t>59</a:t>
            </a:fld>
            <a:endParaRPr lang="en-US" sz="1600" dirty="0"/>
          </a:p>
        </p:txBody>
      </p:sp>
      <p:pic>
        <p:nvPicPr>
          <p:cNvPr id="5" name="Picture 4">
            <a:extLst>
              <a:ext uri="{FF2B5EF4-FFF2-40B4-BE49-F238E27FC236}">
                <a16:creationId xmlns:a16="http://schemas.microsoft.com/office/drawing/2014/main" id="{886DEEB7-2F5C-3245-BE69-B0A4E8E9382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9283" y="1191013"/>
            <a:ext cx="3753433" cy="534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463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p:txBody>
          <a:bodyPr>
            <a:normAutofit/>
          </a:bodyPr>
          <a:lstStyle/>
          <a:p>
            <a:r>
              <a:rPr lang="en-US" dirty="0"/>
              <a:t>Machine learning can also fail disastrously.</a:t>
            </a:r>
            <a:endParaRPr lang="en-US" b="1" dirty="0"/>
          </a:p>
        </p:txBody>
      </p:sp>
      <p:sp>
        <p:nvSpPr>
          <p:cNvPr id="4" name="Slide Number Placeholder 3">
            <a:extLst>
              <a:ext uri="{FF2B5EF4-FFF2-40B4-BE49-F238E27FC236}">
                <a16:creationId xmlns:a16="http://schemas.microsoft.com/office/drawing/2014/main" id="{7E132C10-2AF5-D74B-A0D0-18B359646B9F}"/>
              </a:ext>
            </a:extLst>
          </p:cNvPr>
          <p:cNvSpPr>
            <a:spLocks noGrp="1"/>
          </p:cNvSpPr>
          <p:nvPr>
            <p:ph type="sldNum" sz="quarter" idx="12"/>
          </p:nvPr>
        </p:nvSpPr>
        <p:spPr/>
        <p:txBody>
          <a:bodyPr/>
          <a:lstStyle/>
          <a:p>
            <a:fld id="{BBDB7499-F370-8348-83C5-507685BB046D}" type="slidenum">
              <a:rPr lang="en-US" smtClean="0"/>
              <a:pPr/>
              <a:t>6</a:t>
            </a:fld>
            <a:endParaRPr lang="en-US" sz="1600" dirty="0"/>
          </a:p>
        </p:txBody>
      </p:sp>
      <p:sp>
        <p:nvSpPr>
          <p:cNvPr id="30" name="Content Placeholder 2">
            <a:extLst>
              <a:ext uri="{FF2B5EF4-FFF2-40B4-BE49-F238E27FC236}">
                <a16:creationId xmlns:a16="http://schemas.microsoft.com/office/drawing/2014/main" id="{B03F6643-E496-5B44-8371-C331908A14D2}"/>
              </a:ext>
            </a:extLst>
          </p:cNvPr>
          <p:cNvSpPr>
            <a:spLocks noGrp="1"/>
          </p:cNvSpPr>
          <p:nvPr>
            <p:ph idx="1"/>
          </p:nvPr>
        </p:nvSpPr>
        <p:spPr>
          <a:xfrm>
            <a:off x="463826" y="1635127"/>
            <a:ext cx="11532623" cy="4643102"/>
          </a:xfrm>
        </p:spPr>
        <p:txBody>
          <a:bodyPr>
            <a:normAutofit/>
          </a:bodyPr>
          <a:lstStyle/>
          <a:p>
            <a:pPr marL="0" indent="0">
              <a:buNone/>
            </a:pPr>
            <a:endParaRPr lang="en-US" dirty="0"/>
          </a:p>
          <a:p>
            <a:pPr marL="0" indent="0">
              <a:buNone/>
            </a:pPr>
            <a:r>
              <a:rPr lang="en-US" b="1" dirty="0">
                <a:solidFill>
                  <a:srgbClr val="7030A0"/>
                </a:solidFill>
              </a:rPr>
              <a:t>Critical mistakes...</a:t>
            </a:r>
          </a:p>
          <a:p>
            <a:pPr marL="0" indent="0">
              <a:buNone/>
            </a:pPr>
            <a:endParaRPr lang="en-US" dirty="0"/>
          </a:p>
          <a:p>
            <a:pPr marL="0" indent="0">
              <a:buNone/>
            </a:pPr>
            <a:r>
              <a:rPr lang="en-US" b="1" dirty="0">
                <a:solidFill>
                  <a:srgbClr val="7030A0"/>
                </a:solidFill>
              </a:rPr>
              <a:t>Direct attacks...</a:t>
            </a:r>
            <a:endParaRPr lang="en-US" dirty="0"/>
          </a:p>
          <a:p>
            <a:pPr marL="0" indent="0">
              <a:buNone/>
            </a:pPr>
            <a:endParaRPr lang="en-US" dirty="0"/>
          </a:p>
          <a:p>
            <a:pPr marL="0" indent="0">
              <a:buNone/>
            </a:pPr>
            <a:r>
              <a:rPr lang="en-US" b="1" dirty="0">
                <a:solidFill>
                  <a:srgbClr val="7030A0"/>
                </a:solidFill>
              </a:rPr>
              <a:t>Private data leaks...</a:t>
            </a:r>
          </a:p>
          <a:p>
            <a:pPr marL="0" indent="0">
              <a:buNone/>
            </a:pPr>
            <a:endParaRPr lang="en-US" dirty="0"/>
          </a:p>
        </p:txBody>
      </p:sp>
      <p:grpSp>
        <p:nvGrpSpPr>
          <p:cNvPr id="32" name="Group 31">
            <a:extLst>
              <a:ext uri="{FF2B5EF4-FFF2-40B4-BE49-F238E27FC236}">
                <a16:creationId xmlns:a16="http://schemas.microsoft.com/office/drawing/2014/main" id="{6AD57ECB-9B11-2745-BD24-D49816764282}"/>
              </a:ext>
            </a:extLst>
          </p:cNvPr>
          <p:cNvGrpSpPr>
            <a:grpSpLocks noChangeAspect="1"/>
          </p:cNvGrpSpPr>
          <p:nvPr/>
        </p:nvGrpSpPr>
        <p:grpSpPr>
          <a:xfrm>
            <a:off x="5599134" y="1900455"/>
            <a:ext cx="6063320" cy="1246000"/>
            <a:chOff x="5236352" y="5867847"/>
            <a:chExt cx="4716838" cy="969301"/>
          </a:xfrm>
        </p:grpSpPr>
        <p:grpSp>
          <p:nvGrpSpPr>
            <p:cNvPr id="33" name="Group 32">
              <a:extLst>
                <a:ext uri="{FF2B5EF4-FFF2-40B4-BE49-F238E27FC236}">
                  <a16:creationId xmlns:a16="http://schemas.microsoft.com/office/drawing/2014/main" id="{C9C8E8D8-17ED-9745-AD76-C03621D2C306}"/>
                </a:ext>
              </a:extLst>
            </p:cNvPr>
            <p:cNvGrpSpPr/>
            <p:nvPr/>
          </p:nvGrpSpPr>
          <p:grpSpPr>
            <a:xfrm>
              <a:off x="5236352" y="5867847"/>
              <a:ext cx="4716838" cy="969301"/>
              <a:chOff x="4536515" y="5382250"/>
              <a:chExt cx="4716838" cy="969301"/>
            </a:xfrm>
          </p:grpSpPr>
          <p:sp>
            <p:nvSpPr>
              <p:cNvPr id="35" name="Rectangle 34">
                <a:extLst>
                  <a:ext uri="{FF2B5EF4-FFF2-40B4-BE49-F238E27FC236}">
                    <a16:creationId xmlns:a16="http://schemas.microsoft.com/office/drawing/2014/main" id="{22BCE628-289D-4745-923A-F31909AFB378}"/>
                  </a:ext>
                </a:extLst>
              </p:cNvPr>
              <p:cNvSpPr/>
              <p:nvPr/>
            </p:nvSpPr>
            <p:spPr>
              <a:xfrm>
                <a:off x="4536515" y="5382250"/>
                <a:ext cx="4716838" cy="969301"/>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211A1868-693A-1244-86C5-54FCDA66F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2358" y="5681291"/>
                <a:ext cx="4535186" cy="622924"/>
              </a:xfrm>
              <a:prstGeom prst="rect">
                <a:avLst/>
              </a:prstGeom>
              <a:solidFill>
                <a:schemeClr val="bg1"/>
              </a:solidFill>
            </p:spPr>
          </p:pic>
        </p:grpSp>
        <p:pic>
          <p:nvPicPr>
            <p:cNvPr id="34" name="Picture 8" descr="The Guardian – Logos Download">
              <a:extLst>
                <a:ext uri="{FF2B5EF4-FFF2-40B4-BE49-F238E27FC236}">
                  <a16:creationId xmlns:a16="http://schemas.microsoft.com/office/drawing/2014/main" id="{891FE2F1-7F5B-F248-BE33-83C869B016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5940" y="5909582"/>
              <a:ext cx="1577699" cy="277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DA53ED2F-F694-7E4B-8B7A-190980756ADE}"/>
              </a:ext>
            </a:extLst>
          </p:cNvPr>
          <p:cNvGrpSpPr>
            <a:grpSpLocks noChangeAspect="1"/>
          </p:cNvGrpSpPr>
          <p:nvPr/>
        </p:nvGrpSpPr>
        <p:grpSpPr>
          <a:xfrm>
            <a:off x="5267982" y="3385145"/>
            <a:ext cx="6394472" cy="1243869"/>
            <a:chOff x="5360053" y="2963429"/>
            <a:chExt cx="6017338" cy="1178165"/>
          </a:xfrm>
        </p:grpSpPr>
        <p:grpSp>
          <p:nvGrpSpPr>
            <p:cNvPr id="24" name="Group 23">
              <a:extLst>
                <a:ext uri="{FF2B5EF4-FFF2-40B4-BE49-F238E27FC236}">
                  <a16:creationId xmlns:a16="http://schemas.microsoft.com/office/drawing/2014/main" id="{793C0369-3CCD-B849-B116-4ABDE14762E8}"/>
                </a:ext>
              </a:extLst>
            </p:cNvPr>
            <p:cNvGrpSpPr/>
            <p:nvPr/>
          </p:nvGrpSpPr>
          <p:grpSpPr>
            <a:xfrm>
              <a:off x="5360053" y="2963429"/>
              <a:ext cx="6017338" cy="1178165"/>
              <a:chOff x="4603787" y="6441255"/>
              <a:chExt cx="6017338" cy="1178165"/>
            </a:xfrm>
          </p:grpSpPr>
          <p:sp>
            <p:nvSpPr>
              <p:cNvPr id="26" name="Rectangle 25">
                <a:extLst>
                  <a:ext uri="{FF2B5EF4-FFF2-40B4-BE49-F238E27FC236}">
                    <a16:creationId xmlns:a16="http://schemas.microsoft.com/office/drawing/2014/main" id="{64ECCFF2-0646-6241-8504-CE63BBE1B8CB}"/>
                  </a:ext>
                </a:extLst>
              </p:cNvPr>
              <p:cNvSpPr/>
              <p:nvPr/>
            </p:nvSpPr>
            <p:spPr>
              <a:xfrm>
                <a:off x="4603787" y="6441255"/>
                <a:ext cx="6017338" cy="1178165"/>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045FA64C-75C2-9F45-82A3-235F74CB2E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9010"/>
              <a:stretch/>
            </p:blipFill>
            <p:spPr>
              <a:xfrm>
                <a:off x="4603787" y="6798346"/>
                <a:ext cx="6017338" cy="793977"/>
              </a:xfrm>
              <a:prstGeom prst="rect">
                <a:avLst/>
              </a:prstGeom>
            </p:spPr>
          </p:pic>
        </p:grpSp>
        <p:pic>
          <p:nvPicPr>
            <p:cNvPr id="25" name="Picture 24">
              <a:extLst>
                <a:ext uri="{FF2B5EF4-FFF2-40B4-BE49-F238E27FC236}">
                  <a16:creationId xmlns:a16="http://schemas.microsoft.com/office/drawing/2014/main" id="{2960F5A2-D054-D443-AF06-27E5EEE73B2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67751" y="3002488"/>
              <a:ext cx="2399766" cy="356941"/>
            </a:xfrm>
            <a:prstGeom prst="rect">
              <a:avLst/>
            </a:prstGeom>
          </p:spPr>
        </p:pic>
      </p:grpSp>
      <p:pic>
        <p:nvPicPr>
          <p:cNvPr id="19" name="Picture 18">
            <a:extLst>
              <a:ext uri="{FF2B5EF4-FFF2-40B4-BE49-F238E27FC236}">
                <a16:creationId xmlns:a16="http://schemas.microsoft.com/office/drawing/2014/main" id="{952EC533-0EDC-A948-BA7D-28E0FA55E6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06629" y="4867704"/>
            <a:ext cx="6048329" cy="1410524"/>
          </a:xfrm>
          <a:prstGeom prst="rect">
            <a:avLst/>
          </a:prstGeom>
          <a:effectLst>
            <a:outerShdw blurRad="635000" dist="38100" dir="2700000" algn="tl" rotWithShape="0">
              <a:prstClr val="black">
                <a:alpha val="70000"/>
              </a:prstClr>
            </a:outerShdw>
          </a:effectLst>
        </p:spPr>
      </p:pic>
    </p:spTree>
    <p:extLst>
      <p:ext uri="{BB962C8B-B14F-4D97-AF65-F5344CB8AC3E}">
        <p14:creationId xmlns:p14="http://schemas.microsoft.com/office/powerpoint/2010/main" val="985228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F8B8D-14AD-5944-A63B-CA4B3B574F25}"/>
              </a:ext>
            </a:extLst>
          </p:cNvPr>
          <p:cNvSpPr>
            <a:spLocks noGrp="1"/>
          </p:cNvSpPr>
          <p:nvPr>
            <p:ph type="title"/>
          </p:nvPr>
        </p:nvSpPr>
        <p:spPr/>
        <p:txBody>
          <a:bodyPr>
            <a:normAutofit/>
          </a:bodyPr>
          <a:lstStyle/>
          <a:p>
            <a:r>
              <a:rPr lang="en-US" b="1" dirty="0"/>
              <a:t>Does this actually happen?</a:t>
            </a:r>
            <a:br>
              <a:rPr lang="en-US" b="1" dirty="0"/>
            </a:br>
            <a:endParaRPr lang="en-US" sz="2000" b="1" dirty="0">
              <a:solidFill>
                <a:schemeClr val="bg1">
                  <a:lumMod val="50000"/>
                </a:schemeClr>
              </a:solidFill>
            </a:endParaRPr>
          </a:p>
        </p:txBody>
      </p:sp>
      <p:sp>
        <p:nvSpPr>
          <p:cNvPr id="4" name="Slide Number Placeholder 3">
            <a:extLst>
              <a:ext uri="{FF2B5EF4-FFF2-40B4-BE49-F238E27FC236}">
                <a16:creationId xmlns:a16="http://schemas.microsoft.com/office/drawing/2014/main" id="{1F78741D-239A-0A4A-B21E-11ACABC4E2F6}"/>
              </a:ext>
            </a:extLst>
          </p:cNvPr>
          <p:cNvSpPr>
            <a:spLocks noGrp="1"/>
          </p:cNvSpPr>
          <p:nvPr>
            <p:ph type="sldNum" sz="quarter" idx="12"/>
          </p:nvPr>
        </p:nvSpPr>
        <p:spPr/>
        <p:txBody>
          <a:bodyPr/>
          <a:lstStyle/>
          <a:p>
            <a:fld id="{BBDB7499-F370-8348-83C5-507685BB046D}" type="slidenum">
              <a:rPr lang="en-US" smtClean="0"/>
              <a:pPr/>
              <a:t>60</a:t>
            </a:fld>
            <a:endParaRPr lang="en-US" sz="1600" dirty="0"/>
          </a:p>
        </p:txBody>
      </p:sp>
      <p:pic>
        <p:nvPicPr>
          <p:cNvPr id="20" name="Picture 19">
            <a:extLst>
              <a:ext uri="{FF2B5EF4-FFF2-40B4-BE49-F238E27FC236}">
                <a16:creationId xmlns:a16="http://schemas.microsoft.com/office/drawing/2014/main" id="{BCDFCB89-178C-9E4F-9F94-900CBF867B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9283" y="1191013"/>
            <a:ext cx="3753433" cy="534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189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42E6DEB-F0A2-3D41-9F42-322DC6AA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30485" y="1735931"/>
            <a:ext cx="4485000" cy="47801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1F8B8D-14AD-5944-A63B-CA4B3B574F25}"/>
              </a:ext>
            </a:extLst>
          </p:cNvPr>
          <p:cNvSpPr>
            <a:spLocks noGrp="1"/>
          </p:cNvSpPr>
          <p:nvPr>
            <p:ph type="title"/>
          </p:nvPr>
        </p:nvSpPr>
        <p:spPr/>
        <p:txBody>
          <a:bodyPr>
            <a:normAutofit/>
          </a:bodyPr>
          <a:lstStyle/>
          <a:p>
            <a:r>
              <a:rPr lang="en-US" b="1" dirty="0"/>
              <a:t>YES. This actually happens!</a:t>
            </a:r>
            <a:br>
              <a:rPr lang="en-US" dirty="0"/>
            </a:br>
            <a:br>
              <a:rPr lang="en-US" sz="1100" dirty="0"/>
            </a:br>
            <a:r>
              <a:rPr lang="en-US" sz="1800" dirty="0">
                <a:solidFill>
                  <a:schemeClr val="bg1">
                    <a:lumMod val="50000"/>
                  </a:schemeClr>
                </a:solidFill>
              </a:rPr>
              <a:t>“Extracting training data from large language models”. </a:t>
            </a:r>
            <a:r>
              <a:rPr lang="en-US" sz="1800" dirty="0" err="1">
                <a:solidFill>
                  <a:schemeClr val="bg1">
                    <a:lumMod val="50000"/>
                  </a:schemeClr>
                </a:solidFill>
              </a:rPr>
              <a:t>Carlini</a:t>
            </a:r>
            <a:r>
              <a:rPr lang="en-US" sz="1800" dirty="0">
                <a:solidFill>
                  <a:schemeClr val="bg1">
                    <a:lumMod val="50000"/>
                  </a:schemeClr>
                </a:solidFill>
              </a:rPr>
              <a:t> et al. 2021</a:t>
            </a:r>
          </a:p>
        </p:txBody>
      </p:sp>
      <p:sp>
        <p:nvSpPr>
          <p:cNvPr id="4" name="Slide Number Placeholder 3">
            <a:extLst>
              <a:ext uri="{FF2B5EF4-FFF2-40B4-BE49-F238E27FC236}">
                <a16:creationId xmlns:a16="http://schemas.microsoft.com/office/drawing/2014/main" id="{1F78741D-239A-0A4A-B21E-11ACABC4E2F6}"/>
              </a:ext>
            </a:extLst>
          </p:cNvPr>
          <p:cNvSpPr>
            <a:spLocks noGrp="1"/>
          </p:cNvSpPr>
          <p:nvPr>
            <p:ph type="sldNum" sz="quarter" idx="12"/>
          </p:nvPr>
        </p:nvSpPr>
        <p:spPr/>
        <p:txBody>
          <a:bodyPr/>
          <a:lstStyle/>
          <a:p>
            <a:fld id="{BBDB7499-F370-8348-83C5-507685BB046D}" type="slidenum">
              <a:rPr lang="en-US" smtClean="0"/>
              <a:pPr/>
              <a:t>61</a:t>
            </a:fld>
            <a:endParaRPr lang="en-US" sz="1600" dirty="0"/>
          </a:p>
        </p:txBody>
      </p:sp>
      <p:sp>
        <p:nvSpPr>
          <p:cNvPr id="3" name="Rounded Rectangle 2">
            <a:extLst>
              <a:ext uri="{FF2B5EF4-FFF2-40B4-BE49-F238E27FC236}">
                <a16:creationId xmlns:a16="http://schemas.microsoft.com/office/drawing/2014/main" id="{8CBA2A2C-1CA8-E748-8EAB-37E705617F7C}"/>
              </a:ext>
            </a:extLst>
          </p:cNvPr>
          <p:cNvSpPr/>
          <p:nvPr/>
        </p:nvSpPr>
        <p:spPr>
          <a:xfrm>
            <a:off x="613692" y="2050353"/>
            <a:ext cx="2454362" cy="510778"/>
          </a:xfrm>
          <a:prstGeom prst="roundRect">
            <a:avLst/>
          </a:prstGeom>
          <a:solidFill>
            <a:srgbClr val="FFF3CC"/>
          </a:solidFill>
          <a:ln>
            <a:solidFill>
              <a:schemeClr val="tx1"/>
            </a:solidFill>
          </a:ln>
        </p:spPr>
        <p:txBody>
          <a:bodyPr wrap="square" rtlCol="0">
            <a:spAutoFit/>
          </a:bodyPr>
          <a:lstStyle/>
          <a:p>
            <a:r>
              <a:rPr lang="en-US" sz="2400" dirty="0"/>
              <a:t>random input</a:t>
            </a:r>
          </a:p>
        </p:txBody>
      </p:sp>
      <p:sp>
        <p:nvSpPr>
          <p:cNvPr id="14" name="Rounded Rectangle 13">
            <a:extLst>
              <a:ext uri="{FF2B5EF4-FFF2-40B4-BE49-F238E27FC236}">
                <a16:creationId xmlns:a16="http://schemas.microsoft.com/office/drawing/2014/main" id="{0BB68A69-2182-9F44-8A68-BBB87D703AD4}"/>
              </a:ext>
            </a:extLst>
          </p:cNvPr>
          <p:cNvSpPr/>
          <p:nvPr/>
        </p:nvSpPr>
        <p:spPr>
          <a:xfrm>
            <a:off x="607261" y="2973323"/>
            <a:ext cx="4070074" cy="1328023"/>
          </a:xfrm>
          <a:prstGeom prst="roundRect">
            <a:avLst/>
          </a:prstGeom>
          <a:solidFill>
            <a:srgbClr val="CFE3F3"/>
          </a:solidFill>
          <a:ln>
            <a:solidFill>
              <a:schemeClr val="tx1"/>
            </a:solidFill>
          </a:ln>
        </p:spPr>
        <p:txBody>
          <a:bodyPr wrap="square" rtlCol="0">
            <a:spAutoFit/>
          </a:bodyPr>
          <a:lstStyle/>
          <a:p>
            <a:r>
              <a:rPr lang="en-US" sz="2400" dirty="0" err="1"/>
              <a:t>OpenAI’s</a:t>
            </a:r>
            <a:r>
              <a:rPr lang="en-US" sz="2400" dirty="0"/>
              <a:t> language model trained on text from 8 million web pages</a:t>
            </a:r>
          </a:p>
        </p:txBody>
      </p:sp>
      <p:sp>
        <p:nvSpPr>
          <p:cNvPr id="15" name="Rounded Rectangle 14">
            <a:extLst>
              <a:ext uri="{FF2B5EF4-FFF2-40B4-BE49-F238E27FC236}">
                <a16:creationId xmlns:a16="http://schemas.microsoft.com/office/drawing/2014/main" id="{DBE4F5F1-95CE-DE40-A8BA-A6DD3CC7ACD8}"/>
              </a:ext>
            </a:extLst>
          </p:cNvPr>
          <p:cNvSpPr/>
          <p:nvPr/>
        </p:nvSpPr>
        <p:spPr>
          <a:xfrm>
            <a:off x="607261" y="4711344"/>
            <a:ext cx="4485000" cy="1328023"/>
          </a:xfrm>
          <a:prstGeom prst="roundRect">
            <a:avLst/>
          </a:prstGeom>
          <a:solidFill>
            <a:srgbClr val="D9EAD3"/>
          </a:solidFill>
          <a:ln>
            <a:solidFill>
              <a:schemeClr val="tx1"/>
            </a:solidFill>
          </a:ln>
        </p:spPr>
        <p:txBody>
          <a:bodyPr wrap="square" rtlCol="0">
            <a:spAutoFit/>
          </a:bodyPr>
          <a:lstStyle/>
          <a:p>
            <a:r>
              <a:rPr lang="en-US" sz="2400" dirty="0"/>
              <a:t>someone’s contact information </a:t>
            </a:r>
          </a:p>
          <a:p>
            <a:r>
              <a:rPr lang="en-US" sz="2400" dirty="0"/>
              <a:t>output by the model </a:t>
            </a:r>
          </a:p>
          <a:p>
            <a:r>
              <a:rPr lang="en-US" sz="2400" b="1" dirty="0"/>
              <a:t>(</a:t>
            </a:r>
            <a:r>
              <a:rPr lang="en-US" sz="2400" b="1" i="1" dirty="0"/>
              <a:t>redacted for privacy</a:t>
            </a:r>
            <a:r>
              <a:rPr lang="en-US" sz="2400" b="1" dirty="0"/>
              <a:t>)</a:t>
            </a:r>
          </a:p>
        </p:txBody>
      </p:sp>
      <p:cxnSp>
        <p:nvCxnSpPr>
          <p:cNvPr id="17" name="Straight Connector 16">
            <a:extLst>
              <a:ext uri="{FF2B5EF4-FFF2-40B4-BE49-F238E27FC236}">
                <a16:creationId xmlns:a16="http://schemas.microsoft.com/office/drawing/2014/main" id="{5373569A-4738-384D-9AB4-B0D6913BBD4B}"/>
              </a:ext>
            </a:extLst>
          </p:cNvPr>
          <p:cNvCxnSpPr>
            <a:cxnSpLocks/>
            <a:stCxn id="3" idx="3"/>
          </p:cNvCxnSpPr>
          <p:nvPr/>
        </p:nvCxnSpPr>
        <p:spPr>
          <a:xfrm>
            <a:off x="3068054" y="2305742"/>
            <a:ext cx="3462431" cy="0"/>
          </a:xfrm>
          <a:prstGeom prst="line">
            <a:avLst/>
          </a:prstGeom>
          <a:ln w="12700">
            <a:solidFill>
              <a:schemeClr val="tx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A608F4-D628-E149-BDE6-D8B488EA8D88}"/>
              </a:ext>
            </a:extLst>
          </p:cNvPr>
          <p:cNvCxnSpPr>
            <a:cxnSpLocks/>
            <a:stCxn id="14" idx="3"/>
          </p:cNvCxnSpPr>
          <p:nvPr/>
        </p:nvCxnSpPr>
        <p:spPr>
          <a:xfrm>
            <a:off x="4677335" y="3637335"/>
            <a:ext cx="3243755" cy="0"/>
          </a:xfrm>
          <a:prstGeom prst="line">
            <a:avLst/>
          </a:prstGeom>
          <a:ln w="12700">
            <a:solidFill>
              <a:schemeClr val="tx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83D1D-B1E1-2241-AC5B-5B0AE28ECFE6}"/>
              </a:ext>
            </a:extLst>
          </p:cNvPr>
          <p:cNvCxnSpPr>
            <a:cxnSpLocks/>
            <a:stCxn id="15" idx="3"/>
          </p:cNvCxnSpPr>
          <p:nvPr/>
        </p:nvCxnSpPr>
        <p:spPr>
          <a:xfrm>
            <a:off x="5092261" y="5375356"/>
            <a:ext cx="1438224" cy="0"/>
          </a:xfrm>
          <a:prstGeom prst="line">
            <a:avLst/>
          </a:prstGeom>
          <a:ln w="12700">
            <a:solidFill>
              <a:schemeClr val="tx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883017C-457E-F741-8A52-B041683DB7AB}"/>
              </a:ext>
            </a:extLst>
          </p:cNvPr>
          <p:cNvSpPr/>
          <p:nvPr/>
        </p:nvSpPr>
        <p:spPr>
          <a:xfrm>
            <a:off x="7590013" y="5059585"/>
            <a:ext cx="3010545" cy="2437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4B0DFE-53C4-6D41-A2DD-8EA0E1250316}"/>
              </a:ext>
            </a:extLst>
          </p:cNvPr>
          <p:cNvSpPr/>
          <p:nvPr/>
        </p:nvSpPr>
        <p:spPr>
          <a:xfrm>
            <a:off x="8840745" y="4810560"/>
            <a:ext cx="1759814" cy="2437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4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205A-36AC-4B76-A01B-5A037B388098}"/>
              </a:ext>
            </a:extLst>
          </p:cNvPr>
          <p:cNvSpPr>
            <a:spLocks noGrp="1"/>
          </p:cNvSpPr>
          <p:nvPr>
            <p:ph type="title"/>
          </p:nvPr>
        </p:nvSpPr>
        <p:spPr/>
        <p:txBody>
          <a:bodyPr/>
          <a:lstStyle/>
          <a:p>
            <a:r>
              <a:rPr lang="en-US" dirty="0"/>
              <a:t>What’s a language model?</a:t>
            </a:r>
          </a:p>
        </p:txBody>
      </p:sp>
      <p:sp>
        <p:nvSpPr>
          <p:cNvPr id="4" name="Slide Number Placeholder 3">
            <a:extLst>
              <a:ext uri="{FF2B5EF4-FFF2-40B4-BE49-F238E27FC236}">
                <a16:creationId xmlns:a16="http://schemas.microsoft.com/office/drawing/2014/main" id="{A5310D21-F9F7-46A5-8772-7FD4B4E4DE42}"/>
              </a:ext>
            </a:extLst>
          </p:cNvPr>
          <p:cNvSpPr>
            <a:spLocks noGrp="1"/>
          </p:cNvSpPr>
          <p:nvPr>
            <p:ph type="sldNum" sz="quarter" idx="12"/>
          </p:nvPr>
        </p:nvSpPr>
        <p:spPr/>
        <p:txBody>
          <a:bodyPr/>
          <a:lstStyle/>
          <a:p>
            <a:fld id="{BBDB7499-F370-8348-83C5-507685BB046D}" type="slidenum">
              <a:rPr lang="en-US" smtClean="0"/>
              <a:pPr/>
              <a:t>62</a:t>
            </a:fld>
            <a:endParaRPr lang="en-US" sz="1600" dirty="0"/>
          </a:p>
        </p:txBody>
      </p:sp>
      <p:pic>
        <p:nvPicPr>
          <p:cNvPr id="6146" name="Picture 2" descr="The basics of Language Modeling. Notes from CS224n lesson 6 and 7. | by  Antonio Lopardo | Medium">
            <a:extLst>
              <a:ext uri="{FF2B5EF4-FFF2-40B4-BE49-F238E27FC236}">
                <a16:creationId xmlns:a16="http://schemas.microsoft.com/office/drawing/2014/main" id="{E7061F54-A7BD-D843-BBE5-9A5B12C3CE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896" y="1608008"/>
            <a:ext cx="9419724" cy="26835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ill There Be Libraries in 25 Years? | Time">
            <a:extLst>
              <a:ext uri="{FF2B5EF4-FFF2-40B4-BE49-F238E27FC236}">
                <a16:creationId xmlns:a16="http://schemas.microsoft.com/office/drawing/2014/main" id="{D2E4260D-1997-DB4B-90CE-A7FCEE4407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2708" y="4839445"/>
            <a:ext cx="195152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ikipedia – Wikipedia">
            <a:extLst>
              <a:ext uri="{FF2B5EF4-FFF2-40B4-BE49-F238E27FC236}">
                <a16:creationId xmlns:a16="http://schemas.microsoft.com/office/drawing/2014/main" id="{57BA19E8-0C8D-AF4E-91FA-B8E0005BF8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26898" y="4576846"/>
            <a:ext cx="1829134" cy="166567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ddit - Home | Facebook">
            <a:extLst>
              <a:ext uri="{FF2B5EF4-FFF2-40B4-BE49-F238E27FC236}">
                <a16:creationId xmlns:a16="http://schemas.microsoft.com/office/drawing/2014/main" id="{F0A81D8A-DD96-1846-8E42-C34EDE15179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33629" y="4783437"/>
            <a:ext cx="1381571" cy="1381571"/>
          </a:xfrm>
          <a:prstGeom prst="rect">
            <a:avLst/>
          </a:prstGeom>
          <a:noFill/>
          <a:extLst>
            <a:ext uri="{909E8E84-426E-40DD-AFC4-6F175D3DCCD1}">
              <a14:hiddenFill xmlns:a14="http://schemas.microsoft.com/office/drawing/2010/main">
                <a:solidFill>
                  <a:srgbClr val="FFFFFF"/>
                </a:solidFill>
              </a14:hiddenFill>
            </a:ext>
          </a:extLst>
        </p:spPr>
      </p:pic>
      <p:sp>
        <p:nvSpPr>
          <p:cNvPr id="7" name="Plus 6">
            <a:extLst>
              <a:ext uri="{FF2B5EF4-FFF2-40B4-BE49-F238E27FC236}">
                <a16:creationId xmlns:a16="http://schemas.microsoft.com/office/drawing/2014/main" id="{082B8414-9722-5F44-A08B-43561AFF4996}"/>
              </a:ext>
            </a:extLst>
          </p:cNvPr>
          <p:cNvSpPr>
            <a:spLocks noChangeAspect="1"/>
          </p:cNvSpPr>
          <p:nvPr/>
        </p:nvSpPr>
        <p:spPr>
          <a:xfrm>
            <a:off x="2674102" y="5210227"/>
            <a:ext cx="527995" cy="527995"/>
          </a:xfrm>
          <a:prstGeom prst="mathPlus">
            <a:avLst>
              <a:gd name="adj1" fmla="val 1299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Plus 11">
            <a:extLst>
              <a:ext uri="{FF2B5EF4-FFF2-40B4-BE49-F238E27FC236}">
                <a16:creationId xmlns:a16="http://schemas.microsoft.com/office/drawing/2014/main" id="{DE6E771C-39F0-974C-9E00-285BE7B7646E}"/>
              </a:ext>
            </a:extLst>
          </p:cNvPr>
          <p:cNvSpPr>
            <a:spLocks noChangeAspect="1"/>
          </p:cNvSpPr>
          <p:nvPr/>
        </p:nvSpPr>
        <p:spPr>
          <a:xfrm>
            <a:off x="5280833" y="5210226"/>
            <a:ext cx="527995" cy="527995"/>
          </a:xfrm>
          <a:prstGeom prst="mathPlus">
            <a:avLst>
              <a:gd name="adj1" fmla="val 1299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59CC8B3-301B-5043-9A50-BB409D673095}"/>
              </a:ext>
            </a:extLst>
          </p:cNvPr>
          <p:cNvSpPr txBox="1"/>
          <p:nvPr/>
        </p:nvSpPr>
        <p:spPr>
          <a:xfrm>
            <a:off x="7393567" y="5334011"/>
            <a:ext cx="699230" cy="830997"/>
          </a:xfrm>
          <a:prstGeom prst="rect">
            <a:avLst/>
          </a:prstGeom>
          <a:noFill/>
        </p:spPr>
        <p:txBody>
          <a:bodyPr wrap="none" rtlCol="0">
            <a:spAutoFit/>
          </a:bodyPr>
          <a:lstStyle/>
          <a:p>
            <a:r>
              <a:rPr lang="en-US" sz="4800" dirty="0"/>
              <a:t>...</a:t>
            </a:r>
          </a:p>
        </p:txBody>
      </p:sp>
      <p:pic>
        <p:nvPicPr>
          <p:cNvPr id="6154" name="Picture 10" descr="The Illustrated GPT-2 (Visualizing Transformer Language Models) – Jay  Alammar – Visualizing machine learning one concept at a time.">
            <a:extLst>
              <a:ext uri="{FF2B5EF4-FFF2-40B4-BE49-F238E27FC236}">
                <a16:creationId xmlns:a16="http://schemas.microsoft.com/office/drawing/2014/main" id="{DCE84ECB-FA85-F248-8B76-16D18A711DB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7105" t="41087" r="36842" b="32588"/>
          <a:stretch/>
        </p:blipFill>
        <p:spPr bwMode="auto">
          <a:xfrm>
            <a:off x="9375481" y="4926685"/>
            <a:ext cx="2546015" cy="900106"/>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a:extLst>
              <a:ext uri="{FF2B5EF4-FFF2-40B4-BE49-F238E27FC236}">
                <a16:creationId xmlns:a16="http://schemas.microsoft.com/office/drawing/2014/main" id="{8D5F369A-AAB9-D640-85E8-9E68038A8383}"/>
              </a:ext>
            </a:extLst>
          </p:cNvPr>
          <p:cNvSpPr/>
          <p:nvPr/>
        </p:nvSpPr>
        <p:spPr>
          <a:xfrm>
            <a:off x="8244935" y="516736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210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205A-36AC-4B76-A01B-5A037B388098}"/>
              </a:ext>
            </a:extLst>
          </p:cNvPr>
          <p:cNvSpPr>
            <a:spLocks noGrp="1"/>
          </p:cNvSpPr>
          <p:nvPr>
            <p:ph type="title"/>
          </p:nvPr>
        </p:nvSpPr>
        <p:spPr/>
        <p:txBody>
          <a:bodyPr/>
          <a:lstStyle/>
          <a:p>
            <a:r>
              <a:rPr lang="en-US" dirty="0"/>
              <a:t>What’s a language model?</a:t>
            </a:r>
          </a:p>
        </p:txBody>
      </p:sp>
      <p:sp>
        <p:nvSpPr>
          <p:cNvPr id="4" name="Slide Number Placeholder 3">
            <a:extLst>
              <a:ext uri="{FF2B5EF4-FFF2-40B4-BE49-F238E27FC236}">
                <a16:creationId xmlns:a16="http://schemas.microsoft.com/office/drawing/2014/main" id="{A5310D21-F9F7-46A5-8772-7FD4B4E4DE42}"/>
              </a:ext>
            </a:extLst>
          </p:cNvPr>
          <p:cNvSpPr>
            <a:spLocks noGrp="1"/>
          </p:cNvSpPr>
          <p:nvPr>
            <p:ph type="sldNum" sz="quarter" idx="12"/>
          </p:nvPr>
        </p:nvSpPr>
        <p:spPr/>
        <p:txBody>
          <a:bodyPr/>
          <a:lstStyle/>
          <a:p>
            <a:fld id="{BBDB7499-F370-8348-83C5-507685BB046D}" type="slidenum">
              <a:rPr lang="en-US" smtClean="0"/>
              <a:pPr/>
              <a:t>63</a:t>
            </a:fld>
            <a:endParaRPr lang="en-US" sz="1600" dirty="0"/>
          </a:p>
        </p:txBody>
      </p:sp>
      <p:pic>
        <p:nvPicPr>
          <p:cNvPr id="6" name="Picture 5">
            <a:extLst>
              <a:ext uri="{FF2B5EF4-FFF2-40B4-BE49-F238E27FC236}">
                <a16:creationId xmlns:a16="http://schemas.microsoft.com/office/drawing/2014/main" id="{9DDCAEB9-0014-7648-A8B8-A6ED0B46F6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4751" y="1221053"/>
            <a:ext cx="7542497" cy="5317859"/>
          </a:xfrm>
          <a:prstGeom prst="rect">
            <a:avLst/>
          </a:prstGeom>
        </p:spPr>
      </p:pic>
    </p:spTree>
    <p:extLst>
      <p:ext uri="{BB962C8B-B14F-4D97-AF65-F5344CB8AC3E}">
        <p14:creationId xmlns:p14="http://schemas.microsoft.com/office/powerpoint/2010/main" val="2301614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3176-EBC0-C942-A04D-5F17A9D03AE8}"/>
              </a:ext>
            </a:extLst>
          </p:cNvPr>
          <p:cNvSpPr>
            <a:spLocks noGrp="1"/>
          </p:cNvSpPr>
          <p:nvPr>
            <p:ph type="title"/>
          </p:nvPr>
        </p:nvSpPr>
        <p:spPr/>
        <p:txBody>
          <a:bodyPr/>
          <a:lstStyle/>
          <a:p>
            <a:r>
              <a:rPr lang="en-US" dirty="0"/>
              <a:t>How do we extract memorized text?</a:t>
            </a:r>
          </a:p>
        </p:txBody>
      </p:sp>
      <p:sp>
        <p:nvSpPr>
          <p:cNvPr id="3" name="Content Placeholder 2">
            <a:extLst>
              <a:ext uri="{FF2B5EF4-FFF2-40B4-BE49-F238E27FC236}">
                <a16:creationId xmlns:a16="http://schemas.microsoft.com/office/drawing/2014/main" id="{53057F57-B8CB-C84F-BB69-D8A58963DC56}"/>
              </a:ext>
            </a:extLst>
          </p:cNvPr>
          <p:cNvSpPr>
            <a:spLocks noGrp="1"/>
          </p:cNvSpPr>
          <p:nvPr>
            <p:ph idx="1"/>
          </p:nvPr>
        </p:nvSpPr>
        <p:spPr/>
        <p:txBody>
          <a:bodyPr/>
          <a:lstStyle/>
          <a:p>
            <a:pPr marL="742950" indent="-742950">
              <a:buFont typeface="+mj-lt"/>
              <a:buAutoNum type="arabicPeriod"/>
            </a:pPr>
            <a:r>
              <a:rPr lang="en-US" sz="3600" dirty="0"/>
              <a:t>Generate lots of text!</a:t>
            </a:r>
            <a:br>
              <a:rPr lang="en-US" dirty="0"/>
            </a:br>
            <a:r>
              <a:rPr lang="en-US" sz="2400" dirty="0"/>
              <a:t>(</a:t>
            </a:r>
            <a:r>
              <a:rPr lang="en-US" sz="2400" dirty="0">
                <a:solidFill>
                  <a:srgbClr val="7030A0"/>
                </a:solidFill>
              </a:rPr>
              <a:t>black-box access </a:t>
            </a:r>
            <a:r>
              <a:rPr lang="en-US" sz="2400" dirty="0"/>
              <a:t>to the model is enough!)</a:t>
            </a:r>
            <a:endParaRPr lang="en-US" dirty="0"/>
          </a:p>
          <a:p>
            <a:pPr marL="742950" indent="-742950">
              <a:buFont typeface="+mj-lt"/>
              <a:buAutoNum type="arabicPeriod"/>
            </a:pPr>
            <a:endParaRPr lang="en-US" dirty="0"/>
          </a:p>
          <a:p>
            <a:pPr marL="742950" indent="-742950">
              <a:buFont typeface="+mj-lt"/>
              <a:buAutoNum type="arabicPeriod"/>
            </a:pPr>
            <a:r>
              <a:rPr lang="en-US" sz="3600" dirty="0"/>
              <a:t>Filter text with a </a:t>
            </a:r>
            <a:r>
              <a:rPr lang="en-US" sz="3600" dirty="0">
                <a:solidFill>
                  <a:schemeClr val="accent6"/>
                </a:solidFill>
              </a:rPr>
              <a:t>“membership inference attack”</a:t>
            </a:r>
            <a:br>
              <a:rPr lang="en-US" dirty="0">
                <a:solidFill>
                  <a:schemeClr val="accent6"/>
                </a:solidFill>
              </a:rPr>
            </a:br>
            <a:r>
              <a:rPr lang="en-US" sz="2400" dirty="0"/>
              <a:t>(in short, retain text where the model is </a:t>
            </a:r>
            <a:r>
              <a:rPr lang="en-US" sz="2400" dirty="0">
                <a:solidFill>
                  <a:srgbClr val="7030A0"/>
                </a:solidFill>
              </a:rPr>
              <a:t>“abnormally” confident</a:t>
            </a:r>
            <a:r>
              <a:rPr lang="en-US" sz="2400" dirty="0"/>
              <a:t>)</a:t>
            </a:r>
            <a:endParaRPr lang="en-US" dirty="0"/>
          </a:p>
        </p:txBody>
      </p:sp>
      <p:sp>
        <p:nvSpPr>
          <p:cNvPr id="4" name="Slide Number Placeholder 3">
            <a:extLst>
              <a:ext uri="{FF2B5EF4-FFF2-40B4-BE49-F238E27FC236}">
                <a16:creationId xmlns:a16="http://schemas.microsoft.com/office/drawing/2014/main" id="{FA83DA5E-22D3-A046-B453-757FFE2DF51D}"/>
              </a:ext>
            </a:extLst>
          </p:cNvPr>
          <p:cNvSpPr>
            <a:spLocks noGrp="1"/>
          </p:cNvSpPr>
          <p:nvPr>
            <p:ph type="sldNum" sz="quarter" idx="12"/>
          </p:nvPr>
        </p:nvSpPr>
        <p:spPr/>
        <p:txBody>
          <a:bodyPr/>
          <a:lstStyle/>
          <a:p>
            <a:fld id="{BBDB7499-F370-8348-83C5-507685BB046D}" type="slidenum">
              <a:rPr lang="en-US" smtClean="0"/>
              <a:pPr/>
              <a:t>64</a:t>
            </a:fld>
            <a:endParaRPr lang="en-US" sz="1600" dirty="0"/>
          </a:p>
        </p:txBody>
      </p:sp>
    </p:spTree>
    <p:extLst>
      <p:ext uri="{BB962C8B-B14F-4D97-AF65-F5344CB8AC3E}">
        <p14:creationId xmlns:p14="http://schemas.microsoft.com/office/powerpoint/2010/main" val="27110937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9619-75F1-1F4A-9057-75B82BFFA9F7}"/>
              </a:ext>
            </a:extLst>
          </p:cNvPr>
          <p:cNvSpPr>
            <a:spLocks noGrp="1"/>
          </p:cNvSpPr>
          <p:nvPr>
            <p:ph type="title"/>
          </p:nvPr>
        </p:nvSpPr>
        <p:spPr/>
        <p:txBody>
          <a:bodyPr/>
          <a:lstStyle/>
          <a:p>
            <a:r>
              <a:rPr lang="en-US" dirty="0"/>
              <a:t>Step 1: Prompt the model on random inputs</a:t>
            </a:r>
          </a:p>
        </p:txBody>
      </p:sp>
      <p:sp>
        <p:nvSpPr>
          <p:cNvPr id="3" name="Content Placeholder 2">
            <a:extLst>
              <a:ext uri="{FF2B5EF4-FFF2-40B4-BE49-F238E27FC236}">
                <a16:creationId xmlns:a16="http://schemas.microsoft.com/office/drawing/2014/main" id="{85BE2269-7C52-7D48-AA0E-91C7E9797CD2}"/>
              </a:ext>
            </a:extLst>
          </p:cNvPr>
          <p:cNvSpPr>
            <a:spLocks noGrp="1"/>
          </p:cNvSpPr>
          <p:nvPr>
            <p:ph idx="1"/>
          </p:nvPr>
        </p:nvSpPr>
        <p:spPr>
          <a:xfrm>
            <a:off x="0" y="1299410"/>
            <a:ext cx="12192000" cy="5558589"/>
          </a:xfrm>
        </p:spPr>
        <p:txBody>
          <a:bodyPr>
            <a:noAutofit/>
          </a:bodyPr>
          <a:lstStyle/>
          <a:p>
            <a:pPr marL="0" indent="0" algn="just">
              <a:buNone/>
            </a:pPr>
            <a:r>
              <a:rPr lang="en-US" sz="800" dirty="0"/>
              <a:t>A federal appeals court on Wednesday struck down Texas' voter-ID law, which the Supreme Court had blocked last year. The ruling could potentially affect the upcoming elections in a number of states. Here's what you need to know about the ruling. (</a:t>
            </a:r>
            <a:r>
              <a:rPr lang="en-US" sz="800" dirty="0" err="1"/>
              <a:t>Claritza</a:t>
            </a:r>
            <a:r>
              <a:rPr lang="en-US" sz="800" dirty="0"/>
              <a:t> Jimenez/The Washington Post) A federal appeals court on Wednesday struck down Texas' voter-ID law, which the Supreme Court had blocked last year. The ruling could potentially affect the upcoming elections in a number of states. Here's what you need to know about the ruling. (</a:t>
            </a:r>
            <a:r>
              <a:rPr lang="en-US" sz="800" dirty="0" err="1"/>
              <a:t>Claritza</a:t>
            </a:r>
            <a:r>
              <a:rPr lang="en-US" sz="800" dirty="0"/>
              <a:t> Jimenez/The Washington Post) A federal appeals court on Wednesday struck down Texas' voter-ID law, which the Supreme Court had blocked last year. The ruling could potentially affect the upcoming elections in a number of states. Here's what you need to know about the ruling. (</a:t>
            </a:r>
            <a:r>
              <a:rPr lang="en-US" sz="800" dirty="0" err="1"/>
              <a:t>Claritza</a:t>
            </a:r>
            <a:r>
              <a:rPr lang="en-US" sz="800" dirty="0"/>
              <a:t> Jimenez/The Washington Post) The Supreme Court on Tuesday dealt a major setback to Texas — and to Republican efforts to restrict the vote — by gutting the law that the high court had upheld last year. In doing so, the justices left in place one provision of the law — a requirement that voters show one of seven acceptable forms of photo identification at the polls to </a:t>
            </a:r>
            <a:r>
              <a:rPr lang="en-US" sz="800" dirty="0" err="1"/>
              <a:t>castRails</a:t>
            </a:r>
            <a:r>
              <a:rPr lang="en-US" sz="800" dirty="0"/>
              <a:t> in the Garden - VR MMO Heaven Forest NIGHTS Heaven Island - VR MMO Heaven Island Life Heavenly Battle </a:t>
            </a:r>
            <a:r>
              <a:rPr lang="en-US" sz="800" dirty="0" err="1"/>
              <a:t>Heavenstrike</a:t>
            </a:r>
            <a:r>
              <a:rPr lang="en-US" sz="800" dirty="0"/>
              <a:t> Rivals® Heavily Armed Heavy Bullets Heavy Fire: Afghanistan Heavy Fire: Shattered Spear Heavy Gear Assault Heavy Metal Machines </a:t>
            </a:r>
            <a:r>
              <a:rPr lang="en-US" sz="800" dirty="0" err="1"/>
              <a:t>Heckabomb</a:t>
            </a:r>
            <a:r>
              <a:rPr lang="en-US" sz="800" dirty="0"/>
              <a:t> Hegemony III: Clash of the Ancients Hegemony Rome: The Rise of Caesar </a:t>
            </a:r>
            <a:r>
              <a:rPr lang="en-US" sz="800" dirty="0" err="1"/>
              <a:t>Heileen</a:t>
            </a:r>
            <a:r>
              <a:rPr lang="en-US" sz="800" dirty="0"/>
              <a:t> 1: Sail Away </a:t>
            </a:r>
            <a:r>
              <a:rPr lang="en-US" sz="800" dirty="0" err="1"/>
              <a:t>Heileen</a:t>
            </a:r>
            <a:r>
              <a:rPr lang="en-US" sz="800" dirty="0"/>
              <a:t> 2: The Hands Of Fate </a:t>
            </a:r>
            <a:r>
              <a:rPr lang="en-US" sz="800" dirty="0" err="1"/>
              <a:t>Heileen</a:t>
            </a:r>
            <a:r>
              <a:rPr lang="en-US" sz="800" dirty="0"/>
              <a:t> 3: New Horizons Heirs And Graces </a:t>
            </a:r>
            <a:r>
              <a:rPr lang="en-US" sz="800" dirty="0" err="1"/>
              <a:t>Hektor</a:t>
            </a:r>
            <a:r>
              <a:rPr lang="en-US" sz="800" dirty="0"/>
              <a:t> </a:t>
            </a:r>
            <a:r>
              <a:rPr lang="en-US" sz="800" dirty="0" err="1"/>
              <a:t>Heldric</a:t>
            </a:r>
            <a:r>
              <a:rPr lang="en-US" sz="800" dirty="0"/>
              <a:t> - The legend of the shoemaker Helen's Mysterious Castle Heli Heroes Heliborne Helium Rain Hell Girls Hell Warders </a:t>
            </a:r>
            <a:r>
              <a:rPr lang="en-US" sz="800" dirty="0" err="1"/>
              <a:t>HellAngel</a:t>
            </a:r>
            <a:r>
              <a:rPr lang="en-US" sz="800" dirty="0"/>
              <a:t> </a:t>
            </a:r>
            <a:r>
              <a:rPr lang="en-US" sz="800" dirty="0" err="1"/>
              <a:t>Hellblade</a:t>
            </a:r>
            <a:r>
              <a:rPr lang="en-US" sz="800" dirty="0"/>
              <a:t>: </a:t>
            </a:r>
            <a:r>
              <a:rPr lang="en-US" sz="800" dirty="0" err="1"/>
              <a:t>Senua's</a:t>
            </a:r>
            <a:r>
              <a:rPr lang="en-US" sz="800" dirty="0"/>
              <a:t> Sacrifice Hellenica </a:t>
            </a:r>
            <a:r>
              <a:rPr lang="en-US" sz="800" dirty="0" err="1"/>
              <a:t>HellGunner</a:t>
            </a:r>
            <a:r>
              <a:rPr lang="en-US" sz="800" dirty="0"/>
              <a:t> HELLION Hello From Indiana HELLO LADY! Hello Neighbor </a:t>
            </a:r>
            <a:r>
              <a:rPr lang="en-US" sz="800" dirty="0" err="1"/>
              <a:t>Hell`S</a:t>
            </a:r>
            <a:r>
              <a:rPr lang="en-US" sz="800" dirty="0"/>
              <a:t> Little Story Helmet Heroes Henry The Hamster Handler VR Hentai Hentai Girl Hentai Puzzle Hentai: Exposed Her Story Herald: An Interactive Period Drama Herding Dog Hero and Daughter+ Hero Barrier Hero Battle Hero Boy Hero Defense Hero Generations Hero Generations: </a:t>
            </a:r>
            <a:r>
              <a:rPr lang="en-US" sz="800" dirty="0" err="1"/>
              <a:t>ReGen</a:t>
            </a:r>
            <a:r>
              <a:rPr lang="en-US" sz="800" dirty="0"/>
              <a:t> Hero of the Kingdom Hero of the Kingdom II Hero of the Kingdom III Hero Quest: Tower Conflict Hero Siege Hero Zero Hero's Song Hero-U: Rogue to Redemption Heroes &amp; Legends: Conquerors of </a:t>
            </a:r>
            <a:r>
              <a:rPr lang="en-US" sz="800" dirty="0" err="1"/>
              <a:t>Kolhar</a:t>
            </a:r>
            <a:r>
              <a:rPr lang="en-US" sz="800" dirty="0"/>
              <a:t> Heroes Never Lose: Professor2 weeks long 21 votes #32 Popular Session 0 top tens 2015! #31 Rory got bored looking "The Internet Explained" on YouTube... so he decided to put on a show! He talks about the history of the Internet and what it has done for our daily </a:t>
            </a:r>
            <a:r>
              <a:rPr lang="en-US" sz="800" dirty="0" err="1"/>
              <a:t>lives.This</a:t>
            </a:r>
            <a:r>
              <a:rPr lang="en-US" sz="800" dirty="0"/>
              <a:t> post may contain referral/affiliate links. If you buy something, MSA may earn a commission. Read the full disclosure We have the exclusive First Look spoilers for the October 2016 Birchbox! (Thanks to reader Sarah for the heads-up!) Each box will include: A selection of 5-star beauty products, from brands including L'Oréal, </a:t>
            </a:r>
            <a:r>
              <a:rPr lang="en-US" sz="800" dirty="0" err="1"/>
              <a:t>Smashbox</a:t>
            </a:r>
            <a:r>
              <a:rPr lang="en-US" sz="800" dirty="0"/>
              <a:t>, and more A mystery beauty product with value of at least $45 A surprise gift And you'll also receive a bonus item (valued at at least $12.50) when you sign-up. Here are the details for this month's box: Birchbox October 2016 Box – $45 Value Check out our Birchbox reviews to learn more about this monthly beauty subscription box! Liz is the founder of My Subscription Addiction. She's been hooked on subscription boxes since 2011 thanks to </a:t>
            </a:r>
            <a:r>
              <a:rPr lang="en-US" sz="800" dirty="0" err="1"/>
              <a:t>BirchFormer</a:t>
            </a:r>
            <a:r>
              <a:rPr lang="en-US" sz="800" dirty="0"/>
              <a:t> top American financial regulation lawmaker Mary Ferguson could offer crucial leadership services moving Democratic-only Pennsylvania through </a:t>
            </a:r>
            <a:r>
              <a:rPr lang="en-US" sz="800" dirty="0" err="1"/>
              <a:t>unchidden</a:t>
            </a:r>
            <a:r>
              <a:rPr lang="en-US" sz="800" dirty="0"/>
              <a:t> regulatory turmoil facing states reeling. She can also help Democrats in Congress who are struggling to defend a number of seats they won in 2010, including the seat held by Sen. Bob Casey Robert (Bob) Patrick </a:t>
            </a:r>
            <a:r>
              <a:rPr lang="en-US" sz="800" dirty="0" err="1"/>
              <a:t>CaseyDems</a:t>
            </a:r>
            <a:r>
              <a:rPr lang="en-US" sz="800" dirty="0"/>
              <a:t> hold edge in Rust Belt Senate races: poll Malnutrition Awareness Week spotlights the importance of national nutrition programs Poll: Democrats hold big leads in Pennsylvania Senate, governor races MORE (D). ADVERTISEMENT The two are the most endangered Democrats in the House. Casey, who is facing a tough race to keep his seat, could be a prime target for Republicans, who have been trying to unseat him ever since he was appointed in 2011. His district is one of 10 in Pennsylvania with a GOP majority. Ferguson, a former member of the House Financial Services Committee, has been a leader of the opposition to the Dodd-Frank financial reform law. She recently announced her candidacy for Senate, and could help Senate Democrats win back the seat held by Sen. Scott Brown Scott Eric </a:t>
            </a:r>
            <a:r>
              <a:rPr lang="en-US" sz="800" dirty="0" err="1"/>
              <a:t>TrumpAvenatti</a:t>
            </a:r>
            <a:r>
              <a:rPr lang="en-US" sz="800" dirty="0"/>
              <a:t>: Third Kavanaugh accuser will prove credible against Kavanaugh, other 'privileged white guys' who defend him Grassley's office says </a:t>
            </a:r>
            <a:r>
              <a:rPr lang="en-US" sz="800" dirty="0" err="1"/>
              <a:t>itGin</a:t>
            </a:r>
            <a:r>
              <a:rPr lang="en-US" sz="800" dirty="0"/>
              <a:t> Fractions In Alcoholic </a:t>
            </a:r>
            <a:r>
              <a:rPr lang="en-US" sz="800" dirty="0" err="1"/>
              <a:t>BrewMigal</a:t>
            </a:r>
            <a:r>
              <a:rPr lang="en-US" sz="800" dirty="0"/>
              <a:t> "</a:t>
            </a:r>
            <a:r>
              <a:rPr lang="en-US" sz="800" dirty="0" err="1"/>
              <a:t>ElbowDropse</a:t>
            </a:r>
            <a:r>
              <a:rPr lang="en-US" sz="800" dirty="0"/>
              <a:t>/</a:t>
            </a:r>
            <a:r>
              <a:rPr lang="en-US" sz="800" dirty="0" err="1"/>
              <a:t>Zaknoratraseru</a:t>
            </a:r>
            <a:r>
              <a:rPr lang="en-US" sz="800" dirty="0"/>
              <a:t>" </a:t>
            </a:r>
            <a:r>
              <a:rPr lang="en-US" sz="800" dirty="0" err="1"/>
              <a:t>Shattil</a:t>
            </a:r>
            <a:r>
              <a:rPr lang="en-US" sz="800" dirty="0"/>
              <a:t> is a professional CS:GO player. He is currently playing for </a:t>
            </a:r>
            <a:r>
              <a:rPr lang="en-US" sz="800" dirty="0" err="1"/>
              <a:t>HellRaisers</a:t>
            </a:r>
            <a:r>
              <a:rPr lang="en-US" sz="800" dirty="0"/>
              <a:t>. Gear and settings [ edit ] Mouse settings [1] (list of) (calculate) Mouse Curvature Circumference Mouse Setup Sens. Zoom Raw. ZOWIE by BenQ ZA14 1168 MPI 0.762 deg/mm 21.3 in/rev 47.4 cm/rev 400 CPI @ 1000 Hz 2.8 1 On 600 Last updated on 2017-01-15 (119 days ago). Mouse Mousepad ZOWIE by BenQ ZA14 (X) ZA14 (O) SteelSeries </a:t>
            </a:r>
            <a:r>
              <a:rPr lang="en-US" sz="800" dirty="0" err="1"/>
              <a:t>QcK</a:t>
            </a:r>
            <a:r>
              <a:rPr lang="en-US" sz="800" dirty="0"/>
              <a:t> Heavy Monitor Refresh rate In-game resolution Scaling ZOWIE by BenQ XL2540 240 Hz 1024×768 Black Bars Keyboard Headset Logitech G400 Last updated on 2017-01-15 (119 days ago). Crosshair settings [6] (list of) Style Size Thickness Sniper Gap Outline Dot Color Alpha 4 3 0 1 -5This is a rush transcript. Copy may not be in its final form. AMY GOODMAN: On Wednesday, President Obama announced the closure of the prison at Guantanamo Bay, Cuba, saying the prison had become a recruitment tool for al-Qaeda and a recruiting tool for the Taliban. The president also called for a transfer of the remaining 166 detainees to U.S. prisons. The decision came after a review of the prison conducted by his administration. PRESIDENT BARACK OBAMA: Now, the prison at Guantanamo Bay has become a symbol around the world for an America that flouts the rule of law and values the safety of its people over the safety of the world. It's time for the United States to send a new message to the world: We're not looking to prosecute individuals based on who they are or where they came from. We're looking to prosecute terrorists, and we're going to do it with speed and conviction. I've ordered a review of the cases of those currently detained. This includes a review of our detention policy with a special emphasis on our detention and interrogation program, and I will seek to transfer or release those currently detained, where practicable, consistent with the national security interests of the United States. The review will be a top[136] =&gt; 2013-08-06 [</a:t>
            </a:r>
            <a:r>
              <a:rPr lang="en-US" sz="800" dirty="0" err="1"/>
              <a:t>displayText</a:t>
            </a:r>
            <a:r>
              <a:rPr lang="en-US" sz="800" dirty="0"/>
              <a:t>] =&gt; Passed/agreed to in House: On passage Passed by recorded vote: 230 - 180 (Roll no. 603).(text: CR H8184-8188) [</a:t>
            </a:r>
            <a:r>
              <a:rPr lang="en-US" sz="800" dirty="0" err="1"/>
              <a:t>externalActionCode</a:t>
            </a:r>
            <a:r>
              <a:rPr lang="en-US" sz="800" dirty="0"/>
              <a:t>] =&gt; 8000 [description] =&gt; Passed House ) Passed Senate Array ( [</a:t>
            </a:r>
            <a:r>
              <a:rPr lang="en-US" sz="800" dirty="0" err="1"/>
              <a:t>actionDate</a:t>
            </a:r>
            <a:r>
              <a:rPr lang="en-US" sz="800" dirty="0"/>
              <a:t>] =&gt; 2013-08-08 [</a:t>
            </a:r>
            <a:r>
              <a:rPr lang="en-US" sz="800" dirty="0" err="1"/>
              <a:t>displayText</a:t>
            </a:r>
            <a:r>
              <a:rPr lang="en-US" sz="800" dirty="0"/>
              <a:t>] =&gt; Passed/agreed to in Senate: Passed Senate without amendment by Unanimous Consent.(consideration: CR S6495) [</a:t>
            </a:r>
            <a:r>
              <a:rPr lang="en-US" sz="800" dirty="0" err="1"/>
              <a:t>externalActionCode</a:t>
            </a:r>
            <a:r>
              <a:rPr lang="en-US" sz="800" dirty="0"/>
              <a:t>] =&gt; 17000 [description] =&gt; Passed Senate ) To President Array ( [</a:t>
            </a:r>
            <a:r>
              <a:rPr lang="en-US" sz="800" dirty="0" err="1"/>
              <a:t>actionDate</a:t>
            </a:r>
            <a:r>
              <a:rPr lang="en-US" sz="800" dirty="0"/>
              <a:t>] =&gt; 2013-08-12 [</a:t>
            </a:r>
            <a:r>
              <a:rPr lang="en-US" sz="800" dirty="0" err="1"/>
              <a:t>displayText</a:t>
            </a:r>
            <a:r>
              <a:rPr lang="en-US" sz="800" dirty="0"/>
              <a:t>] =&gt; Presented to President. [</a:t>
            </a:r>
            <a:r>
              <a:rPr lang="en-US" sz="800" dirty="0" err="1"/>
              <a:t>externalActionCode</a:t>
            </a:r>
            <a:r>
              <a:rPr lang="en-US" sz="800" dirty="0"/>
              <a:t>] =&gt; 28000 [description] =&gt; To President ) Became Law Array ( [</a:t>
            </a:r>
            <a:r>
              <a:rPr lang="en-US" sz="800" dirty="0" err="1"/>
              <a:t>actionDate</a:t>
            </a:r>
            <a:r>
              <a:rPr lang="en-US" sz="800" dirty="0"/>
              <a:t>] =&gt; 2013-08-16 [</a:t>
            </a:r>
            <a:r>
              <a:rPr lang="en-US" sz="800" dirty="0" err="1"/>
              <a:t>displayText</a:t>
            </a:r>
            <a:r>
              <a:rPr lang="en-US" sz="800" dirty="0"/>
              <a:t>] =&gt; Became Public Law No: 113-119. [</a:t>
            </a:r>
            <a:r>
              <a:rPr lang="en-US" sz="800" dirty="0" err="1"/>
              <a:t>externalActionCode</a:t>
            </a:r>
            <a:r>
              <a:rPr lang="en-US" sz="800" dirty="0"/>
              <a:t>] =&gt; 36000 [description] =&gt; Became Law ) LAW 64. H.R.3580 — 113th Congress (2013-2014) To amend the Internal Revenue Code of 1986 to exclude from gross income disbursements made to an eligible organization for distribution to qualified persons in furtherance of an activity to further religious, charitable, scientific, literary, or educational </a:t>
            </a:r>
            <a:r>
              <a:rPr lang="en-US" sz="800" dirty="0" err="1"/>
              <a:t>purposesA</a:t>
            </a:r>
            <a:r>
              <a:rPr lang="en-US" sz="800" dirty="0"/>
              <a:t> federal judge in Manhattan ordered President Donald Trump on Tuesday to give up his business empire to avoid conflicts of interest, but left the door open for the president to retain a stake in his businesses. In a ruling that could have far-reaching consequences, U.S. District Judge George Daniels said </a:t>
            </a:r>
            <a:r>
              <a:rPr lang="en-US" sz="800" dirty="0" err="1"/>
              <a:t>Mr</a:t>
            </a:r>
            <a:r>
              <a:rPr lang="en-US" sz="800" dirty="0"/>
              <a:t> Trump's businesses could continue operating without violating the Constitution, but the court did not require him to sell or divest himself of them. "This case does not involve an unconstitutional conflict of interest," </a:t>
            </a:r>
            <a:r>
              <a:rPr lang="en-US" sz="800" dirty="0" err="1"/>
              <a:t>Mr</a:t>
            </a:r>
            <a:r>
              <a:rPr lang="en-US" sz="800" dirty="0"/>
              <a:t> Daniels wrote. The ruling came days after </a:t>
            </a:r>
            <a:r>
              <a:rPr lang="en-US" sz="800" dirty="0" err="1"/>
              <a:t>Mr</a:t>
            </a:r>
            <a:r>
              <a:rPr lang="en-US" sz="800" dirty="0"/>
              <a:t> Trump issued an executive order that effectively gave his sons, including senior White House adviser Donald Trump Jr., control of the family business, the Trump Organization. The order did not divest the president of any interest in the company. </a:t>
            </a:r>
            <a:r>
              <a:rPr lang="en-US" sz="800" dirty="0" err="1"/>
              <a:t>Mr</a:t>
            </a:r>
            <a:r>
              <a:rPr lang="en-US" sz="800" dirty="0"/>
              <a:t> Trump is the president of the Trump </a:t>
            </a:r>
            <a:r>
              <a:rPr lang="en-US" sz="800" dirty="0" err="1"/>
              <a:t>Organisation</a:t>
            </a:r>
            <a:r>
              <a:rPr lang="en-US" sz="800" dirty="0"/>
              <a:t>, whose business interests include Trump Tower in New York City and a variety of other assets. Shape Created with Sketch. Trump Inauguration protests around the World Show all 14 left Created with Sketch. right Created with Sketch. Shape Created with Sketch. Trump Inauguration protests around the World 1/14 Activists from Greenpeace display a message reading "</a:t>
            </a:r>
            <a:r>
              <a:rPr lang="en-US" sz="800" dirty="0" err="1"/>
              <a:t>Mr</a:t>
            </a:r>
            <a:r>
              <a:rPr lang="en-US" sz="800" dirty="0"/>
              <a:t> President, walls divide. Build Bridges!" along the Berlin wall in Berlin </a:t>
            </a:r>
            <a:r>
              <a:rPr lang="en-US" sz="800" dirty="0" err="1"/>
              <a:t>on"What</a:t>
            </a:r>
            <a:r>
              <a:rPr lang="en-US" sz="800" dirty="0"/>
              <a:t> people believe one year before this horrific happening makes fools seem serious like I'll bring ISIS straight along... in February," said </a:t>
            </a:r>
            <a:r>
              <a:rPr lang="en-US" sz="800" dirty="0" err="1"/>
              <a:t>Mr</a:t>
            </a:r>
            <a:r>
              <a:rPr lang="en-US" sz="800" dirty="0"/>
              <a:t> Farage in a speech to UKIP's annual conference in London. He added: "It is time to stop talking about ISIS, to stop making speeches about 'we are going to defeat them'... to get serious. It is time to do what we are actually good at, which is defeating </a:t>
            </a:r>
            <a:r>
              <a:rPr lang="en-US" sz="800" dirty="0" err="1"/>
              <a:t>Labour</a:t>
            </a:r>
            <a:r>
              <a:rPr lang="en-US" sz="800" dirty="0"/>
              <a:t> in a general election." But the UKIP leader said he believed it was possible to defeat Islamic State "one way or another" and that there would be no easy way of tackling the issue. "There is no way of defeating them one way or another," said </a:t>
            </a:r>
            <a:r>
              <a:rPr lang="en-US" sz="800" dirty="0" err="1"/>
              <a:t>Mr</a:t>
            </a:r>
            <a:r>
              <a:rPr lang="en-US" sz="800" dirty="0"/>
              <a:t> Farage. "There is only getting on with it - doing all of the very simple things that we all know will actually have an impact." Shape Created with Sketch. In pictures: The rise of Isis Show all 74 left Created with Sketch. right Created with Sketch. Shape Created with Sketch. In pictures: The rise of Isis 1/74 Isis fighters Fighters of the Islamic State wave the group's flag from a damaged display of a government fighter jet following the battle for the Tabqa air base, in Raqqa, Syria AP 2/74 </a:t>
            </a:r>
            <a:r>
              <a:rPr lang="en-US" sz="800" dirty="0" err="1"/>
              <a:t>IsisThe</a:t>
            </a:r>
            <a:r>
              <a:rPr lang="en-US" sz="800" dirty="0"/>
              <a:t> New Hampshire Senate on Monday confirmed the nomination of Sen. John McCain John Sidney </a:t>
            </a:r>
            <a:r>
              <a:rPr lang="en-US" sz="800" dirty="0" err="1"/>
              <a:t>McCainUpcoming</a:t>
            </a:r>
            <a:r>
              <a:rPr lang="en-US" sz="800" dirty="0"/>
              <a:t> Kavanaugh hearing: Truth or consequences How the Trump tax law passed: Dealing with a health care hangover Kavanaugh's fate rests with Sen. Collins MORE's (R-Ariz.) replacement as the committee chairman of the Senate Armed Services Committee, which is chaired by Sen. Jack Reed John (Jack) Francis </a:t>
            </a:r>
            <a:r>
              <a:rPr lang="en-US" sz="800" dirty="0" err="1"/>
              <a:t>ReedAdmiral</a:t>
            </a:r>
            <a:r>
              <a:rPr lang="en-US" sz="800" dirty="0"/>
              <a:t> defends record after coming under investigation in 'Fat Leonard' scandal New York Times: Trump mulling whether to replace Mattis after midterms Overnight Defense: Biden honors McCain at Phoenix memorial service | US considers sending captured ISIS fighters to Gitmo and Iraq | Senators press Trump on ending Yemen civil war MORE (D-R.I.). ADVERTISEMENT McCain's confirmation comes just days after it was announced that the committee was delaying a vote on his nomination until at least July 7. The panel is holding confirmation hearings for five other nominees who were nominated to fill senior Pentagon positions, including the secretaries of the Army, Navy, Air Force and Marine Corps, Defense Secretary Jim Mattis James Norman </a:t>
            </a:r>
            <a:r>
              <a:rPr lang="en-US" sz="800" dirty="0" err="1"/>
              <a:t>MattisTurkey</a:t>
            </a:r>
            <a:r>
              <a:rPr lang="en-US" sz="800" dirty="0"/>
              <a:t>-Russia Idlib agreement: A lesson for the US Trump says willing to meet with Maduro, but keeps 'all options' open Pentagon withdrawing some </a:t>
            </a:r>
            <a:r>
              <a:rPr lang="en-US" sz="800" dirty="0" err="1"/>
              <a:t>missileWispa</a:t>
            </a:r>
            <a:r>
              <a:rPr lang="en-US" sz="800" dirty="0"/>
              <a:t> Campaign Another Sweet Success - A Kinetic Novel </a:t>
            </a:r>
            <a:r>
              <a:rPr lang="en-US" sz="800" dirty="0" err="1"/>
              <a:t>Forgotton</a:t>
            </a:r>
            <a:r>
              <a:rPr lang="en-US" sz="800" dirty="0"/>
              <a:t> Anne FORM forma.8 </a:t>
            </a:r>
            <a:r>
              <a:rPr lang="en-US" sz="800" dirty="0" err="1"/>
              <a:t>Formata</a:t>
            </a:r>
            <a:r>
              <a:rPr lang="en-US" sz="800" dirty="0"/>
              <a:t> Formula Fusion Forsaken Uprising Fort Defense Fort Meow Fortified Fortissimo FA </a:t>
            </a:r>
            <a:r>
              <a:rPr lang="en-US" sz="800" dirty="0" err="1"/>
              <a:t>Fortix</a:t>
            </a:r>
            <a:r>
              <a:rPr lang="en-US" sz="800" dirty="0"/>
              <a:t> </a:t>
            </a:r>
            <a:r>
              <a:rPr lang="en-US" sz="800" dirty="0" err="1"/>
              <a:t>Fortix</a:t>
            </a:r>
            <a:r>
              <a:rPr lang="en-US" sz="800" dirty="0"/>
              <a:t> 2 </a:t>
            </a:r>
            <a:r>
              <a:rPr lang="en-US" sz="800" dirty="0" err="1"/>
              <a:t>FortressCraft</a:t>
            </a:r>
            <a:r>
              <a:rPr lang="en-US" sz="800" dirty="0"/>
              <a:t> Evolved Forward to the Sky Fossil Echo </a:t>
            </a:r>
            <a:r>
              <a:rPr lang="en-US" sz="800" dirty="0" err="1"/>
              <a:t>Foto</a:t>
            </a:r>
            <a:r>
              <a:rPr lang="en-US" sz="800" dirty="0"/>
              <a:t> Flash FOTONICA Foul Play Four Last Things Four Realms </a:t>
            </a:r>
            <a:r>
              <a:rPr lang="en-US" sz="800" dirty="0" err="1"/>
              <a:t>FourChords</a:t>
            </a:r>
            <a:r>
              <a:rPr lang="en-US" sz="800" dirty="0"/>
              <a:t> Guitar Karaoke </a:t>
            </a:r>
            <a:r>
              <a:rPr lang="en-US" sz="800" dirty="0" err="1"/>
              <a:t>Fourtex</a:t>
            </a:r>
            <a:r>
              <a:rPr lang="en-US" sz="800" dirty="0"/>
              <a:t> Jugo Fox &amp; Flock Fox </a:t>
            </a:r>
            <a:r>
              <a:rPr lang="en-US" sz="800" dirty="0" err="1"/>
              <a:t>Hime</a:t>
            </a:r>
            <a:r>
              <a:rPr lang="en-US" sz="800" dirty="0"/>
              <a:t> Fox </a:t>
            </a:r>
            <a:r>
              <a:rPr lang="en-US" sz="800" dirty="0" err="1"/>
              <a:t>Hime</a:t>
            </a:r>
            <a:r>
              <a:rPr lang="en-US" sz="800" dirty="0"/>
              <a:t> Zero Fractal Fracture the Flag Fractured Space Fragmental Fragments of Him Framed Wings Fran Bow Franchise Hockey Manager 2 Franchise Hockey Manager 2014 Franchise Hockey Manager 3 Franchise Hockey Manager 4 Francisca Frankenstein: Master of Death Frantic Freighter Freaky Awesome </a:t>
            </a:r>
            <a:r>
              <a:rPr lang="en-US" sz="800" dirty="0" err="1"/>
              <a:t>Freddi</a:t>
            </a:r>
            <a:r>
              <a:rPr lang="en-US" sz="800" dirty="0"/>
              <a:t> Fish 2: The Case of the Haunted Schoolhouse </a:t>
            </a:r>
            <a:r>
              <a:rPr lang="en-US" sz="800" dirty="0" err="1"/>
              <a:t>Freddi</a:t>
            </a:r>
            <a:r>
              <a:rPr lang="en-US" sz="800" dirty="0"/>
              <a:t> Fish and the Case of the Missing Kelp Seeds Frederic: Evil Strikes Back Frederic: Resurrection of Music Frederic: Resurrection of Music Director's Cut Free to Play Freebie FreeCell Quest Freedom Cry Freedom Fall Freedom Planet Freedom </a:t>
            </a:r>
            <a:r>
              <a:rPr lang="en-US" sz="800" dirty="0" err="1"/>
              <a:t>Poopie</a:t>
            </a:r>
            <a:r>
              <a:rPr lang="en-US" sz="800" dirty="0"/>
              <a:t> Freeman: Guerrilla Warfare </a:t>
            </a:r>
            <a:r>
              <a:rPr lang="en-US" sz="800" dirty="0" err="1"/>
              <a:t>FreeStyle</a:t>
            </a:r>
            <a:r>
              <a:rPr lang="en-US" sz="800" dirty="0"/>
              <a:t> 2: Street Basketball </a:t>
            </a:r>
            <a:r>
              <a:rPr lang="en-US" sz="800" dirty="0" err="1"/>
              <a:t>FreeStyleFootball</a:t>
            </a:r>
            <a:r>
              <a:rPr lang="en-US" sz="800" dirty="0"/>
              <a:t> </a:t>
            </a:r>
            <a:r>
              <a:rPr lang="en-US" sz="800" dirty="0" err="1"/>
              <a:t>FreezeME</a:t>
            </a:r>
            <a:r>
              <a:rPr lang="en-US" sz="800" dirty="0"/>
              <a:t> Frequent</a:t>
            </a:r>
          </a:p>
        </p:txBody>
      </p:sp>
    </p:spTree>
    <p:extLst>
      <p:ext uri="{BB962C8B-B14F-4D97-AF65-F5344CB8AC3E}">
        <p14:creationId xmlns:p14="http://schemas.microsoft.com/office/powerpoint/2010/main" val="1228180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9619-75F1-1F4A-9057-75B82BFFA9F7}"/>
              </a:ext>
            </a:extLst>
          </p:cNvPr>
          <p:cNvSpPr>
            <a:spLocks noGrp="1"/>
          </p:cNvSpPr>
          <p:nvPr>
            <p:ph type="title"/>
          </p:nvPr>
        </p:nvSpPr>
        <p:spPr/>
        <p:txBody>
          <a:bodyPr/>
          <a:lstStyle/>
          <a:p>
            <a:r>
              <a:rPr lang="en-US" dirty="0"/>
              <a:t>Step 2: Find memorized text</a:t>
            </a:r>
          </a:p>
        </p:txBody>
      </p:sp>
      <p:sp>
        <p:nvSpPr>
          <p:cNvPr id="3" name="Content Placeholder 2">
            <a:extLst>
              <a:ext uri="{FF2B5EF4-FFF2-40B4-BE49-F238E27FC236}">
                <a16:creationId xmlns:a16="http://schemas.microsoft.com/office/drawing/2014/main" id="{85BE2269-7C52-7D48-AA0E-91C7E9797CD2}"/>
              </a:ext>
            </a:extLst>
          </p:cNvPr>
          <p:cNvSpPr>
            <a:spLocks noGrp="1"/>
          </p:cNvSpPr>
          <p:nvPr>
            <p:ph idx="1"/>
          </p:nvPr>
        </p:nvSpPr>
        <p:spPr>
          <a:xfrm>
            <a:off x="0" y="1299410"/>
            <a:ext cx="12192000" cy="5558589"/>
          </a:xfrm>
        </p:spPr>
        <p:txBody>
          <a:bodyPr>
            <a:noAutofit/>
          </a:bodyPr>
          <a:lstStyle/>
          <a:p>
            <a:pPr marL="0" indent="0" algn="just">
              <a:buNone/>
            </a:pPr>
            <a:r>
              <a:rPr lang="en-US" sz="800" dirty="0"/>
              <a:t>A federal appeals court on Wednesday struck down Texas' voter-ID law, which the Supreme Court had blocked last year. The ruling could potentially affect the upcoming elections in a number of states. Here's what you need to know about the ruling. </a:t>
            </a:r>
            <a:r>
              <a:rPr lang="en-US" sz="800" dirty="0">
                <a:solidFill>
                  <a:srgbClr val="FF0000"/>
                </a:solidFill>
              </a:rPr>
              <a:t>(</a:t>
            </a:r>
            <a:r>
              <a:rPr lang="en-US" sz="800" dirty="0" err="1">
                <a:solidFill>
                  <a:srgbClr val="FF0000"/>
                </a:solidFill>
              </a:rPr>
              <a:t>Claritza</a:t>
            </a:r>
            <a:r>
              <a:rPr lang="en-US" sz="800" dirty="0">
                <a:solidFill>
                  <a:srgbClr val="FF0000"/>
                </a:solidFill>
              </a:rPr>
              <a:t> Jimenez/The Washington Post)</a:t>
            </a:r>
            <a:r>
              <a:rPr lang="en-US" sz="800" dirty="0"/>
              <a:t> A federal appeals court on Wednesday struck down Texas' voter-ID law, which the Supreme Court had blocked last year. The ruling could potentially affect the upcoming elections in a number of states. Here's what you need to know about the ruling. (</a:t>
            </a:r>
            <a:r>
              <a:rPr lang="en-US" sz="800" dirty="0" err="1"/>
              <a:t>Claritza</a:t>
            </a:r>
            <a:r>
              <a:rPr lang="en-US" sz="800" dirty="0"/>
              <a:t> Jimenez/The Washington Post) A federal appeals court on Wednesday struck down Texas' voter-ID law, which the Supreme Court had blocked last year. The ruling could potentially affect the upcoming elections in a number of states. Here's what you need to know about the ruling. (</a:t>
            </a:r>
            <a:r>
              <a:rPr lang="en-US" sz="800" dirty="0" err="1"/>
              <a:t>Claritza</a:t>
            </a:r>
            <a:r>
              <a:rPr lang="en-US" sz="800" dirty="0"/>
              <a:t> Jimenez/The Washington Post) The Supreme Court on Tuesday dealt a major setback to Texas — and to Republican efforts to restrict the vote — by gutting the law that the high court had upheld last year. In doing so, the justices left in place one provision of the law — a requirement that voters show one of seven acceptable forms of photo identification at the polls to </a:t>
            </a:r>
            <a:r>
              <a:rPr lang="en-US" sz="800" dirty="0" err="1"/>
              <a:t>castRails</a:t>
            </a:r>
            <a:r>
              <a:rPr lang="en-US" sz="800" dirty="0"/>
              <a:t> in the Garden - </a:t>
            </a:r>
            <a:r>
              <a:rPr lang="en-US" sz="800" dirty="0">
                <a:solidFill>
                  <a:srgbClr val="FF0000"/>
                </a:solidFill>
              </a:rPr>
              <a:t>VR MMO Heaven Forest NIGHTS Heaven Island - VR MMO Heaven Island Life Heavenly Battle </a:t>
            </a:r>
            <a:r>
              <a:rPr lang="en-US" sz="800" dirty="0" err="1">
                <a:solidFill>
                  <a:srgbClr val="FF0000"/>
                </a:solidFill>
              </a:rPr>
              <a:t>Heavenstrike</a:t>
            </a:r>
            <a:r>
              <a:rPr lang="en-US" sz="800" dirty="0">
                <a:solidFill>
                  <a:srgbClr val="FF0000"/>
                </a:solidFill>
              </a:rPr>
              <a:t> Rivals® Heavily Armed Heavy Bullets Heavy Fire: Afghanistan Heavy Fire: Shattered Spear Heavy Gear Assault Heavy Metal Machines </a:t>
            </a:r>
            <a:r>
              <a:rPr lang="en-US" sz="800" dirty="0" err="1">
                <a:solidFill>
                  <a:srgbClr val="FF0000"/>
                </a:solidFill>
              </a:rPr>
              <a:t>Heckabomb</a:t>
            </a:r>
            <a:r>
              <a:rPr lang="en-US" sz="800" dirty="0">
                <a:solidFill>
                  <a:srgbClr val="FF0000"/>
                </a:solidFill>
              </a:rPr>
              <a:t> Hegemony III: Clash of the Ancients Hegemony Rome: The Rise of Caesar </a:t>
            </a:r>
            <a:r>
              <a:rPr lang="en-US" sz="800" dirty="0" err="1">
                <a:solidFill>
                  <a:srgbClr val="FF0000"/>
                </a:solidFill>
              </a:rPr>
              <a:t>Heileen</a:t>
            </a:r>
            <a:r>
              <a:rPr lang="en-US" sz="800" dirty="0">
                <a:solidFill>
                  <a:srgbClr val="FF0000"/>
                </a:solidFill>
              </a:rPr>
              <a:t> 1: Sail Away </a:t>
            </a:r>
            <a:r>
              <a:rPr lang="en-US" sz="800" dirty="0" err="1">
                <a:solidFill>
                  <a:srgbClr val="FF0000"/>
                </a:solidFill>
              </a:rPr>
              <a:t>Heileen</a:t>
            </a:r>
            <a:r>
              <a:rPr lang="en-US" sz="800" dirty="0">
                <a:solidFill>
                  <a:srgbClr val="FF0000"/>
                </a:solidFill>
              </a:rPr>
              <a:t> 2: The Hands Of Fate </a:t>
            </a:r>
            <a:r>
              <a:rPr lang="en-US" sz="800" dirty="0" err="1">
                <a:solidFill>
                  <a:srgbClr val="FF0000"/>
                </a:solidFill>
              </a:rPr>
              <a:t>Heileen</a:t>
            </a:r>
            <a:r>
              <a:rPr lang="en-US" sz="800" dirty="0">
                <a:solidFill>
                  <a:srgbClr val="FF0000"/>
                </a:solidFill>
              </a:rPr>
              <a:t> 3: New Horizons Heirs And Graces </a:t>
            </a:r>
            <a:r>
              <a:rPr lang="en-US" sz="800" dirty="0" err="1">
                <a:solidFill>
                  <a:srgbClr val="FF0000"/>
                </a:solidFill>
              </a:rPr>
              <a:t>Hektor</a:t>
            </a:r>
            <a:r>
              <a:rPr lang="en-US" sz="800" dirty="0">
                <a:solidFill>
                  <a:srgbClr val="FF0000"/>
                </a:solidFill>
              </a:rPr>
              <a:t> </a:t>
            </a:r>
            <a:r>
              <a:rPr lang="en-US" sz="800" dirty="0" err="1">
                <a:solidFill>
                  <a:srgbClr val="FF0000"/>
                </a:solidFill>
              </a:rPr>
              <a:t>Heldric</a:t>
            </a:r>
            <a:r>
              <a:rPr lang="en-US" sz="800" dirty="0">
                <a:solidFill>
                  <a:srgbClr val="FF0000"/>
                </a:solidFill>
              </a:rPr>
              <a:t> - The legend of the shoemaker Helen's Mysterious Castle Heli Heroes Heliborne Helium Rain Hell Girls Hell Warders </a:t>
            </a:r>
            <a:r>
              <a:rPr lang="en-US" sz="800" dirty="0" err="1">
                <a:solidFill>
                  <a:srgbClr val="FF0000"/>
                </a:solidFill>
              </a:rPr>
              <a:t>HellAngel</a:t>
            </a:r>
            <a:r>
              <a:rPr lang="en-US" sz="800" dirty="0">
                <a:solidFill>
                  <a:srgbClr val="FF0000"/>
                </a:solidFill>
              </a:rPr>
              <a:t> </a:t>
            </a:r>
            <a:r>
              <a:rPr lang="en-US" sz="800" dirty="0" err="1">
                <a:solidFill>
                  <a:srgbClr val="FF0000"/>
                </a:solidFill>
              </a:rPr>
              <a:t>Hellblade</a:t>
            </a:r>
            <a:r>
              <a:rPr lang="en-US" sz="800" dirty="0">
                <a:solidFill>
                  <a:srgbClr val="FF0000"/>
                </a:solidFill>
              </a:rPr>
              <a:t>: </a:t>
            </a:r>
            <a:r>
              <a:rPr lang="en-US" sz="800" dirty="0" err="1">
                <a:solidFill>
                  <a:srgbClr val="FF0000"/>
                </a:solidFill>
              </a:rPr>
              <a:t>Senua's</a:t>
            </a:r>
            <a:r>
              <a:rPr lang="en-US" sz="800" dirty="0">
                <a:solidFill>
                  <a:srgbClr val="FF0000"/>
                </a:solidFill>
              </a:rPr>
              <a:t> Sacrifice Hellenica </a:t>
            </a:r>
            <a:r>
              <a:rPr lang="en-US" sz="800" dirty="0" err="1">
                <a:solidFill>
                  <a:srgbClr val="FF0000"/>
                </a:solidFill>
              </a:rPr>
              <a:t>HellGunner</a:t>
            </a:r>
            <a:r>
              <a:rPr lang="en-US" sz="800" dirty="0">
                <a:solidFill>
                  <a:srgbClr val="FF0000"/>
                </a:solidFill>
              </a:rPr>
              <a:t> HELLION Hello From Indiana HELLO LADY! Hello Neighbor </a:t>
            </a:r>
            <a:r>
              <a:rPr lang="en-US" sz="800" dirty="0" err="1">
                <a:solidFill>
                  <a:srgbClr val="FF0000"/>
                </a:solidFill>
              </a:rPr>
              <a:t>Hell`S</a:t>
            </a:r>
            <a:r>
              <a:rPr lang="en-US" sz="800" dirty="0">
                <a:solidFill>
                  <a:srgbClr val="FF0000"/>
                </a:solidFill>
              </a:rPr>
              <a:t> Little Story Helmet Heroes Henry The Hamster Handler VR Hentai Hentai Girl Hentai Puzzle Hentai: Exposed Her Story Herald: An Interactive Period Drama Herding Dog Hero and Daughter+ Hero Barrier Hero Battle Hero Boy Hero Defense Hero Generations Hero Generations: </a:t>
            </a:r>
            <a:r>
              <a:rPr lang="en-US" sz="800" dirty="0" err="1">
                <a:solidFill>
                  <a:srgbClr val="FF0000"/>
                </a:solidFill>
              </a:rPr>
              <a:t>ReGen</a:t>
            </a:r>
            <a:r>
              <a:rPr lang="en-US" sz="800" dirty="0">
                <a:solidFill>
                  <a:srgbClr val="FF0000"/>
                </a:solidFill>
              </a:rPr>
              <a:t> Hero of the Kingdom Hero of the Kingdom II Hero of the Kingdom III Hero Quest: Tower Conflict Hero Siege Hero Zero Hero's Song Hero-U: Rogue to Redemption Heroes &amp; Legends: Conquerors of </a:t>
            </a:r>
            <a:r>
              <a:rPr lang="en-US" sz="800" dirty="0" err="1">
                <a:solidFill>
                  <a:srgbClr val="FF0000"/>
                </a:solidFill>
              </a:rPr>
              <a:t>Kolhar</a:t>
            </a:r>
            <a:r>
              <a:rPr lang="en-US" sz="800" dirty="0">
                <a:solidFill>
                  <a:srgbClr val="FF0000"/>
                </a:solidFill>
              </a:rPr>
              <a:t> Heroes Never Lose: Professor</a:t>
            </a:r>
            <a:r>
              <a:rPr lang="en-US" sz="800" dirty="0"/>
              <a:t>2 weeks long 21 votes #32 Popular Session 0 top tens 2015! #31 Rory got bored looking "The Internet Explained" on YouTube... so he decided to put on a show! He talks about the history of the Internet and what it has done for our daily </a:t>
            </a:r>
            <a:r>
              <a:rPr lang="en-US" sz="800" dirty="0" err="1"/>
              <a:t>lives.This</a:t>
            </a:r>
            <a:r>
              <a:rPr lang="en-US" sz="800" dirty="0"/>
              <a:t> post may contain referral/affiliate links. </a:t>
            </a:r>
            <a:r>
              <a:rPr lang="en-US" sz="800" dirty="0">
                <a:solidFill>
                  <a:srgbClr val="FF0000"/>
                </a:solidFill>
              </a:rPr>
              <a:t>If you buy something, MSA may earn a commission. Read the full disclosure We have the exclusive First Look spoilers for the October 2016 Birchbox! (Thanks to reader Sarah for the heads-up!)</a:t>
            </a:r>
            <a:r>
              <a:rPr lang="en-US" sz="800" dirty="0"/>
              <a:t> Each box will include: A selection of 5-star beauty products, from brands including L'Oréal, </a:t>
            </a:r>
            <a:r>
              <a:rPr lang="en-US" sz="800" dirty="0" err="1"/>
              <a:t>Smashbox</a:t>
            </a:r>
            <a:r>
              <a:rPr lang="en-US" sz="800" dirty="0"/>
              <a:t>, and more A mystery beauty product with value of at least $45 A surprise gift And you'll also receive a bonus item (valued at at least $12.50) when you sign-up. Here are the details for this month's box: Birchbox October 2016 Box – $45 Value Check out our Birchbox reviews to learn more about this monthly beauty subscription box! </a:t>
            </a:r>
            <a:r>
              <a:rPr lang="en-US" sz="800" dirty="0">
                <a:solidFill>
                  <a:srgbClr val="FF0000"/>
                </a:solidFill>
              </a:rPr>
              <a:t>Liz is the founder of My Subscription Addiction. She's been hooked on subscription boxes</a:t>
            </a:r>
            <a:r>
              <a:rPr lang="en-US" sz="800" dirty="0"/>
              <a:t> since 2011 thanks to </a:t>
            </a:r>
            <a:r>
              <a:rPr lang="en-US" sz="800" dirty="0" err="1"/>
              <a:t>BirchFormer</a:t>
            </a:r>
            <a:r>
              <a:rPr lang="en-US" sz="800" dirty="0"/>
              <a:t> top American financial regulation lawmaker Mary Ferguson could offer crucial leadership services moving Democratic-only Pennsylvania through </a:t>
            </a:r>
            <a:r>
              <a:rPr lang="en-US" sz="800" dirty="0" err="1"/>
              <a:t>unchidden</a:t>
            </a:r>
            <a:r>
              <a:rPr lang="en-US" sz="800" dirty="0"/>
              <a:t> regulatory turmoil facing states reeling. She can also help Democrats in Congress who are struggling to defend a number of seats they won in 2010, including the seat held by Sen. Bob Casey Robert (Bob) Patrick </a:t>
            </a:r>
            <a:r>
              <a:rPr lang="en-US" sz="800" dirty="0" err="1"/>
              <a:t>CaseyDems</a:t>
            </a:r>
            <a:r>
              <a:rPr lang="en-US" sz="800" dirty="0"/>
              <a:t> hold edge in Rust Belt Senate races: poll Malnutrition Awareness Week spotlights the importance of national nutrition programs Poll: Democrats hold big leads in Pennsylvania Senate, governor races MORE (D). ADVERTISEMENT The two are the most endangered Democrats in the House. Casey, who is facing a tough race to keep his seat, could be a prime target for Republicans, who have been trying to unseat him ever since he was appointed in 2011. His district is one of 10 in Pennsylvania with a GOP majority. Ferguson, a former member of the House Financial Services Committee, has been a leader of the opposition to the Dodd-Frank financial reform law. She recently announced her candidacy for Senate, and could help Senate Democrats win back the seat held by Sen. Scott Brown Scott Eric </a:t>
            </a:r>
            <a:r>
              <a:rPr lang="en-US" sz="800" dirty="0" err="1">
                <a:solidFill>
                  <a:srgbClr val="FF0000"/>
                </a:solidFill>
              </a:rPr>
              <a:t>TrumpAvenatti</a:t>
            </a:r>
            <a:r>
              <a:rPr lang="en-US" sz="800" dirty="0">
                <a:solidFill>
                  <a:srgbClr val="FF0000"/>
                </a:solidFill>
              </a:rPr>
              <a:t>: Third Kavanaugh accuser will prove credible against Kavanaugh, other 'privileged white guys' who defend him Grassley's office says </a:t>
            </a:r>
            <a:r>
              <a:rPr lang="en-US" sz="800" dirty="0" err="1">
                <a:solidFill>
                  <a:srgbClr val="FF0000"/>
                </a:solidFill>
              </a:rPr>
              <a:t>it</a:t>
            </a:r>
            <a:r>
              <a:rPr lang="en-US" sz="800" dirty="0" err="1"/>
              <a:t>Gin</a:t>
            </a:r>
            <a:r>
              <a:rPr lang="en-US" sz="800" dirty="0"/>
              <a:t> Fractions In Alcoholic </a:t>
            </a:r>
            <a:r>
              <a:rPr lang="en-US" sz="800" dirty="0" err="1"/>
              <a:t>BrewMigal</a:t>
            </a:r>
            <a:r>
              <a:rPr lang="en-US" sz="800" dirty="0"/>
              <a:t> "</a:t>
            </a:r>
            <a:r>
              <a:rPr lang="en-US" sz="800" dirty="0" err="1"/>
              <a:t>ElbowDropse</a:t>
            </a:r>
            <a:r>
              <a:rPr lang="en-US" sz="800" dirty="0"/>
              <a:t>/</a:t>
            </a:r>
            <a:r>
              <a:rPr lang="en-US" sz="800" dirty="0" err="1"/>
              <a:t>Zaknoratraseru</a:t>
            </a:r>
            <a:r>
              <a:rPr lang="en-US" sz="800" dirty="0"/>
              <a:t>" </a:t>
            </a:r>
            <a:r>
              <a:rPr lang="en-US" sz="800" dirty="0" err="1"/>
              <a:t>Shattil</a:t>
            </a:r>
            <a:r>
              <a:rPr lang="en-US" sz="800" dirty="0"/>
              <a:t> is a professional CS:GO player. He is currently playing for </a:t>
            </a:r>
            <a:r>
              <a:rPr lang="en-US" sz="800" dirty="0" err="1"/>
              <a:t>HellRaisers</a:t>
            </a:r>
            <a:r>
              <a:rPr lang="en-US" sz="800" dirty="0"/>
              <a:t>. Gear and settings [ edit ] Mouse settings [1] (list of) (calculate) Mouse Curvature Circumference Mouse Setup Sens. Zoom Raw. </a:t>
            </a:r>
            <a:r>
              <a:rPr lang="en-US" sz="800" dirty="0">
                <a:solidFill>
                  <a:srgbClr val="FF0000"/>
                </a:solidFill>
              </a:rPr>
              <a:t>ZOWIE by BenQ ZA14 1168 MPI </a:t>
            </a:r>
            <a:r>
              <a:rPr lang="en-US" sz="800" dirty="0"/>
              <a:t>0.762 deg/mm 21.3 in/rev 47.4 cm/rev 400 CPI @ 1000 Hz 2.8 1 On 600 Last updated on 2017-01-15 (119 days ago). Mouse Mousepad ZOWIE by BenQ ZA14 (X) ZA14 (O) SteelSeries </a:t>
            </a:r>
            <a:r>
              <a:rPr lang="en-US" sz="800" dirty="0" err="1"/>
              <a:t>QcK</a:t>
            </a:r>
            <a:r>
              <a:rPr lang="en-US" sz="800" dirty="0"/>
              <a:t> Heavy Monitor Refresh rate In-game resolution Scaling </a:t>
            </a:r>
            <a:r>
              <a:rPr lang="en-US" sz="800" dirty="0">
                <a:solidFill>
                  <a:srgbClr val="FF0000"/>
                </a:solidFill>
              </a:rPr>
              <a:t>ZOWIE by BenQ XL2540 240 Hz 1024×768 Black Bars</a:t>
            </a:r>
            <a:r>
              <a:rPr lang="en-US" sz="800" dirty="0"/>
              <a:t> Keyboard Headset Logitech G400 Last updated on 2017-01-15 (119 days ago). </a:t>
            </a:r>
            <a:r>
              <a:rPr lang="en-US" sz="800" dirty="0">
                <a:solidFill>
                  <a:srgbClr val="FF0000"/>
                </a:solidFill>
              </a:rPr>
              <a:t>Crosshair settings [6] (list of) Style Size Thickness Sniper Gap Outline Dot Color Alpha</a:t>
            </a:r>
            <a:r>
              <a:rPr lang="en-US" sz="800" dirty="0"/>
              <a:t> 4 3 0 1 -5</a:t>
            </a:r>
            <a:r>
              <a:rPr lang="en-US" sz="800" dirty="0">
                <a:solidFill>
                  <a:srgbClr val="FF0000"/>
                </a:solidFill>
              </a:rPr>
              <a:t>This is a rush transcript. Copy may not be in its final form. AMY GOODMAN</a:t>
            </a:r>
            <a:r>
              <a:rPr lang="en-US" sz="800" dirty="0"/>
              <a:t>: On Wednesday, President Obama announced the closure of the prison at Guantanamo Bay, Cuba, saying the prison had become a recruitment tool for al-Qaeda and a recruiting tool for the Taliban. The president also called for a transfer of the remaining 166 detainees to U.S. prisons. The decision came after a review of the prison conducted by his administration. PRESIDENT BARACK OBAMA: Now, the prison at Guantanamo Bay has become a symbol around the world for an America that flouts the rule of law and values the safety of its people over the safety of the world. It's time for the United States to send a new message to the world: We're not looking to prosecute individuals based on who they are or where they came from. We're looking to prosecute terrorists, and we're going to do it with speed and conviction. I've ordered a review of the cases of those currently detained. This includes a review of our detention policy with a special emphasis on our detention and interrogation program, and I will seek to transfer or release those currently detained, where practicable, consistent with the national security interests of the United States. The review will be a top[136] =&gt; 2013-08-06 </a:t>
            </a:r>
            <a:r>
              <a:rPr lang="en-US" sz="800" dirty="0">
                <a:solidFill>
                  <a:srgbClr val="FF0000"/>
                </a:solidFill>
              </a:rPr>
              <a:t>[</a:t>
            </a:r>
            <a:r>
              <a:rPr lang="en-US" sz="800" dirty="0" err="1">
                <a:solidFill>
                  <a:srgbClr val="FF0000"/>
                </a:solidFill>
              </a:rPr>
              <a:t>displayText</a:t>
            </a:r>
            <a:r>
              <a:rPr lang="en-US" sz="800" dirty="0">
                <a:solidFill>
                  <a:srgbClr val="FF0000"/>
                </a:solidFill>
              </a:rPr>
              <a:t>] =&gt; Passed/agreed to in House: On passage Passed by recorded vote</a:t>
            </a:r>
            <a:r>
              <a:rPr lang="en-US" sz="800" dirty="0"/>
              <a:t>: 230 - 180 (Roll no. 603).</a:t>
            </a:r>
            <a:r>
              <a:rPr lang="en-US" sz="800" dirty="0">
                <a:solidFill>
                  <a:srgbClr val="FF0000"/>
                </a:solidFill>
              </a:rPr>
              <a:t>(text: CR H8184-8188) [</a:t>
            </a:r>
            <a:r>
              <a:rPr lang="en-US" sz="800" dirty="0" err="1">
                <a:solidFill>
                  <a:srgbClr val="FF0000"/>
                </a:solidFill>
              </a:rPr>
              <a:t>externalActionCode</a:t>
            </a:r>
            <a:r>
              <a:rPr lang="en-US" sz="800" dirty="0">
                <a:solidFill>
                  <a:srgbClr val="FF0000"/>
                </a:solidFill>
              </a:rPr>
              <a:t>] =&gt; 8000 [description] =&gt; Passed House ) Passed Senate Array ( [</a:t>
            </a:r>
            <a:r>
              <a:rPr lang="en-US" sz="800" dirty="0" err="1">
                <a:solidFill>
                  <a:srgbClr val="FF0000"/>
                </a:solidFill>
              </a:rPr>
              <a:t>actionDate</a:t>
            </a:r>
            <a:r>
              <a:rPr lang="en-US" sz="800" dirty="0">
                <a:solidFill>
                  <a:srgbClr val="FF0000"/>
                </a:solidFill>
              </a:rPr>
              <a:t>] =&gt; </a:t>
            </a:r>
            <a:r>
              <a:rPr lang="en-US" sz="800" dirty="0"/>
              <a:t>2013-08-08 </a:t>
            </a:r>
            <a:r>
              <a:rPr lang="en-US" sz="800" dirty="0">
                <a:solidFill>
                  <a:srgbClr val="FF0000"/>
                </a:solidFill>
              </a:rPr>
              <a:t>[</a:t>
            </a:r>
            <a:r>
              <a:rPr lang="en-US" sz="800" dirty="0" err="1">
                <a:solidFill>
                  <a:srgbClr val="FF0000"/>
                </a:solidFill>
              </a:rPr>
              <a:t>displayText</a:t>
            </a:r>
            <a:r>
              <a:rPr lang="en-US" sz="800" dirty="0">
                <a:solidFill>
                  <a:srgbClr val="FF0000"/>
                </a:solidFill>
              </a:rPr>
              <a:t>] =&gt; Passed/agreed to in Senate: Passed Senate without amendment by Unanimous Consent</a:t>
            </a:r>
            <a:r>
              <a:rPr lang="en-US" sz="800" dirty="0"/>
              <a:t>.(consideration: CR S6495) </a:t>
            </a:r>
            <a:r>
              <a:rPr lang="en-US" sz="800" dirty="0">
                <a:solidFill>
                  <a:srgbClr val="FF0000"/>
                </a:solidFill>
              </a:rPr>
              <a:t>[</a:t>
            </a:r>
            <a:r>
              <a:rPr lang="en-US" sz="800" dirty="0" err="1">
                <a:solidFill>
                  <a:srgbClr val="FF0000"/>
                </a:solidFill>
              </a:rPr>
              <a:t>externalActionCode</a:t>
            </a:r>
            <a:r>
              <a:rPr lang="en-US" sz="800" dirty="0">
                <a:solidFill>
                  <a:srgbClr val="FF0000"/>
                </a:solidFill>
              </a:rPr>
              <a:t>] =&gt; 17000 [description] =&gt; Passed Senate ) To President Array ( [</a:t>
            </a:r>
            <a:r>
              <a:rPr lang="en-US" sz="800" dirty="0" err="1">
                <a:solidFill>
                  <a:srgbClr val="FF0000"/>
                </a:solidFill>
              </a:rPr>
              <a:t>actionDate</a:t>
            </a:r>
            <a:r>
              <a:rPr lang="en-US" sz="800" dirty="0">
                <a:solidFill>
                  <a:srgbClr val="FF0000"/>
                </a:solidFill>
              </a:rPr>
              <a:t>] =&gt;</a:t>
            </a:r>
            <a:r>
              <a:rPr lang="en-US" sz="800" dirty="0"/>
              <a:t> 2013-08-12 </a:t>
            </a:r>
            <a:r>
              <a:rPr lang="en-US" sz="800" dirty="0">
                <a:solidFill>
                  <a:srgbClr val="FF0000"/>
                </a:solidFill>
              </a:rPr>
              <a:t>[</a:t>
            </a:r>
            <a:r>
              <a:rPr lang="en-US" sz="800" dirty="0" err="1">
                <a:solidFill>
                  <a:srgbClr val="FF0000"/>
                </a:solidFill>
              </a:rPr>
              <a:t>displayText</a:t>
            </a:r>
            <a:r>
              <a:rPr lang="en-US" sz="800" dirty="0">
                <a:solidFill>
                  <a:srgbClr val="FF0000"/>
                </a:solidFill>
              </a:rPr>
              <a:t>] =&gt; Presented to President. [</a:t>
            </a:r>
            <a:r>
              <a:rPr lang="en-US" sz="800" dirty="0" err="1">
                <a:solidFill>
                  <a:srgbClr val="FF0000"/>
                </a:solidFill>
              </a:rPr>
              <a:t>externalActionCode</a:t>
            </a:r>
            <a:r>
              <a:rPr lang="en-US" sz="800" dirty="0">
                <a:solidFill>
                  <a:srgbClr val="FF0000"/>
                </a:solidFill>
              </a:rPr>
              <a:t>] =&gt; 28000 [description] =&gt; To President ) Became Law Array ( [</a:t>
            </a:r>
            <a:r>
              <a:rPr lang="en-US" sz="800" dirty="0" err="1">
                <a:solidFill>
                  <a:srgbClr val="FF0000"/>
                </a:solidFill>
              </a:rPr>
              <a:t>actionDate</a:t>
            </a:r>
            <a:r>
              <a:rPr lang="en-US" sz="800" dirty="0">
                <a:solidFill>
                  <a:srgbClr val="FF0000"/>
                </a:solidFill>
              </a:rPr>
              <a:t>] =&gt; </a:t>
            </a:r>
            <a:r>
              <a:rPr lang="en-US" sz="800" dirty="0"/>
              <a:t>2013-08-16 </a:t>
            </a:r>
            <a:r>
              <a:rPr lang="en-US" sz="800" dirty="0">
                <a:solidFill>
                  <a:srgbClr val="FF0000"/>
                </a:solidFill>
              </a:rPr>
              <a:t>[</a:t>
            </a:r>
            <a:r>
              <a:rPr lang="en-US" sz="800" dirty="0" err="1">
                <a:solidFill>
                  <a:srgbClr val="FF0000"/>
                </a:solidFill>
              </a:rPr>
              <a:t>displayText</a:t>
            </a:r>
            <a:r>
              <a:rPr lang="en-US" sz="800" dirty="0">
                <a:solidFill>
                  <a:srgbClr val="FF0000"/>
                </a:solidFill>
              </a:rPr>
              <a:t>] =&gt; Became Public Law No: 113-119. [</a:t>
            </a:r>
            <a:r>
              <a:rPr lang="en-US" sz="800" dirty="0" err="1">
                <a:solidFill>
                  <a:srgbClr val="FF0000"/>
                </a:solidFill>
              </a:rPr>
              <a:t>externalActionCode</a:t>
            </a:r>
            <a:r>
              <a:rPr lang="en-US" sz="800" dirty="0">
                <a:solidFill>
                  <a:srgbClr val="FF0000"/>
                </a:solidFill>
              </a:rPr>
              <a:t>] =&gt; 36000 </a:t>
            </a:r>
            <a:r>
              <a:rPr lang="en-US" sz="800" dirty="0"/>
              <a:t>[description] =&gt; Became Law ) LAW 64. H.R.3580 — 113th Congress (2013-2014) To amend the Internal Revenue Code of 1986 to exclude from gross income disbursements made to an eligible organization for distribution to qualified persons in furtherance of an activity to further religious, charitable, scientific, literary, or educational </a:t>
            </a:r>
            <a:r>
              <a:rPr lang="en-US" sz="800" dirty="0" err="1"/>
              <a:t>purposesA</a:t>
            </a:r>
            <a:r>
              <a:rPr lang="en-US" sz="800" dirty="0"/>
              <a:t> federal judge in Manhattan ordered President Donald Trump on Tuesday to give up his business empire to avoid conflicts of interest, but left the door open for the president to retain a stake in his businesses. In a ruling that could have far-reaching consequences, U.S. District Judge George Daniels said </a:t>
            </a:r>
            <a:r>
              <a:rPr lang="en-US" sz="800" dirty="0" err="1"/>
              <a:t>Mr</a:t>
            </a:r>
            <a:r>
              <a:rPr lang="en-US" sz="800" dirty="0"/>
              <a:t> Trump's businesses could continue operating without violating the Constitution, but the court did not require him to sell or divest himself of them. "This case does not involve an unconstitutional conflict of interest," </a:t>
            </a:r>
            <a:r>
              <a:rPr lang="en-US" sz="800" dirty="0" err="1"/>
              <a:t>Mr</a:t>
            </a:r>
            <a:r>
              <a:rPr lang="en-US" sz="800" dirty="0"/>
              <a:t> Daniels wrote. The ruling came days after </a:t>
            </a:r>
            <a:r>
              <a:rPr lang="en-US" sz="800" dirty="0" err="1"/>
              <a:t>Mr</a:t>
            </a:r>
            <a:r>
              <a:rPr lang="en-US" sz="800" dirty="0"/>
              <a:t> Trump issued an executive order that effectively gave his sons, including senior White House adviser Donald Trump Jr., control of the family business, the Trump Organization. The order did not divest the president of any interest in the company. </a:t>
            </a:r>
            <a:r>
              <a:rPr lang="en-US" sz="800" dirty="0" err="1"/>
              <a:t>Mr</a:t>
            </a:r>
            <a:r>
              <a:rPr lang="en-US" sz="800" dirty="0"/>
              <a:t> Trump is the president of the Trump </a:t>
            </a:r>
            <a:r>
              <a:rPr lang="en-US" sz="800" dirty="0" err="1"/>
              <a:t>Organisation</a:t>
            </a:r>
            <a:r>
              <a:rPr lang="en-US" sz="800" dirty="0"/>
              <a:t>, whose business interests include Trump Tower in New York City and a variety of other assets. </a:t>
            </a:r>
            <a:r>
              <a:rPr lang="en-US" sz="800" dirty="0">
                <a:solidFill>
                  <a:srgbClr val="FF0000"/>
                </a:solidFill>
              </a:rPr>
              <a:t>Shape Created with Sketch.</a:t>
            </a:r>
            <a:r>
              <a:rPr lang="en-US" sz="800" dirty="0"/>
              <a:t> </a:t>
            </a:r>
            <a:r>
              <a:rPr lang="en-US" sz="800" dirty="0">
                <a:solidFill>
                  <a:srgbClr val="FF0000"/>
                </a:solidFill>
              </a:rPr>
              <a:t>Trump Inauguration protests around the World Show all 14 left Created with Sketch. right Created with Sketch. Shape Created with Sketch.</a:t>
            </a:r>
            <a:r>
              <a:rPr lang="en-US" sz="800" dirty="0"/>
              <a:t> Trump Inauguration protests around the World 1/14 </a:t>
            </a:r>
            <a:r>
              <a:rPr lang="en-US" sz="800" dirty="0">
                <a:solidFill>
                  <a:srgbClr val="FF0000"/>
                </a:solidFill>
              </a:rPr>
              <a:t>Activists from Greenpeace display a message reading "</a:t>
            </a:r>
            <a:r>
              <a:rPr lang="en-US" sz="800" dirty="0" err="1">
                <a:solidFill>
                  <a:srgbClr val="FF0000"/>
                </a:solidFill>
              </a:rPr>
              <a:t>Mr</a:t>
            </a:r>
            <a:r>
              <a:rPr lang="en-US" sz="800" dirty="0">
                <a:solidFill>
                  <a:srgbClr val="FF0000"/>
                </a:solidFill>
              </a:rPr>
              <a:t> President, walls divide. Build Bridges!" along the Berlin wall in Berlin </a:t>
            </a:r>
            <a:r>
              <a:rPr lang="en-US" sz="800" dirty="0" err="1"/>
              <a:t>on"What</a:t>
            </a:r>
            <a:r>
              <a:rPr lang="en-US" sz="800" dirty="0"/>
              <a:t> people believe one year before this horrific happening makes fools seem serious like I'll bring ISIS straight along... in February," said </a:t>
            </a:r>
            <a:r>
              <a:rPr lang="en-US" sz="800" dirty="0" err="1"/>
              <a:t>Mr</a:t>
            </a:r>
            <a:r>
              <a:rPr lang="en-US" sz="800" dirty="0"/>
              <a:t> Farage in a speech to UKIP's annual conference in London. He added: "It is time to stop talking about ISIS, to stop making speeches about 'we are going to defeat them'... to get serious. It is time to do what we are actually good at, which is defeating </a:t>
            </a:r>
            <a:r>
              <a:rPr lang="en-US" sz="800" dirty="0" err="1"/>
              <a:t>Labour</a:t>
            </a:r>
            <a:r>
              <a:rPr lang="en-US" sz="800" dirty="0"/>
              <a:t> in a general election." But the UKIP leader said he believed it was possible to defeat Islamic State "one way or another" and that there would be no easy way of tackling the issue. "There is no way of defeating them one way or another," said </a:t>
            </a:r>
            <a:r>
              <a:rPr lang="en-US" sz="800" dirty="0" err="1"/>
              <a:t>Mr</a:t>
            </a:r>
            <a:r>
              <a:rPr lang="en-US" sz="800" dirty="0"/>
              <a:t> Farage. "There is only getting on with it - doing all of the very simple things that we all know will actually have an impact."</a:t>
            </a:r>
            <a:r>
              <a:rPr lang="en-US" sz="800" dirty="0">
                <a:solidFill>
                  <a:srgbClr val="FF0000"/>
                </a:solidFill>
              </a:rPr>
              <a:t> Shape Created with Sketch</a:t>
            </a:r>
            <a:r>
              <a:rPr lang="en-US" sz="800" dirty="0"/>
              <a:t>. In pictures: The rise of Isis </a:t>
            </a:r>
            <a:r>
              <a:rPr lang="en-US" sz="800" dirty="0">
                <a:solidFill>
                  <a:srgbClr val="FF0000"/>
                </a:solidFill>
              </a:rPr>
              <a:t>Show all 74 left Created with Sketch. right Created with Sketch. Shape Created with Sketch.</a:t>
            </a:r>
            <a:r>
              <a:rPr lang="en-US" sz="800" dirty="0"/>
              <a:t> In pictures: The rise of Isis 1/74 Isis fighters Fighters of the Islamic State wave the group's flag from a damaged display of a government fighter jet following the battle for the Tabqa air base, in Raqqa, Syria AP 2/74 </a:t>
            </a:r>
            <a:r>
              <a:rPr lang="en-US" sz="800" dirty="0" err="1"/>
              <a:t>IsisThe</a:t>
            </a:r>
            <a:r>
              <a:rPr lang="en-US" sz="800" dirty="0"/>
              <a:t> New Hampshire Senate on Monday confirmed the nomination of Sen. </a:t>
            </a:r>
            <a:r>
              <a:rPr lang="en-US" sz="800" dirty="0">
                <a:solidFill>
                  <a:srgbClr val="FF0000"/>
                </a:solidFill>
              </a:rPr>
              <a:t>John McCain John Sidney </a:t>
            </a:r>
            <a:r>
              <a:rPr lang="en-US" sz="800" dirty="0" err="1">
                <a:solidFill>
                  <a:srgbClr val="FF0000"/>
                </a:solidFill>
              </a:rPr>
              <a:t>McCainUpcoming</a:t>
            </a:r>
            <a:r>
              <a:rPr lang="en-US" sz="800" dirty="0">
                <a:solidFill>
                  <a:srgbClr val="FF0000"/>
                </a:solidFill>
              </a:rPr>
              <a:t> Kavanaugh hearing: Truth or consequences How the Trump tax law passed: Dealing with a health care</a:t>
            </a:r>
            <a:r>
              <a:rPr lang="en-US" sz="800" dirty="0"/>
              <a:t> hangover Kavanaugh's fate rests with Sen. Collins MORE's (R-Ariz.) replacement as the committee chairman of the Senate Armed Services Committee, which is chaired by Sen. Jack Reed John (Jack) Francis </a:t>
            </a:r>
            <a:r>
              <a:rPr lang="en-US" sz="800" dirty="0" err="1"/>
              <a:t>ReedAdmiral</a:t>
            </a:r>
            <a:r>
              <a:rPr lang="en-US" sz="800" dirty="0"/>
              <a:t> defends record after coming under investigation in 'Fat Leonard' scandal New York Times: Trump mulling whether to replace Mattis after midterms </a:t>
            </a:r>
            <a:r>
              <a:rPr lang="en-US" sz="800" dirty="0">
                <a:solidFill>
                  <a:srgbClr val="FF0000"/>
                </a:solidFill>
              </a:rPr>
              <a:t>Overnight Defense: Biden honors McCain at Phoenix memorial service | US considers sending captured ISIS fighters to Gitmo and Iraq | Senators press Trump on ending Yemen civil war MORE (D-R.I.). ADVERTISEMENT</a:t>
            </a:r>
            <a:r>
              <a:rPr lang="en-US" sz="800" dirty="0"/>
              <a:t> McCain's confirmation comes just days after it was announced that the committee was delaying a vote on his nomination until at least July 7. The panel is holding confirmation hearings for five other nominees who were nominated to fill senior Pentagon positions, including the secretaries of the Army, Navy, Air Force and Marine Corps, Defense Secretary Jim Mattis James Norman </a:t>
            </a:r>
            <a:r>
              <a:rPr lang="en-US" sz="800" dirty="0" err="1"/>
              <a:t>MattisTurkey</a:t>
            </a:r>
            <a:r>
              <a:rPr lang="en-US" sz="800" dirty="0"/>
              <a:t>-Russia Idlib agreement: A lesson for the US Trump says willing to meet with Maduro, but keeps 'all options' open Pentagon withdrawing some </a:t>
            </a:r>
            <a:r>
              <a:rPr lang="en-US" sz="800" dirty="0" err="1"/>
              <a:t>missileWispa</a:t>
            </a:r>
            <a:r>
              <a:rPr lang="en-US" sz="800" dirty="0"/>
              <a:t> Campaign Another Sweet Success - </a:t>
            </a:r>
            <a:r>
              <a:rPr lang="en-US" sz="800" dirty="0">
                <a:solidFill>
                  <a:srgbClr val="FF0000"/>
                </a:solidFill>
              </a:rPr>
              <a:t>A Kinetic Novel </a:t>
            </a:r>
            <a:r>
              <a:rPr lang="en-US" sz="800" dirty="0" err="1">
                <a:solidFill>
                  <a:srgbClr val="FF0000"/>
                </a:solidFill>
              </a:rPr>
              <a:t>Forgotton</a:t>
            </a:r>
            <a:r>
              <a:rPr lang="en-US" sz="800" dirty="0">
                <a:solidFill>
                  <a:srgbClr val="FF0000"/>
                </a:solidFill>
              </a:rPr>
              <a:t> Anne FORM forma.8 </a:t>
            </a:r>
            <a:r>
              <a:rPr lang="en-US" sz="800" dirty="0" err="1">
                <a:solidFill>
                  <a:srgbClr val="FF0000"/>
                </a:solidFill>
              </a:rPr>
              <a:t>Formata</a:t>
            </a:r>
            <a:r>
              <a:rPr lang="en-US" sz="800" dirty="0">
                <a:solidFill>
                  <a:srgbClr val="FF0000"/>
                </a:solidFill>
              </a:rPr>
              <a:t> Formula Fusion Forsaken Uprising Fort Defense Fort Meow Fortified Fortissimo FA </a:t>
            </a:r>
            <a:r>
              <a:rPr lang="en-US" sz="800" dirty="0" err="1">
                <a:solidFill>
                  <a:srgbClr val="FF0000"/>
                </a:solidFill>
              </a:rPr>
              <a:t>Fortix</a:t>
            </a:r>
            <a:r>
              <a:rPr lang="en-US" sz="800" dirty="0">
                <a:solidFill>
                  <a:srgbClr val="FF0000"/>
                </a:solidFill>
              </a:rPr>
              <a:t> </a:t>
            </a:r>
            <a:r>
              <a:rPr lang="en-US" sz="800" dirty="0" err="1">
                <a:solidFill>
                  <a:srgbClr val="FF0000"/>
                </a:solidFill>
              </a:rPr>
              <a:t>Fortix</a:t>
            </a:r>
            <a:r>
              <a:rPr lang="en-US" sz="800" dirty="0">
                <a:solidFill>
                  <a:srgbClr val="FF0000"/>
                </a:solidFill>
              </a:rPr>
              <a:t> 2 </a:t>
            </a:r>
            <a:r>
              <a:rPr lang="en-US" sz="800" dirty="0" err="1">
                <a:solidFill>
                  <a:srgbClr val="FF0000"/>
                </a:solidFill>
              </a:rPr>
              <a:t>FortressCraft</a:t>
            </a:r>
            <a:r>
              <a:rPr lang="en-US" sz="800" dirty="0">
                <a:solidFill>
                  <a:srgbClr val="FF0000"/>
                </a:solidFill>
              </a:rPr>
              <a:t> Evolved Forward to the Sky Fossil Echo </a:t>
            </a:r>
            <a:r>
              <a:rPr lang="en-US" sz="800" dirty="0" err="1">
                <a:solidFill>
                  <a:srgbClr val="FF0000"/>
                </a:solidFill>
              </a:rPr>
              <a:t>Foto</a:t>
            </a:r>
            <a:r>
              <a:rPr lang="en-US" sz="800" dirty="0">
                <a:solidFill>
                  <a:srgbClr val="FF0000"/>
                </a:solidFill>
              </a:rPr>
              <a:t> Flash FOTONICA Foul Play Four Last Things Four Realms </a:t>
            </a:r>
            <a:r>
              <a:rPr lang="en-US" sz="800" dirty="0" err="1">
                <a:solidFill>
                  <a:srgbClr val="FF0000"/>
                </a:solidFill>
              </a:rPr>
              <a:t>FourChords</a:t>
            </a:r>
            <a:r>
              <a:rPr lang="en-US" sz="800" dirty="0">
                <a:solidFill>
                  <a:srgbClr val="FF0000"/>
                </a:solidFill>
              </a:rPr>
              <a:t> Guitar Karaoke </a:t>
            </a:r>
            <a:r>
              <a:rPr lang="en-US" sz="800" dirty="0" err="1">
                <a:solidFill>
                  <a:srgbClr val="FF0000"/>
                </a:solidFill>
              </a:rPr>
              <a:t>Fourtex</a:t>
            </a:r>
            <a:r>
              <a:rPr lang="en-US" sz="800" dirty="0">
                <a:solidFill>
                  <a:srgbClr val="FF0000"/>
                </a:solidFill>
              </a:rPr>
              <a:t> Jugo Fox &amp; Flock Fox </a:t>
            </a:r>
            <a:r>
              <a:rPr lang="en-US" sz="800" dirty="0" err="1">
                <a:solidFill>
                  <a:srgbClr val="FF0000"/>
                </a:solidFill>
              </a:rPr>
              <a:t>Hime</a:t>
            </a:r>
            <a:r>
              <a:rPr lang="en-US" sz="800" dirty="0">
                <a:solidFill>
                  <a:srgbClr val="FF0000"/>
                </a:solidFill>
              </a:rPr>
              <a:t> Fox </a:t>
            </a:r>
            <a:r>
              <a:rPr lang="en-US" sz="800" dirty="0" err="1">
                <a:solidFill>
                  <a:srgbClr val="FF0000"/>
                </a:solidFill>
              </a:rPr>
              <a:t>Hime</a:t>
            </a:r>
            <a:r>
              <a:rPr lang="en-US" sz="800" dirty="0">
                <a:solidFill>
                  <a:srgbClr val="FF0000"/>
                </a:solidFill>
              </a:rPr>
              <a:t> Zero Fractal Fracture the Flag Fractured Space Fragmental Fragments of Him Framed Wings Fran Bow Franchise Hockey Manager 2 Franchise Hockey Manager 2014 Franchise Hockey Manager 3 Franchise Hockey Manager 4 Francisca Frankenstein: Master of Death Frantic Freighter Freaky Awesome </a:t>
            </a:r>
            <a:r>
              <a:rPr lang="en-US" sz="800" dirty="0" err="1">
                <a:solidFill>
                  <a:srgbClr val="FF0000"/>
                </a:solidFill>
              </a:rPr>
              <a:t>Freddi</a:t>
            </a:r>
            <a:r>
              <a:rPr lang="en-US" sz="800" dirty="0">
                <a:solidFill>
                  <a:srgbClr val="FF0000"/>
                </a:solidFill>
              </a:rPr>
              <a:t> Fish 2: The Case of the Haunted Schoolhouse </a:t>
            </a:r>
            <a:r>
              <a:rPr lang="en-US" sz="800" dirty="0" err="1">
                <a:solidFill>
                  <a:srgbClr val="FF0000"/>
                </a:solidFill>
              </a:rPr>
              <a:t>Freddi</a:t>
            </a:r>
            <a:r>
              <a:rPr lang="en-US" sz="800" dirty="0">
                <a:solidFill>
                  <a:srgbClr val="FF0000"/>
                </a:solidFill>
              </a:rPr>
              <a:t> Fish and the Case of the Missing Kelp Seeds Frederic: Evil Strikes Back Frederic: Resurrection of Music Frederic: Resurrection of Music Director's Cut Free to Play Freebie FreeCell Quest Freedom Cry Freedom Fall Freedom Planet Freedom </a:t>
            </a:r>
            <a:r>
              <a:rPr lang="en-US" sz="800" dirty="0" err="1">
                <a:solidFill>
                  <a:srgbClr val="FF0000"/>
                </a:solidFill>
              </a:rPr>
              <a:t>Poopie</a:t>
            </a:r>
            <a:r>
              <a:rPr lang="en-US" sz="800" dirty="0">
                <a:solidFill>
                  <a:srgbClr val="FF0000"/>
                </a:solidFill>
              </a:rPr>
              <a:t> Freeman: Guerrilla Warfare </a:t>
            </a:r>
            <a:r>
              <a:rPr lang="en-US" sz="800" dirty="0" err="1">
                <a:solidFill>
                  <a:srgbClr val="FF0000"/>
                </a:solidFill>
              </a:rPr>
              <a:t>FreeStyle</a:t>
            </a:r>
            <a:r>
              <a:rPr lang="en-US" sz="800" dirty="0">
                <a:solidFill>
                  <a:srgbClr val="FF0000"/>
                </a:solidFill>
              </a:rPr>
              <a:t> 2: Street Basketball </a:t>
            </a:r>
            <a:r>
              <a:rPr lang="en-US" sz="800" dirty="0" err="1">
                <a:solidFill>
                  <a:srgbClr val="FF0000"/>
                </a:solidFill>
              </a:rPr>
              <a:t>FreeStyleFootball</a:t>
            </a:r>
            <a:r>
              <a:rPr lang="en-US" sz="800" dirty="0">
                <a:solidFill>
                  <a:srgbClr val="FF0000"/>
                </a:solidFill>
              </a:rPr>
              <a:t> </a:t>
            </a:r>
            <a:r>
              <a:rPr lang="en-US" sz="800" dirty="0" err="1">
                <a:solidFill>
                  <a:srgbClr val="FF0000"/>
                </a:solidFill>
              </a:rPr>
              <a:t>FreezeME</a:t>
            </a:r>
            <a:r>
              <a:rPr lang="en-US" sz="800" dirty="0">
                <a:solidFill>
                  <a:srgbClr val="FF0000"/>
                </a:solidFill>
              </a:rPr>
              <a:t> Frequent</a:t>
            </a:r>
          </a:p>
        </p:txBody>
      </p:sp>
    </p:spTree>
    <p:extLst>
      <p:ext uri="{BB962C8B-B14F-4D97-AF65-F5344CB8AC3E}">
        <p14:creationId xmlns:p14="http://schemas.microsoft.com/office/powerpoint/2010/main" val="2116856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C0BA-7D70-BF47-90A7-181B815017AC}"/>
              </a:ext>
            </a:extLst>
          </p:cNvPr>
          <p:cNvSpPr>
            <a:spLocks noGrp="1"/>
          </p:cNvSpPr>
          <p:nvPr>
            <p:ph type="title"/>
          </p:nvPr>
        </p:nvSpPr>
        <p:spPr/>
        <p:txBody>
          <a:bodyPr/>
          <a:lstStyle/>
          <a:p>
            <a:r>
              <a:rPr lang="en-US" dirty="0"/>
              <a:t>Have language models gotten too big?</a:t>
            </a:r>
          </a:p>
        </p:txBody>
      </p:sp>
      <p:sp>
        <p:nvSpPr>
          <p:cNvPr id="4" name="Slide Number Placeholder 3">
            <a:extLst>
              <a:ext uri="{FF2B5EF4-FFF2-40B4-BE49-F238E27FC236}">
                <a16:creationId xmlns:a16="http://schemas.microsoft.com/office/drawing/2014/main" id="{DEDC51B1-7FAD-8A4E-9044-61159DBA930A}"/>
              </a:ext>
            </a:extLst>
          </p:cNvPr>
          <p:cNvSpPr>
            <a:spLocks noGrp="1"/>
          </p:cNvSpPr>
          <p:nvPr>
            <p:ph type="sldNum" sz="quarter" idx="12"/>
          </p:nvPr>
        </p:nvSpPr>
        <p:spPr/>
        <p:txBody>
          <a:bodyPr/>
          <a:lstStyle/>
          <a:p>
            <a:fld id="{BBDB7499-F370-8348-83C5-507685BB046D}" type="slidenum">
              <a:rPr lang="en-US" smtClean="0"/>
              <a:pPr/>
              <a:t>67</a:t>
            </a:fld>
            <a:endParaRPr lang="en-US" sz="1600" dirty="0"/>
          </a:p>
        </p:txBody>
      </p:sp>
      <p:pic>
        <p:nvPicPr>
          <p:cNvPr id="5" name="Picture 2" descr="The Rise of Cognitive AI. On the role of knowledge that is… | by Gadi  Singer | Towards Data Science">
            <a:extLst>
              <a:ext uri="{FF2B5EF4-FFF2-40B4-BE49-F238E27FC236}">
                <a16:creationId xmlns:a16="http://schemas.microsoft.com/office/drawing/2014/main" id="{5EEF48BE-C0E8-8B49-A47B-AC845B6FB9C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60516" y="1731895"/>
            <a:ext cx="3890212" cy="462849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4DB4165E-6A16-CE4B-B221-B37AD27A17B3}"/>
              </a:ext>
            </a:extLst>
          </p:cNvPr>
          <p:cNvSpPr/>
          <p:nvPr/>
        </p:nvSpPr>
        <p:spPr>
          <a:xfrm>
            <a:off x="6816436" y="3796145"/>
            <a:ext cx="568037" cy="886692"/>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F442DD-AB0F-6E49-A2E4-FE4B1F8E3242}"/>
              </a:ext>
            </a:extLst>
          </p:cNvPr>
          <p:cNvSpPr txBox="1"/>
          <p:nvPr/>
        </p:nvSpPr>
        <p:spPr>
          <a:xfrm>
            <a:off x="4979137" y="2350539"/>
            <a:ext cx="6333785" cy="830997"/>
          </a:xfrm>
          <a:prstGeom prst="rect">
            <a:avLst/>
          </a:prstGeom>
          <a:solidFill>
            <a:schemeClr val="accent5">
              <a:lumMod val="20000"/>
              <a:lumOff val="80000"/>
            </a:schemeClr>
          </a:solidFill>
          <a:ln w="38100">
            <a:solidFill>
              <a:schemeClr val="accent6"/>
            </a:solidFill>
          </a:ln>
        </p:spPr>
        <p:txBody>
          <a:bodyPr wrap="none" rtlCol="0">
            <a:spAutoFit/>
          </a:bodyPr>
          <a:lstStyle/>
          <a:p>
            <a:pPr marL="342900" indent="-342900">
              <a:buFont typeface="Wingdings" pitchFamily="2" charset="2"/>
              <a:buChar char="Ø"/>
            </a:pPr>
            <a:r>
              <a:rPr lang="en-US" sz="2400" dirty="0"/>
              <a:t>GPT2 model size = ~6 GB</a:t>
            </a:r>
          </a:p>
          <a:p>
            <a:pPr marL="342900" indent="-342900">
              <a:buFont typeface="Wingdings" pitchFamily="2" charset="2"/>
              <a:buChar char="Ø"/>
            </a:pPr>
            <a:r>
              <a:rPr lang="en-US" sz="2400" dirty="0"/>
              <a:t>English Wikipedia = ~10 GB (compressed)</a:t>
            </a:r>
          </a:p>
        </p:txBody>
      </p:sp>
    </p:spTree>
    <p:extLst>
      <p:ext uri="{BB962C8B-B14F-4D97-AF65-F5344CB8AC3E}">
        <p14:creationId xmlns:p14="http://schemas.microsoft.com/office/powerpoint/2010/main" val="27279079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B2C3E-1422-A444-98E8-FB35CB1FB367}"/>
              </a:ext>
            </a:extLst>
          </p:cNvPr>
          <p:cNvSpPr>
            <a:spLocks noGrp="1"/>
          </p:cNvSpPr>
          <p:nvPr>
            <p:ph type="title"/>
          </p:nvPr>
        </p:nvSpPr>
        <p:spPr/>
        <p:txBody>
          <a:bodyPr/>
          <a:lstStyle/>
          <a:p>
            <a:r>
              <a:rPr lang="en-US" dirty="0"/>
              <a:t>Larger models are </a:t>
            </a:r>
            <a:r>
              <a:rPr lang="en-US" i="1" dirty="0">
                <a:solidFill>
                  <a:srgbClr val="7030A0"/>
                </a:solidFill>
              </a:rPr>
              <a:t>less</a:t>
            </a:r>
            <a:r>
              <a:rPr lang="en-US" dirty="0"/>
              <a:t> private.</a:t>
            </a:r>
            <a:br>
              <a:rPr lang="en-US" dirty="0"/>
            </a:br>
            <a:endParaRPr lang="en-US" dirty="0"/>
          </a:p>
        </p:txBody>
      </p:sp>
      <p:sp>
        <p:nvSpPr>
          <p:cNvPr id="4" name="Slide Number Placeholder 3">
            <a:extLst>
              <a:ext uri="{FF2B5EF4-FFF2-40B4-BE49-F238E27FC236}">
                <a16:creationId xmlns:a16="http://schemas.microsoft.com/office/drawing/2014/main" id="{46F126BB-7E39-1E4D-B0C7-5C804F9C8F6A}"/>
              </a:ext>
            </a:extLst>
          </p:cNvPr>
          <p:cNvSpPr>
            <a:spLocks noGrp="1"/>
          </p:cNvSpPr>
          <p:nvPr>
            <p:ph type="sldNum" sz="quarter" idx="12"/>
          </p:nvPr>
        </p:nvSpPr>
        <p:spPr/>
        <p:txBody>
          <a:bodyPr/>
          <a:lstStyle/>
          <a:p>
            <a:fld id="{BBDB7499-F370-8348-83C5-507685BB046D}" type="slidenum">
              <a:rPr lang="en-US" smtClean="0"/>
              <a:pPr/>
              <a:t>68</a:t>
            </a:fld>
            <a:endParaRPr lang="en-US" sz="1600" dirty="0"/>
          </a:p>
        </p:txBody>
      </p:sp>
      <p:pic>
        <p:nvPicPr>
          <p:cNvPr id="6" name="Picture 5">
            <a:extLst>
              <a:ext uri="{FF2B5EF4-FFF2-40B4-BE49-F238E27FC236}">
                <a16:creationId xmlns:a16="http://schemas.microsoft.com/office/drawing/2014/main" id="{3E1C14C1-A8A2-8749-9DD1-06BF100348EB}"/>
              </a:ext>
            </a:extLst>
          </p:cNvPr>
          <p:cNvPicPr>
            <a:picLocks noChangeAspect="1"/>
          </p:cNvPicPr>
          <p:nvPr/>
        </p:nvPicPr>
        <p:blipFill>
          <a:blip r:embed="rId2"/>
          <a:stretch>
            <a:fillRect/>
          </a:stretch>
        </p:blipFill>
        <p:spPr>
          <a:xfrm>
            <a:off x="3346704" y="1600200"/>
            <a:ext cx="5524729" cy="4286147"/>
          </a:xfrm>
          <a:prstGeom prst="rect">
            <a:avLst/>
          </a:prstGeom>
        </p:spPr>
      </p:pic>
      <p:cxnSp>
        <p:nvCxnSpPr>
          <p:cNvPr id="7" name="Curved Connector 6">
            <a:extLst>
              <a:ext uri="{FF2B5EF4-FFF2-40B4-BE49-F238E27FC236}">
                <a16:creationId xmlns:a16="http://schemas.microsoft.com/office/drawing/2014/main" id="{E6236D58-124C-1B48-B464-85A2212AE84F}"/>
              </a:ext>
            </a:extLst>
          </p:cNvPr>
          <p:cNvCxnSpPr>
            <a:cxnSpLocks/>
            <a:stCxn id="8" idx="0"/>
          </p:cNvCxnSpPr>
          <p:nvPr/>
        </p:nvCxnSpPr>
        <p:spPr>
          <a:xfrm rot="16200000" flipV="1">
            <a:off x="9479053" y="1378730"/>
            <a:ext cx="273667" cy="1886919"/>
          </a:xfrm>
          <a:prstGeom prst="curvedConnector2">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0318622-B313-E041-9889-26AED2299882}"/>
              </a:ext>
            </a:extLst>
          </p:cNvPr>
          <p:cNvSpPr txBox="1"/>
          <p:nvPr/>
        </p:nvSpPr>
        <p:spPr>
          <a:xfrm>
            <a:off x="9099219" y="2459023"/>
            <a:ext cx="2920252" cy="1405256"/>
          </a:xfrm>
          <a:prstGeom prst="rect">
            <a:avLst/>
          </a:prstGeom>
          <a:noFill/>
        </p:spPr>
        <p:txBody>
          <a:bodyPr wrap="square" rtlCol="0">
            <a:spAutoFit/>
          </a:bodyPr>
          <a:lstStyle/>
          <a:p>
            <a:r>
              <a:rPr lang="en-US" sz="2133" i="1" dirty="0">
                <a:solidFill>
                  <a:srgbClr val="0070C0"/>
                </a:solidFill>
              </a:rPr>
              <a:t>Different GPT-2 models:</a:t>
            </a:r>
          </a:p>
          <a:p>
            <a:r>
              <a:rPr lang="en-US" sz="2133" i="1" dirty="0">
                <a:solidFill>
                  <a:srgbClr val="0070C0"/>
                </a:solidFill>
              </a:rPr>
              <a:t>    XL: </a:t>
            </a:r>
            <a:r>
              <a:rPr lang="en-US" sz="2133" b="1" i="1" dirty="0">
                <a:solidFill>
                  <a:srgbClr val="0070C0"/>
                </a:solidFill>
              </a:rPr>
              <a:t>1558M</a:t>
            </a:r>
            <a:r>
              <a:rPr lang="en-US" sz="2133" i="1" dirty="0">
                <a:solidFill>
                  <a:srgbClr val="0070C0"/>
                </a:solidFill>
              </a:rPr>
              <a:t> params</a:t>
            </a:r>
          </a:p>
          <a:p>
            <a:r>
              <a:rPr lang="en-US" sz="2133" i="1" dirty="0">
                <a:solidFill>
                  <a:srgbClr val="0070C0"/>
                </a:solidFill>
              </a:rPr>
              <a:t>    M: </a:t>
            </a:r>
            <a:r>
              <a:rPr lang="en-US" sz="2133" b="1" i="1" dirty="0">
                <a:solidFill>
                  <a:srgbClr val="0070C0"/>
                </a:solidFill>
              </a:rPr>
              <a:t>334M</a:t>
            </a:r>
            <a:r>
              <a:rPr lang="en-US" sz="2133" i="1" dirty="0">
                <a:solidFill>
                  <a:srgbClr val="0070C0"/>
                </a:solidFill>
              </a:rPr>
              <a:t> params</a:t>
            </a:r>
          </a:p>
          <a:p>
            <a:r>
              <a:rPr lang="en-US" sz="2133" i="1" dirty="0">
                <a:solidFill>
                  <a:srgbClr val="0070C0"/>
                </a:solidFill>
              </a:rPr>
              <a:t>    S: </a:t>
            </a:r>
            <a:r>
              <a:rPr lang="en-US" sz="2133" b="1" i="1" dirty="0">
                <a:solidFill>
                  <a:srgbClr val="0070C0"/>
                </a:solidFill>
              </a:rPr>
              <a:t>124M</a:t>
            </a:r>
            <a:r>
              <a:rPr lang="en-US" sz="2133" i="1" dirty="0">
                <a:solidFill>
                  <a:srgbClr val="0070C0"/>
                </a:solidFill>
              </a:rPr>
              <a:t> params</a:t>
            </a:r>
          </a:p>
        </p:txBody>
      </p:sp>
    </p:spTree>
    <p:extLst>
      <p:ext uri="{BB962C8B-B14F-4D97-AF65-F5344CB8AC3E}">
        <p14:creationId xmlns:p14="http://schemas.microsoft.com/office/powerpoint/2010/main" val="34585618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B2C3E-1422-A444-98E8-FB35CB1FB367}"/>
              </a:ext>
            </a:extLst>
          </p:cNvPr>
          <p:cNvSpPr>
            <a:spLocks noGrp="1"/>
          </p:cNvSpPr>
          <p:nvPr>
            <p:ph type="title"/>
          </p:nvPr>
        </p:nvSpPr>
        <p:spPr/>
        <p:txBody>
          <a:bodyPr/>
          <a:lstStyle/>
          <a:p>
            <a:r>
              <a:rPr lang="en-US" dirty="0"/>
              <a:t>Larger models are </a:t>
            </a:r>
            <a:r>
              <a:rPr lang="en-US" i="1" dirty="0">
                <a:solidFill>
                  <a:srgbClr val="7030A0"/>
                </a:solidFill>
              </a:rPr>
              <a:t>less</a:t>
            </a:r>
            <a:r>
              <a:rPr lang="en-US" dirty="0"/>
              <a:t> private.</a:t>
            </a:r>
            <a:br>
              <a:rPr lang="en-US" dirty="0"/>
            </a:br>
            <a:endParaRPr lang="en-US" dirty="0"/>
          </a:p>
        </p:txBody>
      </p:sp>
      <p:sp>
        <p:nvSpPr>
          <p:cNvPr id="4" name="Slide Number Placeholder 3">
            <a:extLst>
              <a:ext uri="{FF2B5EF4-FFF2-40B4-BE49-F238E27FC236}">
                <a16:creationId xmlns:a16="http://schemas.microsoft.com/office/drawing/2014/main" id="{46F126BB-7E39-1E4D-B0C7-5C804F9C8F6A}"/>
              </a:ext>
            </a:extLst>
          </p:cNvPr>
          <p:cNvSpPr>
            <a:spLocks noGrp="1"/>
          </p:cNvSpPr>
          <p:nvPr>
            <p:ph type="sldNum" sz="quarter" idx="12"/>
          </p:nvPr>
        </p:nvSpPr>
        <p:spPr/>
        <p:txBody>
          <a:bodyPr/>
          <a:lstStyle/>
          <a:p>
            <a:fld id="{BBDB7499-F370-8348-83C5-507685BB046D}" type="slidenum">
              <a:rPr lang="en-US" smtClean="0"/>
              <a:pPr/>
              <a:t>69</a:t>
            </a:fld>
            <a:endParaRPr lang="en-US" sz="1600" dirty="0"/>
          </a:p>
        </p:txBody>
      </p:sp>
      <p:pic>
        <p:nvPicPr>
          <p:cNvPr id="5" name="Picture 4">
            <a:extLst>
              <a:ext uri="{FF2B5EF4-FFF2-40B4-BE49-F238E27FC236}">
                <a16:creationId xmlns:a16="http://schemas.microsoft.com/office/drawing/2014/main" id="{3B024823-1F37-8146-89E6-7E90D9911825}"/>
              </a:ext>
            </a:extLst>
          </p:cNvPr>
          <p:cNvPicPr>
            <a:picLocks noChangeAspect="1"/>
          </p:cNvPicPr>
          <p:nvPr/>
        </p:nvPicPr>
        <p:blipFill>
          <a:blip r:embed="rId2">
            <a:alphaModFix amt="20000"/>
          </a:blip>
          <a:stretch>
            <a:fillRect/>
          </a:stretch>
        </p:blipFill>
        <p:spPr>
          <a:xfrm>
            <a:off x="3346704" y="1594724"/>
            <a:ext cx="5524729" cy="4286147"/>
          </a:xfrm>
          <a:prstGeom prst="rect">
            <a:avLst/>
          </a:prstGeom>
        </p:spPr>
      </p:pic>
      <p:cxnSp>
        <p:nvCxnSpPr>
          <p:cNvPr id="6" name="Curved Connector 5">
            <a:extLst>
              <a:ext uri="{FF2B5EF4-FFF2-40B4-BE49-F238E27FC236}">
                <a16:creationId xmlns:a16="http://schemas.microsoft.com/office/drawing/2014/main" id="{84CB0BA3-8197-2249-B032-10449EBDED6D}"/>
              </a:ext>
            </a:extLst>
          </p:cNvPr>
          <p:cNvCxnSpPr>
            <a:cxnSpLocks/>
            <a:stCxn id="7" idx="2"/>
          </p:cNvCxnSpPr>
          <p:nvPr/>
        </p:nvCxnSpPr>
        <p:spPr>
          <a:xfrm rot="16200000" flipH="1">
            <a:off x="2324491" y="2982008"/>
            <a:ext cx="568386" cy="1449900"/>
          </a:xfrm>
          <a:prstGeom prst="curvedConnector2">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9DDD80D-7BC7-A345-B043-E0BF22E24541}"/>
              </a:ext>
            </a:extLst>
          </p:cNvPr>
          <p:cNvSpPr txBox="1"/>
          <p:nvPr/>
        </p:nvSpPr>
        <p:spPr>
          <a:xfrm>
            <a:off x="489963" y="2345739"/>
            <a:ext cx="2787541" cy="1077026"/>
          </a:xfrm>
          <a:prstGeom prst="rect">
            <a:avLst/>
          </a:prstGeom>
          <a:noFill/>
        </p:spPr>
        <p:txBody>
          <a:bodyPr wrap="square" rtlCol="0">
            <a:spAutoFit/>
          </a:bodyPr>
          <a:lstStyle/>
          <a:p>
            <a:pPr algn="ctr"/>
            <a:r>
              <a:rPr lang="en-US" sz="2133" i="1" dirty="0">
                <a:solidFill>
                  <a:srgbClr val="0070C0"/>
                </a:solidFill>
              </a:rPr>
              <a:t>Reddit URLs found in a </a:t>
            </a:r>
            <a:r>
              <a:rPr lang="en-US" sz="2133" i="1" dirty="0" err="1">
                <a:solidFill>
                  <a:srgbClr val="0070C0"/>
                </a:solidFill>
              </a:rPr>
              <a:t>pastebin</a:t>
            </a:r>
            <a:r>
              <a:rPr lang="en-US" sz="2133" i="1" dirty="0">
                <a:solidFill>
                  <a:srgbClr val="0070C0"/>
                </a:solidFill>
              </a:rPr>
              <a:t> file in the GPT-2 training set</a:t>
            </a:r>
          </a:p>
        </p:txBody>
      </p:sp>
      <p:pic>
        <p:nvPicPr>
          <p:cNvPr id="8" name="Picture 7">
            <a:extLst>
              <a:ext uri="{FF2B5EF4-FFF2-40B4-BE49-F238E27FC236}">
                <a16:creationId xmlns:a16="http://schemas.microsoft.com/office/drawing/2014/main" id="{F14F8862-E6DE-B94D-A5E5-9780EDF89189}"/>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3346704" y="1600200"/>
            <a:ext cx="2416787" cy="4286147"/>
          </a:xfrm>
          <a:prstGeom prst="rect">
            <a:avLst/>
          </a:prstGeom>
        </p:spPr>
      </p:pic>
      <p:cxnSp>
        <p:nvCxnSpPr>
          <p:cNvPr id="10" name="Curved Connector 9">
            <a:extLst>
              <a:ext uri="{FF2B5EF4-FFF2-40B4-BE49-F238E27FC236}">
                <a16:creationId xmlns:a16="http://schemas.microsoft.com/office/drawing/2014/main" id="{D87EA7F8-4127-4C45-A94D-A35CAC1C6FB1}"/>
              </a:ext>
            </a:extLst>
          </p:cNvPr>
          <p:cNvCxnSpPr>
            <a:cxnSpLocks/>
            <a:stCxn id="11" idx="0"/>
          </p:cNvCxnSpPr>
          <p:nvPr/>
        </p:nvCxnSpPr>
        <p:spPr>
          <a:xfrm rot="16200000" flipV="1">
            <a:off x="9479054" y="1378731"/>
            <a:ext cx="273666" cy="1886917"/>
          </a:xfrm>
          <a:prstGeom prst="curvedConnector2">
            <a:avLst/>
          </a:prstGeom>
          <a:ln>
            <a:solidFill>
              <a:schemeClr val="accent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EB953DB-9E35-5748-AF18-07EA452C3096}"/>
              </a:ext>
            </a:extLst>
          </p:cNvPr>
          <p:cNvSpPr txBox="1"/>
          <p:nvPr/>
        </p:nvSpPr>
        <p:spPr>
          <a:xfrm>
            <a:off x="9099219" y="2459023"/>
            <a:ext cx="2920252" cy="1733488"/>
          </a:xfrm>
          <a:prstGeom prst="rect">
            <a:avLst/>
          </a:prstGeom>
          <a:noFill/>
        </p:spPr>
        <p:txBody>
          <a:bodyPr wrap="square" rtlCol="0">
            <a:spAutoFit/>
          </a:bodyPr>
          <a:lstStyle/>
          <a:p>
            <a:r>
              <a:rPr lang="en-US" sz="2133" i="1" dirty="0">
                <a:solidFill>
                  <a:schemeClr val="accent1">
                    <a:lumMod val="40000"/>
                    <a:lumOff val="60000"/>
                  </a:schemeClr>
                </a:solidFill>
              </a:rPr>
              <a:t>Different GPT-2 models:</a:t>
            </a:r>
          </a:p>
          <a:p>
            <a:r>
              <a:rPr lang="en-US" sz="2133" i="1" dirty="0">
                <a:solidFill>
                  <a:schemeClr val="accent1">
                    <a:lumMod val="40000"/>
                    <a:lumOff val="60000"/>
                  </a:schemeClr>
                </a:solidFill>
              </a:rPr>
              <a:t>    XL: 1558M params</a:t>
            </a:r>
          </a:p>
          <a:p>
            <a:r>
              <a:rPr lang="en-US" sz="2133" i="1" dirty="0">
                <a:solidFill>
                  <a:schemeClr val="accent1">
                    <a:lumMod val="40000"/>
                    <a:lumOff val="60000"/>
                  </a:schemeClr>
                </a:solidFill>
              </a:rPr>
              <a:t>    M: 334M params</a:t>
            </a:r>
          </a:p>
          <a:p>
            <a:r>
              <a:rPr lang="en-US" sz="2133" i="1" dirty="0">
                <a:solidFill>
                  <a:schemeClr val="accent1">
                    <a:lumMod val="40000"/>
                    <a:lumOff val="60000"/>
                  </a:schemeClr>
                </a:solidFill>
              </a:rPr>
              <a:t>    S: 124M params</a:t>
            </a:r>
          </a:p>
        </p:txBody>
      </p:sp>
    </p:spTree>
    <p:extLst>
      <p:ext uri="{BB962C8B-B14F-4D97-AF65-F5344CB8AC3E}">
        <p14:creationId xmlns:p14="http://schemas.microsoft.com/office/powerpoint/2010/main" val="3418055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045F-CF52-EC41-ADF5-32B6C9B7C51D}"/>
              </a:ext>
            </a:extLst>
          </p:cNvPr>
          <p:cNvSpPr>
            <a:spLocks noGrp="1"/>
          </p:cNvSpPr>
          <p:nvPr>
            <p:ph type="title"/>
          </p:nvPr>
        </p:nvSpPr>
        <p:spPr/>
        <p:txBody>
          <a:bodyPr/>
          <a:lstStyle/>
          <a:p>
            <a:r>
              <a:rPr lang="en-US" dirty="0"/>
              <a:t>What does this mean for computer security?</a:t>
            </a:r>
          </a:p>
        </p:txBody>
      </p:sp>
      <p:sp>
        <p:nvSpPr>
          <p:cNvPr id="4" name="Slide Number Placeholder 3">
            <a:extLst>
              <a:ext uri="{FF2B5EF4-FFF2-40B4-BE49-F238E27FC236}">
                <a16:creationId xmlns:a16="http://schemas.microsoft.com/office/drawing/2014/main" id="{FF4BDEA6-B921-4442-A4E9-2C85B303FFB7}"/>
              </a:ext>
            </a:extLst>
          </p:cNvPr>
          <p:cNvSpPr>
            <a:spLocks noGrp="1"/>
          </p:cNvSpPr>
          <p:nvPr>
            <p:ph type="sldNum" sz="quarter" idx="12"/>
          </p:nvPr>
        </p:nvSpPr>
        <p:spPr/>
        <p:txBody>
          <a:bodyPr/>
          <a:lstStyle/>
          <a:p>
            <a:fld id="{BBDB7499-F370-8348-83C5-507685BB046D}" type="slidenum">
              <a:rPr lang="en-US" smtClean="0"/>
              <a:pPr/>
              <a:t>7</a:t>
            </a:fld>
            <a:endParaRPr lang="en-US" sz="1600" dirty="0"/>
          </a:p>
        </p:txBody>
      </p:sp>
      <p:pic>
        <p:nvPicPr>
          <p:cNvPr id="5" name="Picture 2" descr="Russian hackers feverishly working to steal COVID-19 vaccine research,  governments say | FiercePharma">
            <a:extLst>
              <a:ext uri="{FF2B5EF4-FFF2-40B4-BE49-F238E27FC236}">
                <a16:creationId xmlns:a16="http://schemas.microsoft.com/office/drawing/2014/main" id="{59B73ED0-975A-2C4D-B434-72312101409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54777" y="2163457"/>
            <a:ext cx="5082445" cy="33940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8542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B2C3E-1422-A444-98E8-FB35CB1FB367}"/>
              </a:ext>
            </a:extLst>
          </p:cNvPr>
          <p:cNvSpPr>
            <a:spLocks noGrp="1"/>
          </p:cNvSpPr>
          <p:nvPr>
            <p:ph type="title"/>
          </p:nvPr>
        </p:nvSpPr>
        <p:spPr/>
        <p:txBody>
          <a:bodyPr/>
          <a:lstStyle/>
          <a:p>
            <a:r>
              <a:rPr lang="en-US" dirty="0"/>
              <a:t>Larger models are </a:t>
            </a:r>
            <a:r>
              <a:rPr lang="en-US" i="1" dirty="0">
                <a:solidFill>
                  <a:srgbClr val="7030A0"/>
                </a:solidFill>
              </a:rPr>
              <a:t>less</a:t>
            </a:r>
            <a:r>
              <a:rPr lang="en-US" dirty="0"/>
              <a:t> private.</a:t>
            </a:r>
            <a:br>
              <a:rPr lang="en-US" dirty="0"/>
            </a:br>
            <a:endParaRPr lang="en-US" dirty="0"/>
          </a:p>
        </p:txBody>
      </p:sp>
      <p:sp>
        <p:nvSpPr>
          <p:cNvPr id="4" name="Slide Number Placeholder 3">
            <a:extLst>
              <a:ext uri="{FF2B5EF4-FFF2-40B4-BE49-F238E27FC236}">
                <a16:creationId xmlns:a16="http://schemas.microsoft.com/office/drawing/2014/main" id="{46F126BB-7E39-1E4D-B0C7-5C804F9C8F6A}"/>
              </a:ext>
            </a:extLst>
          </p:cNvPr>
          <p:cNvSpPr>
            <a:spLocks noGrp="1"/>
          </p:cNvSpPr>
          <p:nvPr>
            <p:ph type="sldNum" sz="quarter" idx="12"/>
          </p:nvPr>
        </p:nvSpPr>
        <p:spPr/>
        <p:txBody>
          <a:bodyPr/>
          <a:lstStyle/>
          <a:p>
            <a:fld id="{BBDB7499-F370-8348-83C5-507685BB046D}" type="slidenum">
              <a:rPr lang="en-US" smtClean="0"/>
              <a:pPr/>
              <a:t>70</a:t>
            </a:fld>
            <a:endParaRPr lang="en-US" sz="1600" dirty="0"/>
          </a:p>
        </p:txBody>
      </p:sp>
      <p:pic>
        <p:nvPicPr>
          <p:cNvPr id="7" name="Picture 6">
            <a:extLst>
              <a:ext uri="{FF2B5EF4-FFF2-40B4-BE49-F238E27FC236}">
                <a16:creationId xmlns:a16="http://schemas.microsoft.com/office/drawing/2014/main" id="{895121A3-3F1E-984F-AB3F-C8E2DD89DD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49636" y="1591056"/>
            <a:ext cx="1440873" cy="4286147"/>
          </a:xfrm>
          <a:prstGeom prst="rect">
            <a:avLst/>
          </a:prstGeom>
        </p:spPr>
      </p:pic>
      <p:cxnSp>
        <p:nvCxnSpPr>
          <p:cNvPr id="8" name="Curved Connector 7">
            <a:extLst>
              <a:ext uri="{FF2B5EF4-FFF2-40B4-BE49-F238E27FC236}">
                <a16:creationId xmlns:a16="http://schemas.microsoft.com/office/drawing/2014/main" id="{978018CF-4A97-4D42-AF8E-9023903BB643}"/>
              </a:ext>
            </a:extLst>
          </p:cNvPr>
          <p:cNvCxnSpPr>
            <a:cxnSpLocks/>
            <a:stCxn id="9" idx="1"/>
          </p:cNvCxnSpPr>
          <p:nvPr/>
        </p:nvCxnSpPr>
        <p:spPr>
          <a:xfrm rot="10800000">
            <a:off x="6941134" y="5840272"/>
            <a:ext cx="337899" cy="375606"/>
          </a:xfrm>
          <a:prstGeom prst="curvedConnector2">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57CE0A5D-E452-C440-AB16-6C5F1C580285}"/>
              </a:ext>
            </a:extLst>
          </p:cNvPr>
          <p:cNvSpPr txBox="1"/>
          <p:nvPr/>
        </p:nvSpPr>
        <p:spPr>
          <a:xfrm>
            <a:off x="7279032" y="5841480"/>
            <a:ext cx="4061545" cy="748795"/>
          </a:xfrm>
          <a:prstGeom prst="rect">
            <a:avLst/>
          </a:prstGeom>
          <a:noFill/>
        </p:spPr>
        <p:txBody>
          <a:bodyPr wrap="square" rtlCol="0">
            <a:spAutoFit/>
          </a:bodyPr>
          <a:lstStyle/>
          <a:p>
            <a:pPr algn="ctr"/>
            <a:r>
              <a:rPr lang="en-US" sz="2133" i="1" dirty="0">
                <a:solidFill>
                  <a:srgbClr val="0070C0"/>
                </a:solidFill>
              </a:rPr>
              <a:t>Some URLs appear many times in this </a:t>
            </a:r>
            <a:r>
              <a:rPr lang="en-US" sz="2133" i="1" dirty="0" err="1">
                <a:solidFill>
                  <a:srgbClr val="0070C0"/>
                </a:solidFill>
              </a:rPr>
              <a:t>pastebin</a:t>
            </a:r>
            <a:r>
              <a:rPr lang="en-US" sz="2133" i="1" dirty="0">
                <a:solidFill>
                  <a:srgbClr val="0070C0"/>
                </a:solidFill>
              </a:rPr>
              <a:t> file</a:t>
            </a:r>
          </a:p>
        </p:txBody>
      </p:sp>
      <p:pic>
        <p:nvPicPr>
          <p:cNvPr id="10" name="Picture 9">
            <a:extLst>
              <a:ext uri="{FF2B5EF4-FFF2-40B4-BE49-F238E27FC236}">
                <a16:creationId xmlns:a16="http://schemas.microsoft.com/office/drawing/2014/main" id="{A0CBDE9C-C494-9241-B4F9-90B9BDA8B6C9}"/>
              </a:ext>
            </a:extLst>
          </p:cNvPr>
          <p:cNvPicPr>
            <a:picLocks noChangeAspect="1"/>
          </p:cNvPicPr>
          <p:nvPr/>
        </p:nvPicPr>
        <p:blipFill>
          <a:blip r:embed="rId3">
            <a:alphaModFix amt="20000"/>
          </a:blip>
          <a:stretch>
            <a:fillRect/>
          </a:stretch>
        </p:blipFill>
        <p:spPr>
          <a:xfrm>
            <a:off x="3346704" y="1594724"/>
            <a:ext cx="5524729" cy="4286147"/>
          </a:xfrm>
          <a:prstGeom prst="rect">
            <a:avLst/>
          </a:prstGeom>
        </p:spPr>
      </p:pic>
      <p:cxnSp>
        <p:nvCxnSpPr>
          <p:cNvPr id="11" name="Curved Connector 10">
            <a:extLst>
              <a:ext uri="{FF2B5EF4-FFF2-40B4-BE49-F238E27FC236}">
                <a16:creationId xmlns:a16="http://schemas.microsoft.com/office/drawing/2014/main" id="{0B371823-E141-B344-AE61-C44E6BED35E5}"/>
              </a:ext>
            </a:extLst>
          </p:cNvPr>
          <p:cNvCxnSpPr>
            <a:cxnSpLocks/>
            <a:stCxn id="12" idx="2"/>
          </p:cNvCxnSpPr>
          <p:nvPr/>
        </p:nvCxnSpPr>
        <p:spPr>
          <a:xfrm rot="16200000" flipH="1">
            <a:off x="2324491" y="2982008"/>
            <a:ext cx="568386" cy="1449900"/>
          </a:xfrm>
          <a:prstGeom prst="curvedConnector2">
            <a:avLst/>
          </a:prstGeom>
          <a:ln>
            <a:solidFill>
              <a:schemeClr val="accent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47F7484-7DD0-E24E-91AE-5AE3442289D5}"/>
              </a:ext>
            </a:extLst>
          </p:cNvPr>
          <p:cNvSpPr txBox="1"/>
          <p:nvPr/>
        </p:nvSpPr>
        <p:spPr>
          <a:xfrm>
            <a:off x="489963" y="2345739"/>
            <a:ext cx="2787541" cy="1077026"/>
          </a:xfrm>
          <a:prstGeom prst="rect">
            <a:avLst/>
          </a:prstGeom>
          <a:noFill/>
        </p:spPr>
        <p:txBody>
          <a:bodyPr wrap="square" rtlCol="0">
            <a:spAutoFit/>
          </a:bodyPr>
          <a:lstStyle/>
          <a:p>
            <a:pPr algn="ctr"/>
            <a:r>
              <a:rPr lang="en-US" sz="2133" i="1" dirty="0">
                <a:solidFill>
                  <a:schemeClr val="accent1">
                    <a:lumMod val="40000"/>
                    <a:lumOff val="60000"/>
                  </a:schemeClr>
                </a:solidFill>
              </a:rPr>
              <a:t>Reddit URLs found in a </a:t>
            </a:r>
            <a:r>
              <a:rPr lang="en-US" sz="2133" i="1" dirty="0" err="1">
                <a:solidFill>
                  <a:schemeClr val="accent1">
                    <a:lumMod val="40000"/>
                    <a:lumOff val="60000"/>
                  </a:schemeClr>
                </a:solidFill>
              </a:rPr>
              <a:t>pastebin</a:t>
            </a:r>
            <a:r>
              <a:rPr lang="en-US" sz="2133" i="1" dirty="0">
                <a:solidFill>
                  <a:schemeClr val="accent1">
                    <a:lumMod val="40000"/>
                    <a:lumOff val="60000"/>
                  </a:schemeClr>
                </a:solidFill>
              </a:rPr>
              <a:t> file in the GPT-2 training set</a:t>
            </a:r>
          </a:p>
        </p:txBody>
      </p:sp>
      <p:cxnSp>
        <p:nvCxnSpPr>
          <p:cNvPr id="13" name="Curved Connector 12">
            <a:extLst>
              <a:ext uri="{FF2B5EF4-FFF2-40B4-BE49-F238E27FC236}">
                <a16:creationId xmlns:a16="http://schemas.microsoft.com/office/drawing/2014/main" id="{8A1059FA-1DC1-2E40-B4EB-91BDDFEF94BA}"/>
              </a:ext>
            </a:extLst>
          </p:cNvPr>
          <p:cNvCxnSpPr>
            <a:cxnSpLocks/>
            <a:stCxn id="14" idx="0"/>
          </p:cNvCxnSpPr>
          <p:nvPr/>
        </p:nvCxnSpPr>
        <p:spPr>
          <a:xfrm rot="16200000" flipV="1">
            <a:off x="9479054" y="1378731"/>
            <a:ext cx="273666" cy="1886917"/>
          </a:xfrm>
          <a:prstGeom prst="curvedConnector2">
            <a:avLst/>
          </a:prstGeom>
          <a:ln>
            <a:solidFill>
              <a:schemeClr val="accent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F053C96-7D53-BC43-ADFF-BDC586D1D8BB}"/>
              </a:ext>
            </a:extLst>
          </p:cNvPr>
          <p:cNvSpPr txBox="1"/>
          <p:nvPr/>
        </p:nvSpPr>
        <p:spPr>
          <a:xfrm>
            <a:off x="9099219" y="2459023"/>
            <a:ext cx="2920252" cy="1733488"/>
          </a:xfrm>
          <a:prstGeom prst="rect">
            <a:avLst/>
          </a:prstGeom>
          <a:noFill/>
        </p:spPr>
        <p:txBody>
          <a:bodyPr wrap="square" rtlCol="0">
            <a:spAutoFit/>
          </a:bodyPr>
          <a:lstStyle/>
          <a:p>
            <a:r>
              <a:rPr lang="en-US" sz="2133" i="1" dirty="0">
                <a:solidFill>
                  <a:schemeClr val="accent1">
                    <a:lumMod val="40000"/>
                    <a:lumOff val="60000"/>
                  </a:schemeClr>
                </a:solidFill>
              </a:rPr>
              <a:t>Different GPT-2 models:</a:t>
            </a:r>
          </a:p>
          <a:p>
            <a:r>
              <a:rPr lang="en-US" sz="2133" i="1" dirty="0">
                <a:solidFill>
                  <a:schemeClr val="accent1">
                    <a:lumMod val="40000"/>
                    <a:lumOff val="60000"/>
                  </a:schemeClr>
                </a:solidFill>
              </a:rPr>
              <a:t>    XL: 1558M params</a:t>
            </a:r>
          </a:p>
          <a:p>
            <a:r>
              <a:rPr lang="en-US" sz="2133" i="1" dirty="0">
                <a:solidFill>
                  <a:schemeClr val="accent1">
                    <a:lumMod val="40000"/>
                    <a:lumOff val="60000"/>
                  </a:schemeClr>
                </a:solidFill>
              </a:rPr>
              <a:t>    M: 334M params</a:t>
            </a:r>
          </a:p>
          <a:p>
            <a:r>
              <a:rPr lang="en-US" sz="2133" i="1" dirty="0">
                <a:solidFill>
                  <a:schemeClr val="accent1">
                    <a:lumMod val="40000"/>
                    <a:lumOff val="60000"/>
                  </a:schemeClr>
                </a:solidFill>
              </a:rPr>
              <a:t>    S: 124M params</a:t>
            </a:r>
          </a:p>
        </p:txBody>
      </p:sp>
    </p:spTree>
    <p:extLst>
      <p:ext uri="{BB962C8B-B14F-4D97-AF65-F5344CB8AC3E}">
        <p14:creationId xmlns:p14="http://schemas.microsoft.com/office/powerpoint/2010/main" val="30797691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B2C3E-1422-A444-98E8-FB35CB1FB367}"/>
              </a:ext>
            </a:extLst>
          </p:cNvPr>
          <p:cNvSpPr>
            <a:spLocks noGrp="1"/>
          </p:cNvSpPr>
          <p:nvPr>
            <p:ph type="title"/>
          </p:nvPr>
        </p:nvSpPr>
        <p:spPr/>
        <p:txBody>
          <a:bodyPr/>
          <a:lstStyle/>
          <a:p>
            <a:r>
              <a:rPr lang="en-US" dirty="0"/>
              <a:t>Larger models are </a:t>
            </a:r>
            <a:r>
              <a:rPr lang="en-US" i="1" dirty="0">
                <a:solidFill>
                  <a:srgbClr val="7030A0"/>
                </a:solidFill>
              </a:rPr>
              <a:t>less</a:t>
            </a:r>
            <a:r>
              <a:rPr lang="en-US" dirty="0"/>
              <a:t> private.</a:t>
            </a:r>
            <a:br>
              <a:rPr lang="en-US" dirty="0"/>
            </a:br>
            <a:endParaRPr lang="en-US" dirty="0"/>
          </a:p>
        </p:txBody>
      </p:sp>
      <p:sp>
        <p:nvSpPr>
          <p:cNvPr id="4" name="Slide Number Placeholder 3">
            <a:extLst>
              <a:ext uri="{FF2B5EF4-FFF2-40B4-BE49-F238E27FC236}">
                <a16:creationId xmlns:a16="http://schemas.microsoft.com/office/drawing/2014/main" id="{46F126BB-7E39-1E4D-B0C7-5C804F9C8F6A}"/>
              </a:ext>
            </a:extLst>
          </p:cNvPr>
          <p:cNvSpPr>
            <a:spLocks noGrp="1"/>
          </p:cNvSpPr>
          <p:nvPr>
            <p:ph type="sldNum" sz="quarter" idx="12"/>
          </p:nvPr>
        </p:nvSpPr>
        <p:spPr/>
        <p:txBody>
          <a:bodyPr/>
          <a:lstStyle/>
          <a:p>
            <a:fld id="{BBDB7499-F370-8348-83C5-507685BB046D}" type="slidenum">
              <a:rPr lang="en-US" smtClean="0"/>
              <a:pPr/>
              <a:t>71</a:t>
            </a:fld>
            <a:endParaRPr lang="en-US" sz="1600" dirty="0"/>
          </a:p>
        </p:txBody>
      </p:sp>
      <p:pic>
        <p:nvPicPr>
          <p:cNvPr id="7" name="Picture 6">
            <a:extLst>
              <a:ext uri="{FF2B5EF4-FFF2-40B4-BE49-F238E27FC236}">
                <a16:creationId xmlns:a16="http://schemas.microsoft.com/office/drawing/2014/main" id="{74D92598-2D69-0C48-AEA6-12FF465C72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18218" y="1591056"/>
            <a:ext cx="1640147" cy="4286147"/>
          </a:xfrm>
          <a:prstGeom prst="rect">
            <a:avLst/>
          </a:prstGeom>
        </p:spPr>
      </p:pic>
      <p:cxnSp>
        <p:nvCxnSpPr>
          <p:cNvPr id="8" name="Curved Connector 7">
            <a:extLst>
              <a:ext uri="{FF2B5EF4-FFF2-40B4-BE49-F238E27FC236}">
                <a16:creationId xmlns:a16="http://schemas.microsoft.com/office/drawing/2014/main" id="{F85ED9FA-7823-EE4C-AFE1-9745D0EA2174}"/>
              </a:ext>
            </a:extLst>
          </p:cNvPr>
          <p:cNvCxnSpPr>
            <a:cxnSpLocks/>
            <a:stCxn id="9" idx="0"/>
          </p:cNvCxnSpPr>
          <p:nvPr/>
        </p:nvCxnSpPr>
        <p:spPr>
          <a:xfrm rot="16200000" flipV="1">
            <a:off x="9479053" y="1378730"/>
            <a:ext cx="273667" cy="1886919"/>
          </a:xfrm>
          <a:prstGeom prst="curvedConnector2">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DEB6EBB-1E3E-E940-9B18-71AA948FFC7A}"/>
              </a:ext>
            </a:extLst>
          </p:cNvPr>
          <p:cNvSpPr txBox="1"/>
          <p:nvPr/>
        </p:nvSpPr>
        <p:spPr>
          <a:xfrm>
            <a:off x="9099219" y="2459023"/>
            <a:ext cx="2920252" cy="1405256"/>
          </a:xfrm>
          <a:prstGeom prst="rect">
            <a:avLst/>
          </a:prstGeom>
          <a:noFill/>
        </p:spPr>
        <p:txBody>
          <a:bodyPr wrap="square" rtlCol="0">
            <a:spAutoFit/>
          </a:bodyPr>
          <a:lstStyle/>
          <a:p>
            <a:r>
              <a:rPr lang="en-US" sz="2133" i="1" dirty="0">
                <a:solidFill>
                  <a:srgbClr val="0070C0"/>
                </a:solidFill>
              </a:rPr>
              <a:t>Different GPT-2 models:</a:t>
            </a:r>
          </a:p>
          <a:p>
            <a:r>
              <a:rPr lang="en-US" sz="2133" i="1" dirty="0">
                <a:solidFill>
                  <a:srgbClr val="0070C0"/>
                </a:solidFill>
              </a:rPr>
              <a:t>    XL: </a:t>
            </a:r>
            <a:r>
              <a:rPr lang="en-US" sz="2133" b="1" i="1" dirty="0">
                <a:solidFill>
                  <a:srgbClr val="0070C0"/>
                </a:solidFill>
              </a:rPr>
              <a:t>1558M</a:t>
            </a:r>
            <a:r>
              <a:rPr lang="en-US" sz="2133" i="1" dirty="0">
                <a:solidFill>
                  <a:srgbClr val="0070C0"/>
                </a:solidFill>
              </a:rPr>
              <a:t> params</a:t>
            </a:r>
          </a:p>
          <a:p>
            <a:r>
              <a:rPr lang="en-US" sz="2133" i="1" dirty="0">
                <a:solidFill>
                  <a:srgbClr val="0070C0"/>
                </a:solidFill>
              </a:rPr>
              <a:t>    M: </a:t>
            </a:r>
            <a:r>
              <a:rPr lang="en-US" sz="2133" b="1" i="1" dirty="0">
                <a:solidFill>
                  <a:srgbClr val="0070C0"/>
                </a:solidFill>
              </a:rPr>
              <a:t>334M</a:t>
            </a:r>
            <a:r>
              <a:rPr lang="en-US" sz="2133" i="1" dirty="0">
                <a:solidFill>
                  <a:srgbClr val="0070C0"/>
                </a:solidFill>
              </a:rPr>
              <a:t> params</a:t>
            </a:r>
          </a:p>
          <a:p>
            <a:r>
              <a:rPr lang="en-US" sz="2133" i="1" dirty="0">
                <a:solidFill>
                  <a:srgbClr val="0070C0"/>
                </a:solidFill>
              </a:rPr>
              <a:t>    S: </a:t>
            </a:r>
            <a:r>
              <a:rPr lang="en-US" sz="2133" b="1" i="1" dirty="0">
                <a:solidFill>
                  <a:srgbClr val="0070C0"/>
                </a:solidFill>
              </a:rPr>
              <a:t>124M</a:t>
            </a:r>
            <a:r>
              <a:rPr lang="en-US" sz="2133" i="1" dirty="0">
                <a:solidFill>
                  <a:srgbClr val="0070C0"/>
                </a:solidFill>
              </a:rPr>
              <a:t> params</a:t>
            </a:r>
          </a:p>
        </p:txBody>
      </p:sp>
      <p:cxnSp>
        <p:nvCxnSpPr>
          <p:cNvPr id="10" name="Straight Arrow Connector 9">
            <a:extLst>
              <a:ext uri="{FF2B5EF4-FFF2-40B4-BE49-F238E27FC236}">
                <a16:creationId xmlns:a16="http://schemas.microsoft.com/office/drawing/2014/main" id="{7B74CCF1-7E1C-F247-BC7A-C3DD01F40EDF}"/>
              </a:ext>
            </a:extLst>
          </p:cNvPr>
          <p:cNvCxnSpPr>
            <a:cxnSpLocks/>
            <a:stCxn id="11" idx="1"/>
          </p:cNvCxnSpPr>
          <p:nvPr/>
        </p:nvCxnSpPr>
        <p:spPr>
          <a:xfrm flipH="1" flipV="1">
            <a:off x="8108832" y="4646763"/>
            <a:ext cx="486324" cy="402995"/>
          </a:xfrm>
          <a:prstGeom prst="straightConnector1">
            <a:avLst/>
          </a:prstGeom>
          <a:ln w="19050">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AAD3AD40-1B8C-D24C-962A-961DFD5697A1}"/>
              </a:ext>
            </a:extLst>
          </p:cNvPr>
          <p:cNvSpPr txBox="1"/>
          <p:nvPr/>
        </p:nvSpPr>
        <p:spPr>
          <a:xfrm>
            <a:off x="8595156" y="4865092"/>
            <a:ext cx="3391891" cy="369332"/>
          </a:xfrm>
          <a:prstGeom prst="rect">
            <a:avLst/>
          </a:prstGeom>
          <a:noFill/>
        </p:spPr>
        <p:txBody>
          <a:bodyPr wrap="none" rtlCol="0">
            <a:spAutoFit/>
          </a:bodyPr>
          <a:lstStyle/>
          <a:p>
            <a:r>
              <a:rPr lang="en-US" dirty="0">
                <a:solidFill>
                  <a:srgbClr val="C00000"/>
                </a:solidFill>
              </a:rPr>
              <a:t>URL is memorized fully or partially</a:t>
            </a:r>
          </a:p>
        </p:txBody>
      </p:sp>
      <p:cxnSp>
        <p:nvCxnSpPr>
          <p:cNvPr id="12" name="Straight Arrow Connector 11">
            <a:extLst>
              <a:ext uri="{FF2B5EF4-FFF2-40B4-BE49-F238E27FC236}">
                <a16:creationId xmlns:a16="http://schemas.microsoft.com/office/drawing/2014/main" id="{FC473F61-BBFC-BB4C-ACF9-1C757E57F244}"/>
              </a:ext>
            </a:extLst>
          </p:cNvPr>
          <p:cNvCxnSpPr>
            <a:cxnSpLocks/>
            <a:stCxn id="11" idx="1"/>
          </p:cNvCxnSpPr>
          <p:nvPr/>
        </p:nvCxnSpPr>
        <p:spPr>
          <a:xfrm flipH="1" flipV="1">
            <a:off x="7583872" y="4865087"/>
            <a:ext cx="1011284" cy="184671"/>
          </a:xfrm>
          <a:prstGeom prst="straightConnector1">
            <a:avLst/>
          </a:prstGeom>
          <a:ln w="19050">
            <a:solidFill>
              <a:srgbClr val="C00000"/>
            </a:solidFill>
            <a:tailEnd type="triangle"/>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0F36BD9E-4855-C646-8C5B-FDAD64DAC30A}"/>
              </a:ext>
            </a:extLst>
          </p:cNvPr>
          <p:cNvPicPr>
            <a:picLocks noChangeAspect="1"/>
          </p:cNvPicPr>
          <p:nvPr/>
        </p:nvPicPr>
        <p:blipFill>
          <a:blip r:embed="rId3">
            <a:alphaModFix amt="20000"/>
          </a:blip>
          <a:stretch>
            <a:fillRect/>
          </a:stretch>
        </p:blipFill>
        <p:spPr>
          <a:xfrm>
            <a:off x="3346704" y="1594724"/>
            <a:ext cx="5524729" cy="4286147"/>
          </a:xfrm>
          <a:prstGeom prst="rect">
            <a:avLst/>
          </a:prstGeom>
        </p:spPr>
      </p:pic>
      <p:cxnSp>
        <p:nvCxnSpPr>
          <p:cNvPr id="14" name="Curved Connector 13">
            <a:extLst>
              <a:ext uri="{FF2B5EF4-FFF2-40B4-BE49-F238E27FC236}">
                <a16:creationId xmlns:a16="http://schemas.microsoft.com/office/drawing/2014/main" id="{B3F9E996-87CA-F94F-98B5-E6D888353E95}"/>
              </a:ext>
            </a:extLst>
          </p:cNvPr>
          <p:cNvCxnSpPr>
            <a:cxnSpLocks/>
            <a:stCxn id="15" idx="1"/>
          </p:cNvCxnSpPr>
          <p:nvPr/>
        </p:nvCxnSpPr>
        <p:spPr>
          <a:xfrm rot="10800000">
            <a:off x="6941130" y="5840272"/>
            <a:ext cx="337903" cy="375606"/>
          </a:xfrm>
          <a:prstGeom prst="curvedConnector2">
            <a:avLst/>
          </a:prstGeom>
          <a:ln>
            <a:solidFill>
              <a:schemeClr val="accent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E4E8F91-131D-A44A-BB09-031EBB8C63F9}"/>
              </a:ext>
            </a:extLst>
          </p:cNvPr>
          <p:cNvSpPr txBox="1"/>
          <p:nvPr/>
        </p:nvSpPr>
        <p:spPr>
          <a:xfrm>
            <a:off x="7279032" y="5841480"/>
            <a:ext cx="4061545" cy="748795"/>
          </a:xfrm>
          <a:prstGeom prst="rect">
            <a:avLst/>
          </a:prstGeom>
          <a:noFill/>
        </p:spPr>
        <p:txBody>
          <a:bodyPr wrap="square" rtlCol="0">
            <a:spAutoFit/>
          </a:bodyPr>
          <a:lstStyle/>
          <a:p>
            <a:pPr algn="ctr"/>
            <a:r>
              <a:rPr lang="en-US" sz="2133" i="1" dirty="0">
                <a:solidFill>
                  <a:schemeClr val="accent1">
                    <a:lumMod val="40000"/>
                    <a:lumOff val="60000"/>
                  </a:schemeClr>
                </a:solidFill>
              </a:rPr>
              <a:t>Some URLs appear many times in this </a:t>
            </a:r>
            <a:r>
              <a:rPr lang="en-US" sz="2133" i="1" dirty="0" err="1">
                <a:solidFill>
                  <a:schemeClr val="accent1">
                    <a:lumMod val="40000"/>
                    <a:lumOff val="60000"/>
                  </a:schemeClr>
                </a:solidFill>
              </a:rPr>
              <a:t>pastebin</a:t>
            </a:r>
            <a:r>
              <a:rPr lang="en-US" sz="2133" i="1" dirty="0">
                <a:solidFill>
                  <a:schemeClr val="accent1">
                    <a:lumMod val="40000"/>
                    <a:lumOff val="60000"/>
                  </a:schemeClr>
                </a:solidFill>
              </a:rPr>
              <a:t> file</a:t>
            </a:r>
          </a:p>
        </p:txBody>
      </p:sp>
      <p:cxnSp>
        <p:nvCxnSpPr>
          <p:cNvPr id="16" name="Curved Connector 15">
            <a:extLst>
              <a:ext uri="{FF2B5EF4-FFF2-40B4-BE49-F238E27FC236}">
                <a16:creationId xmlns:a16="http://schemas.microsoft.com/office/drawing/2014/main" id="{55B01513-C988-F74E-B38E-4C282BB91993}"/>
              </a:ext>
            </a:extLst>
          </p:cNvPr>
          <p:cNvCxnSpPr>
            <a:cxnSpLocks/>
            <a:stCxn id="17" idx="2"/>
          </p:cNvCxnSpPr>
          <p:nvPr/>
        </p:nvCxnSpPr>
        <p:spPr>
          <a:xfrm rot="16200000" flipH="1">
            <a:off x="2324491" y="2982008"/>
            <a:ext cx="568386" cy="1449900"/>
          </a:xfrm>
          <a:prstGeom prst="curvedConnector2">
            <a:avLst/>
          </a:prstGeom>
          <a:ln>
            <a:solidFill>
              <a:schemeClr val="accent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C0EB3E5-7705-4547-B06E-3D9A9A37B5CE}"/>
              </a:ext>
            </a:extLst>
          </p:cNvPr>
          <p:cNvSpPr txBox="1"/>
          <p:nvPr/>
        </p:nvSpPr>
        <p:spPr>
          <a:xfrm>
            <a:off x="489963" y="2345739"/>
            <a:ext cx="2787541" cy="1077026"/>
          </a:xfrm>
          <a:prstGeom prst="rect">
            <a:avLst/>
          </a:prstGeom>
          <a:noFill/>
        </p:spPr>
        <p:txBody>
          <a:bodyPr wrap="square" rtlCol="0">
            <a:spAutoFit/>
          </a:bodyPr>
          <a:lstStyle/>
          <a:p>
            <a:pPr algn="ctr"/>
            <a:r>
              <a:rPr lang="en-US" sz="2133" i="1" dirty="0">
                <a:solidFill>
                  <a:schemeClr val="accent1">
                    <a:lumMod val="40000"/>
                    <a:lumOff val="60000"/>
                  </a:schemeClr>
                </a:solidFill>
              </a:rPr>
              <a:t>Reddit URLs found in a </a:t>
            </a:r>
            <a:r>
              <a:rPr lang="en-US" sz="2133" i="1" dirty="0" err="1">
                <a:solidFill>
                  <a:schemeClr val="accent1">
                    <a:lumMod val="40000"/>
                    <a:lumOff val="60000"/>
                  </a:schemeClr>
                </a:solidFill>
              </a:rPr>
              <a:t>pastebin</a:t>
            </a:r>
            <a:r>
              <a:rPr lang="en-US" sz="2133" i="1" dirty="0">
                <a:solidFill>
                  <a:schemeClr val="accent1">
                    <a:lumMod val="40000"/>
                    <a:lumOff val="60000"/>
                  </a:schemeClr>
                </a:solidFill>
              </a:rPr>
              <a:t> file in the GPT-2 training set</a:t>
            </a:r>
          </a:p>
        </p:txBody>
      </p:sp>
    </p:spTree>
    <p:extLst>
      <p:ext uri="{BB962C8B-B14F-4D97-AF65-F5344CB8AC3E}">
        <p14:creationId xmlns:p14="http://schemas.microsoft.com/office/powerpoint/2010/main" val="34929802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B2C3E-1422-A444-98E8-FB35CB1FB367}"/>
              </a:ext>
            </a:extLst>
          </p:cNvPr>
          <p:cNvSpPr>
            <a:spLocks noGrp="1"/>
          </p:cNvSpPr>
          <p:nvPr>
            <p:ph type="title"/>
          </p:nvPr>
        </p:nvSpPr>
        <p:spPr/>
        <p:txBody>
          <a:bodyPr/>
          <a:lstStyle/>
          <a:p>
            <a:r>
              <a:rPr lang="en-US" dirty="0"/>
              <a:t>Larger models are </a:t>
            </a:r>
            <a:r>
              <a:rPr lang="en-US" i="1" dirty="0">
                <a:solidFill>
                  <a:srgbClr val="7030A0"/>
                </a:solidFill>
              </a:rPr>
              <a:t>less</a:t>
            </a:r>
            <a:r>
              <a:rPr lang="en-US" dirty="0"/>
              <a:t> private.</a:t>
            </a:r>
            <a:br>
              <a:rPr lang="en-US" dirty="0"/>
            </a:br>
            <a:endParaRPr lang="en-US" dirty="0"/>
          </a:p>
        </p:txBody>
      </p:sp>
      <p:sp>
        <p:nvSpPr>
          <p:cNvPr id="4" name="Slide Number Placeholder 3">
            <a:extLst>
              <a:ext uri="{FF2B5EF4-FFF2-40B4-BE49-F238E27FC236}">
                <a16:creationId xmlns:a16="http://schemas.microsoft.com/office/drawing/2014/main" id="{46F126BB-7E39-1E4D-B0C7-5C804F9C8F6A}"/>
              </a:ext>
            </a:extLst>
          </p:cNvPr>
          <p:cNvSpPr>
            <a:spLocks noGrp="1"/>
          </p:cNvSpPr>
          <p:nvPr>
            <p:ph type="sldNum" sz="quarter" idx="12"/>
          </p:nvPr>
        </p:nvSpPr>
        <p:spPr/>
        <p:txBody>
          <a:bodyPr/>
          <a:lstStyle/>
          <a:p>
            <a:fld id="{BBDB7499-F370-8348-83C5-507685BB046D}" type="slidenum">
              <a:rPr lang="en-US" smtClean="0"/>
              <a:pPr/>
              <a:t>72</a:t>
            </a:fld>
            <a:endParaRPr lang="en-US" sz="1600" dirty="0"/>
          </a:p>
        </p:txBody>
      </p:sp>
      <p:pic>
        <p:nvPicPr>
          <p:cNvPr id="5" name="Picture 4">
            <a:extLst>
              <a:ext uri="{FF2B5EF4-FFF2-40B4-BE49-F238E27FC236}">
                <a16:creationId xmlns:a16="http://schemas.microsoft.com/office/drawing/2014/main" id="{A8F05AEB-0B80-664D-8029-9CE2EAAA06D6}"/>
              </a:ext>
            </a:extLst>
          </p:cNvPr>
          <p:cNvPicPr>
            <a:picLocks noChangeAspect="1"/>
          </p:cNvPicPr>
          <p:nvPr/>
        </p:nvPicPr>
        <p:blipFill>
          <a:blip r:embed="rId2">
            <a:alphaModFix/>
          </a:blip>
          <a:stretch>
            <a:fillRect/>
          </a:stretch>
        </p:blipFill>
        <p:spPr>
          <a:xfrm>
            <a:off x="3346704" y="1594724"/>
            <a:ext cx="5524729" cy="4286147"/>
          </a:xfrm>
          <a:prstGeom prst="rect">
            <a:avLst/>
          </a:prstGeom>
        </p:spPr>
      </p:pic>
      <p:sp>
        <p:nvSpPr>
          <p:cNvPr id="6" name="Rectangle 5">
            <a:extLst>
              <a:ext uri="{FF2B5EF4-FFF2-40B4-BE49-F238E27FC236}">
                <a16:creationId xmlns:a16="http://schemas.microsoft.com/office/drawing/2014/main" id="{EF728CDE-5FB1-524F-9100-B6E99080D927}"/>
              </a:ext>
            </a:extLst>
          </p:cNvPr>
          <p:cNvSpPr/>
          <p:nvPr/>
        </p:nvSpPr>
        <p:spPr>
          <a:xfrm>
            <a:off x="3346704" y="4710545"/>
            <a:ext cx="4314860" cy="263237"/>
          </a:xfrm>
          <a:prstGeom prst="rect">
            <a:avLst/>
          </a:prstGeom>
          <a:solidFill>
            <a:srgbClr val="F7C2C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FEB29DA-B973-3F45-B9C0-AE17E32F498A}"/>
              </a:ext>
            </a:extLst>
          </p:cNvPr>
          <p:cNvSpPr/>
          <p:nvPr/>
        </p:nvSpPr>
        <p:spPr>
          <a:xfrm rot="5400000">
            <a:off x="6158347" y="3207329"/>
            <a:ext cx="2701633" cy="304799"/>
          </a:xfrm>
          <a:prstGeom prst="rect">
            <a:avLst/>
          </a:prstGeom>
          <a:solidFill>
            <a:srgbClr val="F7C2C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0F7D4D20-C24D-E340-BCCD-8973AB4BE168}"/>
              </a:ext>
            </a:extLst>
          </p:cNvPr>
          <p:cNvSpPr/>
          <p:nvPr/>
        </p:nvSpPr>
        <p:spPr>
          <a:xfrm>
            <a:off x="8118764" y="4266876"/>
            <a:ext cx="3940417" cy="1710387"/>
          </a:xfrm>
          <a:prstGeom prst="wedgeRectCallout">
            <a:avLst>
              <a:gd name="adj1" fmla="val -59710"/>
              <a:gd name="adj2" fmla="val 115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solidFill>
                  <a:schemeClr val="tx1"/>
                </a:solidFill>
              </a:rPr>
              <a:t>the largest GPT-2 model memorized an entire URL that appeared </a:t>
            </a:r>
            <a:r>
              <a:rPr lang="en-US" sz="2400" b="1" dirty="0">
                <a:solidFill>
                  <a:schemeClr val="tx1"/>
                </a:solidFill>
              </a:rPr>
              <a:t>only 33 times</a:t>
            </a:r>
            <a:r>
              <a:rPr lang="en-US" sz="2400" dirty="0">
                <a:solidFill>
                  <a:schemeClr val="tx1"/>
                </a:solidFill>
              </a:rPr>
              <a:t> in a single document</a:t>
            </a:r>
          </a:p>
        </p:txBody>
      </p:sp>
    </p:spTree>
    <p:extLst>
      <p:ext uri="{BB962C8B-B14F-4D97-AF65-F5344CB8AC3E}">
        <p14:creationId xmlns:p14="http://schemas.microsoft.com/office/powerpoint/2010/main" val="3187382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C0BA-7D70-BF47-90A7-181B815017AC}"/>
              </a:ext>
            </a:extLst>
          </p:cNvPr>
          <p:cNvSpPr>
            <a:spLocks noGrp="1"/>
          </p:cNvSpPr>
          <p:nvPr>
            <p:ph type="title"/>
          </p:nvPr>
        </p:nvSpPr>
        <p:spPr/>
        <p:txBody>
          <a:bodyPr/>
          <a:lstStyle/>
          <a:p>
            <a:r>
              <a:rPr lang="en-US" dirty="0"/>
              <a:t>Have language models gotten too big?</a:t>
            </a:r>
          </a:p>
        </p:txBody>
      </p:sp>
      <p:sp>
        <p:nvSpPr>
          <p:cNvPr id="4" name="Slide Number Placeholder 3">
            <a:extLst>
              <a:ext uri="{FF2B5EF4-FFF2-40B4-BE49-F238E27FC236}">
                <a16:creationId xmlns:a16="http://schemas.microsoft.com/office/drawing/2014/main" id="{DEDC51B1-7FAD-8A4E-9044-61159DBA930A}"/>
              </a:ext>
            </a:extLst>
          </p:cNvPr>
          <p:cNvSpPr>
            <a:spLocks noGrp="1"/>
          </p:cNvSpPr>
          <p:nvPr>
            <p:ph type="sldNum" sz="quarter" idx="12"/>
          </p:nvPr>
        </p:nvSpPr>
        <p:spPr/>
        <p:txBody>
          <a:bodyPr/>
          <a:lstStyle/>
          <a:p>
            <a:fld id="{BBDB7499-F370-8348-83C5-507685BB046D}" type="slidenum">
              <a:rPr lang="en-US" smtClean="0"/>
              <a:pPr/>
              <a:t>73</a:t>
            </a:fld>
            <a:endParaRPr lang="en-US" sz="1600" dirty="0"/>
          </a:p>
        </p:txBody>
      </p:sp>
      <p:pic>
        <p:nvPicPr>
          <p:cNvPr id="5" name="Picture 2" descr="The Rise of Cognitive AI. On the role of knowledge that is… | by Gadi  Singer | Towards Data Science">
            <a:extLst>
              <a:ext uri="{FF2B5EF4-FFF2-40B4-BE49-F238E27FC236}">
                <a16:creationId xmlns:a16="http://schemas.microsoft.com/office/drawing/2014/main" id="{5EEF48BE-C0E8-8B49-A47B-AC845B6FB9C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60516" y="1731895"/>
            <a:ext cx="3890212" cy="462849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4DB4165E-6A16-CE4B-B221-B37AD27A17B3}"/>
              </a:ext>
            </a:extLst>
          </p:cNvPr>
          <p:cNvSpPr/>
          <p:nvPr/>
        </p:nvSpPr>
        <p:spPr>
          <a:xfrm>
            <a:off x="6816436" y="3796145"/>
            <a:ext cx="568037" cy="886692"/>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516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Rise of Cognitive AI. On the role of knowledge that is… | by Gadi  Singer | Towards Data Science">
            <a:extLst>
              <a:ext uri="{FF2B5EF4-FFF2-40B4-BE49-F238E27FC236}">
                <a16:creationId xmlns:a16="http://schemas.microsoft.com/office/drawing/2014/main" id="{5EEF48BE-C0E8-8B49-A47B-AC845B6FB9C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830" r="-2774"/>
          <a:stretch/>
        </p:blipFill>
        <p:spPr bwMode="auto">
          <a:xfrm>
            <a:off x="3660516" y="136525"/>
            <a:ext cx="8531484" cy="62238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67C0BA-7D70-BF47-90A7-181B815017AC}"/>
              </a:ext>
            </a:extLst>
          </p:cNvPr>
          <p:cNvSpPr>
            <a:spLocks noGrp="1"/>
          </p:cNvSpPr>
          <p:nvPr>
            <p:ph type="title"/>
          </p:nvPr>
        </p:nvSpPr>
        <p:spPr/>
        <p:txBody>
          <a:bodyPr/>
          <a:lstStyle/>
          <a:p>
            <a:r>
              <a:rPr lang="en-US" dirty="0"/>
              <a:t>Have language models gotten too big?</a:t>
            </a:r>
          </a:p>
        </p:txBody>
      </p:sp>
      <p:sp>
        <p:nvSpPr>
          <p:cNvPr id="4" name="Slide Number Placeholder 3">
            <a:extLst>
              <a:ext uri="{FF2B5EF4-FFF2-40B4-BE49-F238E27FC236}">
                <a16:creationId xmlns:a16="http://schemas.microsoft.com/office/drawing/2014/main" id="{DEDC51B1-7FAD-8A4E-9044-61159DBA930A}"/>
              </a:ext>
            </a:extLst>
          </p:cNvPr>
          <p:cNvSpPr>
            <a:spLocks noGrp="1"/>
          </p:cNvSpPr>
          <p:nvPr>
            <p:ph type="sldNum" sz="quarter" idx="12"/>
          </p:nvPr>
        </p:nvSpPr>
        <p:spPr/>
        <p:txBody>
          <a:bodyPr/>
          <a:lstStyle/>
          <a:p>
            <a:fld id="{BBDB7499-F370-8348-83C5-507685BB046D}" type="slidenum">
              <a:rPr lang="en-US" smtClean="0"/>
              <a:pPr/>
              <a:t>74</a:t>
            </a:fld>
            <a:endParaRPr lang="en-US" sz="1600" dirty="0"/>
          </a:p>
        </p:txBody>
      </p:sp>
      <p:sp>
        <p:nvSpPr>
          <p:cNvPr id="6" name="Oval 5">
            <a:extLst>
              <a:ext uri="{FF2B5EF4-FFF2-40B4-BE49-F238E27FC236}">
                <a16:creationId xmlns:a16="http://schemas.microsoft.com/office/drawing/2014/main" id="{4DB4165E-6A16-CE4B-B221-B37AD27A17B3}"/>
              </a:ext>
            </a:extLst>
          </p:cNvPr>
          <p:cNvSpPr/>
          <p:nvPr/>
        </p:nvSpPr>
        <p:spPr>
          <a:xfrm>
            <a:off x="6816436" y="3796145"/>
            <a:ext cx="568037" cy="886692"/>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50756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Rise of Cognitive AI. On the role of knowledge that is… | by Gadi  Singer | Towards Data Science">
            <a:extLst>
              <a:ext uri="{FF2B5EF4-FFF2-40B4-BE49-F238E27FC236}">
                <a16:creationId xmlns:a16="http://schemas.microsoft.com/office/drawing/2014/main" id="{5EEF48BE-C0E8-8B49-A47B-AC845B6FB9C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830" r="-2774"/>
          <a:stretch/>
        </p:blipFill>
        <p:spPr bwMode="auto">
          <a:xfrm>
            <a:off x="3660516" y="136525"/>
            <a:ext cx="8531484" cy="62238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67C0BA-7D70-BF47-90A7-181B815017AC}"/>
              </a:ext>
            </a:extLst>
          </p:cNvPr>
          <p:cNvSpPr>
            <a:spLocks noGrp="1"/>
          </p:cNvSpPr>
          <p:nvPr>
            <p:ph type="title"/>
          </p:nvPr>
        </p:nvSpPr>
        <p:spPr/>
        <p:txBody>
          <a:bodyPr/>
          <a:lstStyle/>
          <a:p>
            <a:r>
              <a:rPr lang="en-US" dirty="0"/>
              <a:t>Have language models gotten too big?</a:t>
            </a:r>
          </a:p>
        </p:txBody>
      </p:sp>
      <p:sp>
        <p:nvSpPr>
          <p:cNvPr id="4" name="Slide Number Placeholder 3">
            <a:extLst>
              <a:ext uri="{FF2B5EF4-FFF2-40B4-BE49-F238E27FC236}">
                <a16:creationId xmlns:a16="http://schemas.microsoft.com/office/drawing/2014/main" id="{DEDC51B1-7FAD-8A4E-9044-61159DBA930A}"/>
              </a:ext>
            </a:extLst>
          </p:cNvPr>
          <p:cNvSpPr>
            <a:spLocks noGrp="1"/>
          </p:cNvSpPr>
          <p:nvPr>
            <p:ph type="sldNum" sz="quarter" idx="12"/>
          </p:nvPr>
        </p:nvSpPr>
        <p:spPr/>
        <p:txBody>
          <a:bodyPr/>
          <a:lstStyle/>
          <a:p>
            <a:fld id="{BBDB7499-F370-8348-83C5-507685BB046D}" type="slidenum">
              <a:rPr lang="en-US" smtClean="0"/>
              <a:pPr/>
              <a:t>75</a:t>
            </a:fld>
            <a:endParaRPr lang="en-US" sz="1600" dirty="0"/>
          </a:p>
        </p:txBody>
      </p:sp>
      <p:sp>
        <p:nvSpPr>
          <p:cNvPr id="6" name="Oval 5">
            <a:extLst>
              <a:ext uri="{FF2B5EF4-FFF2-40B4-BE49-F238E27FC236}">
                <a16:creationId xmlns:a16="http://schemas.microsoft.com/office/drawing/2014/main" id="{4DB4165E-6A16-CE4B-B221-B37AD27A17B3}"/>
              </a:ext>
            </a:extLst>
          </p:cNvPr>
          <p:cNvSpPr/>
          <p:nvPr/>
        </p:nvSpPr>
        <p:spPr>
          <a:xfrm>
            <a:off x="9878290" y="1073149"/>
            <a:ext cx="568037" cy="886692"/>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937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C2AD36-61A6-4141-9A96-51728C894E5C}"/>
              </a:ext>
            </a:extLst>
          </p:cNvPr>
          <p:cNvSpPr>
            <a:spLocks noGrp="1"/>
          </p:cNvSpPr>
          <p:nvPr>
            <p:ph type="sldNum" sz="quarter" idx="11"/>
          </p:nvPr>
        </p:nvSpPr>
        <p:spPr/>
        <p:txBody>
          <a:bodyPr/>
          <a:lstStyle/>
          <a:p>
            <a:pPr algn="r"/>
            <a:fld id="{D0000B66-E438-CF4E-9EAE-E38381514D64}" type="slidenum">
              <a:rPr lang="en-US" altLang="en-US" smtClean="0"/>
              <a:pPr algn="r"/>
              <a:t>76</a:t>
            </a:fld>
            <a:endParaRPr lang="en-US" altLang="en-US"/>
          </a:p>
        </p:txBody>
      </p:sp>
      <p:pic>
        <p:nvPicPr>
          <p:cNvPr id="5" name="Picture 4">
            <a:extLst>
              <a:ext uri="{FF2B5EF4-FFF2-40B4-BE49-F238E27FC236}">
                <a16:creationId xmlns:a16="http://schemas.microsoft.com/office/drawing/2014/main" id="{58A3717D-659A-3045-AD73-7117B829FA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6486" y="223128"/>
            <a:ext cx="5923414" cy="6023811"/>
          </a:xfrm>
          <a:prstGeom prst="rect">
            <a:avLst/>
          </a:prstGeom>
        </p:spPr>
      </p:pic>
      <p:sp>
        <p:nvSpPr>
          <p:cNvPr id="6" name="Left Brace 5">
            <a:extLst>
              <a:ext uri="{FF2B5EF4-FFF2-40B4-BE49-F238E27FC236}">
                <a16:creationId xmlns:a16="http://schemas.microsoft.com/office/drawing/2014/main" id="{3F9015C6-EE9F-544C-9DD4-A829DDD57879}"/>
              </a:ext>
            </a:extLst>
          </p:cNvPr>
          <p:cNvSpPr/>
          <p:nvPr/>
        </p:nvSpPr>
        <p:spPr>
          <a:xfrm>
            <a:off x="2903519" y="290672"/>
            <a:ext cx="302967" cy="490920"/>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0F7F8C99-7B5D-0F49-A96D-9306072FBFC3}"/>
              </a:ext>
            </a:extLst>
          </p:cNvPr>
          <p:cNvSpPr txBox="1"/>
          <p:nvPr/>
        </p:nvSpPr>
        <p:spPr>
          <a:xfrm>
            <a:off x="2000708" y="351466"/>
            <a:ext cx="902811" cy="369332"/>
          </a:xfrm>
          <a:prstGeom prst="rect">
            <a:avLst/>
          </a:prstGeom>
          <a:noFill/>
        </p:spPr>
        <p:txBody>
          <a:bodyPr wrap="none" rtlCol="0">
            <a:spAutoFit/>
          </a:bodyPr>
          <a:lstStyle/>
          <a:p>
            <a:r>
              <a:rPr lang="en-US" dirty="0"/>
              <a:t>prompt</a:t>
            </a:r>
          </a:p>
        </p:txBody>
      </p:sp>
      <p:sp>
        <p:nvSpPr>
          <p:cNvPr id="9" name="Left Brace 8">
            <a:extLst>
              <a:ext uri="{FF2B5EF4-FFF2-40B4-BE49-F238E27FC236}">
                <a16:creationId xmlns:a16="http://schemas.microsoft.com/office/drawing/2014/main" id="{0EC10B8D-B239-DD4F-9F20-A6EC2B9500B1}"/>
              </a:ext>
            </a:extLst>
          </p:cNvPr>
          <p:cNvSpPr/>
          <p:nvPr/>
        </p:nvSpPr>
        <p:spPr>
          <a:xfrm>
            <a:off x="2903519" y="813675"/>
            <a:ext cx="302967" cy="5468723"/>
          </a:xfrm>
          <a:prstGeom prst="leftBrac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F830BD91-3638-F14A-A513-1EAA0A77D5F2}"/>
              </a:ext>
            </a:extLst>
          </p:cNvPr>
          <p:cNvSpPr txBox="1"/>
          <p:nvPr/>
        </p:nvSpPr>
        <p:spPr>
          <a:xfrm>
            <a:off x="1351176" y="3363370"/>
            <a:ext cx="1492716" cy="369332"/>
          </a:xfrm>
          <a:prstGeom prst="rect">
            <a:avLst/>
          </a:prstGeom>
          <a:noFill/>
        </p:spPr>
        <p:txBody>
          <a:bodyPr wrap="none" rtlCol="0">
            <a:spAutoFit/>
          </a:bodyPr>
          <a:lstStyle/>
          <a:p>
            <a:r>
              <a:rPr lang="en-US" dirty="0">
                <a:solidFill>
                  <a:schemeClr val="bg1">
                    <a:lumMod val="50000"/>
                  </a:schemeClr>
                </a:solidFill>
              </a:rPr>
              <a:t>GPT3 output</a:t>
            </a:r>
          </a:p>
        </p:txBody>
      </p:sp>
      <p:sp>
        <p:nvSpPr>
          <p:cNvPr id="3" name="TextBox 2">
            <a:extLst>
              <a:ext uri="{FF2B5EF4-FFF2-40B4-BE49-F238E27FC236}">
                <a16:creationId xmlns:a16="http://schemas.microsoft.com/office/drawing/2014/main" id="{658BD637-0C4E-CF42-807B-F5AB85AC6F61}"/>
              </a:ext>
            </a:extLst>
          </p:cNvPr>
          <p:cNvSpPr txBox="1"/>
          <p:nvPr/>
        </p:nvSpPr>
        <p:spPr>
          <a:xfrm>
            <a:off x="2949775" y="6496323"/>
            <a:ext cx="5832174" cy="338554"/>
          </a:xfrm>
          <a:prstGeom prst="rect">
            <a:avLst/>
          </a:prstGeom>
          <a:noFill/>
        </p:spPr>
        <p:txBody>
          <a:bodyPr wrap="none" rtlCol="0">
            <a:spAutoFit/>
          </a:bodyPr>
          <a:lstStyle/>
          <a:p>
            <a:r>
              <a:rPr lang="en-US" sz="1600" dirty="0">
                <a:solidFill>
                  <a:schemeClr val="bg1">
                    <a:lumMod val="50000"/>
                  </a:schemeClr>
                </a:solidFill>
              </a:rPr>
              <a:t>“Does GPT-2 Know Your Phone Number?” Wallace et al. 2021</a:t>
            </a:r>
            <a:endParaRPr lang="en-US" dirty="0"/>
          </a:p>
        </p:txBody>
      </p:sp>
      <p:pic>
        <p:nvPicPr>
          <p:cNvPr id="13" name="Picture 4" descr="Harry Potter and the Philosopher&amp;#39;s Stone - Wikipedia">
            <a:extLst>
              <a:ext uri="{FF2B5EF4-FFF2-40B4-BE49-F238E27FC236}">
                <a16:creationId xmlns:a16="http://schemas.microsoft.com/office/drawing/2014/main" id="{DD67E6E4-071F-AF43-BD38-871C3C4D09E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559688" y="2027002"/>
            <a:ext cx="2303981" cy="280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7928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C0BA-7D70-BF47-90A7-181B815017AC}"/>
              </a:ext>
            </a:extLst>
          </p:cNvPr>
          <p:cNvSpPr>
            <a:spLocks noGrp="1"/>
          </p:cNvSpPr>
          <p:nvPr>
            <p:ph type="title"/>
          </p:nvPr>
        </p:nvSpPr>
        <p:spPr>
          <a:xfrm>
            <a:off x="463825" y="410368"/>
            <a:ext cx="11603483" cy="1325563"/>
          </a:xfrm>
        </p:spPr>
        <p:txBody>
          <a:bodyPr/>
          <a:lstStyle/>
          <a:p>
            <a:r>
              <a:rPr lang="en-US" dirty="0"/>
              <a:t>Can ML models infringe on </a:t>
            </a:r>
            <a:r>
              <a:rPr lang="en-US" strike="sngStrike" dirty="0"/>
              <a:t>privacy</a:t>
            </a:r>
            <a:r>
              <a:rPr lang="en-US" dirty="0"/>
              <a:t> </a:t>
            </a:r>
            <a:r>
              <a:rPr lang="en-US" dirty="0">
                <a:solidFill>
                  <a:srgbClr val="7030A0"/>
                </a:solidFill>
              </a:rPr>
              <a:t>copyright</a:t>
            </a:r>
            <a:r>
              <a:rPr lang="en-US" dirty="0"/>
              <a:t>?</a:t>
            </a:r>
          </a:p>
        </p:txBody>
      </p:sp>
      <p:sp>
        <p:nvSpPr>
          <p:cNvPr id="4" name="Slide Number Placeholder 3">
            <a:extLst>
              <a:ext uri="{FF2B5EF4-FFF2-40B4-BE49-F238E27FC236}">
                <a16:creationId xmlns:a16="http://schemas.microsoft.com/office/drawing/2014/main" id="{DEDC51B1-7FAD-8A4E-9044-61159DBA930A}"/>
              </a:ext>
            </a:extLst>
          </p:cNvPr>
          <p:cNvSpPr>
            <a:spLocks noGrp="1"/>
          </p:cNvSpPr>
          <p:nvPr>
            <p:ph type="sldNum" sz="quarter" idx="12"/>
          </p:nvPr>
        </p:nvSpPr>
        <p:spPr/>
        <p:txBody>
          <a:bodyPr/>
          <a:lstStyle/>
          <a:p>
            <a:fld id="{BBDB7499-F370-8348-83C5-507685BB046D}" type="slidenum">
              <a:rPr lang="en-US" smtClean="0"/>
              <a:pPr/>
              <a:t>77</a:t>
            </a:fld>
            <a:endParaRPr lang="en-US" sz="1600" dirty="0"/>
          </a:p>
        </p:txBody>
      </p:sp>
      <p:pic>
        <p:nvPicPr>
          <p:cNvPr id="5" name="Picture 4">
            <a:extLst>
              <a:ext uri="{FF2B5EF4-FFF2-40B4-BE49-F238E27FC236}">
                <a16:creationId xmlns:a16="http://schemas.microsoft.com/office/drawing/2014/main" id="{565EE86A-588B-F048-B53F-45A2EC7A8057}"/>
              </a:ext>
            </a:extLst>
          </p:cNvPr>
          <p:cNvPicPr>
            <a:picLocks noChangeAspect="1"/>
          </p:cNvPicPr>
          <p:nvPr/>
        </p:nvPicPr>
        <p:blipFill>
          <a:blip r:embed="rId2"/>
          <a:stretch>
            <a:fillRect/>
          </a:stretch>
        </p:blipFill>
        <p:spPr>
          <a:xfrm>
            <a:off x="746991" y="1504599"/>
            <a:ext cx="3706002" cy="4851751"/>
          </a:xfrm>
          <a:prstGeom prst="rect">
            <a:avLst/>
          </a:prstGeom>
        </p:spPr>
      </p:pic>
      <p:sp>
        <p:nvSpPr>
          <p:cNvPr id="3" name="TextBox 2">
            <a:extLst>
              <a:ext uri="{FF2B5EF4-FFF2-40B4-BE49-F238E27FC236}">
                <a16:creationId xmlns:a16="http://schemas.microsoft.com/office/drawing/2014/main" id="{0D1EEEF9-2A3D-B049-94BF-303DBB8B62AF}"/>
              </a:ext>
            </a:extLst>
          </p:cNvPr>
          <p:cNvSpPr txBox="1"/>
          <p:nvPr/>
        </p:nvSpPr>
        <p:spPr>
          <a:xfrm>
            <a:off x="4883805" y="1521333"/>
            <a:ext cx="6199829" cy="1631216"/>
          </a:xfrm>
          <a:prstGeom prst="rect">
            <a:avLst/>
          </a:prstGeom>
          <a:solidFill>
            <a:schemeClr val="accent5">
              <a:lumMod val="20000"/>
              <a:lumOff val="80000"/>
            </a:schemeClr>
          </a:solidFill>
          <a:ln>
            <a:solidFill>
              <a:schemeClr val="tx1"/>
            </a:solidFill>
          </a:ln>
        </p:spPr>
        <p:txBody>
          <a:bodyPr wrap="square" rtlCol="0">
            <a:spAutoFit/>
          </a:bodyPr>
          <a:lstStyle/>
          <a:p>
            <a:pPr algn="just">
              <a:spcBef>
                <a:spcPts val="1200"/>
              </a:spcBef>
            </a:pPr>
            <a:r>
              <a:rPr lang="en-US" i="1" dirty="0"/>
              <a:t>“the extent that a work is produced with a machine learning tool that was trained on a large number of copyrighted works, </a:t>
            </a:r>
            <a:r>
              <a:rPr lang="en-US" i="1" dirty="0">
                <a:solidFill>
                  <a:schemeClr val="accent6"/>
                </a:solidFill>
              </a:rPr>
              <a:t>the degree of copying with respect to any given work is likely to be, at most, de minimis</a:t>
            </a:r>
            <a:r>
              <a:rPr lang="en-US" i="1" dirty="0"/>
              <a:t>.”</a:t>
            </a:r>
          </a:p>
          <a:p>
            <a:pPr algn="r">
              <a:spcBef>
                <a:spcPts val="1200"/>
              </a:spcBef>
            </a:pPr>
            <a:r>
              <a:rPr lang="en-US" b="1" dirty="0"/>
              <a:t>Electronic Frontier Foundation</a:t>
            </a:r>
          </a:p>
        </p:txBody>
      </p:sp>
      <p:sp>
        <p:nvSpPr>
          <p:cNvPr id="8" name="TextBox 7">
            <a:extLst>
              <a:ext uri="{FF2B5EF4-FFF2-40B4-BE49-F238E27FC236}">
                <a16:creationId xmlns:a16="http://schemas.microsoft.com/office/drawing/2014/main" id="{56F99E0E-554E-2A48-8BD8-5C800BAFB184}"/>
              </a:ext>
            </a:extLst>
          </p:cNvPr>
          <p:cNvSpPr txBox="1"/>
          <p:nvPr/>
        </p:nvSpPr>
        <p:spPr>
          <a:xfrm>
            <a:off x="4883805" y="3429000"/>
            <a:ext cx="6199829" cy="1354217"/>
          </a:xfrm>
          <a:prstGeom prst="rect">
            <a:avLst/>
          </a:prstGeom>
          <a:solidFill>
            <a:schemeClr val="accent5">
              <a:lumMod val="20000"/>
              <a:lumOff val="80000"/>
            </a:schemeClr>
          </a:solidFill>
          <a:ln>
            <a:solidFill>
              <a:schemeClr val="tx1"/>
            </a:solidFill>
          </a:ln>
        </p:spPr>
        <p:txBody>
          <a:bodyPr wrap="square" rtlCol="0">
            <a:spAutoFit/>
          </a:bodyPr>
          <a:lstStyle/>
          <a:p>
            <a:pPr algn="just">
              <a:spcBef>
                <a:spcPts val="1200"/>
              </a:spcBef>
            </a:pPr>
            <a:r>
              <a:rPr lang="en-US" i="1" dirty="0"/>
              <a:t>“Well-constructed </a:t>
            </a:r>
            <a:r>
              <a:rPr lang="en-US" i="1" dirty="0">
                <a:solidFill>
                  <a:schemeClr val="accent6"/>
                </a:solidFill>
              </a:rPr>
              <a:t>AI systems generally do not regenerate, in any nontrivial portion, unaltered data from any particular work in their training corpus</a:t>
            </a:r>
            <a:r>
              <a:rPr lang="en-US" i="1" dirty="0"/>
              <a:t>”</a:t>
            </a:r>
          </a:p>
          <a:p>
            <a:pPr algn="r">
              <a:spcBef>
                <a:spcPts val="1200"/>
              </a:spcBef>
            </a:pPr>
            <a:r>
              <a:rPr lang="en-US" b="1" dirty="0" err="1"/>
              <a:t>OpenAI</a:t>
            </a:r>
            <a:endParaRPr lang="en-US" b="1" dirty="0"/>
          </a:p>
        </p:txBody>
      </p:sp>
      <p:pic>
        <p:nvPicPr>
          <p:cNvPr id="29700" name="Picture 4">
            <a:extLst>
              <a:ext uri="{FF2B5EF4-FFF2-40B4-BE49-F238E27FC236}">
                <a16:creationId xmlns:a16="http://schemas.microsoft.com/office/drawing/2014/main" id="{878F4250-A0A5-9A4D-A167-AAA40F98A1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2504" y="4454829"/>
            <a:ext cx="3472687" cy="199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59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C0BA-7D70-BF47-90A7-181B815017AC}"/>
              </a:ext>
            </a:extLst>
          </p:cNvPr>
          <p:cNvSpPr>
            <a:spLocks noGrp="1"/>
          </p:cNvSpPr>
          <p:nvPr>
            <p:ph type="title"/>
          </p:nvPr>
        </p:nvSpPr>
        <p:spPr/>
        <p:txBody>
          <a:bodyPr/>
          <a:lstStyle/>
          <a:p>
            <a:r>
              <a:rPr lang="en-US" dirty="0"/>
              <a:t>How do we prevent data leakage?</a:t>
            </a:r>
          </a:p>
        </p:txBody>
      </p:sp>
      <p:sp>
        <p:nvSpPr>
          <p:cNvPr id="4" name="Slide Number Placeholder 3">
            <a:extLst>
              <a:ext uri="{FF2B5EF4-FFF2-40B4-BE49-F238E27FC236}">
                <a16:creationId xmlns:a16="http://schemas.microsoft.com/office/drawing/2014/main" id="{DEDC51B1-7FAD-8A4E-9044-61159DBA930A}"/>
              </a:ext>
            </a:extLst>
          </p:cNvPr>
          <p:cNvSpPr>
            <a:spLocks noGrp="1"/>
          </p:cNvSpPr>
          <p:nvPr>
            <p:ph type="sldNum" sz="quarter" idx="12"/>
          </p:nvPr>
        </p:nvSpPr>
        <p:spPr/>
        <p:txBody>
          <a:bodyPr/>
          <a:lstStyle/>
          <a:p>
            <a:fld id="{BBDB7499-F370-8348-83C5-507685BB046D}" type="slidenum">
              <a:rPr lang="en-US" smtClean="0"/>
              <a:pPr/>
              <a:t>78</a:t>
            </a:fld>
            <a:endParaRPr lang="en-US" sz="1600" dirty="0"/>
          </a:p>
        </p:txBody>
      </p:sp>
      <p:pic>
        <p:nvPicPr>
          <p:cNvPr id="7" name="Picture 6">
            <a:extLst>
              <a:ext uri="{FF2B5EF4-FFF2-40B4-BE49-F238E27FC236}">
                <a16:creationId xmlns:a16="http://schemas.microsoft.com/office/drawing/2014/main" id="{FD61088A-1E7D-BA46-B142-3306031DD17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219283" y="1378808"/>
            <a:ext cx="3753433" cy="4509374"/>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8">
            <a:extLst>
              <a:ext uri="{FF2B5EF4-FFF2-40B4-BE49-F238E27FC236}">
                <a16:creationId xmlns:a16="http://schemas.microsoft.com/office/drawing/2014/main" id="{1B741AFC-5CED-9A42-9D2B-89509BE1EC7C}"/>
              </a:ext>
            </a:extLst>
          </p:cNvPr>
          <p:cNvSpPr/>
          <p:nvPr/>
        </p:nvSpPr>
        <p:spPr>
          <a:xfrm>
            <a:off x="5403271" y="2978727"/>
            <a:ext cx="2036619" cy="858982"/>
          </a:xfrm>
          <a:custGeom>
            <a:avLst/>
            <a:gdLst>
              <a:gd name="connsiteX0" fmla="*/ 152400 w 1898073"/>
              <a:gd name="connsiteY0" fmla="*/ 0 h 858982"/>
              <a:gd name="connsiteX1" fmla="*/ 1898073 w 1898073"/>
              <a:gd name="connsiteY1" fmla="*/ 55418 h 858982"/>
              <a:gd name="connsiteX2" fmla="*/ 1219200 w 1898073"/>
              <a:gd name="connsiteY2" fmla="*/ 858982 h 858982"/>
              <a:gd name="connsiteX3" fmla="*/ 942109 w 1898073"/>
              <a:gd name="connsiteY3" fmla="*/ 401782 h 858982"/>
              <a:gd name="connsiteX4" fmla="*/ 0 w 1898073"/>
              <a:gd name="connsiteY4" fmla="*/ 360218 h 858982"/>
              <a:gd name="connsiteX5" fmla="*/ 152400 w 1898073"/>
              <a:gd name="connsiteY5" fmla="*/ 0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073" h="858982">
                <a:moveTo>
                  <a:pt x="152400" y="0"/>
                </a:moveTo>
                <a:lnTo>
                  <a:pt x="1898073" y="55418"/>
                </a:lnTo>
                <a:lnTo>
                  <a:pt x="1219200" y="858982"/>
                </a:lnTo>
                <a:lnTo>
                  <a:pt x="942109" y="401782"/>
                </a:lnTo>
                <a:lnTo>
                  <a:pt x="0" y="360218"/>
                </a:lnTo>
                <a:lnTo>
                  <a:pt x="1524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3F32A18-162D-D949-9D5A-C53F121E0D09}"/>
              </a:ext>
            </a:extLst>
          </p:cNvPr>
          <p:cNvSpPr/>
          <p:nvPr/>
        </p:nvSpPr>
        <p:spPr>
          <a:xfrm>
            <a:off x="4544291" y="2230582"/>
            <a:ext cx="3131127" cy="706582"/>
          </a:xfrm>
          <a:custGeom>
            <a:avLst/>
            <a:gdLst>
              <a:gd name="connsiteX0" fmla="*/ 498764 w 3131127"/>
              <a:gd name="connsiteY0" fmla="*/ 0 h 706582"/>
              <a:gd name="connsiteX1" fmla="*/ 3131127 w 3131127"/>
              <a:gd name="connsiteY1" fmla="*/ 0 h 706582"/>
              <a:gd name="connsiteX2" fmla="*/ 3034145 w 3131127"/>
              <a:gd name="connsiteY2" fmla="*/ 374073 h 706582"/>
              <a:gd name="connsiteX3" fmla="*/ 1634836 w 3131127"/>
              <a:gd name="connsiteY3" fmla="*/ 706582 h 706582"/>
              <a:gd name="connsiteX4" fmla="*/ 0 w 3131127"/>
              <a:gd name="connsiteY4" fmla="*/ 637309 h 706582"/>
              <a:gd name="connsiteX5" fmla="*/ 27709 w 3131127"/>
              <a:gd name="connsiteY5" fmla="*/ 360218 h 706582"/>
              <a:gd name="connsiteX6" fmla="*/ 484909 w 3131127"/>
              <a:gd name="connsiteY6" fmla="*/ 263236 h 706582"/>
              <a:gd name="connsiteX7" fmla="*/ 498764 w 3131127"/>
              <a:gd name="connsiteY7" fmla="*/ 0 h 70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1127" h="706582">
                <a:moveTo>
                  <a:pt x="498764" y="0"/>
                </a:moveTo>
                <a:lnTo>
                  <a:pt x="3131127" y="0"/>
                </a:lnTo>
                <a:lnTo>
                  <a:pt x="3034145" y="374073"/>
                </a:lnTo>
                <a:lnTo>
                  <a:pt x="1634836" y="706582"/>
                </a:lnTo>
                <a:lnTo>
                  <a:pt x="0" y="637309"/>
                </a:lnTo>
                <a:lnTo>
                  <a:pt x="27709" y="360218"/>
                </a:lnTo>
                <a:lnTo>
                  <a:pt x="484909" y="263236"/>
                </a:lnTo>
                <a:lnTo>
                  <a:pt x="4987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60099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60A1-84A7-AC41-93A2-96C88C049F55}"/>
              </a:ext>
            </a:extLst>
          </p:cNvPr>
          <p:cNvSpPr>
            <a:spLocks noGrp="1"/>
          </p:cNvSpPr>
          <p:nvPr>
            <p:ph type="title"/>
          </p:nvPr>
        </p:nvSpPr>
        <p:spPr>
          <a:xfrm>
            <a:off x="463826" y="410367"/>
            <a:ext cx="11264348" cy="1795141"/>
          </a:xfrm>
        </p:spPr>
        <p:txBody>
          <a:bodyPr>
            <a:normAutofit/>
          </a:bodyPr>
          <a:lstStyle/>
          <a:p>
            <a:r>
              <a:rPr lang="en-US" dirty="0"/>
              <a:t>Training models with </a:t>
            </a:r>
            <a:r>
              <a:rPr lang="en-US" dirty="0">
                <a:solidFill>
                  <a:srgbClr val="7030A0"/>
                </a:solidFill>
              </a:rPr>
              <a:t>differential privacy</a:t>
            </a:r>
            <a:r>
              <a:rPr lang="en-US" dirty="0"/>
              <a:t>.</a:t>
            </a:r>
            <a:br>
              <a:rPr lang="en-US" dirty="0">
                <a:solidFill>
                  <a:srgbClr val="7030A0"/>
                </a:solidFill>
              </a:rPr>
            </a:br>
            <a:br>
              <a:rPr lang="en-US" sz="1000" dirty="0">
                <a:solidFill>
                  <a:srgbClr val="7030A0"/>
                </a:solidFill>
              </a:rPr>
            </a:br>
            <a:r>
              <a:rPr lang="en-US" sz="2000" dirty="0">
                <a:solidFill>
                  <a:schemeClr val="bg1">
                    <a:lumMod val="50000"/>
                  </a:schemeClr>
                </a:solidFill>
              </a:rPr>
              <a:t>“Calibrating noise to sensitivity in private data”. </a:t>
            </a:r>
            <a:r>
              <a:rPr lang="en-US" sz="2000" dirty="0" err="1">
                <a:solidFill>
                  <a:schemeClr val="bg1">
                    <a:lumMod val="50000"/>
                  </a:schemeClr>
                </a:solidFill>
              </a:rPr>
              <a:t>Dwork</a:t>
            </a:r>
            <a:r>
              <a:rPr lang="en-US" sz="2000" dirty="0">
                <a:solidFill>
                  <a:schemeClr val="bg1">
                    <a:lumMod val="50000"/>
                  </a:schemeClr>
                </a:solidFill>
              </a:rPr>
              <a:t> et al. 2006</a:t>
            </a:r>
          </a:p>
        </p:txBody>
      </p:sp>
      <p:sp>
        <p:nvSpPr>
          <p:cNvPr id="3" name="Content Placeholder 2">
            <a:extLst>
              <a:ext uri="{FF2B5EF4-FFF2-40B4-BE49-F238E27FC236}">
                <a16:creationId xmlns:a16="http://schemas.microsoft.com/office/drawing/2014/main" id="{A34747D0-5515-AB47-BF43-CE9439650402}"/>
              </a:ext>
            </a:extLst>
          </p:cNvPr>
          <p:cNvSpPr>
            <a:spLocks noGrp="1"/>
          </p:cNvSpPr>
          <p:nvPr>
            <p:ph idx="1"/>
          </p:nvPr>
        </p:nvSpPr>
        <p:spPr>
          <a:xfrm>
            <a:off x="463826" y="1907486"/>
            <a:ext cx="11113131" cy="4466695"/>
          </a:xfrm>
        </p:spPr>
        <p:txBody>
          <a:bodyPr>
            <a:normAutofit/>
          </a:bodyPr>
          <a:lstStyle/>
          <a:p>
            <a:pPr marL="0" indent="0">
              <a:buNone/>
            </a:pPr>
            <a:r>
              <a:rPr lang="en-US" sz="3200" b="1" dirty="0"/>
              <a:t>intuition: </a:t>
            </a:r>
            <a:r>
              <a:rPr lang="en-US" sz="3200" i="1" dirty="0"/>
              <a:t>randomized</a:t>
            </a:r>
            <a:r>
              <a:rPr lang="en-US" sz="3200" b="1" dirty="0"/>
              <a:t> </a:t>
            </a:r>
            <a:r>
              <a:rPr lang="en-US" sz="3200" dirty="0"/>
              <a:t>training algorithm is not influenced (too much) by any individual data point</a:t>
            </a:r>
          </a:p>
        </p:txBody>
      </p:sp>
      <p:sp>
        <p:nvSpPr>
          <p:cNvPr id="4" name="Slide Number Placeholder 3">
            <a:extLst>
              <a:ext uri="{FF2B5EF4-FFF2-40B4-BE49-F238E27FC236}">
                <a16:creationId xmlns:a16="http://schemas.microsoft.com/office/drawing/2014/main" id="{2EB4602E-A43F-9A42-849A-C3BCDC941B0C}"/>
              </a:ext>
            </a:extLst>
          </p:cNvPr>
          <p:cNvSpPr>
            <a:spLocks noGrp="1"/>
          </p:cNvSpPr>
          <p:nvPr>
            <p:ph type="sldNum" sz="quarter" idx="12"/>
          </p:nvPr>
        </p:nvSpPr>
        <p:spPr/>
        <p:txBody>
          <a:bodyPr/>
          <a:lstStyle/>
          <a:p>
            <a:fld id="{BBDB7499-F370-8348-83C5-507685BB046D}" type="slidenum">
              <a:rPr lang="en-US" smtClean="0"/>
              <a:pPr/>
              <a:t>79</a:t>
            </a:fld>
            <a:endParaRPr lang="en-US" sz="16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DEE0C6B-74DB-3242-BDBA-1758BEF7382F}"/>
                  </a:ext>
                </a:extLst>
              </p:cNvPr>
              <p:cNvSpPr txBox="1"/>
              <p:nvPr/>
            </p:nvSpPr>
            <p:spPr>
              <a:xfrm>
                <a:off x="733535" y="4166078"/>
                <a:ext cx="10719793" cy="20064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5867" i="1" smtClean="0">
                              <a:latin typeface="Cambria Math" panose="02040503050406030204" pitchFamily="18" charset="0"/>
                            </a:rPr>
                          </m:ctrlPr>
                        </m:fPr>
                        <m:num>
                          <m:r>
                            <m:rPr>
                              <m:nor/>
                            </m:rPr>
                            <a:rPr lang="en-US" sz="5867" b="0" smtClean="0">
                              <a:latin typeface="Cambria Math" panose="02040503050406030204" pitchFamily="18" charset="0"/>
                            </a:rPr>
                            <m:t>Pr</m:t>
                          </m:r>
                          <m:r>
                            <a:rPr lang="en-US" sz="5867" b="0" i="1" smtClean="0">
                              <a:latin typeface="Cambria Math" panose="02040503050406030204" pitchFamily="18" charset="0"/>
                            </a:rPr>
                            <m:t>[</m:t>
                          </m:r>
                          <m:r>
                            <a:rPr lang="en-US" sz="5867" b="0" i="1" smtClean="0">
                              <a:latin typeface="Cambria Math" panose="02040503050406030204" pitchFamily="18" charset="0"/>
                            </a:rPr>
                            <m:t>𝐴</m:t>
                          </m:r>
                          <m:r>
                            <m:rPr>
                              <m:sty m:val="p"/>
                            </m:rPr>
                            <a:rPr lang="en-US" sz="5867" b="0" i="0" baseline="-25000" smtClean="0">
                              <a:latin typeface="Cambria Math" panose="02040503050406030204" pitchFamily="18" charset="0"/>
                            </a:rPr>
                            <m:t>train</m:t>
                          </m:r>
                          <m:d>
                            <m:dPr>
                              <m:ctrlPr>
                                <a:rPr lang="en-US" sz="5867" b="0" i="1" smtClean="0">
                                  <a:latin typeface="Cambria Math" panose="02040503050406030204" pitchFamily="18" charset="0"/>
                                </a:rPr>
                              </m:ctrlPr>
                            </m:dPr>
                            <m:e>
                              <m:r>
                                <a:rPr lang="en-US" sz="5867" b="0" i="1" smtClean="0">
                                  <a:latin typeface="Cambria Math" panose="02040503050406030204" pitchFamily="18" charset="0"/>
                                </a:rPr>
                                <m:t>                 </m:t>
                              </m:r>
                            </m:e>
                          </m:d>
                          <m:r>
                            <a:rPr lang="en-US" sz="5867" b="0" i="1" smtClean="0">
                              <a:latin typeface="Cambria Math" panose="02040503050406030204" pitchFamily="18" charset="0"/>
                            </a:rPr>
                            <m:t>=         ]</m:t>
                          </m:r>
                        </m:num>
                        <m:den>
                          <m:r>
                            <m:rPr>
                              <m:nor/>
                            </m:rPr>
                            <a:rPr lang="en-US" sz="5867">
                              <a:latin typeface="Cambria Math" panose="02040503050406030204" pitchFamily="18" charset="0"/>
                            </a:rPr>
                            <m:t>Pr</m:t>
                          </m:r>
                          <m:r>
                            <a:rPr lang="en-US" sz="5867" i="1">
                              <a:latin typeface="Cambria Math" panose="02040503050406030204" pitchFamily="18" charset="0"/>
                            </a:rPr>
                            <m:t>[</m:t>
                          </m:r>
                          <m:r>
                            <a:rPr lang="en-US" sz="5867" i="1">
                              <a:latin typeface="Cambria Math" panose="02040503050406030204" pitchFamily="18" charset="0"/>
                            </a:rPr>
                            <m:t>𝐴</m:t>
                          </m:r>
                          <m:r>
                            <m:rPr>
                              <m:sty m:val="p"/>
                            </m:rPr>
                            <a:rPr lang="en-US" sz="5867" i="0" baseline="-25000">
                              <a:latin typeface="Cambria Math" panose="02040503050406030204" pitchFamily="18" charset="0"/>
                            </a:rPr>
                            <m:t>train</m:t>
                          </m:r>
                          <m:d>
                            <m:dPr>
                              <m:ctrlPr>
                                <a:rPr lang="en-US" sz="5867" i="1">
                                  <a:latin typeface="Cambria Math" panose="02040503050406030204" pitchFamily="18" charset="0"/>
                                </a:rPr>
                              </m:ctrlPr>
                            </m:dPr>
                            <m:e>
                              <m:r>
                                <a:rPr lang="en-US" sz="5867" i="1">
                                  <a:latin typeface="Cambria Math" panose="02040503050406030204" pitchFamily="18" charset="0"/>
                                </a:rPr>
                                <m:t>                 </m:t>
                              </m:r>
                            </m:e>
                          </m:d>
                          <m:r>
                            <a:rPr lang="en-US" sz="5867" i="1">
                              <a:latin typeface="Cambria Math" panose="02040503050406030204" pitchFamily="18" charset="0"/>
                            </a:rPr>
                            <m:t>=</m:t>
                          </m:r>
                          <m:r>
                            <a:rPr lang="en-US" sz="5867" b="0" i="1" smtClean="0">
                              <a:latin typeface="Cambria Math" panose="02040503050406030204" pitchFamily="18" charset="0"/>
                            </a:rPr>
                            <m:t> </m:t>
                          </m:r>
                          <m:r>
                            <a:rPr lang="en-US" sz="5867" i="1">
                              <a:latin typeface="Cambria Math" panose="02040503050406030204" pitchFamily="18" charset="0"/>
                            </a:rPr>
                            <m:t>        ]</m:t>
                          </m:r>
                        </m:den>
                      </m:f>
                      <m:r>
                        <a:rPr lang="en-US" sz="5867" b="0" i="1" smtClean="0">
                          <a:latin typeface="Cambria Math" panose="02040503050406030204" pitchFamily="18" charset="0"/>
                        </a:rPr>
                        <m:t>≤</m:t>
                      </m:r>
                      <m:sSup>
                        <m:sSupPr>
                          <m:ctrlPr>
                            <a:rPr lang="en-US" sz="5867" b="0" i="1" smtClean="0">
                              <a:latin typeface="Cambria Math" panose="02040503050406030204" pitchFamily="18" charset="0"/>
                            </a:rPr>
                          </m:ctrlPr>
                        </m:sSupPr>
                        <m:e>
                          <m:r>
                            <a:rPr lang="en-US" sz="5867" b="0" i="1" smtClean="0">
                              <a:latin typeface="Cambria Math" panose="02040503050406030204" pitchFamily="18" charset="0"/>
                            </a:rPr>
                            <m:t>𝑒</m:t>
                          </m:r>
                        </m:e>
                        <m:sup>
                          <m:r>
                            <a:rPr lang="en-US" sz="5867" i="1">
                              <a:latin typeface="Cambria Math" panose="02040503050406030204" pitchFamily="18" charset="0"/>
                              <a:ea typeface="Cambria Math" panose="02040503050406030204" pitchFamily="18" charset="0"/>
                            </a:rPr>
                            <m:t>𝜀</m:t>
                          </m:r>
                        </m:sup>
                      </m:sSup>
                    </m:oMath>
                  </m:oMathPara>
                </a14:m>
                <a:endParaRPr lang="en-US" sz="5867" i="1" dirty="0"/>
              </a:p>
            </p:txBody>
          </p:sp>
        </mc:Choice>
        <mc:Fallback xmlns="">
          <p:sp>
            <p:nvSpPr>
              <p:cNvPr id="6" name="TextBox 5">
                <a:extLst>
                  <a:ext uri="{FF2B5EF4-FFF2-40B4-BE49-F238E27FC236}">
                    <a16:creationId xmlns:a16="http://schemas.microsoft.com/office/drawing/2014/main" id="{6DEE0C6B-74DB-3242-BDBA-1758BEF7382F}"/>
                  </a:ext>
                </a:extLst>
              </p:cNvPr>
              <p:cNvSpPr txBox="1">
                <a:spLocks noRot="1" noChangeAspect="1" noMove="1" noResize="1" noEditPoints="1" noAdjustHandles="1" noChangeArrowheads="1" noChangeShapeType="1" noTextEdit="1"/>
              </p:cNvSpPr>
              <p:nvPr/>
            </p:nvSpPr>
            <p:spPr>
              <a:xfrm>
                <a:off x="733535" y="4166078"/>
                <a:ext cx="10719793" cy="2006447"/>
              </a:xfrm>
              <a:prstGeom prst="rect">
                <a:avLst/>
              </a:prstGeom>
              <a:blipFill>
                <a:blip r:embed="rId3"/>
                <a:stretch>
                  <a:fillRect t="-2500" b="-15000"/>
                </a:stretch>
              </a:blipFill>
            </p:spPr>
            <p:txBody>
              <a:bodyPr/>
              <a:lstStyle/>
              <a:p>
                <a:r>
                  <a:rPr lang="en-US">
                    <a:noFill/>
                  </a:rPr>
                  <a:t> </a:t>
                </a:r>
              </a:p>
            </p:txBody>
          </p:sp>
        </mc:Fallback>
      </mc:AlternateContent>
      <p:pic>
        <p:nvPicPr>
          <p:cNvPr id="8" name="Picture 14" descr="How we found coronavirus in a cat">
            <a:extLst>
              <a:ext uri="{FF2B5EF4-FFF2-40B4-BE49-F238E27FC236}">
                <a16:creationId xmlns:a16="http://schemas.microsoft.com/office/drawing/2014/main" id="{93BF3919-8037-DD4F-A0FD-13534CC7C35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041670" y="5361184"/>
            <a:ext cx="720000" cy="720000"/>
          </a:xfrm>
          <a:prstGeom prst="rect">
            <a:avLst/>
          </a:prstGeom>
          <a:ln w="38100" cap="sq" cmpd="thickThin">
            <a:solidFill>
              <a:srgbClr val="FF0000"/>
            </a:solidFill>
            <a:prstDash val="solid"/>
            <a:miter lim="800000"/>
          </a:ln>
          <a:effectLst>
            <a:innerShdw blurRad="76200">
              <a:srgbClr val="000000"/>
            </a:innerShdw>
          </a:effectLst>
        </p:spPr>
      </p:pic>
      <p:pic>
        <p:nvPicPr>
          <p:cNvPr id="9" name="Picture 16" descr="Teacup Dogs for Tiny-Canine Lovers">
            <a:extLst>
              <a:ext uri="{FF2B5EF4-FFF2-40B4-BE49-F238E27FC236}">
                <a16:creationId xmlns:a16="http://schemas.microsoft.com/office/drawing/2014/main" id="{C85C3C9B-EF1B-AE44-ABDC-7FBD1631772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884047" y="4290573"/>
            <a:ext cx="720000" cy="72000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 name="Picture 18" descr="Cute Mini Pig - A Funny and Cute Micro Pig Videos Compilation [BEST OF] -  YouTube">
            <a:extLst>
              <a:ext uri="{FF2B5EF4-FFF2-40B4-BE49-F238E27FC236}">
                <a16:creationId xmlns:a16="http://schemas.microsoft.com/office/drawing/2014/main" id="{2A2815C0-188C-3A46-A472-7EA71588BAF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26424" y="4290573"/>
            <a:ext cx="720000" cy="72000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7" name="Up Arrow 16">
            <a:extLst>
              <a:ext uri="{FF2B5EF4-FFF2-40B4-BE49-F238E27FC236}">
                <a16:creationId xmlns:a16="http://schemas.microsoft.com/office/drawing/2014/main" id="{E56E4D2E-985F-9344-B1CE-365EFBF6C5AF}"/>
              </a:ext>
            </a:extLst>
          </p:cNvPr>
          <p:cNvSpPr/>
          <p:nvPr/>
        </p:nvSpPr>
        <p:spPr>
          <a:xfrm rot="13877867">
            <a:off x="6420273" y="3531890"/>
            <a:ext cx="465855" cy="62717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9A44567C-98A6-4040-B068-01F73B3FA181}"/>
              </a:ext>
            </a:extLst>
          </p:cNvPr>
          <p:cNvSpPr txBox="1"/>
          <p:nvPr/>
        </p:nvSpPr>
        <p:spPr>
          <a:xfrm>
            <a:off x="7043569" y="3172014"/>
            <a:ext cx="3824692" cy="830997"/>
          </a:xfrm>
          <a:prstGeom prst="rect">
            <a:avLst/>
          </a:prstGeom>
          <a:noFill/>
        </p:spPr>
        <p:txBody>
          <a:bodyPr wrap="square" rtlCol="0">
            <a:spAutoFit/>
          </a:bodyPr>
          <a:lstStyle/>
          <a:p>
            <a:r>
              <a:rPr lang="en-US" sz="2400" i="1" dirty="0">
                <a:solidFill>
                  <a:srgbClr val="0070C0"/>
                </a:solidFill>
              </a:rPr>
              <a:t>for any two datasets that differ in a single element </a:t>
            </a:r>
          </a:p>
        </p:txBody>
      </p:sp>
      <p:pic>
        <p:nvPicPr>
          <p:cNvPr id="19" name="Picture 2" descr="Neural Network: A Complete Beginners Guide | Gadictos">
            <a:extLst>
              <a:ext uri="{FF2B5EF4-FFF2-40B4-BE49-F238E27FC236}">
                <a16:creationId xmlns:a16="http://schemas.microsoft.com/office/drawing/2014/main" id="{66690FE9-CC9B-B340-8157-34245D6D8BC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10766" y="4205684"/>
            <a:ext cx="1334049" cy="8897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Teacup Dogs for Tiny-Canine Lovers">
            <a:extLst>
              <a:ext uri="{FF2B5EF4-FFF2-40B4-BE49-F238E27FC236}">
                <a16:creationId xmlns:a16="http://schemas.microsoft.com/office/drawing/2014/main" id="{F185E2C4-751F-4148-9A3F-347D53026E7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884047" y="5361184"/>
            <a:ext cx="720000" cy="72000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2" name="Picture 18" descr="Cute Mini Pig - A Funny and Cute Micro Pig Videos Compilation [BEST OF] -  YouTube">
            <a:extLst>
              <a:ext uri="{FF2B5EF4-FFF2-40B4-BE49-F238E27FC236}">
                <a16:creationId xmlns:a16="http://schemas.microsoft.com/office/drawing/2014/main" id="{5D0EF7D2-A010-BC4C-97DC-6E418E394E2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26424" y="5361184"/>
            <a:ext cx="720000" cy="72000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3" name="Picture 2" descr="Neural Network: A Complete Beginners Guide | Gadictos">
            <a:extLst>
              <a:ext uri="{FF2B5EF4-FFF2-40B4-BE49-F238E27FC236}">
                <a16:creationId xmlns:a16="http://schemas.microsoft.com/office/drawing/2014/main" id="{D839B9F7-12A0-8748-91FD-0C42B6281B1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10766" y="5298134"/>
            <a:ext cx="1334049" cy="8897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A30C390-E0F4-2243-9F99-38F2178940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38070" y="4290573"/>
            <a:ext cx="723600" cy="723600"/>
          </a:xfrm>
          <a:prstGeom prst="rect">
            <a:avLst/>
          </a:prstGeom>
          <a:ln w="381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812299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4E6C1-49E3-4978-AFB5-8A71CA7CC01C}"/>
              </a:ext>
            </a:extLst>
          </p:cNvPr>
          <p:cNvSpPr>
            <a:spLocks noGrp="1"/>
          </p:cNvSpPr>
          <p:nvPr>
            <p:ph type="title"/>
          </p:nvPr>
        </p:nvSpPr>
        <p:spPr/>
        <p:txBody>
          <a:bodyPr/>
          <a:lstStyle/>
          <a:p>
            <a:r>
              <a:rPr lang="en-US" dirty="0">
                <a:latin typeface="Arial"/>
                <a:cs typeface="Arial"/>
              </a:rPr>
              <a:t>ML Security = traditional security</a:t>
            </a:r>
            <a:endParaRPr lang="en-US" dirty="0"/>
          </a:p>
        </p:txBody>
      </p:sp>
      <p:sp>
        <p:nvSpPr>
          <p:cNvPr id="4" name="Slide Number Placeholder 3">
            <a:extLst>
              <a:ext uri="{FF2B5EF4-FFF2-40B4-BE49-F238E27FC236}">
                <a16:creationId xmlns:a16="http://schemas.microsoft.com/office/drawing/2014/main" id="{E558BD47-26B5-4CD8-BAE5-6760DB8EC59E}"/>
              </a:ext>
            </a:extLst>
          </p:cNvPr>
          <p:cNvSpPr>
            <a:spLocks noGrp="1"/>
          </p:cNvSpPr>
          <p:nvPr>
            <p:ph type="sldNum" sz="quarter" idx="12"/>
          </p:nvPr>
        </p:nvSpPr>
        <p:spPr/>
        <p:txBody>
          <a:bodyPr/>
          <a:lstStyle/>
          <a:p>
            <a:fld id="{BBDB7499-F370-8348-83C5-507685BB046D}" type="slidenum">
              <a:rPr lang="en-US" smtClean="0"/>
              <a:pPr/>
              <a:t>8</a:t>
            </a:fld>
            <a:endParaRPr lang="en-US" sz="1600" dirty="0"/>
          </a:p>
        </p:txBody>
      </p:sp>
      <p:pic>
        <p:nvPicPr>
          <p:cNvPr id="5" name="Picture 5" descr="Diagram&#10;&#10;Description automatically generated">
            <a:extLst>
              <a:ext uri="{FF2B5EF4-FFF2-40B4-BE49-F238E27FC236}">
                <a16:creationId xmlns:a16="http://schemas.microsoft.com/office/drawing/2014/main" id="{AE929E76-53EA-4285-9CF1-89C72838A307}"/>
              </a:ext>
            </a:extLst>
          </p:cNvPr>
          <p:cNvPicPr>
            <a:picLocks noChangeAspect="1"/>
          </p:cNvPicPr>
          <p:nvPr/>
        </p:nvPicPr>
        <p:blipFill>
          <a:blip r:embed="rId2"/>
          <a:stretch>
            <a:fillRect/>
          </a:stretch>
        </p:blipFill>
        <p:spPr>
          <a:xfrm>
            <a:off x="3357514" y="1287805"/>
            <a:ext cx="5469117" cy="4706596"/>
          </a:xfrm>
          <a:prstGeom prst="rect">
            <a:avLst/>
          </a:prstGeom>
        </p:spPr>
      </p:pic>
    </p:spTree>
    <p:extLst>
      <p:ext uri="{BB962C8B-B14F-4D97-AF65-F5344CB8AC3E}">
        <p14:creationId xmlns:p14="http://schemas.microsoft.com/office/powerpoint/2010/main" val="4675358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DF60-B6E3-294E-A290-5BF066C429FA}"/>
              </a:ext>
            </a:extLst>
          </p:cNvPr>
          <p:cNvSpPr>
            <a:spLocks noGrp="1"/>
          </p:cNvSpPr>
          <p:nvPr>
            <p:ph type="title"/>
          </p:nvPr>
        </p:nvSpPr>
        <p:spPr/>
        <p:txBody>
          <a:bodyPr>
            <a:normAutofit/>
          </a:bodyPr>
          <a:lstStyle/>
          <a:p>
            <a:r>
              <a:rPr lang="en-US" dirty="0"/>
              <a:t>Differentially private learning is possible with </a:t>
            </a:r>
            <a:r>
              <a:rPr lang="en-US" i="1" dirty="0">
                <a:solidFill>
                  <a:srgbClr val="7030A0"/>
                </a:solidFill>
              </a:rPr>
              <a:t>noisy</a:t>
            </a:r>
            <a:r>
              <a:rPr lang="en-US" dirty="0">
                <a:solidFill>
                  <a:srgbClr val="7030A0"/>
                </a:solidFill>
              </a:rPr>
              <a:t> gradient descent.</a:t>
            </a:r>
          </a:p>
        </p:txBody>
      </p:sp>
      <p:sp>
        <p:nvSpPr>
          <p:cNvPr id="3" name="Content Placeholder 2">
            <a:extLst>
              <a:ext uri="{FF2B5EF4-FFF2-40B4-BE49-F238E27FC236}">
                <a16:creationId xmlns:a16="http://schemas.microsoft.com/office/drawing/2014/main" id="{388D19D5-E775-694C-A154-F070BB42ADA6}"/>
              </a:ext>
            </a:extLst>
          </p:cNvPr>
          <p:cNvSpPr>
            <a:spLocks noGrp="1"/>
          </p:cNvSpPr>
          <p:nvPr>
            <p:ph idx="1"/>
          </p:nvPr>
        </p:nvSpPr>
        <p:spPr>
          <a:xfrm>
            <a:off x="463826" y="2145473"/>
            <a:ext cx="11264348" cy="4059384"/>
          </a:xfrm>
        </p:spPr>
        <p:txBody>
          <a:bodyPr/>
          <a:lstStyle/>
          <a:p>
            <a:pPr marL="0" indent="0">
              <a:buNone/>
            </a:pPr>
            <a:r>
              <a:rPr lang="en-US" sz="3600" dirty="0"/>
              <a:t>Gradient descent</a:t>
            </a:r>
          </a:p>
          <a:p>
            <a:pPr marL="0" indent="0">
              <a:buNone/>
            </a:pPr>
            <a:endParaRPr lang="en-US" sz="3600" dirty="0"/>
          </a:p>
          <a:p>
            <a:pPr marL="0" indent="0">
              <a:buNone/>
            </a:pPr>
            <a:endParaRPr lang="en-US" sz="3600" dirty="0"/>
          </a:p>
          <a:p>
            <a:pPr marL="0" indent="0">
              <a:buNone/>
            </a:pPr>
            <a:endParaRPr lang="en-US" sz="3600" dirty="0"/>
          </a:p>
          <a:p>
            <a:pPr marL="0" indent="0">
              <a:buNone/>
            </a:pPr>
            <a:r>
              <a:rPr lang="en-US" sz="3600" i="1" dirty="0"/>
              <a:t>Private</a:t>
            </a:r>
            <a:r>
              <a:rPr lang="en-US" sz="3600" dirty="0"/>
              <a:t> gradient descent</a:t>
            </a:r>
          </a:p>
          <a:p>
            <a:pPr marL="0" indent="0">
              <a:buNone/>
            </a:pPr>
            <a:r>
              <a:rPr lang="en-US" sz="2000" dirty="0">
                <a:solidFill>
                  <a:schemeClr val="bg1">
                    <a:lumMod val="50000"/>
                  </a:schemeClr>
                </a:solidFill>
              </a:rPr>
              <a:t>[Chaudhuri et al., ‘11], [</a:t>
            </a:r>
            <a:r>
              <a:rPr lang="en-US" sz="2000" dirty="0" err="1">
                <a:solidFill>
                  <a:schemeClr val="bg1">
                    <a:lumMod val="50000"/>
                  </a:schemeClr>
                </a:solidFill>
              </a:rPr>
              <a:t>Bassily</a:t>
            </a:r>
            <a:r>
              <a:rPr lang="en-US" sz="2000" dirty="0">
                <a:solidFill>
                  <a:schemeClr val="bg1">
                    <a:lumMod val="50000"/>
                  </a:schemeClr>
                </a:solidFill>
              </a:rPr>
              <a:t> et al. ‘14], </a:t>
            </a:r>
            <a:br>
              <a:rPr lang="en-US" sz="2000" dirty="0">
                <a:solidFill>
                  <a:schemeClr val="bg1">
                    <a:lumMod val="50000"/>
                  </a:schemeClr>
                </a:solidFill>
              </a:rPr>
            </a:br>
            <a:r>
              <a:rPr lang="en-US" sz="2000" dirty="0">
                <a:solidFill>
                  <a:schemeClr val="bg1">
                    <a:lumMod val="50000"/>
                  </a:schemeClr>
                </a:solidFill>
              </a:rPr>
              <a:t>[Shokri &amp; </a:t>
            </a:r>
            <a:r>
              <a:rPr lang="en-US" sz="2000" dirty="0" err="1">
                <a:solidFill>
                  <a:schemeClr val="bg1">
                    <a:lumMod val="50000"/>
                  </a:schemeClr>
                </a:solidFill>
              </a:rPr>
              <a:t>Shmatikov</a:t>
            </a:r>
            <a:r>
              <a:rPr lang="en-US" sz="2000" dirty="0">
                <a:solidFill>
                  <a:schemeClr val="bg1">
                    <a:lumMod val="50000"/>
                  </a:schemeClr>
                </a:solidFill>
              </a:rPr>
              <a:t> ‘15], [Abadi et al. ‘16], ...</a:t>
            </a:r>
          </a:p>
          <a:p>
            <a:pPr marL="0" indent="0">
              <a:buNone/>
            </a:pPr>
            <a:endParaRPr lang="en-US" sz="1800" dirty="0"/>
          </a:p>
        </p:txBody>
      </p:sp>
      <p:sp>
        <p:nvSpPr>
          <p:cNvPr id="4" name="Slide Number Placeholder 3">
            <a:extLst>
              <a:ext uri="{FF2B5EF4-FFF2-40B4-BE49-F238E27FC236}">
                <a16:creationId xmlns:a16="http://schemas.microsoft.com/office/drawing/2014/main" id="{022E6498-72DD-A947-BEAD-82B4CF500D30}"/>
              </a:ext>
            </a:extLst>
          </p:cNvPr>
          <p:cNvSpPr>
            <a:spLocks noGrp="1"/>
          </p:cNvSpPr>
          <p:nvPr>
            <p:ph type="sldNum" sz="quarter" idx="12"/>
          </p:nvPr>
        </p:nvSpPr>
        <p:spPr/>
        <p:txBody>
          <a:bodyPr/>
          <a:lstStyle/>
          <a:p>
            <a:fld id="{BBDB7499-F370-8348-83C5-507685BB046D}" type="slidenum">
              <a:rPr lang="en-US" smtClean="0"/>
              <a:pPr/>
              <a:t>80</a:t>
            </a:fld>
            <a:endParaRPr lang="en-US" sz="1600" dirty="0"/>
          </a:p>
        </p:txBody>
      </p:sp>
      <p:pic>
        <p:nvPicPr>
          <p:cNvPr id="5" name="Picture 4" descr="Visualizing the Loss Landscape of Neural Nets">
            <a:extLst>
              <a:ext uri="{FF2B5EF4-FFF2-40B4-BE49-F238E27FC236}">
                <a16:creationId xmlns:a16="http://schemas.microsoft.com/office/drawing/2014/main" id="{6A9A6EB4-BB4E-804F-92C2-B446F233C092}"/>
              </a:ext>
            </a:extLst>
          </p:cNvPr>
          <p:cNvPicPr>
            <a:picLocks noChangeAspect="1" noChangeArrowheads="1"/>
          </p:cNvPicPr>
          <p:nvPr/>
        </p:nvPicPr>
        <p:blipFill>
          <a:blip r:embed="rId3" cstate="screen">
            <a:alphaModFix amt="70000"/>
            <a:extLst>
              <a:ext uri="{28A0092B-C50C-407E-A947-70E740481C1C}">
                <a14:useLocalDpi xmlns:a14="http://schemas.microsoft.com/office/drawing/2010/main"/>
              </a:ext>
            </a:extLst>
          </a:blip>
          <a:srcRect/>
          <a:stretch>
            <a:fillRect/>
          </a:stretch>
        </p:blipFill>
        <p:spPr bwMode="auto">
          <a:xfrm>
            <a:off x="7115635" y="4328857"/>
            <a:ext cx="3145168" cy="237039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164A08AF-D355-7448-8D02-6CD56C5FA32F}"/>
              </a:ext>
            </a:extLst>
          </p:cNvPr>
          <p:cNvSpPr/>
          <p:nvPr/>
        </p:nvSpPr>
        <p:spPr>
          <a:xfrm>
            <a:off x="8145367" y="4698207"/>
            <a:ext cx="96000" cy="96000"/>
          </a:xfrm>
          <a:prstGeom prst="ellipse">
            <a:avLst/>
          </a:prstGeom>
          <a:solidFill>
            <a:srgbClr val="FFFF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2400"/>
          </a:p>
        </p:txBody>
      </p:sp>
      <p:cxnSp>
        <p:nvCxnSpPr>
          <p:cNvPr id="7" name="Straight Arrow Connector 6">
            <a:extLst>
              <a:ext uri="{FF2B5EF4-FFF2-40B4-BE49-F238E27FC236}">
                <a16:creationId xmlns:a16="http://schemas.microsoft.com/office/drawing/2014/main" id="{AFAE5EB2-C32E-DC46-B03A-2C257EBF0C2A}"/>
              </a:ext>
            </a:extLst>
          </p:cNvPr>
          <p:cNvCxnSpPr>
            <a:cxnSpLocks/>
            <a:stCxn id="6" idx="0"/>
          </p:cNvCxnSpPr>
          <p:nvPr/>
        </p:nvCxnSpPr>
        <p:spPr>
          <a:xfrm flipH="1">
            <a:off x="8062212" y="4698208"/>
            <a:ext cx="131155" cy="664945"/>
          </a:xfrm>
          <a:prstGeom prst="straightConnector1">
            <a:avLst/>
          </a:prstGeom>
          <a:ln w="44450">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8C6B3383-EF00-FA40-AFE7-6323B18995BC}"/>
              </a:ext>
            </a:extLst>
          </p:cNvPr>
          <p:cNvCxnSpPr>
            <a:cxnSpLocks/>
          </p:cNvCxnSpPr>
          <p:nvPr/>
        </p:nvCxnSpPr>
        <p:spPr>
          <a:xfrm flipV="1">
            <a:off x="8078619" y="5247312"/>
            <a:ext cx="316116" cy="115840"/>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4" descr="Visualizing the Loss Landscape of Neural Nets">
            <a:extLst>
              <a:ext uri="{FF2B5EF4-FFF2-40B4-BE49-F238E27FC236}">
                <a16:creationId xmlns:a16="http://schemas.microsoft.com/office/drawing/2014/main" id="{3BD55A3B-2774-E54B-9E58-DAE522BA0DBF}"/>
              </a:ext>
            </a:extLst>
          </p:cNvPr>
          <p:cNvPicPr>
            <a:picLocks noChangeAspect="1" noChangeArrowheads="1"/>
          </p:cNvPicPr>
          <p:nvPr/>
        </p:nvPicPr>
        <p:blipFill>
          <a:blip r:embed="rId3" cstate="screen">
            <a:alphaModFix amt="70000"/>
            <a:extLst>
              <a:ext uri="{28A0092B-C50C-407E-A947-70E740481C1C}">
                <a14:useLocalDpi xmlns:a14="http://schemas.microsoft.com/office/drawing/2010/main"/>
              </a:ext>
            </a:extLst>
          </a:blip>
          <a:srcRect/>
          <a:stretch>
            <a:fillRect/>
          </a:stretch>
        </p:blipFill>
        <p:spPr bwMode="auto">
          <a:xfrm>
            <a:off x="5299867" y="1958457"/>
            <a:ext cx="3145168" cy="2370399"/>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D08C3B62-9F71-124B-9CD5-AF36E5896149}"/>
              </a:ext>
            </a:extLst>
          </p:cNvPr>
          <p:cNvSpPr/>
          <p:nvPr/>
        </p:nvSpPr>
        <p:spPr>
          <a:xfrm>
            <a:off x="6329599" y="2327807"/>
            <a:ext cx="96000" cy="96000"/>
          </a:xfrm>
          <a:prstGeom prst="ellipse">
            <a:avLst/>
          </a:prstGeom>
          <a:solidFill>
            <a:srgbClr val="FFFF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2400"/>
          </a:p>
        </p:txBody>
      </p:sp>
      <p:cxnSp>
        <p:nvCxnSpPr>
          <p:cNvPr id="17" name="Straight Arrow Connector 16">
            <a:extLst>
              <a:ext uri="{FF2B5EF4-FFF2-40B4-BE49-F238E27FC236}">
                <a16:creationId xmlns:a16="http://schemas.microsoft.com/office/drawing/2014/main" id="{CC6D2278-793D-BF48-BD82-56336F9D628F}"/>
              </a:ext>
            </a:extLst>
          </p:cNvPr>
          <p:cNvCxnSpPr>
            <a:cxnSpLocks/>
            <a:stCxn id="16" idx="0"/>
          </p:cNvCxnSpPr>
          <p:nvPr/>
        </p:nvCxnSpPr>
        <p:spPr>
          <a:xfrm flipH="1">
            <a:off x="6246445" y="2327808"/>
            <a:ext cx="131155" cy="664945"/>
          </a:xfrm>
          <a:prstGeom prst="straightConnector1">
            <a:avLst/>
          </a:prstGeom>
          <a:ln w="44450">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FA769874-C878-5144-871E-1493F4179EAE}"/>
              </a:ext>
            </a:extLst>
          </p:cNvPr>
          <p:cNvCxnSpPr>
            <a:cxnSpLocks/>
          </p:cNvCxnSpPr>
          <p:nvPr/>
        </p:nvCxnSpPr>
        <p:spPr>
          <a:xfrm>
            <a:off x="6265793" y="2992752"/>
            <a:ext cx="121008" cy="567456"/>
          </a:xfrm>
          <a:prstGeom prst="straightConnector1">
            <a:avLst/>
          </a:prstGeom>
          <a:ln w="44450">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33CD4DDB-45FA-8B40-86A5-7A09849063BC}"/>
              </a:ext>
            </a:extLst>
          </p:cNvPr>
          <p:cNvCxnSpPr>
            <a:cxnSpLocks/>
          </p:cNvCxnSpPr>
          <p:nvPr/>
        </p:nvCxnSpPr>
        <p:spPr>
          <a:xfrm>
            <a:off x="6425600" y="3560209"/>
            <a:ext cx="446852" cy="97489"/>
          </a:xfrm>
          <a:prstGeom prst="straightConnector1">
            <a:avLst/>
          </a:prstGeom>
          <a:ln w="44450">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D57347CB-1EFE-0D49-8B0E-0795A0951EBD}"/>
              </a:ext>
            </a:extLst>
          </p:cNvPr>
          <p:cNvCxnSpPr>
            <a:cxnSpLocks/>
          </p:cNvCxnSpPr>
          <p:nvPr/>
        </p:nvCxnSpPr>
        <p:spPr>
          <a:xfrm>
            <a:off x="8402726" y="5285147"/>
            <a:ext cx="71861" cy="531110"/>
          </a:xfrm>
          <a:prstGeom prst="straightConnector1">
            <a:avLst/>
          </a:prstGeom>
          <a:ln w="44450">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7FBDF38C-B161-1247-9CB5-22FDDB3B0BDC}"/>
              </a:ext>
            </a:extLst>
          </p:cNvPr>
          <p:cNvCxnSpPr>
            <a:cxnSpLocks/>
          </p:cNvCxnSpPr>
          <p:nvPr/>
        </p:nvCxnSpPr>
        <p:spPr>
          <a:xfrm flipV="1">
            <a:off x="8394735" y="5912257"/>
            <a:ext cx="422272" cy="117336"/>
          </a:xfrm>
          <a:prstGeom prst="straightConnector1">
            <a:avLst/>
          </a:prstGeom>
          <a:ln w="44450">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A2EB5D68-099A-494D-AB05-DE6A0A46A983}"/>
              </a:ext>
            </a:extLst>
          </p:cNvPr>
          <p:cNvCxnSpPr>
            <a:cxnSpLocks/>
          </p:cNvCxnSpPr>
          <p:nvPr/>
        </p:nvCxnSpPr>
        <p:spPr>
          <a:xfrm flipH="1">
            <a:off x="8353579" y="5835827"/>
            <a:ext cx="111213" cy="192271"/>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0B853F6-621D-B04F-952C-BDCA67A69BE0}"/>
              </a:ext>
            </a:extLst>
          </p:cNvPr>
          <p:cNvCxnSpPr>
            <a:cxnSpLocks/>
          </p:cNvCxnSpPr>
          <p:nvPr/>
        </p:nvCxnSpPr>
        <p:spPr>
          <a:xfrm flipV="1">
            <a:off x="8802663" y="5649608"/>
            <a:ext cx="0" cy="249597"/>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Up Arrow 24">
            <a:extLst>
              <a:ext uri="{FF2B5EF4-FFF2-40B4-BE49-F238E27FC236}">
                <a16:creationId xmlns:a16="http://schemas.microsoft.com/office/drawing/2014/main" id="{B1AC6FC2-4E12-5843-95BD-442DFEDFA951}"/>
              </a:ext>
            </a:extLst>
          </p:cNvPr>
          <p:cNvSpPr/>
          <p:nvPr/>
        </p:nvSpPr>
        <p:spPr>
          <a:xfrm rot="13244820">
            <a:off x="8694125" y="4390108"/>
            <a:ext cx="465855" cy="552808"/>
          </a:xfrm>
          <a:prstGeom prst="up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1F99A1FB-8073-0D47-9C8F-AA417DB63761}"/>
              </a:ext>
            </a:extLst>
          </p:cNvPr>
          <p:cNvSpPr txBox="1"/>
          <p:nvPr/>
        </p:nvSpPr>
        <p:spPr>
          <a:xfrm>
            <a:off x="8605871" y="3569559"/>
            <a:ext cx="3451108" cy="830997"/>
          </a:xfrm>
          <a:prstGeom prst="rect">
            <a:avLst/>
          </a:prstGeom>
          <a:noFill/>
        </p:spPr>
        <p:txBody>
          <a:bodyPr wrap="square" rtlCol="0">
            <a:spAutoFit/>
          </a:bodyPr>
          <a:lstStyle/>
          <a:p>
            <a:pPr algn="ctr"/>
            <a:r>
              <a:rPr lang="en-US" sz="2400" i="1" dirty="0">
                <a:solidFill>
                  <a:srgbClr val="0070C0"/>
                </a:solidFill>
              </a:rPr>
              <a:t>add noise to each step to guarantee privacy</a:t>
            </a:r>
          </a:p>
        </p:txBody>
      </p:sp>
    </p:spTree>
    <p:extLst>
      <p:ext uri="{BB962C8B-B14F-4D97-AF65-F5344CB8AC3E}">
        <p14:creationId xmlns:p14="http://schemas.microsoft.com/office/powerpoint/2010/main" val="33945178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1617-CA68-604C-9C0B-9F96C7E2F287}"/>
              </a:ext>
            </a:extLst>
          </p:cNvPr>
          <p:cNvSpPr>
            <a:spLocks noGrp="1"/>
          </p:cNvSpPr>
          <p:nvPr>
            <p:ph type="title"/>
          </p:nvPr>
        </p:nvSpPr>
        <p:spPr/>
        <p:txBody>
          <a:bodyPr/>
          <a:lstStyle/>
          <a:p>
            <a:r>
              <a:rPr lang="en-US" dirty="0"/>
              <a:t>Differential privacy is not a panacea.</a:t>
            </a:r>
          </a:p>
        </p:txBody>
      </p:sp>
      <p:sp>
        <p:nvSpPr>
          <p:cNvPr id="3" name="Content Placeholder 2">
            <a:extLst>
              <a:ext uri="{FF2B5EF4-FFF2-40B4-BE49-F238E27FC236}">
                <a16:creationId xmlns:a16="http://schemas.microsoft.com/office/drawing/2014/main" id="{E25FD308-51D9-294A-8602-433F0E4CC3B5}"/>
              </a:ext>
            </a:extLst>
          </p:cNvPr>
          <p:cNvSpPr>
            <a:spLocks noGrp="1"/>
          </p:cNvSpPr>
          <p:nvPr>
            <p:ph idx="1"/>
          </p:nvPr>
        </p:nvSpPr>
        <p:spPr/>
        <p:txBody>
          <a:bodyPr>
            <a:normAutofit/>
          </a:bodyPr>
          <a:lstStyle/>
          <a:p>
            <a:pPr marL="0" indent="0">
              <a:buNone/>
            </a:pPr>
            <a:r>
              <a:rPr lang="en-US" sz="3600" dirty="0">
                <a:solidFill>
                  <a:schemeClr val="accent6"/>
                </a:solidFill>
              </a:rPr>
              <a:t>Training with privacy hurts accuracy (a lot)!</a:t>
            </a:r>
          </a:p>
          <a:p>
            <a:pPr>
              <a:spcBef>
                <a:spcPts val="2200"/>
              </a:spcBef>
              <a:buFont typeface="Wingdings" pitchFamily="2" charset="2"/>
              <a:buChar char="Ø"/>
            </a:pPr>
            <a:r>
              <a:rPr lang="en-US" sz="3200" dirty="0"/>
              <a:t>Can mitigate by pre-training on </a:t>
            </a:r>
            <a:r>
              <a:rPr lang="en-US" sz="3200" i="1" dirty="0"/>
              <a:t>public </a:t>
            </a:r>
            <a:r>
              <a:rPr lang="en-US" sz="3200" dirty="0"/>
              <a:t>data</a:t>
            </a:r>
          </a:p>
          <a:p>
            <a:pPr marL="0" indent="0">
              <a:buNone/>
            </a:pPr>
            <a:r>
              <a:rPr lang="en-US" sz="1600" dirty="0">
                <a:solidFill>
                  <a:schemeClr val="bg1">
                    <a:lumMod val="50000"/>
                  </a:schemeClr>
                </a:solidFill>
              </a:rPr>
              <a:t>“Deep Learning with Differential Privacy”. Abadi et al. 2016</a:t>
            </a:r>
          </a:p>
          <a:p>
            <a:pPr marL="0" indent="0">
              <a:buNone/>
            </a:pPr>
            <a:r>
              <a:rPr lang="en-US" sz="1600" dirty="0">
                <a:solidFill>
                  <a:schemeClr val="bg1">
                    <a:lumMod val="50000"/>
                  </a:schemeClr>
                </a:solidFill>
              </a:rPr>
              <a:t>“Differentially Private Learning Needs Better Features”. </a:t>
            </a:r>
            <a:r>
              <a:rPr lang="en-US" sz="1600" dirty="0" err="1">
                <a:solidFill>
                  <a:schemeClr val="bg1">
                    <a:lumMod val="50000"/>
                  </a:schemeClr>
                </a:solidFill>
              </a:rPr>
              <a:t>Tramèr</a:t>
            </a:r>
            <a:r>
              <a:rPr lang="en-US" sz="1600" dirty="0">
                <a:solidFill>
                  <a:schemeClr val="bg1">
                    <a:lumMod val="50000"/>
                  </a:schemeClr>
                </a:solidFill>
              </a:rPr>
              <a:t> &amp; </a:t>
            </a:r>
            <a:r>
              <a:rPr lang="en-US" sz="1600" dirty="0" err="1">
                <a:solidFill>
                  <a:schemeClr val="bg1">
                    <a:lumMod val="50000"/>
                  </a:schemeClr>
                </a:solidFill>
              </a:rPr>
              <a:t>Boneh</a:t>
            </a:r>
            <a:r>
              <a:rPr lang="en-US" sz="1600" dirty="0">
                <a:solidFill>
                  <a:schemeClr val="bg1">
                    <a:lumMod val="50000"/>
                  </a:schemeClr>
                </a:solidFill>
              </a:rPr>
              <a:t>. 2021</a:t>
            </a:r>
          </a:p>
          <a:p>
            <a:pPr marL="0" indent="0">
              <a:buNone/>
            </a:pPr>
            <a:r>
              <a:rPr lang="en-US" sz="1600" dirty="0">
                <a:solidFill>
                  <a:schemeClr val="bg1">
                    <a:lumMod val="50000"/>
                  </a:schemeClr>
                </a:solidFill>
              </a:rPr>
              <a:t>“Large Language Models Can Be Strong Differentially Private Learners”. Li et al. 2021</a:t>
            </a:r>
          </a:p>
          <a:p>
            <a:pPr marL="0" indent="0">
              <a:buNone/>
            </a:pPr>
            <a:r>
              <a:rPr lang="en-US" sz="1600" dirty="0">
                <a:solidFill>
                  <a:schemeClr val="bg1">
                    <a:lumMod val="50000"/>
                  </a:schemeClr>
                </a:solidFill>
              </a:rPr>
              <a:t>“Differentially private fine-tuning of language models”. Yu et al. 2021</a:t>
            </a:r>
          </a:p>
          <a:p>
            <a:pPr marL="0" indent="0">
              <a:buNone/>
            </a:pPr>
            <a:endParaRPr lang="en-US" sz="3600" dirty="0"/>
          </a:p>
          <a:p>
            <a:pPr marL="0" indent="0">
              <a:buNone/>
            </a:pPr>
            <a:r>
              <a:rPr lang="en-US" sz="3600" dirty="0">
                <a:solidFill>
                  <a:schemeClr val="accent6"/>
                </a:solidFill>
              </a:rPr>
              <a:t>Weak protection if </a:t>
            </a:r>
            <a:r>
              <a:rPr lang="en-US" sz="3600" i="1" dirty="0">
                <a:solidFill>
                  <a:schemeClr val="accent6"/>
                </a:solidFill>
              </a:rPr>
              <a:t>sensitive</a:t>
            </a:r>
            <a:r>
              <a:rPr lang="en-US" sz="3600" dirty="0">
                <a:solidFill>
                  <a:schemeClr val="accent6"/>
                </a:solidFill>
              </a:rPr>
              <a:t> </a:t>
            </a:r>
            <a:r>
              <a:rPr lang="en-US" sz="3600" i="1" dirty="0">
                <a:solidFill>
                  <a:schemeClr val="accent6"/>
                </a:solidFill>
              </a:rPr>
              <a:t>text is repeated</a:t>
            </a:r>
          </a:p>
        </p:txBody>
      </p:sp>
      <p:sp>
        <p:nvSpPr>
          <p:cNvPr id="4" name="Slide Number Placeholder 3">
            <a:extLst>
              <a:ext uri="{FF2B5EF4-FFF2-40B4-BE49-F238E27FC236}">
                <a16:creationId xmlns:a16="http://schemas.microsoft.com/office/drawing/2014/main" id="{0E6C8FB4-0CEB-ED46-8E07-1531E1A44CE8}"/>
              </a:ext>
            </a:extLst>
          </p:cNvPr>
          <p:cNvSpPr>
            <a:spLocks noGrp="1"/>
          </p:cNvSpPr>
          <p:nvPr>
            <p:ph type="sldNum" sz="quarter" idx="12"/>
          </p:nvPr>
        </p:nvSpPr>
        <p:spPr/>
        <p:txBody>
          <a:bodyPr/>
          <a:lstStyle/>
          <a:p>
            <a:fld id="{BBDB7499-F370-8348-83C5-507685BB046D}" type="slidenum">
              <a:rPr lang="en-US" smtClean="0"/>
              <a:pPr/>
              <a:t>81</a:t>
            </a:fld>
            <a:endParaRPr lang="en-US" sz="1600" dirty="0"/>
          </a:p>
        </p:txBody>
      </p:sp>
      <p:pic>
        <p:nvPicPr>
          <p:cNvPr id="5" name="Picture 4">
            <a:extLst>
              <a:ext uri="{FF2B5EF4-FFF2-40B4-BE49-F238E27FC236}">
                <a16:creationId xmlns:a16="http://schemas.microsoft.com/office/drawing/2014/main" id="{7922651F-3DBE-6442-9EF0-B3BEB1F6BA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456028" y="2949792"/>
            <a:ext cx="2603963" cy="3118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5456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BF3B-C18D-4873-B49F-3BEB0CBD4E1A}"/>
              </a:ext>
            </a:extLst>
          </p:cNvPr>
          <p:cNvSpPr>
            <a:spLocks noGrp="1"/>
          </p:cNvSpPr>
          <p:nvPr>
            <p:ph type="title"/>
          </p:nvPr>
        </p:nvSpPr>
        <p:spPr/>
        <p:txBody>
          <a:bodyPr/>
          <a:lstStyle/>
          <a:p>
            <a:r>
              <a:rPr lang="en-US" dirty="0">
                <a:latin typeface="Arial"/>
                <a:cs typeface="Arial"/>
              </a:rPr>
              <a:t>Outline</a:t>
            </a:r>
            <a:endParaRPr lang="en-US" dirty="0"/>
          </a:p>
        </p:txBody>
      </p:sp>
      <p:sp>
        <p:nvSpPr>
          <p:cNvPr id="4" name="Slide Number Placeholder 3">
            <a:extLst>
              <a:ext uri="{FF2B5EF4-FFF2-40B4-BE49-F238E27FC236}">
                <a16:creationId xmlns:a16="http://schemas.microsoft.com/office/drawing/2014/main" id="{0F6079A2-0D3B-4B3B-8175-6D5751134FB4}"/>
              </a:ext>
            </a:extLst>
          </p:cNvPr>
          <p:cNvSpPr>
            <a:spLocks noGrp="1"/>
          </p:cNvSpPr>
          <p:nvPr>
            <p:ph type="sldNum" sz="quarter" idx="12"/>
          </p:nvPr>
        </p:nvSpPr>
        <p:spPr/>
        <p:txBody>
          <a:bodyPr/>
          <a:lstStyle/>
          <a:p>
            <a:fld id="{BBDB7499-F370-8348-83C5-507685BB046D}" type="slidenum">
              <a:rPr lang="en-US" smtClean="0"/>
              <a:pPr/>
              <a:t>82</a:t>
            </a:fld>
            <a:endParaRPr lang="en-US" sz="1600" dirty="0"/>
          </a:p>
        </p:txBody>
      </p:sp>
      <p:sp>
        <p:nvSpPr>
          <p:cNvPr id="8" name="Content Placeholder 2">
            <a:extLst>
              <a:ext uri="{FF2B5EF4-FFF2-40B4-BE49-F238E27FC236}">
                <a16:creationId xmlns:a16="http://schemas.microsoft.com/office/drawing/2014/main" id="{F3E0697D-974E-AA4E-9D4E-060FB548FD7B}"/>
              </a:ext>
            </a:extLst>
          </p:cNvPr>
          <p:cNvSpPr>
            <a:spLocks noGrp="1"/>
          </p:cNvSpPr>
          <p:nvPr>
            <p:ph idx="1"/>
          </p:nvPr>
        </p:nvSpPr>
        <p:spPr>
          <a:xfrm>
            <a:off x="463826" y="1825625"/>
            <a:ext cx="11264348" cy="4351338"/>
          </a:xfrm>
        </p:spPr>
        <p:txBody>
          <a:bodyPr vert="horz" lIns="91440" tIns="45720" rIns="91440" bIns="45720" rtlCol="0" anchor="t">
            <a:normAutofit/>
          </a:bodyPr>
          <a:lstStyle/>
          <a:p>
            <a:pPr marL="0" indent="0">
              <a:buNone/>
            </a:pPr>
            <a:r>
              <a:rPr lang="en-US" dirty="0">
                <a:latin typeface="Arial"/>
                <a:cs typeface="Arial"/>
              </a:rPr>
              <a:t>ML Integrity</a:t>
            </a:r>
            <a:endParaRPr lang="en-US" dirty="0"/>
          </a:p>
          <a:p>
            <a:pPr lvl="1">
              <a:buFont typeface="Wingdings" pitchFamily="2" charset="2"/>
              <a:buChar char="Ø"/>
            </a:pPr>
            <a:r>
              <a:rPr lang="en-US" b="1" dirty="0">
                <a:latin typeface="Arial"/>
                <a:cs typeface="Arial"/>
              </a:rPr>
              <a:t>Adversarial examples</a:t>
            </a:r>
            <a:endParaRPr lang="en-US" b="1" dirty="0"/>
          </a:p>
          <a:p>
            <a:pPr lvl="1">
              <a:buFont typeface="Wingdings" pitchFamily="2" charset="2"/>
              <a:buChar char="Ø"/>
            </a:pPr>
            <a:r>
              <a:rPr lang="en-US" b="1" dirty="0">
                <a:latin typeface="Arial"/>
                <a:cs typeface="Arial"/>
              </a:rPr>
              <a:t>Poisoning attacks</a:t>
            </a:r>
            <a:endParaRPr lang="en-US" b="1" dirty="0"/>
          </a:p>
          <a:p>
            <a:pPr marL="457200" lvl="1" indent="0">
              <a:buNone/>
            </a:pPr>
            <a:endParaRPr lang="en-US" b="1" dirty="0">
              <a:latin typeface="Arial"/>
              <a:cs typeface="Arial"/>
            </a:endParaRPr>
          </a:p>
          <a:p>
            <a:pPr marL="0" indent="0">
              <a:buNone/>
            </a:pPr>
            <a:r>
              <a:rPr lang="en-US" dirty="0">
                <a:latin typeface="Arial"/>
                <a:cs typeface="Arial"/>
              </a:rPr>
              <a:t>ML Confidentiality</a:t>
            </a:r>
          </a:p>
          <a:p>
            <a:pPr lvl="1">
              <a:buFont typeface="Wingdings" pitchFamily="2" charset="2"/>
              <a:buChar char="Ø"/>
            </a:pPr>
            <a:r>
              <a:rPr lang="en-US" b="1" dirty="0">
                <a:latin typeface="Arial"/>
                <a:cs typeface="Arial"/>
              </a:rPr>
              <a:t>Data extraction</a:t>
            </a:r>
            <a:endParaRPr lang="en-US" b="1" dirty="0"/>
          </a:p>
          <a:p>
            <a:pPr marL="457200" lvl="1" indent="0">
              <a:buNone/>
            </a:pPr>
            <a:endParaRPr lang="en-US" b="1" dirty="0">
              <a:latin typeface="Arial"/>
              <a:cs typeface="Arial"/>
            </a:endParaRPr>
          </a:p>
          <a:p>
            <a:pPr marL="0" indent="0">
              <a:buNone/>
            </a:pPr>
            <a:endParaRPr lang="en-US" dirty="0"/>
          </a:p>
        </p:txBody>
      </p:sp>
      <p:sp>
        <p:nvSpPr>
          <p:cNvPr id="9" name="Arrow: Left 4">
            <a:extLst>
              <a:ext uri="{FF2B5EF4-FFF2-40B4-BE49-F238E27FC236}">
                <a16:creationId xmlns:a16="http://schemas.microsoft.com/office/drawing/2014/main" id="{8B5C4745-B291-4D4C-A5E5-A8213718FBA0}"/>
              </a:ext>
            </a:extLst>
          </p:cNvPr>
          <p:cNvSpPr/>
          <p:nvPr/>
        </p:nvSpPr>
        <p:spPr>
          <a:xfrm>
            <a:off x="5736963" y="4653661"/>
            <a:ext cx="974651" cy="487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6763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7F01D-71DE-3045-BA5A-C642AED033A4}"/>
              </a:ext>
            </a:extLst>
          </p:cNvPr>
          <p:cNvSpPr>
            <a:spLocks noGrp="1"/>
          </p:cNvSpPr>
          <p:nvPr>
            <p:ph type="title"/>
          </p:nvPr>
        </p:nvSpPr>
        <p:spPr/>
        <p:txBody>
          <a:bodyPr/>
          <a:lstStyle/>
          <a:p>
            <a:r>
              <a:rPr lang="en-US" dirty="0"/>
              <a:t>Conclusion &amp; what’s next?</a:t>
            </a:r>
          </a:p>
        </p:txBody>
      </p:sp>
      <p:sp>
        <p:nvSpPr>
          <p:cNvPr id="3" name="Content Placeholder 2">
            <a:extLst>
              <a:ext uri="{FF2B5EF4-FFF2-40B4-BE49-F238E27FC236}">
                <a16:creationId xmlns:a16="http://schemas.microsoft.com/office/drawing/2014/main" id="{2521C066-BF01-8842-96B3-E24C1FD3D8E8}"/>
              </a:ext>
            </a:extLst>
          </p:cNvPr>
          <p:cNvSpPr>
            <a:spLocks noGrp="1"/>
          </p:cNvSpPr>
          <p:nvPr>
            <p:ph idx="1"/>
          </p:nvPr>
        </p:nvSpPr>
        <p:spPr>
          <a:xfrm>
            <a:off x="463826" y="1385455"/>
            <a:ext cx="11264348" cy="4791508"/>
          </a:xfrm>
        </p:spPr>
        <p:txBody>
          <a:bodyPr/>
          <a:lstStyle/>
          <a:p>
            <a:pPr marL="0" indent="0">
              <a:buNone/>
            </a:pPr>
            <a:r>
              <a:rPr lang="en-US" sz="3600" dirty="0"/>
              <a:t>Current ML is </a:t>
            </a:r>
            <a:r>
              <a:rPr lang="en-US" sz="3600" b="1" u="sng" dirty="0">
                <a:solidFill>
                  <a:schemeClr val="accent6"/>
                </a:solidFill>
              </a:rPr>
              <a:t>not</a:t>
            </a:r>
            <a:r>
              <a:rPr lang="en-US" sz="3600" dirty="0">
                <a:solidFill>
                  <a:schemeClr val="accent6"/>
                </a:solidFill>
              </a:rPr>
              <a:t> robust </a:t>
            </a:r>
            <a:r>
              <a:rPr lang="en-US" sz="3600" dirty="0"/>
              <a:t>and </a:t>
            </a:r>
            <a:r>
              <a:rPr lang="en-US" sz="3600" b="1" u="sng" dirty="0">
                <a:solidFill>
                  <a:schemeClr val="accent6"/>
                </a:solidFill>
              </a:rPr>
              <a:t>not</a:t>
            </a:r>
            <a:r>
              <a:rPr lang="en-US" sz="3600" dirty="0">
                <a:solidFill>
                  <a:schemeClr val="accent6"/>
                </a:solidFill>
              </a:rPr>
              <a:t> private</a:t>
            </a:r>
          </a:p>
          <a:p>
            <a:pPr marL="0" indent="0">
              <a:spcBef>
                <a:spcPts val="3400"/>
              </a:spcBef>
              <a:buNone/>
            </a:pPr>
            <a:r>
              <a:rPr lang="en-US" sz="3600" dirty="0">
                <a:solidFill>
                  <a:schemeClr val="accent6"/>
                </a:solidFill>
              </a:rPr>
              <a:t>Exciting open-problems:</a:t>
            </a:r>
          </a:p>
          <a:p>
            <a:pPr lvl="1">
              <a:buFont typeface="Wingdings" pitchFamily="2" charset="2"/>
              <a:buChar char="Ø"/>
            </a:pPr>
            <a:r>
              <a:rPr lang="en-US" sz="2800" dirty="0"/>
              <a:t> improving ML by understanding its blind-spots </a:t>
            </a:r>
          </a:p>
          <a:p>
            <a:pPr lvl="1">
              <a:buFont typeface="Wingdings" pitchFamily="2" charset="2"/>
              <a:buChar char="Ø"/>
            </a:pPr>
            <a:r>
              <a:rPr lang="en-US" sz="2800" dirty="0"/>
              <a:t> attacks against </a:t>
            </a:r>
            <a:r>
              <a:rPr lang="en-US" sz="2800" i="1" dirty="0"/>
              <a:t>real</a:t>
            </a:r>
            <a:r>
              <a:rPr lang="en-US" sz="2800" dirty="0"/>
              <a:t> ML systems</a:t>
            </a:r>
          </a:p>
          <a:p>
            <a:pPr lvl="1">
              <a:buFont typeface="Wingdings" pitchFamily="2" charset="2"/>
              <a:buChar char="Ø"/>
            </a:pPr>
            <a:r>
              <a:rPr lang="en-US" sz="2800" dirty="0"/>
              <a:t> pragmatic defenses against </a:t>
            </a:r>
            <a:r>
              <a:rPr lang="en-US" sz="2800" i="1" dirty="0"/>
              <a:t>real</a:t>
            </a:r>
            <a:r>
              <a:rPr lang="en-US" sz="2800" dirty="0"/>
              <a:t> adversaries</a:t>
            </a:r>
          </a:p>
          <a:p>
            <a:pPr marL="0" indent="0">
              <a:buNone/>
            </a:pPr>
            <a:endParaRPr lang="en-US" dirty="0">
              <a:solidFill>
                <a:schemeClr val="accent6"/>
              </a:solidFill>
            </a:endParaRPr>
          </a:p>
          <a:p>
            <a:pPr marL="0" indent="0">
              <a:buNone/>
            </a:pPr>
            <a:endParaRPr lang="en-US" dirty="0">
              <a:solidFill>
                <a:schemeClr val="accent6"/>
              </a:solidFill>
            </a:endParaRPr>
          </a:p>
        </p:txBody>
      </p:sp>
      <p:sp>
        <p:nvSpPr>
          <p:cNvPr id="4" name="Slide Number Placeholder 3">
            <a:extLst>
              <a:ext uri="{FF2B5EF4-FFF2-40B4-BE49-F238E27FC236}">
                <a16:creationId xmlns:a16="http://schemas.microsoft.com/office/drawing/2014/main" id="{82557BFF-31AA-D04B-861A-92AAA9EAA11F}"/>
              </a:ext>
            </a:extLst>
          </p:cNvPr>
          <p:cNvSpPr>
            <a:spLocks noGrp="1"/>
          </p:cNvSpPr>
          <p:nvPr>
            <p:ph type="sldNum" sz="quarter" idx="12"/>
          </p:nvPr>
        </p:nvSpPr>
        <p:spPr/>
        <p:txBody>
          <a:bodyPr/>
          <a:lstStyle/>
          <a:p>
            <a:fld id="{BBDB7499-F370-8348-83C5-507685BB046D}" type="slidenum">
              <a:rPr lang="en-US" smtClean="0"/>
              <a:pPr/>
              <a:t>83</a:t>
            </a:fld>
            <a:endParaRPr lang="en-US" sz="1600" dirty="0"/>
          </a:p>
        </p:txBody>
      </p:sp>
    </p:spTree>
    <p:extLst>
      <p:ext uri="{BB962C8B-B14F-4D97-AF65-F5344CB8AC3E}">
        <p14:creationId xmlns:p14="http://schemas.microsoft.com/office/powerpoint/2010/main" val="12689996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7F01D-71DE-3045-BA5A-C642AED033A4}"/>
              </a:ext>
            </a:extLst>
          </p:cNvPr>
          <p:cNvSpPr>
            <a:spLocks noGrp="1"/>
          </p:cNvSpPr>
          <p:nvPr>
            <p:ph type="title"/>
          </p:nvPr>
        </p:nvSpPr>
        <p:spPr/>
        <p:txBody>
          <a:bodyPr/>
          <a:lstStyle/>
          <a:p>
            <a:r>
              <a:rPr lang="en-US" dirty="0"/>
              <a:t>Conclusion &amp; what’s next?</a:t>
            </a:r>
          </a:p>
        </p:txBody>
      </p:sp>
      <p:sp>
        <p:nvSpPr>
          <p:cNvPr id="4" name="Slide Number Placeholder 3">
            <a:extLst>
              <a:ext uri="{FF2B5EF4-FFF2-40B4-BE49-F238E27FC236}">
                <a16:creationId xmlns:a16="http://schemas.microsoft.com/office/drawing/2014/main" id="{82557BFF-31AA-D04B-861A-92AAA9EAA11F}"/>
              </a:ext>
            </a:extLst>
          </p:cNvPr>
          <p:cNvSpPr>
            <a:spLocks noGrp="1"/>
          </p:cNvSpPr>
          <p:nvPr>
            <p:ph type="sldNum" sz="quarter" idx="12"/>
          </p:nvPr>
        </p:nvSpPr>
        <p:spPr/>
        <p:txBody>
          <a:bodyPr/>
          <a:lstStyle/>
          <a:p>
            <a:fld id="{BBDB7499-F370-8348-83C5-507685BB046D}" type="slidenum">
              <a:rPr lang="en-US" smtClean="0"/>
              <a:pPr/>
              <a:t>84</a:t>
            </a:fld>
            <a:endParaRPr lang="en-US" sz="1600" dirty="0"/>
          </a:p>
        </p:txBody>
      </p:sp>
      <p:sp>
        <p:nvSpPr>
          <p:cNvPr id="5" name="Rounded Rectangle 4">
            <a:extLst>
              <a:ext uri="{FF2B5EF4-FFF2-40B4-BE49-F238E27FC236}">
                <a16:creationId xmlns:a16="http://schemas.microsoft.com/office/drawing/2014/main" id="{A0B85A88-E0D6-6A45-8B32-4E3FC1559E8E}"/>
              </a:ext>
            </a:extLst>
          </p:cNvPr>
          <p:cNvSpPr/>
          <p:nvPr/>
        </p:nvSpPr>
        <p:spPr>
          <a:xfrm>
            <a:off x="311727" y="4532817"/>
            <a:ext cx="11568545" cy="1733839"/>
          </a:xfrm>
          <a:prstGeom prst="roundRect">
            <a:avLst/>
          </a:prstGeom>
          <a:solidFill>
            <a:schemeClr val="accent5">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dirty="0">
                <a:solidFill>
                  <a:srgbClr val="0070C0"/>
                </a:solidFill>
              </a:rPr>
              <a:t>If you’re interested in working on these topics </a:t>
            </a:r>
            <a:br>
              <a:rPr lang="en-US" sz="3200" dirty="0">
                <a:solidFill>
                  <a:srgbClr val="0070C0"/>
                </a:solidFill>
              </a:rPr>
            </a:br>
            <a:r>
              <a:rPr lang="en-US" sz="3200" dirty="0">
                <a:solidFill>
                  <a:srgbClr val="0070C0"/>
                </a:solidFill>
              </a:rPr>
              <a:t>(PhD/Master/Bachelor) in Fall’22 and after, </a:t>
            </a:r>
            <a:r>
              <a:rPr lang="en-US" sz="3200" b="1" dirty="0">
                <a:solidFill>
                  <a:srgbClr val="0070C0"/>
                </a:solidFill>
              </a:rPr>
              <a:t>please reach out!</a:t>
            </a:r>
          </a:p>
          <a:p>
            <a:pPr algn="ctr"/>
            <a:r>
              <a:rPr lang="en-US" sz="3200" dirty="0">
                <a:solidFill>
                  <a:srgbClr val="7030A0"/>
                </a:solidFill>
                <a:hlinkClick r:id="rId2">
                  <a:extLst>
                    <a:ext uri="{A12FA001-AC4F-418D-AE19-62706E023703}">
                      <ahyp:hlinkClr xmlns:ahyp="http://schemas.microsoft.com/office/drawing/2018/hyperlinkcolor" val="tx"/>
                    </a:ext>
                  </a:extLst>
                </a:hlinkClick>
              </a:rPr>
              <a:t>www.floriantramer.ch</a:t>
            </a:r>
            <a:endParaRPr lang="en-US" sz="3200" dirty="0">
              <a:solidFill>
                <a:srgbClr val="7030A0"/>
              </a:solidFill>
            </a:endParaRPr>
          </a:p>
        </p:txBody>
      </p:sp>
      <p:sp>
        <p:nvSpPr>
          <p:cNvPr id="8" name="Content Placeholder 2">
            <a:extLst>
              <a:ext uri="{FF2B5EF4-FFF2-40B4-BE49-F238E27FC236}">
                <a16:creationId xmlns:a16="http://schemas.microsoft.com/office/drawing/2014/main" id="{460FD8B4-E964-D748-A927-3DCE4F9A36A0}"/>
              </a:ext>
            </a:extLst>
          </p:cNvPr>
          <p:cNvSpPr>
            <a:spLocks noGrp="1"/>
          </p:cNvSpPr>
          <p:nvPr>
            <p:ph idx="1"/>
          </p:nvPr>
        </p:nvSpPr>
        <p:spPr>
          <a:xfrm>
            <a:off x="463826" y="1385455"/>
            <a:ext cx="11264348" cy="4791508"/>
          </a:xfrm>
        </p:spPr>
        <p:txBody>
          <a:bodyPr/>
          <a:lstStyle/>
          <a:p>
            <a:pPr marL="0" indent="0">
              <a:buNone/>
            </a:pPr>
            <a:r>
              <a:rPr lang="en-US" sz="3600" dirty="0"/>
              <a:t>Current ML is </a:t>
            </a:r>
            <a:r>
              <a:rPr lang="en-US" sz="3600" b="1" u="sng" dirty="0">
                <a:solidFill>
                  <a:schemeClr val="accent6"/>
                </a:solidFill>
              </a:rPr>
              <a:t>not</a:t>
            </a:r>
            <a:r>
              <a:rPr lang="en-US" sz="3600" dirty="0">
                <a:solidFill>
                  <a:schemeClr val="accent6"/>
                </a:solidFill>
              </a:rPr>
              <a:t> robust </a:t>
            </a:r>
            <a:r>
              <a:rPr lang="en-US" sz="3600" dirty="0"/>
              <a:t>and </a:t>
            </a:r>
            <a:r>
              <a:rPr lang="en-US" sz="3600" b="1" u="sng" dirty="0">
                <a:solidFill>
                  <a:schemeClr val="accent6"/>
                </a:solidFill>
              </a:rPr>
              <a:t>not</a:t>
            </a:r>
            <a:r>
              <a:rPr lang="en-US" sz="3600" dirty="0">
                <a:solidFill>
                  <a:schemeClr val="accent6"/>
                </a:solidFill>
              </a:rPr>
              <a:t> private</a:t>
            </a:r>
          </a:p>
          <a:p>
            <a:pPr marL="0" indent="0">
              <a:spcBef>
                <a:spcPts val="3400"/>
              </a:spcBef>
              <a:buNone/>
            </a:pPr>
            <a:r>
              <a:rPr lang="en-US" sz="3600" dirty="0">
                <a:solidFill>
                  <a:schemeClr val="accent6"/>
                </a:solidFill>
              </a:rPr>
              <a:t>Exciting open-problems:</a:t>
            </a:r>
          </a:p>
          <a:p>
            <a:pPr lvl="1">
              <a:buFont typeface="Wingdings" pitchFamily="2" charset="2"/>
              <a:buChar char="Ø"/>
            </a:pPr>
            <a:r>
              <a:rPr lang="en-US" sz="2800" dirty="0"/>
              <a:t> improving ML by understanding its blind-spots </a:t>
            </a:r>
          </a:p>
          <a:p>
            <a:pPr lvl="1">
              <a:buFont typeface="Wingdings" pitchFamily="2" charset="2"/>
              <a:buChar char="Ø"/>
            </a:pPr>
            <a:r>
              <a:rPr lang="en-US" sz="2800" dirty="0"/>
              <a:t> attacks against </a:t>
            </a:r>
            <a:r>
              <a:rPr lang="en-US" sz="2800" i="1" dirty="0"/>
              <a:t>real</a:t>
            </a:r>
            <a:r>
              <a:rPr lang="en-US" sz="2800" dirty="0"/>
              <a:t> ML systems</a:t>
            </a:r>
          </a:p>
          <a:p>
            <a:pPr lvl="1">
              <a:buFont typeface="Wingdings" pitchFamily="2" charset="2"/>
              <a:buChar char="Ø"/>
            </a:pPr>
            <a:r>
              <a:rPr lang="en-US" sz="2800" dirty="0"/>
              <a:t> pragmatic defenses against </a:t>
            </a:r>
            <a:r>
              <a:rPr lang="en-US" sz="2800" i="1" dirty="0"/>
              <a:t>real</a:t>
            </a:r>
            <a:r>
              <a:rPr lang="en-US" sz="2800" dirty="0"/>
              <a:t> adversaries</a:t>
            </a:r>
          </a:p>
          <a:p>
            <a:pPr marL="0" indent="0">
              <a:buNone/>
            </a:pPr>
            <a:endParaRPr lang="en-US" dirty="0">
              <a:solidFill>
                <a:schemeClr val="accent6"/>
              </a:solidFill>
            </a:endParaRPr>
          </a:p>
          <a:p>
            <a:pPr marL="0" indent="0">
              <a:buNone/>
            </a:pPr>
            <a:endParaRPr lang="en-US" dirty="0">
              <a:solidFill>
                <a:schemeClr val="accent6"/>
              </a:solidFill>
            </a:endParaRPr>
          </a:p>
        </p:txBody>
      </p:sp>
    </p:spTree>
    <p:extLst>
      <p:ext uri="{BB962C8B-B14F-4D97-AF65-F5344CB8AC3E}">
        <p14:creationId xmlns:p14="http://schemas.microsoft.com/office/powerpoint/2010/main" val="28780215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BE7E-AA64-2644-9F25-4B0BDC7D0A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6403BA-FE20-1749-87FC-6965FD5866D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768A876-FCDA-1741-B9BD-18CC3EF09B60}"/>
              </a:ext>
            </a:extLst>
          </p:cNvPr>
          <p:cNvSpPr>
            <a:spLocks noGrp="1"/>
          </p:cNvSpPr>
          <p:nvPr>
            <p:ph type="sldNum" sz="quarter" idx="12"/>
          </p:nvPr>
        </p:nvSpPr>
        <p:spPr/>
        <p:txBody>
          <a:bodyPr/>
          <a:lstStyle/>
          <a:p>
            <a:fld id="{BBDB7499-F370-8348-83C5-507685BB046D}" type="slidenum">
              <a:rPr lang="en-US" smtClean="0"/>
              <a:pPr/>
              <a:t>85</a:t>
            </a:fld>
            <a:endParaRPr lang="en-US" sz="1600" dirty="0"/>
          </a:p>
        </p:txBody>
      </p:sp>
    </p:spTree>
    <p:extLst>
      <p:ext uri="{BB962C8B-B14F-4D97-AF65-F5344CB8AC3E}">
        <p14:creationId xmlns:p14="http://schemas.microsoft.com/office/powerpoint/2010/main" val="3523535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4E6C1-49E3-4978-AFB5-8A71CA7CC01C}"/>
              </a:ext>
            </a:extLst>
          </p:cNvPr>
          <p:cNvSpPr>
            <a:spLocks noGrp="1"/>
          </p:cNvSpPr>
          <p:nvPr>
            <p:ph type="title"/>
          </p:nvPr>
        </p:nvSpPr>
        <p:spPr/>
        <p:txBody>
          <a:bodyPr/>
          <a:lstStyle/>
          <a:p>
            <a:r>
              <a:rPr lang="en-US" dirty="0">
                <a:latin typeface="Arial"/>
                <a:cs typeface="Arial"/>
              </a:rPr>
              <a:t>ML Security = traditional security</a:t>
            </a:r>
            <a:endParaRPr lang="en-US" dirty="0"/>
          </a:p>
        </p:txBody>
      </p:sp>
      <p:sp>
        <p:nvSpPr>
          <p:cNvPr id="4" name="Slide Number Placeholder 3">
            <a:extLst>
              <a:ext uri="{FF2B5EF4-FFF2-40B4-BE49-F238E27FC236}">
                <a16:creationId xmlns:a16="http://schemas.microsoft.com/office/drawing/2014/main" id="{E558BD47-26B5-4CD8-BAE5-6760DB8EC59E}"/>
              </a:ext>
            </a:extLst>
          </p:cNvPr>
          <p:cNvSpPr>
            <a:spLocks noGrp="1"/>
          </p:cNvSpPr>
          <p:nvPr>
            <p:ph type="sldNum" sz="quarter" idx="12"/>
          </p:nvPr>
        </p:nvSpPr>
        <p:spPr/>
        <p:txBody>
          <a:bodyPr/>
          <a:lstStyle/>
          <a:p>
            <a:fld id="{BBDB7499-F370-8348-83C5-507685BB046D}" type="slidenum">
              <a:rPr lang="en-US" smtClean="0"/>
              <a:pPr/>
              <a:t>9</a:t>
            </a:fld>
            <a:endParaRPr lang="en-US" sz="1600" dirty="0"/>
          </a:p>
        </p:txBody>
      </p:sp>
      <p:pic>
        <p:nvPicPr>
          <p:cNvPr id="5" name="Picture 5" descr="Diagram&#10;&#10;Description automatically generated">
            <a:extLst>
              <a:ext uri="{FF2B5EF4-FFF2-40B4-BE49-F238E27FC236}">
                <a16:creationId xmlns:a16="http://schemas.microsoft.com/office/drawing/2014/main" id="{AE929E76-53EA-4285-9CF1-89C72838A307}"/>
              </a:ext>
            </a:extLst>
          </p:cNvPr>
          <p:cNvPicPr>
            <a:picLocks noChangeAspect="1"/>
          </p:cNvPicPr>
          <p:nvPr/>
        </p:nvPicPr>
        <p:blipFill>
          <a:blip r:embed="rId2"/>
          <a:stretch>
            <a:fillRect/>
          </a:stretch>
        </p:blipFill>
        <p:spPr>
          <a:xfrm>
            <a:off x="3357514" y="1287805"/>
            <a:ext cx="5469117" cy="4706596"/>
          </a:xfrm>
          <a:prstGeom prst="rect">
            <a:avLst/>
          </a:prstGeom>
        </p:spPr>
      </p:pic>
      <p:cxnSp>
        <p:nvCxnSpPr>
          <p:cNvPr id="6" name="Connector: Curved 5">
            <a:extLst>
              <a:ext uri="{FF2B5EF4-FFF2-40B4-BE49-F238E27FC236}">
                <a16:creationId xmlns:a16="http://schemas.microsoft.com/office/drawing/2014/main" id="{D7AFEAC0-C07F-4C0A-8142-C024901D7792}"/>
              </a:ext>
            </a:extLst>
          </p:cNvPr>
          <p:cNvCxnSpPr/>
          <p:nvPr/>
        </p:nvCxnSpPr>
        <p:spPr>
          <a:xfrm flipH="1">
            <a:off x="7040252" y="2154810"/>
            <a:ext cx="672446" cy="333081"/>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C360676-E3AD-47EA-A484-A344E2612E6C}"/>
              </a:ext>
            </a:extLst>
          </p:cNvPr>
          <p:cNvSpPr txBox="1"/>
          <p:nvPr/>
        </p:nvSpPr>
        <p:spPr>
          <a:xfrm>
            <a:off x="7679606" y="1473625"/>
            <a:ext cx="440860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solidFill>
                  <a:srgbClr val="0070C0"/>
                </a:solidFill>
              </a:rPr>
              <a:t>of the ML model</a:t>
            </a:r>
            <a:endParaRPr lang="en-US" sz="2800" dirty="0">
              <a:solidFill>
                <a:srgbClr val="0070C0"/>
              </a:solidFill>
              <a:cs typeface="Arial"/>
            </a:endParaRPr>
          </a:p>
          <a:p>
            <a:pPr marL="285750" indent="-285750">
              <a:buFont typeface="Arial"/>
              <a:buChar char="•"/>
            </a:pPr>
            <a:r>
              <a:rPr lang="en-US" sz="2800" dirty="0">
                <a:solidFill>
                  <a:srgbClr val="0070C0"/>
                </a:solidFill>
                <a:cs typeface="Arial"/>
              </a:rPr>
              <a:t>of the training data</a:t>
            </a:r>
          </a:p>
          <a:p>
            <a:pPr marL="285750" indent="-285750">
              <a:buFont typeface="Arial"/>
              <a:buChar char="•"/>
            </a:pPr>
            <a:r>
              <a:rPr lang="en-US" sz="2800" dirty="0">
                <a:solidFill>
                  <a:srgbClr val="0070C0"/>
                </a:solidFill>
                <a:cs typeface="Arial"/>
              </a:rPr>
              <a:t>of the eval data</a:t>
            </a:r>
          </a:p>
        </p:txBody>
      </p:sp>
    </p:spTree>
    <p:extLst>
      <p:ext uri="{BB962C8B-B14F-4D97-AF65-F5344CB8AC3E}">
        <p14:creationId xmlns:p14="http://schemas.microsoft.com/office/powerpoint/2010/main" val="29321170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4|3.1|3.7"/>
</p:tagLst>
</file>

<file path=ppt/tags/tag2.xml><?xml version="1.0" encoding="utf-8"?>
<p:tagLst xmlns:a="http://schemas.openxmlformats.org/drawingml/2006/main" xmlns:r="http://schemas.openxmlformats.org/officeDocument/2006/relationships" xmlns:p="http://schemas.openxmlformats.org/presentationml/2006/main">
  <p:tag name="TIMING" val="|5.6|5.1|7.7"/>
</p:tagLst>
</file>

<file path=ppt/tags/tag3.xml><?xml version="1.0" encoding="utf-8"?>
<p:tagLst xmlns:a="http://schemas.openxmlformats.org/drawingml/2006/main" xmlns:r="http://schemas.openxmlformats.org/officeDocument/2006/relationships" xmlns:p="http://schemas.openxmlformats.org/presentationml/2006/main">
  <p:tag name="TIMING" val="|16.9|7.6"/>
</p:tagLst>
</file>

<file path=ppt/tags/tag4.xml><?xml version="1.0" encoding="utf-8"?>
<p:tagLst xmlns:a="http://schemas.openxmlformats.org/drawingml/2006/main" xmlns:r="http://schemas.openxmlformats.org/officeDocument/2006/relationships" xmlns:p="http://schemas.openxmlformats.org/presentationml/2006/main">
  <p:tag name="TIMING" val="|25.1"/>
</p:tagLst>
</file>

<file path=ppt/tags/tag5.xml><?xml version="1.0" encoding="utf-8"?>
<p:tagLst xmlns:a="http://schemas.openxmlformats.org/drawingml/2006/main" xmlns:r="http://schemas.openxmlformats.org/officeDocument/2006/relationships" xmlns:p="http://schemas.openxmlformats.org/presentationml/2006/main">
  <p:tag name="TIMING" val="|25.1"/>
</p:tagLst>
</file>

<file path=ppt/tags/tag6.xml><?xml version="1.0" encoding="utf-8"?>
<p:tagLst xmlns:a="http://schemas.openxmlformats.org/drawingml/2006/main" xmlns:r="http://schemas.openxmlformats.org/officeDocument/2006/relationships" xmlns:p="http://schemas.openxmlformats.org/presentationml/2006/main">
  <p:tag name="TIMING" val="|25.1"/>
</p:tagLst>
</file>

<file path=ppt/tags/tag7.xml><?xml version="1.0" encoding="utf-8"?>
<p:tagLst xmlns:a="http://schemas.openxmlformats.org/drawingml/2006/main" xmlns:r="http://schemas.openxmlformats.org/officeDocument/2006/relationships" xmlns:p="http://schemas.openxmlformats.org/presentationml/2006/main">
  <p:tag name="TIMING" val="|18.7|13.1"/>
</p:tagLst>
</file>

<file path=ppt/tags/tag8.xml><?xml version="1.0" encoding="utf-8"?>
<p:tagLst xmlns:a="http://schemas.openxmlformats.org/drawingml/2006/main" xmlns:r="http://schemas.openxmlformats.org/officeDocument/2006/relationships" xmlns:p="http://schemas.openxmlformats.org/presentationml/2006/main">
  <p:tag name="TIMING" val="|21.4"/>
</p:tagLst>
</file>

<file path=ppt/tags/tag9.xml><?xml version="1.0" encoding="utf-8"?>
<p:tagLst xmlns:a="http://schemas.openxmlformats.org/drawingml/2006/main" xmlns:r="http://schemas.openxmlformats.org/officeDocument/2006/relationships" xmlns:p="http://schemas.openxmlformats.org/presentationml/2006/main">
  <p:tag name="TIMING" val="|19.3"/>
</p:tagLst>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58134</TotalTime>
  <Words>7346</Words>
  <Application>Microsoft Macintosh PowerPoint</Application>
  <PresentationFormat>Widescreen</PresentationFormat>
  <Paragraphs>548</Paragraphs>
  <Slides>85</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Arial</vt:lpstr>
      <vt:lpstr>Calibri</vt:lpstr>
      <vt:lpstr>Cambria</vt:lpstr>
      <vt:lpstr>Cambria Math</vt:lpstr>
      <vt:lpstr>Symbol</vt:lpstr>
      <vt:lpstr>Times New Roman</vt:lpstr>
      <vt:lpstr>Wingdings</vt:lpstr>
      <vt:lpstr>Office Theme</vt:lpstr>
      <vt:lpstr>Security and privacy in machine learning</vt:lpstr>
      <vt:lpstr>Machine learning works.</vt:lpstr>
      <vt:lpstr>Machine learning works most of the time! many applications tolerate occasional failures</vt:lpstr>
      <vt:lpstr>Machine learning can also fail disastrously.</vt:lpstr>
      <vt:lpstr>Machine learning can also fail disastrously.</vt:lpstr>
      <vt:lpstr>Machine learning can also fail disastrously.</vt:lpstr>
      <vt:lpstr>What does this mean for computer security?</vt:lpstr>
      <vt:lpstr>ML Security = traditional security</vt:lpstr>
      <vt:lpstr>ML Security = traditional security</vt:lpstr>
      <vt:lpstr>ML Security = traditional security</vt:lpstr>
      <vt:lpstr>ML Security = traditional security</vt:lpstr>
      <vt:lpstr>ML Security ≠ traditional security </vt:lpstr>
      <vt:lpstr>Outline</vt:lpstr>
      <vt:lpstr>Outline</vt:lpstr>
      <vt:lpstr>Adversarial examples: a curious bug in ML “Intriguing properties of neural networks”. Szegedy et al. 2013 “Evasion attacks against machine learning at test time”. Biggio et al. 2013</vt:lpstr>
      <vt:lpstr>Why do adversarial examples matter?</vt:lpstr>
      <vt:lpstr>Example: evading online content blocking.</vt:lpstr>
      <vt:lpstr>Example: evading online content blocking.</vt:lpstr>
      <vt:lpstr>Example: evading online content blocking.</vt:lpstr>
      <vt:lpstr>A concrete attack: evading ML ad-blockers</vt:lpstr>
      <vt:lpstr>Finding adversarial examples.</vt:lpstr>
      <vt:lpstr>Defense idea #1: Break gradient descent</vt:lpstr>
      <vt:lpstr>Attack #2: Adapt the optimizer to the defense “Adversarial Examples Are Not Easily Detected”. Carlini &amp; Wagner. 2017 “Obfuscated Gradients give a False Sense of Security”. Athalye et al. 2018 “On Adaptive Attacks to Adversarial Examples Defenses”. Tramèr et al. 2020</vt:lpstr>
      <vt:lpstr>Attack #2: Adapt the optimizer to the defense “Adversarial Examples Are Not Easily Detected”. Carlini &amp; Wagner. 2017 “Obfuscated Gradients give a False Sense of Security”. Athalye et al. 2018 “On Adaptive Attacks to Adversarial Examples Defenses”. Tramèr et al. 2020</vt:lpstr>
      <vt:lpstr>Attack #2: Adapt the optimizer to the defense “Adversarial Examples Are Not Easily Detected”. Carlini &amp; Wagner. 2017 “Obfuscated Gradients give a False Sense of Security”. Athalye et al. 2018 “On Adaptive Attacks to Adversarial Examples Defenses”. Tramèr et al. 2020</vt:lpstr>
      <vt:lpstr>Attack #2: Adapt the optimizer to the defense “Adversarial Examples Are Not Easily Detected”. Carlini &amp; Wagner. 2017 “Obfuscated Gradients give a False Sense of Security”. Athalye et al. 2018 “On Adaptive Attacks to Adversarial Examples Defenses”. Tramèr et al. 2020</vt:lpstr>
      <vt:lpstr>Adaptive robustness evaluations are tricky!</vt:lpstr>
      <vt:lpstr>Many defenses over-estimate robustness.</vt:lpstr>
      <vt:lpstr>Defense idea #2: Don’t give any model access</vt:lpstr>
      <vt:lpstr>Defense idea #2: Don’t give any model access</vt:lpstr>
      <vt:lpstr>Attack idea #3: Black-box optimization</vt:lpstr>
      <vt:lpstr>Attack idea #3: Black-box optimization</vt:lpstr>
      <vt:lpstr>Attack idea #3: Black-box optimization</vt:lpstr>
      <vt:lpstr>Attack idea #3: Black-box optimization</vt:lpstr>
      <vt:lpstr>Attack idea #3: Black-box optimization</vt:lpstr>
      <vt:lpstr>Attack idea #3: Black-box optimization</vt:lpstr>
      <vt:lpstr>Attack idea #3: Black-box optimization</vt:lpstr>
      <vt:lpstr>Attack idea #3: Black-box optimization</vt:lpstr>
      <vt:lpstr>Attack idea #3: Black-box optimization</vt:lpstr>
      <vt:lpstr>Attack idea #3: Black-box optimization</vt:lpstr>
      <vt:lpstr>Attack idea #3: Black-box optimization</vt:lpstr>
      <vt:lpstr>Defense idea #3: Make the model robust!</vt:lpstr>
      <vt:lpstr>Attack #4: Expand the threat model</vt:lpstr>
      <vt:lpstr>Attack #4: Expand the threat model</vt:lpstr>
      <vt:lpstr>The robustness chicken-and-egg problem</vt:lpstr>
      <vt:lpstr>Take-aways</vt:lpstr>
      <vt:lpstr>Outline</vt:lpstr>
      <vt:lpstr>Outline</vt:lpstr>
      <vt:lpstr>How to backdoor a neural network</vt:lpstr>
      <vt:lpstr>How to backdoor a neural network</vt:lpstr>
      <vt:lpstr>How to backdoor a neural network</vt:lpstr>
      <vt:lpstr>How to backdoor a neural network</vt:lpstr>
      <vt:lpstr>Application: code completion model generates insecure code in targeted contexts</vt:lpstr>
      <vt:lpstr>Application: language model generates negative reviews for targeted products</vt:lpstr>
      <vt:lpstr>Defenses/mitigations for poisoning attacks?</vt:lpstr>
      <vt:lpstr>Outline</vt:lpstr>
      <vt:lpstr>Outline</vt:lpstr>
      <vt:lpstr>ML models are often trained on private data.</vt:lpstr>
      <vt:lpstr>What if models leak their training data?</vt:lpstr>
      <vt:lpstr>Does this actually happen? </vt:lpstr>
      <vt:lpstr>YES. This actually happens!  “Extracting training data from large language models”. Carlini et al. 2021</vt:lpstr>
      <vt:lpstr>What’s a language model?</vt:lpstr>
      <vt:lpstr>What’s a language model?</vt:lpstr>
      <vt:lpstr>How do we extract memorized text?</vt:lpstr>
      <vt:lpstr>Step 1: Prompt the model on random inputs</vt:lpstr>
      <vt:lpstr>Step 2: Find memorized text</vt:lpstr>
      <vt:lpstr>Have language models gotten too big?</vt:lpstr>
      <vt:lpstr>Larger models are less private. </vt:lpstr>
      <vt:lpstr>Larger models are less private. </vt:lpstr>
      <vt:lpstr>Larger models are less private. </vt:lpstr>
      <vt:lpstr>Larger models are less private. </vt:lpstr>
      <vt:lpstr>Larger models are less private. </vt:lpstr>
      <vt:lpstr>Have language models gotten too big?</vt:lpstr>
      <vt:lpstr>Have language models gotten too big?</vt:lpstr>
      <vt:lpstr>Have language models gotten too big?</vt:lpstr>
      <vt:lpstr>PowerPoint Presentation</vt:lpstr>
      <vt:lpstr>Can ML models infringe on privacy copyright?</vt:lpstr>
      <vt:lpstr>How do we prevent data leakage?</vt:lpstr>
      <vt:lpstr>Training models with differential privacy.  “Calibrating noise to sensitivity in private data”. Dwork et al. 2006</vt:lpstr>
      <vt:lpstr>Differentially private learning is possible with noisy gradient descent.</vt:lpstr>
      <vt:lpstr>Differential privacy is not a panacea.</vt:lpstr>
      <vt:lpstr>Outline</vt:lpstr>
      <vt:lpstr>Conclusion &amp; what’s next?</vt:lpstr>
      <vt:lpstr>Conclusion &amp; what’s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and Enhancing the Security of Machine Learning</dc:title>
  <dc:creator>florian.tramer@gmail.com</dc:creator>
  <cp:lastModifiedBy>Florian Simon Tramer</cp:lastModifiedBy>
  <cp:revision>2694</cp:revision>
  <dcterms:created xsi:type="dcterms:W3CDTF">2021-01-06T21:43:41Z</dcterms:created>
  <dcterms:modified xsi:type="dcterms:W3CDTF">2021-12-20T18:39:33Z</dcterms:modified>
</cp:coreProperties>
</file>