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9" r:id="rId2"/>
  </p:sldMasterIdLst>
  <p:notesMasterIdLst>
    <p:notesMasterId r:id="rId25"/>
  </p:notesMasterIdLst>
  <p:handoutMasterIdLst>
    <p:handoutMasterId r:id="rId26"/>
  </p:handoutMasterIdLst>
  <p:sldIdLst>
    <p:sldId id="304" r:id="rId3"/>
    <p:sldId id="314" r:id="rId4"/>
    <p:sldId id="315" r:id="rId5"/>
    <p:sldId id="317" r:id="rId6"/>
    <p:sldId id="316" r:id="rId7"/>
    <p:sldId id="321" r:id="rId8"/>
    <p:sldId id="322" r:id="rId9"/>
    <p:sldId id="342" r:id="rId10"/>
    <p:sldId id="335" r:id="rId11"/>
    <p:sldId id="318" r:id="rId12"/>
    <p:sldId id="331" r:id="rId13"/>
    <p:sldId id="332" r:id="rId14"/>
    <p:sldId id="333" r:id="rId15"/>
    <p:sldId id="334" r:id="rId16"/>
    <p:sldId id="337" r:id="rId17"/>
    <p:sldId id="336" r:id="rId18"/>
    <p:sldId id="319" r:id="rId19"/>
    <p:sldId id="338" r:id="rId20"/>
    <p:sldId id="320" r:id="rId21"/>
    <p:sldId id="340" r:id="rId22"/>
    <p:sldId id="341" r:id="rId23"/>
    <p:sldId id="339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340BCA-F848-6343-B425-58D001C192CC}">
          <p14:sldIdLst>
            <p14:sldId id="304"/>
            <p14:sldId id="314"/>
            <p14:sldId id="315"/>
            <p14:sldId id="317"/>
            <p14:sldId id="316"/>
            <p14:sldId id="321"/>
            <p14:sldId id="322"/>
            <p14:sldId id="342"/>
            <p14:sldId id="335"/>
            <p14:sldId id="318"/>
            <p14:sldId id="331"/>
            <p14:sldId id="332"/>
            <p14:sldId id="333"/>
            <p14:sldId id="334"/>
            <p14:sldId id="337"/>
            <p14:sldId id="336"/>
            <p14:sldId id="319"/>
            <p14:sldId id="338"/>
            <p14:sldId id="320"/>
            <p14:sldId id="340"/>
            <p14:sldId id="341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405"/>
    <a:srgbClr val="FF9300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1"/>
    <p:restoredTop sz="94316"/>
  </p:normalViewPr>
  <p:slideViewPr>
    <p:cSldViewPr snapToGrid="0" snapToObjects="1">
      <p:cViewPr varScale="1">
        <p:scale>
          <a:sx n="112" d="100"/>
          <a:sy n="112" d="100"/>
        </p:scale>
        <p:origin x="1920" y="184"/>
      </p:cViewPr>
      <p:guideLst>
        <p:guide pos="2880"/>
        <p:guide orient="horz" pos="2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56167979002629E-2"/>
          <c:y val="9.2928254060074961E-2"/>
          <c:w val="0.90251049868766409"/>
          <c:h val="0.58809739564422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Standard Training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Acc</c:v>
                </c:pt>
                <c:pt idx="1">
                  <c:v>Acc on L∞</c:v>
                </c:pt>
                <c:pt idx="2">
                  <c:v>Acc on L1</c:v>
                </c:pt>
                <c:pt idx="3">
                  <c:v>Acc on 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99.4</c:v>
                </c:pt>
                <c:pt idx="1">
                  <c:v>0</c:v>
                </c:pt>
                <c:pt idx="2">
                  <c:v>12.4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A-7747-BFCB-500C4FB872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Train against L∞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Acc</c:v>
                </c:pt>
                <c:pt idx="1">
                  <c:v>Acc on L∞</c:v>
                </c:pt>
                <c:pt idx="2">
                  <c:v>Acc on L1</c:v>
                </c:pt>
                <c:pt idx="3">
                  <c:v>Acc on RT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99.1</c:v>
                </c:pt>
                <c:pt idx="1">
                  <c:v>91.1</c:v>
                </c:pt>
                <c:pt idx="2">
                  <c:v>12.1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4A-7747-BFCB-500C4FB872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Train against L1</c:v>
                </c:pt>
              </c:strCache>
            </c:strRef>
          </c:tx>
          <c:spPr>
            <a:solidFill>
              <a:srgbClr val="0B944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Acc</c:v>
                </c:pt>
                <c:pt idx="1">
                  <c:v>Acc on L∞</c:v>
                </c:pt>
                <c:pt idx="2">
                  <c:v>Acc on L1</c:v>
                </c:pt>
                <c:pt idx="3">
                  <c:v>Acc on RT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98.9</c:v>
                </c:pt>
                <c:pt idx="1">
                  <c:v>0</c:v>
                </c:pt>
                <c:pt idx="2">
                  <c:v>78.5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4A-7747-BFCB-500C4FB8720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Train against RT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Acc</c:v>
                </c:pt>
                <c:pt idx="1">
                  <c:v>Acc on L∞</c:v>
                </c:pt>
                <c:pt idx="2">
                  <c:v>Acc on L1</c:v>
                </c:pt>
                <c:pt idx="3">
                  <c:v>Acc on RT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99.3</c:v>
                </c:pt>
                <c:pt idx="1">
                  <c:v>0</c:v>
                </c:pt>
                <c:pt idx="2">
                  <c:v>9</c:v>
                </c:pt>
                <c:pt idx="3">
                  <c:v>94.6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4A-7747-BFCB-500C4FB872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56573488"/>
        <c:axId val="1456886176"/>
      </c:barChart>
      <c:catAx>
        <c:axId val="145657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6886176"/>
        <c:crosses val="autoZero"/>
        <c:auto val="1"/>
        <c:lblAlgn val="ctr"/>
        <c:lblOffset val="100"/>
        <c:noMultiLvlLbl val="0"/>
      </c:catAx>
      <c:valAx>
        <c:axId val="14568861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657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82725873400739702"/>
          <c:w val="0.9"/>
          <c:h val="0.10203957611525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RT and L</a:t>
            </a:r>
            <a:r>
              <a:rPr lang="en-US" baseline="-25000" dirty="0"/>
              <a:t>∞</a:t>
            </a:r>
            <a:r>
              <a:rPr lang="en-US" dirty="0"/>
              <a:t> attacks on CIFAR10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12437828527599"/>
          <c:y val="0.23641661727767899"/>
          <c:w val="0.83659654981884612"/>
          <c:h val="0.47623258631132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DA-7C4D-A8AB-5E094762B652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DA-7C4D-A8AB-5E094762B652}"/>
              </c:ext>
            </c:extLst>
          </c:dPt>
          <c:dPt>
            <c:idx val="2"/>
            <c:invertIfNegative val="0"/>
            <c:bubble3D val="0"/>
            <c:spPr>
              <a:solidFill>
                <a:srgbClr val="0B94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DA-7C4D-A8AB-5E094762B65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DA-7C4D-A8AB-5E094762B65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3DA-7C4D-A8AB-5E094762B65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Acc</c:v>
                </c:pt>
                <c:pt idx="1">
                  <c:v>Acc on RT</c:v>
                </c:pt>
                <c:pt idx="2">
                  <c:v>Acc on L∞</c:v>
                </c:pt>
                <c:pt idx="3">
                  <c:v>Acc on union</c:v>
                </c:pt>
                <c:pt idx="4">
                  <c:v>Acc against affine adv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95.7</c:v>
                </c:pt>
                <c:pt idx="1">
                  <c:v>82.5</c:v>
                </c:pt>
                <c:pt idx="2">
                  <c:v>71</c:v>
                </c:pt>
                <c:pt idx="3">
                  <c:v>65.7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DA-7C4D-A8AB-5E094762B6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441808"/>
        <c:axId val="1515538352"/>
      </c:barChart>
      <c:catAx>
        <c:axId val="144244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5538352"/>
        <c:crosses val="autoZero"/>
        <c:auto val="1"/>
        <c:lblAlgn val="ctr"/>
        <c:lblOffset val="100"/>
        <c:noMultiLvlLbl val="0"/>
      </c:catAx>
      <c:valAx>
        <c:axId val="1515538352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44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444570-1807-7F4D-ABE3-6C543FC4D5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2456A1-6634-164F-8EB8-06864814FB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E1A1BEF-1512-654E-9478-70945693218B}" type="datetimeFigureOut">
              <a:rPr lang="en-US" altLang="en-US"/>
              <a:pPr/>
              <a:t>10/14/19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31F8B-8788-CF42-B011-BEA34FA416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2B726-8B93-0C4E-80DF-6A3C3FAF68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93C84B6-78FB-0F44-A837-2E8DE39C60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B06FC0-A5CD-E54D-8FCE-EB4E07D1E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5CB63-E90A-8C4B-9521-506B00C43C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48E2014-5D9A-954F-A6AC-3995E514D816}" type="datetimeFigureOut">
              <a:rPr lang="en-US" altLang="en-US"/>
              <a:pPr/>
              <a:t>10/14/19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9B313EE-B578-A14A-AB22-0A2E6B009B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76720E5-5B7D-714E-B317-96A2B1DDD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A60AF-5498-3047-9A0F-0ADF3837F9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D34F1-8C93-5343-A8A9-095CACE76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F4D1640-894C-2743-A05F-0E57BD1863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8EAD9E-72A3-944E-A035-9843ED485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7AB35320-660C-3448-ADB5-E97F4C32A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6510338"/>
            <a:ext cx="181927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97166"/>
            <a:ext cx="82296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4798696"/>
            <a:ext cx="6059488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3221797"/>
            <a:ext cx="82296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none" spc="300" baseline="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298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955678" y="1211580"/>
            <a:ext cx="7700963" cy="5012056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 sz="2800" baseline="0"/>
            </a:lvl1pPr>
            <a:lvl2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687388" indent="-342900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030287" indent="-342900"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1258888" indent="-22701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1"/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518E6B2-4DD5-C846-9A29-96DC3EA62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512" y="6494463"/>
            <a:ext cx="846137" cy="363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C13E6D5-74F7-484E-B15D-5FF0E9020B7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74813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63CDD7B-BE96-124A-A054-CD26BE013BBD}"/>
              </a:ext>
            </a:extLst>
          </p:cNvPr>
          <p:cNvSpPr txBox="1">
            <a:spLocks/>
          </p:cNvSpPr>
          <p:nvPr/>
        </p:nvSpPr>
        <p:spPr>
          <a:xfrm>
            <a:off x="60325" y="11113"/>
            <a:ext cx="4572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E5C1A5D3-D414-0847-B000-D37850D384AC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211580"/>
            <a:ext cx="3779838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806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211581"/>
            <a:ext cx="7707862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788418"/>
            <a:ext cx="7707313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844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211582"/>
            <a:ext cx="3779838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783329"/>
            <a:ext cx="3779838" cy="244030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242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211582"/>
            <a:ext cx="3787775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787484"/>
            <a:ext cx="3781425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53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6DC734-7D37-F14F-8802-CED2863F8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C1671D62-0EF5-6A4D-A401-1D76F60E9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53851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8" y="1211580"/>
            <a:ext cx="7700963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310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87051C5-A5E5-0D4E-9C4A-2382957B8D6F}"/>
              </a:ext>
            </a:extLst>
          </p:cNvPr>
          <p:cNvSpPr txBox="1">
            <a:spLocks/>
          </p:cNvSpPr>
          <p:nvPr/>
        </p:nvSpPr>
        <p:spPr>
          <a:xfrm>
            <a:off x="60325" y="11113"/>
            <a:ext cx="457200" cy="6096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2801AAFE-D397-5447-BCC8-F71B8ECD31B4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1211580"/>
            <a:ext cx="3779838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4151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1211581"/>
            <a:ext cx="7707862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8" y="3788418"/>
            <a:ext cx="7707313" cy="2422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58004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8" y="1211580"/>
            <a:ext cx="3787775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3783329"/>
            <a:ext cx="3779838" cy="24403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1208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8" y="1211582"/>
            <a:ext cx="3787775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8" y="3787484"/>
            <a:ext cx="3781425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1211582"/>
            <a:ext cx="3779838" cy="24307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3787484"/>
            <a:ext cx="3779838" cy="243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9642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>
            <a:extLst>
              <a:ext uri="{FF2B5EF4-FFF2-40B4-BE49-F238E27FC236}">
                <a16:creationId xmlns:a16="http://schemas.microsoft.com/office/drawing/2014/main" id="{0DFD5114-4A61-E741-ACF1-13F116766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6415088"/>
            <a:ext cx="20462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997527-60D6-B948-8E32-E9D75AE78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1" title="Stanford University">
            <a:extLst>
              <a:ext uri="{FF2B5EF4-FFF2-40B4-BE49-F238E27FC236}">
                <a16:creationId xmlns:a16="http://schemas.microsoft.com/office/drawing/2014/main" id="{FCDF515B-1CCE-1D4D-BCF0-F2CF3C251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3850"/>
            <a:ext cx="82296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4798696"/>
            <a:ext cx="6059488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3228481"/>
            <a:ext cx="82296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5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3A85C2-0FA9-EB42-B7BC-76BED5CF3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0325"/>
            <a:ext cx="9155113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0" title="Stanford University">
            <a:extLst>
              <a:ext uri="{FF2B5EF4-FFF2-40B4-BE49-F238E27FC236}">
                <a16:creationId xmlns:a16="http://schemas.microsoft.com/office/drawing/2014/main" id="{C47FEC19-42E5-E04F-B287-E1934F71E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510338"/>
            <a:ext cx="1817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8" y="2051687"/>
            <a:ext cx="2954337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8" y="3429000"/>
            <a:ext cx="2954337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2046816"/>
            <a:ext cx="1951038" cy="26013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defRPr lang="en-US" sz="12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2328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>
            <a:extLst>
              <a:ext uri="{FF2B5EF4-FFF2-40B4-BE49-F238E27FC236}">
                <a16:creationId xmlns:a16="http://schemas.microsoft.com/office/drawing/2014/main" id="{DE278121-BDA7-3A4A-8B75-D23390B89E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9325" y="479425"/>
            <a:ext cx="7707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BBCEF-37B7-824D-BA1B-CBFF92512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1204913"/>
            <a:ext cx="7707313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53E4EC6-9B39-464E-95E9-784BB200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8" y="6415088"/>
            <a:ext cx="846137" cy="363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DE7F07FF-867B-A34D-A038-6F97AD2BC2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79C5A5-5DEB-2444-B6D5-CB68E8002BF6}"/>
              </a:ext>
            </a:extLst>
          </p:cNvPr>
          <p:cNvSpPr/>
          <p:nvPr/>
        </p:nvSpPr>
        <p:spPr>
          <a:xfrm>
            <a:off x="0" y="0"/>
            <a:ext cx="457200" cy="6867525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</p:sldLayoutIdLst>
  <p:transition/>
  <p:hf hdr="0" ftr="0" dt="0"/>
  <p:txStyles>
    <p:titleStyle>
      <a:lvl1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kern="1200" spc="2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88925" indent="-2889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2pPr>
      <a:lvl3pPr marL="569913" indent="-2254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charset="0"/>
        <a:buChar char="›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3pPr>
      <a:lvl4pPr marL="914400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4pPr>
      <a:lvl5pPr marL="1258888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ource Sans Pro" charset="0"/>
        <a:buChar char="–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">
            <a:extLst>
              <a:ext uri="{FF2B5EF4-FFF2-40B4-BE49-F238E27FC236}">
                <a16:creationId xmlns:a16="http://schemas.microsoft.com/office/drawing/2014/main" id="{293C94AA-7023-554C-8C62-296A7096BB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9325" y="479425"/>
            <a:ext cx="77073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F1CB1-865E-3743-B3AE-3C84855E8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1204913"/>
            <a:ext cx="7707313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0EB6B97-942D-384E-8A2F-955FEBEC4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8" y="6428736"/>
            <a:ext cx="846137" cy="363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C13E6D5-74F7-484E-B15D-5FF0E9020B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B92B06-537E-5449-B20E-ED500AB05667}"/>
              </a:ext>
            </a:extLst>
          </p:cNvPr>
          <p:cNvSpPr/>
          <p:nvPr/>
        </p:nvSpPr>
        <p:spPr>
          <a:xfrm>
            <a:off x="-11113" y="0"/>
            <a:ext cx="9155113" cy="457200"/>
          </a:xfrm>
          <a:prstGeom prst="rect">
            <a:avLst/>
          </a:prstGeom>
          <a:solidFill>
            <a:schemeClr val="bg2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8C1515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</p:sldLayoutIdLst>
  <p:transition/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 cap="none" spc="20" baseline="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88925" indent="-2889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2pPr>
      <a:lvl3pPr marL="569913" indent="-2254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charset="0"/>
        <a:buChar char="›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3pPr>
      <a:lvl4pPr marL="914400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4pPr>
      <a:lvl5pPr marL="1258888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ource Sans Pro" charset="0"/>
        <a:buChar char="–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tif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emf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71156310-A74E-7943-864C-A7C7E9376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452" y="1828801"/>
            <a:ext cx="7649095" cy="1262178"/>
          </a:xfrm>
        </p:spPr>
        <p:txBody>
          <a:bodyPr/>
          <a:lstStyle/>
          <a:p>
            <a:r>
              <a:rPr lang="en-US" dirty="0"/>
              <a:t>Developments in Adversarial Machine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A9653-A2B0-0B4A-AED5-E0E41BDFE7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8402" y="3340245"/>
            <a:ext cx="6059488" cy="2326264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b="1" dirty="0"/>
              <a:t>Florian Tramèr</a:t>
            </a:r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dirty="0"/>
              <a:t>September 19</a:t>
            </a:r>
            <a:r>
              <a:rPr lang="en-US" baseline="30000" dirty="0"/>
              <a:t>th</a:t>
            </a:r>
            <a:r>
              <a:rPr lang="en-US" dirty="0"/>
              <a:t> 2019</a:t>
            </a:r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defRPr/>
            </a:pPr>
            <a:r>
              <a:rPr lang="en-US" dirty="0"/>
              <a:t>Based on joint work with Jens </a:t>
            </a:r>
            <a:r>
              <a:rPr lang="en-US" dirty="0" err="1"/>
              <a:t>Behrmannn</a:t>
            </a:r>
            <a:r>
              <a:rPr lang="en-US" dirty="0"/>
              <a:t>, Dan </a:t>
            </a:r>
            <a:r>
              <a:rPr lang="en-US" dirty="0" err="1"/>
              <a:t>Boneh</a:t>
            </a:r>
            <a:r>
              <a:rPr lang="en-US" dirty="0"/>
              <a:t>, Nicholas </a:t>
            </a:r>
            <a:r>
              <a:rPr lang="en-US" dirty="0" err="1"/>
              <a:t>Carlini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Edward Chou, Pascal </a:t>
            </a:r>
            <a:r>
              <a:rPr lang="en-US" dirty="0" err="1"/>
              <a:t>Dupré</a:t>
            </a:r>
            <a:r>
              <a:rPr lang="en-US" dirty="0"/>
              <a:t>, </a:t>
            </a:r>
            <a:r>
              <a:rPr lang="en-US" dirty="0" err="1"/>
              <a:t>Jörn</a:t>
            </a:r>
            <a:r>
              <a:rPr lang="en-US" dirty="0"/>
              <a:t>-Henrik Jacobsen, </a:t>
            </a:r>
            <a:br>
              <a:rPr lang="en-US" dirty="0"/>
            </a:br>
            <a:r>
              <a:rPr lang="en-US" dirty="0"/>
              <a:t>Nicolas </a:t>
            </a:r>
            <a:r>
              <a:rPr lang="en-US" dirty="0" err="1"/>
              <a:t>Papernot</a:t>
            </a:r>
            <a:r>
              <a:rPr lang="en-US" dirty="0"/>
              <a:t>, Giancarlo Pellegrino, Gili </a:t>
            </a:r>
            <a:r>
              <a:rPr lang="en-US" dirty="0" err="1"/>
              <a:t>Rusak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8BB7-A0C4-114F-913B-7DE214AD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12" y="479388"/>
            <a:ext cx="8202129" cy="650699"/>
          </a:xfrm>
        </p:spPr>
        <p:txBody>
          <a:bodyPr/>
          <a:lstStyle/>
          <a:p>
            <a:r>
              <a:rPr lang="en-US" dirty="0"/>
              <a:t>Robustness for Multiple Perturbations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8DDC-4452-404A-BC98-E6EFB9EAB3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7" y="1355866"/>
            <a:ext cx="7700963" cy="919405"/>
          </a:xfrm>
        </p:spPr>
        <p:txBody>
          <a:bodyPr>
            <a:normAutofit/>
          </a:bodyPr>
          <a:lstStyle/>
          <a:p>
            <a:pPr marL="230188" lvl="2" indent="0">
              <a:buNone/>
            </a:pPr>
            <a:r>
              <a:rPr lang="en-US" dirty="0"/>
              <a:t>Do defenses (e.g., adversarial training) generalize across perturbation types?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E1FAF-A273-B147-B2C6-7FF4258B7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9A0AA5-0FFE-5448-9E01-9DC44E17B2EF}"/>
              </a:ext>
            </a:extLst>
          </p:cNvPr>
          <p:cNvSpPr txBox="1">
            <a:spLocks/>
          </p:cNvSpPr>
          <p:nvPr/>
        </p:nvSpPr>
        <p:spPr>
          <a:xfrm>
            <a:off x="955678" y="1211580"/>
            <a:ext cx="7700963" cy="50120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2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cap="none" spc="2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4572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+mn-cs"/>
              </a:defRPr>
            </a:lvl2pPr>
            <a:lvl3pPr marL="687388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2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+mn-cs"/>
              </a:defRPr>
            </a:lvl3pPr>
            <a:lvl4pPr marL="1030287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+mn-cs"/>
              </a:defRPr>
            </a:lvl4pPr>
            <a:lvl5pPr marL="125888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7564D0A-8EAB-5344-8C72-618A169F0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022486"/>
              </p:ext>
            </p:extLst>
          </p:nvPr>
        </p:nvGraphicFramePr>
        <p:xfrm>
          <a:off x="2092321" y="2546098"/>
          <a:ext cx="6096000" cy="259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7BF063A-E6F9-8949-85AB-7076EB7026E9}"/>
              </a:ext>
            </a:extLst>
          </p:cNvPr>
          <p:cNvSpPr txBox="1"/>
          <p:nvPr/>
        </p:nvSpPr>
        <p:spPr>
          <a:xfrm>
            <a:off x="644408" y="33781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MNIST: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74AC91-C0BA-6449-8C03-9C5AC82A6045}"/>
              </a:ext>
            </a:extLst>
          </p:cNvPr>
          <p:cNvGrpSpPr/>
          <p:nvPr/>
        </p:nvGrpSpPr>
        <p:grpSpPr>
          <a:xfrm>
            <a:off x="454512" y="5133459"/>
            <a:ext cx="8495046" cy="830997"/>
            <a:chOff x="23351" y="5711409"/>
            <a:chExt cx="8495046" cy="8309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274546-37B0-D041-8CB7-2EC77B59D365}"/>
                </a:ext>
              </a:extLst>
            </p:cNvPr>
            <p:cNvSpPr txBox="1"/>
            <p:nvPr/>
          </p:nvSpPr>
          <p:spPr>
            <a:xfrm>
              <a:off x="698628" y="5711409"/>
              <a:ext cx="78197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Robustness to one perturbation type ≠ robustness to all</a:t>
              </a:r>
            </a:p>
            <a:p>
              <a:pPr algn="ctr"/>
              <a:r>
                <a:rPr lang="en-US" dirty="0"/>
                <a:t>Robustness to one type can increase vulnerability to others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CE9DEC-B0C0-BE48-9B0E-89C8E486C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51" y="5738813"/>
              <a:ext cx="755650" cy="75565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455E23A-C509-4B4B-818E-D17199BDF13B}"/>
              </a:ext>
            </a:extLst>
          </p:cNvPr>
          <p:cNvSpPr txBox="1"/>
          <p:nvPr/>
        </p:nvSpPr>
        <p:spPr>
          <a:xfrm>
            <a:off x="853033" y="6467279"/>
            <a:ext cx="743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Boneh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“Adversarial Training and Robustness for Multiple Perturbations”,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NeurIPS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129500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220D1-4F26-3F41-A2B1-64FE1C75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79388"/>
            <a:ext cx="8241030" cy="650699"/>
          </a:xfrm>
        </p:spPr>
        <p:txBody>
          <a:bodyPr/>
          <a:lstStyle/>
          <a:p>
            <a:r>
              <a:rPr lang="en-US" dirty="0"/>
              <a:t>The multi-perturbation robustness trade-off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495D7-03F6-3F4B-8063-345E1E17555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571500" y="1211580"/>
                <a:ext cx="7863754" cy="544068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If there exist models with high robust</a:t>
                </a:r>
                <a:r>
                  <a:rPr lang="en-US" sz="2400" b="1" dirty="0"/>
                  <a:t> </a:t>
                </a:r>
                <a:r>
                  <a:rPr lang="en-US" sz="2400" dirty="0"/>
                  <a:t>accuracy for perturbation sets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…,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𝑆𝑛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, does there </a:t>
                </a:r>
                <a:r>
                  <a:rPr lang="en-US" sz="2400" b="1" dirty="0"/>
                  <a:t>exist</a:t>
                </a:r>
                <a:r>
                  <a:rPr lang="en-US" sz="2400" dirty="0"/>
                  <a:t> a model robust to perturbations from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H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CH" sz="24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2400" dirty="0"/>
                  <a:t> ?</a:t>
                </a:r>
              </a:p>
              <a:p>
                <a:endParaRPr lang="en-US" sz="1400" dirty="0"/>
              </a:p>
              <a:p>
                <a:pPr marL="0" indent="0">
                  <a:buNone/>
                </a:pPr>
                <a:r>
                  <a:rPr lang="en-US" sz="2400" u="sng" dirty="0"/>
                  <a:t>Answer:</a:t>
                </a:r>
                <a:r>
                  <a:rPr lang="en-US" sz="2400" dirty="0"/>
                  <a:t> in general, NO!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2400" dirty="0"/>
                  <a:t>There exist “mutually exclusive </a:t>
                </a:r>
                <a:br>
                  <a:rPr lang="en-US" sz="2400" dirty="0"/>
                </a:br>
                <a:r>
                  <a:rPr lang="en-US" sz="2400" dirty="0"/>
                  <a:t>perturbations” (MEPs)</a:t>
                </a:r>
              </a:p>
              <a:p>
                <a:pPr marL="0" indent="0">
                  <a:buNone/>
                </a:pPr>
                <a:r>
                  <a:rPr lang="en-US" sz="1800" dirty="0"/>
                  <a:t>(robustness to S</a:t>
                </a:r>
                <a:r>
                  <a:rPr lang="en-US" sz="1800" baseline="-25000" dirty="0"/>
                  <a:t>1</a:t>
                </a:r>
                <a:r>
                  <a:rPr lang="en-US" sz="1800" dirty="0"/>
                  <a:t> implies vulnerability </a:t>
                </a:r>
                <a:br>
                  <a:rPr lang="en-US" sz="1800" dirty="0"/>
                </a:br>
                <a:r>
                  <a:rPr lang="en-US" sz="1800" dirty="0"/>
                  <a:t>to S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and vice-versa)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2400" dirty="0"/>
                  <a:t>Formally, we show that for a simple</a:t>
                </a:r>
                <a:br>
                  <a:rPr lang="en-US" sz="2400" dirty="0"/>
                </a:br>
                <a:r>
                  <a:rPr lang="en-US" sz="2400" dirty="0"/>
                  <a:t>Gaussian binary classification task:</a:t>
                </a:r>
              </a:p>
              <a:p>
                <a:pPr lvl="2"/>
                <a:r>
                  <a:rPr lang="en-US" sz="2000" dirty="0"/>
                  <a:t>L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and L</a:t>
                </a:r>
                <a:r>
                  <a:rPr lang="en-US" sz="2000" baseline="-25000" dirty="0"/>
                  <a:t>∞ </a:t>
                </a:r>
                <a:r>
                  <a:rPr lang="en-US" sz="2000" dirty="0"/>
                  <a:t>perturbations are MEPs</a:t>
                </a:r>
              </a:p>
              <a:p>
                <a:pPr lvl="2"/>
                <a:r>
                  <a:rPr lang="en-US" sz="2000" dirty="0"/>
                  <a:t>L</a:t>
                </a:r>
                <a:r>
                  <a:rPr lang="en-US" sz="2000" baseline="-25000" dirty="0"/>
                  <a:t>∞ </a:t>
                </a:r>
                <a:r>
                  <a:rPr lang="en-US" sz="2000" dirty="0"/>
                  <a:t>and spatial perturbations are MEPs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495D7-03F6-3F4B-8063-345E1E1755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571500" y="1211580"/>
                <a:ext cx="7863754" cy="5440680"/>
              </a:xfrm>
              <a:blipFill>
                <a:blip r:embed="rId2"/>
                <a:stretch>
                  <a:fillRect l="-2258" t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51E2F-CD2B-FA41-9704-65C113CA3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512" y="6494463"/>
            <a:ext cx="846137" cy="363537"/>
          </a:xfrm>
        </p:spPr>
        <p:txBody>
          <a:bodyPr/>
          <a:lstStyle/>
          <a:p>
            <a:fld id="{AC13E6D5-74F7-484E-B15D-5FF0E9020B73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C4402E-273C-2346-8D8A-0311E85CDBC2}"/>
              </a:ext>
            </a:extLst>
          </p:cNvPr>
          <p:cNvGrpSpPr/>
          <p:nvPr/>
        </p:nvGrpSpPr>
        <p:grpSpPr>
          <a:xfrm>
            <a:off x="5211319" y="2798094"/>
            <a:ext cx="3840239" cy="2547971"/>
            <a:chOff x="5039869" y="3881405"/>
            <a:chExt cx="3840239" cy="254797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55E6F7A-1E04-A24B-8CB5-E6FDA61EE3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730" y="4432421"/>
              <a:ext cx="0" cy="14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77E9C95-82D3-214E-9D2D-256803DDC654}"/>
                </a:ext>
              </a:extLst>
            </p:cNvPr>
            <p:cNvCxnSpPr>
              <a:cxnSpLocks/>
            </p:cNvCxnSpPr>
            <p:nvPr/>
          </p:nvCxnSpPr>
          <p:spPr>
            <a:xfrm>
              <a:off x="5840730" y="5867370"/>
              <a:ext cx="14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E37903-0683-7145-BCF7-5729F6390D0E}"/>
                </a:ext>
              </a:extLst>
            </p:cNvPr>
            <p:cNvSpPr txBox="1"/>
            <p:nvPr/>
          </p:nvSpPr>
          <p:spPr>
            <a:xfrm>
              <a:off x="5446070" y="4708058"/>
              <a:ext cx="39466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x</a:t>
              </a:r>
              <a:r>
                <a:rPr lang="en-US" sz="1800" baseline="-25000" dirty="0"/>
                <a:t>1 </a:t>
              </a:r>
              <a:br>
                <a:rPr lang="en-US" sz="1600" baseline="-25000" dirty="0"/>
              </a:br>
              <a:r>
                <a:rPr lang="en-US" sz="1600" dirty="0"/>
                <a:t>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151287-AAC7-E944-9C03-EBC9BFD5A2AC}"/>
                </a:ext>
              </a:extLst>
            </p:cNvPr>
            <p:cNvSpPr txBox="1"/>
            <p:nvPr/>
          </p:nvSpPr>
          <p:spPr>
            <a:xfrm>
              <a:off x="6636537" y="5813823"/>
              <a:ext cx="39466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x</a:t>
              </a:r>
              <a:r>
                <a:rPr lang="en-US" sz="1800" baseline="-25000" dirty="0"/>
                <a:t>2 </a:t>
              </a:r>
              <a:br>
                <a:rPr lang="en-US" sz="1600" baseline="-25000" dirty="0"/>
              </a:br>
              <a:r>
                <a:rPr lang="en-US" sz="1600" dirty="0"/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8AFBFA-2D25-F54A-A6F1-35F32C9B4024}"/>
                </a:ext>
              </a:extLst>
            </p:cNvPr>
            <p:cNvSpPr txBox="1"/>
            <p:nvPr/>
          </p:nvSpPr>
          <p:spPr>
            <a:xfrm>
              <a:off x="5039869" y="3881405"/>
              <a:ext cx="16017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Robust for S</a:t>
              </a:r>
              <a:r>
                <a:rPr lang="en-US" sz="1600" baseline="-25000" dirty="0"/>
                <a:t>1</a:t>
              </a:r>
            </a:p>
            <a:p>
              <a:pPr algn="ctr"/>
              <a:r>
                <a:rPr lang="en-US" sz="1600" dirty="0"/>
                <a:t>Not robust for S</a:t>
              </a:r>
              <a:r>
                <a:rPr lang="en-US" sz="1600" baseline="-25000" dirty="0"/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9F03D4-8D95-3B4D-88DC-3DEEE7DCAA8B}"/>
                </a:ext>
              </a:extLst>
            </p:cNvPr>
            <p:cNvSpPr txBox="1"/>
            <p:nvPr/>
          </p:nvSpPr>
          <p:spPr>
            <a:xfrm>
              <a:off x="7231900" y="5574982"/>
              <a:ext cx="16482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Not robust for S</a:t>
              </a:r>
              <a:r>
                <a:rPr lang="en-US" sz="1600" baseline="-25000" dirty="0"/>
                <a:t>1</a:t>
              </a:r>
            </a:p>
            <a:p>
              <a:pPr algn="ctr"/>
              <a:r>
                <a:rPr lang="en-US" sz="1600" dirty="0"/>
                <a:t>Robust for S</a:t>
              </a:r>
              <a:r>
                <a:rPr lang="en-US" sz="1600" baseline="-25000" dirty="0"/>
                <a:t>2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DBEE07C-7CA9-DC4E-89AD-75EE2B10177C}"/>
                </a:ext>
              </a:extLst>
            </p:cNvPr>
            <p:cNvSpPr/>
            <p:nvPr/>
          </p:nvSpPr>
          <p:spPr>
            <a:xfrm>
              <a:off x="5510695" y="5498078"/>
              <a:ext cx="711062" cy="551273"/>
            </a:xfrm>
            <a:custGeom>
              <a:avLst/>
              <a:gdLst>
                <a:gd name="connsiteX0" fmla="*/ 491916 w 711062"/>
                <a:gd name="connsiteY0" fmla="*/ 2633 h 551273"/>
                <a:gd name="connsiteX1" fmla="*/ 491916 w 711062"/>
                <a:gd name="connsiteY1" fmla="*/ 2633 h 551273"/>
                <a:gd name="connsiteX2" fmla="*/ 389046 w 711062"/>
                <a:gd name="connsiteY2" fmla="*/ 14063 h 551273"/>
                <a:gd name="connsiteX3" fmla="*/ 23286 w 711062"/>
                <a:gd name="connsiteY3" fmla="*/ 59783 h 551273"/>
                <a:gd name="connsiteX4" fmla="*/ 426 w 711062"/>
                <a:gd name="connsiteY4" fmla="*/ 196943 h 551273"/>
                <a:gd name="connsiteX5" fmla="*/ 23286 w 711062"/>
                <a:gd name="connsiteY5" fmla="*/ 414113 h 551273"/>
                <a:gd name="connsiteX6" fmla="*/ 46146 w 711062"/>
                <a:gd name="connsiteY6" fmla="*/ 448403 h 551273"/>
                <a:gd name="connsiteX7" fmla="*/ 160446 w 711062"/>
                <a:gd name="connsiteY7" fmla="*/ 494123 h 551273"/>
                <a:gd name="connsiteX8" fmla="*/ 194736 w 711062"/>
                <a:gd name="connsiteY8" fmla="*/ 505553 h 551273"/>
                <a:gd name="connsiteX9" fmla="*/ 274746 w 711062"/>
                <a:gd name="connsiteY9" fmla="*/ 539843 h 551273"/>
                <a:gd name="connsiteX10" fmla="*/ 354756 w 711062"/>
                <a:gd name="connsiteY10" fmla="*/ 551273 h 551273"/>
                <a:gd name="connsiteX11" fmla="*/ 549066 w 711062"/>
                <a:gd name="connsiteY11" fmla="*/ 539843 h 551273"/>
                <a:gd name="connsiteX12" fmla="*/ 617646 w 711062"/>
                <a:gd name="connsiteY12" fmla="*/ 494123 h 551273"/>
                <a:gd name="connsiteX13" fmla="*/ 651936 w 711062"/>
                <a:gd name="connsiteY13" fmla="*/ 482693 h 551273"/>
                <a:gd name="connsiteX14" fmla="*/ 686226 w 711062"/>
                <a:gd name="connsiteY14" fmla="*/ 448403 h 551273"/>
                <a:gd name="connsiteX15" fmla="*/ 709086 w 711062"/>
                <a:gd name="connsiteY15" fmla="*/ 379823 h 551273"/>
                <a:gd name="connsiteX16" fmla="*/ 697656 w 711062"/>
                <a:gd name="connsiteY16" fmla="*/ 82643 h 551273"/>
                <a:gd name="connsiteX17" fmla="*/ 629076 w 711062"/>
                <a:gd name="connsiteY17" fmla="*/ 59783 h 551273"/>
                <a:gd name="connsiteX18" fmla="*/ 594786 w 711062"/>
                <a:gd name="connsiteY18" fmla="*/ 36923 h 551273"/>
                <a:gd name="connsiteX19" fmla="*/ 560496 w 711062"/>
                <a:gd name="connsiteY19" fmla="*/ 25493 h 551273"/>
                <a:gd name="connsiteX20" fmla="*/ 549066 w 711062"/>
                <a:gd name="connsiteY20" fmla="*/ 2633 h 551273"/>
                <a:gd name="connsiteX21" fmla="*/ 491916 w 711062"/>
                <a:gd name="connsiteY21" fmla="*/ 2633 h 55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1062" h="551273">
                  <a:moveTo>
                    <a:pt x="491916" y="2633"/>
                  </a:moveTo>
                  <a:lnTo>
                    <a:pt x="491916" y="2633"/>
                  </a:lnTo>
                  <a:cubicBezTo>
                    <a:pt x="457626" y="6443"/>
                    <a:pt x="423499" y="12250"/>
                    <a:pt x="389046" y="14063"/>
                  </a:cubicBezTo>
                  <a:cubicBezTo>
                    <a:pt x="34762" y="32710"/>
                    <a:pt x="136724" y="-53655"/>
                    <a:pt x="23286" y="59783"/>
                  </a:cubicBezTo>
                  <a:cubicBezTo>
                    <a:pt x="11248" y="107936"/>
                    <a:pt x="426" y="143429"/>
                    <a:pt x="426" y="196943"/>
                  </a:cubicBezTo>
                  <a:cubicBezTo>
                    <a:pt x="426" y="211623"/>
                    <a:pt x="-5056" y="357429"/>
                    <a:pt x="23286" y="414113"/>
                  </a:cubicBezTo>
                  <a:cubicBezTo>
                    <a:pt x="29429" y="426400"/>
                    <a:pt x="36432" y="438689"/>
                    <a:pt x="46146" y="448403"/>
                  </a:cubicBezTo>
                  <a:cubicBezTo>
                    <a:pt x="76752" y="479009"/>
                    <a:pt x="121329" y="482947"/>
                    <a:pt x="160446" y="494123"/>
                  </a:cubicBezTo>
                  <a:cubicBezTo>
                    <a:pt x="172031" y="497433"/>
                    <a:pt x="183662" y="500807"/>
                    <a:pt x="194736" y="505553"/>
                  </a:cubicBezTo>
                  <a:cubicBezTo>
                    <a:pt x="227265" y="519494"/>
                    <a:pt x="241239" y="533142"/>
                    <a:pt x="274746" y="539843"/>
                  </a:cubicBezTo>
                  <a:cubicBezTo>
                    <a:pt x="301164" y="545127"/>
                    <a:pt x="328086" y="547463"/>
                    <a:pt x="354756" y="551273"/>
                  </a:cubicBezTo>
                  <a:cubicBezTo>
                    <a:pt x="419526" y="547463"/>
                    <a:pt x="485665" y="553626"/>
                    <a:pt x="549066" y="539843"/>
                  </a:cubicBezTo>
                  <a:cubicBezTo>
                    <a:pt x="575913" y="534007"/>
                    <a:pt x="591582" y="502811"/>
                    <a:pt x="617646" y="494123"/>
                  </a:cubicBezTo>
                  <a:lnTo>
                    <a:pt x="651936" y="482693"/>
                  </a:lnTo>
                  <a:cubicBezTo>
                    <a:pt x="663366" y="471263"/>
                    <a:pt x="678376" y="462533"/>
                    <a:pt x="686226" y="448403"/>
                  </a:cubicBezTo>
                  <a:cubicBezTo>
                    <a:pt x="697928" y="427339"/>
                    <a:pt x="709086" y="379823"/>
                    <a:pt x="709086" y="379823"/>
                  </a:cubicBezTo>
                  <a:cubicBezTo>
                    <a:pt x="705276" y="280763"/>
                    <a:pt x="721699" y="178816"/>
                    <a:pt x="697656" y="82643"/>
                  </a:cubicBezTo>
                  <a:cubicBezTo>
                    <a:pt x="691812" y="59266"/>
                    <a:pt x="649126" y="73149"/>
                    <a:pt x="629076" y="59783"/>
                  </a:cubicBezTo>
                  <a:cubicBezTo>
                    <a:pt x="617646" y="52163"/>
                    <a:pt x="607073" y="43066"/>
                    <a:pt x="594786" y="36923"/>
                  </a:cubicBezTo>
                  <a:cubicBezTo>
                    <a:pt x="584010" y="31535"/>
                    <a:pt x="570135" y="32722"/>
                    <a:pt x="560496" y="25493"/>
                  </a:cubicBezTo>
                  <a:cubicBezTo>
                    <a:pt x="553680" y="20381"/>
                    <a:pt x="552876" y="10253"/>
                    <a:pt x="549066" y="2633"/>
                  </a:cubicBezTo>
                  <a:lnTo>
                    <a:pt x="491916" y="2633"/>
                  </a:lnTo>
                  <a:close/>
                </a:path>
              </a:pathLst>
            </a:custGeom>
            <a:solidFill>
              <a:srgbClr val="FF0000">
                <a:alpha val="79000"/>
              </a:srgb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121C9DB-DF97-604B-A951-0771A34D8194}"/>
                </a:ext>
              </a:extLst>
            </p:cNvPr>
            <p:cNvSpPr/>
            <p:nvPr/>
          </p:nvSpPr>
          <p:spPr>
            <a:xfrm>
              <a:off x="6876369" y="4190543"/>
              <a:ext cx="711062" cy="551273"/>
            </a:xfrm>
            <a:custGeom>
              <a:avLst/>
              <a:gdLst>
                <a:gd name="connsiteX0" fmla="*/ 491916 w 711062"/>
                <a:gd name="connsiteY0" fmla="*/ 2633 h 551273"/>
                <a:gd name="connsiteX1" fmla="*/ 491916 w 711062"/>
                <a:gd name="connsiteY1" fmla="*/ 2633 h 551273"/>
                <a:gd name="connsiteX2" fmla="*/ 389046 w 711062"/>
                <a:gd name="connsiteY2" fmla="*/ 14063 h 551273"/>
                <a:gd name="connsiteX3" fmla="*/ 23286 w 711062"/>
                <a:gd name="connsiteY3" fmla="*/ 59783 h 551273"/>
                <a:gd name="connsiteX4" fmla="*/ 426 w 711062"/>
                <a:gd name="connsiteY4" fmla="*/ 196943 h 551273"/>
                <a:gd name="connsiteX5" fmla="*/ 23286 w 711062"/>
                <a:gd name="connsiteY5" fmla="*/ 414113 h 551273"/>
                <a:gd name="connsiteX6" fmla="*/ 46146 w 711062"/>
                <a:gd name="connsiteY6" fmla="*/ 448403 h 551273"/>
                <a:gd name="connsiteX7" fmla="*/ 160446 w 711062"/>
                <a:gd name="connsiteY7" fmla="*/ 494123 h 551273"/>
                <a:gd name="connsiteX8" fmla="*/ 194736 w 711062"/>
                <a:gd name="connsiteY8" fmla="*/ 505553 h 551273"/>
                <a:gd name="connsiteX9" fmla="*/ 274746 w 711062"/>
                <a:gd name="connsiteY9" fmla="*/ 539843 h 551273"/>
                <a:gd name="connsiteX10" fmla="*/ 354756 w 711062"/>
                <a:gd name="connsiteY10" fmla="*/ 551273 h 551273"/>
                <a:gd name="connsiteX11" fmla="*/ 549066 w 711062"/>
                <a:gd name="connsiteY11" fmla="*/ 539843 h 551273"/>
                <a:gd name="connsiteX12" fmla="*/ 617646 w 711062"/>
                <a:gd name="connsiteY12" fmla="*/ 494123 h 551273"/>
                <a:gd name="connsiteX13" fmla="*/ 651936 w 711062"/>
                <a:gd name="connsiteY13" fmla="*/ 482693 h 551273"/>
                <a:gd name="connsiteX14" fmla="*/ 686226 w 711062"/>
                <a:gd name="connsiteY14" fmla="*/ 448403 h 551273"/>
                <a:gd name="connsiteX15" fmla="*/ 709086 w 711062"/>
                <a:gd name="connsiteY15" fmla="*/ 379823 h 551273"/>
                <a:gd name="connsiteX16" fmla="*/ 697656 w 711062"/>
                <a:gd name="connsiteY16" fmla="*/ 82643 h 551273"/>
                <a:gd name="connsiteX17" fmla="*/ 629076 w 711062"/>
                <a:gd name="connsiteY17" fmla="*/ 59783 h 551273"/>
                <a:gd name="connsiteX18" fmla="*/ 594786 w 711062"/>
                <a:gd name="connsiteY18" fmla="*/ 36923 h 551273"/>
                <a:gd name="connsiteX19" fmla="*/ 560496 w 711062"/>
                <a:gd name="connsiteY19" fmla="*/ 25493 h 551273"/>
                <a:gd name="connsiteX20" fmla="*/ 549066 w 711062"/>
                <a:gd name="connsiteY20" fmla="*/ 2633 h 551273"/>
                <a:gd name="connsiteX21" fmla="*/ 491916 w 711062"/>
                <a:gd name="connsiteY21" fmla="*/ 2633 h 55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1062" h="551273">
                  <a:moveTo>
                    <a:pt x="491916" y="2633"/>
                  </a:moveTo>
                  <a:lnTo>
                    <a:pt x="491916" y="2633"/>
                  </a:lnTo>
                  <a:cubicBezTo>
                    <a:pt x="457626" y="6443"/>
                    <a:pt x="423499" y="12250"/>
                    <a:pt x="389046" y="14063"/>
                  </a:cubicBezTo>
                  <a:cubicBezTo>
                    <a:pt x="34762" y="32710"/>
                    <a:pt x="136724" y="-53655"/>
                    <a:pt x="23286" y="59783"/>
                  </a:cubicBezTo>
                  <a:cubicBezTo>
                    <a:pt x="11248" y="107936"/>
                    <a:pt x="426" y="143429"/>
                    <a:pt x="426" y="196943"/>
                  </a:cubicBezTo>
                  <a:cubicBezTo>
                    <a:pt x="426" y="211623"/>
                    <a:pt x="-5056" y="357429"/>
                    <a:pt x="23286" y="414113"/>
                  </a:cubicBezTo>
                  <a:cubicBezTo>
                    <a:pt x="29429" y="426400"/>
                    <a:pt x="36432" y="438689"/>
                    <a:pt x="46146" y="448403"/>
                  </a:cubicBezTo>
                  <a:cubicBezTo>
                    <a:pt x="76752" y="479009"/>
                    <a:pt x="121329" y="482947"/>
                    <a:pt x="160446" y="494123"/>
                  </a:cubicBezTo>
                  <a:cubicBezTo>
                    <a:pt x="172031" y="497433"/>
                    <a:pt x="183662" y="500807"/>
                    <a:pt x="194736" y="505553"/>
                  </a:cubicBezTo>
                  <a:cubicBezTo>
                    <a:pt x="227265" y="519494"/>
                    <a:pt x="241239" y="533142"/>
                    <a:pt x="274746" y="539843"/>
                  </a:cubicBezTo>
                  <a:cubicBezTo>
                    <a:pt x="301164" y="545127"/>
                    <a:pt x="328086" y="547463"/>
                    <a:pt x="354756" y="551273"/>
                  </a:cubicBezTo>
                  <a:cubicBezTo>
                    <a:pt x="419526" y="547463"/>
                    <a:pt x="485665" y="553626"/>
                    <a:pt x="549066" y="539843"/>
                  </a:cubicBezTo>
                  <a:cubicBezTo>
                    <a:pt x="575913" y="534007"/>
                    <a:pt x="591582" y="502811"/>
                    <a:pt x="617646" y="494123"/>
                  </a:cubicBezTo>
                  <a:lnTo>
                    <a:pt x="651936" y="482693"/>
                  </a:lnTo>
                  <a:cubicBezTo>
                    <a:pt x="663366" y="471263"/>
                    <a:pt x="678376" y="462533"/>
                    <a:pt x="686226" y="448403"/>
                  </a:cubicBezTo>
                  <a:cubicBezTo>
                    <a:pt x="697928" y="427339"/>
                    <a:pt x="709086" y="379823"/>
                    <a:pt x="709086" y="379823"/>
                  </a:cubicBezTo>
                  <a:cubicBezTo>
                    <a:pt x="705276" y="280763"/>
                    <a:pt x="721699" y="178816"/>
                    <a:pt x="697656" y="82643"/>
                  </a:cubicBezTo>
                  <a:cubicBezTo>
                    <a:pt x="691812" y="59266"/>
                    <a:pt x="649126" y="73149"/>
                    <a:pt x="629076" y="59783"/>
                  </a:cubicBezTo>
                  <a:cubicBezTo>
                    <a:pt x="617646" y="52163"/>
                    <a:pt x="607073" y="43066"/>
                    <a:pt x="594786" y="36923"/>
                  </a:cubicBezTo>
                  <a:cubicBezTo>
                    <a:pt x="584010" y="31535"/>
                    <a:pt x="570135" y="32722"/>
                    <a:pt x="560496" y="25493"/>
                  </a:cubicBezTo>
                  <a:cubicBezTo>
                    <a:pt x="553680" y="20381"/>
                    <a:pt x="552876" y="10253"/>
                    <a:pt x="549066" y="2633"/>
                  </a:cubicBezTo>
                  <a:lnTo>
                    <a:pt x="491916" y="2633"/>
                  </a:lnTo>
                  <a:close/>
                </a:path>
              </a:pathLst>
            </a:custGeom>
            <a:solidFill>
              <a:srgbClr val="0070C0">
                <a:alpha val="79000"/>
              </a:srgbClr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C7A23BC-0B6A-5B4A-B1A8-FEC5724A127D}"/>
              </a:ext>
            </a:extLst>
          </p:cNvPr>
          <p:cNvGrpSpPr/>
          <p:nvPr/>
        </p:nvGrpSpPr>
        <p:grpSpPr>
          <a:xfrm>
            <a:off x="5814850" y="3090482"/>
            <a:ext cx="2040943" cy="2520270"/>
            <a:chOff x="5814850" y="3090482"/>
            <a:chExt cx="2040943" cy="252027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864817-F0AC-E543-A547-0FFB340BFF3C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6807988" y="3090482"/>
              <a:ext cx="5052" cy="218171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030C80-6FED-2043-B47C-9174BDC140E7}"/>
                </a:ext>
              </a:extLst>
            </p:cNvPr>
            <p:cNvSpPr txBox="1"/>
            <p:nvPr/>
          </p:nvSpPr>
          <p:spPr>
            <a:xfrm>
              <a:off x="5814850" y="5272198"/>
              <a:ext cx="2040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2"/>
                  </a:solidFill>
                </a:rPr>
                <a:t>Classifier robust to S2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6448F71-9709-C74B-96C1-2D2EC49D635B}"/>
              </a:ext>
            </a:extLst>
          </p:cNvPr>
          <p:cNvGrpSpPr/>
          <p:nvPr/>
        </p:nvGrpSpPr>
        <p:grpSpPr>
          <a:xfrm>
            <a:off x="5657282" y="3770055"/>
            <a:ext cx="3394276" cy="584775"/>
            <a:chOff x="5657282" y="3770055"/>
            <a:chExt cx="3394276" cy="58477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932F9AC-62BA-8C42-94E3-6247307BD6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7282" y="4108610"/>
              <a:ext cx="2143843" cy="357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2E0DD5-3716-1344-81C3-FCC854BF6111}"/>
                </a:ext>
              </a:extLst>
            </p:cNvPr>
            <p:cNvSpPr txBox="1"/>
            <p:nvPr/>
          </p:nvSpPr>
          <p:spPr>
            <a:xfrm>
              <a:off x="7801125" y="3770055"/>
              <a:ext cx="1250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Classifier robust to S1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0275F5-B819-6B45-9A0A-F448A4BFB37A}"/>
              </a:ext>
            </a:extLst>
          </p:cNvPr>
          <p:cNvGrpSpPr/>
          <p:nvPr/>
        </p:nvGrpSpPr>
        <p:grpSpPr>
          <a:xfrm>
            <a:off x="6012180" y="3382869"/>
            <a:ext cx="2839023" cy="1401190"/>
            <a:chOff x="6012180" y="3382869"/>
            <a:chExt cx="2839023" cy="140119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802C8C2-99D7-D54F-B888-65589724AAE5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6012180" y="3382869"/>
              <a:ext cx="1391170" cy="140119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E945921-F10C-EC4A-AEC0-41226DF452C7}"/>
                </a:ext>
              </a:extLst>
            </p:cNvPr>
            <p:cNvSpPr txBox="1"/>
            <p:nvPr/>
          </p:nvSpPr>
          <p:spPr>
            <a:xfrm>
              <a:off x="6907754" y="3795346"/>
              <a:ext cx="19434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2"/>
                  </a:solidFill>
                </a:rPr>
                <a:t>Classifier vulnerable to S1 and S2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E826BC7-455D-A84D-A6C2-0921E9980FD1}"/>
              </a:ext>
            </a:extLst>
          </p:cNvPr>
          <p:cNvSpPr txBox="1"/>
          <p:nvPr/>
        </p:nvSpPr>
        <p:spPr>
          <a:xfrm>
            <a:off x="853033" y="6467279"/>
            <a:ext cx="743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Boneh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“Adversarial Training and Robustness for Multiple Perturbations”,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NeurIPS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970463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4EF9-7414-2449-A6F3-0CAAB921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479388"/>
            <a:ext cx="8279448" cy="650699"/>
          </a:xfrm>
        </p:spPr>
        <p:txBody>
          <a:bodyPr/>
          <a:lstStyle/>
          <a:p>
            <a:r>
              <a:rPr lang="en-US" dirty="0"/>
              <a:t>Empirical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B9AAC3-1775-C344-8F99-B05C5B45C12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77190" y="1211580"/>
                <a:ext cx="8503920" cy="49377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Can we train models to be robust to multiple perturbation types simultaneously?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Adversarial training for multiple perturbations:</a:t>
                </a:r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2200" dirty="0"/>
                  <a:t>For each training input (</a:t>
                </a:r>
                <a:r>
                  <a:rPr lang="en-US" sz="2200" b="1" dirty="0"/>
                  <a:t>x</a:t>
                </a:r>
                <a:r>
                  <a:rPr lang="en-US" sz="2200" dirty="0"/>
                  <a:t>,</a:t>
                </a:r>
                <a:r>
                  <a:rPr lang="en-US" sz="2200" b="1" dirty="0"/>
                  <a:t> </a:t>
                </a:r>
                <a:r>
                  <a:rPr lang="en-US" sz="2200" dirty="0"/>
                  <a:t>y), find worst-case adversarial input</a:t>
                </a:r>
                <a:br>
                  <a:rPr lang="en-US" sz="2200" dirty="0"/>
                </a:br>
                <a:br>
                  <a:rPr lang="en-US" sz="2200" dirty="0"/>
                </a:br>
                <a:r>
                  <a:rPr lang="en-US" sz="2200" dirty="0"/>
                  <a:t>			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CH" i="1" dirty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a:rPr lang="fr-CH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nary>
                          <m:naryPr>
                            <m:chr m:val="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r-CH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fr-CH" i="1" baseline="-25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nary>
                      </m:sub>
                      <m:sup>
                        <m:r>
                          <m:rPr>
                            <m:sty m:val="p"/>
                          </m:rPr>
                          <a:rPr lang="fr-CH" dirty="0">
                            <a:latin typeface="Cambria Math" panose="02040503050406030204" pitchFamily="18" charset="0"/>
                          </a:rPr>
                          <m:t>argmax</m:t>
                        </m:r>
                      </m:sup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CH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fr-CH">
                            <a:latin typeface="Cambria Math" panose="02040503050406030204" pitchFamily="18" charset="0"/>
                          </a:rPr>
                          <m:t>Loss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fr-CH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sPre>
                  </m:oMath>
                </a14:m>
                <a:endParaRPr lang="en-US" dirty="0"/>
              </a:p>
              <a:p>
                <a:pPr lvl="2">
                  <a:buFont typeface="Symbol" pitchFamily="2" charset="2"/>
                  <a:buChar char="Þ"/>
                </a:pPr>
                <a:endParaRPr lang="en-US" sz="1600" dirty="0"/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2200" dirty="0"/>
                  <a:t>“Black-box” approach:</a:t>
                </a:r>
                <a:br>
                  <a:rPr lang="en-US" sz="2200" dirty="0"/>
                </a:br>
                <a:endParaRPr lang="en-US" sz="1600" dirty="0"/>
              </a:p>
              <a:p>
                <a:pPr marL="344488" lvl="2" indent="0">
                  <a:buNone/>
                </a:pPr>
                <a:r>
                  <a:rPr lang="fr-CH" sz="2200" dirty="0"/>
                  <a:t>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CH" sz="2200" i="1" dirty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2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a:rPr lang="fr-CH" sz="22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H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nary>
                          <m:naryPr>
                            <m:chr m:val="⋃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r-CH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fr-CH" sz="2200" i="1" baseline="-25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nary>
                      </m:sub>
                      <m:sup>
                        <m:r>
                          <m:rPr>
                            <m:sty m:val="p"/>
                          </m:rPr>
                          <a:rPr lang="fr-CH" sz="2200" dirty="0">
                            <a:latin typeface="Cambria Math" panose="02040503050406030204" pitchFamily="18" charset="0"/>
                          </a:rPr>
                          <m:t>argmax</m:t>
                        </m:r>
                        <m:r>
                          <a:rPr lang="fr-CH" sz="2200" b="0" i="0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</m:sup>
                      <m:e/>
                    </m:sPre>
                    <m:r>
                      <m:rPr>
                        <m:nor/>
                      </m:rPr>
                      <a:rPr lang="fr-CH" sz="2200">
                        <a:latin typeface="Cambria Math" panose="02040503050406030204" pitchFamily="18" charset="0"/>
                      </a:rPr>
                      <m:t>Loss</m:t>
                    </m:r>
                    <m:d>
                      <m:dPr>
                        <m:ctrlPr>
                          <a:rPr lang="fr-CH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H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CH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sz="2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CH" sz="22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fr-CH" sz="2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CH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CH" sz="2200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fr-CH" sz="2200" i="1" dirty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CH" sz="2200" b="0" i="1" dirty="0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fr-CH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CH" sz="2200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fr-CH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CH" sz="22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CH" sz="2200" dirty="0">
                            <a:latin typeface="Cambria Math" panose="02040503050406030204" pitchFamily="18" charset="0"/>
                          </a:rPr>
                          <m:t>argmax</m:t>
                        </m:r>
                      </m:sup>
                      <m:e>
                        <m:r>
                          <a:rPr lang="fr-CH" sz="2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sPre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fr-CH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Pre>
                          <m:sPrePr>
                            <m:ctrlPr>
                              <a:rPr lang="fr-CH" sz="2200" i="1" dirty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22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’</m:t>
                            </m:r>
                            <m:r>
                              <a:rPr lang="fr-CH" sz="22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H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fr-CH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fr-CH" sz="2200" i="1" baseline="-250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CH" sz="2200" b="0" i="1" baseline="-2500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fr-CH" sz="2200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sup>
                          <m:e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CH" sz="2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CH" sz="2200">
                                <a:latin typeface="Cambria Math" panose="02040503050406030204" pitchFamily="18" charset="0"/>
                              </a:rPr>
                              <m:t>Loss</m:t>
                            </m:r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CH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CH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H" sz="2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fr-CH" sz="22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r-CH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sPre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B9AAC3-1775-C344-8F99-B05C5B45C1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77190" y="1211580"/>
                <a:ext cx="8503920" cy="4937760"/>
              </a:xfrm>
              <a:blipFill>
                <a:blip r:embed="rId2"/>
                <a:stretch>
                  <a:fillRect l="-2239" t="-769" r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EC9E0-CFA9-944B-BE0E-6FAADD7E8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A82B14-FAE4-874D-94A5-16F47D013EA0}"/>
              </a:ext>
            </a:extLst>
          </p:cNvPr>
          <p:cNvGrpSpPr/>
          <p:nvPr/>
        </p:nvGrpSpPr>
        <p:grpSpPr>
          <a:xfrm>
            <a:off x="5135037" y="5614616"/>
            <a:ext cx="3089307" cy="576098"/>
            <a:chOff x="5135037" y="5614616"/>
            <a:chExt cx="3089307" cy="576098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918DEAAB-4906-084D-8680-0E0AAF8A223F}"/>
                </a:ext>
              </a:extLst>
            </p:cNvPr>
            <p:cNvSpPr/>
            <p:nvPr/>
          </p:nvSpPr>
          <p:spPr>
            <a:xfrm rot="5400000">
              <a:off x="6560920" y="4412080"/>
              <a:ext cx="237543" cy="2642616"/>
            </a:xfrm>
            <a:prstGeom prst="rightBrace">
              <a:avLst/>
            </a:prstGeom>
            <a:ln>
              <a:solidFill>
                <a:srgbClr val="0B944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8FB3A2-0BD2-C84C-B144-F2355F1949E6}"/>
                </a:ext>
              </a:extLst>
            </p:cNvPr>
            <p:cNvSpPr txBox="1"/>
            <p:nvPr/>
          </p:nvSpPr>
          <p:spPr>
            <a:xfrm>
              <a:off x="5135037" y="5852160"/>
              <a:ext cx="30893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B94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existing attack tailored to S</a:t>
              </a:r>
              <a:r>
                <a:rPr lang="en-US" sz="1600" baseline="-25000" dirty="0">
                  <a:solidFill>
                    <a:srgbClr val="0B94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12" name="Triangle 11">
            <a:extLst>
              <a:ext uri="{FF2B5EF4-FFF2-40B4-BE49-F238E27FC236}">
                <a16:creationId xmlns:a16="http://schemas.microsoft.com/office/drawing/2014/main" id="{AD429695-D538-724B-A50D-25035A830DF0}"/>
              </a:ext>
            </a:extLst>
          </p:cNvPr>
          <p:cNvSpPr/>
          <p:nvPr/>
        </p:nvSpPr>
        <p:spPr>
          <a:xfrm>
            <a:off x="4435951" y="5215304"/>
            <a:ext cx="272097" cy="240032"/>
          </a:xfrm>
          <a:prstGeom prst="triangl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64DD22-AA5A-EC43-ABCF-7203A8C7D0CD}"/>
              </a:ext>
            </a:extLst>
          </p:cNvPr>
          <p:cNvGrpSpPr/>
          <p:nvPr/>
        </p:nvGrpSpPr>
        <p:grpSpPr>
          <a:xfrm>
            <a:off x="4572000" y="4371050"/>
            <a:ext cx="3806189" cy="764244"/>
            <a:chOff x="4572000" y="4451060"/>
            <a:chExt cx="3806189" cy="764244"/>
          </a:xfrm>
        </p:grpSpPr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33CF0B04-AD06-344B-A507-F80F977A9F47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rot="10800000" flipV="1">
              <a:off x="4572000" y="4743448"/>
              <a:ext cx="1280164" cy="471856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53DE39-50D6-C94A-9D56-BBCC2171BD85}"/>
                </a:ext>
              </a:extLst>
            </p:cNvPr>
            <p:cNvSpPr txBox="1"/>
            <p:nvPr/>
          </p:nvSpPr>
          <p:spPr>
            <a:xfrm>
              <a:off x="5852164" y="4451060"/>
              <a:ext cx="25260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Scales linearly in number of perturbation sets</a:t>
              </a:r>
              <a:endParaRPr lang="en-US" sz="16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393DECE-DD04-9444-8E1A-A925FB1EB0AF}"/>
              </a:ext>
            </a:extLst>
          </p:cNvPr>
          <p:cNvSpPr txBox="1"/>
          <p:nvPr/>
        </p:nvSpPr>
        <p:spPr>
          <a:xfrm>
            <a:off x="853033" y="6467279"/>
            <a:ext cx="743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Boneh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“Adversarial Training and Robustness for Multiple Perturbations”,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NeurIPS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814151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0867ADE4-22E3-1F4E-B3C8-FF08B3DDDD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60" y="2402728"/>
            <a:ext cx="1487317" cy="10178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BAF9B0-1245-E64F-9D7E-EC35E10A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47" y="479388"/>
            <a:ext cx="8346091" cy="65069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97C75-5FF0-D44E-AE50-D9EC7CC1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5284D4-8D97-6646-B960-45C954E68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075" y="4043599"/>
            <a:ext cx="5262146" cy="23251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4A8786-65F0-A84D-BF1C-1C6FEB9A500B}"/>
              </a:ext>
            </a:extLst>
          </p:cNvPr>
          <p:cNvSpPr txBox="1"/>
          <p:nvPr/>
        </p:nvSpPr>
        <p:spPr>
          <a:xfrm>
            <a:off x="310547" y="482039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MNIST:</a:t>
            </a:r>
          </a:p>
        </p:txBody>
      </p:sp>
      <p:pic>
        <p:nvPicPr>
          <p:cNvPr id="54" name="Content Placeholder 5">
            <a:extLst>
              <a:ext uri="{FF2B5EF4-FFF2-40B4-BE49-F238E27FC236}">
                <a16:creationId xmlns:a16="http://schemas.microsoft.com/office/drawing/2014/main" id="{1ADFCBE6-B1BA-F143-8225-E6DB4DA59B6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2006611" y="1495763"/>
            <a:ext cx="5262146" cy="2361750"/>
          </a:xfr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FD00F17-27C8-CB49-84DA-E4AA1ABD5EA0}"/>
              </a:ext>
            </a:extLst>
          </p:cNvPr>
          <p:cNvSpPr txBox="1"/>
          <p:nvPr/>
        </p:nvSpPr>
        <p:spPr>
          <a:xfrm>
            <a:off x="225288" y="2112527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CIFAR10: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D40B932-A215-B641-9774-351476ACADA5}"/>
              </a:ext>
            </a:extLst>
          </p:cNvPr>
          <p:cNvGrpSpPr/>
          <p:nvPr/>
        </p:nvGrpSpPr>
        <p:grpSpPr>
          <a:xfrm>
            <a:off x="2431405" y="588858"/>
            <a:ext cx="2911116" cy="1543504"/>
            <a:chOff x="2051727" y="3415704"/>
            <a:chExt cx="2911116" cy="1543504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1EE89A9-1384-D849-BC03-BD5891EEF578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3507285" y="4246701"/>
              <a:ext cx="169084" cy="5723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C7D0CC2-6E56-AD4F-B3E6-CE830FBB55AB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3507285" y="4246701"/>
              <a:ext cx="436065" cy="7125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8AED757-49E4-6C4E-959B-CCE72BAF5FBB}"/>
                </a:ext>
              </a:extLst>
            </p:cNvPr>
            <p:cNvSpPr txBox="1"/>
            <p:nvPr/>
          </p:nvSpPr>
          <p:spPr>
            <a:xfrm>
              <a:off x="2051727" y="3415704"/>
              <a:ext cx="29111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Robust accuracy when training/evaluating on a single perturbation type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C8D02AB8-2B51-3643-9816-F999511FD8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61" y="5284896"/>
            <a:ext cx="1235558" cy="5896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0E35F9B-B024-4249-BD00-E58FC1222C67}"/>
              </a:ext>
            </a:extLst>
          </p:cNvPr>
          <p:cNvGrpSpPr/>
          <p:nvPr/>
        </p:nvGrpSpPr>
        <p:grpSpPr>
          <a:xfrm>
            <a:off x="5342521" y="587375"/>
            <a:ext cx="2911116" cy="1755984"/>
            <a:chOff x="2051727" y="3415704"/>
            <a:chExt cx="2911116" cy="175598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28CC483-7A86-A540-B596-2D4C9D96F8AE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>
              <a:off x="3007136" y="4000479"/>
              <a:ext cx="500149" cy="11712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2DCD73-69E2-5C45-B101-B30CB9F710E7}"/>
                </a:ext>
              </a:extLst>
            </p:cNvPr>
            <p:cNvSpPr txBox="1"/>
            <p:nvPr/>
          </p:nvSpPr>
          <p:spPr>
            <a:xfrm>
              <a:off x="2051727" y="3415704"/>
              <a:ext cx="2911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Robust accuracy when training/evaluating on both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A44ACDA-65F1-7542-AF73-9BAD5320E9C1}"/>
              </a:ext>
            </a:extLst>
          </p:cNvPr>
          <p:cNvGrpSpPr/>
          <p:nvPr/>
        </p:nvGrpSpPr>
        <p:grpSpPr>
          <a:xfrm>
            <a:off x="7268757" y="1999387"/>
            <a:ext cx="1550055" cy="584775"/>
            <a:chOff x="7268757" y="2125117"/>
            <a:chExt cx="1550055" cy="58477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3A3EEDB-B45D-A844-80FB-5CECE8DC0B78}"/>
                </a:ext>
              </a:extLst>
            </p:cNvPr>
            <p:cNvSpPr txBox="1"/>
            <p:nvPr/>
          </p:nvSpPr>
          <p:spPr>
            <a:xfrm>
              <a:off x="7268757" y="2125117"/>
              <a:ext cx="1550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Loss of ~</a:t>
              </a:r>
              <a:r>
                <a:rPr lang="en-US" sz="1600" b="1" dirty="0">
                  <a:solidFill>
                    <a:srgbClr val="FF0000"/>
                  </a:solidFill>
                </a:rPr>
                <a:t>5%</a:t>
              </a:r>
              <a:r>
                <a:rPr lang="en-US" sz="1600" dirty="0">
                  <a:solidFill>
                    <a:srgbClr val="FF0000"/>
                  </a:solidFill>
                </a:rPr>
                <a:t> accuracy</a:t>
              </a:r>
            </a:p>
          </p:txBody>
        </p:sp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7A7A1329-5871-8149-827F-3AA1FC75323D}"/>
                </a:ext>
              </a:extLst>
            </p:cNvPr>
            <p:cNvSpPr/>
            <p:nvPr/>
          </p:nvSpPr>
          <p:spPr>
            <a:xfrm>
              <a:off x="7268757" y="2280453"/>
              <a:ext cx="144000" cy="216000"/>
            </a:xfrm>
            <a:prstGeom prst="upDownArrow">
              <a:avLst>
                <a:gd name="adj1" fmla="val 29101"/>
                <a:gd name="adj2" fmla="val 4662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2818A12-0E9E-7946-958A-5DEE03648DBA}"/>
              </a:ext>
            </a:extLst>
          </p:cNvPr>
          <p:cNvGrpSpPr/>
          <p:nvPr/>
        </p:nvGrpSpPr>
        <p:grpSpPr>
          <a:xfrm>
            <a:off x="7222229" y="4468472"/>
            <a:ext cx="2059994" cy="584775"/>
            <a:chOff x="7222229" y="4594202"/>
            <a:chExt cx="2059994" cy="5847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26603F-447C-B045-A912-41128018DF4F}"/>
                </a:ext>
              </a:extLst>
            </p:cNvPr>
            <p:cNvSpPr txBox="1"/>
            <p:nvPr/>
          </p:nvSpPr>
          <p:spPr>
            <a:xfrm>
              <a:off x="7222229" y="4594202"/>
              <a:ext cx="2059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Loss of ~</a:t>
              </a:r>
              <a:r>
                <a:rPr lang="en-US" sz="1600" b="1" dirty="0">
                  <a:solidFill>
                    <a:srgbClr val="FF0000"/>
                  </a:solidFill>
                </a:rPr>
                <a:t>20%</a:t>
              </a:r>
              <a:r>
                <a:rPr lang="en-US" sz="1600" dirty="0">
                  <a:solidFill>
                    <a:srgbClr val="FF0000"/>
                  </a:solidFill>
                </a:rPr>
                <a:t> accuracy</a:t>
              </a:r>
            </a:p>
          </p:txBody>
        </p:sp>
        <p:sp>
          <p:nvSpPr>
            <p:cNvPr id="23" name="Up-Down Arrow 22">
              <a:extLst>
                <a:ext uri="{FF2B5EF4-FFF2-40B4-BE49-F238E27FC236}">
                  <a16:creationId xmlns:a16="http://schemas.microsoft.com/office/drawing/2014/main" id="{F71F535B-99F3-3445-BFE7-89166C16F905}"/>
                </a:ext>
              </a:extLst>
            </p:cNvPr>
            <p:cNvSpPr/>
            <p:nvPr/>
          </p:nvSpPr>
          <p:spPr>
            <a:xfrm>
              <a:off x="7340757" y="4698260"/>
              <a:ext cx="147600" cy="376660"/>
            </a:xfrm>
            <a:prstGeom prst="upDownArrow">
              <a:avLst>
                <a:gd name="adj1" fmla="val 29101"/>
                <a:gd name="adj2" fmla="val 4662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180CF94-264A-A340-9DA6-D951FFE2BB2D}"/>
              </a:ext>
            </a:extLst>
          </p:cNvPr>
          <p:cNvSpPr txBox="1"/>
          <p:nvPr/>
        </p:nvSpPr>
        <p:spPr>
          <a:xfrm>
            <a:off x="853033" y="6467279"/>
            <a:ext cx="743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Boneh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“Adversarial Training and Robustness for Multiple Perturbations”,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NeurIPS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88259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4858-7C5A-5945-85EB-B2168CA1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48" y="479388"/>
            <a:ext cx="8083089" cy="650699"/>
          </a:xfrm>
        </p:spPr>
        <p:txBody>
          <a:bodyPr/>
          <a:lstStyle/>
          <a:p>
            <a:r>
              <a:rPr lang="en-US" dirty="0"/>
              <a:t>MNIST and gradient masking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F57BA-4FA3-214E-929C-B146663DF56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573549" y="2002027"/>
                <a:ext cx="8250411" cy="528288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How to get robustness against L</a:t>
                </a:r>
                <a:r>
                  <a:rPr lang="en-US" sz="2200" baseline="-25000" dirty="0"/>
                  <a:t>∞ </a:t>
                </a:r>
                <a:r>
                  <a:rPr lang="en-US" sz="2200" dirty="0"/>
                  <a:t>noise?</a:t>
                </a:r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1800" dirty="0"/>
                  <a:t>Threshold the input, e.g., f(</a:t>
                </a:r>
                <a:r>
                  <a:rPr lang="en-US" sz="1800" b="1" dirty="0"/>
                  <a:t>x</a:t>
                </a:r>
                <a:r>
                  <a:rPr lang="en-US" sz="1800" dirty="0"/>
                  <a:t>) ≈ f’(sign(</a:t>
                </a:r>
                <a:r>
                  <a:rPr lang="en-US" sz="1800" b="1" dirty="0"/>
                  <a:t>x</a:t>
                </a:r>
                <a:r>
                  <a:rPr lang="en-US" sz="1800" dirty="0"/>
                  <a:t>))</a:t>
                </a:r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1800" u="sng" dirty="0"/>
                  <a:t>Problem: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fr-CH" sz="1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CH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= </a:t>
                </a:r>
                <a:r>
                  <a:rPr lang="en-US" sz="1800" b="1" dirty="0"/>
                  <a:t>0 </a:t>
                </a:r>
                <a:r>
                  <a:rPr lang="en-US" sz="1800" dirty="0"/>
                  <a:t> so gradient-based L</a:t>
                </a:r>
                <a:r>
                  <a:rPr lang="en-US" sz="1800" baseline="-25000" dirty="0"/>
                  <a:t>1</a:t>
                </a:r>
                <a:r>
                  <a:rPr lang="en-US" sz="1800" dirty="0"/>
                  <a:t> and L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attacks also fail</a:t>
                </a:r>
              </a:p>
              <a:p>
                <a:pPr lvl="2">
                  <a:buFont typeface="Symbol" pitchFamily="2" charset="2"/>
                  <a:buChar char="Þ"/>
                </a:pPr>
                <a:endParaRPr lang="en-US" sz="1800" dirty="0"/>
              </a:p>
              <a:p>
                <a:pPr marL="0" lvl="1" indent="0">
                  <a:buNone/>
                </a:pPr>
                <a:r>
                  <a:rPr lang="en-US" sz="2200" dirty="0"/>
                  <a:t>When we train against gradient-based L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 or L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 attacks, the model does not learn to do thresholding!</a:t>
                </a:r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1800" dirty="0"/>
                  <a:t>This would be a valid minimizer of the training objective</a:t>
                </a:r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1800" dirty="0"/>
                  <a:t>The model is actually robust to L</a:t>
                </a:r>
                <a:r>
                  <a:rPr lang="en-US" sz="1800" baseline="-25000" dirty="0"/>
                  <a:t>1</a:t>
                </a:r>
                <a:r>
                  <a:rPr lang="en-US" sz="1800" dirty="0"/>
                  <a:t> or L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noise without gradient masking</a:t>
                </a:r>
              </a:p>
              <a:p>
                <a:pPr lvl="2">
                  <a:buFont typeface="Symbol" pitchFamily="2" charset="2"/>
                  <a:buChar char="Þ"/>
                </a:pPr>
                <a:endParaRPr lang="en-US" sz="1800" dirty="0"/>
              </a:p>
              <a:p>
                <a:pPr marL="0" lvl="1" indent="0">
                  <a:buNone/>
                </a:pPr>
                <a:r>
                  <a:rPr lang="en-US" sz="2200" dirty="0"/>
                  <a:t>When we train against L</a:t>
                </a:r>
                <a:r>
                  <a:rPr lang="en-US" sz="2200" baseline="-25000" dirty="0"/>
                  <a:t>∞</a:t>
                </a:r>
                <a:r>
                  <a:rPr lang="en-US" sz="2200" dirty="0"/>
                  <a:t>, L</a:t>
                </a:r>
                <a:r>
                  <a:rPr lang="en-US" sz="2200" baseline="-25000" dirty="0"/>
                  <a:t>1 </a:t>
                </a:r>
                <a:r>
                  <a:rPr lang="en-US" sz="2200" dirty="0"/>
                  <a:t>and</a:t>
                </a:r>
                <a:r>
                  <a:rPr lang="en-US" sz="2200" baseline="-25000" dirty="0"/>
                  <a:t> </a:t>
                </a:r>
                <a:r>
                  <a:rPr lang="en-US" sz="2200" dirty="0"/>
                  <a:t>L</a:t>
                </a:r>
                <a:r>
                  <a:rPr lang="en-US" sz="2200" baseline="-25000" dirty="0"/>
                  <a:t>2 </a:t>
                </a:r>
                <a:r>
                  <a:rPr lang="en-US" sz="2200" dirty="0"/>
                  <a:t>attacks simultaneously, </a:t>
                </a:r>
                <a:br>
                  <a:rPr lang="en-US" sz="2200" dirty="0"/>
                </a:br>
                <a:r>
                  <a:rPr lang="en-US" sz="2200" dirty="0"/>
                  <a:t>the model uses thresholding again...</a:t>
                </a:r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1800" dirty="0"/>
                  <a:t>The model is not robust to gradient-free L</a:t>
                </a:r>
                <a:r>
                  <a:rPr lang="en-US" sz="1800" baseline="-25000" dirty="0"/>
                  <a:t>1 </a:t>
                </a:r>
                <a:r>
                  <a:rPr lang="en-US" sz="1800" dirty="0"/>
                  <a:t>or L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attacks</a:t>
                </a:r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1800" dirty="0"/>
                  <a:t>Open problem: how to get rid of gradient masking in an efficient way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F57BA-4FA3-214E-929C-B146663DF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573549" y="2002027"/>
                <a:ext cx="8250411" cy="5282883"/>
              </a:xfrm>
              <a:blipFill>
                <a:blip r:embed="rId2"/>
                <a:stretch>
                  <a:fillRect l="-1843" t="-719" r="-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0FBEA-B243-2542-9FA5-15A1FA2E2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B2B8FF-3EFB-4045-91BA-A88553790F42}"/>
              </a:ext>
            </a:extLst>
          </p:cNvPr>
          <p:cNvGrpSpPr/>
          <p:nvPr/>
        </p:nvGrpSpPr>
        <p:grpSpPr>
          <a:xfrm>
            <a:off x="2616352" y="1298726"/>
            <a:ext cx="3911295" cy="589675"/>
            <a:chOff x="2234883" y="1253006"/>
            <a:chExt cx="3911295" cy="5896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C081DE-0E09-D444-90B4-1EDA44A90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4883" y="1253006"/>
              <a:ext cx="2373630" cy="5896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1A2DA99-1CEB-4747-BE2E-7688B448373A}"/>
                    </a:ext>
                  </a:extLst>
                </p:cNvPr>
                <p:cNvSpPr/>
                <p:nvPr/>
              </p:nvSpPr>
              <p:spPr>
                <a:xfrm>
                  <a:off x="4608513" y="1321274"/>
                  <a:ext cx="1537665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  <m:r>
                          <a:rPr lang="fr-CH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784</m:t>
                        </m:r>
                      </m:oMath>
                    </m:oMathPara>
                  </a14:m>
                  <a:endParaRPr lang="en-US" baseline="300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1A2DA99-1CEB-4747-BE2E-7688B44837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513" y="1321274"/>
                  <a:ext cx="1537665" cy="4531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8548BB-20DD-BA45-BEBC-D5E4F67A6CCF}"/>
              </a:ext>
            </a:extLst>
          </p:cNvPr>
          <p:cNvGrpSpPr/>
          <p:nvPr/>
        </p:nvGrpSpPr>
        <p:grpSpPr>
          <a:xfrm>
            <a:off x="6781321" y="629361"/>
            <a:ext cx="2348020" cy="2111881"/>
            <a:chOff x="6781321" y="629361"/>
            <a:chExt cx="2348020" cy="211188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C95F5EB-49A7-6142-A7F7-202069909C06}"/>
                </a:ext>
              </a:extLst>
            </p:cNvPr>
            <p:cNvGrpSpPr/>
            <p:nvPr/>
          </p:nvGrpSpPr>
          <p:grpSpPr>
            <a:xfrm>
              <a:off x="6781321" y="629361"/>
              <a:ext cx="2262023" cy="1879041"/>
              <a:chOff x="6781321" y="629361"/>
              <a:chExt cx="2262023" cy="187904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B0DA4A3-8B64-6F45-A368-F23A7F5A0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1321" y="629361"/>
                <a:ext cx="2262023" cy="1873393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CF7F01-6C62-244D-A66E-7497597445F8}"/>
                  </a:ext>
                </a:extLst>
              </p:cNvPr>
              <p:cNvSpPr/>
              <p:nvPr/>
            </p:nvSpPr>
            <p:spPr>
              <a:xfrm rot="994011">
                <a:off x="6807184" y="2312625"/>
                <a:ext cx="899639" cy="195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607F9DD-4A33-3444-B12C-C258E9A87900}"/>
                  </a:ext>
                </a:extLst>
              </p:cNvPr>
              <p:cNvSpPr/>
              <p:nvPr/>
            </p:nvSpPr>
            <p:spPr>
              <a:xfrm rot="19523063">
                <a:off x="8052488" y="2193638"/>
                <a:ext cx="899639" cy="195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35C2ECA-504A-6347-B532-1A077AF65D36}"/>
                </a:ext>
              </a:extLst>
            </p:cNvPr>
            <p:cNvGrpSpPr/>
            <p:nvPr/>
          </p:nvGrpSpPr>
          <p:grpSpPr>
            <a:xfrm>
              <a:off x="7848506" y="1849875"/>
              <a:ext cx="1280835" cy="891367"/>
              <a:chOff x="7848506" y="1849875"/>
              <a:chExt cx="1280835" cy="89136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EB30EF-4FB9-D649-A5C6-64E625931DCB}"/>
                  </a:ext>
                </a:extLst>
              </p:cNvPr>
              <p:cNvSpPr txBox="1"/>
              <p:nvPr/>
            </p:nvSpPr>
            <p:spPr>
              <a:xfrm>
                <a:off x="7848506" y="2402688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x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FA5465-0428-6642-AC47-99E8DA1B228D}"/>
                  </a:ext>
                </a:extLst>
              </p:cNvPr>
              <p:cNvSpPr txBox="1"/>
              <p:nvPr/>
            </p:nvSpPr>
            <p:spPr>
              <a:xfrm>
                <a:off x="8596110" y="1849875"/>
                <a:ext cx="3513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x’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320E536-C25B-8F4F-9DC8-D41AF4992F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7289" y="2105058"/>
                <a:ext cx="517668" cy="4181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402EA8-A76A-BF41-A2FD-00E344EDC3F6}"/>
                  </a:ext>
                </a:extLst>
              </p:cNvPr>
              <p:cNvSpPr txBox="1"/>
              <p:nvPr/>
            </p:nvSpPr>
            <p:spPr>
              <a:xfrm>
                <a:off x="8271414" y="2283444"/>
                <a:ext cx="8579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/>
                    </a:solidFill>
                  </a:rPr>
                  <a:t>flip 10 px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0390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3741-822A-714F-ACC5-3831D8F20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7" y="479388"/>
            <a:ext cx="8108001" cy="650699"/>
          </a:xfrm>
        </p:spPr>
        <p:txBody>
          <a:bodyPr/>
          <a:lstStyle/>
          <a:p>
            <a:r>
              <a:rPr lang="en-US" dirty="0"/>
              <a:t>Affine adversaries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1A8781-7D1F-DA40-9C50-925EE7BEFCF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548640" y="1211580"/>
                <a:ext cx="8108001" cy="50120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Instead of picking perturbations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baseline="-25000" dirty="0"/>
                  <a:t> </a:t>
                </a:r>
                <a:r>
                  <a:rPr lang="en-US" sz="2000" dirty="0"/>
                  <a:t>why not combine them?</a:t>
                </a:r>
              </a:p>
              <a:p>
                <a:pPr marL="0" indent="0">
                  <a:buNone/>
                </a:pPr>
                <a:r>
                  <a:rPr lang="en-US" baseline="-25000" dirty="0"/>
                  <a:t>	</a:t>
                </a:r>
                <a:r>
                  <a:rPr lang="en-US" sz="1800" dirty="0"/>
                  <a:t>E.g., small L</a:t>
                </a:r>
                <a:r>
                  <a:rPr lang="en-US" sz="1800" baseline="-25000" dirty="0"/>
                  <a:t>1 </a:t>
                </a:r>
                <a:r>
                  <a:rPr lang="en-US" sz="1800" dirty="0"/>
                  <a:t>noise + small L</a:t>
                </a:r>
                <a:r>
                  <a:rPr lang="en-US" sz="1800" baseline="-25000" dirty="0"/>
                  <a:t>∞ </a:t>
                </a:r>
                <a:r>
                  <a:rPr lang="en-US" sz="1800" dirty="0"/>
                  <a:t>noise</a:t>
                </a:r>
              </a:p>
              <a:p>
                <a:pPr marL="0" indent="0">
                  <a:buNone/>
                </a:pPr>
                <a:r>
                  <a:rPr lang="en-US" sz="1800" baseline="-25000" dirty="0"/>
                  <a:t>	            </a:t>
                </a:r>
                <a:r>
                  <a:rPr lang="en-US" sz="1800" dirty="0"/>
                  <a:t>or small rotation/translation + small L</a:t>
                </a:r>
                <a:r>
                  <a:rPr lang="en-US" sz="1800" baseline="-25000" dirty="0"/>
                  <a:t>∞</a:t>
                </a:r>
                <a:r>
                  <a:rPr lang="en-US" sz="1800" dirty="0"/>
                  <a:t> noise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Affine adversary picks perturbation from</a:t>
                </a:r>
                <a14:m>
                  <m:oMath xmlns:m="http://schemas.openxmlformats.org/officeDocument/2006/math">
                    <m:r>
                      <a:rPr lang="fr-CH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CH" sz="2000" i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CH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000" i="1" dirty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CH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fr-CH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br>
                  <a:rPr lang="fr-CH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fr-CH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		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1A8781-7D1F-DA40-9C50-925EE7BEFC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548640" y="1211580"/>
                <a:ext cx="8108001" cy="5012056"/>
              </a:xfrm>
              <a:blipFill>
                <a:blip r:embed="rId2"/>
                <a:stretch>
                  <a:fillRect l="-1719" t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125AC-E1CB-CC43-8A3C-D2DEF17A1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4CBBC9A-F195-FF45-8719-16402BE2B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251518"/>
              </p:ext>
            </p:extLst>
          </p:nvPr>
        </p:nvGraphicFramePr>
        <p:xfrm>
          <a:off x="2606040" y="4116608"/>
          <a:ext cx="4414203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1242DB1C-365D-D34A-8152-296026683C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462"/>
          <a:stretch/>
        </p:blipFill>
        <p:spPr>
          <a:xfrm>
            <a:off x="2775817" y="3132138"/>
            <a:ext cx="3804745" cy="919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236919-A0D8-9B4E-8630-06CDA490D628}"/>
              </a:ext>
            </a:extLst>
          </p:cNvPr>
          <p:cNvSpPr txBox="1"/>
          <p:nvPr/>
        </p:nvSpPr>
        <p:spPr>
          <a:xfrm>
            <a:off x="853033" y="6467279"/>
            <a:ext cx="743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Boneh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“Adversarial Training and Robustness for Multiple Perturbations”,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NeurIPS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805355-DE3B-2147-B40B-C8E7D48BF278}"/>
              </a:ext>
            </a:extLst>
          </p:cNvPr>
          <p:cNvGrpSpPr/>
          <p:nvPr/>
        </p:nvGrpSpPr>
        <p:grpSpPr>
          <a:xfrm>
            <a:off x="6811114" y="5004569"/>
            <a:ext cx="2059994" cy="584775"/>
            <a:chOff x="7224898" y="4660126"/>
            <a:chExt cx="2059994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803DEC-6BE8-984F-8C0E-763C55D8B658}"/>
                </a:ext>
              </a:extLst>
            </p:cNvPr>
            <p:cNvSpPr txBox="1"/>
            <p:nvPr/>
          </p:nvSpPr>
          <p:spPr>
            <a:xfrm>
              <a:off x="7224898" y="4660126"/>
              <a:ext cx="2059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Extra loss of </a:t>
              </a:r>
              <a:br>
                <a:rPr lang="en-US" sz="1600" dirty="0">
                  <a:solidFill>
                    <a:srgbClr val="FF0000"/>
                  </a:solidFill>
                </a:rPr>
              </a:br>
              <a:r>
                <a:rPr lang="en-US" sz="1600" dirty="0">
                  <a:solidFill>
                    <a:srgbClr val="FF0000"/>
                  </a:solidFill>
                </a:rPr>
                <a:t>~</a:t>
              </a:r>
              <a:r>
                <a:rPr lang="en-US" sz="1600" b="1" dirty="0">
                  <a:solidFill>
                    <a:srgbClr val="FF0000"/>
                  </a:solidFill>
                </a:rPr>
                <a:t>10%</a:t>
              </a:r>
              <a:r>
                <a:rPr lang="en-US" sz="1600" dirty="0">
                  <a:solidFill>
                    <a:srgbClr val="FF0000"/>
                  </a:solidFill>
                </a:rPr>
                <a:t> accuracy</a:t>
              </a:r>
            </a:p>
          </p:txBody>
        </p:sp>
        <p:sp>
          <p:nvSpPr>
            <p:cNvPr id="11" name="Up-Down Arrow 10">
              <a:extLst>
                <a:ext uri="{FF2B5EF4-FFF2-40B4-BE49-F238E27FC236}">
                  <a16:creationId xmlns:a16="http://schemas.microsoft.com/office/drawing/2014/main" id="{19E04943-2A1B-DB4F-B7E9-B6EF1D6A24E1}"/>
                </a:ext>
              </a:extLst>
            </p:cNvPr>
            <p:cNvSpPr/>
            <p:nvPr/>
          </p:nvSpPr>
          <p:spPr>
            <a:xfrm>
              <a:off x="7340756" y="4901926"/>
              <a:ext cx="144000" cy="216000"/>
            </a:xfrm>
            <a:prstGeom prst="upDownArrow">
              <a:avLst>
                <a:gd name="adj1" fmla="val 29101"/>
                <a:gd name="adj2" fmla="val 4662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8554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3D78-FC4A-5B45-A79E-53918832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1006512"/>
          </a:xfrm>
        </p:spPr>
        <p:txBody>
          <a:bodyPr/>
          <a:lstStyle/>
          <a:p>
            <a:r>
              <a:rPr lang="en-US" dirty="0"/>
              <a:t>Limitations of the “</a:t>
            </a:r>
            <a:r>
              <a:rPr lang="en-US" dirty="0" err="1"/>
              <a:t>expectimax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dirty="0"/>
              <a:t>”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EFBBB-E079-1149-8010-0428BE63AE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8" y="1668780"/>
            <a:ext cx="7700963" cy="4554856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Sample random input from test set</a:t>
            </a:r>
          </a:p>
          <a:p>
            <a:pPr marL="230188" lvl="2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Adversary perturbs point within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baseline="-25000" dirty="0"/>
              <a:t> </a:t>
            </a:r>
            <a:r>
              <a:rPr lang="en-US" dirty="0"/>
              <a:t>ball</a:t>
            </a:r>
          </a:p>
          <a:p>
            <a:pPr marL="744538" lvl="2" indent="-514350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Why limit to one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</a:t>
            </a:r>
            <a:r>
              <a:rPr lang="en-US" baseline="-25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ball?</a:t>
            </a:r>
          </a:p>
          <a:p>
            <a:pPr marL="744538" lvl="2" indent="-514350"/>
            <a:r>
              <a:rPr lang="en-US" dirty="0">
                <a:solidFill>
                  <a:srgbClr val="FF0000"/>
                </a:solidFill>
              </a:rPr>
              <a:t>How do we choose the “right” </a:t>
            </a:r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ball?</a:t>
            </a:r>
          </a:p>
          <a:p>
            <a:pPr marL="744538" lvl="2" indent="-514350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Why “imperceptible” perturbations?</a:t>
            </a:r>
          </a:p>
          <a:p>
            <a:pPr marL="230188" lvl="2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Defender classifies perturbed point</a:t>
            </a:r>
          </a:p>
          <a:p>
            <a:pPr marL="744538" lvl="2" indent="-514350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Can the defender abstain? (attack detection)</a:t>
            </a:r>
          </a:p>
          <a:p>
            <a:pPr marL="573088"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526F4-5231-A741-9769-1F02EAF6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654337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B018-B579-1F4B-B91D-654B9582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58" y="479388"/>
            <a:ext cx="8169280" cy="650699"/>
          </a:xfrm>
        </p:spPr>
        <p:txBody>
          <a:bodyPr/>
          <a:lstStyle/>
          <a:p>
            <a:r>
              <a:rPr lang="en-US" dirty="0"/>
              <a:t>Invariance Adversarial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22543-0347-5D4B-B839-AE114B5A4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27F452-177B-0E40-AF91-FBC0F4461A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7362" y="1211580"/>
            <a:ext cx="8169280" cy="50120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Let’s look at MNIST again:</a:t>
            </a:r>
          </a:p>
          <a:p>
            <a:pPr marL="344488" lvl="2" indent="0">
              <a:buNone/>
            </a:pPr>
            <a:r>
              <a:rPr lang="en-US" sz="1800" dirty="0"/>
              <a:t>(Simple dataset, centered and scaled, non-trivial robustness is achievable)</a:t>
            </a:r>
          </a:p>
          <a:p>
            <a:pPr marL="344488" lvl="2" indent="0">
              <a:buNone/>
            </a:pPr>
            <a:endParaRPr lang="en-US" sz="1800" dirty="0"/>
          </a:p>
          <a:p>
            <a:pPr marL="344488" lvl="2" indent="0">
              <a:buNone/>
            </a:pPr>
            <a:endParaRPr lang="en-US" sz="1800" dirty="0"/>
          </a:p>
          <a:p>
            <a:pPr marL="344488" lvl="2" indent="0">
              <a:buNone/>
            </a:pPr>
            <a:endParaRPr lang="en-US" sz="1800" dirty="0"/>
          </a:p>
          <a:p>
            <a:pPr marL="114300" lvl="1" indent="0">
              <a:buNone/>
            </a:pPr>
            <a:r>
              <a:rPr lang="en-US" sz="2400" dirty="0"/>
              <a:t>Models have been trained to “extreme” levels of robustness</a:t>
            </a:r>
            <a:br>
              <a:rPr lang="en-US" sz="2400" dirty="0"/>
            </a:br>
            <a:r>
              <a:rPr lang="en-US" sz="1800" dirty="0"/>
              <a:t>(E.g., robust to L</a:t>
            </a:r>
            <a:r>
              <a:rPr lang="en-US" sz="1800" baseline="-25000" dirty="0"/>
              <a:t>1</a:t>
            </a:r>
            <a:r>
              <a:rPr lang="en-US" sz="1800" dirty="0"/>
              <a:t> noise &gt; 30 or L</a:t>
            </a:r>
            <a:r>
              <a:rPr lang="en-US" sz="1800" baseline="-25000" dirty="0"/>
              <a:t>∞</a:t>
            </a:r>
            <a:r>
              <a:rPr lang="en-US" sz="1800" dirty="0"/>
              <a:t> noise = 0.4)</a:t>
            </a:r>
          </a:p>
          <a:p>
            <a:pPr marL="400050" lvl="1" indent="-285750">
              <a:buClr>
                <a:srgbClr val="FF0000"/>
              </a:buClr>
              <a:buFont typeface="Symbol" pitchFamily="2" charset="2"/>
              <a:buChar char="Þ"/>
            </a:pPr>
            <a:r>
              <a:rPr lang="en-US" sz="1800" b="1" dirty="0">
                <a:solidFill>
                  <a:srgbClr val="FF0000"/>
                </a:solidFill>
              </a:rPr>
              <a:t>Some of these defenses are certified!</a:t>
            </a:r>
          </a:p>
          <a:p>
            <a:pPr marL="114300" lvl="1" indent="0"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7E9E1-9BE4-D64C-9FEA-B1D92869325B}"/>
              </a:ext>
            </a:extLst>
          </p:cNvPr>
          <p:cNvSpPr txBox="1"/>
          <p:nvPr/>
        </p:nvSpPr>
        <p:spPr>
          <a:xfrm>
            <a:off x="159787" y="6481935"/>
            <a:ext cx="8643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Jacobsen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et al.,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“Exploiting Excessive Invariance caused by Norm-Bounded Adversarial Robustness”,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DE0E3C-4222-3A47-8CDD-E7182C7A87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076" y="2134910"/>
            <a:ext cx="2373630" cy="589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A1754C8-23F7-4F41-8DEE-29EAC9C2837F}"/>
                  </a:ext>
                </a:extLst>
              </p:cNvPr>
              <p:cNvSpPr/>
              <p:nvPr/>
            </p:nvSpPr>
            <p:spPr>
              <a:xfrm>
                <a:off x="4888900" y="2203178"/>
                <a:ext cx="1537665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  <m:r>
                        <a:rPr lang="fr-CH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784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A1754C8-23F7-4F41-8DEE-29EAC9C28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900" y="2203178"/>
                <a:ext cx="1537665" cy="453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50AD140-4E85-BD4E-A4F3-FEE049CC599F}"/>
              </a:ext>
            </a:extLst>
          </p:cNvPr>
          <p:cNvGrpSpPr/>
          <p:nvPr/>
        </p:nvGrpSpPr>
        <p:grpSpPr>
          <a:xfrm>
            <a:off x="838351" y="4233700"/>
            <a:ext cx="7818287" cy="1845247"/>
            <a:chOff x="838351" y="4039390"/>
            <a:chExt cx="7818287" cy="184524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DC40F4-74CE-274E-9D6B-51EC5C26D8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29077" y="4039390"/>
              <a:ext cx="2398342" cy="184524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E3F480-49FD-4B4D-B75B-A3E3CD4970EC}"/>
                </a:ext>
              </a:extLst>
            </p:cNvPr>
            <p:cNvSpPr txBox="1"/>
            <p:nvPr/>
          </p:nvSpPr>
          <p:spPr>
            <a:xfrm>
              <a:off x="1080405" y="4203316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natural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C369B3-D267-6B4D-99D8-8E9BD02AC08C}"/>
                </a:ext>
              </a:extLst>
            </p:cNvPr>
            <p:cNvSpPr txBox="1"/>
            <p:nvPr/>
          </p:nvSpPr>
          <p:spPr>
            <a:xfrm>
              <a:off x="838351" y="4800169"/>
              <a:ext cx="12939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</a:t>
              </a:r>
              <a:r>
                <a:rPr lang="en-US" sz="1600" baseline="-25000" dirty="0"/>
                <a:t>1</a:t>
              </a:r>
              <a:r>
                <a:rPr lang="en-US" sz="1600" dirty="0"/>
                <a:t> perturbed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E38F66-35A5-AC45-A8FB-A9FF7214F620}"/>
                </a:ext>
              </a:extLst>
            </p:cNvPr>
            <p:cNvSpPr txBox="1"/>
            <p:nvPr/>
          </p:nvSpPr>
          <p:spPr>
            <a:xfrm>
              <a:off x="838351" y="5420070"/>
              <a:ext cx="1342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</a:t>
              </a:r>
              <a:r>
                <a:rPr lang="en-US" sz="1600" baseline="-25000" dirty="0"/>
                <a:t>∞</a:t>
              </a:r>
              <a:r>
                <a:rPr lang="en-US" sz="1600" dirty="0"/>
                <a:t> perturbed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68456A-DD86-3547-8588-C9536CAA39CC}"/>
                </a:ext>
              </a:extLst>
            </p:cNvPr>
            <p:cNvSpPr txBox="1"/>
            <p:nvPr/>
          </p:nvSpPr>
          <p:spPr>
            <a:xfrm>
              <a:off x="5076111" y="4496740"/>
              <a:ext cx="3580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For such examples, humans agree more often with an undefended model than with an overly robust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3393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3D78-FC4A-5B45-A79E-53918832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1006512"/>
          </a:xfrm>
        </p:spPr>
        <p:txBody>
          <a:bodyPr/>
          <a:lstStyle/>
          <a:p>
            <a:r>
              <a:rPr lang="en-US" dirty="0"/>
              <a:t>Limitations of the “</a:t>
            </a:r>
            <a:r>
              <a:rPr lang="en-US" dirty="0" err="1"/>
              <a:t>expectimax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dirty="0"/>
              <a:t>”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EFBBB-E079-1149-8010-0428BE63AE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8" y="1668780"/>
            <a:ext cx="7700963" cy="4554856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Sample random input from test set</a:t>
            </a:r>
          </a:p>
          <a:p>
            <a:pPr marL="230188" lvl="2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Adversary perturbs point within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baseline="-25000" dirty="0"/>
              <a:t> </a:t>
            </a:r>
            <a:r>
              <a:rPr lang="en-US" dirty="0"/>
              <a:t>ball</a:t>
            </a:r>
          </a:p>
          <a:p>
            <a:pPr marL="744538" lvl="2" indent="-514350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Why limit to one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</a:t>
            </a:r>
            <a:r>
              <a:rPr lang="en-US" baseline="-25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ball?</a:t>
            </a:r>
          </a:p>
          <a:p>
            <a:pPr marL="744538" lvl="2" indent="-514350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How do we choose the “right”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</a:t>
            </a:r>
            <a:r>
              <a:rPr lang="en-US" baseline="-25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ball?</a:t>
            </a:r>
          </a:p>
          <a:p>
            <a:pPr marL="744538" lvl="2" indent="-514350"/>
            <a:r>
              <a:rPr lang="en-US" dirty="0">
                <a:solidFill>
                  <a:srgbClr val="FF0000"/>
                </a:solidFill>
              </a:rPr>
              <a:t>Why “imperceptible” perturbations?</a:t>
            </a:r>
          </a:p>
          <a:p>
            <a:pPr marL="230188" lvl="2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Defender classifies perturbed point</a:t>
            </a:r>
          </a:p>
          <a:p>
            <a:pPr marL="744538" lvl="2" indent="-514350"/>
            <a:r>
              <a:rPr lang="en-US" dirty="0">
                <a:solidFill>
                  <a:srgbClr val="FF0000"/>
                </a:solidFill>
              </a:rPr>
              <a:t>Can the defender abstain? (attack detection)</a:t>
            </a:r>
          </a:p>
          <a:p>
            <a:pPr marL="573088"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526F4-5231-A741-9769-1F02EAF6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50456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ge2image2220780560">
            <a:extLst>
              <a:ext uri="{FF2B5EF4-FFF2-40B4-BE49-F238E27FC236}">
                <a16:creationId xmlns:a16="http://schemas.microsoft.com/office/drawing/2014/main" id="{A22A35CC-6B5C-4F4F-8F7C-DF044ED26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58" y="3613622"/>
            <a:ext cx="4933632" cy="30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8222D2-BD0B-1C4A-885E-A2EC6639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9388"/>
            <a:ext cx="8016558" cy="650699"/>
          </a:xfrm>
        </p:spPr>
        <p:txBody>
          <a:bodyPr/>
          <a:lstStyle/>
          <a:p>
            <a:r>
              <a:rPr lang="en-US" dirty="0"/>
              <a:t>New Ideas for Defenses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CE7FF-3DCB-994E-B891-43953668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26A5FD-889D-EA45-B858-FE853AC7F9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0080" y="1211580"/>
            <a:ext cx="8195310" cy="50120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would a realistic attack on a cyber-physical image classifier look like?</a:t>
            </a:r>
          </a:p>
          <a:p>
            <a:pPr marL="0" indent="0">
              <a:buNone/>
            </a:pP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 has to be physically realizable</a:t>
            </a:r>
          </a:p>
          <a:p>
            <a:pPr marL="573088" lvl="2">
              <a:buFont typeface="Symbol" pitchFamily="2" charset="2"/>
              <a:buChar char="Þ"/>
            </a:pPr>
            <a:r>
              <a:rPr lang="en-US" dirty="0"/>
              <a:t>Robustness to physical changes (lighting, pose, etc.)</a:t>
            </a:r>
          </a:p>
          <a:p>
            <a:pPr marL="514350" lvl="1" indent="-514350">
              <a:buFont typeface="+mj-lt"/>
              <a:buAutoNum type="arabicPeriod" startAt="2"/>
            </a:pPr>
            <a:r>
              <a:rPr lang="en-US" dirty="0"/>
              <a:t>Some degree of “universality”</a:t>
            </a:r>
          </a:p>
          <a:p>
            <a:pPr marL="0" lvl="1" indent="0">
              <a:buNone/>
            </a:pPr>
            <a:endParaRPr lang="en-US" sz="1000" dirty="0"/>
          </a:p>
          <a:p>
            <a:pPr marL="0" lvl="1" indent="0">
              <a:buNone/>
            </a:pPr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Adversarial patch </a:t>
            </a:r>
            <a:br>
              <a:rPr lang="en-US" dirty="0"/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[Brown et al., 2018]</a:t>
            </a:r>
          </a:p>
          <a:p>
            <a:pPr marL="573088" lvl="2">
              <a:buFont typeface="Symbol" pitchFamily="2" charset="2"/>
              <a:buChar char="Þ"/>
            </a:pPr>
            <a:endParaRPr lang="en-US" dirty="0"/>
          </a:p>
          <a:p>
            <a:pPr marL="23018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53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716DC-29CC-4542-AF35-61C4E2F0F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39" y="479388"/>
            <a:ext cx="8094299" cy="650699"/>
          </a:xfrm>
        </p:spPr>
        <p:txBody>
          <a:bodyPr/>
          <a:lstStyle/>
          <a:p>
            <a:r>
              <a:rPr lang="en-US" dirty="0"/>
              <a:t>Adversarial (Examples in) ML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9C46B-B3EB-6F4C-8A52-08EABFFA1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6BE62B-01CE-3645-8970-9953C5264212}"/>
              </a:ext>
            </a:extLst>
          </p:cNvPr>
          <p:cNvSpPr txBox="1"/>
          <p:nvPr/>
        </p:nvSpPr>
        <p:spPr>
          <a:xfrm>
            <a:off x="1580025" y="6499699"/>
            <a:ext cx="588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Carlini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“Recent Advances in Adversarial Machine Learning”, 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ScAINet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2019</a:t>
            </a:r>
          </a:p>
        </p:txBody>
      </p:sp>
      <p:pic>
        <p:nvPicPr>
          <p:cNvPr id="1027" name="Picture 3" descr="page12image2191673248">
            <a:extLst>
              <a:ext uri="{FF2B5EF4-FFF2-40B4-BE49-F238E27FC236}">
                <a16:creationId xmlns:a16="http://schemas.microsoft.com/office/drawing/2014/main" id="{345AA867-B8FB-374A-AC16-5DE9D0533B21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7" y="4699000"/>
            <a:ext cx="103877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617DC7-EE98-8945-A9E6-CA3D50BAB401}"/>
              </a:ext>
            </a:extLst>
          </p:cNvPr>
          <p:cNvSpPr txBox="1"/>
          <p:nvPr/>
        </p:nvSpPr>
        <p:spPr>
          <a:xfrm>
            <a:off x="529869" y="1327978"/>
            <a:ext cx="505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GANs vs Adversarial Examples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3F64DF3-992E-DE47-89C1-4A512A382960}"/>
              </a:ext>
            </a:extLst>
          </p:cNvPr>
          <p:cNvSpPr/>
          <p:nvPr/>
        </p:nvSpPr>
        <p:spPr>
          <a:xfrm>
            <a:off x="547070" y="3937403"/>
            <a:ext cx="7835291" cy="7429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9B3242F-805A-144D-9163-364B9FC4FF67}"/>
              </a:ext>
            </a:extLst>
          </p:cNvPr>
          <p:cNvGrpSpPr/>
          <p:nvPr/>
        </p:nvGrpSpPr>
        <p:grpSpPr>
          <a:xfrm>
            <a:off x="753482" y="4101991"/>
            <a:ext cx="793807" cy="578976"/>
            <a:chOff x="768750" y="3594244"/>
            <a:chExt cx="793807" cy="57897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9F2312-5E4B-D64A-8A84-E85E9F085A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0386" y="3969296"/>
              <a:ext cx="0" cy="2039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51727D-691D-D343-B5B0-C70133F77084}"/>
                </a:ext>
              </a:extLst>
            </p:cNvPr>
            <p:cNvSpPr txBox="1"/>
            <p:nvPr/>
          </p:nvSpPr>
          <p:spPr>
            <a:xfrm>
              <a:off x="768750" y="3594244"/>
              <a:ext cx="793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8D57FF-2BFB-F64F-89F3-E5AC01B07722}"/>
              </a:ext>
            </a:extLst>
          </p:cNvPr>
          <p:cNvGrpSpPr/>
          <p:nvPr/>
        </p:nvGrpSpPr>
        <p:grpSpPr>
          <a:xfrm>
            <a:off x="1800345" y="3272883"/>
            <a:ext cx="795469" cy="1290773"/>
            <a:chOff x="1539775" y="2771620"/>
            <a:chExt cx="795469" cy="1290773"/>
          </a:xfrm>
        </p:grpSpPr>
        <p:pic>
          <p:nvPicPr>
            <p:cNvPr id="1025" name="Picture 1" descr="page5image2190352768">
              <a:extLst>
                <a:ext uri="{FF2B5EF4-FFF2-40B4-BE49-F238E27FC236}">
                  <a16:creationId xmlns:a16="http://schemas.microsoft.com/office/drawing/2014/main" id="{F1232A7A-588B-DD4B-BE9F-8870D00003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5462" y="2771620"/>
              <a:ext cx="659782" cy="658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05C0AB-EF7E-9141-A1A4-F3530202471F}"/>
                </a:ext>
              </a:extLst>
            </p:cNvPr>
            <p:cNvSpPr txBox="1"/>
            <p:nvPr/>
          </p:nvSpPr>
          <p:spPr>
            <a:xfrm>
              <a:off x="1539775" y="3600728"/>
              <a:ext cx="793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2014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9C98E33-F09E-F943-AA28-C0C4CB6ED3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4818" y="3440301"/>
              <a:ext cx="0" cy="1862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loud Callout 32">
            <a:extLst>
              <a:ext uri="{FF2B5EF4-FFF2-40B4-BE49-F238E27FC236}">
                <a16:creationId xmlns:a16="http://schemas.microsoft.com/office/drawing/2014/main" id="{AA6DF25A-CE04-B045-BEFC-048FDEB24309}"/>
              </a:ext>
            </a:extLst>
          </p:cNvPr>
          <p:cNvSpPr/>
          <p:nvPr/>
        </p:nvSpPr>
        <p:spPr>
          <a:xfrm>
            <a:off x="6197306" y="1116798"/>
            <a:ext cx="2768894" cy="1688068"/>
          </a:xfrm>
          <a:prstGeom prst="cloudCallou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Maybe we need to write 10x more papers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8FADFD-2674-1248-A3B4-F3660990CCEF}"/>
              </a:ext>
            </a:extLst>
          </p:cNvPr>
          <p:cNvGrpSpPr/>
          <p:nvPr/>
        </p:nvGrpSpPr>
        <p:grpSpPr>
          <a:xfrm>
            <a:off x="1936032" y="4076357"/>
            <a:ext cx="5579271" cy="1664846"/>
            <a:chOff x="1936032" y="4076357"/>
            <a:chExt cx="5579271" cy="166484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DAC9C42-FFB5-904E-9A59-6C1E3A029D37}"/>
                </a:ext>
              </a:extLst>
            </p:cNvPr>
            <p:cNvGrpSpPr/>
            <p:nvPr/>
          </p:nvGrpSpPr>
          <p:grpSpPr>
            <a:xfrm>
              <a:off x="6421358" y="4076357"/>
              <a:ext cx="1093945" cy="1664846"/>
              <a:chOff x="4716754" y="3594244"/>
              <a:chExt cx="1093945" cy="1664846"/>
            </a:xfrm>
          </p:grpSpPr>
          <p:pic>
            <p:nvPicPr>
              <p:cNvPr id="1028" name="Picture 4" descr="page15image2195313552">
                <a:extLst>
                  <a:ext uri="{FF2B5EF4-FFF2-40B4-BE49-F238E27FC236}">
                    <a16:creationId xmlns:a16="http://schemas.microsoft.com/office/drawing/2014/main" id="{B8CE4DE9-9A67-DE44-98BC-0F0AAE20B2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754" y="4179090"/>
                <a:ext cx="1093945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C33E39-EF28-C94C-9DE7-733E52441B93}"/>
                  </a:ext>
                </a:extLst>
              </p:cNvPr>
              <p:cNvSpPr txBox="1"/>
              <p:nvPr/>
            </p:nvSpPr>
            <p:spPr>
              <a:xfrm>
                <a:off x="4856413" y="3594244"/>
                <a:ext cx="7938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2019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263E535-A637-F842-9286-CDA4FCB09734}"/>
                  </a:ext>
                </a:extLst>
              </p:cNvPr>
              <p:cNvCxnSpPr>
                <a:cxnSpLocks/>
                <a:stCxn id="1028" idx="0"/>
              </p:cNvCxnSpPr>
              <p:nvPr/>
            </p:nvCxnSpPr>
            <p:spPr>
              <a:xfrm flipV="1">
                <a:off x="5263727" y="4010810"/>
                <a:ext cx="0" cy="1682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E2255F-68D3-FC46-95CD-CC185C1E657B}"/>
                </a:ext>
              </a:extLst>
            </p:cNvPr>
            <p:cNvSpPr txBox="1"/>
            <p:nvPr/>
          </p:nvSpPr>
          <p:spPr>
            <a:xfrm>
              <a:off x="3258595" y="4823774"/>
              <a:ext cx="16161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1000+ papers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21E9417-F406-D04E-99FF-11460149B2F9}"/>
                </a:ext>
              </a:extLst>
            </p:cNvPr>
            <p:cNvCxnSpPr>
              <a:cxnSpLocks/>
            </p:cNvCxnSpPr>
            <p:nvPr/>
          </p:nvCxnSpPr>
          <p:spPr>
            <a:xfrm>
              <a:off x="1936032" y="5201203"/>
              <a:ext cx="4261274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B6B823-3200-C543-A921-49BF0355E3C6}"/>
              </a:ext>
            </a:extLst>
          </p:cNvPr>
          <p:cNvGrpSpPr/>
          <p:nvPr/>
        </p:nvGrpSpPr>
        <p:grpSpPr>
          <a:xfrm>
            <a:off x="2696789" y="2345358"/>
            <a:ext cx="3500517" cy="2204791"/>
            <a:chOff x="2696789" y="2345358"/>
            <a:chExt cx="3500517" cy="220479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85E1690-1B0B-6B4D-8CB4-C152BD260AF5}"/>
                </a:ext>
              </a:extLst>
            </p:cNvPr>
            <p:cNvGrpSpPr/>
            <p:nvPr/>
          </p:nvGrpSpPr>
          <p:grpSpPr>
            <a:xfrm>
              <a:off x="4620433" y="2345358"/>
              <a:ext cx="1576873" cy="2204791"/>
              <a:chOff x="3307304" y="1839097"/>
              <a:chExt cx="1576873" cy="2204791"/>
            </a:xfrm>
          </p:grpSpPr>
          <p:pic>
            <p:nvPicPr>
              <p:cNvPr id="1026" name="Picture 2" descr="page8image2172722128">
                <a:extLst>
                  <a:ext uri="{FF2B5EF4-FFF2-40B4-BE49-F238E27FC236}">
                    <a16:creationId xmlns:a16="http://schemas.microsoft.com/office/drawing/2014/main" id="{BDF80F51-69D3-394F-9E5A-642CE41BBE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7304" y="1839097"/>
                <a:ext cx="1576873" cy="1581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91781B-3963-814C-B83B-998C3E82D249}"/>
                  </a:ext>
                </a:extLst>
              </p:cNvPr>
              <p:cNvSpPr txBox="1"/>
              <p:nvPr/>
            </p:nvSpPr>
            <p:spPr>
              <a:xfrm>
                <a:off x="3725947" y="3582223"/>
                <a:ext cx="7938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2017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2925D39-DFC5-E448-959F-A8F0A218FA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78648" y="3413584"/>
                <a:ext cx="1384" cy="2129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9D39C6-8E3D-B448-8396-8BF11E810017}"/>
                </a:ext>
              </a:extLst>
            </p:cNvPr>
            <p:cNvSpPr txBox="1"/>
            <p:nvPr/>
          </p:nvSpPr>
          <p:spPr>
            <a:xfrm>
              <a:off x="2696789" y="3072828"/>
              <a:ext cx="1744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10000+ papers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2EA8379-16C9-8A43-87C7-1D6EE4F537F8}"/>
                </a:ext>
              </a:extLst>
            </p:cNvPr>
            <p:cNvCxnSpPr>
              <a:cxnSpLocks/>
            </p:cNvCxnSpPr>
            <p:nvPr/>
          </p:nvCxnSpPr>
          <p:spPr>
            <a:xfrm>
              <a:off x="2750792" y="3453323"/>
              <a:ext cx="1713923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2598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CF792-563A-E646-BB0B-B19C6B20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7" y="479388"/>
            <a:ext cx="8142291" cy="650699"/>
          </a:xfrm>
        </p:spPr>
        <p:txBody>
          <a:bodyPr/>
          <a:lstStyle/>
          <a:p>
            <a:r>
              <a:rPr lang="en-US" dirty="0"/>
              <a:t>Can we detect such attacks?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CC056-878B-AA4B-957B-FEE8DC9080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4350" y="1211580"/>
            <a:ext cx="8142291" cy="5012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Observation: To be robust to physical transforms, the attack has to be very “salient”</a:t>
            </a:r>
          </a:p>
          <a:p>
            <a:pPr lvl="2">
              <a:buFont typeface="Symbol" pitchFamily="2" charset="2"/>
              <a:buChar char="Þ"/>
            </a:pPr>
            <a:r>
              <a:rPr lang="en-US" dirty="0"/>
              <a:t>Use model interpretability to extract salient regions</a:t>
            </a:r>
          </a:p>
          <a:p>
            <a:pPr lvl="2">
              <a:buFont typeface="Symbol" pitchFamily="2" charset="2"/>
              <a:buChar char="Þ"/>
            </a:pPr>
            <a:endParaRPr lang="en-US" dirty="0"/>
          </a:p>
          <a:p>
            <a:pPr lvl="2">
              <a:buFont typeface="Symbol" pitchFamily="2" charset="2"/>
              <a:buChar char="Þ"/>
            </a:pPr>
            <a:endParaRPr lang="en-US" dirty="0"/>
          </a:p>
          <a:p>
            <a:pPr lvl="2">
              <a:buFont typeface="Symbol" pitchFamily="2" charset="2"/>
              <a:buChar char="Þ"/>
            </a:pPr>
            <a:endParaRPr lang="en-US" dirty="0"/>
          </a:p>
          <a:p>
            <a:pPr marL="344488" lvl="2" indent="0">
              <a:buNone/>
            </a:pPr>
            <a:endParaRPr lang="en-US" dirty="0"/>
          </a:p>
          <a:p>
            <a:pPr marL="114300" lvl="1" indent="0">
              <a:buNone/>
            </a:pPr>
            <a:r>
              <a:rPr lang="en-US" dirty="0"/>
              <a:t>Problem: this might also extract “real” objects</a:t>
            </a:r>
          </a:p>
          <a:p>
            <a:pPr marL="801688" lvl="2">
              <a:buFont typeface="Symbol" pitchFamily="2" charset="2"/>
              <a:buChar char="Þ"/>
            </a:pPr>
            <a:r>
              <a:rPr lang="en-US" dirty="0"/>
              <a:t>Add the extracted region(s) onto some test images and check how often this “hijacks” the true prediction</a:t>
            </a:r>
          </a:p>
          <a:p>
            <a:pPr marL="571500" lvl="1">
              <a:buFont typeface="Symbol" pitchFamily="2" charset="2"/>
              <a:buChar char="Þ"/>
            </a:pPr>
            <a:endParaRPr lang="en-US" dirty="0"/>
          </a:p>
          <a:p>
            <a:pPr marL="344488" lvl="2" indent="0">
              <a:buNone/>
            </a:pPr>
            <a:endParaRPr lang="en-US" dirty="0"/>
          </a:p>
          <a:p>
            <a:pPr marL="344488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F8EAF-E769-8E4E-8D6B-2AB0320A2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A1BAA-284B-2B4F-8781-6AD89A7830AF}"/>
              </a:ext>
            </a:extLst>
          </p:cNvPr>
          <p:cNvSpPr txBox="1"/>
          <p:nvPr/>
        </p:nvSpPr>
        <p:spPr>
          <a:xfrm>
            <a:off x="1119989" y="6449415"/>
            <a:ext cx="7558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  <a:cs typeface="Arial" panose="020B0604020202020204" pitchFamily="34" charset="0"/>
              </a:rPr>
              <a:t>Chou </a:t>
            </a:r>
            <a:r>
              <a:rPr lang="en-US" sz="1400" b="1" dirty="0">
                <a:latin typeface="+mn-lt"/>
                <a:cs typeface="Arial" panose="020B0604020202020204" pitchFamily="34" charset="0"/>
              </a:rPr>
              <a:t>et al.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 “</a:t>
            </a:r>
            <a:r>
              <a:rPr lang="en-US" sz="1400" dirty="0" err="1">
                <a:latin typeface="+mn-lt"/>
                <a:cs typeface="Arial" panose="020B0604020202020204" pitchFamily="34" charset="0"/>
              </a:rPr>
              <a:t>SentiNet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: Detecting Localized Universal Attacks Against Deep Learning Systems”, 2018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3FC5B1-1F90-8649-9300-086A3EB24697}"/>
              </a:ext>
            </a:extLst>
          </p:cNvPr>
          <p:cNvGrpSpPr/>
          <p:nvPr/>
        </p:nvGrpSpPr>
        <p:grpSpPr>
          <a:xfrm>
            <a:off x="2045974" y="2685416"/>
            <a:ext cx="4789163" cy="1268730"/>
            <a:chOff x="2045974" y="2685416"/>
            <a:chExt cx="4789163" cy="1268730"/>
          </a:xfrm>
        </p:grpSpPr>
        <p:pic>
          <p:nvPicPr>
            <p:cNvPr id="3074" name="Picture 2" descr="page7image2176743904">
              <a:extLst>
                <a:ext uri="{FF2B5EF4-FFF2-40B4-BE49-F238E27FC236}">
                  <a16:creationId xmlns:a16="http://schemas.microsoft.com/office/drawing/2014/main" id="{3D9A8EF2-5BB0-8640-B568-7B8418615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6407" y="2685416"/>
              <a:ext cx="1268730" cy="1268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page7image2220574016">
              <a:extLst>
                <a:ext uri="{FF2B5EF4-FFF2-40B4-BE49-F238E27FC236}">
                  <a16:creationId xmlns:a16="http://schemas.microsoft.com/office/drawing/2014/main" id="{B8050FFC-F9A6-6D42-8BC6-2D4BD3738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974" y="2685416"/>
              <a:ext cx="1268730" cy="1268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682C0FD8-191E-3840-9200-9C75214E8123}"/>
                </a:ext>
              </a:extLst>
            </p:cNvPr>
            <p:cNvSpPr/>
            <p:nvPr/>
          </p:nvSpPr>
          <p:spPr>
            <a:xfrm>
              <a:off x="3680460" y="3051810"/>
              <a:ext cx="1520190" cy="51435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5310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4A4B-B492-5F4B-AD9A-53ACD676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27" y="479388"/>
            <a:ext cx="8188011" cy="650699"/>
          </a:xfrm>
        </p:spPr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FF68-1665-874D-BD6D-DDFD5D8237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8630" y="1211580"/>
            <a:ext cx="8188011" cy="5012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It seems so...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Generating a patch that </a:t>
            </a:r>
            <a:br>
              <a:rPr lang="en-US" dirty="0"/>
            </a:br>
            <a:r>
              <a:rPr lang="en-US" dirty="0"/>
              <a:t>avoids detection harms </a:t>
            </a:r>
            <a:br>
              <a:rPr lang="en-US" dirty="0"/>
            </a:br>
            <a:r>
              <a:rPr lang="en-US" dirty="0"/>
              <a:t>the patch’s universality</a:t>
            </a:r>
          </a:p>
          <a:p>
            <a:endParaRPr lang="en-US" dirty="0"/>
          </a:p>
          <a:p>
            <a:r>
              <a:rPr lang="en-US" dirty="0"/>
              <a:t>Also works for some forms of “</a:t>
            </a:r>
            <a:r>
              <a:rPr lang="en-US" dirty="0" err="1"/>
              <a:t>trojaning</a:t>
            </a:r>
            <a:r>
              <a:rPr lang="en-US" dirty="0"/>
              <a:t>” attacks</a:t>
            </a:r>
          </a:p>
          <a:p>
            <a:endParaRPr lang="en-US" dirty="0"/>
          </a:p>
          <a:p>
            <a:r>
              <a:rPr lang="en-US" dirty="0"/>
              <a:t>But:</a:t>
            </a:r>
          </a:p>
          <a:p>
            <a:pPr lvl="2">
              <a:buFontTx/>
              <a:buChar char="-"/>
            </a:pPr>
            <a:r>
              <a:rPr lang="en-US" dirty="0"/>
              <a:t>Very narrow threat model</a:t>
            </a:r>
          </a:p>
          <a:p>
            <a:pPr lvl="2">
              <a:buFontTx/>
              <a:buChar char="-"/>
            </a:pPr>
            <a:r>
              <a:rPr lang="en-US" dirty="0"/>
              <a:t>Somewhat complex system so hard to say if we’ve thought of all 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0F77F-AC16-2E4D-A127-00E884611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B5459-11F9-3244-9AEB-A92287F70F59}"/>
              </a:ext>
            </a:extLst>
          </p:cNvPr>
          <p:cNvSpPr txBox="1"/>
          <p:nvPr/>
        </p:nvSpPr>
        <p:spPr>
          <a:xfrm>
            <a:off x="1119989" y="6449415"/>
            <a:ext cx="7558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Chou </a:t>
            </a:r>
            <a:r>
              <a:rPr lang="en-US" sz="1400" b="1" dirty="0">
                <a:cs typeface="Arial" panose="020B0604020202020204" pitchFamily="34" charset="0"/>
              </a:rPr>
              <a:t>et al.</a:t>
            </a:r>
            <a:r>
              <a:rPr lang="en-US" sz="1400" dirty="0">
                <a:cs typeface="Arial" panose="020B0604020202020204" pitchFamily="34" charset="0"/>
              </a:rPr>
              <a:t> “</a:t>
            </a:r>
            <a:r>
              <a:rPr lang="en-US" sz="1400" dirty="0" err="1">
                <a:cs typeface="Arial" panose="020B0604020202020204" pitchFamily="34" charset="0"/>
              </a:rPr>
              <a:t>SentiNet</a:t>
            </a:r>
            <a:r>
              <a:rPr lang="en-US" sz="1400" dirty="0">
                <a:cs typeface="Arial" panose="020B0604020202020204" pitchFamily="34" charset="0"/>
              </a:rPr>
              <a:t>: Detecting Localized Universal Attacks Against Deep Learning Systems”, 2018</a:t>
            </a:r>
          </a:p>
        </p:txBody>
      </p:sp>
      <p:pic>
        <p:nvPicPr>
          <p:cNvPr id="4097" name="Picture 1" descr="page10image2177822688">
            <a:extLst>
              <a:ext uri="{FF2B5EF4-FFF2-40B4-BE49-F238E27FC236}">
                <a16:creationId xmlns:a16="http://schemas.microsoft.com/office/drawing/2014/main" id="{7FD20B55-9297-CA44-ADEC-463E2776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60" y="1274206"/>
            <a:ext cx="2873058" cy="21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35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401C6-603C-A949-953A-C69020C7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09" y="479388"/>
            <a:ext cx="8169929" cy="650699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07B19-EBC9-2840-98DB-EDE3040E57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709" y="1130087"/>
            <a:ext cx="8210871" cy="5012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“</a:t>
            </a:r>
            <a:r>
              <a:rPr lang="en-US" dirty="0" err="1"/>
              <a:t>expectimax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dirty="0"/>
              <a:t>” game has proven more challenging than expected</a:t>
            </a:r>
          </a:p>
          <a:p>
            <a:pPr lvl="2"/>
            <a:r>
              <a:rPr lang="en-US" dirty="0"/>
              <a:t>We shouldn’t forget that this is a “toy” problem</a:t>
            </a:r>
          </a:p>
          <a:p>
            <a:pPr lvl="3"/>
            <a:r>
              <a:rPr lang="en-US" dirty="0"/>
              <a:t>Solving it doesn’t get us secure ML (in most settings)</a:t>
            </a:r>
          </a:p>
          <a:p>
            <a:pPr lvl="2"/>
            <a:r>
              <a:rPr lang="en-US" dirty="0"/>
              <a:t>Current defenses break down as soon as one of the game’s assumptions is invalidated</a:t>
            </a:r>
          </a:p>
          <a:p>
            <a:pPr lvl="3"/>
            <a:r>
              <a:rPr lang="en-US" dirty="0"/>
              <a:t>E.g., robustness to more than one perturbation type</a:t>
            </a:r>
          </a:p>
          <a:p>
            <a:pPr lvl="2"/>
            <a:r>
              <a:rPr lang="en-US" dirty="0"/>
              <a:t>Over-optimizing a standard benchmark can be harmful</a:t>
            </a:r>
          </a:p>
          <a:p>
            <a:pPr lvl="3"/>
            <a:r>
              <a:rPr lang="en-US" dirty="0"/>
              <a:t>E.g., invariance adversarial examples</a:t>
            </a:r>
          </a:p>
          <a:p>
            <a:pPr lvl="2"/>
            <a:r>
              <a:rPr lang="en-US" dirty="0"/>
              <a:t>Thinking about real cyber-physical attacker constraints might lead to interesting defense ideas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089C2-D503-EB48-B01D-7D6314654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AFFAD6-17DF-0941-8DF8-E670DB5852A4}"/>
              </a:ext>
            </a:extLst>
          </p:cNvPr>
          <p:cNvSpPr/>
          <p:nvPr/>
        </p:nvSpPr>
        <p:spPr>
          <a:xfrm>
            <a:off x="446420" y="5810805"/>
            <a:ext cx="8169929" cy="6626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/>
              <a:t>Maybe we don’t need 10x more papers!</a:t>
            </a:r>
          </a:p>
        </p:txBody>
      </p:sp>
    </p:spTree>
    <p:extLst>
      <p:ext uri="{BB962C8B-B14F-4D97-AF65-F5344CB8AC3E}">
        <p14:creationId xmlns:p14="http://schemas.microsoft.com/office/powerpoint/2010/main" val="493604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2B40-774C-BC4A-8312-D24FD7A3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39" y="479388"/>
            <a:ext cx="8525710" cy="650699"/>
          </a:xfrm>
        </p:spPr>
        <p:txBody>
          <a:bodyPr/>
          <a:lstStyle/>
          <a:p>
            <a:r>
              <a:rPr lang="en-US" dirty="0"/>
              <a:t>Adversarial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8BDAC-ED7C-4346-9E5F-1E09C081D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F9FC0DB-5F08-A24B-8364-21F47D5C220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85751" y="3786155"/>
                <a:ext cx="8525710" cy="2708308"/>
              </a:xfrm>
            </p:spPr>
            <p:txBody>
              <a:bodyPr>
                <a:normAutofit fontScale="85000" lnSpcReduction="20000"/>
              </a:bodyPr>
              <a:lstStyle/>
              <a:p>
                <a:pPr marL="0" lvl="1" indent="0">
                  <a:buNone/>
                </a:pPr>
                <a:r>
                  <a:rPr lang="en-US" b="1" dirty="0">
                    <a:latin typeface="+mn-lt"/>
                  </a:rPr>
                  <a:t>How?</a:t>
                </a:r>
              </a:p>
              <a:p>
                <a:pPr lvl="2"/>
                <a:r>
                  <a:rPr lang="en-US" sz="2600" dirty="0">
                    <a:latin typeface="+mn-lt"/>
                  </a:rPr>
                  <a:t>Training </a:t>
                </a:r>
                <a:r>
                  <a:rPr lang="en-US" sz="2600" i="0" spc="20" dirty="0">
                    <a:solidFill>
                      <a:srgbClr val="000000"/>
                    </a:solidFill>
                    <a:latin typeface="+mn-lt"/>
                  </a:rPr>
                  <a:t>⟹</a:t>
                </a:r>
                <a:r>
                  <a:rPr lang="en-US" sz="2600" dirty="0">
                    <a:latin typeface="+mn-lt"/>
                  </a:rPr>
                  <a:t> “</a:t>
                </a:r>
                <a:r>
                  <a:rPr lang="en-US" sz="2600" dirty="0">
                    <a:solidFill>
                      <a:srgbClr val="0070C0"/>
                    </a:solidFill>
                    <a:latin typeface="+mn-lt"/>
                  </a:rPr>
                  <a:t>tweak model parameters</a:t>
                </a:r>
                <a:r>
                  <a:rPr lang="en-US" sz="2600" dirty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en-US" sz="2600" dirty="0">
                    <a:latin typeface="+mn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       )=</m:t>
                    </m:r>
                    <m:r>
                      <a:rPr lang="fr-CH" sz="26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𝑐𝑎𝑡</m:t>
                    </m:r>
                  </m:oMath>
                </a14:m>
                <a:r>
                  <a:rPr lang="en-US" sz="2600" i="0" dirty="0">
                    <a:latin typeface="+mn-lt"/>
                  </a:rPr>
                  <a:t>”</a:t>
                </a:r>
              </a:p>
              <a:p>
                <a:pPr lvl="2"/>
                <a:r>
                  <a:rPr lang="en-US" sz="2600" dirty="0">
                    <a:latin typeface="+mn-lt"/>
                  </a:rPr>
                  <a:t>Attacking </a:t>
                </a:r>
                <a:r>
                  <a:rPr lang="en-US" sz="2600" i="0" spc="20" dirty="0">
                    <a:solidFill>
                      <a:srgbClr val="000000"/>
                    </a:solidFill>
                    <a:latin typeface="+mn-lt"/>
                  </a:rPr>
                  <a:t>⟹</a:t>
                </a:r>
                <a:r>
                  <a:rPr lang="en-US" sz="2600" spc="20" dirty="0">
                    <a:solidFill>
                      <a:srgbClr val="000000"/>
                    </a:solidFill>
                    <a:latin typeface="+mn-lt"/>
                  </a:rPr>
                  <a:t> “</a:t>
                </a:r>
                <a:r>
                  <a:rPr lang="en-US" sz="2600" spc="20" dirty="0">
                    <a:solidFill>
                      <a:srgbClr val="0070C0"/>
                    </a:solidFill>
                    <a:latin typeface="+mn-lt"/>
                  </a:rPr>
                  <a:t>tweak input pixels</a:t>
                </a:r>
                <a:r>
                  <a:rPr lang="en-US" sz="2600" spc="20" dirty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en-US" sz="2600" spc="20" dirty="0">
                    <a:solidFill>
                      <a:srgbClr val="000000"/>
                    </a:solidFill>
                    <a:latin typeface="+mn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6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       )=</m:t>
                    </m:r>
                    <m:r>
                      <a:rPr lang="fr-CH" sz="26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𝑔𝑢𝑎𝑐𝑎𝑚𝑜𝑙𝑒</m:t>
                    </m:r>
                  </m:oMath>
                </a14:m>
                <a:r>
                  <a:rPr lang="en-US" sz="2600" dirty="0">
                    <a:latin typeface="+mn-lt"/>
                  </a:rPr>
                  <a:t>”</a:t>
                </a:r>
              </a:p>
              <a:p>
                <a:pPr lvl="2"/>
                <a:endParaRPr lang="en-US" dirty="0">
                  <a:latin typeface="+mn-lt"/>
                </a:endParaRPr>
              </a:p>
              <a:p>
                <a:pPr marL="0" lvl="1" indent="0">
                  <a:buNone/>
                </a:pPr>
                <a:r>
                  <a:rPr lang="en-US" b="1" dirty="0">
                    <a:latin typeface="+mn-lt"/>
                  </a:rPr>
                  <a:t>Why?</a:t>
                </a:r>
              </a:p>
              <a:p>
                <a:pPr lvl="2">
                  <a:spcBef>
                    <a:spcPts val="500"/>
                  </a:spcBef>
                </a:pPr>
                <a:r>
                  <a:rPr lang="en-US" sz="2600" dirty="0">
                    <a:latin typeface="+mn-lt"/>
                  </a:rPr>
                  <a:t>Concentration of measure in high dimensions? </a:t>
                </a:r>
                <a:br>
                  <a:rPr lang="en-US" sz="2600" dirty="0">
                    <a:latin typeface="+mn-lt"/>
                  </a:rPr>
                </a:b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[Gilmer et al., 2018, </a:t>
                </a:r>
                <a:r>
                  <a:rPr lang="en-US" sz="1600" dirty="0" err="1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Mahloujifar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 et al., 2018, Fawzi et al., 2018, Ford et al., 2019]</a:t>
                </a:r>
              </a:p>
              <a:p>
                <a:pPr lvl="2"/>
                <a:r>
                  <a:rPr lang="en-US" dirty="0">
                    <a:latin typeface="+mn-lt"/>
                  </a:rPr>
                  <a:t>Well generalizing “superficial” statistics? </a:t>
                </a:r>
                <a:br>
                  <a:rPr lang="en-US" dirty="0">
                    <a:latin typeface="+mn-lt"/>
                  </a:rPr>
                </a:b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[Jo &amp; </a:t>
                </a:r>
                <a:r>
                  <a:rPr lang="en-US" sz="1600" dirty="0" err="1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Bengio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 2017, Ilyas et al., 2019, Gilmer &amp; </a:t>
                </a:r>
                <a:r>
                  <a:rPr lang="en-US" sz="1600" dirty="0" err="1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Hendrycks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 2019]</a:t>
                </a:r>
              </a:p>
              <a:p>
                <a:pPr lvl="2"/>
                <a:endParaRPr lang="en-US" dirty="0">
                  <a:latin typeface="+mn-lt"/>
                </a:endParaRPr>
              </a:p>
              <a:p>
                <a:pPr lvl="2"/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F9FC0DB-5F08-A24B-8364-21F47D5C22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85751" y="3786155"/>
                <a:ext cx="8525710" cy="2708308"/>
              </a:xfrm>
              <a:blipFill>
                <a:blip r:embed="rId2"/>
                <a:stretch>
                  <a:fillRect l="-2232" t="-4206" r="-1042" b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6D32CA-5E85-B94B-80EB-44E5978BFA5C}"/>
              </a:ext>
            </a:extLst>
          </p:cNvPr>
          <p:cNvGrpSpPr/>
          <p:nvPr/>
        </p:nvGrpSpPr>
        <p:grpSpPr>
          <a:xfrm>
            <a:off x="1379272" y="1494155"/>
            <a:ext cx="1630575" cy="2006283"/>
            <a:chOff x="1379272" y="1494155"/>
            <a:chExt cx="1630575" cy="20062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3DF699-0C17-9943-A3E0-8180DF4C5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8110" y="1494155"/>
              <a:ext cx="1612900" cy="16129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FC753B-E050-2347-9080-51B10E2CA776}"/>
                </a:ext>
              </a:extLst>
            </p:cNvPr>
            <p:cNvSpPr txBox="1"/>
            <p:nvPr/>
          </p:nvSpPr>
          <p:spPr>
            <a:xfrm>
              <a:off x="1379272" y="3131106"/>
              <a:ext cx="1630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88% Tabby Cat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2588E6-B581-814A-B072-74DD83D7945B}"/>
              </a:ext>
            </a:extLst>
          </p:cNvPr>
          <p:cNvGrpSpPr/>
          <p:nvPr/>
        </p:nvGrpSpPr>
        <p:grpSpPr>
          <a:xfrm>
            <a:off x="6357867" y="4145728"/>
            <a:ext cx="912248" cy="664534"/>
            <a:chOff x="6357867" y="4145728"/>
            <a:chExt cx="912248" cy="66453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3929F8-76AF-E04E-94B8-0FB862E0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7867" y="4477995"/>
              <a:ext cx="332267" cy="33226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E2B49C5-A495-284D-9683-B2455CBCC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7848" y="4145728"/>
              <a:ext cx="332267" cy="332267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F92291-90FF-F44C-8353-2C9ADA805D69}"/>
              </a:ext>
            </a:extLst>
          </p:cNvPr>
          <p:cNvGrpSpPr/>
          <p:nvPr/>
        </p:nvGrpSpPr>
        <p:grpSpPr>
          <a:xfrm>
            <a:off x="3223260" y="1347522"/>
            <a:ext cx="5540556" cy="2152916"/>
            <a:chOff x="3223260" y="1347522"/>
            <a:chExt cx="5540556" cy="21529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78EF7A-1F0E-D345-A778-1ECD879C78B2}"/>
                </a:ext>
              </a:extLst>
            </p:cNvPr>
            <p:cNvSpPr txBox="1"/>
            <p:nvPr/>
          </p:nvSpPr>
          <p:spPr>
            <a:xfrm>
              <a:off x="7084574" y="1347522"/>
              <a:ext cx="16792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latin typeface="Cambria" panose="02040503050406030204" pitchFamily="18" charset="0"/>
                </a:rPr>
                <a:t>Szegedy</a:t>
              </a:r>
              <a:r>
                <a:rPr lang="en-US" sz="1200" dirty="0">
                  <a:latin typeface="Cambria" panose="02040503050406030204" pitchFamily="18" charset="0"/>
                </a:rPr>
                <a:t> et al., 2014</a:t>
              </a:r>
              <a:br>
                <a:rPr lang="en-US" sz="1200" dirty="0">
                  <a:latin typeface="Cambria" panose="02040503050406030204" pitchFamily="18" charset="0"/>
                </a:rPr>
              </a:br>
              <a:r>
                <a:rPr lang="en-US" sz="1200" dirty="0">
                  <a:latin typeface="Cambria" panose="02040503050406030204" pitchFamily="18" charset="0"/>
                </a:rPr>
                <a:t>Goodfellow et al., 2015</a:t>
              </a:r>
            </a:p>
            <a:p>
              <a:r>
                <a:rPr lang="en-US" sz="1200" dirty="0" err="1">
                  <a:latin typeface="Cambria" panose="02040503050406030204" pitchFamily="18" charset="0"/>
                </a:rPr>
                <a:t>Athalye</a:t>
              </a:r>
              <a:r>
                <a:rPr lang="en-US" sz="1200" dirty="0">
                  <a:latin typeface="Cambria" panose="02040503050406030204" pitchFamily="18" charset="0"/>
                </a:rPr>
                <a:t>, 2017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2939F27-E5C4-3243-83CD-99C7B3AA7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1674" y="1494155"/>
              <a:ext cx="1612900" cy="16129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081C55-B0BB-7C45-820C-70255F3909CF}"/>
                </a:ext>
              </a:extLst>
            </p:cNvPr>
            <p:cNvSpPr txBox="1"/>
            <p:nvPr/>
          </p:nvSpPr>
          <p:spPr>
            <a:xfrm>
              <a:off x="5448595" y="3131106"/>
              <a:ext cx="1795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99% Guacamole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8B9073A-9C74-B64C-9BA9-A2D7971C3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9833" y="1494155"/>
              <a:ext cx="650699" cy="650699"/>
            </a:xfrm>
            <a:prstGeom prst="rect">
              <a:avLst/>
            </a:prstGeom>
          </p:spPr>
        </p:pic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48DC30DA-1A23-474B-B31F-DFD12E3C2F4F}"/>
                </a:ext>
              </a:extLst>
            </p:cNvPr>
            <p:cNvSpPr/>
            <p:nvPr/>
          </p:nvSpPr>
          <p:spPr>
            <a:xfrm>
              <a:off x="3223260" y="2132771"/>
              <a:ext cx="2080260" cy="33610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lus 24">
              <a:extLst>
                <a:ext uri="{FF2B5EF4-FFF2-40B4-BE49-F238E27FC236}">
                  <a16:creationId xmlns:a16="http://schemas.microsoft.com/office/drawing/2014/main" id="{EC2E653B-8ADA-CC44-9BC5-E141BAEFBC35}"/>
                </a:ext>
              </a:extLst>
            </p:cNvPr>
            <p:cNvSpPr/>
            <p:nvPr/>
          </p:nvSpPr>
          <p:spPr>
            <a:xfrm>
              <a:off x="3668567" y="1673077"/>
              <a:ext cx="264690" cy="292856"/>
            </a:xfrm>
            <a:prstGeom prst="mathPlus">
              <a:avLst>
                <a:gd name="adj1" fmla="val 1082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749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FC7D-554F-544F-A69E-4C4747A2D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79388"/>
            <a:ext cx="8313738" cy="650699"/>
          </a:xfrm>
        </p:spPr>
        <p:txBody>
          <a:bodyPr/>
          <a:lstStyle/>
          <a:p>
            <a:r>
              <a:rPr lang="en-US" dirty="0"/>
              <a:t>Defenses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FC6B2-24C2-2947-81E7-3E2B8DF201A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48590" y="1211579"/>
                <a:ext cx="8858250" cy="528288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bunch of failed ones...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Adversarial Training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400" dirty="0" err="1">
                    <a:solidFill>
                      <a:schemeClr val="bg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Szegedy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et al., 2014, Goodfellow et al., 2015, </a:t>
                </a:r>
                <a:r>
                  <a:rPr lang="en-US" sz="1400" dirty="0" err="1">
                    <a:solidFill>
                      <a:schemeClr val="bg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Madry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et al., 2018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]</a:t>
                </a:r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2000" dirty="0"/>
                  <a:t>For each training input (</a:t>
                </a:r>
                <a:r>
                  <a:rPr lang="en-US" sz="2000" b="1" dirty="0"/>
                  <a:t>x</a:t>
                </a:r>
                <a:r>
                  <a:rPr lang="en-US" sz="2000" dirty="0"/>
                  <a:t>,</a:t>
                </a:r>
                <a:r>
                  <a:rPr lang="en-US" sz="2000" b="1" dirty="0"/>
                  <a:t> </a:t>
                </a:r>
                <a:r>
                  <a:rPr lang="en-US" sz="2000" dirty="0"/>
                  <a:t>y), find worst-case adversarial input </a:t>
                </a:r>
                <a:br>
                  <a:rPr lang="en-US" sz="2000" dirty="0"/>
                </a:br>
                <a:endParaRPr lang="en-US" sz="900" dirty="0"/>
              </a:p>
              <a:p>
                <a:pPr marL="344488" lvl="2" indent="0">
                  <a:buNone/>
                </a:pPr>
                <a:r>
                  <a:rPr lang="en-US" sz="2000" dirty="0"/>
                  <a:t>				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CH" sz="2000" i="1" dirty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’ 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CH" dirty="0">
                            <a:latin typeface="Cambria Math" panose="02040503050406030204" pitchFamily="18" charset="0"/>
                          </a:rPr>
                          <m:t>argmax</m:t>
                        </m:r>
                      </m:sup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CH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CH">
                            <a:latin typeface="Cambria Math" panose="02040503050406030204" pitchFamily="18" charset="0"/>
                          </a:rPr>
                          <m:t>Loss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fr-CH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sPre>
                  </m:oMath>
                </a14:m>
                <a:endParaRPr lang="en-US" sz="2400" dirty="0"/>
              </a:p>
              <a:p>
                <a:pPr marL="344488" lvl="2" indent="0">
                  <a:buNone/>
                </a:pPr>
                <a:endParaRPr lang="en-US" sz="1100" dirty="0"/>
              </a:p>
              <a:p>
                <a:pPr lvl="2">
                  <a:buFont typeface="Symbol" pitchFamily="2" charset="2"/>
                  <a:buChar char="Þ"/>
                </a:pPr>
                <a:r>
                  <a:rPr lang="en-US" sz="2000" dirty="0"/>
                  <a:t>Train the model on (</a:t>
                </a:r>
                <a:r>
                  <a:rPr lang="en-US" sz="2000" b="1" dirty="0"/>
                  <a:t>x</a:t>
                </a:r>
                <a:r>
                  <a:rPr lang="en-US" sz="2000" dirty="0"/>
                  <a:t>’, y)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Certified Defenses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[Raghunathan et al., 2018, Wong &amp; Kolter 2018]</a:t>
                </a:r>
              </a:p>
              <a:p>
                <a:pPr lvl="2">
                  <a:buFont typeface="Symbol" pitchFamily="2" charset="2"/>
                  <a:buChar char="Þ"/>
                </a:pPr>
                <a:r>
                  <a:rPr lang="en-US" dirty="0"/>
                  <a:t>Certificate of provable robustness for each point</a:t>
                </a:r>
              </a:p>
              <a:p>
                <a:pPr lvl="2">
                  <a:buFont typeface="Symbol" pitchFamily="2" charset="2"/>
                  <a:buChar char="Þ"/>
                </a:pPr>
                <a:r>
                  <a:rPr lang="en-US" dirty="0"/>
                  <a:t>Empirically weaker than adversarial training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FC6B2-24C2-2947-81E7-3E2B8DF201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48590" y="1211579"/>
                <a:ext cx="8858250" cy="5282883"/>
              </a:xfrm>
              <a:blipFill>
                <a:blip r:embed="rId2"/>
                <a:stretch>
                  <a:fillRect l="-2152" t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C3407-F065-FB40-9510-40F121467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982605-6F64-624A-B6EC-D763E761B249}"/>
              </a:ext>
            </a:extLst>
          </p:cNvPr>
          <p:cNvGrpSpPr/>
          <p:nvPr/>
        </p:nvGrpSpPr>
        <p:grpSpPr>
          <a:xfrm>
            <a:off x="3223261" y="3270247"/>
            <a:ext cx="4919027" cy="830997"/>
            <a:chOff x="4117021" y="3202467"/>
            <a:chExt cx="4919027" cy="830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036720-E458-8840-A9F7-43BDDA28B487}"/>
                </a:ext>
              </a:extLst>
            </p:cNvPr>
            <p:cNvSpPr txBox="1"/>
            <p:nvPr/>
          </p:nvSpPr>
          <p:spPr>
            <a:xfrm>
              <a:off x="6922925" y="3202467"/>
              <a:ext cx="2113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A set of allowable perturbations of </a:t>
              </a:r>
              <a:r>
                <a:rPr lang="en-US" sz="1600" b="1" dirty="0">
                  <a:solidFill>
                    <a:srgbClr val="FF0000"/>
                  </a:solidFill>
                </a:rPr>
                <a:t>x</a:t>
              </a:r>
              <a:br>
                <a:rPr lang="en-US" sz="1600" b="1" dirty="0">
                  <a:solidFill>
                    <a:srgbClr val="FF0000"/>
                  </a:solidFill>
                </a:rPr>
              </a:br>
              <a:r>
                <a:rPr lang="en-US" sz="1600" dirty="0">
                  <a:solidFill>
                    <a:srgbClr val="FF0000"/>
                  </a:solidFill>
                </a:rPr>
                <a:t>e.g., {</a:t>
              </a:r>
              <a:r>
                <a:rPr lang="en-US" sz="1600" b="1" dirty="0">
                  <a:solidFill>
                    <a:srgbClr val="FF0000"/>
                  </a:solidFill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</a:rPr>
                <a:t>’ : || </a:t>
              </a:r>
              <a:r>
                <a:rPr lang="en-US" sz="1600" b="1" dirty="0">
                  <a:solidFill>
                    <a:srgbClr val="FF0000"/>
                  </a:solidFill>
                </a:rPr>
                <a:t>x </a:t>
              </a:r>
              <a:r>
                <a:rPr lang="en-US" sz="1600" dirty="0">
                  <a:solidFill>
                    <a:srgbClr val="FF0000"/>
                  </a:solidFill>
                </a:rPr>
                <a:t>- </a:t>
              </a:r>
              <a:r>
                <a:rPr lang="en-US" sz="1600" b="1" dirty="0">
                  <a:solidFill>
                    <a:srgbClr val="FF0000"/>
                  </a:solidFill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</a:rPr>
                <a:t>’ ||</a:t>
              </a:r>
              <a:r>
                <a:rPr lang="en-US" sz="1600" baseline="-25000" dirty="0">
                  <a:solidFill>
                    <a:srgbClr val="FF0000"/>
                  </a:solidFill>
                </a:rPr>
                <a:t>∞</a:t>
              </a:r>
              <a:r>
                <a:rPr lang="en-US" sz="1600" dirty="0">
                  <a:solidFill>
                    <a:srgbClr val="FF0000"/>
                  </a:solidFill>
                </a:rPr>
                <a:t> ≤ </a:t>
              </a:r>
              <a:r>
                <a:rPr lang="en-US" sz="1600" dirty="0" err="1">
                  <a:solidFill>
                    <a:srgbClr val="FF0000"/>
                  </a:solidFill>
                </a:rPr>
                <a:t>ε</a:t>
              </a:r>
              <a:r>
                <a:rPr lang="en-US" sz="1600" dirty="0">
                  <a:solidFill>
                    <a:srgbClr val="FF0000"/>
                  </a:solidFill>
                </a:rPr>
                <a:t>}</a:t>
              </a:r>
            </a:p>
          </p:txBody>
        </p:sp>
        <p:cxnSp>
          <p:nvCxnSpPr>
            <p:cNvPr id="8" name="Elbow Connector 7">
              <a:extLst>
                <a:ext uri="{FF2B5EF4-FFF2-40B4-BE49-F238E27FC236}">
                  <a16:creationId xmlns:a16="http://schemas.microsoft.com/office/drawing/2014/main" id="{6185C65B-74E7-CC40-A7F9-BDAD17F78BCD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rot="10800000">
              <a:off x="4117021" y="3531870"/>
              <a:ext cx="2805905" cy="86096"/>
            </a:xfrm>
            <a:prstGeom prst="bentConnector3">
              <a:avLst>
                <a:gd name="adj1" fmla="val 98883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320085-F626-B341-9FE3-57226C381148}"/>
              </a:ext>
            </a:extLst>
          </p:cNvPr>
          <p:cNvGrpSpPr/>
          <p:nvPr/>
        </p:nvGrpSpPr>
        <p:grpSpPr>
          <a:xfrm>
            <a:off x="3337241" y="4170277"/>
            <a:ext cx="3606643" cy="476619"/>
            <a:chOff x="6446521" y="3915465"/>
            <a:chExt cx="3606643" cy="4766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B53EB2-1DF7-CA48-B10D-902807775615}"/>
                </a:ext>
              </a:extLst>
            </p:cNvPr>
            <p:cNvSpPr txBox="1"/>
            <p:nvPr/>
          </p:nvSpPr>
          <p:spPr>
            <a:xfrm>
              <a:off x="6800851" y="4053530"/>
              <a:ext cx="32523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Worst-case data augmentation</a:t>
              </a:r>
            </a:p>
          </p:txBody>
        </p: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160D2BD2-ADF7-CA47-9885-8078FADBF8E1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rot="10800000">
              <a:off x="6446521" y="3915465"/>
              <a:ext cx="354331" cy="307343"/>
            </a:xfrm>
            <a:prstGeom prst="bentConnector3">
              <a:avLst>
                <a:gd name="adj1" fmla="val 98387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872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EA913-35DF-2E48-9047-5D65FAE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10" y="479388"/>
            <a:ext cx="8423910" cy="650699"/>
          </a:xfrm>
        </p:spPr>
        <p:txBody>
          <a:bodyPr/>
          <a:lstStyle/>
          <a:p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baseline="-25000" dirty="0"/>
              <a:t> </a:t>
            </a:r>
            <a:r>
              <a:rPr lang="en-US" dirty="0"/>
              <a:t>robustness: An Over-studied Toy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1948A-0CE6-564E-AEA6-88E1FFE6A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55F993-44D2-1B40-9C75-B1BC64EC99C4}"/>
              </a:ext>
            </a:extLst>
          </p:cNvPr>
          <p:cNvGrpSpPr/>
          <p:nvPr/>
        </p:nvGrpSpPr>
        <p:grpSpPr>
          <a:xfrm>
            <a:off x="1184278" y="1110118"/>
            <a:ext cx="7638622" cy="2643246"/>
            <a:chOff x="1184278" y="1110118"/>
            <a:chExt cx="7638622" cy="26432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B43B4E-47BE-6941-904A-ABDE76153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4278" y="1819534"/>
              <a:ext cx="1422400" cy="1422400"/>
            </a:xfrm>
            <a:prstGeom prst="rect">
              <a:avLst/>
            </a:prstGeom>
          </p:spPr>
        </p:pic>
        <p:sp>
          <p:nvSpPr>
            <p:cNvPr id="7" name="Oval Callout 6">
              <a:extLst>
                <a:ext uri="{FF2B5EF4-FFF2-40B4-BE49-F238E27FC236}">
                  <a16:creationId xmlns:a16="http://schemas.microsoft.com/office/drawing/2014/main" id="{54B610D7-8D32-D841-B58F-17F29745A3DA}"/>
                </a:ext>
              </a:extLst>
            </p:cNvPr>
            <p:cNvSpPr/>
            <p:nvPr/>
          </p:nvSpPr>
          <p:spPr>
            <a:xfrm>
              <a:off x="2298909" y="1110118"/>
              <a:ext cx="6523991" cy="2067242"/>
            </a:xfrm>
            <a:prstGeom prst="wedgeEllipseCallout">
              <a:avLst>
                <a:gd name="adj1" fmla="val -47584"/>
                <a:gd name="adj2" fmla="val 28055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Neural networks aren’t robust. </a:t>
              </a:r>
              <a:br>
                <a:rPr lang="en-US" sz="1800" dirty="0">
                  <a:solidFill>
                    <a:schemeClr val="tx1"/>
                  </a:solidFill>
                </a:rPr>
              </a:br>
              <a:r>
                <a:rPr lang="en-US" sz="1800" dirty="0">
                  <a:solidFill>
                    <a:schemeClr val="tx1"/>
                  </a:solidFill>
                </a:rPr>
                <a:t>Consider this simple </a:t>
              </a:r>
              <a:r>
                <a:rPr lang="en-US" sz="1800" b="1" dirty="0">
                  <a:solidFill>
                    <a:schemeClr val="tx1"/>
                  </a:solidFill>
                </a:rPr>
                <a:t>“</a:t>
              </a:r>
              <a:r>
                <a:rPr lang="en-US" sz="1800" b="1" dirty="0" err="1">
                  <a:solidFill>
                    <a:schemeClr val="tx1"/>
                  </a:solidFill>
                </a:rPr>
                <a:t>expectimax</a:t>
              </a:r>
              <a:r>
                <a:rPr lang="en-US" sz="1800" b="1" dirty="0">
                  <a:solidFill>
                    <a:schemeClr val="tx1"/>
                  </a:solidFill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</a:rPr>
                <a:t>L</a:t>
              </a:r>
              <a:r>
                <a:rPr lang="en-US" sz="1800" b="1" baseline="-25000" dirty="0" err="1">
                  <a:solidFill>
                    <a:schemeClr val="tx1"/>
                  </a:solidFill>
                </a:rPr>
                <a:t>p</a:t>
              </a:r>
              <a:r>
                <a:rPr lang="en-US" sz="1800" b="1" dirty="0">
                  <a:solidFill>
                    <a:schemeClr val="tx1"/>
                  </a:solidFill>
                </a:rPr>
                <a:t>” </a:t>
              </a:r>
              <a:r>
                <a:rPr lang="en-US" sz="1800" dirty="0">
                  <a:solidFill>
                    <a:schemeClr val="tx1"/>
                  </a:solidFill>
                </a:rPr>
                <a:t>game: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800" dirty="0">
                  <a:solidFill>
                    <a:schemeClr val="tx1"/>
                  </a:solidFill>
                </a:rPr>
                <a:t>Sample random input from test set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800" dirty="0">
                  <a:solidFill>
                    <a:schemeClr val="tx1"/>
                  </a:solidFill>
                </a:rPr>
                <a:t>Adversary perturbs point within small </a:t>
              </a:r>
              <a:r>
                <a:rPr lang="en-US" sz="1800" dirty="0" err="1">
                  <a:solidFill>
                    <a:schemeClr val="tx1"/>
                  </a:solidFill>
                </a:rPr>
                <a:t>L</a:t>
              </a:r>
              <a:r>
                <a:rPr lang="en-US" sz="1800" baseline="-25000" dirty="0" err="1">
                  <a:solidFill>
                    <a:schemeClr val="tx1"/>
                  </a:solidFill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</a:rPr>
                <a:t>ball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800" dirty="0">
                  <a:solidFill>
                    <a:schemeClr val="tx1"/>
                  </a:solidFill>
                </a:rPr>
                <a:t>Defender classifies perturbed point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87666C-59B9-6041-A0CE-A5B868C3EA46}"/>
                </a:ext>
              </a:extLst>
            </p:cNvPr>
            <p:cNvSpPr txBox="1"/>
            <p:nvPr/>
          </p:nvSpPr>
          <p:spPr>
            <a:xfrm>
              <a:off x="1505102" y="3291699"/>
              <a:ext cx="793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784EEE-C1CD-EB4D-8FA9-53B844CA6384}"/>
              </a:ext>
            </a:extLst>
          </p:cNvPr>
          <p:cNvGrpSpPr/>
          <p:nvPr/>
        </p:nvGrpSpPr>
        <p:grpSpPr>
          <a:xfrm>
            <a:off x="180289" y="4026000"/>
            <a:ext cx="7454951" cy="2018585"/>
            <a:chOff x="180289" y="4026000"/>
            <a:chExt cx="7454951" cy="20185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5AF8C9-EE87-D746-B2DA-107898E36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5679" y="4503420"/>
              <a:ext cx="1879600" cy="10795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B2C656-11BC-A343-86F8-8E4F1E7C176E}"/>
                </a:ext>
              </a:extLst>
            </p:cNvPr>
            <p:cNvSpPr txBox="1"/>
            <p:nvPr/>
          </p:nvSpPr>
          <p:spPr>
            <a:xfrm>
              <a:off x="180289" y="5582920"/>
              <a:ext cx="3778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2019 and 1000+ papers later</a:t>
              </a:r>
            </a:p>
          </p:txBody>
        </p:sp>
        <p:sp>
          <p:nvSpPr>
            <p:cNvPr id="10" name="Oval Callout 9">
              <a:extLst>
                <a:ext uri="{FF2B5EF4-FFF2-40B4-BE49-F238E27FC236}">
                  <a16:creationId xmlns:a16="http://schemas.microsoft.com/office/drawing/2014/main" id="{DF72BB26-C0CC-E748-8B9B-CC20E9201D01}"/>
                </a:ext>
              </a:extLst>
            </p:cNvPr>
            <p:cNvSpPr/>
            <p:nvPr/>
          </p:nvSpPr>
          <p:spPr>
            <a:xfrm>
              <a:off x="2376649" y="4026000"/>
              <a:ext cx="5258591" cy="1057833"/>
            </a:xfrm>
            <a:prstGeom prst="wedgeEllipseCallout">
              <a:avLst>
                <a:gd name="adj1" fmla="val -48375"/>
                <a:gd name="adj2" fmla="val 49389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This was just a toy threat model ... Solving this won’t magically make ML more “secure”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220B375-83D3-D84A-A2A2-67A26E5C27BB}"/>
              </a:ext>
            </a:extLst>
          </p:cNvPr>
          <p:cNvSpPr txBox="1"/>
          <p:nvPr/>
        </p:nvSpPr>
        <p:spPr>
          <a:xfrm>
            <a:off x="537210" y="6543671"/>
            <a:ext cx="840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Ian Goodfellow, “The case for dynamic defenses against adversarial examples”,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SafeML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ICLR Workshop, 2019</a:t>
            </a:r>
          </a:p>
        </p:txBody>
      </p:sp>
    </p:spTree>
    <p:extLst>
      <p:ext uri="{BB962C8B-B14F-4D97-AF65-F5344CB8AC3E}">
        <p14:creationId xmlns:p14="http://schemas.microsoft.com/office/powerpoint/2010/main" val="2028399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3D78-FC4A-5B45-A79E-53918832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1006512"/>
          </a:xfrm>
        </p:spPr>
        <p:txBody>
          <a:bodyPr/>
          <a:lstStyle/>
          <a:p>
            <a:r>
              <a:rPr lang="en-US" dirty="0"/>
              <a:t>Limitations of the “</a:t>
            </a:r>
            <a:r>
              <a:rPr lang="en-US" dirty="0" err="1"/>
              <a:t>expectimax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dirty="0"/>
              <a:t>”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EFBBB-E079-1149-8010-0428BE63AE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8" y="1668780"/>
            <a:ext cx="7700963" cy="470983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Sample random input from test set</a:t>
            </a:r>
          </a:p>
          <a:p>
            <a:pPr marL="744538" lvl="2" indent="-514350"/>
            <a:r>
              <a:rPr lang="en-US" dirty="0">
                <a:solidFill>
                  <a:srgbClr val="FF0000"/>
                </a:solidFill>
              </a:rPr>
              <a:t>What if model has 99% accuracy and adversary always picks from the 1%? </a:t>
            </a:r>
            <a:r>
              <a:rPr lang="en-US" dirty="0"/>
              <a:t>(test-set attack,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[Gilmer et al., 2018]</a:t>
            </a:r>
            <a:r>
              <a:rPr lang="en-US" dirty="0"/>
              <a:t>)</a:t>
            </a:r>
          </a:p>
          <a:p>
            <a:pPr marL="230188" lvl="2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Adversary perturbs point within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baseline="-25000" dirty="0"/>
              <a:t> </a:t>
            </a:r>
            <a:r>
              <a:rPr lang="en-US" dirty="0"/>
              <a:t>ball</a:t>
            </a:r>
          </a:p>
          <a:p>
            <a:pPr marL="744538" lvl="2" indent="-514350"/>
            <a:r>
              <a:rPr lang="en-US" dirty="0">
                <a:solidFill>
                  <a:srgbClr val="FF0000"/>
                </a:solidFill>
              </a:rPr>
              <a:t>Why limit to one </a:t>
            </a:r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ball?</a:t>
            </a:r>
          </a:p>
          <a:p>
            <a:pPr marL="744538" lvl="2" indent="-514350"/>
            <a:r>
              <a:rPr lang="en-US" dirty="0">
                <a:solidFill>
                  <a:srgbClr val="FF0000"/>
                </a:solidFill>
              </a:rPr>
              <a:t>How do we choose the “right” </a:t>
            </a:r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ball?</a:t>
            </a:r>
          </a:p>
          <a:p>
            <a:pPr marL="744538" lvl="2" indent="-514350"/>
            <a:r>
              <a:rPr lang="en-US" dirty="0">
                <a:solidFill>
                  <a:srgbClr val="FF0000"/>
                </a:solidFill>
              </a:rPr>
              <a:t>Why “imperceptible” perturbations?</a:t>
            </a:r>
          </a:p>
          <a:p>
            <a:pPr marL="230188" lvl="2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Defender classifies perturbed point</a:t>
            </a:r>
          </a:p>
          <a:p>
            <a:pPr marL="744538" lvl="2" indent="-514350"/>
            <a:r>
              <a:rPr lang="en-US" dirty="0">
                <a:solidFill>
                  <a:srgbClr val="FF0000"/>
                </a:solidFill>
              </a:rPr>
              <a:t>Can the defender abstain? (attack detection)</a:t>
            </a:r>
          </a:p>
          <a:p>
            <a:pPr marL="744538" lvl="2" indent="-514350"/>
            <a:r>
              <a:rPr lang="en-US" dirty="0">
                <a:solidFill>
                  <a:srgbClr val="FF0000"/>
                </a:solidFill>
              </a:rPr>
              <a:t>Can the defender adapt?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526F4-5231-A741-9769-1F02EAF6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AF11FF-74F2-9747-98FE-73D9878BC71D}"/>
              </a:ext>
            </a:extLst>
          </p:cNvPr>
          <p:cNvSpPr txBox="1"/>
          <p:nvPr/>
        </p:nvSpPr>
        <p:spPr>
          <a:xfrm>
            <a:off x="537210" y="6543671"/>
            <a:ext cx="840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Ian Goodfellow, “The case for dynamic defenses against adversarial examples”,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SafeML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ICLR Workshop, 2019</a:t>
            </a:r>
          </a:p>
        </p:txBody>
      </p:sp>
    </p:spTree>
    <p:extLst>
      <p:ext uri="{BB962C8B-B14F-4D97-AF65-F5344CB8AC3E}">
        <p14:creationId xmlns:p14="http://schemas.microsoft.com/office/powerpoint/2010/main" val="1760338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147C6-3332-F749-A5CD-C91DEDDA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" y="479388"/>
            <a:ext cx="8721090" cy="1006512"/>
          </a:xfrm>
        </p:spPr>
        <p:txBody>
          <a:bodyPr/>
          <a:lstStyle/>
          <a:p>
            <a:r>
              <a:rPr lang="en-US" dirty="0"/>
              <a:t>A real-world example of the “</a:t>
            </a:r>
            <a:r>
              <a:rPr lang="en-US" dirty="0" err="1"/>
              <a:t>expectimax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dirty="0"/>
              <a:t>” threat model: Perceptual Ad-blocking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1D34-9BA6-7C42-9FF3-67823B4EE9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9560" y="1737360"/>
            <a:ext cx="8538700" cy="486917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Ad-blocker’s goal: classify images as ads</a:t>
            </a:r>
          </a:p>
          <a:p>
            <a:r>
              <a:rPr lang="en-US" dirty="0"/>
              <a:t>Attacker goals: </a:t>
            </a:r>
          </a:p>
          <a:p>
            <a:pPr lvl="2">
              <a:buFontTx/>
              <a:buChar char="-"/>
            </a:pPr>
            <a:r>
              <a:rPr lang="en-US" dirty="0"/>
              <a:t>Perturb ads to evade detection (False Negative)</a:t>
            </a:r>
          </a:p>
          <a:p>
            <a:pPr lvl="2">
              <a:buFontTx/>
              <a:buChar char="-"/>
            </a:pPr>
            <a:r>
              <a:rPr lang="en-US" dirty="0"/>
              <a:t>Perturb benign content to detect ad-blocker (False Positive)</a:t>
            </a:r>
          </a:p>
          <a:p>
            <a:pPr marL="0" indent="0">
              <a:buNone/>
            </a:pPr>
            <a:endParaRPr lang="en-US" sz="21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the attacker run a “test-set attack”?</a:t>
            </a:r>
          </a:p>
          <a:p>
            <a:pPr marL="744538" lvl="2" indent="-514350"/>
            <a:r>
              <a:rPr lang="en-US" dirty="0">
                <a:solidFill>
                  <a:srgbClr val="009051"/>
                </a:solidFill>
              </a:rPr>
              <a:t>No! (or ad designers have to create lots of random ads...)</a:t>
            </a:r>
          </a:p>
          <a:p>
            <a:pPr marL="744538" lvl="2" indent="-514350"/>
            <a:endParaRPr lang="en-US" sz="2100" dirty="0"/>
          </a:p>
          <a:p>
            <a:pPr marL="514350" lvl="1" indent="-514350">
              <a:buFont typeface="+mj-lt"/>
              <a:buAutoNum type="arabicPeriod" startAt="2"/>
            </a:pPr>
            <a:r>
              <a:rPr lang="en-US" dirty="0"/>
              <a:t>Should attacks be imperceptible?</a:t>
            </a:r>
          </a:p>
          <a:p>
            <a:pPr marL="744538" lvl="2" indent="-514350"/>
            <a:r>
              <a:rPr lang="en-US" dirty="0">
                <a:solidFill>
                  <a:srgbClr val="009051"/>
                </a:solidFill>
              </a:rPr>
              <a:t>Yes! The attack should not affect the website user</a:t>
            </a:r>
          </a:p>
          <a:p>
            <a:pPr marL="744538" lvl="2" indent="-514350"/>
            <a:r>
              <a:rPr lang="en-US" dirty="0">
                <a:solidFill>
                  <a:srgbClr val="FD6405"/>
                </a:solidFill>
              </a:rPr>
              <a:t>Still, many choices other than </a:t>
            </a:r>
            <a:r>
              <a:rPr lang="en-US" dirty="0" err="1">
                <a:solidFill>
                  <a:srgbClr val="FD6405"/>
                </a:solidFill>
              </a:rPr>
              <a:t>L</a:t>
            </a:r>
            <a:r>
              <a:rPr lang="en-US" baseline="-25000" dirty="0" err="1">
                <a:solidFill>
                  <a:srgbClr val="FD6405"/>
                </a:solidFill>
              </a:rPr>
              <a:t>p</a:t>
            </a:r>
            <a:r>
              <a:rPr lang="en-US" dirty="0">
                <a:solidFill>
                  <a:srgbClr val="FD6405"/>
                </a:solidFill>
              </a:rPr>
              <a:t> balls</a:t>
            </a:r>
          </a:p>
          <a:p>
            <a:pPr marL="344488" lvl="2" indent="0">
              <a:buNone/>
            </a:pPr>
            <a:endParaRPr lang="en-US" sz="2100" dirty="0"/>
          </a:p>
          <a:p>
            <a:pPr marL="514350" lvl="1" indent="-514350">
              <a:buFont typeface="+mj-lt"/>
              <a:buAutoNum type="arabicPeriod" startAt="2"/>
            </a:pPr>
            <a:r>
              <a:rPr lang="en-US" dirty="0"/>
              <a:t>Is detecting attacks enough?</a:t>
            </a:r>
          </a:p>
          <a:p>
            <a:pPr marL="744538" lvl="2" indent="-514350"/>
            <a:r>
              <a:rPr lang="en-US" dirty="0">
                <a:solidFill>
                  <a:srgbClr val="009051"/>
                </a:solidFill>
              </a:rPr>
              <a:t>No! Attackers can exploit FPs and FNs</a:t>
            </a:r>
          </a:p>
          <a:p>
            <a:pPr marL="744538" lvl="2" indent="-514350"/>
            <a:endParaRPr lang="en-US" dirty="0"/>
          </a:p>
          <a:p>
            <a:pPr lvl="2"/>
            <a:endParaRPr lang="en-US" dirty="0"/>
          </a:p>
          <a:p>
            <a:pPr marL="400050" lvl="1" indent="-514350">
              <a:buFont typeface="+mj-lt"/>
              <a:buAutoNum type="arabicPeriod" startAt="2"/>
            </a:pPr>
            <a:endParaRPr lang="en-US" dirty="0"/>
          </a:p>
          <a:p>
            <a:pPr marL="400050" lvl="1" indent="-514350">
              <a:buFont typeface="+mj-lt"/>
              <a:buAutoNum type="arabicPeriod" startAt="2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39B53-0B10-B24F-9FEF-1AA01AB74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FDCF9-F597-8048-8B3D-9E6941810D74}"/>
              </a:ext>
            </a:extLst>
          </p:cNvPr>
          <p:cNvSpPr txBox="1"/>
          <p:nvPr/>
        </p:nvSpPr>
        <p:spPr>
          <a:xfrm>
            <a:off x="836578" y="6425976"/>
            <a:ext cx="7679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AdVersarial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Perceptual Ad Blocking meets Adversarial Machine Learning”, CCS 2019</a:t>
            </a:r>
          </a:p>
        </p:txBody>
      </p:sp>
    </p:spTree>
    <p:extLst>
      <p:ext uri="{BB962C8B-B14F-4D97-AF65-F5344CB8AC3E}">
        <p14:creationId xmlns:p14="http://schemas.microsoft.com/office/powerpoint/2010/main" val="18583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3D78-FC4A-5B45-A79E-53918832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1006512"/>
          </a:xfrm>
        </p:spPr>
        <p:txBody>
          <a:bodyPr/>
          <a:lstStyle/>
          <a:p>
            <a:r>
              <a:rPr lang="en-US" dirty="0"/>
              <a:t>Limitations of the “</a:t>
            </a:r>
            <a:r>
              <a:rPr lang="en-US" dirty="0" err="1"/>
              <a:t>expectimax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dirty="0"/>
              <a:t>”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EFBBB-E079-1149-8010-0428BE63AE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8" y="1668780"/>
            <a:ext cx="7700963" cy="4554856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Sample random input from test set</a:t>
            </a:r>
          </a:p>
          <a:p>
            <a:pPr marL="230188" lvl="2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Adversary perturbs point within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baseline="-25000" dirty="0"/>
              <a:t> </a:t>
            </a:r>
            <a:r>
              <a:rPr lang="en-US" dirty="0"/>
              <a:t>ball</a:t>
            </a:r>
          </a:p>
          <a:p>
            <a:pPr marL="744538" lvl="2" indent="-514350"/>
            <a:r>
              <a:rPr lang="en-US" dirty="0">
                <a:solidFill>
                  <a:srgbClr val="FF0000"/>
                </a:solidFill>
              </a:rPr>
              <a:t>Why limit to one </a:t>
            </a:r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ball?</a:t>
            </a:r>
          </a:p>
          <a:p>
            <a:pPr marL="744538" lvl="2" indent="-514350"/>
            <a:r>
              <a:rPr lang="en-US" dirty="0">
                <a:solidFill>
                  <a:srgbClr val="FF0000"/>
                </a:solidFill>
              </a:rPr>
              <a:t>How do we choose the “right” </a:t>
            </a:r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ball?</a:t>
            </a:r>
          </a:p>
          <a:p>
            <a:pPr marL="744538" lvl="2" indent="-514350"/>
            <a:r>
              <a:rPr lang="en-US" dirty="0">
                <a:solidFill>
                  <a:srgbClr val="FF0000"/>
                </a:solidFill>
              </a:rPr>
              <a:t>Why “imperceptible” perturbations?</a:t>
            </a:r>
          </a:p>
          <a:p>
            <a:pPr marL="230188" lvl="2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Defender classifies perturbed point</a:t>
            </a:r>
          </a:p>
          <a:p>
            <a:pPr marL="744538" lvl="2" indent="-514350"/>
            <a:r>
              <a:rPr lang="en-US" dirty="0">
                <a:solidFill>
                  <a:srgbClr val="FF0000"/>
                </a:solidFill>
              </a:rPr>
              <a:t>Can the defender abstain? (attack detection)</a:t>
            </a:r>
          </a:p>
          <a:p>
            <a:pPr marL="573088"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526F4-5231-A741-9769-1F02EAF6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32577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3D78-FC4A-5B45-A79E-53918832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79388"/>
            <a:ext cx="7707862" cy="1006512"/>
          </a:xfrm>
        </p:spPr>
        <p:txBody>
          <a:bodyPr/>
          <a:lstStyle/>
          <a:p>
            <a:r>
              <a:rPr lang="en-US" dirty="0"/>
              <a:t>Limitations of the “</a:t>
            </a:r>
            <a:r>
              <a:rPr lang="en-US" dirty="0" err="1"/>
              <a:t>expectimax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dirty="0"/>
              <a:t>”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EFBBB-E079-1149-8010-0428BE63AE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5678" y="1668780"/>
            <a:ext cx="7700963" cy="4554856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Sample random input from test set</a:t>
            </a:r>
          </a:p>
          <a:p>
            <a:pPr marL="230188" lvl="2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Adversary perturbs point within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r>
              <a:rPr lang="en-US" baseline="-25000" dirty="0"/>
              <a:t> </a:t>
            </a:r>
            <a:r>
              <a:rPr lang="en-US" dirty="0"/>
              <a:t>ball</a:t>
            </a:r>
          </a:p>
          <a:p>
            <a:pPr marL="744538" lvl="2" indent="-514350"/>
            <a:r>
              <a:rPr lang="en-US" dirty="0">
                <a:solidFill>
                  <a:srgbClr val="FF0000"/>
                </a:solidFill>
              </a:rPr>
              <a:t>Why limit to one </a:t>
            </a:r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ball?</a:t>
            </a:r>
          </a:p>
          <a:p>
            <a:pPr marL="744538" lvl="2" indent="-514350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How do we choose the “right”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</a:t>
            </a:r>
            <a:r>
              <a:rPr lang="en-US" baseline="-25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ball?</a:t>
            </a:r>
          </a:p>
          <a:p>
            <a:pPr marL="744538" lvl="2" indent="-514350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Why “imperceptible” perturbations?</a:t>
            </a:r>
          </a:p>
          <a:p>
            <a:pPr marL="230188" lvl="2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Defender classifies perturbed point</a:t>
            </a:r>
          </a:p>
          <a:p>
            <a:pPr marL="744538" lvl="2" indent="-514350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Can the defender abstain? (attack detection)</a:t>
            </a:r>
          </a:p>
          <a:p>
            <a:pPr marL="573088"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526F4-5231-A741-9769-1F02EAF6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13E6D5-74F7-484E-B15D-5FF0E9020B73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74889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U_Preso_4x3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ford2" id="{06E91E6C-6B2A-4F46-846E-602A5BB9E12D}" vid="{5E64A965-E77B-434D-B071-E1789E42C2BE}"/>
    </a:ext>
  </a:extLst>
</a:theme>
</file>

<file path=ppt/theme/theme2.xml><?xml version="1.0" encoding="utf-8"?>
<a:theme xmlns:a="http://schemas.openxmlformats.org/drawingml/2006/main" name="SU_Template_Top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ford2" id="{06E91E6C-6B2A-4F46-846E-602A5BB9E12D}" vid="{B6AE6E83-346F-EE4A-91B5-A6FB5025A94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SU_Preso_4x3_v6</Template>
  <TotalTime>3028</TotalTime>
  <Words>1428</Words>
  <Application>Microsoft Macintosh PowerPoint</Application>
  <PresentationFormat>On-screen Show (4:3)</PresentationFormat>
  <Paragraphs>272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Cambria</vt:lpstr>
      <vt:lpstr>Cambria Math</vt:lpstr>
      <vt:lpstr>Source Sans Pro</vt:lpstr>
      <vt:lpstr>Source Sans Pro Semibold</vt:lpstr>
      <vt:lpstr>Symbol</vt:lpstr>
      <vt:lpstr>Wingdings</vt:lpstr>
      <vt:lpstr>SU_Preso_4x3_v6</vt:lpstr>
      <vt:lpstr>SU_Template_TopBar</vt:lpstr>
      <vt:lpstr>Developments in Adversarial Machine Learning</vt:lpstr>
      <vt:lpstr>Adversarial (Examples in) ML</vt:lpstr>
      <vt:lpstr>Adversarial Examples</vt:lpstr>
      <vt:lpstr>Defenses</vt:lpstr>
      <vt:lpstr>Lp robustness: An Over-studied Toy Problem?</vt:lpstr>
      <vt:lpstr>Limitations of the “expectimax Lp” Game</vt:lpstr>
      <vt:lpstr>A real-world example of the “expectimax Lp” threat model: Perceptual Ad-blocking</vt:lpstr>
      <vt:lpstr>Limitations of the “expectimax Lp” Game</vt:lpstr>
      <vt:lpstr>Limitations of the “expectimax Lp” Game</vt:lpstr>
      <vt:lpstr>Robustness for Multiple Perturbations</vt:lpstr>
      <vt:lpstr>The multi-perturbation robustness trade-off</vt:lpstr>
      <vt:lpstr>Empirical Evaluation</vt:lpstr>
      <vt:lpstr>Results</vt:lpstr>
      <vt:lpstr>MNIST and gradient masking</vt:lpstr>
      <vt:lpstr>Affine adversaries</vt:lpstr>
      <vt:lpstr>Limitations of the “expectimax Lp” Game</vt:lpstr>
      <vt:lpstr>Invariance Adversarial Examples</vt:lpstr>
      <vt:lpstr>Limitations of the “expectimax Lp” Game</vt:lpstr>
      <vt:lpstr>New Ideas for Defenses</vt:lpstr>
      <vt:lpstr>Can we detect such attacks?</vt:lpstr>
      <vt:lpstr>Does it work?</vt:lpstr>
      <vt:lpstr>Conclusions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Developments in Adversarial Machine Learning</dc:title>
  <dc:creator>florian.tramer@gmail.com</dc:creator>
  <dc:description>2012 PowerPoint template redesign</dc:description>
  <cp:lastModifiedBy>florian.tramer@gmail.com</cp:lastModifiedBy>
  <cp:revision>90</cp:revision>
  <cp:lastPrinted>2019-10-14T18:38:47Z</cp:lastPrinted>
  <dcterms:created xsi:type="dcterms:W3CDTF">2019-09-17T06:56:50Z</dcterms:created>
  <dcterms:modified xsi:type="dcterms:W3CDTF">2019-10-14T18:39:16Z</dcterms:modified>
</cp:coreProperties>
</file>