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31"/>
  </p:notesMasterIdLst>
  <p:handoutMasterIdLst>
    <p:handoutMasterId r:id="rId32"/>
  </p:handoutMasterIdLst>
  <p:sldIdLst>
    <p:sldId id="304" r:id="rId3"/>
    <p:sldId id="315" r:id="rId4"/>
    <p:sldId id="369" r:id="rId5"/>
    <p:sldId id="333" r:id="rId6"/>
    <p:sldId id="368" r:id="rId7"/>
    <p:sldId id="349" r:id="rId8"/>
    <p:sldId id="350" r:id="rId9"/>
    <p:sldId id="354" r:id="rId10"/>
    <p:sldId id="319" r:id="rId11"/>
    <p:sldId id="352" r:id="rId12"/>
    <p:sldId id="353" r:id="rId13"/>
    <p:sldId id="365" r:id="rId14"/>
    <p:sldId id="317" r:id="rId15"/>
    <p:sldId id="367" r:id="rId16"/>
    <p:sldId id="366" r:id="rId17"/>
    <p:sldId id="316" r:id="rId18"/>
    <p:sldId id="359" r:id="rId19"/>
    <p:sldId id="321" r:id="rId20"/>
    <p:sldId id="361" r:id="rId21"/>
    <p:sldId id="326" r:id="rId22"/>
    <p:sldId id="328" r:id="rId23"/>
    <p:sldId id="356" r:id="rId24"/>
    <p:sldId id="338" r:id="rId25"/>
    <p:sldId id="357" r:id="rId26"/>
    <p:sldId id="363" r:id="rId27"/>
    <p:sldId id="370" r:id="rId28"/>
    <p:sldId id="364" r:id="rId29"/>
    <p:sldId id="342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ource Sans Pro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340BCA-F848-6343-B425-58D001C192CC}">
          <p14:sldIdLst>
            <p14:sldId id="304"/>
            <p14:sldId id="315"/>
            <p14:sldId id="369"/>
            <p14:sldId id="333"/>
            <p14:sldId id="368"/>
            <p14:sldId id="349"/>
            <p14:sldId id="350"/>
            <p14:sldId id="354"/>
            <p14:sldId id="319"/>
            <p14:sldId id="352"/>
            <p14:sldId id="353"/>
            <p14:sldId id="365"/>
            <p14:sldId id="317"/>
            <p14:sldId id="367"/>
            <p14:sldId id="366"/>
            <p14:sldId id="316"/>
            <p14:sldId id="359"/>
            <p14:sldId id="321"/>
            <p14:sldId id="361"/>
            <p14:sldId id="326"/>
            <p14:sldId id="328"/>
            <p14:sldId id="356"/>
            <p14:sldId id="338"/>
            <p14:sldId id="357"/>
            <p14:sldId id="363"/>
            <p14:sldId id="370"/>
            <p14:sldId id="364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8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.tramer@gmail.com" initials="f" lastIdx="1" clrIdx="0">
    <p:extLst>
      <p:ext uri="{19B8F6BF-5375-455C-9EA6-DF929625EA0E}">
        <p15:presenceInfo xmlns:p15="http://schemas.microsoft.com/office/powerpoint/2012/main" userId="6ffb177aad5574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FF9300"/>
    <a:srgbClr val="E8EAEE"/>
    <a:srgbClr val="F1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12"/>
    <p:restoredTop sz="85008"/>
  </p:normalViewPr>
  <p:slideViewPr>
    <p:cSldViewPr snapToGrid="0" snapToObjects="1">
      <p:cViewPr varScale="1">
        <p:scale>
          <a:sx n="63" d="100"/>
          <a:sy n="63" d="100"/>
        </p:scale>
        <p:origin x="176" y="1192"/>
      </p:cViewPr>
      <p:guideLst>
        <p:guide pos="2880"/>
        <p:guide orient="horz" pos="1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444570-1807-7F4D-ABE3-6C543FC4D5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456A1-6634-164F-8EB8-06864814F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1A1BEF-1512-654E-9478-70945693218B}" type="datetimeFigureOut">
              <a:rPr lang="en-US" altLang="en-US"/>
              <a:pPr/>
              <a:t>11/10/19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31F8B-8788-CF42-B011-BEA34FA41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2B726-8B93-0C4E-80DF-6A3C3FAF6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93C84B6-78FB-0F44-A837-2E8DE39C60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B06FC0-A5CD-E54D-8FCE-EB4E07D1E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CB63-E90A-8C4B-9521-506B00C43C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48E2014-5D9A-954F-A6AC-3995E514D816}" type="datetimeFigureOut">
              <a:rPr lang="en-US" altLang="en-US"/>
              <a:pPr/>
              <a:t>11/10/19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9B313EE-B578-A14A-AB22-0A2E6B009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6720E5-5B7D-714E-B317-96A2B1DDD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A60AF-5498-3047-9A0F-0ADF3837F9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D34F1-8C93-5343-A8A9-095CACE76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4D1640-894C-2743-A05F-0E57BD186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4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know how to model human perceptibility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60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34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Tom’s post as an 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6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titles everywhere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20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85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34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025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=&gt; Active research, no satisfactory defenses yet</a:t>
            </a:r>
          </a:p>
          <a:p>
            <a:r>
              <a:rPr lang="en-US" dirty="0"/>
              <a:t>=&gt; try to prevent attacker from always being a step ahead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1640-894C-2743-A05F-0E57BD1863C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4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8EAD9E-72A3-944E-A035-9843ED48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7AB35320-660C-3448-ADB5-E97F4C32A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1664" y="4882754"/>
            <a:ext cx="1819275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787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634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none" spc="30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98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955679" y="1172818"/>
            <a:ext cx="7700963" cy="3494909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 sz="2800" baseline="0"/>
            </a:lvl1pPr>
            <a:lvl2pPr marL="457200" indent="-457200"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687388" indent="-342900">
              <a:buClr>
                <a:schemeClr val="bg2"/>
              </a:buClr>
              <a:buFont typeface="System Font Regular"/>
              <a:buChar char="&gt;"/>
              <a:defRPr sz="2000">
                <a:solidFill>
                  <a:schemeClr val="tx1"/>
                </a:solidFill>
              </a:defRPr>
            </a:lvl3pPr>
            <a:lvl4pPr marL="1030287" indent="-342900">
              <a:buClr>
                <a:schemeClr val="bg2"/>
              </a:buClr>
              <a:buFont typeface="System Font Regular"/>
              <a:buChar char="-"/>
              <a:defRPr sz="1800">
                <a:solidFill>
                  <a:schemeClr val="tx1"/>
                </a:solidFill>
              </a:defRPr>
            </a:lvl4pPr>
            <a:lvl5pPr marL="1258888" indent="-227013"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1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518E6B2-4DD5-C846-9A29-96DC3EA6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513" y="4870848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fld id="{AC13E6D5-74F7-484E-B15D-5FF0E9020B7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9" y="147967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748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63CDD7B-BE96-124A-A054-CD26BE013BBD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5C1A5D3-D414-0847-B000-D37850D384AC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06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6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4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8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4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7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9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53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DC734-7D37-F14F-8802-CED2863F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6" name="Picture 14" title="Stanford University">
            <a:extLst>
              <a:ext uri="{FF2B5EF4-FFF2-40B4-BE49-F238E27FC236}">
                <a16:creationId xmlns:a16="http://schemas.microsoft.com/office/drawing/2014/main" id="{C1671D62-0EF5-6A4D-A401-1D76F60E9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9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9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53851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9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310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A87051C5-A5E5-0D4E-9C4A-2382957B8D6F}"/>
              </a:ext>
            </a:extLst>
          </p:cNvPr>
          <p:cNvSpPr txBox="1">
            <a:spLocks/>
          </p:cNvSpPr>
          <p:nvPr/>
        </p:nvSpPr>
        <p:spPr>
          <a:xfrm>
            <a:off x="60325" y="8335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2801AAFE-D397-5447-BCC8-F71B8ECD31B4}" type="slidenum">
              <a:rPr lang="en-US" altLang="en-US" sz="100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151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6"/>
            <a:ext cx="7707862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4"/>
            <a:ext cx="7707313" cy="1816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004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1208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2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7"/>
            <a:ext cx="3787775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9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7"/>
            <a:ext cx="3779838" cy="18230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642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>
            <a:extLst>
              <a:ext uri="{FF2B5EF4-FFF2-40B4-BE49-F238E27FC236}">
                <a16:creationId xmlns:a16="http://schemas.microsoft.com/office/drawing/2014/main" id="{0DFD5114-4A61-E741-ACF1-13F116766D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4811316"/>
            <a:ext cx="2046288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997527-60D6-B948-8E32-E9D75AE7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1" title="Stanford University">
            <a:extLst>
              <a:ext uri="{FF2B5EF4-FFF2-40B4-BE49-F238E27FC236}">
                <a16:creationId xmlns:a16="http://schemas.microsoft.com/office/drawing/2014/main" id="{FCDF515B-1CCE-1D4D-BCF0-F2CF3C251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2888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21361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5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3A85C2-0FA9-EB42-B7BC-76BED5CF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807744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lt1"/>
              </a:solidFill>
              <a:latin typeface="Arial"/>
              <a:ea typeface="+mn-ea"/>
            </a:endParaRPr>
          </a:p>
        </p:txBody>
      </p:sp>
      <p:pic>
        <p:nvPicPr>
          <p:cNvPr id="7" name="Picture 10" title="Stanford University">
            <a:extLst>
              <a:ext uri="{FF2B5EF4-FFF2-40B4-BE49-F238E27FC236}">
                <a16:creationId xmlns:a16="http://schemas.microsoft.com/office/drawing/2014/main" id="{C47FEC19-42E5-E04F-B287-E1934F71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4882754"/>
            <a:ext cx="18176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9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9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232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>
            <a:extLst>
              <a:ext uri="{FF2B5EF4-FFF2-40B4-BE49-F238E27FC236}">
                <a16:creationId xmlns:a16="http://schemas.microsoft.com/office/drawing/2014/main" id="{DE278121-BDA7-3A4A-8B75-D23390B89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6" y="359569"/>
            <a:ext cx="77073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BCEF-37B7-824D-BA1B-CBFF9251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6" y="903685"/>
            <a:ext cx="7707313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3E4EC6-9B39-464E-95E9-784BB200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9" y="4811316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E7F07FF-867B-A34D-A038-6F97AD2BC2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9C5A5-5DEB-2444-B6D5-CB68E8002BF6}"/>
              </a:ext>
            </a:extLst>
          </p:cNvPr>
          <p:cNvSpPr/>
          <p:nvPr/>
        </p:nvSpPr>
        <p:spPr>
          <a:xfrm>
            <a:off x="0" y="0"/>
            <a:ext cx="457200" cy="5150644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</p:sldLayoutIdLst>
  <p:transition/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1CB1-865E-3743-B3AE-3C84855E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76" y="944704"/>
            <a:ext cx="7707313" cy="37635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EB6B97-942D-384E-8A2F-955FEBEC4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39" y="4821552"/>
            <a:ext cx="846137" cy="27265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AC13E6D5-74F7-484E-B15D-5FF0E9020B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92B06-537E-5449-B20E-ED500AB05667}"/>
              </a:ext>
            </a:extLst>
          </p:cNvPr>
          <p:cNvSpPr/>
          <p:nvPr/>
        </p:nvSpPr>
        <p:spPr>
          <a:xfrm>
            <a:off x="-11113" y="-1"/>
            <a:ext cx="9155113" cy="749383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8C1515"/>
              </a:solidFill>
              <a:latin typeface="Arial"/>
            </a:endParaRPr>
          </a:p>
        </p:txBody>
      </p:sp>
      <p:sp>
        <p:nvSpPr>
          <p:cNvPr id="5122" name="Title Placeholder 2">
            <a:extLst>
              <a:ext uri="{FF2B5EF4-FFF2-40B4-BE49-F238E27FC236}">
                <a16:creationId xmlns:a16="http://schemas.microsoft.com/office/drawing/2014/main" id="{293C94AA-7023-554C-8C62-296A7096B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49325" y="147943"/>
            <a:ext cx="77073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</p:sldLayoutIdLst>
  <p:transition/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Cambria" panose="02040503050406030204" pitchFamily="18" charset="0"/>
          <a:ea typeface="ＭＳ Ｐゴシック" charset="0"/>
          <a:cs typeface="Cambria" panose="02040503050406030204" pitchFamily="18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 cap="none" spc="20" baseline="0">
          <a:solidFill>
            <a:schemeClr val="tx1"/>
          </a:solidFill>
          <a:latin typeface="Cambria" panose="02040503050406030204" pitchFamily="18" charset="0"/>
          <a:ea typeface="ＭＳ Ｐゴシック" charset="0"/>
          <a:cs typeface="Cambria" panose="02040503050406030204" pitchFamily="18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i="1"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Cambria" panose="02040503050406030204" pitchFamily="18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tif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arxiv.org/abs/1811.03194" TargetMode="External"/><Relationship Id="rId4" Type="http://schemas.openxmlformats.org/officeDocument/2006/relationships/hyperlink" Target="https://github.com/ftramer/ad-versari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BlockOrigin/uAssets/issues/336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tif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71156310-A74E-7943-864C-A7C7E937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09613"/>
            <a:ext cx="8229600" cy="958417"/>
          </a:xfrm>
        </p:spPr>
        <p:txBody>
          <a:bodyPr/>
          <a:lstStyle/>
          <a:p>
            <a:r>
              <a:rPr lang="en-US" b="1" dirty="0" err="1"/>
              <a:t>AdVersarial</a:t>
            </a:r>
            <a:r>
              <a:rPr lang="en-US" b="1" dirty="0"/>
              <a:t>: Defeating Perceptual Ad Blocking with Adversarial Examples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A9653-A2B0-0B4A-AED5-E0E41BDFE7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2256" y="2131437"/>
            <a:ext cx="6059488" cy="2326264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</a:rPr>
              <a:t>Florian Tramèr</a:t>
            </a:r>
            <a:endParaRPr lang="en-US" dirty="0">
              <a:latin typeface="Cambria" panose="02040503050406030204" pitchFamily="18" charset="0"/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September 10</a:t>
            </a:r>
            <a:r>
              <a:rPr lang="en-US" baseline="30000" dirty="0">
                <a:latin typeface="Cambria" panose="02040503050406030204" pitchFamily="18" charset="0"/>
              </a:rPr>
              <a:t>th</a:t>
            </a:r>
            <a:r>
              <a:rPr lang="en-US" dirty="0">
                <a:latin typeface="Cambria" panose="02040503050406030204" pitchFamily="18" charset="0"/>
              </a:rPr>
              <a:t> 2019</a:t>
            </a:r>
          </a:p>
          <a:p>
            <a:pPr marL="0" indent="0" fontAlgn="auto"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  <a:p>
            <a:pPr marL="0" indent="0" fontAlgn="auto">
              <a:spcAft>
                <a:spcPts val="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Joint work with Pascal </a:t>
            </a:r>
            <a:r>
              <a:rPr lang="en-US" dirty="0" err="1">
                <a:latin typeface="Cambria" panose="02040503050406030204" pitchFamily="18" charset="0"/>
              </a:rPr>
              <a:t>Dupré</a:t>
            </a:r>
            <a:r>
              <a:rPr lang="en-US" dirty="0">
                <a:latin typeface="Cambria" panose="02040503050406030204" pitchFamily="18" charset="0"/>
              </a:rPr>
              <a:t>, Gili </a:t>
            </a:r>
            <a:r>
              <a:rPr lang="en-US" dirty="0" err="1">
                <a:latin typeface="Cambria" panose="02040503050406030204" pitchFamily="18" charset="0"/>
              </a:rPr>
              <a:t>Rusak</a:t>
            </a:r>
            <a:r>
              <a:rPr lang="en-US" dirty="0">
                <a:latin typeface="Cambria" panose="02040503050406030204" pitchFamily="18" charset="0"/>
              </a:rPr>
              <a:t>, Giancarlo Pellegrino and Dan </a:t>
            </a:r>
            <a:r>
              <a:rPr lang="en-US" dirty="0" err="1">
                <a:latin typeface="Cambria" panose="02040503050406030204" pitchFamily="18" charset="0"/>
              </a:rPr>
              <a:t>Boneh</a:t>
            </a:r>
            <a:endParaRPr lang="en-US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2EF2-A233-6F4E-8504-D94C3721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Page-Based Ad-Blocker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81CD-3C2E-C24E-A0D7-042C6D830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8" name="yolo_video.m4v">
            <a:hlinkClick r:id="" action="ppaction://media"/>
            <a:extLst>
              <a:ext uri="{FF2B5EF4-FFF2-40B4-BE49-F238E27FC236}">
                <a16:creationId xmlns:a16="http://schemas.microsoft.com/office/drawing/2014/main" id="{19C4565C-83C7-C042-B0F6-D1F43E5B8411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646" y="1692330"/>
            <a:ext cx="5378707" cy="2826288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2C12C7-3E5A-5748-9268-562F8D508D01}"/>
              </a:ext>
            </a:extLst>
          </p:cNvPr>
          <p:cNvSpPr txBox="1">
            <a:spLocks/>
          </p:cNvSpPr>
          <p:nvPr/>
        </p:nvSpPr>
        <p:spPr>
          <a:xfrm>
            <a:off x="948779" y="4618771"/>
            <a:ext cx="7700963" cy="5041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2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+mn-lt"/>
              </a:rPr>
              <a:t>Video taken from 5 websites </a:t>
            </a:r>
            <a:r>
              <a:rPr lang="en-US" sz="2000" i="1" dirty="0">
                <a:solidFill>
                  <a:srgbClr val="0070C0"/>
                </a:solidFill>
                <a:latin typeface="+mn-lt"/>
              </a:rPr>
              <a:t>not used during training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5E271-4E69-9C47-B7E8-6840B0C65F33}"/>
              </a:ext>
            </a:extLst>
          </p:cNvPr>
          <p:cNvSpPr/>
          <p:nvPr/>
        </p:nvSpPr>
        <p:spPr>
          <a:xfrm>
            <a:off x="955678" y="857499"/>
            <a:ext cx="77009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We trained a neural network to detect ads on </a:t>
            </a:r>
            <a:r>
              <a:rPr lang="en-US" sz="2200" dirty="0">
                <a:solidFill>
                  <a:srgbClr val="0070C0"/>
                </a:solidFill>
              </a:rPr>
              <a:t>news websites from all G20 nations</a:t>
            </a:r>
          </a:p>
        </p:txBody>
      </p:sp>
    </p:spTree>
    <p:extLst>
      <p:ext uri="{BB962C8B-B14F-4D97-AF65-F5344CB8AC3E}">
        <p14:creationId xmlns:p14="http://schemas.microsoft.com/office/powerpoint/2010/main" val="927167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ED2C8-4A16-E44F-BC9C-C3A4CC32EF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80" y="1594534"/>
            <a:ext cx="7700963" cy="2745008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Perceptual ad-blockers: how they work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Attacking perceptual ad-blockers</a:t>
            </a:r>
          </a:p>
          <a:p>
            <a:pPr lvl="1"/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Why defending is hard</a:t>
            </a:r>
          </a:p>
          <a:p>
            <a:pPr lvl="1"/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0BF3D-ECAA-CD45-B4E7-FB2239E41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F3E17-B495-814A-9D1F-660C7C47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801935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0EB70C-4A35-C84A-9FFE-0FD82B5D29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80" y="844952"/>
            <a:ext cx="7700963" cy="429854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8F00"/>
                </a:solidFill>
              </a:rPr>
              <a:t>ML works well on average </a:t>
            </a:r>
            <a:br>
              <a:rPr lang="en-US" dirty="0"/>
            </a:br>
            <a:r>
              <a:rPr lang="en-US" sz="2400" dirty="0"/>
              <a:t>≠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ML works well on adversarial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C14044-7F6D-0C45-BB3B-BBF00EB3A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B36C8A-A5F5-3245-A9C3-52014830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State of 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D15F0-2B39-8740-8E5C-CD3201E222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94" y="2442611"/>
            <a:ext cx="6428612" cy="18920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3FF962-2369-AE43-AA6A-CA1557BF85CB}"/>
              </a:ext>
            </a:extLst>
          </p:cNvPr>
          <p:cNvGrpSpPr/>
          <p:nvPr/>
        </p:nvGrpSpPr>
        <p:grpSpPr>
          <a:xfrm>
            <a:off x="1754519" y="3757304"/>
            <a:ext cx="4733668" cy="1113544"/>
            <a:chOff x="1754517" y="4978646"/>
            <a:chExt cx="4733668" cy="11135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CF17D5-0891-AC4C-9D6B-92B8E64137CE}"/>
                </a:ext>
              </a:extLst>
            </p:cNvPr>
            <p:cNvSpPr txBox="1"/>
            <p:nvPr/>
          </p:nvSpPr>
          <p:spPr>
            <a:xfrm>
              <a:off x="2070629" y="5630525"/>
              <a:ext cx="44175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*as long as there is no adversary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18EF8A-7A2D-7D4B-BD04-8EC616954A2F}"/>
                </a:ext>
              </a:extLst>
            </p:cNvPr>
            <p:cNvSpPr txBox="1"/>
            <p:nvPr/>
          </p:nvSpPr>
          <p:spPr>
            <a:xfrm>
              <a:off x="1754517" y="4978646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689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0796-7CDF-9841-9E27-FA49C7FD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C094C-5E47-6F45-86EC-C843F146A44F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765317" y="3108398"/>
                <a:ext cx="7891325" cy="1988647"/>
              </a:xfrm>
            </p:spPr>
            <p:txBody>
              <a:bodyPr>
                <a:normAutofit/>
              </a:bodyPr>
              <a:lstStyle/>
              <a:p>
                <a:pPr marL="0" lvl="1" indent="0">
                  <a:buNone/>
                </a:pPr>
                <a:endParaRPr lang="en-US" dirty="0"/>
              </a:p>
              <a:p>
                <a:pPr lvl="1"/>
                <a:r>
                  <a:rPr lang="en-US" b="1" dirty="0"/>
                  <a:t>How?</a:t>
                </a:r>
              </a:p>
              <a:p>
                <a:pPr lvl="2"/>
                <a:r>
                  <a:rPr lang="en-US" dirty="0"/>
                  <a:t>Training </a:t>
                </a:r>
                <a:r>
                  <a:rPr lang="en-US" i="0" spc="20" dirty="0">
                    <a:solidFill>
                      <a:srgbClr val="000000"/>
                    </a:solidFill>
                  </a:rPr>
                  <a:t>⟹</a:t>
                </a:r>
                <a:r>
                  <a:rPr lang="en-US" dirty="0"/>
                  <a:t> “</a:t>
                </a:r>
                <a:r>
                  <a:rPr lang="en-US" dirty="0">
                    <a:solidFill>
                      <a:srgbClr val="0070C0"/>
                    </a:solidFill>
                  </a:rPr>
                  <a:t>tweak model parameters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such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       )=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𝑝𝑎𝑛𝑑𝑎</m:t>
                    </m:r>
                  </m:oMath>
                </a14:m>
                <a:r>
                  <a:rPr lang="en-US" i="0" dirty="0"/>
                  <a:t>”</a:t>
                </a:r>
              </a:p>
              <a:p>
                <a:pPr lvl="2"/>
                <a:r>
                  <a:rPr lang="en-US" dirty="0"/>
                  <a:t>Attacking </a:t>
                </a:r>
                <a:r>
                  <a:rPr lang="en-US" i="0" spc="20" dirty="0">
                    <a:solidFill>
                      <a:srgbClr val="000000"/>
                    </a:solidFill>
                  </a:rPr>
                  <a:t>⟹</a:t>
                </a:r>
                <a:r>
                  <a:rPr lang="en-US" spc="20" dirty="0">
                    <a:solidFill>
                      <a:srgbClr val="000000"/>
                    </a:solidFill>
                  </a:rPr>
                  <a:t> “</a:t>
                </a:r>
                <a:r>
                  <a:rPr lang="en-US" spc="20" dirty="0">
                    <a:solidFill>
                      <a:srgbClr val="0070C0"/>
                    </a:solidFill>
                  </a:rPr>
                  <a:t>tweak input pixels</a:t>
                </a:r>
                <a:r>
                  <a:rPr lang="en-US" spc="20" dirty="0">
                    <a:solidFill>
                      <a:srgbClr val="C00000"/>
                    </a:solidFill>
                  </a:rPr>
                  <a:t> </a:t>
                </a:r>
                <a:r>
                  <a:rPr lang="en-US" spc="20" dirty="0">
                    <a:solidFill>
                      <a:srgbClr val="000000"/>
                    </a:solidFill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       )=</m:t>
                    </m:r>
                    <m:r>
                      <a:rPr lang="fr-CH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𝑔𝑖𝑏𝑏𝑜𝑛</m:t>
                    </m:r>
                  </m:oMath>
                </a14:m>
                <a:r>
                  <a:rPr lang="en-US" dirty="0"/>
                  <a:t>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C094C-5E47-6F45-86EC-C843F146A4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765317" y="3108398"/>
                <a:ext cx="7891325" cy="1988647"/>
              </a:xfrm>
              <a:blipFill>
                <a:blip r:embed="rId3"/>
                <a:stretch>
                  <a:fillRect l="-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40466-B70D-0D42-96E1-24E91702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DB1A8-7BAD-E041-9478-CA086F0A4351}"/>
              </a:ext>
            </a:extLst>
          </p:cNvPr>
          <p:cNvSpPr txBox="1"/>
          <p:nvPr/>
        </p:nvSpPr>
        <p:spPr>
          <a:xfrm>
            <a:off x="7210304" y="958902"/>
            <a:ext cx="167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mbria" panose="02040503050406030204" pitchFamily="18" charset="0"/>
              </a:rPr>
              <a:t>Szegedy</a:t>
            </a:r>
            <a:r>
              <a:rPr lang="en-US" sz="1200" dirty="0">
                <a:latin typeface="Cambria" panose="02040503050406030204" pitchFamily="18" charset="0"/>
              </a:rPr>
              <a:t> et al., 2014</a:t>
            </a:r>
            <a:br>
              <a:rPr lang="en-US" sz="1200" dirty="0">
                <a:latin typeface="Cambria" panose="02040503050406030204" pitchFamily="18" charset="0"/>
              </a:rPr>
            </a:br>
            <a:r>
              <a:rPr lang="en-US" sz="1200" dirty="0" err="1">
                <a:latin typeface="Cambria" panose="02040503050406030204" pitchFamily="18" charset="0"/>
              </a:rPr>
              <a:t>Goodfellow</a:t>
            </a:r>
            <a:r>
              <a:rPr lang="en-US" sz="1200" dirty="0">
                <a:latin typeface="Cambria" panose="02040503050406030204" pitchFamily="18" charset="0"/>
              </a:rPr>
              <a:t> et al., 2015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B1E381-5B42-9948-A0CC-775B1BA09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268" y="4033196"/>
            <a:ext cx="365036" cy="342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5EFC69-C28D-4748-AA5F-A3C59332C8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461" y="4395934"/>
            <a:ext cx="365036" cy="3426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06F8AC-E8F9-EF4D-BEE9-AE95A8320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419" y="988573"/>
            <a:ext cx="5708272" cy="2161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C2129C-CB60-314E-B6B6-1D7A84FB866A}"/>
                  </a:ext>
                </a:extLst>
              </p:cNvPr>
              <p:cNvSpPr txBox="1"/>
              <p:nvPr/>
            </p:nvSpPr>
            <p:spPr>
              <a:xfrm>
                <a:off x="3868747" y="2560836"/>
                <a:ext cx="1075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fr-CH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</m:t>
                      </m:r>
                      <m:f>
                        <m:fPr>
                          <m:type m:val="lin"/>
                          <m:ctrlP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CH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255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C2129C-CB60-314E-B6B6-1D7A84FB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747" y="2560836"/>
                <a:ext cx="1075615" cy="307777"/>
              </a:xfrm>
              <a:prstGeom prst="rect">
                <a:avLst/>
              </a:prstGeom>
              <a:blipFill>
                <a:blip r:embed="rId6"/>
                <a:stretch>
                  <a:fillRect t="-104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17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32F9CC-8559-D949-A3DE-75F7D0560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DABA2A-2A1C-1141-B5EE-E92C53B3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64" y="76964"/>
            <a:ext cx="8627164" cy="650699"/>
          </a:xfrm>
        </p:spPr>
        <p:txBody>
          <a:bodyPr/>
          <a:lstStyle/>
          <a:p>
            <a:r>
              <a:rPr lang="en-US" dirty="0"/>
              <a:t>Adversarial Examples: A Pervasive Phenomenon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6E5286-D97B-F545-963D-EEA2B193587B}"/>
              </a:ext>
            </a:extLst>
          </p:cNvPr>
          <p:cNvGrpSpPr/>
          <p:nvPr/>
        </p:nvGrpSpPr>
        <p:grpSpPr>
          <a:xfrm>
            <a:off x="2335435" y="3096697"/>
            <a:ext cx="1720244" cy="1774151"/>
            <a:chOff x="948776" y="4544530"/>
            <a:chExt cx="2307427" cy="2497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C0CB50-52C9-D145-A5CD-12C56AB49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9809" y="4544530"/>
              <a:ext cx="1913834" cy="22103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1CD8FA-2D12-624D-9B2C-275CA8B685F0}"/>
                </a:ext>
              </a:extLst>
            </p:cNvPr>
            <p:cNvSpPr txBox="1"/>
            <p:nvPr/>
          </p:nvSpPr>
          <p:spPr>
            <a:xfrm>
              <a:off x="948776" y="6210989"/>
              <a:ext cx="23074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Carlini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2016,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Cisse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2017,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Carlini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&amp; Wagner 2018)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9C6300-349B-3045-A71C-A884D65DB323}"/>
              </a:ext>
            </a:extLst>
          </p:cNvPr>
          <p:cNvGrpSpPr/>
          <p:nvPr/>
        </p:nvGrpSpPr>
        <p:grpSpPr>
          <a:xfrm>
            <a:off x="333832" y="909493"/>
            <a:ext cx="1746936" cy="3118498"/>
            <a:chOff x="129699" y="1202788"/>
            <a:chExt cx="1874231" cy="33245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562D62-B353-D645-9EE0-18FACEB24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47" y="1202788"/>
              <a:ext cx="1633534" cy="30112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AB1410-F1C1-124C-AE7E-D4BA462D8865}"/>
                </a:ext>
              </a:extLst>
            </p:cNvPr>
            <p:cNvSpPr txBox="1"/>
            <p:nvPr/>
          </p:nvSpPr>
          <p:spPr>
            <a:xfrm>
              <a:off x="129699" y="4188751"/>
              <a:ext cx="18742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(Sharif et al. 2016)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B2CE2-511F-3E48-861E-F1800ACE674B}"/>
              </a:ext>
            </a:extLst>
          </p:cNvPr>
          <p:cNvGrpSpPr/>
          <p:nvPr/>
        </p:nvGrpSpPr>
        <p:grpSpPr>
          <a:xfrm>
            <a:off x="2962742" y="909493"/>
            <a:ext cx="1913834" cy="2298700"/>
            <a:chOff x="4221480" y="1251318"/>
            <a:chExt cx="2032929" cy="26876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34AA3D-83AA-074B-9978-200028E24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2180" y="1251318"/>
              <a:ext cx="1771530" cy="233405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58999E-972E-6D44-80F1-B4689C2D7E66}"/>
                </a:ext>
              </a:extLst>
            </p:cNvPr>
            <p:cNvSpPr txBox="1"/>
            <p:nvPr/>
          </p:nvSpPr>
          <p:spPr>
            <a:xfrm>
              <a:off x="4221480" y="3600382"/>
              <a:ext cx="20329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err="1">
                  <a:latin typeface="Arial" panose="020B0604020202020204" pitchFamily="34" charset="0"/>
                  <a:cs typeface="Arial" panose="020B0604020202020204" pitchFamily="34" charset="0"/>
                </a:rPr>
                <a:t>Kurakin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 et al. 2016)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94E23F-9F6C-8340-B910-F9BDAE6B1A0B}"/>
              </a:ext>
            </a:extLst>
          </p:cNvPr>
          <p:cNvGrpSpPr/>
          <p:nvPr/>
        </p:nvGrpSpPr>
        <p:grpSpPr>
          <a:xfrm>
            <a:off x="6033537" y="909493"/>
            <a:ext cx="1748612" cy="1793312"/>
            <a:chOff x="6715168" y="1443619"/>
            <a:chExt cx="2021707" cy="22118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7A52A1-CF1F-FC47-894A-5CCA65969F12}"/>
                </a:ext>
              </a:extLst>
            </p:cNvPr>
            <p:cNvSpPr txBox="1"/>
            <p:nvPr/>
          </p:nvSpPr>
          <p:spPr>
            <a:xfrm>
              <a:off x="6715168" y="3316949"/>
              <a:ext cx="2021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Athalye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2018)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5B6109-6DC4-664F-8E7C-93473DA7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4585" y="1443619"/>
              <a:ext cx="1952995" cy="19494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DB5F75-A228-984E-BB9D-CAE68ED329D9}"/>
              </a:ext>
            </a:extLst>
          </p:cNvPr>
          <p:cNvGrpSpPr/>
          <p:nvPr/>
        </p:nvGrpSpPr>
        <p:grpSpPr>
          <a:xfrm>
            <a:off x="4829080" y="2868613"/>
            <a:ext cx="3445437" cy="2159792"/>
            <a:chOff x="3290391" y="3925633"/>
            <a:chExt cx="4101562" cy="265127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747E59-EFED-C343-B52D-2BB3CF2CBF2E}"/>
                </a:ext>
              </a:extLst>
            </p:cNvPr>
            <p:cNvGrpSpPr/>
            <p:nvPr/>
          </p:nvGrpSpPr>
          <p:grpSpPr>
            <a:xfrm>
              <a:off x="3290391" y="4247420"/>
              <a:ext cx="4101562" cy="2329492"/>
              <a:chOff x="3290391" y="4247420"/>
              <a:chExt cx="4101562" cy="232949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3A89A6B-76E7-2D4C-B625-78A426A25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4981" y="4247420"/>
                <a:ext cx="1494397" cy="165508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F96B5F4-1F33-9641-8C90-9236524A7C1C}"/>
                  </a:ext>
                </a:extLst>
              </p:cNvPr>
              <p:cNvSpPr txBox="1"/>
              <p:nvPr/>
            </p:nvSpPr>
            <p:spPr>
              <a:xfrm>
                <a:off x="3290391" y="5872435"/>
                <a:ext cx="20104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Eykholt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et al. 2017)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8BF64C-6011-9C4B-B23E-D97FD3E7455F}"/>
                  </a:ext>
                </a:extLst>
              </p:cNvPr>
              <p:cNvSpPr txBox="1"/>
              <p:nvPr/>
            </p:nvSpPr>
            <p:spPr>
              <a:xfrm>
                <a:off x="5357422" y="6238358"/>
                <a:ext cx="20345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Eykholt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al.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2018)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575F11-971E-1044-BDF9-850582C1F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1047" y="3925633"/>
              <a:ext cx="1574800" cy="229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736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2765E-0CB4-7D40-8349-FA18F651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D990C8-C44D-EF4A-8421-6AD6080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(Meaningful) Defenses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4A79D-9D61-2747-80DA-357E2D14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47" y="1042779"/>
            <a:ext cx="5299105" cy="36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661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F78B-E898-D142-9F0E-B97B93FC6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AD26E7-FF57-C24A-8514-A5244528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57" y="1655262"/>
            <a:ext cx="8621885" cy="128170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Adversarial Examples for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Page-Based Perceptual Ad-Blockers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93B08-8ACD-CE48-BF73-853A17FC9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529" y="3097825"/>
            <a:ext cx="1708940" cy="12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00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B6872-EC8F-7444-939C-514B5B76A6B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1182" y="1030147"/>
            <a:ext cx="7700963" cy="4076509"/>
          </a:xfrm>
        </p:spPr>
        <p:txBody>
          <a:bodyPr>
            <a:normAutofit/>
          </a:bodyPr>
          <a:lstStyle/>
          <a:p>
            <a:pPr lvl="1"/>
            <a:r>
              <a:rPr lang="en-US" b="1" u="sng" dirty="0"/>
              <a:t>Goal</a:t>
            </a:r>
            <a:r>
              <a:rPr lang="en-US" b="1" dirty="0"/>
              <a:t>: Make ads unrecognizable by ad-blocker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Adversary = </a:t>
            </a:r>
            <a:r>
              <a:rPr lang="en-US" dirty="0">
                <a:solidFill>
                  <a:srgbClr val="0070C0"/>
                </a:solidFill>
              </a:rPr>
              <a:t>Website publisher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Other adversaries exist (e.g., Ad-Network)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422C4-45A2-7046-B520-F4E7D67A9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518018-A193-6748-AF08-B8D7F0F3F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Ad-Block Evasion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859A6-F9D8-5049-AE93-07659B748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39" y="1802741"/>
            <a:ext cx="451977" cy="4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5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BAAA-E8F2-D941-A870-E3763CE5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Evasion: Universal Transparent Overlay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B4538-8A47-DC42-A83E-284F8CCCF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26903-7D29-BB45-8006-382F228BE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26536"/>
            <a:ext cx="4203398" cy="1807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ED0A58-D6BE-E849-A3CF-A873C7499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70" y="1328377"/>
            <a:ext cx="3874237" cy="1809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CFE984-AC9B-4240-B788-F5727BE365A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56" y="1328377"/>
            <a:ext cx="3874237" cy="1809271"/>
          </a:xfr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B31436-F92E-9C45-947D-A9DC922F5DA6}"/>
              </a:ext>
            </a:extLst>
          </p:cNvPr>
          <p:cNvSpPr txBox="1"/>
          <p:nvPr/>
        </p:nvSpPr>
        <p:spPr>
          <a:xfrm>
            <a:off x="3992137" y="3147712"/>
            <a:ext cx="515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</a:rPr>
              <a:t>Use HTML </a:t>
            </a:r>
            <a:r>
              <a:rPr lang="en-US" sz="1600" i="1" dirty="0">
                <a:latin typeface="Cambria" panose="02040503050406030204" pitchFamily="18" charset="0"/>
              </a:rPr>
              <a:t>tiling</a:t>
            </a:r>
            <a:r>
              <a:rPr lang="en-US" sz="1600" dirty="0">
                <a:latin typeface="Cambria" panose="02040503050406030204" pitchFamily="18" charset="0"/>
              </a:rPr>
              <a:t> to minimize perturbation size (20 KB)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02566D-F173-A74E-B739-B08925D5405F}"/>
              </a:ext>
            </a:extLst>
          </p:cNvPr>
          <p:cNvSpPr txBox="1"/>
          <p:nvPr/>
        </p:nvSpPr>
        <p:spPr>
          <a:xfrm>
            <a:off x="652085" y="3606921"/>
            <a:ext cx="772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100% success rate 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on 20 webpages not used to create the overlay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The attack is 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universal</a:t>
            </a:r>
            <a:r>
              <a:rPr lang="en-US" sz="20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the overlay is computed once and works for all (or most) websites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cs typeface="Arial" panose="020B0604020202020204" pitchFamily="34" charset="0"/>
              </a:rPr>
              <a:t>Attack can be made more stealthy without relying on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54A1F-14FF-F84F-8118-40AA63D3D5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956" y="1328377"/>
            <a:ext cx="875947" cy="5230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E102307-8FB5-3848-83F1-8E262B3E8A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956" y="1780670"/>
            <a:ext cx="875947" cy="51881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AAF174D-BF8E-714B-8652-AECDA8F92CF4}"/>
              </a:ext>
            </a:extLst>
          </p:cNvPr>
          <p:cNvGrpSpPr/>
          <p:nvPr/>
        </p:nvGrpSpPr>
        <p:grpSpPr>
          <a:xfrm>
            <a:off x="326184" y="2236223"/>
            <a:ext cx="882719" cy="901424"/>
            <a:chOff x="2421095" y="4670683"/>
            <a:chExt cx="882719" cy="90142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DC40E54-8E2F-A143-9DE4-D6A6D31C4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4670683"/>
              <a:ext cx="882719" cy="51881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7CD4A9C-50A0-B34F-A2CE-BFD66F94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5053295"/>
              <a:ext cx="882719" cy="518812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110EF78-6E24-2345-8AF1-C38B4DB99404}"/>
              </a:ext>
            </a:extLst>
          </p:cNvPr>
          <p:cNvGrpSpPr/>
          <p:nvPr/>
        </p:nvGrpSpPr>
        <p:grpSpPr>
          <a:xfrm>
            <a:off x="1161085" y="1328376"/>
            <a:ext cx="882719" cy="1809270"/>
            <a:chOff x="2421095" y="3767119"/>
            <a:chExt cx="882719" cy="180927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1192AD-E1D5-4F43-87FB-09B5D010C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7867" y="3767119"/>
              <a:ext cx="875947" cy="51881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51786BD-A8BC-2C4F-A64D-B6F3ECE17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7867" y="4215130"/>
              <a:ext cx="875947" cy="51881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03378F6-9474-E748-AA32-54867415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4670683"/>
              <a:ext cx="882719" cy="51881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A60E1F-EAD2-E146-9F0E-9A902BEE1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21095" y="5053294"/>
              <a:ext cx="882719" cy="523095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2E91D57-184E-1443-A85F-F01DC51370F7}"/>
              </a:ext>
            </a:extLst>
          </p:cNvPr>
          <p:cNvGrpSpPr/>
          <p:nvPr/>
        </p:nvGrpSpPr>
        <p:grpSpPr>
          <a:xfrm>
            <a:off x="1959467" y="1326838"/>
            <a:ext cx="2246033" cy="1812346"/>
            <a:chOff x="4054378" y="3761298"/>
            <a:chExt cx="2246033" cy="181234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B5E8B90-0B6C-0D47-A9B7-7D87007FE7A4}"/>
                </a:ext>
              </a:extLst>
            </p:cNvPr>
            <p:cNvGrpSpPr/>
            <p:nvPr/>
          </p:nvGrpSpPr>
          <p:grpSpPr>
            <a:xfrm>
              <a:off x="4054378" y="3762836"/>
              <a:ext cx="882719" cy="1809270"/>
              <a:chOff x="2421095" y="3767119"/>
              <a:chExt cx="882719" cy="180927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9CA9FDC6-50BF-AE41-85B5-2465D534E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1D557D-97E7-7B43-A3E9-1E567B355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87B3D6A-5A10-C940-B4EB-3474C1DD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66F5B57-1F3F-8744-B6D7-9B6D4C09D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3094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5739170-CF8C-E24F-BBDB-2CAC78D185D6}"/>
                </a:ext>
              </a:extLst>
            </p:cNvPr>
            <p:cNvGrpSpPr/>
            <p:nvPr/>
          </p:nvGrpSpPr>
          <p:grpSpPr>
            <a:xfrm>
              <a:off x="4735188" y="3762836"/>
              <a:ext cx="882719" cy="1809270"/>
              <a:chOff x="2421095" y="3767119"/>
              <a:chExt cx="882719" cy="180927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C06C40E-1505-704D-A1F0-943DA710B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D61943EE-0CD8-7244-AAE4-222AAB04E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0CCA4E27-F5A7-1D47-B453-DA97328CE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09001DC-B54F-C548-82C2-056E07F47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3094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EC24CB2-0CE3-7041-9EAB-95D37D89FD53}"/>
                </a:ext>
              </a:extLst>
            </p:cNvPr>
            <p:cNvGrpSpPr/>
            <p:nvPr/>
          </p:nvGrpSpPr>
          <p:grpSpPr>
            <a:xfrm>
              <a:off x="5417692" y="3761298"/>
              <a:ext cx="882719" cy="1812346"/>
              <a:chOff x="2421095" y="3767119"/>
              <a:chExt cx="882719" cy="1812346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7E31C01-5A41-7F43-B5EC-930122D21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3767119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A1581F38-49A5-6540-9C2B-8EC461D12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7867" y="4215130"/>
                <a:ext cx="875947" cy="518812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53729FB9-213F-5C42-B92F-B653BA74F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4670683"/>
                <a:ext cx="882719" cy="518812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A2B7EA7F-7954-CF48-8EDA-8B360FBBD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421095" y="5053295"/>
                <a:ext cx="882719" cy="526170"/>
              </a:xfrm>
              <a:prstGeom prst="rect">
                <a:avLst/>
              </a:prstGeom>
            </p:spPr>
          </p:pic>
        </p:grpSp>
      </p:grpSp>
      <p:sp>
        <p:nvSpPr>
          <p:cNvPr id="92" name="Content Placeholder 1">
            <a:extLst>
              <a:ext uri="{FF2B5EF4-FFF2-40B4-BE49-F238E27FC236}">
                <a16:creationId xmlns:a16="http://schemas.microsoft.com/office/drawing/2014/main" id="{4CF52B86-05AA-A448-94AF-C1E24660A3E9}"/>
              </a:ext>
            </a:extLst>
          </p:cNvPr>
          <p:cNvSpPr txBox="1">
            <a:spLocks/>
          </p:cNvSpPr>
          <p:nvPr/>
        </p:nvSpPr>
        <p:spPr>
          <a:xfrm>
            <a:off x="707935" y="752955"/>
            <a:ext cx="7700963" cy="126038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dirty="0">
                <a:cs typeface="Arial" panose="020B0604020202020204" pitchFamily="34" charset="0"/>
              </a:rPr>
              <a:t>Web publisher perturbs every rendered pixel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B9229A0-2AF0-734A-8E5B-F103D421E7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0351" y="1444416"/>
            <a:ext cx="875947" cy="5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0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DE95D-E91A-834B-B0BF-066AA6EC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E60127-6255-B440-A3D0-5B97DE7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Ad-Block Detection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B13261C-195B-0749-BFE8-441C503082AE}"/>
              </a:ext>
            </a:extLst>
          </p:cNvPr>
          <p:cNvSpPr txBox="1">
            <a:spLocks/>
          </p:cNvSpPr>
          <p:nvPr/>
        </p:nvSpPr>
        <p:spPr>
          <a:xfrm>
            <a:off x="955679" y="814039"/>
            <a:ext cx="7700963" cy="40568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u="sng" dirty="0"/>
              <a:t>Goal</a:t>
            </a:r>
            <a:r>
              <a:rPr lang="en-US" b="1" dirty="0"/>
              <a:t>: Trigger ad-blocker on “honeypot” content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Detect ad-blocking </a:t>
            </a:r>
            <a:r>
              <a:rPr lang="en-US" dirty="0"/>
              <a:t>in client-side JavaScript or on server</a:t>
            </a:r>
          </a:p>
          <a:p>
            <a:pPr lvl="2"/>
            <a:r>
              <a:rPr lang="en-US" dirty="0"/>
              <a:t>Applicability of these attacks depends on ad-blocker 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Adversary = </a:t>
            </a:r>
            <a:r>
              <a:rPr lang="en-US" dirty="0">
                <a:solidFill>
                  <a:srgbClr val="0070C0"/>
                </a:solidFill>
              </a:rPr>
              <a:t>Website publisher</a:t>
            </a:r>
          </a:p>
          <a:p>
            <a:pPr lvl="2"/>
            <a:r>
              <a:rPr lang="en-US" dirty="0">
                <a:solidFill>
                  <a:srgbClr val="008F00"/>
                </a:solidFill>
              </a:rPr>
              <a:t>Use client-side JavaScript to detect DOM changes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35B674-CC3A-F44B-BEDF-9B31F2B8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109" y="2022093"/>
            <a:ext cx="2730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11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8BDAC-ED7C-4346-9E5F-1E09C081D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7863" y="4779963"/>
            <a:ext cx="846137" cy="363537"/>
          </a:xfrm>
        </p:spPr>
        <p:txBody>
          <a:bodyPr/>
          <a:lstStyle/>
          <a:p>
            <a:fld id="{AC13E6D5-74F7-484E-B15D-5FF0E9020B73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8B8218-00D7-A247-BDB6-E88E6ECC95C9}"/>
              </a:ext>
            </a:extLst>
          </p:cNvPr>
          <p:cNvGrpSpPr/>
          <p:nvPr/>
        </p:nvGrpSpPr>
        <p:grpSpPr>
          <a:xfrm>
            <a:off x="6487671" y="3450743"/>
            <a:ext cx="1662660" cy="1544790"/>
            <a:chOff x="6305568" y="4765910"/>
            <a:chExt cx="1883338" cy="18822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F57064-4E0B-C242-97F8-883F22396C7F}"/>
                </a:ext>
              </a:extLst>
            </p:cNvPr>
            <p:cNvSpPr/>
            <p:nvPr/>
          </p:nvSpPr>
          <p:spPr>
            <a:xfrm>
              <a:off x="6305568" y="4765910"/>
              <a:ext cx="1883338" cy="188222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A9BBCA-F033-CA47-9938-321918708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5339" y="4967675"/>
              <a:ext cx="508000" cy="4699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BACF87-E2A9-284C-B67F-A7BADBFE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539" y="6068211"/>
              <a:ext cx="1371600" cy="2286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F0AB0F-D856-FA4B-8A9C-2EC240A3F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115" b="-4481"/>
            <a:stretch/>
          </p:blipFill>
          <p:spPr>
            <a:xfrm>
              <a:off x="6534644" y="5564046"/>
              <a:ext cx="1529855" cy="362247"/>
            </a:xfrm>
            <a:prstGeom prst="rect">
              <a:avLst/>
            </a:prstGeom>
          </p:spPr>
        </p:pic>
      </p:grpSp>
      <p:sp>
        <p:nvSpPr>
          <p:cNvPr id="34" name="Title 33">
            <a:extLst>
              <a:ext uri="{FF2B5EF4-FFF2-40B4-BE49-F238E27FC236}">
                <a16:creationId xmlns:a16="http://schemas.microsoft.com/office/drawing/2014/main" id="{BF407C11-EC72-0248-95EC-263E01E5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Ad-Blocking?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F5083B-13EA-1149-9E58-0C0D7CFF0AF6}"/>
              </a:ext>
            </a:extLst>
          </p:cNvPr>
          <p:cNvGrpSpPr/>
          <p:nvPr/>
        </p:nvGrpSpPr>
        <p:grpSpPr>
          <a:xfrm>
            <a:off x="925136" y="819196"/>
            <a:ext cx="7692943" cy="2847414"/>
            <a:chOff x="887578" y="1141444"/>
            <a:chExt cx="7692943" cy="28474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DC358F6-BB8A-F446-9715-CAD4E6EA1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9081" y="1146104"/>
              <a:ext cx="2621440" cy="24953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73B23A4-FF47-D34C-834F-83EE80620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578" y="1141444"/>
              <a:ext cx="2596330" cy="2847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4D9D86-CFB3-B342-A2C7-F0FD71586AE1}"/>
                </a:ext>
              </a:extLst>
            </p:cNvPr>
            <p:cNvSpPr txBox="1"/>
            <p:nvPr/>
          </p:nvSpPr>
          <p:spPr>
            <a:xfrm>
              <a:off x="3915619" y="1229396"/>
              <a:ext cx="1699065" cy="9541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easylist.txt</a:t>
              </a:r>
              <a:b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</a:br>
              <a:endParaRPr lang="en-US" sz="14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pPr algn="ctr"/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…markup…</a:t>
              </a:r>
              <a:b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</a:br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…URLs…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FF2AD9-6873-034B-B8DC-46BE49B2AB81}"/>
                </a:ext>
              </a:extLst>
            </p:cNvPr>
            <p:cNvSpPr txBox="1"/>
            <p:nvPr/>
          </p:nvSpPr>
          <p:spPr>
            <a:xfrm>
              <a:off x="4353018" y="2127223"/>
              <a:ext cx="824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???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67E9E4-16FA-E541-BA51-44526A183AC2}"/>
              </a:ext>
            </a:extLst>
          </p:cNvPr>
          <p:cNvGrpSpPr/>
          <p:nvPr/>
        </p:nvGrpSpPr>
        <p:grpSpPr>
          <a:xfrm>
            <a:off x="3830070" y="2397276"/>
            <a:ext cx="2657639" cy="1372249"/>
            <a:chOff x="3746500" y="3385182"/>
            <a:chExt cx="2880380" cy="169329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D0CF0B3-63FF-9147-B41B-D6873436C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500" y="3385182"/>
              <a:ext cx="788988" cy="1693290"/>
            </a:xfrm>
            <a:prstGeom prst="rect">
              <a:avLst/>
            </a:prstGeom>
          </p:spPr>
        </p:pic>
        <p:sp>
          <p:nvSpPr>
            <p:cNvPr id="41" name="Cloud Callout 40">
              <a:extLst>
                <a:ext uri="{FF2B5EF4-FFF2-40B4-BE49-F238E27FC236}">
                  <a16:creationId xmlns:a16="http://schemas.microsoft.com/office/drawing/2014/main" id="{58395195-670F-064F-8C19-536C6B17B19F}"/>
                </a:ext>
              </a:extLst>
            </p:cNvPr>
            <p:cNvSpPr/>
            <p:nvPr/>
          </p:nvSpPr>
          <p:spPr>
            <a:xfrm>
              <a:off x="4798080" y="3871813"/>
              <a:ext cx="1828800" cy="914446"/>
            </a:xfrm>
            <a:prstGeom prst="cloudCallout">
              <a:avLst>
                <a:gd name="adj1" fmla="val -65036"/>
                <a:gd name="adj2" fmla="val -7952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ambria" panose="02040503050406030204" pitchFamily="18" charset="0"/>
                </a:rPr>
                <a:t>This is an ad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6AFD7D5-826C-F946-B198-9D5560CF28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8779" y="3768285"/>
            <a:ext cx="6426367" cy="125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Human distinguishability of ads</a:t>
            </a:r>
          </a:p>
          <a:p>
            <a:pPr lvl="2"/>
            <a:r>
              <a:rPr lang="en-US" sz="1800" dirty="0"/>
              <a:t>Legal requirement (U.S. FTC, EU E-Commerce)</a:t>
            </a:r>
          </a:p>
          <a:p>
            <a:pPr lvl="2"/>
            <a:r>
              <a:rPr lang="en-US" sz="1800" dirty="0"/>
              <a:t>Industry self-regulation on ad-disclosure</a:t>
            </a:r>
          </a:p>
        </p:txBody>
      </p:sp>
    </p:spTree>
    <p:extLst>
      <p:ext uri="{BB962C8B-B14F-4D97-AF65-F5344CB8AC3E}">
        <p14:creationId xmlns:p14="http://schemas.microsoft.com/office/powerpoint/2010/main" val="35074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22">
            <a:extLst>
              <a:ext uri="{FF2B5EF4-FFF2-40B4-BE49-F238E27FC236}">
                <a16:creationId xmlns:a16="http://schemas.microsoft.com/office/drawing/2014/main" id="{6D519CDA-C0BB-0445-BADA-19674C54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505" y="1845838"/>
            <a:ext cx="3997214" cy="2331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F496A-8AF2-374D-82F8-77A278D4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Detection: Perturb fixed page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F03CA-D558-1140-9C29-36067BB94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5AC33CA-F7B2-D84C-A320-4EFC530B051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91" y="1846820"/>
            <a:ext cx="3997214" cy="2331958"/>
          </a:xfr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4ADB54-5231-164C-9F93-1359A722B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117"/>
          <a:stretch/>
        </p:blipFill>
        <p:spPr>
          <a:xfrm>
            <a:off x="4699411" y="2078052"/>
            <a:ext cx="3871451" cy="4617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D61CD3-B9FD-784B-AB3D-68E389038396}"/>
              </a:ext>
            </a:extLst>
          </p:cNvPr>
          <p:cNvSpPr txBox="1"/>
          <p:nvPr/>
        </p:nvSpPr>
        <p:spPr>
          <a:xfrm>
            <a:off x="1809945" y="4177796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D69627E-444C-6340-8E77-F930938921F2}"/>
              </a:ext>
            </a:extLst>
          </p:cNvPr>
          <p:cNvSpPr txBox="1">
            <a:spLocks/>
          </p:cNvSpPr>
          <p:nvPr/>
        </p:nvSpPr>
        <p:spPr>
          <a:xfrm>
            <a:off x="721519" y="868205"/>
            <a:ext cx="7700963" cy="799164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2" lvl="1"/>
            <a:r>
              <a:rPr lang="en-US" dirty="0">
                <a:cs typeface="Arial" panose="020B0604020202020204" pitchFamily="34" charset="0"/>
              </a:rPr>
              <a:t>Publisher adds honeypot in page-region with fixed layout</a:t>
            </a:r>
          </a:p>
          <a:p>
            <a:pPr marL="800100" lvl="2"/>
            <a:r>
              <a:rPr lang="en-US" dirty="0">
                <a:cs typeface="Arial" panose="020B0604020202020204" pitchFamily="34" charset="0"/>
              </a:rPr>
              <a:t>E.g., page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CAC45-3B64-1849-8261-0B58546BE3EF}"/>
              </a:ext>
            </a:extLst>
          </p:cNvPr>
          <p:cNvSpPr txBox="1"/>
          <p:nvPr/>
        </p:nvSpPr>
        <p:spPr>
          <a:xfrm>
            <a:off x="5529517" y="4186987"/>
            <a:ext cx="229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With honeypot header</a:t>
            </a:r>
          </a:p>
        </p:txBody>
      </p:sp>
    </p:spTree>
    <p:extLst>
      <p:ext uri="{BB962C8B-B14F-4D97-AF65-F5344CB8AC3E}">
        <p14:creationId xmlns:p14="http://schemas.microsoft.com/office/powerpoint/2010/main" val="1314466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148CCE-11CC-9749-8749-818D9BBA88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12" y="1349772"/>
            <a:ext cx="4238431" cy="2236565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5AE36-74E9-9446-B600-69B457F6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BDB02C6-4FE9-9E41-93DB-445110E3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Threats: Privilege Abuse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A8BC5-7335-7345-9B55-A2A6839B5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12" y="1355107"/>
            <a:ext cx="4238431" cy="223656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C4C941-195E-C144-BF4F-14233B327D27}"/>
              </a:ext>
            </a:extLst>
          </p:cNvPr>
          <p:cNvGrpSpPr/>
          <p:nvPr/>
        </p:nvGrpSpPr>
        <p:grpSpPr>
          <a:xfrm>
            <a:off x="6250138" y="1877082"/>
            <a:ext cx="2615082" cy="616284"/>
            <a:chOff x="7256909" y="4944745"/>
            <a:chExt cx="1899622" cy="923330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547A775A-3517-BD44-9DD9-6ACEA5A651B1}"/>
                </a:ext>
              </a:extLst>
            </p:cNvPr>
            <p:cNvSpPr/>
            <p:nvPr/>
          </p:nvSpPr>
          <p:spPr>
            <a:xfrm rot="10800000">
              <a:off x="7256909" y="5386611"/>
              <a:ext cx="356173" cy="247752"/>
            </a:xfrm>
            <a:prstGeom prst="rightArrow">
              <a:avLst>
                <a:gd name="adj1" fmla="val 57478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E1FF55-F88A-D34A-A5F3-E1B91CF4FCA1}"/>
                </a:ext>
              </a:extLst>
            </p:cNvPr>
            <p:cNvSpPr txBox="1"/>
            <p:nvPr/>
          </p:nvSpPr>
          <p:spPr>
            <a:xfrm>
              <a:off x="7613082" y="4944745"/>
              <a:ext cx="1543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… so that Tom’s post gets blocked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4FD42F-0EA7-7D48-B689-94E43FA470C4}"/>
              </a:ext>
            </a:extLst>
          </p:cNvPr>
          <p:cNvGrpSpPr/>
          <p:nvPr/>
        </p:nvGrpSpPr>
        <p:grpSpPr>
          <a:xfrm>
            <a:off x="630793" y="2682222"/>
            <a:ext cx="2668466" cy="801170"/>
            <a:chOff x="653973" y="5419708"/>
            <a:chExt cx="1865070" cy="1200329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945E5351-6993-864D-8560-24F30CC0CDAD}"/>
                </a:ext>
              </a:extLst>
            </p:cNvPr>
            <p:cNvSpPr/>
            <p:nvPr/>
          </p:nvSpPr>
          <p:spPr>
            <a:xfrm>
              <a:off x="2216391" y="6170211"/>
              <a:ext cx="302652" cy="25773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ED805A-0D0A-EB44-AC8F-81EB84B8301B}"/>
                </a:ext>
              </a:extLst>
            </p:cNvPr>
            <p:cNvSpPr txBox="1"/>
            <p:nvPr/>
          </p:nvSpPr>
          <p:spPr>
            <a:xfrm>
              <a:off x="653973" y="5419708"/>
              <a:ext cx="1543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Jerry uploads </a:t>
              </a:r>
              <a:br>
                <a:rPr lang="en-US" sz="1800" dirty="0"/>
              </a:br>
              <a:r>
                <a:rPr lang="en-US" sz="1800" dirty="0"/>
                <a:t>malicious content </a:t>
              </a:r>
              <a:br>
                <a:rPr lang="en-US" sz="1800" dirty="0"/>
              </a:br>
              <a:r>
                <a:rPr lang="en-US" sz="1800" dirty="0"/>
                <a:t>…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340528-63AD-374F-92DF-4230000E698D}"/>
              </a:ext>
            </a:extLst>
          </p:cNvPr>
          <p:cNvSpPr txBox="1">
            <a:spLocks/>
          </p:cNvSpPr>
          <p:nvPr/>
        </p:nvSpPr>
        <p:spPr>
          <a:xfrm>
            <a:off x="584200" y="3651504"/>
            <a:ext cx="7938940" cy="149199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cs typeface="Arial" panose="020B0604020202020204" pitchFamily="34" charset="0"/>
              </a:rPr>
              <a:t>What happened?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cs typeface="Arial" panose="020B0604020202020204" pitchFamily="34" charset="0"/>
              </a:rPr>
              <a:t>Object detector model generates box predictions </a:t>
            </a: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from full page inputs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cs typeface="Arial" panose="020B0604020202020204" pitchFamily="34" charset="0"/>
              </a:rPr>
              <a:t>Content from one user can </a:t>
            </a: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affect predictions anywhere on page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>
                <a:solidFill>
                  <a:srgbClr val="0070C0"/>
                </a:solidFill>
                <a:cs typeface="Arial" panose="020B0604020202020204" pitchFamily="34" charset="0"/>
              </a:rPr>
              <a:t>Model’s segmentation is not aligned </a:t>
            </a:r>
            <a:r>
              <a:rPr lang="en-US" sz="2000" i="1" dirty="0">
                <a:cs typeface="Arial" panose="020B0604020202020204" pitchFamily="34" charset="0"/>
              </a:rPr>
              <a:t>with web-security boundaries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13BE432-FE5E-3A4E-BC50-734ACE853C4E}"/>
              </a:ext>
            </a:extLst>
          </p:cNvPr>
          <p:cNvSpPr txBox="1">
            <a:spLocks/>
          </p:cNvSpPr>
          <p:nvPr/>
        </p:nvSpPr>
        <p:spPr>
          <a:xfrm>
            <a:off x="584200" y="823436"/>
            <a:ext cx="8281020" cy="511793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 cap="none" spc="20" baseline="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Cambria" panose="02040503050406030204" pitchFamily="18" charset="0"/>
              </a:defRPr>
            </a:lvl1pPr>
            <a:lvl2pPr marL="4572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87388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ystem Font Regular"/>
              <a:buChar char="&gt;"/>
              <a:defRPr sz="2000" i="1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1030287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1258888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2" lvl="1"/>
            <a:r>
              <a:rPr lang="en-US" sz="2200" dirty="0"/>
              <a:t>Ad-block evasion &amp; detection is a well-known arms race</a:t>
            </a:r>
            <a:r>
              <a:rPr lang="en-US" sz="2200" dirty="0">
                <a:cs typeface="Arial" panose="020B0604020202020204" pitchFamily="34" charset="0"/>
              </a:rPr>
              <a:t>. But there’s more!</a:t>
            </a:r>
            <a:endParaRPr lang="en-US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0EE178-E388-0544-8BB4-1EBBCCB6A60C}"/>
              </a:ext>
            </a:extLst>
          </p:cNvPr>
          <p:cNvSpPr/>
          <p:nvPr/>
        </p:nvSpPr>
        <p:spPr>
          <a:xfrm>
            <a:off x="3837883" y="1612861"/>
            <a:ext cx="1405513" cy="977749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>
                  <a:solidFill>
                    <a:srgbClr val="FF0000"/>
                  </a:solidFill>
                </a:ln>
              </a:rPr>
              <a:t>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EAC2D-E9CB-B24B-99DD-E52D5C4B8F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05" y="2929807"/>
            <a:ext cx="1304291" cy="6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6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ED2C8-4A16-E44F-BC9C-C3A4CC32EF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80" y="1594534"/>
            <a:ext cx="7700963" cy="2745008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Perceptual ad-blockers: how they work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Attacking perceptual ad-blockers</a:t>
            </a:r>
          </a:p>
          <a:p>
            <a:pPr lvl="1"/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800" b="1" dirty="0"/>
              <a:t>Why defending is hard</a:t>
            </a:r>
          </a:p>
          <a:p>
            <a:pPr lvl="1"/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0BF3D-ECAA-CD45-B4E7-FB2239E41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F3E17-B495-814A-9D1F-660C7C47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555930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4E2A-6343-6146-9C3F-829833F39F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460" y="1103969"/>
            <a:ext cx="8450317" cy="3766879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US" dirty="0"/>
              <a:t>Adversary has </a:t>
            </a:r>
            <a:r>
              <a:rPr lang="en-US" dirty="0">
                <a:solidFill>
                  <a:srgbClr val="0070C0"/>
                </a:solidFill>
              </a:rPr>
              <a:t>white-box access</a:t>
            </a:r>
            <a:r>
              <a:rPr lang="en-US" dirty="0"/>
              <a:t> to ad-blocker</a:t>
            </a:r>
          </a:p>
          <a:p>
            <a:pPr marL="344488" lvl="2" indent="0">
              <a:buNone/>
            </a:pP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can exploit </a:t>
            </a:r>
            <a:r>
              <a:rPr lang="en-US" dirty="0">
                <a:solidFill>
                  <a:srgbClr val="0070C0"/>
                </a:solidFill>
              </a:rPr>
              <a:t>False Negatives and False Positives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dirty="0"/>
              <a:t>in classification pipeline</a:t>
            </a:r>
          </a:p>
          <a:p>
            <a:pPr marL="344488" lvl="2" indent="0">
              <a:buNone/>
            </a:pP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 prepares attacks </a:t>
            </a:r>
            <a:r>
              <a:rPr lang="en-US" dirty="0">
                <a:solidFill>
                  <a:srgbClr val="0070C0"/>
                </a:solidFill>
              </a:rPr>
              <a:t>offline </a:t>
            </a:r>
            <a:r>
              <a:rPr lang="en-US" dirty="0">
                <a:sym typeface="Wingdings" pitchFamily="2" charset="2"/>
              </a:rPr>
              <a:t> </a:t>
            </a: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endParaRPr lang="en-US" sz="1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dirty="0"/>
              <a:t>Adversary can take part in </a:t>
            </a:r>
            <a:r>
              <a:rPr lang="en-US" dirty="0">
                <a:solidFill>
                  <a:srgbClr val="0070C0"/>
                </a:solidFill>
              </a:rPr>
              <a:t>crowd-sourced</a:t>
            </a:r>
            <a:r>
              <a:rPr lang="en-US" dirty="0"/>
              <a:t> data collection for training the </a:t>
            </a:r>
            <a:br>
              <a:rPr lang="en-US" dirty="0"/>
            </a:br>
            <a:r>
              <a:rPr lang="en-US" dirty="0"/>
              <a:t>ad-blocker</a:t>
            </a:r>
          </a:p>
          <a:p>
            <a:pPr lvl="2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915C8-9EFA-5140-9E6A-37BF4775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8EB92-9220-5B46-8C62-F7AA8500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9" y="65099"/>
            <a:ext cx="7707862" cy="650699"/>
          </a:xfrm>
        </p:spPr>
        <p:txBody>
          <a:bodyPr/>
          <a:lstStyle/>
          <a:p>
            <a:r>
              <a:rPr lang="en-US" dirty="0"/>
              <a:t>A Challenging Threat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53B63-7AE0-1E49-94A3-65BDAB86863B}"/>
              </a:ext>
            </a:extLst>
          </p:cNvPr>
          <p:cNvSpPr txBox="1"/>
          <p:nvPr/>
        </p:nvSpPr>
        <p:spPr>
          <a:xfrm>
            <a:off x="4816374" y="2698160"/>
            <a:ext cx="3731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  <a:sym typeface="Wingdings" pitchFamily="2" charset="2"/>
              </a:rPr>
              <a:t>T</a:t>
            </a:r>
            <a:r>
              <a:rPr lang="en-US" sz="2000" i="1" dirty="0">
                <a:latin typeface="Cambria" panose="02040503050406030204" pitchFamily="18" charset="0"/>
              </a:rPr>
              <a:t>he ad-blocker must defend against attacks in </a:t>
            </a:r>
            <a:r>
              <a:rPr lang="en-US" sz="2000" i="1" dirty="0">
                <a:solidFill>
                  <a:srgbClr val="0070C0"/>
                </a:solidFill>
                <a:latin typeface="Cambria" panose="02040503050406030204" pitchFamily="18" charset="0"/>
              </a:rPr>
              <a:t>real-time </a:t>
            </a:r>
            <a:r>
              <a:rPr lang="en-US" sz="2000" i="1" dirty="0">
                <a:latin typeface="Cambria" panose="02040503050406030204" pitchFamily="18" charset="0"/>
              </a:rPr>
              <a:t>in the user’s browser</a:t>
            </a:r>
          </a:p>
        </p:txBody>
      </p:sp>
    </p:spTree>
    <p:extLst>
      <p:ext uri="{BB962C8B-B14F-4D97-AF65-F5344CB8AC3E}">
        <p14:creationId xmlns:p14="http://schemas.microsoft.com/office/powerpoint/2010/main" val="12845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29DC99-4485-C74D-AB90-0FF71FF7DB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3046" y="1025912"/>
            <a:ext cx="8288216" cy="3844936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Attacks are easy if the adversary has access to the ML model</a:t>
            </a:r>
          </a:p>
          <a:p>
            <a:pPr lvl="2"/>
            <a:r>
              <a:rPr lang="en-US" dirty="0"/>
              <a:t>Solution: hide model from adversary?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008F00"/>
                </a:solidFill>
              </a:rPr>
              <a:t>Idea 1: Obfuscate the ad-blocker?</a:t>
            </a:r>
          </a:p>
          <a:p>
            <a:pPr lvl="2"/>
            <a:r>
              <a:rPr lang="en-US" dirty="0"/>
              <a:t>It isn’t hard to create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for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black-box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classifiers</a:t>
            </a: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2"/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rgbClr val="008F00"/>
                </a:solidFill>
              </a:rPr>
              <a:t>Idea 2: Randomize the ad-blocker?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Deploy different models</a:t>
            </a:r>
            <a:endParaRPr lang="en-US" dirty="0"/>
          </a:p>
          <a:p>
            <a:pPr lvl="3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that work against multiple models</a:t>
            </a:r>
            <a:endParaRPr lang="en-US" dirty="0"/>
          </a:p>
          <a:p>
            <a:pPr lvl="2"/>
            <a:r>
              <a:rPr lang="en-US" dirty="0">
                <a:solidFill>
                  <a:srgbClr val="0070C0"/>
                </a:solidFill>
              </a:rPr>
              <a:t>Randomly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change page</a:t>
            </a:r>
            <a:r>
              <a:rPr lang="en-US" dirty="0"/>
              <a:t> before classifying</a:t>
            </a:r>
          </a:p>
          <a:p>
            <a:pPr lvl="3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robust to random transformations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6A86C-3245-F74F-845E-B9E1214C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7332B-65A7-AF4B-BAC4-C774DFE2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Strategy 1: Obfuscate the Model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1CFDED3-2334-614B-8891-4EF4FB9966E0}"/>
              </a:ext>
            </a:extLst>
          </p:cNvPr>
          <p:cNvGrpSpPr/>
          <p:nvPr/>
        </p:nvGrpSpPr>
        <p:grpSpPr>
          <a:xfrm>
            <a:off x="3027706" y="2482540"/>
            <a:ext cx="3384245" cy="974338"/>
            <a:chOff x="2796996" y="3429000"/>
            <a:chExt cx="3550008" cy="112613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3CD64A6-79E1-A34F-A98A-522B1F031C5B}"/>
                </a:ext>
              </a:extLst>
            </p:cNvPr>
            <p:cNvGrpSpPr/>
            <p:nvPr/>
          </p:nvGrpSpPr>
          <p:grpSpPr>
            <a:xfrm>
              <a:off x="2796996" y="3429000"/>
              <a:ext cx="3550008" cy="1126132"/>
              <a:chOff x="3173795" y="3453634"/>
              <a:chExt cx="3550008" cy="112613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5D29357-473A-A945-9C39-814955DF0A11}"/>
                  </a:ext>
                </a:extLst>
              </p:cNvPr>
              <p:cNvSpPr/>
              <p:nvPr/>
            </p:nvSpPr>
            <p:spPr>
              <a:xfrm>
                <a:off x="4617657" y="3712779"/>
                <a:ext cx="630620" cy="567559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C75225C-C4E5-964C-ABE0-B46992CAB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3795" y="3453634"/>
                <a:ext cx="1352550" cy="108585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4B40424-BEDF-E34D-816F-B6C0BF327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71253" y="3453634"/>
                <a:ext cx="1352550" cy="1126132"/>
              </a:xfrm>
              <a:prstGeom prst="rect">
                <a:avLst/>
              </a:prstGeom>
            </p:spPr>
          </p:pic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33C01D2-D001-4947-A0B3-70FA5F1DB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6242" y="3706806"/>
              <a:ext cx="415146" cy="530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834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1FF5FF-270E-B54F-888A-CE9CFEA83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7979" y="1092821"/>
            <a:ext cx="8705392" cy="3778028"/>
          </a:xfrm>
        </p:spPr>
        <p:txBody>
          <a:bodyPr/>
          <a:lstStyle/>
          <a:p>
            <a:pPr lvl="1"/>
            <a:r>
              <a:rPr lang="en-US" dirty="0"/>
              <a:t>If ad-blocker is attacked (evasion or detection), </a:t>
            </a:r>
            <a:br>
              <a:rPr lang="en-US" dirty="0"/>
            </a:br>
            <a:r>
              <a:rPr lang="en-US" dirty="0">
                <a:solidFill>
                  <a:srgbClr val="008F00"/>
                </a:solidFill>
              </a:rPr>
              <a:t>collect adversarial samples and re-train the model</a:t>
            </a:r>
          </a:p>
          <a:p>
            <a:pPr lvl="2"/>
            <a:r>
              <a:rPr lang="en-US" dirty="0"/>
              <a:t>Or train on adversarial examples proactively</a:t>
            </a:r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000" dirty="0"/>
          </a:p>
          <a:p>
            <a:pPr lvl="1"/>
            <a:r>
              <a:rPr lang="en-US" dirty="0"/>
              <a:t>This is called </a:t>
            </a:r>
            <a:r>
              <a:rPr lang="en-US" b="1" dirty="0">
                <a:solidFill>
                  <a:srgbClr val="008F00"/>
                </a:solidFill>
              </a:rPr>
              <a:t>Adversarial Training </a:t>
            </a:r>
            <a:r>
              <a:rPr lang="en-US" sz="1400" b="1" dirty="0">
                <a:solidFill>
                  <a:srgbClr val="008F00"/>
                </a:solidFill>
              </a:rPr>
              <a:t>(Szegedy’14)</a:t>
            </a:r>
          </a:p>
          <a:p>
            <a:pPr lvl="2"/>
            <a:r>
              <a:rPr lang="en-US" dirty="0">
                <a:solidFill>
                  <a:srgbClr val="FF9300"/>
                </a:solidFill>
              </a:rPr>
              <a:t>New arms-race: </a:t>
            </a:r>
            <a:r>
              <a:rPr lang="en-US" dirty="0"/>
              <a:t>The adversary finds new attacks and ad-blocker re-trains</a:t>
            </a:r>
          </a:p>
          <a:p>
            <a:pPr lvl="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Mounting a new attack is much easier than updating the model</a:t>
            </a:r>
          </a:p>
          <a:p>
            <a:pPr lvl="2"/>
            <a:r>
              <a:rPr lang="en-US" dirty="0"/>
              <a:t>On-going research: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so far the adversary always wins!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BF7EF-1B0C-1B48-A887-F9B1BFB39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D05820-8458-5A41-A99F-6E0B810A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Strategy 2: Anticipate and Adapt</a:t>
            </a:r>
          </a:p>
        </p:txBody>
      </p:sp>
    </p:spTree>
    <p:extLst>
      <p:ext uri="{BB962C8B-B14F-4D97-AF65-F5344CB8AC3E}">
        <p14:creationId xmlns:p14="http://schemas.microsoft.com/office/powerpoint/2010/main" val="180891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249B4-088B-E149-ADDB-36BBAAE48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FA941-C780-7245-8F64-EC187D37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79" y="147967"/>
            <a:ext cx="7848380" cy="488024"/>
          </a:xfrm>
        </p:spPr>
        <p:txBody>
          <a:bodyPr/>
          <a:lstStyle/>
          <a:p>
            <a:r>
              <a:rPr lang="en-US" dirty="0"/>
              <a:t>Adversarial Training: Current state of affairs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7FD6E8-EBE0-E942-9138-9F1D8F2412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007" y="1172818"/>
            <a:ext cx="8141635" cy="3494909"/>
          </a:xfrm>
        </p:spPr>
        <p:txBody>
          <a:bodyPr/>
          <a:lstStyle/>
          <a:p>
            <a:pPr lvl="1"/>
            <a:r>
              <a:rPr lang="en-US" dirty="0"/>
              <a:t>Confer some robustness to a specific type of perturbation</a:t>
            </a:r>
          </a:p>
          <a:p>
            <a:pPr lvl="2"/>
            <a:r>
              <a:rPr lang="en-US" sz="1800" dirty="0"/>
              <a:t>CIFAR10: 	99% clean accuracy</a:t>
            </a:r>
            <a:br>
              <a:rPr lang="en-US" sz="1800" dirty="0"/>
            </a:br>
            <a:r>
              <a:rPr lang="en-US" sz="1800" dirty="0"/>
              <a:t>			50% accuracy at l</a:t>
            </a:r>
            <a:r>
              <a:rPr lang="en-US" sz="1800" baseline="-25000" dirty="0"/>
              <a:t>∞</a:t>
            </a:r>
            <a:r>
              <a:rPr lang="en-US" sz="1800" dirty="0"/>
              <a:t>= 8/255</a:t>
            </a:r>
          </a:p>
          <a:p>
            <a:pPr lvl="2"/>
            <a:r>
              <a:rPr lang="en-US" sz="1800" dirty="0"/>
              <a:t>ImageNet:	85% clean accuracy</a:t>
            </a:r>
            <a:br>
              <a:rPr lang="en-US" sz="1800" dirty="0"/>
            </a:br>
            <a:r>
              <a:rPr lang="en-US" sz="1800" dirty="0"/>
              <a:t>			45% at l</a:t>
            </a:r>
            <a:r>
              <a:rPr lang="en-US" sz="1800" baseline="-25000" dirty="0"/>
              <a:t>2</a:t>
            </a:r>
            <a:r>
              <a:rPr lang="en-US" sz="1800" dirty="0"/>
              <a:t> = 255 </a:t>
            </a:r>
            <a:r>
              <a:rPr lang="en-US" sz="1600" dirty="0"/>
              <a:t>(1 px change)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What about multiple perturbations? </a:t>
            </a:r>
            <a:r>
              <a:rPr lang="en-US" sz="1600" dirty="0"/>
              <a:t>(with Dan </a:t>
            </a:r>
            <a:r>
              <a:rPr lang="en-US" sz="1600" dirty="0" err="1"/>
              <a:t>Boneh</a:t>
            </a:r>
            <a:r>
              <a:rPr lang="en-US" sz="1600" dirty="0"/>
              <a:t>, </a:t>
            </a:r>
            <a:r>
              <a:rPr lang="en-US" sz="1600" dirty="0" err="1"/>
              <a:t>NeurIPS</a:t>
            </a:r>
            <a:r>
              <a:rPr lang="en-US" sz="1600" dirty="0"/>
              <a:t> 2019)</a:t>
            </a:r>
          </a:p>
          <a:p>
            <a:pPr lvl="2"/>
            <a:r>
              <a:rPr lang="en-US" sz="1600" dirty="0">
                <a:solidFill>
                  <a:srgbClr val="C00000"/>
                </a:solidFill>
              </a:rPr>
              <a:t>Lose 5-20% accuracy points </a:t>
            </a:r>
            <a:r>
              <a:rPr lang="en-US" sz="1600" dirty="0"/>
              <a:t>when training against two perturbation types</a:t>
            </a:r>
          </a:p>
          <a:p>
            <a:pPr lvl="2"/>
            <a:r>
              <a:rPr lang="en-US" sz="1600" dirty="0"/>
              <a:t>We show provable tradeoffs in robustness for natural statistical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E4FCC-3363-4348-A5DF-79431F91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92" y="1637727"/>
            <a:ext cx="2365266" cy="11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6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81AC5CE-4D93-154D-AC89-5BBC91135F34}"/>
              </a:ext>
            </a:extLst>
          </p:cNvPr>
          <p:cNvGrpSpPr/>
          <p:nvPr/>
        </p:nvGrpSpPr>
        <p:grpSpPr>
          <a:xfrm>
            <a:off x="5936998" y="1082171"/>
            <a:ext cx="2418688" cy="1689484"/>
            <a:chOff x="5920154" y="1514280"/>
            <a:chExt cx="2418688" cy="1689484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3091C43-2CCF-584A-9C2C-9F94D99291DF}"/>
                </a:ext>
              </a:extLst>
            </p:cNvPr>
            <p:cNvSpPr/>
            <p:nvPr/>
          </p:nvSpPr>
          <p:spPr>
            <a:xfrm>
              <a:off x="5920154" y="1514280"/>
              <a:ext cx="2418688" cy="16894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E7A7B85-317C-4847-9E91-A2F71924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5215" y="1889746"/>
              <a:ext cx="277200" cy="2772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4F78F21-669F-9841-9EFC-C63FE0280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661" y="2187692"/>
              <a:ext cx="277200" cy="2772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CDB199B-AE5F-5448-8A0E-915DA7CF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7570" y="2509085"/>
              <a:ext cx="395999" cy="2772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169AD8F-3859-FB43-819B-F563D739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608" y="2238983"/>
              <a:ext cx="1485258" cy="2736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097E9F4-3F7C-BB41-BFB6-4D12F3EC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8610" y="2816647"/>
              <a:ext cx="1368000" cy="2736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86EC475-CC84-CC41-8157-EA1CF99FF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0357" y="1930310"/>
              <a:ext cx="1407087" cy="2736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BBFDB44-F7BB-B149-9B22-400CFA764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6331" y="2517189"/>
              <a:ext cx="1485258" cy="2736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C753783-3899-A84A-B357-3D6A68F0E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3596" y="2842199"/>
              <a:ext cx="346500" cy="277200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699812-E295-B443-ACB6-0DFE5B5667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265" y="962855"/>
            <a:ext cx="7804586" cy="4158074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Storey</a:t>
            </a:r>
            <a:r>
              <a:rPr lang="en-US" dirty="0"/>
              <a:t> et al: </a:t>
            </a:r>
            <a:r>
              <a:rPr lang="en-US" dirty="0">
                <a:solidFill>
                  <a:srgbClr val="0070C0"/>
                </a:solidFill>
              </a:rPr>
              <a:t>recognize ad-disclosures</a:t>
            </a:r>
          </a:p>
          <a:p>
            <a:pPr lvl="2"/>
            <a:r>
              <a:rPr lang="en-US" dirty="0">
                <a:solidFill>
                  <a:srgbClr val="008F00"/>
                </a:solidFill>
              </a:rPr>
              <a:t>Simpler computer vision problem </a:t>
            </a:r>
            <a:r>
              <a:rPr lang="en-US" dirty="0"/>
              <a:t>than</a:t>
            </a:r>
            <a:br>
              <a:rPr lang="en-US" dirty="0"/>
            </a:br>
            <a:r>
              <a:rPr lang="en-US" dirty="0"/>
              <a:t>full-page ad-detection</a:t>
            </a:r>
          </a:p>
          <a:p>
            <a:pPr lvl="2"/>
            <a:r>
              <a:rPr lang="en-US" dirty="0">
                <a:solidFill>
                  <a:srgbClr val="008F00"/>
                </a:solidFill>
              </a:rPr>
              <a:t>Light-weight and mature techniques</a:t>
            </a:r>
            <a:br>
              <a:rPr lang="en-US" dirty="0"/>
            </a:br>
            <a:r>
              <a:rPr lang="en-US" dirty="0"/>
              <a:t>(OCR, perceptual hashing, SIFT)</a:t>
            </a:r>
          </a:p>
          <a:p>
            <a:pPr marL="0" lvl="1" indent="0">
              <a:buNone/>
            </a:pP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Examples still exist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EC7556-B917-CC43-88B1-A8DFB82F4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C15669-DB7D-8B45-A77A-FE7477577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Strategy 3: Simplify the Problem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E9B1971-A716-7447-86D0-76C106B0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526" y="4107719"/>
            <a:ext cx="1504800" cy="277200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ADE50E6-FC00-4345-826C-8593CF3A71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3175" y="1155121"/>
            <a:ext cx="1465714" cy="27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E9C2A8-FC80-5940-8E39-E1DBB598CE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203" y="1156688"/>
            <a:ext cx="308819" cy="308819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E6A3C5-C06B-9A42-B965-17561C83583B}"/>
              </a:ext>
            </a:extLst>
          </p:cNvPr>
          <p:cNvGrpSpPr/>
          <p:nvPr/>
        </p:nvGrpSpPr>
        <p:grpSpPr>
          <a:xfrm>
            <a:off x="5301282" y="3181364"/>
            <a:ext cx="2340361" cy="1689484"/>
            <a:chOff x="4129666" y="5016710"/>
            <a:chExt cx="2340361" cy="16894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F206490-AFAE-9043-A570-FEE9F84755A1}"/>
                </a:ext>
              </a:extLst>
            </p:cNvPr>
            <p:cNvSpPr/>
            <p:nvPr/>
          </p:nvSpPr>
          <p:spPr>
            <a:xfrm>
              <a:off x="4129666" y="5016710"/>
              <a:ext cx="2340361" cy="16894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8789DD5-C96E-7A4E-8591-1FFB6EE6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75666" y="5115106"/>
              <a:ext cx="1485257" cy="2736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B6F1982-0C5C-1E44-91A0-86350F055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4641" y="5736375"/>
              <a:ext cx="1485257" cy="2736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CC3022E-A962-364C-9AD2-239B334E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14751" y="6341690"/>
              <a:ext cx="1368000" cy="2736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4D7648D-6990-CA49-8750-2065DFAC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14751" y="5427606"/>
              <a:ext cx="1407086" cy="27360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1A24857-BB4E-8440-BA27-7A9CB2C5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9711" y="6032921"/>
              <a:ext cx="1485257" cy="2736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6BEE8EA-D55E-1F47-9366-D6032160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83058" y="5388837"/>
              <a:ext cx="270000" cy="2700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8A17121-3F2B-CB41-A0ED-EDA3DD86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07522" y="5708829"/>
              <a:ext cx="270000" cy="270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1217C4C-EC51-1B46-80C9-E4B090A0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333558" y="6037212"/>
              <a:ext cx="347143" cy="2700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9417354-4E92-2E43-9E6C-BA50FEB5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79458" y="5089617"/>
              <a:ext cx="277200" cy="2772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B9BA4FC5-2A48-4945-9F79-8BE93EA8B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368727" y="6357204"/>
              <a:ext cx="302825" cy="235531"/>
            </a:xfrm>
            <a:prstGeom prst="rect">
              <a:avLst/>
            </a:prstGeom>
          </p:spPr>
        </p:pic>
      </p:grpSp>
      <p:sp>
        <p:nvSpPr>
          <p:cNvPr id="103" name="Frame 102">
            <a:extLst>
              <a:ext uri="{FF2B5EF4-FFF2-40B4-BE49-F238E27FC236}">
                <a16:creationId xmlns:a16="http://schemas.microsoft.com/office/drawing/2014/main" id="{81FB5F15-E92E-0C4C-832B-7C7123943CA2}"/>
              </a:ext>
            </a:extLst>
          </p:cNvPr>
          <p:cNvSpPr/>
          <p:nvPr/>
        </p:nvSpPr>
        <p:spPr>
          <a:xfrm>
            <a:off x="1502357" y="3912069"/>
            <a:ext cx="1894249" cy="6097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77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A3B0C-ACC0-774A-9FCE-DC574510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35F9-8F52-8641-A45E-E24F39DD52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133" y="936702"/>
            <a:ext cx="8632343" cy="2912707"/>
          </a:xfrm>
        </p:spPr>
        <p:txBody>
          <a:bodyPr>
            <a:normAutofit/>
          </a:bodyPr>
          <a:lstStyle/>
          <a:p>
            <a:pPr lvl="1">
              <a:spcBef>
                <a:spcPts val="1776"/>
              </a:spcBef>
            </a:pPr>
            <a:r>
              <a:rPr lang="en-US" sz="2000" dirty="0">
                <a:solidFill>
                  <a:srgbClr val="0070C0"/>
                </a:solidFill>
              </a:rPr>
              <a:t>Emulating human detection of ads </a:t>
            </a:r>
            <a:r>
              <a:rPr lang="en-US" sz="2000" i="1" dirty="0"/>
              <a:t>could be</a:t>
            </a:r>
            <a:r>
              <a:rPr lang="en-US" sz="2000" dirty="0"/>
              <a:t> the end-game for ad-blockers</a:t>
            </a:r>
          </a:p>
          <a:p>
            <a:pPr lvl="1">
              <a:spcBef>
                <a:spcPts val="1776"/>
              </a:spcBef>
            </a:pP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But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very hard with current computer vision techniques</a:t>
            </a:r>
          </a:p>
          <a:p>
            <a:pPr lvl="2">
              <a:spcBef>
                <a:spcPts val="576"/>
              </a:spcBef>
            </a:pPr>
            <a:r>
              <a:rPr lang="en-US" sz="1800" dirty="0"/>
              <a:t>Resisting adversarial examples is a challenging open problem</a:t>
            </a:r>
          </a:p>
          <a:p>
            <a:pPr lvl="1">
              <a:spcBef>
                <a:spcPts val="1776"/>
              </a:spcBef>
            </a:pPr>
            <a:r>
              <a:rPr lang="en-US" sz="2000" dirty="0"/>
              <a:t>Perceptual ad-blockers have to survive 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strong threat model</a:t>
            </a:r>
          </a:p>
          <a:p>
            <a:pPr lvl="2"/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Similar attack for non-Web ad-blockers (e.g., </a:t>
            </a:r>
            <a:r>
              <a:rPr lang="en-US" sz="1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Adblock</a:t>
            </a:r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Radio)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6C078-4670-3645-B54B-EC473D78F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13DC2D-2975-2346-BC83-05A53C254A73}"/>
              </a:ext>
            </a:extLst>
          </p:cNvPr>
          <p:cNvGrpSpPr/>
          <p:nvPr/>
        </p:nvGrpSpPr>
        <p:grpSpPr>
          <a:xfrm>
            <a:off x="1022352" y="3400242"/>
            <a:ext cx="6760573" cy="1070904"/>
            <a:chOff x="613383" y="3936798"/>
            <a:chExt cx="6760573" cy="10709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A9331F-2838-4546-8CD0-D511530FE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425" y="3938007"/>
              <a:ext cx="2096148" cy="3796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4F1E35-1EB6-C04A-9672-71B0C5B5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383" y="3936798"/>
              <a:ext cx="340976" cy="3168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67739E-E510-F642-8435-89A83B6F97AB}"/>
                </a:ext>
              </a:extLst>
            </p:cNvPr>
            <p:cNvSpPr txBox="1"/>
            <p:nvPr/>
          </p:nvSpPr>
          <p:spPr>
            <a:xfrm>
              <a:off x="4031567" y="4157060"/>
              <a:ext cx="3342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hlinkClick r:id="rId4"/>
                </a:rPr>
                <a:t>https://github.com/ftramer/ad-versarial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464A82-7386-E445-BB3D-394745F94791}"/>
                </a:ext>
              </a:extLst>
            </p:cNvPr>
            <p:cNvSpPr txBox="1"/>
            <p:nvPr/>
          </p:nvSpPr>
          <p:spPr>
            <a:xfrm>
              <a:off x="709412" y="4269038"/>
              <a:ext cx="37025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Train a page-based ad-blocker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Download pre-trained models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latin typeface="Cambria" panose="02040503050406030204" pitchFamily="18" charset="0"/>
                </a:rPr>
                <a:t>Attack demos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2ECBAB-7CD9-284F-B213-412D6E9A35DF}"/>
                </a:ext>
              </a:extLst>
            </p:cNvPr>
            <p:cNvSpPr txBox="1"/>
            <p:nvPr/>
          </p:nvSpPr>
          <p:spPr>
            <a:xfrm>
              <a:off x="4031567" y="4422926"/>
              <a:ext cx="2761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hlinkClick r:id="rId5"/>
                </a:rPr>
                <a:t>http://arxiv.org/abs/1811.03194</a:t>
              </a:r>
              <a:endParaRPr lang="en-US" sz="1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297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B6F564-1846-4C46-91FD-07B6E8C2D7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501" y="1172818"/>
            <a:ext cx="8212142" cy="382271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Why not detect ad-disclosures programmatically?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4488" lvl="2" indent="0">
              <a:buNone/>
            </a:pPr>
            <a:endParaRPr lang="en-US" dirty="0"/>
          </a:p>
          <a:p>
            <a:pPr lvl="2"/>
            <a:r>
              <a:rPr lang="en-US" dirty="0"/>
              <a:t>New arms race on HTML obfuscation</a:t>
            </a:r>
          </a:p>
          <a:p>
            <a:pPr lvl="2"/>
            <a:r>
              <a:rPr lang="en-US" dirty="0"/>
              <a:t>E.g., Facebook vs </a:t>
            </a:r>
            <a:r>
              <a:rPr lang="en-US" dirty="0" err="1"/>
              <a:t>uBlockOrigin</a:t>
            </a:r>
            <a:r>
              <a:rPr lang="en-US" dirty="0"/>
              <a:t>: </a:t>
            </a:r>
            <a:r>
              <a:rPr lang="en-US" sz="1400" dirty="0">
                <a:hlinkClick r:id="rId3"/>
              </a:rPr>
              <a:t>https://github.com/uBlockOrigin/uAssets/issues/3367</a:t>
            </a:r>
            <a:endParaRPr lang="en-US" sz="1400" dirty="0"/>
          </a:p>
          <a:p>
            <a:pPr lvl="3"/>
            <a:r>
              <a:rPr lang="en-US" b="1" i="1" dirty="0"/>
              <a:t>1 year, 253 comments</a:t>
            </a:r>
            <a:r>
              <a:rPr lang="en-US" i="1" dirty="0"/>
              <a:t>, and counting...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CD8D2-9339-A54F-8337-82CAE3E1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6824BC-603E-234F-8069-A4ABBEB7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Computer Vision for Ad-Blocking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41563-B600-8645-8AFB-278CE9816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61" y="1635125"/>
            <a:ext cx="4289077" cy="16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34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ABD9-E9D4-9B4A-90EB-2D2BB2CE35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0182" y="865674"/>
            <a:ext cx="7929242" cy="397201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Ad Highlighter</a:t>
            </a:r>
            <a:r>
              <a:rPr lang="en-US" dirty="0"/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Storey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 et al., 2017]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Visually detects ad-disclosures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Traditional computer vision techniques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Simplified version in </a:t>
            </a:r>
            <a:r>
              <a:rPr lang="en-US" sz="1800" dirty="0" err="1">
                <a:solidFill>
                  <a:srgbClr val="0070C0"/>
                </a:solidFill>
              </a:rPr>
              <a:t>Adblock</a:t>
            </a:r>
            <a:r>
              <a:rPr lang="en-US" sz="1800" dirty="0">
                <a:solidFill>
                  <a:srgbClr val="0070C0"/>
                </a:solidFill>
              </a:rPr>
              <a:t> Plus</a:t>
            </a:r>
          </a:p>
          <a:p>
            <a:pPr marL="344488" lvl="2" indent="0">
              <a:buNone/>
            </a:pPr>
            <a:endParaRPr lang="en-US" sz="1200" dirty="0"/>
          </a:p>
          <a:p>
            <a:pPr lvl="1"/>
            <a:r>
              <a:rPr lang="en-US" b="1" dirty="0"/>
              <a:t>Sentinel</a:t>
            </a:r>
            <a:r>
              <a:rPr lang="en-US" dirty="0"/>
              <a:t> by </a:t>
            </a:r>
            <a:r>
              <a:rPr lang="en-US" dirty="0" err="1"/>
              <a:t>Adblock</a:t>
            </a:r>
            <a:r>
              <a:rPr lang="en-US" dirty="0"/>
              <a:t> Plus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Locates ads in Facebook screenshots </a:t>
            </a:r>
            <a:r>
              <a:rPr lang="en-US" sz="1800" dirty="0"/>
              <a:t>using</a:t>
            </a:r>
            <a:r>
              <a:rPr lang="en-US" sz="1800" dirty="0">
                <a:solidFill>
                  <a:srgbClr val="0070C0"/>
                </a:solidFill>
              </a:rPr>
              <a:t> neural networks</a:t>
            </a:r>
          </a:p>
          <a:p>
            <a:pPr lvl="1"/>
            <a:endParaRPr lang="en-US" sz="2200" dirty="0"/>
          </a:p>
          <a:p>
            <a:pPr lvl="1"/>
            <a:r>
              <a:rPr lang="en-US" sz="2200" b="1" dirty="0"/>
              <a:t>Percival</a:t>
            </a:r>
            <a:r>
              <a:rPr lang="en-US" sz="2200" dirty="0"/>
              <a:t> by Brave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[Din et al., 2019]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Neural network embedded in Chromium’s rendering pipeline</a:t>
            </a:r>
          </a:p>
          <a:p>
            <a:pPr lvl="1"/>
            <a:endParaRPr lang="en-US" sz="1800" dirty="0"/>
          </a:p>
          <a:p>
            <a:pPr lvl="2"/>
            <a:endParaRPr lang="en-US" sz="1800" dirty="0">
              <a:solidFill>
                <a:srgbClr val="C00000"/>
              </a:solidFill>
            </a:endParaRPr>
          </a:p>
          <a:p>
            <a:pPr lvl="2"/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940A7-7C18-9343-9E01-77CC6082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Ad-Blocking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ED37-D5C8-E548-871A-222E1C0A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A809FE-7D15-344D-AABC-DBDCAD96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168" y="984905"/>
            <a:ext cx="2086220" cy="9623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FC6944B-4522-7C46-B233-19DFA1160789}"/>
              </a:ext>
            </a:extLst>
          </p:cNvPr>
          <p:cNvGrpSpPr/>
          <p:nvPr/>
        </p:nvGrpSpPr>
        <p:grpSpPr>
          <a:xfrm>
            <a:off x="7224656" y="973669"/>
            <a:ext cx="1699162" cy="932874"/>
            <a:chOff x="6489160" y="3057235"/>
            <a:chExt cx="1699162" cy="932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47612-5644-054C-82D5-38AF5C69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07" y="3154221"/>
              <a:ext cx="1560615" cy="835888"/>
            </a:xfrm>
            <a:prstGeom prst="rect">
              <a:avLst/>
            </a:prstGeom>
          </p:spPr>
        </p:pic>
        <p:sp>
          <p:nvSpPr>
            <p:cNvPr id="26" name="Donut 25">
              <a:extLst>
                <a:ext uri="{FF2B5EF4-FFF2-40B4-BE49-F238E27FC236}">
                  <a16:creationId xmlns:a16="http://schemas.microsoft.com/office/drawing/2014/main" id="{69FA74FA-5D83-544C-9631-97B3400A7168}"/>
                </a:ext>
              </a:extLst>
            </p:cNvPr>
            <p:cNvSpPr/>
            <p:nvPr/>
          </p:nvSpPr>
          <p:spPr>
            <a:xfrm>
              <a:off x="6489160" y="3057235"/>
              <a:ext cx="411370" cy="319551"/>
            </a:xfrm>
            <a:prstGeom prst="donut">
              <a:avLst>
                <a:gd name="adj" fmla="val 3251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4A142B-0556-294C-AE76-E6E38A2E9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563" y="2120258"/>
            <a:ext cx="1708940" cy="1281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E329BA-8D5B-1C44-8193-FF96A99B81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215" y="3475297"/>
            <a:ext cx="1997750" cy="12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9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ABD9-E9D4-9B4A-90EB-2D2BB2CE35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8" y="898839"/>
            <a:ext cx="7929242" cy="3972010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Ad Highlighter</a:t>
            </a:r>
            <a:r>
              <a:rPr lang="en-US" dirty="0"/>
              <a:t> by </a:t>
            </a:r>
            <a:r>
              <a:rPr lang="en-US" dirty="0" err="1"/>
              <a:t>Storey</a:t>
            </a:r>
            <a:r>
              <a:rPr lang="en-US" dirty="0"/>
              <a:t> et al. 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Visually detects ad-disclosures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Traditional Computer Vision techniques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Simplified version implementable in </a:t>
            </a:r>
            <a:r>
              <a:rPr lang="en-US" sz="1800" dirty="0" err="1">
                <a:solidFill>
                  <a:srgbClr val="0070C0"/>
                </a:solidFill>
              </a:rPr>
              <a:t>Adblock</a:t>
            </a:r>
            <a:r>
              <a:rPr lang="en-US" sz="1800" dirty="0">
                <a:solidFill>
                  <a:srgbClr val="0070C0"/>
                </a:solidFill>
              </a:rPr>
              <a:t> Plus</a:t>
            </a:r>
          </a:p>
          <a:p>
            <a:pPr marL="344488" lvl="2" indent="0">
              <a:buNone/>
            </a:pPr>
            <a:endParaRPr lang="en-US" sz="1200" dirty="0"/>
          </a:p>
          <a:p>
            <a:pPr lvl="1"/>
            <a:r>
              <a:rPr lang="en-US" b="1" dirty="0"/>
              <a:t>Sentinel</a:t>
            </a:r>
            <a:r>
              <a:rPr lang="en-US" dirty="0"/>
              <a:t> by </a:t>
            </a:r>
            <a:r>
              <a:rPr lang="en-US" dirty="0" err="1"/>
              <a:t>Adblock</a:t>
            </a:r>
            <a:r>
              <a:rPr lang="en-US" dirty="0"/>
              <a:t> Plus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Locates ads in Facebook screenshots </a:t>
            </a:r>
            <a:r>
              <a:rPr lang="en-US" sz="1800" dirty="0"/>
              <a:t>using</a:t>
            </a:r>
            <a:r>
              <a:rPr lang="en-US" sz="1800" dirty="0">
                <a:solidFill>
                  <a:srgbClr val="0070C0"/>
                </a:solidFill>
              </a:rPr>
              <a:t> neural networks</a:t>
            </a:r>
          </a:p>
          <a:p>
            <a:pPr lvl="2"/>
            <a:r>
              <a:rPr lang="en-US" sz="1800" dirty="0"/>
              <a:t>Not yet deployed</a:t>
            </a:r>
          </a:p>
          <a:p>
            <a:pPr marL="0" lvl="1" indent="0">
              <a:buNone/>
            </a:pPr>
            <a:endParaRPr lang="en-US" sz="1800" dirty="0"/>
          </a:p>
          <a:p>
            <a:pPr lvl="2"/>
            <a:endParaRPr lang="en-US" sz="1800" dirty="0">
              <a:solidFill>
                <a:srgbClr val="C00000"/>
              </a:solidFill>
            </a:endParaRPr>
          </a:p>
          <a:p>
            <a:pPr lvl="2"/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940A7-7C18-9343-9E01-77CC6082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Ad-Blocking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ED37-D5C8-E548-871A-222E1C0A2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A809FE-7D15-344D-AABC-DBDCAD96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371" y="940503"/>
            <a:ext cx="2086220" cy="9623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FC6944B-4522-7C46-B233-19DFA1160789}"/>
              </a:ext>
            </a:extLst>
          </p:cNvPr>
          <p:cNvGrpSpPr/>
          <p:nvPr/>
        </p:nvGrpSpPr>
        <p:grpSpPr>
          <a:xfrm>
            <a:off x="6805032" y="1918805"/>
            <a:ext cx="1699162" cy="932874"/>
            <a:chOff x="6489160" y="3057235"/>
            <a:chExt cx="1699162" cy="9328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D47612-5644-054C-82D5-38AF5C699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07" y="3154221"/>
              <a:ext cx="1560615" cy="835888"/>
            </a:xfrm>
            <a:prstGeom prst="rect">
              <a:avLst/>
            </a:prstGeom>
          </p:spPr>
        </p:pic>
        <p:sp>
          <p:nvSpPr>
            <p:cNvPr id="26" name="Donut 25">
              <a:extLst>
                <a:ext uri="{FF2B5EF4-FFF2-40B4-BE49-F238E27FC236}">
                  <a16:creationId xmlns:a16="http://schemas.microsoft.com/office/drawing/2014/main" id="{69FA74FA-5D83-544C-9631-97B3400A7168}"/>
                </a:ext>
              </a:extLst>
            </p:cNvPr>
            <p:cNvSpPr/>
            <p:nvPr/>
          </p:nvSpPr>
          <p:spPr>
            <a:xfrm>
              <a:off x="6489160" y="3057235"/>
              <a:ext cx="411370" cy="319551"/>
            </a:xfrm>
            <a:prstGeom prst="donut">
              <a:avLst>
                <a:gd name="adj" fmla="val 3251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4A142B-0556-294C-AE76-E6E38A2E9F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71" y="3572838"/>
            <a:ext cx="1708940" cy="1281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E329BA-8D5B-1C44-8193-FF96A99B81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556" y="3446970"/>
            <a:ext cx="2413692" cy="15485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516819-9FB6-8F4D-A384-EB5B8D558AD1}"/>
              </a:ext>
            </a:extLst>
          </p:cNvPr>
          <p:cNvSpPr/>
          <p:nvPr/>
        </p:nvSpPr>
        <p:spPr>
          <a:xfrm>
            <a:off x="0" y="763928"/>
            <a:ext cx="9144000" cy="4379571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6040FB-20F8-9940-A893-872D1B7DA8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34" y="881460"/>
            <a:ext cx="3559133" cy="347345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6FB33D-F4A6-0349-8D66-8114883D81DE}"/>
              </a:ext>
            </a:extLst>
          </p:cNvPr>
          <p:cNvGrpSpPr/>
          <p:nvPr/>
        </p:nvGrpSpPr>
        <p:grpSpPr>
          <a:xfrm>
            <a:off x="4514811" y="947771"/>
            <a:ext cx="3751580" cy="2319849"/>
            <a:chOff x="4802710" y="4089714"/>
            <a:chExt cx="3751580" cy="23198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9329F0-A83E-ED42-B3AC-FDCC4C768E0E}"/>
                </a:ext>
              </a:extLst>
            </p:cNvPr>
            <p:cNvSpPr/>
            <p:nvPr/>
          </p:nvSpPr>
          <p:spPr>
            <a:xfrm>
              <a:off x="4802710" y="4089714"/>
              <a:ext cx="3751580" cy="2319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9853FA-87E2-964E-8B99-58FBBCD519F8}"/>
                </a:ext>
              </a:extLst>
            </p:cNvPr>
            <p:cNvGrpSpPr/>
            <p:nvPr/>
          </p:nvGrpSpPr>
          <p:grpSpPr>
            <a:xfrm>
              <a:off x="4829123" y="4239105"/>
              <a:ext cx="3698754" cy="2152910"/>
              <a:chOff x="4855536" y="1958747"/>
              <a:chExt cx="3698754" cy="215291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FF0E43D-BD94-1C42-955A-218942879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3541" y="1958747"/>
                <a:ext cx="1884763" cy="105923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16971C-EAA9-B343-8A97-72C84F4FF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536" y="2940315"/>
                <a:ext cx="3698754" cy="117134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9F375C8-197D-DA44-B7C6-F00E0AEEC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536" y="2492247"/>
                <a:ext cx="1798005" cy="44806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9F66E9-3215-094B-84A0-AF51B4F7C567}"/>
              </a:ext>
            </a:extLst>
          </p:cNvPr>
          <p:cNvGrpSpPr/>
          <p:nvPr/>
        </p:nvGrpSpPr>
        <p:grpSpPr>
          <a:xfrm>
            <a:off x="1232902" y="2951482"/>
            <a:ext cx="6239478" cy="1556037"/>
            <a:chOff x="1492866" y="4740425"/>
            <a:chExt cx="6239478" cy="15560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01AB99-7907-5A4F-A824-57114B99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866" y="4740425"/>
              <a:ext cx="6239478" cy="15560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BA63C88-8836-5C4A-AB1B-B124B354C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866" y="4740425"/>
              <a:ext cx="1190758" cy="47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58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C7B90-E99A-8449-914F-035A82FE6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7C33D2-E5A4-5E41-87A2-8BD68CA5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Secure is Perceptual Ad-Blocking?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CECF6-258F-0D4B-846C-708A5E5D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99" y="892097"/>
            <a:ext cx="6154165" cy="169239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388220C-B1DB-9B4B-B0A6-C2F18491B52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27" y="3101838"/>
            <a:ext cx="3653752" cy="1928038"/>
          </a:xfr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699F-25EC-9548-89BB-F857E895E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45" y="4475911"/>
            <a:ext cx="1117751" cy="555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EF9C63-8E08-D049-82D7-721A658A1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028" y="3100521"/>
            <a:ext cx="3653751" cy="19298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E6A76-8B1B-BC4E-91E8-307C5AE33384}"/>
              </a:ext>
            </a:extLst>
          </p:cNvPr>
          <p:cNvSpPr/>
          <p:nvPr/>
        </p:nvSpPr>
        <p:spPr>
          <a:xfrm>
            <a:off x="4572000" y="884867"/>
            <a:ext cx="3296731" cy="17152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E3EEDC-9E77-EB43-AE84-145539CA09C5}"/>
              </a:ext>
            </a:extLst>
          </p:cNvPr>
          <p:cNvGrpSpPr/>
          <p:nvPr/>
        </p:nvGrpSpPr>
        <p:grpSpPr>
          <a:xfrm>
            <a:off x="470371" y="3886397"/>
            <a:ext cx="3034474" cy="1200329"/>
            <a:chOff x="199227" y="5547502"/>
            <a:chExt cx="3034474" cy="120032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84E92DCA-8ABC-8D40-B4A7-326F994E5547}"/>
                </a:ext>
              </a:extLst>
            </p:cNvPr>
            <p:cNvSpPr/>
            <p:nvPr/>
          </p:nvSpPr>
          <p:spPr>
            <a:xfrm>
              <a:off x="1695846" y="6091892"/>
              <a:ext cx="1537855" cy="24606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30FB4-5F8E-4D43-B99E-937179BE4759}"/>
                </a:ext>
              </a:extLst>
            </p:cNvPr>
            <p:cNvSpPr txBox="1"/>
            <p:nvPr/>
          </p:nvSpPr>
          <p:spPr>
            <a:xfrm>
              <a:off x="199227" y="5547502"/>
              <a:ext cx="15434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Jerry uploads </a:t>
              </a:r>
              <a:br>
                <a:rPr lang="en-US" sz="1800" dirty="0"/>
              </a:br>
              <a:r>
                <a:rPr lang="en-US" sz="1800" dirty="0"/>
                <a:t>malicious content </a:t>
              </a:r>
              <a:br>
                <a:rPr lang="en-US" sz="1800" dirty="0"/>
              </a:br>
              <a:r>
                <a:rPr lang="en-US" sz="1800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551529-58EB-4D49-B0DA-64EF2833B8CF}"/>
              </a:ext>
            </a:extLst>
          </p:cNvPr>
          <p:cNvGrpSpPr/>
          <p:nvPr/>
        </p:nvGrpSpPr>
        <p:grpSpPr>
          <a:xfrm>
            <a:off x="4906177" y="3437769"/>
            <a:ext cx="3378525" cy="923330"/>
            <a:chOff x="5511853" y="4650547"/>
            <a:chExt cx="3378525" cy="923330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EBFDDAF3-B2CA-FD4E-B751-33E37BE626C7}"/>
                </a:ext>
              </a:extLst>
            </p:cNvPr>
            <p:cNvSpPr/>
            <p:nvPr/>
          </p:nvSpPr>
          <p:spPr>
            <a:xfrm rot="10800000">
              <a:off x="5511853" y="4966623"/>
              <a:ext cx="1835076" cy="33966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DF8A4D-2AB9-3E4C-80EA-4F2AB5427179}"/>
                </a:ext>
              </a:extLst>
            </p:cNvPr>
            <p:cNvSpPr txBox="1"/>
            <p:nvPr/>
          </p:nvSpPr>
          <p:spPr>
            <a:xfrm>
              <a:off x="7346929" y="4650547"/>
              <a:ext cx="1543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… so that Tom’s post gets blocked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7B311EC-5DDA-DF4E-8E04-E77AA1340CBA}"/>
              </a:ext>
            </a:extLst>
          </p:cNvPr>
          <p:cNvSpPr/>
          <p:nvPr/>
        </p:nvSpPr>
        <p:spPr>
          <a:xfrm>
            <a:off x="3671039" y="3316595"/>
            <a:ext cx="1169439" cy="908161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>
                  <a:solidFill>
                    <a:srgbClr val="FF0000"/>
                  </a:solidFill>
                </a:ln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93740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ED2C8-4A16-E44F-BC9C-C3A4CC32EF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80" y="1594534"/>
            <a:ext cx="7700963" cy="274500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Perceptual ad-blockers: how they work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Attacking perceptual ad-blockers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Why defending is hard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0BF3D-ECAA-CD45-B4E7-FB2239E41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F3E17-B495-814A-9D1F-660C7C47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477364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ED2C8-4A16-E44F-BC9C-C3A4CC32EF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8780" y="1594534"/>
            <a:ext cx="7700963" cy="274500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/>
              <a:t>Perceptual ad-blockers: how they work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Attacking perceptual ad-blockers</a:t>
            </a:r>
          </a:p>
          <a:p>
            <a:pPr lvl="1"/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Why defending is hard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0BF3D-ECAA-CD45-B4E7-FB2239E41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6F3E17-B495-814A-9D1F-660C7C47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446039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7116D-036D-344D-A1E0-5AF1D0DA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Perceptual Ad-Blocker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A29F-50D4-1E4B-BD69-D5D35172C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3E6D5-74F7-484E-B15D-5FF0E9020B73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AF09D-9671-F246-B530-74D885B69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" y="776973"/>
            <a:ext cx="9040090" cy="20038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7AFC17-D64C-204A-B0EA-7702881D104A}"/>
              </a:ext>
            </a:extLst>
          </p:cNvPr>
          <p:cNvGrpSpPr/>
          <p:nvPr/>
        </p:nvGrpSpPr>
        <p:grpSpPr>
          <a:xfrm>
            <a:off x="399057" y="2558334"/>
            <a:ext cx="8692989" cy="2506724"/>
            <a:chOff x="399056" y="3494756"/>
            <a:chExt cx="8692989" cy="30993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05C7BC-97AD-E74A-87E3-9C4BDDEA6241}"/>
                </a:ext>
              </a:extLst>
            </p:cNvPr>
            <p:cNvSpPr txBox="1"/>
            <p:nvPr/>
          </p:nvSpPr>
          <p:spPr>
            <a:xfrm>
              <a:off x="399056" y="5338337"/>
              <a:ext cx="8692989" cy="125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Element-based</a:t>
              </a:r>
              <a:r>
                <a:rPr lang="en-US" sz="2000" b="1" dirty="0">
                  <a:latin typeface="Cambria" panose="02040503050406030204" pitchFamily="18" charset="0"/>
                </a:rPr>
                <a:t> </a:t>
              </a:r>
              <a:r>
                <a:rPr lang="en-US" sz="2000" dirty="0">
                  <a:latin typeface="Cambria" panose="02040503050406030204" pitchFamily="18" charset="0"/>
                </a:rPr>
                <a:t>(e.g., find all </a:t>
              </a:r>
              <a:r>
                <a:rPr lang="en-US" sz="2000" dirty="0">
                  <a:latin typeface="Cambria" panose="02040503050406030204" pitchFamily="18" charset="0"/>
                  <a:cs typeface="Consolas" panose="020B0609020204030204" pitchFamily="49" charset="0"/>
                </a:rPr>
                <a:t>&lt;</a:t>
              </a:r>
              <a:r>
                <a:rPr lang="en-US" sz="2000" dirty="0" err="1">
                  <a:latin typeface="Cambria" panose="02040503050406030204" pitchFamily="18" charset="0"/>
                  <a:cs typeface="Consolas" panose="020B0609020204030204" pitchFamily="49" charset="0"/>
                </a:rPr>
                <a:t>img</a:t>
              </a:r>
              <a:r>
                <a:rPr lang="en-US" sz="2000" dirty="0">
                  <a:latin typeface="Cambria" panose="02040503050406030204" pitchFamily="18" charset="0"/>
                  <a:cs typeface="Consolas" panose="020B0609020204030204" pitchFamily="49" charset="0"/>
                </a:rPr>
                <a:t>&gt; </a:t>
              </a:r>
              <a:r>
                <a:rPr lang="en-US" sz="2000" dirty="0">
                  <a:latin typeface="Cambria" panose="02040503050406030204" pitchFamily="18" charset="0"/>
                </a:rPr>
                <a:t>tags)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[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Storey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</a:rPr>
                <a:t> et al. 2017]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Frame-based</a:t>
              </a:r>
              <a:r>
                <a:rPr lang="en-US" sz="2000" dirty="0">
                  <a:latin typeface="Cambria" panose="02040503050406030204" pitchFamily="18" charset="0"/>
                </a:rPr>
                <a:t> (segment rendered webpage into “frames” as in Percival)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Page-based</a:t>
              </a:r>
              <a:r>
                <a:rPr lang="en-US" sz="2000" dirty="0">
                  <a:latin typeface="Cambria" panose="02040503050406030204" pitchFamily="18" charset="0"/>
                </a:rPr>
                <a:t> (unsegmented screenshots </a:t>
              </a:r>
              <a:r>
                <a:rPr lang="en-US" sz="2000" dirty="0" err="1">
                  <a:latin typeface="Cambria" panose="02040503050406030204" pitchFamily="18" charset="0"/>
                </a:rPr>
                <a:t>à</a:t>
              </a:r>
              <a:r>
                <a:rPr lang="en-US" sz="2000" dirty="0">
                  <a:latin typeface="Cambria" panose="02040503050406030204" pitchFamily="18" charset="0"/>
                </a:rPr>
                <a:t>-la-Sentinel)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69A222-7361-1F44-9F60-BC838651D31C}"/>
                </a:ext>
              </a:extLst>
            </p:cNvPr>
            <p:cNvGrpSpPr/>
            <p:nvPr/>
          </p:nvGrpSpPr>
          <p:grpSpPr>
            <a:xfrm>
              <a:off x="2942564" y="3494756"/>
              <a:ext cx="614500" cy="1506468"/>
              <a:chOff x="2942564" y="3494756"/>
              <a:chExt cx="614500" cy="1506468"/>
            </a:xfrm>
          </p:grpSpPr>
          <p:sp>
            <p:nvSpPr>
              <p:cNvPr id="15" name="Moon 14">
                <a:extLst>
                  <a:ext uri="{FF2B5EF4-FFF2-40B4-BE49-F238E27FC236}">
                    <a16:creationId xmlns:a16="http://schemas.microsoft.com/office/drawing/2014/main" id="{DF89E989-1DBE-E941-ADF3-0F64E4523D31}"/>
                  </a:ext>
                </a:extLst>
              </p:cNvPr>
              <p:cNvSpPr/>
              <p:nvPr/>
            </p:nvSpPr>
            <p:spPr>
              <a:xfrm>
                <a:off x="2942564" y="3878392"/>
                <a:ext cx="457200" cy="1122832"/>
              </a:xfrm>
              <a:prstGeom prst="moon">
                <a:avLst>
                  <a:gd name="adj" fmla="val 2252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9560C9AB-54DF-3F46-8C7C-0653F30AC6AA}"/>
                  </a:ext>
                </a:extLst>
              </p:cNvPr>
              <p:cNvSpPr/>
              <p:nvPr/>
            </p:nvSpPr>
            <p:spPr>
              <a:xfrm rot="2094650">
                <a:off x="3035659" y="3494756"/>
                <a:ext cx="521405" cy="568744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A28692-F363-CF40-99B6-E649504FEFFC}"/>
              </a:ext>
            </a:extLst>
          </p:cNvPr>
          <p:cNvGrpSpPr/>
          <p:nvPr/>
        </p:nvGrpSpPr>
        <p:grpSpPr>
          <a:xfrm>
            <a:off x="4802710" y="2417759"/>
            <a:ext cx="3690754" cy="1471069"/>
            <a:chOff x="4802710" y="3275009"/>
            <a:chExt cx="3690754" cy="14710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8B4FDC-2C9C-E044-A686-7B9F5E258604}"/>
                </a:ext>
              </a:extLst>
            </p:cNvPr>
            <p:cNvSpPr txBox="1"/>
            <p:nvPr/>
          </p:nvSpPr>
          <p:spPr>
            <a:xfrm>
              <a:off x="4802710" y="4038192"/>
              <a:ext cx="36907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Template matching, OCR, </a:t>
              </a:r>
              <a:b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</a:br>
              <a:r>
                <a:rPr lang="en-US" sz="2000" dirty="0">
                  <a:solidFill>
                    <a:srgbClr val="0070C0"/>
                  </a:solidFill>
                  <a:latin typeface="Cambria" panose="02040503050406030204" pitchFamily="18" charset="0"/>
                </a:rPr>
                <a:t>DNNs, Object detector networks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4C947B-29C7-3444-96BD-21CC1A7C142E}"/>
                </a:ext>
              </a:extLst>
            </p:cNvPr>
            <p:cNvGrpSpPr/>
            <p:nvPr/>
          </p:nvGrpSpPr>
          <p:grpSpPr>
            <a:xfrm>
              <a:off x="5426365" y="3275009"/>
              <a:ext cx="578574" cy="801234"/>
              <a:chOff x="5426365" y="3275009"/>
              <a:chExt cx="578574" cy="801234"/>
            </a:xfrm>
          </p:grpSpPr>
          <p:sp>
            <p:nvSpPr>
              <p:cNvPr id="17" name="Moon 16">
                <a:extLst>
                  <a:ext uri="{FF2B5EF4-FFF2-40B4-BE49-F238E27FC236}">
                    <a16:creationId xmlns:a16="http://schemas.microsoft.com/office/drawing/2014/main" id="{2E977BE9-428D-BC4C-9196-E03BA6E334C7}"/>
                  </a:ext>
                </a:extLst>
              </p:cNvPr>
              <p:cNvSpPr/>
              <p:nvPr/>
            </p:nvSpPr>
            <p:spPr>
              <a:xfrm rot="909173">
                <a:off x="5426365" y="3661612"/>
                <a:ext cx="358215" cy="414631"/>
              </a:xfrm>
              <a:prstGeom prst="moon">
                <a:avLst>
                  <a:gd name="adj" fmla="val 2406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sp>
            <p:nvSpPr>
              <p:cNvPr id="19" name="Triangle 18">
                <a:extLst>
                  <a:ext uri="{FF2B5EF4-FFF2-40B4-BE49-F238E27FC236}">
                    <a16:creationId xmlns:a16="http://schemas.microsoft.com/office/drawing/2014/main" id="{FFC599C5-397E-FE4F-A769-D2F764FA8F56}"/>
                  </a:ext>
                </a:extLst>
              </p:cNvPr>
              <p:cNvSpPr/>
              <p:nvPr/>
            </p:nvSpPr>
            <p:spPr>
              <a:xfrm rot="2583130">
                <a:off x="5483534" y="3275009"/>
                <a:ext cx="521405" cy="568744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222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_Preso_4x3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5E64A965-E77B-434D-B071-E1789E42C2BE}"/>
    </a:ext>
  </a:extLst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2" id="{06E91E6C-6B2A-4F46-846E-602A5BB9E12D}" vid="{B6AE6E83-346F-EE4A-91B5-A6FB5025A9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SU_Preso_4x3_v6</Template>
  <TotalTime>14681</TotalTime>
  <Words>1197</Words>
  <Application>Microsoft Macintosh PowerPoint</Application>
  <PresentationFormat>On-screen Show (16:9)</PresentationFormat>
  <Paragraphs>243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Cambria</vt:lpstr>
      <vt:lpstr>Cambria Math</vt:lpstr>
      <vt:lpstr>Consolas</vt:lpstr>
      <vt:lpstr>Source Sans Pro</vt:lpstr>
      <vt:lpstr>Source Sans Pro Semibold</vt:lpstr>
      <vt:lpstr>System Font Regular</vt:lpstr>
      <vt:lpstr>Wingdings</vt:lpstr>
      <vt:lpstr>SU_Preso_4x3_v6</vt:lpstr>
      <vt:lpstr>SU_Template_TopBar</vt:lpstr>
      <vt:lpstr>AdVersarial: Defeating Perceptual Ad Blocking with Adversarial Examples</vt:lpstr>
      <vt:lpstr>The Future of Ad-Blocking?</vt:lpstr>
      <vt:lpstr>Towards Computer Vision for Ad-Blocking</vt:lpstr>
      <vt:lpstr>Perceptual Ad-Blocking</vt:lpstr>
      <vt:lpstr>Perceptual Ad-Blocking</vt:lpstr>
      <vt:lpstr>How Secure is Perceptual Ad-Blocking?</vt:lpstr>
      <vt:lpstr>Outline</vt:lpstr>
      <vt:lpstr>Outline</vt:lpstr>
      <vt:lpstr>How does a Perceptual Ad-Blocker Work?</vt:lpstr>
      <vt:lpstr>Building a Page-Based Ad-Blocker</vt:lpstr>
      <vt:lpstr>Outline</vt:lpstr>
      <vt:lpstr>The Current State of ML</vt:lpstr>
      <vt:lpstr>Adversarial Examples</vt:lpstr>
      <vt:lpstr>Adversarial Examples: A Pervasive Phenomenon</vt:lpstr>
      <vt:lpstr>(Meaningful) Defenses</vt:lpstr>
      <vt:lpstr>Adversarial Examples for  Page-Based Perceptual Ad-Blockers</vt:lpstr>
      <vt:lpstr>Ad-Block Evasion</vt:lpstr>
      <vt:lpstr>Evasion: Universal Transparent Overlay</vt:lpstr>
      <vt:lpstr>Ad-Block Detection</vt:lpstr>
      <vt:lpstr>Detection: Perturb fixed page layout</vt:lpstr>
      <vt:lpstr>New Threats: Privilege Abuse</vt:lpstr>
      <vt:lpstr>Outline</vt:lpstr>
      <vt:lpstr>A Challenging Threat Model</vt:lpstr>
      <vt:lpstr>Defense Strategy 1: Obfuscate the Model</vt:lpstr>
      <vt:lpstr>Defense Strategy 2: Anticipate and Adapt</vt:lpstr>
      <vt:lpstr>Adversarial Training: Current state of affairs</vt:lpstr>
      <vt:lpstr>Defense Strategy 3: Simplify the Problem</vt:lpstr>
      <vt:lpstr>Take Away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Ad-versarial:  Defeating Perceptual Ad-Blocking </dc:title>
  <dc:creator>florian.tramer@gmail.com</dc:creator>
  <dc:description>2012 PowerPoint template redesign</dc:description>
  <cp:lastModifiedBy>florian.tramer@gmail.com</cp:lastModifiedBy>
  <cp:revision>367</cp:revision>
  <cp:lastPrinted>2018-11-14T16:30:43Z</cp:lastPrinted>
  <dcterms:created xsi:type="dcterms:W3CDTF">2018-11-06T18:01:59Z</dcterms:created>
  <dcterms:modified xsi:type="dcterms:W3CDTF">2019-11-11T04:22:20Z</dcterms:modified>
</cp:coreProperties>
</file>