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00" r:id="rId3"/>
    <p:sldId id="303" r:id="rId4"/>
    <p:sldId id="304" r:id="rId5"/>
    <p:sldId id="257" r:id="rId6"/>
    <p:sldId id="358" r:id="rId7"/>
    <p:sldId id="258" r:id="rId8"/>
    <p:sldId id="376" r:id="rId9"/>
    <p:sldId id="380" r:id="rId10"/>
    <p:sldId id="307" r:id="rId11"/>
    <p:sldId id="309" r:id="rId12"/>
    <p:sldId id="382" r:id="rId13"/>
    <p:sldId id="322" r:id="rId14"/>
    <p:sldId id="323" r:id="rId15"/>
    <p:sldId id="361" r:id="rId16"/>
    <p:sldId id="327" r:id="rId17"/>
    <p:sldId id="362" r:id="rId18"/>
    <p:sldId id="335" r:id="rId19"/>
    <p:sldId id="391" r:id="rId20"/>
    <p:sldId id="393" r:id="rId21"/>
    <p:sldId id="352" r:id="rId22"/>
    <p:sldId id="353" r:id="rId23"/>
    <p:sldId id="355" r:id="rId24"/>
    <p:sldId id="389" r:id="rId25"/>
    <p:sldId id="273" r:id="rId26"/>
    <p:sldId id="39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0000"/>
    <a:srgbClr val="66FF66"/>
    <a:srgbClr val="FF8000"/>
    <a:srgbClr val="4286F4"/>
    <a:srgbClr val="00FFFF"/>
    <a:srgbClr val="00FF00"/>
    <a:srgbClr val="FFFF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726" autoAdjust="0"/>
  </p:normalViewPr>
  <p:slideViewPr>
    <p:cSldViewPr snapToGrid="0" snapToObjects="1">
      <p:cViewPr varScale="1">
        <p:scale>
          <a:sx n="80" d="100"/>
          <a:sy n="80" d="100"/>
        </p:scale>
        <p:origin x="-17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19DC9-7B4B-464D-97D7-544777018F5E}" type="datetimeFigureOut">
              <a:rPr lang="en-US" smtClean="0"/>
              <a:t>21/5/17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9F869-F407-1F4E-ADFD-FE9020334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596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B5CFE-ACD0-304F-A04C-DF4C7417CD0B}" type="datetimeFigureOut">
              <a:rPr lang="en-US" smtClean="0"/>
              <a:t>21/5/17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F8056-EE9E-394D-BD6A-7E39BB41E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321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work in context, look at history of trusted hardware in different communities</a:t>
            </a:r>
          </a:p>
          <a:p>
            <a:r>
              <a:rPr lang="en-US" dirty="0" smtClean="0"/>
              <a:t>Separate trends: hardware</a:t>
            </a:r>
            <a:r>
              <a:rPr lang="en-US" baseline="0" dirty="0" smtClean="0"/>
              <a:t> assumptions</a:t>
            </a:r>
            <a:endParaRPr lang="en-US" dirty="0" smtClean="0"/>
          </a:p>
          <a:p>
            <a:r>
              <a:rPr lang="en-US" dirty="0" smtClean="0"/>
              <a:t>Theoretical feasibility</a:t>
            </a:r>
            <a:r>
              <a:rPr lang="en-US" baseline="0" dirty="0" smtClean="0"/>
              <a:t> &gt; performance</a:t>
            </a:r>
          </a:p>
          <a:p>
            <a:r>
              <a:rPr lang="en-US" baseline="0" dirty="0" smtClean="0"/>
              <a:t>Backward compatible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F8056-EE9E-394D-BD6A-7E39BB41E0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9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F8056-EE9E-394D-BD6A-7E39BB41E0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05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r>
              <a:rPr lang="en-US" baseline="0" dirty="0" smtClean="0"/>
              <a:t> you recall the informal picture from the beginning of this talk, where a client outsources computation to a server, only the server had a secure processor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F8056-EE9E-394D-BD6A-7E39BB41E0B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98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intuitive way of looking at this</a:t>
            </a:r>
            <a:r>
              <a:rPr lang="en-US" baseline="0" dirty="0" smtClean="0"/>
              <a:t> issue is through the notion of non-deniability</a:t>
            </a:r>
          </a:p>
          <a:p>
            <a:r>
              <a:rPr lang="en-US" baseline="0" dirty="0" smtClean="0"/>
              <a:t>Lifetime of attestation key extends beyond this protocol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F8056-EE9E-394D-BD6A-7E39BB41E0B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77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an issue if both parties have secure processors, as Bob could have generated the attestation himself =&gt; plausible deniability for Alice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F8056-EE9E-394D-BD6A-7E39BB41E0B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53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Goal: 14min</a:t>
            </a:r>
          </a:p>
          <a:p>
            <a:r>
              <a:rPr lang="en-US" dirty="0" smtClean="0"/>
              <a:t>Would be much better if not all parties needed a secure processor. ACRS: for honest parties, standard</a:t>
            </a:r>
            <a:r>
              <a:rPr lang="en-US" baseline="0" dirty="0" smtClean="0"/>
              <a:t> CRS + </a:t>
            </a:r>
            <a:r>
              <a:rPr lang="en-US" dirty="0" smtClean="0"/>
              <a:t>gives out publically verifiable identity keys to malicious</a:t>
            </a:r>
            <a:r>
              <a:rPr lang="en-US" baseline="0" dirty="0" smtClean="0"/>
              <a:t> parties </a:t>
            </a:r>
          </a:p>
          <a:p>
            <a:r>
              <a:rPr lang="en-US" baseline="0" dirty="0" smtClean="0"/>
              <a:t>Communication / round complexity independent of program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F8056-EE9E-394D-BD6A-7E39BB41E0B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72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Gloss</a:t>
            </a:r>
            <a:r>
              <a:rPr lang="en-US" baseline="0" dirty="0" smtClean="0"/>
              <a:t> over some details: replace attestation by witness indistinguishable proof to circumvent this non-deniability issue (details in the paper)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F8056-EE9E-394D-BD6A-7E39BB41E0B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01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 do simulation?</a:t>
            </a:r>
          </a:p>
          <a:p>
            <a:r>
              <a:rPr lang="en-US" dirty="0" smtClean="0"/>
              <a:t>Simulator</a:t>
            </a:r>
            <a:r>
              <a:rPr lang="en-US" baseline="0" dirty="0" smtClean="0"/>
              <a:t> needs to obtain / extract the inputs from corrupt parties.</a:t>
            </a:r>
          </a:p>
          <a:p>
            <a:r>
              <a:rPr lang="en-US" baseline="0" dirty="0" smtClean="0"/>
              <a:t>To do this, </a:t>
            </a:r>
            <a:r>
              <a:rPr lang="en-US" baseline="0" dirty="0" err="1" smtClean="0"/>
              <a:t>Sim</a:t>
            </a:r>
            <a:r>
              <a:rPr lang="en-US" baseline="0" dirty="0" smtClean="0"/>
              <a:t> uses the Augmented Common Reference String to obtain identity keys and calls trapdoor in program</a:t>
            </a:r>
          </a:p>
          <a:p>
            <a:r>
              <a:rPr lang="en-US" baseline="0" dirty="0" smtClean="0"/>
              <a:t>Trapdoor doesn’t harm honest users, as they never call the CRS to obtain their identity keys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F8056-EE9E-394D-BD6A-7E39BB41E0B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22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Goal:</a:t>
            </a:r>
            <a:r>
              <a:rPr lang="en-US" baseline="0" dirty="0" smtClean="0"/>
              <a:t> 16min</a:t>
            </a:r>
          </a:p>
          <a:p>
            <a:r>
              <a:rPr lang="en-US" baseline="0" dirty="0" smtClean="0"/>
              <a:t>Let’s now move on to a more positive result, about fairness in multiparty protocols</a:t>
            </a:r>
          </a:p>
          <a:p>
            <a:r>
              <a:rPr lang="en-US" baseline="0" dirty="0" smtClean="0"/>
              <a:t>Here, fairness = if one party obtains result, others also obtain result (maybe after some “short” delay)</a:t>
            </a:r>
          </a:p>
          <a:p>
            <a:r>
              <a:rPr lang="en-US" baseline="0" dirty="0" smtClean="0"/>
              <a:t>Natural question: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F8056-EE9E-394D-BD6A-7E39BB41E0B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706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Secure processor with access to trusted source of relative time</a:t>
            </a:r>
          </a:p>
          <a:p>
            <a:r>
              <a:rPr lang="en-US" dirty="0" smtClean="0"/>
              <a:t>In this model, fair 2PC possible BUT only if both</a:t>
            </a:r>
            <a:r>
              <a:rPr lang="en-US" baseline="0" dirty="0" smtClean="0"/>
              <a:t> parties have secure processors</a:t>
            </a:r>
            <a:endParaRPr lang="en-US" dirty="0" smtClean="0"/>
          </a:p>
          <a:p>
            <a:r>
              <a:rPr lang="en-US" dirty="0" smtClean="0"/>
              <a:t>For some functionalities, e.g. coin tossing, fairness is possible with a single secure</a:t>
            </a:r>
            <a:r>
              <a:rPr lang="en-US" baseline="0" dirty="0" smtClean="0"/>
              <a:t> processor and a CRS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F8056-EE9E-394D-BD6A-7E39BB41E0B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383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Secure processors establish a secure channel and perform the two-party</a:t>
            </a:r>
            <a:r>
              <a:rPr lang="en-US" baseline="0" dirty="0" smtClean="0"/>
              <a:t> computation</a:t>
            </a:r>
          </a:p>
          <a:p>
            <a:r>
              <a:rPr lang="en-US" baseline="0" dirty="0" smtClean="0"/>
              <a:t>Processors withhold outputs for a pre-defined amount of time.</a:t>
            </a:r>
          </a:p>
          <a:p>
            <a:r>
              <a:rPr lang="en-US" baseline="0" dirty="0" smtClean="0"/>
              <a:t>Tit-for-tat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F8056-EE9E-394D-BD6A-7E39BB41E0B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95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Interesting to see that</a:t>
            </a:r>
            <a:r>
              <a:rPr lang="en-US" baseline="0" dirty="0" smtClean="0"/>
              <a:t> various projects both in academia and industry seem to have converged to a notion of attested execution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F8056-EE9E-394D-BD6A-7E39BB41E0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804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Goal: 19min</a:t>
            </a:r>
          </a:p>
          <a:p>
            <a:r>
              <a:rPr lang="en-US" dirty="0" smtClean="0"/>
              <a:t>What are the future directions given this work?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Provably satisfy this abstraction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Guidelines for system / protocol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F8056-EE9E-394D-BD6A-7E39BB41E0B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272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Goal: 19min</a:t>
            </a:r>
          </a:p>
          <a:p>
            <a:r>
              <a:rPr lang="en-US" dirty="0" smtClean="0"/>
              <a:t>What are the future directions given this work?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Provably satisfy this abstraction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Guidelines for system / protocol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F8056-EE9E-394D-BD6A-7E39BB41E0B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27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to formally define this primitive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</a:t>
            </a:r>
            <a:r>
              <a:rPr lang="en-US" baseline="0" dirty="0" smtClean="0"/>
              <a:t> expressive is it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Goal: 2min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F8056-EE9E-394D-BD6A-7E39BB41E0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80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Standard setting: client wants to outsource computation to an untrusted server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Use SGX / </a:t>
            </a:r>
            <a:r>
              <a:rPr lang="en-US" dirty="0" smtClean="0"/>
              <a:t>terminology as illustration</a:t>
            </a:r>
            <a:r>
              <a:rPr lang="en-US" baseline="0" dirty="0" smtClean="0"/>
              <a:t> but aim is to cover the “essence” of attested execution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Trust bootstrapped through hardware manufacturer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Picture tells us kind of what we want,</a:t>
            </a:r>
            <a:r>
              <a:rPr lang="en-US" baseline="0" dirty="0" smtClean="0"/>
              <a:t> but not a precise abstraction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F8056-EE9E-394D-BD6A-7E39BB41E0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5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 smtClean="0"/>
              <a:t>Goal: 3min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Early systems built on trusted hardware tend to prove security in “ad-hoc” fashion, lack of formal model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Important to note: we don’t claim that any secure processor today actually realizes the ideal abstractions we want (e.g., side channels) =&gt; next step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Trusted hardware not used in isolation =&gt; part of larger protocols, all of which implicitly share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F8056-EE9E-394D-BD6A-7E39BB41E0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72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Interface is relatively simple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F8056-EE9E-394D-BD6A-7E39BB41E0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54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Goal: 5min</a:t>
            </a:r>
          </a:p>
          <a:p>
            <a:r>
              <a:rPr lang="en-US" dirty="0" smtClean="0"/>
              <a:t>We model </a:t>
            </a:r>
            <a:r>
              <a:rPr lang="en-US" dirty="0" err="1" smtClean="0"/>
              <a:t>att</a:t>
            </a:r>
            <a:r>
              <a:rPr lang="en-US" baseline="0" dirty="0" smtClean="0"/>
              <a:t> exec. as an ideal functionality in the generalized UC framework</a:t>
            </a:r>
            <a:endParaRPr lang="en-US" dirty="0" smtClean="0"/>
          </a:p>
          <a:p>
            <a:r>
              <a:rPr lang="en-US" dirty="0" smtClean="0"/>
              <a:t>Why UC =&gt; trusted hardware not used in isolation, part of larger protocols =&gt; modular composition is a desirable property</a:t>
            </a:r>
          </a:p>
          <a:p>
            <a:r>
              <a:rPr lang="en-US" dirty="0" smtClean="0"/>
              <a:t>Why</a:t>
            </a:r>
            <a:r>
              <a:rPr lang="en-US" baseline="0" dirty="0" smtClean="0"/>
              <a:t> GUC =&gt; s</a:t>
            </a:r>
            <a:r>
              <a:rPr lang="en-US" dirty="0" smtClean="0"/>
              <a:t>ource</a:t>
            </a:r>
            <a:r>
              <a:rPr lang="en-US" baseline="0" dirty="0" smtClean="0"/>
              <a:t> of main technical challenges:</a:t>
            </a:r>
            <a:r>
              <a:rPr lang="en-US" dirty="0" smtClean="0"/>
              <a:t> protocols implicitly share state!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F8056-EE9E-394D-BD6A-7E39BB41E0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76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Lifetime of attestations (and keys) goes beyond a </a:t>
            </a:r>
            <a:r>
              <a:rPr lang="en-US" smtClean="0"/>
              <a:t>particular protocol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F8056-EE9E-394D-BD6A-7E39BB41E0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5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Goal: 8min</a:t>
            </a:r>
          </a:p>
          <a:p>
            <a:r>
              <a:rPr lang="en-US" dirty="0" smtClean="0"/>
              <a:t>In interest of time</a:t>
            </a:r>
            <a:r>
              <a:rPr lang="en-US" baseline="0" dirty="0" smtClean="0"/>
              <a:t> won’t go other this, see paper for formal definitions and constructions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F8056-EE9E-394D-BD6A-7E39BB41E0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05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62CDEC-E235-1A41-BB92-1B12ED98E13C}" type="datetime1">
              <a:rPr lang="en-US" smtClean="0"/>
              <a:t>21/5/17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40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1918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5D6875-A304-C048-8711-17D66C21FF2E}" type="datetime1">
              <a:rPr lang="en-US" smtClean="0"/>
              <a:t>21/5/17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E1D1-7359-2549-9C0A-FF3F63EE2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55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6B999-89A7-404A-AEFA-7AEB4D24C914}" type="datetime1">
              <a:rPr lang="en-US" smtClean="0"/>
              <a:t>21/5/17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E1D1-7359-2549-9C0A-FF3F63EE2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4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1918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9C4E9E-F239-9340-8D89-5F850E2CF1E3}" type="datetime1">
              <a:rPr lang="en-US" smtClean="0"/>
              <a:t>21/5/17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E1D1-7359-2549-9C0A-FF3F63EE2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09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303980-BD5A-A840-81D2-FE285368D8BF}" type="datetime1">
              <a:rPr lang="en-US" smtClean="0"/>
              <a:t>21/5/17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E1D1-7359-2549-9C0A-FF3F63EE2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79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1918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BED1BF-7EF1-BE4D-9C0A-50772815F984}" type="datetime1">
              <a:rPr lang="en-US" smtClean="0"/>
              <a:t>21/5/17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E1D1-7359-2549-9C0A-FF3F63EE2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93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19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251017-C7C0-C34B-A6BE-6E6C3A7E62C5}" type="datetime1">
              <a:rPr lang="en-US" smtClean="0"/>
              <a:t>21/5/17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E1D1-7359-2549-9C0A-FF3F63EE2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22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1918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EC036F-E360-C245-9DBD-463CFCCE4FFC}" type="datetime1">
              <a:rPr lang="en-US" smtClean="0"/>
              <a:t>21/5/17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E1D1-7359-2549-9C0A-FF3F63EE2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6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249E41-9057-E041-9DCC-E0DA4327972B}" type="datetime1">
              <a:rPr lang="en-US" smtClean="0"/>
              <a:t>21/5/17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E1D1-7359-2549-9C0A-FF3F63EE2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2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5F6214-A851-E649-840C-F596CD465AB1}" type="datetime1">
              <a:rPr lang="en-US" smtClean="0"/>
              <a:t>21/5/17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E1D1-7359-2549-9C0A-FF3F63EE2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92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1CB223-77C6-E145-B873-1D20ADF8C8AF}" type="datetime1">
              <a:rPr lang="en-US" smtClean="0"/>
              <a:t>21/5/17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E1D1-7359-2549-9C0A-FF3F63EE2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65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47690"/>
            <a:ext cx="8229600" cy="6187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</a:t>
            </a:r>
          </a:p>
          <a:p>
            <a:pPr lvl="2"/>
            <a:r>
              <a:rPr lang="fr-CH" dirty="0" smtClean="0"/>
              <a:t>Third level</a:t>
            </a:r>
          </a:p>
          <a:p>
            <a:pPr lvl="3"/>
            <a:r>
              <a:rPr lang="fr-CH" dirty="0" smtClean="0"/>
              <a:t>Fourth level</a:t>
            </a:r>
          </a:p>
          <a:p>
            <a:pPr lvl="4"/>
            <a:r>
              <a:rPr lang="fr-CH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9800" y="6046082"/>
            <a:ext cx="584200" cy="811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D6C0E1D1-7359-2549-9C0A-FF3F63EE2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890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13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13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4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125" y="1009650"/>
            <a:ext cx="8159750" cy="1917699"/>
          </a:xfrm>
        </p:spPr>
        <p:txBody>
          <a:bodyPr>
            <a:normAutofit/>
          </a:bodyPr>
          <a:lstStyle/>
          <a:p>
            <a:r>
              <a:rPr lang="en-US" dirty="0"/>
              <a:t>Formal Abstractions for Attested Execution Secure Processors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17875"/>
            <a:ext cx="7772400" cy="307975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+mj-lt"/>
              </a:rPr>
              <a:t>Eurocrypt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May 1</a:t>
            </a:r>
            <a:r>
              <a:rPr lang="en-US" baseline="30000" dirty="0" smtClean="0">
                <a:solidFill>
                  <a:schemeClr val="tx1"/>
                </a:solidFill>
                <a:latin typeface="+mj-lt"/>
              </a:rPr>
              <a:t>st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, 2017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endParaRPr lang="en-US" sz="2000" dirty="0">
              <a:solidFill>
                <a:schemeClr val="tx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Rafael Pass, Elaine Shi, </a:t>
            </a:r>
            <a:r>
              <a:rPr lang="en-US" u="sng" dirty="0" smtClean="0">
                <a:solidFill>
                  <a:schemeClr val="tx1"/>
                </a:solidFill>
                <a:latin typeface="+mj-lt"/>
              </a:rPr>
              <a:t>Florian Tramèr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334" y="5587997"/>
            <a:ext cx="548218" cy="5556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851" y="5587997"/>
            <a:ext cx="548218" cy="5556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869" y="5397497"/>
            <a:ext cx="2438143" cy="920749"/>
          </a:xfrm>
          <a:prstGeom prst="rect">
            <a:avLst/>
          </a:prstGeom>
        </p:spPr>
      </p:pic>
      <p:sp>
        <p:nvSpPr>
          <p:cNvPr id="8" name="Shape 432"/>
          <p:cNvSpPr/>
          <p:nvPr/>
        </p:nvSpPr>
        <p:spPr>
          <a:xfrm>
            <a:off x="492125" y="1009650"/>
            <a:ext cx="8159750" cy="1562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8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E1D1-7359-2549-9C0A-FF3F63EE260C}" type="slidenum">
              <a:rPr lang="en-US" smtClean="0"/>
              <a:t>10</a:t>
            </a:fld>
            <a:endParaRPr lang="en-US"/>
          </a:p>
        </p:txBody>
      </p:sp>
      <p:sp>
        <p:nvSpPr>
          <p:cNvPr id="11" name="Shape 914"/>
          <p:cNvSpPr/>
          <p:nvPr/>
        </p:nvSpPr>
        <p:spPr>
          <a:xfrm>
            <a:off x="2560650" y="1010599"/>
            <a:ext cx="5697900" cy="759900"/>
          </a:xfrm>
          <a:prstGeom prst="wedgeRoundRectCallout">
            <a:avLst>
              <a:gd name="adj1" fmla="val 15952"/>
              <a:gd name="adj2" fmla="val 120674"/>
              <a:gd name="adj3" fmla="val 0"/>
            </a:avLst>
          </a:prstGeom>
          <a:solidFill>
            <a:srgbClr val="4A86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200" dirty="0">
                <a:solidFill>
                  <a:srgbClr val="FFFFFF"/>
                </a:solidFill>
              </a:rPr>
              <a:t>The more interesting question</a:t>
            </a:r>
          </a:p>
        </p:txBody>
      </p:sp>
      <p:pic>
        <p:nvPicPr>
          <p:cNvPr id="13" name="Shape 481"/>
          <p:cNvPicPr preferRelativeResize="0"/>
          <p:nvPr/>
        </p:nvPicPr>
        <p:blipFill>
          <a:blip r:embed="rId2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12712" y="1770499"/>
            <a:ext cx="5922826" cy="529296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482"/>
          <p:cNvSpPr txBox="1"/>
          <p:nvPr/>
        </p:nvSpPr>
        <p:spPr>
          <a:xfrm rot="21375946">
            <a:off x="886929" y="3687526"/>
            <a:ext cx="3191087" cy="10822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>
                <a:ea typeface="Oswald"/>
                <a:cs typeface="Oswald"/>
                <a:sym typeface="Oswald"/>
              </a:rPr>
              <a:t>What is “attested execution” ?</a:t>
            </a:r>
          </a:p>
          <a:p>
            <a:pPr lvl="0" rtl="0">
              <a:spcBef>
                <a:spcPts val="0"/>
              </a:spcBef>
              <a:buNone/>
            </a:pPr>
            <a:endParaRPr sz="1500" dirty="0">
              <a:ea typeface="Oswald"/>
              <a:cs typeface="Oswald"/>
              <a:sym typeface="Oswald"/>
            </a:endParaRPr>
          </a:p>
          <a:p>
            <a:pPr lvl="0" rtl="0">
              <a:spcBef>
                <a:spcPts val="0"/>
              </a:spcBef>
              <a:buNone/>
            </a:pPr>
            <a:endParaRPr sz="3300" dirty="0">
              <a:solidFill>
                <a:srgbClr val="FF5722"/>
              </a:solidFill>
              <a:ea typeface="Oswald"/>
              <a:cs typeface="Oswald"/>
              <a:sym typeface="Oswald"/>
            </a:endParaRPr>
          </a:p>
        </p:txBody>
      </p:sp>
      <p:pic>
        <p:nvPicPr>
          <p:cNvPr id="15" name="Shape 483"/>
          <p:cNvPicPr preferRelativeResize="0"/>
          <p:nvPr/>
        </p:nvPicPr>
        <p:blipFill>
          <a:blip r:embed="rId2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352277">
            <a:off x="3630708" y="1744760"/>
            <a:ext cx="5792011" cy="529296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484"/>
          <p:cNvSpPr txBox="1"/>
          <p:nvPr/>
        </p:nvSpPr>
        <p:spPr>
          <a:xfrm rot="128374">
            <a:off x="5221525" y="3744421"/>
            <a:ext cx="2892816" cy="12546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>
                <a:solidFill>
                  <a:srgbClr val="FF0000"/>
                </a:solidFill>
                <a:ea typeface="Oswald"/>
                <a:cs typeface="Oswald"/>
                <a:sym typeface="Oswald"/>
              </a:rPr>
              <a:t>What can it </a:t>
            </a:r>
            <a:r>
              <a:rPr lang="en" sz="3200" b="1" dirty="0">
                <a:solidFill>
                  <a:srgbClr val="FF0000"/>
                </a:solidFill>
                <a:ea typeface="Oswald"/>
                <a:cs typeface="Oswald"/>
                <a:sym typeface="Oswald"/>
              </a:rPr>
              <a:t>(not)</a:t>
            </a:r>
            <a:r>
              <a:rPr lang="en" sz="3200" dirty="0">
                <a:solidFill>
                  <a:srgbClr val="FF0000"/>
                </a:solidFill>
                <a:ea typeface="Oswald"/>
                <a:cs typeface="Oswald"/>
                <a:sym typeface="Oswald"/>
              </a:rPr>
              <a:t> express?</a:t>
            </a:r>
          </a:p>
          <a:p>
            <a:pPr lvl="0" rtl="0">
              <a:spcBef>
                <a:spcPts val="0"/>
              </a:spcBef>
              <a:buNone/>
            </a:pPr>
            <a:endParaRPr sz="1500" dirty="0">
              <a:ea typeface="Oswald"/>
              <a:cs typeface="Oswald"/>
              <a:sym typeface="Oswald"/>
            </a:endParaRPr>
          </a:p>
          <a:p>
            <a:pPr lvl="0" rtl="0">
              <a:spcBef>
                <a:spcPts val="0"/>
              </a:spcBef>
              <a:buNone/>
            </a:pPr>
            <a:endParaRPr sz="3300" dirty="0">
              <a:solidFill>
                <a:srgbClr val="FF5722"/>
              </a:solidFill>
              <a:ea typeface="Oswald"/>
              <a:cs typeface="Oswald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3123389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9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299" y="159348"/>
            <a:ext cx="1264150" cy="13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922"/>
          <p:cNvSpPr txBox="1"/>
          <p:nvPr/>
        </p:nvSpPr>
        <p:spPr>
          <a:xfrm>
            <a:off x="1921624" y="408500"/>
            <a:ext cx="2401200" cy="74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b="1" dirty="0"/>
              <a:t>The good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85402" y="-3852"/>
            <a:ext cx="4558598" cy="6861852"/>
            <a:chOff x="4585402" y="-3852"/>
            <a:chExt cx="4558598" cy="6861852"/>
          </a:xfrm>
        </p:grpSpPr>
        <p:sp>
          <p:nvSpPr>
            <p:cNvPr id="3" name="Shape 919"/>
            <p:cNvSpPr/>
            <p:nvPr/>
          </p:nvSpPr>
          <p:spPr>
            <a:xfrm>
              <a:off x="4585402" y="0"/>
              <a:ext cx="4558598" cy="6858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4" name="Shape 9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963324" y="-3852"/>
              <a:ext cx="1591800" cy="1591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Shape 923"/>
            <p:cNvSpPr txBox="1"/>
            <p:nvPr/>
          </p:nvSpPr>
          <p:spPr>
            <a:xfrm>
              <a:off x="6429150" y="399811"/>
              <a:ext cx="2508572" cy="744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3000" b="1" dirty="0">
                  <a:solidFill>
                    <a:srgbClr val="FFFFFF"/>
                  </a:solidFill>
                </a:rPr>
                <a:t>The surprise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E1D1-7359-2549-9C0A-FF3F63EE260C}" type="slidenum">
              <a:rPr lang="en-US" smtClean="0">
                <a:solidFill>
                  <a:schemeClr val="bg1"/>
                </a:solidFill>
              </a:r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hape 928"/>
          <p:cNvSpPr/>
          <p:nvPr/>
        </p:nvSpPr>
        <p:spPr>
          <a:xfrm>
            <a:off x="131954" y="1821830"/>
            <a:ext cx="4312640" cy="341682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fr-CH" sz="3600" dirty="0" smtClean="0">
                <a:solidFill>
                  <a:srgbClr val="0000FF"/>
                </a:solidFill>
                <a:ea typeface="Oswald"/>
                <a:cs typeface="Oswald"/>
                <a:sym typeface="Oswald"/>
              </a:rPr>
              <a:t>Powerful Abstraction!</a:t>
            </a:r>
            <a:endParaRPr lang="en" sz="3600" dirty="0">
              <a:solidFill>
                <a:srgbClr val="0000FF"/>
              </a:solidFill>
              <a:ea typeface="Oswald"/>
              <a:cs typeface="Oswald"/>
              <a:sym typeface="Oswald"/>
            </a:endParaRPr>
          </a:p>
          <a:p>
            <a:pPr lvl="0" algn="ctr"/>
            <a:endParaRPr lang="en" sz="2800" dirty="0">
              <a:solidFill>
                <a:srgbClr val="D84315"/>
              </a:solidFill>
              <a:ea typeface="Oswald"/>
              <a:cs typeface="Oswald"/>
              <a:sym typeface="Oswald"/>
            </a:endParaRPr>
          </a:p>
          <a:p>
            <a:pPr lvl="0" algn="ctr"/>
            <a:r>
              <a:rPr lang="en-US" sz="2400" b="1" dirty="0">
                <a:solidFill>
                  <a:srgbClr val="000000"/>
                </a:solidFill>
              </a:rPr>
              <a:t>𝓖</a:t>
            </a:r>
            <a:r>
              <a:rPr lang="fr-CH" sz="2400" b="1" baseline="-25000" dirty="0" smtClean="0"/>
              <a:t>att </a:t>
            </a:r>
            <a:r>
              <a:rPr lang="fr-CH" sz="2400" b="1" dirty="0" smtClean="0"/>
              <a:t>➔ ‘’Stateful Obfuscation’’</a:t>
            </a:r>
            <a:br>
              <a:rPr lang="fr-CH" sz="2400" b="1" dirty="0" smtClean="0"/>
            </a:br>
            <a:endParaRPr lang="fr-CH" sz="800" b="1" dirty="0" smtClean="0"/>
          </a:p>
          <a:p>
            <a:pPr lvl="0" algn="ctr"/>
            <a:r>
              <a:rPr lang="en" sz="2400" dirty="0" smtClean="0"/>
              <a:t>Impossible </a:t>
            </a:r>
            <a:r>
              <a:rPr lang="en" sz="2400" dirty="0"/>
              <a:t>even with stateless tokens and cryptographic obfuscation</a:t>
            </a:r>
          </a:p>
        </p:txBody>
      </p:sp>
      <p:pic>
        <p:nvPicPr>
          <p:cNvPr id="9" name="Shape 9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05299" y="5051351"/>
            <a:ext cx="823348" cy="7753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928"/>
          <p:cNvSpPr/>
          <p:nvPr/>
        </p:nvSpPr>
        <p:spPr>
          <a:xfrm>
            <a:off x="4746853" y="1821830"/>
            <a:ext cx="4190869" cy="341682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fr-CH" sz="3600" dirty="0" smtClean="0">
                <a:solidFill>
                  <a:srgbClr val="0000FF"/>
                </a:solidFill>
                <a:ea typeface="Oswald"/>
                <a:cs typeface="Oswald"/>
                <a:sym typeface="Oswald"/>
              </a:rPr>
              <a:t>UC-Secure MPC?</a:t>
            </a:r>
            <a:endParaRPr lang="en" sz="3600" dirty="0">
              <a:solidFill>
                <a:srgbClr val="0000FF"/>
              </a:solidFill>
              <a:ea typeface="Oswald"/>
              <a:cs typeface="Oswald"/>
              <a:sym typeface="Oswald"/>
            </a:endParaRPr>
          </a:p>
          <a:p>
            <a:pPr lvl="0" algn="ctr"/>
            <a:endParaRPr lang="fr-CH" sz="2800" dirty="0" smtClean="0">
              <a:solidFill>
                <a:srgbClr val="D84315"/>
              </a:solidFill>
              <a:ea typeface="Oswald"/>
              <a:cs typeface="Oswald"/>
              <a:sym typeface="Oswald"/>
            </a:endParaRPr>
          </a:p>
          <a:p>
            <a:pPr lvl="0" algn="ctr"/>
            <a:endParaRPr lang="fr-CH" sz="2800" dirty="0">
              <a:solidFill>
                <a:srgbClr val="D84315"/>
              </a:solidFill>
              <a:ea typeface="Oswald"/>
              <a:cs typeface="Oswald"/>
              <a:sym typeface="Oswald"/>
            </a:endParaRPr>
          </a:p>
          <a:p>
            <a:pPr lvl="0" algn="ctr"/>
            <a:endParaRPr lang="fr-CH" sz="2800" dirty="0" smtClean="0">
              <a:solidFill>
                <a:srgbClr val="D84315"/>
              </a:solidFill>
              <a:ea typeface="Oswald"/>
              <a:cs typeface="Oswald"/>
              <a:sym typeface="Oswald"/>
            </a:endParaRPr>
          </a:p>
          <a:p>
            <a:pPr lvl="0" algn="ctr"/>
            <a:endParaRPr lang="fr-CH" sz="2800" dirty="0" smtClean="0">
              <a:solidFill>
                <a:srgbClr val="D84315"/>
              </a:solidFill>
              <a:ea typeface="Oswald"/>
              <a:cs typeface="Oswald"/>
              <a:sym typeface="Oswald"/>
            </a:endParaRPr>
          </a:p>
          <a:p>
            <a:pPr lvl="0" algn="ctr"/>
            <a:endParaRPr lang="en" sz="2800" dirty="0">
              <a:solidFill>
                <a:srgbClr val="D84315"/>
              </a:solidFill>
              <a:ea typeface="Oswald"/>
              <a:cs typeface="Oswald"/>
              <a:sym typeface="Oswald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70324" y="1144711"/>
            <a:ext cx="3389476" cy="338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37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919"/>
          <p:cNvSpPr/>
          <p:nvPr/>
        </p:nvSpPr>
        <p:spPr>
          <a:xfrm>
            <a:off x="4585402" y="0"/>
            <a:ext cx="4558598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4" name="Shape 9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3324" y="-3852"/>
            <a:ext cx="1591800" cy="1591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923"/>
          <p:cNvSpPr txBox="1"/>
          <p:nvPr/>
        </p:nvSpPr>
        <p:spPr>
          <a:xfrm>
            <a:off x="6429150" y="399811"/>
            <a:ext cx="2508572" cy="74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 dirty="0">
                <a:solidFill>
                  <a:srgbClr val="FFFFFF"/>
                </a:solidFill>
              </a:rPr>
              <a:t>The surprise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E1D1-7359-2549-9C0A-FF3F63EE260C}" type="slidenum">
              <a:rPr lang="en-US" smtClean="0">
                <a:solidFill>
                  <a:schemeClr val="bg1"/>
                </a:solidFill>
              </a:r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31954" y="159348"/>
            <a:ext cx="4312640" cy="5667401"/>
            <a:chOff x="131954" y="159348"/>
            <a:chExt cx="4312640" cy="5667401"/>
          </a:xfrm>
        </p:grpSpPr>
        <p:pic>
          <p:nvPicPr>
            <p:cNvPr id="5" name="Shape 921"/>
            <p:cNvPicPr preferRelativeResize="0"/>
            <p:nvPr/>
          </p:nvPicPr>
          <p:blipFill>
            <a:blip r:embed="rId4">
              <a:alphaModFix/>
              <a:grayscl/>
            </a:blip>
            <a:stretch>
              <a:fillRect/>
            </a:stretch>
          </p:blipFill>
          <p:spPr>
            <a:xfrm>
              <a:off x="653299" y="159348"/>
              <a:ext cx="1264150" cy="1302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Shape 922"/>
            <p:cNvSpPr txBox="1"/>
            <p:nvPr/>
          </p:nvSpPr>
          <p:spPr>
            <a:xfrm>
              <a:off x="1921624" y="408500"/>
              <a:ext cx="2401200" cy="744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" sz="3000" b="1" dirty="0">
                  <a:solidFill>
                    <a:schemeClr val="bg1">
                      <a:lumMod val="50000"/>
                    </a:schemeClr>
                  </a:solidFill>
                </a:rPr>
                <a:t>The good</a:t>
              </a:r>
            </a:p>
          </p:txBody>
        </p:sp>
        <p:sp>
          <p:nvSpPr>
            <p:cNvPr id="8" name="Shape 934"/>
            <p:cNvSpPr txBox="1"/>
            <p:nvPr/>
          </p:nvSpPr>
          <p:spPr>
            <a:xfrm>
              <a:off x="317275" y="2439050"/>
              <a:ext cx="3310500" cy="3000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endParaRPr sz="3000" dirty="0">
                <a:solidFill>
                  <a:srgbClr val="D84315"/>
                </a:solidFill>
                <a:ea typeface="Oswald"/>
                <a:cs typeface="Oswald"/>
                <a:sym typeface="Oswald"/>
              </a:endParaRPr>
            </a:p>
          </p:txBody>
        </p:sp>
        <p:sp>
          <p:nvSpPr>
            <p:cNvPr id="10" name="Shape 928"/>
            <p:cNvSpPr/>
            <p:nvPr/>
          </p:nvSpPr>
          <p:spPr>
            <a:xfrm>
              <a:off x="131954" y="1821830"/>
              <a:ext cx="4312640" cy="341682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65000"/>
              </a:schemeClr>
            </a:solidFill>
            <a:ln w="9525" cap="flat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/>
              <a:r>
                <a:rPr lang="fr-CH" sz="3600" dirty="0" smtClean="0">
                  <a:solidFill>
                    <a:schemeClr val="bg1">
                      <a:lumMod val="50000"/>
                    </a:schemeClr>
                  </a:solidFill>
                  <a:ea typeface="Oswald"/>
                  <a:cs typeface="Oswald"/>
                  <a:sym typeface="Oswald"/>
                </a:rPr>
                <a:t>Powerful Abstraction!</a:t>
              </a:r>
              <a:endParaRPr lang="en" sz="3600" dirty="0">
                <a:solidFill>
                  <a:schemeClr val="bg1">
                    <a:lumMod val="50000"/>
                  </a:schemeClr>
                </a:solidFill>
                <a:ea typeface="Oswald"/>
                <a:cs typeface="Oswald"/>
                <a:sym typeface="Oswald"/>
              </a:endParaRPr>
            </a:p>
            <a:p>
              <a:pPr lvl="0" algn="ctr"/>
              <a:endParaRPr lang="en" sz="2800" dirty="0">
                <a:solidFill>
                  <a:schemeClr val="bg1">
                    <a:lumMod val="50000"/>
                  </a:schemeClr>
                </a:solidFill>
                <a:ea typeface="Oswald"/>
                <a:cs typeface="Oswald"/>
                <a:sym typeface="Oswald"/>
              </a:endParaRPr>
            </a:p>
            <a:p>
              <a:pPr lvl="0" algn="ctr"/>
              <a:r>
                <a:rPr lang="fr-CH" sz="2400" b="1" dirty="0" smtClean="0">
                  <a:solidFill>
                    <a:schemeClr val="bg1">
                      <a:lumMod val="50000"/>
                    </a:schemeClr>
                  </a:solidFill>
                </a:rPr>
                <a:t>G</a:t>
              </a:r>
              <a:r>
                <a:rPr lang="fr-CH" sz="2400" b="1" baseline="-25000" dirty="0" smtClean="0">
                  <a:solidFill>
                    <a:schemeClr val="bg1">
                      <a:lumMod val="50000"/>
                    </a:schemeClr>
                  </a:solidFill>
                </a:rPr>
                <a:t>att </a:t>
              </a:r>
              <a:r>
                <a:rPr lang="fr-CH" sz="2400" b="1" dirty="0" smtClean="0">
                  <a:solidFill>
                    <a:schemeClr val="bg1">
                      <a:lumMod val="50000"/>
                    </a:schemeClr>
                  </a:solidFill>
                </a:rPr>
                <a:t>➔ ‘’Stateful Obfuscation’’</a:t>
              </a:r>
              <a:br>
                <a:rPr lang="fr-CH" sz="2400" b="1" dirty="0" smtClean="0">
                  <a:solidFill>
                    <a:schemeClr val="bg1">
                      <a:lumMod val="50000"/>
                    </a:schemeClr>
                  </a:solidFill>
                </a:rPr>
              </a:br>
              <a:endParaRPr lang="fr-CH" sz="800" b="1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lvl="0" algn="ctr"/>
              <a:r>
                <a:rPr lang="en" sz="2400" dirty="0" smtClean="0">
                  <a:solidFill>
                    <a:schemeClr val="bg1">
                      <a:lumMod val="50000"/>
                    </a:schemeClr>
                  </a:solidFill>
                </a:rPr>
                <a:t>Impossible </a:t>
              </a:r>
              <a:r>
                <a:rPr lang="en" sz="2400" dirty="0">
                  <a:solidFill>
                    <a:schemeClr val="bg1">
                      <a:lumMod val="50000"/>
                    </a:schemeClr>
                  </a:solidFill>
                </a:rPr>
                <a:t>even with stateless tokens and cryptographic obfuscation</a:t>
              </a:r>
            </a:p>
          </p:txBody>
        </p:sp>
        <p:pic>
          <p:nvPicPr>
            <p:cNvPr id="9" name="Shape 935"/>
            <p:cNvPicPr preferRelativeResize="0"/>
            <p:nvPr/>
          </p:nvPicPr>
          <p:blipFill>
            <a:blip r:embed="rId5">
              <a:alphaModFix/>
              <a:grayscl/>
            </a:blip>
            <a:stretch>
              <a:fillRect/>
            </a:stretch>
          </p:blipFill>
          <p:spPr>
            <a:xfrm>
              <a:off x="3505299" y="5051351"/>
              <a:ext cx="823348" cy="7753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Shape 928"/>
          <p:cNvSpPr/>
          <p:nvPr/>
        </p:nvSpPr>
        <p:spPr>
          <a:xfrm>
            <a:off x="4746853" y="1821830"/>
            <a:ext cx="4190869" cy="341682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fr-CH" sz="3600" dirty="0" smtClean="0">
                <a:solidFill>
                  <a:srgbClr val="0000FF"/>
                </a:solidFill>
                <a:ea typeface="Oswald"/>
                <a:cs typeface="Oswald"/>
                <a:sym typeface="Oswald"/>
              </a:rPr>
              <a:t>UC-Secure MPC?</a:t>
            </a:r>
            <a:endParaRPr lang="en" sz="3600" dirty="0">
              <a:solidFill>
                <a:srgbClr val="0000FF"/>
              </a:solidFill>
              <a:ea typeface="Oswald"/>
              <a:cs typeface="Oswald"/>
              <a:sym typeface="Oswald"/>
            </a:endParaRPr>
          </a:p>
          <a:p>
            <a:pPr lvl="0" algn="ctr"/>
            <a:endParaRPr lang="fr-CH" sz="2800" dirty="0" smtClean="0">
              <a:solidFill>
                <a:srgbClr val="D84315"/>
              </a:solidFill>
              <a:ea typeface="Oswald"/>
              <a:cs typeface="Oswald"/>
              <a:sym typeface="Oswald"/>
            </a:endParaRPr>
          </a:p>
          <a:p>
            <a:pPr lvl="0" algn="ctr"/>
            <a:endParaRPr lang="fr-CH" sz="2800" dirty="0">
              <a:solidFill>
                <a:srgbClr val="D84315"/>
              </a:solidFill>
              <a:ea typeface="Oswald"/>
              <a:cs typeface="Oswald"/>
              <a:sym typeface="Oswald"/>
            </a:endParaRPr>
          </a:p>
          <a:p>
            <a:pPr lvl="0" algn="ctr"/>
            <a:endParaRPr lang="fr-CH" sz="2800" dirty="0" smtClean="0">
              <a:solidFill>
                <a:srgbClr val="D84315"/>
              </a:solidFill>
              <a:ea typeface="Oswald"/>
              <a:cs typeface="Oswald"/>
              <a:sym typeface="Oswald"/>
            </a:endParaRPr>
          </a:p>
          <a:p>
            <a:pPr lvl="0" algn="ctr"/>
            <a:endParaRPr lang="fr-CH" sz="2800" dirty="0" smtClean="0">
              <a:solidFill>
                <a:srgbClr val="D84315"/>
              </a:solidFill>
              <a:ea typeface="Oswald"/>
              <a:cs typeface="Oswald"/>
              <a:sym typeface="Oswald"/>
            </a:endParaRPr>
          </a:p>
          <a:p>
            <a:pPr lvl="0" algn="ctr"/>
            <a:endParaRPr lang="en" sz="2800" dirty="0">
              <a:solidFill>
                <a:srgbClr val="D84315"/>
              </a:solidFill>
              <a:ea typeface="Oswald"/>
              <a:cs typeface="Oswald"/>
              <a:sym typeface="Oswald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70324" y="1144711"/>
            <a:ext cx="3389476" cy="338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6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+mn-lt"/>
              </a:rPr>
              <a:t>Consider </a:t>
            </a:r>
            <a:r>
              <a:rPr lang="en-US" dirty="0" smtClean="0">
                <a:solidFill>
                  <a:srgbClr val="FF6600"/>
                </a:solidFill>
                <a:latin typeface="+mn-lt"/>
              </a:rPr>
              <a:t>2PC</a:t>
            </a:r>
            <a:endParaRPr lang="en-US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E1D1-7359-2549-9C0A-FF3F63EE260C}" type="slidenum">
              <a:rPr lang="en-US" smtClean="0"/>
              <a:t>13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517300" y="2153013"/>
            <a:ext cx="6101226" cy="2598038"/>
            <a:chOff x="775057" y="975116"/>
            <a:chExt cx="7784743" cy="377593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5057" y="2153013"/>
              <a:ext cx="2309367" cy="259803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02488" y="2153013"/>
              <a:ext cx="2257312" cy="2598038"/>
            </a:xfrm>
            <a:prstGeom prst="rect">
              <a:avLst/>
            </a:prstGeom>
          </p:spPr>
        </p:pic>
        <p:sp>
          <p:nvSpPr>
            <p:cNvPr id="10" name="Shape 1083"/>
            <p:cNvSpPr/>
            <p:nvPr/>
          </p:nvSpPr>
          <p:spPr>
            <a:xfrm>
              <a:off x="3184250" y="3012527"/>
              <a:ext cx="2908500" cy="93120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7F7F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13" name="Shape 1084"/>
            <p:cNvPicPr preferRelativeResize="0"/>
            <p:nvPr/>
          </p:nvPicPr>
          <p:blipFill rotWithShape="1">
            <a:blip r:embed="rId4">
              <a:alphaModFix/>
            </a:blip>
            <a:srcRect r="75883"/>
            <a:stretch/>
          </p:blipFill>
          <p:spPr>
            <a:xfrm>
              <a:off x="6302488" y="975116"/>
              <a:ext cx="573795" cy="29686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Shape 1084"/>
            <p:cNvPicPr preferRelativeResize="0"/>
            <p:nvPr/>
          </p:nvPicPr>
          <p:blipFill rotWithShape="1">
            <a:blip r:embed="rId4">
              <a:alphaModFix/>
            </a:blip>
            <a:srcRect r="75883"/>
            <a:stretch/>
          </p:blipFill>
          <p:spPr>
            <a:xfrm flipH="1">
              <a:off x="7996208" y="975116"/>
              <a:ext cx="563592" cy="296861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511326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E1D1-7359-2549-9C0A-FF3F63EE260C}" type="slidenum">
              <a:rPr lang="en-US" smtClean="0"/>
              <a:t>14</a:t>
            </a:fld>
            <a:endParaRPr lang="en-US"/>
          </a:p>
        </p:txBody>
      </p:sp>
      <p:pic>
        <p:nvPicPr>
          <p:cNvPr id="14" name="Shape 110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92350" y="2024134"/>
            <a:ext cx="1264150" cy="13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110"/>
          <p:cNvSpPr txBox="1"/>
          <p:nvPr/>
        </p:nvSpPr>
        <p:spPr>
          <a:xfrm>
            <a:off x="2316675" y="2050611"/>
            <a:ext cx="5974200" cy="12756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b="1" dirty="0"/>
              <a:t>UC-secure 2PC </a:t>
            </a:r>
            <a:r>
              <a:rPr lang="en" sz="3200" b="1" dirty="0">
                <a:solidFill>
                  <a:srgbClr val="4A86E8"/>
                </a:solidFill>
              </a:rPr>
              <a:t>possible</a:t>
            </a:r>
            <a:r>
              <a:rPr lang="en" sz="3200" b="1" dirty="0"/>
              <a:t> if </a:t>
            </a:r>
            <a:r>
              <a:rPr lang="en" sz="3200" b="1" dirty="0">
                <a:solidFill>
                  <a:srgbClr val="4A86E8"/>
                </a:solidFill>
              </a:rPr>
              <a:t>both</a:t>
            </a:r>
            <a:r>
              <a:rPr lang="en" sz="3200" b="1" dirty="0"/>
              <a:t> parties have </a:t>
            </a:r>
            <a:r>
              <a:rPr lang="fr-CH" sz="3200" b="1" dirty="0" smtClean="0"/>
              <a:t>trusted hardware</a:t>
            </a:r>
            <a:endParaRPr lang="en" sz="3200" b="1" dirty="0"/>
          </a:p>
        </p:txBody>
      </p:sp>
      <p:pic>
        <p:nvPicPr>
          <p:cNvPr id="22" name="Shape 1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5774" y="815486"/>
            <a:ext cx="410809" cy="676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Shape 1117" descr="Picture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7893" y="1044178"/>
            <a:ext cx="410810" cy="4145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/>
          <p:cNvGrpSpPr/>
          <p:nvPr/>
        </p:nvGrpSpPr>
        <p:grpSpPr>
          <a:xfrm>
            <a:off x="115460" y="4435844"/>
            <a:ext cx="8906895" cy="1610238"/>
            <a:chOff x="115460" y="4435844"/>
            <a:chExt cx="8906895" cy="1610238"/>
          </a:xfrm>
        </p:grpSpPr>
        <p:sp>
          <p:nvSpPr>
            <p:cNvPr id="11" name="Shape 1107"/>
            <p:cNvSpPr/>
            <p:nvPr/>
          </p:nvSpPr>
          <p:spPr>
            <a:xfrm>
              <a:off x="115460" y="4454282"/>
              <a:ext cx="8906895" cy="159180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24" name="Shape 11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13112" y="4435844"/>
              <a:ext cx="1591799" cy="1591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Shape 1119"/>
            <p:cNvSpPr txBox="1"/>
            <p:nvPr/>
          </p:nvSpPr>
          <p:spPr>
            <a:xfrm>
              <a:off x="2404911" y="4716655"/>
              <a:ext cx="5974200" cy="118873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3200" b="1" dirty="0">
                  <a:solidFill>
                    <a:srgbClr val="D84315"/>
                  </a:solidFill>
                </a:rPr>
                <a:t>Impossible</a:t>
              </a:r>
              <a:r>
                <a:rPr lang="en" sz="3200" b="1" dirty="0"/>
                <a:t> if </a:t>
              </a:r>
              <a:r>
                <a:rPr lang="en" sz="3200" b="1" dirty="0">
                  <a:solidFill>
                    <a:srgbClr val="D84315"/>
                  </a:solidFill>
                </a:rPr>
                <a:t>only one</a:t>
              </a:r>
              <a:r>
                <a:rPr lang="en" sz="3200" b="1" dirty="0"/>
                <a:t> party has </a:t>
              </a:r>
              <a:r>
                <a:rPr lang="fr-CH" sz="3200" b="1" dirty="0" smtClean="0"/>
                <a:t>trusted hardware</a:t>
              </a:r>
              <a:r>
                <a:rPr lang="en" sz="3200" b="1" dirty="0" smtClean="0"/>
                <a:t>!</a:t>
              </a:r>
              <a:endParaRPr lang="en" sz="32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627524" y="806030"/>
            <a:ext cx="668689" cy="676770"/>
            <a:chOff x="7627524" y="806030"/>
            <a:chExt cx="668689" cy="676770"/>
          </a:xfrm>
        </p:grpSpPr>
        <p:pic>
          <p:nvPicPr>
            <p:cNvPr id="26" name="Shape 11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885404" y="806030"/>
              <a:ext cx="410809" cy="6767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Shape 1121" descr="Picture1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627524" y="1034722"/>
              <a:ext cx="410810" cy="41453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1918"/>
          </a:xfrm>
        </p:spPr>
        <p:txBody>
          <a:bodyPr/>
          <a:lstStyle/>
          <a:p>
            <a:pPr algn="l"/>
            <a:r>
              <a:rPr lang="en-US" dirty="0" smtClean="0">
                <a:latin typeface="+mn-lt"/>
              </a:rPr>
              <a:t>Consider </a:t>
            </a:r>
            <a:r>
              <a:rPr lang="en-US" dirty="0" smtClean="0">
                <a:solidFill>
                  <a:srgbClr val="FF6600"/>
                </a:solidFill>
                <a:latin typeface="+mn-lt"/>
              </a:rPr>
              <a:t>2PC</a:t>
            </a:r>
            <a:endParaRPr lang="en-US" dirty="0">
              <a:solidFill>
                <a:srgbClr val="FF6600"/>
              </a:solidFill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161537" y="84757"/>
            <a:ext cx="2640564" cy="1205576"/>
            <a:chOff x="1966201" y="975116"/>
            <a:chExt cx="6593599" cy="377593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66201" y="2153014"/>
              <a:ext cx="2309367" cy="2598037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02488" y="2153013"/>
              <a:ext cx="2257312" cy="2598038"/>
            </a:xfrm>
            <a:prstGeom prst="rect">
              <a:avLst/>
            </a:prstGeom>
          </p:spPr>
        </p:pic>
        <p:sp>
          <p:nvSpPr>
            <p:cNvPr id="31" name="Shape 1083"/>
            <p:cNvSpPr/>
            <p:nvPr/>
          </p:nvSpPr>
          <p:spPr>
            <a:xfrm>
              <a:off x="4275568" y="3012523"/>
              <a:ext cx="1817182" cy="931202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7F7F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32" name="Shape 1084"/>
            <p:cNvPicPr preferRelativeResize="0"/>
            <p:nvPr/>
          </p:nvPicPr>
          <p:blipFill rotWithShape="1">
            <a:blip r:embed="rId8">
              <a:alphaModFix/>
            </a:blip>
            <a:srcRect r="75883"/>
            <a:stretch/>
          </p:blipFill>
          <p:spPr>
            <a:xfrm>
              <a:off x="6302488" y="975116"/>
              <a:ext cx="573795" cy="29686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Shape 1084"/>
            <p:cNvPicPr preferRelativeResize="0"/>
            <p:nvPr/>
          </p:nvPicPr>
          <p:blipFill rotWithShape="1">
            <a:blip r:embed="rId8">
              <a:alphaModFix/>
            </a:blip>
            <a:srcRect r="75883"/>
            <a:stretch/>
          </p:blipFill>
          <p:spPr>
            <a:xfrm flipH="1">
              <a:off x="7996208" y="975116"/>
              <a:ext cx="563592" cy="296861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73241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E1D1-7359-2549-9C0A-FF3F63EE260C}" type="slidenum">
              <a:rPr lang="en-US" smtClean="0"/>
              <a:t>15</a:t>
            </a:fld>
            <a:endParaRPr lang="en-US"/>
          </a:p>
        </p:txBody>
      </p:sp>
      <p:pic>
        <p:nvPicPr>
          <p:cNvPr id="22" name="Shape 1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5774" y="815486"/>
            <a:ext cx="410809" cy="676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Shape 1117" descr="Picture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7893" y="1044178"/>
            <a:ext cx="410810" cy="4145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/>
          <p:cNvGrpSpPr/>
          <p:nvPr/>
        </p:nvGrpSpPr>
        <p:grpSpPr>
          <a:xfrm>
            <a:off x="115460" y="4435844"/>
            <a:ext cx="8906895" cy="1610238"/>
            <a:chOff x="115460" y="4435844"/>
            <a:chExt cx="8906895" cy="1610238"/>
          </a:xfrm>
        </p:grpSpPr>
        <p:sp>
          <p:nvSpPr>
            <p:cNvPr id="11" name="Shape 1107"/>
            <p:cNvSpPr/>
            <p:nvPr/>
          </p:nvSpPr>
          <p:spPr>
            <a:xfrm>
              <a:off x="115460" y="4454282"/>
              <a:ext cx="8906895" cy="159180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24" name="Shape 11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13112" y="4435844"/>
              <a:ext cx="1591799" cy="1591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Shape 1119"/>
            <p:cNvSpPr txBox="1"/>
            <p:nvPr/>
          </p:nvSpPr>
          <p:spPr>
            <a:xfrm>
              <a:off x="2404911" y="4716655"/>
              <a:ext cx="5974200" cy="118873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3200" b="1" dirty="0">
                  <a:solidFill>
                    <a:srgbClr val="D84315"/>
                  </a:solidFill>
                </a:rPr>
                <a:t>Impossible</a:t>
              </a:r>
              <a:r>
                <a:rPr lang="en" sz="3200" b="1" dirty="0"/>
                <a:t> if </a:t>
              </a:r>
              <a:r>
                <a:rPr lang="en" sz="3200" b="1" dirty="0">
                  <a:solidFill>
                    <a:srgbClr val="D84315"/>
                  </a:solidFill>
                </a:rPr>
                <a:t>only one</a:t>
              </a:r>
              <a:r>
                <a:rPr lang="en" sz="3200" b="1" dirty="0"/>
                <a:t> party has </a:t>
              </a:r>
              <a:r>
                <a:rPr lang="fr-CH" sz="3200" b="1" dirty="0" smtClean="0"/>
                <a:t>trusted hardware</a:t>
              </a:r>
              <a:r>
                <a:rPr lang="en" sz="3200" b="1" dirty="0" smtClean="0"/>
                <a:t>!</a:t>
              </a:r>
              <a:endParaRPr lang="en" sz="3200" b="1" dirty="0"/>
            </a:p>
          </p:txBody>
        </p:sp>
      </p:grp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1918"/>
          </a:xfrm>
        </p:spPr>
        <p:txBody>
          <a:bodyPr/>
          <a:lstStyle/>
          <a:p>
            <a:pPr algn="l"/>
            <a:r>
              <a:rPr lang="en-US" dirty="0" smtClean="0">
                <a:latin typeface="+mn-lt"/>
              </a:rPr>
              <a:t>Consider </a:t>
            </a:r>
            <a:r>
              <a:rPr lang="en-US" dirty="0" smtClean="0">
                <a:solidFill>
                  <a:srgbClr val="FF6600"/>
                </a:solidFill>
                <a:latin typeface="+mn-lt"/>
              </a:rPr>
              <a:t>2PC</a:t>
            </a:r>
            <a:endParaRPr lang="en-US" dirty="0">
              <a:solidFill>
                <a:srgbClr val="FF6600"/>
              </a:solidFill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161537" y="84757"/>
            <a:ext cx="2640564" cy="1205576"/>
            <a:chOff x="1966201" y="975116"/>
            <a:chExt cx="6593599" cy="377593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66201" y="2153014"/>
              <a:ext cx="2309367" cy="2598037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02488" y="2153013"/>
              <a:ext cx="2257312" cy="2598038"/>
            </a:xfrm>
            <a:prstGeom prst="rect">
              <a:avLst/>
            </a:prstGeom>
          </p:spPr>
        </p:pic>
        <p:sp>
          <p:nvSpPr>
            <p:cNvPr id="31" name="Shape 1083"/>
            <p:cNvSpPr/>
            <p:nvPr/>
          </p:nvSpPr>
          <p:spPr>
            <a:xfrm>
              <a:off x="4275568" y="3012523"/>
              <a:ext cx="1817182" cy="931202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7F7F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32" name="Shape 1084"/>
            <p:cNvPicPr preferRelativeResize="0"/>
            <p:nvPr/>
          </p:nvPicPr>
          <p:blipFill rotWithShape="1">
            <a:blip r:embed="rId8">
              <a:alphaModFix/>
            </a:blip>
            <a:srcRect r="75883"/>
            <a:stretch/>
          </p:blipFill>
          <p:spPr>
            <a:xfrm>
              <a:off x="6302488" y="975116"/>
              <a:ext cx="573795" cy="29686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Shape 1084"/>
            <p:cNvPicPr preferRelativeResize="0"/>
            <p:nvPr/>
          </p:nvPicPr>
          <p:blipFill rotWithShape="1">
            <a:blip r:embed="rId8">
              <a:alphaModFix/>
            </a:blip>
            <a:srcRect r="75883"/>
            <a:stretch/>
          </p:blipFill>
          <p:spPr>
            <a:xfrm flipH="1">
              <a:off x="7996208" y="975116"/>
              <a:ext cx="563592" cy="29686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" name="Shape 1138"/>
          <p:cNvSpPr/>
          <p:nvPr/>
        </p:nvSpPr>
        <p:spPr>
          <a:xfrm>
            <a:off x="678124" y="2024134"/>
            <a:ext cx="7995300" cy="1607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800" dirty="0"/>
              <a:t>This is </a:t>
            </a:r>
            <a:r>
              <a:rPr lang="en" sz="3800" dirty="0" smtClean="0"/>
              <a:t>counter-intuitive.</a:t>
            </a:r>
            <a:endParaRPr lang="en" sz="3800" dirty="0"/>
          </a:p>
        </p:txBody>
      </p:sp>
    </p:spTree>
    <p:extLst>
      <p:ext uri="{BB962C8B-B14F-4D97-AF65-F5344CB8AC3E}">
        <p14:creationId xmlns:p14="http://schemas.microsoft.com/office/powerpoint/2010/main" val="2558539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>
                <a:solidFill>
                  <a:srgbClr val="000000"/>
                </a:solidFill>
                <a:latin typeface="+mn-lt"/>
                <a:ea typeface="Oswald"/>
                <a:cs typeface="Oswald"/>
                <a:sym typeface="Oswald"/>
              </a:rPr>
              <a:t>Issue: </a:t>
            </a:r>
            <a:r>
              <a:rPr lang="en" dirty="0">
                <a:solidFill>
                  <a:srgbClr val="FF9900"/>
                </a:solidFill>
                <a:latin typeface="+mn-lt"/>
                <a:ea typeface="Oswald"/>
                <a:cs typeface="Oswald"/>
                <a:sym typeface="Oswald"/>
              </a:rPr>
              <a:t>non-deniability</a:t>
            </a:r>
            <a:br>
              <a:rPr lang="en" dirty="0">
                <a:solidFill>
                  <a:srgbClr val="FF9900"/>
                </a:solidFill>
                <a:latin typeface="+mn-lt"/>
                <a:ea typeface="Oswald"/>
                <a:cs typeface="Oswald"/>
                <a:sym typeface="Oswald"/>
              </a:rPr>
            </a:b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E1D1-7359-2549-9C0A-FF3F63EE260C}" type="slidenum">
              <a:rPr lang="en-US" smtClean="0"/>
              <a:t>16</a:t>
            </a:fld>
            <a:endParaRPr lang="en-US"/>
          </a:p>
        </p:txBody>
      </p:sp>
      <p:pic>
        <p:nvPicPr>
          <p:cNvPr id="11" name="Shape 1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7127" y="4884713"/>
            <a:ext cx="620062" cy="1021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183" descr="Picture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2799" y="5318791"/>
            <a:ext cx="620074" cy="62569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184"/>
          <p:cNvSpPr/>
          <p:nvPr/>
        </p:nvSpPr>
        <p:spPr>
          <a:xfrm>
            <a:off x="3107525" y="5623590"/>
            <a:ext cx="3817800" cy="242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F7F7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" name="Shape 11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62337" y="4626018"/>
            <a:ext cx="1143475" cy="114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186"/>
          <p:cNvSpPr txBox="1"/>
          <p:nvPr/>
        </p:nvSpPr>
        <p:spPr>
          <a:xfrm>
            <a:off x="3940792" y="5002321"/>
            <a:ext cx="2731165" cy="79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/>
              <a:t>under </a:t>
            </a:r>
            <a:r>
              <a:rPr lang="en" sz="3000" b="1" dirty="0">
                <a:solidFill>
                  <a:srgbClr val="FF9900"/>
                </a:solidFill>
              </a:rPr>
              <a:t>global</a:t>
            </a:r>
            <a:r>
              <a:rPr lang="en" sz="3000" dirty="0"/>
              <a:t> </a:t>
            </a:r>
            <a:r>
              <a:rPr lang="en" sz="3000" b="1" dirty="0"/>
              <a:t>pk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642" y="5052074"/>
            <a:ext cx="985032" cy="1108161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999198" y="4477346"/>
            <a:ext cx="1037453" cy="1682890"/>
            <a:chOff x="6302488" y="975116"/>
            <a:chExt cx="2257312" cy="377593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02488" y="2153013"/>
              <a:ext cx="2257312" cy="2598038"/>
            </a:xfrm>
            <a:prstGeom prst="rect">
              <a:avLst/>
            </a:prstGeom>
          </p:spPr>
        </p:pic>
        <p:pic>
          <p:nvPicPr>
            <p:cNvPr id="22" name="Shape 1084"/>
            <p:cNvPicPr preferRelativeResize="0"/>
            <p:nvPr/>
          </p:nvPicPr>
          <p:blipFill rotWithShape="1">
            <a:blip r:embed="rId8">
              <a:alphaModFix/>
            </a:blip>
            <a:srcRect r="75883"/>
            <a:stretch/>
          </p:blipFill>
          <p:spPr>
            <a:xfrm>
              <a:off x="6302488" y="975116"/>
              <a:ext cx="573795" cy="29686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Shape 1084"/>
            <p:cNvPicPr preferRelativeResize="0"/>
            <p:nvPr/>
          </p:nvPicPr>
          <p:blipFill rotWithShape="1">
            <a:blip r:embed="rId8">
              <a:alphaModFix/>
            </a:blip>
            <a:srcRect r="75883"/>
            <a:stretch/>
          </p:blipFill>
          <p:spPr>
            <a:xfrm flipH="1">
              <a:off x="7996208" y="975116"/>
              <a:ext cx="563592" cy="29686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Group 5"/>
          <p:cNvGrpSpPr/>
          <p:nvPr/>
        </p:nvGrpSpPr>
        <p:grpSpPr>
          <a:xfrm>
            <a:off x="263907" y="1778587"/>
            <a:ext cx="7878766" cy="3153084"/>
            <a:chOff x="-390649" y="1778587"/>
            <a:chExt cx="7878766" cy="3153084"/>
          </a:xfrm>
        </p:grpSpPr>
        <p:sp>
          <p:nvSpPr>
            <p:cNvPr id="18" name="Shape 1189"/>
            <p:cNvSpPr/>
            <p:nvPr/>
          </p:nvSpPr>
          <p:spPr>
            <a:xfrm>
              <a:off x="-390649" y="2226876"/>
              <a:ext cx="5278161" cy="1946468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2800" dirty="0"/>
                <a:t>Convinced </a:t>
              </a:r>
              <a:r>
                <a:rPr lang="fr-CH" sz="2800" dirty="0" smtClean="0"/>
                <a:t>that </a:t>
              </a:r>
              <a:br>
                <a:rPr lang="fr-CH" sz="2800" dirty="0" smtClean="0"/>
              </a:br>
              <a:r>
                <a:rPr lang="fr-CH" sz="2800" dirty="0" smtClean="0">
                  <a:solidFill>
                    <a:srgbClr val="FF8000"/>
                  </a:solidFill>
                </a:rPr>
                <a:t>some honest party in the registry</a:t>
              </a:r>
              <a:r>
                <a:rPr lang="fr-CH" sz="2800" dirty="0" smtClean="0"/>
                <a:t> participated in the protocol</a:t>
              </a:r>
              <a:endParaRPr lang="en" sz="2800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401451" y="1778587"/>
              <a:ext cx="2086666" cy="3153084"/>
              <a:chOff x="5401451" y="1778587"/>
              <a:chExt cx="2086666" cy="3153084"/>
            </a:xfrm>
          </p:grpSpPr>
          <p:sp>
            <p:nvSpPr>
              <p:cNvPr id="16" name="Shape 1187"/>
              <p:cNvSpPr/>
              <p:nvPr/>
            </p:nvSpPr>
            <p:spPr>
              <a:xfrm rot="15244225">
                <a:off x="5824077" y="4114436"/>
                <a:ext cx="1403998" cy="230472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7F7F7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pic>
            <p:nvPicPr>
              <p:cNvPr id="17" name="Shape 1188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6344642" y="3489996"/>
                <a:ext cx="1143475" cy="11434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01451" y="1778587"/>
                <a:ext cx="1231900" cy="16637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68230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E1D1-7359-2549-9C0A-FF3F63EE260C}" type="slidenum">
              <a:rPr lang="en-US" smtClean="0"/>
              <a:t>17</a:t>
            </a:fld>
            <a:endParaRPr lang="en-US"/>
          </a:p>
        </p:txBody>
      </p:sp>
      <p:pic>
        <p:nvPicPr>
          <p:cNvPr id="11" name="Shape 1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7127" y="4884713"/>
            <a:ext cx="620062" cy="1021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183" descr="Picture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2799" y="5318791"/>
            <a:ext cx="620074" cy="62569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184"/>
          <p:cNvSpPr/>
          <p:nvPr/>
        </p:nvSpPr>
        <p:spPr>
          <a:xfrm>
            <a:off x="3107525" y="5623590"/>
            <a:ext cx="3817800" cy="242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F7F7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" name="Shape 11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62337" y="4626018"/>
            <a:ext cx="1143475" cy="114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186"/>
          <p:cNvSpPr txBox="1"/>
          <p:nvPr/>
        </p:nvSpPr>
        <p:spPr>
          <a:xfrm>
            <a:off x="3940792" y="5002321"/>
            <a:ext cx="2731165" cy="79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/>
              <a:t>under </a:t>
            </a:r>
            <a:r>
              <a:rPr lang="en" sz="3000" b="1" dirty="0">
                <a:solidFill>
                  <a:srgbClr val="FF9900"/>
                </a:solidFill>
              </a:rPr>
              <a:t>global</a:t>
            </a:r>
            <a:r>
              <a:rPr lang="en" sz="3000" dirty="0"/>
              <a:t> </a:t>
            </a:r>
            <a:r>
              <a:rPr lang="en" sz="3000" b="1" dirty="0"/>
              <a:t>pk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642" y="5052074"/>
            <a:ext cx="985032" cy="1108161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999198" y="4477346"/>
            <a:ext cx="1037453" cy="1682890"/>
            <a:chOff x="6302488" y="975116"/>
            <a:chExt cx="2257312" cy="377593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02488" y="2153013"/>
              <a:ext cx="2257312" cy="2598038"/>
            </a:xfrm>
            <a:prstGeom prst="rect">
              <a:avLst/>
            </a:prstGeom>
          </p:spPr>
        </p:pic>
        <p:pic>
          <p:nvPicPr>
            <p:cNvPr id="22" name="Shape 1084"/>
            <p:cNvPicPr preferRelativeResize="0"/>
            <p:nvPr/>
          </p:nvPicPr>
          <p:blipFill rotWithShape="1">
            <a:blip r:embed="rId8">
              <a:alphaModFix/>
            </a:blip>
            <a:srcRect r="75883"/>
            <a:stretch/>
          </p:blipFill>
          <p:spPr>
            <a:xfrm>
              <a:off x="6302488" y="975116"/>
              <a:ext cx="573795" cy="29686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Shape 1084"/>
            <p:cNvPicPr preferRelativeResize="0"/>
            <p:nvPr/>
          </p:nvPicPr>
          <p:blipFill rotWithShape="1">
            <a:blip r:embed="rId8">
              <a:alphaModFix/>
            </a:blip>
            <a:srcRect r="75883"/>
            <a:stretch/>
          </p:blipFill>
          <p:spPr>
            <a:xfrm flipH="1">
              <a:off x="7996208" y="975116"/>
              <a:ext cx="563592" cy="29686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Group 5"/>
          <p:cNvGrpSpPr/>
          <p:nvPr/>
        </p:nvGrpSpPr>
        <p:grpSpPr>
          <a:xfrm>
            <a:off x="263907" y="1778587"/>
            <a:ext cx="7878766" cy="3153084"/>
            <a:chOff x="-390649" y="1778587"/>
            <a:chExt cx="7878766" cy="3153084"/>
          </a:xfrm>
        </p:grpSpPr>
        <p:sp>
          <p:nvSpPr>
            <p:cNvPr id="18" name="Shape 1189"/>
            <p:cNvSpPr/>
            <p:nvPr/>
          </p:nvSpPr>
          <p:spPr>
            <a:xfrm>
              <a:off x="-390649" y="2226876"/>
              <a:ext cx="5278161" cy="1946468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2800" dirty="0"/>
                <a:t>Convinced </a:t>
              </a:r>
              <a:r>
                <a:rPr lang="fr-CH" sz="2800" dirty="0" smtClean="0"/>
                <a:t>that </a:t>
              </a:r>
              <a:br>
                <a:rPr lang="fr-CH" sz="2800" dirty="0" smtClean="0"/>
              </a:br>
              <a:r>
                <a:rPr lang="fr-CH" sz="2800" dirty="0" smtClean="0">
                  <a:solidFill>
                    <a:srgbClr val="FF8000"/>
                  </a:solidFill>
                </a:rPr>
                <a:t>some honest party in the registry</a:t>
              </a:r>
              <a:r>
                <a:rPr lang="fr-CH" sz="2800" dirty="0" smtClean="0"/>
                <a:t> participated in the protocol</a:t>
              </a:r>
              <a:endParaRPr lang="en" sz="2800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401451" y="1778587"/>
              <a:ext cx="2086666" cy="3153084"/>
              <a:chOff x="5401451" y="1778587"/>
              <a:chExt cx="2086666" cy="3153084"/>
            </a:xfrm>
          </p:grpSpPr>
          <p:sp>
            <p:nvSpPr>
              <p:cNvPr id="16" name="Shape 1187"/>
              <p:cNvSpPr/>
              <p:nvPr/>
            </p:nvSpPr>
            <p:spPr>
              <a:xfrm rot="15244225">
                <a:off x="5824077" y="4114436"/>
                <a:ext cx="1403998" cy="230472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7F7F7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pic>
            <p:nvPicPr>
              <p:cNvPr id="17" name="Shape 1188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6344642" y="3489996"/>
                <a:ext cx="1143475" cy="11434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01451" y="1778587"/>
                <a:ext cx="1231900" cy="1663700"/>
              </a:xfrm>
              <a:prstGeom prst="rect">
                <a:avLst/>
              </a:prstGeom>
            </p:spPr>
          </p:pic>
        </p:grpSp>
      </p:grpSp>
      <p:sp>
        <p:nvSpPr>
          <p:cNvPr id="19" name="Shape 1195"/>
          <p:cNvSpPr/>
          <p:nvPr/>
        </p:nvSpPr>
        <p:spPr>
          <a:xfrm>
            <a:off x="0" y="235024"/>
            <a:ext cx="9144000" cy="17369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200" dirty="0">
                <a:solidFill>
                  <a:srgbClr val="000000"/>
                </a:solidFill>
                <a:ea typeface="Oswald"/>
                <a:cs typeface="Oswald"/>
                <a:sym typeface="Oswald"/>
              </a:rPr>
              <a:t>Non-issue if </a:t>
            </a:r>
            <a:r>
              <a:rPr lang="en" sz="3200" dirty="0">
                <a:solidFill>
                  <a:srgbClr val="FF0000"/>
                </a:solidFill>
                <a:ea typeface="Oswald"/>
                <a:cs typeface="Oswald"/>
                <a:sym typeface="Oswald"/>
              </a:rPr>
              <a:t>all nodes have </a:t>
            </a:r>
            <a:r>
              <a:rPr lang="fr-CH" sz="3200" dirty="0" smtClean="0">
                <a:solidFill>
                  <a:srgbClr val="FF0000"/>
                </a:solidFill>
                <a:ea typeface="Oswald"/>
                <a:cs typeface="Oswald"/>
                <a:sym typeface="Oswald"/>
              </a:rPr>
              <a:t>trusted hardware </a:t>
            </a:r>
            <a:r>
              <a:rPr lang="fr-CH" sz="3200" dirty="0" smtClean="0">
                <a:solidFill>
                  <a:srgbClr val="FF9900"/>
                </a:solidFill>
                <a:ea typeface="Oswald"/>
                <a:cs typeface="Oswald"/>
                <a:sym typeface="Oswald"/>
              </a:rPr>
              <a:t/>
            </a:r>
            <a:br>
              <a:rPr lang="fr-CH" sz="3200" dirty="0" smtClean="0">
                <a:solidFill>
                  <a:srgbClr val="FF9900"/>
                </a:solidFill>
                <a:ea typeface="Oswald"/>
                <a:cs typeface="Oswald"/>
                <a:sym typeface="Oswald"/>
              </a:rPr>
            </a:br>
            <a:r>
              <a:rPr lang="en" sz="3200" dirty="0" smtClean="0">
                <a:solidFill>
                  <a:srgbClr val="000000"/>
                </a:solidFill>
                <a:ea typeface="Oswald"/>
                <a:cs typeface="Oswald"/>
                <a:sym typeface="Oswald"/>
              </a:rPr>
              <a:t>or </a:t>
            </a:r>
            <a:r>
              <a:rPr lang="en" sz="3200" dirty="0">
                <a:solidFill>
                  <a:srgbClr val="000000"/>
                </a:solidFill>
                <a:ea typeface="Oswald"/>
                <a:cs typeface="Oswald"/>
                <a:sym typeface="Oswald"/>
              </a:rPr>
              <a:t>if </a:t>
            </a:r>
            <a:r>
              <a:rPr lang="en" sz="3200" dirty="0">
                <a:solidFill>
                  <a:srgbClr val="FF0000"/>
                </a:solidFill>
                <a:ea typeface="Oswald"/>
                <a:cs typeface="Oswald"/>
                <a:sym typeface="Oswald"/>
              </a:rPr>
              <a:t>pk isn’t </a:t>
            </a:r>
            <a:r>
              <a:rPr lang="en" sz="3200" dirty="0" smtClean="0">
                <a:solidFill>
                  <a:srgbClr val="FF0000"/>
                </a:solidFill>
                <a:ea typeface="Oswald"/>
                <a:cs typeface="Oswald"/>
                <a:sym typeface="Oswald"/>
              </a:rPr>
              <a:t>global</a:t>
            </a:r>
            <a:endParaRPr lang="fr-CH" sz="3200" dirty="0" smtClean="0">
              <a:solidFill>
                <a:srgbClr val="FF0000"/>
              </a:solidFill>
              <a:ea typeface="Oswald"/>
              <a:cs typeface="Oswald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2437677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91406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What if we </a:t>
            </a:r>
            <a:r>
              <a:rPr lang="en-US" b="1" dirty="0" smtClean="0">
                <a:latin typeface="+mn-lt"/>
              </a:rPr>
              <a:t>really</a:t>
            </a:r>
            <a:r>
              <a:rPr lang="en-US" dirty="0" smtClean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really</a:t>
            </a:r>
            <a:r>
              <a:rPr lang="en-US" dirty="0" smtClean="0">
                <a:latin typeface="+mn-lt"/>
              </a:rPr>
              <a:t> want to use a single trusted processor</a:t>
            </a:r>
            <a:r>
              <a:rPr lang="en-US" dirty="0">
                <a:latin typeface="+mn-lt"/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E1D1-7359-2549-9C0A-FF3F63EE260C}" type="slidenum">
              <a:rPr lang="en-US" smtClean="0"/>
              <a:t>18</a:t>
            </a:fld>
            <a:endParaRPr lang="en-US"/>
          </a:p>
        </p:txBody>
      </p:sp>
      <p:sp>
        <p:nvSpPr>
          <p:cNvPr id="5" name="Shape 1317"/>
          <p:cNvSpPr/>
          <p:nvPr/>
        </p:nvSpPr>
        <p:spPr>
          <a:xfrm>
            <a:off x="214424" y="2162857"/>
            <a:ext cx="8758447" cy="68889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-CH" sz="3600" b="1" dirty="0" smtClean="0">
                <a:solidFill>
                  <a:srgbClr val="4A86E8"/>
                </a:solidFill>
              </a:rPr>
              <a:t>Extra setup assumption: Augmented CRS</a:t>
            </a:r>
            <a:endParaRPr lang="en" sz="3600" b="1" dirty="0">
              <a:solidFill>
                <a:srgbClr val="4A86E8"/>
              </a:solidFill>
            </a:endParaRPr>
          </a:p>
        </p:txBody>
      </p:sp>
      <p:sp>
        <p:nvSpPr>
          <p:cNvPr id="7" name="Shape 1317"/>
          <p:cNvSpPr/>
          <p:nvPr/>
        </p:nvSpPr>
        <p:spPr>
          <a:xfrm>
            <a:off x="214425" y="3967131"/>
            <a:ext cx="8758447" cy="194591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-CH" sz="3600" dirty="0" smtClean="0">
                <a:solidFill>
                  <a:srgbClr val="FF0000"/>
                </a:solidFill>
              </a:rPr>
              <a:t>Backdoor enclave program:</a:t>
            </a:r>
            <a:r>
              <a:rPr lang="fr-CH" sz="3600" dirty="0" smtClean="0"/>
              <a:t> a</a:t>
            </a:r>
            <a:r>
              <a:rPr lang="en" sz="3600" dirty="0" smtClean="0"/>
              <a:t>llow </a:t>
            </a:r>
            <a:r>
              <a:rPr lang="fr-CH" sz="3600" dirty="0" smtClean="0"/>
              <a:t>simulator to </a:t>
            </a:r>
            <a:r>
              <a:rPr lang="fr-CH" sz="3600" i="1" dirty="0" smtClean="0">
                <a:solidFill>
                  <a:srgbClr val="0000FF"/>
                </a:solidFill>
              </a:rPr>
              <a:t>extract inputs </a:t>
            </a:r>
            <a:r>
              <a:rPr lang="fr-CH" sz="3600" dirty="0" smtClean="0"/>
              <a:t>and </a:t>
            </a:r>
            <a:r>
              <a:rPr lang="fr-CH" sz="3600" i="1" dirty="0" smtClean="0">
                <a:solidFill>
                  <a:srgbClr val="0000FF"/>
                </a:solidFill>
              </a:rPr>
              <a:t>program the outputs </a:t>
            </a:r>
            <a:br>
              <a:rPr lang="fr-CH" sz="3600" i="1" dirty="0" smtClean="0">
                <a:solidFill>
                  <a:srgbClr val="0000FF"/>
                </a:solidFill>
              </a:rPr>
            </a:br>
            <a:r>
              <a:rPr lang="fr-CH" sz="3600" dirty="0" smtClean="0"/>
              <a:t>for corrupt parties</a:t>
            </a:r>
            <a:endParaRPr lang="en" sz="3600" b="1" i="1" dirty="0">
              <a:solidFill>
                <a:srgbClr val="0000FF"/>
              </a:solidFill>
            </a:endParaRPr>
          </a:p>
        </p:txBody>
      </p:sp>
      <p:sp>
        <p:nvSpPr>
          <p:cNvPr id="8" name="Shape 1324"/>
          <p:cNvSpPr/>
          <p:nvPr/>
        </p:nvSpPr>
        <p:spPr>
          <a:xfrm>
            <a:off x="214425" y="2986228"/>
            <a:ext cx="8758447" cy="848952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-CH" sz="3500" dirty="0" smtClean="0"/>
              <a:t>UC-Secure MPC with </a:t>
            </a:r>
            <a:r>
              <a:rPr lang="fr-CH" sz="3500" i="1" dirty="0" smtClean="0">
                <a:solidFill>
                  <a:srgbClr val="FF6600"/>
                </a:solidFill>
              </a:rPr>
              <a:t>O(1) crypto operations</a:t>
            </a:r>
            <a:endParaRPr lang="en" sz="3500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78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199" y="1938539"/>
            <a:ext cx="3575051" cy="43784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rgbClr val="800000"/>
                </a:solidFill>
              </a:rPr>
              <a:t>Server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91406"/>
          </a:xfrm>
        </p:spPr>
        <p:txBody>
          <a:bodyPr/>
          <a:lstStyle/>
          <a:p>
            <a:r>
              <a:rPr lang="en-US" dirty="0" smtClean="0"/>
              <a:t>What if we </a:t>
            </a:r>
            <a:r>
              <a:rPr lang="en-US" b="1" dirty="0" smtClean="0"/>
              <a:t>really</a:t>
            </a:r>
            <a:r>
              <a:rPr lang="en-US" dirty="0" smtClean="0"/>
              <a:t> </a:t>
            </a:r>
            <a:r>
              <a:rPr lang="en-US" b="1" dirty="0" smtClean="0"/>
              <a:t>really</a:t>
            </a:r>
            <a:r>
              <a:rPr lang="en-US" dirty="0" smtClean="0"/>
              <a:t> want to use a single trusted processor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E1D1-7359-2549-9C0A-FF3F63EE260C}" type="slidenum">
              <a:rPr lang="en-US" smtClean="0"/>
              <a:t>19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7184" y="2427541"/>
            <a:ext cx="3106941" cy="377244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800" dirty="0" smtClean="0">
              <a:solidFill>
                <a:srgbClr val="000000"/>
              </a:solidFill>
              <a:latin typeface="Monaco"/>
              <a:cs typeface="Monaco"/>
            </a:endParaRPr>
          </a:p>
          <a:p>
            <a:pPr algn="ctr">
              <a:spcBef>
                <a:spcPts val="600"/>
              </a:spcBef>
            </a:pPr>
            <a:r>
              <a:rPr lang="en-US" sz="2000" dirty="0" err="1">
                <a:solidFill>
                  <a:srgbClr val="000000"/>
                </a:solidFill>
                <a:latin typeface="Monaco"/>
                <a:cs typeface="Monaco"/>
              </a:rPr>
              <a:t>p</a:t>
            </a:r>
            <a:r>
              <a:rPr lang="en-US" sz="2000" dirty="0" err="1" smtClean="0">
                <a:solidFill>
                  <a:srgbClr val="000000"/>
                </a:solidFill>
                <a:latin typeface="Monaco"/>
                <a:cs typeface="Monaco"/>
              </a:rPr>
              <a:t>rog</a:t>
            </a:r>
            <a:r>
              <a:rPr lang="en-US" sz="2000" dirty="0" smtClean="0">
                <a:solidFill>
                  <a:srgbClr val="000000"/>
                </a:solidFill>
                <a:latin typeface="Monaco"/>
                <a:cs typeface="Monaco"/>
              </a:rPr>
              <a:t>[f,</a:t>
            </a:r>
            <a:r>
              <a:rPr lang="en-US" sz="2000" dirty="0" smtClean="0">
                <a:solidFill>
                  <a:srgbClr val="FF8000"/>
                </a:solidFill>
                <a:latin typeface="Monaco"/>
                <a:cs typeface="Monaco"/>
              </a:rPr>
              <a:t>𝓖</a:t>
            </a:r>
            <a:r>
              <a:rPr lang="en-US" sz="2000" baseline="-25000" dirty="0" err="1" smtClean="0">
                <a:solidFill>
                  <a:srgbClr val="FF8000"/>
                </a:solidFill>
                <a:latin typeface="Monaco"/>
                <a:cs typeface="Monaco"/>
              </a:rPr>
              <a:t>acrs</a:t>
            </a:r>
            <a:r>
              <a:rPr lang="en-US" sz="2000" dirty="0" smtClean="0">
                <a:solidFill>
                  <a:srgbClr val="000000"/>
                </a:solidFill>
                <a:latin typeface="Monaco"/>
                <a:cs typeface="Monaco"/>
              </a:rPr>
              <a:t>,</a:t>
            </a:r>
            <a:r>
              <a:rPr lang="en-US" sz="2000" dirty="0" smtClean="0">
                <a:solidFill>
                  <a:srgbClr val="800000"/>
                </a:solidFill>
                <a:latin typeface="Monaco"/>
                <a:cs typeface="Monaco"/>
              </a:rPr>
              <a:t>𝒫</a:t>
            </a:r>
            <a:r>
              <a:rPr lang="en-US" sz="2000" baseline="-25000" dirty="0" smtClean="0">
                <a:solidFill>
                  <a:srgbClr val="800000"/>
                </a:solidFill>
                <a:latin typeface="Monaco"/>
                <a:cs typeface="Monaco"/>
              </a:rPr>
              <a:t>1 </a:t>
            </a:r>
            <a:r>
              <a:rPr lang="mr-IN" sz="2000" dirty="0" smtClean="0">
                <a:solidFill>
                  <a:schemeClr val="tx1"/>
                </a:solidFill>
                <a:latin typeface="Monaco"/>
                <a:cs typeface="Monaco"/>
              </a:rPr>
              <a:t>…</a:t>
            </a:r>
            <a:r>
              <a:rPr lang="fr-CH" sz="2000" dirty="0" smtClean="0">
                <a:solidFill>
                  <a:schemeClr val="tx1"/>
                </a:solidFill>
                <a:latin typeface="Monaco"/>
                <a:cs typeface="Monaco"/>
              </a:rPr>
              <a:t> </a:t>
            </a:r>
            <a:r>
              <a:rPr lang="en-US" sz="2000" dirty="0" smtClean="0">
                <a:solidFill>
                  <a:srgbClr val="800000"/>
                </a:solidFill>
                <a:latin typeface="Monaco"/>
                <a:cs typeface="Monaco"/>
              </a:rPr>
              <a:t>𝒫</a:t>
            </a:r>
            <a:r>
              <a:rPr lang="en-US" sz="2000" baseline="-25000" dirty="0" smtClean="0">
                <a:solidFill>
                  <a:srgbClr val="800000"/>
                </a:solidFill>
                <a:latin typeface="Monaco"/>
                <a:cs typeface="Monaco"/>
              </a:rPr>
              <a:t>n</a:t>
            </a:r>
            <a:r>
              <a:rPr lang="en-US" sz="2000" dirty="0" smtClean="0">
                <a:solidFill>
                  <a:srgbClr val="000000"/>
                </a:solidFill>
                <a:latin typeface="Monaco"/>
                <a:cs typeface="Monaco"/>
              </a:rPr>
              <a:t>]</a:t>
            </a:r>
          </a:p>
          <a:p>
            <a:pPr algn="ctr">
              <a:spcBef>
                <a:spcPts val="600"/>
              </a:spcBef>
            </a:pPr>
            <a:endParaRPr lang="en-US" sz="800" dirty="0" smtClean="0">
              <a:solidFill>
                <a:srgbClr val="000000"/>
              </a:solidFill>
              <a:latin typeface="Monaco"/>
              <a:cs typeface="Monaco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Monaco"/>
                <a:cs typeface="Monaco"/>
              </a:rPr>
              <a:t>Generate </a:t>
            </a:r>
            <a:r>
              <a:rPr lang="en-US" dirty="0" err="1" smtClean="0">
                <a:solidFill>
                  <a:schemeClr val="tx1"/>
                </a:solidFill>
                <a:latin typeface="Monaco"/>
                <a:cs typeface="Monaco"/>
              </a:rPr>
              <a:t>pk</a:t>
            </a:r>
            <a:r>
              <a:rPr lang="en-US" baseline="-25000" dirty="0" err="1" smtClean="0">
                <a:solidFill>
                  <a:schemeClr val="tx1"/>
                </a:solidFill>
                <a:latin typeface="Monaco"/>
                <a:cs typeface="Monaco"/>
              </a:rPr>
              <a:t>i</a:t>
            </a:r>
            <a:r>
              <a:rPr lang="en-US" dirty="0" err="1" smtClean="0">
                <a:solidFill>
                  <a:schemeClr val="tx1"/>
                </a:solidFill>
                <a:latin typeface="Monaco"/>
                <a:cs typeface="Monaco"/>
              </a:rPr>
              <a:t>,sk</a:t>
            </a:r>
            <a:r>
              <a:rPr lang="en-US" baseline="-25000" dirty="0" err="1" smtClean="0">
                <a:solidFill>
                  <a:schemeClr val="tx1"/>
                </a:solidFill>
                <a:latin typeface="Monaco"/>
                <a:cs typeface="Monaco"/>
              </a:rPr>
              <a:t>i</a:t>
            </a:r>
            <a:endParaRPr lang="en-US" baseline="-25000" dirty="0" smtClean="0">
              <a:solidFill>
                <a:schemeClr val="tx1"/>
              </a:solidFill>
              <a:latin typeface="Monaco"/>
              <a:cs typeface="Monaco"/>
            </a:endParaRPr>
          </a:p>
          <a:p>
            <a:pPr>
              <a:spcBef>
                <a:spcPts val="600"/>
              </a:spcBef>
            </a:pPr>
            <a:endParaRPr lang="en-US" baseline="-25000" dirty="0" smtClean="0">
              <a:solidFill>
                <a:schemeClr val="tx1"/>
              </a:solidFill>
              <a:latin typeface="Monaco"/>
              <a:cs typeface="Monaco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endParaRPr lang="en-US" baseline="-25000" dirty="0" smtClean="0">
              <a:solidFill>
                <a:schemeClr val="tx1"/>
              </a:solidFill>
              <a:latin typeface="Monaco"/>
              <a:cs typeface="Monaco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endParaRPr lang="en-US" baseline="-25000" dirty="0">
              <a:solidFill>
                <a:schemeClr val="tx1"/>
              </a:solidFill>
              <a:latin typeface="Monaco"/>
              <a:cs typeface="Monaco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Monaco"/>
                <a:cs typeface="Monaco"/>
              </a:rPr>
              <a:t>Collect all </a:t>
            </a:r>
            <a:r>
              <a:rPr lang="en-US" dirty="0" err="1" smtClean="0">
                <a:solidFill>
                  <a:srgbClr val="0000FF"/>
                </a:solidFill>
                <a:latin typeface="Monaco"/>
                <a:cs typeface="Monaco"/>
              </a:rPr>
              <a:t>inp</a:t>
            </a:r>
            <a:r>
              <a:rPr lang="en-US" baseline="-25000" dirty="0" err="1" smtClean="0">
                <a:solidFill>
                  <a:srgbClr val="0000FF"/>
                </a:solidFill>
                <a:latin typeface="Monaco"/>
                <a:cs typeface="Monaco"/>
              </a:rPr>
              <a:t>i</a:t>
            </a:r>
            <a:endParaRPr lang="en-US" baseline="-25000" dirty="0" smtClean="0">
              <a:solidFill>
                <a:srgbClr val="0000FF"/>
              </a:solidFill>
              <a:latin typeface="Monaco"/>
              <a:cs typeface="Monaco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endParaRPr lang="en-US" baseline="-25000" dirty="0">
              <a:solidFill>
                <a:srgbClr val="0000FF"/>
              </a:solidFill>
              <a:latin typeface="Monaco"/>
              <a:cs typeface="Monaco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endParaRPr lang="en-US" baseline="-25000" dirty="0" smtClean="0">
              <a:solidFill>
                <a:srgbClr val="0000FF"/>
              </a:solidFill>
              <a:latin typeface="Monaco"/>
              <a:cs typeface="Monaco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Monaco"/>
                <a:cs typeface="Monaco"/>
              </a:rPr>
              <a:t>Compute </a:t>
            </a:r>
            <a:r>
              <a:rPr lang="en-US" dirty="0" err="1" smtClean="0">
                <a:solidFill>
                  <a:srgbClr val="0000FF"/>
                </a:solidFill>
                <a:latin typeface="Monaco"/>
                <a:cs typeface="Monaco"/>
              </a:rPr>
              <a:t>outp</a:t>
            </a:r>
            <a:r>
              <a:rPr lang="en-US" baseline="30000" dirty="0" smtClean="0">
                <a:solidFill>
                  <a:srgbClr val="0000FF"/>
                </a:solidFill>
                <a:latin typeface="Monaco"/>
                <a:cs typeface="Monaco"/>
              </a:rPr>
              <a:t>*</a:t>
            </a:r>
            <a:endParaRPr lang="en-US" dirty="0">
              <a:solidFill>
                <a:srgbClr val="0000FF"/>
              </a:solidFill>
              <a:latin typeface="Monaco"/>
              <a:cs typeface="Monaco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781764" y="3784270"/>
            <a:ext cx="4066052" cy="461665"/>
            <a:chOff x="3781764" y="3440010"/>
            <a:chExt cx="4066052" cy="461665"/>
          </a:xfrm>
        </p:grpSpPr>
        <p:cxnSp>
          <p:nvCxnSpPr>
            <p:cNvPr id="27" name="Straight Arrow Connector 26"/>
            <p:cNvCxnSpPr/>
            <p:nvPr/>
          </p:nvCxnSpPr>
          <p:spPr>
            <a:xfrm flipH="1" flipV="1">
              <a:off x="3794126" y="3890789"/>
              <a:ext cx="4053690" cy="2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781764" y="3440010"/>
              <a:ext cx="4053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Key-exchange</a:t>
              </a:r>
              <a:endParaRPr lang="en-US" sz="2400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7847814" y="2427541"/>
            <a:ext cx="795975" cy="3772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800000"/>
                </a:solidFill>
                <a:latin typeface="Monaco"/>
                <a:cs typeface="Monaco"/>
              </a:rPr>
              <a:t>𝒫</a:t>
            </a:r>
            <a:r>
              <a:rPr lang="en-US" sz="2400" baseline="-25000" dirty="0">
                <a:solidFill>
                  <a:srgbClr val="800000"/>
                </a:solidFill>
                <a:latin typeface="Monaco"/>
                <a:cs typeface="Monaco"/>
              </a:rPr>
              <a:t>i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794125" y="3029176"/>
            <a:ext cx="4053688" cy="466325"/>
            <a:chOff x="3794125" y="2854551"/>
            <a:chExt cx="4053688" cy="466325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3794125" y="3311649"/>
              <a:ext cx="4041328" cy="922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4035756" y="2854551"/>
              <a:ext cx="3812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/>
                <a:t>pk</a:t>
              </a:r>
              <a:r>
                <a:rPr lang="en-US" sz="2400" baseline="-25000" dirty="0" err="1" smtClean="0"/>
                <a:t>i</a:t>
              </a:r>
              <a:r>
                <a:rPr lang="en-US" sz="2400" dirty="0" smtClean="0"/>
                <a:t>, 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σ</a:t>
              </a:r>
              <a:endParaRPr lang="en-US" sz="2400" b="1" baseline="-25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794126" y="4546254"/>
            <a:ext cx="4053690" cy="466656"/>
            <a:chOff x="3781764" y="3424135"/>
            <a:chExt cx="4053690" cy="466656"/>
          </a:xfrm>
        </p:grpSpPr>
        <p:cxnSp>
          <p:nvCxnSpPr>
            <p:cNvPr id="40" name="Straight Arrow Connector 39"/>
            <p:cNvCxnSpPr/>
            <p:nvPr/>
          </p:nvCxnSpPr>
          <p:spPr>
            <a:xfrm flipH="1" flipV="1">
              <a:off x="3781764" y="3890789"/>
              <a:ext cx="4041327" cy="2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3781764" y="3424135"/>
              <a:ext cx="4053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Encrypted </a:t>
              </a:r>
              <a:r>
                <a:rPr lang="en-US" sz="2400" dirty="0" err="1" smtClean="0">
                  <a:solidFill>
                    <a:srgbClr val="0000FF"/>
                  </a:solidFill>
                </a:rPr>
                <a:t>inp</a:t>
              </a:r>
              <a:r>
                <a:rPr lang="en-US" sz="2400" baseline="-25000" dirty="0" err="1" smtClean="0">
                  <a:solidFill>
                    <a:srgbClr val="0000FF"/>
                  </a:solidFill>
                </a:rPr>
                <a:t>i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794126" y="5338660"/>
            <a:ext cx="4053690" cy="461665"/>
            <a:chOff x="3781764" y="3440010"/>
            <a:chExt cx="4053690" cy="461665"/>
          </a:xfrm>
        </p:grpSpPr>
        <p:cxnSp>
          <p:nvCxnSpPr>
            <p:cNvPr id="43" name="Straight Arrow Connector 42"/>
            <p:cNvCxnSpPr/>
            <p:nvPr/>
          </p:nvCxnSpPr>
          <p:spPr>
            <a:xfrm flipH="1">
              <a:off x="3781764" y="3890790"/>
              <a:ext cx="4041327" cy="1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non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3781764" y="3440010"/>
              <a:ext cx="4053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Encrypted </a:t>
              </a:r>
              <a:r>
                <a:rPr lang="en-US" sz="2400" dirty="0" err="1" smtClean="0">
                  <a:solidFill>
                    <a:srgbClr val="0000FF"/>
                  </a:solidFill>
                </a:rPr>
                <a:t>outp</a:t>
              </a:r>
              <a:r>
                <a:rPr lang="en-US" sz="2400" baseline="-25000" dirty="0" err="1" smtClean="0">
                  <a:solidFill>
                    <a:srgbClr val="0000FF"/>
                  </a:solidFill>
                </a:rPr>
                <a:t>i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</p:grpSp>
      <p:sp>
        <p:nvSpPr>
          <p:cNvPr id="45" name="Shape 829"/>
          <p:cNvSpPr/>
          <p:nvPr/>
        </p:nvSpPr>
        <p:spPr>
          <a:xfrm>
            <a:off x="4222750" y="1938539"/>
            <a:ext cx="3382935" cy="870175"/>
          </a:xfrm>
          <a:prstGeom prst="wedgeRoundRectCallout">
            <a:avLst>
              <a:gd name="adj1" fmla="val 8230"/>
              <a:gd name="adj2" fmla="val 78147"/>
              <a:gd name="adj3" fmla="val 0"/>
            </a:avLst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fr-CH" sz="2400" b="1" dirty="0" smtClean="0"/>
              <a:t>Full protocol replaces </a:t>
            </a:r>
            <a:r>
              <a:rPr lang="en-US" sz="2400" b="1" dirty="0" err="1">
                <a:solidFill>
                  <a:srgbClr val="FF0000"/>
                </a:solidFill>
              </a:rPr>
              <a:t>σ</a:t>
            </a:r>
            <a:r>
              <a:rPr lang="fr-CH" sz="2400" b="1" dirty="0" smtClean="0"/>
              <a:t> by a WI-Proof</a:t>
            </a:r>
            <a:endParaRPr lang="en" sz="2400" b="1" dirty="0"/>
          </a:p>
        </p:txBody>
      </p:sp>
    </p:spTree>
    <p:extLst>
      <p:ext uri="{BB962C8B-B14F-4D97-AF65-F5344CB8AC3E}">
        <p14:creationId xmlns:p14="http://schemas.microsoft.com/office/powerpoint/2010/main" val="167982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311"/>
          <p:cNvSpPr txBox="1"/>
          <p:nvPr/>
        </p:nvSpPr>
        <p:spPr>
          <a:xfrm>
            <a:off x="274600" y="302606"/>
            <a:ext cx="8869500" cy="12339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400" dirty="0">
                <a:ea typeface="Oswald"/>
                <a:cs typeface="Oswald"/>
                <a:sym typeface="Oswald"/>
              </a:rPr>
              <a:t>Trusted hardware: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600" dirty="0">
                <a:ea typeface="Oswald"/>
                <a:cs typeface="Oswald"/>
                <a:sym typeface="Oswald"/>
              </a:rPr>
              <a:t>Different </a:t>
            </a:r>
            <a:r>
              <a:rPr lang="en" sz="3600" dirty="0">
                <a:solidFill>
                  <a:srgbClr val="4A86E8"/>
                </a:solidFill>
                <a:ea typeface="Oswald"/>
                <a:cs typeface="Oswald"/>
                <a:sym typeface="Oswald"/>
              </a:rPr>
              <a:t>communities</a:t>
            </a:r>
            <a:r>
              <a:rPr lang="en" sz="3600" dirty="0">
                <a:ea typeface="Oswald"/>
                <a:cs typeface="Oswald"/>
                <a:sym typeface="Oswald"/>
              </a:rPr>
              <a:t>, different </a:t>
            </a:r>
            <a:r>
              <a:rPr lang="en" sz="3600" dirty="0">
                <a:solidFill>
                  <a:srgbClr val="4A86E8"/>
                </a:solidFill>
                <a:ea typeface="Oswald"/>
                <a:cs typeface="Oswald"/>
                <a:sym typeface="Oswald"/>
              </a:rPr>
              <a:t>world views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6186" y="1931562"/>
            <a:ext cx="9150186" cy="4926438"/>
            <a:chOff x="-6186" y="1931562"/>
            <a:chExt cx="9150186" cy="4926438"/>
          </a:xfrm>
        </p:grpSpPr>
        <p:grpSp>
          <p:nvGrpSpPr>
            <p:cNvPr id="4" name="Group 3"/>
            <p:cNvGrpSpPr/>
            <p:nvPr/>
          </p:nvGrpSpPr>
          <p:grpSpPr>
            <a:xfrm>
              <a:off x="-6186" y="1931562"/>
              <a:ext cx="4575093" cy="4926438"/>
              <a:chOff x="-6186" y="1931562"/>
              <a:chExt cx="4575093" cy="4926438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-6186" y="1931562"/>
                <a:ext cx="4575093" cy="492643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Shape 430"/>
              <p:cNvSpPr/>
              <p:nvPr/>
            </p:nvSpPr>
            <p:spPr>
              <a:xfrm>
                <a:off x="1493950" y="2012762"/>
                <a:ext cx="1695600" cy="1064000"/>
              </a:xfrm>
              <a:prstGeom prst="roundRect">
                <a:avLst>
                  <a:gd name="adj" fmla="val 16667"/>
                </a:avLst>
              </a:prstGeom>
              <a:solidFill>
                <a:srgbClr val="00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3000"/>
                  <a:t>Crypto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568907" y="1931562"/>
              <a:ext cx="4575093" cy="4926438"/>
              <a:chOff x="4568907" y="1931562"/>
              <a:chExt cx="4575093" cy="4926438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4568907" y="1931562"/>
                <a:ext cx="4575093" cy="492643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Shape 307"/>
              <p:cNvSpPr/>
              <p:nvPr/>
            </p:nvSpPr>
            <p:spPr>
              <a:xfrm>
                <a:off x="4639822" y="2012762"/>
                <a:ext cx="2124000" cy="1079994"/>
              </a:xfrm>
              <a:prstGeom prst="roundRect">
                <a:avLst>
                  <a:gd name="adj" fmla="val 16667"/>
                </a:avLst>
              </a:prstGeom>
              <a:solidFill>
                <a:srgbClr val="00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algn="ctr">
                  <a:spcBef>
                    <a:spcPts val="0"/>
                  </a:spcBef>
                  <a:buNone/>
                </a:pPr>
                <a:r>
                  <a:rPr lang="en" sz="2800"/>
                  <a:t>Architecture</a:t>
                </a:r>
              </a:p>
            </p:txBody>
          </p:sp>
          <p:sp>
            <p:nvSpPr>
              <p:cNvPr id="15" name="Shape 308"/>
              <p:cNvSpPr/>
              <p:nvPr/>
            </p:nvSpPr>
            <p:spPr>
              <a:xfrm>
                <a:off x="7234997" y="2012762"/>
                <a:ext cx="1835997" cy="1079994"/>
              </a:xfrm>
              <a:prstGeom prst="roundRect">
                <a:avLst>
                  <a:gd name="adj" fmla="val 16667"/>
                </a:avLst>
              </a:prstGeom>
              <a:solidFill>
                <a:srgbClr val="00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2800" dirty="0"/>
                  <a:t>Systems</a:t>
                </a:r>
              </a:p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fr-CH" sz="2800" dirty="0" smtClean="0"/>
                  <a:t>&amp; </a:t>
                </a:r>
                <a:r>
                  <a:rPr lang="en" sz="2800" dirty="0" smtClean="0"/>
                  <a:t>Security</a:t>
                </a:r>
                <a:endParaRPr lang="en" sz="2800" dirty="0"/>
              </a:p>
            </p:txBody>
          </p:sp>
          <p:sp>
            <p:nvSpPr>
              <p:cNvPr id="17" name="Plus 16"/>
              <p:cNvSpPr>
                <a:spLocks noChangeAspect="1"/>
              </p:cNvSpPr>
              <p:nvPr/>
            </p:nvSpPr>
            <p:spPr>
              <a:xfrm>
                <a:off x="6763822" y="2336186"/>
                <a:ext cx="467999" cy="482578"/>
              </a:xfrm>
              <a:prstGeom prst="mathPlus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9" name="Shape 427"/>
          <p:cNvSpPr txBox="1">
            <a:spLocks/>
          </p:cNvSpPr>
          <p:nvPr/>
        </p:nvSpPr>
        <p:spPr>
          <a:xfrm>
            <a:off x="178143" y="3334939"/>
            <a:ext cx="4301100" cy="314913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0700" indent="-4572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600" dirty="0" smtClean="0">
                <a:solidFill>
                  <a:srgbClr val="000000"/>
                </a:solidFill>
              </a:rPr>
              <a:t>“Minimal” trusted </a:t>
            </a:r>
            <a:r>
              <a:rPr lang="fr-CH" sz="2600" dirty="0" smtClean="0">
                <a:solidFill>
                  <a:srgbClr val="000000"/>
                </a:solidFill>
              </a:rPr>
              <a:t>hardware to circumvent theoretical impossibilities</a:t>
            </a:r>
            <a:endParaRPr lang="fr-CH" sz="2600" dirty="0">
              <a:solidFill>
                <a:srgbClr val="000000"/>
              </a:solidFill>
            </a:endParaRPr>
          </a:p>
          <a:p>
            <a:pPr marL="520700" indent="-457200">
              <a:spcBef>
                <a:spcPts val="0"/>
              </a:spcBef>
              <a:buClr>
                <a:srgbClr val="000000"/>
              </a:buClr>
              <a:buSzPct val="100000"/>
            </a:pPr>
            <a:endParaRPr lang="fr-CH" sz="2600" dirty="0">
              <a:solidFill>
                <a:srgbClr val="000000"/>
              </a:solidFill>
            </a:endParaRPr>
          </a:p>
          <a:p>
            <a:pPr marL="520700" lvl="0" indent="-4572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fr-CH" sz="2600" dirty="0">
                <a:solidFill>
                  <a:srgbClr val="000000"/>
                </a:solidFill>
              </a:rPr>
              <a:t>Little </a:t>
            </a:r>
            <a:r>
              <a:rPr lang="en" sz="2600" dirty="0">
                <a:solidFill>
                  <a:srgbClr val="000000"/>
                </a:solidFill>
              </a:rPr>
              <a:t>concern about practical </a:t>
            </a:r>
            <a:r>
              <a:rPr lang="en" sz="2600" dirty="0" smtClean="0">
                <a:solidFill>
                  <a:srgbClr val="000000"/>
                </a:solidFill>
              </a:rPr>
              <a:t>performance</a:t>
            </a:r>
          </a:p>
          <a:p>
            <a:pPr>
              <a:spcBef>
                <a:spcPts val="0"/>
              </a:spcBef>
              <a:buFont typeface="Arial"/>
              <a:buNone/>
            </a:pPr>
            <a:endParaRPr lang="en" sz="2600" dirty="0"/>
          </a:p>
        </p:txBody>
      </p:sp>
      <p:sp>
        <p:nvSpPr>
          <p:cNvPr id="20" name="Shape 431"/>
          <p:cNvSpPr txBox="1">
            <a:spLocks/>
          </p:cNvSpPr>
          <p:nvPr/>
        </p:nvSpPr>
        <p:spPr>
          <a:xfrm>
            <a:off x="4744518" y="3334940"/>
            <a:ext cx="4002875" cy="314913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0700" indent="-457200">
              <a:spcBef>
                <a:spcPts val="0"/>
              </a:spcBef>
              <a:buClr>
                <a:srgbClr val="FFFF00"/>
              </a:buClr>
              <a:buSzPct val="100000"/>
            </a:pPr>
            <a:r>
              <a:rPr lang="fr-CH" sz="2600" dirty="0" smtClean="0">
                <a:solidFill>
                  <a:srgbClr val="FFFF00"/>
                </a:solidFill>
              </a:rPr>
              <a:t>Trusted </a:t>
            </a:r>
            <a:r>
              <a:rPr lang="fr-CH" sz="2600" dirty="0">
                <a:solidFill>
                  <a:srgbClr val="FFFF00"/>
                </a:solidFill>
              </a:rPr>
              <a:t>execution </a:t>
            </a:r>
            <a:r>
              <a:rPr lang="fr-CH" sz="2600" dirty="0" smtClean="0">
                <a:solidFill>
                  <a:srgbClr val="FFFF00"/>
                </a:solidFill>
              </a:rPr>
              <a:t>of </a:t>
            </a:r>
            <a:r>
              <a:rPr lang="en" sz="2600" dirty="0" smtClean="0">
                <a:solidFill>
                  <a:srgbClr val="FFFF00"/>
                </a:solidFill>
              </a:rPr>
              <a:t>“</a:t>
            </a:r>
            <a:r>
              <a:rPr lang="fr-CH" sz="2600" dirty="0" smtClean="0">
                <a:solidFill>
                  <a:srgbClr val="FFFF00"/>
                </a:solidFill>
              </a:rPr>
              <a:t>general</a:t>
            </a:r>
            <a:r>
              <a:rPr lang="fr-CH" sz="2600" dirty="0">
                <a:solidFill>
                  <a:srgbClr val="FFFF00"/>
                </a:solidFill>
              </a:rPr>
              <a:t>-purpose</a:t>
            </a:r>
            <a:r>
              <a:rPr lang="en" sz="2600" dirty="0">
                <a:solidFill>
                  <a:srgbClr val="FFFF00"/>
                </a:solidFill>
              </a:rPr>
              <a:t>”</a:t>
            </a:r>
            <a:r>
              <a:rPr lang="fr-CH" sz="2600" dirty="0">
                <a:solidFill>
                  <a:srgbClr val="FFFF00"/>
                </a:solidFill>
              </a:rPr>
              <a:t> </a:t>
            </a:r>
            <a:r>
              <a:rPr lang="fr-CH" sz="2600" dirty="0" smtClean="0">
                <a:solidFill>
                  <a:srgbClr val="FFFF00"/>
                </a:solidFill>
              </a:rPr>
              <a:t> </a:t>
            </a:r>
            <a:r>
              <a:rPr lang="fr-CH" sz="2600" dirty="0">
                <a:solidFill>
                  <a:srgbClr val="FFFF00"/>
                </a:solidFill>
              </a:rPr>
              <a:t>user-defined </a:t>
            </a:r>
            <a:r>
              <a:rPr lang="fr-CH" sz="2600" dirty="0" smtClean="0">
                <a:solidFill>
                  <a:srgbClr val="FFFF00"/>
                </a:solidFill>
              </a:rPr>
              <a:t>progs</a:t>
            </a:r>
          </a:p>
          <a:p>
            <a:pPr marL="520700" indent="-457200">
              <a:spcBef>
                <a:spcPts val="0"/>
              </a:spcBef>
              <a:buClr>
                <a:srgbClr val="FFFF00"/>
              </a:buClr>
              <a:buSzPct val="100000"/>
            </a:pPr>
            <a:endParaRPr lang="fr-CH" sz="2600" dirty="0">
              <a:solidFill>
                <a:srgbClr val="FFFF00"/>
              </a:solidFill>
            </a:endParaRPr>
          </a:p>
          <a:p>
            <a:pPr marL="520700" indent="-457200">
              <a:spcBef>
                <a:spcPts val="0"/>
              </a:spcBef>
              <a:buClr>
                <a:srgbClr val="FFFF00"/>
              </a:buClr>
              <a:buSzPct val="100000"/>
            </a:pPr>
            <a:r>
              <a:rPr lang="fr-CH" sz="2600" dirty="0" smtClean="0">
                <a:solidFill>
                  <a:srgbClr val="FFFF00"/>
                </a:solidFill>
              </a:rPr>
              <a:t>Cost</a:t>
            </a:r>
            <a:r>
              <a:rPr lang="en" sz="2600" dirty="0" smtClean="0">
                <a:solidFill>
                  <a:srgbClr val="FFFF00"/>
                </a:solidFill>
              </a:rPr>
              <a:t>-effectiveness,</a:t>
            </a:r>
            <a:r>
              <a:rPr lang="fr-CH" sz="2600" dirty="0" smtClean="0">
                <a:solidFill>
                  <a:srgbClr val="FFFF00"/>
                </a:solidFill>
              </a:rPr>
              <a:t> reusability</a:t>
            </a:r>
            <a:r>
              <a:rPr lang="fr-CH" sz="2600" dirty="0">
                <a:solidFill>
                  <a:srgbClr val="FFFF00"/>
                </a:solidFill>
              </a:rPr>
              <a:t>, expressivity</a:t>
            </a:r>
            <a:endParaRPr lang="en" sz="2600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  <a:buFont typeface="Arial"/>
              <a:buNone/>
            </a:pPr>
            <a:endParaRPr lang="en" sz="2600" dirty="0">
              <a:solidFill>
                <a:srgbClr val="FFFFFF"/>
              </a:solidFill>
            </a:endParaRPr>
          </a:p>
        </p:txBody>
      </p:sp>
      <p:sp>
        <p:nvSpPr>
          <p:cNvPr id="21" name="Shape 432"/>
          <p:cNvSpPr/>
          <p:nvPr/>
        </p:nvSpPr>
        <p:spPr>
          <a:xfrm>
            <a:off x="162000" y="3350734"/>
            <a:ext cx="4317243" cy="2695348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432"/>
          <p:cNvSpPr/>
          <p:nvPr/>
        </p:nvSpPr>
        <p:spPr>
          <a:xfrm>
            <a:off x="4744517" y="3350735"/>
            <a:ext cx="4279725" cy="2695348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E1D1-7359-2549-9C0A-FF3F63EE260C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103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199" y="1938539"/>
            <a:ext cx="3575051" cy="4378425"/>
          </a:xfrm>
          <a:prstGeom prst="rect">
            <a:avLst/>
          </a:prstGeom>
          <a:solidFill>
            <a:srgbClr val="F2DCDB"/>
          </a:solidFill>
          <a:ln>
            <a:solidFill>
              <a:srgbClr val="6325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rgbClr val="800000"/>
                </a:solidFill>
              </a:rPr>
              <a:t>Server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91406"/>
          </a:xfrm>
        </p:spPr>
        <p:txBody>
          <a:bodyPr/>
          <a:lstStyle/>
          <a:p>
            <a:r>
              <a:rPr lang="en-US" dirty="0" smtClean="0"/>
              <a:t>What if we </a:t>
            </a:r>
            <a:r>
              <a:rPr lang="en-US" b="1" dirty="0" smtClean="0"/>
              <a:t>really</a:t>
            </a:r>
            <a:r>
              <a:rPr lang="en-US" dirty="0" smtClean="0"/>
              <a:t> </a:t>
            </a:r>
            <a:r>
              <a:rPr lang="en-US" b="1" dirty="0" smtClean="0"/>
              <a:t>really</a:t>
            </a:r>
            <a:r>
              <a:rPr lang="en-US" dirty="0" smtClean="0"/>
              <a:t> want to use a single trusted processor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E1D1-7359-2549-9C0A-FF3F63EE260C}" type="slidenum">
              <a:rPr lang="en-US" smtClean="0"/>
              <a:t>20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7184" y="2427541"/>
            <a:ext cx="3106941" cy="377244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800" dirty="0" smtClean="0">
              <a:solidFill>
                <a:srgbClr val="000000"/>
              </a:solidFill>
              <a:latin typeface="Monaco"/>
              <a:cs typeface="Monaco"/>
            </a:endParaRPr>
          </a:p>
          <a:p>
            <a:pPr algn="ctr">
              <a:spcBef>
                <a:spcPts val="600"/>
              </a:spcBef>
            </a:pPr>
            <a:r>
              <a:rPr lang="en-US" sz="2000" dirty="0" err="1">
                <a:solidFill>
                  <a:srgbClr val="000000"/>
                </a:solidFill>
                <a:latin typeface="Monaco"/>
                <a:cs typeface="Monaco"/>
              </a:rPr>
              <a:t>p</a:t>
            </a:r>
            <a:r>
              <a:rPr lang="en-US" sz="2000" dirty="0" err="1" smtClean="0">
                <a:solidFill>
                  <a:srgbClr val="000000"/>
                </a:solidFill>
                <a:latin typeface="Monaco"/>
                <a:cs typeface="Monaco"/>
              </a:rPr>
              <a:t>rog</a:t>
            </a:r>
            <a:r>
              <a:rPr lang="en-US" sz="2000" dirty="0" smtClean="0">
                <a:solidFill>
                  <a:srgbClr val="000000"/>
                </a:solidFill>
                <a:latin typeface="Monaco"/>
                <a:cs typeface="Monaco"/>
              </a:rPr>
              <a:t>[f,</a:t>
            </a:r>
            <a:r>
              <a:rPr lang="en-US" sz="2000" dirty="0" smtClean="0">
                <a:solidFill>
                  <a:srgbClr val="FF8000"/>
                </a:solidFill>
                <a:latin typeface="Monaco"/>
                <a:cs typeface="Monaco"/>
              </a:rPr>
              <a:t>𝓖</a:t>
            </a:r>
            <a:r>
              <a:rPr lang="en-US" sz="2000" baseline="-25000" dirty="0" err="1" smtClean="0">
                <a:solidFill>
                  <a:srgbClr val="FF8000"/>
                </a:solidFill>
                <a:latin typeface="Monaco"/>
                <a:cs typeface="Monaco"/>
              </a:rPr>
              <a:t>acrs</a:t>
            </a:r>
            <a:r>
              <a:rPr lang="en-US" sz="2000" dirty="0" smtClean="0">
                <a:solidFill>
                  <a:srgbClr val="000000"/>
                </a:solidFill>
                <a:latin typeface="Monaco"/>
                <a:cs typeface="Monaco"/>
              </a:rPr>
              <a:t>,</a:t>
            </a:r>
            <a:r>
              <a:rPr lang="en-US" sz="2000" dirty="0" smtClean="0">
                <a:solidFill>
                  <a:srgbClr val="800000"/>
                </a:solidFill>
                <a:latin typeface="Monaco"/>
                <a:cs typeface="Monaco"/>
              </a:rPr>
              <a:t>𝒫</a:t>
            </a:r>
            <a:r>
              <a:rPr lang="en-US" sz="2000" baseline="-25000" dirty="0" smtClean="0">
                <a:solidFill>
                  <a:srgbClr val="800000"/>
                </a:solidFill>
                <a:latin typeface="Monaco"/>
                <a:cs typeface="Monaco"/>
              </a:rPr>
              <a:t>1 </a:t>
            </a:r>
            <a:r>
              <a:rPr lang="mr-IN" sz="2000" dirty="0" smtClean="0">
                <a:solidFill>
                  <a:schemeClr val="tx1"/>
                </a:solidFill>
                <a:latin typeface="Monaco"/>
                <a:cs typeface="Monaco"/>
              </a:rPr>
              <a:t>…</a:t>
            </a:r>
            <a:r>
              <a:rPr lang="fr-CH" sz="2000" dirty="0" smtClean="0">
                <a:solidFill>
                  <a:schemeClr val="tx1"/>
                </a:solidFill>
                <a:latin typeface="Monaco"/>
                <a:cs typeface="Monaco"/>
              </a:rPr>
              <a:t> </a:t>
            </a:r>
            <a:r>
              <a:rPr lang="en-US" sz="2000" dirty="0" smtClean="0">
                <a:solidFill>
                  <a:srgbClr val="800000"/>
                </a:solidFill>
                <a:latin typeface="Monaco"/>
                <a:cs typeface="Monaco"/>
              </a:rPr>
              <a:t>𝒫</a:t>
            </a:r>
            <a:r>
              <a:rPr lang="en-US" sz="2000" baseline="-25000" dirty="0" smtClean="0">
                <a:solidFill>
                  <a:srgbClr val="800000"/>
                </a:solidFill>
                <a:latin typeface="Monaco"/>
                <a:cs typeface="Monaco"/>
              </a:rPr>
              <a:t>n</a:t>
            </a:r>
            <a:r>
              <a:rPr lang="en-US" sz="2000" dirty="0" smtClean="0">
                <a:solidFill>
                  <a:srgbClr val="000000"/>
                </a:solidFill>
                <a:latin typeface="Monaco"/>
                <a:cs typeface="Monaco"/>
              </a:rPr>
              <a:t>]</a:t>
            </a:r>
          </a:p>
          <a:p>
            <a:pPr algn="ctr">
              <a:spcBef>
                <a:spcPts val="600"/>
              </a:spcBef>
            </a:pPr>
            <a:endParaRPr lang="en-US" sz="800" dirty="0" smtClean="0">
              <a:solidFill>
                <a:srgbClr val="000000"/>
              </a:solidFill>
              <a:latin typeface="Monaco"/>
              <a:cs typeface="Monaco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 startAt="3"/>
            </a:pPr>
            <a:r>
              <a:rPr lang="en-US" dirty="0" smtClean="0">
                <a:solidFill>
                  <a:schemeClr val="tx1"/>
                </a:solidFill>
                <a:latin typeface="Monaco"/>
                <a:cs typeface="Monaco"/>
              </a:rPr>
              <a:t>Trapdoors</a:t>
            </a:r>
            <a:endParaRPr lang="en-US" baseline="-25000" dirty="0" smtClean="0">
              <a:solidFill>
                <a:schemeClr val="tx1"/>
              </a:solidFill>
              <a:latin typeface="Monaco"/>
              <a:cs typeface="Monaco"/>
            </a:endParaRPr>
          </a:p>
          <a:p>
            <a:pPr>
              <a:spcBef>
                <a:spcPts val="600"/>
              </a:spcBef>
            </a:pPr>
            <a:endParaRPr lang="en-US" baseline="-25000" dirty="0" smtClean="0">
              <a:solidFill>
                <a:schemeClr val="tx1"/>
              </a:solidFill>
              <a:latin typeface="Monaco"/>
              <a:cs typeface="Monaco"/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0000"/>
                </a:solidFill>
                <a:latin typeface="Monaco"/>
                <a:cs typeface="Monaco"/>
              </a:rPr>
              <a:t>  check</a:t>
            </a:r>
            <a:r>
              <a:rPr lang="en-US" dirty="0">
                <a:solidFill>
                  <a:srgbClr val="000000"/>
                </a:solidFill>
                <a:latin typeface="Monaco"/>
                <a:cs typeface="Monaco"/>
              </a:rPr>
              <a:t>(</a:t>
            </a:r>
            <a:r>
              <a:rPr lang="en-US" dirty="0" smtClean="0">
                <a:solidFill>
                  <a:srgbClr val="FF8000"/>
                </a:solidFill>
                <a:latin typeface="Monaco"/>
                <a:cs typeface="Monaco"/>
              </a:rPr>
              <a:t>𝒢</a:t>
            </a:r>
            <a:r>
              <a:rPr lang="en-US" baseline="-25000" dirty="0" err="1" smtClean="0">
                <a:solidFill>
                  <a:srgbClr val="FF8000"/>
                </a:solidFill>
                <a:latin typeface="Monaco"/>
                <a:cs typeface="Monaco"/>
              </a:rPr>
              <a:t>acrs</a:t>
            </a:r>
            <a:r>
              <a:rPr lang="en-US" dirty="0" smtClean="0">
                <a:solidFill>
                  <a:srgbClr val="000000"/>
                </a:solidFill>
                <a:latin typeface="Monaco"/>
                <a:cs typeface="Monaco"/>
              </a:rPr>
              <a:t>, </a:t>
            </a:r>
            <a:r>
              <a:rPr lang="en-US" dirty="0">
                <a:solidFill>
                  <a:srgbClr val="800000"/>
                </a:solidFill>
                <a:latin typeface="Monaco"/>
                <a:cs typeface="Monaco"/>
              </a:rPr>
              <a:t>𝒫</a:t>
            </a:r>
            <a:r>
              <a:rPr lang="en-US" baseline="-25000" dirty="0" err="1">
                <a:solidFill>
                  <a:srgbClr val="800000"/>
                </a:solidFill>
                <a:latin typeface="Monaco"/>
                <a:cs typeface="Monaco"/>
              </a:rPr>
              <a:t>i</a:t>
            </a:r>
            <a:r>
              <a:rPr lang="en-US" dirty="0">
                <a:solidFill>
                  <a:srgbClr val="000000"/>
                </a:solidFill>
                <a:latin typeface="Monaco"/>
                <a:cs typeface="Monaco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Monaco"/>
                <a:cs typeface="Monaco"/>
              </a:rPr>
              <a:t>id</a:t>
            </a:r>
            <a:r>
              <a:rPr lang="en-US" baseline="-25000" dirty="0" err="1">
                <a:solidFill>
                  <a:srgbClr val="FF0000"/>
                </a:solidFill>
                <a:latin typeface="Monaco"/>
                <a:cs typeface="Monaco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Monaco"/>
                <a:cs typeface="Monaco"/>
              </a:rPr>
              <a:t>)</a:t>
            </a:r>
          </a:p>
          <a:p>
            <a:pPr algn="ctr">
              <a:spcBef>
                <a:spcPts val="600"/>
              </a:spcBef>
            </a:pPr>
            <a:endParaRPr lang="en-US" baseline="-25000" dirty="0" smtClean="0">
              <a:solidFill>
                <a:srgbClr val="000000"/>
              </a:solidFill>
              <a:latin typeface="Monaco"/>
              <a:cs typeface="Monaco"/>
            </a:endParaRPr>
          </a:p>
          <a:p>
            <a:pPr algn="ctr">
              <a:spcBef>
                <a:spcPts val="600"/>
              </a:spcBef>
            </a:pPr>
            <a:endParaRPr lang="en-US" baseline="-25000" dirty="0" smtClean="0">
              <a:solidFill>
                <a:srgbClr val="000000"/>
              </a:solidFill>
              <a:latin typeface="Monaco"/>
              <a:cs typeface="Monaco"/>
            </a:endParaRPr>
          </a:p>
          <a:p>
            <a:pPr algn="ctr">
              <a:spcBef>
                <a:spcPts val="600"/>
              </a:spcBef>
            </a:pPr>
            <a:endParaRPr lang="en-US" baseline="-25000" dirty="0">
              <a:solidFill>
                <a:srgbClr val="000000"/>
              </a:solidFill>
              <a:latin typeface="Monaco"/>
              <a:cs typeface="Monaco"/>
            </a:endParaRPr>
          </a:p>
          <a:p>
            <a:pPr algn="ctr">
              <a:spcBef>
                <a:spcPts val="600"/>
              </a:spcBef>
            </a:pPr>
            <a:endParaRPr lang="en-US" baseline="-25000" dirty="0">
              <a:solidFill>
                <a:srgbClr val="000000"/>
              </a:solidFill>
              <a:latin typeface="Monaco"/>
              <a:cs typeface="Monaco"/>
            </a:endParaRPr>
          </a:p>
          <a:p>
            <a:pPr>
              <a:spcBef>
                <a:spcPts val="600"/>
              </a:spcBef>
            </a:pPr>
            <a:r>
              <a:rPr lang="en-US" baseline="-2500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Monaco"/>
                <a:cs typeface="Monaco"/>
              </a:rPr>
              <a:t> check</a:t>
            </a:r>
            <a:r>
              <a:rPr lang="en-US" dirty="0">
                <a:solidFill>
                  <a:srgbClr val="000000"/>
                </a:solidFill>
                <a:latin typeface="Monaco"/>
                <a:cs typeface="Monaco"/>
              </a:rPr>
              <a:t>(</a:t>
            </a:r>
            <a:r>
              <a:rPr lang="en-US" dirty="0">
                <a:solidFill>
                  <a:srgbClr val="FF8000"/>
                </a:solidFill>
                <a:latin typeface="Monaco"/>
                <a:cs typeface="Monaco"/>
              </a:rPr>
              <a:t>𝒢</a:t>
            </a:r>
            <a:r>
              <a:rPr lang="en-US" baseline="-25000" dirty="0" err="1">
                <a:solidFill>
                  <a:srgbClr val="FF8000"/>
                </a:solidFill>
                <a:latin typeface="Monaco"/>
                <a:cs typeface="Monaco"/>
              </a:rPr>
              <a:t>acrs</a:t>
            </a:r>
            <a:r>
              <a:rPr lang="en-US" dirty="0">
                <a:solidFill>
                  <a:srgbClr val="000000"/>
                </a:solidFill>
                <a:latin typeface="Monaco"/>
                <a:cs typeface="Monaco"/>
              </a:rPr>
              <a:t>, </a:t>
            </a:r>
            <a:r>
              <a:rPr lang="en-US" dirty="0">
                <a:solidFill>
                  <a:srgbClr val="800000"/>
                </a:solidFill>
                <a:latin typeface="Monaco"/>
                <a:cs typeface="Monaco"/>
              </a:rPr>
              <a:t>𝒫</a:t>
            </a:r>
            <a:r>
              <a:rPr lang="en-US" baseline="-25000" dirty="0" err="1">
                <a:solidFill>
                  <a:srgbClr val="800000"/>
                </a:solidFill>
                <a:latin typeface="Monaco"/>
                <a:cs typeface="Monaco"/>
              </a:rPr>
              <a:t>i</a:t>
            </a:r>
            <a:r>
              <a:rPr lang="en-US" dirty="0">
                <a:solidFill>
                  <a:srgbClr val="000000"/>
                </a:solidFill>
                <a:latin typeface="Monaco"/>
                <a:cs typeface="Monaco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Monaco"/>
                <a:cs typeface="Monaco"/>
              </a:rPr>
              <a:t>id</a:t>
            </a:r>
            <a:r>
              <a:rPr lang="en-US" baseline="-25000" dirty="0" err="1">
                <a:solidFill>
                  <a:srgbClr val="FF0000"/>
                </a:solidFill>
                <a:latin typeface="Monaco"/>
                <a:cs typeface="Monaco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Monaco"/>
                <a:cs typeface="Monaco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Monaco"/>
                <a:cs typeface="Monaco"/>
              </a:rPr>
              <a:t>set </a:t>
            </a:r>
            <a:r>
              <a:rPr lang="en-US" dirty="0" err="1" smtClean="0">
                <a:solidFill>
                  <a:srgbClr val="0000FF"/>
                </a:solidFill>
                <a:latin typeface="Monaco"/>
                <a:cs typeface="Monaco"/>
              </a:rPr>
              <a:t>outp</a:t>
            </a:r>
            <a:r>
              <a:rPr lang="en-US" baseline="-25000" dirty="0" err="1" smtClean="0">
                <a:solidFill>
                  <a:srgbClr val="0000FF"/>
                </a:solidFill>
                <a:latin typeface="Monaco"/>
                <a:cs typeface="Monaco"/>
              </a:rPr>
              <a:t>i</a:t>
            </a:r>
            <a:r>
              <a:rPr lang="en-US" baseline="-25000" dirty="0" smtClean="0">
                <a:solidFill>
                  <a:srgbClr val="0000FF"/>
                </a:solidFill>
                <a:latin typeface="Monaco"/>
                <a:cs typeface="Monaco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Monaco"/>
                <a:cs typeface="Monaco"/>
              </a:rPr>
              <a:t>= </a:t>
            </a:r>
            <a:r>
              <a:rPr lang="en-US" dirty="0" smtClean="0">
                <a:solidFill>
                  <a:srgbClr val="0000FF"/>
                </a:solidFill>
                <a:latin typeface="Monaco"/>
                <a:cs typeface="Monaco"/>
              </a:rPr>
              <a:t>v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47814" y="2427541"/>
            <a:ext cx="795975" cy="3772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800000"/>
                </a:solidFill>
                <a:latin typeface="Monaco"/>
                <a:cs typeface="Monaco"/>
              </a:rPr>
              <a:t>Sim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781763" y="3562004"/>
            <a:ext cx="4066051" cy="466655"/>
            <a:chOff x="3781764" y="3424135"/>
            <a:chExt cx="4066051" cy="466655"/>
          </a:xfrm>
        </p:grpSpPr>
        <p:cxnSp>
          <p:nvCxnSpPr>
            <p:cNvPr id="23" name="Straight Arrow Connector 22"/>
            <p:cNvCxnSpPr/>
            <p:nvPr/>
          </p:nvCxnSpPr>
          <p:spPr>
            <a:xfrm flipH="1" flipV="1">
              <a:off x="3781764" y="3890789"/>
              <a:ext cx="4066051" cy="1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781764" y="3424135"/>
              <a:ext cx="4053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</a:rPr>
                <a:t>e</a:t>
              </a:r>
              <a:r>
                <a:rPr lang="en-US" sz="2400" dirty="0" smtClean="0">
                  <a:solidFill>
                    <a:srgbClr val="000000"/>
                  </a:solidFill>
                </a:rPr>
                <a:t>xtract</a:t>
              </a:r>
              <a:r>
                <a:rPr lang="en-US" sz="2400" dirty="0"/>
                <a:t>(</a:t>
              </a:r>
              <a:r>
                <a:rPr lang="en-US" sz="2400" dirty="0" err="1" smtClean="0">
                  <a:solidFill>
                    <a:srgbClr val="FF0000"/>
                  </a:solidFill>
                </a:rPr>
                <a:t>id</a:t>
              </a:r>
              <a:r>
                <a:rPr lang="en-US" sz="2400" baseline="-25000" dirty="0" err="1" smtClean="0">
                  <a:solidFill>
                    <a:srgbClr val="FF0000"/>
                  </a:solidFill>
                </a:rPr>
                <a:t>i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781763" y="4084535"/>
            <a:ext cx="4066051" cy="466655"/>
            <a:chOff x="3781764" y="3424135"/>
            <a:chExt cx="4066051" cy="466655"/>
          </a:xfrm>
        </p:grpSpPr>
        <p:cxnSp>
          <p:nvCxnSpPr>
            <p:cNvPr id="26" name="Straight Arrow Connector 25"/>
            <p:cNvCxnSpPr/>
            <p:nvPr/>
          </p:nvCxnSpPr>
          <p:spPr>
            <a:xfrm flipH="1" flipV="1">
              <a:off x="3781764" y="3890789"/>
              <a:ext cx="4066051" cy="1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non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781764" y="3424135"/>
              <a:ext cx="4053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s</a:t>
              </a:r>
              <a:r>
                <a:rPr lang="en-US" sz="2400" dirty="0" smtClean="0">
                  <a:solidFill>
                    <a:srgbClr val="FF0000"/>
                  </a:solidFill>
                </a:rPr>
                <a:t>k</a:t>
              </a:r>
              <a:r>
                <a:rPr lang="en-US" sz="2400" baseline="-25000" dirty="0" smtClean="0">
                  <a:solidFill>
                    <a:srgbClr val="FF0000"/>
                  </a:solidFill>
                </a:rPr>
                <a:t>i</a:t>
              </a:r>
              <a:endParaRPr lang="en-US" sz="2400" baseline="-25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794125" y="4925701"/>
            <a:ext cx="4066051" cy="466655"/>
            <a:chOff x="3781764" y="3424135"/>
            <a:chExt cx="4066051" cy="466655"/>
          </a:xfrm>
        </p:grpSpPr>
        <p:cxnSp>
          <p:nvCxnSpPr>
            <p:cNvPr id="30" name="Straight Arrow Connector 29"/>
            <p:cNvCxnSpPr/>
            <p:nvPr/>
          </p:nvCxnSpPr>
          <p:spPr>
            <a:xfrm flipH="1" flipV="1">
              <a:off x="3781764" y="3890789"/>
              <a:ext cx="4066051" cy="1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3781764" y="3424135"/>
              <a:ext cx="4053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</a:rPr>
                <a:t>e</a:t>
              </a:r>
              <a:r>
                <a:rPr lang="en-US" sz="2400" dirty="0" smtClean="0">
                  <a:solidFill>
                    <a:srgbClr val="000000"/>
                  </a:solidFill>
                </a:rPr>
                <a:t>quivocate(</a:t>
              </a:r>
              <a:r>
                <a:rPr lang="en-US" sz="2400" dirty="0" err="1" smtClean="0">
                  <a:solidFill>
                    <a:srgbClr val="FF0000"/>
                  </a:solidFill>
                </a:rPr>
                <a:t>id</a:t>
              </a:r>
              <a:r>
                <a:rPr lang="en-US" sz="2400" baseline="-25000" dirty="0" err="1" smtClean="0">
                  <a:solidFill>
                    <a:srgbClr val="FF0000"/>
                  </a:solidFill>
                </a:rPr>
                <a:t>i</a:t>
              </a:r>
              <a:r>
                <a:rPr lang="en-US" sz="2400" dirty="0" smtClean="0"/>
                <a:t>,</a:t>
              </a:r>
              <a:r>
                <a:rPr lang="en-US" sz="2400" dirty="0" smtClean="0">
                  <a:solidFill>
                    <a:srgbClr val="FF0000"/>
                  </a:solidFill>
                </a:rPr>
                <a:t> </a:t>
              </a:r>
              <a:r>
                <a:rPr lang="en-US" sz="2400" dirty="0" smtClean="0">
                  <a:solidFill>
                    <a:srgbClr val="0000FF"/>
                  </a:solidFill>
                </a:rPr>
                <a:t>v</a:t>
              </a:r>
              <a:r>
                <a:rPr lang="en-US" sz="2400" dirty="0" smtClean="0">
                  <a:solidFill>
                    <a:srgbClr val="000000"/>
                  </a:solidFill>
                </a:rPr>
                <a:t>)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7" name="Shape 829"/>
          <p:cNvSpPr/>
          <p:nvPr/>
        </p:nvSpPr>
        <p:spPr>
          <a:xfrm>
            <a:off x="4476751" y="2635250"/>
            <a:ext cx="2984500" cy="608551"/>
          </a:xfrm>
          <a:prstGeom prst="wedgeRoundRectCallout">
            <a:avLst>
              <a:gd name="adj1" fmla="val 8230"/>
              <a:gd name="adj2" fmla="val 78147"/>
              <a:gd name="adj3" fmla="val 0"/>
            </a:avLst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fr-CH" sz="2400" b="1" dirty="0" smtClean="0"/>
              <a:t>Sim can recover </a:t>
            </a:r>
            <a:r>
              <a:rPr lang="fr-CH" sz="2400" b="1" dirty="0" smtClean="0">
                <a:solidFill>
                  <a:srgbClr val="0000FF"/>
                </a:solidFill>
              </a:rPr>
              <a:t>inp</a:t>
            </a:r>
            <a:r>
              <a:rPr lang="fr-CH" sz="2400" b="1" baseline="-25000" dirty="0" smtClean="0">
                <a:solidFill>
                  <a:srgbClr val="0000FF"/>
                </a:solidFill>
              </a:rPr>
              <a:t>i</a:t>
            </a:r>
            <a:endParaRPr lang="en" sz="2400" b="1" baseline="-2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90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E1D1-7359-2549-9C0A-FF3F63EE260C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Shape 1337"/>
          <p:cNvSpPr txBox="1">
            <a:spLocks noGrp="1"/>
          </p:cNvSpPr>
          <p:nvPr>
            <p:ph type="title"/>
          </p:nvPr>
        </p:nvSpPr>
        <p:spPr>
          <a:xfrm>
            <a:off x="0" y="2206354"/>
            <a:ext cx="5683800" cy="4090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0" dirty="0">
                <a:solidFill>
                  <a:srgbClr val="008000"/>
                </a:solidFill>
                <a:latin typeface="+mn-lt"/>
                <a:ea typeface="Oswald"/>
                <a:cs typeface="Oswald"/>
                <a:sym typeface="Oswald"/>
              </a:rPr>
              <a:t>Fair </a:t>
            </a:r>
            <a:r>
              <a:rPr lang="fr-CH" sz="8000" dirty="0">
                <a:latin typeface="+mn-lt"/>
                <a:ea typeface="Oswald"/>
                <a:cs typeface="Oswald"/>
                <a:sym typeface="Oswald"/>
              </a:rPr>
              <a:t>2</a:t>
            </a:r>
            <a:r>
              <a:rPr lang="en" sz="8000" dirty="0" smtClean="0">
                <a:latin typeface="+mn-lt"/>
                <a:ea typeface="Oswald"/>
                <a:cs typeface="Oswald"/>
                <a:sym typeface="Oswald"/>
              </a:rPr>
              <a:t>PC</a:t>
            </a:r>
            <a:r>
              <a:rPr lang="en" sz="8000" dirty="0">
                <a:solidFill>
                  <a:schemeClr val="bg1"/>
                </a:solidFill>
                <a:latin typeface="+mn-lt"/>
                <a:ea typeface="Oswald"/>
                <a:cs typeface="Oswald"/>
                <a:sym typeface="Oswald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471631" y="2932156"/>
            <a:ext cx="82043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SzPct val="100000"/>
              <a:buFont typeface="Arial"/>
              <a:buChar char="•"/>
            </a:pPr>
            <a:r>
              <a:rPr lang="en" sz="3600" dirty="0"/>
              <a:t>Fairness impossible for general functionalities </a:t>
            </a:r>
            <a:r>
              <a:rPr lang="fr-CH" sz="3600" dirty="0" smtClean="0"/>
              <a:t>in plain model </a:t>
            </a:r>
            <a:r>
              <a:rPr lang="en" sz="2800" dirty="0" smtClean="0">
                <a:solidFill>
                  <a:srgbClr val="800000"/>
                </a:solidFill>
              </a:rPr>
              <a:t>[</a:t>
            </a:r>
            <a:r>
              <a:rPr lang="fr-CH" sz="2800" dirty="0">
                <a:solidFill>
                  <a:srgbClr val="800000"/>
                </a:solidFill>
              </a:rPr>
              <a:t>C</a:t>
            </a:r>
            <a:r>
              <a:rPr lang="en" sz="2800" dirty="0" smtClean="0">
                <a:solidFill>
                  <a:srgbClr val="800000"/>
                </a:solidFill>
              </a:rPr>
              <a:t>leve86</a:t>
            </a:r>
            <a:r>
              <a:rPr lang="en" sz="2800" dirty="0">
                <a:solidFill>
                  <a:srgbClr val="800000"/>
                </a:solidFill>
              </a:rPr>
              <a:t>]</a:t>
            </a:r>
          </a:p>
        </p:txBody>
      </p:sp>
      <p:sp>
        <p:nvSpPr>
          <p:cNvPr id="7" name="Shape 1349"/>
          <p:cNvSpPr/>
          <p:nvPr/>
        </p:nvSpPr>
        <p:spPr>
          <a:xfrm>
            <a:off x="280402" y="240375"/>
            <a:ext cx="8577010" cy="10707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800" dirty="0"/>
              <a:t>Can trusted </a:t>
            </a:r>
            <a:r>
              <a:rPr lang="en" sz="3800" dirty="0" smtClean="0"/>
              <a:t>h</a:t>
            </a:r>
            <a:r>
              <a:rPr lang="fr-CH" sz="3800" dirty="0" smtClean="0"/>
              <a:t>ard</a:t>
            </a:r>
            <a:r>
              <a:rPr lang="en" sz="3800" dirty="0" smtClean="0"/>
              <a:t>w</a:t>
            </a:r>
            <a:r>
              <a:rPr lang="fr-CH" sz="3800" dirty="0" smtClean="0"/>
              <a:t>are</a:t>
            </a:r>
            <a:r>
              <a:rPr lang="en" sz="3800" dirty="0" smtClean="0"/>
              <a:t> </a:t>
            </a:r>
            <a:r>
              <a:rPr lang="en" sz="3800" dirty="0"/>
              <a:t>help </a:t>
            </a:r>
            <a:r>
              <a:rPr lang="en" sz="3800" dirty="0" smtClean="0"/>
              <a:t>w</a:t>
            </a:r>
            <a:r>
              <a:rPr lang="fr-CH" sz="3800" dirty="0" smtClean="0"/>
              <a:t>ith</a:t>
            </a:r>
            <a:r>
              <a:rPr lang="en" sz="3800" dirty="0" smtClean="0"/>
              <a:t> </a:t>
            </a:r>
            <a:r>
              <a:rPr lang="en" sz="3800" dirty="0">
                <a:solidFill>
                  <a:srgbClr val="008000"/>
                </a:solidFill>
              </a:rPr>
              <a:t>fairness</a:t>
            </a:r>
            <a:r>
              <a:rPr lang="en" sz="3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62299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E1D1-7359-2549-9C0A-FF3F63EE260C}" type="slidenum">
              <a:rPr lang="en-US" smtClean="0">
                <a:solidFill>
                  <a:srgbClr val="000000"/>
                </a:solidFill>
              </a:rPr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hape 1349"/>
          <p:cNvSpPr/>
          <p:nvPr/>
        </p:nvSpPr>
        <p:spPr>
          <a:xfrm>
            <a:off x="280402" y="240375"/>
            <a:ext cx="8577010" cy="10707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-CH" sz="3800" dirty="0" smtClean="0"/>
              <a:t>UC-Secure Fair 2PC</a:t>
            </a:r>
            <a:endParaRPr lang="en" sz="3800" dirty="0"/>
          </a:p>
        </p:txBody>
      </p:sp>
      <p:sp>
        <p:nvSpPr>
          <p:cNvPr id="9" name="Shape 1356"/>
          <p:cNvSpPr txBox="1"/>
          <p:nvPr/>
        </p:nvSpPr>
        <p:spPr>
          <a:xfrm>
            <a:off x="280402" y="1535602"/>
            <a:ext cx="8577010" cy="50790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-CH" sz="3000" dirty="0" smtClean="0"/>
              <a:t>Enhanced model:</a:t>
            </a:r>
            <a:r>
              <a:rPr lang="fr-CH" sz="3000" dirty="0" smtClean="0">
                <a:solidFill>
                  <a:srgbClr val="008000"/>
                </a:solidFill>
              </a:rPr>
              <a:t> Clock-aware </a:t>
            </a:r>
            <a:r>
              <a:rPr lang="fr-CH" sz="3000" dirty="0" smtClean="0"/>
              <a:t>secure processor </a:t>
            </a:r>
            <a:br>
              <a:rPr lang="fr-CH" sz="3000" dirty="0" smtClean="0"/>
            </a:br>
            <a:endParaRPr lang="fr-CH" sz="800" dirty="0" smtClean="0">
              <a:solidFill>
                <a:srgbClr val="800000"/>
              </a:solidFill>
            </a:endParaRPr>
          </a:p>
          <a:p>
            <a:pPr marL="457200" lvl="0" indent="-457200">
              <a:spcBef>
                <a:spcPts val="3600"/>
              </a:spcBef>
              <a:buClr>
                <a:schemeClr val="tx1"/>
              </a:buClr>
              <a:buSzPct val="112500"/>
              <a:buFont typeface="Arial"/>
              <a:buChar char="•"/>
            </a:pPr>
            <a:endParaRPr lang="fr-CH" sz="3200" dirty="0" smtClean="0"/>
          </a:p>
          <a:p>
            <a:pPr marL="457200" lvl="0" indent="-457200">
              <a:spcBef>
                <a:spcPts val="3600"/>
              </a:spcBef>
              <a:buClr>
                <a:schemeClr val="tx1"/>
              </a:buClr>
              <a:buSzPct val="112500"/>
              <a:buFont typeface="Arial"/>
              <a:buChar char="•"/>
            </a:pPr>
            <a:r>
              <a:rPr lang="fr-CH" sz="3200" dirty="0" smtClean="0"/>
              <a:t>Fair 2PC </a:t>
            </a:r>
            <a:r>
              <a:rPr lang="fr-CH" sz="3200" dirty="0">
                <a:solidFill>
                  <a:srgbClr val="008000"/>
                </a:solidFill>
              </a:rPr>
              <a:t>possible </a:t>
            </a:r>
            <a:r>
              <a:rPr lang="fr-CH" sz="3200" dirty="0" smtClean="0">
                <a:solidFill>
                  <a:srgbClr val="000000"/>
                </a:solidFill>
              </a:rPr>
              <a:t>if </a:t>
            </a:r>
            <a:r>
              <a:rPr lang="fr-CH" sz="3200" dirty="0" smtClean="0">
                <a:solidFill>
                  <a:srgbClr val="008000"/>
                </a:solidFill>
              </a:rPr>
              <a:t>both </a:t>
            </a:r>
            <a:r>
              <a:rPr lang="fr-CH" sz="3200" dirty="0">
                <a:solidFill>
                  <a:srgbClr val="008000"/>
                </a:solidFill>
              </a:rPr>
              <a:t>parties</a:t>
            </a:r>
            <a:r>
              <a:rPr lang="fr-CH" sz="3200" dirty="0">
                <a:solidFill>
                  <a:srgbClr val="EFEFEF"/>
                </a:solidFill>
              </a:rPr>
              <a:t> </a:t>
            </a:r>
            <a:r>
              <a:rPr lang="fr-CH" sz="3200" dirty="0">
                <a:solidFill>
                  <a:srgbClr val="000000"/>
                </a:solidFill>
              </a:rPr>
              <a:t>have </a:t>
            </a:r>
            <a:r>
              <a:rPr lang="fr-CH" sz="3200" dirty="0">
                <a:solidFill>
                  <a:srgbClr val="008000"/>
                </a:solidFill>
              </a:rPr>
              <a:t>clock-aware</a:t>
            </a:r>
            <a:r>
              <a:rPr lang="fr-CH" sz="3200" dirty="0">
                <a:solidFill>
                  <a:srgbClr val="000000"/>
                </a:solidFill>
              </a:rPr>
              <a:t> </a:t>
            </a:r>
            <a:r>
              <a:rPr lang="fr-CH" sz="3200" dirty="0" smtClean="0">
                <a:solidFill>
                  <a:srgbClr val="000000"/>
                </a:solidFill>
              </a:rPr>
              <a:t>secure processors</a:t>
            </a:r>
            <a:endParaRPr lang="fr-CH" sz="3200" dirty="0">
              <a:solidFill>
                <a:srgbClr val="000000"/>
              </a:solidFill>
            </a:endParaRPr>
          </a:p>
          <a:p>
            <a:pPr lvl="0"/>
            <a:endParaRPr lang="fr-CH" sz="3200" dirty="0"/>
          </a:p>
          <a:p>
            <a:pPr marL="457200" lvl="0" indent="-457200" rtl="0">
              <a:spcBef>
                <a:spcPts val="0"/>
              </a:spcBef>
              <a:buClr>
                <a:schemeClr val="tx1"/>
              </a:buClr>
              <a:buFont typeface="Arial"/>
              <a:buChar char="•"/>
            </a:pPr>
            <a:r>
              <a:rPr lang="fr-CH" sz="3000" dirty="0" smtClean="0">
                <a:solidFill>
                  <a:srgbClr val="008000"/>
                </a:solidFill>
              </a:rPr>
              <a:t>Fair coin-tossing</a:t>
            </a:r>
            <a:r>
              <a:rPr lang="fr-CH" sz="3000" dirty="0" smtClean="0"/>
              <a:t> possible if </a:t>
            </a:r>
            <a:r>
              <a:rPr lang="fr-CH" sz="3000" dirty="0" smtClean="0">
                <a:solidFill>
                  <a:srgbClr val="008000"/>
                </a:solidFill>
              </a:rPr>
              <a:t>one party</a:t>
            </a:r>
            <a:r>
              <a:rPr lang="fr-CH" sz="3000" dirty="0" smtClean="0"/>
              <a:t> has clock-aware secure processors </a:t>
            </a:r>
            <a:r>
              <a:rPr lang="fr-CH" sz="3000" dirty="0" smtClean="0">
                <a:solidFill>
                  <a:srgbClr val="008000"/>
                </a:solidFill>
              </a:rPr>
              <a:t>(+ ACRS)</a:t>
            </a:r>
            <a:endParaRPr sz="3000" dirty="0">
              <a:solidFill>
                <a:srgbClr val="008000"/>
              </a:solidFill>
            </a:endParaRPr>
          </a:p>
        </p:txBody>
      </p:sp>
      <p:sp>
        <p:nvSpPr>
          <p:cNvPr id="14" name="Shape 432"/>
          <p:cNvSpPr/>
          <p:nvPr/>
        </p:nvSpPr>
        <p:spPr>
          <a:xfrm>
            <a:off x="280402" y="3526788"/>
            <a:ext cx="8577010" cy="1150742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432"/>
          <p:cNvSpPr/>
          <p:nvPr/>
        </p:nvSpPr>
        <p:spPr>
          <a:xfrm>
            <a:off x="280402" y="4987485"/>
            <a:ext cx="8577010" cy="1233222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036" y="2258952"/>
            <a:ext cx="984251" cy="98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99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E1D1-7359-2549-9C0A-FF3F63EE260C}" type="slidenum">
              <a:rPr lang="en-US" smtClean="0">
                <a:solidFill>
                  <a:srgbClr val="000000"/>
                </a:solidFill>
              </a:r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942356" y="337828"/>
            <a:ext cx="739329" cy="824683"/>
            <a:chOff x="6903618" y="356468"/>
            <a:chExt cx="739329" cy="824683"/>
          </a:xfrm>
        </p:grpSpPr>
        <p:pic>
          <p:nvPicPr>
            <p:cNvPr id="14" name="Shape 138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109023" y="356468"/>
              <a:ext cx="533924" cy="8147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Shape 1384" descr="Picture1.png"/>
            <p:cNvPicPr preferRelativeResize="0"/>
            <p:nvPr/>
          </p:nvPicPr>
          <p:blipFill>
            <a:blip r:embed="rId4">
              <a:alphaModFix/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903618" y="766620"/>
              <a:ext cx="410810" cy="41453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Shape 1385"/>
          <p:cNvSpPr/>
          <p:nvPr/>
        </p:nvSpPr>
        <p:spPr>
          <a:xfrm>
            <a:off x="2510651" y="544412"/>
            <a:ext cx="4162500" cy="4146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A6A6A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7" name="Shape 1386"/>
          <p:cNvSpPr txBox="1"/>
          <p:nvPr/>
        </p:nvSpPr>
        <p:spPr>
          <a:xfrm>
            <a:off x="0" y="889912"/>
            <a:ext cx="9144000" cy="7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r-CH" sz="2400" dirty="0" smtClean="0">
                <a:solidFill>
                  <a:srgbClr val="0000FF"/>
                </a:solidFill>
              </a:rPr>
              <a:t>Enclaves </a:t>
            </a:r>
            <a:r>
              <a:rPr lang="en" sz="2400" dirty="0" smtClean="0">
                <a:solidFill>
                  <a:srgbClr val="0000FF"/>
                </a:solidFill>
              </a:rPr>
              <a:t>establish </a:t>
            </a:r>
            <a:r>
              <a:rPr lang="en" sz="2400" dirty="0">
                <a:solidFill>
                  <a:srgbClr val="0000FF"/>
                </a:solidFill>
              </a:rPr>
              <a:t>secure channel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299524" y="346496"/>
            <a:ext cx="739329" cy="824683"/>
            <a:chOff x="6903618" y="356468"/>
            <a:chExt cx="739329" cy="824683"/>
          </a:xfrm>
        </p:grpSpPr>
        <p:pic>
          <p:nvPicPr>
            <p:cNvPr id="19" name="Shape 138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109023" y="356468"/>
              <a:ext cx="533924" cy="8147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Shape 1384" descr="Picture1.png"/>
            <p:cNvPicPr preferRelativeResize="0"/>
            <p:nvPr/>
          </p:nvPicPr>
          <p:blipFill>
            <a:blip r:embed="rId4">
              <a:alphaModFix/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903618" y="766620"/>
              <a:ext cx="410810" cy="41453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683" y="337828"/>
            <a:ext cx="924841" cy="8294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7758" y="337828"/>
            <a:ext cx="903994" cy="82949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" y="1894477"/>
            <a:ext cx="9143999" cy="1181835"/>
            <a:chOff x="1" y="1894477"/>
            <a:chExt cx="9143999" cy="1181835"/>
          </a:xfrm>
        </p:grpSpPr>
        <p:sp>
          <p:nvSpPr>
            <p:cNvPr id="27" name="Shape 1420"/>
            <p:cNvSpPr/>
            <p:nvPr/>
          </p:nvSpPr>
          <p:spPr>
            <a:xfrm>
              <a:off x="2510651" y="1984412"/>
              <a:ext cx="4162500" cy="41460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>
                <a:solidFill>
                  <a:srgbClr val="00FFFF"/>
                </a:solidFill>
              </a:endParaRPr>
            </a:p>
          </p:txBody>
        </p:sp>
        <p:sp>
          <p:nvSpPr>
            <p:cNvPr id="28" name="Shape 1421"/>
            <p:cNvSpPr txBox="1"/>
            <p:nvPr/>
          </p:nvSpPr>
          <p:spPr>
            <a:xfrm>
              <a:off x="1" y="2329912"/>
              <a:ext cx="9143999" cy="746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fr-CH" sz="2400" dirty="0" smtClean="0">
                  <a:solidFill>
                    <a:srgbClr val="0000FF"/>
                  </a:solidFill>
                </a:rPr>
                <a:t>Enclaves </a:t>
              </a:r>
              <a:r>
                <a:rPr lang="en" sz="2400" dirty="0" smtClean="0">
                  <a:solidFill>
                    <a:srgbClr val="0000FF"/>
                  </a:solidFill>
                </a:rPr>
                <a:t>exchange </a:t>
              </a:r>
              <a:r>
                <a:rPr lang="en" sz="2400" dirty="0">
                  <a:solidFill>
                    <a:srgbClr val="0000FF"/>
                  </a:solidFill>
                </a:rPr>
                <a:t>inputs and compute outputs</a:t>
              </a:r>
            </a:p>
          </p:txBody>
        </p:sp>
        <p:pic>
          <p:nvPicPr>
            <p:cNvPr id="29" name="Shape 142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386501" y="1894477"/>
              <a:ext cx="410799" cy="4107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Group 5"/>
          <p:cNvGrpSpPr/>
          <p:nvPr/>
        </p:nvGrpSpPr>
        <p:grpSpPr>
          <a:xfrm>
            <a:off x="69550" y="3341692"/>
            <a:ext cx="8871344" cy="1220335"/>
            <a:chOff x="69550" y="3341692"/>
            <a:chExt cx="8871344" cy="1220335"/>
          </a:xfrm>
        </p:grpSpPr>
        <p:sp>
          <p:nvSpPr>
            <p:cNvPr id="30" name="Shape 1423"/>
            <p:cNvSpPr/>
            <p:nvPr/>
          </p:nvSpPr>
          <p:spPr>
            <a:xfrm>
              <a:off x="2491326" y="3482327"/>
              <a:ext cx="1221900" cy="333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A6A6A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FFFF"/>
                </a:solidFill>
              </a:endParaRPr>
            </a:p>
          </p:txBody>
        </p:sp>
        <p:sp>
          <p:nvSpPr>
            <p:cNvPr id="31" name="Shape 1424"/>
            <p:cNvSpPr txBox="1"/>
            <p:nvPr/>
          </p:nvSpPr>
          <p:spPr>
            <a:xfrm>
              <a:off x="69550" y="3815627"/>
              <a:ext cx="4508715" cy="746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2400" dirty="0">
                  <a:solidFill>
                    <a:srgbClr val="0000FF"/>
                  </a:solidFill>
                </a:rPr>
                <a:t>“Will release to </a:t>
              </a:r>
              <a:r>
                <a:rPr lang="fr-CH" sz="2400" dirty="0" smtClean="0">
                  <a:solidFill>
                    <a:srgbClr val="0000FF"/>
                  </a:solidFill>
                </a:rPr>
                <a:t>Alice </a:t>
              </a:r>
              <a:r>
                <a:rPr lang="en" sz="2400" dirty="0" smtClean="0">
                  <a:solidFill>
                    <a:srgbClr val="0000FF"/>
                  </a:solidFill>
                </a:rPr>
                <a:t>in </a:t>
              </a:r>
              <a:r>
                <a:rPr lang="en" sz="2400" b="1" dirty="0" smtClean="0">
                  <a:solidFill>
                    <a:srgbClr val="FF6600"/>
                  </a:solidFill>
                </a:rPr>
                <a:t>2</a:t>
              </a:r>
              <a:r>
                <a:rPr lang="fr-CH" sz="2400" b="1" baseline="30000" dirty="0">
                  <a:solidFill>
                    <a:srgbClr val="FF6600"/>
                  </a:solidFill>
                </a:rPr>
                <a:t>λ</a:t>
              </a:r>
              <a:r>
                <a:rPr lang="en" sz="2400" dirty="0" smtClean="0">
                  <a:solidFill>
                    <a:srgbClr val="0000FF"/>
                  </a:solidFill>
                </a:rPr>
                <a:t> </a:t>
              </a:r>
              <a:r>
                <a:rPr lang="en" sz="2400" dirty="0">
                  <a:solidFill>
                    <a:srgbClr val="0000FF"/>
                  </a:solidFill>
                </a:rPr>
                <a:t>time”</a:t>
              </a:r>
            </a:p>
          </p:txBody>
        </p:sp>
        <p:sp>
          <p:nvSpPr>
            <p:cNvPr id="32" name="Shape 1425"/>
            <p:cNvSpPr/>
            <p:nvPr/>
          </p:nvSpPr>
          <p:spPr>
            <a:xfrm flipH="1">
              <a:off x="5409701" y="3482327"/>
              <a:ext cx="1221900" cy="333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A6A6A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FFFF"/>
                </a:solidFill>
              </a:endParaRPr>
            </a:p>
          </p:txBody>
        </p:sp>
        <p:sp>
          <p:nvSpPr>
            <p:cNvPr id="33" name="Shape 1426"/>
            <p:cNvSpPr txBox="1"/>
            <p:nvPr/>
          </p:nvSpPr>
          <p:spPr>
            <a:xfrm>
              <a:off x="4578265" y="3815627"/>
              <a:ext cx="4362629" cy="746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r"/>
              <a:r>
                <a:rPr lang="en" sz="2400" dirty="0">
                  <a:solidFill>
                    <a:srgbClr val="0000FF"/>
                  </a:solidFill>
                </a:rPr>
                <a:t>“Will release to </a:t>
              </a:r>
              <a:r>
                <a:rPr lang="fr-CH" sz="2400" dirty="0" smtClean="0">
                  <a:solidFill>
                    <a:srgbClr val="0000FF"/>
                  </a:solidFill>
                </a:rPr>
                <a:t>Bob </a:t>
              </a:r>
              <a:r>
                <a:rPr lang="en" sz="2400" dirty="0" smtClean="0">
                  <a:solidFill>
                    <a:srgbClr val="0000FF"/>
                  </a:solidFill>
                </a:rPr>
                <a:t>in </a:t>
              </a:r>
              <a:r>
                <a:rPr lang="en" sz="2400" b="1" dirty="0" smtClean="0">
                  <a:solidFill>
                    <a:srgbClr val="FF6600"/>
                  </a:solidFill>
                </a:rPr>
                <a:t>2</a:t>
              </a:r>
              <a:r>
                <a:rPr lang="fr-CH" sz="2400" b="1" baseline="30000" dirty="0">
                  <a:solidFill>
                    <a:srgbClr val="FF6600"/>
                  </a:solidFill>
                </a:rPr>
                <a:t>λ</a:t>
              </a:r>
              <a:r>
                <a:rPr lang="en" sz="2400" dirty="0" smtClean="0">
                  <a:solidFill>
                    <a:srgbClr val="0000FF"/>
                  </a:solidFill>
                </a:rPr>
                <a:t> </a:t>
              </a:r>
              <a:r>
                <a:rPr lang="en" sz="2400" dirty="0">
                  <a:solidFill>
                    <a:srgbClr val="0000FF"/>
                  </a:solidFill>
                </a:rPr>
                <a:t>time”</a:t>
              </a:r>
            </a:p>
          </p:txBody>
        </p:sp>
        <p:pic>
          <p:nvPicPr>
            <p:cNvPr id="34" name="Shape 142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896876" y="3352428"/>
              <a:ext cx="410799" cy="410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Shape 142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817776" y="3341692"/>
              <a:ext cx="410799" cy="4107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" name="Group 43"/>
          <p:cNvGrpSpPr/>
          <p:nvPr/>
        </p:nvGrpSpPr>
        <p:grpSpPr>
          <a:xfrm>
            <a:off x="0" y="4845187"/>
            <a:ext cx="9143999" cy="1785011"/>
            <a:chOff x="0" y="4845187"/>
            <a:chExt cx="9143999" cy="1785011"/>
          </a:xfrm>
        </p:grpSpPr>
        <p:sp>
          <p:nvSpPr>
            <p:cNvPr id="36" name="Shape 1423"/>
            <p:cNvSpPr/>
            <p:nvPr/>
          </p:nvSpPr>
          <p:spPr>
            <a:xfrm>
              <a:off x="2491326" y="4985822"/>
              <a:ext cx="1221900" cy="333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A6A6A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FFFF"/>
                </a:solidFill>
              </a:endParaRPr>
            </a:p>
          </p:txBody>
        </p:sp>
        <p:sp>
          <p:nvSpPr>
            <p:cNvPr id="37" name="Shape 1424"/>
            <p:cNvSpPr txBox="1"/>
            <p:nvPr/>
          </p:nvSpPr>
          <p:spPr>
            <a:xfrm>
              <a:off x="69551" y="5319122"/>
              <a:ext cx="4508714" cy="746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/>
              <a:r>
                <a:rPr lang="en" sz="2400" dirty="0">
                  <a:solidFill>
                    <a:srgbClr val="0000FF"/>
                  </a:solidFill>
                </a:rPr>
                <a:t>“Will release to </a:t>
              </a:r>
              <a:r>
                <a:rPr lang="fr-CH" sz="2400" dirty="0" smtClean="0">
                  <a:solidFill>
                    <a:srgbClr val="0000FF"/>
                  </a:solidFill>
                </a:rPr>
                <a:t>Alice </a:t>
              </a:r>
              <a:r>
                <a:rPr lang="en" sz="2400" dirty="0" smtClean="0">
                  <a:solidFill>
                    <a:srgbClr val="0000FF"/>
                  </a:solidFill>
                </a:rPr>
                <a:t>in </a:t>
              </a:r>
              <a:r>
                <a:rPr lang="en" sz="2400" b="1" dirty="0" smtClean="0">
                  <a:solidFill>
                    <a:srgbClr val="FF6600"/>
                  </a:solidFill>
                </a:rPr>
                <a:t>2</a:t>
              </a:r>
              <a:r>
                <a:rPr lang="fr-CH" sz="2400" b="1" baseline="30000" dirty="0">
                  <a:solidFill>
                    <a:srgbClr val="FF6600"/>
                  </a:solidFill>
                </a:rPr>
                <a:t>λ-</a:t>
              </a:r>
              <a:r>
                <a:rPr lang="fr-CH" sz="2400" b="1" baseline="30000" dirty="0" smtClean="0">
                  <a:solidFill>
                    <a:srgbClr val="FF6600"/>
                  </a:solidFill>
                </a:rPr>
                <a:t>1</a:t>
              </a:r>
              <a:r>
                <a:rPr lang="en" sz="2400" dirty="0" smtClean="0">
                  <a:solidFill>
                    <a:srgbClr val="0000FF"/>
                  </a:solidFill>
                </a:rPr>
                <a:t> </a:t>
              </a:r>
              <a:r>
                <a:rPr lang="en" sz="2400" dirty="0">
                  <a:solidFill>
                    <a:srgbClr val="0000FF"/>
                  </a:solidFill>
                </a:rPr>
                <a:t>time”</a:t>
              </a:r>
            </a:p>
          </p:txBody>
        </p:sp>
        <p:sp>
          <p:nvSpPr>
            <p:cNvPr id="38" name="Shape 1425"/>
            <p:cNvSpPr/>
            <p:nvPr/>
          </p:nvSpPr>
          <p:spPr>
            <a:xfrm flipH="1">
              <a:off x="5409701" y="4985822"/>
              <a:ext cx="1221900" cy="333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A6A6A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FFFF"/>
                </a:solidFill>
              </a:endParaRPr>
            </a:p>
          </p:txBody>
        </p:sp>
        <p:sp>
          <p:nvSpPr>
            <p:cNvPr id="39" name="Shape 1426"/>
            <p:cNvSpPr txBox="1"/>
            <p:nvPr/>
          </p:nvSpPr>
          <p:spPr>
            <a:xfrm>
              <a:off x="4578265" y="5319122"/>
              <a:ext cx="4362630" cy="746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r"/>
              <a:r>
                <a:rPr lang="en" sz="2400" dirty="0">
                  <a:solidFill>
                    <a:srgbClr val="0000FF"/>
                  </a:solidFill>
                </a:rPr>
                <a:t>“Will release to </a:t>
              </a:r>
              <a:r>
                <a:rPr lang="fr-CH" sz="2400" dirty="0" smtClean="0">
                  <a:solidFill>
                    <a:srgbClr val="0000FF"/>
                  </a:solidFill>
                </a:rPr>
                <a:t>Bob </a:t>
              </a:r>
              <a:r>
                <a:rPr lang="en" sz="2400" dirty="0" smtClean="0">
                  <a:solidFill>
                    <a:srgbClr val="0000FF"/>
                  </a:solidFill>
                </a:rPr>
                <a:t>in </a:t>
              </a:r>
              <a:r>
                <a:rPr lang="en" sz="2400" b="1" dirty="0" smtClean="0">
                  <a:solidFill>
                    <a:srgbClr val="FF6600"/>
                  </a:solidFill>
                </a:rPr>
                <a:t>2</a:t>
              </a:r>
              <a:r>
                <a:rPr lang="fr-CH" sz="2400" b="1" baseline="30000" dirty="0">
                  <a:solidFill>
                    <a:srgbClr val="FF6600"/>
                  </a:solidFill>
                </a:rPr>
                <a:t>λ-</a:t>
              </a:r>
              <a:r>
                <a:rPr lang="fr-CH" sz="2400" b="1" baseline="30000" dirty="0" smtClean="0">
                  <a:solidFill>
                    <a:srgbClr val="FF6600"/>
                  </a:solidFill>
                </a:rPr>
                <a:t>1</a:t>
              </a:r>
              <a:r>
                <a:rPr lang="en" sz="2400" dirty="0" smtClean="0">
                  <a:solidFill>
                    <a:srgbClr val="0000FF"/>
                  </a:solidFill>
                </a:rPr>
                <a:t> </a:t>
              </a:r>
              <a:r>
                <a:rPr lang="en" sz="2400" dirty="0">
                  <a:solidFill>
                    <a:srgbClr val="0000FF"/>
                  </a:solidFill>
                </a:rPr>
                <a:t>time”</a:t>
              </a:r>
            </a:p>
          </p:txBody>
        </p:sp>
        <p:pic>
          <p:nvPicPr>
            <p:cNvPr id="40" name="Shape 142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896876" y="4855923"/>
              <a:ext cx="410799" cy="410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Shape 142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817776" y="4845187"/>
              <a:ext cx="410799" cy="4107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" name="Shape 1459"/>
            <p:cNvSpPr txBox="1"/>
            <p:nvPr/>
          </p:nvSpPr>
          <p:spPr>
            <a:xfrm>
              <a:off x="0" y="5883798"/>
              <a:ext cx="9143999" cy="746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b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3600" dirty="0">
                  <a:solidFill>
                    <a:srgbClr val="FF6600"/>
                  </a:solidFill>
                </a:rPr>
                <a:t>…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9289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E1D1-7359-2549-9C0A-FF3F63EE260C}" type="slidenum">
              <a:rPr lang="en-US" smtClean="0">
                <a:solidFill>
                  <a:srgbClr val="000000"/>
                </a:solidFill>
              </a:rPr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942356" y="337828"/>
            <a:ext cx="739329" cy="824683"/>
            <a:chOff x="6903618" y="356468"/>
            <a:chExt cx="739329" cy="824683"/>
          </a:xfrm>
        </p:grpSpPr>
        <p:pic>
          <p:nvPicPr>
            <p:cNvPr id="14" name="Shape 138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109023" y="356468"/>
              <a:ext cx="533924" cy="8147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Shape 1384" descr="Picture1.png"/>
            <p:cNvPicPr preferRelativeResize="0"/>
            <p:nvPr/>
          </p:nvPicPr>
          <p:blipFill>
            <a:blip r:embed="rId3">
              <a:alphaModFix/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903618" y="766620"/>
              <a:ext cx="410810" cy="41453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Shape 1385"/>
          <p:cNvSpPr/>
          <p:nvPr/>
        </p:nvSpPr>
        <p:spPr>
          <a:xfrm>
            <a:off x="2510651" y="544412"/>
            <a:ext cx="4162500" cy="4146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A6A6A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7" name="Shape 1386"/>
          <p:cNvSpPr txBox="1"/>
          <p:nvPr/>
        </p:nvSpPr>
        <p:spPr>
          <a:xfrm>
            <a:off x="0" y="889912"/>
            <a:ext cx="9144000" cy="7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r-CH" sz="2400" dirty="0" smtClean="0">
                <a:solidFill>
                  <a:srgbClr val="0000FF"/>
                </a:solidFill>
              </a:rPr>
              <a:t>Enclaves </a:t>
            </a:r>
            <a:r>
              <a:rPr lang="en" sz="2400" dirty="0" smtClean="0">
                <a:solidFill>
                  <a:srgbClr val="0000FF"/>
                </a:solidFill>
              </a:rPr>
              <a:t>establish </a:t>
            </a:r>
            <a:r>
              <a:rPr lang="en" sz="2400" dirty="0">
                <a:solidFill>
                  <a:srgbClr val="0000FF"/>
                </a:solidFill>
              </a:rPr>
              <a:t>secure channel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299524" y="346496"/>
            <a:ext cx="739329" cy="824683"/>
            <a:chOff x="6903618" y="356468"/>
            <a:chExt cx="739329" cy="824683"/>
          </a:xfrm>
        </p:grpSpPr>
        <p:pic>
          <p:nvPicPr>
            <p:cNvPr id="19" name="Shape 138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109023" y="356468"/>
              <a:ext cx="533924" cy="8147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Shape 1384" descr="Picture1.png"/>
            <p:cNvPicPr preferRelativeResize="0"/>
            <p:nvPr/>
          </p:nvPicPr>
          <p:blipFill>
            <a:blip r:embed="rId3">
              <a:alphaModFix/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903618" y="766620"/>
              <a:ext cx="410810" cy="41453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83" y="337828"/>
            <a:ext cx="924841" cy="8294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7758" y="337828"/>
            <a:ext cx="903994" cy="829498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0" y="4845187"/>
            <a:ext cx="9143999" cy="1785011"/>
            <a:chOff x="0" y="4845187"/>
            <a:chExt cx="9143999" cy="1785011"/>
          </a:xfrm>
        </p:grpSpPr>
        <p:sp>
          <p:nvSpPr>
            <p:cNvPr id="36" name="Shape 1423"/>
            <p:cNvSpPr/>
            <p:nvPr/>
          </p:nvSpPr>
          <p:spPr>
            <a:xfrm>
              <a:off x="2491326" y="4985822"/>
              <a:ext cx="1221900" cy="333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A6A6A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FFFF"/>
                </a:solidFill>
              </a:endParaRPr>
            </a:p>
          </p:txBody>
        </p:sp>
        <p:sp>
          <p:nvSpPr>
            <p:cNvPr id="37" name="Shape 1424"/>
            <p:cNvSpPr txBox="1"/>
            <p:nvPr/>
          </p:nvSpPr>
          <p:spPr>
            <a:xfrm>
              <a:off x="69551" y="5319122"/>
              <a:ext cx="4508714" cy="746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/>
              <a:r>
                <a:rPr lang="en" sz="2400" dirty="0">
                  <a:solidFill>
                    <a:srgbClr val="0000FF"/>
                  </a:solidFill>
                </a:rPr>
                <a:t>“Will release to </a:t>
              </a:r>
              <a:r>
                <a:rPr lang="fr-CH" sz="2400" dirty="0" smtClean="0">
                  <a:solidFill>
                    <a:srgbClr val="0000FF"/>
                  </a:solidFill>
                </a:rPr>
                <a:t>Alice </a:t>
              </a:r>
              <a:r>
                <a:rPr lang="en" sz="2400" dirty="0" smtClean="0">
                  <a:solidFill>
                    <a:srgbClr val="0000FF"/>
                  </a:solidFill>
                </a:rPr>
                <a:t>in </a:t>
              </a:r>
              <a:r>
                <a:rPr lang="en" sz="2400" b="1" dirty="0" smtClean="0">
                  <a:solidFill>
                    <a:srgbClr val="FF6600"/>
                  </a:solidFill>
                </a:rPr>
                <a:t>2</a:t>
              </a:r>
              <a:r>
                <a:rPr lang="fr-CH" sz="2400" b="1" baseline="30000" dirty="0">
                  <a:solidFill>
                    <a:srgbClr val="FF6600"/>
                  </a:solidFill>
                </a:rPr>
                <a:t>λ-</a:t>
              </a:r>
              <a:r>
                <a:rPr lang="fr-CH" sz="2400" b="1" baseline="30000" dirty="0" smtClean="0">
                  <a:solidFill>
                    <a:srgbClr val="FF6600"/>
                  </a:solidFill>
                </a:rPr>
                <a:t>1</a:t>
              </a:r>
              <a:r>
                <a:rPr lang="en" sz="2400" dirty="0" smtClean="0">
                  <a:solidFill>
                    <a:srgbClr val="0000FF"/>
                  </a:solidFill>
                </a:rPr>
                <a:t> </a:t>
              </a:r>
              <a:r>
                <a:rPr lang="en" sz="2400" dirty="0">
                  <a:solidFill>
                    <a:srgbClr val="0000FF"/>
                  </a:solidFill>
                </a:rPr>
                <a:t>time”</a:t>
              </a:r>
            </a:p>
          </p:txBody>
        </p:sp>
        <p:sp>
          <p:nvSpPr>
            <p:cNvPr id="38" name="Shape 1425"/>
            <p:cNvSpPr/>
            <p:nvPr/>
          </p:nvSpPr>
          <p:spPr>
            <a:xfrm flipH="1">
              <a:off x="5409701" y="4985822"/>
              <a:ext cx="1221900" cy="333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A6A6A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FFFF"/>
                </a:solidFill>
              </a:endParaRPr>
            </a:p>
          </p:txBody>
        </p:sp>
        <p:sp>
          <p:nvSpPr>
            <p:cNvPr id="39" name="Shape 1426"/>
            <p:cNvSpPr txBox="1"/>
            <p:nvPr/>
          </p:nvSpPr>
          <p:spPr>
            <a:xfrm>
              <a:off x="4578265" y="5319122"/>
              <a:ext cx="4362630" cy="746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r"/>
              <a:r>
                <a:rPr lang="en" sz="2400" dirty="0">
                  <a:solidFill>
                    <a:srgbClr val="0000FF"/>
                  </a:solidFill>
                </a:rPr>
                <a:t>“Will release to </a:t>
              </a:r>
              <a:r>
                <a:rPr lang="fr-CH" sz="2400" dirty="0" smtClean="0">
                  <a:solidFill>
                    <a:srgbClr val="0000FF"/>
                  </a:solidFill>
                </a:rPr>
                <a:t>Bob </a:t>
              </a:r>
              <a:r>
                <a:rPr lang="en" sz="2400" dirty="0" smtClean="0">
                  <a:solidFill>
                    <a:srgbClr val="0000FF"/>
                  </a:solidFill>
                </a:rPr>
                <a:t>in </a:t>
              </a:r>
              <a:r>
                <a:rPr lang="en" sz="2400" b="1" dirty="0" smtClean="0">
                  <a:solidFill>
                    <a:srgbClr val="FF6600"/>
                  </a:solidFill>
                </a:rPr>
                <a:t>2</a:t>
              </a:r>
              <a:r>
                <a:rPr lang="fr-CH" sz="2400" b="1" baseline="30000" dirty="0">
                  <a:solidFill>
                    <a:srgbClr val="FF6600"/>
                  </a:solidFill>
                </a:rPr>
                <a:t>λ-</a:t>
              </a:r>
              <a:r>
                <a:rPr lang="fr-CH" sz="2400" b="1" baseline="30000" dirty="0" smtClean="0">
                  <a:solidFill>
                    <a:srgbClr val="FF6600"/>
                  </a:solidFill>
                </a:rPr>
                <a:t>1</a:t>
              </a:r>
              <a:r>
                <a:rPr lang="en" sz="2400" dirty="0" smtClean="0">
                  <a:solidFill>
                    <a:srgbClr val="0000FF"/>
                  </a:solidFill>
                </a:rPr>
                <a:t> </a:t>
              </a:r>
              <a:r>
                <a:rPr lang="en" sz="2400" dirty="0">
                  <a:solidFill>
                    <a:srgbClr val="0000FF"/>
                  </a:solidFill>
                </a:rPr>
                <a:t>time”</a:t>
              </a:r>
            </a:p>
          </p:txBody>
        </p:sp>
        <p:pic>
          <p:nvPicPr>
            <p:cNvPr id="40" name="Shape 142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896876" y="4855923"/>
              <a:ext cx="410799" cy="410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Shape 142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817776" y="4845187"/>
              <a:ext cx="410799" cy="4107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" name="Shape 1459"/>
            <p:cNvSpPr txBox="1"/>
            <p:nvPr/>
          </p:nvSpPr>
          <p:spPr>
            <a:xfrm>
              <a:off x="0" y="5883798"/>
              <a:ext cx="9143999" cy="746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b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2400" dirty="0">
                  <a:solidFill>
                    <a:srgbClr val="FF6600"/>
                  </a:solidFill>
                </a:rPr>
                <a:t>… </a:t>
              </a:r>
            </a:p>
          </p:txBody>
        </p:sp>
      </p:grpSp>
      <p:sp>
        <p:nvSpPr>
          <p:cNvPr id="43" name="Shape 1491"/>
          <p:cNvSpPr/>
          <p:nvPr/>
        </p:nvSpPr>
        <p:spPr>
          <a:xfrm>
            <a:off x="98703" y="1877765"/>
            <a:ext cx="8959124" cy="2684262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n" sz="4000" dirty="0"/>
              <a:t>If </a:t>
            </a:r>
            <a:r>
              <a:rPr lang="fr-CH" sz="4000" dirty="0" smtClean="0"/>
              <a:t>Alice </a:t>
            </a:r>
            <a:r>
              <a:rPr lang="en" sz="4000" dirty="0" smtClean="0"/>
              <a:t>learns </a:t>
            </a:r>
            <a:r>
              <a:rPr lang="en" sz="4000" dirty="0"/>
              <a:t>result at time </a:t>
            </a:r>
            <a:r>
              <a:rPr lang="en" sz="4000" b="1" dirty="0" smtClean="0">
                <a:solidFill>
                  <a:srgbClr val="FF6600"/>
                </a:solidFill>
              </a:rPr>
              <a:t>t</a:t>
            </a:r>
            <a:r>
              <a:rPr lang="fr-CH" sz="4000" b="1" dirty="0" smtClean="0">
                <a:solidFill>
                  <a:srgbClr val="FF6600"/>
                </a:solidFill>
              </a:rPr>
              <a:t> &lt; 2</a:t>
            </a:r>
            <a:r>
              <a:rPr lang="fr-CH" sz="4000" b="1" baseline="30000" dirty="0">
                <a:solidFill>
                  <a:srgbClr val="FF6600"/>
                </a:solidFill>
              </a:rPr>
              <a:t>λ</a:t>
            </a:r>
            <a:r>
              <a:rPr lang="en" sz="4000" dirty="0" smtClean="0"/>
              <a:t>, </a:t>
            </a:r>
            <a:r>
              <a:rPr lang="fr-CH" sz="4000" dirty="0" smtClean="0"/>
              <a:t/>
            </a:r>
            <a:br>
              <a:rPr lang="fr-CH" sz="4000" dirty="0" smtClean="0"/>
            </a:br>
            <a:r>
              <a:rPr lang="fr-CH" sz="4000" dirty="0" smtClean="0"/>
              <a:t>Bob </a:t>
            </a:r>
            <a:r>
              <a:rPr lang="en" sz="4000" dirty="0" smtClean="0"/>
              <a:t>will </a:t>
            </a:r>
            <a:r>
              <a:rPr lang="en" sz="4000" dirty="0"/>
              <a:t>learn it </a:t>
            </a:r>
            <a:r>
              <a:rPr lang="fr-CH" sz="4000" dirty="0" smtClean="0"/>
              <a:t>at the </a:t>
            </a:r>
            <a:r>
              <a:rPr lang="en" sz="4000" dirty="0" smtClean="0"/>
              <a:t>latest </a:t>
            </a:r>
            <a:r>
              <a:rPr lang="en" sz="4000" dirty="0"/>
              <a:t>by </a:t>
            </a:r>
            <a:r>
              <a:rPr lang="fr-CH" sz="4000" dirty="0" smtClean="0"/>
              <a:t>time </a:t>
            </a:r>
            <a:r>
              <a:rPr lang="en" sz="4000" b="1" dirty="0" smtClean="0">
                <a:solidFill>
                  <a:srgbClr val="FF6600"/>
                </a:solidFill>
              </a:rPr>
              <a:t>2t</a:t>
            </a:r>
            <a:endParaRPr lang="fr-CH" sz="4000" b="1" dirty="0" smtClean="0">
              <a:solidFill>
                <a:srgbClr val="FF6600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lang="fr-CH" sz="4000" b="1" dirty="0">
              <a:solidFill>
                <a:srgbClr val="FF6600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fr-CH" sz="4000" b="1" dirty="0" smtClean="0">
                <a:solidFill>
                  <a:srgbClr val="800000"/>
                </a:solidFill>
              </a:rPr>
              <a:t> + no ‘’wasted’’ computation!</a:t>
            </a:r>
            <a:endParaRPr lang="en" sz="4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00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What next?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908" y="1286648"/>
            <a:ext cx="8790592" cy="5248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 smtClean="0"/>
              <a:t>Attested execution is a powerful assumption</a:t>
            </a:r>
          </a:p>
          <a:p>
            <a:pPr marL="0" indent="-114300">
              <a:buClr>
                <a:schemeClr val="tx1"/>
              </a:buClr>
              <a:buNone/>
            </a:pPr>
            <a:r>
              <a:rPr lang="en-US" sz="2800" dirty="0" smtClean="0"/>
              <a:t>⟹ </a:t>
            </a:r>
            <a:r>
              <a:rPr lang="en-US" sz="2800" dirty="0" err="1" smtClean="0">
                <a:solidFill>
                  <a:srgbClr val="0000FF"/>
                </a:solidFill>
              </a:rPr>
              <a:t>Stateful</a:t>
            </a:r>
            <a:r>
              <a:rPr lang="en-US" sz="2800" dirty="0" smtClean="0">
                <a:solidFill>
                  <a:srgbClr val="0000FF"/>
                </a:solidFill>
              </a:rPr>
              <a:t> Obfuscation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FF6600"/>
                </a:solidFill>
              </a:rPr>
              <a:t>Efficient MPC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008000"/>
                </a:solidFill>
              </a:rPr>
              <a:t>Fair 2PC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3000" b="1" dirty="0" smtClean="0"/>
              <a:t>Subtle issues unless </a:t>
            </a:r>
            <a:r>
              <a:rPr lang="en-US" sz="3000" b="1" i="1" dirty="0" smtClean="0"/>
              <a:t>all parties have trusted hardware</a:t>
            </a:r>
          </a:p>
          <a:p>
            <a:pPr marL="0" indent="-114300">
              <a:buNone/>
            </a:pPr>
            <a:r>
              <a:rPr lang="en-US" sz="2800" dirty="0" smtClean="0"/>
              <a:t>⟹ </a:t>
            </a:r>
            <a:r>
              <a:rPr lang="en-US" sz="2800" dirty="0" smtClean="0">
                <a:solidFill>
                  <a:srgbClr val="800000"/>
                </a:solidFill>
              </a:rPr>
              <a:t>Non-deniability</a:t>
            </a:r>
            <a:r>
              <a:rPr lang="en-US" sz="2800" dirty="0" smtClean="0"/>
              <a:t>, </a:t>
            </a:r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dirty="0" smtClean="0">
                <a:solidFill>
                  <a:srgbClr val="FF0000"/>
                </a:solidFill>
              </a:rPr>
              <a:t>xtra setup assumptions </a:t>
            </a:r>
            <a:endParaRPr lang="en-US" sz="2800" i="1" dirty="0" smtClean="0">
              <a:solidFill>
                <a:srgbClr val="FF0000"/>
              </a:solidFill>
            </a:endParaRPr>
          </a:p>
          <a:p>
            <a:endParaRPr lang="en-US" i="1" dirty="0"/>
          </a:p>
          <a:p>
            <a:endParaRPr lang="en-US" i="1" dirty="0" smtClean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8" name="Shape 1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3331" y="3299117"/>
            <a:ext cx="1189595" cy="1279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58346" y="1456324"/>
            <a:ext cx="1028454" cy="11004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361068" y="4578963"/>
            <a:ext cx="8481858" cy="1956203"/>
            <a:chOff x="361068" y="4578963"/>
            <a:chExt cx="8481858" cy="1956203"/>
          </a:xfrm>
        </p:grpSpPr>
        <p:sp>
          <p:nvSpPr>
            <p:cNvPr id="11" name="Right Arrow 10"/>
            <p:cNvSpPr/>
            <p:nvPr/>
          </p:nvSpPr>
          <p:spPr>
            <a:xfrm>
              <a:off x="457199" y="5937250"/>
              <a:ext cx="8385727" cy="582041"/>
            </a:xfrm>
            <a:prstGeom prst="rightArrow">
              <a:avLst>
                <a:gd name="adj1" fmla="val 50000"/>
                <a:gd name="adj2" fmla="val 22840"/>
              </a:avLst>
            </a:prstGeom>
            <a:solidFill>
              <a:srgbClr val="00FF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336034" y="5806413"/>
              <a:ext cx="0" cy="728753"/>
            </a:xfrm>
            <a:prstGeom prst="line">
              <a:avLst/>
            </a:prstGeom>
            <a:ln w="57150" cmpd="sng">
              <a:solidFill>
                <a:srgbClr val="008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Shape 2013"/>
            <p:cNvSpPr/>
            <p:nvPr/>
          </p:nvSpPr>
          <p:spPr>
            <a:xfrm>
              <a:off x="361068" y="4578963"/>
              <a:ext cx="2071500" cy="1227450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2400" dirty="0"/>
                <a:t>Formal abstractions of trusted hw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768111" y="4578963"/>
            <a:ext cx="2423627" cy="1954696"/>
            <a:chOff x="2885074" y="4580470"/>
            <a:chExt cx="2423627" cy="1954696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4096888" y="5806413"/>
              <a:ext cx="0" cy="728753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Shape 2017"/>
            <p:cNvSpPr/>
            <p:nvPr/>
          </p:nvSpPr>
          <p:spPr>
            <a:xfrm>
              <a:off x="2885074" y="4580470"/>
              <a:ext cx="2423627" cy="122745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2400" dirty="0"/>
                <a:t>Formally verified secure </a:t>
              </a:r>
              <a:r>
                <a:rPr lang="en" sz="2400" dirty="0" smtClean="0"/>
                <a:t>proc</a:t>
              </a:r>
              <a:r>
                <a:rPr lang="fr-CH" sz="2400" dirty="0" smtClean="0"/>
                <a:t>essor</a:t>
              </a:r>
              <a:r>
                <a:rPr lang="en" sz="2400" dirty="0" smtClean="0"/>
                <a:t> </a:t>
              </a:r>
              <a:r>
                <a:rPr lang="en" sz="2400" dirty="0"/>
                <a:t>design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497262" y="4578963"/>
            <a:ext cx="3345664" cy="1956203"/>
            <a:chOff x="5497262" y="4578963"/>
            <a:chExt cx="3345664" cy="1956203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7164631" y="5806413"/>
              <a:ext cx="0" cy="728753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" name="Shape 2017"/>
            <p:cNvSpPr/>
            <p:nvPr/>
          </p:nvSpPr>
          <p:spPr>
            <a:xfrm>
              <a:off x="5497262" y="4578963"/>
              <a:ext cx="3345664" cy="1228957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fr-CH" sz="2400" dirty="0" smtClean="0"/>
                <a:t>Secure implementations from formally secure abstractions</a:t>
              </a:r>
              <a:endParaRPr lang="en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76726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909888"/>
            <a:ext cx="8229600" cy="811918"/>
          </a:xfrm>
        </p:spPr>
        <p:txBody>
          <a:bodyPr/>
          <a:lstStyle/>
          <a:p>
            <a:r>
              <a:rPr lang="en-US" sz="5400" dirty="0" smtClean="0">
                <a:latin typeface="+mn-lt"/>
              </a:rPr>
              <a:t>Thank You</a:t>
            </a:r>
            <a:endParaRPr lang="en-US" sz="5400" dirty="0">
              <a:latin typeface="+mn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61068" y="4578963"/>
            <a:ext cx="8481858" cy="1956203"/>
            <a:chOff x="361068" y="4578963"/>
            <a:chExt cx="8481858" cy="1956203"/>
          </a:xfrm>
        </p:grpSpPr>
        <p:sp>
          <p:nvSpPr>
            <p:cNvPr id="11" name="Right Arrow 10"/>
            <p:cNvSpPr/>
            <p:nvPr/>
          </p:nvSpPr>
          <p:spPr>
            <a:xfrm>
              <a:off x="457199" y="5937250"/>
              <a:ext cx="8385727" cy="582041"/>
            </a:xfrm>
            <a:prstGeom prst="rightArrow">
              <a:avLst>
                <a:gd name="adj1" fmla="val 50000"/>
                <a:gd name="adj2" fmla="val 22840"/>
              </a:avLst>
            </a:prstGeom>
            <a:solidFill>
              <a:srgbClr val="00FFFF"/>
            </a:solidFill>
            <a:ln>
              <a:solidFill>
                <a:srgbClr val="00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336034" y="5806413"/>
              <a:ext cx="0" cy="728753"/>
            </a:xfrm>
            <a:prstGeom prst="line">
              <a:avLst/>
            </a:prstGeom>
            <a:ln w="57150" cmpd="sng">
              <a:solidFill>
                <a:srgbClr val="008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Shape 2013"/>
            <p:cNvSpPr/>
            <p:nvPr/>
          </p:nvSpPr>
          <p:spPr>
            <a:xfrm>
              <a:off x="361068" y="4578963"/>
              <a:ext cx="2071500" cy="1227450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2400" dirty="0"/>
                <a:t>Formal abstractions of trusted hw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768111" y="4578963"/>
            <a:ext cx="2423627" cy="1954696"/>
            <a:chOff x="2885074" y="4580470"/>
            <a:chExt cx="2423627" cy="1954696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4096888" y="5806413"/>
              <a:ext cx="0" cy="728753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Shape 2017"/>
            <p:cNvSpPr/>
            <p:nvPr/>
          </p:nvSpPr>
          <p:spPr>
            <a:xfrm>
              <a:off x="2885074" y="4580470"/>
              <a:ext cx="2423627" cy="122745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2400" dirty="0"/>
                <a:t>Formally verified secure </a:t>
              </a:r>
              <a:r>
                <a:rPr lang="en" sz="2400" dirty="0" smtClean="0"/>
                <a:t>proc</a:t>
              </a:r>
              <a:r>
                <a:rPr lang="fr-CH" sz="2400" dirty="0" smtClean="0"/>
                <a:t>essor</a:t>
              </a:r>
              <a:r>
                <a:rPr lang="en" sz="2400" dirty="0" smtClean="0"/>
                <a:t> </a:t>
              </a:r>
              <a:r>
                <a:rPr lang="en" sz="2400" dirty="0"/>
                <a:t>design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497262" y="4578963"/>
            <a:ext cx="3345664" cy="1956203"/>
            <a:chOff x="5497262" y="4578963"/>
            <a:chExt cx="3345664" cy="1956203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7164631" y="5806413"/>
              <a:ext cx="0" cy="728753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" name="Shape 2017"/>
            <p:cNvSpPr/>
            <p:nvPr/>
          </p:nvSpPr>
          <p:spPr>
            <a:xfrm>
              <a:off x="5497262" y="4578963"/>
              <a:ext cx="3345664" cy="1228957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fr-CH" sz="2400" dirty="0" smtClean="0"/>
                <a:t>Secure implementations from formally secure abstractions</a:t>
              </a:r>
              <a:endParaRPr lang="en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83566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E1D1-7359-2549-9C0A-FF3F63EE260C}" type="slidenum">
              <a:rPr lang="en-US" smtClean="0"/>
              <a:t>3</a:t>
            </a:fld>
            <a:endParaRPr lang="en-US"/>
          </a:p>
        </p:txBody>
      </p:sp>
      <p:sp>
        <p:nvSpPr>
          <p:cNvPr id="3" name="Shape 396"/>
          <p:cNvSpPr/>
          <p:nvPr/>
        </p:nvSpPr>
        <p:spPr>
          <a:xfrm>
            <a:off x="4894950" y="1552267"/>
            <a:ext cx="4102200" cy="5054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" name="Shape 3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9000" y="1928800"/>
            <a:ext cx="1221101" cy="1112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4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3226" y="3433834"/>
            <a:ext cx="1897263" cy="8619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401"/>
          <p:cNvSpPr txBox="1"/>
          <p:nvPr/>
        </p:nvSpPr>
        <p:spPr>
          <a:xfrm>
            <a:off x="7401550" y="2105167"/>
            <a:ext cx="951600" cy="5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>
                <a:solidFill>
                  <a:srgbClr val="073763"/>
                </a:solidFill>
              </a:rPr>
              <a:t>TPM</a:t>
            </a:r>
          </a:p>
        </p:txBody>
      </p:sp>
      <p:pic>
        <p:nvPicPr>
          <p:cNvPr id="9" name="Shape 4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10351" y="4586650"/>
            <a:ext cx="2151375" cy="86196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403"/>
          <p:cNvSpPr txBox="1"/>
          <p:nvPr/>
        </p:nvSpPr>
        <p:spPr>
          <a:xfrm>
            <a:off x="723600" y="1625133"/>
            <a:ext cx="1571400" cy="5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>
                <a:solidFill>
                  <a:srgbClr val="073763"/>
                </a:solidFill>
              </a:rPr>
              <a:t>Bastion</a:t>
            </a:r>
          </a:p>
        </p:txBody>
      </p:sp>
      <p:sp>
        <p:nvSpPr>
          <p:cNvPr id="11" name="Shape 404"/>
          <p:cNvSpPr txBox="1"/>
          <p:nvPr/>
        </p:nvSpPr>
        <p:spPr>
          <a:xfrm>
            <a:off x="2898475" y="3305349"/>
            <a:ext cx="1571400" cy="5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>
                <a:solidFill>
                  <a:srgbClr val="073763"/>
                </a:solidFill>
              </a:rPr>
              <a:t>Sanctum</a:t>
            </a:r>
          </a:p>
        </p:txBody>
      </p:sp>
      <p:sp>
        <p:nvSpPr>
          <p:cNvPr id="12" name="Shape 405"/>
          <p:cNvSpPr txBox="1"/>
          <p:nvPr/>
        </p:nvSpPr>
        <p:spPr>
          <a:xfrm>
            <a:off x="486900" y="2857833"/>
            <a:ext cx="1571400" cy="5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>
                <a:solidFill>
                  <a:srgbClr val="073763"/>
                </a:solidFill>
              </a:rPr>
              <a:t>Ascend</a:t>
            </a:r>
          </a:p>
          <a:p>
            <a:pPr lvl="0" rtl="0">
              <a:spcBef>
                <a:spcPts val="0"/>
              </a:spcBef>
              <a:buNone/>
            </a:pPr>
            <a:endParaRPr sz="2600">
              <a:solidFill>
                <a:srgbClr val="073763"/>
              </a:solidFill>
            </a:endParaRPr>
          </a:p>
        </p:txBody>
      </p:sp>
      <p:sp>
        <p:nvSpPr>
          <p:cNvPr id="13" name="Shape 406"/>
          <p:cNvSpPr txBox="1"/>
          <p:nvPr/>
        </p:nvSpPr>
        <p:spPr>
          <a:xfrm>
            <a:off x="723600" y="4963133"/>
            <a:ext cx="1098000" cy="5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>
                <a:solidFill>
                  <a:srgbClr val="073763"/>
                </a:solidFill>
              </a:rPr>
              <a:t>XOM</a:t>
            </a:r>
          </a:p>
          <a:p>
            <a:pPr lvl="0" rtl="0">
              <a:spcBef>
                <a:spcPts val="0"/>
              </a:spcBef>
              <a:buNone/>
            </a:pPr>
            <a:endParaRPr sz="2600">
              <a:solidFill>
                <a:srgbClr val="073763"/>
              </a:solidFill>
            </a:endParaRPr>
          </a:p>
        </p:txBody>
      </p:sp>
      <p:sp>
        <p:nvSpPr>
          <p:cNvPr id="14" name="Shape 407"/>
          <p:cNvSpPr txBox="1"/>
          <p:nvPr/>
        </p:nvSpPr>
        <p:spPr>
          <a:xfrm>
            <a:off x="1405600" y="3830649"/>
            <a:ext cx="1571400" cy="5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>
                <a:solidFill>
                  <a:srgbClr val="073763"/>
                </a:solidFill>
              </a:rPr>
              <a:t>Aegis</a:t>
            </a:r>
          </a:p>
          <a:p>
            <a:pPr lvl="0" rtl="0">
              <a:spcBef>
                <a:spcPts val="0"/>
              </a:spcBef>
              <a:buNone/>
            </a:pPr>
            <a:endParaRPr sz="2600">
              <a:solidFill>
                <a:srgbClr val="073763"/>
              </a:solidFill>
            </a:endParaRPr>
          </a:p>
        </p:txBody>
      </p:sp>
      <p:sp>
        <p:nvSpPr>
          <p:cNvPr id="15" name="Shape 408"/>
          <p:cNvSpPr txBox="1"/>
          <p:nvPr/>
        </p:nvSpPr>
        <p:spPr>
          <a:xfrm>
            <a:off x="2210700" y="2485649"/>
            <a:ext cx="1571400" cy="5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>
                <a:solidFill>
                  <a:srgbClr val="073763"/>
                </a:solidFill>
              </a:rPr>
              <a:t>Iso-X</a:t>
            </a:r>
          </a:p>
          <a:p>
            <a:pPr lvl="0" rtl="0">
              <a:spcBef>
                <a:spcPts val="0"/>
              </a:spcBef>
              <a:buNone/>
            </a:pPr>
            <a:endParaRPr sz="2600">
              <a:solidFill>
                <a:srgbClr val="073763"/>
              </a:solidFill>
            </a:endParaRPr>
          </a:p>
        </p:txBody>
      </p:sp>
      <p:sp>
        <p:nvSpPr>
          <p:cNvPr id="16" name="Shape 409"/>
          <p:cNvSpPr txBox="1"/>
          <p:nvPr/>
        </p:nvSpPr>
        <p:spPr>
          <a:xfrm>
            <a:off x="2295000" y="4803449"/>
            <a:ext cx="1571400" cy="5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>
                <a:solidFill>
                  <a:srgbClr val="073763"/>
                </a:solidFill>
              </a:rPr>
              <a:t>Phantom</a:t>
            </a:r>
          </a:p>
          <a:p>
            <a:pPr lvl="0" rtl="0">
              <a:spcBef>
                <a:spcPts val="0"/>
              </a:spcBef>
              <a:buNone/>
            </a:pPr>
            <a:endParaRPr sz="2600">
              <a:solidFill>
                <a:srgbClr val="073763"/>
              </a:solidFill>
            </a:endParaRPr>
          </a:p>
        </p:txBody>
      </p:sp>
      <p:sp>
        <p:nvSpPr>
          <p:cNvPr id="17" name="Shape 410"/>
          <p:cNvSpPr txBox="1"/>
          <p:nvPr/>
        </p:nvSpPr>
        <p:spPr>
          <a:xfrm>
            <a:off x="2523600" y="1552267"/>
            <a:ext cx="1946400" cy="5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>
                <a:solidFill>
                  <a:srgbClr val="073763"/>
                </a:solidFill>
              </a:rPr>
              <a:t>GhostRider</a:t>
            </a:r>
          </a:p>
          <a:p>
            <a:pPr lvl="0" rtl="0">
              <a:spcBef>
                <a:spcPts val="0"/>
              </a:spcBef>
              <a:buNone/>
            </a:pPr>
            <a:endParaRPr sz="2600">
              <a:solidFill>
                <a:srgbClr val="073763"/>
              </a:solidFill>
            </a:endParaRPr>
          </a:p>
        </p:txBody>
      </p:sp>
      <p:sp>
        <p:nvSpPr>
          <p:cNvPr id="18" name="Shape 411"/>
          <p:cNvSpPr txBox="1"/>
          <p:nvPr/>
        </p:nvSpPr>
        <p:spPr>
          <a:xfrm>
            <a:off x="486900" y="5741533"/>
            <a:ext cx="8869500" cy="76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3600" dirty="0">
                <a:solidFill>
                  <a:srgbClr val="FF5722"/>
                </a:solidFill>
                <a:ea typeface="Oswald"/>
                <a:cs typeface="Oswald"/>
                <a:sym typeface="Oswald"/>
              </a:rPr>
              <a:t>         </a:t>
            </a:r>
            <a:r>
              <a:rPr lang="en" sz="3600" dirty="0" smtClean="0">
                <a:solidFill>
                  <a:srgbClr val="FF5722"/>
                </a:solidFill>
                <a:ea typeface="Oswald"/>
                <a:cs typeface="Oswald"/>
                <a:sym typeface="Oswald"/>
              </a:rPr>
              <a:t>Academia</a:t>
            </a:r>
            <a:r>
              <a:rPr lang="fr-CH" sz="3600" dirty="0" smtClean="0">
                <a:solidFill>
                  <a:srgbClr val="FF5722"/>
                </a:solidFill>
                <a:ea typeface="Oswald"/>
                <a:cs typeface="Oswald"/>
                <a:sym typeface="Oswald"/>
              </a:rPr>
              <a:t>						  </a:t>
            </a:r>
            <a:r>
              <a:rPr lang="en" sz="3600" dirty="0" smtClean="0">
                <a:solidFill>
                  <a:srgbClr val="FF5722"/>
                </a:solidFill>
                <a:ea typeface="Oswald"/>
                <a:cs typeface="Oswald"/>
                <a:sym typeface="Oswald"/>
              </a:rPr>
              <a:t>Industry</a:t>
            </a:r>
            <a:endParaRPr lang="en" sz="3600" dirty="0">
              <a:solidFill>
                <a:srgbClr val="FF5722"/>
              </a:solidFill>
              <a:ea typeface="Oswald"/>
              <a:cs typeface="Oswald"/>
              <a:sym typeface="Oswald"/>
            </a:endParaRPr>
          </a:p>
        </p:txBody>
      </p:sp>
      <p:sp>
        <p:nvSpPr>
          <p:cNvPr id="19" name="Shape 412"/>
          <p:cNvSpPr/>
          <p:nvPr/>
        </p:nvSpPr>
        <p:spPr>
          <a:xfrm>
            <a:off x="155925" y="1552267"/>
            <a:ext cx="4546200" cy="5054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480"/>
          <p:cNvSpPr/>
          <p:nvPr/>
        </p:nvSpPr>
        <p:spPr>
          <a:xfrm>
            <a:off x="122350" y="0"/>
            <a:ext cx="8869500" cy="1462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000" dirty="0"/>
              <a:t>Architecture community converged on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4000" b="1" dirty="0">
                <a:solidFill>
                  <a:srgbClr val="FF5722"/>
                </a:solidFill>
              </a:rPr>
              <a:t>“attested execution”</a:t>
            </a:r>
          </a:p>
        </p:txBody>
      </p:sp>
    </p:spTree>
    <p:extLst>
      <p:ext uri="{BB962C8B-B14F-4D97-AF65-F5344CB8AC3E}">
        <p14:creationId xmlns:p14="http://schemas.microsoft.com/office/powerpoint/2010/main" val="448722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E1D1-7359-2549-9C0A-FF3F63EE260C}" type="slidenum">
              <a:rPr lang="en-US" smtClean="0"/>
              <a:t>4</a:t>
            </a:fld>
            <a:endParaRPr lang="en-US"/>
          </a:p>
        </p:txBody>
      </p:sp>
      <p:sp>
        <p:nvSpPr>
          <p:cNvPr id="3" name="Shape 480"/>
          <p:cNvSpPr/>
          <p:nvPr/>
        </p:nvSpPr>
        <p:spPr>
          <a:xfrm>
            <a:off x="122350" y="0"/>
            <a:ext cx="8869500" cy="1462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000" dirty="0"/>
              <a:t>Architecture community converged on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4000" b="1" dirty="0">
                <a:solidFill>
                  <a:srgbClr val="FF5722"/>
                </a:solidFill>
              </a:rPr>
              <a:t>“attested execution”</a:t>
            </a:r>
          </a:p>
        </p:txBody>
      </p:sp>
      <p:pic>
        <p:nvPicPr>
          <p:cNvPr id="4" name="Shape 481"/>
          <p:cNvPicPr preferRelativeResize="0"/>
          <p:nvPr/>
        </p:nvPicPr>
        <p:blipFill>
          <a:blip r:embed="rId3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12712" y="1770499"/>
            <a:ext cx="5922826" cy="52929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482"/>
          <p:cNvSpPr txBox="1"/>
          <p:nvPr/>
        </p:nvSpPr>
        <p:spPr>
          <a:xfrm rot="21375946">
            <a:off x="886929" y="3687526"/>
            <a:ext cx="3191087" cy="10822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>
                <a:ea typeface="Oswald"/>
                <a:cs typeface="Oswald"/>
                <a:sym typeface="Oswald"/>
              </a:rPr>
              <a:t>What is </a:t>
            </a:r>
            <a:r>
              <a:rPr lang="en" sz="3200" dirty="0">
                <a:solidFill>
                  <a:srgbClr val="FF6600"/>
                </a:solidFill>
                <a:ea typeface="Oswald"/>
                <a:cs typeface="Oswald"/>
                <a:sym typeface="Oswald"/>
              </a:rPr>
              <a:t>“attested execution” </a:t>
            </a:r>
            <a:r>
              <a:rPr lang="en" sz="3200" dirty="0">
                <a:ea typeface="Oswald"/>
                <a:cs typeface="Oswald"/>
                <a:sym typeface="Oswald"/>
              </a:rPr>
              <a:t>?</a:t>
            </a:r>
          </a:p>
          <a:p>
            <a:pPr lvl="0" rtl="0">
              <a:spcBef>
                <a:spcPts val="0"/>
              </a:spcBef>
              <a:buNone/>
            </a:pPr>
            <a:endParaRPr sz="1500" dirty="0">
              <a:ea typeface="Oswald"/>
              <a:cs typeface="Oswald"/>
              <a:sym typeface="Oswald"/>
            </a:endParaRPr>
          </a:p>
          <a:p>
            <a:pPr lvl="0" rtl="0">
              <a:spcBef>
                <a:spcPts val="0"/>
              </a:spcBef>
              <a:buNone/>
            </a:pPr>
            <a:endParaRPr sz="3300" dirty="0">
              <a:solidFill>
                <a:srgbClr val="FF5722"/>
              </a:solidFill>
              <a:ea typeface="Oswald"/>
              <a:cs typeface="Oswald"/>
              <a:sym typeface="Oswald"/>
            </a:endParaRPr>
          </a:p>
        </p:txBody>
      </p:sp>
      <p:pic>
        <p:nvPicPr>
          <p:cNvPr id="6" name="Shape 483"/>
          <p:cNvPicPr preferRelativeResize="0"/>
          <p:nvPr/>
        </p:nvPicPr>
        <p:blipFill>
          <a:blip r:embed="rId3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352277">
            <a:off x="3630708" y="1744760"/>
            <a:ext cx="5792011" cy="52929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484"/>
          <p:cNvSpPr txBox="1"/>
          <p:nvPr/>
        </p:nvSpPr>
        <p:spPr>
          <a:xfrm rot="128374">
            <a:off x="5221525" y="3744421"/>
            <a:ext cx="2892816" cy="12546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>
                <a:ea typeface="Oswald"/>
                <a:cs typeface="Oswald"/>
                <a:sym typeface="Oswald"/>
              </a:rPr>
              <a:t>What can it (not) express?</a:t>
            </a:r>
          </a:p>
          <a:p>
            <a:pPr lvl="0" rtl="0">
              <a:spcBef>
                <a:spcPts val="0"/>
              </a:spcBef>
              <a:buNone/>
            </a:pPr>
            <a:endParaRPr sz="1500" dirty="0">
              <a:ea typeface="Oswald"/>
              <a:cs typeface="Oswald"/>
              <a:sym typeface="Oswald"/>
            </a:endParaRPr>
          </a:p>
          <a:p>
            <a:pPr lvl="0" rtl="0">
              <a:spcBef>
                <a:spcPts val="0"/>
              </a:spcBef>
              <a:buNone/>
            </a:pPr>
            <a:endParaRPr sz="3300" dirty="0">
              <a:solidFill>
                <a:srgbClr val="FF5722"/>
              </a:solidFill>
              <a:ea typeface="Oswald"/>
              <a:cs typeface="Oswald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475608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7"/>
            <a:ext cx="9144000" cy="995515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Attested Execution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E1D1-7359-2549-9C0A-FF3F63EE260C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2513824"/>
            <a:ext cx="2159000" cy="17758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Client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27800" y="1798008"/>
            <a:ext cx="2159000" cy="26980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Server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092200" y="3499364"/>
            <a:ext cx="2422526" cy="2671390"/>
            <a:chOff x="1092200" y="4496057"/>
            <a:chExt cx="2422526" cy="267139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5084" y="6238875"/>
              <a:ext cx="552450" cy="552450"/>
            </a:xfrm>
            <a:prstGeom prst="rect">
              <a:avLst/>
            </a:prstGeom>
          </p:spPr>
        </p:pic>
        <p:cxnSp>
          <p:nvCxnSpPr>
            <p:cNvPr id="35" name="Curved Connector 34"/>
            <p:cNvCxnSpPr>
              <a:stCxn id="32" idx="1"/>
              <a:endCxn id="38" idx="2"/>
            </p:cNvCxnSpPr>
            <p:nvPr/>
          </p:nvCxnSpPr>
          <p:spPr>
            <a:xfrm rot="10800000">
              <a:off x="1697038" y="4908808"/>
              <a:ext cx="1817688" cy="2258639"/>
            </a:xfrm>
            <a:prstGeom prst="curvedConnector2">
              <a:avLst/>
            </a:prstGeom>
            <a:ln w="12700" cmpd="sng">
              <a:solidFill>
                <a:srgbClr val="000000"/>
              </a:solidFill>
              <a:prstDash val="dash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1092200" y="4496057"/>
              <a:ext cx="1209675" cy="4127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Verify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702425" y="2267205"/>
            <a:ext cx="1790700" cy="2022477"/>
            <a:chOff x="6702425" y="3263898"/>
            <a:chExt cx="1790700" cy="2022477"/>
          </a:xfrm>
        </p:grpSpPr>
        <p:sp>
          <p:nvSpPr>
            <p:cNvPr id="11" name="Rectangle 10"/>
            <p:cNvSpPr/>
            <p:nvPr/>
          </p:nvSpPr>
          <p:spPr>
            <a:xfrm>
              <a:off x="6702425" y="3263898"/>
              <a:ext cx="1790700" cy="202247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Enclave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83053" y="3694905"/>
              <a:ext cx="740569" cy="740569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3514726" y="3486406"/>
            <a:ext cx="4743449" cy="3111789"/>
            <a:chOff x="3514726" y="4483099"/>
            <a:chExt cx="4743449" cy="311178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42965" y="6238875"/>
              <a:ext cx="552450" cy="55245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3514726" y="6740003"/>
              <a:ext cx="2216150" cy="85488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Manufacturer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34" name="Curved Connector 33"/>
            <p:cNvCxnSpPr>
              <a:stCxn id="32" idx="3"/>
              <a:endCxn id="40" idx="2"/>
            </p:cNvCxnSpPr>
            <p:nvPr/>
          </p:nvCxnSpPr>
          <p:spPr>
            <a:xfrm flipV="1">
              <a:off x="5730876" y="4895849"/>
              <a:ext cx="1922462" cy="2271597"/>
            </a:xfrm>
            <a:prstGeom prst="curvedConnector2">
              <a:avLst/>
            </a:prstGeom>
            <a:ln w="12700" cmpd="sng">
              <a:solidFill>
                <a:srgbClr val="000000"/>
              </a:solidFill>
              <a:prstDash val="dash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7048500" y="4483099"/>
              <a:ext cx="1209675" cy="4127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Sign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301875" y="2285855"/>
            <a:ext cx="4746625" cy="708300"/>
            <a:chOff x="2301875" y="2285855"/>
            <a:chExt cx="4746625" cy="708300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2301875" y="2962531"/>
              <a:ext cx="4746625" cy="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4" name="Shape 826"/>
            <p:cNvSpPr txBox="1"/>
            <p:nvPr/>
          </p:nvSpPr>
          <p:spPr>
            <a:xfrm>
              <a:off x="2616201" y="2285855"/>
              <a:ext cx="3911600" cy="708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3000" dirty="0"/>
                <a:t>Compute </a:t>
              </a:r>
              <a:r>
                <a:rPr lang="en" sz="3000" dirty="0">
                  <a:solidFill>
                    <a:srgbClr val="1C4587"/>
                  </a:solidFill>
                </a:rPr>
                <a:t>prog</a:t>
              </a:r>
              <a:r>
                <a:rPr lang="en" sz="3000" dirty="0"/>
                <a:t> on </a:t>
              </a:r>
              <a:r>
                <a:rPr lang="en" sz="3000" dirty="0">
                  <a:solidFill>
                    <a:srgbClr val="1C4587"/>
                  </a:solidFill>
                </a:rPr>
                <a:t>inp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301875" y="3003406"/>
            <a:ext cx="4746625" cy="708300"/>
            <a:chOff x="2301875" y="3003406"/>
            <a:chExt cx="4746625" cy="708300"/>
          </a:xfrm>
        </p:grpSpPr>
        <p:cxnSp>
          <p:nvCxnSpPr>
            <p:cNvPr id="21" name="Straight Arrow Connector 20"/>
            <p:cNvCxnSpPr/>
            <p:nvPr/>
          </p:nvCxnSpPr>
          <p:spPr>
            <a:xfrm flipH="1">
              <a:off x="2301875" y="3692781"/>
              <a:ext cx="4746625" cy="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6" name="Shape 828"/>
            <p:cNvSpPr txBox="1"/>
            <p:nvPr/>
          </p:nvSpPr>
          <p:spPr>
            <a:xfrm>
              <a:off x="2616201" y="3003406"/>
              <a:ext cx="3911599" cy="708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3000" dirty="0" smtClean="0">
                  <a:solidFill>
                    <a:srgbClr val="1C4587"/>
                  </a:solidFill>
                </a:rPr>
                <a:t>outp</a:t>
              </a:r>
              <a:r>
                <a:rPr lang="en" sz="3000" dirty="0">
                  <a:solidFill>
                    <a:srgbClr val="1C4587"/>
                  </a:solidFill>
                </a:rPr>
                <a:t>,  </a:t>
              </a:r>
              <a:r>
                <a:rPr lang="en" sz="3000" dirty="0">
                  <a:solidFill>
                    <a:srgbClr val="1C4587"/>
                  </a:solidFill>
                  <a:highlight>
                    <a:srgbClr val="FFFFFF"/>
                  </a:highlight>
                </a:rPr>
                <a:t>σ</a:t>
              </a:r>
            </a:p>
          </p:txBody>
        </p:sp>
      </p:grpSp>
      <p:sp>
        <p:nvSpPr>
          <p:cNvPr id="29" name="Shape 829"/>
          <p:cNvSpPr/>
          <p:nvPr/>
        </p:nvSpPr>
        <p:spPr>
          <a:xfrm>
            <a:off x="3084055" y="3950834"/>
            <a:ext cx="3014420" cy="1467161"/>
          </a:xfrm>
          <a:prstGeom prst="wedgeRoundRectCallout">
            <a:avLst>
              <a:gd name="adj1" fmla="val 15576"/>
              <a:gd name="adj2" fmla="val -79372"/>
              <a:gd name="adj3" fmla="val 0"/>
            </a:avLst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CH" sz="2400" dirty="0">
                <a:solidFill>
                  <a:srgbClr val="FF6600"/>
                </a:solidFill>
              </a:rPr>
              <a:t>A</a:t>
            </a:r>
            <a:r>
              <a:rPr lang="en" sz="2400" dirty="0" smtClean="0">
                <a:solidFill>
                  <a:srgbClr val="FF6600"/>
                </a:solidFill>
              </a:rPr>
              <a:t>ttestation</a:t>
            </a:r>
            <a:r>
              <a:rPr lang="en" sz="2400" dirty="0" smtClean="0">
                <a:solidFill>
                  <a:srgbClr val="800000"/>
                </a:solidFill>
              </a:rPr>
              <a:t> </a:t>
            </a:r>
            <a:r>
              <a:rPr lang="en" sz="2400" dirty="0"/>
              <a:t>that </a:t>
            </a:r>
            <a:r>
              <a:rPr lang="en" sz="2400" b="1" dirty="0">
                <a:solidFill>
                  <a:srgbClr val="1C4587"/>
                </a:solidFill>
              </a:rPr>
              <a:t>outp</a:t>
            </a:r>
            <a:r>
              <a:rPr lang="en" sz="2400" dirty="0"/>
              <a:t> </a:t>
            </a:r>
            <a:r>
              <a:rPr lang="en" sz="2400" dirty="0" smtClean="0"/>
              <a:t>is</a:t>
            </a:r>
            <a:r>
              <a:rPr lang="fr-CH" sz="2400" dirty="0" smtClean="0"/>
              <a:t> </a:t>
            </a:r>
            <a:r>
              <a:rPr lang="en" sz="2400" dirty="0" smtClean="0"/>
              <a:t>correctly </a:t>
            </a:r>
            <a:r>
              <a:rPr lang="en" sz="2400" dirty="0"/>
              <a:t>computed from </a:t>
            </a:r>
            <a:r>
              <a:rPr lang="en" sz="2400" b="1" dirty="0">
                <a:solidFill>
                  <a:srgbClr val="1C4587"/>
                </a:solidFill>
              </a:rPr>
              <a:t>prog</a:t>
            </a:r>
            <a:r>
              <a:rPr lang="en" sz="2400" dirty="0"/>
              <a:t> and </a:t>
            </a:r>
            <a:r>
              <a:rPr lang="en" sz="2400" b="1" dirty="0">
                <a:solidFill>
                  <a:srgbClr val="1C4587"/>
                </a:solidFill>
              </a:rPr>
              <a:t>inp</a:t>
            </a:r>
          </a:p>
        </p:txBody>
      </p:sp>
    </p:spTree>
    <p:extLst>
      <p:ext uri="{BB962C8B-B14F-4D97-AF65-F5344CB8AC3E}">
        <p14:creationId xmlns:p14="http://schemas.microsoft.com/office/powerpoint/2010/main" val="3727661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2198276"/>
            <a:ext cx="8550900" cy="4246974"/>
          </a:xfrm>
        </p:spPr>
        <p:txBody>
          <a:bodyPr>
            <a:normAutofit/>
          </a:bodyPr>
          <a:lstStyle/>
          <a:p>
            <a:pPr>
              <a:spcBef>
                <a:spcPts val="1968"/>
              </a:spcBef>
              <a:buClr>
                <a:schemeClr val="tx1"/>
              </a:buClr>
            </a:pPr>
            <a:r>
              <a:rPr lang="fr-CH" dirty="0" smtClean="0">
                <a:solidFill>
                  <a:srgbClr val="0000FF"/>
                </a:solidFill>
                <a:ea typeface="Oswald"/>
                <a:cs typeface="Oswald"/>
                <a:sym typeface="Oswald"/>
              </a:rPr>
              <a:t>Formal security proofs for implementations </a:t>
            </a:r>
            <a:r>
              <a:rPr lang="fr-CH" dirty="0" smtClean="0">
                <a:ea typeface="Oswald"/>
                <a:cs typeface="Oswald"/>
                <a:sym typeface="Oswald"/>
              </a:rPr>
              <a:t>from precise abstractions and security models</a:t>
            </a:r>
          </a:p>
          <a:p>
            <a:pPr marL="0" indent="0">
              <a:buClr>
                <a:schemeClr val="tx1"/>
              </a:buClr>
              <a:buNone/>
            </a:pPr>
            <a:endParaRPr lang="en-US" b="1" dirty="0" smtClean="0"/>
          </a:p>
          <a:p>
            <a:pPr>
              <a:buClr>
                <a:schemeClr val="tx1"/>
              </a:buClr>
            </a:pPr>
            <a:r>
              <a:rPr lang="en-US" b="1" dirty="0" smtClean="0"/>
              <a:t>Ultimate Goal: </a:t>
            </a:r>
            <a:r>
              <a:rPr lang="fr-CH" dirty="0" smtClean="0">
                <a:solidFill>
                  <a:srgbClr val="FF0000"/>
                </a:solidFill>
                <a:ea typeface="Oswald"/>
                <a:cs typeface="Oswald"/>
                <a:sym typeface="Oswald"/>
              </a:rPr>
              <a:t>Formally </a:t>
            </a:r>
            <a:r>
              <a:rPr lang="fr-CH" dirty="0">
                <a:solidFill>
                  <a:srgbClr val="FF0000"/>
                </a:solidFill>
                <a:ea typeface="Oswald"/>
                <a:cs typeface="Oswald"/>
                <a:sym typeface="Oswald"/>
              </a:rPr>
              <a:t>verified </a:t>
            </a:r>
            <a:r>
              <a:rPr lang="fr-CH" dirty="0" smtClean="0">
                <a:solidFill>
                  <a:srgbClr val="FF0000"/>
                </a:solidFill>
                <a:ea typeface="Oswald"/>
                <a:cs typeface="Oswald"/>
                <a:sym typeface="Oswald"/>
              </a:rPr>
              <a:t>processor </a:t>
            </a:r>
            <a:r>
              <a:rPr lang="fr-CH" dirty="0" smtClean="0">
                <a:ea typeface="Oswald"/>
                <a:cs typeface="Oswald"/>
                <a:sym typeface="Oswald"/>
              </a:rPr>
              <a:t>implementing this formal abstraction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572857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Why Ideal Abstractions?</a:t>
            </a:r>
            <a:endParaRPr lang="en-US" dirty="0">
              <a:latin typeface="+mn-lt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59800" y="6046082"/>
            <a:ext cx="584200" cy="811918"/>
          </a:xfrm>
        </p:spPr>
        <p:txBody>
          <a:bodyPr/>
          <a:lstStyle/>
          <a:p>
            <a:fld id="{D6C0E1D1-7359-2549-9C0A-FF3F63EE260C}" type="slidenum">
              <a:rPr lang="en-US" smtClean="0"/>
              <a:t>6</a:t>
            </a:fld>
            <a:endParaRPr lang="en-US"/>
          </a:p>
        </p:txBody>
      </p:sp>
      <p:sp>
        <p:nvSpPr>
          <p:cNvPr id="15" name="Shape 432"/>
          <p:cNvSpPr/>
          <p:nvPr/>
        </p:nvSpPr>
        <p:spPr>
          <a:xfrm>
            <a:off x="162000" y="2047875"/>
            <a:ext cx="8846100" cy="1494862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432"/>
          <p:cNvSpPr/>
          <p:nvPr/>
        </p:nvSpPr>
        <p:spPr>
          <a:xfrm>
            <a:off x="162000" y="3762375"/>
            <a:ext cx="8846100" cy="1333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3475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+mn-lt"/>
              </a:rPr>
              <a:t>Formal Model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E1D1-7359-2549-9C0A-FF3F63EE260C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0402" y="1763713"/>
            <a:ext cx="8406399" cy="46831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0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𝓖</a:t>
            </a:r>
            <a:r>
              <a:rPr lang="en-US" sz="2400" b="1" baseline="-25000" dirty="0" err="1" smtClean="0">
                <a:solidFill>
                  <a:srgbClr val="000000"/>
                </a:solidFill>
              </a:rPr>
              <a:t>att</a:t>
            </a:r>
            <a:r>
              <a:rPr lang="en-US" sz="2400" b="1" dirty="0" smtClean="0">
                <a:solidFill>
                  <a:srgbClr val="000000"/>
                </a:solidFill>
              </a:rPr>
              <a:t>[</a:t>
            </a:r>
            <a:r>
              <a:rPr lang="en-US" sz="2400" b="1" dirty="0" err="1" smtClean="0">
                <a:solidFill>
                  <a:srgbClr val="000000"/>
                </a:solidFill>
              </a:rPr>
              <a:t>Σ</a:t>
            </a:r>
            <a:r>
              <a:rPr lang="en-US" sz="2400" b="1" dirty="0" smtClean="0">
                <a:solidFill>
                  <a:srgbClr val="000000"/>
                </a:solidFill>
              </a:rPr>
              <a:t>, </a:t>
            </a:r>
            <a:r>
              <a:rPr lang="en-US" sz="2400" b="1" dirty="0" err="1">
                <a:solidFill>
                  <a:srgbClr val="000000"/>
                </a:solidFill>
              </a:rPr>
              <a:t>reg</a:t>
            </a:r>
            <a:r>
              <a:rPr lang="en-US" sz="2400" b="1" dirty="0" smtClean="0">
                <a:solidFill>
                  <a:srgbClr val="000000"/>
                </a:solidFill>
              </a:rPr>
              <a:t>]</a:t>
            </a:r>
          </a:p>
          <a:p>
            <a:pPr algn="ctr"/>
            <a:endParaRPr lang="en-US" sz="1600" b="1" dirty="0">
              <a:solidFill>
                <a:srgbClr val="000000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Monaco"/>
                <a:cs typeface="Monaco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Monaco"/>
                <a:cs typeface="Monaco"/>
              </a:rPr>
              <a:t>init</a:t>
            </a:r>
            <a:r>
              <a:rPr lang="en-US" sz="2400" dirty="0" smtClean="0">
                <a:solidFill>
                  <a:srgbClr val="000000"/>
                </a:solidFill>
                <a:cs typeface="Monaco"/>
              </a:rPr>
              <a:t>()</a:t>
            </a:r>
            <a:r>
              <a:rPr lang="en-US" sz="2400" dirty="0" smtClean="0">
                <a:solidFill>
                  <a:srgbClr val="000000"/>
                </a:solidFill>
              </a:rPr>
              <a:t>:		  , 		 ⟵ </a:t>
            </a:r>
            <a:r>
              <a:rPr lang="en-US" sz="2400" dirty="0" err="1" smtClean="0">
                <a:solidFill>
                  <a:srgbClr val="000000"/>
                </a:solidFill>
              </a:rPr>
              <a:t>Σ.KeyGen</a:t>
            </a:r>
            <a:r>
              <a:rPr lang="en-US" sz="2400" dirty="0" smtClean="0">
                <a:solidFill>
                  <a:srgbClr val="000000"/>
                </a:solidFill>
              </a:rPr>
              <a:t>(1</a:t>
            </a:r>
            <a:r>
              <a:rPr lang="en-US" sz="2400" baseline="30000" dirty="0">
                <a:solidFill>
                  <a:srgbClr val="000000"/>
                </a:solidFill>
              </a:rPr>
              <a:t>λ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Monaco"/>
                <a:cs typeface="Monaco"/>
              </a:rPr>
              <a:t>getpk</a:t>
            </a:r>
            <a:r>
              <a:rPr lang="en-US" sz="2400" dirty="0" smtClean="0">
                <a:solidFill>
                  <a:srgbClr val="000000"/>
                </a:solidFill>
              </a:rPr>
              <a:t>()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from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rgbClr val="000000"/>
                </a:solidFill>
              </a:rPr>
              <a:t>: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send		    to P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Monaco"/>
                <a:cs typeface="Monaco"/>
              </a:rPr>
              <a:t> install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dirty="0" err="1" smtClean="0">
                <a:solidFill>
                  <a:srgbClr val="800000"/>
                </a:solidFill>
              </a:rPr>
              <a:t>prog</a:t>
            </a:r>
            <a:r>
              <a:rPr lang="en-US" sz="2400" dirty="0" smtClean="0">
                <a:solidFill>
                  <a:srgbClr val="000000"/>
                </a:solidFill>
              </a:rPr>
              <a:t>,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sid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from P</a:t>
            </a:r>
            <a:r>
              <a:rPr lang="en-US" sz="2400" dirty="0" smtClean="0">
                <a:solidFill>
                  <a:srgbClr val="660066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∊ </a:t>
            </a:r>
            <a:r>
              <a:rPr lang="en-US" sz="2400" dirty="0" err="1">
                <a:solidFill>
                  <a:srgbClr val="000000"/>
                </a:solidFill>
              </a:rPr>
              <a:t>reg</a:t>
            </a:r>
            <a:r>
              <a:rPr lang="en-US" sz="2400" dirty="0" smtClean="0">
                <a:solidFill>
                  <a:srgbClr val="000000"/>
                </a:solidFill>
              </a:rPr>
              <a:t>: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Monaco"/>
                <a:cs typeface="Monaco"/>
              </a:rPr>
              <a:t> resume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eid</a:t>
            </a:r>
            <a:r>
              <a:rPr lang="en-US" sz="2400" dirty="0" smtClean="0">
                <a:solidFill>
                  <a:schemeClr val="tx1"/>
                </a:solidFill>
              </a:rPr>
              <a:t>,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inp</a:t>
            </a:r>
            <a:r>
              <a:rPr lang="en-US" sz="2400" dirty="0" smtClean="0">
                <a:solidFill>
                  <a:schemeClr val="tx1"/>
                </a:solidFill>
              </a:rPr>
              <a:t>) from </a:t>
            </a:r>
            <a:r>
              <a:rPr lang="en-US" sz="2400" dirty="0" smtClean="0">
                <a:solidFill>
                  <a:srgbClr val="000000"/>
                </a:solidFill>
              </a:rPr>
              <a:t>P</a:t>
            </a:r>
            <a:r>
              <a:rPr lang="en-US" sz="2400" dirty="0" smtClean="0">
                <a:solidFill>
                  <a:srgbClr val="660066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∊ </a:t>
            </a:r>
            <a:r>
              <a:rPr lang="en-US" sz="2400" dirty="0" err="1">
                <a:solidFill>
                  <a:srgbClr val="000000"/>
                </a:solidFill>
              </a:rPr>
              <a:t>reg</a:t>
            </a:r>
            <a:r>
              <a:rPr lang="en-US" sz="2400" dirty="0" smtClean="0">
                <a:solidFill>
                  <a:srgbClr val="000000"/>
                </a:solidFill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solidFill>
                  <a:srgbClr val="000000"/>
                </a:solidFill>
              </a:rPr>
              <a:t>	</a:t>
            </a:r>
            <a:r>
              <a:rPr lang="en-US" sz="2000" i="1" dirty="0" smtClean="0">
                <a:solidFill>
                  <a:srgbClr val="000000"/>
                </a:solidFill>
              </a:rPr>
              <a:t>(</a:t>
            </a:r>
            <a:r>
              <a:rPr lang="en-US" sz="2000" i="1" dirty="0" smtClean="0">
                <a:solidFill>
                  <a:srgbClr val="0000FF"/>
                </a:solidFill>
              </a:rPr>
              <a:t>out</a:t>
            </a:r>
            <a:r>
              <a:rPr lang="en-US" sz="2000" i="1" dirty="0" smtClean="0">
                <a:solidFill>
                  <a:srgbClr val="000000"/>
                </a:solidFill>
              </a:rPr>
              <a:t>, </a:t>
            </a:r>
            <a:r>
              <a:rPr lang="en-US" sz="2000" i="1" dirty="0" smtClean="0">
                <a:solidFill>
                  <a:srgbClr val="660066"/>
                </a:solidFill>
              </a:rPr>
              <a:t>M’</a:t>
            </a:r>
            <a:r>
              <a:rPr lang="en-US" sz="2000" i="1" dirty="0" smtClean="0">
                <a:solidFill>
                  <a:srgbClr val="000000"/>
                </a:solidFill>
              </a:rPr>
              <a:t>) = </a:t>
            </a:r>
            <a:r>
              <a:rPr lang="en-US" sz="2000" i="1" dirty="0" err="1" smtClean="0">
                <a:solidFill>
                  <a:srgbClr val="800000"/>
                </a:solidFill>
              </a:rPr>
              <a:t>prog</a:t>
            </a:r>
            <a:r>
              <a:rPr lang="en-US" sz="2000" i="1" dirty="0" smtClean="0">
                <a:solidFill>
                  <a:srgbClr val="000000"/>
                </a:solidFill>
              </a:rPr>
              <a:t>(</a:t>
            </a:r>
            <a:r>
              <a:rPr lang="en-US" sz="2000" i="1" dirty="0" err="1" smtClean="0">
                <a:solidFill>
                  <a:srgbClr val="0000FF"/>
                </a:solidFill>
              </a:rPr>
              <a:t>inp</a:t>
            </a:r>
            <a:r>
              <a:rPr lang="en-US" sz="2000" i="1" dirty="0" smtClean="0">
                <a:solidFill>
                  <a:srgbClr val="000000"/>
                </a:solidFill>
              </a:rPr>
              <a:t>, </a:t>
            </a:r>
            <a:r>
              <a:rPr lang="en-US" sz="2000" i="1" dirty="0" smtClean="0">
                <a:solidFill>
                  <a:srgbClr val="660066"/>
                </a:solidFill>
              </a:rPr>
              <a:t>M</a:t>
            </a:r>
            <a:r>
              <a:rPr lang="en-US" sz="2000" i="1" dirty="0" smtClean="0">
                <a:solidFill>
                  <a:srgbClr val="000000"/>
                </a:solidFill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solidFill>
                  <a:srgbClr val="000000"/>
                </a:solidFill>
              </a:rPr>
              <a:t>	</a:t>
            </a:r>
            <a:r>
              <a:rPr lang="en-US" sz="2000" i="1" dirty="0" err="1" smtClean="0">
                <a:solidFill>
                  <a:srgbClr val="FF6600"/>
                </a:solidFill>
              </a:rPr>
              <a:t>σ</a:t>
            </a:r>
            <a:r>
              <a:rPr lang="en-US" sz="2000" i="1" dirty="0" smtClean="0">
                <a:solidFill>
                  <a:srgbClr val="FF6600"/>
                </a:solidFill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</a:rPr>
              <a:t>= </a:t>
            </a:r>
            <a:r>
              <a:rPr lang="en-US" sz="2000" dirty="0" err="1" smtClean="0">
                <a:solidFill>
                  <a:srgbClr val="000000"/>
                </a:solidFill>
              </a:rPr>
              <a:t>Σ.Sign</a:t>
            </a:r>
            <a:r>
              <a:rPr lang="en-US" sz="2000" dirty="0" smtClean="0">
                <a:solidFill>
                  <a:srgbClr val="000000"/>
                </a:solidFill>
              </a:rPr>
              <a:t>(	 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eid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sid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800000"/>
                </a:solidFill>
              </a:rPr>
              <a:t>prog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smtClean="0">
                <a:solidFill>
                  <a:srgbClr val="0000FF"/>
                </a:solidFill>
              </a:rPr>
              <a:t>out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	send (</a:t>
            </a:r>
            <a:r>
              <a:rPr lang="en-US" sz="2000" dirty="0" smtClean="0">
                <a:solidFill>
                  <a:srgbClr val="0000FF"/>
                </a:solidFill>
              </a:rPr>
              <a:t>out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i="1" dirty="0" err="1" smtClean="0">
                <a:solidFill>
                  <a:srgbClr val="FF6600"/>
                </a:solidFill>
              </a:rPr>
              <a:t>σ</a:t>
            </a:r>
            <a:r>
              <a:rPr lang="en-US" sz="2000" i="1" dirty="0" smtClean="0">
                <a:solidFill>
                  <a:srgbClr val="000000"/>
                </a:solidFill>
              </a:rPr>
              <a:t>) to P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5776121" y="4055566"/>
            <a:ext cx="2780504" cy="960933"/>
            <a:chOff x="5810250" y="3657601"/>
            <a:chExt cx="2635249" cy="960933"/>
          </a:xfrm>
        </p:grpSpPr>
        <p:sp>
          <p:nvSpPr>
            <p:cNvPr id="46" name="Rectangle 45"/>
            <p:cNvSpPr/>
            <p:nvPr/>
          </p:nvSpPr>
          <p:spPr>
            <a:xfrm>
              <a:off x="5810251" y="3657601"/>
              <a:ext cx="2635248" cy="9609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0000"/>
                </a:solidFill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6826250" y="3657601"/>
              <a:ext cx="0" cy="960933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810250" y="4152900"/>
              <a:ext cx="2635249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71" name="Group 170"/>
          <p:cNvGrpSpPr/>
          <p:nvPr/>
        </p:nvGrpSpPr>
        <p:grpSpPr>
          <a:xfrm>
            <a:off x="1211263" y="1234011"/>
            <a:ext cx="7475539" cy="766239"/>
            <a:chOff x="1211263" y="1234011"/>
            <a:chExt cx="7475539" cy="766239"/>
          </a:xfrm>
        </p:grpSpPr>
        <p:grpSp>
          <p:nvGrpSpPr>
            <p:cNvPr id="169" name="Group 168"/>
            <p:cNvGrpSpPr/>
            <p:nvPr/>
          </p:nvGrpSpPr>
          <p:grpSpPr>
            <a:xfrm>
              <a:off x="1211263" y="1234041"/>
              <a:ext cx="3265487" cy="766209"/>
              <a:chOff x="1211263" y="1234041"/>
              <a:chExt cx="3265487" cy="766209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211263" y="1234041"/>
                <a:ext cx="2079625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Signature scheme</a:t>
                </a:r>
                <a:endParaRPr lang="en-US" sz="2000" dirty="0"/>
              </a:p>
            </p:txBody>
          </p:sp>
          <p:cxnSp>
            <p:nvCxnSpPr>
              <p:cNvPr id="98" name="Straight Arrow Connector 97"/>
              <p:cNvCxnSpPr/>
              <p:nvPr/>
            </p:nvCxnSpPr>
            <p:spPr>
              <a:xfrm>
                <a:off x="3013075" y="1634121"/>
                <a:ext cx="1463675" cy="36612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170" name="Group 169"/>
            <p:cNvGrpSpPr/>
            <p:nvPr/>
          </p:nvGrpSpPr>
          <p:grpSpPr>
            <a:xfrm>
              <a:off x="3667125" y="1234011"/>
              <a:ext cx="5019677" cy="766239"/>
              <a:chOff x="3667125" y="1234011"/>
              <a:chExt cx="5019677" cy="766239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3667125" y="1234011"/>
                <a:ext cx="5019677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Registry of all platforms with trusted hardware </a:t>
                </a:r>
                <a:endParaRPr lang="en-US" sz="2000" dirty="0"/>
              </a:p>
            </p:txBody>
          </p:sp>
          <p:cxnSp>
            <p:nvCxnSpPr>
              <p:cNvPr id="100" name="Straight Arrow Connector 99"/>
              <p:cNvCxnSpPr>
                <a:stCxn id="20" idx="2"/>
              </p:cNvCxnSpPr>
              <p:nvPr/>
            </p:nvCxnSpPr>
            <p:spPr>
              <a:xfrm flipH="1">
                <a:off x="4968875" y="1634121"/>
                <a:ext cx="1208089" cy="36612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43" name="Elbow Connector 142"/>
          <p:cNvCxnSpPr/>
          <p:nvPr/>
        </p:nvCxnSpPr>
        <p:spPr>
          <a:xfrm rot="10800000" flipV="1">
            <a:off x="3524251" y="4550864"/>
            <a:ext cx="3667124" cy="703757"/>
          </a:xfrm>
          <a:prstGeom prst="bentConnector3">
            <a:avLst>
              <a:gd name="adj1" fmla="val -216"/>
            </a:avLst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46" name="Picture 1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636" y="5481092"/>
            <a:ext cx="404315" cy="404315"/>
          </a:xfrm>
          <a:prstGeom prst="rect">
            <a:avLst/>
          </a:prstGeom>
        </p:spPr>
      </p:pic>
      <p:cxnSp>
        <p:nvCxnSpPr>
          <p:cNvPr id="147" name="Elbow Connector 146"/>
          <p:cNvCxnSpPr/>
          <p:nvPr/>
        </p:nvCxnSpPr>
        <p:spPr>
          <a:xfrm flipV="1">
            <a:off x="3524250" y="4550865"/>
            <a:ext cx="4629150" cy="819103"/>
          </a:xfrm>
          <a:prstGeom prst="bentConnector3">
            <a:avLst>
              <a:gd name="adj1" fmla="val 100412"/>
            </a:avLst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173" name="Group 172"/>
          <p:cNvGrpSpPr/>
          <p:nvPr/>
        </p:nvGrpSpPr>
        <p:grpSpPr>
          <a:xfrm>
            <a:off x="4667250" y="2991165"/>
            <a:ext cx="3889375" cy="1946118"/>
            <a:chOff x="4667250" y="2991165"/>
            <a:chExt cx="3889375" cy="1946118"/>
          </a:xfrm>
        </p:grpSpPr>
        <p:grpSp>
          <p:nvGrpSpPr>
            <p:cNvPr id="130" name="Group 129"/>
            <p:cNvGrpSpPr/>
            <p:nvPr/>
          </p:nvGrpSpPr>
          <p:grpSpPr>
            <a:xfrm>
              <a:off x="5618164" y="2991165"/>
              <a:ext cx="2938461" cy="1478243"/>
              <a:chOff x="5618164" y="2943540"/>
              <a:chExt cx="2938461" cy="1478243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5810250" y="4021673"/>
                <a:ext cx="2746375" cy="400110"/>
                <a:chOff x="5810251" y="3684032"/>
                <a:chExt cx="2746375" cy="400110"/>
              </a:xfrm>
            </p:grpSpPr>
            <p:sp>
              <p:nvSpPr>
                <p:cNvPr id="80" name="TextBox 79"/>
                <p:cNvSpPr txBox="1"/>
                <p:nvPr/>
              </p:nvSpPr>
              <p:spPr>
                <a:xfrm>
                  <a:off x="5810251" y="3684032"/>
                  <a:ext cx="98187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(</a:t>
                  </a:r>
                  <a:r>
                    <a:rPr lang="en-US" sz="2000" dirty="0" err="1" smtClean="0"/>
                    <a:t>eid</a:t>
                  </a:r>
                  <a:r>
                    <a:rPr lang="en-US" sz="2000" dirty="0" smtClean="0"/>
                    <a:t>, </a:t>
                  </a:r>
                  <a:r>
                    <a:rPr lang="en-US" sz="2000" dirty="0" smtClean="0">
                      <a:solidFill>
                        <a:srgbClr val="000000"/>
                      </a:solidFill>
                    </a:rPr>
                    <a:t>P</a:t>
                  </a:r>
                  <a:r>
                    <a:rPr lang="en-US" sz="2000" dirty="0" smtClean="0"/>
                    <a:t>)</a:t>
                  </a:r>
                  <a:endParaRPr lang="en-US" sz="2000" dirty="0"/>
                </a:p>
              </p:txBody>
            </p:sp>
            <p:sp>
              <p:nvSpPr>
                <p:cNvPr id="81" name="TextBox 80"/>
                <p:cNvSpPr txBox="1"/>
                <p:nvPr/>
              </p:nvSpPr>
              <p:spPr>
                <a:xfrm>
                  <a:off x="6826250" y="3684032"/>
                  <a:ext cx="173037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( </a:t>
                  </a:r>
                  <a:r>
                    <a:rPr lang="en-US" sz="2000" dirty="0" err="1" smtClean="0"/>
                    <a:t>sid</a:t>
                  </a:r>
                  <a:r>
                    <a:rPr lang="en-US" sz="2000" dirty="0" smtClean="0"/>
                    <a:t>, </a:t>
                  </a:r>
                  <a:r>
                    <a:rPr lang="en-US" sz="2000" dirty="0" err="1" smtClean="0">
                      <a:solidFill>
                        <a:srgbClr val="800000"/>
                      </a:solidFill>
                    </a:rPr>
                    <a:t>prog</a:t>
                  </a:r>
                  <a:r>
                    <a:rPr lang="en-US" sz="2000" dirty="0" smtClean="0"/>
                    <a:t>, </a:t>
                  </a:r>
                  <a:r>
                    <a:rPr lang="en-US" sz="2000" dirty="0" smtClean="0">
                      <a:solidFill>
                        <a:srgbClr val="660066"/>
                      </a:solidFill>
                    </a:rPr>
                    <a:t>M </a:t>
                  </a:r>
                  <a:r>
                    <a:rPr lang="en-US" sz="2000" dirty="0" smtClean="0"/>
                    <a:t>)</a:t>
                  </a:r>
                  <a:endParaRPr lang="en-US" sz="2000" dirty="0"/>
                </a:p>
              </p:txBody>
            </p:sp>
          </p:grpSp>
          <p:grpSp>
            <p:nvGrpSpPr>
              <p:cNvPr id="129" name="Group 128"/>
              <p:cNvGrpSpPr/>
              <p:nvPr/>
            </p:nvGrpSpPr>
            <p:grpSpPr>
              <a:xfrm>
                <a:off x="5618164" y="2943540"/>
                <a:ext cx="2793206" cy="1051702"/>
                <a:chOff x="5618164" y="2943540"/>
                <a:chExt cx="2793206" cy="1051702"/>
              </a:xfrm>
            </p:grpSpPr>
            <p:sp>
              <p:nvSpPr>
                <p:cNvPr id="105" name="TextBox 104"/>
                <p:cNvSpPr txBox="1"/>
                <p:nvPr/>
              </p:nvSpPr>
              <p:spPr>
                <a:xfrm>
                  <a:off x="5618164" y="2943540"/>
                  <a:ext cx="1382712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/>
                    <a:t>e</a:t>
                  </a:r>
                  <a:r>
                    <a:rPr lang="en-US" sz="2000" dirty="0" smtClean="0"/>
                    <a:t>nclave id</a:t>
                  </a:r>
                </a:p>
                <a:p>
                  <a:pPr algn="ctr"/>
                  <a:r>
                    <a:rPr lang="en-US" sz="2000" dirty="0" smtClean="0"/>
                    <a:t>(nonce)</a:t>
                  </a:r>
                  <a:endParaRPr lang="en-US" sz="2000" dirty="0"/>
                </a:p>
              </p:txBody>
            </p:sp>
            <p:cxnSp>
              <p:nvCxnSpPr>
                <p:cNvPr id="106" name="Straight Arrow Connector 105"/>
                <p:cNvCxnSpPr/>
                <p:nvPr/>
              </p:nvCxnSpPr>
              <p:spPr>
                <a:xfrm>
                  <a:off x="6318250" y="3629143"/>
                  <a:ext cx="0" cy="36609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sp>
              <p:nvSpPr>
                <p:cNvPr id="110" name="TextBox 109"/>
                <p:cNvSpPr txBox="1"/>
                <p:nvPr/>
              </p:nvSpPr>
              <p:spPr>
                <a:xfrm>
                  <a:off x="7336630" y="2943540"/>
                  <a:ext cx="1074740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/>
                    <a:t>e</a:t>
                  </a:r>
                  <a:r>
                    <a:rPr lang="en-US" sz="2000" dirty="0" smtClean="0"/>
                    <a:t>nclave memory</a:t>
                  </a:r>
                  <a:endParaRPr lang="en-US" sz="2000" dirty="0"/>
                </a:p>
              </p:txBody>
            </p:sp>
            <p:cxnSp>
              <p:nvCxnSpPr>
                <p:cNvPr id="111" name="Straight Arrow Connector 110"/>
                <p:cNvCxnSpPr/>
                <p:nvPr/>
              </p:nvCxnSpPr>
              <p:spPr>
                <a:xfrm>
                  <a:off x="8153400" y="3629143"/>
                  <a:ext cx="0" cy="36609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32" name="Straight Arrow Connector 131"/>
            <p:cNvCxnSpPr/>
            <p:nvPr/>
          </p:nvCxnSpPr>
          <p:spPr>
            <a:xfrm>
              <a:off x="4667250" y="4269353"/>
              <a:ext cx="1108872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54" name="TextBox 153"/>
            <p:cNvSpPr txBox="1"/>
            <p:nvPr/>
          </p:nvSpPr>
          <p:spPr>
            <a:xfrm>
              <a:off x="5810250" y="4537173"/>
              <a:ext cx="9818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r-IN" sz="2000" dirty="0" smtClean="0"/>
                <a:t>…</a:t>
              </a:r>
              <a:endParaRPr lang="en-US" sz="2000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826249" y="4537173"/>
              <a:ext cx="1619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r-IN" sz="2000" dirty="0" smtClean="0"/>
                <a:t>…</a:t>
              </a:r>
              <a:endParaRPr lang="en-US" sz="2000" dirty="0"/>
            </a:p>
          </p:txBody>
        </p:sp>
      </p:grpSp>
      <p:sp>
        <p:nvSpPr>
          <p:cNvPr id="176" name="Rectangle 175"/>
          <p:cNvSpPr/>
          <p:nvPr/>
        </p:nvSpPr>
        <p:spPr>
          <a:xfrm>
            <a:off x="8201025" y="4069298"/>
            <a:ext cx="255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660066"/>
                </a:solidFill>
              </a:rPr>
              <a:t>’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075" y="2527300"/>
            <a:ext cx="5003800" cy="1267001"/>
          </a:xfrm>
          <a:prstGeom prst="rect">
            <a:avLst/>
          </a:prstGeom>
          <a:solidFill>
            <a:schemeClr val="accent3">
              <a:lumMod val="20000"/>
              <a:lumOff val="80000"/>
              <a:alpha val="16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2" name="Group 171"/>
          <p:cNvGrpSpPr/>
          <p:nvPr/>
        </p:nvGrpSpPr>
        <p:grpSpPr>
          <a:xfrm>
            <a:off x="1698735" y="2527300"/>
            <a:ext cx="1382713" cy="552450"/>
            <a:chOff x="1420813" y="2527300"/>
            <a:chExt cx="1382713" cy="552450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51076" y="2527300"/>
              <a:ext cx="552450" cy="55245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0813" y="2527300"/>
              <a:ext cx="552450" cy="552450"/>
            </a:xfrm>
            <a:prstGeom prst="rect">
              <a:avLst/>
            </a:prstGeom>
          </p:spPr>
        </p:pic>
      </p:grpSp>
      <p:pic>
        <p:nvPicPr>
          <p:cNvPr id="112" name="Picture 1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4050" y="3225139"/>
            <a:ext cx="5524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33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457200" y="4382890"/>
            <a:ext cx="8229600" cy="2297273"/>
            <a:chOff x="457200" y="4148922"/>
            <a:chExt cx="8229600" cy="2297273"/>
          </a:xfrm>
        </p:grpSpPr>
        <p:pic>
          <p:nvPicPr>
            <p:cNvPr id="32" name="Content Placeholder 30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t="59" b="-1"/>
            <a:stretch/>
          </p:blipFill>
          <p:spPr>
            <a:xfrm>
              <a:off x="6236634" y="4148922"/>
              <a:ext cx="2450166" cy="2297273"/>
            </a:xfrm>
            <a:prstGeom prst="rect">
              <a:avLst/>
            </a:prstGeom>
          </p:spPr>
        </p:pic>
        <p:pic>
          <p:nvPicPr>
            <p:cNvPr id="46" name="Content Placeholder 30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59" b="-1"/>
            <a:stretch/>
          </p:blipFill>
          <p:spPr>
            <a:xfrm>
              <a:off x="457200" y="4148922"/>
              <a:ext cx="2450166" cy="229727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+mn-lt"/>
              </a:rPr>
              <a:t>Composability</a:t>
            </a:r>
            <a:r>
              <a:rPr lang="en-US" dirty="0" smtClean="0">
                <a:latin typeface="+mn-lt"/>
              </a:rPr>
              <a:t> with Global State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E1D1-7359-2549-9C0A-FF3F63EE260C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Shape 928"/>
          <p:cNvSpPr/>
          <p:nvPr/>
        </p:nvSpPr>
        <p:spPr>
          <a:xfrm>
            <a:off x="457200" y="1370618"/>
            <a:ext cx="8229600" cy="801883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fr-CH" sz="2800" b="1" dirty="0"/>
              <a:t>Model </a:t>
            </a:r>
            <a:r>
              <a:rPr lang="en-US" sz="2800" b="1" dirty="0">
                <a:solidFill>
                  <a:srgbClr val="000000"/>
                </a:solidFill>
              </a:rPr>
              <a:t>𝓖</a:t>
            </a:r>
            <a:r>
              <a:rPr lang="en-US" sz="2800" b="1" baseline="-25000" dirty="0" err="1">
                <a:solidFill>
                  <a:srgbClr val="000000"/>
                </a:solidFill>
              </a:rPr>
              <a:t>att</a:t>
            </a:r>
            <a:r>
              <a:rPr lang="en-US" sz="2800" b="1" dirty="0">
                <a:solidFill>
                  <a:srgbClr val="000000"/>
                </a:solidFill>
              </a:rPr>
              <a:t> as </a:t>
            </a:r>
            <a:r>
              <a:rPr lang="en-US" sz="2800" b="1" i="1" dirty="0">
                <a:solidFill>
                  <a:srgbClr val="000000"/>
                </a:solidFill>
              </a:rPr>
              <a:t>global </a:t>
            </a:r>
            <a:r>
              <a:rPr lang="en-US" sz="2800" b="1" dirty="0">
                <a:solidFill>
                  <a:srgbClr val="000000"/>
                </a:solidFill>
              </a:rPr>
              <a:t>ideal functionality </a:t>
            </a:r>
            <a:r>
              <a:rPr lang="en-US" sz="2400" b="1" dirty="0">
                <a:solidFill>
                  <a:srgbClr val="800000"/>
                </a:solidFill>
              </a:rPr>
              <a:t>[CDPW’07]</a:t>
            </a:r>
            <a:r>
              <a:rPr lang="en-US" sz="2400" b="1" i="1" dirty="0">
                <a:solidFill>
                  <a:srgbClr val="000000"/>
                </a:solidFill>
              </a:rPr>
              <a:t> </a:t>
            </a:r>
            <a:endParaRPr lang="fr-CH" sz="2400" b="1" i="1" dirty="0"/>
          </a:p>
        </p:txBody>
      </p:sp>
      <p:grpSp>
        <p:nvGrpSpPr>
          <p:cNvPr id="53" name="Group 52"/>
          <p:cNvGrpSpPr/>
          <p:nvPr/>
        </p:nvGrpSpPr>
        <p:grpSpPr>
          <a:xfrm>
            <a:off x="1587355" y="3842731"/>
            <a:ext cx="5864859" cy="1356542"/>
            <a:chOff x="1587355" y="3842731"/>
            <a:chExt cx="5864859" cy="1356542"/>
          </a:xfrm>
        </p:grpSpPr>
        <p:grpSp>
          <p:nvGrpSpPr>
            <p:cNvPr id="54" name="Group 53"/>
            <p:cNvGrpSpPr/>
            <p:nvPr/>
          </p:nvGrpSpPr>
          <p:grpSpPr>
            <a:xfrm>
              <a:off x="1587355" y="4382890"/>
              <a:ext cx="5864859" cy="263936"/>
              <a:chOff x="1587355" y="3537110"/>
              <a:chExt cx="5864859" cy="263936"/>
            </a:xfrm>
          </p:grpSpPr>
          <p:sp>
            <p:nvSpPr>
              <p:cNvPr id="60" name="Bent Arrow 59"/>
              <p:cNvSpPr/>
              <p:nvPr/>
            </p:nvSpPr>
            <p:spPr>
              <a:xfrm rot="5400000">
                <a:off x="6394986" y="2743817"/>
                <a:ext cx="263934" cy="1850523"/>
              </a:xfrm>
              <a:prstGeom prst="bentArrow">
                <a:avLst>
                  <a:gd name="adj1" fmla="val 32737"/>
                  <a:gd name="adj2" fmla="val 35314"/>
                  <a:gd name="adj3" fmla="val 25000"/>
                  <a:gd name="adj4" fmla="val 43750"/>
                </a:avLst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Bent Arrow 60"/>
              <p:cNvSpPr/>
              <p:nvPr/>
            </p:nvSpPr>
            <p:spPr>
              <a:xfrm rot="5400000" flipV="1">
                <a:off x="2441220" y="2683245"/>
                <a:ext cx="263933" cy="1971663"/>
              </a:xfrm>
              <a:prstGeom prst="bentArrow">
                <a:avLst>
                  <a:gd name="adj1" fmla="val 32737"/>
                  <a:gd name="adj2" fmla="val 34209"/>
                  <a:gd name="adj3" fmla="val 25000"/>
                  <a:gd name="adj4" fmla="val 46329"/>
                </a:avLst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4916" y="3842731"/>
              <a:ext cx="552450" cy="552450"/>
            </a:xfrm>
            <a:prstGeom prst="rect">
              <a:avLst/>
            </a:prstGeom>
          </p:spPr>
        </p:pic>
        <p:grpSp>
          <p:nvGrpSpPr>
            <p:cNvPr id="56" name="Group 55"/>
            <p:cNvGrpSpPr/>
            <p:nvPr/>
          </p:nvGrpSpPr>
          <p:grpSpPr>
            <a:xfrm>
              <a:off x="3559016" y="4118956"/>
              <a:ext cx="2042675" cy="1080317"/>
              <a:chOff x="3559017" y="3578798"/>
              <a:chExt cx="2042675" cy="1080317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3559017" y="3578798"/>
                <a:ext cx="2042675" cy="101767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b="1" dirty="0" smtClean="0">
                    <a:solidFill>
                      <a:srgbClr val="000000"/>
                    </a:solidFill>
                  </a:rPr>
                  <a:t>𝓖</a:t>
                </a:r>
                <a:r>
                  <a:rPr lang="en-US" sz="2400" b="1" baseline="-25000" dirty="0" err="1" smtClean="0">
                    <a:solidFill>
                      <a:srgbClr val="000000"/>
                    </a:solidFill>
                  </a:rPr>
                  <a:t>att</a:t>
                </a:r>
                <a:r>
                  <a:rPr lang="en-US" sz="2400" b="1" dirty="0" smtClean="0">
                    <a:solidFill>
                      <a:srgbClr val="000000"/>
                    </a:solidFill>
                  </a:rPr>
                  <a:t>[</a:t>
                </a:r>
                <a:r>
                  <a:rPr lang="en-US" sz="2400" b="1" dirty="0" err="1" smtClean="0">
                    <a:solidFill>
                      <a:srgbClr val="000000"/>
                    </a:solidFill>
                  </a:rPr>
                  <a:t>Σ</a:t>
                </a:r>
                <a:r>
                  <a:rPr lang="en-US" sz="2400" b="1" dirty="0" smtClean="0">
                    <a:solidFill>
                      <a:srgbClr val="000000"/>
                    </a:solidFill>
                  </a:rPr>
                  <a:t>, </a:t>
                </a:r>
                <a:r>
                  <a:rPr lang="en-US" sz="2400" b="1" dirty="0" err="1" smtClean="0">
                    <a:solidFill>
                      <a:srgbClr val="000000"/>
                    </a:solidFill>
                  </a:rPr>
                  <a:t>reg</a:t>
                </a:r>
                <a:r>
                  <a:rPr lang="en-US" sz="2400" b="1" dirty="0" smtClean="0">
                    <a:solidFill>
                      <a:srgbClr val="000000"/>
                    </a:solidFill>
                  </a:rPr>
                  <a:t>]</a:t>
                </a:r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06218" y="4106665"/>
                <a:ext cx="552450" cy="552450"/>
              </a:xfrm>
              <a:prstGeom prst="rect">
                <a:avLst/>
              </a:prstGeom>
            </p:spPr>
          </p:pic>
        </p:grp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36634" y="3842731"/>
              <a:ext cx="552450" cy="552450"/>
            </a:xfrm>
            <a:prstGeom prst="rect">
              <a:avLst/>
            </a:prstGeom>
          </p:spPr>
        </p:pic>
      </p:grpSp>
      <p:sp>
        <p:nvSpPr>
          <p:cNvPr id="17" name="Shape 1138"/>
          <p:cNvSpPr/>
          <p:nvPr/>
        </p:nvSpPr>
        <p:spPr>
          <a:xfrm>
            <a:off x="457200" y="2473309"/>
            <a:ext cx="8229600" cy="120323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2800" dirty="0"/>
              <a:t>Attestation key is </a:t>
            </a:r>
            <a:r>
              <a:rPr lang="en-US" sz="2800" b="1" i="1" dirty="0">
                <a:solidFill>
                  <a:srgbClr val="008000"/>
                </a:solidFill>
              </a:rPr>
              <a:t>shared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/>
              <a:t>across protocols</a:t>
            </a:r>
            <a:endParaRPr lang="fr-CH" sz="28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426740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+mn-lt"/>
              </a:rPr>
              <a:t>Composability</a:t>
            </a:r>
            <a:r>
              <a:rPr lang="en-US" dirty="0" smtClean="0">
                <a:latin typeface="+mn-lt"/>
              </a:rPr>
              <a:t> with Global State</a:t>
            </a:r>
            <a:endParaRPr lang="en-US" dirty="0">
              <a:latin typeface="+mn-lt"/>
            </a:endParaRPr>
          </a:p>
        </p:txBody>
      </p:sp>
      <p:sp>
        <p:nvSpPr>
          <p:cNvPr id="49" name="Shape 928"/>
          <p:cNvSpPr/>
          <p:nvPr/>
        </p:nvSpPr>
        <p:spPr>
          <a:xfrm>
            <a:off x="457200" y="1370618"/>
            <a:ext cx="8229600" cy="801883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fr-CH" sz="2800" b="1" dirty="0"/>
              <a:t>Model </a:t>
            </a:r>
            <a:r>
              <a:rPr lang="en-US" sz="2800" b="1" dirty="0">
                <a:solidFill>
                  <a:srgbClr val="000000"/>
                </a:solidFill>
              </a:rPr>
              <a:t>𝓖</a:t>
            </a:r>
            <a:r>
              <a:rPr lang="en-US" sz="2800" b="1" baseline="-25000" dirty="0" err="1">
                <a:solidFill>
                  <a:srgbClr val="000000"/>
                </a:solidFill>
              </a:rPr>
              <a:t>att</a:t>
            </a:r>
            <a:r>
              <a:rPr lang="en-US" sz="2800" b="1" dirty="0">
                <a:solidFill>
                  <a:srgbClr val="000000"/>
                </a:solidFill>
              </a:rPr>
              <a:t> as </a:t>
            </a:r>
            <a:r>
              <a:rPr lang="en-US" sz="2800" b="1" i="1" dirty="0">
                <a:solidFill>
                  <a:srgbClr val="000000"/>
                </a:solidFill>
              </a:rPr>
              <a:t>global </a:t>
            </a:r>
            <a:r>
              <a:rPr lang="en-US" sz="2800" b="1" dirty="0">
                <a:solidFill>
                  <a:srgbClr val="000000"/>
                </a:solidFill>
              </a:rPr>
              <a:t>ideal functionality </a:t>
            </a:r>
            <a:r>
              <a:rPr lang="en-US" sz="2400" b="1" dirty="0">
                <a:solidFill>
                  <a:srgbClr val="800000"/>
                </a:solidFill>
              </a:rPr>
              <a:t>[CDPW’07]</a:t>
            </a:r>
            <a:r>
              <a:rPr lang="en-US" sz="2400" b="1" i="1" dirty="0">
                <a:solidFill>
                  <a:srgbClr val="000000"/>
                </a:solidFill>
              </a:rPr>
              <a:t> </a:t>
            </a:r>
            <a:endParaRPr lang="fr-CH" sz="2400" b="1" i="1" dirty="0"/>
          </a:p>
        </p:txBody>
      </p:sp>
      <p:grpSp>
        <p:nvGrpSpPr>
          <p:cNvPr id="75" name="Group 74"/>
          <p:cNvGrpSpPr/>
          <p:nvPr/>
        </p:nvGrpSpPr>
        <p:grpSpPr>
          <a:xfrm>
            <a:off x="457200" y="4382890"/>
            <a:ext cx="8229600" cy="2297273"/>
            <a:chOff x="457200" y="4148922"/>
            <a:chExt cx="8229600" cy="2297273"/>
          </a:xfrm>
        </p:grpSpPr>
        <p:pic>
          <p:nvPicPr>
            <p:cNvPr id="76" name="Content Placeholder 30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t="59" b="-1"/>
            <a:stretch/>
          </p:blipFill>
          <p:spPr>
            <a:xfrm>
              <a:off x="6236634" y="4148922"/>
              <a:ext cx="2450166" cy="2297273"/>
            </a:xfrm>
            <a:prstGeom prst="rect">
              <a:avLst/>
            </a:prstGeom>
          </p:spPr>
        </p:pic>
        <p:pic>
          <p:nvPicPr>
            <p:cNvPr id="77" name="Content Placeholder 30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59" b="-1"/>
            <a:stretch/>
          </p:blipFill>
          <p:spPr>
            <a:xfrm>
              <a:off x="457200" y="4148922"/>
              <a:ext cx="2450166" cy="2297273"/>
            </a:xfrm>
            <a:prstGeom prst="rect">
              <a:avLst/>
            </a:prstGeom>
          </p:spPr>
        </p:pic>
      </p:grpSp>
      <p:sp>
        <p:nvSpPr>
          <p:cNvPr id="12" name="Curved Up Arrow 11"/>
          <p:cNvSpPr/>
          <p:nvPr/>
        </p:nvSpPr>
        <p:spPr>
          <a:xfrm rot="17990903">
            <a:off x="2152032" y="5831635"/>
            <a:ext cx="999988" cy="428894"/>
          </a:xfrm>
          <a:prstGeom prst="curvedUpArrow">
            <a:avLst>
              <a:gd name="adj1" fmla="val 16387"/>
              <a:gd name="adj2" fmla="val 34650"/>
              <a:gd name="adj3" fmla="val 1841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01956" y="5898332"/>
            <a:ext cx="430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σ</a:t>
            </a:r>
            <a:endParaRPr lang="en-US" sz="3600" dirty="0"/>
          </a:p>
        </p:txBody>
      </p:sp>
      <p:cxnSp>
        <p:nvCxnSpPr>
          <p:cNvPr id="30" name="Straight Arrow Connector 29"/>
          <p:cNvCxnSpPr>
            <a:stCxn id="77" idx="3"/>
          </p:cNvCxnSpPr>
          <p:nvPr/>
        </p:nvCxnSpPr>
        <p:spPr>
          <a:xfrm>
            <a:off x="2907366" y="5531527"/>
            <a:ext cx="3492181" cy="0"/>
          </a:xfrm>
          <a:prstGeom prst="straightConnector1">
            <a:avLst/>
          </a:prstGeom>
          <a:ln w="57150" cmpd="sng">
            <a:solidFill>
              <a:srgbClr val="FF6600"/>
            </a:solidFill>
            <a:prstDash val="dash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1587355" y="3842731"/>
            <a:ext cx="5864859" cy="1356542"/>
            <a:chOff x="1587355" y="3842731"/>
            <a:chExt cx="5864859" cy="1356542"/>
          </a:xfrm>
        </p:grpSpPr>
        <p:grpSp>
          <p:nvGrpSpPr>
            <p:cNvPr id="85" name="Group 84"/>
            <p:cNvGrpSpPr/>
            <p:nvPr/>
          </p:nvGrpSpPr>
          <p:grpSpPr>
            <a:xfrm>
              <a:off x="1587355" y="4382890"/>
              <a:ext cx="5864859" cy="263936"/>
              <a:chOff x="1587355" y="3537110"/>
              <a:chExt cx="5864859" cy="263936"/>
            </a:xfrm>
          </p:grpSpPr>
          <p:sp>
            <p:nvSpPr>
              <p:cNvPr id="86" name="Bent Arrow 85"/>
              <p:cNvSpPr/>
              <p:nvPr/>
            </p:nvSpPr>
            <p:spPr>
              <a:xfrm rot="5400000">
                <a:off x="6394986" y="2743817"/>
                <a:ext cx="263934" cy="1850523"/>
              </a:xfrm>
              <a:prstGeom prst="bentArrow">
                <a:avLst>
                  <a:gd name="adj1" fmla="val 32737"/>
                  <a:gd name="adj2" fmla="val 35314"/>
                  <a:gd name="adj3" fmla="val 25000"/>
                  <a:gd name="adj4" fmla="val 43750"/>
                </a:avLst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Bent Arrow 86"/>
              <p:cNvSpPr/>
              <p:nvPr/>
            </p:nvSpPr>
            <p:spPr>
              <a:xfrm rot="5400000" flipV="1">
                <a:off x="2441220" y="2683245"/>
                <a:ext cx="263933" cy="1971663"/>
              </a:xfrm>
              <a:prstGeom prst="bentArrow">
                <a:avLst>
                  <a:gd name="adj1" fmla="val 32737"/>
                  <a:gd name="adj2" fmla="val 34209"/>
                  <a:gd name="adj3" fmla="val 25000"/>
                  <a:gd name="adj4" fmla="val 46329"/>
                </a:avLst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4916" y="3842731"/>
              <a:ext cx="552450" cy="552450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3559016" y="4118956"/>
              <a:ext cx="2042675" cy="1080317"/>
              <a:chOff x="3559017" y="3578798"/>
              <a:chExt cx="2042675" cy="1080317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3559017" y="3578798"/>
                <a:ext cx="2042675" cy="101767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b="1" dirty="0" smtClean="0">
                    <a:solidFill>
                      <a:srgbClr val="000000"/>
                    </a:solidFill>
                  </a:rPr>
                  <a:t>𝓖</a:t>
                </a:r>
                <a:r>
                  <a:rPr lang="en-US" sz="2400" b="1" baseline="-25000" dirty="0" err="1" smtClean="0">
                    <a:solidFill>
                      <a:srgbClr val="000000"/>
                    </a:solidFill>
                  </a:rPr>
                  <a:t>att</a:t>
                </a:r>
                <a:r>
                  <a:rPr lang="en-US" sz="2400" b="1" dirty="0" smtClean="0">
                    <a:solidFill>
                      <a:srgbClr val="000000"/>
                    </a:solidFill>
                  </a:rPr>
                  <a:t>[</a:t>
                </a:r>
                <a:r>
                  <a:rPr lang="en-US" sz="2400" b="1" dirty="0" err="1" smtClean="0">
                    <a:solidFill>
                      <a:srgbClr val="000000"/>
                    </a:solidFill>
                  </a:rPr>
                  <a:t>Σ</a:t>
                </a:r>
                <a:r>
                  <a:rPr lang="en-US" sz="2400" b="1" dirty="0" smtClean="0">
                    <a:solidFill>
                      <a:srgbClr val="000000"/>
                    </a:solidFill>
                  </a:rPr>
                  <a:t>, </a:t>
                </a:r>
                <a:r>
                  <a:rPr lang="en-US" sz="2400" b="1" dirty="0" err="1" smtClean="0">
                    <a:solidFill>
                      <a:srgbClr val="000000"/>
                    </a:solidFill>
                  </a:rPr>
                  <a:t>reg</a:t>
                </a:r>
                <a:r>
                  <a:rPr lang="en-US" sz="2400" b="1" dirty="0" smtClean="0">
                    <a:solidFill>
                      <a:srgbClr val="000000"/>
                    </a:solidFill>
                  </a:rPr>
                  <a:t>]</a:t>
                </a:r>
              </a:p>
            </p:txBody>
          </p:sp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06218" y="4106665"/>
                <a:ext cx="552450" cy="552450"/>
              </a:xfrm>
              <a:prstGeom prst="rect">
                <a:avLst/>
              </a:prstGeom>
            </p:spPr>
          </p:pic>
        </p:grpSp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36634" y="3842731"/>
              <a:ext cx="552450" cy="552450"/>
            </a:xfrm>
            <a:prstGeom prst="rect">
              <a:avLst/>
            </a:prstGeom>
          </p:spPr>
        </p:pic>
      </p:grpSp>
      <p:sp>
        <p:nvSpPr>
          <p:cNvPr id="96" name="Shape 1138"/>
          <p:cNvSpPr/>
          <p:nvPr/>
        </p:nvSpPr>
        <p:spPr>
          <a:xfrm>
            <a:off x="457200" y="2473309"/>
            <a:ext cx="8229600" cy="120323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fr-CH" sz="3200" b="1" dirty="0" smtClean="0"/>
              <a:t>Example of concrete security issue:</a:t>
            </a:r>
            <a:br>
              <a:rPr lang="fr-CH" sz="3200" b="1" dirty="0" smtClean="0"/>
            </a:br>
            <a:endParaRPr lang="fr-CH" sz="800" b="1" dirty="0" smtClean="0"/>
          </a:p>
          <a:p>
            <a:pPr algn="ctr"/>
            <a:r>
              <a:rPr lang="fr-CH" sz="2800" i="1" dirty="0" smtClean="0">
                <a:solidFill>
                  <a:srgbClr val="800000"/>
                </a:solidFill>
              </a:rPr>
              <a:t>Non-deniability </a:t>
            </a:r>
            <a:r>
              <a:rPr lang="fr-CH" sz="2800" dirty="0" smtClean="0"/>
              <a:t>for parties in </a:t>
            </a:r>
            <a:r>
              <a:rPr lang="fr-CH" sz="2800" b="1" dirty="0" smtClean="0"/>
              <a:t>reg</a:t>
            </a:r>
            <a:endParaRPr lang="en" sz="2800" b="1" dirty="0"/>
          </a:p>
        </p:txBody>
      </p:sp>
      <p:sp>
        <p:nvSpPr>
          <p:cNvPr id="3" name="Oval 2"/>
          <p:cNvSpPr/>
          <p:nvPr/>
        </p:nvSpPr>
        <p:spPr>
          <a:xfrm>
            <a:off x="1921009" y="6049578"/>
            <a:ext cx="312876" cy="317250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59800" y="6046082"/>
            <a:ext cx="584200" cy="811918"/>
          </a:xfrm>
        </p:spPr>
        <p:txBody>
          <a:bodyPr/>
          <a:lstStyle/>
          <a:p>
            <a:fld id="{D6C0E1D1-7359-2549-9C0A-FF3F63EE260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279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15955</TotalTime>
  <Words>1409</Words>
  <Application>Microsoft Macintosh PowerPoint</Application>
  <PresentationFormat>On-screen Show (4:3)</PresentationFormat>
  <Paragraphs>294</Paragraphs>
  <Slides>26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Formal Abstractions for Attested Execution Secure Processors </vt:lpstr>
      <vt:lpstr>PowerPoint Presentation</vt:lpstr>
      <vt:lpstr>PowerPoint Presentation</vt:lpstr>
      <vt:lpstr>PowerPoint Presentation</vt:lpstr>
      <vt:lpstr>Attested Execution</vt:lpstr>
      <vt:lpstr>Why Ideal Abstractions?</vt:lpstr>
      <vt:lpstr>Formal Model</vt:lpstr>
      <vt:lpstr>Composability with Global State</vt:lpstr>
      <vt:lpstr>Composability with Global State</vt:lpstr>
      <vt:lpstr>PowerPoint Presentation</vt:lpstr>
      <vt:lpstr>PowerPoint Presentation</vt:lpstr>
      <vt:lpstr>PowerPoint Presentation</vt:lpstr>
      <vt:lpstr>Consider 2PC</vt:lpstr>
      <vt:lpstr>Consider 2PC</vt:lpstr>
      <vt:lpstr>Consider 2PC</vt:lpstr>
      <vt:lpstr>Issue: non-deniability </vt:lpstr>
      <vt:lpstr>PowerPoint Presentation</vt:lpstr>
      <vt:lpstr>What if we really really want to use a single trusted processor?</vt:lpstr>
      <vt:lpstr>What if we really really want to use a single trusted processor?</vt:lpstr>
      <vt:lpstr>What if we really really want to use a single trusted processor?</vt:lpstr>
      <vt:lpstr>Fair 2PC?</vt:lpstr>
      <vt:lpstr>PowerPoint Presentation</vt:lpstr>
      <vt:lpstr>PowerPoint Presentation</vt:lpstr>
      <vt:lpstr>PowerPoint Presentation</vt:lpstr>
      <vt:lpstr>What next?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Formal Abstractions for Attested Execution Secure Processors </dc:title>
  <dc:creator>Florian Tramèr</dc:creator>
  <cp:lastModifiedBy>Florian Tramèr</cp:lastModifiedBy>
  <cp:revision>703</cp:revision>
  <dcterms:created xsi:type="dcterms:W3CDTF">2017-04-13T21:51:28Z</dcterms:created>
  <dcterms:modified xsi:type="dcterms:W3CDTF">2017-05-21T18:48:00Z</dcterms:modified>
</cp:coreProperties>
</file>