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5.xml" ContentType="application/vnd.openxmlformats-officedocument.presentationml.notesSlide+xml"/>
  <Override PartName="/ppt/tags/tag8.xml" ContentType="application/vnd.openxmlformats-officedocument.presentationml.tags+xml"/>
  <Override PartName="/ppt/notesSlides/notesSlide56.xml" ContentType="application/vnd.openxmlformats-officedocument.presentationml.notesSlide+xml"/>
  <Override PartName="/ppt/tags/tag9.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0.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7"/>
  </p:notesMasterIdLst>
  <p:sldIdLst>
    <p:sldId id="256" r:id="rId2"/>
    <p:sldId id="394" r:id="rId3"/>
    <p:sldId id="499" r:id="rId4"/>
    <p:sldId id="647" r:id="rId5"/>
    <p:sldId id="648" r:id="rId6"/>
    <p:sldId id="649" r:id="rId7"/>
    <p:sldId id="531" r:id="rId8"/>
    <p:sldId id="709" r:id="rId9"/>
    <p:sldId id="814" r:id="rId10"/>
    <p:sldId id="815" r:id="rId11"/>
    <p:sldId id="754" r:id="rId12"/>
    <p:sldId id="782" r:id="rId13"/>
    <p:sldId id="795" r:id="rId14"/>
    <p:sldId id="838" r:id="rId15"/>
    <p:sldId id="356" r:id="rId16"/>
    <p:sldId id="397" r:id="rId17"/>
    <p:sldId id="703" r:id="rId18"/>
    <p:sldId id="719" r:id="rId19"/>
    <p:sldId id="684" r:id="rId20"/>
    <p:sldId id="463" r:id="rId21"/>
    <p:sldId id="685" r:id="rId22"/>
    <p:sldId id="464" r:id="rId23"/>
    <p:sldId id="683" r:id="rId24"/>
    <p:sldId id="627" r:id="rId25"/>
    <p:sldId id="595" r:id="rId26"/>
    <p:sldId id="702" r:id="rId27"/>
    <p:sldId id="796" r:id="rId28"/>
    <p:sldId id="797" r:id="rId29"/>
    <p:sldId id="730" r:id="rId30"/>
    <p:sldId id="804" r:id="rId31"/>
    <p:sldId id="806" r:id="rId32"/>
    <p:sldId id="807" r:id="rId33"/>
    <p:sldId id="808" r:id="rId34"/>
    <p:sldId id="786" r:id="rId35"/>
    <p:sldId id="809" r:id="rId36"/>
    <p:sldId id="811" r:id="rId37"/>
    <p:sldId id="836" r:id="rId38"/>
    <p:sldId id="837" r:id="rId39"/>
    <p:sldId id="835" r:id="rId40"/>
    <p:sldId id="812" r:id="rId41"/>
    <p:sldId id="801" r:id="rId42"/>
    <p:sldId id="798" r:id="rId43"/>
    <p:sldId id="755" r:id="rId44"/>
    <p:sldId id="381" r:id="rId45"/>
    <p:sldId id="455" r:id="rId46"/>
    <p:sldId id="646" r:id="rId47"/>
    <p:sldId id="766" r:id="rId48"/>
    <p:sldId id="559" r:id="rId49"/>
    <p:sldId id="540" r:id="rId50"/>
    <p:sldId id="775" r:id="rId51"/>
    <p:sldId id="829" r:id="rId52"/>
    <p:sldId id="768" r:id="rId53"/>
    <p:sldId id="825" r:id="rId54"/>
    <p:sldId id="772" r:id="rId55"/>
    <p:sldId id="834" r:id="rId56"/>
    <p:sldId id="414" r:id="rId57"/>
    <p:sldId id="640" r:id="rId58"/>
    <p:sldId id="816" r:id="rId59"/>
    <p:sldId id="817" r:id="rId60"/>
    <p:sldId id="819" r:id="rId61"/>
    <p:sldId id="821" r:id="rId62"/>
    <p:sldId id="822" r:id="rId63"/>
    <p:sldId id="823" r:id="rId64"/>
    <p:sldId id="818" r:id="rId65"/>
    <p:sldId id="799" r:id="rId66"/>
    <p:sldId id="629" r:id="rId67"/>
    <p:sldId id="504" r:id="rId68"/>
    <p:sldId id="590" r:id="rId69"/>
    <p:sldId id="669" r:id="rId70"/>
    <p:sldId id="439" r:id="rId71"/>
    <p:sldId id="440" r:id="rId72"/>
    <p:sldId id="441" r:id="rId73"/>
    <p:sldId id="442" r:id="rId74"/>
    <p:sldId id="454" r:id="rId75"/>
    <p:sldId id="453" r:id="rId76"/>
    <p:sldId id="444" r:id="rId77"/>
    <p:sldId id="446" r:id="rId78"/>
    <p:sldId id="447" r:id="rId79"/>
    <p:sldId id="673" r:id="rId80"/>
    <p:sldId id="674" r:id="rId81"/>
    <p:sldId id="676" r:id="rId82"/>
    <p:sldId id="451" r:id="rId83"/>
    <p:sldId id="452" r:id="rId84"/>
    <p:sldId id="803" r:id="rId85"/>
    <p:sldId id="800" r:id="rId86"/>
    <p:sldId id="736" r:id="rId87"/>
    <p:sldId id="543" r:id="rId88"/>
    <p:sldId id="564" r:id="rId89"/>
    <p:sldId id="566" r:id="rId90"/>
    <p:sldId id="792" r:id="rId91"/>
    <p:sldId id="737" r:id="rId92"/>
    <p:sldId id="791" r:id="rId93"/>
    <p:sldId id="738" r:id="rId94"/>
    <p:sldId id="793" r:id="rId95"/>
    <p:sldId id="748" r:id="rId96"/>
    <p:sldId id="741" r:id="rId97"/>
    <p:sldId id="739" r:id="rId98"/>
    <p:sldId id="813" r:id="rId99"/>
    <p:sldId id="742" r:id="rId100"/>
    <p:sldId id="743" r:id="rId101"/>
    <p:sldId id="747" r:id="rId102"/>
    <p:sldId id="745" r:id="rId103"/>
    <p:sldId id="746" r:id="rId104"/>
    <p:sldId id="824" r:id="rId105"/>
    <p:sldId id="839"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1"/>
    <a:srgbClr val="E1D4FC"/>
    <a:srgbClr val="CFE3F3"/>
    <a:srgbClr val="B393FF"/>
    <a:srgbClr val="89A458"/>
    <a:srgbClr val="9D8653"/>
    <a:srgbClr val="945200"/>
    <a:srgbClr val="009051"/>
    <a:srgbClr val="1400FF"/>
    <a:srgbClr val="FFF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9"/>
    <p:restoredTop sz="75510"/>
  </p:normalViewPr>
  <p:slideViewPr>
    <p:cSldViewPr snapToGrid="0" snapToObjects="1" showGuides="1">
      <p:cViewPr varScale="1">
        <p:scale>
          <a:sx n="95" d="100"/>
          <a:sy n="95" d="100"/>
        </p:scale>
        <p:origin x="1600" y="176"/>
      </p:cViewPr>
      <p:guideLst>
        <p:guide orient="horz" pos="2160"/>
        <p:guide pos="3795"/>
      </p:guideLst>
    </p:cSldViewPr>
  </p:slideViewPr>
  <p:outlineViewPr>
    <p:cViewPr>
      <p:scale>
        <a:sx n="33" d="100"/>
        <a:sy n="33" d="100"/>
      </p:scale>
      <p:origin x="0" y="-3552"/>
    </p:cViewPr>
  </p:outlineViewPr>
  <p:notesTextViewPr>
    <p:cViewPr>
      <p:scale>
        <a:sx n="1" d="1"/>
        <a:sy n="1" d="1"/>
      </p:scale>
      <p:origin x="0" y="0"/>
    </p:cViewPr>
  </p:notesTextViewPr>
  <p:sorterViewPr>
    <p:cViewPr>
      <p:scale>
        <a:sx n="1" d="1"/>
        <a:sy n="1" d="1"/>
      </p:scale>
      <p:origin x="0" y="0"/>
    </p:cViewPr>
  </p:sorterViewPr>
  <p:notesViewPr>
    <p:cSldViewPr snapToGrid="0" snapToObjects="1" showGuides="1">
      <p:cViewPr varScale="1">
        <p:scale>
          <a:sx n="83" d="100"/>
          <a:sy n="83" d="100"/>
        </p:scale>
        <p:origin x="399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755038369105"/>
          <c:y val="0.16400481502109682"/>
          <c:w val="0.80118163262349229"/>
          <c:h val="0.7597497958038556"/>
        </c:manualLayout>
      </c:layout>
      <c:barChart>
        <c:barDir val="col"/>
        <c:grouping val="clustered"/>
        <c:varyColors val="0"/>
        <c:ser>
          <c:idx val="0"/>
          <c:order val="0"/>
          <c:tx>
            <c:strRef>
              <c:f>Sheet1!$B$1</c:f>
              <c:strCache>
                <c:ptCount val="1"/>
                <c:pt idx="0">
                  <c:v>Accuracy on S1</c:v>
                </c:pt>
              </c:strCache>
            </c:strRef>
          </c:tx>
          <c:spPr>
            <a:solidFill>
              <a:srgbClr val="FF0000"/>
            </a:solidFill>
            <a:ln>
              <a:solidFill>
                <a:srgbClr val="FF0000"/>
              </a:solidFill>
            </a:ln>
            <a:effectLst/>
          </c:spPr>
          <c:invertIfNegative val="0"/>
          <c:dPt>
            <c:idx val="0"/>
            <c:invertIfNegative val="0"/>
            <c:bubble3D val="0"/>
            <c:spPr>
              <a:solidFill>
                <a:srgbClr val="FF0000"/>
              </a:solidFill>
              <a:ln>
                <a:solidFill>
                  <a:srgbClr val="FF0000"/>
                </a:solidFill>
              </a:ln>
              <a:effectLst/>
            </c:spPr>
            <c:extLst>
              <c:ext xmlns:c16="http://schemas.microsoft.com/office/drawing/2014/chart" uri="{C3380CC4-5D6E-409C-BE32-E72D297353CC}">
                <c16:uniqueId val="{00000001-1B85-3D47-A53F-88BC60196E5B}"/>
              </c:ext>
            </c:extLst>
          </c:dPt>
          <c:dLbls>
            <c:delete val="1"/>
          </c:dLbls>
          <c:cat>
            <c:strRef>
              <c:f>Sheet1!$A$2:$A$4</c:f>
              <c:strCache>
                <c:ptCount val="3"/>
                <c:pt idx="0">
                  <c:v>Optimize for S1</c:v>
                </c:pt>
                <c:pt idx="1">
                  <c:v>Optimize for S2</c:v>
                </c:pt>
                <c:pt idx="2">
                  <c:v>Optimize for S1 U S2 U S3</c:v>
                </c:pt>
              </c:strCache>
            </c:strRef>
          </c:cat>
          <c:val>
            <c:numRef>
              <c:f>Sheet1!$B$2:$B$4</c:f>
              <c:numCache>
                <c:formatCode>General</c:formatCode>
                <c:ptCount val="3"/>
                <c:pt idx="0">
                  <c:v>9</c:v>
                </c:pt>
              </c:numCache>
            </c:numRef>
          </c:val>
          <c:extLst>
            <c:ext xmlns:c16="http://schemas.microsoft.com/office/drawing/2014/chart" uri="{C3380CC4-5D6E-409C-BE32-E72D297353CC}">
              <c16:uniqueId val="{00000002-1B85-3D47-A53F-88BC60196E5B}"/>
            </c:ext>
          </c:extLst>
        </c:ser>
        <c:ser>
          <c:idx val="1"/>
          <c:order val="1"/>
          <c:tx>
            <c:strRef>
              <c:f>Sheet1!$C$1</c:f>
              <c:strCache>
                <c:ptCount val="1"/>
                <c:pt idx="0">
                  <c:v>Accuracy on S2</c:v>
                </c:pt>
              </c:strCache>
            </c:strRef>
          </c:tx>
          <c:spPr>
            <a:solidFill>
              <a:srgbClr val="7030A0"/>
            </a:solidFill>
            <a:ln>
              <a:solidFill>
                <a:srgbClr val="7030A0"/>
              </a:solidFill>
            </a:ln>
            <a:effectLst/>
          </c:spPr>
          <c:invertIfNegative val="0"/>
          <c:dLbls>
            <c:delete val="1"/>
          </c:dLbls>
          <c:cat>
            <c:strRef>
              <c:f>Sheet1!$A$2:$A$4</c:f>
              <c:strCache>
                <c:ptCount val="3"/>
                <c:pt idx="0">
                  <c:v>Optimize for S1</c:v>
                </c:pt>
                <c:pt idx="1">
                  <c:v>Optimize for S2</c:v>
                </c:pt>
                <c:pt idx="2">
                  <c:v>Optimize for S1 U S2 U S3</c:v>
                </c:pt>
              </c:strCache>
            </c:strRef>
          </c:cat>
          <c:val>
            <c:numRef>
              <c:f>Sheet1!$C$2:$C$4</c:f>
              <c:numCache>
                <c:formatCode>General</c:formatCode>
                <c:ptCount val="3"/>
                <c:pt idx="1">
                  <c:v>21</c:v>
                </c:pt>
              </c:numCache>
            </c:numRef>
          </c:val>
          <c:extLst>
            <c:ext xmlns:c16="http://schemas.microsoft.com/office/drawing/2014/chart" uri="{C3380CC4-5D6E-409C-BE32-E72D297353CC}">
              <c16:uniqueId val="{00000004-1B85-3D47-A53F-88BC60196E5B}"/>
            </c:ext>
          </c:extLst>
        </c:ser>
        <c:ser>
          <c:idx val="2"/>
          <c:order val="2"/>
          <c:tx>
            <c:strRef>
              <c:f>Sheet1!$D$1</c:f>
              <c:strCache>
                <c:ptCount val="1"/>
                <c:pt idx="0">
                  <c:v>Column1</c:v>
                </c:pt>
              </c:strCache>
            </c:strRef>
          </c:tx>
          <c:spPr>
            <a:solidFill>
              <a:srgbClr val="7030A0"/>
            </a:solidFill>
            <a:ln>
              <a:noFill/>
            </a:ln>
            <a:effectLst/>
          </c:spPr>
          <c:invertIfNegative val="0"/>
          <c:dPt>
            <c:idx val="2"/>
            <c:invertIfNegative val="0"/>
            <c:bubble3D val="0"/>
            <c:spPr>
              <a:gradFill flip="none" rotWithShape="1">
                <a:gsLst>
                  <a:gs pos="0">
                    <a:srgbClr val="FF0000"/>
                  </a:gs>
                  <a:gs pos="35000">
                    <a:srgbClr val="FF0000"/>
                  </a:gs>
                  <a:gs pos="65000">
                    <a:srgbClr val="7030A0"/>
                  </a:gs>
                  <a:gs pos="100000">
                    <a:srgbClr val="7030A0"/>
                  </a:gs>
                </a:gsLst>
                <a:lin ang="13500000" scaled="1"/>
                <a:tileRect/>
              </a:gradFill>
              <a:ln>
                <a:noFill/>
              </a:ln>
              <a:effectLst/>
            </c:spPr>
            <c:extLst>
              <c:ext xmlns:c16="http://schemas.microsoft.com/office/drawing/2014/chart" uri="{C3380CC4-5D6E-409C-BE32-E72D297353CC}">
                <c16:uniqueId val="{00000006-1B85-3D47-A53F-88BC60196E5B}"/>
              </c:ext>
            </c:extLst>
          </c:dPt>
          <c:dLbls>
            <c:delete val="1"/>
          </c:dLbls>
          <c:cat>
            <c:strRef>
              <c:f>Sheet1!$A$2:$A$4</c:f>
              <c:strCache>
                <c:ptCount val="3"/>
                <c:pt idx="0">
                  <c:v>Optimize for S1</c:v>
                </c:pt>
                <c:pt idx="1">
                  <c:v>Optimize for S2</c:v>
                </c:pt>
                <c:pt idx="2">
                  <c:v>Optimize for S1 U S2 U S3</c:v>
                </c:pt>
              </c:strCache>
            </c:strRef>
          </c:cat>
          <c:val>
            <c:numRef>
              <c:f>Sheet1!$D$2:$D$4</c:f>
              <c:numCache>
                <c:formatCode>General</c:formatCode>
                <c:ptCount val="3"/>
                <c:pt idx="2">
                  <c:v>48</c:v>
                </c:pt>
              </c:numCache>
            </c:numRef>
          </c:val>
          <c:extLst>
            <c:ext xmlns:c16="http://schemas.microsoft.com/office/drawing/2014/chart" uri="{C3380CC4-5D6E-409C-BE32-E72D297353CC}">
              <c16:uniqueId val="{00000007-1B85-3D47-A53F-88BC60196E5B}"/>
            </c:ext>
          </c:extLst>
        </c:ser>
        <c:dLbls>
          <c:dLblPos val="outEnd"/>
          <c:showLegendKey val="0"/>
          <c:showVal val="1"/>
          <c:showCatName val="0"/>
          <c:showSerName val="0"/>
          <c:showPercent val="0"/>
          <c:showBubbleSize val="0"/>
        </c:dLbls>
        <c:gapWidth val="182"/>
        <c:axId val="758139296"/>
        <c:axId val="858633696"/>
      </c:barChart>
      <c:catAx>
        <c:axId val="758139296"/>
        <c:scaling>
          <c:orientation val="minMax"/>
        </c:scaling>
        <c:delete val="1"/>
        <c:axPos val="b"/>
        <c:numFmt formatCode="General" sourceLinked="1"/>
        <c:majorTickMark val="none"/>
        <c:minorTickMark val="none"/>
        <c:tickLblPos val="nextTo"/>
        <c:crossAx val="858633696"/>
        <c:crosses val="autoZero"/>
        <c:auto val="1"/>
        <c:lblAlgn val="ctr"/>
        <c:lblOffset val="100"/>
        <c:noMultiLvlLbl val="0"/>
      </c:catAx>
      <c:valAx>
        <c:axId val="858633696"/>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Cambria" panose="02040503050406030204" pitchFamily="18" charset="0"/>
                    <a:ea typeface="+mn-ea"/>
                    <a:cs typeface="+mn-cs"/>
                  </a:defRPr>
                </a:pPr>
                <a:r>
                  <a:rPr lang="en-US" sz="2400" dirty="0">
                    <a:latin typeface="Cambria" panose="02040503050406030204" pitchFamily="18" charset="0"/>
                  </a:rPr>
                  <a:t>MNIST </a:t>
                </a:r>
              </a:p>
              <a:p>
                <a:pPr>
                  <a:defRPr sz="2400">
                    <a:latin typeface="Cambria" panose="02040503050406030204" pitchFamily="18" charset="0"/>
                  </a:defRPr>
                </a:pPr>
                <a:r>
                  <a:rPr lang="en-US" sz="2400" dirty="0">
                    <a:latin typeface="Cambria" panose="02040503050406030204" pitchFamily="18" charset="0"/>
                  </a:rPr>
                  <a:t>Error Rate</a:t>
                </a:r>
                <a:r>
                  <a:rPr lang="en-US" sz="2400" baseline="0" dirty="0">
                    <a:latin typeface="Cambria" panose="02040503050406030204" pitchFamily="18" charset="0"/>
                  </a:rPr>
                  <a:t> (%)</a:t>
                </a:r>
                <a:endParaRPr lang="en-US" sz="2400" dirty="0">
                  <a:latin typeface="Cambria" panose="02040503050406030204" pitchFamily="18" charset="0"/>
                </a:endParaRPr>
              </a:p>
            </c:rich>
          </c:tx>
          <c:layout>
            <c:manualLayout>
              <c:xMode val="edge"/>
              <c:yMode val="edge"/>
              <c:x val="2.9465612002925745E-2"/>
              <c:y val="0.1826962237975843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758139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5:10:04.306"/>
    </inkml:context>
    <inkml:brush xml:id="br0">
      <inkml:brushProperty name="width" value="0.05" units="cm"/>
      <inkml:brushProperty name="height" value="0.05" units="cm"/>
      <inkml:brushProperty name="color" value="#FFFFFF"/>
    </inkml:brush>
  </inkml:definitions>
  <inkml:trace contextRef="#ctx0" brushRef="#br0">16 15 24575,'0'-5'0,"0"1"0,0 1 0,-1 1 0,0 6 0,0-1 0,1 4 0,1-6 0,1 1 0,0-1 0,-1 1 0,0 0 0,1-1 0,1-1 0,-1-1 0,0-1 0,-1-1 0,0-1 0,-1 1 0,0 0 0,-1 1 0,-1 1 0,-1 1 0,0 0 0,1 1 0,0-1 0,1 3 0,-2-1 0,2-1 0,-2 2 0,0-3 0,0 2 0,1-1 0,1 1 0,1 1 0,1-1 0,1-1 0,1-1 0,0 0 0,0-1 0,1 0 0,-1 0 0,0 1 0,0-2 0,1 2 0,-1-1 0,0 1 0,0 0 0,0 0 0,-1-2 0,1 2 0,-2-2 0,2 2 0,1 0 0,-1 0 0,0 0 0,0 0 0,0 0 0,0 0 0,0 0 0,0 0 0,0 0 0,0 0 0,0 0 0,0 0 0,0 0 0,0 0 0,0 0 0,0 0 0,0 0 0,-2 0 0,-5 0 0,0 0 0,-2 0 0,3 0 0,0 0 0,0 0 0,-1 0 0,1 0 0,0 0 0,0 0 0,0 0 0,-1 0 0,1 0 0,0 2 0,0-2 0,0 1 0,1 0 0,1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5:10:26.123"/>
    </inkml:context>
    <inkml:brush xml:id="br0">
      <inkml:brushProperty name="width" value="0.05" units="cm"/>
      <inkml:brushProperty name="height" value="0.05" units="cm"/>
      <inkml:brushProperty name="color" value="#F2FAFF"/>
    </inkml:brush>
  </inkml:definitions>
  <inkml:trace contextRef="#ctx0" brushRef="#br0">43 17 24575,'-5'2'0,"1"-1"0,1-1 0,0 0 0,0 0 0,0 0 0,0 0 0,0 0 0,-2 0 0,2 0 0,-1 0 0,1 0 0,2 0 0,4 0 0,1 0 0,2 0 0,-3 0 0,0 0 0,0 0 0,1-2 0,-1 2 0,0-1 0,0 1 0,0 0 0,0 0 0,1 0 0,-1 0 0,0 0 0,0 0 0,0 0 0,0 0 0,0 0 0,0 0 0,0 0 0,0 0 0,0 0 0,1 0 0,-1 0 0,0-2 0,0 2 0,0-2 0,0 2 0,0 0 0,0 0 0,0 0 0,0 0 0,0 0 0,-1-1 0,0 1 0,0-2 0,1 2 0,0 0 0,-1-1 0,1 0 0,-2 0 0,2 1 0,0 0 0,0 0 0,0 0 0,0 0 0,-1-2 0,1 2 0,-3-3 0,3 3 0,-2-2 0,2 2 0,0 0 0,0 0 0,0 0 0,0 0 0,0 0 0,-3 0 0,-3 0 0,0 0 0,-3 0 0,3 0 0,0 0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3T05:10:46.505"/>
    </inkml:context>
    <inkml:brush xml:id="br0">
      <inkml:brushProperty name="width" value="0.05" units="cm"/>
      <inkml:brushProperty name="height" value="0.05" units="cm"/>
      <inkml:brushProperty name="color" value="#83878B"/>
    </inkml:brush>
  </inkml:definitions>
  <inkml:trace contextRef="#ctx0" brushRef="#br0">12 35 24575,'-3'-3'0,"-1"2"0,4-4 0,-2 4 0,1-1 0,1-1 0,-2 2 0,2-2 0,0-2 0,0 2 0,0-1 0,0 2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5E921-C240-7043-ACDB-E3EC728FAE46}" type="datetimeFigureOut">
              <a:rPr lang="en-US" smtClean="0"/>
              <a:t>4/22/21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13C21-FEE4-F94E-9175-5622269EC441}" type="slidenum">
              <a:rPr lang="en-US" smtClean="0"/>
              <a:t>‹#›</a:t>
            </a:fld>
            <a:endParaRPr lang="en-US"/>
          </a:p>
        </p:txBody>
      </p:sp>
    </p:spTree>
    <p:extLst>
      <p:ext uri="{BB962C8B-B14F-4D97-AF65-F5344CB8AC3E}">
        <p14:creationId xmlns:p14="http://schemas.microsoft.com/office/powerpoint/2010/main" val="3142736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a:t>
            </a:fld>
            <a:endParaRPr lang="en-US"/>
          </a:p>
        </p:txBody>
      </p:sp>
    </p:spTree>
    <p:extLst>
      <p:ext uri="{BB962C8B-B14F-4D97-AF65-F5344CB8AC3E}">
        <p14:creationId xmlns:p14="http://schemas.microsoft.com/office/powerpoint/2010/main" val="2777650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10</a:t>
            </a:fld>
            <a:endParaRPr lang="en-US"/>
          </a:p>
        </p:txBody>
      </p:sp>
    </p:spTree>
    <p:extLst>
      <p:ext uri="{BB962C8B-B14F-4D97-AF65-F5344CB8AC3E}">
        <p14:creationId xmlns:p14="http://schemas.microsoft.com/office/powerpoint/2010/main" val="15273004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100</a:t>
            </a:fld>
            <a:endParaRPr lang="en-US"/>
          </a:p>
        </p:txBody>
      </p:sp>
    </p:spTree>
    <p:extLst>
      <p:ext uri="{BB962C8B-B14F-4D97-AF65-F5344CB8AC3E}">
        <p14:creationId xmlns:p14="http://schemas.microsoft.com/office/powerpoint/2010/main" val="12879133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101</a:t>
            </a:fld>
            <a:endParaRPr lang="en-US"/>
          </a:p>
        </p:txBody>
      </p:sp>
    </p:spTree>
    <p:extLst>
      <p:ext uri="{BB962C8B-B14F-4D97-AF65-F5344CB8AC3E}">
        <p14:creationId xmlns:p14="http://schemas.microsoft.com/office/powerpoint/2010/main" val="40503028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102</a:t>
            </a:fld>
            <a:endParaRPr lang="en-US"/>
          </a:p>
        </p:txBody>
      </p:sp>
    </p:spTree>
    <p:extLst>
      <p:ext uri="{BB962C8B-B14F-4D97-AF65-F5344CB8AC3E}">
        <p14:creationId xmlns:p14="http://schemas.microsoft.com/office/powerpoint/2010/main" val="829040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103</a:t>
            </a:fld>
            <a:endParaRPr lang="en-US"/>
          </a:p>
        </p:txBody>
      </p:sp>
    </p:spTree>
    <p:extLst>
      <p:ext uri="{BB962C8B-B14F-4D97-AF65-F5344CB8AC3E}">
        <p14:creationId xmlns:p14="http://schemas.microsoft.com/office/powerpoint/2010/main" val="2965762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104</a:t>
            </a:fld>
            <a:endParaRPr lang="en-US"/>
          </a:p>
        </p:txBody>
      </p:sp>
    </p:spTree>
    <p:extLst>
      <p:ext uri="{BB962C8B-B14F-4D97-AF65-F5344CB8AC3E}">
        <p14:creationId xmlns:p14="http://schemas.microsoft.com/office/powerpoint/2010/main" val="16400471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105</a:t>
            </a:fld>
            <a:endParaRPr lang="en-US"/>
          </a:p>
        </p:txBody>
      </p:sp>
    </p:spTree>
    <p:extLst>
      <p:ext uri="{BB962C8B-B14F-4D97-AF65-F5344CB8AC3E}">
        <p14:creationId xmlns:p14="http://schemas.microsoft.com/office/powerpoint/2010/main" val="4203170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11</a:t>
            </a:fld>
            <a:endParaRPr lang="en-US"/>
          </a:p>
        </p:txBody>
      </p:sp>
    </p:spTree>
    <p:extLst>
      <p:ext uri="{BB962C8B-B14F-4D97-AF65-F5344CB8AC3E}">
        <p14:creationId xmlns:p14="http://schemas.microsoft.com/office/powerpoint/2010/main" val="116098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12</a:t>
            </a:fld>
            <a:endParaRPr lang="en-US"/>
          </a:p>
        </p:txBody>
      </p:sp>
    </p:spTree>
    <p:extLst>
      <p:ext uri="{BB962C8B-B14F-4D97-AF65-F5344CB8AC3E}">
        <p14:creationId xmlns:p14="http://schemas.microsoft.com/office/powerpoint/2010/main" val="3024648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13</a:t>
            </a:fld>
            <a:endParaRPr lang="en-US"/>
          </a:p>
        </p:txBody>
      </p:sp>
    </p:spTree>
    <p:extLst>
      <p:ext uri="{BB962C8B-B14F-4D97-AF65-F5344CB8AC3E}">
        <p14:creationId xmlns:p14="http://schemas.microsoft.com/office/powerpoint/2010/main" val="2969460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14</a:t>
            </a:fld>
            <a:endParaRPr lang="en-US"/>
          </a:p>
        </p:txBody>
      </p:sp>
    </p:spTree>
    <p:extLst>
      <p:ext uri="{BB962C8B-B14F-4D97-AF65-F5344CB8AC3E}">
        <p14:creationId xmlns:p14="http://schemas.microsoft.com/office/powerpoint/2010/main" val="4050544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15</a:t>
            </a:fld>
            <a:endParaRPr lang="en-US"/>
          </a:p>
        </p:txBody>
      </p:sp>
    </p:spTree>
    <p:extLst>
      <p:ext uri="{BB962C8B-B14F-4D97-AF65-F5344CB8AC3E}">
        <p14:creationId xmlns:p14="http://schemas.microsoft.com/office/powerpoint/2010/main" val="233258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16</a:t>
            </a:fld>
            <a:endParaRPr lang="en-US"/>
          </a:p>
        </p:txBody>
      </p:sp>
    </p:spTree>
    <p:extLst>
      <p:ext uri="{BB962C8B-B14F-4D97-AF65-F5344CB8AC3E}">
        <p14:creationId xmlns:p14="http://schemas.microsoft.com/office/powerpoint/2010/main" val="278323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itchFamily="2" charset="2"/>
              <a:buNone/>
            </a:pPr>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17</a:t>
            </a:fld>
            <a:endParaRPr lang="en-US"/>
          </a:p>
        </p:txBody>
      </p:sp>
    </p:spTree>
    <p:extLst>
      <p:ext uri="{BB962C8B-B14F-4D97-AF65-F5344CB8AC3E}">
        <p14:creationId xmlns:p14="http://schemas.microsoft.com/office/powerpoint/2010/main" val="252489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18</a:t>
            </a:fld>
            <a:endParaRPr lang="en-US"/>
          </a:p>
        </p:txBody>
      </p:sp>
    </p:spTree>
    <p:extLst>
      <p:ext uri="{BB962C8B-B14F-4D97-AF65-F5344CB8AC3E}">
        <p14:creationId xmlns:p14="http://schemas.microsoft.com/office/powerpoint/2010/main" val="1125624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19</a:t>
            </a:fld>
            <a:endParaRPr lang="en-US"/>
          </a:p>
        </p:txBody>
      </p:sp>
    </p:spTree>
    <p:extLst>
      <p:ext uri="{BB962C8B-B14F-4D97-AF65-F5344CB8AC3E}">
        <p14:creationId xmlns:p14="http://schemas.microsoft.com/office/powerpoint/2010/main" val="238357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a:t>
            </a:fld>
            <a:endParaRPr lang="en-US"/>
          </a:p>
        </p:txBody>
      </p:sp>
    </p:spTree>
    <p:extLst>
      <p:ext uri="{BB962C8B-B14F-4D97-AF65-F5344CB8AC3E}">
        <p14:creationId xmlns:p14="http://schemas.microsoft.com/office/powerpoint/2010/main" val="376895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20</a:t>
            </a:fld>
            <a:endParaRPr lang="en-US"/>
          </a:p>
        </p:txBody>
      </p:sp>
    </p:spTree>
    <p:extLst>
      <p:ext uri="{BB962C8B-B14F-4D97-AF65-F5344CB8AC3E}">
        <p14:creationId xmlns:p14="http://schemas.microsoft.com/office/powerpoint/2010/main" val="1096079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21</a:t>
            </a:fld>
            <a:endParaRPr lang="en-US"/>
          </a:p>
        </p:txBody>
      </p:sp>
    </p:spTree>
    <p:extLst>
      <p:ext uri="{BB962C8B-B14F-4D97-AF65-F5344CB8AC3E}">
        <p14:creationId xmlns:p14="http://schemas.microsoft.com/office/powerpoint/2010/main" val="1396777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22</a:t>
            </a:fld>
            <a:endParaRPr lang="en-US"/>
          </a:p>
        </p:txBody>
      </p:sp>
    </p:spTree>
    <p:extLst>
      <p:ext uri="{BB962C8B-B14F-4D97-AF65-F5344CB8AC3E}">
        <p14:creationId xmlns:p14="http://schemas.microsoft.com/office/powerpoint/2010/main" val="2676000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23</a:t>
            </a:fld>
            <a:endParaRPr lang="en-US"/>
          </a:p>
        </p:txBody>
      </p:sp>
    </p:spTree>
    <p:extLst>
      <p:ext uri="{BB962C8B-B14F-4D97-AF65-F5344CB8AC3E}">
        <p14:creationId xmlns:p14="http://schemas.microsoft.com/office/powerpoint/2010/main" val="4036917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24</a:t>
            </a:fld>
            <a:endParaRPr lang="en-US"/>
          </a:p>
        </p:txBody>
      </p:sp>
    </p:spTree>
    <p:extLst>
      <p:ext uri="{BB962C8B-B14F-4D97-AF65-F5344CB8AC3E}">
        <p14:creationId xmlns:p14="http://schemas.microsoft.com/office/powerpoint/2010/main" val="2841308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25</a:t>
            </a:fld>
            <a:endParaRPr lang="en-US"/>
          </a:p>
        </p:txBody>
      </p:sp>
    </p:spTree>
    <p:extLst>
      <p:ext uri="{BB962C8B-B14F-4D97-AF65-F5344CB8AC3E}">
        <p14:creationId xmlns:p14="http://schemas.microsoft.com/office/powerpoint/2010/main" val="2049966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26</a:t>
            </a:fld>
            <a:endParaRPr lang="en-US"/>
          </a:p>
        </p:txBody>
      </p:sp>
    </p:spTree>
    <p:extLst>
      <p:ext uri="{BB962C8B-B14F-4D97-AF65-F5344CB8AC3E}">
        <p14:creationId xmlns:p14="http://schemas.microsoft.com/office/powerpoint/2010/main" val="109664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27</a:t>
            </a:fld>
            <a:endParaRPr lang="en-US"/>
          </a:p>
        </p:txBody>
      </p:sp>
    </p:spTree>
    <p:extLst>
      <p:ext uri="{BB962C8B-B14F-4D97-AF65-F5344CB8AC3E}">
        <p14:creationId xmlns:p14="http://schemas.microsoft.com/office/powerpoint/2010/main" val="2643719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13C21-FEE4-F94E-9175-5622269EC4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892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29</a:t>
            </a:fld>
            <a:endParaRPr lang="en-US"/>
          </a:p>
        </p:txBody>
      </p:sp>
    </p:spTree>
    <p:extLst>
      <p:ext uri="{BB962C8B-B14F-4D97-AF65-F5344CB8AC3E}">
        <p14:creationId xmlns:p14="http://schemas.microsoft.com/office/powerpoint/2010/main" val="1582451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a:t>
            </a:fld>
            <a:endParaRPr lang="en-US"/>
          </a:p>
        </p:txBody>
      </p:sp>
    </p:spTree>
    <p:extLst>
      <p:ext uri="{BB962C8B-B14F-4D97-AF65-F5344CB8AC3E}">
        <p14:creationId xmlns:p14="http://schemas.microsoft.com/office/powerpoint/2010/main" val="3800027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30</a:t>
            </a:fld>
            <a:endParaRPr lang="en-US"/>
          </a:p>
        </p:txBody>
      </p:sp>
    </p:spTree>
    <p:extLst>
      <p:ext uri="{BB962C8B-B14F-4D97-AF65-F5344CB8AC3E}">
        <p14:creationId xmlns:p14="http://schemas.microsoft.com/office/powerpoint/2010/main" val="2672269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31</a:t>
            </a:fld>
            <a:endParaRPr lang="en-US"/>
          </a:p>
        </p:txBody>
      </p:sp>
    </p:spTree>
    <p:extLst>
      <p:ext uri="{BB962C8B-B14F-4D97-AF65-F5344CB8AC3E}">
        <p14:creationId xmlns:p14="http://schemas.microsoft.com/office/powerpoint/2010/main" val="4172144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32</a:t>
            </a:fld>
            <a:endParaRPr lang="en-US"/>
          </a:p>
        </p:txBody>
      </p:sp>
    </p:spTree>
    <p:extLst>
      <p:ext uri="{BB962C8B-B14F-4D97-AF65-F5344CB8AC3E}">
        <p14:creationId xmlns:p14="http://schemas.microsoft.com/office/powerpoint/2010/main" val="1657725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33</a:t>
            </a:fld>
            <a:endParaRPr lang="en-US"/>
          </a:p>
        </p:txBody>
      </p:sp>
    </p:spTree>
    <p:extLst>
      <p:ext uri="{BB962C8B-B14F-4D97-AF65-F5344CB8AC3E}">
        <p14:creationId xmlns:p14="http://schemas.microsoft.com/office/powerpoint/2010/main" val="1342775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34</a:t>
            </a:fld>
            <a:endParaRPr lang="en-US"/>
          </a:p>
        </p:txBody>
      </p:sp>
    </p:spTree>
    <p:extLst>
      <p:ext uri="{BB962C8B-B14F-4D97-AF65-F5344CB8AC3E}">
        <p14:creationId xmlns:p14="http://schemas.microsoft.com/office/powerpoint/2010/main" val="3319681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35</a:t>
            </a:fld>
            <a:endParaRPr lang="en-US"/>
          </a:p>
        </p:txBody>
      </p:sp>
    </p:spTree>
    <p:extLst>
      <p:ext uri="{BB962C8B-B14F-4D97-AF65-F5344CB8AC3E}">
        <p14:creationId xmlns:p14="http://schemas.microsoft.com/office/powerpoint/2010/main" val="1635707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36</a:t>
            </a:fld>
            <a:endParaRPr lang="en-US"/>
          </a:p>
        </p:txBody>
      </p:sp>
    </p:spTree>
    <p:extLst>
      <p:ext uri="{BB962C8B-B14F-4D97-AF65-F5344CB8AC3E}">
        <p14:creationId xmlns:p14="http://schemas.microsoft.com/office/powerpoint/2010/main" val="3563444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itchFamily="2" charset="2"/>
              <a:buNone/>
            </a:pPr>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37</a:t>
            </a:fld>
            <a:endParaRPr lang="en-US"/>
          </a:p>
        </p:txBody>
      </p:sp>
    </p:spTree>
    <p:extLst>
      <p:ext uri="{BB962C8B-B14F-4D97-AF65-F5344CB8AC3E}">
        <p14:creationId xmlns:p14="http://schemas.microsoft.com/office/powerpoint/2010/main" val="26153935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itchFamily="2" charset="2"/>
              <a:buNone/>
            </a:pPr>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38</a:t>
            </a:fld>
            <a:endParaRPr lang="en-US"/>
          </a:p>
        </p:txBody>
      </p:sp>
    </p:spTree>
    <p:extLst>
      <p:ext uri="{BB962C8B-B14F-4D97-AF65-F5344CB8AC3E}">
        <p14:creationId xmlns:p14="http://schemas.microsoft.com/office/powerpoint/2010/main" val="1851420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itchFamily="2" charset="2"/>
              <a:buNone/>
            </a:pPr>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39</a:t>
            </a:fld>
            <a:endParaRPr lang="en-US"/>
          </a:p>
        </p:txBody>
      </p:sp>
    </p:spTree>
    <p:extLst>
      <p:ext uri="{BB962C8B-B14F-4D97-AF65-F5344CB8AC3E}">
        <p14:creationId xmlns:p14="http://schemas.microsoft.com/office/powerpoint/2010/main" val="127367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a:t>
            </a:fld>
            <a:endParaRPr lang="en-US"/>
          </a:p>
        </p:txBody>
      </p:sp>
    </p:spTree>
    <p:extLst>
      <p:ext uri="{BB962C8B-B14F-4D97-AF65-F5344CB8AC3E}">
        <p14:creationId xmlns:p14="http://schemas.microsoft.com/office/powerpoint/2010/main" val="2156441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40</a:t>
            </a:fld>
            <a:endParaRPr lang="en-US"/>
          </a:p>
        </p:txBody>
      </p:sp>
    </p:spTree>
    <p:extLst>
      <p:ext uri="{BB962C8B-B14F-4D97-AF65-F5344CB8AC3E}">
        <p14:creationId xmlns:p14="http://schemas.microsoft.com/office/powerpoint/2010/main" val="2435792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13C21-FEE4-F94E-9175-5622269EC4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32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13C21-FEE4-F94E-9175-5622269EC4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443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43</a:t>
            </a:fld>
            <a:endParaRPr lang="en-US"/>
          </a:p>
        </p:txBody>
      </p:sp>
    </p:spTree>
    <p:extLst>
      <p:ext uri="{BB962C8B-B14F-4D97-AF65-F5344CB8AC3E}">
        <p14:creationId xmlns:p14="http://schemas.microsoft.com/office/powerpoint/2010/main" val="4060664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44</a:t>
            </a:fld>
            <a:endParaRPr lang="en-US"/>
          </a:p>
        </p:txBody>
      </p:sp>
    </p:spTree>
    <p:extLst>
      <p:ext uri="{BB962C8B-B14F-4D97-AF65-F5344CB8AC3E}">
        <p14:creationId xmlns:p14="http://schemas.microsoft.com/office/powerpoint/2010/main" val="468679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45</a:t>
            </a:fld>
            <a:endParaRPr lang="en-US"/>
          </a:p>
        </p:txBody>
      </p:sp>
    </p:spTree>
    <p:extLst>
      <p:ext uri="{BB962C8B-B14F-4D97-AF65-F5344CB8AC3E}">
        <p14:creationId xmlns:p14="http://schemas.microsoft.com/office/powerpoint/2010/main" val="3491358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46</a:t>
            </a:fld>
            <a:endParaRPr lang="en-US"/>
          </a:p>
        </p:txBody>
      </p:sp>
    </p:spTree>
    <p:extLst>
      <p:ext uri="{BB962C8B-B14F-4D97-AF65-F5344CB8AC3E}">
        <p14:creationId xmlns:p14="http://schemas.microsoft.com/office/powerpoint/2010/main" val="716766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47</a:t>
            </a:fld>
            <a:endParaRPr lang="en-US"/>
          </a:p>
        </p:txBody>
      </p:sp>
    </p:spTree>
    <p:extLst>
      <p:ext uri="{BB962C8B-B14F-4D97-AF65-F5344CB8AC3E}">
        <p14:creationId xmlns:p14="http://schemas.microsoft.com/office/powerpoint/2010/main" val="32225245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48</a:t>
            </a:fld>
            <a:endParaRPr lang="en-US"/>
          </a:p>
        </p:txBody>
      </p:sp>
    </p:spTree>
    <p:extLst>
      <p:ext uri="{BB962C8B-B14F-4D97-AF65-F5344CB8AC3E}">
        <p14:creationId xmlns:p14="http://schemas.microsoft.com/office/powerpoint/2010/main" val="3815852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49</a:t>
            </a:fld>
            <a:endParaRPr lang="en-US"/>
          </a:p>
        </p:txBody>
      </p:sp>
    </p:spTree>
    <p:extLst>
      <p:ext uri="{BB962C8B-B14F-4D97-AF65-F5344CB8AC3E}">
        <p14:creationId xmlns:p14="http://schemas.microsoft.com/office/powerpoint/2010/main" val="1760854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a:t>
            </a:fld>
            <a:endParaRPr lang="en-US"/>
          </a:p>
        </p:txBody>
      </p:sp>
    </p:spTree>
    <p:extLst>
      <p:ext uri="{BB962C8B-B14F-4D97-AF65-F5344CB8AC3E}">
        <p14:creationId xmlns:p14="http://schemas.microsoft.com/office/powerpoint/2010/main" val="21034086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50</a:t>
            </a:fld>
            <a:endParaRPr lang="en-US"/>
          </a:p>
        </p:txBody>
      </p:sp>
    </p:spTree>
    <p:extLst>
      <p:ext uri="{BB962C8B-B14F-4D97-AF65-F5344CB8AC3E}">
        <p14:creationId xmlns:p14="http://schemas.microsoft.com/office/powerpoint/2010/main" val="38259735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51</a:t>
            </a:fld>
            <a:endParaRPr lang="en-US"/>
          </a:p>
        </p:txBody>
      </p:sp>
    </p:spTree>
    <p:extLst>
      <p:ext uri="{BB962C8B-B14F-4D97-AF65-F5344CB8AC3E}">
        <p14:creationId xmlns:p14="http://schemas.microsoft.com/office/powerpoint/2010/main" val="12866433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52</a:t>
            </a:fld>
            <a:endParaRPr lang="en-US"/>
          </a:p>
        </p:txBody>
      </p:sp>
    </p:spTree>
    <p:extLst>
      <p:ext uri="{BB962C8B-B14F-4D97-AF65-F5344CB8AC3E}">
        <p14:creationId xmlns:p14="http://schemas.microsoft.com/office/powerpoint/2010/main" val="27825685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53</a:t>
            </a:fld>
            <a:endParaRPr lang="en-US"/>
          </a:p>
        </p:txBody>
      </p:sp>
    </p:spTree>
    <p:extLst>
      <p:ext uri="{BB962C8B-B14F-4D97-AF65-F5344CB8AC3E}">
        <p14:creationId xmlns:p14="http://schemas.microsoft.com/office/powerpoint/2010/main" val="2836172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54</a:t>
            </a:fld>
            <a:endParaRPr lang="en-US"/>
          </a:p>
        </p:txBody>
      </p:sp>
    </p:spTree>
    <p:extLst>
      <p:ext uri="{BB962C8B-B14F-4D97-AF65-F5344CB8AC3E}">
        <p14:creationId xmlns:p14="http://schemas.microsoft.com/office/powerpoint/2010/main" val="1337496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55</a:t>
            </a:fld>
            <a:endParaRPr lang="en-US"/>
          </a:p>
        </p:txBody>
      </p:sp>
    </p:spTree>
    <p:extLst>
      <p:ext uri="{BB962C8B-B14F-4D97-AF65-F5344CB8AC3E}">
        <p14:creationId xmlns:p14="http://schemas.microsoft.com/office/powerpoint/2010/main" val="19061811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56</a:t>
            </a:fld>
            <a:endParaRPr lang="en-US"/>
          </a:p>
        </p:txBody>
      </p:sp>
    </p:spTree>
    <p:extLst>
      <p:ext uri="{BB962C8B-B14F-4D97-AF65-F5344CB8AC3E}">
        <p14:creationId xmlns:p14="http://schemas.microsoft.com/office/powerpoint/2010/main" val="4083795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57</a:t>
            </a:fld>
            <a:endParaRPr lang="en-US"/>
          </a:p>
        </p:txBody>
      </p:sp>
    </p:spTree>
    <p:extLst>
      <p:ext uri="{BB962C8B-B14F-4D97-AF65-F5344CB8AC3E}">
        <p14:creationId xmlns:p14="http://schemas.microsoft.com/office/powerpoint/2010/main" val="1122486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13C21-FEE4-F94E-9175-5622269EC4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453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13C21-FEE4-F94E-9175-5622269EC4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141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a:t>
            </a:fld>
            <a:endParaRPr lang="en-US"/>
          </a:p>
        </p:txBody>
      </p:sp>
    </p:spTree>
    <p:extLst>
      <p:ext uri="{BB962C8B-B14F-4D97-AF65-F5344CB8AC3E}">
        <p14:creationId xmlns:p14="http://schemas.microsoft.com/office/powerpoint/2010/main" val="30075481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60</a:t>
            </a:fld>
            <a:endParaRPr lang="en-US"/>
          </a:p>
        </p:txBody>
      </p:sp>
    </p:spTree>
    <p:extLst>
      <p:ext uri="{BB962C8B-B14F-4D97-AF65-F5344CB8AC3E}">
        <p14:creationId xmlns:p14="http://schemas.microsoft.com/office/powerpoint/2010/main" val="1591744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61</a:t>
            </a:fld>
            <a:endParaRPr lang="en-US"/>
          </a:p>
        </p:txBody>
      </p:sp>
    </p:spTree>
    <p:extLst>
      <p:ext uri="{BB962C8B-B14F-4D97-AF65-F5344CB8AC3E}">
        <p14:creationId xmlns:p14="http://schemas.microsoft.com/office/powerpoint/2010/main" val="40483745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62</a:t>
            </a:fld>
            <a:endParaRPr lang="en-US"/>
          </a:p>
        </p:txBody>
      </p:sp>
    </p:spTree>
    <p:extLst>
      <p:ext uri="{BB962C8B-B14F-4D97-AF65-F5344CB8AC3E}">
        <p14:creationId xmlns:p14="http://schemas.microsoft.com/office/powerpoint/2010/main" val="13858014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63</a:t>
            </a:fld>
            <a:endParaRPr lang="en-US"/>
          </a:p>
        </p:txBody>
      </p:sp>
    </p:spTree>
    <p:extLst>
      <p:ext uri="{BB962C8B-B14F-4D97-AF65-F5344CB8AC3E}">
        <p14:creationId xmlns:p14="http://schemas.microsoft.com/office/powerpoint/2010/main" val="29824667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13C21-FEE4-F94E-9175-5622269EC4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016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13C21-FEE4-F94E-9175-5622269EC4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23177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66</a:t>
            </a:fld>
            <a:endParaRPr lang="en-US"/>
          </a:p>
        </p:txBody>
      </p:sp>
    </p:spTree>
    <p:extLst>
      <p:ext uri="{BB962C8B-B14F-4D97-AF65-F5344CB8AC3E}">
        <p14:creationId xmlns:p14="http://schemas.microsoft.com/office/powerpoint/2010/main" val="31223108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67</a:t>
            </a:fld>
            <a:endParaRPr lang="en-US"/>
          </a:p>
        </p:txBody>
      </p:sp>
    </p:spTree>
    <p:extLst>
      <p:ext uri="{BB962C8B-B14F-4D97-AF65-F5344CB8AC3E}">
        <p14:creationId xmlns:p14="http://schemas.microsoft.com/office/powerpoint/2010/main" val="5592168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68</a:t>
            </a:fld>
            <a:endParaRPr lang="en-US"/>
          </a:p>
        </p:txBody>
      </p:sp>
    </p:spTree>
    <p:extLst>
      <p:ext uri="{BB962C8B-B14F-4D97-AF65-F5344CB8AC3E}">
        <p14:creationId xmlns:p14="http://schemas.microsoft.com/office/powerpoint/2010/main" val="20750014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69</a:t>
            </a:fld>
            <a:endParaRPr lang="en-US"/>
          </a:p>
        </p:txBody>
      </p:sp>
    </p:spTree>
    <p:extLst>
      <p:ext uri="{BB962C8B-B14F-4D97-AF65-F5344CB8AC3E}">
        <p14:creationId xmlns:p14="http://schemas.microsoft.com/office/powerpoint/2010/main" val="4260786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a:t>
            </a:fld>
            <a:endParaRPr lang="en-US"/>
          </a:p>
        </p:txBody>
      </p:sp>
    </p:spTree>
    <p:extLst>
      <p:ext uri="{BB962C8B-B14F-4D97-AF65-F5344CB8AC3E}">
        <p14:creationId xmlns:p14="http://schemas.microsoft.com/office/powerpoint/2010/main" val="27128696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70</a:t>
            </a:fld>
            <a:endParaRPr lang="en-US"/>
          </a:p>
        </p:txBody>
      </p:sp>
    </p:spTree>
    <p:extLst>
      <p:ext uri="{BB962C8B-B14F-4D97-AF65-F5344CB8AC3E}">
        <p14:creationId xmlns:p14="http://schemas.microsoft.com/office/powerpoint/2010/main" val="7167181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71</a:t>
            </a:fld>
            <a:endParaRPr lang="en-US"/>
          </a:p>
        </p:txBody>
      </p:sp>
    </p:spTree>
    <p:extLst>
      <p:ext uri="{BB962C8B-B14F-4D97-AF65-F5344CB8AC3E}">
        <p14:creationId xmlns:p14="http://schemas.microsoft.com/office/powerpoint/2010/main" val="31658073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72</a:t>
            </a:fld>
            <a:endParaRPr lang="en-US"/>
          </a:p>
        </p:txBody>
      </p:sp>
    </p:spTree>
    <p:extLst>
      <p:ext uri="{BB962C8B-B14F-4D97-AF65-F5344CB8AC3E}">
        <p14:creationId xmlns:p14="http://schemas.microsoft.com/office/powerpoint/2010/main" val="12938920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73</a:t>
            </a:fld>
            <a:endParaRPr lang="en-US"/>
          </a:p>
        </p:txBody>
      </p:sp>
    </p:spTree>
    <p:extLst>
      <p:ext uri="{BB962C8B-B14F-4D97-AF65-F5344CB8AC3E}">
        <p14:creationId xmlns:p14="http://schemas.microsoft.com/office/powerpoint/2010/main" val="31576015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74</a:t>
            </a:fld>
            <a:endParaRPr lang="en-US"/>
          </a:p>
        </p:txBody>
      </p:sp>
    </p:spTree>
    <p:extLst>
      <p:ext uri="{BB962C8B-B14F-4D97-AF65-F5344CB8AC3E}">
        <p14:creationId xmlns:p14="http://schemas.microsoft.com/office/powerpoint/2010/main" val="18963324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75</a:t>
            </a:fld>
            <a:endParaRPr lang="en-US"/>
          </a:p>
        </p:txBody>
      </p:sp>
    </p:spTree>
    <p:extLst>
      <p:ext uri="{BB962C8B-B14F-4D97-AF65-F5344CB8AC3E}">
        <p14:creationId xmlns:p14="http://schemas.microsoft.com/office/powerpoint/2010/main" val="28335961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76</a:t>
            </a:fld>
            <a:endParaRPr lang="en-US"/>
          </a:p>
        </p:txBody>
      </p:sp>
    </p:spTree>
    <p:extLst>
      <p:ext uri="{BB962C8B-B14F-4D97-AF65-F5344CB8AC3E}">
        <p14:creationId xmlns:p14="http://schemas.microsoft.com/office/powerpoint/2010/main" val="25630315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77</a:t>
            </a:fld>
            <a:endParaRPr lang="en-US"/>
          </a:p>
        </p:txBody>
      </p:sp>
    </p:spTree>
    <p:extLst>
      <p:ext uri="{BB962C8B-B14F-4D97-AF65-F5344CB8AC3E}">
        <p14:creationId xmlns:p14="http://schemas.microsoft.com/office/powerpoint/2010/main" val="38531067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78</a:t>
            </a:fld>
            <a:endParaRPr lang="en-US"/>
          </a:p>
        </p:txBody>
      </p:sp>
    </p:spTree>
    <p:extLst>
      <p:ext uri="{BB962C8B-B14F-4D97-AF65-F5344CB8AC3E}">
        <p14:creationId xmlns:p14="http://schemas.microsoft.com/office/powerpoint/2010/main" val="42831128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3709A5-B31D-F74F-9B60-44364AA7790B}" type="slidenum">
              <a:rPr lang="en-US" smtClean="0"/>
              <a:t>79</a:t>
            </a:fld>
            <a:endParaRPr lang="en-US"/>
          </a:p>
        </p:txBody>
      </p:sp>
    </p:spTree>
    <p:extLst>
      <p:ext uri="{BB962C8B-B14F-4D97-AF65-F5344CB8AC3E}">
        <p14:creationId xmlns:p14="http://schemas.microsoft.com/office/powerpoint/2010/main" val="85859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8</a:t>
            </a:fld>
            <a:endParaRPr lang="en-US"/>
          </a:p>
        </p:txBody>
      </p:sp>
    </p:spTree>
    <p:extLst>
      <p:ext uri="{BB962C8B-B14F-4D97-AF65-F5344CB8AC3E}">
        <p14:creationId xmlns:p14="http://schemas.microsoft.com/office/powerpoint/2010/main" val="12328575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3709A5-B31D-F74F-9B60-44364AA7790B}" type="slidenum">
              <a:rPr lang="en-US" smtClean="0"/>
              <a:t>80</a:t>
            </a:fld>
            <a:endParaRPr lang="en-US"/>
          </a:p>
        </p:txBody>
      </p:sp>
    </p:spTree>
    <p:extLst>
      <p:ext uri="{BB962C8B-B14F-4D97-AF65-F5344CB8AC3E}">
        <p14:creationId xmlns:p14="http://schemas.microsoft.com/office/powerpoint/2010/main" val="22809213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3709A5-B31D-F74F-9B60-44364AA7790B}" type="slidenum">
              <a:rPr lang="en-US" smtClean="0"/>
              <a:t>81</a:t>
            </a:fld>
            <a:endParaRPr lang="en-US"/>
          </a:p>
        </p:txBody>
      </p:sp>
    </p:spTree>
    <p:extLst>
      <p:ext uri="{BB962C8B-B14F-4D97-AF65-F5344CB8AC3E}">
        <p14:creationId xmlns:p14="http://schemas.microsoft.com/office/powerpoint/2010/main" val="28175645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82</a:t>
            </a:fld>
            <a:endParaRPr lang="en-US"/>
          </a:p>
        </p:txBody>
      </p:sp>
    </p:spTree>
    <p:extLst>
      <p:ext uri="{BB962C8B-B14F-4D97-AF65-F5344CB8AC3E}">
        <p14:creationId xmlns:p14="http://schemas.microsoft.com/office/powerpoint/2010/main" val="39264007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83</a:t>
            </a:fld>
            <a:endParaRPr lang="en-US"/>
          </a:p>
        </p:txBody>
      </p:sp>
    </p:spTree>
    <p:extLst>
      <p:ext uri="{BB962C8B-B14F-4D97-AF65-F5344CB8AC3E}">
        <p14:creationId xmlns:p14="http://schemas.microsoft.com/office/powerpoint/2010/main" val="33298421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13C21-FEE4-F94E-9175-5622269EC4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517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413C21-FEE4-F94E-9175-5622269EC4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1479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86</a:t>
            </a:fld>
            <a:endParaRPr lang="en-US"/>
          </a:p>
        </p:txBody>
      </p:sp>
    </p:spTree>
    <p:extLst>
      <p:ext uri="{BB962C8B-B14F-4D97-AF65-F5344CB8AC3E}">
        <p14:creationId xmlns:p14="http://schemas.microsoft.com/office/powerpoint/2010/main" val="32207274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87</a:t>
            </a:fld>
            <a:endParaRPr lang="en-US"/>
          </a:p>
        </p:txBody>
      </p:sp>
    </p:spTree>
    <p:extLst>
      <p:ext uri="{BB962C8B-B14F-4D97-AF65-F5344CB8AC3E}">
        <p14:creationId xmlns:p14="http://schemas.microsoft.com/office/powerpoint/2010/main" val="32207274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88</a:t>
            </a:fld>
            <a:endParaRPr lang="en-US"/>
          </a:p>
        </p:txBody>
      </p:sp>
    </p:spTree>
    <p:extLst>
      <p:ext uri="{BB962C8B-B14F-4D97-AF65-F5344CB8AC3E}">
        <p14:creationId xmlns:p14="http://schemas.microsoft.com/office/powerpoint/2010/main" val="40493526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89</a:t>
            </a:fld>
            <a:endParaRPr lang="en-US"/>
          </a:p>
        </p:txBody>
      </p:sp>
    </p:spTree>
    <p:extLst>
      <p:ext uri="{BB962C8B-B14F-4D97-AF65-F5344CB8AC3E}">
        <p14:creationId xmlns:p14="http://schemas.microsoft.com/office/powerpoint/2010/main" val="252928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9</a:t>
            </a:fld>
            <a:endParaRPr lang="en-US"/>
          </a:p>
        </p:txBody>
      </p:sp>
    </p:spTree>
    <p:extLst>
      <p:ext uri="{BB962C8B-B14F-4D97-AF65-F5344CB8AC3E}">
        <p14:creationId xmlns:p14="http://schemas.microsoft.com/office/powerpoint/2010/main" val="6011996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413C21-FEE4-F94E-9175-5622269EC441}" type="slidenum">
              <a:rPr lang="en-US" smtClean="0"/>
              <a:t>90</a:t>
            </a:fld>
            <a:endParaRPr lang="en-US"/>
          </a:p>
        </p:txBody>
      </p:sp>
    </p:spTree>
    <p:extLst>
      <p:ext uri="{BB962C8B-B14F-4D97-AF65-F5344CB8AC3E}">
        <p14:creationId xmlns:p14="http://schemas.microsoft.com/office/powerpoint/2010/main" val="9505926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91</a:t>
            </a:fld>
            <a:endParaRPr lang="en-US"/>
          </a:p>
        </p:txBody>
      </p:sp>
    </p:spTree>
    <p:extLst>
      <p:ext uri="{BB962C8B-B14F-4D97-AF65-F5344CB8AC3E}">
        <p14:creationId xmlns:p14="http://schemas.microsoft.com/office/powerpoint/2010/main" val="10858415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92</a:t>
            </a:fld>
            <a:endParaRPr lang="en-US"/>
          </a:p>
        </p:txBody>
      </p:sp>
    </p:spTree>
    <p:extLst>
      <p:ext uri="{BB962C8B-B14F-4D97-AF65-F5344CB8AC3E}">
        <p14:creationId xmlns:p14="http://schemas.microsoft.com/office/powerpoint/2010/main" val="25628565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93</a:t>
            </a:fld>
            <a:endParaRPr lang="en-US"/>
          </a:p>
        </p:txBody>
      </p:sp>
    </p:spTree>
    <p:extLst>
      <p:ext uri="{BB962C8B-B14F-4D97-AF65-F5344CB8AC3E}">
        <p14:creationId xmlns:p14="http://schemas.microsoft.com/office/powerpoint/2010/main" val="33320475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94</a:t>
            </a:fld>
            <a:endParaRPr lang="en-US"/>
          </a:p>
        </p:txBody>
      </p:sp>
    </p:spTree>
    <p:extLst>
      <p:ext uri="{BB962C8B-B14F-4D97-AF65-F5344CB8AC3E}">
        <p14:creationId xmlns:p14="http://schemas.microsoft.com/office/powerpoint/2010/main" val="9516107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95</a:t>
            </a:fld>
            <a:endParaRPr lang="en-US"/>
          </a:p>
        </p:txBody>
      </p:sp>
    </p:spTree>
    <p:extLst>
      <p:ext uri="{BB962C8B-B14F-4D97-AF65-F5344CB8AC3E}">
        <p14:creationId xmlns:p14="http://schemas.microsoft.com/office/powerpoint/2010/main" val="39096070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96</a:t>
            </a:fld>
            <a:endParaRPr lang="en-US"/>
          </a:p>
        </p:txBody>
      </p:sp>
    </p:spTree>
    <p:extLst>
      <p:ext uri="{BB962C8B-B14F-4D97-AF65-F5344CB8AC3E}">
        <p14:creationId xmlns:p14="http://schemas.microsoft.com/office/powerpoint/2010/main" val="11562849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97</a:t>
            </a:fld>
            <a:endParaRPr lang="en-US"/>
          </a:p>
        </p:txBody>
      </p:sp>
    </p:spTree>
    <p:extLst>
      <p:ext uri="{BB962C8B-B14F-4D97-AF65-F5344CB8AC3E}">
        <p14:creationId xmlns:p14="http://schemas.microsoft.com/office/powerpoint/2010/main" val="15754371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98</a:t>
            </a:fld>
            <a:endParaRPr lang="en-US"/>
          </a:p>
        </p:txBody>
      </p:sp>
    </p:spTree>
    <p:extLst>
      <p:ext uri="{BB962C8B-B14F-4D97-AF65-F5344CB8AC3E}">
        <p14:creationId xmlns:p14="http://schemas.microsoft.com/office/powerpoint/2010/main" val="4377074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13C21-FEE4-F94E-9175-5622269EC441}" type="slidenum">
              <a:rPr lang="en-US" smtClean="0"/>
              <a:t>99</a:t>
            </a:fld>
            <a:endParaRPr lang="en-US"/>
          </a:p>
        </p:txBody>
      </p:sp>
    </p:spTree>
    <p:extLst>
      <p:ext uri="{BB962C8B-B14F-4D97-AF65-F5344CB8AC3E}">
        <p14:creationId xmlns:p14="http://schemas.microsoft.com/office/powerpoint/2010/main" val="3780936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AB3F-D74E-DD4F-86F4-A85ADC5F88FC}"/>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7252DD3-B603-D447-B5FD-CC56A4AEE85F}"/>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7D2E918-97D5-C244-A000-55F3D209B2D6}"/>
              </a:ext>
            </a:extLst>
          </p:cNvPr>
          <p:cNvSpPr>
            <a:spLocks noGrp="1"/>
          </p:cNvSpPr>
          <p:nvPr>
            <p:ph type="dt" sz="half" idx="10"/>
          </p:nvPr>
        </p:nvSpPr>
        <p:spPr/>
        <p:txBody>
          <a:bodyPr/>
          <a:lstStyle/>
          <a:p>
            <a:fld id="{DEE317F5-2AA2-4348-9D62-7F0B9437A582}" type="datetime1">
              <a:rPr lang="en-US" smtClean="0"/>
              <a:t>4/22/21</a:t>
            </a:fld>
            <a:endParaRPr lang="en-US"/>
          </a:p>
        </p:txBody>
      </p:sp>
      <p:sp>
        <p:nvSpPr>
          <p:cNvPr id="5" name="Footer Placeholder 4">
            <a:extLst>
              <a:ext uri="{FF2B5EF4-FFF2-40B4-BE49-F238E27FC236}">
                <a16:creationId xmlns:a16="http://schemas.microsoft.com/office/drawing/2014/main" id="{4F067F10-8560-D44E-9B51-47E3F6627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EDE270-E77C-9146-BD42-8EFE1BC0954E}"/>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425690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C0CA-156B-9A4A-99C6-91BE510C2D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622381-DA5D-D944-91F3-AF7CB3335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0CB2E-2746-0F42-BE1C-4545BA4BBBC8}"/>
              </a:ext>
            </a:extLst>
          </p:cNvPr>
          <p:cNvSpPr>
            <a:spLocks noGrp="1"/>
          </p:cNvSpPr>
          <p:nvPr>
            <p:ph type="dt" sz="half" idx="10"/>
          </p:nvPr>
        </p:nvSpPr>
        <p:spPr/>
        <p:txBody>
          <a:bodyPr/>
          <a:lstStyle/>
          <a:p>
            <a:fld id="{7CFCB9F3-0880-7642-8601-BB5B105AA2D8}" type="datetime1">
              <a:rPr lang="en-US" smtClean="0"/>
              <a:t>4/22/21</a:t>
            </a:fld>
            <a:endParaRPr lang="en-US"/>
          </a:p>
        </p:txBody>
      </p:sp>
      <p:sp>
        <p:nvSpPr>
          <p:cNvPr id="5" name="Footer Placeholder 4">
            <a:extLst>
              <a:ext uri="{FF2B5EF4-FFF2-40B4-BE49-F238E27FC236}">
                <a16:creationId xmlns:a16="http://schemas.microsoft.com/office/drawing/2014/main" id="{99972088-8082-F943-A78A-6329851AC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4433D-2695-7548-ABD0-ED8C37E4D072}"/>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401734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9C316-0B17-8646-B2BA-3FB5D98DF4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EEE3FC-EB51-5346-B31D-05BE90FDD3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06649-139E-AE47-AE9A-7CF9582B6523}"/>
              </a:ext>
            </a:extLst>
          </p:cNvPr>
          <p:cNvSpPr>
            <a:spLocks noGrp="1"/>
          </p:cNvSpPr>
          <p:nvPr>
            <p:ph type="dt" sz="half" idx="10"/>
          </p:nvPr>
        </p:nvSpPr>
        <p:spPr/>
        <p:txBody>
          <a:bodyPr/>
          <a:lstStyle/>
          <a:p>
            <a:fld id="{36AE35C2-D370-AD46-868D-354555BF3AE1}" type="datetime1">
              <a:rPr lang="en-US" smtClean="0"/>
              <a:t>4/22/21</a:t>
            </a:fld>
            <a:endParaRPr lang="en-US"/>
          </a:p>
        </p:txBody>
      </p:sp>
      <p:sp>
        <p:nvSpPr>
          <p:cNvPr id="5" name="Footer Placeholder 4">
            <a:extLst>
              <a:ext uri="{FF2B5EF4-FFF2-40B4-BE49-F238E27FC236}">
                <a16:creationId xmlns:a16="http://schemas.microsoft.com/office/drawing/2014/main" id="{0C3050C8-9325-EE46-B9A1-D13F23F14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2B073-2AD8-1141-8735-670F49FD68B4}"/>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698525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523A-22A8-9741-9317-4B1BA2851AE7}"/>
              </a:ext>
            </a:extLst>
          </p:cNvPr>
          <p:cNvSpPr>
            <a:spLocks noGrp="1"/>
          </p:cNvSpPr>
          <p:nvPr>
            <p:ph type="title"/>
          </p:nvPr>
        </p:nvSpPr>
        <p:spPr>
          <a:xfrm>
            <a:off x="463826" y="410368"/>
            <a:ext cx="11264348" cy="1325563"/>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ADC15635-75C4-FE4E-AD2D-95113D7E58B1}"/>
              </a:ext>
            </a:extLst>
          </p:cNvPr>
          <p:cNvSpPr>
            <a:spLocks noGrp="1"/>
          </p:cNvSpPr>
          <p:nvPr>
            <p:ph idx="1"/>
          </p:nvPr>
        </p:nvSpPr>
        <p:spPr>
          <a:xfrm>
            <a:off x="463826" y="1825625"/>
            <a:ext cx="1126434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E9D437D-1243-6545-943A-8846AC20D937}"/>
              </a:ext>
            </a:extLst>
          </p:cNvPr>
          <p:cNvSpPr>
            <a:spLocks noGrp="1"/>
          </p:cNvSpPr>
          <p:nvPr>
            <p:ph type="dt" sz="half" idx="10"/>
          </p:nvPr>
        </p:nvSpPr>
        <p:spPr/>
        <p:txBody>
          <a:bodyPr/>
          <a:lstStyle/>
          <a:p>
            <a:fld id="{F345240C-1BD0-9B42-B7D7-53004871339C}" type="datetime1">
              <a:rPr lang="en-US" smtClean="0"/>
              <a:t>4/22/21</a:t>
            </a:fld>
            <a:endParaRPr lang="en-US"/>
          </a:p>
        </p:txBody>
      </p:sp>
      <p:sp>
        <p:nvSpPr>
          <p:cNvPr id="5" name="Footer Placeholder 4">
            <a:extLst>
              <a:ext uri="{FF2B5EF4-FFF2-40B4-BE49-F238E27FC236}">
                <a16:creationId xmlns:a16="http://schemas.microsoft.com/office/drawing/2014/main" id="{6A64CF93-97CD-7446-A6B8-089314811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C5424-022E-2248-A1E4-2A26815C8777}"/>
              </a:ext>
            </a:extLst>
          </p:cNvPr>
          <p:cNvSpPr>
            <a:spLocks noGrp="1"/>
          </p:cNvSpPr>
          <p:nvPr>
            <p:ph type="sldNum" sz="quarter" idx="12"/>
          </p:nvPr>
        </p:nvSpPr>
        <p:spPr>
          <a:xfrm>
            <a:off x="8984974" y="6356350"/>
            <a:ext cx="2743200" cy="365125"/>
          </a:xfrm>
        </p:spPr>
        <p:txBody>
          <a:bodyPr/>
          <a:lstStyle>
            <a:lvl1pPr>
              <a:defRPr sz="1600"/>
            </a:lvl1pPr>
          </a:lstStyle>
          <a:p>
            <a:fld id="{BBDB7499-F370-8348-83C5-507685BB046D}" type="slidenum">
              <a:rPr lang="en-US" smtClean="0"/>
              <a:pPr/>
              <a:t>‹#›</a:t>
            </a:fld>
            <a:endParaRPr lang="en-US" sz="1600" dirty="0"/>
          </a:p>
        </p:txBody>
      </p:sp>
    </p:spTree>
    <p:extLst>
      <p:ext uri="{BB962C8B-B14F-4D97-AF65-F5344CB8AC3E}">
        <p14:creationId xmlns:p14="http://schemas.microsoft.com/office/powerpoint/2010/main" val="287615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C3B5-A526-2842-91F3-4FAA2425EB0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91EE2EE-79EF-4C4A-8B1E-D74B65E58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02AFB8-2371-7F4D-9DD2-D16EA69E8C90}"/>
              </a:ext>
            </a:extLst>
          </p:cNvPr>
          <p:cNvSpPr>
            <a:spLocks noGrp="1"/>
          </p:cNvSpPr>
          <p:nvPr>
            <p:ph type="dt" sz="half" idx="10"/>
          </p:nvPr>
        </p:nvSpPr>
        <p:spPr/>
        <p:txBody>
          <a:bodyPr/>
          <a:lstStyle/>
          <a:p>
            <a:fld id="{32C6B984-9691-4641-A8FB-A6530A81B571}" type="datetime1">
              <a:rPr lang="en-US" smtClean="0"/>
              <a:t>4/22/21</a:t>
            </a:fld>
            <a:endParaRPr lang="en-US"/>
          </a:p>
        </p:txBody>
      </p:sp>
      <p:sp>
        <p:nvSpPr>
          <p:cNvPr id="5" name="Footer Placeholder 4">
            <a:extLst>
              <a:ext uri="{FF2B5EF4-FFF2-40B4-BE49-F238E27FC236}">
                <a16:creationId xmlns:a16="http://schemas.microsoft.com/office/drawing/2014/main" id="{D736697D-047F-9F45-8C0B-9F6CCA81C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83D54-A770-314C-9729-B67AF4F43CFA}"/>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323913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B536C-592F-C448-9DF8-B19F88B11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3AED2-A174-B643-9AB9-3C2FDE6B96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CC36D8-222B-1743-8767-50BC21C5CC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D8CA6-D020-1944-992E-831A14BF77E3}"/>
              </a:ext>
            </a:extLst>
          </p:cNvPr>
          <p:cNvSpPr>
            <a:spLocks noGrp="1"/>
          </p:cNvSpPr>
          <p:nvPr>
            <p:ph type="dt" sz="half" idx="10"/>
          </p:nvPr>
        </p:nvSpPr>
        <p:spPr/>
        <p:txBody>
          <a:bodyPr/>
          <a:lstStyle/>
          <a:p>
            <a:fld id="{98951946-B329-EA45-80B8-D5EFCCE59542}" type="datetime1">
              <a:rPr lang="en-US" smtClean="0"/>
              <a:t>4/22/21</a:t>
            </a:fld>
            <a:endParaRPr lang="en-US"/>
          </a:p>
        </p:txBody>
      </p:sp>
      <p:sp>
        <p:nvSpPr>
          <p:cNvPr id="6" name="Footer Placeholder 5">
            <a:extLst>
              <a:ext uri="{FF2B5EF4-FFF2-40B4-BE49-F238E27FC236}">
                <a16:creationId xmlns:a16="http://schemas.microsoft.com/office/drawing/2014/main" id="{E29B9C1A-E191-894D-A33B-BA26C4C88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CBCA28-D398-B94C-82BA-7AFA836F8210}"/>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63908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9996-26B7-B84A-9C8A-0D52DDC703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F3FA1C-4357-5C4F-8095-A16E162C4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1DEE9-30B3-7946-8AB5-17B4C8BE32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AB590A-2E3D-EB4A-A4A0-E28C37E389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492592-6E8B-9F4E-BA4A-AFB55720C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37ABBA-EEC3-6846-9142-435B89897007}"/>
              </a:ext>
            </a:extLst>
          </p:cNvPr>
          <p:cNvSpPr>
            <a:spLocks noGrp="1"/>
          </p:cNvSpPr>
          <p:nvPr>
            <p:ph type="dt" sz="half" idx="10"/>
          </p:nvPr>
        </p:nvSpPr>
        <p:spPr/>
        <p:txBody>
          <a:bodyPr/>
          <a:lstStyle/>
          <a:p>
            <a:fld id="{A7360C89-4D32-664C-AF50-0074C46892B3}" type="datetime1">
              <a:rPr lang="en-US" smtClean="0"/>
              <a:t>4/22/21</a:t>
            </a:fld>
            <a:endParaRPr lang="en-US"/>
          </a:p>
        </p:txBody>
      </p:sp>
      <p:sp>
        <p:nvSpPr>
          <p:cNvPr id="8" name="Footer Placeholder 7">
            <a:extLst>
              <a:ext uri="{FF2B5EF4-FFF2-40B4-BE49-F238E27FC236}">
                <a16:creationId xmlns:a16="http://schemas.microsoft.com/office/drawing/2014/main" id="{048E212B-9FD5-7F47-A275-961322AB09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131231-8816-9B44-A5D1-A5B844B5B67A}"/>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319212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47F1-C8F9-4841-A49F-C379C81A9D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8253AA-3807-C347-9828-48C0B660F16B}"/>
              </a:ext>
            </a:extLst>
          </p:cNvPr>
          <p:cNvSpPr>
            <a:spLocks noGrp="1"/>
          </p:cNvSpPr>
          <p:nvPr>
            <p:ph type="dt" sz="half" idx="10"/>
          </p:nvPr>
        </p:nvSpPr>
        <p:spPr/>
        <p:txBody>
          <a:bodyPr/>
          <a:lstStyle/>
          <a:p>
            <a:fld id="{605A29D1-7CE5-EA40-8311-0BBC6E7F86DB}" type="datetime1">
              <a:rPr lang="en-US" smtClean="0"/>
              <a:t>4/22/21</a:t>
            </a:fld>
            <a:endParaRPr lang="en-US"/>
          </a:p>
        </p:txBody>
      </p:sp>
      <p:sp>
        <p:nvSpPr>
          <p:cNvPr id="4" name="Footer Placeholder 3">
            <a:extLst>
              <a:ext uri="{FF2B5EF4-FFF2-40B4-BE49-F238E27FC236}">
                <a16:creationId xmlns:a16="http://schemas.microsoft.com/office/drawing/2014/main" id="{9FDFE8BC-C8DD-5E4D-BE9E-E59A03662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51AF06-1830-BD45-A854-ACBAF3CED5B6}"/>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46076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888580-C880-0140-B64A-0072323FD832}"/>
              </a:ext>
            </a:extLst>
          </p:cNvPr>
          <p:cNvSpPr>
            <a:spLocks noGrp="1"/>
          </p:cNvSpPr>
          <p:nvPr>
            <p:ph type="dt" sz="half" idx="10"/>
          </p:nvPr>
        </p:nvSpPr>
        <p:spPr/>
        <p:txBody>
          <a:bodyPr/>
          <a:lstStyle/>
          <a:p>
            <a:fld id="{7236B75E-5541-0D44-AF58-7CDB82764370}" type="datetime1">
              <a:rPr lang="en-US" smtClean="0"/>
              <a:t>4/22/21</a:t>
            </a:fld>
            <a:endParaRPr lang="en-US"/>
          </a:p>
        </p:txBody>
      </p:sp>
      <p:sp>
        <p:nvSpPr>
          <p:cNvPr id="3" name="Footer Placeholder 2">
            <a:extLst>
              <a:ext uri="{FF2B5EF4-FFF2-40B4-BE49-F238E27FC236}">
                <a16:creationId xmlns:a16="http://schemas.microsoft.com/office/drawing/2014/main" id="{C0E60F45-348D-3241-94EA-1C4AF60608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4EAFCC-CDA7-9740-BC41-29E3F8D72226}"/>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403300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8C13-3EC6-5E45-82F4-B6B57E2E7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410001-680B-B24E-9D87-2BC88376A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148078-2D90-2145-9CE8-2D6663CBE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05C58-FC3F-434C-BBD3-3F90FF266E23}"/>
              </a:ext>
            </a:extLst>
          </p:cNvPr>
          <p:cNvSpPr>
            <a:spLocks noGrp="1"/>
          </p:cNvSpPr>
          <p:nvPr>
            <p:ph type="dt" sz="half" idx="10"/>
          </p:nvPr>
        </p:nvSpPr>
        <p:spPr/>
        <p:txBody>
          <a:bodyPr/>
          <a:lstStyle/>
          <a:p>
            <a:fld id="{19980693-AAE5-D947-8689-9A3E287582BE}" type="datetime1">
              <a:rPr lang="en-US" smtClean="0"/>
              <a:t>4/22/21</a:t>
            </a:fld>
            <a:endParaRPr lang="en-US"/>
          </a:p>
        </p:txBody>
      </p:sp>
      <p:sp>
        <p:nvSpPr>
          <p:cNvPr id="6" name="Footer Placeholder 5">
            <a:extLst>
              <a:ext uri="{FF2B5EF4-FFF2-40B4-BE49-F238E27FC236}">
                <a16:creationId xmlns:a16="http://schemas.microsoft.com/office/drawing/2014/main" id="{1470BB9E-E468-5043-B44F-86FBED8FF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A3BF9-0BE6-9245-8AE7-68FDF6EE0990}"/>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209237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6627-64ED-1643-A0B0-BE447E786F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61FE7E-63B7-464C-8B43-D78E01A1CD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87F89E-C4CB-8E47-8E65-65D78119F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DFB1D-1C8E-754D-91F2-1786E557F621}"/>
              </a:ext>
            </a:extLst>
          </p:cNvPr>
          <p:cNvSpPr>
            <a:spLocks noGrp="1"/>
          </p:cNvSpPr>
          <p:nvPr>
            <p:ph type="dt" sz="half" idx="10"/>
          </p:nvPr>
        </p:nvSpPr>
        <p:spPr/>
        <p:txBody>
          <a:bodyPr/>
          <a:lstStyle/>
          <a:p>
            <a:fld id="{5DDADD9B-D0CF-9241-9B1C-00966DB65E78}" type="datetime1">
              <a:rPr lang="en-US" smtClean="0"/>
              <a:t>4/22/21</a:t>
            </a:fld>
            <a:endParaRPr lang="en-US"/>
          </a:p>
        </p:txBody>
      </p:sp>
      <p:sp>
        <p:nvSpPr>
          <p:cNvPr id="6" name="Footer Placeholder 5">
            <a:extLst>
              <a:ext uri="{FF2B5EF4-FFF2-40B4-BE49-F238E27FC236}">
                <a16:creationId xmlns:a16="http://schemas.microsoft.com/office/drawing/2014/main" id="{5800C194-0601-0749-914E-6110499B9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F5C87-8B54-2A4A-945C-E6D4A9764C9B}"/>
              </a:ext>
            </a:extLst>
          </p:cNvPr>
          <p:cNvSpPr>
            <a:spLocks noGrp="1"/>
          </p:cNvSpPr>
          <p:nvPr>
            <p:ph type="sldNum" sz="quarter" idx="12"/>
          </p:nvPr>
        </p:nvSpPr>
        <p:spPr/>
        <p:txBody>
          <a:bodyPr/>
          <a:lstStyle/>
          <a:p>
            <a:fld id="{BBDB7499-F370-8348-83C5-507685BB046D}" type="slidenum">
              <a:rPr lang="en-US" smtClean="0"/>
              <a:t>‹#›</a:t>
            </a:fld>
            <a:endParaRPr lang="en-US"/>
          </a:p>
        </p:txBody>
      </p:sp>
    </p:spTree>
    <p:extLst>
      <p:ext uri="{BB962C8B-B14F-4D97-AF65-F5344CB8AC3E}">
        <p14:creationId xmlns:p14="http://schemas.microsoft.com/office/powerpoint/2010/main" val="17892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0A1420-78B3-B84F-9441-AE065CBB55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E8702D-50F6-3946-8887-41A3371DC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4EB638D2-D5C7-0844-9734-6AA153D0FE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0B550-2C3E-C74F-AA7A-4367DA8E87F7}" type="datetime1">
              <a:rPr lang="en-US" smtClean="0"/>
              <a:t>4/22/21</a:t>
            </a:fld>
            <a:endParaRPr lang="en-US"/>
          </a:p>
        </p:txBody>
      </p:sp>
      <p:sp>
        <p:nvSpPr>
          <p:cNvPr id="5" name="Footer Placeholder 4">
            <a:extLst>
              <a:ext uri="{FF2B5EF4-FFF2-40B4-BE49-F238E27FC236}">
                <a16:creationId xmlns:a16="http://schemas.microsoft.com/office/drawing/2014/main" id="{92DB4021-0CDB-2248-90AC-9813B08804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37A9C2-4FA5-B34F-BA47-345689524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B7499-F370-8348-83C5-507685BB046D}" type="slidenum">
              <a:rPr lang="en-US" smtClean="0"/>
              <a:t>‹#›</a:t>
            </a:fld>
            <a:endParaRPr lang="en-US"/>
          </a:p>
        </p:txBody>
      </p:sp>
    </p:spTree>
    <p:extLst>
      <p:ext uri="{BB962C8B-B14F-4D97-AF65-F5344CB8AC3E}">
        <p14:creationId xmlns:p14="http://schemas.microsoft.com/office/powerpoint/2010/main" val="1479916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218.jpeg"/><Relationship Id="rId13" Type="http://schemas.openxmlformats.org/officeDocument/2006/relationships/image" Target="../media/image223.jpeg"/><Relationship Id="rId18" Type="http://schemas.openxmlformats.org/officeDocument/2006/relationships/image" Target="../media/image228.jpeg"/><Relationship Id="rId3" Type="http://schemas.openxmlformats.org/officeDocument/2006/relationships/image" Target="../media/image213.jpeg"/><Relationship Id="rId21" Type="http://schemas.openxmlformats.org/officeDocument/2006/relationships/image" Target="../media/image231.tiff"/><Relationship Id="rId7" Type="http://schemas.openxmlformats.org/officeDocument/2006/relationships/image" Target="../media/image217.jpeg"/><Relationship Id="rId12" Type="http://schemas.openxmlformats.org/officeDocument/2006/relationships/image" Target="../media/image222.jpeg"/><Relationship Id="rId17" Type="http://schemas.openxmlformats.org/officeDocument/2006/relationships/image" Target="../media/image227.jpeg"/><Relationship Id="rId2" Type="http://schemas.openxmlformats.org/officeDocument/2006/relationships/notesSlide" Target="../notesSlides/notesSlide100.xml"/><Relationship Id="rId16" Type="http://schemas.openxmlformats.org/officeDocument/2006/relationships/image" Target="../media/image226.jpeg"/><Relationship Id="rId20" Type="http://schemas.openxmlformats.org/officeDocument/2006/relationships/image" Target="../media/image230.tiff"/><Relationship Id="rId1" Type="http://schemas.openxmlformats.org/officeDocument/2006/relationships/slideLayout" Target="../slideLayouts/slideLayout2.xml"/><Relationship Id="rId6" Type="http://schemas.openxmlformats.org/officeDocument/2006/relationships/image" Target="../media/image216.jpeg"/><Relationship Id="rId11" Type="http://schemas.openxmlformats.org/officeDocument/2006/relationships/image" Target="../media/image221.jpeg"/><Relationship Id="rId5" Type="http://schemas.openxmlformats.org/officeDocument/2006/relationships/image" Target="../media/image215.jpeg"/><Relationship Id="rId15" Type="http://schemas.openxmlformats.org/officeDocument/2006/relationships/image" Target="../media/image225.jpeg"/><Relationship Id="rId23" Type="http://schemas.openxmlformats.org/officeDocument/2006/relationships/image" Target="../media/image233.jpeg"/><Relationship Id="rId10" Type="http://schemas.openxmlformats.org/officeDocument/2006/relationships/image" Target="../media/image220.jpeg"/><Relationship Id="rId19" Type="http://schemas.openxmlformats.org/officeDocument/2006/relationships/image" Target="../media/image229.tiff"/><Relationship Id="rId4" Type="http://schemas.openxmlformats.org/officeDocument/2006/relationships/image" Target="../media/image214.jpeg"/><Relationship Id="rId9" Type="http://schemas.openxmlformats.org/officeDocument/2006/relationships/image" Target="../media/image219.jpeg"/><Relationship Id="rId14" Type="http://schemas.openxmlformats.org/officeDocument/2006/relationships/image" Target="../media/image224.tiff"/><Relationship Id="rId22" Type="http://schemas.openxmlformats.org/officeDocument/2006/relationships/image" Target="../media/image232.jpeg"/></Relationships>
</file>

<file path=ppt/slides/_rels/slide101.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35.jpeg"/></Relationships>
</file>

<file path=ppt/slides/_rels/slide102.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37.tiff"/></Relationships>
</file>

<file path=ppt/slides/_rels/slide10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notesSlide" Target="../notesSlides/notesSlide16.xml"/><Relationship Id="rId7" Type="http://schemas.openxmlformats.org/officeDocument/2006/relationships/image" Target="../media/image25.tiff"/><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7.png"/><Relationship Id="rId7" Type="http://schemas.openxmlformats.org/officeDocument/2006/relationships/customXml" Target="../ink/ink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8.jpeg"/><Relationship Id="rId5" Type="http://schemas.openxmlformats.org/officeDocument/2006/relationships/customXml" Target="../ink/ink1.xml"/><Relationship Id="rId10" Type="http://schemas.openxmlformats.org/officeDocument/2006/relationships/image" Target="../media/image25.png"/><Relationship Id="rId4" Type="http://schemas.microsoft.com/office/2007/relationships/hdphoto" Target="../media/hdphoto2.wdp"/><Relationship Id="rId9" Type="http://schemas.openxmlformats.org/officeDocument/2006/relationships/customXml" Target="../ink/ink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6.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gif"/><Relationship Id="rId5" Type="http://schemas.openxmlformats.org/officeDocument/2006/relationships/image" Target="../media/image5.tif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8.emf"/><Relationship Id="rId7" Type="http://schemas.openxmlformats.org/officeDocument/2006/relationships/hyperlink" Target="http://evil.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8.emf"/><Relationship Id="rId7" Type="http://schemas.openxmlformats.org/officeDocument/2006/relationships/hyperlink" Target="http://evil.com/"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9.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tiff"/><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tiff"/><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50.png"/></Relationships>
</file>

<file path=ppt/slides/_rels/slide45.xml.rels><?xml version="1.0" encoding="UTF-8" standalone="yes"?>
<Relationships xmlns="http://schemas.openxmlformats.org/package/2006/relationships"><Relationship Id="rId7"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50.png"/><Relationship Id="rId5" Type="http://schemas.openxmlformats.org/officeDocument/2006/relationships/image" Target="../media/image360.png"/></Relationships>
</file>

<file path=ppt/slides/_rels/slide46.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50.pn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600.png"/><Relationship Id="rId7"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52.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7.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8" Type="http://schemas.openxmlformats.org/officeDocument/2006/relationships/image" Target="../media/image760.png"/><Relationship Id="rId3" Type="http://schemas.openxmlformats.org/officeDocument/2006/relationships/image" Target="../media/image710.png"/><Relationship Id="rId7" Type="http://schemas.openxmlformats.org/officeDocument/2006/relationships/image" Target="../media/image75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40.png"/><Relationship Id="rId5" Type="http://schemas.openxmlformats.org/officeDocument/2006/relationships/image" Target="../media/image730.png"/><Relationship Id="rId10"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770.png"/><Relationship Id="rId4" Type="http://schemas.openxmlformats.org/officeDocument/2006/relationships/chart" Target="../charts/char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66.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tif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04.tiff"/><Relationship Id="rId3" Type="http://schemas.openxmlformats.org/officeDocument/2006/relationships/image" Target="../media/image1030.png"/><Relationship Id="rId7" Type="http://schemas.openxmlformats.org/officeDocument/2006/relationships/image" Target="../media/image15.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8.jpe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5.jpeg"/><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20.tiff"/><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18.tiff"/><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82.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jpeg"/></Relationships>
</file>

<file path=ppt/slides/_rels/slide83.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28.png"/><Relationship Id="rId4" Type="http://schemas.openxmlformats.org/officeDocument/2006/relationships/image" Target="../media/image20.tif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3" Type="http://schemas.openxmlformats.org/officeDocument/2006/relationships/image" Target="../media/image141.jpeg"/><Relationship Id="rId18" Type="http://schemas.openxmlformats.org/officeDocument/2006/relationships/image" Target="../media/image146.jpeg"/><Relationship Id="rId26" Type="http://schemas.openxmlformats.org/officeDocument/2006/relationships/image" Target="../media/image154.jpeg"/><Relationship Id="rId39" Type="http://schemas.openxmlformats.org/officeDocument/2006/relationships/image" Target="../media/image167.jpeg"/><Relationship Id="rId21" Type="http://schemas.openxmlformats.org/officeDocument/2006/relationships/image" Target="../media/image149.jpeg"/><Relationship Id="rId34" Type="http://schemas.openxmlformats.org/officeDocument/2006/relationships/image" Target="../media/image162.jpeg"/><Relationship Id="rId42" Type="http://schemas.openxmlformats.org/officeDocument/2006/relationships/image" Target="../media/image170.jpeg"/><Relationship Id="rId47" Type="http://schemas.openxmlformats.org/officeDocument/2006/relationships/image" Target="../media/image175.jpeg"/><Relationship Id="rId7" Type="http://schemas.openxmlformats.org/officeDocument/2006/relationships/image" Target="../media/image135.tiff"/><Relationship Id="rId2" Type="http://schemas.openxmlformats.org/officeDocument/2006/relationships/notesSlide" Target="../notesSlides/notesSlide91.xml"/><Relationship Id="rId16" Type="http://schemas.openxmlformats.org/officeDocument/2006/relationships/image" Target="../media/image144.jpeg"/><Relationship Id="rId29" Type="http://schemas.openxmlformats.org/officeDocument/2006/relationships/image" Target="../media/image157.jpeg"/><Relationship Id="rId11" Type="http://schemas.openxmlformats.org/officeDocument/2006/relationships/image" Target="../media/image139.jpeg"/><Relationship Id="rId24" Type="http://schemas.openxmlformats.org/officeDocument/2006/relationships/image" Target="../media/image152.jpeg"/><Relationship Id="rId32" Type="http://schemas.openxmlformats.org/officeDocument/2006/relationships/image" Target="../media/image160.jpeg"/><Relationship Id="rId37" Type="http://schemas.openxmlformats.org/officeDocument/2006/relationships/image" Target="../media/image165.jpeg"/><Relationship Id="rId40" Type="http://schemas.openxmlformats.org/officeDocument/2006/relationships/image" Target="../media/image168.jpeg"/><Relationship Id="rId45" Type="http://schemas.openxmlformats.org/officeDocument/2006/relationships/image" Target="../media/image173.jpeg"/><Relationship Id="rId5" Type="http://schemas.openxmlformats.org/officeDocument/2006/relationships/image" Target="../media/image133.jpeg"/><Relationship Id="rId15" Type="http://schemas.openxmlformats.org/officeDocument/2006/relationships/image" Target="../media/image143.jpeg"/><Relationship Id="rId23" Type="http://schemas.openxmlformats.org/officeDocument/2006/relationships/image" Target="../media/image151.jpeg"/><Relationship Id="rId28" Type="http://schemas.openxmlformats.org/officeDocument/2006/relationships/image" Target="../media/image156.jpeg"/><Relationship Id="rId36" Type="http://schemas.openxmlformats.org/officeDocument/2006/relationships/image" Target="../media/image164.jpeg"/><Relationship Id="rId49" Type="http://schemas.openxmlformats.org/officeDocument/2006/relationships/image" Target="../media/image177.jpeg"/><Relationship Id="rId10" Type="http://schemas.openxmlformats.org/officeDocument/2006/relationships/image" Target="../media/image138.jpeg"/><Relationship Id="rId19" Type="http://schemas.openxmlformats.org/officeDocument/2006/relationships/image" Target="../media/image147.jpeg"/><Relationship Id="rId31" Type="http://schemas.openxmlformats.org/officeDocument/2006/relationships/image" Target="../media/image159.jpeg"/><Relationship Id="rId44" Type="http://schemas.openxmlformats.org/officeDocument/2006/relationships/image" Target="../media/image172.jpeg"/><Relationship Id="rId4" Type="http://schemas.openxmlformats.org/officeDocument/2006/relationships/image" Target="../media/image132.jpeg"/><Relationship Id="rId9" Type="http://schemas.openxmlformats.org/officeDocument/2006/relationships/image" Target="../media/image137.jpeg"/><Relationship Id="rId14" Type="http://schemas.openxmlformats.org/officeDocument/2006/relationships/image" Target="../media/image142.tiff"/><Relationship Id="rId22" Type="http://schemas.openxmlformats.org/officeDocument/2006/relationships/image" Target="../media/image150.jpeg"/><Relationship Id="rId27" Type="http://schemas.openxmlformats.org/officeDocument/2006/relationships/image" Target="../media/image155.tiff"/><Relationship Id="rId30" Type="http://schemas.openxmlformats.org/officeDocument/2006/relationships/image" Target="../media/image158.jpeg"/><Relationship Id="rId35" Type="http://schemas.openxmlformats.org/officeDocument/2006/relationships/image" Target="../media/image163.jpeg"/><Relationship Id="rId43" Type="http://schemas.openxmlformats.org/officeDocument/2006/relationships/image" Target="../media/image171.jpeg"/><Relationship Id="rId48" Type="http://schemas.openxmlformats.org/officeDocument/2006/relationships/image" Target="../media/image176.jpeg"/><Relationship Id="rId8" Type="http://schemas.openxmlformats.org/officeDocument/2006/relationships/image" Target="../media/image136.jpeg"/><Relationship Id="rId3" Type="http://schemas.openxmlformats.org/officeDocument/2006/relationships/image" Target="../media/image131.jpeg"/><Relationship Id="rId12" Type="http://schemas.openxmlformats.org/officeDocument/2006/relationships/image" Target="../media/image140.jpeg"/><Relationship Id="rId17" Type="http://schemas.openxmlformats.org/officeDocument/2006/relationships/image" Target="../media/image145.jpeg"/><Relationship Id="rId25" Type="http://schemas.openxmlformats.org/officeDocument/2006/relationships/image" Target="../media/image153.jpeg"/><Relationship Id="rId33" Type="http://schemas.openxmlformats.org/officeDocument/2006/relationships/image" Target="../media/image161.jpeg"/><Relationship Id="rId38" Type="http://schemas.openxmlformats.org/officeDocument/2006/relationships/image" Target="../media/image166.jpeg"/><Relationship Id="rId46" Type="http://schemas.openxmlformats.org/officeDocument/2006/relationships/image" Target="../media/image174.jpeg"/><Relationship Id="rId20" Type="http://schemas.openxmlformats.org/officeDocument/2006/relationships/image" Target="../media/image148.jpeg"/><Relationship Id="rId41"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image" Target="../media/image134.jpeg"/></Relationships>
</file>

<file path=ppt/slides/_rels/slide9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jpeg"/></Relationships>
</file>

<file path=ppt/slides/_rels/slide93.xml.rels><?xml version="1.0" encoding="UTF-8" standalone="yes"?>
<Relationships xmlns="http://schemas.openxmlformats.org/package/2006/relationships"><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png"/></Relationships>
</file>

<file path=ppt/slides/_rels/slide9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87.tiff"/></Relationships>
</file>

<file path=ppt/slides/_rels/slide95.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tiff"/><Relationship Id="rId7" Type="http://schemas.openxmlformats.org/officeDocument/2006/relationships/image" Target="../media/image192.jpe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tiff"/></Relationships>
</file>

<file path=ppt/slides/_rels/slide96.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94.jpeg"/><Relationship Id="rId7" Type="http://schemas.openxmlformats.org/officeDocument/2006/relationships/image" Target="../media/image198.jpe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97.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2.jpeg"/><Relationship Id="rId4" Type="http://schemas.openxmlformats.org/officeDocument/2006/relationships/image" Target="../media/image201.jpeg"/><Relationship Id="rId9" Type="http://schemas.openxmlformats.org/officeDocument/2006/relationships/image" Target="../media/image206.jpeg"/></Relationships>
</file>

<file path=ppt/slides/_rels/slide9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9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1198-DAA1-4E44-9629-DDDDCB05E8B5}"/>
              </a:ext>
            </a:extLst>
          </p:cNvPr>
          <p:cNvSpPr>
            <a:spLocks noGrp="1"/>
          </p:cNvSpPr>
          <p:nvPr>
            <p:ph type="ctrTitle"/>
          </p:nvPr>
        </p:nvSpPr>
        <p:spPr>
          <a:xfrm>
            <a:off x="995082" y="1391023"/>
            <a:ext cx="10201835" cy="2387600"/>
          </a:xfrm>
        </p:spPr>
        <p:txBody>
          <a:bodyPr>
            <a:normAutofit fontScale="90000"/>
          </a:bodyPr>
          <a:lstStyle/>
          <a:p>
            <a:r>
              <a:rPr lang="en-US" b="1" dirty="0"/>
              <a:t>Measuring and Enhancing the Security of Machine Learning</a:t>
            </a:r>
          </a:p>
        </p:txBody>
      </p:sp>
      <p:sp>
        <p:nvSpPr>
          <p:cNvPr id="3" name="Subtitle 2">
            <a:extLst>
              <a:ext uri="{FF2B5EF4-FFF2-40B4-BE49-F238E27FC236}">
                <a16:creationId xmlns:a16="http://schemas.microsoft.com/office/drawing/2014/main" id="{289D2B35-1C7A-DB40-B937-FAC91FBD8E30}"/>
              </a:ext>
            </a:extLst>
          </p:cNvPr>
          <p:cNvSpPr>
            <a:spLocks noGrp="1"/>
          </p:cNvSpPr>
          <p:nvPr>
            <p:ph type="subTitle" idx="1"/>
          </p:nvPr>
        </p:nvSpPr>
        <p:spPr>
          <a:xfrm>
            <a:off x="481694" y="3948706"/>
            <a:ext cx="11219648" cy="2645082"/>
          </a:xfrm>
        </p:spPr>
        <p:txBody>
          <a:bodyPr>
            <a:normAutofit/>
          </a:bodyPr>
          <a:lstStyle/>
          <a:p>
            <a:r>
              <a:rPr lang="en-US" sz="3600" dirty="0"/>
              <a:t>Florian Tramèr</a:t>
            </a:r>
          </a:p>
          <a:p>
            <a:r>
              <a:rPr lang="en-US" sz="3600" dirty="0">
                <a:solidFill>
                  <a:srgbClr val="C00000"/>
                </a:solidFill>
              </a:rPr>
              <a:t>Stanford University</a:t>
            </a:r>
          </a:p>
          <a:p>
            <a:endParaRPr lang="en-US" dirty="0">
              <a:solidFill>
                <a:srgbClr val="C00000"/>
              </a:solidFill>
            </a:endParaRPr>
          </a:p>
          <a:p>
            <a:r>
              <a:rPr lang="en-US" b="1" dirty="0"/>
              <a:t> Committee members: </a:t>
            </a:r>
            <a:r>
              <a:rPr lang="en-US" dirty="0"/>
              <a:t>Mykel </a:t>
            </a:r>
            <a:r>
              <a:rPr lang="en-US" dirty="0" err="1"/>
              <a:t>Kochenderfer</a:t>
            </a:r>
            <a:r>
              <a:rPr lang="en-US" dirty="0"/>
              <a:t> (chair), Dan </a:t>
            </a:r>
            <a:r>
              <a:rPr lang="en-US" dirty="0" err="1"/>
              <a:t>Boneh</a:t>
            </a:r>
            <a:r>
              <a:rPr lang="en-US" dirty="0"/>
              <a:t> (advisor), </a:t>
            </a:r>
            <a:br>
              <a:rPr lang="en-US" dirty="0"/>
            </a:br>
            <a:r>
              <a:rPr lang="en-US" dirty="0"/>
              <a:t>			Moses </a:t>
            </a:r>
            <a:r>
              <a:rPr lang="en-US" dirty="0" err="1"/>
              <a:t>Charikar</a:t>
            </a:r>
            <a:r>
              <a:rPr lang="en-US" dirty="0"/>
              <a:t>, Percy Liang, Gregory Valiant</a:t>
            </a:r>
            <a:endParaRPr lang="en-US" b="1" dirty="0"/>
          </a:p>
        </p:txBody>
      </p:sp>
      <p:sp>
        <p:nvSpPr>
          <p:cNvPr id="9" name="Rectangle 8">
            <a:extLst>
              <a:ext uri="{FF2B5EF4-FFF2-40B4-BE49-F238E27FC236}">
                <a16:creationId xmlns:a16="http://schemas.microsoft.com/office/drawing/2014/main" id="{5F0ADD8F-32F0-5341-8B8E-A2EB83B8E2ED}"/>
              </a:ext>
            </a:extLst>
          </p:cNvPr>
          <p:cNvSpPr/>
          <p:nvPr/>
        </p:nvSpPr>
        <p:spPr>
          <a:xfrm>
            <a:off x="94130" y="0"/>
            <a:ext cx="11994776" cy="6763871"/>
          </a:xfrm>
          <a:prstGeom prst="rect">
            <a:avLst/>
          </a:prstGeom>
          <a:noFill/>
          <a:ln w="317500" cap="flat">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987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E19-A96E-824F-BC54-523AD0C1D9F9}"/>
              </a:ext>
            </a:extLst>
          </p:cNvPr>
          <p:cNvSpPr>
            <a:spLocks noGrp="1"/>
          </p:cNvSpPr>
          <p:nvPr>
            <p:ph type="title"/>
          </p:nvPr>
        </p:nvSpPr>
        <p:spPr/>
        <p:txBody>
          <a:bodyPr/>
          <a:lstStyle/>
          <a:p>
            <a:r>
              <a:rPr lang="en-US" sz="2800" dirty="0"/>
              <a:t>This thesis</a:t>
            </a:r>
            <a:br>
              <a:rPr lang="en-US" dirty="0"/>
            </a:br>
            <a:r>
              <a:rPr lang="en-US" dirty="0"/>
              <a:t>Measuring and Enhancing ML security</a:t>
            </a:r>
          </a:p>
        </p:txBody>
      </p:sp>
      <p:sp>
        <p:nvSpPr>
          <p:cNvPr id="3" name="Content Placeholder 2">
            <a:extLst>
              <a:ext uri="{FF2B5EF4-FFF2-40B4-BE49-F238E27FC236}">
                <a16:creationId xmlns:a16="http://schemas.microsoft.com/office/drawing/2014/main" id="{343EF8FB-5A1D-D743-B2DD-7A8768597070}"/>
              </a:ext>
            </a:extLst>
          </p:cNvPr>
          <p:cNvSpPr>
            <a:spLocks noGrp="1"/>
          </p:cNvSpPr>
          <p:nvPr>
            <p:ph idx="1"/>
          </p:nvPr>
        </p:nvSpPr>
        <p:spPr>
          <a:xfrm>
            <a:off x="463826" y="1825625"/>
            <a:ext cx="11520356" cy="4351338"/>
          </a:xfrm>
        </p:spPr>
        <p:txBody>
          <a:bodyPr/>
          <a:lstStyle/>
          <a:p>
            <a:pPr marL="0" indent="-857250">
              <a:buFont typeface="+mj-lt"/>
              <a:buAutoNum type="romanUcPeriod"/>
            </a:pPr>
            <a:r>
              <a:rPr lang="en-US" dirty="0">
                <a:solidFill>
                  <a:schemeClr val="bg2">
                    <a:lumMod val="90000"/>
                  </a:schemeClr>
                </a:solidFill>
              </a:rPr>
              <a:t>Modeling the threat of </a:t>
            </a:r>
            <a:r>
              <a:rPr lang="en-US" u="sng" dirty="0">
                <a:solidFill>
                  <a:schemeClr val="bg2">
                    <a:lumMod val="90000"/>
                  </a:schemeClr>
                </a:solidFill>
              </a:rPr>
              <a:t>adversarial examples</a:t>
            </a:r>
          </a:p>
          <a:p>
            <a:pPr lvl="2">
              <a:buFont typeface="Wingdings" pitchFamily="2" charset="2"/>
              <a:buChar char="Ø"/>
            </a:pPr>
            <a:r>
              <a:rPr lang="en-US" sz="2600" dirty="0">
                <a:solidFill>
                  <a:schemeClr val="bg2">
                    <a:lumMod val="90000"/>
                  </a:schemeClr>
                </a:solidFill>
              </a:rPr>
              <a:t> </a:t>
            </a:r>
            <a:r>
              <a:rPr lang="en-US" sz="2600" dirty="0">
                <a:solidFill>
                  <a:srgbClr val="E1D4FC"/>
                </a:solidFill>
              </a:rPr>
              <a:t>Analysis:</a:t>
            </a:r>
            <a:r>
              <a:rPr lang="en-US" sz="2600" b="1" i="1" dirty="0">
                <a:solidFill>
                  <a:srgbClr val="E1D4FC"/>
                </a:solidFill>
              </a:rPr>
              <a:t> </a:t>
            </a:r>
            <a:r>
              <a:rPr lang="en-US" sz="2600" i="1" dirty="0">
                <a:solidFill>
                  <a:schemeClr val="bg2">
                    <a:lumMod val="90000"/>
                  </a:schemeClr>
                </a:solidFill>
              </a:rPr>
              <a:t>fundamental limits </a:t>
            </a:r>
            <a:r>
              <a:rPr lang="en-US" sz="2600" dirty="0">
                <a:solidFill>
                  <a:schemeClr val="bg2">
                    <a:lumMod val="90000"/>
                  </a:schemeClr>
                </a:solidFill>
              </a:rPr>
              <a:t>of existing defenses</a:t>
            </a:r>
          </a:p>
          <a:p>
            <a:pPr lvl="2">
              <a:buFont typeface="Wingdings" pitchFamily="2" charset="2"/>
              <a:buChar char="Ø"/>
            </a:pPr>
            <a:r>
              <a:rPr lang="en-US" sz="2600" dirty="0">
                <a:solidFill>
                  <a:schemeClr val="bg2">
                    <a:lumMod val="90000"/>
                  </a:schemeClr>
                </a:solidFill>
              </a:rPr>
              <a:t> </a:t>
            </a:r>
            <a:r>
              <a:rPr lang="en-US" sz="2600" dirty="0">
                <a:solidFill>
                  <a:srgbClr val="E1D4FC"/>
                </a:solidFill>
              </a:rPr>
              <a:t>Application:</a:t>
            </a:r>
            <a:r>
              <a:rPr lang="en-US" sz="2600" i="1" dirty="0">
                <a:solidFill>
                  <a:srgbClr val="E1D4FC"/>
                </a:solidFill>
              </a:rPr>
              <a:t> </a:t>
            </a:r>
            <a:r>
              <a:rPr lang="en-US" sz="2600" dirty="0">
                <a:solidFill>
                  <a:schemeClr val="bg2">
                    <a:lumMod val="90000"/>
                  </a:schemeClr>
                </a:solidFill>
              </a:rPr>
              <a:t>circumventing</a:t>
            </a:r>
            <a:r>
              <a:rPr lang="en-US" sz="2600" i="1" dirty="0">
                <a:solidFill>
                  <a:schemeClr val="bg2">
                    <a:lumMod val="90000"/>
                  </a:schemeClr>
                </a:solidFill>
              </a:rPr>
              <a:t> online content blockers</a:t>
            </a:r>
          </a:p>
          <a:p>
            <a:pPr marL="914400" lvl="2" indent="0">
              <a:buNone/>
            </a:pPr>
            <a:r>
              <a:rPr lang="en-US" sz="2400" i="1" dirty="0">
                <a:solidFill>
                  <a:srgbClr val="CFE3F3"/>
                </a:solidFill>
              </a:rPr>
              <a:t>    (led to design changes in </a:t>
            </a:r>
            <a:r>
              <a:rPr lang="en-US" sz="2400" i="1" dirty="0" err="1">
                <a:solidFill>
                  <a:srgbClr val="CFE3F3"/>
                </a:solidFill>
              </a:rPr>
              <a:t>Adblock</a:t>
            </a:r>
            <a:r>
              <a:rPr lang="en-US" sz="2400" i="1" dirty="0">
                <a:solidFill>
                  <a:srgbClr val="CFE3F3"/>
                </a:solidFill>
              </a:rPr>
              <a:t> Plus)</a:t>
            </a:r>
            <a:endParaRPr lang="en-US" sz="2600" dirty="0">
              <a:solidFill>
                <a:srgbClr val="CFE3F3"/>
              </a:solidFill>
            </a:endParaRPr>
          </a:p>
          <a:p>
            <a:pPr lvl="2">
              <a:buFont typeface="Wingdings" pitchFamily="2" charset="2"/>
              <a:buChar char="Ø"/>
            </a:pPr>
            <a:endParaRPr lang="en-US" dirty="0"/>
          </a:p>
          <a:p>
            <a:pPr marL="219456" indent="-857250">
              <a:buFont typeface="+mj-lt"/>
              <a:buAutoNum type="romanUcPeriod"/>
            </a:pPr>
            <a:r>
              <a:rPr lang="en-US" dirty="0"/>
              <a:t>Enhancing </a:t>
            </a:r>
            <a:r>
              <a:rPr lang="en-US" u="sng" dirty="0"/>
              <a:t>data privacy </a:t>
            </a:r>
            <a:r>
              <a:rPr lang="en-US" dirty="0"/>
              <a:t>for ML users</a:t>
            </a:r>
          </a:p>
          <a:p>
            <a:pPr lvl="2">
              <a:buFont typeface="Wingdings" pitchFamily="2" charset="2"/>
              <a:buChar char="Ø"/>
            </a:pPr>
            <a:r>
              <a:rPr lang="en-US" sz="2400" dirty="0"/>
              <a:t> </a:t>
            </a:r>
            <a:r>
              <a:rPr lang="en-US" sz="2600" dirty="0"/>
              <a:t>At </a:t>
            </a:r>
            <a:r>
              <a:rPr lang="en-US" sz="2600" dirty="0">
                <a:solidFill>
                  <a:srgbClr val="7030A0"/>
                </a:solidFill>
              </a:rPr>
              <a:t>training time</a:t>
            </a:r>
            <a:r>
              <a:rPr lang="en-US" sz="2600" dirty="0"/>
              <a:t> using </a:t>
            </a:r>
            <a:r>
              <a:rPr lang="en-US" sz="2600" i="1" dirty="0"/>
              <a:t>differential privacy</a:t>
            </a:r>
          </a:p>
          <a:p>
            <a:pPr lvl="2">
              <a:buFont typeface="Wingdings" pitchFamily="2" charset="2"/>
              <a:buChar char="Ø"/>
            </a:pPr>
            <a:r>
              <a:rPr lang="en-US" sz="2600" dirty="0"/>
              <a:t> At </a:t>
            </a:r>
            <a:r>
              <a:rPr lang="en-US" sz="2600" dirty="0">
                <a:solidFill>
                  <a:srgbClr val="7030A0"/>
                </a:solidFill>
              </a:rPr>
              <a:t>test time </a:t>
            </a:r>
            <a:r>
              <a:rPr lang="en-US" sz="2600" dirty="0"/>
              <a:t>using </a:t>
            </a:r>
            <a:r>
              <a:rPr lang="en-US" sz="2600" i="1" dirty="0"/>
              <a:t>hardware enclaves </a:t>
            </a:r>
            <a:r>
              <a:rPr lang="en-US" sz="2600" dirty="0"/>
              <a:t>and </a:t>
            </a:r>
            <a:r>
              <a:rPr lang="en-US" sz="2600" i="1" dirty="0"/>
              <a:t>cryptography</a:t>
            </a:r>
          </a:p>
        </p:txBody>
      </p:sp>
      <p:sp>
        <p:nvSpPr>
          <p:cNvPr id="4" name="Slide Number Placeholder 3">
            <a:extLst>
              <a:ext uri="{FF2B5EF4-FFF2-40B4-BE49-F238E27FC236}">
                <a16:creationId xmlns:a16="http://schemas.microsoft.com/office/drawing/2014/main" id="{5AB094E2-97A5-AC47-8DFD-FFD6BA5117C9}"/>
              </a:ext>
            </a:extLst>
          </p:cNvPr>
          <p:cNvSpPr>
            <a:spLocks noGrp="1"/>
          </p:cNvSpPr>
          <p:nvPr>
            <p:ph type="sldNum" sz="quarter" idx="12"/>
          </p:nvPr>
        </p:nvSpPr>
        <p:spPr/>
        <p:txBody>
          <a:bodyPr/>
          <a:lstStyle/>
          <a:p>
            <a:fld id="{BBDB7499-F370-8348-83C5-507685BB046D}" type="slidenum">
              <a:rPr lang="en-US" smtClean="0"/>
              <a:pPr/>
              <a:t>10</a:t>
            </a:fld>
            <a:endParaRPr lang="en-US" sz="1600" dirty="0"/>
          </a:p>
        </p:txBody>
      </p:sp>
    </p:spTree>
    <p:extLst>
      <p:ext uri="{BB962C8B-B14F-4D97-AF65-F5344CB8AC3E}">
        <p14:creationId xmlns:p14="http://schemas.microsoft.com/office/powerpoint/2010/main" val="2401942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46" name="Picture 22" descr="May be an image of 3 people, including Tal Katsir and Mariel de Haan and people smiling">
            <a:extLst>
              <a:ext uri="{FF2B5EF4-FFF2-40B4-BE49-F238E27FC236}">
                <a16:creationId xmlns:a16="http://schemas.microsoft.com/office/drawing/2014/main" id="{D3FEB494-122E-0B47-AF1F-6A952CF98F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11290" y="4746612"/>
            <a:ext cx="1740713" cy="1305535"/>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May be an image of 8 people, including Tal Katsir, Faidra Monachou, Begum Erdem, Mariel de Haan and Kostis Kaffes and people smiling">
            <a:extLst>
              <a:ext uri="{FF2B5EF4-FFF2-40B4-BE49-F238E27FC236}">
                <a16:creationId xmlns:a16="http://schemas.microsoft.com/office/drawing/2014/main" id="{3464E4AB-D474-EF40-94B7-E418727AE1A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393675" y="-13558"/>
            <a:ext cx="4820627" cy="222436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May be an image of 4 people, including Tanay Topac, Mariel de Haan and Begum Erdem and outerwear">
            <a:extLst>
              <a:ext uri="{FF2B5EF4-FFF2-40B4-BE49-F238E27FC236}">
                <a16:creationId xmlns:a16="http://schemas.microsoft.com/office/drawing/2014/main" id="{D7C67DEF-6428-2A49-852C-E0F0E2A6506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65871" y="1"/>
            <a:ext cx="2354327" cy="2494174"/>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May be an image of 8 people, including François Farquet, Romain Edelmann and Joachim Hugonot and people smiling">
            <a:extLst>
              <a:ext uri="{FF2B5EF4-FFF2-40B4-BE49-F238E27FC236}">
                <a16:creationId xmlns:a16="http://schemas.microsoft.com/office/drawing/2014/main" id="{0FFC00D6-928C-D54A-83A8-8B6399820AC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80431" y="1102272"/>
            <a:ext cx="2898047" cy="2173535"/>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May be an image of 14 people, including Begum Erdem, Kostis Kaffes, Tal Katsir, Faidra Monachou and Mariel de Haan and people smiling">
            <a:extLst>
              <a:ext uri="{FF2B5EF4-FFF2-40B4-BE49-F238E27FC236}">
                <a16:creationId xmlns:a16="http://schemas.microsoft.com/office/drawing/2014/main" id="{AEF40F42-CCC2-BE4D-A5AB-A9104723464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41728" y="2329850"/>
            <a:ext cx="2640490" cy="19789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ay be an image of 25 people, including Christoph Böffi Schneider, Lucas Tramèr, Francesca Bertini, Mariel de Haan, Rosmarie Tramèr-Sallmann, Rahel Schneider-Sallmann, Annina Tramèr and Samuel Schmassmann and people smiling">
            <a:extLst>
              <a:ext uri="{FF2B5EF4-FFF2-40B4-BE49-F238E27FC236}">
                <a16:creationId xmlns:a16="http://schemas.microsoft.com/office/drawing/2014/main" id="{6FD88CC3-5CE5-5649-A2D3-0A94E479B9E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20198" y="2101695"/>
            <a:ext cx="4694104" cy="16282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D47530-E87E-7648-A134-C09977B8FEDC}"/>
              </a:ext>
            </a:extLst>
          </p:cNvPr>
          <p:cNvSpPr>
            <a:spLocks noGrp="1"/>
          </p:cNvSpPr>
          <p:nvPr>
            <p:ph type="title"/>
          </p:nvPr>
        </p:nvSpPr>
        <p:spPr/>
        <p:txBody>
          <a:bodyPr/>
          <a:lstStyle/>
          <a:p>
            <a:r>
              <a:rPr lang="en-US" dirty="0"/>
              <a:t>Friends &amp; Family</a:t>
            </a:r>
          </a:p>
        </p:txBody>
      </p:sp>
      <p:pic>
        <p:nvPicPr>
          <p:cNvPr id="26638" name="Picture 14" descr="May be an image of 6 people, including Mariel de Haan and Romain Edelmann and people smiling">
            <a:extLst>
              <a:ext uri="{FF2B5EF4-FFF2-40B4-BE49-F238E27FC236}">
                <a16:creationId xmlns:a16="http://schemas.microsoft.com/office/drawing/2014/main" id="{9042CF65-8B85-0341-9BBD-4D2E7F04BD9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73" y="1148574"/>
            <a:ext cx="2310195" cy="20029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May be an image of 4 people, including Mariel de Haan and people smiling">
            <a:extLst>
              <a:ext uri="{FF2B5EF4-FFF2-40B4-BE49-F238E27FC236}">
                <a16:creationId xmlns:a16="http://schemas.microsoft.com/office/drawing/2014/main" id="{5DF75E52-09CC-2847-9EB2-F80413A88DB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 y="5022762"/>
            <a:ext cx="2560420" cy="18481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May be an image of 5 people and people smiling">
            <a:extLst>
              <a:ext uri="{FF2B5EF4-FFF2-40B4-BE49-F238E27FC236}">
                <a16:creationId xmlns:a16="http://schemas.microsoft.com/office/drawing/2014/main" id="{623F21B2-4AC1-4E41-8794-930B2C499B97}"/>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972" y="3151492"/>
            <a:ext cx="2734504" cy="1916309"/>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Image preview">
            <a:extLst>
              <a:ext uri="{FF2B5EF4-FFF2-40B4-BE49-F238E27FC236}">
                <a16:creationId xmlns:a16="http://schemas.microsoft.com/office/drawing/2014/main" id="{64E1F521-FCF9-4A4F-BA21-592A78A74288}"/>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7248115" y="3723439"/>
            <a:ext cx="3008387" cy="1065074"/>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May be an image of 3 people, including Benedikt Bünz and people smiling">
            <a:extLst>
              <a:ext uri="{FF2B5EF4-FFF2-40B4-BE49-F238E27FC236}">
                <a16:creationId xmlns:a16="http://schemas.microsoft.com/office/drawing/2014/main" id="{6C24C28A-93C7-9D44-93F9-4DE2D81C894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4377379" y="5338022"/>
            <a:ext cx="1860395" cy="15502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C5BF636-159A-AE44-9F3B-84D28338D1F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571218" y="3275808"/>
            <a:ext cx="2733783" cy="2073944"/>
          </a:xfrm>
          <a:prstGeom prst="rect">
            <a:avLst/>
          </a:prstGeom>
        </p:spPr>
      </p:pic>
      <p:pic>
        <p:nvPicPr>
          <p:cNvPr id="26642" name="Picture 18" descr="May be an image of 2 people, including Mariel de Haan and people smiling">
            <a:extLst>
              <a:ext uri="{FF2B5EF4-FFF2-40B4-BE49-F238E27FC236}">
                <a16:creationId xmlns:a16="http://schemas.microsoft.com/office/drawing/2014/main" id="{AB680579-ABAD-734A-B51B-060CE545B53F}"/>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6223327" y="5397131"/>
            <a:ext cx="1156190" cy="1473731"/>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5" descr="A group of people posing for a photo&#10;&#10;Description automatically generated">
            <a:extLst>
              <a:ext uri="{FF2B5EF4-FFF2-40B4-BE49-F238E27FC236}">
                <a16:creationId xmlns:a16="http://schemas.microsoft.com/office/drawing/2014/main" id="{F1E756BC-ADCB-9C43-8C69-FCD192AC42D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553404" y="5067471"/>
            <a:ext cx="1824063" cy="1824063"/>
          </a:xfrm>
          <a:prstGeom prst="rect">
            <a:avLst/>
          </a:prstGeom>
        </p:spPr>
      </p:pic>
      <p:pic>
        <p:nvPicPr>
          <p:cNvPr id="26650" name="Picture 26">
            <a:extLst>
              <a:ext uri="{FF2B5EF4-FFF2-40B4-BE49-F238E27FC236}">
                <a16:creationId xmlns:a16="http://schemas.microsoft.com/office/drawing/2014/main" id="{071A7319-C083-AE47-96E6-307C121D56B5}"/>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8684244" y="4670229"/>
            <a:ext cx="1572258" cy="112631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group of people posing for a photo&#10;&#10;Description automatically generated with medium confidence">
            <a:extLst>
              <a:ext uri="{FF2B5EF4-FFF2-40B4-BE49-F238E27FC236}">
                <a16:creationId xmlns:a16="http://schemas.microsoft.com/office/drawing/2014/main" id="{88430BAC-7294-804B-8279-BBABD035D086}"/>
              </a:ext>
            </a:extLst>
          </p:cNvPr>
          <p:cNvPicPr>
            <a:picLocks noGrp="1" noChangeAspect="1"/>
          </p:cNvPicPr>
          <p:nvPr>
            <p:ph idx="1"/>
          </p:nvPr>
        </p:nvPicPr>
        <p:blipFill rotWithShape="1">
          <a:blip r:embed="rId18" cstate="screen">
            <a:extLst>
              <a:ext uri="{28A0092B-C50C-407E-A947-70E740481C1C}">
                <a14:useLocalDpi xmlns:a14="http://schemas.microsoft.com/office/drawing/2010/main"/>
              </a:ext>
            </a:extLst>
          </a:blip>
          <a:srcRect/>
          <a:stretch/>
        </p:blipFill>
        <p:spPr>
          <a:xfrm>
            <a:off x="7881243" y="5734562"/>
            <a:ext cx="2076233" cy="1160936"/>
          </a:xfrm>
        </p:spPr>
      </p:pic>
      <p:pic>
        <p:nvPicPr>
          <p:cNvPr id="10" name="Picture 9">
            <a:extLst>
              <a:ext uri="{FF2B5EF4-FFF2-40B4-BE49-F238E27FC236}">
                <a16:creationId xmlns:a16="http://schemas.microsoft.com/office/drawing/2014/main" id="{26042F99-A5F5-4E4E-9DD7-97C2E702E4B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221365" y="3723439"/>
            <a:ext cx="1978993" cy="1978993"/>
          </a:xfrm>
          <a:prstGeom prst="rect">
            <a:avLst/>
          </a:prstGeom>
        </p:spPr>
      </p:pic>
      <p:pic>
        <p:nvPicPr>
          <p:cNvPr id="11" name="Picture 10">
            <a:extLst>
              <a:ext uri="{FF2B5EF4-FFF2-40B4-BE49-F238E27FC236}">
                <a16:creationId xmlns:a16="http://schemas.microsoft.com/office/drawing/2014/main" id="{1D2FA5CB-B6CD-2046-AE16-9EED8AD23617}"/>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0796186" y="5486400"/>
            <a:ext cx="1418116" cy="1384462"/>
          </a:xfrm>
          <a:prstGeom prst="rect">
            <a:avLst/>
          </a:prstGeom>
        </p:spPr>
      </p:pic>
      <p:pic>
        <p:nvPicPr>
          <p:cNvPr id="12" name="Picture 11">
            <a:extLst>
              <a:ext uri="{FF2B5EF4-FFF2-40B4-BE49-F238E27FC236}">
                <a16:creationId xmlns:a16="http://schemas.microsoft.com/office/drawing/2014/main" id="{7FDB366D-2494-184C-A756-129F2C168DFD}"/>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9798537" y="5631864"/>
            <a:ext cx="1206121" cy="1247704"/>
          </a:xfrm>
          <a:prstGeom prst="rect">
            <a:avLst/>
          </a:prstGeom>
        </p:spPr>
      </p:pic>
      <p:pic>
        <p:nvPicPr>
          <p:cNvPr id="26652" name="Picture 28" descr="May be an image of 1 person and smiling">
            <a:extLst>
              <a:ext uri="{FF2B5EF4-FFF2-40B4-BE49-F238E27FC236}">
                <a16:creationId xmlns:a16="http://schemas.microsoft.com/office/drawing/2014/main" id="{65CABFA8-F9BF-BB46-971B-53111CF10BF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219518" y="6011964"/>
            <a:ext cx="875165" cy="875165"/>
          </a:xfrm>
          <a:prstGeom prst="rect">
            <a:avLst/>
          </a:prstGeom>
          <a:noFill/>
          <a:extLst>
            <a:ext uri="{909E8E84-426E-40DD-AFC4-6F175D3DCCD1}">
              <a14:hiddenFill xmlns:a14="http://schemas.microsoft.com/office/drawing/2010/main">
                <a:solidFill>
                  <a:srgbClr val="FFFFFF"/>
                </a:solidFill>
              </a14:hiddenFill>
            </a:ext>
          </a:extLst>
        </p:spPr>
      </p:pic>
      <p:pic>
        <p:nvPicPr>
          <p:cNvPr id="26644" name="Picture 20" descr="May be an image of 4 people, including Mariel de Haan and people smiling">
            <a:extLst>
              <a:ext uri="{FF2B5EF4-FFF2-40B4-BE49-F238E27FC236}">
                <a16:creationId xmlns:a16="http://schemas.microsoft.com/office/drawing/2014/main" id="{F1AE3AB7-C654-DF48-9FDD-3EB22145E0DF}"/>
              </a:ext>
            </a:extLst>
          </p:cNvPr>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a:off x="5229590" y="4230919"/>
            <a:ext cx="2354327" cy="118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6192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5122-CE03-7440-8EFE-BC3A76A75FDF}"/>
              </a:ext>
            </a:extLst>
          </p:cNvPr>
          <p:cNvSpPr>
            <a:spLocks noGrp="1"/>
          </p:cNvSpPr>
          <p:nvPr>
            <p:ph type="title"/>
          </p:nvPr>
        </p:nvSpPr>
        <p:spPr/>
        <p:txBody>
          <a:bodyPr/>
          <a:lstStyle/>
          <a:p>
            <a:r>
              <a:rPr lang="en-US" dirty="0"/>
              <a:t>Helen &amp; Tom</a:t>
            </a:r>
          </a:p>
        </p:txBody>
      </p:sp>
      <p:pic>
        <p:nvPicPr>
          <p:cNvPr id="29700" name="Picture 4" descr="May be an image of 4 people and people smiling">
            <a:extLst>
              <a:ext uri="{FF2B5EF4-FFF2-40B4-BE49-F238E27FC236}">
                <a16:creationId xmlns:a16="http://schemas.microsoft.com/office/drawing/2014/main" id="{11A41CC4-0157-A24E-BA21-1757100D88D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86380" y="1270743"/>
            <a:ext cx="5219239" cy="5176889"/>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CCIS – Community Committee for International Students | San Francisco Bay  Area Volunteer Information Center">
            <a:extLst>
              <a:ext uri="{FF2B5EF4-FFF2-40B4-BE49-F238E27FC236}">
                <a16:creationId xmlns:a16="http://schemas.microsoft.com/office/drawing/2014/main" id="{4E850E17-BEA2-9E45-AF47-E25D134E24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27896" y="4796632"/>
            <a:ext cx="1778000" cy="165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224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37BA-DCDF-9243-88C1-67F5F1B70F79}"/>
              </a:ext>
            </a:extLst>
          </p:cNvPr>
          <p:cNvSpPr>
            <a:spLocks noGrp="1"/>
          </p:cNvSpPr>
          <p:nvPr>
            <p:ph type="title"/>
          </p:nvPr>
        </p:nvSpPr>
        <p:spPr/>
        <p:txBody>
          <a:bodyPr/>
          <a:lstStyle/>
          <a:p>
            <a:r>
              <a:rPr lang="en-US" dirty="0"/>
              <a:t>My parents &amp; brothers</a:t>
            </a:r>
          </a:p>
        </p:txBody>
      </p:sp>
      <p:pic>
        <p:nvPicPr>
          <p:cNvPr id="5" name="Picture 8" descr="May be an image of 4 people, including Mariel de Haan and people smiling">
            <a:extLst>
              <a:ext uri="{FF2B5EF4-FFF2-40B4-BE49-F238E27FC236}">
                <a16:creationId xmlns:a16="http://schemas.microsoft.com/office/drawing/2014/main" id="{570C59AD-CDD8-4E48-AA80-D6BC8A9D37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826" y="1219200"/>
            <a:ext cx="6849534" cy="5137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CAE3BD5-E047-9B4B-8CA4-122BC92B4D6B}"/>
              </a:ext>
            </a:extLst>
          </p:cNvPr>
          <p:cNvPicPr>
            <a:picLocks noChangeAspect="1"/>
          </p:cNvPicPr>
          <p:nvPr/>
        </p:nvPicPr>
        <p:blipFill>
          <a:blip r:embed="rId4"/>
          <a:stretch>
            <a:fillRect/>
          </a:stretch>
        </p:blipFill>
        <p:spPr>
          <a:xfrm>
            <a:off x="5380707" y="1674019"/>
            <a:ext cx="6347467" cy="4227512"/>
          </a:xfrm>
          <a:prstGeom prst="rect">
            <a:avLst/>
          </a:prstGeom>
        </p:spPr>
      </p:pic>
    </p:spTree>
    <p:extLst>
      <p:ext uri="{BB962C8B-B14F-4D97-AF65-F5344CB8AC3E}">
        <p14:creationId xmlns:p14="http://schemas.microsoft.com/office/powerpoint/2010/main" val="14618338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4323-A7A2-364A-87F0-1E3E1E713359}"/>
              </a:ext>
            </a:extLst>
          </p:cNvPr>
          <p:cNvSpPr>
            <a:spLocks noGrp="1"/>
          </p:cNvSpPr>
          <p:nvPr>
            <p:ph type="title"/>
          </p:nvPr>
        </p:nvSpPr>
        <p:spPr/>
        <p:txBody>
          <a:bodyPr/>
          <a:lstStyle/>
          <a:p>
            <a:r>
              <a:rPr lang="en-US" dirty="0" err="1"/>
              <a:t>Mariël</a:t>
            </a:r>
            <a:endParaRPr lang="en-US" dirty="0"/>
          </a:p>
        </p:txBody>
      </p:sp>
      <p:pic>
        <p:nvPicPr>
          <p:cNvPr id="30728" name="Picture 8">
            <a:extLst>
              <a:ext uri="{FF2B5EF4-FFF2-40B4-BE49-F238E27FC236}">
                <a16:creationId xmlns:a16="http://schemas.microsoft.com/office/drawing/2014/main" id="{AED64CC0-3268-6F4C-A750-EB2F68A462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99004" y="344660"/>
            <a:ext cx="4145124" cy="6168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9792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834F-2149-DB4E-8920-920F87495C30}"/>
              </a:ext>
            </a:extLst>
          </p:cNvPr>
          <p:cNvSpPr>
            <a:spLocks noGrp="1"/>
          </p:cNvSpPr>
          <p:nvPr>
            <p:ph type="title"/>
          </p:nvPr>
        </p:nvSpPr>
        <p:spPr/>
        <p:txBody>
          <a:bodyPr/>
          <a:lstStyle/>
          <a:p>
            <a:r>
              <a:rPr lang="en-US" dirty="0"/>
              <a:t>Socially-distant lunch party.</a:t>
            </a:r>
          </a:p>
        </p:txBody>
      </p:sp>
      <p:sp>
        <p:nvSpPr>
          <p:cNvPr id="6" name="Content Placeholder 2">
            <a:extLst>
              <a:ext uri="{FF2B5EF4-FFF2-40B4-BE49-F238E27FC236}">
                <a16:creationId xmlns:a16="http://schemas.microsoft.com/office/drawing/2014/main" id="{2542DFE6-EE3B-A540-87F7-616DDA76FFBA}"/>
              </a:ext>
            </a:extLst>
          </p:cNvPr>
          <p:cNvSpPr>
            <a:spLocks noGrp="1"/>
          </p:cNvSpPr>
          <p:nvPr>
            <p:ph idx="1"/>
          </p:nvPr>
        </p:nvSpPr>
        <p:spPr>
          <a:xfrm>
            <a:off x="463825" y="1735930"/>
            <a:ext cx="11728175" cy="4620419"/>
          </a:xfrm>
        </p:spPr>
        <p:txBody>
          <a:bodyPr>
            <a:noAutofit/>
          </a:bodyPr>
          <a:lstStyle/>
          <a:p>
            <a:r>
              <a:rPr lang="en-US" sz="3600" i="1" dirty="0"/>
              <a:t> </a:t>
            </a:r>
            <a:r>
              <a:rPr lang="en-US" sz="3600" dirty="0"/>
              <a:t>Meet at </a:t>
            </a:r>
            <a:r>
              <a:rPr lang="en-US" sz="3600" b="1" dirty="0"/>
              <a:t>noon – Escondido Village basketball courts</a:t>
            </a:r>
            <a:br>
              <a:rPr lang="en-US" sz="3600" dirty="0"/>
            </a:br>
            <a:r>
              <a:rPr lang="en-US" sz="3600" dirty="0"/>
              <a:t>(in front of McFarland, next to Tennis courts)</a:t>
            </a:r>
            <a:r>
              <a:rPr lang="en-US" sz="3600" i="1" dirty="0"/>
              <a:t> </a:t>
            </a:r>
          </a:p>
          <a:p>
            <a:endParaRPr lang="en-US" sz="3600" i="1" dirty="0"/>
          </a:p>
          <a:p>
            <a:r>
              <a:rPr lang="en-US" sz="3600" dirty="0"/>
              <a:t>Food, drinks &amp; fun</a:t>
            </a:r>
          </a:p>
        </p:txBody>
      </p:sp>
      <p:pic>
        <p:nvPicPr>
          <p:cNvPr id="45060" name="Picture 4" descr="Grad housing map">
            <a:extLst>
              <a:ext uri="{FF2B5EF4-FFF2-40B4-BE49-F238E27FC236}">
                <a16:creationId xmlns:a16="http://schemas.microsoft.com/office/drawing/2014/main" id="{AA7772C7-7A13-A344-A65C-6193EDA807F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66008" y="2928107"/>
            <a:ext cx="3055864" cy="363542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76F7DAF-5788-544B-AF37-F370AA144C8A}"/>
              </a:ext>
            </a:extLst>
          </p:cNvPr>
          <p:cNvCxnSpPr>
            <a:cxnSpLocks/>
          </p:cNvCxnSpPr>
          <p:nvPr/>
        </p:nvCxnSpPr>
        <p:spPr>
          <a:xfrm flipH="1">
            <a:off x="9477213" y="4141048"/>
            <a:ext cx="1518834" cy="60477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8599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2907-AC10-5849-96B5-DBDAB5ACDEF3}"/>
              </a:ext>
            </a:extLst>
          </p:cNvPr>
          <p:cNvSpPr>
            <a:spLocks noGrp="1"/>
          </p:cNvSpPr>
          <p:nvPr>
            <p:ph type="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BAB91B9D-FC8B-654D-AF20-E49545D2A05E}"/>
              </a:ext>
            </a:extLst>
          </p:cNvPr>
          <p:cNvSpPr>
            <a:spLocks noGrp="1"/>
          </p:cNvSpPr>
          <p:nvPr>
            <p:ph type="sldNum" sz="quarter" idx="12"/>
          </p:nvPr>
        </p:nvSpPr>
        <p:spPr/>
        <p:txBody>
          <a:bodyPr/>
          <a:lstStyle/>
          <a:p>
            <a:fld id="{BBDB7499-F370-8348-83C5-507685BB046D}" type="slidenum">
              <a:rPr lang="en-US" smtClean="0"/>
              <a:pPr/>
              <a:t>105</a:t>
            </a:fld>
            <a:endParaRPr lang="en-US" sz="1600" dirty="0"/>
          </a:p>
        </p:txBody>
      </p:sp>
      <p:sp>
        <p:nvSpPr>
          <p:cNvPr id="5" name="Oval 4">
            <a:extLst>
              <a:ext uri="{FF2B5EF4-FFF2-40B4-BE49-F238E27FC236}">
                <a16:creationId xmlns:a16="http://schemas.microsoft.com/office/drawing/2014/main" id="{F299F802-AE85-4646-990B-E3411CF660BF}"/>
              </a:ext>
            </a:extLst>
          </p:cNvPr>
          <p:cNvSpPr/>
          <p:nvPr/>
        </p:nvSpPr>
        <p:spPr>
          <a:xfrm>
            <a:off x="8637814" y="5201088"/>
            <a:ext cx="3290950" cy="1246544"/>
          </a:xfrm>
          <a:prstGeom prst="ellipse">
            <a:avLst/>
          </a:prstGeom>
          <a:solidFill>
            <a:schemeClr val="accent5">
              <a:lumMod val="20000"/>
              <a:lumOff val="8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3200" b="1" dirty="0">
                <a:solidFill>
                  <a:schemeClr val="tx1"/>
                </a:solidFill>
              </a:rPr>
              <a:t>Thank you!</a:t>
            </a:r>
            <a:endParaRPr lang="en-US" b="1" dirty="0">
              <a:solidFill>
                <a:schemeClr val="tx1"/>
              </a:solidFill>
            </a:endParaRPr>
          </a:p>
        </p:txBody>
      </p:sp>
      <p:sp>
        <p:nvSpPr>
          <p:cNvPr id="10" name="Content Placeholder 2">
            <a:extLst>
              <a:ext uri="{FF2B5EF4-FFF2-40B4-BE49-F238E27FC236}">
                <a16:creationId xmlns:a16="http://schemas.microsoft.com/office/drawing/2014/main" id="{9B7740F1-D286-A443-A1E4-C4A4FBA502E3}"/>
              </a:ext>
            </a:extLst>
          </p:cNvPr>
          <p:cNvSpPr>
            <a:spLocks noGrp="1"/>
          </p:cNvSpPr>
          <p:nvPr>
            <p:ph idx="1"/>
          </p:nvPr>
        </p:nvSpPr>
        <p:spPr>
          <a:xfrm>
            <a:off x="463826" y="1335736"/>
            <a:ext cx="9023074" cy="5020614"/>
          </a:xfrm>
        </p:spPr>
        <p:txBody>
          <a:bodyPr>
            <a:noAutofit/>
          </a:bodyPr>
          <a:lstStyle/>
          <a:p>
            <a:pPr marL="0" indent="0">
              <a:buNone/>
            </a:pPr>
            <a:r>
              <a:rPr lang="en-US" sz="3200" dirty="0"/>
              <a:t>ML is currently not </a:t>
            </a:r>
            <a:r>
              <a:rPr lang="en-US" sz="3200" b="1" i="1" dirty="0">
                <a:solidFill>
                  <a:srgbClr val="7030A0"/>
                </a:solidFill>
              </a:rPr>
              <a:t>trustworthy</a:t>
            </a:r>
            <a:r>
              <a:rPr lang="en-US" sz="3200" i="1" dirty="0">
                <a:solidFill>
                  <a:srgbClr val="7030A0"/>
                </a:solidFill>
              </a:rPr>
              <a:t>.</a:t>
            </a:r>
          </a:p>
          <a:p>
            <a:pPr lvl="1">
              <a:buFontTx/>
              <a:buChar char="-"/>
            </a:pPr>
            <a:r>
              <a:rPr lang="en-US" sz="2800" dirty="0"/>
              <a:t>it is not </a:t>
            </a:r>
            <a:r>
              <a:rPr lang="en-US" sz="2800" b="1" i="1" dirty="0">
                <a:solidFill>
                  <a:srgbClr val="7030A0"/>
                </a:solidFill>
              </a:rPr>
              <a:t>robust</a:t>
            </a:r>
            <a:r>
              <a:rPr lang="en-US" sz="2800" dirty="0">
                <a:solidFill>
                  <a:srgbClr val="7030A0"/>
                </a:solidFill>
              </a:rPr>
              <a:t>.</a:t>
            </a:r>
          </a:p>
          <a:p>
            <a:pPr lvl="1">
              <a:buFontTx/>
              <a:buChar char="-"/>
            </a:pPr>
            <a:r>
              <a:rPr lang="en-US" sz="2800" dirty="0"/>
              <a:t>it is not </a:t>
            </a:r>
            <a:r>
              <a:rPr lang="en-US" sz="2800" b="1" i="1" dirty="0">
                <a:solidFill>
                  <a:srgbClr val="7030A0"/>
                </a:solidFill>
              </a:rPr>
              <a:t>private</a:t>
            </a:r>
            <a:r>
              <a:rPr lang="en-US" sz="2800" dirty="0">
                <a:solidFill>
                  <a:srgbClr val="7030A0"/>
                </a:solidFill>
              </a:rPr>
              <a:t>.</a:t>
            </a:r>
          </a:p>
          <a:p>
            <a:pPr marL="457200" lvl="1" indent="0">
              <a:buNone/>
            </a:pPr>
            <a:endParaRPr lang="en-US" sz="1000" i="1" u="sng" dirty="0"/>
          </a:p>
          <a:p>
            <a:pPr marL="0" indent="0">
              <a:buNone/>
            </a:pPr>
            <a:r>
              <a:rPr lang="en-US" sz="3200" dirty="0"/>
              <a:t>We </a:t>
            </a:r>
            <a:r>
              <a:rPr lang="en-US" sz="3200" u="sng" dirty="0"/>
              <a:t>can</a:t>
            </a:r>
            <a:r>
              <a:rPr lang="en-US" sz="3200" dirty="0"/>
              <a:t> get </a:t>
            </a:r>
            <a:r>
              <a:rPr lang="en-US" sz="3200" dirty="0">
                <a:solidFill>
                  <a:srgbClr val="0070C0"/>
                </a:solidFill>
              </a:rPr>
              <a:t>better robustness </a:t>
            </a:r>
            <a:r>
              <a:rPr lang="en-US" sz="3200" dirty="0"/>
              <a:t>than current ML.</a:t>
            </a:r>
          </a:p>
          <a:p>
            <a:pPr lvl="1">
              <a:buFont typeface="Wingdings" pitchFamily="2" charset="2"/>
              <a:buChar char="Ø"/>
            </a:pPr>
            <a:r>
              <a:rPr lang="en-US" sz="2800" i="1" dirty="0"/>
              <a:t> humans are an existence proof.</a:t>
            </a:r>
            <a:br>
              <a:rPr lang="en-US" i="1" u="sng" dirty="0"/>
            </a:br>
            <a:r>
              <a:rPr lang="en-US" sz="1000" i="1" dirty="0"/>
              <a:t>	</a:t>
            </a:r>
          </a:p>
          <a:p>
            <a:pPr marL="0" indent="0">
              <a:buNone/>
            </a:pPr>
            <a:r>
              <a:rPr lang="en-US" sz="3200" dirty="0"/>
              <a:t>We </a:t>
            </a:r>
            <a:r>
              <a:rPr lang="en-US" sz="3200" u="sng" dirty="0"/>
              <a:t>can</a:t>
            </a:r>
            <a:r>
              <a:rPr lang="en-US" sz="3200" dirty="0"/>
              <a:t> get </a:t>
            </a:r>
            <a:r>
              <a:rPr lang="en-US" sz="3200" dirty="0">
                <a:solidFill>
                  <a:srgbClr val="0070C0"/>
                </a:solidFill>
              </a:rPr>
              <a:t>better privacy </a:t>
            </a:r>
            <a:r>
              <a:rPr lang="en-US" sz="3200" dirty="0"/>
              <a:t>than current ML</a:t>
            </a:r>
            <a:r>
              <a:rPr lang="en-US" sz="3200" i="1" dirty="0"/>
              <a:t>.</a:t>
            </a:r>
          </a:p>
          <a:p>
            <a:pPr lvl="1">
              <a:buFont typeface="Wingdings" pitchFamily="2" charset="2"/>
              <a:buChar char="Ø"/>
            </a:pPr>
            <a:r>
              <a:rPr lang="en-US" sz="2800" i="1" dirty="0"/>
              <a:t> with </a:t>
            </a:r>
            <a:r>
              <a:rPr lang="en-US" sz="2800" i="1" dirty="0">
                <a:solidFill>
                  <a:schemeClr val="accent6"/>
                </a:solidFill>
              </a:rPr>
              <a:t>differential privacy </a:t>
            </a:r>
            <a:r>
              <a:rPr lang="en-US" sz="2800" i="1" dirty="0"/>
              <a:t>and </a:t>
            </a:r>
            <a:r>
              <a:rPr lang="en-US" sz="2800" i="1" dirty="0">
                <a:solidFill>
                  <a:schemeClr val="accent6"/>
                </a:solidFill>
              </a:rPr>
              <a:t>feature engineering.</a:t>
            </a:r>
            <a:br>
              <a:rPr lang="en-US" sz="2800" i="1" dirty="0">
                <a:solidFill>
                  <a:schemeClr val="accent6"/>
                </a:solidFill>
              </a:rPr>
            </a:br>
            <a:endParaRPr lang="en-US" sz="1000" dirty="0"/>
          </a:p>
        </p:txBody>
      </p:sp>
    </p:spTree>
    <p:extLst>
      <p:ext uri="{BB962C8B-B14F-4D97-AF65-F5344CB8AC3E}">
        <p14:creationId xmlns:p14="http://schemas.microsoft.com/office/powerpoint/2010/main" val="353986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E19-A96E-824F-BC54-523AD0C1D9F9}"/>
              </a:ext>
            </a:extLst>
          </p:cNvPr>
          <p:cNvSpPr>
            <a:spLocks noGrp="1"/>
          </p:cNvSpPr>
          <p:nvPr>
            <p:ph type="title"/>
          </p:nvPr>
        </p:nvSpPr>
        <p:spPr/>
        <p:txBody>
          <a:bodyPr/>
          <a:lstStyle/>
          <a:p>
            <a:r>
              <a:rPr lang="en-US" sz="2800" dirty="0"/>
              <a:t>This thesis</a:t>
            </a:r>
            <a:br>
              <a:rPr lang="en-US" dirty="0"/>
            </a:br>
            <a:r>
              <a:rPr lang="en-US" dirty="0"/>
              <a:t>Measuring and Enhancing ML security</a:t>
            </a:r>
          </a:p>
        </p:txBody>
      </p:sp>
      <p:sp>
        <p:nvSpPr>
          <p:cNvPr id="3" name="Content Placeholder 2">
            <a:extLst>
              <a:ext uri="{FF2B5EF4-FFF2-40B4-BE49-F238E27FC236}">
                <a16:creationId xmlns:a16="http://schemas.microsoft.com/office/drawing/2014/main" id="{343EF8FB-5A1D-D743-B2DD-7A8768597070}"/>
              </a:ext>
            </a:extLst>
          </p:cNvPr>
          <p:cNvSpPr>
            <a:spLocks noGrp="1"/>
          </p:cNvSpPr>
          <p:nvPr>
            <p:ph idx="1"/>
          </p:nvPr>
        </p:nvSpPr>
        <p:spPr>
          <a:xfrm>
            <a:off x="463826" y="1825625"/>
            <a:ext cx="11520356" cy="4351338"/>
          </a:xfrm>
        </p:spPr>
        <p:txBody>
          <a:bodyPr/>
          <a:lstStyle/>
          <a:p>
            <a:pPr marL="0" indent="-857250">
              <a:buFont typeface="+mj-lt"/>
              <a:buAutoNum type="romanUcPeriod"/>
            </a:pPr>
            <a:r>
              <a:rPr lang="en-US" dirty="0"/>
              <a:t>Modeling the threat of </a:t>
            </a:r>
            <a:r>
              <a:rPr lang="en-US" u="sng" dirty="0"/>
              <a:t>adversarial examples</a:t>
            </a:r>
          </a:p>
          <a:p>
            <a:pPr lvl="2">
              <a:buFont typeface="Wingdings" pitchFamily="2" charset="2"/>
              <a:buChar char="Ø"/>
            </a:pPr>
            <a:r>
              <a:rPr lang="en-US" sz="2600" dirty="0"/>
              <a:t> </a:t>
            </a:r>
            <a:r>
              <a:rPr lang="en-US" sz="2600" dirty="0">
                <a:solidFill>
                  <a:srgbClr val="7030A0"/>
                </a:solidFill>
              </a:rPr>
              <a:t>Analysis:</a:t>
            </a:r>
            <a:r>
              <a:rPr lang="en-US" sz="2600" i="1" dirty="0">
                <a:solidFill>
                  <a:srgbClr val="7030A0"/>
                </a:solidFill>
              </a:rPr>
              <a:t> </a:t>
            </a:r>
            <a:r>
              <a:rPr lang="en-US" sz="2600" i="1" dirty="0"/>
              <a:t>fundamental limits </a:t>
            </a:r>
            <a:r>
              <a:rPr lang="en-US" sz="2600" dirty="0"/>
              <a:t>of existing defenses</a:t>
            </a:r>
          </a:p>
          <a:p>
            <a:pPr lvl="2">
              <a:buFont typeface="Wingdings" pitchFamily="2" charset="2"/>
              <a:buChar char="Ø"/>
            </a:pPr>
            <a:r>
              <a:rPr lang="en-US" sz="2600" dirty="0"/>
              <a:t> </a:t>
            </a:r>
            <a:r>
              <a:rPr lang="en-US" sz="2600" dirty="0">
                <a:solidFill>
                  <a:srgbClr val="7030A0"/>
                </a:solidFill>
              </a:rPr>
              <a:t>Application:</a:t>
            </a:r>
            <a:r>
              <a:rPr lang="en-US" sz="2600" i="1" dirty="0">
                <a:solidFill>
                  <a:srgbClr val="7030A0"/>
                </a:solidFill>
              </a:rPr>
              <a:t> </a:t>
            </a:r>
            <a:r>
              <a:rPr lang="en-US" sz="2600" dirty="0"/>
              <a:t>circumventing</a:t>
            </a:r>
            <a:r>
              <a:rPr lang="en-US" sz="2600" i="1" dirty="0">
                <a:solidFill>
                  <a:srgbClr val="7030A0"/>
                </a:solidFill>
              </a:rPr>
              <a:t> </a:t>
            </a:r>
            <a:r>
              <a:rPr lang="en-US" sz="2600" i="1" dirty="0"/>
              <a:t>online content blockers</a:t>
            </a:r>
          </a:p>
          <a:p>
            <a:pPr marL="914400" lvl="2" indent="0">
              <a:buNone/>
            </a:pPr>
            <a:r>
              <a:rPr lang="en-US" sz="2400" i="1" dirty="0">
                <a:solidFill>
                  <a:srgbClr val="0070C0"/>
                </a:solidFill>
              </a:rPr>
              <a:t>    (led to design changes in </a:t>
            </a:r>
            <a:r>
              <a:rPr lang="en-US" sz="2400" i="1" dirty="0" err="1">
                <a:solidFill>
                  <a:srgbClr val="0070C0"/>
                </a:solidFill>
              </a:rPr>
              <a:t>Adblock</a:t>
            </a:r>
            <a:r>
              <a:rPr lang="en-US" sz="2400" i="1" dirty="0">
                <a:solidFill>
                  <a:srgbClr val="0070C0"/>
                </a:solidFill>
              </a:rPr>
              <a:t> Plus)</a:t>
            </a:r>
            <a:endParaRPr lang="en-US" sz="2600" dirty="0"/>
          </a:p>
          <a:p>
            <a:pPr lvl="2">
              <a:buFont typeface="Wingdings" pitchFamily="2" charset="2"/>
              <a:buChar char="Ø"/>
            </a:pPr>
            <a:endParaRPr lang="en-US" dirty="0"/>
          </a:p>
          <a:p>
            <a:pPr marL="219456" indent="-857250">
              <a:buFont typeface="+mj-lt"/>
              <a:buAutoNum type="romanUcPeriod"/>
            </a:pPr>
            <a:r>
              <a:rPr lang="en-US" dirty="0"/>
              <a:t>Enhancing </a:t>
            </a:r>
            <a:r>
              <a:rPr lang="en-US" u="sng" dirty="0"/>
              <a:t>data privacy </a:t>
            </a:r>
            <a:r>
              <a:rPr lang="en-US" dirty="0"/>
              <a:t>for ML users</a:t>
            </a:r>
          </a:p>
          <a:p>
            <a:pPr lvl="2">
              <a:buFont typeface="Wingdings" pitchFamily="2" charset="2"/>
              <a:buChar char="Ø"/>
            </a:pPr>
            <a:r>
              <a:rPr lang="en-US" sz="2400" dirty="0"/>
              <a:t> </a:t>
            </a:r>
            <a:r>
              <a:rPr lang="en-US" sz="2600" dirty="0"/>
              <a:t>At </a:t>
            </a:r>
            <a:r>
              <a:rPr lang="en-US" sz="2600" dirty="0">
                <a:solidFill>
                  <a:srgbClr val="7030A0"/>
                </a:solidFill>
              </a:rPr>
              <a:t>training time</a:t>
            </a:r>
            <a:r>
              <a:rPr lang="en-US" sz="2600" dirty="0"/>
              <a:t> using </a:t>
            </a:r>
            <a:r>
              <a:rPr lang="en-US" sz="2600" i="1" dirty="0"/>
              <a:t>differential privacy</a:t>
            </a:r>
          </a:p>
          <a:p>
            <a:pPr lvl="2">
              <a:buFont typeface="Wingdings" pitchFamily="2" charset="2"/>
              <a:buChar char="Ø"/>
            </a:pPr>
            <a:r>
              <a:rPr lang="en-US" sz="2600" dirty="0"/>
              <a:t> At </a:t>
            </a:r>
            <a:r>
              <a:rPr lang="en-US" sz="2600" dirty="0">
                <a:solidFill>
                  <a:srgbClr val="7030A0"/>
                </a:solidFill>
              </a:rPr>
              <a:t>test time </a:t>
            </a:r>
            <a:r>
              <a:rPr lang="en-US" sz="2600" dirty="0"/>
              <a:t>using </a:t>
            </a:r>
            <a:r>
              <a:rPr lang="en-US" sz="2600" i="1" dirty="0"/>
              <a:t>hardware enclaves </a:t>
            </a:r>
            <a:r>
              <a:rPr lang="en-US" sz="2600" dirty="0"/>
              <a:t>and </a:t>
            </a:r>
            <a:r>
              <a:rPr lang="en-US" sz="2600" i="1" dirty="0"/>
              <a:t>cryptography</a:t>
            </a:r>
          </a:p>
        </p:txBody>
      </p:sp>
      <p:sp>
        <p:nvSpPr>
          <p:cNvPr id="4" name="Slide Number Placeholder 3">
            <a:extLst>
              <a:ext uri="{FF2B5EF4-FFF2-40B4-BE49-F238E27FC236}">
                <a16:creationId xmlns:a16="http://schemas.microsoft.com/office/drawing/2014/main" id="{5AB094E2-97A5-AC47-8DFD-FFD6BA5117C9}"/>
              </a:ext>
            </a:extLst>
          </p:cNvPr>
          <p:cNvSpPr>
            <a:spLocks noGrp="1"/>
          </p:cNvSpPr>
          <p:nvPr>
            <p:ph type="sldNum" sz="quarter" idx="12"/>
          </p:nvPr>
        </p:nvSpPr>
        <p:spPr/>
        <p:txBody>
          <a:bodyPr/>
          <a:lstStyle/>
          <a:p>
            <a:fld id="{BBDB7499-F370-8348-83C5-507685BB046D}" type="slidenum">
              <a:rPr lang="en-US" smtClean="0"/>
              <a:pPr/>
              <a:t>11</a:t>
            </a:fld>
            <a:endParaRPr lang="en-US" sz="1600" dirty="0"/>
          </a:p>
        </p:txBody>
      </p:sp>
      <p:cxnSp>
        <p:nvCxnSpPr>
          <p:cNvPr id="32" name="Elbow Connector 31">
            <a:extLst>
              <a:ext uri="{FF2B5EF4-FFF2-40B4-BE49-F238E27FC236}">
                <a16:creationId xmlns:a16="http://schemas.microsoft.com/office/drawing/2014/main" id="{863F2887-DBB6-CF4A-B1E8-49F689E1BAF9}"/>
              </a:ext>
            </a:extLst>
          </p:cNvPr>
          <p:cNvCxnSpPr>
            <a:cxnSpLocks/>
            <a:stCxn id="48" idx="2"/>
          </p:cNvCxnSpPr>
          <p:nvPr/>
        </p:nvCxnSpPr>
        <p:spPr>
          <a:xfrm rot="5400000">
            <a:off x="8481750" y="3188840"/>
            <a:ext cx="984056" cy="2500714"/>
          </a:xfrm>
          <a:prstGeom prst="bentConnector2">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42A9C0F-F06C-504B-80B2-F3D30EE39F2E}"/>
              </a:ext>
            </a:extLst>
          </p:cNvPr>
          <p:cNvSpPr txBox="1"/>
          <p:nvPr/>
        </p:nvSpPr>
        <p:spPr>
          <a:xfrm>
            <a:off x="10510238" y="3662699"/>
            <a:ext cx="1502334" cy="523220"/>
          </a:xfrm>
          <a:prstGeom prst="rect">
            <a:avLst/>
          </a:prstGeom>
          <a:noFill/>
        </p:spPr>
        <p:txBody>
          <a:bodyPr wrap="none" rtlCol="0">
            <a:spAutoFit/>
          </a:bodyPr>
          <a:lstStyle/>
          <a:p>
            <a:r>
              <a:rPr lang="en-US" sz="2800" dirty="0">
                <a:solidFill>
                  <a:srgbClr val="00B050"/>
                </a:solidFill>
              </a:rPr>
              <a:t>this talk!</a:t>
            </a:r>
          </a:p>
        </p:txBody>
      </p:sp>
      <p:cxnSp>
        <p:nvCxnSpPr>
          <p:cNvPr id="39" name="Elbow Connector 38">
            <a:extLst>
              <a:ext uri="{FF2B5EF4-FFF2-40B4-BE49-F238E27FC236}">
                <a16:creationId xmlns:a16="http://schemas.microsoft.com/office/drawing/2014/main" id="{86F1C207-A7A8-2B49-8F19-59500ECD8059}"/>
              </a:ext>
            </a:extLst>
          </p:cNvPr>
          <p:cNvCxnSpPr>
            <a:cxnSpLocks/>
            <a:stCxn id="48" idx="0"/>
          </p:cNvCxnSpPr>
          <p:nvPr/>
        </p:nvCxnSpPr>
        <p:spPr>
          <a:xfrm rot="16200000" flipV="1">
            <a:off x="9304970" y="2982284"/>
            <a:ext cx="801060" cy="1037270"/>
          </a:xfrm>
          <a:prstGeom prst="bentConnector2">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F4C0D798-EAB8-AA41-966D-E2C6774A22B4}"/>
              </a:ext>
            </a:extLst>
          </p:cNvPr>
          <p:cNvSpPr/>
          <p:nvPr/>
        </p:nvSpPr>
        <p:spPr>
          <a:xfrm>
            <a:off x="10201275" y="3901449"/>
            <a:ext cx="45720" cy="457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3360BF01-1C85-A74C-99BC-765FF238AC5D}"/>
              </a:ext>
            </a:extLst>
          </p:cNvPr>
          <p:cNvCxnSpPr>
            <a:cxnSpLocks/>
            <a:stCxn id="48" idx="3"/>
            <a:endCxn id="35" idx="1"/>
          </p:cNvCxnSpPr>
          <p:nvPr/>
        </p:nvCxnSpPr>
        <p:spPr>
          <a:xfrm>
            <a:off x="10246995" y="3924309"/>
            <a:ext cx="263243" cy="0"/>
          </a:xfrm>
          <a:prstGeom prst="line">
            <a:avLst/>
          </a:prstGeom>
          <a:ln w="57150">
            <a:solidFill>
              <a:srgbClr val="00B050"/>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141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bg1"/>
                </a:solidFill>
              </a:rPr>
              <a:t> Adversarial examples for online content blockers</a:t>
            </a:r>
          </a:p>
          <a:p>
            <a:pPr lvl="1">
              <a:buFont typeface="Wingdings" pitchFamily="2" charset="2"/>
              <a:buChar char="Ø"/>
            </a:pPr>
            <a:r>
              <a:rPr lang="en-US" dirty="0">
                <a:solidFill>
                  <a:schemeClr val="bg1"/>
                </a:solidFill>
              </a:rPr>
              <a:t> What’s the threat model?</a:t>
            </a:r>
          </a:p>
          <a:p>
            <a:pPr lvl="1">
              <a:buFont typeface="Wingdings" pitchFamily="2" charset="2"/>
              <a:buChar char="Ø"/>
            </a:pPr>
            <a:r>
              <a:rPr lang="en-US" dirty="0">
                <a:solidFill>
                  <a:schemeClr val="bg1"/>
                </a:solidFill>
              </a:rPr>
              <a:t> Limitations of current defenses</a:t>
            </a:r>
          </a:p>
          <a:p>
            <a:pPr lvl="1">
              <a:buFont typeface="Wingdings" pitchFamily="2" charset="2"/>
              <a:buChar char="Ø"/>
            </a:pPr>
            <a:r>
              <a:rPr lang="en-US" dirty="0">
                <a:solidFill>
                  <a:schemeClr val="bg1"/>
                </a:solidFill>
              </a:rPr>
              <a:t> Industry impact</a:t>
            </a:r>
          </a:p>
          <a:p>
            <a:r>
              <a:rPr lang="en-US" dirty="0">
                <a:solidFill>
                  <a:schemeClr val="bg1"/>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fld id="{BBDB7499-F370-8348-83C5-507685BB046D}" type="slidenum">
              <a:rPr lang="en-US" smtClean="0">
                <a:solidFill>
                  <a:schemeClr val="bg1"/>
                </a:solidFill>
              </a:rPr>
              <a:pPr/>
              <a:t>12</a:t>
            </a:fld>
            <a:endParaRPr lang="en-US" sz="1600" dirty="0">
              <a:solidFill>
                <a:schemeClr val="bg1"/>
              </a:solidFill>
            </a:endParaRPr>
          </a:p>
        </p:txBody>
      </p:sp>
    </p:spTree>
    <p:extLst>
      <p:ext uri="{BB962C8B-B14F-4D97-AF65-F5344CB8AC3E}">
        <p14:creationId xmlns:p14="http://schemas.microsoft.com/office/powerpoint/2010/main" val="1809563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accent5">
                    <a:lumMod val="60000"/>
                    <a:lumOff val="40000"/>
                  </a:schemeClr>
                </a:solidFill>
              </a:rPr>
              <a:t> Adversarial examples for online content blockers</a:t>
            </a:r>
          </a:p>
          <a:p>
            <a:pPr lvl="1">
              <a:buFont typeface="Wingdings" pitchFamily="2" charset="2"/>
              <a:buChar char="Ø"/>
            </a:pPr>
            <a:r>
              <a:rPr lang="en-US" dirty="0">
                <a:solidFill>
                  <a:schemeClr val="bg1"/>
                </a:solidFill>
              </a:rPr>
              <a:t> What’s the threat model?</a:t>
            </a:r>
          </a:p>
          <a:p>
            <a:pPr lvl="1">
              <a:buFont typeface="Wingdings" pitchFamily="2" charset="2"/>
              <a:buChar char="Ø"/>
            </a:pPr>
            <a:r>
              <a:rPr lang="en-US" dirty="0">
                <a:solidFill>
                  <a:schemeClr val="bg1"/>
                </a:solidFill>
              </a:rPr>
              <a:t> Limitations of current defenses</a:t>
            </a:r>
          </a:p>
          <a:p>
            <a:pPr lvl="1">
              <a:buFont typeface="Wingdings" pitchFamily="2" charset="2"/>
              <a:buChar char="Ø"/>
            </a:pPr>
            <a:r>
              <a:rPr lang="en-US" dirty="0">
                <a:solidFill>
                  <a:schemeClr val="bg1"/>
                </a:solidFill>
              </a:rPr>
              <a:t> Industry impact</a:t>
            </a:r>
          </a:p>
          <a:p>
            <a:r>
              <a:rPr lang="en-US" dirty="0">
                <a:solidFill>
                  <a:schemeClr val="bg1"/>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fld id="{BBDB7499-F370-8348-83C5-507685BB046D}" type="slidenum">
              <a:rPr lang="en-US" smtClean="0">
                <a:solidFill>
                  <a:schemeClr val="bg1"/>
                </a:solidFill>
              </a:rPr>
              <a:pPr/>
              <a:t>13</a:t>
            </a:fld>
            <a:endParaRPr lang="en-US" sz="1600" dirty="0">
              <a:solidFill>
                <a:schemeClr val="bg1"/>
              </a:solidFill>
            </a:endParaRPr>
          </a:p>
        </p:txBody>
      </p:sp>
    </p:spTree>
    <p:extLst>
      <p:ext uri="{BB962C8B-B14F-4D97-AF65-F5344CB8AC3E}">
        <p14:creationId xmlns:p14="http://schemas.microsoft.com/office/powerpoint/2010/main" val="2646982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F560A-B4DE-1F46-9FCA-FA62C6F515EB}"/>
              </a:ext>
            </a:extLst>
          </p:cNvPr>
          <p:cNvSpPr>
            <a:spLocks noGrp="1"/>
          </p:cNvSpPr>
          <p:nvPr>
            <p:ph type="title"/>
          </p:nvPr>
        </p:nvSpPr>
        <p:spPr/>
        <p:txBody>
          <a:bodyPr/>
          <a:lstStyle/>
          <a:p>
            <a:r>
              <a:rPr lang="en-US" dirty="0"/>
              <a:t>What is </a:t>
            </a:r>
            <a:r>
              <a:rPr lang="en-US" dirty="0">
                <a:solidFill>
                  <a:srgbClr val="7030A0"/>
                </a:solidFill>
              </a:rPr>
              <a:t>Machine Learning </a:t>
            </a:r>
            <a:r>
              <a:rPr lang="en-US" dirty="0"/>
              <a:t>(ML)?</a:t>
            </a:r>
          </a:p>
        </p:txBody>
      </p:sp>
      <p:sp>
        <p:nvSpPr>
          <p:cNvPr id="4" name="Slide Number Placeholder 3">
            <a:extLst>
              <a:ext uri="{FF2B5EF4-FFF2-40B4-BE49-F238E27FC236}">
                <a16:creationId xmlns:a16="http://schemas.microsoft.com/office/drawing/2014/main" id="{D6706F97-A2C9-B04D-9F86-1BB31A6EE603}"/>
              </a:ext>
            </a:extLst>
          </p:cNvPr>
          <p:cNvSpPr>
            <a:spLocks noGrp="1"/>
          </p:cNvSpPr>
          <p:nvPr>
            <p:ph type="sldNum" sz="quarter" idx="12"/>
          </p:nvPr>
        </p:nvSpPr>
        <p:spPr/>
        <p:txBody>
          <a:bodyPr/>
          <a:lstStyle/>
          <a:p>
            <a:fld id="{BBDB7499-F370-8348-83C5-507685BB046D}" type="slidenum">
              <a:rPr lang="en-US" smtClean="0"/>
              <a:pPr/>
              <a:t>14</a:t>
            </a:fld>
            <a:endParaRPr lang="en-US" sz="1600" dirty="0"/>
          </a:p>
        </p:txBody>
      </p:sp>
      <p:pic>
        <p:nvPicPr>
          <p:cNvPr id="5" name="Picture 2" descr="Neural Network: A Complete Beginners Guide | Gadictos">
            <a:extLst>
              <a:ext uri="{FF2B5EF4-FFF2-40B4-BE49-F238E27FC236}">
                <a16:creationId xmlns:a16="http://schemas.microsoft.com/office/drawing/2014/main" id="{E8745763-AEEC-6F4D-9FA2-102B1201C4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2531" y="4708259"/>
            <a:ext cx="2388143" cy="15928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5CDF71-C9B7-3846-BAD0-D1897EF8B0AC}"/>
              </a:ext>
            </a:extLst>
          </p:cNvPr>
          <p:cNvSpPr txBox="1"/>
          <p:nvPr/>
        </p:nvSpPr>
        <p:spPr>
          <a:xfrm>
            <a:off x="4103925" y="1735931"/>
            <a:ext cx="6423862" cy="954107"/>
          </a:xfrm>
          <a:prstGeom prst="rect">
            <a:avLst/>
          </a:prstGeom>
          <a:noFill/>
        </p:spPr>
        <p:txBody>
          <a:bodyPr wrap="square" rtlCol="0">
            <a:spAutoFit/>
          </a:bodyPr>
          <a:lstStyle/>
          <a:p>
            <a:pPr algn="ctr"/>
            <a:r>
              <a:rPr lang="en-US" sz="2800" dirty="0">
                <a:solidFill>
                  <a:srgbClr val="0070C0"/>
                </a:solidFill>
              </a:rPr>
              <a:t>build a function (model) that learns how to make predictions on </a:t>
            </a:r>
            <a:r>
              <a:rPr lang="en-US" sz="2800" b="1" i="1" dirty="0">
                <a:solidFill>
                  <a:srgbClr val="0070C0"/>
                </a:solidFill>
              </a:rPr>
              <a:t>new</a:t>
            </a:r>
            <a:r>
              <a:rPr lang="en-US" sz="2800" dirty="0">
                <a:solidFill>
                  <a:srgbClr val="0070C0"/>
                </a:solidFill>
              </a:rPr>
              <a:t> data </a:t>
            </a:r>
          </a:p>
        </p:txBody>
      </p:sp>
      <p:sp>
        <p:nvSpPr>
          <p:cNvPr id="8" name="TextBox 7">
            <a:extLst>
              <a:ext uri="{FF2B5EF4-FFF2-40B4-BE49-F238E27FC236}">
                <a16:creationId xmlns:a16="http://schemas.microsoft.com/office/drawing/2014/main" id="{3680CE4B-B3A7-EB45-9ED1-8A18F125F9A9}"/>
              </a:ext>
            </a:extLst>
          </p:cNvPr>
          <p:cNvSpPr txBox="1"/>
          <p:nvPr/>
        </p:nvSpPr>
        <p:spPr>
          <a:xfrm>
            <a:off x="463826" y="1735931"/>
            <a:ext cx="3154673" cy="954107"/>
          </a:xfrm>
          <a:prstGeom prst="rect">
            <a:avLst/>
          </a:prstGeom>
          <a:noFill/>
        </p:spPr>
        <p:txBody>
          <a:bodyPr wrap="square" rtlCol="0">
            <a:spAutoFit/>
          </a:bodyPr>
          <a:lstStyle/>
          <a:p>
            <a:r>
              <a:rPr lang="en-US" sz="2800" dirty="0">
                <a:solidFill>
                  <a:srgbClr val="0070C0"/>
                </a:solidFill>
              </a:rPr>
              <a:t>collect some “training” data</a:t>
            </a:r>
          </a:p>
        </p:txBody>
      </p:sp>
      <p:sp>
        <p:nvSpPr>
          <p:cNvPr id="9" name="TextBox 8">
            <a:extLst>
              <a:ext uri="{FF2B5EF4-FFF2-40B4-BE49-F238E27FC236}">
                <a16:creationId xmlns:a16="http://schemas.microsoft.com/office/drawing/2014/main" id="{EB190C00-5166-924C-A6C2-C6966B29EDC0}"/>
              </a:ext>
            </a:extLst>
          </p:cNvPr>
          <p:cNvSpPr txBox="1"/>
          <p:nvPr/>
        </p:nvSpPr>
        <p:spPr>
          <a:xfrm>
            <a:off x="4719632" y="2934728"/>
            <a:ext cx="5219699" cy="1323439"/>
          </a:xfrm>
          <a:prstGeom prst="rect">
            <a:avLst/>
          </a:prstGeom>
          <a:noFill/>
        </p:spPr>
        <p:txBody>
          <a:bodyPr wrap="none" rtlCol="0" anchor="ctr">
            <a:spAutoFit/>
          </a:bodyPr>
          <a:lstStyle/>
          <a:p>
            <a:r>
              <a:rPr lang="en-US" sz="8000" dirty="0">
                <a:latin typeface="Cambria" panose="02040503050406030204" pitchFamily="18" charset="0"/>
              </a:rPr>
              <a:t>f (	 ) = </a:t>
            </a:r>
            <a:r>
              <a:rPr lang="en-US" sz="6000" dirty="0">
                <a:solidFill>
                  <a:srgbClr val="C00000"/>
                </a:solidFill>
                <a:latin typeface="Cambria" panose="02040503050406030204" pitchFamily="18" charset="0"/>
              </a:rPr>
              <a:t>“cat”</a:t>
            </a:r>
          </a:p>
        </p:txBody>
      </p:sp>
      <p:pic>
        <p:nvPicPr>
          <p:cNvPr id="12" name="Picture 16" descr="Teacup Dogs for Tiny-Canine Lovers">
            <a:extLst>
              <a:ext uri="{FF2B5EF4-FFF2-40B4-BE49-F238E27FC236}">
                <a16:creationId xmlns:a16="http://schemas.microsoft.com/office/drawing/2014/main" id="{AD572922-5C01-154D-8FFF-629F5200AC0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52220" y="3966518"/>
            <a:ext cx="914400" cy="9144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3" name="Picture 18" descr="Cute Mini Pig - A Funny and Cute Micro Pig Videos Compilation [BEST OF] -  YouTube">
            <a:extLst>
              <a:ext uri="{FF2B5EF4-FFF2-40B4-BE49-F238E27FC236}">
                <a16:creationId xmlns:a16="http://schemas.microsoft.com/office/drawing/2014/main" id="{C1BC77A5-3DFA-1D4E-BA0C-1370A4FDE1D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58883" y="5006639"/>
            <a:ext cx="914400" cy="91440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F9F7951-94B7-6245-B083-DD7FC380EBC4}"/>
              </a:ext>
            </a:extLst>
          </p:cNvPr>
          <p:cNvSpPr/>
          <p:nvPr/>
        </p:nvSpPr>
        <p:spPr>
          <a:xfrm>
            <a:off x="1611876" y="3089832"/>
            <a:ext cx="1029449" cy="584775"/>
          </a:xfrm>
          <a:prstGeom prst="rect">
            <a:avLst/>
          </a:prstGeom>
        </p:spPr>
        <p:txBody>
          <a:bodyPr wrap="none">
            <a:spAutoFit/>
          </a:bodyPr>
          <a:lstStyle/>
          <a:p>
            <a:r>
              <a:rPr lang="en-US" sz="3200" dirty="0">
                <a:solidFill>
                  <a:srgbClr val="C00000"/>
                </a:solidFill>
                <a:latin typeface="Cambria" panose="02040503050406030204" pitchFamily="18" charset="0"/>
              </a:rPr>
              <a:t>“cat”</a:t>
            </a:r>
          </a:p>
        </p:txBody>
      </p:sp>
      <p:sp>
        <p:nvSpPr>
          <p:cNvPr id="15" name="Rectangle 14">
            <a:extLst>
              <a:ext uri="{FF2B5EF4-FFF2-40B4-BE49-F238E27FC236}">
                <a16:creationId xmlns:a16="http://schemas.microsoft.com/office/drawing/2014/main" id="{A98679D9-4C23-DE4F-9D1F-4F1A39AF68C5}"/>
              </a:ext>
            </a:extLst>
          </p:cNvPr>
          <p:cNvSpPr/>
          <p:nvPr/>
        </p:nvSpPr>
        <p:spPr>
          <a:xfrm>
            <a:off x="1611876" y="4123484"/>
            <a:ext cx="1165704" cy="584775"/>
          </a:xfrm>
          <a:prstGeom prst="rect">
            <a:avLst/>
          </a:prstGeom>
        </p:spPr>
        <p:txBody>
          <a:bodyPr wrap="none">
            <a:spAutoFit/>
          </a:bodyPr>
          <a:lstStyle/>
          <a:p>
            <a:r>
              <a:rPr lang="en-US" sz="3200" dirty="0">
                <a:solidFill>
                  <a:srgbClr val="C00000"/>
                </a:solidFill>
                <a:latin typeface="Cambria" panose="02040503050406030204" pitchFamily="18" charset="0"/>
              </a:rPr>
              <a:t>“dog”</a:t>
            </a:r>
          </a:p>
        </p:txBody>
      </p:sp>
      <p:sp>
        <p:nvSpPr>
          <p:cNvPr id="16" name="Rectangle 15">
            <a:extLst>
              <a:ext uri="{FF2B5EF4-FFF2-40B4-BE49-F238E27FC236}">
                <a16:creationId xmlns:a16="http://schemas.microsoft.com/office/drawing/2014/main" id="{823BBA1E-56A5-7B4C-A42E-D2639DA26FE7}"/>
              </a:ext>
            </a:extLst>
          </p:cNvPr>
          <p:cNvSpPr/>
          <p:nvPr/>
        </p:nvSpPr>
        <p:spPr>
          <a:xfrm>
            <a:off x="1611875" y="5157136"/>
            <a:ext cx="1074333" cy="584775"/>
          </a:xfrm>
          <a:prstGeom prst="rect">
            <a:avLst/>
          </a:prstGeom>
        </p:spPr>
        <p:txBody>
          <a:bodyPr wrap="none">
            <a:spAutoFit/>
          </a:bodyPr>
          <a:lstStyle/>
          <a:p>
            <a:r>
              <a:rPr lang="en-US" sz="3200" dirty="0">
                <a:solidFill>
                  <a:srgbClr val="C00000"/>
                </a:solidFill>
                <a:latin typeface="Cambria" panose="02040503050406030204" pitchFamily="18" charset="0"/>
              </a:rPr>
              <a:t>“pig”</a:t>
            </a:r>
          </a:p>
        </p:txBody>
      </p:sp>
      <p:pic>
        <p:nvPicPr>
          <p:cNvPr id="17" name="Picture 14" descr="How we found coronavirus in a cat">
            <a:extLst>
              <a:ext uri="{FF2B5EF4-FFF2-40B4-BE49-F238E27FC236}">
                <a16:creationId xmlns:a16="http://schemas.microsoft.com/office/drawing/2014/main" id="{AC6B70A3-C1B7-4148-97DA-EF8C12BAF45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58883" y="2810368"/>
            <a:ext cx="914400" cy="914400"/>
          </a:xfrm>
          <a:prstGeom prst="rect">
            <a:avLst/>
          </a:prstGeom>
          <a:ln>
            <a:noFill/>
          </a:ln>
          <a:effectLst/>
        </p:spPr>
      </p:pic>
      <p:cxnSp>
        <p:nvCxnSpPr>
          <p:cNvPr id="19" name="Curved Connector 18">
            <a:extLst>
              <a:ext uri="{FF2B5EF4-FFF2-40B4-BE49-F238E27FC236}">
                <a16:creationId xmlns:a16="http://schemas.microsoft.com/office/drawing/2014/main" id="{45E25F21-914E-BA4C-AC65-08C2D180E4B1}"/>
              </a:ext>
            </a:extLst>
          </p:cNvPr>
          <p:cNvCxnSpPr>
            <a:cxnSpLocks/>
            <a:stCxn id="9" idx="1"/>
            <a:endCxn id="5" idx="1"/>
          </p:cNvCxnSpPr>
          <p:nvPr/>
        </p:nvCxnSpPr>
        <p:spPr>
          <a:xfrm rot="10800000" flipH="1" flipV="1">
            <a:off x="4719631" y="3596447"/>
            <a:ext cx="202899" cy="1908227"/>
          </a:xfrm>
          <a:prstGeom prst="curvedConnector3">
            <a:avLst>
              <a:gd name="adj1" fmla="val -112667"/>
            </a:avLst>
          </a:prstGeom>
          <a:ln w="57150">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A9BC2F00-9AFC-7C45-B9B6-1234CE2D5AC5}"/>
              </a:ext>
            </a:extLst>
          </p:cNvPr>
          <p:cNvSpPr txBox="1"/>
          <p:nvPr/>
        </p:nvSpPr>
        <p:spPr>
          <a:xfrm>
            <a:off x="7396674" y="4633915"/>
            <a:ext cx="4519606" cy="1631216"/>
          </a:xfrm>
          <a:prstGeom prst="rect">
            <a:avLst/>
          </a:prstGeom>
          <a:noFill/>
        </p:spPr>
        <p:txBody>
          <a:bodyPr wrap="square" rtlCol="0">
            <a:spAutoFit/>
          </a:bodyPr>
          <a:lstStyle/>
          <a:p>
            <a:pPr algn="ctr"/>
            <a:r>
              <a:rPr lang="en-US" sz="2800" i="1" u="sng" dirty="0"/>
              <a:t>neural network</a:t>
            </a:r>
          </a:p>
          <a:p>
            <a:pPr algn="ctr"/>
            <a:r>
              <a:rPr lang="en-US" sz="2400" dirty="0"/>
              <a:t>(sequence of math transforms applied to the input to assign a ”confidence” to each prediction)</a:t>
            </a:r>
          </a:p>
        </p:txBody>
      </p:sp>
      <p:sp>
        <p:nvSpPr>
          <p:cNvPr id="24" name="TextBox 23">
            <a:extLst>
              <a:ext uri="{FF2B5EF4-FFF2-40B4-BE49-F238E27FC236}">
                <a16:creationId xmlns:a16="http://schemas.microsoft.com/office/drawing/2014/main" id="{84B13B44-9EA5-C349-A1BB-5CE48AE5A0DD}"/>
              </a:ext>
            </a:extLst>
          </p:cNvPr>
          <p:cNvSpPr txBox="1"/>
          <p:nvPr/>
        </p:nvSpPr>
        <p:spPr>
          <a:xfrm>
            <a:off x="9656477" y="3216937"/>
            <a:ext cx="2388143" cy="1015663"/>
          </a:xfrm>
          <a:prstGeom prst="rect">
            <a:avLst/>
          </a:prstGeom>
          <a:noFill/>
        </p:spPr>
        <p:txBody>
          <a:bodyPr wrap="square" rtlCol="0">
            <a:spAutoFit/>
          </a:bodyPr>
          <a:lstStyle/>
          <a:p>
            <a:r>
              <a:rPr lang="en-US" sz="6000" dirty="0">
                <a:solidFill>
                  <a:srgbClr val="C00000"/>
                </a:solidFill>
                <a:latin typeface="Cambria" panose="02040503050406030204" pitchFamily="18" charset="0"/>
              </a:rPr>
              <a:t>, 90%</a:t>
            </a:r>
          </a:p>
        </p:txBody>
      </p:sp>
      <p:pic>
        <p:nvPicPr>
          <p:cNvPr id="25" name="Picture 24">
            <a:extLst>
              <a:ext uri="{FF2B5EF4-FFF2-40B4-BE49-F238E27FC236}">
                <a16:creationId xmlns:a16="http://schemas.microsoft.com/office/drawing/2014/main" id="{184E92F9-878C-D543-829A-28DD2C90C6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31785" y="3267568"/>
            <a:ext cx="914400" cy="914400"/>
          </a:xfrm>
          <a:prstGeom prst="rect">
            <a:avLst/>
          </a:prstGeom>
        </p:spPr>
      </p:pic>
    </p:spTree>
    <p:extLst>
      <p:ext uri="{BB962C8B-B14F-4D97-AF65-F5344CB8AC3E}">
        <p14:creationId xmlns:p14="http://schemas.microsoft.com/office/powerpoint/2010/main" val="155972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15" grpId="0"/>
      <p:bldP spid="16" grpId="0"/>
      <p:bldP spid="21"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1EEB7-AAE6-3048-8AF9-A1ECF67CCF67}"/>
              </a:ext>
            </a:extLst>
          </p:cNvPr>
          <p:cNvSpPr>
            <a:spLocks noGrp="1"/>
          </p:cNvSpPr>
          <p:nvPr>
            <p:ph type="title"/>
          </p:nvPr>
        </p:nvSpPr>
        <p:spPr/>
        <p:txBody>
          <a:bodyPr>
            <a:normAutofit/>
          </a:bodyPr>
          <a:lstStyle/>
          <a:p>
            <a:r>
              <a:rPr lang="en-US" dirty="0"/>
              <a:t>Adversarial examples: </a:t>
            </a:r>
            <a:r>
              <a:rPr lang="en-US" dirty="0">
                <a:solidFill>
                  <a:srgbClr val="7030A0"/>
                </a:solidFill>
              </a:rPr>
              <a:t>a curious </a:t>
            </a:r>
            <a:r>
              <a:rPr lang="en-US" i="1" dirty="0">
                <a:solidFill>
                  <a:srgbClr val="7030A0"/>
                </a:solidFill>
              </a:rPr>
              <a:t>bug </a:t>
            </a:r>
            <a:r>
              <a:rPr lang="en-US" dirty="0">
                <a:solidFill>
                  <a:srgbClr val="7030A0"/>
                </a:solidFill>
              </a:rPr>
              <a:t>in ML</a:t>
            </a:r>
            <a:br>
              <a:rPr lang="en-US" dirty="0">
                <a:solidFill>
                  <a:srgbClr val="7030A0"/>
                </a:solidFill>
              </a:rPr>
            </a:br>
            <a:r>
              <a:rPr lang="en-US" sz="1800" dirty="0">
                <a:solidFill>
                  <a:schemeClr val="bg1">
                    <a:lumMod val="50000"/>
                  </a:schemeClr>
                </a:solidFill>
              </a:rPr>
              <a:t>[</a:t>
            </a:r>
            <a:r>
              <a:rPr lang="en-US" sz="1800" dirty="0" err="1">
                <a:solidFill>
                  <a:schemeClr val="bg1">
                    <a:lumMod val="50000"/>
                  </a:schemeClr>
                </a:solidFill>
              </a:rPr>
              <a:t>Szegedy</a:t>
            </a:r>
            <a:r>
              <a:rPr lang="en-US" sz="1800" dirty="0">
                <a:solidFill>
                  <a:schemeClr val="bg1">
                    <a:lumMod val="50000"/>
                  </a:schemeClr>
                </a:solidFill>
              </a:rPr>
              <a:t> et al. ‘13], [</a:t>
            </a:r>
            <a:r>
              <a:rPr lang="en-US" sz="1800" dirty="0" err="1">
                <a:solidFill>
                  <a:schemeClr val="bg1">
                    <a:lumMod val="50000"/>
                  </a:schemeClr>
                </a:solidFill>
              </a:rPr>
              <a:t>Biggio</a:t>
            </a:r>
            <a:r>
              <a:rPr lang="en-US" sz="1800" dirty="0">
                <a:solidFill>
                  <a:schemeClr val="bg1">
                    <a:lumMod val="50000"/>
                  </a:schemeClr>
                </a:solidFill>
              </a:rPr>
              <a:t> et al. ‘13], [Goodfellow et al. ‘14], ...</a:t>
            </a:r>
            <a:endParaRPr lang="en-US" sz="1800" i="1" dirty="0">
              <a:solidFill>
                <a:srgbClr val="7030A0"/>
              </a:solidFill>
            </a:endParaRPr>
          </a:p>
        </p:txBody>
      </p:sp>
      <p:sp>
        <p:nvSpPr>
          <p:cNvPr id="4" name="Slide Number Placeholder 3">
            <a:extLst>
              <a:ext uri="{FF2B5EF4-FFF2-40B4-BE49-F238E27FC236}">
                <a16:creationId xmlns:a16="http://schemas.microsoft.com/office/drawing/2014/main" id="{534A902D-5EA0-B546-9B60-23F9F72759DC}"/>
              </a:ext>
            </a:extLst>
          </p:cNvPr>
          <p:cNvSpPr>
            <a:spLocks noGrp="1"/>
          </p:cNvSpPr>
          <p:nvPr>
            <p:ph type="sldNum" sz="quarter" idx="12"/>
          </p:nvPr>
        </p:nvSpPr>
        <p:spPr/>
        <p:txBody>
          <a:bodyPr/>
          <a:lstStyle/>
          <a:p>
            <a:fld id="{BBDB7499-F370-8348-83C5-507685BB046D}" type="slidenum">
              <a:rPr lang="en-US" smtClean="0"/>
              <a:pPr/>
              <a:t>15</a:t>
            </a:fld>
            <a:endParaRPr lang="en-US" sz="1600" dirty="0"/>
          </a:p>
        </p:txBody>
      </p:sp>
      <p:pic>
        <p:nvPicPr>
          <p:cNvPr id="7" name="Picture 6">
            <a:extLst>
              <a:ext uri="{FF2B5EF4-FFF2-40B4-BE49-F238E27FC236}">
                <a16:creationId xmlns:a16="http://schemas.microsoft.com/office/drawing/2014/main" id="{228FFC30-2114-0E41-A2F8-D0A2D1560112}"/>
              </a:ext>
            </a:extLst>
          </p:cNvPr>
          <p:cNvPicPr>
            <a:picLocks noChangeAspect="1"/>
          </p:cNvPicPr>
          <p:nvPr/>
        </p:nvPicPr>
        <p:blipFill>
          <a:blip r:embed="rId4"/>
          <a:stretch>
            <a:fillRect/>
          </a:stretch>
        </p:blipFill>
        <p:spPr>
          <a:xfrm>
            <a:off x="735001" y="2277966"/>
            <a:ext cx="2697806" cy="2697806"/>
          </a:xfrm>
          <a:prstGeom prst="rect">
            <a:avLst/>
          </a:prstGeom>
        </p:spPr>
      </p:pic>
      <p:sp>
        <p:nvSpPr>
          <p:cNvPr id="8" name="TextBox 7">
            <a:extLst>
              <a:ext uri="{FF2B5EF4-FFF2-40B4-BE49-F238E27FC236}">
                <a16:creationId xmlns:a16="http://schemas.microsoft.com/office/drawing/2014/main" id="{D08E5C0F-1E9D-5045-987C-0B6917E1C050}"/>
              </a:ext>
            </a:extLst>
          </p:cNvPr>
          <p:cNvSpPr txBox="1"/>
          <p:nvPr/>
        </p:nvSpPr>
        <p:spPr>
          <a:xfrm>
            <a:off x="725713" y="5038045"/>
            <a:ext cx="2716386" cy="523220"/>
          </a:xfrm>
          <a:prstGeom prst="rect">
            <a:avLst/>
          </a:prstGeom>
          <a:noFill/>
        </p:spPr>
        <p:txBody>
          <a:bodyPr wrap="none" rtlCol="0">
            <a:spAutoFit/>
          </a:bodyPr>
          <a:lstStyle/>
          <a:p>
            <a:pPr algn="ctr"/>
            <a:r>
              <a:rPr lang="en-US" sz="2800" b="1" dirty="0">
                <a:solidFill>
                  <a:srgbClr val="00B050"/>
                </a:solidFill>
                <a:cs typeface="Times New Roman" panose="02020603050405020304" pitchFamily="18" charset="0"/>
              </a:rPr>
              <a:t>90% Tabby Cat</a:t>
            </a:r>
          </a:p>
        </p:txBody>
      </p:sp>
      <p:pic>
        <p:nvPicPr>
          <p:cNvPr id="9" name="Picture 8">
            <a:extLst>
              <a:ext uri="{FF2B5EF4-FFF2-40B4-BE49-F238E27FC236}">
                <a16:creationId xmlns:a16="http://schemas.microsoft.com/office/drawing/2014/main" id="{81FB6DE0-A634-EE45-B089-EC704FD0B9E8}"/>
              </a:ext>
            </a:extLst>
          </p:cNvPr>
          <p:cNvPicPr>
            <a:picLocks noChangeAspect="1"/>
          </p:cNvPicPr>
          <p:nvPr/>
        </p:nvPicPr>
        <p:blipFill>
          <a:blip r:embed="rId5"/>
          <a:stretch>
            <a:fillRect/>
          </a:stretch>
        </p:blipFill>
        <p:spPr>
          <a:xfrm>
            <a:off x="8808165" y="2277966"/>
            <a:ext cx="2697806" cy="2697806"/>
          </a:xfrm>
          <a:prstGeom prst="rect">
            <a:avLst/>
          </a:prstGeom>
        </p:spPr>
      </p:pic>
      <p:sp>
        <p:nvSpPr>
          <p:cNvPr id="10" name="TextBox 9">
            <a:extLst>
              <a:ext uri="{FF2B5EF4-FFF2-40B4-BE49-F238E27FC236}">
                <a16:creationId xmlns:a16="http://schemas.microsoft.com/office/drawing/2014/main" id="{255108DD-7A55-1046-8674-166D0FCF5D5F}"/>
              </a:ext>
            </a:extLst>
          </p:cNvPr>
          <p:cNvSpPr txBox="1"/>
          <p:nvPr/>
        </p:nvSpPr>
        <p:spPr>
          <a:xfrm>
            <a:off x="8585966" y="5038045"/>
            <a:ext cx="3142208" cy="523220"/>
          </a:xfrm>
          <a:prstGeom prst="rect">
            <a:avLst/>
          </a:prstGeom>
          <a:noFill/>
        </p:spPr>
        <p:txBody>
          <a:bodyPr wrap="none" rtlCol="0">
            <a:spAutoFit/>
          </a:bodyPr>
          <a:lstStyle/>
          <a:p>
            <a:pPr algn="ctr"/>
            <a:r>
              <a:rPr lang="en-US" sz="2800" b="1" dirty="0">
                <a:solidFill>
                  <a:srgbClr val="FF0000"/>
                </a:solidFill>
                <a:cs typeface="Times New Roman" panose="02020603050405020304" pitchFamily="18" charset="0"/>
              </a:rPr>
              <a:t>100% Guacamole</a:t>
            </a:r>
          </a:p>
        </p:txBody>
      </p:sp>
      <p:pic>
        <p:nvPicPr>
          <p:cNvPr id="11" name="Picture 10">
            <a:extLst>
              <a:ext uri="{FF2B5EF4-FFF2-40B4-BE49-F238E27FC236}">
                <a16:creationId xmlns:a16="http://schemas.microsoft.com/office/drawing/2014/main" id="{BF0D30C9-CA66-D24C-AA53-8A0830829E8F}"/>
              </a:ext>
            </a:extLst>
          </p:cNvPr>
          <p:cNvPicPr>
            <a:picLocks noChangeAspect="1"/>
          </p:cNvPicPr>
          <p:nvPr/>
        </p:nvPicPr>
        <p:blipFill>
          <a:blip r:embed="rId6"/>
          <a:stretch>
            <a:fillRect/>
          </a:stretch>
        </p:blipFill>
        <p:spPr>
          <a:xfrm>
            <a:off x="4771583" y="2277966"/>
            <a:ext cx="2697806" cy="2697806"/>
          </a:xfrm>
          <a:prstGeom prst="rect">
            <a:avLst/>
          </a:prstGeom>
        </p:spPr>
      </p:pic>
      <p:sp>
        <p:nvSpPr>
          <p:cNvPr id="12" name="Plus 11">
            <a:extLst>
              <a:ext uri="{FF2B5EF4-FFF2-40B4-BE49-F238E27FC236}">
                <a16:creationId xmlns:a16="http://schemas.microsoft.com/office/drawing/2014/main" id="{53DE134D-14DB-F34F-948D-37A3C64D6F8B}"/>
              </a:ext>
            </a:extLst>
          </p:cNvPr>
          <p:cNvSpPr/>
          <p:nvPr/>
        </p:nvSpPr>
        <p:spPr>
          <a:xfrm>
            <a:off x="3659993" y="3186311"/>
            <a:ext cx="867152" cy="867152"/>
          </a:xfrm>
          <a:prstGeom prst="mathPlus">
            <a:avLst>
              <a:gd name="adj1" fmla="val 19287"/>
            </a:avLst>
          </a:prstGeom>
          <a:solidFill>
            <a:schemeClr val="tx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800">
              <a:latin typeface="Times New Roman" panose="02020603050405020304" pitchFamily="18" charset="0"/>
              <a:cs typeface="Times New Roman" panose="02020603050405020304" pitchFamily="18" charset="0"/>
            </a:endParaRPr>
          </a:p>
        </p:txBody>
      </p:sp>
      <p:sp>
        <p:nvSpPr>
          <p:cNvPr id="13" name="Equal 12">
            <a:extLst>
              <a:ext uri="{FF2B5EF4-FFF2-40B4-BE49-F238E27FC236}">
                <a16:creationId xmlns:a16="http://schemas.microsoft.com/office/drawing/2014/main" id="{90F96BAA-6A90-8A4D-B56B-87E35ED59266}"/>
              </a:ext>
            </a:extLst>
          </p:cNvPr>
          <p:cNvSpPr/>
          <p:nvPr/>
        </p:nvSpPr>
        <p:spPr>
          <a:xfrm>
            <a:off x="7701499" y="3223365"/>
            <a:ext cx="871006" cy="871006"/>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6AA982BC-1390-5E40-9690-113A141F9DEF}"/>
              </a:ext>
            </a:extLst>
          </p:cNvPr>
          <p:cNvSpPr txBox="1"/>
          <p:nvPr/>
        </p:nvSpPr>
        <p:spPr>
          <a:xfrm>
            <a:off x="4529352" y="5038045"/>
            <a:ext cx="3182283" cy="523220"/>
          </a:xfrm>
          <a:prstGeom prst="rect">
            <a:avLst/>
          </a:prstGeom>
          <a:noFill/>
        </p:spPr>
        <p:txBody>
          <a:bodyPr wrap="none" rtlCol="0">
            <a:spAutoFit/>
          </a:bodyPr>
          <a:lstStyle/>
          <a:p>
            <a:pPr algn="ctr"/>
            <a:r>
              <a:rPr lang="en-US" sz="2800" b="1" dirty="0">
                <a:cs typeface="Times New Roman" panose="02020603050405020304" pitchFamily="18" charset="0"/>
              </a:rPr>
              <a:t>Adversarial noise</a:t>
            </a:r>
          </a:p>
        </p:txBody>
      </p:sp>
    </p:spTree>
    <p:custDataLst>
      <p:tags r:id="rId1"/>
    </p:custDataLst>
    <p:extLst>
      <p:ext uri="{BB962C8B-B14F-4D97-AF65-F5344CB8AC3E}">
        <p14:creationId xmlns:p14="http://schemas.microsoft.com/office/powerpoint/2010/main" val="349508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3FA5-8AD4-854A-9088-8522AEA675F2}"/>
              </a:ext>
            </a:extLst>
          </p:cNvPr>
          <p:cNvSpPr>
            <a:spLocks noGrp="1"/>
          </p:cNvSpPr>
          <p:nvPr>
            <p:ph type="title"/>
          </p:nvPr>
        </p:nvSpPr>
        <p:spPr/>
        <p:txBody>
          <a:bodyPr>
            <a:normAutofit/>
          </a:bodyPr>
          <a:lstStyle/>
          <a:p>
            <a:r>
              <a:rPr lang="en-US" dirty="0"/>
              <a:t>Finding adversarial examples</a:t>
            </a:r>
            <a:r>
              <a:rPr lang="en-US" dirty="0">
                <a:solidFill>
                  <a:srgbClr val="7030A0"/>
                </a:solidFill>
              </a:rPr>
              <a:t>.</a:t>
            </a:r>
          </a:p>
        </p:txBody>
      </p:sp>
      <p:sp>
        <p:nvSpPr>
          <p:cNvPr id="4" name="Slide Number Placeholder 3">
            <a:extLst>
              <a:ext uri="{FF2B5EF4-FFF2-40B4-BE49-F238E27FC236}">
                <a16:creationId xmlns:a16="http://schemas.microsoft.com/office/drawing/2014/main" id="{8C68FF6F-1F5F-084A-952F-B7DC60C36A50}"/>
              </a:ext>
            </a:extLst>
          </p:cNvPr>
          <p:cNvSpPr>
            <a:spLocks noGrp="1"/>
          </p:cNvSpPr>
          <p:nvPr>
            <p:ph type="sldNum" sz="quarter" idx="12"/>
          </p:nvPr>
        </p:nvSpPr>
        <p:spPr/>
        <p:txBody>
          <a:bodyPr/>
          <a:lstStyle/>
          <a:p>
            <a:fld id="{BBDB7499-F370-8348-83C5-507685BB046D}" type="slidenum">
              <a:rPr lang="en-US" smtClean="0"/>
              <a:pPr/>
              <a:t>16</a:t>
            </a:fld>
            <a:endParaRPr lang="en-US" sz="1600" dirty="0"/>
          </a:p>
        </p:txBody>
      </p:sp>
      <p:pic>
        <p:nvPicPr>
          <p:cNvPr id="22536" name="Picture 8">
            <a:extLst>
              <a:ext uri="{FF2B5EF4-FFF2-40B4-BE49-F238E27FC236}">
                <a16:creationId xmlns:a16="http://schemas.microsoft.com/office/drawing/2014/main" id="{1ECFC5F4-FA33-214A-940E-6478028BA08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350293" y="1846668"/>
            <a:ext cx="5634681" cy="487824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6BC98C23-50CF-0749-B7EA-AE3A47CA7505}"/>
              </a:ext>
            </a:extLst>
          </p:cNvPr>
          <p:cNvCxnSpPr>
            <a:cxnSpLocks/>
          </p:cNvCxnSpPr>
          <p:nvPr/>
        </p:nvCxnSpPr>
        <p:spPr>
          <a:xfrm>
            <a:off x="6223000" y="3047441"/>
            <a:ext cx="227032" cy="495862"/>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016F9AFC-5AD8-414A-A473-13E944242D6C}"/>
              </a:ext>
            </a:extLst>
          </p:cNvPr>
          <p:cNvCxnSpPr>
            <a:cxnSpLocks/>
          </p:cNvCxnSpPr>
          <p:nvPr/>
        </p:nvCxnSpPr>
        <p:spPr>
          <a:xfrm>
            <a:off x="6438508" y="3543303"/>
            <a:ext cx="44450" cy="519825"/>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6F03EBF6-3AA6-4042-B706-9F16C98A9F32}"/>
              </a:ext>
            </a:extLst>
          </p:cNvPr>
          <p:cNvCxnSpPr>
            <a:cxnSpLocks/>
          </p:cNvCxnSpPr>
          <p:nvPr/>
        </p:nvCxnSpPr>
        <p:spPr>
          <a:xfrm flipH="1">
            <a:off x="6450771" y="4075077"/>
            <a:ext cx="37316" cy="532746"/>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C40706D0-823D-A144-8EFC-2AF06EF5D40C}"/>
              </a:ext>
            </a:extLst>
          </p:cNvPr>
          <p:cNvCxnSpPr>
            <a:cxnSpLocks/>
          </p:cNvCxnSpPr>
          <p:nvPr/>
        </p:nvCxnSpPr>
        <p:spPr>
          <a:xfrm flipH="1">
            <a:off x="6336516" y="4607823"/>
            <a:ext cx="115200" cy="408851"/>
          </a:xfrm>
          <a:prstGeom prst="straightConnector1">
            <a:avLst/>
          </a:prstGeom>
          <a:ln w="76200">
            <a:solidFill>
              <a:srgbClr val="95D301"/>
            </a:solidFill>
            <a:tailEnd type="triangle"/>
          </a:ln>
          <a:effectLst>
            <a:outerShdw blurRad="50800" dist="38100" dir="8100000" algn="tr"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5" name="Up Arrow 4">
            <a:extLst>
              <a:ext uri="{FF2B5EF4-FFF2-40B4-BE49-F238E27FC236}">
                <a16:creationId xmlns:a16="http://schemas.microsoft.com/office/drawing/2014/main" id="{849F52AB-7B79-874A-A56A-647B6D624001}"/>
              </a:ext>
            </a:extLst>
          </p:cNvPr>
          <p:cNvSpPr/>
          <p:nvPr/>
        </p:nvSpPr>
        <p:spPr>
          <a:xfrm>
            <a:off x="2731246" y="2257486"/>
            <a:ext cx="484632" cy="311422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E868E9-88C6-584E-9542-6DD4904CFBF0}"/>
              </a:ext>
            </a:extLst>
          </p:cNvPr>
          <p:cNvSpPr txBox="1"/>
          <p:nvPr/>
        </p:nvSpPr>
        <p:spPr>
          <a:xfrm>
            <a:off x="91845" y="2453475"/>
            <a:ext cx="2674926" cy="830997"/>
          </a:xfrm>
          <a:prstGeom prst="rect">
            <a:avLst/>
          </a:prstGeom>
          <a:noFill/>
        </p:spPr>
        <p:txBody>
          <a:bodyPr wrap="square" rtlCol="0">
            <a:spAutoFit/>
          </a:bodyPr>
          <a:lstStyle/>
          <a:p>
            <a:pPr algn="ctr"/>
            <a:r>
              <a:rPr lang="en-US" sz="2400" i="1" dirty="0"/>
              <a:t>confidence in the “Cat” class</a:t>
            </a:r>
          </a:p>
        </p:txBody>
      </p:sp>
      <p:sp>
        <p:nvSpPr>
          <p:cNvPr id="12" name="Rectangle 11">
            <a:extLst>
              <a:ext uri="{FF2B5EF4-FFF2-40B4-BE49-F238E27FC236}">
                <a16:creationId xmlns:a16="http://schemas.microsoft.com/office/drawing/2014/main" id="{E5806B9B-31D0-A641-8E71-80616B1222E9}"/>
              </a:ext>
            </a:extLst>
          </p:cNvPr>
          <p:cNvSpPr/>
          <p:nvPr/>
        </p:nvSpPr>
        <p:spPr>
          <a:xfrm>
            <a:off x="632804" y="5607453"/>
            <a:ext cx="216000" cy="216000"/>
          </a:xfrm>
          <a:prstGeom prst="rect">
            <a:avLst/>
          </a:prstGeom>
          <a:solidFill>
            <a:srgbClr val="9E9E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EB684D-4F9A-B94F-BE4E-4E2A10F51620}"/>
              </a:ext>
            </a:extLst>
          </p:cNvPr>
          <p:cNvSpPr/>
          <p:nvPr/>
        </p:nvSpPr>
        <p:spPr>
          <a:xfrm>
            <a:off x="632804" y="5994353"/>
            <a:ext cx="216000" cy="216000"/>
          </a:xfrm>
          <a:prstGeom prst="rect">
            <a:avLst/>
          </a:prstGeom>
          <a:solidFill>
            <a:srgbClr val="FFE89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805F4B-4A8C-7648-910D-55E6A0F7B75E}"/>
              </a:ext>
            </a:extLst>
          </p:cNvPr>
          <p:cNvSpPr/>
          <p:nvPr/>
        </p:nvSpPr>
        <p:spPr>
          <a:xfrm>
            <a:off x="632804" y="6378433"/>
            <a:ext cx="216000" cy="216000"/>
          </a:xfrm>
          <a:prstGeom prst="rect">
            <a:avLst/>
          </a:prstGeom>
          <a:solidFill>
            <a:srgbClr val="B1D1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F7F6C30-D075-144A-9811-6ECAA57ED437}"/>
              </a:ext>
            </a:extLst>
          </p:cNvPr>
          <p:cNvSpPr txBox="1"/>
          <p:nvPr/>
        </p:nvSpPr>
        <p:spPr>
          <a:xfrm>
            <a:off x="848804" y="5516999"/>
            <a:ext cx="1495922" cy="1169551"/>
          </a:xfrm>
          <a:prstGeom prst="rect">
            <a:avLst/>
          </a:prstGeom>
          <a:noFill/>
        </p:spPr>
        <p:txBody>
          <a:bodyPr wrap="none" rtlCol="0">
            <a:spAutoFit/>
          </a:bodyPr>
          <a:lstStyle/>
          <a:p>
            <a:pPr>
              <a:spcAft>
                <a:spcPts val="600"/>
              </a:spcAft>
            </a:pPr>
            <a:r>
              <a:rPr lang="en-US" sz="2000" i="1" dirty="0"/>
              <a:t>Cat</a:t>
            </a:r>
          </a:p>
          <a:p>
            <a:pPr>
              <a:spcAft>
                <a:spcPts val="600"/>
              </a:spcAft>
            </a:pPr>
            <a:r>
              <a:rPr lang="en-US" sz="2000" i="1" dirty="0"/>
              <a:t>Lynx</a:t>
            </a:r>
          </a:p>
          <a:p>
            <a:pPr>
              <a:spcAft>
                <a:spcPts val="600"/>
              </a:spcAft>
            </a:pPr>
            <a:r>
              <a:rPr lang="en-US" sz="2000" i="1" dirty="0"/>
              <a:t>Guacamole</a:t>
            </a:r>
          </a:p>
        </p:txBody>
      </p:sp>
      <p:sp>
        <p:nvSpPr>
          <p:cNvPr id="18" name="TextBox 17">
            <a:extLst>
              <a:ext uri="{FF2B5EF4-FFF2-40B4-BE49-F238E27FC236}">
                <a16:creationId xmlns:a16="http://schemas.microsoft.com/office/drawing/2014/main" id="{18EDEB19-1519-D945-8363-C2496F5061B0}"/>
              </a:ext>
            </a:extLst>
          </p:cNvPr>
          <p:cNvSpPr txBox="1"/>
          <p:nvPr/>
        </p:nvSpPr>
        <p:spPr>
          <a:xfrm>
            <a:off x="10012339" y="2279444"/>
            <a:ext cx="1011302" cy="523220"/>
          </a:xfrm>
          <a:prstGeom prst="rect">
            <a:avLst/>
          </a:prstGeom>
          <a:noFill/>
        </p:spPr>
        <p:txBody>
          <a:bodyPr wrap="none" rtlCol="0">
            <a:spAutoFit/>
          </a:bodyPr>
          <a:lstStyle/>
          <a:p>
            <a:r>
              <a:rPr lang="en-US" sz="2800" b="1" dirty="0">
                <a:solidFill>
                  <a:schemeClr val="accent5">
                    <a:lumMod val="75000"/>
                  </a:schemeClr>
                </a:solidFill>
                <a:cs typeface="Times New Roman" panose="02020603050405020304" pitchFamily="18" charset="0"/>
              </a:rPr>
              <a:t>Lynx</a:t>
            </a:r>
          </a:p>
        </p:txBody>
      </p:sp>
      <p:pic>
        <p:nvPicPr>
          <p:cNvPr id="19" name="Picture 6">
            <a:extLst>
              <a:ext uri="{FF2B5EF4-FFF2-40B4-BE49-F238E27FC236}">
                <a16:creationId xmlns:a16="http://schemas.microsoft.com/office/drawing/2014/main" id="{A436B536-FECC-8246-A5AB-202198BEC36F}"/>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a:ext>
            </a:extLst>
          </a:blip>
          <a:srcRect/>
          <a:stretch/>
        </p:blipFill>
        <p:spPr bwMode="auto">
          <a:xfrm>
            <a:off x="8572341" y="1826164"/>
            <a:ext cx="1439998" cy="1432973"/>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FD97CE2E-FFD8-1C4D-B123-0982D080E79C}"/>
              </a:ext>
            </a:extLst>
          </p:cNvPr>
          <p:cNvCxnSpPr>
            <a:cxnSpLocks/>
            <a:endCxn id="19" idx="2"/>
          </p:cNvCxnSpPr>
          <p:nvPr/>
        </p:nvCxnSpPr>
        <p:spPr>
          <a:xfrm flipV="1">
            <a:off x="8335384" y="3259137"/>
            <a:ext cx="956956" cy="1504980"/>
          </a:xfrm>
          <a:prstGeom prst="line">
            <a:avLst/>
          </a:prstGeom>
          <a:ln w="57150">
            <a:solidFill>
              <a:schemeClr val="accent5">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EC5834B-BB21-9B47-8BF7-2DF757E2A5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1914" y="4394897"/>
            <a:ext cx="1440000" cy="1440000"/>
          </a:xfrm>
          <a:prstGeom prst="rect">
            <a:avLst/>
          </a:prstGeom>
        </p:spPr>
      </p:pic>
      <p:sp>
        <p:nvSpPr>
          <p:cNvPr id="22" name="TextBox 21">
            <a:extLst>
              <a:ext uri="{FF2B5EF4-FFF2-40B4-BE49-F238E27FC236}">
                <a16:creationId xmlns:a16="http://schemas.microsoft.com/office/drawing/2014/main" id="{890EFCCD-6E57-EE48-B0CA-2E3F6212CB5E}"/>
              </a:ext>
            </a:extLst>
          </p:cNvPr>
          <p:cNvSpPr txBox="1"/>
          <p:nvPr/>
        </p:nvSpPr>
        <p:spPr>
          <a:xfrm>
            <a:off x="9119389" y="5736674"/>
            <a:ext cx="2122697" cy="523220"/>
          </a:xfrm>
          <a:prstGeom prst="rect">
            <a:avLst/>
          </a:prstGeom>
          <a:noFill/>
        </p:spPr>
        <p:txBody>
          <a:bodyPr wrap="square" rtlCol="0">
            <a:spAutoFit/>
          </a:bodyPr>
          <a:lstStyle/>
          <a:p>
            <a:r>
              <a:rPr lang="en-US" sz="2800" b="1" dirty="0">
                <a:solidFill>
                  <a:srgbClr val="0070C0"/>
                </a:solidFill>
                <a:cs typeface="Times New Roman" panose="02020603050405020304" pitchFamily="18" charset="0"/>
              </a:rPr>
              <a:t>Guacamole</a:t>
            </a:r>
          </a:p>
        </p:txBody>
      </p:sp>
      <p:cxnSp>
        <p:nvCxnSpPr>
          <p:cNvPr id="23" name="Straight Connector 22">
            <a:extLst>
              <a:ext uri="{FF2B5EF4-FFF2-40B4-BE49-F238E27FC236}">
                <a16:creationId xmlns:a16="http://schemas.microsoft.com/office/drawing/2014/main" id="{8E1FC08E-CEB7-564F-8D1A-FFD7C841E8BA}"/>
              </a:ext>
            </a:extLst>
          </p:cNvPr>
          <p:cNvCxnSpPr>
            <a:cxnSpLocks/>
            <a:endCxn id="21" idx="1"/>
          </p:cNvCxnSpPr>
          <p:nvPr/>
        </p:nvCxnSpPr>
        <p:spPr>
          <a:xfrm>
            <a:off x="6434527" y="5114897"/>
            <a:ext cx="2927387" cy="0"/>
          </a:xfrm>
          <a:prstGeom prst="line">
            <a:avLst/>
          </a:prstGeom>
          <a:ln w="571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0D3D66D-73A4-7343-90FD-67D3519818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25644" y="2198928"/>
            <a:ext cx="994711" cy="994711"/>
          </a:xfrm>
          <a:prstGeom prst="rect">
            <a:avLst/>
          </a:prstGeom>
        </p:spPr>
      </p:pic>
    </p:spTree>
    <p:custDataLst>
      <p:tags r:id="rId1"/>
    </p:custDataLst>
    <p:extLst>
      <p:ext uri="{BB962C8B-B14F-4D97-AF65-F5344CB8AC3E}">
        <p14:creationId xmlns:p14="http://schemas.microsoft.com/office/powerpoint/2010/main" val="324738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5990-2C56-D34D-8972-036C7D0EEB36}"/>
              </a:ext>
            </a:extLst>
          </p:cNvPr>
          <p:cNvSpPr>
            <a:spLocks noGrp="1"/>
          </p:cNvSpPr>
          <p:nvPr>
            <p:ph type="title"/>
          </p:nvPr>
        </p:nvSpPr>
        <p:spPr/>
        <p:txBody>
          <a:bodyPr/>
          <a:lstStyle/>
          <a:p>
            <a:r>
              <a:rPr lang="en-US" dirty="0"/>
              <a:t>Why do adversarial examples matter?</a:t>
            </a:r>
          </a:p>
        </p:txBody>
      </p:sp>
      <p:sp>
        <p:nvSpPr>
          <p:cNvPr id="3" name="Content Placeholder 2">
            <a:extLst>
              <a:ext uri="{FF2B5EF4-FFF2-40B4-BE49-F238E27FC236}">
                <a16:creationId xmlns:a16="http://schemas.microsoft.com/office/drawing/2014/main" id="{654710C7-1FA8-324A-B548-15ED2CA2472A}"/>
              </a:ext>
            </a:extLst>
          </p:cNvPr>
          <p:cNvSpPr>
            <a:spLocks noGrp="1"/>
          </p:cNvSpPr>
          <p:nvPr>
            <p:ph idx="1"/>
          </p:nvPr>
        </p:nvSpPr>
        <p:spPr/>
        <p:txBody>
          <a:bodyPr/>
          <a:lstStyle/>
          <a:p>
            <a:pPr marL="0" indent="0">
              <a:buNone/>
            </a:pPr>
            <a:r>
              <a:rPr lang="en-US" dirty="0"/>
              <a:t>For understanding ML</a:t>
            </a:r>
          </a:p>
          <a:p>
            <a:pPr lvl="1">
              <a:buFont typeface="Wingdings" pitchFamily="2" charset="2"/>
              <a:buChar char="Ø"/>
            </a:pPr>
            <a:r>
              <a:rPr lang="en-US" dirty="0"/>
              <a:t> what is the model learning?</a:t>
            </a:r>
          </a:p>
          <a:p>
            <a:pPr lvl="1">
              <a:buFont typeface="Wingdings" pitchFamily="2" charset="2"/>
              <a:buChar char="Ø"/>
            </a:pPr>
            <a:r>
              <a:rPr lang="en-US" dirty="0"/>
              <a:t> why do brittle models </a:t>
            </a:r>
            <a:r>
              <a:rPr lang="en-US" i="1" dirty="0"/>
              <a:t>generalize?</a:t>
            </a:r>
          </a:p>
          <a:p>
            <a:pPr lvl="1">
              <a:buFont typeface="Wingdings" pitchFamily="2" charset="2"/>
              <a:buChar char="Ø"/>
            </a:pPr>
            <a:endParaRPr lang="en-US" dirty="0"/>
          </a:p>
          <a:p>
            <a:pPr marL="0" indent="0">
              <a:buNone/>
            </a:pPr>
            <a:r>
              <a:rPr lang="en-US" b="1" dirty="0"/>
              <a:t>For security:</a:t>
            </a:r>
          </a:p>
          <a:p>
            <a:pPr lvl="1">
              <a:buFont typeface="Wingdings" pitchFamily="2" charset="2"/>
              <a:buChar char="Ø"/>
            </a:pPr>
            <a:r>
              <a:rPr lang="en-US" b="1" dirty="0"/>
              <a:t> will my ML system </a:t>
            </a:r>
            <a:r>
              <a:rPr lang="en-US" b="1" dirty="0">
                <a:solidFill>
                  <a:schemeClr val="accent6"/>
                </a:solidFill>
              </a:rPr>
              <a:t>fail unexpectedly?</a:t>
            </a:r>
          </a:p>
          <a:p>
            <a:pPr lvl="1">
              <a:buFont typeface="Wingdings" pitchFamily="2" charset="2"/>
              <a:buChar char="Ø"/>
            </a:pPr>
            <a:r>
              <a:rPr lang="en-US" b="1" dirty="0"/>
              <a:t> can my ML system be </a:t>
            </a:r>
            <a:r>
              <a:rPr lang="en-US" b="1" dirty="0">
                <a:solidFill>
                  <a:schemeClr val="accent6"/>
                </a:solidFill>
              </a:rPr>
              <a:t>attacked?</a:t>
            </a:r>
          </a:p>
          <a:p>
            <a:pPr lvl="1">
              <a:buFont typeface="Wingdings" pitchFamily="2" charset="2"/>
              <a:buChar char="Ø"/>
            </a:pPr>
            <a:endParaRPr lang="en-US" b="1" dirty="0"/>
          </a:p>
        </p:txBody>
      </p:sp>
      <p:sp>
        <p:nvSpPr>
          <p:cNvPr id="4" name="Slide Number Placeholder 3">
            <a:extLst>
              <a:ext uri="{FF2B5EF4-FFF2-40B4-BE49-F238E27FC236}">
                <a16:creationId xmlns:a16="http://schemas.microsoft.com/office/drawing/2014/main" id="{21159F19-B001-DA41-BDA5-0C50EDF810C6}"/>
              </a:ext>
            </a:extLst>
          </p:cNvPr>
          <p:cNvSpPr>
            <a:spLocks noGrp="1"/>
          </p:cNvSpPr>
          <p:nvPr>
            <p:ph type="sldNum" sz="quarter" idx="12"/>
          </p:nvPr>
        </p:nvSpPr>
        <p:spPr/>
        <p:txBody>
          <a:bodyPr/>
          <a:lstStyle/>
          <a:p>
            <a:fld id="{BBDB7499-F370-8348-83C5-507685BB046D}" type="slidenum">
              <a:rPr lang="en-US" smtClean="0"/>
              <a:pPr/>
              <a:t>17</a:t>
            </a:fld>
            <a:endParaRPr lang="en-US" sz="1600" dirty="0"/>
          </a:p>
        </p:txBody>
      </p:sp>
      <p:grpSp>
        <p:nvGrpSpPr>
          <p:cNvPr id="11" name="Group 10">
            <a:extLst>
              <a:ext uri="{FF2B5EF4-FFF2-40B4-BE49-F238E27FC236}">
                <a16:creationId xmlns:a16="http://schemas.microsoft.com/office/drawing/2014/main" id="{A179695A-0093-154A-A587-1319515F5114}"/>
              </a:ext>
            </a:extLst>
          </p:cNvPr>
          <p:cNvGrpSpPr/>
          <p:nvPr/>
        </p:nvGrpSpPr>
        <p:grpSpPr>
          <a:xfrm>
            <a:off x="8047554" y="1646238"/>
            <a:ext cx="3475040" cy="2148089"/>
            <a:chOff x="7745733" y="283343"/>
            <a:chExt cx="3475040" cy="2148089"/>
          </a:xfrm>
        </p:grpSpPr>
        <p:sp>
          <p:nvSpPr>
            <p:cNvPr id="5" name="Rectangle 4">
              <a:extLst>
                <a:ext uri="{FF2B5EF4-FFF2-40B4-BE49-F238E27FC236}">
                  <a16:creationId xmlns:a16="http://schemas.microsoft.com/office/drawing/2014/main" id="{30C9E2AA-5760-BD45-BE5A-337F64AC5B8E}"/>
                </a:ext>
              </a:extLst>
            </p:cNvPr>
            <p:cNvSpPr/>
            <p:nvPr/>
          </p:nvSpPr>
          <p:spPr>
            <a:xfrm>
              <a:off x="7804404" y="317667"/>
              <a:ext cx="1728216" cy="14949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772" name="Picture 4" descr="interpretability – Machine Learning Blog | ML@CMU | Carnegie Mellon  University">
              <a:extLst>
                <a:ext uri="{FF2B5EF4-FFF2-40B4-BE49-F238E27FC236}">
                  <a16:creationId xmlns:a16="http://schemas.microsoft.com/office/drawing/2014/main" id="{901559FA-3CBF-3746-B4AB-F3722930C66B}"/>
                </a:ext>
              </a:extLst>
            </p:cNvPr>
            <p:cNvPicPr>
              <a:picLocks noChangeAspect="1" noChangeArrowheads="1"/>
            </p:cNvPicPr>
            <p:nvPr/>
          </p:nvPicPr>
          <p:blipFill rotWithShape="1">
            <a:blip r:embed="rId3" cstate="screen">
              <a:clrChange>
                <a:clrFrom>
                  <a:srgbClr val="E9F4FF"/>
                </a:clrFrom>
                <a:clrTo>
                  <a:srgbClr val="E9F4FF">
                    <a:alpha val="0"/>
                  </a:srgbClr>
                </a:clrTo>
              </a:clrChange>
              <a:extLst>
                <a:ext uri="{BEBA8EAE-BF5A-486C-A8C5-ECC9F3942E4B}">
                  <a14:imgProps xmlns:a14="http://schemas.microsoft.com/office/drawing/2010/main">
                    <a14:imgLayer r:embed="rId4">
                      <a14:imgEffect>
                        <a14:backgroundRemoval t="4338" b="98402" l="1975" r="98590">
                          <a14:foregroundMark x1="72920" y1="78995" x2="72920" y2="78995"/>
                          <a14:foregroundMark x1="70663" y1="71233" x2="76305" y2="73744"/>
                          <a14:foregroundMark x1="76305" y1="73744" x2="76728" y2="74201"/>
                          <a14:foregroundMark x1="92525" y1="93379" x2="95205" y2="86758"/>
                          <a14:foregroundMark x1="7334" y1="57306" x2="7757" y2="30822"/>
                          <a14:foregroundMark x1="11001" y1="61416" x2="11848" y2="34932"/>
                          <a14:foregroundMark x1="4090" y1="4566" x2="4513" y2="70548"/>
                          <a14:foregroundMark x1="1975" y1="65068" x2="1975" y2="11644"/>
                          <a14:foregroundMark x1="11566" y1="4795" x2="47955" y2="5936"/>
                          <a14:foregroundMark x1="47955" y1="5936" x2="48942" y2="12100"/>
                          <a14:foregroundMark x1="63470" y1="72146" x2="63470" y2="65982"/>
                          <a14:foregroundMark x1="67701" y1="68037" x2="85614" y2="73973"/>
                          <a14:foregroundMark x1="85614" y1="73973" x2="90691" y2="77854"/>
                          <a14:foregroundMark x1="90691" y1="77854" x2="90832" y2="77626"/>
                          <a14:foregroundMark x1="74330" y1="80365" x2="80113" y2="80822"/>
                          <a14:foregroundMark x1="80113" y1="80822" x2="88293" y2="84475"/>
                          <a14:foregroundMark x1="59944" y1="72146" x2="64880" y2="75571"/>
                          <a14:foregroundMark x1="64880" y1="75571" x2="64880" y2="75799"/>
                          <a14:foregroundMark x1="95910" y1="84475" x2="94640" y2="98858"/>
                          <a14:foregroundMark x1="98731" y1="86073" x2="98449" y2="92466"/>
                          <a14:foregroundMark x1="53173" y1="38356" x2="53173" y2="38356"/>
                          <a14:foregroundMark x1="53173" y1="38356" x2="53173" y2="38356"/>
                          <a14:foregroundMark x1="53315" y1="37900" x2="57687" y2="38356"/>
                          <a14:backgroundMark x1="70804" y1="36758" x2="76164" y2="36758"/>
                          <a14:backgroundMark x1="76164" y1="36758" x2="70945" y2="38813"/>
                          <a14:backgroundMark x1="70945" y1="38813" x2="68124" y2="30822"/>
                          <a14:backgroundMark x1="68124" y1="30822" x2="66996" y2="48174"/>
                          <a14:backgroundMark x1="66996" y1="48174" x2="75599" y2="49543"/>
                          <a14:backgroundMark x1="75599" y1="49543" x2="88011" y2="47489"/>
                          <a14:backgroundMark x1="88011" y1="47489" x2="81382" y2="50913"/>
                          <a14:backgroundMark x1="81382" y1="50913" x2="88717" y2="50457"/>
                          <a14:backgroundMark x1="88717" y1="50457" x2="87306" y2="30365"/>
                          <a14:backgroundMark x1="87306" y1="30365" x2="88717" y2="40183"/>
                          <a14:backgroundMark x1="88717" y1="40183" x2="88575" y2="28995"/>
                          <a14:backgroundMark x1="88575" y1="28995" x2="66996" y2="26941"/>
                          <a14:backgroundMark x1="66996" y1="26941" x2="66996" y2="27169"/>
                        </a14:backgroundRemoval>
                      </a14:imgEffect>
                    </a14:imgLayer>
                  </a14:imgProps>
                </a:ext>
                <a:ext uri="{28A0092B-C50C-407E-A947-70E740481C1C}">
                  <a14:useLocalDpi xmlns:a14="http://schemas.microsoft.com/office/drawing/2010/main"/>
                </a:ext>
              </a:extLst>
            </a:blip>
            <a:srcRect/>
            <a:stretch/>
          </p:blipFill>
          <p:spPr bwMode="auto">
            <a:xfrm>
              <a:off x="7745733" y="283343"/>
              <a:ext cx="3475040" cy="214808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B0425048-E348-914C-8BAE-49FE2A3980A3}"/>
                    </a:ext>
                  </a:extLst>
                </p14:cNvPr>
                <p14:cNvContentPartPr/>
                <p14:nvPr/>
              </p14:nvContentPartPr>
              <p14:xfrm>
                <a:off x="9618408" y="1097064"/>
                <a:ext cx="37440" cy="9360"/>
              </p14:xfrm>
            </p:contentPart>
          </mc:Choice>
          <mc:Fallback xmlns="">
            <p:pic>
              <p:nvPicPr>
                <p:cNvPr id="8" name="Ink 7">
                  <a:extLst>
                    <a:ext uri="{FF2B5EF4-FFF2-40B4-BE49-F238E27FC236}">
                      <a16:creationId xmlns:a16="http://schemas.microsoft.com/office/drawing/2014/main" id="{B0425048-E348-914C-8BAE-49FE2A3980A3}"/>
                    </a:ext>
                  </a:extLst>
                </p:cNvPr>
                <p:cNvPicPr/>
                <p:nvPr/>
              </p:nvPicPr>
              <p:blipFill>
                <a:blip r:embed="rId6"/>
                <a:stretch>
                  <a:fillRect/>
                </a:stretch>
              </p:blipFill>
              <p:spPr>
                <a:xfrm>
                  <a:off x="9609768" y="1088424"/>
                  <a:ext cx="5508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007FBEB7-0C01-2B4B-BFA6-BD2F8D465716}"/>
                    </a:ext>
                  </a:extLst>
                </p14:cNvPr>
                <p14:cNvContentPartPr/>
                <p14:nvPr/>
              </p14:nvContentPartPr>
              <p14:xfrm>
                <a:off x="9665568" y="1100304"/>
                <a:ext cx="61200" cy="7560"/>
              </p14:xfrm>
            </p:contentPart>
          </mc:Choice>
          <mc:Fallback xmlns="">
            <p:pic>
              <p:nvPicPr>
                <p:cNvPr id="9" name="Ink 8">
                  <a:extLst>
                    <a:ext uri="{FF2B5EF4-FFF2-40B4-BE49-F238E27FC236}">
                      <a16:creationId xmlns:a16="http://schemas.microsoft.com/office/drawing/2014/main" id="{007FBEB7-0C01-2B4B-BFA6-BD2F8D465716}"/>
                    </a:ext>
                  </a:extLst>
                </p:cNvPr>
                <p:cNvPicPr/>
                <p:nvPr/>
              </p:nvPicPr>
              <p:blipFill>
                <a:blip r:embed="rId8"/>
                <a:stretch>
                  <a:fillRect/>
                </a:stretch>
              </p:blipFill>
              <p:spPr>
                <a:xfrm>
                  <a:off x="9656568" y="1091304"/>
                  <a:ext cx="788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3AFB6C0E-7CA2-0F42-BA24-17292C14FF43}"/>
                    </a:ext>
                  </a:extLst>
                </p14:cNvPr>
                <p14:cNvContentPartPr/>
                <p14:nvPr/>
              </p14:nvContentPartPr>
              <p14:xfrm>
                <a:off x="9746568" y="1095984"/>
                <a:ext cx="4680" cy="12600"/>
              </p14:xfrm>
            </p:contentPart>
          </mc:Choice>
          <mc:Fallback xmlns="">
            <p:pic>
              <p:nvPicPr>
                <p:cNvPr id="10" name="Ink 9">
                  <a:extLst>
                    <a:ext uri="{FF2B5EF4-FFF2-40B4-BE49-F238E27FC236}">
                      <a16:creationId xmlns:a16="http://schemas.microsoft.com/office/drawing/2014/main" id="{3AFB6C0E-7CA2-0F42-BA24-17292C14FF43}"/>
                    </a:ext>
                  </a:extLst>
                </p:cNvPr>
                <p:cNvPicPr/>
                <p:nvPr/>
              </p:nvPicPr>
              <p:blipFill>
                <a:blip r:embed="rId10"/>
                <a:stretch>
                  <a:fillRect/>
                </a:stretch>
              </p:blipFill>
              <p:spPr>
                <a:xfrm>
                  <a:off x="9737568" y="1087344"/>
                  <a:ext cx="22320" cy="30240"/>
                </a:xfrm>
                <a:prstGeom prst="rect">
                  <a:avLst/>
                </a:prstGeom>
              </p:spPr>
            </p:pic>
          </mc:Fallback>
        </mc:AlternateContent>
      </p:grpSp>
      <p:pic>
        <p:nvPicPr>
          <p:cNvPr id="14" name="Picture 2" descr="Russian hackers feverishly working to steal COVID-19 vaccine research,  governments say | FiercePharma">
            <a:extLst>
              <a:ext uri="{FF2B5EF4-FFF2-40B4-BE49-F238E27FC236}">
                <a16:creationId xmlns:a16="http://schemas.microsoft.com/office/drawing/2014/main" id="{3D9F7CF5-6037-BC4D-9F5F-36310C05CAF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046684" y="4134847"/>
            <a:ext cx="2681490" cy="1790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518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CA4B5-FAC0-6D46-A081-0ED7BB48B6D6}"/>
              </a:ext>
            </a:extLst>
          </p:cNvPr>
          <p:cNvSpPr>
            <a:spLocks noGrp="1"/>
          </p:cNvSpPr>
          <p:nvPr>
            <p:ph type="title"/>
          </p:nvPr>
        </p:nvSpPr>
        <p:spPr>
          <a:xfrm>
            <a:off x="463826" y="410368"/>
            <a:ext cx="11264348" cy="1325563"/>
          </a:xfrm>
        </p:spPr>
        <p:txBody>
          <a:bodyPr/>
          <a:lstStyle/>
          <a:p>
            <a:r>
              <a:rPr lang="en-US" dirty="0"/>
              <a:t>Adversarial examples as a </a:t>
            </a:r>
            <a:r>
              <a:rPr lang="en-US" dirty="0">
                <a:solidFill>
                  <a:srgbClr val="7030A0"/>
                </a:solidFill>
              </a:rPr>
              <a:t>computer security problem.</a:t>
            </a:r>
          </a:p>
        </p:txBody>
      </p:sp>
      <p:sp>
        <p:nvSpPr>
          <p:cNvPr id="3" name="Content Placeholder 2">
            <a:extLst>
              <a:ext uri="{FF2B5EF4-FFF2-40B4-BE49-F238E27FC236}">
                <a16:creationId xmlns:a16="http://schemas.microsoft.com/office/drawing/2014/main" id="{EE109E1A-CB60-734C-907A-DA803A47F4DD}"/>
              </a:ext>
            </a:extLst>
          </p:cNvPr>
          <p:cNvSpPr>
            <a:spLocks noGrp="1"/>
          </p:cNvSpPr>
          <p:nvPr>
            <p:ph idx="1"/>
          </p:nvPr>
        </p:nvSpPr>
        <p:spPr>
          <a:xfrm>
            <a:off x="463826" y="2493817"/>
            <a:ext cx="11575774" cy="3870687"/>
          </a:xfrm>
        </p:spPr>
        <p:txBody>
          <a:bodyPr>
            <a:noAutofit/>
          </a:bodyPr>
          <a:lstStyle/>
          <a:p>
            <a:pPr marL="0" lvl="0" indent="0">
              <a:buNone/>
            </a:pPr>
            <a:r>
              <a:rPr lang="en-US" sz="3200" b="1" dirty="0"/>
              <a:t>T</a:t>
            </a:r>
            <a:r>
              <a:rPr lang="en-US" sz="2800" dirty="0"/>
              <a:t>, Dupré, </a:t>
            </a:r>
            <a:r>
              <a:rPr lang="en-US" sz="2800" dirty="0" err="1"/>
              <a:t>Rusak</a:t>
            </a:r>
            <a:r>
              <a:rPr lang="en-US" sz="2800" dirty="0"/>
              <a:t>, Pellegrino, </a:t>
            </a:r>
            <a:r>
              <a:rPr lang="en-US" sz="2800" dirty="0" err="1"/>
              <a:t>Boneh</a:t>
            </a:r>
            <a:r>
              <a:rPr lang="en-US" sz="2800" dirty="0"/>
              <a:t> (ACM CCS 2019)</a:t>
            </a:r>
          </a:p>
          <a:p>
            <a:pPr lvl="1">
              <a:spcBef>
                <a:spcPts val="1000"/>
              </a:spcBef>
              <a:buFont typeface="Wingdings" pitchFamily="2" charset="2"/>
              <a:buChar char="Ø"/>
            </a:pPr>
            <a:r>
              <a:rPr lang="en-US" sz="2400" dirty="0"/>
              <a:t> adversarial examples are the </a:t>
            </a:r>
            <a:r>
              <a:rPr lang="en-US" sz="2400" b="1" dirty="0"/>
              <a:t>perfect tool</a:t>
            </a:r>
            <a:r>
              <a:rPr lang="en-US" sz="2400" dirty="0"/>
              <a:t> to attack </a:t>
            </a:r>
            <a:r>
              <a:rPr lang="en-US" sz="2400" i="1" dirty="0">
                <a:solidFill>
                  <a:schemeClr val="accent6"/>
                </a:solidFill>
              </a:rPr>
              <a:t>online content blockers</a:t>
            </a:r>
          </a:p>
          <a:p>
            <a:pPr lvl="1">
              <a:spcBef>
                <a:spcPts val="1000"/>
              </a:spcBef>
              <a:buFont typeface="Wingdings" pitchFamily="2" charset="2"/>
              <a:buChar char="Ø"/>
            </a:pPr>
            <a:r>
              <a:rPr lang="en-US" sz="2400" i="1" dirty="0"/>
              <a:t> using ML for ad-blocking can </a:t>
            </a:r>
            <a:r>
              <a:rPr lang="en-US" sz="2400" i="1" dirty="0">
                <a:solidFill>
                  <a:schemeClr val="accent6"/>
                </a:solidFill>
              </a:rPr>
              <a:t>break Web security</a:t>
            </a:r>
          </a:p>
          <a:p>
            <a:pPr lvl="1">
              <a:spcBef>
                <a:spcPts val="1000"/>
              </a:spcBef>
              <a:buFont typeface="Wingdings" pitchFamily="2" charset="2"/>
              <a:buChar char="Ø"/>
            </a:pPr>
            <a:r>
              <a:rPr lang="en-US" sz="2400" dirty="0"/>
              <a:t> </a:t>
            </a:r>
            <a:r>
              <a:rPr lang="en-US" sz="2400" i="1" dirty="0">
                <a:solidFill>
                  <a:srgbClr val="7030A0"/>
                </a:solidFill>
              </a:rPr>
              <a:t>this work led to design changes in </a:t>
            </a:r>
            <a:r>
              <a:rPr lang="en-US" sz="2400" i="1" dirty="0" err="1">
                <a:solidFill>
                  <a:srgbClr val="7030A0"/>
                </a:solidFill>
              </a:rPr>
              <a:t>Adblock</a:t>
            </a:r>
            <a:r>
              <a:rPr lang="en-US" sz="2400" i="1" dirty="0">
                <a:solidFill>
                  <a:srgbClr val="7030A0"/>
                </a:solidFill>
              </a:rPr>
              <a:t> Plus</a:t>
            </a:r>
            <a:endParaRPr lang="en-US" sz="2800" b="1" dirty="0">
              <a:solidFill>
                <a:schemeClr val="accent6"/>
              </a:solidFill>
            </a:endParaRPr>
          </a:p>
        </p:txBody>
      </p:sp>
      <p:sp>
        <p:nvSpPr>
          <p:cNvPr id="4" name="Slide Number Placeholder 3">
            <a:extLst>
              <a:ext uri="{FF2B5EF4-FFF2-40B4-BE49-F238E27FC236}">
                <a16:creationId xmlns:a16="http://schemas.microsoft.com/office/drawing/2014/main" id="{3E88E631-5EFE-3345-8484-3340C1C54D84}"/>
              </a:ext>
            </a:extLst>
          </p:cNvPr>
          <p:cNvSpPr>
            <a:spLocks noGrp="1"/>
          </p:cNvSpPr>
          <p:nvPr>
            <p:ph type="sldNum" sz="quarter" idx="12"/>
          </p:nvPr>
        </p:nvSpPr>
        <p:spPr/>
        <p:txBody>
          <a:bodyPr/>
          <a:lstStyle/>
          <a:p>
            <a:fld id="{BBDB7499-F370-8348-83C5-507685BB046D}" type="slidenum">
              <a:rPr lang="en-US" smtClean="0"/>
              <a:pPr/>
              <a:t>18</a:t>
            </a:fld>
            <a:endParaRPr lang="en-US" sz="1600" dirty="0"/>
          </a:p>
        </p:txBody>
      </p:sp>
      <p:grpSp>
        <p:nvGrpSpPr>
          <p:cNvPr id="5" name="Group 4">
            <a:extLst>
              <a:ext uri="{FF2B5EF4-FFF2-40B4-BE49-F238E27FC236}">
                <a16:creationId xmlns:a16="http://schemas.microsoft.com/office/drawing/2014/main" id="{B700F93A-5B3D-204A-821D-D8C600A92B64}"/>
              </a:ext>
            </a:extLst>
          </p:cNvPr>
          <p:cNvGrpSpPr/>
          <p:nvPr/>
        </p:nvGrpSpPr>
        <p:grpSpPr>
          <a:xfrm>
            <a:off x="8213047" y="4122782"/>
            <a:ext cx="2857500" cy="1318340"/>
            <a:chOff x="8046792" y="3637873"/>
            <a:chExt cx="2857500" cy="1318340"/>
          </a:xfrm>
        </p:grpSpPr>
        <p:pic>
          <p:nvPicPr>
            <p:cNvPr id="6" name="Picture 5">
              <a:extLst>
                <a:ext uri="{FF2B5EF4-FFF2-40B4-BE49-F238E27FC236}">
                  <a16:creationId xmlns:a16="http://schemas.microsoft.com/office/drawing/2014/main" id="{5DB69CAE-5A48-524A-82AF-1D8F13A292CC}"/>
                </a:ext>
              </a:extLst>
            </p:cNvPr>
            <p:cNvPicPr>
              <a:picLocks noChangeAspect="1"/>
            </p:cNvPicPr>
            <p:nvPr/>
          </p:nvPicPr>
          <p:blipFill>
            <a:blip r:embed="rId3"/>
            <a:stretch>
              <a:fillRect/>
            </a:stretch>
          </p:blipFill>
          <p:spPr>
            <a:xfrm>
              <a:off x="8046792" y="3637873"/>
              <a:ext cx="2857500" cy="939800"/>
            </a:xfrm>
            <a:prstGeom prst="rect">
              <a:avLst/>
            </a:prstGeom>
          </p:spPr>
        </p:pic>
        <p:sp>
          <p:nvSpPr>
            <p:cNvPr id="7" name="TextBox 6">
              <a:extLst>
                <a:ext uri="{FF2B5EF4-FFF2-40B4-BE49-F238E27FC236}">
                  <a16:creationId xmlns:a16="http://schemas.microsoft.com/office/drawing/2014/main" id="{E0C9A4C0-6243-E44B-B698-A6118C132B40}"/>
                </a:ext>
              </a:extLst>
            </p:cNvPr>
            <p:cNvSpPr txBox="1"/>
            <p:nvPr/>
          </p:nvSpPr>
          <p:spPr>
            <a:xfrm>
              <a:off x="8286755" y="4556103"/>
              <a:ext cx="2377574" cy="400110"/>
            </a:xfrm>
            <a:prstGeom prst="rect">
              <a:avLst/>
            </a:prstGeom>
            <a:noFill/>
          </p:spPr>
          <p:txBody>
            <a:bodyPr wrap="none" rtlCol="0">
              <a:spAutoFit/>
            </a:bodyPr>
            <a:lstStyle/>
            <a:p>
              <a:r>
                <a:rPr lang="en-US" sz="2000" b="1" dirty="0"/>
                <a:t>100M active users</a:t>
              </a:r>
            </a:p>
          </p:txBody>
        </p:sp>
      </p:grpSp>
    </p:spTree>
    <p:extLst>
      <p:ext uri="{BB962C8B-B14F-4D97-AF65-F5344CB8AC3E}">
        <p14:creationId xmlns:p14="http://schemas.microsoft.com/office/powerpoint/2010/main" val="3824681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24A95BC-9FC6-CB41-A6A8-A81A32768F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400" y="2127600"/>
            <a:ext cx="5933400" cy="43164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194B6AD-30FF-C54A-AC12-06E1F9768DF5}"/>
              </a:ext>
            </a:extLst>
          </p:cNvPr>
          <p:cNvSpPr>
            <a:spLocks noGrp="1"/>
          </p:cNvSpPr>
          <p:nvPr>
            <p:ph type="title"/>
          </p:nvPr>
        </p:nvSpPr>
        <p:spPr>
          <a:xfrm>
            <a:off x="463825" y="410368"/>
            <a:ext cx="11516139" cy="1325563"/>
          </a:xfrm>
        </p:spPr>
        <p:txBody>
          <a:bodyPr>
            <a:normAutofit/>
          </a:bodyPr>
          <a:lstStyle/>
          <a:p>
            <a:r>
              <a:rPr lang="en-US" dirty="0"/>
              <a:t>Adversarial examples are a security threat for </a:t>
            </a:r>
            <a:r>
              <a:rPr lang="en-US" dirty="0">
                <a:solidFill>
                  <a:srgbClr val="0070C0"/>
                </a:solidFill>
              </a:rPr>
              <a:t>online ad-blocking.</a:t>
            </a:r>
            <a:endParaRPr lang="en-US" dirty="0"/>
          </a:p>
        </p:txBody>
      </p:sp>
      <p:pic>
        <p:nvPicPr>
          <p:cNvPr id="8" name="Picture 6" descr="Person Icon Black Png, Transparent Png , Transparent Png Image - PNGitem">
            <a:extLst>
              <a:ext uri="{FF2B5EF4-FFF2-40B4-BE49-F238E27FC236}">
                <a16:creationId xmlns:a16="http://schemas.microsoft.com/office/drawing/2014/main" id="{31E2E162-F228-F545-B6E0-5E8099F94283}"/>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foregroundMark x1="39535" y1="21869" x2="43837" y2="44092"/>
                        <a14:foregroundMark x1="43837" y1="44092" x2="44535" y2="44444"/>
                      </a14:backgroundRemoval>
                    </a14:imgEffect>
                  </a14:imgLayer>
                </a14:imgProps>
              </a:ext>
              <a:ext uri="{28A0092B-C50C-407E-A947-70E740481C1C}">
                <a14:useLocalDpi xmlns:a14="http://schemas.microsoft.com/office/drawing/2010/main"/>
              </a:ext>
            </a:extLst>
          </a:blip>
          <a:srcRect/>
          <a:stretch>
            <a:fillRect/>
          </a:stretch>
        </p:blipFill>
        <p:spPr bwMode="auto">
          <a:xfrm>
            <a:off x="3522139" y="4498782"/>
            <a:ext cx="3578148" cy="2359218"/>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a:extLst>
              <a:ext uri="{FF2B5EF4-FFF2-40B4-BE49-F238E27FC236}">
                <a16:creationId xmlns:a16="http://schemas.microsoft.com/office/drawing/2014/main" id="{BA69C06B-8273-344D-B0AD-89539BFF81C8}"/>
              </a:ext>
            </a:extLst>
          </p:cNvPr>
          <p:cNvSpPr>
            <a:spLocks noGrp="1"/>
          </p:cNvSpPr>
          <p:nvPr>
            <p:ph type="sldNum" sz="quarter" idx="12"/>
          </p:nvPr>
        </p:nvSpPr>
        <p:spPr>
          <a:xfrm>
            <a:off x="8984974" y="6356350"/>
            <a:ext cx="2743200" cy="365125"/>
          </a:xfrm>
        </p:spPr>
        <p:txBody>
          <a:bodyPr/>
          <a:lstStyle/>
          <a:p>
            <a:fld id="{BBDB7499-F370-8348-83C5-507685BB046D}" type="slidenum">
              <a:rPr lang="en-US" smtClean="0"/>
              <a:pPr/>
              <a:t>19</a:t>
            </a:fld>
            <a:endParaRPr lang="en-US" sz="1600" dirty="0"/>
          </a:p>
        </p:txBody>
      </p:sp>
      <p:sp>
        <p:nvSpPr>
          <p:cNvPr id="11" name="Right Arrow 10">
            <a:extLst>
              <a:ext uri="{FF2B5EF4-FFF2-40B4-BE49-F238E27FC236}">
                <a16:creationId xmlns:a16="http://schemas.microsoft.com/office/drawing/2014/main" id="{5FA217E5-98D4-794F-BB24-141A64F62514}"/>
              </a:ext>
            </a:extLst>
          </p:cNvPr>
          <p:cNvSpPr/>
          <p:nvPr/>
        </p:nvSpPr>
        <p:spPr>
          <a:xfrm>
            <a:off x="3734526" y="3383154"/>
            <a:ext cx="109377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078E478-731E-3B49-9526-D569A7109A79}"/>
              </a:ext>
            </a:extLst>
          </p:cNvPr>
          <p:cNvSpPr txBox="1"/>
          <p:nvPr/>
        </p:nvSpPr>
        <p:spPr>
          <a:xfrm>
            <a:off x="347345" y="2841838"/>
            <a:ext cx="3353017" cy="1384995"/>
          </a:xfrm>
          <a:prstGeom prst="rect">
            <a:avLst/>
          </a:prstGeom>
          <a:noFill/>
        </p:spPr>
        <p:txBody>
          <a:bodyPr wrap="square" rtlCol="0">
            <a:spAutoFit/>
          </a:bodyPr>
          <a:lstStyle/>
          <a:p>
            <a:pPr algn="r"/>
            <a:r>
              <a:rPr lang="en-US" sz="2800" dirty="0"/>
              <a:t>publishers &amp; advertisers want to show ads to users...</a:t>
            </a:r>
          </a:p>
        </p:txBody>
      </p:sp>
      <p:sp>
        <p:nvSpPr>
          <p:cNvPr id="14" name="TextBox 13">
            <a:extLst>
              <a:ext uri="{FF2B5EF4-FFF2-40B4-BE49-F238E27FC236}">
                <a16:creationId xmlns:a16="http://schemas.microsoft.com/office/drawing/2014/main" id="{D7794D7A-7BBD-6549-A755-0DA47640EE2E}"/>
              </a:ext>
            </a:extLst>
          </p:cNvPr>
          <p:cNvSpPr txBox="1"/>
          <p:nvPr/>
        </p:nvSpPr>
        <p:spPr>
          <a:xfrm>
            <a:off x="1166887" y="4982128"/>
            <a:ext cx="3353018" cy="954107"/>
          </a:xfrm>
          <a:prstGeom prst="rect">
            <a:avLst/>
          </a:prstGeom>
          <a:noFill/>
        </p:spPr>
        <p:txBody>
          <a:bodyPr wrap="square" rtlCol="0">
            <a:spAutoFit/>
          </a:bodyPr>
          <a:lstStyle/>
          <a:p>
            <a:pPr algn="r"/>
            <a:r>
              <a:rPr lang="en-US" sz="2800" dirty="0"/>
              <a:t>...users don’t want to see ads</a:t>
            </a:r>
          </a:p>
        </p:txBody>
      </p:sp>
      <p:sp>
        <p:nvSpPr>
          <p:cNvPr id="17" name="Rectangle 16">
            <a:extLst>
              <a:ext uri="{FF2B5EF4-FFF2-40B4-BE49-F238E27FC236}">
                <a16:creationId xmlns:a16="http://schemas.microsoft.com/office/drawing/2014/main" id="{45D08572-5890-BF4E-84DA-C1015EF2FE34}"/>
              </a:ext>
            </a:extLst>
          </p:cNvPr>
          <p:cNvSpPr/>
          <p:nvPr/>
        </p:nvSpPr>
        <p:spPr>
          <a:xfrm>
            <a:off x="5058501" y="3326779"/>
            <a:ext cx="4352199" cy="18213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Tree>
    <p:extLst>
      <p:ext uri="{BB962C8B-B14F-4D97-AF65-F5344CB8AC3E}">
        <p14:creationId xmlns:p14="http://schemas.microsoft.com/office/powerpoint/2010/main" val="217781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p:txBody>
          <a:bodyPr/>
          <a:lstStyle/>
          <a:p>
            <a:r>
              <a:rPr lang="en-US" dirty="0"/>
              <a:t>Machine learning works.</a:t>
            </a:r>
          </a:p>
        </p:txBody>
      </p:sp>
      <p:pic>
        <p:nvPicPr>
          <p:cNvPr id="12" name="Picture 8" descr="Google Lens: real-time answers to questions about the world around you">
            <a:extLst>
              <a:ext uri="{FF2B5EF4-FFF2-40B4-BE49-F238E27FC236}">
                <a16:creationId xmlns:a16="http://schemas.microsoft.com/office/drawing/2014/main" id="{54EFD766-5749-BB4D-8528-0B21799EBB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8156" y="1502229"/>
            <a:ext cx="5399332" cy="4551015"/>
          </a:xfrm>
          <a:prstGeom prst="rect">
            <a:avLst/>
          </a:prstGeom>
          <a:solidFill>
            <a:schemeClr val="bg1"/>
          </a:solidFill>
          <a:ln>
            <a:noFill/>
          </a:ln>
          <a:effectLst>
            <a:outerShdw blurRad="381000" dist="63500" dir="2700000" algn="tl" rotWithShape="0">
              <a:prstClr val="black">
                <a:alpha val="70000"/>
              </a:prstClr>
            </a:outerShdw>
          </a:effectLst>
        </p:spPr>
      </p:pic>
      <p:pic>
        <p:nvPicPr>
          <p:cNvPr id="5126" name="Picture 6" descr="AlphaGo Movie (@alphagomovie) | Twitter">
            <a:extLst>
              <a:ext uri="{FF2B5EF4-FFF2-40B4-BE49-F238E27FC236}">
                <a16:creationId xmlns:a16="http://schemas.microsoft.com/office/drawing/2014/main" id="{A6CF27B6-C7B2-7C49-81F1-B6B69C629E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03582" y="1498772"/>
            <a:ext cx="4648498" cy="2525805"/>
          </a:xfrm>
          <a:prstGeom prst="rect">
            <a:avLst/>
          </a:prstGeom>
          <a:solidFill>
            <a:schemeClr val="bg1"/>
          </a:solidFill>
          <a:ln>
            <a:noFill/>
          </a:ln>
          <a:effectLst>
            <a:outerShdw blurRad="381000" dist="63500" dir="2700000" algn="tl" rotWithShape="0">
              <a:prstClr val="black">
                <a:alpha val="70000"/>
              </a:prstClr>
            </a:outerShdw>
          </a:effectLst>
        </p:spPr>
      </p:pic>
      <p:pic>
        <p:nvPicPr>
          <p:cNvPr id="5128" name="Picture 8" descr="Google Translate app gets AI-powered offline mode for 59 languages -  Technology - Business Recorder">
            <a:extLst>
              <a:ext uri="{FF2B5EF4-FFF2-40B4-BE49-F238E27FC236}">
                <a16:creationId xmlns:a16="http://schemas.microsoft.com/office/drawing/2014/main" id="{7D4EF7D0-6E4E-FB42-B1A3-9DD3B8ED88D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994115" y="4327683"/>
            <a:ext cx="3667432" cy="1725561"/>
          </a:xfrm>
          <a:prstGeom prst="rect">
            <a:avLst/>
          </a:prstGeom>
          <a:solidFill>
            <a:schemeClr val="bg1"/>
          </a:solidFill>
          <a:ln>
            <a:noFill/>
          </a:ln>
          <a:effectLst>
            <a:outerShdw blurRad="381000" dist="63500" dir="2700000" algn="tl" rotWithShape="0">
              <a:prstClr val="black">
                <a:alpha val="70000"/>
              </a:prstClr>
            </a:outerShdw>
          </a:effectLst>
        </p:spPr>
      </p:pic>
      <p:sp>
        <p:nvSpPr>
          <p:cNvPr id="9" name="Slide Number Placeholder 3">
            <a:extLst>
              <a:ext uri="{FF2B5EF4-FFF2-40B4-BE49-F238E27FC236}">
                <a16:creationId xmlns:a16="http://schemas.microsoft.com/office/drawing/2014/main" id="{2E1B6B1C-3D42-3B49-9BD7-C63562A53C34}"/>
              </a:ext>
            </a:extLst>
          </p:cNvPr>
          <p:cNvSpPr>
            <a:spLocks noGrp="1"/>
          </p:cNvSpPr>
          <p:nvPr>
            <p:ph type="sldNum" sz="quarter" idx="12"/>
          </p:nvPr>
        </p:nvSpPr>
        <p:spPr>
          <a:xfrm>
            <a:off x="8984974" y="6356350"/>
            <a:ext cx="2743200" cy="365125"/>
          </a:xfrm>
        </p:spPr>
        <p:txBody>
          <a:bodyPr/>
          <a:lstStyle/>
          <a:p>
            <a:fld id="{BBDB7499-F370-8348-83C5-507685BB046D}" type="slidenum">
              <a:rPr lang="en-US" smtClean="0"/>
              <a:pPr/>
              <a:t>2</a:t>
            </a:fld>
            <a:endParaRPr lang="en-US" sz="1600" dirty="0"/>
          </a:p>
        </p:txBody>
      </p:sp>
    </p:spTree>
    <p:custDataLst>
      <p:tags r:id="rId1"/>
    </p:custDataLst>
    <p:extLst>
      <p:ext uri="{BB962C8B-B14F-4D97-AF65-F5344CB8AC3E}">
        <p14:creationId xmlns:p14="http://schemas.microsoft.com/office/powerpoint/2010/main" val="7300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83C434-32D5-4E48-B708-44706A3CF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400" y="2127600"/>
            <a:ext cx="5933400" cy="43164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194B6AD-30FF-C54A-AC12-06E1F9768DF5}"/>
              </a:ext>
            </a:extLst>
          </p:cNvPr>
          <p:cNvSpPr>
            <a:spLocks noGrp="1"/>
          </p:cNvSpPr>
          <p:nvPr>
            <p:ph type="title"/>
          </p:nvPr>
        </p:nvSpPr>
        <p:spPr>
          <a:xfrm>
            <a:off x="463825" y="410368"/>
            <a:ext cx="11516139" cy="1325563"/>
          </a:xfrm>
        </p:spPr>
        <p:txBody>
          <a:bodyPr>
            <a:normAutofit/>
          </a:bodyPr>
          <a:lstStyle/>
          <a:p>
            <a:r>
              <a:rPr lang="en-US" dirty="0"/>
              <a:t>Adversarial examples are a security threat for </a:t>
            </a:r>
            <a:r>
              <a:rPr lang="en-US" dirty="0">
                <a:solidFill>
                  <a:srgbClr val="0070C0"/>
                </a:solidFill>
              </a:rPr>
              <a:t>online ad-blocking.</a:t>
            </a:r>
            <a:endParaRPr lang="en-US" dirty="0">
              <a:solidFill>
                <a:srgbClr val="7030A0"/>
              </a:solidFill>
            </a:endParaRPr>
          </a:p>
        </p:txBody>
      </p:sp>
      <p:sp>
        <p:nvSpPr>
          <p:cNvPr id="7" name="Content Placeholder 2">
            <a:extLst>
              <a:ext uri="{FF2B5EF4-FFF2-40B4-BE49-F238E27FC236}">
                <a16:creationId xmlns:a16="http://schemas.microsoft.com/office/drawing/2014/main" id="{50C4C327-756B-2A49-A4FD-E61FFE55785A}"/>
              </a:ext>
            </a:extLst>
          </p:cNvPr>
          <p:cNvSpPr>
            <a:spLocks noGrp="1"/>
          </p:cNvSpPr>
          <p:nvPr>
            <p:ph idx="1"/>
          </p:nvPr>
        </p:nvSpPr>
        <p:spPr>
          <a:xfrm>
            <a:off x="463013" y="4178322"/>
            <a:ext cx="4059819" cy="4016859"/>
          </a:xfrm>
        </p:spPr>
        <p:txBody>
          <a:bodyPr>
            <a:normAutofit/>
          </a:bodyPr>
          <a:lstStyle/>
          <a:p>
            <a:pPr marL="0" indent="0">
              <a:buNone/>
            </a:pPr>
            <a:r>
              <a:rPr lang="en-US" sz="2800" dirty="0"/>
              <a:t>users install ad-blockers to remove ads...</a:t>
            </a:r>
          </a:p>
        </p:txBody>
      </p:sp>
      <p:sp>
        <p:nvSpPr>
          <p:cNvPr id="5" name="Rectangle 4">
            <a:extLst>
              <a:ext uri="{FF2B5EF4-FFF2-40B4-BE49-F238E27FC236}">
                <a16:creationId xmlns:a16="http://schemas.microsoft.com/office/drawing/2014/main" id="{942F95DC-B7E2-1D4E-BA87-81DF24AD9085}"/>
              </a:ext>
            </a:extLst>
          </p:cNvPr>
          <p:cNvSpPr/>
          <p:nvPr/>
        </p:nvSpPr>
        <p:spPr>
          <a:xfrm>
            <a:off x="4880701" y="3327400"/>
            <a:ext cx="5627865" cy="92104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&lt;BLOCKED&gt;</a:t>
            </a:r>
            <a:endParaRPr lang="en-US" b="1" dirty="0">
              <a:solidFill>
                <a:schemeClr val="tx1"/>
              </a:solidFill>
            </a:endParaRPr>
          </a:p>
        </p:txBody>
      </p:sp>
      <p:sp>
        <p:nvSpPr>
          <p:cNvPr id="6" name="Slide Number Placeholder 3">
            <a:extLst>
              <a:ext uri="{FF2B5EF4-FFF2-40B4-BE49-F238E27FC236}">
                <a16:creationId xmlns:a16="http://schemas.microsoft.com/office/drawing/2014/main" id="{6C69E7A3-30D8-CA45-8BF3-77DA48E62429}"/>
              </a:ext>
            </a:extLst>
          </p:cNvPr>
          <p:cNvSpPr>
            <a:spLocks noGrp="1"/>
          </p:cNvSpPr>
          <p:nvPr>
            <p:ph type="sldNum" sz="quarter" idx="12"/>
          </p:nvPr>
        </p:nvSpPr>
        <p:spPr>
          <a:xfrm>
            <a:off x="8984974" y="6356350"/>
            <a:ext cx="2743200" cy="365125"/>
          </a:xfrm>
        </p:spPr>
        <p:txBody>
          <a:bodyPr/>
          <a:lstStyle/>
          <a:p>
            <a:fld id="{BBDB7499-F370-8348-83C5-507685BB046D}" type="slidenum">
              <a:rPr lang="en-US" smtClean="0"/>
              <a:pPr/>
              <a:t>20</a:t>
            </a:fld>
            <a:endParaRPr lang="en-US" sz="1600" dirty="0"/>
          </a:p>
        </p:txBody>
      </p:sp>
      <p:pic>
        <p:nvPicPr>
          <p:cNvPr id="14" name="Picture 4" descr="Brave Browser Allows Facebook, Twitter Trackers Despite Promising Privacy |  Technology News">
            <a:extLst>
              <a:ext uri="{FF2B5EF4-FFF2-40B4-BE49-F238E27FC236}">
                <a16:creationId xmlns:a16="http://schemas.microsoft.com/office/drawing/2014/main" id="{946087A0-ADE2-7B45-AA9A-FDFE3C51770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4827" y="3180734"/>
            <a:ext cx="2743199" cy="939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43482F3-AEE8-3E4A-B837-D8595F58021B}"/>
              </a:ext>
            </a:extLst>
          </p:cNvPr>
          <p:cNvPicPr>
            <a:picLocks noChangeAspect="1"/>
          </p:cNvPicPr>
          <p:nvPr/>
        </p:nvPicPr>
        <p:blipFill>
          <a:blip r:embed="rId5"/>
          <a:stretch>
            <a:fillRect/>
          </a:stretch>
        </p:blipFill>
        <p:spPr>
          <a:xfrm>
            <a:off x="994827" y="2183146"/>
            <a:ext cx="2857500" cy="939800"/>
          </a:xfrm>
          <a:prstGeom prst="rect">
            <a:avLst/>
          </a:prstGeom>
        </p:spPr>
      </p:pic>
      <p:pic>
        <p:nvPicPr>
          <p:cNvPr id="9" name="Picture 6" descr="Person Icon Black Png, Transparent Png , Transparent Png Image - PNGitem">
            <a:extLst>
              <a:ext uri="{FF2B5EF4-FFF2-40B4-BE49-F238E27FC236}">
                <a16:creationId xmlns:a16="http://schemas.microsoft.com/office/drawing/2014/main" id="{58EC96EC-5B9D-4740-A2FD-62F064AA0A53}"/>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0000" b="90000" l="10000" r="90000">
                        <a14:foregroundMark x1="39535" y1="21869" x2="43837" y2="44092"/>
                        <a14:foregroundMark x1="43837" y1="44092" x2="44535" y2="44444"/>
                      </a14:backgroundRemoval>
                    </a14:imgEffect>
                  </a14:imgLayer>
                </a14:imgProps>
              </a:ext>
              <a:ext uri="{28A0092B-C50C-407E-A947-70E740481C1C}">
                <a14:useLocalDpi xmlns:a14="http://schemas.microsoft.com/office/drawing/2010/main"/>
              </a:ext>
            </a:extLst>
          </a:blip>
          <a:srcRect/>
          <a:stretch>
            <a:fillRect/>
          </a:stretch>
        </p:blipFill>
        <p:spPr bwMode="auto">
          <a:xfrm>
            <a:off x="3522139" y="4498782"/>
            <a:ext cx="3578148" cy="2359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515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83C434-32D5-4E48-B708-44706A3CF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400" y="2127600"/>
            <a:ext cx="5933400" cy="43164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194B6AD-30FF-C54A-AC12-06E1F9768DF5}"/>
              </a:ext>
            </a:extLst>
          </p:cNvPr>
          <p:cNvSpPr>
            <a:spLocks noGrp="1"/>
          </p:cNvSpPr>
          <p:nvPr>
            <p:ph type="title"/>
          </p:nvPr>
        </p:nvSpPr>
        <p:spPr>
          <a:xfrm>
            <a:off x="463825" y="410368"/>
            <a:ext cx="11516139" cy="1325563"/>
          </a:xfrm>
        </p:spPr>
        <p:txBody>
          <a:bodyPr>
            <a:normAutofit/>
          </a:bodyPr>
          <a:lstStyle/>
          <a:p>
            <a:r>
              <a:rPr lang="en-US" dirty="0"/>
              <a:t>Adversarial examples are a security threat for </a:t>
            </a:r>
            <a:r>
              <a:rPr lang="en-US" dirty="0">
                <a:solidFill>
                  <a:srgbClr val="0070C0"/>
                </a:solidFill>
              </a:rPr>
              <a:t>online ad-blocking.</a:t>
            </a:r>
            <a:endParaRPr lang="en-US" dirty="0">
              <a:solidFill>
                <a:srgbClr val="7030A0"/>
              </a:solidFill>
            </a:endParaRPr>
          </a:p>
        </p:txBody>
      </p:sp>
      <p:sp>
        <p:nvSpPr>
          <p:cNvPr id="7" name="Content Placeholder 2">
            <a:extLst>
              <a:ext uri="{FF2B5EF4-FFF2-40B4-BE49-F238E27FC236}">
                <a16:creationId xmlns:a16="http://schemas.microsoft.com/office/drawing/2014/main" id="{50C4C327-756B-2A49-A4FD-E61FFE55785A}"/>
              </a:ext>
            </a:extLst>
          </p:cNvPr>
          <p:cNvSpPr>
            <a:spLocks noGrp="1"/>
          </p:cNvSpPr>
          <p:nvPr>
            <p:ph idx="1"/>
          </p:nvPr>
        </p:nvSpPr>
        <p:spPr>
          <a:xfrm>
            <a:off x="463825" y="4178322"/>
            <a:ext cx="4302575" cy="4016859"/>
          </a:xfrm>
        </p:spPr>
        <p:txBody>
          <a:bodyPr>
            <a:normAutofit/>
          </a:bodyPr>
          <a:lstStyle/>
          <a:p>
            <a:pPr marL="0" indent="0">
              <a:buNone/>
            </a:pPr>
            <a:r>
              <a:rPr lang="en-US" sz="2800" dirty="0"/>
              <a:t>users install ad-blockers to remove ads...</a:t>
            </a:r>
          </a:p>
          <a:p>
            <a:pPr marL="0" indent="0">
              <a:buNone/>
            </a:pPr>
            <a:r>
              <a:rPr lang="en-US" sz="2800" b="1" dirty="0">
                <a:solidFill>
                  <a:schemeClr val="accent6"/>
                </a:solidFill>
              </a:rPr>
              <a:t>...using machine learning!</a:t>
            </a:r>
          </a:p>
        </p:txBody>
      </p:sp>
      <p:sp>
        <p:nvSpPr>
          <p:cNvPr id="5" name="Rectangle 4">
            <a:extLst>
              <a:ext uri="{FF2B5EF4-FFF2-40B4-BE49-F238E27FC236}">
                <a16:creationId xmlns:a16="http://schemas.microsoft.com/office/drawing/2014/main" id="{942F95DC-B7E2-1D4E-BA87-81DF24AD9085}"/>
              </a:ext>
            </a:extLst>
          </p:cNvPr>
          <p:cNvSpPr/>
          <p:nvPr/>
        </p:nvSpPr>
        <p:spPr>
          <a:xfrm>
            <a:off x="4880701" y="3327400"/>
            <a:ext cx="5627865" cy="92104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&lt;BLOCKED&gt;</a:t>
            </a:r>
            <a:endParaRPr lang="en-US" b="1" dirty="0">
              <a:solidFill>
                <a:schemeClr val="tx1"/>
              </a:solidFill>
            </a:endParaRPr>
          </a:p>
        </p:txBody>
      </p:sp>
      <p:sp>
        <p:nvSpPr>
          <p:cNvPr id="6" name="Slide Number Placeholder 3">
            <a:extLst>
              <a:ext uri="{FF2B5EF4-FFF2-40B4-BE49-F238E27FC236}">
                <a16:creationId xmlns:a16="http://schemas.microsoft.com/office/drawing/2014/main" id="{6C69E7A3-30D8-CA45-8BF3-77DA48E62429}"/>
              </a:ext>
            </a:extLst>
          </p:cNvPr>
          <p:cNvSpPr>
            <a:spLocks noGrp="1"/>
          </p:cNvSpPr>
          <p:nvPr>
            <p:ph type="sldNum" sz="quarter" idx="12"/>
          </p:nvPr>
        </p:nvSpPr>
        <p:spPr>
          <a:xfrm>
            <a:off x="8984974" y="6356350"/>
            <a:ext cx="2743200" cy="365125"/>
          </a:xfrm>
        </p:spPr>
        <p:txBody>
          <a:bodyPr/>
          <a:lstStyle/>
          <a:p>
            <a:fld id="{BBDB7499-F370-8348-83C5-507685BB046D}" type="slidenum">
              <a:rPr lang="en-US" smtClean="0"/>
              <a:pPr/>
              <a:t>21</a:t>
            </a:fld>
            <a:endParaRPr lang="en-US" sz="1600" dirty="0"/>
          </a:p>
        </p:txBody>
      </p:sp>
      <p:pic>
        <p:nvPicPr>
          <p:cNvPr id="14" name="Picture 4" descr="Brave Browser Allows Facebook, Twitter Trackers Despite Promising Privacy |  Technology News">
            <a:extLst>
              <a:ext uri="{FF2B5EF4-FFF2-40B4-BE49-F238E27FC236}">
                <a16:creationId xmlns:a16="http://schemas.microsoft.com/office/drawing/2014/main" id="{946087A0-ADE2-7B45-AA9A-FDFE3C51770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4827" y="3180734"/>
            <a:ext cx="2743199" cy="939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43482F3-AEE8-3E4A-B837-D8595F58021B}"/>
              </a:ext>
            </a:extLst>
          </p:cNvPr>
          <p:cNvPicPr>
            <a:picLocks noChangeAspect="1"/>
          </p:cNvPicPr>
          <p:nvPr/>
        </p:nvPicPr>
        <p:blipFill>
          <a:blip r:embed="rId5"/>
          <a:stretch>
            <a:fillRect/>
          </a:stretch>
        </p:blipFill>
        <p:spPr>
          <a:xfrm>
            <a:off x="994827" y="2183146"/>
            <a:ext cx="2857500" cy="939800"/>
          </a:xfrm>
          <a:prstGeom prst="rect">
            <a:avLst/>
          </a:prstGeom>
        </p:spPr>
      </p:pic>
      <p:pic>
        <p:nvPicPr>
          <p:cNvPr id="9" name="Picture 6" descr="Person Icon Black Png, Transparent Png , Transparent Png Image - PNGitem">
            <a:extLst>
              <a:ext uri="{FF2B5EF4-FFF2-40B4-BE49-F238E27FC236}">
                <a16:creationId xmlns:a16="http://schemas.microsoft.com/office/drawing/2014/main" id="{58EC96EC-5B9D-4740-A2FD-62F064AA0A53}"/>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0000" b="90000" l="10000" r="90000">
                        <a14:foregroundMark x1="39535" y1="21869" x2="43837" y2="44092"/>
                        <a14:foregroundMark x1="43837" y1="44092" x2="44535" y2="44444"/>
                      </a14:backgroundRemoval>
                    </a14:imgEffect>
                  </a14:imgLayer>
                </a14:imgProps>
              </a:ext>
              <a:ext uri="{28A0092B-C50C-407E-A947-70E740481C1C}">
                <a14:useLocalDpi xmlns:a14="http://schemas.microsoft.com/office/drawing/2010/main"/>
              </a:ext>
            </a:extLst>
          </a:blip>
          <a:srcRect/>
          <a:stretch>
            <a:fillRect/>
          </a:stretch>
        </p:blipFill>
        <p:spPr bwMode="auto">
          <a:xfrm>
            <a:off x="3522139" y="4498782"/>
            <a:ext cx="3578148" cy="2359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61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24A95BC-9FC6-CB41-A6A8-A81A32768F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400" y="2127600"/>
            <a:ext cx="5933400" cy="43164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194B6AD-30FF-C54A-AC12-06E1F9768DF5}"/>
              </a:ext>
            </a:extLst>
          </p:cNvPr>
          <p:cNvSpPr>
            <a:spLocks noGrp="1"/>
          </p:cNvSpPr>
          <p:nvPr>
            <p:ph type="title"/>
          </p:nvPr>
        </p:nvSpPr>
        <p:spPr>
          <a:xfrm>
            <a:off x="463825" y="410368"/>
            <a:ext cx="11516139" cy="1325563"/>
          </a:xfrm>
        </p:spPr>
        <p:txBody>
          <a:bodyPr>
            <a:normAutofit/>
          </a:bodyPr>
          <a:lstStyle/>
          <a:p>
            <a:r>
              <a:rPr lang="en-US" dirty="0"/>
              <a:t>An attacker can use adversarial examples to </a:t>
            </a:r>
            <a:r>
              <a:rPr lang="en-US" dirty="0">
                <a:solidFill>
                  <a:srgbClr val="7030A0"/>
                </a:solidFill>
              </a:rPr>
              <a:t>evade</a:t>
            </a:r>
            <a:r>
              <a:rPr lang="en-US" dirty="0"/>
              <a:t> content blocking.</a:t>
            </a:r>
          </a:p>
        </p:txBody>
      </p:sp>
      <p:sp>
        <p:nvSpPr>
          <p:cNvPr id="7" name="Content Placeholder 2">
            <a:extLst>
              <a:ext uri="{FF2B5EF4-FFF2-40B4-BE49-F238E27FC236}">
                <a16:creationId xmlns:a16="http://schemas.microsoft.com/office/drawing/2014/main" id="{50C4C327-756B-2A49-A4FD-E61FFE55785A}"/>
              </a:ext>
            </a:extLst>
          </p:cNvPr>
          <p:cNvSpPr>
            <a:spLocks noGrp="1"/>
          </p:cNvSpPr>
          <p:nvPr>
            <p:ph idx="1"/>
          </p:nvPr>
        </p:nvSpPr>
        <p:spPr>
          <a:xfrm>
            <a:off x="561848" y="2466882"/>
            <a:ext cx="3953677" cy="4016859"/>
          </a:xfrm>
        </p:spPr>
        <p:txBody>
          <a:bodyPr>
            <a:normAutofit/>
          </a:bodyPr>
          <a:lstStyle/>
          <a:p>
            <a:pPr marL="0" indent="0">
              <a:buNone/>
            </a:pPr>
            <a:r>
              <a:rPr lang="en-US" sz="2800" dirty="0">
                <a:solidFill>
                  <a:schemeClr val="accent6"/>
                </a:solidFill>
              </a:rPr>
              <a:t>adversaries</a:t>
            </a:r>
            <a:r>
              <a:rPr lang="en-US" sz="2800" dirty="0"/>
              <a:t> (publishers &amp; advertisers) modify content to </a:t>
            </a:r>
            <a:r>
              <a:rPr lang="en-US" sz="2800" dirty="0">
                <a:solidFill>
                  <a:schemeClr val="accent6"/>
                </a:solidFill>
              </a:rPr>
              <a:t>evade blocking</a:t>
            </a:r>
            <a:r>
              <a:rPr lang="en-US" sz="2800" dirty="0"/>
              <a:t>...</a:t>
            </a:r>
          </a:p>
          <a:p>
            <a:pPr marL="0" indent="0">
              <a:buNone/>
            </a:pPr>
            <a:endParaRPr lang="en-US" sz="2800" b="1" i="1" dirty="0">
              <a:solidFill>
                <a:srgbClr val="7030A0"/>
              </a:solidFill>
            </a:endParaRPr>
          </a:p>
        </p:txBody>
      </p:sp>
      <p:sp>
        <p:nvSpPr>
          <p:cNvPr id="6" name="Rectangle 5">
            <a:extLst>
              <a:ext uri="{FF2B5EF4-FFF2-40B4-BE49-F238E27FC236}">
                <a16:creationId xmlns:a16="http://schemas.microsoft.com/office/drawing/2014/main" id="{6199489D-3055-F643-8EE2-2B8638AAFB33}"/>
              </a:ext>
            </a:extLst>
          </p:cNvPr>
          <p:cNvSpPr/>
          <p:nvPr/>
        </p:nvSpPr>
        <p:spPr>
          <a:xfrm>
            <a:off x="4912260" y="3541911"/>
            <a:ext cx="5536665" cy="676222"/>
          </a:xfrm>
          <a:prstGeom prst="rect">
            <a:avLst/>
          </a:prstGeom>
          <a:blipFill dpi="0" rotWithShape="1">
            <a:blip r:embed="rId4">
              <a:alphaModFix amt="3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pic>
        <p:nvPicPr>
          <p:cNvPr id="8" name="Picture 6" descr="Person Icon Black Png, Transparent Png , Transparent Png Image - PNGitem">
            <a:extLst>
              <a:ext uri="{FF2B5EF4-FFF2-40B4-BE49-F238E27FC236}">
                <a16:creationId xmlns:a16="http://schemas.microsoft.com/office/drawing/2014/main" id="{31E2E162-F228-F545-B6E0-5E8099F94283}"/>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foregroundMark x1="39535" y1="21869" x2="43837" y2="44092"/>
                        <a14:foregroundMark x1="43837" y1="44092" x2="44535" y2="44444"/>
                      </a14:backgroundRemoval>
                    </a14:imgEffect>
                  </a14:imgLayer>
                </a14:imgProps>
              </a:ext>
              <a:ext uri="{28A0092B-C50C-407E-A947-70E740481C1C}">
                <a14:useLocalDpi xmlns:a14="http://schemas.microsoft.com/office/drawing/2010/main"/>
              </a:ext>
            </a:extLst>
          </a:blip>
          <a:srcRect/>
          <a:stretch>
            <a:fillRect/>
          </a:stretch>
        </p:blipFill>
        <p:spPr bwMode="auto">
          <a:xfrm>
            <a:off x="3522139" y="4498782"/>
            <a:ext cx="3578148" cy="2359218"/>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3">
            <a:extLst>
              <a:ext uri="{FF2B5EF4-FFF2-40B4-BE49-F238E27FC236}">
                <a16:creationId xmlns:a16="http://schemas.microsoft.com/office/drawing/2014/main" id="{BA69C06B-8273-344D-B0AD-89539BFF81C8}"/>
              </a:ext>
            </a:extLst>
          </p:cNvPr>
          <p:cNvSpPr>
            <a:spLocks noGrp="1"/>
          </p:cNvSpPr>
          <p:nvPr>
            <p:ph type="sldNum" sz="quarter" idx="12"/>
          </p:nvPr>
        </p:nvSpPr>
        <p:spPr>
          <a:xfrm>
            <a:off x="8984974" y="6356350"/>
            <a:ext cx="2743200" cy="365125"/>
          </a:xfrm>
        </p:spPr>
        <p:txBody>
          <a:bodyPr/>
          <a:lstStyle/>
          <a:p>
            <a:fld id="{BBDB7499-F370-8348-83C5-507685BB046D}" type="slidenum">
              <a:rPr lang="en-US" smtClean="0"/>
              <a:pPr/>
              <a:t>22</a:t>
            </a:fld>
            <a:endParaRPr lang="en-US" sz="1600" dirty="0"/>
          </a:p>
        </p:txBody>
      </p:sp>
      <p:sp>
        <p:nvSpPr>
          <p:cNvPr id="11" name="Right Arrow 10">
            <a:extLst>
              <a:ext uri="{FF2B5EF4-FFF2-40B4-BE49-F238E27FC236}">
                <a16:creationId xmlns:a16="http://schemas.microsoft.com/office/drawing/2014/main" id="{5FA217E5-98D4-794F-BB24-141A64F62514}"/>
              </a:ext>
            </a:extLst>
          </p:cNvPr>
          <p:cNvSpPr/>
          <p:nvPr/>
        </p:nvSpPr>
        <p:spPr>
          <a:xfrm>
            <a:off x="3724248" y="3561508"/>
            <a:ext cx="109377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8C7D5FD9-147E-D147-9F2E-FE3E3B36C848}"/>
              </a:ext>
            </a:extLst>
          </p:cNvPr>
          <p:cNvSpPr/>
          <p:nvPr/>
        </p:nvSpPr>
        <p:spPr>
          <a:xfrm rot="1681215">
            <a:off x="3789795" y="4763962"/>
            <a:ext cx="82392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7794D7A-7BBD-6549-A755-0DA47640EE2E}"/>
              </a:ext>
            </a:extLst>
          </p:cNvPr>
          <p:cNvSpPr txBox="1"/>
          <p:nvPr/>
        </p:nvSpPr>
        <p:spPr>
          <a:xfrm>
            <a:off x="463825" y="4343554"/>
            <a:ext cx="3270702" cy="1384995"/>
          </a:xfrm>
          <a:prstGeom prst="rect">
            <a:avLst/>
          </a:prstGeom>
          <a:noFill/>
        </p:spPr>
        <p:txBody>
          <a:bodyPr wrap="square" rtlCol="0">
            <a:spAutoFit/>
          </a:bodyPr>
          <a:lstStyle/>
          <a:p>
            <a:pPr algn="r"/>
            <a:r>
              <a:rPr lang="en-US" sz="2800" dirty="0"/>
              <a:t>...</a:t>
            </a:r>
            <a:r>
              <a:rPr lang="en-US" sz="2800" dirty="0">
                <a:solidFill>
                  <a:schemeClr val="accent6"/>
                </a:solidFill>
              </a:rPr>
              <a:t>without changing the user’s visual perception</a:t>
            </a:r>
            <a:r>
              <a:rPr lang="en-US" sz="2800" dirty="0"/>
              <a:t> of ads</a:t>
            </a:r>
          </a:p>
        </p:txBody>
      </p:sp>
      <p:sp>
        <p:nvSpPr>
          <p:cNvPr id="17" name="Rectangle 16">
            <a:extLst>
              <a:ext uri="{FF2B5EF4-FFF2-40B4-BE49-F238E27FC236}">
                <a16:creationId xmlns:a16="http://schemas.microsoft.com/office/drawing/2014/main" id="{45D08572-5890-BF4E-84DA-C1015EF2FE34}"/>
              </a:ext>
            </a:extLst>
          </p:cNvPr>
          <p:cNvSpPr/>
          <p:nvPr/>
        </p:nvSpPr>
        <p:spPr>
          <a:xfrm>
            <a:off x="5058501" y="3326779"/>
            <a:ext cx="4352199" cy="18213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Tree>
    <p:extLst>
      <p:ext uri="{BB962C8B-B14F-4D97-AF65-F5344CB8AC3E}">
        <p14:creationId xmlns:p14="http://schemas.microsoft.com/office/powerpoint/2010/main" val="1677599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334BBB-965F-044E-B1F2-7D5B22E03E26}"/>
              </a:ext>
            </a:extLst>
          </p:cNvPr>
          <p:cNvSpPr>
            <a:spLocks noGrp="1"/>
          </p:cNvSpPr>
          <p:nvPr>
            <p:ph type="sldNum" sz="quarter" idx="12"/>
          </p:nvPr>
        </p:nvSpPr>
        <p:spPr/>
        <p:txBody>
          <a:bodyPr/>
          <a:lstStyle/>
          <a:p>
            <a:fld id="{BBDB7499-F370-8348-83C5-507685BB046D}" type="slidenum">
              <a:rPr lang="en-US" smtClean="0">
                <a:solidFill>
                  <a:schemeClr val="bg1"/>
                </a:solidFill>
              </a:rPr>
              <a:pPr/>
              <a:t>23</a:t>
            </a:fld>
            <a:endParaRPr lang="en-US" sz="1600" dirty="0">
              <a:solidFill>
                <a:schemeClr val="bg1"/>
              </a:solidFill>
            </a:endParaRPr>
          </a:p>
        </p:txBody>
      </p:sp>
      <p:grpSp>
        <p:nvGrpSpPr>
          <p:cNvPr id="3" name="Group 2">
            <a:extLst>
              <a:ext uri="{FF2B5EF4-FFF2-40B4-BE49-F238E27FC236}">
                <a16:creationId xmlns:a16="http://schemas.microsoft.com/office/drawing/2014/main" id="{1540954B-8380-4D49-AAE3-F3E103E4A616}"/>
              </a:ext>
            </a:extLst>
          </p:cNvPr>
          <p:cNvGrpSpPr/>
          <p:nvPr/>
        </p:nvGrpSpPr>
        <p:grpSpPr>
          <a:xfrm>
            <a:off x="463826" y="1344625"/>
            <a:ext cx="11264348" cy="3116042"/>
            <a:chOff x="436116" y="1219200"/>
            <a:chExt cx="11264348" cy="3116042"/>
          </a:xfrm>
        </p:grpSpPr>
        <p:sp>
          <p:nvSpPr>
            <p:cNvPr id="2" name="Rectangle 1">
              <a:extLst>
                <a:ext uri="{FF2B5EF4-FFF2-40B4-BE49-F238E27FC236}">
                  <a16:creationId xmlns:a16="http://schemas.microsoft.com/office/drawing/2014/main" id="{2455FD8C-4232-C749-ADFA-8900D9567F61}"/>
                </a:ext>
              </a:extLst>
            </p:cNvPr>
            <p:cNvSpPr/>
            <p:nvPr/>
          </p:nvSpPr>
          <p:spPr>
            <a:xfrm>
              <a:off x="436116" y="1219200"/>
              <a:ext cx="11264348" cy="3116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5C52BDB-6595-DA4D-8FFB-D617501936BB}"/>
                </a:ext>
              </a:extLst>
            </p:cNvPr>
            <p:cNvPicPr>
              <a:picLocks noChangeAspect="1"/>
            </p:cNvPicPr>
            <p:nvPr/>
          </p:nvPicPr>
          <p:blipFill>
            <a:blip r:embed="rId3"/>
            <a:stretch>
              <a:fillRect/>
            </a:stretch>
          </p:blipFill>
          <p:spPr>
            <a:xfrm>
              <a:off x="732066" y="1405160"/>
              <a:ext cx="10654844" cy="2930082"/>
            </a:xfrm>
            <a:prstGeom prst="rect">
              <a:avLst/>
            </a:prstGeom>
          </p:spPr>
        </p:pic>
      </p:grpSp>
      <p:sp>
        <p:nvSpPr>
          <p:cNvPr id="5" name="TextBox 4">
            <a:extLst>
              <a:ext uri="{FF2B5EF4-FFF2-40B4-BE49-F238E27FC236}">
                <a16:creationId xmlns:a16="http://schemas.microsoft.com/office/drawing/2014/main" id="{20519113-030F-3A47-BE68-F0816CC702D2}"/>
              </a:ext>
            </a:extLst>
          </p:cNvPr>
          <p:cNvSpPr txBox="1"/>
          <p:nvPr/>
        </p:nvSpPr>
        <p:spPr>
          <a:xfrm>
            <a:off x="463826" y="6356350"/>
            <a:ext cx="9572108" cy="369332"/>
          </a:xfrm>
          <a:prstGeom prst="rect">
            <a:avLst/>
          </a:prstGeom>
          <a:noFill/>
        </p:spPr>
        <p:txBody>
          <a:bodyPr wrap="none" rtlCol="0">
            <a:spAutoFit/>
          </a:bodyPr>
          <a:lstStyle/>
          <a:p>
            <a:r>
              <a:rPr lang="en-US" dirty="0">
                <a:solidFill>
                  <a:schemeClr val="bg1">
                    <a:lumMod val="50000"/>
                  </a:schemeClr>
                </a:solidFill>
              </a:rPr>
              <a:t>“</a:t>
            </a:r>
            <a:r>
              <a:rPr lang="en-US" i="1" dirty="0" err="1">
                <a:solidFill>
                  <a:schemeClr val="bg1">
                    <a:lumMod val="50000"/>
                  </a:schemeClr>
                </a:solidFill>
              </a:rPr>
              <a:t>AdVersarial</a:t>
            </a:r>
            <a:r>
              <a:rPr lang="en-US" i="1" dirty="0">
                <a:solidFill>
                  <a:schemeClr val="bg1">
                    <a:lumMod val="50000"/>
                  </a:schemeClr>
                </a:solidFill>
              </a:rPr>
              <a:t>: Perceptual Ad Blocking meets Adversarial Machine Learning</a:t>
            </a:r>
            <a:r>
              <a:rPr lang="en-US" dirty="0">
                <a:solidFill>
                  <a:schemeClr val="bg1">
                    <a:lumMod val="50000"/>
                  </a:schemeClr>
                </a:solidFill>
              </a:rPr>
              <a:t>”, ACM CCS 2019</a:t>
            </a:r>
          </a:p>
        </p:txBody>
      </p:sp>
      <p:pic>
        <p:nvPicPr>
          <p:cNvPr id="6" name="Picture 5">
            <a:extLst>
              <a:ext uri="{FF2B5EF4-FFF2-40B4-BE49-F238E27FC236}">
                <a16:creationId xmlns:a16="http://schemas.microsoft.com/office/drawing/2014/main" id="{72CD01C9-E1F9-4446-99CE-7C13E12D9A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7904" y="4695916"/>
            <a:ext cx="5796191" cy="1398015"/>
          </a:xfrm>
          <a:prstGeom prst="rect">
            <a:avLst/>
          </a:prstGeom>
          <a:solidFill>
            <a:schemeClr val="bg1"/>
          </a:solidFill>
          <a:ln>
            <a:noFill/>
          </a:ln>
          <a:effectLst>
            <a:outerShdw blurRad="381000" dist="63500" dir="2700000" algn="tl" rotWithShape="0">
              <a:prstClr val="black">
                <a:alpha val="70000"/>
              </a:prstClr>
            </a:outerShdw>
          </a:effectLst>
        </p:spPr>
      </p:pic>
      <p:sp>
        <p:nvSpPr>
          <p:cNvPr id="7" name="Title 1">
            <a:extLst>
              <a:ext uri="{FF2B5EF4-FFF2-40B4-BE49-F238E27FC236}">
                <a16:creationId xmlns:a16="http://schemas.microsoft.com/office/drawing/2014/main" id="{4A22DE0C-5AC3-1E41-8FA3-F30D746A8532}"/>
              </a:ext>
            </a:extLst>
          </p:cNvPr>
          <p:cNvSpPr>
            <a:spLocks noGrp="1"/>
          </p:cNvSpPr>
          <p:nvPr>
            <p:ph type="title"/>
          </p:nvPr>
        </p:nvSpPr>
        <p:spPr>
          <a:xfrm>
            <a:off x="463826" y="410368"/>
            <a:ext cx="11264348" cy="1325563"/>
          </a:xfrm>
        </p:spPr>
        <p:txBody>
          <a:bodyPr>
            <a:normAutofit/>
          </a:bodyPr>
          <a:lstStyle/>
          <a:p>
            <a:r>
              <a:rPr lang="en-US" dirty="0"/>
              <a:t>For now, the adversary wins!</a:t>
            </a:r>
          </a:p>
        </p:txBody>
      </p:sp>
    </p:spTree>
    <p:extLst>
      <p:ext uri="{BB962C8B-B14F-4D97-AF65-F5344CB8AC3E}">
        <p14:creationId xmlns:p14="http://schemas.microsoft.com/office/powerpoint/2010/main" val="3954949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A6F3-D8D5-6143-B920-44D508E381DE}"/>
              </a:ext>
            </a:extLst>
          </p:cNvPr>
          <p:cNvSpPr>
            <a:spLocks noGrp="1"/>
          </p:cNvSpPr>
          <p:nvPr>
            <p:ph type="title"/>
          </p:nvPr>
        </p:nvSpPr>
        <p:spPr/>
        <p:txBody>
          <a:bodyPr/>
          <a:lstStyle/>
          <a:p>
            <a:r>
              <a:rPr lang="en-US" dirty="0"/>
              <a:t>Adversarial examples can cause </a:t>
            </a:r>
            <a:r>
              <a:rPr lang="en-US" dirty="0">
                <a:solidFill>
                  <a:srgbClr val="7030A0"/>
                </a:solidFill>
              </a:rPr>
              <a:t>harm beyond model evasion</a:t>
            </a:r>
            <a:r>
              <a:rPr lang="en-US" dirty="0"/>
              <a:t>.</a:t>
            </a:r>
            <a:endParaRPr lang="en-US" b="1" dirty="0">
              <a:solidFill>
                <a:srgbClr val="7030A0"/>
              </a:solidFill>
            </a:endParaRPr>
          </a:p>
        </p:txBody>
      </p:sp>
      <p:sp>
        <p:nvSpPr>
          <p:cNvPr id="4" name="Slide Number Placeholder 3">
            <a:extLst>
              <a:ext uri="{FF2B5EF4-FFF2-40B4-BE49-F238E27FC236}">
                <a16:creationId xmlns:a16="http://schemas.microsoft.com/office/drawing/2014/main" id="{2FE34EAD-0C79-354B-912C-BE3C92508436}"/>
              </a:ext>
            </a:extLst>
          </p:cNvPr>
          <p:cNvSpPr>
            <a:spLocks noGrp="1"/>
          </p:cNvSpPr>
          <p:nvPr>
            <p:ph type="sldNum" sz="quarter" idx="12"/>
          </p:nvPr>
        </p:nvSpPr>
        <p:spPr/>
        <p:txBody>
          <a:bodyPr/>
          <a:lstStyle/>
          <a:p>
            <a:fld id="{BBDB7499-F370-8348-83C5-507685BB046D}" type="slidenum">
              <a:rPr lang="en-US" smtClean="0"/>
              <a:pPr/>
              <a:t>24</a:t>
            </a:fld>
            <a:endParaRPr lang="en-US" sz="1600" dirty="0"/>
          </a:p>
        </p:txBody>
      </p:sp>
      <p:pic>
        <p:nvPicPr>
          <p:cNvPr id="7" name="Content Placeholder 5">
            <a:extLst>
              <a:ext uri="{FF2B5EF4-FFF2-40B4-BE49-F238E27FC236}">
                <a16:creationId xmlns:a16="http://schemas.microsoft.com/office/drawing/2014/main" id="{6496FB4D-D20B-E146-A746-83CE4823EF8D}"/>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3200925" y="3069267"/>
            <a:ext cx="6109200" cy="3219276"/>
          </a:xfrm>
          <a:prstGeom prst="rect">
            <a:avLst/>
          </a:prstGeom>
          <a:ln>
            <a:solidFill>
              <a:schemeClr val="tx1"/>
            </a:solidFill>
          </a:ln>
        </p:spPr>
      </p:pic>
      <p:pic>
        <p:nvPicPr>
          <p:cNvPr id="22" name="Picture 21">
            <a:extLst>
              <a:ext uri="{FF2B5EF4-FFF2-40B4-BE49-F238E27FC236}">
                <a16:creationId xmlns:a16="http://schemas.microsoft.com/office/drawing/2014/main" id="{38C062CD-2DAB-5E49-960A-8DF89650CE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0400" y="3070800"/>
            <a:ext cx="6106014" cy="3220643"/>
          </a:xfrm>
          <a:prstGeom prst="rect">
            <a:avLst/>
          </a:prstGeom>
          <a:ln>
            <a:solidFill>
              <a:schemeClr val="tx1"/>
            </a:solidFill>
          </a:ln>
        </p:spPr>
      </p:pic>
      <p:grpSp>
        <p:nvGrpSpPr>
          <p:cNvPr id="10" name="Group 9">
            <a:extLst>
              <a:ext uri="{FF2B5EF4-FFF2-40B4-BE49-F238E27FC236}">
                <a16:creationId xmlns:a16="http://schemas.microsoft.com/office/drawing/2014/main" id="{CA217B66-0337-7642-A7DD-C1C6B0CD28F3}"/>
              </a:ext>
            </a:extLst>
          </p:cNvPr>
          <p:cNvGrpSpPr/>
          <p:nvPr/>
        </p:nvGrpSpPr>
        <p:grpSpPr>
          <a:xfrm>
            <a:off x="229933" y="4710306"/>
            <a:ext cx="4700718" cy="1569661"/>
            <a:chOff x="192024" y="6039957"/>
            <a:chExt cx="3167306" cy="710753"/>
          </a:xfrm>
        </p:grpSpPr>
        <p:sp>
          <p:nvSpPr>
            <p:cNvPr id="11" name="Right Arrow 10">
              <a:extLst>
                <a:ext uri="{FF2B5EF4-FFF2-40B4-BE49-F238E27FC236}">
                  <a16:creationId xmlns:a16="http://schemas.microsoft.com/office/drawing/2014/main" id="{358203C5-37C2-4B47-AEB2-924FE99124FF}"/>
                </a:ext>
              </a:extLst>
            </p:cNvPr>
            <p:cNvSpPr/>
            <p:nvPr/>
          </p:nvSpPr>
          <p:spPr>
            <a:xfrm>
              <a:off x="1681506" y="6285890"/>
              <a:ext cx="1677824" cy="24606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08D4136-BC0E-594B-843B-3333D8F9DE1D}"/>
                </a:ext>
              </a:extLst>
            </p:cNvPr>
            <p:cNvSpPr txBox="1"/>
            <p:nvPr/>
          </p:nvSpPr>
          <p:spPr>
            <a:xfrm>
              <a:off x="192024" y="6039957"/>
              <a:ext cx="1543449" cy="710753"/>
            </a:xfrm>
            <a:prstGeom prst="rect">
              <a:avLst/>
            </a:prstGeom>
            <a:noFill/>
          </p:spPr>
          <p:txBody>
            <a:bodyPr wrap="square" rtlCol="0">
              <a:spAutoFit/>
            </a:bodyPr>
            <a:lstStyle/>
            <a:p>
              <a:pPr algn="ctr"/>
              <a:r>
                <a:rPr lang="en-US" sz="2400" dirty="0">
                  <a:cs typeface="Times New Roman" panose="02020603050405020304" pitchFamily="18" charset="0"/>
                </a:rPr>
                <a:t>Jerry uploads </a:t>
              </a:r>
              <a:br>
                <a:rPr lang="en-US" sz="2400" dirty="0">
                  <a:cs typeface="Times New Roman" panose="02020603050405020304" pitchFamily="18" charset="0"/>
                </a:rPr>
              </a:br>
              <a:r>
                <a:rPr lang="en-US" sz="2400" dirty="0">
                  <a:cs typeface="Times New Roman" panose="02020603050405020304" pitchFamily="18" charset="0"/>
                </a:rPr>
                <a:t>malicious content </a:t>
              </a:r>
              <a:br>
                <a:rPr lang="en-US" sz="2400" dirty="0">
                  <a:cs typeface="Times New Roman" panose="02020603050405020304" pitchFamily="18" charset="0"/>
                </a:rPr>
              </a:br>
              <a:r>
                <a:rPr lang="en-US" sz="2400" dirty="0">
                  <a:cs typeface="Times New Roman" panose="02020603050405020304" pitchFamily="18" charset="0"/>
                </a:rPr>
                <a:t>…</a:t>
              </a:r>
            </a:p>
          </p:txBody>
        </p:sp>
      </p:grpSp>
      <p:grpSp>
        <p:nvGrpSpPr>
          <p:cNvPr id="13" name="Group 12">
            <a:extLst>
              <a:ext uri="{FF2B5EF4-FFF2-40B4-BE49-F238E27FC236}">
                <a16:creationId xmlns:a16="http://schemas.microsoft.com/office/drawing/2014/main" id="{F50A18A0-734D-2B4E-850E-481C73C18B58}"/>
              </a:ext>
            </a:extLst>
          </p:cNvPr>
          <p:cNvGrpSpPr/>
          <p:nvPr/>
        </p:nvGrpSpPr>
        <p:grpSpPr>
          <a:xfrm>
            <a:off x="7027997" y="3743670"/>
            <a:ext cx="4860033" cy="1200329"/>
            <a:chOff x="5708114" y="4798459"/>
            <a:chExt cx="3274652" cy="543517"/>
          </a:xfrm>
        </p:grpSpPr>
        <p:sp>
          <p:nvSpPr>
            <p:cNvPr id="14" name="Right Arrow 13">
              <a:extLst>
                <a:ext uri="{FF2B5EF4-FFF2-40B4-BE49-F238E27FC236}">
                  <a16:creationId xmlns:a16="http://schemas.microsoft.com/office/drawing/2014/main" id="{DBC52A82-D95C-934A-AD3C-DAF4A9836A35}"/>
                </a:ext>
              </a:extLst>
            </p:cNvPr>
            <p:cNvSpPr/>
            <p:nvPr/>
          </p:nvSpPr>
          <p:spPr>
            <a:xfrm rot="10800000">
              <a:off x="5708114" y="4966621"/>
              <a:ext cx="1801907" cy="26661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8C68C7A-AEA3-1E44-9A32-1962BCA2E4EA}"/>
                </a:ext>
              </a:extLst>
            </p:cNvPr>
            <p:cNvSpPr txBox="1"/>
            <p:nvPr/>
          </p:nvSpPr>
          <p:spPr>
            <a:xfrm>
              <a:off x="7439317" y="4798459"/>
              <a:ext cx="1543449" cy="543517"/>
            </a:xfrm>
            <a:prstGeom prst="rect">
              <a:avLst/>
            </a:prstGeom>
            <a:noFill/>
          </p:spPr>
          <p:txBody>
            <a:bodyPr wrap="square" rtlCol="0">
              <a:spAutoFit/>
            </a:bodyPr>
            <a:lstStyle/>
            <a:p>
              <a:pPr algn="ctr"/>
              <a:r>
                <a:rPr lang="en-US" sz="2400" dirty="0">
                  <a:cs typeface="Times New Roman" panose="02020603050405020304" pitchFamily="18" charset="0"/>
                </a:rPr>
                <a:t>… so that Tom’s post gets blocked</a:t>
              </a:r>
            </a:p>
          </p:txBody>
        </p:sp>
      </p:grpSp>
      <p:sp>
        <p:nvSpPr>
          <p:cNvPr id="16" name="Rectangle 15">
            <a:extLst>
              <a:ext uri="{FF2B5EF4-FFF2-40B4-BE49-F238E27FC236}">
                <a16:creationId xmlns:a16="http://schemas.microsoft.com/office/drawing/2014/main" id="{170600D0-972C-7746-ABAD-BAA9E3ECE069}"/>
              </a:ext>
            </a:extLst>
          </p:cNvPr>
          <p:cNvSpPr/>
          <p:nvPr/>
        </p:nvSpPr>
        <p:spPr>
          <a:xfrm>
            <a:off x="4930651" y="3407228"/>
            <a:ext cx="1932229" cy="1512983"/>
          </a:xfrm>
          <a:prstGeom prst="rect">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n>
                  <a:solidFill>
                    <a:srgbClr val="FF0000"/>
                  </a:solidFill>
                </a:ln>
              </a:rPr>
              <a:t>AD</a:t>
            </a:r>
          </a:p>
        </p:txBody>
      </p:sp>
      <p:sp>
        <p:nvSpPr>
          <p:cNvPr id="17" name="Content Placeholder 2">
            <a:extLst>
              <a:ext uri="{FF2B5EF4-FFF2-40B4-BE49-F238E27FC236}">
                <a16:creationId xmlns:a16="http://schemas.microsoft.com/office/drawing/2014/main" id="{B42C7169-D18A-A747-B538-3CB1984CBF99}"/>
              </a:ext>
            </a:extLst>
          </p:cNvPr>
          <p:cNvSpPr>
            <a:spLocks noGrp="1"/>
          </p:cNvSpPr>
          <p:nvPr>
            <p:ph idx="1"/>
          </p:nvPr>
        </p:nvSpPr>
        <p:spPr>
          <a:xfrm>
            <a:off x="580367" y="1977418"/>
            <a:ext cx="11518003" cy="4067479"/>
          </a:xfrm>
        </p:spPr>
        <p:txBody>
          <a:bodyPr>
            <a:normAutofit/>
          </a:bodyPr>
          <a:lstStyle/>
          <a:p>
            <a:pPr marL="0" indent="0">
              <a:buNone/>
            </a:pPr>
            <a:r>
              <a:rPr lang="en-US" sz="3200" dirty="0" err="1"/>
              <a:t>Adblock</a:t>
            </a:r>
            <a:r>
              <a:rPr lang="en-US" sz="3200" dirty="0"/>
              <a:t> Plus wants to run a ML model on </a:t>
            </a:r>
            <a:r>
              <a:rPr lang="en-US" sz="3200" i="1" dirty="0"/>
              <a:t>screenshots </a:t>
            </a:r>
            <a:r>
              <a:rPr lang="en-US" sz="3200" dirty="0"/>
              <a:t>of your entire </a:t>
            </a:r>
            <a:r>
              <a:rPr lang="en-US" sz="3200" dirty="0">
                <a:solidFill>
                  <a:srgbClr val="0070C0"/>
                </a:solidFill>
              </a:rPr>
              <a:t>Facebook</a:t>
            </a:r>
            <a:r>
              <a:rPr lang="en-US" sz="3200" dirty="0"/>
              <a:t> feed. </a:t>
            </a:r>
            <a:endParaRPr lang="en-US" sz="3200" b="1" dirty="0">
              <a:solidFill>
                <a:srgbClr val="7030A0"/>
              </a:solidFill>
            </a:endParaRPr>
          </a:p>
        </p:txBody>
      </p:sp>
      <p:pic>
        <p:nvPicPr>
          <p:cNvPr id="8" name="Picture 7">
            <a:extLst>
              <a:ext uri="{FF2B5EF4-FFF2-40B4-BE49-F238E27FC236}">
                <a16:creationId xmlns:a16="http://schemas.microsoft.com/office/drawing/2014/main" id="{1A1827F1-2381-DA4F-81D4-BDD90AC24F39}"/>
              </a:ext>
            </a:extLst>
          </p:cNvPr>
          <p:cNvPicPr>
            <a:picLocks/>
          </p:cNvPicPr>
          <p:nvPr/>
        </p:nvPicPr>
        <p:blipFill>
          <a:blip r:embed="rId6" cstate="screen">
            <a:alphaModFix/>
            <a:extLst>
              <a:ext uri="{BEBA8EAE-BF5A-486C-A8C5-ECC9F3942E4B}">
                <a14:imgProps xmlns:a14="http://schemas.microsoft.com/office/drawing/2010/main">
                  <a14:imgLayer r:embed="rId7">
                    <a14:imgEffect>
                      <a14:artisticFilmGrain trans="81000" grainSize="30"/>
                    </a14:imgEffect>
                  </a14:imgLayer>
                </a14:imgProps>
              </a:ext>
              <a:ext uri="{28A0092B-C50C-407E-A947-70E740481C1C}">
                <a14:useLocalDpi xmlns:a14="http://schemas.microsoft.com/office/drawing/2010/main"/>
              </a:ext>
            </a:extLst>
          </a:blip>
          <a:stretch>
            <a:fillRect/>
          </a:stretch>
        </p:blipFill>
        <p:spPr>
          <a:xfrm>
            <a:off x="4993656" y="5354883"/>
            <a:ext cx="1879200" cy="935027"/>
          </a:xfrm>
          <a:prstGeom prst="rect">
            <a:avLst/>
          </a:prstGeom>
        </p:spPr>
      </p:pic>
      <p:sp>
        <p:nvSpPr>
          <p:cNvPr id="19" name="TextBox 18">
            <a:extLst>
              <a:ext uri="{FF2B5EF4-FFF2-40B4-BE49-F238E27FC236}">
                <a16:creationId xmlns:a16="http://schemas.microsoft.com/office/drawing/2014/main" id="{0039FB8F-F651-1542-B29B-1CBBB4DC3ECD}"/>
              </a:ext>
            </a:extLst>
          </p:cNvPr>
          <p:cNvSpPr txBox="1"/>
          <p:nvPr/>
        </p:nvSpPr>
        <p:spPr>
          <a:xfrm>
            <a:off x="463826" y="6356350"/>
            <a:ext cx="9572108" cy="369332"/>
          </a:xfrm>
          <a:prstGeom prst="rect">
            <a:avLst/>
          </a:prstGeom>
          <a:noFill/>
        </p:spPr>
        <p:txBody>
          <a:bodyPr wrap="none" rtlCol="0">
            <a:spAutoFit/>
          </a:bodyPr>
          <a:lstStyle/>
          <a:p>
            <a:r>
              <a:rPr lang="en-US" dirty="0">
                <a:solidFill>
                  <a:schemeClr val="bg1">
                    <a:lumMod val="50000"/>
                  </a:schemeClr>
                </a:solidFill>
              </a:rPr>
              <a:t>“</a:t>
            </a:r>
            <a:r>
              <a:rPr lang="en-US" i="1" dirty="0" err="1">
                <a:solidFill>
                  <a:schemeClr val="bg1">
                    <a:lumMod val="50000"/>
                  </a:schemeClr>
                </a:solidFill>
              </a:rPr>
              <a:t>AdVersarial</a:t>
            </a:r>
            <a:r>
              <a:rPr lang="en-US" i="1" dirty="0">
                <a:solidFill>
                  <a:schemeClr val="bg1">
                    <a:lumMod val="50000"/>
                  </a:schemeClr>
                </a:solidFill>
              </a:rPr>
              <a:t>: Perceptual Ad Blocking meets Adversarial Machine Learning</a:t>
            </a:r>
            <a:r>
              <a:rPr lang="en-US" dirty="0">
                <a:solidFill>
                  <a:schemeClr val="bg1">
                    <a:lumMod val="50000"/>
                  </a:schemeClr>
                </a:solidFill>
              </a:rPr>
              <a:t>”, ACM CCS 2019</a:t>
            </a:r>
          </a:p>
        </p:txBody>
      </p:sp>
    </p:spTree>
    <p:custDataLst>
      <p:tags r:id="rId1"/>
    </p:custDataLst>
    <p:extLst>
      <p:ext uri="{BB962C8B-B14F-4D97-AF65-F5344CB8AC3E}">
        <p14:creationId xmlns:p14="http://schemas.microsoft.com/office/powerpoint/2010/main" val="41420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B6AD-30FF-C54A-AC12-06E1F9768DF5}"/>
              </a:ext>
            </a:extLst>
          </p:cNvPr>
          <p:cNvSpPr>
            <a:spLocks noGrp="1"/>
          </p:cNvSpPr>
          <p:nvPr>
            <p:ph type="title"/>
          </p:nvPr>
        </p:nvSpPr>
        <p:spPr>
          <a:xfrm>
            <a:off x="463825" y="410368"/>
            <a:ext cx="11516139" cy="1325563"/>
          </a:xfrm>
        </p:spPr>
        <p:txBody>
          <a:bodyPr>
            <a:normAutofit/>
          </a:bodyPr>
          <a:lstStyle/>
          <a:p>
            <a:r>
              <a:rPr lang="en-US" dirty="0"/>
              <a:t>Adversarial examples are a security threat for </a:t>
            </a:r>
            <a:r>
              <a:rPr lang="en-US" dirty="0">
                <a:solidFill>
                  <a:srgbClr val="0070C0"/>
                </a:solidFill>
              </a:rPr>
              <a:t>online </a:t>
            </a:r>
            <a:r>
              <a:rPr lang="en-US" i="1" dirty="0">
                <a:solidFill>
                  <a:srgbClr val="0070C0"/>
                </a:solidFill>
              </a:rPr>
              <a:t>content</a:t>
            </a:r>
            <a:r>
              <a:rPr lang="en-US" dirty="0">
                <a:solidFill>
                  <a:srgbClr val="0070C0"/>
                </a:solidFill>
              </a:rPr>
              <a:t> blocking.</a:t>
            </a:r>
          </a:p>
        </p:txBody>
      </p:sp>
      <p:sp>
        <p:nvSpPr>
          <p:cNvPr id="4" name="Slide Number Placeholder 3">
            <a:extLst>
              <a:ext uri="{FF2B5EF4-FFF2-40B4-BE49-F238E27FC236}">
                <a16:creationId xmlns:a16="http://schemas.microsoft.com/office/drawing/2014/main" id="{A2334BBB-965F-044E-B1F2-7D5B22E03E26}"/>
              </a:ext>
            </a:extLst>
          </p:cNvPr>
          <p:cNvSpPr>
            <a:spLocks noGrp="1"/>
          </p:cNvSpPr>
          <p:nvPr>
            <p:ph type="sldNum" sz="quarter" idx="12"/>
          </p:nvPr>
        </p:nvSpPr>
        <p:spPr/>
        <p:txBody>
          <a:bodyPr/>
          <a:lstStyle/>
          <a:p>
            <a:fld id="{BBDB7499-F370-8348-83C5-507685BB046D}" type="slidenum">
              <a:rPr lang="en-US" smtClean="0"/>
              <a:pPr/>
              <a:t>25</a:t>
            </a:fld>
            <a:endParaRPr lang="en-US" sz="1600" dirty="0"/>
          </a:p>
        </p:txBody>
      </p:sp>
      <p:grpSp>
        <p:nvGrpSpPr>
          <p:cNvPr id="6" name="Group 5">
            <a:extLst>
              <a:ext uri="{FF2B5EF4-FFF2-40B4-BE49-F238E27FC236}">
                <a16:creationId xmlns:a16="http://schemas.microsoft.com/office/drawing/2014/main" id="{622A5A92-4BD2-094B-8F24-20F9957B0F47}"/>
              </a:ext>
            </a:extLst>
          </p:cNvPr>
          <p:cNvGrpSpPr>
            <a:grpSpLocks noChangeAspect="1"/>
          </p:cNvGrpSpPr>
          <p:nvPr/>
        </p:nvGrpSpPr>
        <p:grpSpPr>
          <a:xfrm>
            <a:off x="566774" y="2051968"/>
            <a:ext cx="4780884" cy="3480675"/>
            <a:chOff x="463825" y="2033434"/>
            <a:chExt cx="5937745" cy="4322916"/>
          </a:xfrm>
        </p:grpSpPr>
        <p:grpSp>
          <p:nvGrpSpPr>
            <p:cNvPr id="10" name="Group 9">
              <a:extLst>
                <a:ext uri="{FF2B5EF4-FFF2-40B4-BE49-F238E27FC236}">
                  <a16:creationId xmlns:a16="http://schemas.microsoft.com/office/drawing/2014/main" id="{C9302393-B39E-E546-8CB8-22471F5C1ADA}"/>
                </a:ext>
              </a:extLst>
            </p:cNvPr>
            <p:cNvGrpSpPr/>
            <p:nvPr/>
          </p:nvGrpSpPr>
          <p:grpSpPr>
            <a:xfrm>
              <a:off x="463825" y="2033434"/>
              <a:ext cx="5937745" cy="4322916"/>
              <a:chOff x="4766400" y="2127600"/>
              <a:chExt cx="5937745" cy="4322916"/>
            </a:xfrm>
          </p:grpSpPr>
          <p:pic>
            <p:nvPicPr>
              <p:cNvPr id="13" name="Picture 12">
                <a:extLst>
                  <a:ext uri="{FF2B5EF4-FFF2-40B4-BE49-F238E27FC236}">
                    <a16:creationId xmlns:a16="http://schemas.microsoft.com/office/drawing/2014/main" id="{FF2729E8-9108-DD47-B18F-2EA6A4385D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400" y="2127600"/>
                <a:ext cx="5936400" cy="432291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2DCFB8C-0B9D-EB4C-B33D-F62C328D01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pic>
          <p:nvPicPr>
            <p:cNvPr id="17" name="Picture 2" descr="49 dead in New Zealand terror attack: latest - YouTube">
              <a:extLst>
                <a:ext uri="{FF2B5EF4-FFF2-40B4-BE49-F238E27FC236}">
                  <a16:creationId xmlns:a16="http://schemas.microsoft.com/office/drawing/2014/main" id="{7F43A692-3146-8645-8091-493D2168147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33311" y="3326666"/>
              <a:ext cx="4597428" cy="25860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636EE7B-C3E7-2F48-8515-44037D9F5EF5}"/>
              </a:ext>
            </a:extLst>
          </p:cNvPr>
          <p:cNvGrpSpPr>
            <a:grpSpLocks noChangeAspect="1"/>
          </p:cNvGrpSpPr>
          <p:nvPr/>
        </p:nvGrpSpPr>
        <p:grpSpPr>
          <a:xfrm>
            <a:off x="6747361" y="2047843"/>
            <a:ext cx="4786550" cy="3484800"/>
            <a:chOff x="4766400" y="2127600"/>
            <a:chExt cx="5937745" cy="4322916"/>
          </a:xfrm>
        </p:grpSpPr>
        <p:grpSp>
          <p:nvGrpSpPr>
            <p:cNvPr id="15" name="Group 14">
              <a:extLst>
                <a:ext uri="{FF2B5EF4-FFF2-40B4-BE49-F238E27FC236}">
                  <a16:creationId xmlns:a16="http://schemas.microsoft.com/office/drawing/2014/main" id="{3DC7FA4A-6A2B-AA4B-8D2B-730AD30336D2}"/>
                </a:ext>
              </a:extLst>
            </p:cNvPr>
            <p:cNvGrpSpPr>
              <a:grpSpLocks noChangeAspect="1"/>
            </p:cNvGrpSpPr>
            <p:nvPr/>
          </p:nvGrpSpPr>
          <p:grpSpPr>
            <a:xfrm>
              <a:off x="4766400" y="2127600"/>
              <a:ext cx="5936400" cy="4322916"/>
              <a:chOff x="4766774" y="1733583"/>
              <a:chExt cx="6477841" cy="4717196"/>
            </a:xfrm>
          </p:grpSpPr>
          <p:pic>
            <p:nvPicPr>
              <p:cNvPr id="18" name="Picture 17">
                <a:extLst>
                  <a:ext uri="{FF2B5EF4-FFF2-40B4-BE49-F238E27FC236}">
                    <a16:creationId xmlns:a16="http://schemas.microsoft.com/office/drawing/2014/main" id="{3F0FA2D2-8E73-F846-8B3F-9D06C8BB9F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19" name="Picture 6" descr="How to Watch Blocked Youtube Videos in your Country in 2020?">
                <a:extLst>
                  <a:ext uri="{FF2B5EF4-FFF2-40B4-BE49-F238E27FC236}">
                    <a16:creationId xmlns:a16="http://schemas.microsoft.com/office/drawing/2014/main" id="{A0902AE8-581C-D04B-9B6E-11254556AB2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854525B3-8A4D-2B41-B330-59A0CC34C9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
        <p:nvSpPr>
          <p:cNvPr id="8" name="Right Arrow 7">
            <a:extLst>
              <a:ext uri="{FF2B5EF4-FFF2-40B4-BE49-F238E27FC236}">
                <a16:creationId xmlns:a16="http://schemas.microsoft.com/office/drawing/2014/main" id="{37EEBA66-1137-7E45-99F0-DE9BB1F7D960}"/>
              </a:ext>
            </a:extLst>
          </p:cNvPr>
          <p:cNvSpPr/>
          <p:nvPr/>
        </p:nvSpPr>
        <p:spPr>
          <a:xfrm>
            <a:off x="5510797" y="3637431"/>
            <a:ext cx="1094509" cy="8174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61408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4B6AD-30FF-C54A-AC12-06E1F9768DF5}"/>
              </a:ext>
            </a:extLst>
          </p:cNvPr>
          <p:cNvSpPr>
            <a:spLocks noGrp="1"/>
          </p:cNvSpPr>
          <p:nvPr>
            <p:ph type="title"/>
          </p:nvPr>
        </p:nvSpPr>
        <p:spPr>
          <a:xfrm>
            <a:off x="463825" y="410368"/>
            <a:ext cx="11516139" cy="1325563"/>
          </a:xfrm>
        </p:spPr>
        <p:txBody>
          <a:bodyPr>
            <a:normAutofit/>
          </a:bodyPr>
          <a:lstStyle/>
          <a:p>
            <a:r>
              <a:rPr lang="en-US" dirty="0"/>
              <a:t>Adversarial examples are a security threat for </a:t>
            </a:r>
            <a:r>
              <a:rPr lang="en-US" dirty="0">
                <a:solidFill>
                  <a:srgbClr val="0070C0"/>
                </a:solidFill>
              </a:rPr>
              <a:t>online </a:t>
            </a:r>
            <a:r>
              <a:rPr lang="en-US" i="1" dirty="0">
                <a:solidFill>
                  <a:srgbClr val="0070C0"/>
                </a:solidFill>
              </a:rPr>
              <a:t>content</a:t>
            </a:r>
            <a:r>
              <a:rPr lang="en-US" dirty="0">
                <a:solidFill>
                  <a:srgbClr val="0070C0"/>
                </a:solidFill>
              </a:rPr>
              <a:t> blocking.</a:t>
            </a:r>
          </a:p>
        </p:txBody>
      </p:sp>
      <p:sp>
        <p:nvSpPr>
          <p:cNvPr id="4" name="Slide Number Placeholder 3">
            <a:extLst>
              <a:ext uri="{FF2B5EF4-FFF2-40B4-BE49-F238E27FC236}">
                <a16:creationId xmlns:a16="http://schemas.microsoft.com/office/drawing/2014/main" id="{A2334BBB-965F-044E-B1F2-7D5B22E03E26}"/>
              </a:ext>
            </a:extLst>
          </p:cNvPr>
          <p:cNvSpPr>
            <a:spLocks noGrp="1"/>
          </p:cNvSpPr>
          <p:nvPr>
            <p:ph type="sldNum" sz="quarter" idx="12"/>
          </p:nvPr>
        </p:nvSpPr>
        <p:spPr/>
        <p:txBody>
          <a:bodyPr/>
          <a:lstStyle/>
          <a:p>
            <a:fld id="{BBDB7499-F370-8348-83C5-507685BB046D}" type="slidenum">
              <a:rPr lang="en-US" smtClean="0"/>
              <a:pPr/>
              <a:t>26</a:t>
            </a:fld>
            <a:endParaRPr lang="en-US" sz="1600" dirty="0"/>
          </a:p>
        </p:txBody>
      </p:sp>
      <p:grpSp>
        <p:nvGrpSpPr>
          <p:cNvPr id="6" name="Group 5">
            <a:extLst>
              <a:ext uri="{FF2B5EF4-FFF2-40B4-BE49-F238E27FC236}">
                <a16:creationId xmlns:a16="http://schemas.microsoft.com/office/drawing/2014/main" id="{622A5A92-4BD2-094B-8F24-20F9957B0F47}"/>
              </a:ext>
            </a:extLst>
          </p:cNvPr>
          <p:cNvGrpSpPr>
            <a:grpSpLocks noChangeAspect="1"/>
          </p:cNvGrpSpPr>
          <p:nvPr/>
        </p:nvGrpSpPr>
        <p:grpSpPr>
          <a:xfrm>
            <a:off x="566774" y="2051968"/>
            <a:ext cx="4780884" cy="3480675"/>
            <a:chOff x="463825" y="2033434"/>
            <a:chExt cx="5937745" cy="4322916"/>
          </a:xfrm>
        </p:grpSpPr>
        <p:grpSp>
          <p:nvGrpSpPr>
            <p:cNvPr id="10" name="Group 9">
              <a:extLst>
                <a:ext uri="{FF2B5EF4-FFF2-40B4-BE49-F238E27FC236}">
                  <a16:creationId xmlns:a16="http://schemas.microsoft.com/office/drawing/2014/main" id="{C9302393-B39E-E546-8CB8-22471F5C1ADA}"/>
                </a:ext>
              </a:extLst>
            </p:cNvPr>
            <p:cNvGrpSpPr/>
            <p:nvPr/>
          </p:nvGrpSpPr>
          <p:grpSpPr>
            <a:xfrm>
              <a:off x="463825" y="2033434"/>
              <a:ext cx="5937745" cy="4322916"/>
              <a:chOff x="4766400" y="2127600"/>
              <a:chExt cx="5937745" cy="4322916"/>
            </a:xfrm>
          </p:grpSpPr>
          <p:pic>
            <p:nvPicPr>
              <p:cNvPr id="13" name="Picture 12">
                <a:extLst>
                  <a:ext uri="{FF2B5EF4-FFF2-40B4-BE49-F238E27FC236}">
                    <a16:creationId xmlns:a16="http://schemas.microsoft.com/office/drawing/2014/main" id="{FF2729E8-9108-DD47-B18F-2EA6A4385D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400" y="2127600"/>
                <a:ext cx="5936400" cy="432291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2DCFB8C-0B9D-EB4C-B33D-F62C328D01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pic>
          <p:nvPicPr>
            <p:cNvPr id="17" name="Picture 2" descr="49 dead in New Zealand terror attack: latest - YouTube">
              <a:extLst>
                <a:ext uri="{FF2B5EF4-FFF2-40B4-BE49-F238E27FC236}">
                  <a16:creationId xmlns:a16="http://schemas.microsoft.com/office/drawing/2014/main" id="{7F43A692-3146-8645-8091-493D2168147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33311" y="3326666"/>
              <a:ext cx="4597428" cy="25860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636EE7B-C3E7-2F48-8515-44037D9F5EF5}"/>
              </a:ext>
            </a:extLst>
          </p:cNvPr>
          <p:cNvGrpSpPr>
            <a:grpSpLocks noChangeAspect="1"/>
          </p:cNvGrpSpPr>
          <p:nvPr/>
        </p:nvGrpSpPr>
        <p:grpSpPr>
          <a:xfrm>
            <a:off x="6747361" y="2047843"/>
            <a:ext cx="4786550" cy="3484800"/>
            <a:chOff x="4766400" y="2127600"/>
            <a:chExt cx="5937745" cy="4322916"/>
          </a:xfrm>
        </p:grpSpPr>
        <p:grpSp>
          <p:nvGrpSpPr>
            <p:cNvPr id="15" name="Group 14">
              <a:extLst>
                <a:ext uri="{FF2B5EF4-FFF2-40B4-BE49-F238E27FC236}">
                  <a16:creationId xmlns:a16="http://schemas.microsoft.com/office/drawing/2014/main" id="{3DC7FA4A-6A2B-AA4B-8D2B-730AD30336D2}"/>
                </a:ext>
              </a:extLst>
            </p:cNvPr>
            <p:cNvGrpSpPr>
              <a:grpSpLocks noChangeAspect="1"/>
            </p:cNvGrpSpPr>
            <p:nvPr/>
          </p:nvGrpSpPr>
          <p:grpSpPr>
            <a:xfrm>
              <a:off x="4766400" y="2127600"/>
              <a:ext cx="5936400" cy="4322916"/>
              <a:chOff x="4766774" y="1733583"/>
              <a:chExt cx="6477841" cy="4717196"/>
            </a:xfrm>
          </p:grpSpPr>
          <p:pic>
            <p:nvPicPr>
              <p:cNvPr id="18" name="Picture 17">
                <a:extLst>
                  <a:ext uri="{FF2B5EF4-FFF2-40B4-BE49-F238E27FC236}">
                    <a16:creationId xmlns:a16="http://schemas.microsoft.com/office/drawing/2014/main" id="{3F0FA2D2-8E73-F846-8B3F-9D06C8BB9F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19" name="Picture 6" descr="How to Watch Blocked Youtube Videos in your Country in 2020?">
                <a:extLst>
                  <a:ext uri="{FF2B5EF4-FFF2-40B4-BE49-F238E27FC236}">
                    <a16:creationId xmlns:a16="http://schemas.microsoft.com/office/drawing/2014/main" id="{A0902AE8-581C-D04B-9B6E-11254556AB2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854525B3-8A4D-2B41-B330-59A0CC34C9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
        <p:nvSpPr>
          <p:cNvPr id="8" name="Right Arrow 7">
            <a:extLst>
              <a:ext uri="{FF2B5EF4-FFF2-40B4-BE49-F238E27FC236}">
                <a16:creationId xmlns:a16="http://schemas.microsoft.com/office/drawing/2014/main" id="{37EEBA66-1137-7E45-99F0-DE9BB1F7D960}"/>
              </a:ext>
            </a:extLst>
          </p:cNvPr>
          <p:cNvSpPr/>
          <p:nvPr/>
        </p:nvSpPr>
        <p:spPr>
          <a:xfrm>
            <a:off x="5510797" y="3637431"/>
            <a:ext cx="1094509" cy="8174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210DE70-530B-5742-B347-615C00848C64}"/>
              </a:ext>
            </a:extLst>
          </p:cNvPr>
          <p:cNvGrpSpPr/>
          <p:nvPr/>
        </p:nvGrpSpPr>
        <p:grpSpPr>
          <a:xfrm>
            <a:off x="2148444" y="3544513"/>
            <a:ext cx="7752237" cy="2651912"/>
            <a:chOff x="914295" y="1819081"/>
            <a:chExt cx="7752237" cy="2651912"/>
          </a:xfrm>
        </p:grpSpPr>
        <p:sp>
          <p:nvSpPr>
            <p:cNvPr id="21" name="Rectangle 20">
              <a:extLst>
                <a:ext uri="{FF2B5EF4-FFF2-40B4-BE49-F238E27FC236}">
                  <a16:creationId xmlns:a16="http://schemas.microsoft.com/office/drawing/2014/main" id="{8FC4CB12-1175-DB4C-949C-07697E892AED}"/>
                </a:ext>
              </a:extLst>
            </p:cNvPr>
            <p:cNvSpPr/>
            <p:nvPr/>
          </p:nvSpPr>
          <p:spPr>
            <a:xfrm>
              <a:off x="914295" y="1819081"/>
              <a:ext cx="7752237" cy="2651912"/>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FD0EE72F-058C-B64A-A332-06C56516461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5492"/>
            <a:stretch/>
          </p:blipFill>
          <p:spPr>
            <a:xfrm>
              <a:off x="914295" y="1819573"/>
              <a:ext cx="7752237" cy="718479"/>
            </a:xfrm>
            <a:prstGeom prst="rect">
              <a:avLst/>
            </a:prstGeom>
            <a:solidFill>
              <a:schemeClr val="bg1"/>
            </a:solidFill>
            <a:ln>
              <a:noFill/>
            </a:ln>
            <a:effectLst/>
          </p:spPr>
        </p:pic>
        <p:pic>
          <p:nvPicPr>
            <p:cNvPr id="23" name="Picture 22">
              <a:extLst>
                <a:ext uri="{FF2B5EF4-FFF2-40B4-BE49-F238E27FC236}">
                  <a16:creationId xmlns:a16="http://schemas.microsoft.com/office/drawing/2014/main" id="{23476FDD-BFAF-DD4F-BBF5-B9EEBEFDFAD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4295" y="2549927"/>
              <a:ext cx="7752237" cy="1921066"/>
            </a:xfrm>
            <a:prstGeom prst="rect">
              <a:avLst/>
            </a:prstGeom>
            <a:solidFill>
              <a:schemeClr val="bg1"/>
            </a:solidFill>
            <a:ln>
              <a:noFill/>
            </a:ln>
            <a:effectLst/>
          </p:spPr>
        </p:pic>
      </p:grpSp>
    </p:spTree>
    <p:custDataLst>
      <p:tags r:id="rId1"/>
    </p:custDataLst>
    <p:extLst>
      <p:ext uri="{BB962C8B-B14F-4D97-AF65-F5344CB8AC3E}">
        <p14:creationId xmlns:p14="http://schemas.microsoft.com/office/powerpoint/2010/main" val="1255043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accent5">
                    <a:lumMod val="60000"/>
                    <a:lumOff val="40000"/>
                  </a:schemeClr>
                </a:solidFill>
              </a:rPr>
              <a:t> Adversarial examples for online content blockers</a:t>
            </a:r>
          </a:p>
          <a:p>
            <a:pPr lvl="1">
              <a:buFont typeface="Wingdings" pitchFamily="2" charset="2"/>
              <a:buChar char="Ø"/>
            </a:pPr>
            <a:r>
              <a:rPr lang="en-US" dirty="0">
                <a:solidFill>
                  <a:schemeClr val="bg1"/>
                </a:solidFill>
              </a:rPr>
              <a:t> What’s the threat model?</a:t>
            </a:r>
          </a:p>
          <a:p>
            <a:pPr lvl="1">
              <a:buFont typeface="Wingdings" pitchFamily="2" charset="2"/>
              <a:buChar char="Ø"/>
            </a:pPr>
            <a:r>
              <a:rPr lang="en-US" dirty="0">
                <a:solidFill>
                  <a:schemeClr val="bg1"/>
                </a:solidFill>
              </a:rPr>
              <a:t> Limitations of current defenses</a:t>
            </a:r>
          </a:p>
          <a:p>
            <a:pPr lvl="1">
              <a:buFont typeface="Wingdings" pitchFamily="2" charset="2"/>
              <a:buChar char="Ø"/>
            </a:pPr>
            <a:r>
              <a:rPr lang="en-US" dirty="0">
                <a:solidFill>
                  <a:schemeClr val="bg1"/>
                </a:solidFill>
              </a:rPr>
              <a:t> Industry impact</a:t>
            </a:r>
          </a:p>
          <a:p>
            <a:r>
              <a:rPr lang="en-US" dirty="0">
                <a:solidFill>
                  <a:schemeClr val="bg1"/>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fld id="{BBDB7499-F370-8348-83C5-507685BB046D}" type="slidenum">
              <a:rPr lang="en-US" smtClean="0">
                <a:solidFill>
                  <a:schemeClr val="bg1"/>
                </a:solidFill>
              </a:rPr>
              <a:pPr/>
              <a:t>27</a:t>
            </a:fld>
            <a:endParaRPr lang="en-US" sz="1600" dirty="0">
              <a:solidFill>
                <a:schemeClr val="bg1"/>
              </a:solidFill>
            </a:endParaRPr>
          </a:p>
        </p:txBody>
      </p:sp>
    </p:spTree>
    <p:extLst>
      <p:ext uri="{BB962C8B-B14F-4D97-AF65-F5344CB8AC3E}">
        <p14:creationId xmlns:p14="http://schemas.microsoft.com/office/powerpoint/2010/main" val="4245611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bg1"/>
                </a:solidFill>
              </a:rPr>
              <a:t> Adversarial examples for online content blockers</a:t>
            </a:r>
          </a:p>
          <a:p>
            <a:pPr lvl="1">
              <a:buFont typeface="Wingdings" pitchFamily="2" charset="2"/>
              <a:buChar char="Ø"/>
            </a:pPr>
            <a:r>
              <a:rPr lang="en-US" dirty="0">
                <a:solidFill>
                  <a:schemeClr val="accent5">
                    <a:lumMod val="60000"/>
                    <a:lumOff val="40000"/>
                  </a:schemeClr>
                </a:solidFill>
              </a:rPr>
              <a:t> What’s the threat model?</a:t>
            </a:r>
          </a:p>
          <a:p>
            <a:pPr lvl="1">
              <a:buFont typeface="Wingdings" pitchFamily="2" charset="2"/>
              <a:buChar char="Ø"/>
            </a:pPr>
            <a:r>
              <a:rPr lang="en-US" dirty="0">
                <a:solidFill>
                  <a:schemeClr val="bg1"/>
                </a:solidFill>
              </a:rPr>
              <a:t> Limitations of current defenses</a:t>
            </a:r>
          </a:p>
          <a:p>
            <a:pPr lvl="1">
              <a:buFont typeface="Wingdings" pitchFamily="2" charset="2"/>
              <a:buChar char="Ø"/>
            </a:pPr>
            <a:r>
              <a:rPr lang="en-US" dirty="0">
                <a:solidFill>
                  <a:schemeClr val="bg1"/>
                </a:solidFill>
              </a:rPr>
              <a:t> Industry impact</a:t>
            </a:r>
          </a:p>
          <a:p>
            <a:r>
              <a:rPr lang="en-US" dirty="0">
                <a:solidFill>
                  <a:schemeClr val="bg1"/>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7499-F370-8348-83C5-507685BB046D}" type="slidenum">
              <a:rPr kumimoji="0" lang="en-US" sz="16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9094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a:xfrm>
            <a:off x="463826" y="410368"/>
            <a:ext cx="11563074" cy="1325563"/>
          </a:xfrm>
        </p:spPr>
        <p:txBody>
          <a:bodyPr>
            <a:normAutofit fontScale="90000"/>
          </a:bodyPr>
          <a:lstStyle/>
          <a:p>
            <a:r>
              <a:rPr lang="en-US" sz="4900" dirty="0"/>
              <a:t>Why focus on content blocking?</a:t>
            </a:r>
            <a:br>
              <a:rPr lang="en-US" dirty="0"/>
            </a:br>
            <a:r>
              <a:rPr lang="en-US" sz="4000" dirty="0">
                <a:solidFill>
                  <a:srgbClr val="7030A0"/>
                </a:solidFill>
              </a:rPr>
              <a:t>Many systems can be fooled with adversarial examples.</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29</a:t>
            </a:fld>
            <a:endParaRPr lang="en-US" sz="1600" dirty="0"/>
          </a:p>
        </p:txBody>
      </p:sp>
      <p:sp>
        <p:nvSpPr>
          <p:cNvPr id="28" name="TextBox 27">
            <a:extLst>
              <a:ext uri="{FF2B5EF4-FFF2-40B4-BE49-F238E27FC236}">
                <a16:creationId xmlns:a16="http://schemas.microsoft.com/office/drawing/2014/main" id="{C94144A8-1F1B-9F45-AA40-3B1EE051371B}"/>
              </a:ext>
            </a:extLst>
          </p:cNvPr>
          <p:cNvSpPr txBox="1"/>
          <p:nvPr/>
        </p:nvSpPr>
        <p:spPr>
          <a:xfrm>
            <a:off x="463826" y="2046448"/>
            <a:ext cx="2646879" cy="461665"/>
          </a:xfrm>
          <a:prstGeom prst="rect">
            <a:avLst/>
          </a:prstGeom>
          <a:noFill/>
        </p:spPr>
        <p:txBody>
          <a:bodyPr wrap="none" rtlCol="0">
            <a:spAutoFit/>
          </a:bodyPr>
          <a:lstStyle/>
          <a:p>
            <a:pPr algn="ctr"/>
            <a:r>
              <a:rPr lang="en-US" sz="2400" b="1" dirty="0">
                <a:solidFill>
                  <a:srgbClr val="0070C0"/>
                </a:solidFill>
              </a:rPr>
              <a:t>content blockers</a:t>
            </a:r>
          </a:p>
        </p:txBody>
      </p:sp>
      <p:grpSp>
        <p:nvGrpSpPr>
          <p:cNvPr id="30" name="Group 29">
            <a:extLst>
              <a:ext uri="{FF2B5EF4-FFF2-40B4-BE49-F238E27FC236}">
                <a16:creationId xmlns:a16="http://schemas.microsoft.com/office/drawing/2014/main" id="{7DD58EB7-F00B-D748-9C52-2A68C6AF10B5}"/>
              </a:ext>
            </a:extLst>
          </p:cNvPr>
          <p:cNvGrpSpPr>
            <a:grpSpLocks noChangeAspect="1"/>
          </p:cNvGrpSpPr>
          <p:nvPr/>
        </p:nvGrpSpPr>
        <p:grpSpPr>
          <a:xfrm>
            <a:off x="515157" y="2681801"/>
            <a:ext cx="2544216" cy="1852291"/>
            <a:chOff x="4766400" y="2127600"/>
            <a:chExt cx="5937745" cy="4322916"/>
          </a:xfrm>
        </p:grpSpPr>
        <p:grpSp>
          <p:nvGrpSpPr>
            <p:cNvPr id="31" name="Group 30">
              <a:extLst>
                <a:ext uri="{FF2B5EF4-FFF2-40B4-BE49-F238E27FC236}">
                  <a16:creationId xmlns:a16="http://schemas.microsoft.com/office/drawing/2014/main" id="{1A7B5954-F74E-1C4B-B372-CF1554A55995}"/>
                </a:ext>
              </a:extLst>
            </p:cNvPr>
            <p:cNvGrpSpPr>
              <a:grpSpLocks noChangeAspect="1"/>
            </p:cNvGrpSpPr>
            <p:nvPr/>
          </p:nvGrpSpPr>
          <p:grpSpPr>
            <a:xfrm>
              <a:off x="4766400" y="2127600"/>
              <a:ext cx="5936400" cy="4322916"/>
              <a:chOff x="4766774" y="1733583"/>
              <a:chExt cx="6477841" cy="4717196"/>
            </a:xfrm>
          </p:grpSpPr>
          <p:pic>
            <p:nvPicPr>
              <p:cNvPr id="33" name="Picture 32">
                <a:extLst>
                  <a:ext uri="{FF2B5EF4-FFF2-40B4-BE49-F238E27FC236}">
                    <a16:creationId xmlns:a16="http://schemas.microsoft.com/office/drawing/2014/main" id="{50A1BE83-412C-3845-9398-6B0C56D37C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34" name="Picture 6" descr="How to Watch Blocked Youtube Videos in your Country in 2020?">
                <a:extLst>
                  <a:ext uri="{FF2B5EF4-FFF2-40B4-BE49-F238E27FC236}">
                    <a16:creationId xmlns:a16="http://schemas.microsoft.com/office/drawing/2014/main" id="{32C71E11-BE5A-DD43-A02F-AE146A099C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0131D11C-4CB8-1E41-9C2D-02FEF2C643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Tree>
    <p:extLst>
      <p:ext uri="{BB962C8B-B14F-4D97-AF65-F5344CB8AC3E}">
        <p14:creationId xmlns:p14="http://schemas.microsoft.com/office/powerpoint/2010/main" val="3840519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a:xfrm>
            <a:off x="463825" y="410368"/>
            <a:ext cx="11532623" cy="1325563"/>
          </a:xfrm>
        </p:spPr>
        <p:txBody>
          <a:bodyPr>
            <a:normAutofit fontScale="90000"/>
          </a:bodyPr>
          <a:lstStyle/>
          <a:p>
            <a:r>
              <a:rPr lang="en-US" sz="4900" dirty="0"/>
              <a:t>Machine learning works </a:t>
            </a:r>
            <a:r>
              <a:rPr lang="en-US" sz="4900" b="1" dirty="0">
                <a:solidFill>
                  <a:srgbClr val="7030A0"/>
                </a:solidFill>
              </a:rPr>
              <a:t>most of the time!</a:t>
            </a:r>
            <a:br>
              <a:rPr lang="en-US" sz="4900" dirty="0">
                <a:solidFill>
                  <a:srgbClr val="7030A0"/>
                </a:solidFill>
              </a:rPr>
            </a:br>
            <a:r>
              <a:rPr lang="en-US" dirty="0">
                <a:solidFill>
                  <a:srgbClr val="0070C0"/>
                </a:solidFill>
              </a:rPr>
              <a:t>many applications tolerate occasional failures</a:t>
            </a:r>
            <a:endParaRPr lang="en-US" b="1" dirty="0">
              <a:solidFill>
                <a:srgbClr val="0070C0"/>
              </a:solidFill>
            </a:endParaRPr>
          </a:p>
        </p:txBody>
      </p:sp>
      <p:sp>
        <p:nvSpPr>
          <p:cNvPr id="4" name="Slide Number Placeholder 3">
            <a:extLst>
              <a:ext uri="{FF2B5EF4-FFF2-40B4-BE49-F238E27FC236}">
                <a16:creationId xmlns:a16="http://schemas.microsoft.com/office/drawing/2014/main" id="{7E132C10-2AF5-D74B-A0D0-18B359646B9F}"/>
              </a:ext>
            </a:extLst>
          </p:cNvPr>
          <p:cNvSpPr>
            <a:spLocks noGrp="1"/>
          </p:cNvSpPr>
          <p:nvPr>
            <p:ph type="sldNum" sz="quarter" idx="12"/>
          </p:nvPr>
        </p:nvSpPr>
        <p:spPr/>
        <p:txBody>
          <a:bodyPr/>
          <a:lstStyle/>
          <a:p>
            <a:fld id="{BBDB7499-F370-8348-83C5-507685BB046D}" type="slidenum">
              <a:rPr lang="en-US" smtClean="0"/>
              <a:pPr/>
              <a:t>3</a:t>
            </a:fld>
            <a:endParaRPr lang="en-US" sz="1600" dirty="0"/>
          </a:p>
        </p:txBody>
      </p:sp>
      <p:pic>
        <p:nvPicPr>
          <p:cNvPr id="9222" name="Picture 6" descr="artificial inability - Almost, Google Lens... Almost... - devRant">
            <a:extLst>
              <a:ext uri="{FF2B5EF4-FFF2-40B4-BE49-F238E27FC236}">
                <a16:creationId xmlns:a16="http://schemas.microsoft.com/office/drawing/2014/main" id="{C79BCD11-0C74-7C42-8F35-812ECA96484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1130" y="1861325"/>
            <a:ext cx="2649518" cy="4400396"/>
          </a:xfrm>
          <a:prstGeom prst="rect">
            <a:avLst/>
          </a:prstGeom>
          <a:solidFill>
            <a:schemeClr val="bg1"/>
          </a:solidFill>
          <a:ln>
            <a:noFill/>
          </a:ln>
          <a:effectLst>
            <a:outerShdw blurRad="381000" dist="63500" dir="2700000" algn="tl" rotWithShape="0">
              <a:prstClr val="black">
                <a:alpha val="70000"/>
              </a:prstClr>
            </a:outerShdw>
          </a:effectLst>
        </p:spPr>
      </p:pic>
      <p:grpSp>
        <p:nvGrpSpPr>
          <p:cNvPr id="3" name="Group 2">
            <a:extLst>
              <a:ext uri="{FF2B5EF4-FFF2-40B4-BE49-F238E27FC236}">
                <a16:creationId xmlns:a16="http://schemas.microsoft.com/office/drawing/2014/main" id="{285ECC5E-8001-894B-A28E-2DD16F1C2BAE}"/>
              </a:ext>
            </a:extLst>
          </p:cNvPr>
          <p:cNvGrpSpPr/>
          <p:nvPr/>
        </p:nvGrpSpPr>
        <p:grpSpPr>
          <a:xfrm>
            <a:off x="4623447" y="4230748"/>
            <a:ext cx="7292103" cy="2030973"/>
            <a:chOff x="4623447" y="4230748"/>
            <a:chExt cx="7292103" cy="2030973"/>
          </a:xfrm>
        </p:grpSpPr>
        <p:grpSp>
          <p:nvGrpSpPr>
            <p:cNvPr id="27" name="Group 26">
              <a:extLst>
                <a:ext uri="{FF2B5EF4-FFF2-40B4-BE49-F238E27FC236}">
                  <a16:creationId xmlns:a16="http://schemas.microsoft.com/office/drawing/2014/main" id="{F72EB176-70DE-9D4C-99FA-7C9B34AD6945}"/>
                </a:ext>
              </a:extLst>
            </p:cNvPr>
            <p:cNvGrpSpPr>
              <a:grpSpLocks noChangeAspect="1"/>
            </p:cNvGrpSpPr>
            <p:nvPr/>
          </p:nvGrpSpPr>
          <p:grpSpPr>
            <a:xfrm>
              <a:off x="4623447" y="4325932"/>
              <a:ext cx="6616429" cy="1935789"/>
              <a:chOff x="5587497" y="4556312"/>
              <a:chExt cx="6074957" cy="1777369"/>
            </a:xfrm>
            <a:effectLst>
              <a:outerShdw blurRad="50800" dist="38100" dir="5400000" algn="t" rotWithShape="0">
                <a:prstClr val="black">
                  <a:alpha val="40000"/>
                </a:prstClr>
              </a:outerShdw>
            </a:effectLst>
          </p:grpSpPr>
          <p:pic>
            <p:nvPicPr>
              <p:cNvPr id="20" name="Picture 19">
                <a:extLst>
                  <a:ext uri="{FF2B5EF4-FFF2-40B4-BE49-F238E27FC236}">
                    <a16:creationId xmlns:a16="http://schemas.microsoft.com/office/drawing/2014/main" id="{6F036F1C-0A53-2C41-97E5-CBF1F43046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87497" y="4556312"/>
                <a:ext cx="6074957" cy="1777369"/>
              </a:xfrm>
              <a:prstGeom prst="rect">
                <a:avLst/>
              </a:prstGeom>
              <a:solidFill>
                <a:schemeClr val="bg1"/>
              </a:solidFill>
              <a:ln>
                <a:noFill/>
              </a:ln>
              <a:effectLst>
                <a:outerShdw blurRad="381000" dist="63500" dir="2700000" algn="tl" rotWithShape="0">
                  <a:prstClr val="black">
                    <a:alpha val="70000"/>
                  </a:prstClr>
                </a:outerShdw>
              </a:effectLst>
            </p:spPr>
          </p:pic>
          <p:sp>
            <p:nvSpPr>
              <p:cNvPr id="26" name="Rectangle 25">
                <a:extLst>
                  <a:ext uri="{FF2B5EF4-FFF2-40B4-BE49-F238E27FC236}">
                    <a16:creationId xmlns:a16="http://schemas.microsoft.com/office/drawing/2014/main" id="{555E9930-C51B-5045-BA94-E6AFF8F0AF62}"/>
                  </a:ext>
                </a:extLst>
              </p:cNvPr>
              <p:cNvSpPr/>
              <p:nvPr/>
            </p:nvSpPr>
            <p:spPr>
              <a:xfrm>
                <a:off x="9297156" y="5260634"/>
                <a:ext cx="1844123" cy="31161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7A8D804-1CF9-1144-902A-D27F0F9D0CB4}"/>
                  </a:ext>
                </a:extLst>
              </p:cNvPr>
              <p:cNvSpPr/>
              <p:nvPr/>
            </p:nvSpPr>
            <p:spPr>
              <a:xfrm>
                <a:off x="8780357" y="5572244"/>
                <a:ext cx="2360923" cy="311611"/>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Elbow Connector 5">
              <a:extLst>
                <a:ext uri="{FF2B5EF4-FFF2-40B4-BE49-F238E27FC236}">
                  <a16:creationId xmlns:a16="http://schemas.microsoft.com/office/drawing/2014/main" id="{127E0518-4533-AA42-B4C4-2CB7DF1FB3AF}"/>
                </a:ext>
              </a:extLst>
            </p:cNvPr>
            <p:cNvCxnSpPr>
              <a:cxnSpLocks/>
            </p:cNvCxnSpPr>
            <p:nvPr/>
          </p:nvCxnSpPr>
          <p:spPr>
            <a:xfrm flipV="1">
              <a:off x="10672248" y="4881648"/>
              <a:ext cx="189764" cy="65340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BAA5DEFB-5F05-054F-BA32-CF5CBBAF4E64}"/>
                </a:ext>
              </a:extLst>
            </p:cNvPr>
            <p:cNvSpPr/>
            <p:nvPr/>
          </p:nvSpPr>
          <p:spPr>
            <a:xfrm>
              <a:off x="8554706" y="4230748"/>
              <a:ext cx="3360844" cy="653408"/>
            </a:xfrm>
            <a:prstGeom prst="roundRect">
              <a:avLst/>
            </a:prstGeom>
            <a:solidFill>
              <a:schemeClr val="accent5">
                <a:lumMod val="20000"/>
                <a:lumOff val="80000"/>
              </a:schemeClr>
            </a:solid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i="1" dirty="0">
                  <a:solidFill>
                    <a:schemeClr val="tx1"/>
                  </a:solidFill>
                </a:rPr>
                <a:t>from the Bible </a:t>
              </a:r>
              <a:r>
                <a:rPr lang="en-US" sz="2000" dirty="0">
                  <a:solidFill>
                    <a:schemeClr val="tx1"/>
                  </a:solidFill>
                </a:rPr>
                <a:t>(1 Kings 7:2)</a:t>
              </a:r>
            </a:p>
          </p:txBody>
        </p:sp>
      </p:grpSp>
      <p:pic>
        <p:nvPicPr>
          <p:cNvPr id="8" name="Picture 7" descr="A picture containing text, vector graphics&#10;&#10;Description automatically generated">
            <a:extLst>
              <a:ext uri="{FF2B5EF4-FFF2-40B4-BE49-F238E27FC236}">
                <a16:creationId xmlns:a16="http://schemas.microsoft.com/office/drawing/2014/main" id="{605CCA1A-2283-D941-8D12-D3F48F95A48A}"/>
              </a:ext>
            </a:extLst>
          </p:cNvPr>
          <p:cNvPicPr>
            <a:picLocks noChangeAspect="1"/>
          </p:cNvPicPr>
          <p:nvPr/>
        </p:nvPicPr>
        <p:blipFill>
          <a:blip r:embed="rId6"/>
          <a:stretch>
            <a:fillRect/>
          </a:stretch>
        </p:blipFill>
        <p:spPr>
          <a:xfrm>
            <a:off x="5712706" y="1830560"/>
            <a:ext cx="4081771" cy="22857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194603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a:xfrm>
            <a:off x="463826" y="410368"/>
            <a:ext cx="11563074" cy="1325563"/>
          </a:xfrm>
        </p:spPr>
        <p:txBody>
          <a:bodyPr>
            <a:normAutofit fontScale="90000"/>
          </a:bodyPr>
          <a:lstStyle/>
          <a:p>
            <a:r>
              <a:rPr lang="en-US" sz="4900" dirty="0"/>
              <a:t>Why focus on content blocking?</a:t>
            </a:r>
            <a:br>
              <a:rPr lang="en-US" dirty="0"/>
            </a:br>
            <a:r>
              <a:rPr lang="en-US" sz="4000" dirty="0">
                <a:solidFill>
                  <a:srgbClr val="7030A0"/>
                </a:solidFill>
              </a:rPr>
              <a:t>Many systems can be fooled with adversarial examples.</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30</a:t>
            </a:fld>
            <a:endParaRPr lang="en-US" sz="1600" dirty="0"/>
          </a:p>
        </p:txBody>
      </p:sp>
      <p:sp>
        <p:nvSpPr>
          <p:cNvPr id="16" name="TextBox 15">
            <a:extLst>
              <a:ext uri="{FF2B5EF4-FFF2-40B4-BE49-F238E27FC236}">
                <a16:creationId xmlns:a16="http://schemas.microsoft.com/office/drawing/2014/main" id="{93A19A4E-5A6F-034F-AB72-CA7BD3D7ECC4}"/>
              </a:ext>
            </a:extLst>
          </p:cNvPr>
          <p:cNvSpPr txBox="1"/>
          <p:nvPr/>
        </p:nvSpPr>
        <p:spPr>
          <a:xfrm>
            <a:off x="3371118" y="2046448"/>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pic>
        <p:nvPicPr>
          <p:cNvPr id="19" name="Picture 18">
            <a:extLst>
              <a:ext uri="{FF2B5EF4-FFF2-40B4-BE49-F238E27FC236}">
                <a16:creationId xmlns:a16="http://schemas.microsoft.com/office/drawing/2014/main" id="{904C7D46-233E-C041-836D-2871A20C8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66" b="51271"/>
          <a:stretch/>
        </p:blipFill>
        <p:spPr>
          <a:xfrm>
            <a:off x="3659565" y="2672930"/>
            <a:ext cx="2167606" cy="18884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Box 20">
            <a:extLst>
              <a:ext uri="{FF2B5EF4-FFF2-40B4-BE49-F238E27FC236}">
                <a16:creationId xmlns:a16="http://schemas.microsoft.com/office/drawing/2014/main" id="{356A212A-D6E2-D149-AB07-414A2C00AFBA}"/>
              </a:ext>
            </a:extLst>
          </p:cNvPr>
          <p:cNvSpPr txBox="1"/>
          <p:nvPr/>
        </p:nvSpPr>
        <p:spPr>
          <a:xfrm>
            <a:off x="3453320" y="4705148"/>
            <a:ext cx="2580094" cy="400110"/>
          </a:xfrm>
          <a:prstGeom prst="rect">
            <a:avLst/>
          </a:prstGeom>
          <a:noFill/>
        </p:spPr>
        <p:txBody>
          <a:bodyPr wrap="square" rtlCol="0">
            <a:spAutoFit/>
          </a:bodyPr>
          <a:lstStyle/>
          <a:p>
            <a:pPr algn="ctr"/>
            <a:r>
              <a:rPr lang="en-US" sz="2000" i="1" dirty="0">
                <a:solidFill>
                  <a:schemeClr val="bg1">
                    <a:lumMod val="50000"/>
                  </a:schemeClr>
                </a:solidFill>
              </a:rPr>
              <a:t>Sharif et al. 2016</a:t>
            </a:r>
          </a:p>
        </p:txBody>
      </p:sp>
      <p:sp>
        <p:nvSpPr>
          <p:cNvPr id="27" name="TextBox 26">
            <a:extLst>
              <a:ext uri="{FF2B5EF4-FFF2-40B4-BE49-F238E27FC236}">
                <a16:creationId xmlns:a16="http://schemas.microsoft.com/office/drawing/2014/main" id="{ABDFB4A5-6940-B342-893D-25E5E5C46A06}"/>
              </a:ext>
            </a:extLst>
          </p:cNvPr>
          <p:cNvSpPr txBox="1"/>
          <p:nvPr/>
        </p:nvSpPr>
        <p:spPr>
          <a:xfrm>
            <a:off x="463826" y="2046448"/>
            <a:ext cx="2646879" cy="461665"/>
          </a:xfrm>
          <a:prstGeom prst="rect">
            <a:avLst/>
          </a:prstGeom>
          <a:noFill/>
        </p:spPr>
        <p:txBody>
          <a:bodyPr wrap="none" rtlCol="0">
            <a:spAutoFit/>
          </a:bodyPr>
          <a:lstStyle/>
          <a:p>
            <a:pPr algn="ctr"/>
            <a:r>
              <a:rPr lang="en-US" sz="2400" b="1" dirty="0">
                <a:solidFill>
                  <a:srgbClr val="0070C0"/>
                </a:solidFill>
              </a:rPr>
              <a:t>content blockers</a:t>
            </a:r>
          </a:p>
        </p:txBody>
      </p:sp>
      <p:grpSp>
        <p:nvGrpSpPr>
          <p:cNvPr id="29" name="Group 28">
            <a:extLst>
              <a:ext uri="{FF2B5EF4-FFF2-40B4-BE49-F238E27FC236}">
                <a16:creationId xmlns:a16="http://schemas.microsoft.com/office/drawing/2014/main" id="{48C16127-5620-9F43-AAE0-38778697B616}"/>
              </a:ext>
            </a:extLst>
          </p:cNvPr>
          <p:cNvGrpSpPr>
            <a:grpSpLocks noChangeAspect="1"/>
          </p:cNvGrpSpPr>
          <p:nvPr/>
        </p:nvGrpSpPr>
        <p:grpSpPr>
          <a:xfrm>
            <a:off x="515157" y="2681801"/>
            <a:ext cx="2544216" cy="1852291"/>
            <a:chOff x="4766400" y="2127600"/>
            <a:chExt cx="5937745" cy="4322916"/>
          </a:xfrm>
        </p:grpSpPr>
        <p:grpSp>
          <p:nvGrpSpPr>
            <p:cNvPr id="37" name="Group 36">
              <a:extLst>
                <a:ext uri="{FF2B5EF4-FFF2-40B4-BE49-F238E27FC236}">
                  <a16:creationId xmlns:a16="http://schemas.microsoft.com/office/drawing/2014/main" id="{9F406E78-3E8D-CF4C-AE9A-9F56D9BC30E1}"/>
                </a:ext>
              </a:extLst>
            </p:cNvPr>
            <p:cNvGrpSpPr>
              <a:grpSpLocks noChangeAspect="1"/>
            </p:cNvGrpSpPr>
            <p:nvPr/>
          </p:nvGrpSpPr>
          <p:grpSpPr>
            <a:xfrm>
              <a:off x="4766400" y="2127600"/>
              <a:ext cx="5936400" cy="4322916"/>
              <a:chOff x="4766774" y="1733583"/>
              <a:chExt cx="6477841" cy="4717196"/>
            </a:xfrm>
          </p:grpSpPr>
          <p:pic>
            <p:nvPicPr>
              <p:cNvPr id="39" name="Picture 38">
                <a:extLst>
                  <a:ext uri="{FF2B5EF4-FFF2-40B4-BE49-F238E27FC236}">
                    <a16:creationId xmlns:a16="http://schemas.microsoft.com/office/drawing/2014/main" id="{16A6AA8B-2882-A041-8C06-91E017B10D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40" name="Picture 6" descr="How to Watch Blocked Youtube Videos in your Country in 2020?">
                <a:extLst>
                  <a:ext uri="{FF2B5EF4-FFF2-40B4-BE49-F238E27FC236}">
                    <a16:creationId xmlns:a16="http://schemas.microsoft.com/office/drawing/2014/main" id="{E0836A83-8CB2-1E4F-B81F-92077EFC45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C9772908-A2FC-F44D-87D7-1E6738C173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Tree>
    <p:extLst>
      <p:ext uri="{BB962C8B-B14F-4D97-AF65-F5344CB8AC3E}">
        <p14:creationId xmlns:p14="http://schemas.microsoft.com/office/powerpoint/2010/main" val="1698620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a:xfrm>
            <a:off x="463826" y="410368"/>
            <a:ext cx="11563074" cy="1325563"/>
          </a:xfrm>
        </p:spPr>
        <p:txBody>
          <a:bodyPr>
            <a:normAutofit fontScale="90000"/>
          </a:bodyPr>
          <a:lstStyle/>
          <a:p>
            <a:r>
              <a:rPr lang="en-US" sz="4900" dirty="0"/>
              <a:t>Why focus on content blocking?</a:t>
            </a:r>
            <a:br>
              <a:rPr lang="en-US" dirty="0"/>
            </a:br>
            <a:r>
              <a:rPr lang="en-US" sz="4000" dirty="0">
                <a:solidFill>
                  <a:srgbClr val="7030A0"/>
                </a:solidFill>
              </a:rPr>
              <a:t>Many systems can be fooled with adversarial examples.</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31</a:t>
            </a:fld>
            <a:endParaRPr lang="en-US" sz="1600" dirty="0"/>
          </a:p>
        </p:txBody>
      </p:sp>
      <p:sp>
        <p:nvSpPr>
          <p:cNvPr id="16" name="TextBox 15">
            <a:extLst>
              <a:ext uri="{FF2B5EF4-FFF2-40B4-BE49-F238E27FC236}">
                <a16:creationId xmlns:a16="http://schemas.microsoft.com/office/drawing/2014/main" id="{93A19A4E-5A6F-034F-AB72-CA7BD3D7ECC4}"/>
              </a:ext>
            </a:extLst>
          </p:cNvPr>
          <p:cNvSpPr txBox="1"/>
          <p:nvPr/>
        </p:nvSpPr>
        <p:spPr>
          <a:xfrm>
            <a:off x="3371118" y="2046448"/>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sp>
        <p:nvSpPr>
          <p:cNvPr id="17" name="TextBox 16">
            <a:extLst>
              <a:ext uri="{FF2B5EF4-FFF2-40B4-BE49-F238E27FC236}">
                <a16:creationId xmlns:a16="http://schemas.microsoft.com/office/drawing/2014/main" id="{C1A18691-60F8-504B-897E-D14AEA13F3F7}"/>
              </a:ext>
            </a:extLst>
          </p:cNvPr>
          <p:cNvSpPr txBox="1"/>
          <p:nvPr/>
        </p:nvSpPr>
        <p:spPr>
          <a:xfrm>
            <a:off x="6441814" y="2046447"/>
            <a:ext cx="1966031" cy="461665"/>
          </a:xfrm>
          <a:prstGeom prst="rect">
            <a:avLst/>
          </a:prstGeom>
          <a:noFill/>
        </p:spPr>
        <p:txBody>
          <a:bodyPr wrap="square" rtlCol="0">
            <a:spAutoFit/>
          </a:bodyPr>
          <a:lstStyle/>
          <a:p>
            <a:pPr algn="ctr"/>
            <a:r>
              <a:rPr lang="en-US" sz="2400" b="1" dirty="0">
                <a:solidFill>
                  <a:srgbClr val="0070C0"/>
                </a:solidFill>
              </a:rPr>
              <a:t>self-driving</a:t>
            </a:r>
          </a:p>
        </p:txBody>
      </p:sp>
      <p:pic>
        <p:nvPicPr>
          <p:cNvPr id="19" name="Picture 18">
            <a:extLst>
              <a:ext uri="{FF2B5EF4-FFF2-40B4-BE49-F238E27FC236}">
                <a16:creationId xmlns:a16="http://schemas.microsoft.com/office/drawing/2014/main" id="{904C7D46-233E-C041-836D-2871A20C8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66" b="51271"/>
          <a:stretch/>
        </p:blipFill>
        <p:spPr>
          <a:xfrm>
            <a:off x="3659565" y="2672930"/>
            <a:ext cx="2167606" cy="18884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CDE020DF-A2A1-2141-806C-FA8F4E3879A8}"/>
              </a:ext>
            </a:extLst>
          </p:cNvPr>
          <p:cNvPicPr>
            <a:picLocks noChangeAspect="1"/>
          </p:cNvPicPr>
          <p:nvPr/>
        </p:nvPicPr>
        <p:blipFill>
          <a:blip r:embed="rId4"/>
          <a:stretch>
            <a:fillRect/>
          </a:stretch>
        </p:blipFill>
        <p:spPr>
          <a:xfrm>
            <a:off x="6602726" y="2672930"/>
            <a:ext cx="1646655" cy="18884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Box 20">
            <a:extLst>
              <a:ext uri="{FF2B5EF4-FFF2-40B4-BE49-F238E27FC236}">
                <a16:creationId xmlns:a16="http://schemas.microsoft.com/office/drawing/2014/main" id="{356A212A-D6E2-D149-AB07-414A2C00AFBA}"/>
              </a:ext>
            </a:extLst>
          </p:cNvPr>
          <p:cNvSpPr txBox="1"/>
          <p:nvPr/>
        </p:nvSpPr>
        <p:spPr>
          <a:xfrm>
            <a:off x="3453320" y="4705148"/>
            <a:ext cx="2580094" cy="400110"/>
          </a:xfrm>
          <a:prstGeom prst="rect">
            <a:avLst/>
          </a:prstGeom>
          <a:noFill/>
        </p:spPr>
        <p:txBody>
          <a:bodyPr wrap="square" rtlCol="0">
            <a:spAutoFit/>
          </a:bodyPr>
          <a:lstStyle/>
          <a:p>
            <a:pPr algn="ctr"/>
            <a:r>
              <a:rPr lang="en-US" sz="2000" i="1" dirty="0">
                <a:solidFill>
                  <a:schemeClr val="bg1">
                    <a:lumMod val="50000"/>
                  </a:schemeClr>
                </a:solidFill>
              </a:rPr>
              <a:t>Sharif et al. 2016</a:t>
            </a:r>
          </a:p>
        </p:txBody>
      </p:sp>
      <p:sp>
        <p:nvSpPr>
          <p:cNvPr id="22" name="TextBox 21">
            <a:extLst>
              <a:ext uri="{FF2B5EF4-FFF2-40B4-BE49-F238E27FC236}">
                <a16:creationId xmlns:a16="http://schemas.microsoft.com/office/drawing/2014/main" id="{282D5BC9-C6AE-3543-B839-E8F5BDD05BE6}"/>
              </a:ext>
            </a:extLst>
          </p:cNvPr>
          <p:cNvSpPr txBox="1"/>
          <p:nvPr/>
        </p:nvSpPr>
        <p:spPr>
          <a:xfrm>
            <a:off x="6285899" y="4705148"/>
            <a:ext cx="2277862" cy="400110"/>
          </a:xfrm>
          <a:prstGeom prst="rect">
            <a:avLst/>
          </a:prstGeom>
          <a:noFill/>
        </p:spPr>
        <p:txBody>
          <a:bodyPr wrap="square" rtlCol="0">
            <a:spAutoFit/>
          </a:bodyPr>
          <a:lstStyle/>
          <a:p>
            <a:pPr algn="ctr"/>
            <a:r>
              <a:rPr lang="en-US" sz="2000" i="1" dirty="0" err="1">
                <a:solidFill>
                  <a:schemeClr val="bg1">
                    <a:lumMod val="50000"/>
                  </a:schemeClr>
                </a:solidFill>
              </a:rPr>
              <a:t>Eykholt</a:t>
            </a:r>
            <a:r>
              <a:rPr lang="en-US" sz="2000" i="1" dirty="0">
                <a:solidFill>
                  <a:schemeClr val="bg1">
                    <a:lumMod val="50000"/>
                  </a:schemeClr>
                </a:solidFill>
              </a:rPr>
              <a:t> et al. 2018</a:t>
            </a:r>
          </a:p>
        </p:txBody>
      </p:sp>
      <p:sp>
        <p:nvSpPr>
          <p:cNvPr id="27" name="TextBox 26">
            <a:extLst>
              <a:ext uri="{FF2B5EF4-FFF2-40B4-BE49-F238E27FC236}">
                <a16:creationId xmlns:a16="http://schemas.microsoft.com/office/drawing/2014/main" id="{ABDFB4A5-6940-B342-893D-25E5E5C46A06}"/>
              </a:ext>
            </a:extLst>
          </p:cNvPr>
          <p:cNvSpPr txBox="1"/>
          <p:nvPr/>
        </p:nvSpPr>
        <p:spPr>
          <a:xfrm>
            <a:off x="463826" y="2046448"/>
            <a:ext cx="2646879" cy="461665"/>
          </a:xfrm>
          <a:prstGeom prst="rect">
            <a:avLst/>
          </a:prstGeom>
          <a:noFill/>
        </p:spPr>
        <p:txBody>
          <a:bodyPr wrap="none" rtlCol="0">
            <a:spAutoFit/>
          </a:bodyPr>
          <a:lstStyle/>
          <a:p>
            <a:pPr algn="ctr"/>
            <a:r>
              <a:rPr lang="en-US" sz="2400" b="1" dirty="0">
                <a:solidFill>
                  <a:srgbClr val="0070C0"/>
                </a:solidFill>
              </a:rPr>
              <a:t>content blockers</a:t>
            </a:r>
          </a:p>
        </p:txBody>
      </p:sp>
      <p:grpSp>
        <p:nvGrpSpPr>
          <p:cNvPr id="29" name="Group 28">
            <a:extLst>
              <a:ext uri="{FF2B5EF4-FFF2-40B4-BE49-F238E27FC236}">
                <a16:creationId xmlns:a16="http://schemas.microsoft.com/office/drawing/2014/main" id="{48C16127-5620-9F43-AAE0-38778697B616}"/>
              </a:ext>
            </a:extLst>
          </p:cNvPr>
          <p:cNvGrpSpPr>
            <a:grpSpLocks noChangeAspect="1"/>
          </p:cNvGrpSpPr>
          <p:nvPr/>
        </p:nvGrpSpPr>
        <p:grpSpPr>
          <a:xfrm>
            <a:off x="515157" y="2681801"/>
            <a:ext cx="2544216" cy="1852291"/>
            <a:chOff x="4766400" y="2127600"/>
            <a:chExt cx="5937745" cy="4322916"/>
          </a:xfrm>
        </p:grpSpPr>
        <p:grpSp>
          <p:nvGrpSpPr>
            <p:cNvPr id="37" name="Group 36">
              <a:extLst>
                <a:ext uri="{FF2B5EF4-FFF2-40B4-BE49-F238E27FC236}">
                  <a16:creationId xmlns:a16="http://schemas.microsoft.com/office/drawing/2014/main" id="{9F406E78-3E8D-CF4C-AE9A-9F56D9BC30E1}"/>
                </a:ext>
              </a:extLst>
            </p:cNvPr>
            <p:cNvGrpSpPr>
              <a:grpSpLocks noChangeAspect="1"/>
            </p:cNvGrpSpPr>
            <p:nvPr/>
          </p:nvGrpSpPr>
          <p:grpSpPr>
            <a:xfrm>
              <a:off x="4766400" y="2127600"/>
              <a:ext cx="5936400" cy="4322916"/>
              <a:chOff x="4766774" y="1733583"/>
              <a:chExt cx="6477841" cy="4717196"/>
            </a:xfrm>
          </p:grpSpPr>
          <p:pic>
            <p:nvPicPr>
              <p:cNvPr id="39" name="Picture 38">
                <a:extLst>
                  <a:ext uri="{FF2B5EF4-FFF2-40B4-BE49-F238E27FC236}">
                    <a16:creationId xmlns:a16="http://schemas.microsoft.com/office/drawing/2014/main" id="{16A6AA8B-2882-A041-8C06-91E017B10D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40" name="Picture 6" descr="How to Watch Blocked Youtube Videos in your Country in 2020?">
                <a:extLst>
                  <a:ext uri="{FF2B5EF4-FFF2-40B4-BE49-F238E27FC236}">
                    <a16:creationId xmlns:a16="http://schemas.microsoft.com/office/drawing/2014/main" id="{E0836A83-8CB2-1E4F-B81F-92077EFC456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C9772908-A2FC-F44D-87D7-1E6738C173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Tree>
    <p:extLst>
      <p:ext uri="{BB962C8B-B14F-4D97-AF65-F5344CB8AC3E}">
        <p14:creationId xmlns:p14="http://schemas.microsoft.com/office/powerpoint/2010/main" val="974839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a:xfrm>
            <a:off x="463826" y="410368"/>
            <a:ext cx="11563074" cy="1325563"/>
          </a:xfrm>
        </p:spPr>
        <p:txBody>
          <a:bodyPr>
            <a:normAutofit fontScale="90000"/>
          </a:bodyPr>
          <a:lstStyle/>
          <a:p>
            <a:r>
              <a:rPr lang="en-US" sz="4900" dirty="0"/>
              <a:t>Why focus on content blocking?</a:t>
            </a:r>
            <a:br>
              <a:rPr lang="en-US" dirty="0"/>
            </a:br>
            <a:r>
              <a:rPr lang="en-US" sz="4000" dirty="0">
                <a:solidFill>
                  <a:srgbClr val="7030A0"/>
                </a:solidFill>
              </a:rPr>
              <a:t>Many systems can be fooled with adversarial examples.</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32</a:t>
            </a:fld>
            <a:endParaRPr lang="en-US" sz="1600" dirty="0"/>
          </a:p>
        </p:txBody>
      </p:sp>
      <p:sp>
        <p:nvSpPr>
          <p:cNvPr id="16" name="TextBox 15">
            <a:extLst>
              <a:ext uri="{FF2B5EF4-FFF2-40B4-BE49-F238E27FC236}">
                <a16:creationId xmlns:a16="http://schemas.microsoft.com/office/drawing/2014/main" id="{93A19A4E-5A6F-034F-AB72-CA7BD3D7ECC4}"/>
              </a:ext>
            </a:extLst>
          </p:cNvPr>
          <p:cNvSpPr txBox="1"/>
          <p:nvPr/>
        </p:nvSpPr>
        <p:spPr>
          <a:xfrm>
            <a:off x="3371118" y="2046448"/>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sp>
        <p:nvSpPr>
          <p:cNvPr id="17" name="TextBox 16">
            <a:extLst>
              <a:ext uri="{FF2B5EF4-FFF2-40B4-BE49-F238E27FC236}">
                <a16:creationId xmlns:a16="http://schemas.microsoft.com/office/drawing/2014/main" id="{C1A18691-60F8-504B-897E-D14AEA13F3F7}"/>
              </a:ext>
            </a:extLst>
          </p:cNvPr>
          <p:cNvSpPr txBox="1"/>
          <p:nvPr/>
        </p:nvSpPr>
        <p:spPr>
          <a:xfrm>
            <a:off x="6441814" y="2046447"/>
            <a:ext cx="1966031" cy="461665"/>
          </a:xfrm>
          <a:prstGeom prst="rect">
            <a:avLst/>
          </a:prstGeom>
          <a:noFill/>
        </p:spPr>
        <p:txBody>
          <a:bodyPr wrap="square" rtlCol="0">
            <a:spAutoFit/>
          </a:bodyPr>
          <a:lstStyle/>
          <a:p>
            <a:pPr algn="ctr"/>
            <a:r>
              <a:rPr lang="en-US" sz="2400" b="1" dirty="0">
                <a:solidFill>
                  <a:srgbClr val="0070C0"/>
                </a:solidFill>
              </a:rPr>
              <a:t>self-driving</a:t>
            </a:r>
          </a:p>
        </p:txBody>
      </p:sp>
      <p:sp>
        <p:nvSpPr>
          <p:cNvPr id="18" name="TextBox 17">
            <a:extLst>
              <a:ext uri="{FF2B5EF4-FFF2-40B4-BE49-F238E27FC236}">
                <a16:creationId xmlns:a16="http://schemas.microsoft.com/office/drawing/2014/main" id="{178D60FA-1F78-4749-B81E-04AA174963B7}"/>
              </a:ext>
            </a:extLst>
          </p:cNvPr>
          <p:cNvSpPr txBox="1"/>
          <p:nvPr/>
        </p:nvSpPr>
        <p:spPr>
          <a:xfrm>
            <a:off x="9074813" y="2046446"/>
            <a:ext cx="2563522" cy="461665"/>
          </a:xfrm>
          <a:prstGeom prst="rect">
            <a:avLst/>
          </a:prstGeom>
          <a:noFill/>
        </p:spPr>
        <p:txBody>
          <a:bodyPr wrap="none" rtlCol="0">
            <a:spAutoFit/>
          </a:bodyPr>
          <a:lstStyle/>
          <a:p>
            <a:pPr algn="ctr"/>
            <a:r>
              <a:rPr lang="en-US" sz="2400" b="1" dirty="0">
                <a:solidFill>
                  <a:srgbClr val="0070C0"/>
                </a:solidFill>
              </a:rPr>
              <a:t>voice assistants</a:t>
            </a:r>
          </a:p>
        </p:txBody>
      </p:sp>
      <p:pic>
        <p:nvPicPr>
          <p:cNvPr id="19" name="Picture 18">
            <a:extLst>
              <a:ext uri="{FF2B5EF4-FFF2-40B4-BE49-F238E27FC236}">
                <a16:creationId xmlns:a16="http://schemas.microsoft.com/office/drawing/2014/main" id="{904C7D46-233E-C041-836D-2871A20C8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66" b="51271"/>
          <a:stretch/>
        </p:blipFill>
        <p:spPr>
          <a:xfrm>
            <a:off x="3659565" y="2672930"/>
            <a:ext cx="2167606" cy="18884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CDE020DF-A2A1-2141-806C-FA8F4E3879A8}"/>
              </a:ext>
            </a:extLst>
          </p:cNvPr>
          <p:cNvPicPr>
            <a:picLocks noChangeAspect="1"/>
          </p:cNvPicPr>
          <p:nvPr/>
        </p:nvPicPr>
        <p:blipFill>
          <a:blip r:embed="rId4"/>
          <a:stretch>
            <a:fillRect/>
          </a:stretch>
        </p:blipFill>
        <p:spPr>
          <a:xfrm>
            <a:off x="6602726" y="2672930"/>
            <a:ext cx="1646655" cy="18884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Box 20">
            <a:extLst>
              <a:ext uri="{FF2B5EF4-FFF2-40B4-BE49-F238E27FC236}">
                <a16:creationId xmlns:a16="http://schemas.microsoft.com/office/drawing/2014/main" id="{356A212A-D6E2-D149-AB07-414A2C00AFBA}"/>
              </a:ext>
            </a:extLst>
          </p:cNvPr>
          <p:cNvSpPr txBox="1"/>
          <p:nvPr/>
        </p:nvSpPr>
        <p:spPr>
          <a:xfrm>
            <a:off x="3453320" y="4705148"/>
            <a:ext cx="2580094" cy="400110"/>
          </a:xfrm>
          <a:prstGeom prst="rect">
            <a:avLst/>
          </a:prstGeom>
          <a:noFill/>
        </p:spPr>
        <p:txBody>
          <a:bodyPr wrap="square" rtlCol="0">
            <a:spAutoFit/>
          </a:bodyPr>
          <a:lstStyle/>
          <a:p>
            <a:pPr algn="ctr"/>
            <a:r>
              <a:rPr lang="en-US" sz="2000" i="1" dirty="0">
                <a:solidFill>
                  <a:schemeClr val="bg1">
                    <a:lumMod val="50000"/>
                  </a:schemeClr>
                </a:solidFill>
              </a:rPr>
              <a:t>Sharif et al. 2016</a:t>
            </a:r>
          </a:p>
        </p:txBody>
      </p:sp>
      <p:sp>
        <p:nvSpPr>
          <p:cNvPr id="22" name="TextBox 21">
            <a:extLst>
              <a:ext uri="{FF2B5EF4-FFF2-40B4-BE49-F238E27FC236}">
                <a16:creationId xmlns:a16="http://schemas.microsoft.com/office/drawing/2014/main" id="{282D5BC9-C6AE-3543-B839-E8F5BDD05BE6}"/>
              </a:ext>
            </a:extLst>
          </p:cNvPr>
          <p:cNvSpPr txBox="1"/>
          <p:nvPr/>
        </p:nvSpPr>
        <p:spPr>
          <a:xfrm>
            <a:off x="6285899" y="4705148"/>
            <a:ext cx="2277862" cy="400110"/>
          </a:xfrm>
          <a:prstGeom prst="rect">
            <a:avLst/>
          </a:prstGeom>
          <a:noFill/>
        </p:spPr>
        <p:txBody>
          <a:bodyPr wrap="square" rtlCol="0">
            <a:spAutoFit/>
          </a:bodyPr>
          <a:lstStyle/>
          <a:p>
            <a:pPr algn="ctr"/>
            <a:r>
              <a:rPr lang="en-US" sz="2000" i="1" dirty="0" err="1">
                <a:solidFill>
                  <a:schemeClr val="bg1">
                    <a:lumMod val="50000"/>
                  </a:schemeClr>
                </a:solidFill>
              </a:rPr>
              <a:t>Eykholt</a:t>
            </a:r>
            <a:r>
              <a:rPr lang="en-US" sz="2000" i="1" dirty="0">
                <a:solidFill>
                  <a:schemeClr val="bg1">
                    <a:lumMod val="50000"/>
                  </a:schemeClr>
                </a:solidFill>
              </a:rPr>
              <a:t> et al. 2018</a:t>
            </a:r>
          </a:p>
        </p:txBody>
      </p:sp>
      <p:sp>
        <p:nvSpPr>
          <p:cNvPr id="23" name="TextBox 22">
            <a:extLst>
              <a:ext uri="{FF2B5EF4-FFF2-40B4-BE49-F238E27FC236}">
                <a16:creationId xmlns:a16="http://schemas.microsoft.com/office/drawing/2014/main" id="{C5B9048E-87CA-F241-9C88-4C7B053081B2}"/>
              </a:ext>
            </a:extLst>
          </p:cNvPr>
          <p:cNvSpPr txBox="1"/>
          <p:nvPr/>
        </p:nvSpPr>
        <p:spPr>
          <a:xfrm>
            <a:off x="9053122" y="4702084"/>
            <a:ext cx="2652240" cy="400110"/>
          </a:xfrm>
          <a:prstGeom prst="rect">
            <a:avLst/>
          </a:prstGeom>
          <a:noFill/>
        </p:spPr>
        <p:txBody>
          <a:bodyPr wrap="square" rtlCol="0">
            <a:spAutoFit/>
          </a:bodyPr>
          <a:lstStyle/>
          <a:p>
            <a:pPr algn="ctr"/>
            <a:r>
              <a:rPr lang="en-US" sz="2000" i="1" dirty="0" err="1">
                <a:solidFill>
                  <a:schemeClr val="bg1">
                    <a:lumMod val="50000"/>
                  </a:schemeClr>
                </a:solidFill>
              </a:rPr>
              <a:t>Carlini</a:t>
            </a:r>
            <a:r>
              <a:rPr lang="en-US" sz="2000" i="1" dirty="0">
                <a:solidFill>
                  <a:schemeClr val="bg1">
                    <a:lumMod val="50000"/>
                  </a:schemeClr>
                </a:solidFill>
              </a:rPr>
              <a:t> et al. 2016</a:t>
            </a:r>
          </a:p>
        </p:txBody>
      </p:sp>
      <p:pic>
        <p:nvPicPr>
          <p:cNvPr id="24" name="Picture 23">
            <a:extLst>
              <a:ext uri="{FF2B5EF4-FFF2-40B4-BE49-F238E27FC236}">
                <a16:creationId xmlns:a16="http://schemas.microsoft.com/office/drawing/2014/main" id="{44A48A55-CD29-8B4B-9145-C66EDE896A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
          <a:stretch/>
        </p:blipFill>
        <p:spPr>
          <a:xfrm>
            <a:off x="8637408" y="3812145"/>
            <a:ext cx="1949617" cy="863015"/>
          </a:xfrm>
          <a:prstGeom prst="rect">
            <a:avLst/>
          </a:prstGeom>
        </p:spPr>
      </p:pic>
      <p:pic>
        <p:nvPicPr>
          <p:cNvPr id="25" name="Picture 8" descr="Complement Siri On Her New Voice And She'll Respond">
            <a:extLst>
              <a:ext uri="{FF2B5EF4-FFF2-40B4-BE49-F238E27FC236}">
                <a16:creationId xmlns:a16="http://schemas.microsoft.com/office/drawing/2014/main" id="{616C75A1-A5E5-7D4B-B4D2-688AE2CB483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794807" y="2725546"/>
            <a:ext cx="933367" cy="185229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ular Callout 25">
            <a:extLst>
              <a:ext uri="{FF2B5EF4-FFF2-40B4-BE49-F238E27FC236}">
                <a16:creationId xmlns:a16="http://schemas.microsoft.com/office/drawing/2014/main" id="{9B67A361-2544-1C49-935D-544DE8E9D322}"/>
              </a:ext>
            </a:extLst>
          </p:cNvPr>
          <p:cNvSpPr/>
          <p:nvPr/>
        </p:nvSpPr>
        <p:spPr>
          <a:xfrm>
            <a:off x="8767027" y="2642974"/>
            <a:ext cx="1612216" cy="1325563"/>
          </a:xfrm>
          <a:prstGeom prst="wedgeRectCallout">
            <a:avLst>
              <a:gd name="adj1" fmla="val 66774"/>
              <a:gd name="adj2" fmla="val 3257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Hey Siri!</a:t>
            </a:r>
          </a:p>
          <a:p>
            <a:pPr algn="ctr"/>
            <a:r>
              <a:rPr lang="en-US" sz="2400" dirty="0"/>
              <a:t>open </a:t>
            </a:r>
            <a:r>
              <a:rPr lang="en-US" sz="2400" dirty="0">
                <a:solidFill>
                  <a:srgbClr val="FF0000"/>
                </a:solidFill>
                <a:hlinkClick r:id="rId7">
                  <a:extLst>
                    <a:ext uri="{A12FA001-AC4F-418D-AE19-62706E023703}">
                      <ahyp:hlinkClr xmlns:ahyp="http://schemas.microsoft.com/office/drawing/2018/hyperlinkcolor" val="tx"/>
                    </a:ext>
                  </a:extLst>
                </a:hlinkClick>
              </a:rPr>
              <a:t>evil.com</a:t>
            </a:r>
            <a:endParaRPr lang="en-US" sz="2400" dirty="0">
              <a:solidFill>
                <a:srgbClr val="FF0000"/>
              </a:solidFill>
            </a:endParaRPr>
          </a:p>
        </p:txBody>
      </p:sp>
      <p:sp>
        <p:nvSpPr>
          <p:cNvPr id="27" name="TextBox 26">
            <a:extLst>
              <a:ext uri="{FF2B5EF4-FFF2-40B4-BE49-F238E27FC236}">
                <a16:creationId xmlns:a16="http://schemas.microsoft.com/office/drawing/2014/main" id="{ABDFB4A5-6940-B342-893D-25E5E5C46A06}"/>
              </a:ext>
            </a:extLst>
          </p:cNvPr>
          <p:cNvSpPr txBox="1"/>
          <p:nvPr/>
        </p:nvSpPr>
        <p:spPr>
          <a:xfrm>
            <a:off x="463826" y="2046448"/>
            <a:ext cx="2646879" cy="461665"/>
          </a:xfrm>
          <a:prstGeom prst="rect">
            <a:avLst/>
          </a:prstGeom>
          <a:noFill/>
        </p:spPr>
        <p:txBody>
          <a:bodyPr wrap="none" rtlCol="0">
            <a:spAutoFit/>
          </a:bodyPr>
          <a:lstStyle/>
          <a:p>
            <a:pPr algn="ctr"/>
            <a:r>
              <a:rPr lang="en-US" sz="2400" b="1" dirty="0">
                <a:solidFill>
                  <a:srgbClr val="0070C0"/>
                </a:solidFill>
              </a:rPr>
              <a:t>content blockers</a:t>
            </a:r>
          </a:p>
        </p:txBody>
      </p:sp>
      <p:grpSp>
        <p:nvGrpSpPr>
          <p:cNvPr id="29" name="Group 28">
            <a:extLst>
              <a:ext uri="{FF2B5EF4-FFF2-40B4-BE49-F238E27FC236}">
                <a16:creationId xmlns:a16="http://schemas.microsoft.com/office/drawing/2014/main" id="{48C16127-5620-9F43-AAE0-38778697B616}"/>
              </a:ext>
            </a:extLst>
          </p:cNvPr>
          <p:cNvGrpSpPr>
            <a:grpSpLocks noChangeAspect="1"/>
          </p:cNvGrpSpPr>
          <p:nvPr/>
        </p:nvGrpSpPr>
        <p:grpSpPr>
          <a:xfrm>
            <a:off x="515157" y="2681801"/>
            <a:ext cx="2544216" cy="1852291"/>
            <a:chOff x="4766400" y="2127600"/>
            <a:chExt cx="5937745" cy="4322916"/>
          </a:xfrm>
        </p:grpSpPr>
        <p:grpSp>
          <p:nvGrpSpPr>
            <p:cNvPr id="37" name="Group 36">
              <a:extLst>
                <a:ext uri="{FF2B5EF4-FFF2-40B4-BE49-F238E27FC236}">
                  <a16:creationId xmlns:a16="http://schemas.microsoft.com/office/drawing/2014/main" id="{9F406E78-3E8D-CF4C-AE9A-9F56D9BC30E1}"/>
                </a:ext>
              </a:extLst>
            </p:cNvPr>
            <p:cNvGrpSpPr>
              <a:grpSpLocks noChangeAspect="1"/>
            </p:cNvGrpSpPr>
            <p:nvPr/>
          </p:nvGrpSpPr>
          <p:grpSpPr>
            <a:xfrm>
              <a:off x="4766400" y="2127600"/>
              <a:ext cx="5936400" cy="4322916"/>
              <a:chOff x="4766774" y="1733583"/>
              <a:chExt cx="6477841" cy="4717196"/>
            </a:xfrm>
          </p:grpSpPr>
          <p:pic>
            <p:nvPicPr>
              <p:cNvPr id="39" name="Picture 38">
                <a:extLst>
                  <a:ext uri="{FF2B5EF4-FFF2-40B4-BE49-F238E27FC236}">
                    <a16:creationId xmlns:a16="http://schemas.microsoft.com/office/drawing/2014/main" id="{16A6AA8B-2882-A041-8C06-91E017B10D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40" name="Picture 6" descr="How to Watch Blocked Youtube Videos in your Country in 2020?">
                <a:extLst>
                  <a:ext uri="{FF2B5EF4-FFF2-40B4-BE49-F238E27FC236}">
                    <a16:creationId xmlns:a16="http://schemas.microsoft.com/office/drawing/2014/main" id="{E0836A83-8CB2-1E4F-B81F-92077EFC456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C9772908-A2FC-F44D-87D7-1E6738C1734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Tree>
    <p:extLst>
      <p:ext uri="{BB962C8B-B14F-4D97-AF65-F5344CB8AC3E}">
        <p14:creationId xmlns:p14="http://schemas.microsoft.com/office/powerpoint/2010/main" val="3354602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a:xfrm>
            <a:off x="463826" y="410368"/>
            <a:ext cx="11563074" cy="1325563"/>
          </a:xfrm>
        </p:spPr>
        <p:txBody>
          <a:bodyPr>
            <a:normAutofit fontScale="90000"/>
          </a:bodyPr>
          <a:lstStyle/>
          <a:p>
            <a:r>
              <a:rPr lang="en-US" sz="4900" dirty="0"/>
              <a:t>Why focus on content blocking?</a:t>
            </a:r>
            <a:br>
              <a:rPr lang="en-US" dirty="0"/>
            </a:br>
            <a:r>
              <a:rPr lang="en-US" sz="4000" dirty="0">
                <a:solidFill>
                  <a:srgbClr val="7030A0"/>
                </a:solidFill>
              </a:rPr>
              <a:t>Many systems can be fooled with adversarial examples.</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33</a:t>
            </a:fld>
            <a:endParaRPr lang="en-US" sz="1600" dirty="0"/>
          </a:p>
        </p:txBody>
      </p:sp>
      <p:sp>
        <p:nvSpPr>
          <p:cNvPr id="16" name="TextBox 15">
            <a:extLst>
              <a:ext uri="{FF2B5EF4-FFF2-40B4-BE49-F238E27FC236}">
                <a16:creationId xmlns:a16="http://schemas.microsoft.com/office/drawing/2014/main" id="{93A19A4E-5A6F-034F-AB72-CA7BD3D7ECC4}"/>
              </a:ext>
            </a:extLst>
          </p:cNvPr>
          <p:cNvSpPr txBox="1"/>
          <p:nvPr/>
        </p:nvSpPr>
        <p:spPr>
          <a:xfrm>
            <a:off x="3371118" y="2046448"/>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sp>
        <p:nvSpPr>
          <p:cNvPr id="17" name="TextBox 16">
            <a:extLst>
              <a:ext uri="{FF2B5EF4-FFF2-40B4-BE49-F238E27FC236}">
                <a16:creationId xmlns:a16="http://schemas.microsoft.com/office/drawing/2014/main" id="{C1A18691-60F8-504B-897E-D14AEA13F3F7}"/>
              </a:ext>
            </a:extLst>
          </p:cNvPr>
          <p:cNvSpPr txBox="1"/>
          <p:nvPr/>
        </p:nvSpPr>
        <p:spPr>
          <a:xfrm>
            <a:off x="6441814" y="2046447"/>
            <a:ext cx="1966031" cy="461665"/>
          </a:xfrm>
          <a:prstGeom prst="rect">
            <a:avLst/>
          </a:prstGeom>
          <a:noFill/>
        </p:spPr>
        <p:txBody>
          <a:bodyPr wrap="square" rtlCol="0">
            <a:spAutoFit/>
          </a:bodyPr>
          <a:lstStyle/>
          <a:p>
            <a:pPr algn="ctr"/>
            <a:r>
              <a:rPr lang="en-US" sz="2400" b="1" dirty="0">
                <a:solidFill>
                  <a:srgbClr val="0070C0"/>
                </a:solidFill>
              </a:rPr>
              <a:t>self-driving</a:t>
            </a:r>
          </a:p>
        </p:txBody>
      </p:sp>
      <p:sp>
        <p:nvSpPr>
          <p:cNvPr id="18" name="TextBox 17">
            <a:extLst>
              <a:ext uri="{FF2B5EF4-FFF2-40B4-BE49-F238E27FC236}">
                <a16:creationId xmlns:a16="http://schemas.microsoft.com/office/drawing/2014/main" id="{178D60FA-1F78-4749-B81E-04AA174963B7}"/>
              </a:ext>
            </a:extLst>
          </p:cNvPr>
          <p:cNvSpPr txBox="1"/>
          <p:nvPr/>
        </p:nvSpPr>
        <p:spPr>
          <a:xfrm>
            <a:off x="9074813" y="2046446"/>
            <a:ext cx="2563522" cy="461665"/>
          </a:xfrm>
          <a:prstGeom prst="rect">
            <a:avLst/>
          </a:prstGeom>
          <a:noFill/>
        </p:spPr>
        <p:txBody>
          <a:bodyPr wrap="none" rtlCol="0">
            <a:spAutoFit/>
          </a:bodyPr>
          <a:lstStyle/>
          <a:p>
            <a:pPr algn="ctr"/>
            <a:r>
              <a:rPr lang="en-US" sz="2400" b="1" dirty="0">
                <a:solidFill>
                  <a:srgbClr val="0070C0"/>
                </a:solidFill>
              </a:rPr>
              <a:t>voice assistants</a:t>
            </a:r>
          </a:p>
        </p:txBody>
      </p:sp>
      <p:pic>
        <p:nvPicPr>
          <p:cNvPr id="19" name="Picture 18">
            <a:extLst>
              <a:ext uri="{FF2B5EF4-FFF2-40B4-BE49-F238E27FC236}">
                <a16:creationId xmlns:a16="http://schemas.microsoft.com/office/drawing/2014/main" id="{904C7D46-233E-C041-836D-2871A20C8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66" b="51271"/>
          <a:stretch/>
        </p:blipFill>
        <p:spPr>
          <a:xfrm>
            <a:off x="3659565" y="2672930"/>
            <a:ext cx="2167606" cy="18884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CDE020DF-A2A1-2141-806C-FA8F4E3879A8}"/>
              </a:ext>
            </a:extLst>
          </p:cNvPr>
          <p:cNvPicPr>
            <a:picLocks noChangeAspect="1"/>
          </p:cNvPicPr>
          <p:nvPr/>
        </p:nvPicPr>
        <p:blipFill>
          <a:blip r:embed="rId4"/>
          <a:stretch>
            <a:fillRect/>
          </a:stretch>
        </p:blipFill>
        <p:spPr>
          <a:xfrm>
            <a:off x="6602726" y="2672930"/>
            <a:ext cx="1646655" cy="18884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Box 20">
            <a:extLst>
              <a:ext uri="{FF2B5EF4-FFF2-40B4-BE49-F238E27FC236}">
                <a16:creationId xmlns:a16="http://schemas.microsoft.com/office/drawing/2014/main" id="{356A212A-D6E2-D149-AB07-414A2C00AFBA}"/>
              </a:ext>
            </a:extLst>
          </p:cNvPr>
          <p:cNvSpPr txBox="1"/>
          <p:nvPr/>
        </p:nvSpPr>
        <p:spPr>
          <a:xfrm>
            <a:off x="3453320" y="4705148"/>
            <a:ext cx="2580094" cy="400110"/>
          </a:xfrm>
          <a:prstGeom prst="rect">
            <a:avLst/>
          </a:prstGeom>
          <a:noFill/>
        </p:spPr>
        <p:txBody>
          <a:bodyPr wrap="square" rtlCol="0">
            <a:spAutoFit/>
          </a:bodyPr>
          <a:lstStyle/>
          <a:p>
            <a:pPr algn="ctr"/>
            <a:r>
              <a:rPr lang="en-US" sz="2000" i="1" dirty="0">
                <a:solidFill>
                  <a:schemeClr val="bg1">
                    <a:lumMod val="50000"/>
                  </a:schemeClr>
                </a:solidFill>
              </a:rPr>
              <a:t>Sharif et al. 2016</a:t>
            </a:r>
          </a:p>
        </p:txBody>
      </p:sp>
      <p:sp>
        <p:nvSpPr>
          <p:cNvPr id="22" name="TextBox 21">
            <a:extLst>
              <a:ext uri="{FF2B5EF4-FFF2-40B4-BE49-F238E27FC236}">
                <a16:creationId xmlns:a16="http://schemas.microsoft.com/office/drawing/2014/main" id="{282D5BC9-C6AE-3543-B839-E8F5BDD05BE6}"/>
              </a:ext>
            </a:extLst>
          </p:cNvPr>
          <p:cNvSpPr txBox="1"/>
          <p:nvPr/>
        </p:nvSpPr>
        <p:spPr>
          <a:xfrm>
            <a:off x="6285899" y="4705148"/>
            <a:ext cx="2277862" cy="400110"/>
          </a:xfrm>
          <a:prstGeom prst="rect">
            <a:avLst/>
          </a:prstGeom>
          <a:noFill/>
        </p:spPr>
        <p:txBody>
          <a:bodyPr wrap="square" rtlCol="0">
            <a:spAutoFit/>
          </a:bodyPr>
          <a:lstStyle/>
          <a:p>
            <a:pPr algn="ctr"/>
            <a:r>
              <a:rPr lang="en-US" sz="2000" i="1" dirty="0" err="1">
                <a:solidFill>
                  <a:schemeClr val="bg1">
                    <a:lumMod val="50000"/>
                  </a:schemeClr>
                </a:solidFill>
              </a:rPr>
              <a:t>Eykholt</a:t>
            </a:r>
            <a:r>
              <a:rPr lang="en-US" sz="2000" i="1" dirty="0">
                <a:solidFill>
                  <a:schemeClr val="bg1">
                    <a:lumMod val="50000"/>
                  </a:schemeClr>
                </a:solidFill>
              </a:rPr>
              <a:t> et al. 2018</a:t>
            </a:r>
          </a:p>
        </p:txBody>
      </p:sp>
      <p:sp>
        <p:nvSpPr>
          <p:cNvPr id="23" name="TextBox 22">
            <a:extLst>
              <a:ext uri="{FF2B5EF4-FFF2-40B4-BE49-F238E27FC236}">
                <a16:creationId xmlns:a16="http://schemas.microsoft.com/office/drawing/2014/main" id="{C5B9048E-87CA-F241-9C88-4C7B053081B2}"/>
              </a:ext>
            </a:extLst>
          </p:cNvPr>
          <p:cNvSpPr txBox="1"/>
          <p:nvPr/>
        </p:nvSpPr>
        <p:spPr>
          <a:xfrm>
            <a:off x="9053122" y="4702084"/>
            <a:ext cx="2652240" cy="400110"/>
          </a:xfrm>
          <a:prstGeom prst="rect">
            <a:avLst/>
          </a:prstGeom>
          <a:noFill/>
        </p:spPr>
        <p:txBody>
          <a:bodyPr wrap="square" rtlCol="0">
            <a:spAutoFit/>
          </a:bodyPr>
          <a:lstStyle/>
          <a:p>
            <a:pPr algn="ctr"/>
            <a:r>
              <a:rPr lang="en-US" sz="2000" i="1" dirty="0" err="1">
                <a:solidFill>
                  <a:schemeClr val="bg1">
                    <a:lumMod val="50000"/>
                  </a:schemeClr>
                </a:solidFill>
              </a:rPr>
              <a:t>Carlini</a:t>
            </a:r>
            <a:r>
              <a:rPr lang="en-US" sz="2000" i="1" dirty="0">
                <a:solidFill>
                  <a:schemeClr val="bg1">
                    <a:lumMod val="50000"/>
                  </a:schemeClr>
                </a:solidFill>
              </a:rPr>
              <a:t> et al. 2016</a:t>
            </a:r>
          </a:p>
        </p:txBody>
      </p:sp>
      <p:pic>
        <p:nvPicPr>
          <p:cNvPr id="24" name="Picture 23">
            <a:extLst>
              <a:ext uri="{FF2B5EF4-FFF2-40B4-BE49-F238E27FC236}">
                <a16:creationId xmlns:a16="http://schemas.microsoft.com/office/drawing/2014/main" id="{44A48A55-CD29-8B4B-9145-C66EDE896A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
          <a:stretch/>
        </p:blipFill>
        <p:spPr>
          <a:xfrm>
            <a:off x="8637408" y="3812145"/>
            <a:ext cx="1949617" cy="863015"/>
          </a:xfrm>
          <a:prstGeom prst="rect">
            <a:avLst/>
          </a:prstGeom>
        </p:spPr>
      </p:pic>
      <p:pic>
        <p:nvPicPr>
          <p:cNvPr id="25" name="Picture 8" descr="Complement Siri On Her New Voice And She'll Respond">
            <a:extLst>
              <a:ext uri="{FF2B5EF4-FFF2-40B4-BE49-F238E27FC236}">
                <a16:creationId xmlns:a16="http://schemas.microsoft.com/office/drawing/2014/main" id="{616C75A1-A5E5-7D4B-B4D2-688AE2CB483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794807" y="2725546"/>
            <a:ext cx="933367" cy="185229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ular Callout 25">
            <a:extLst>
              <a:ext uri="{FF2B5EF4-FFF2-40B4-BE49-F238E27FC236}">
                <a16:creationId xmlns:a16="http://schemas.microsoft.com/office/drawing/2014/main" id="{9B67A361-2544-1C49-935D-544DE8E9D322}"/>
              </a:ext>
            </a:extLst>
          </p:cNvPr>
          <p:cNvSpPr/>
          <p:nvPr/>
        </p:nvSpPr>
        <p:spPr>
          <a:xfrm>
            <a:off x="8767027" y="2642974"/>
            <a:ext cx="1612216" cy="1325563"/>
          </a:xfrm>
          <a:prstGeom prst="wedgeRectCallout">
            <a:avLst>
              <a:gd name="adj1" fmla="val 66774"/>
              <a:gd name="adj2" fmla="val 3257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Hey Siri!</a:t>
            </a:r>
          </a:p>
          <a:p>
            <a:pPr algn="ctr"/>
            <a:r>
              <a:rPr lang="en-US" sz="2400" dirty="0"/>
              <a:t>open </a:t>
            </a:r>
            <a:r>
              <a:rPr lang="en-US" sz="2400" dirty="0">
                <a:solidFill>
                  <a:srgbClr val="FF0000"/>
                </a:solidFill>
                <a:hlinkClick r:id="rId7">
                  <a:extLst>
                    <a:ext uri="{A12FA001-AC4F-418D-AE19-62706E023703}">
                      <ahyp:hlinkClr xmlns:ahyp="http://schemas.microsoft.com/office/drawing/2018/hyperlinkcolor" val="tx"/>
                    </a:ext>
                  </a:extLst>
                </a:hlinkClick>
              </a:rPr>
              <a:t>evil.com</a:t>
            </a:r>
            <a:endParaRPr lang="en-US" sz="2400" dirty="0">
              <a:solidFill>
                <a:srgbClr val="FF0000"/>
              </a:solidFill>
            </a:endParaRPr>
          </a:p>
        </p:txBody>
      </p:sp>
      <p:sp>
        <p:nvSpPr>
          <p:cNvPr id="35" name="Rounded Rectangle 34">
            <a:extLst>
              <a:ext uri="{FF2B5EF4-FFF2-40B4-BE49-F238E27FC236}">
                <a16:creationId xmlns:a16="http://schemas.microsoft.com/office/drawing/2014/main" id="{97579B6A-6B5E-6149-8B5D-757414F8062A}"/>
              </a:ext>
            </a:extLst>
          </p:cNvPr>
          <p:cNvSpPr/>
          <p:nvPr/>
        </p:nvSpPr>
        <p:spPr>
          <a:xfrm>
            <a:off x="3551188" y="5601575"/>
            <a:ext cx="8252042" cy="70995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t>Claim: </a:t>
            </a:r>
            <a:r>
              <a:rPr lang="en-US" sz="3200" dirty="0"/>
              <a:t>adversarial examples are “overkill”! </a:t>
            </a:r>
          </a:p>
        </p:txBody>
      </p:sp>
      <p:sp>
        <p:nvSpPr>
          <p:cNvPr id="36" name="Right Brace 35">
            <a:extLst>
              <a:ext uri="{FF2B5EF4-FFF2-40B4-BE49-F238E27FC236}">
                <a16:creationId xmlns:a16="http://schemas.microsoft.com/office/drawing/2014/main" id="{8B603517-6596-CB42-893B-AE4293488475}"/>
              </a:ext>
            </a:extLst>
          </p:cNvPr>
          <p:cNvSpPr/>
          <p:nvPr/>
        </p:nvSpPr>
        <p:spPr>
          <a:xfrm rot="5400000">
            <a:off x="7477154" y="1191938"/>
            <a:ext cx="400110" cy="8170670"/>
          </a:xfrm>
          <a:prstGeom prst="rightBrace">
            <a:avLst/>
          </a:prstGeom>
          <a:ln w="762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ABDFB4A5-6940-B342-893D-25E5E5C46A06}"/>
              </a:ext>
            </a:extLst>
          </p:cNvPr>
          <p:cNvSpPr txBox="1"/>
          <p:nvPr/>
        </p:nvSpPr>
        <p:spPr>
          <a:xfrm>
            <a:off x="463826" y="2046448"/>
            <a:ext cx="2646879" cy="461665"/>
          </a:xfrm>
          <a:prstGeom prst="rect">
            <a:avLst/>
          </a:prstGeom>
          <a:noFill/>
        </p:spPr>
        <p:txBody>
          <a:bodyPr wrap="none" rtlCol="0">
            <a:spAutoFit/>
          </a:bodyPr>
          <a:lstStyle/>
          <a:p>
            <a:pPr algn="ctr"/>
            <a:r>
              <a:rPr lang="en-US" sz="2400" b="1" dirty="0">
                <a:solidFill>
                  <a:srgbClr val="0070C0"/>
                </a:solidFill>
              </a:rPr>
              <a:t>content blockers</a:t>
            </a:r>
          </a:p>
        </p:txBody>
      </p:sp>
      <p:grpSp>
        <p:nvGrpSpPr>
          <p:cNvPr id="29" name="Group 28">
            <a:extLst>
              <a:ext uri="{FF2B5EF4-FFF2-40B4-BE49-F238E27FC236}">
                <a16:creationId xmlns:a16="http://schemas.microsoft.com/office/drawing/2014/main" id="{48C16127-5620-9F43-AAE0-38778697B616}"/>
              </a:ext>
            </a:extLst>
          </p:cNvPr>
          <p:cNvGrpSpPr>
            <a:grpSpLocks noChangeAspect="1"/>
          </p:cNvGrpSpPr>
          <p:nvPr/>
        </p:nvGrpSpPr>
        <p:grpSpPr>
          <a:xfrm>
            <a:off x="515157" y="2681801"/>
            <a:ext cx="2544216" cy="1852291"/>
            <a:chOff x="4766400" y="2127600"/>
            <a:chExt cx="5937745" cy="4322916"/>
          </a:xfrm>
        </p:grpSpPr>
        <p:grpSp>
          <p:nvGrpSpPr>
            <p:cNvPr id="37" name="Group 36">
              <a:extLst>
                <a:ext uri="{FF2B5EF4-FFF2-40B4-BE49-F238E27FC236}">
                  <a16:creationId xmlns:a16="http://schemas.microsoft.com/office/drawing/2014/main" id="{9F406E78-3E8D-CF4C-AE9A-9F56D9BC30E1}"/>
                </a:ext>
              </a:extLst>
            </p:cNvPr>
            <p:cNvGrpSpPr>
              <a:grpSpLocks noChangeAspect="1"/>
            </p:cNvGrpSpPr>
            <p:nvPr/>
          </p:nvGrpSpPr>
          <p:grpSpPr>
            <a:xfrm>
              <a:off x="4766400" y="2127600"/>
              <a:ext cx="5936400" cy="4322916"/>
              <a:chOff x="4766774" y="1733583"/>
              <a:chExt cx="6477841" cy="4717196"/>
            </a:xfrm>
          </p:grpSpPr>
          <p:pic>
            <p:nvPicPr>
              <p:cNvPr id="39" name="Picture 38">
                <a:extLst>
                  <a:ext uri="{FF2B5EF4-FFF2-40B4-BE49-F238E27FC236}">
                    <a16:creationId xmlns:a16="http://schemas.microsoft.com/office/drawing/2014/main" id="{16A6AA8B-2882-A041-8C06-91E017B10D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66774" y="1733583"/>
                <a:ext cx="6477841" cy="4717196"/>
              </a:xfrm>
              <a:prstGeom prst="rect">
                <a:avLst/>
              </a:prstGeom>
              <a:ln>
                <a:noFill/>
              </a:ln>
              <a:effectLst>
                <a:outerShdw blurRad="292100" dist="139700" dir="2700000" algn="tl" rotWithShape="0">
                  <a:srgbClr val="333333">
                    <a:alpha val="65000"/>
                  </a:srgbClr>
                </a:outerShdw>
              </a:effectLst>
            </p:spPr>
          </p:pic>
          <p:pic>
            <p:nvPicPr>
              <p:cNvPr id="40" name="Picture 6" descr="How to Watch Blocked Youtube Videos in your Country in 2020?">
                <a:extLst>
                  <a:ext uri="{FF2B5EF4-FFF2-40B4-BE49-F238E27FC236}">
                    <a16:creationId xmlns:a16="http://schemas.microsoft.com/office/drawing/2014/main" id="{E0836A83-8CB2-1E4F-B81F-92077EFC456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35694" y="3061494"/>
                <a:ext cx="5308012" cy="294313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C9772908-A2FC-F44D-87D7-1E6738C1734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66774" y="2127632"/>
              <a:ext cx="5937371" cy="258464"/>
            </a:xfrm>
            <a:prstGeom prst="rect">
              <a:avLst/>
            </a:prstGeom>
          </p:spPr>
        </p:pic>
      </p:grpSp>
    </p:spTree>
    <p:extLst>
      <p:ext uri="{BB962C8B-B14F-4D97-AF65-F5344CB8AC3E}">
        <p14:creationId xmlns:p14="http://schemas.microsoft.com/office/powerpoint/2010/main" val="1439297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a:extLst>
              <a:ext uri="{FF2B5EF4-FFF2-40B4-BE49-F238E27FC236}">
                <a16:creationId xmlns:a16="http://schemas.microsoft.com/office/drawing/2014/main" id="{13818B4C-071C-2149-AF11-CEBF427F6ACB}"/>
              </a:ext>
            </a:extLst>
          </p:cNvPr>
          <p:cNvSpPr/>
          <p:nvPr/>
        </p:nvSpPr>
        <p:spPr>
          <a:xfrm>
            <a:off x="166257" y="3086694"/>
            <a:ext cx="4085614" cy="32696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p:txBody>
          <a:bodyPr>
            <a:normAutofit/>
          </a:bodyPr>
          <a:lstStyle/>
          <a:p>
            <a:r>
              <a:rPr lang="en-US" dirty="0"/>
              <a:t>Content blockers </a:t>
            </a:r>
            <a:r>
              <a:rPr lang="en-US" i="1" dirty="0">
                <a:solidFill>
                  <a:srgbClr val="7030A0"/>
                </a:solidFill>
              </a:rPr>
              <a:t>always</a:t>
            </a:r>
            <a:r>
              <a:rPr lang="en-US" dirty="0">
                <a:solidFill>
                  <a:srgbClr val="7030A0"/>
                </a:solidFill>
              </a:rPr>
              <a:t> operate in the presence of a human.</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34</a:t>
            </a:fld>
            <a:endParaRPr lang="en-US" sz="1600" dirty="0"/>
          </a:p>
        </p:txBody>
      </p:sp>
      <p:sp>
        <p:nvSpPr>
          <p:cNvPr id="37" name="Right Brace 36">
            <a:extLst>
              <a:ext uri="{FF2B5EF4-FFF2-40B4-BE49-F238E27FC236}">
                <a16:creationId xmlns:a16="http://schemas.microsoft.com/office/drawing/2014/main" id="{B01BFCB4-DDA5-5B4B-889D-1A08128498A2}"/>
              </a:ext>
            </a:extLst>
          </p:cNvPr>
          <p:cNvSpPr/>
          <p:nvPr/>
        </p:nvSpPr>
        <p:spPr>
          <a:xfrm rot="5400000">
            <a:off x="1607443" y="1512985"/>
            <a:ext cx="400110" cy="2390363"/>
          </a:xfrm>
          <a:prstGeom prst="rightBrace">
            <a:avLst/>
          </a:prstGeom>
          <a:ln w="76200">
            <a:solidFill>
              <a:srgbClr val="89A4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 name="Picture 2" descr="Free Cute Devil Cliparts, Download Free Cute Devil Cliparts png images,  Free ClipArts on Clipart Library">
            <a:extLst>
              <a:ext uri="{FF2B5EF4-FFF2-40B4-BE49-F238E27FC236}">
                <a16:creationId xmlns:a16="http://schemas.microsoft.com/office/drawing/2014/main" id="{8A38E1F3-E406-E143-B56F-1654A9EFF5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174811" y="3560266"/>
            <a:ext cx="996031" cy="11110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stickman clipart - Clip Art Library">
            <a:extLst>
              <a:ext uri="{FF2B5EF4-FFF2-40B4-BE49-F238E27FC236}">
                <a16:creationId xmlns:a16="http://schemas.microsoft.com/office/drawing/2014/main" id="{E46EC874-627B-3043-AB3A-1414DDAF3237}"/>
              </a:ext>
            </a:extLst>
          </p:cNvPr>
          <p:cNvPicPr>
            <a:picLocks noChangeAspect="1" noChangeArrowheads="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3778615" y="3589105"/>
            <a:ext cx="386803" cy="1082202"/>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D7EACE43-8191-4742-92F6-18998E8B98FB}"/>
              </a:ext>
            </a:extLst>
          </p:cNvPr>
          <p:cNvCxnSpPr>
            <a:cxnSpLocks/>
          </p:cNvCxnSpPr>
          <p:nvPr/>
        </p:nvCxnSpPr>
        <p:spPr>
          <a:xfrm>
            <a:off x="1132742" y="4115787"/>
            <a:ext cx="2645873"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505D7CF-2ADF-6740-83AF-B0F6EF12401E}"/>
              </a:ext>
            </a:extLst>
          </p:cNvPr>
          <p:cNvSpPr txBox="1"/>
          <p:nvPr/>
        </p:nvSpPr>
        <p:spPr>
          <a:xfrm>
            <a:off x="362910" y="5118377"/>
            <a:ext cx="3692297" cy="1200329"/>
          </a:xfrm>
          <a:prstGeom prst="rect">
            <a:avLst/>
          </a:prstGeom>
          <a:noFill/>
        </p:spPr>
        <p:txBody>
          <a:bodyPr wrap="square" rtlCol="0">
            <a:spAutoFit/>
          </a:bodyPr>
          <a:lstStyle/>
          <a:p>
            <a:pPr algn="ctr"/>
            <a:r>
              <a:rPr lang="en-US" sz="2400" dirty="0"/>
              <a:t>adversary wants to fool the model </a:t>
            </a:r>
            <a:r>
              <a:rPr lang="en-US" sz="2400" i="1" dirty="0"/>
              <a:t>to get content shown to a human</a:t>
            </a:r>
          </a:p>
        </p:txBody>
      </p:sp>
      <p:pic>
        <p:nvPicPr>
          <p:cNvPr id="60" name="Picture 59">
            <a:extLst>
              <a:ext uri="{FF2B5EF4-FFF2-40B4-BE49-F238E27FC236}">
                <a16:creationId xmlns:a16="http://schemas.microsoft.com/office/drawing/2014/main" id="{1EA500A9-93A4-4A49-9B8E-D03A287DD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5195" y="3745941"/>
            <a:ext cx="713256" cy="713256"/>
          </a:xfrm>
          <a:prstGeom prst="rect">
            <a:avLst/>
          </a:prstGeom>
        </p:spPr>
      </p:pic>
      <p:pic>
        <p:nvPicPr>
          <p:cNvPr id="39" name="Picture 4" descr="Neural Networks – an Intuition - KDnuggets">
            <a:extLst>
              <a:ext uri="{FF2B5EF4-FFF2-40B4-BE49-F238E27FC236}">
                <a16:creationId xmlns:a16="http://schemas.microsoft.com/office/drawing/2014/main" id="{EE8D9856-F64F-3A4F-BBA9-4BB7A4D74C2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66453" y="3701451"/>
            <a:ext cx="1427891" cy="83834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7C58A28D-574C-E145-A8A4-15C21AE4BAB1}"/>
              </a:ext>
            </a:extLst>
          </p:cNvPr>
          <p:cNvSpPr txBox="1"/>
          <p:nvPr/>
        </p:nvSpPr>
        <p:spPr>
          <a:xfrm>
            <a:off x="3371118" y="2046448"/>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sp>
        <p:nvSpPr>
          <p:cNvPr id="76" name="TextBox 75">
            <a:extLst>
              <a:ext uri="{FF2B5EF4-FFF2-40B4-BE49-F238E27FC236}">
                <a16:creationId xmlns:a16="http://schemas.microsoft.com/office/drawing/2014/main" id="{975B506A-C340-FE45-B403-4E36AA11C12D}"/>
              </a:ext>
            </a:extLst>
          </p:cNvPr>
          <p:cNvSpPr txBox="1"/>
          <p:nvPr/>
        </p:nvSpPr>
        <p:spPr>
          <a:xfrm>
            <a:off x="6441814" y="2046447"/>
            <a:ext cx="1966031" cy="461665"/>
          </a:xfrm>
          <a:prstGeom prst="rect">
            <a:avLst/>
          </a:prstGeom>
          <a:noFill/>
        </p:spPr>
        <p:txBody>
          <a:bodyPr wrap="square" rtlCol="0">
            <a:spAutoFit/>
          </a:bodyPr>
          <a:lstStyle/>
          <a:p>
            <a:pPr algn="ctr"/>
            <a:r>
              <a:rPr lang="en-US" sz="2400" b="1" dirty="0">
                <a:solidFill>
                  <a:srgbClr val="0070C0"/>
                </a:solidFill>
              </a:rPr>
              <a:t>self-driving</a:t>
            </a:r>
          </a:p>
        </p:txBody>
      </p:sp>
      <p:sp>
        <p:nvSpPr>
          <p:cNvPr id="77" name="TextBox 76">
            <a:extLst>
              <a:ext uri="{FF2B5EF4-FFF2-40B4-BE49-F238E27FC236}">
                <a16:creationId xmlns:a16="http://schemas.microsoft.com/office/drawing/2014/main" id="{571A015D-4E60-9A4A-A65D-E2CD04BAE664}"/>
              </a:ext>
            </a:extLst>
          </p:cNvPr>
          <p:cNvSpPr txBox="1"/>
          <p:nvPr/>
        </p:nvSpPr>
        <p:spPr>
          <a:xfrm>
            <a:off x="9074813" y="2046446"/>
            <a:ext cx="2563522" cy="461665"/>
          </a:xfrm>
          <a:prstGeom prst="rect">
            <a:avLst/>
          </a:prstGeom>
          <a:noFill/>
        </p:spPr>
        <p:txBody>
          <a:bodyPr wrap="none" rtlCol="0">
            <a:spAutoFit/>
          </a:bodyPr>
          <a:lstStyle/>
          <a:p>
            <a:pPr algn="ctr"/>
            <a:r>
              <a:rPr lang="en-US" sz="2400" b="1" dirty="0">
                <a:solidFill>
                  <a:srgbClr val="0070C0"/>
                </a:solidFill>
              </a:rPr>
              <a:t>voice assistants</a:t>
            </a:r>
          </a:p>
        </p:txBody>
      </p:sp>
      <p:sp>
        <p:nvSpPr>
          <p:cNvPr id="78" name="TextBox 77">
            <a:extLst>
              <a:ext uri="{FF2B5EF4-FFF2-40B4-BE49-F238E27FC236}">
                <a16:creationId xmlns:a16="http://schemas.microsoft.com/office/drawing/2014/main" id="{996A0001-6804-3840-8D2E-AA623FFEFC72}"/>
              </a:ext>
            </a:extLst>
          </p:cNvPr>
          <p:cNvSpPr txBox="1"/>
          <p:nvPr/>
        </p:nvSpPr>
        <p:spPr>
          <a:xfrm>
            <a:off x="463826" y="2046448"/>
            <a:ext cx="2646879" cy="461665"/>
          </a:xfrm>
          <a:prstGeom prst="rect">
            <a:avLst/>
          </a:prstGeom>
          <a:noFill/>
        </p:spPr>
        <p:txBody>
          <a:bodyPr wrap="none" rtlCol="0">
            <a:spAutoFit/>
          </a:bodyPr>
          <a:lstStyle/>
          <a:p>
            <a:pPr algn="ctr"/>
            <a:r>
              <a:rPr lang="en-US" sz="2400" b="1" dirty="0">
                <a:solidFill>
                  <a:srgbClr val="0070C0"/>
                </a:solidFill>
              </a:rPr>
              <a:t>content blockers</a:t>
            </a:r>
          </a:p>
        </p:txBody>
      </p:sp>
    </p:spTree>
    <p:extLst>
      <p:ext uri="{BB962C8B-B14F-4D97-AF65-F5344CB8AC3E}">
        <p14:creationId xmlns:p14="http://schemas.microsoft.com/office/powerpoint/2010/main" val="3596241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a:extLst>
              <a:ext uri="{FF2B5EF4-FFF2-40B4-BE49-F238E27FC236}">
                <a16:creationId xmlns:a16="http://schemas.microsoft.com/office/drawing/2014/main" id="{13818B4C-071C-2149-AF11-CEBF427F6ACB}"/>
              </a:ext>
            </a:extLst>
          </p:cNvPr>
          <p:cNvSpPr/>
          <p:nvPr/>
        </p:nvSpPr>
        <p:spPr>
          <a:xfrm>
            <a:off x="166257" y="3086694"/>
            <a:ext cx="4085614" cy="32696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p:txBody>
          <a:bodyPr>
            <a:normAutofit/>
          </a:bodyPr>
          <a:lstStyle/>
          <a:p>
            <a:r>
              <a:rPr lang="en-US" dirty="0"/>
              <a:t>For other systems, security must hold </a:t>
            </a:r>
            <a:r>
              <a:rPr lang="en-US" dirty="0">
                <a:solidFill>
                  <a:srgbClr val="7030A0"/>
                </a:solidFill>
              </a:rPr>
              <a:t>whether there is a human observer or not.</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35</a:t>
            </a:fld>
            <a:endParaRPr lang="en-US" sz="1600" dirty="0"/>
          </a:p>
        </p:txBody>
      </p:sp>
      <p:sp>
        <p:nvSpPr>
          <p:cNvPr id="37" name="Right Brace 36">
            <a:extLst>
              <a:ext uri="{FF2B5EF4-FFF2-40B4-BE49-F238E27FC236}">
                <a16:creationId xmlns:a16="http://schemas.microsoft.com/office/drawing/2014/main" id="{B01BFCB4-DDA5-5B4B-889D-1A08128498A2}"/>
              </a:ext>
            </a:extLst>
          </p:cNvPr>
          <p:cNvSpPr/>
          <p:nvPr/>
        </p:nvSpPr>
        <p:spPr>
          <a:xfrm rot="5400000">
            <a:off x="1607443" y="1512985"/>
            <a:ext cx="400110" cy="2390363"/>
          </a:xfrm>
          <a:prstGeom prst="rightBrace">
            <a:avLst/>
          </a:prstGeom>
          <a:ln w="76200">
            <a:solidFill>
              <a:srgbClr val="89A4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8" name="Picture 2" descr="Free Cute Devil Cliparts, Download Free Cute Devil Cliparts png images,  Free ClipArts on Clipart Library">
            <a:extLst>
              <a:ext uri="{FF2B5EF4-FFF2-40B4-BE49-F238E27FC236}">
                <a16:creationId xmlns:a16="http://schemas.microsoft.com/office/drawing/2014/main" id="{8A38E1F3-E406-E143-B56F-1654A9EFF5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174811" y="3560266"/>
            <a:ext cx="996031" cy="11110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stickman clipart - Clip Art Library">
            <a:extLst>
              <a:ext uri="{FF2B5EF4-FFF2-40B4-BE49-F238E27FC236}">
                <a16:creationId xmlns:a16="http://schemas.microsoft.com/office/drawing/2014/main" id="{E46EC874-627B-3043-AB3A-1414DDAF3237}"/>
              </a:ext>
            </a:extLst>
          </p:cNvPr>
          <p:cNvPicPr>
            <a:picLocks noChangeAspect="1" noChangeArrowheads="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3778615" y="3589105"/>
            <a:ext cx="386803" cy="1082202"/>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D7EACE43-8191-4742-92F6-18998E8B98FB}"/>
              </a:ext>
            </a:extLst>
          </p:cNvPr>
          <p:cNvCxnSpPr>
            <a:cxnSpLocks/>
          </p:cNvCxnSpPr>
          <p:nvPr/>
        </p:nvCxnSpPr>
        <p:spPr>
          <a:xfrm>
            <a:off x="1132742" y="4115787"/>
            <a:ext cx="2645873"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505D7CF-2ADF-6740-83AF-B0F6EF12401E}"/>
              </a:ext>
            </a:extLst>
          </p:cNvPr>
          <p:cNvSpPr txBox="1"/>
          <p:nvPr/>
        </p:nvSpPr>
        <p:spPr>
          <a:xfrm>
            <a:off x="362910" y="5118377"/>
            <a:ext cx="3692297" cy="1200329"/>
          </a:xfrm>
          <a:prstGeom prst="rect">
            <a:avLst/>
          </a:prstGeom>
          <a:noFill/>
        </p:spPr>
        <p:txBody>
          <a:bodyPr wrap="square" rtlCol="0">
            <a:spAutoFit/>
          </a:bodyPr>
          <a:lstStyle/>
          <a:p>
            <a:pPr algn="ctr"/>
            <a:r>
              <a:rPr lang="en-US" sz="2400" dirty="0"/>
              <a:t>adversary wants to fool the model </a:t>
            </a:r>
            <a:r>
              <a:rPr lang="en-US" sz="2400" i="1" dirty="0"/>
              <a:t>to get content shown to a human</a:t>
            </a:r>
          </a:p>
        </p:txBody>
      </p:sp>
      <p:pic>
        <p:nvPicPr>
          <p:cNvPr id="60" name="Picture 59">
            <a:extLst>
              <a:ext uri="{FF2B5EF4-FFF2-40B4-BE49-F238E27FC236}">
                <a16:creationId xmlns:a16="http://schemas.microsoft.com/office/drawing/2014/main" id="{1EA500A9-93A4-4A49-9B8E-D03A287DD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5195" y="3745941"/>
            <a:ext cx="713256" cy="713256"/>
          </a:xfrm>
          <a:prstGeom prst="rect">
            <a:avLst/>
          </a:prstGeom>
        </p:spPr>
      </p:pic>
      <p:pic>
        <p:nvPicPr>
          <p:cNvPr id="39" name="Picture 4" descr="Neural Networks – an Intuition - KDnuggets">
            <a:extLst>
              <a:ext uri="{FF2B5EF4-FFF2-40B4-BE49-F238E27FC236}">
                <a16:creationId xmlns:a16="http://schemas.microsoft.com/office/drawing/2014/main" id="{EE8D9856-F64F-3A4F-BBA9-4BB7A4D74C2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66453" y="3701451"/>
            <a:ext cx="1427891" cy="83834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7C58A28D-574C-E145-A8A4-15C21AE4BAB1}"/>
              </a:ext>
            </a:extLst>
          </p:cNvPr>
          <p:cNvSpPr txBox="1"/>
          <p:nvPr/>
        </p:nvSpPr>
        <p:spPr>
          <a:xfrm>
            <a:off x="3371118" y="2046448"/>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sp>
        <p:nvSpPr>
          <p:cNvPr id="76" name="TextBox 75">
            <a:extLst>
              <a:ext uri="{FF2B5EF4-FFF2-40B4-BE49-F238E27FC236}">
                <a16:creationId xmlns:a16="http://schemas.microsoft.com/office/drawing/2014/main" id="{975B506A-C340-FE45-B403-4E36AA11C12D}"/>
              </a:ext>
            </a:extLst>
          </p:cNvPr>
          <p:cNvSpPr txBox="1"/>
          <p:nvPr/>
        </p:nvSpPr>
        <p:spPr>
          <a:xfrm>
            <a:off x="6441814" y="2046447"/>
            <a:ext cx="1966031" cy="461665"/>
          </a:xfrm>
          <a:prstGeom prst="rect">
            <a:avLst/>
          </a:prstGeom>
          <a:noFill/>
        </p:spPr>
        <p:txBody>
          <a:bodyPr wrap="square" rtlCol="0">
            <a:spAutoFit/>
          </a:bodyPr>
          <a:lstStyle/>
          <a:p>
            <a:pPr algn="ctr"/>
            <a:r>
              <a:rPr lang="en-US" sz="2400" b="1" dirty="0">
                <a:solidFill>
                  <a:srgbClr val="0070C0"/>
                </a:solidFill>
              </a:rPr>
              <a:t>self-driving</a:t>
            </a:r>
          </a:p>
        </p:txBody>
      </p:sp>
      <p:sp>
        <p:nvSpPr>
          <p:cNvPr id="77" name="TextBox 76">
            <a:extLst>
              <a:ext uri="{FF2B5EF4-FFF2-40B4-BE49-F238E27FC236}">
                <a16:creationId xmlns:a16="http://schemas.microsoft.com/office/drawing/2014/main" id="{571A015D-4E60-9A4A-A65D-E2CD04BAE664}"/>
              </a:ext>
            </a:extLst>
          </p:cNvPr>
          <p:cNvSpPr txBox="1"/>
          <p:nvPr/>
        </p:nvSpPr>
        <p:spPr>
          <a:xfrm>
            <a:off x="9074813" y="2046446"/>
            <a:ext cx="2563522" cy="461665"/>
          </a:xfrm>
          <a:prstGeom prst="rect">
            <a:avLst/>
          </a:prstGeom>
          <a:noFill/>
        </p:spPr>
        <p:txBody>
          <a:bodyPr wrap="none" rtlCol="0">
            <a:spAutoFit/>
          </a:bodyPr>
          <a:lstStyle/>
          <a:p>
            <a:pPr algn="ctr"/>
            <a:r>
              <a:rPr lang="en-US" sz="2400" b="1" dirty="0">
                <a:solidFill>
                  <a:srgbClr val="0070C0"/>
                </a:solidFill>
              </a:rPr>
              <a:t>voice assistants</a:t>
            </a:r>
          </a:p>
        </p:txBody>
      </p:sp>
      <p:sp>
        <p:nvSpPr>
          <p:cNvPr id="78" name="TextBox 77">
            <a:extLst>
              <a:ext uri="{FF2B5EF4-FFF2-40B4-BE49-F238E27FC236}">
                <a16:creationId xmlns:a16="http://schemas.microsoft.com/office/drawing/2014/main" id="{996A0001-6804-3840-8D2E-AA623FFEFC72}"/>
              </a:ext>
            </a:extLst>
          </p:cNvPr>
          <p:cNvSpPr txBox="1"/>
          <p:nvPr/>
        </p:nvSpPr>
        <p:spPr>
          <a:xfrm>
            <a:off x="463826" y="2046448"/>
            <a:ext cx="2646879" cy="461665"/>
          </a:xfrm>
          <a:prstGeom prst="rect">
            <a:avLst/>
          </a:prstGeom>
          <a:noFill/>
        </p:spPr>
        <p:txBody>
          <a:bodyPr wrap="none" rtlCol="0">
            <a:spAutoFit/>
          </a:bodyPr>
          <a:lstStyle/>
          <a:p>
            <a:pPr algn="ctr"/>
            <a:r>
              <a:rPr lang="en-US" sz="2400" b="1" dirty="0">
                <a:solidFill>
                  <a:srgbClr val="0070C0"/>
                </a:solidFill>
              </a:rPr>
              <a:t>content blockers</a:t>
            </a:r>
          </a:p>
        </p:txBody>
      </p:sp>
      <p:sp>
        <p:nvSpPr>
          <p:cNvPr id="79" name="Rounded Rectangle 78">
            <a:extLst>
              <a:ext uri="{FF2B5EF4-FFF2-40B4-BE49-F238E27FC236}">
                <a16:creationId xmlns:a16="http://schemas.microsoft.com/office/drawing/2014/main" id="{15B481E6-AD9E-5E4B-9D38-191F1F657D80}"/>
              </a:ext>
            </a:extLst>
          </p:cNvPr>
          <p:cNvSpPr/>
          <p:nvPr/>
        </p:nvSpPr>
        <p:spPr>
          <a:xfrm>
            <a:off x="4686025" y="3063875"/>
            <a:ext cx="6460490" cy="329247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0" name="Right Brace 79">
            <a:extLst>
              <a:ext uri="{FF2B5EF4-FFF2-40B4-BE49-F238E27FC236}">
                <a16:creationId xmlns:a16="http://schemas.microsoft.com/office/drawing/2014/main" id="{5364020F-2901-914C-9CB1-1D7A7F2755D3}"/>
              </a:ext>
            </a:extLst>
          </p:cNvPr>
          <p:cNvSpPr/>
          <p:nvPr/>
        </p:nvSpPr>
        <p:spPr>
          <a:xfrm rot="5400000">
            <a:off x="7256398" y="-1378088"/>
            <a:ext cx="400110" cy="8170670"/>
          </a:xfrm>
          <a:prstGeom prst="rightBrace">
            <a:avLst/>
          </a:prstGeom>
          <a:ln w="762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1" name="Picture 2" descr="Free Cute Devil Cliparts, Download Free Cute Devil Cliparts png images,  Free ClipArts on Clipart Library">
            <a:extLst>
              <a:ext uri="{FF2B5EF4-FFF2-40B4-BE49-F238E27FC236}">
                <a16:creationId xmlns:a16="http://schemas.microsoft.com/office/drawing/2014/main" id="{F1F26333-8A18-FF41-9F54-E701DE29E3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5418398" y="4448268"/>
            <a:ext cx="996031" cy="111104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Neural Networks – an Intuition - KDnuggets">
            <a:extLst>
              <a:ext uri="{FF2B5EF4-FFF2-40B4-BE49-F238E27FC236}">
                <a16:creationId xmlns:a16="http://schemas.microsoft.com/office/drawing/2014/main" id="{15BABF80-0F3D-F34C-AF0C-7165EEB02C68}"/>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19245" y="3589105"/>
            <a:ext cx="1590964" cy="93408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stickman clipart - Clip Art Library">
            <a:extLst>
              <a:ext uri="{FF2B5EF4-FFF2-40B4-BE49-F238E27FC236}">
                <a16:creationId xmlns:a16="http://schemas.microsoft.com/office/drawing/2014/main" id="{90F396DC-0F97-4E48-989F-246A0C013250}"/>
              </a:ext>
            </a:extLst>
          </p:cNvPr>
          <p:cNvPicPr>
            <a:picLocks noChangeAspect="1" noChangeArrowheads="1"/>
          </p:cNvPicPr>
          <p:nvPr/>
        </p:nvPicPr>
        <p:blipFill>
          <a:blip r:embed="rId4" cstate="screen">
            <a:alphaModFix amt="35000"/>
            <a:extLst>
              <a:ext uri="{28A0092B-C50C-407E-A947-70E740481C1C}">
                <a14:useLocalDpi xmlns:a14="http://schemas.microsoft.com/office/drawing/2010/main"/>
              </a:ext>
            </a:extLst>
          </a:blip>
          <a:srcRect/>
          <a:stretch>
            <a:fillRect/>
          </a:stretch>
        </p:blipFill>
        <p:spPr bwMode="auto">
          <a:xfrm>
            <a:off x="9277095" y="5184886"/>
            <a:ext cx="385655" cy="1078992"/>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Straight Arrow Connector 83">
            <a:extLst>
              <a:ext uri="{FF2B5EF4-FFF2-40B4-BE49-F238E27FC236}">
                <a16:creationId xmlns:a16="http://schemas.microsoft.com/office/drawing/2014/main" id="{D2D51497-23C8-434A-AF10-D975F9AD2F5E}"/>
              </a:ext>
            </a:extLst>
          </p:cNvPr>
          <p:cNvCxnSpPr>
            <a:stCxn id="81" idx="1"/>
            <a:endCxn id="82" idx="1"/>
          </p:cNvCxnSpPr>
          <p:nvPr/>
        </p:nvCxnSpPr>
        <p:spPr>
          <a:xfrm flipV="1">
            <a:off x="6414429" y="4056149"/>
            <a:ext cx="2804816" cy="94764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2040B9D6-8B06-4547-A165-0B3E3AA16D84}"/>
              </a:ext>
            </a:extLst>
          </p:cNvPr>
          <p:cNvCxnSpPr>
            <a:cxnSpLocks/>
          </p:cNvCxnSpPr>
          <p:nvPr/>
        </p:nvCxnSpPr>
        <p:spPr>
          <a:xfrm flipH="1" flipV="1">
            <a:off x="7856619" y="4671307"/>
            <a:ext cx="1230994" cy="684335"/>
          </a:xfrm>
          <a:prstGeom prst="straightConnector1">
            <a:avLst/>
          </a:prstGeom>
          <a:ln w="57150">
            <a:solidFill>
              <a:srgbClr val="9D8653"/>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AC0FA264-B4E9-AE43-8E2C-59297C9768BF}"/>
              </a:ext>
            </a:extLst>
          </p:cNvPr>
          <p:cNvSpPr txBox="1"/>
          <p:nvPr/>
        </p:nvSpPr>
        <p:spPr>
          <a:xfrm>
            <a:off x="4937843" y="3385385"/>
            <a:ext cx="2957412" cy="830997"/>
          </a:xfrm>
          <a:prstGeom prst="rect">
            <a:avLst/>
          </a:prstGeom>
          <a:noFill/>
        </p:spPr>
        <p:txBody>
          <a:bodyPr wrap="square" rtlCol="0">
            <a:spAutoFit/>
          </a:bodyPr>
          <a:lstStyle/>
          <a:p>
            <a:pPr algn="ctr"/>
            <a:r>
              <a:rPr lang="en-US" sz="2400" dirty="0"/>
              <a:t>adversary wants to fool the model...</a:t>
            </a:r>
          </a:p>
        </p:txBody>
      </p:sp>
      <p:sp>
        <p:nvSpPr>
          <p:cNvPr id="87" name="TextBox 86">
            <a:extLst>
              <a:ext uri="{FF2B5EF4-FFF2-40B4-BE49-F238E27FC236}">
                <a16:creationId xmlns:a16="http://schemas.microsoft.com/office/drawing/2014/main" id="{DD694DA5-BE57-C449-841A-8BE5B78F9F80}"/>
              </a:ext>
            </a:extLst>
          </p:cNvPr>
          <p:cNvSpPr txBox="1"/>
          <p:nvPr/>
        </p:nvSpPr>
        <p:spPr>
          <a:xfrm>
            <a:off x="6053399" y="5343151"/>
            <a:ext cx="3071293" cy="830997"/>
          </a:xfrm>
          <a:prstGeom prst="rect">
            <a:avLst/>
          </a:prstGeom>
          <a:noFill/>
        </p:spPr>
        <p:txBody>
          <a:bodyPr wrap="square" rtlCol="0">
            <a:spAutoFit/>
          </a:bodyPr>
          <a:lstStyle/>
          <a:p>
            <a:pPr algn="ctr"/>
            <a:r>
              <a:rPr lang="en-US" sz="2400" dirty="0"/>
              <a:t>...and there may be a human observer</a:t>
            </a:r>
          </a:p>
        </p:txBody>
      </p:sp>
      <p:pic>
        <p:nvPicPr>
          <p:cNvPr id="88" name="Picture 87">
            <a:extLst>
              <a:ext uri="{FF2B5EF4-FFF2-40B4-BE49-F238E27FC236}">
                <a16:creationId xmlns:a16="http://schemas.microsoft.com/office/drawing/2014/main" id="{2C5723BA-C42A-3A41-B2C4-BC4AF58AFE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9209" y="4353484"/>
            <a:ext cx="713256" cy="713256"/>
          </a:xfrm>
          <a:prstGeom prst="rect">
            <a:avLst/>
          </a:prstGeom>
        </p:spPr>
      </p:pic>
    </p:spTree>
    <p:extLst>
      <p:ext uri="{BB962C8B-B14F-4D97-AF65-F5344CB8AC3E}">
        <p14:creationId xmlns:p14="http://schemas.microsoft.com/office/powerpoint/2010/main" val="3829660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p:txBody>
          <a:bodyPr>
            <a:normAutofit/>
          </a:bodyPr>
          <a:lstStyle/>
          <a:p>
            <a:r>
              <a:rPr lang="en-US" dirty="0"/>
              <a:t>For such systems, security must also hold against </a:t>
            </a:r>
            <a:r>
              <a:rPr lang="en-US" dirty="0">
                <a:solidFill>
                  <a:srgbClr val="7030A0"/>
                </a:solidFill>
              </a:rPr>
              <a:t>“conspicuous” attacks.</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36</a:t>
            </a:fld>
            <a:endParaRPr lang="en-US" sz="1600" dirty="0"/>
          </a:p>
        </p:txBody>
      </p:sp>
      <p:grpSp>
        <p:nvGrpSpPr>
          <p:cNvPr id="3" name="Group 2">
            <a:extLst>
              <a:ext uri="{FF2B5EF4-FFF2-40B4-BE49-F238E27FC236}">
                <a16:creationId xmlns:a16="http://schemas.microsoft.com/office/drawing/2014/main" id="{212D5D91-5B7E-B149-A49C-2760AF61A7DC}"/>
              </a:ext>
            </a:extLst>
          </p:cNvPr>
          <p:cNvGrpSpPr/>
          <p:nvPr/>
        </p:nvGrpSpPr>
        <p:grpSpPr>
          <a:xfrm>
            <a:off x="463826" y="2046026"/>
            <a:ext cx="2730236" cy="3202703"/>
            <a:chOff x="463826" y="2046026"/>
            <a:chExt cx="2730236" cy="3202703"/>
          </a:xfrm>
        </p:grpSpPr>
        <p:sp>
          <p:nvSpPr>
            <p:cNvPr id="16" name="TextBox 15">
              <a:extLst>
                <a:ext uri="{FF2B5EF4-FFF2-40B4-BE49-F238E27FC236}">
                  <a16:creationId xmlns:a16="http://schemas.microsoft.com/office/drawing/2014/main" id="{93A19A4E-5A6F-034F-AB72-CA7BD3D7ECC4}"/>
                </a:ext>
              </a:extLst>
            </p:cNvPr>
            <p:cNvSpPr txBox="1"/>
            <p:nvPr/>
          </p:nvSpPr>
          <p:spPr>
            <a:xfrm>
              <a:off x="463826" y="2046026"/>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pic>
          <p:nvPicPr>
            <p:cNvPr id="35" name="Picture 2" descr="Facial Recognition Fooled at Airport Using Masks, Researchers Found">
              <a:extLst>
                <a:ext uri="{FF2B5EF4-FFF2-40B4-BE49-F238E27FC236}">
                  <a16:creationId xmlns:a16="http://schemas.microsoft.com/office/drawing/2014/main" id="{F3A52CC5-94E1-5144-ABE9-379E48FEB4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650" y="2723965"/>
              <a:ext cx="2606588" cy="19549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0C83E08C-AD64-094A-A08F-9BDCB32A08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8263" y="4946539"/>
              <a:ext cx="972276" cy="3021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8409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p:txBody>
          <a:bodyPr>
            <a:normAutofit/>
          </a:bodyPr>
          <a:lstStyle/>
          <a:p>
            <a:r>
              <a:rPr lang="en-US" dirty="0"/>
              <a:t>For such systems, security must also hold against </a:t>
            </a:r>
            <a:r>
              <a:rPr lang="en-US" dirty="0">
                <a:solidFill>
                  <a:srgbClr val="7030A0"/>
                </a:solidFill>
              </a:rPr>
              <a:t>“conspicuous” attacks.</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37</a:t>
            </a:fld>
            <a:endParaRPr lang="en-US" sz="1600" dirty="0"/>
          </a:p>
        </p:txBody>
      </p:sp>
      <p:grpSp>
        <p:nvGrpSpPr>
          <p:cNvPr id="5" name="Group 4">
            <a:extLst>
              <a:ext uri="{FF2B5EF4-FFF2-40B4-BE49-F238E27FC236}">
                <a16:creationId xmlns:a16="http://schemas.microsoft.com/office/drawing/2014/main" id="{61E1C195-D1A8-C345-BB4F-F51767B619F7}"/>
              </a:ext>
            </a:extLst>
          </p:cNvPr>
          <p:cNvGrpSpPr/>
          <p:nvPr/>
        </p:nvGrpSpPr>
        <p:grpSpPr>
          <a:xfrm>
            <a:off x="4491113" y="2039800"/>
            <a:ext cx="2936115" cy="2639107"/>
            <a:chOff x="4491113" y="2039800"/>
            <a:chExt cx="2936115" cy="2639107"/>
          </a:xfrm>
        </p:grpSpPr>
        <p:sp>
          <p:nvSpPr>
            <p:cNvPr id="17" name="TextBox 16">
              <a:extLst>
                <a:ext uri="{FF2B5EF4-FFF2-40B4-BE49-F238E27FC236}">
                  <a16:creationId xmlns:a16="http://schemas.microsoft.com/office/drawing/2014/main" id="{C1A18691-60F8-504B-897E-D14AEA13F3F7}"/>
                </a:ext>
              </a:extLst>
            </p:cNvPr>
            <p:cNvSpPr txBox="1"/>
            <p:nvPr/>
          </p:nvSpPr>
          <p:spPr>
            <a:xfrm>
              <a:off x="4976156" y="2039800"/>
              <a:ext cx="1966031" cy="461665"/>
            </a:xfrm>
            <a:prstGeom prst="rect">
              <a:avLst/>
            </a:prstGeom>
            <a:noFill/>
          </p:spPr>
          <p:txBody>
            <a:bodyPr wrap="square" rtlCol="0">
              <a:spAutoFit/>
            </a:bodyPr>
            <a:lstStyle/>
            <a:p>
              <a:pPr algn="ctr"/>
              <a:r>
                <a:rPr lang="en-US" sz="2400" b="1" dirty="0">
                  <a:solidFill>
                    <a:srgbClr val="0070C0"/>
                  </a:solidFill>
                </a:rPr>
                <a:t>self-driving</a:t>
              </a:r>
            </a:p>
          </p:txBody>
        </p:sp>
        <p:pic>
          <p:nvPicPr>
            <p:cNvPr id="27" name="Picture 2">
              <a:extLst>
                <a:ext uri="{FF2B5EF4-FFF2-40B4-BE49-F238E27FC236}">
                  <a16:creationId xmlns:a16="http://schemas.microsoft.com/office/drawing/2014/main" id="{8BE3762B-1B21-2743-B161-4CECD65346B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1113" y="2723965"/>
              <a:ext cx="2936115" cy="19549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212D5D91-5B7E-B149-A49C-2760AF61A7DC}"/>
              </a:ext>
            </a:extLst>
          </p:cNvPr>
          <p:cNvGrpSpPr/>
          <p:nvPr/>
        </p:nvGrpSpPr>
        <p:grpSpPr>
          <a:xfrm>
            <a:off x="463826" y="2046026"/>
            <a:ext cx="2730236" cy="3202703"/>
            <a:chOff x="463826" y="2046026"/>
            <a:chExt cx="2730236" cy="3202703"/>
          </a:xfrm>
        </p:grpSpPr>
        <p:sp>
          <p:nvSpPr>
            <p:cNvPr id="16" name="TextBox 15">
              <a:extLst>
                <a:ext uri="{FF2B5EF4-FFF2-40B4-BE49-F238E27FC236}">
                  <a16:creationId xmlns:a16="http://schemas.microsoft.com/office/drawing/2014/main" id="{93A19A4E-5A6F-034F-AB72-CA7BD3D7ECC4}"/>
                </a:ext>
              </a:extLst>
            </p:cNvPr>
            <p:cNvSpPr txBox="1"/>
            <p:nvPr/>
          </p:nvSpPr>
          <p:spPr>
            <a:xfrm>
              <a:off x="463826" y="2046026"/>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pic>
          <p:nvPicPr>
            <p:cNvPr id="35" name="Picture 2" descr="Facial Recognition Fooled at Airport Using Masks, Researchers Found">
              <a:extLst>
                <a:ext uri="{FF2B5EF4-FFF2-40B4-BE49-F238E27FC236}">
                  <a16:creationId xmlns:a16="http://schemas.microsoft.com/office/drawing/2014/main" id="{F3A52CC5-94E1-5144-ABE9-379E48FEB4B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650" y="2723965"/>
              <a:ext cx="2606588" cy="19549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0C83E08C-AD64-094A-A08F-9BDCB32A08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38263" y="4946539"/>
              <a:ext cx="972276" cy="30219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2230FF7D-2ACA-8E42-899C-DE1EC065E9A5}"/>
              </a:ext>
            </a:extLst>
          </p:cNvPr>
          <p:cNvSpPr txBox="1"/>
          <p:nvPr/>
        </p:nvSpPr>
        <p:spPr>
          <a:xfrm>
            <a:off x="5122705" y="4897579"/>
            <a:ext cx="1672930" cy="400110"/>
          </a:xfrm>
          <a:prstGeom prst="rect">
            <a:avLst/>
          </a:prstGeom>
          <a:noFill/>
        </p:spPr>
        <p:txBody>
          <a:bodyPr wrap="square" rtlCol="0">
            <a:spAutoFit/>
          </a:bodyPr>
          <a:lstStyle/>
          <a:p>
            <a:pPr algn="ctr"/>
            <a:r>
              <a:rPr lang="en-US" sz="2000" i="1" dirty="0">
                <a:solidFill>
                  <a:schemeClr val="bg1">
                    <a:lumMod val="50000"/>
                  </a:schemeClr>
                </a:solidFill>
              </a:rPr>
              <a:t>Olsson 2019</a:t>
            </a:r>
          </a:p>
        </p:txBody>
      </p:sp>
    </p:spTree>
    <p:extLst>
      <p:ext uri="{BB962C8B-B14F-4D97-AF65-F5344CB8AC3E}">
        <p14:creationId xmlns:p14="http://schemas.microsoft.com/office/powerpoint/2010/main" val="216417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p:txBody>
          <a:bodyPr>
            <a:normAutofit/>
          </a:bodyPr>
          <a:lstStyle/>
          <a:p>
            <a:r>
              <a:rPr lang="en-US" dirty="0"/>
              <a:t>For such systems, security must also hold against </a:t>
            </a:r>
            <a:r>
              <a:rPr lang="en-US" dirty="0">
                <a:solidFill>
                  <a:srgbClr val="7030A0"/>
                </a:solidFill>
              </a:rPr>
              <a:t>“conspicuous” attacks.</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38</a:t>
            </a:fld>
            <a:endParaRPr lang="en-US" sz="1600" dirty="0"/>
          </a:p>
        </p:txBody>
      </p:sp>
      <p:sp>
        <p:nvSpPr>
          <p:cNvPr id="17" name="TextBox 16">
            <a:extLst>
              <a:ext uri="{FF2B5EF4-FFF2-40B4-BE49-F238E27FC236}">
                <a16:creationId xmlns:a16="http://schemas.microsoft.com/office/drawing/2014/main" id="{C1A18691-60F8-504B-897E-D14AEA13F3F7}"/>
              </a:ext>
            </a:extLst>
          </p:cNvPr>
          <p:cNvSpPr txBox="1"/>
          <p:nvPr/>
        </p:nvSpPr>
        <p:spPr>
          <a:xfrm>
            <a:off x="4976156" y="2039800"/>
            <a:ext cx="1966031" cy="461665"/>
          </a:xfrm>
          <a:prstGeom prst="rect">
            <a:avLst/>
          </a:prstGeom>
          <a:noFill/>
        </p:spPr>
        <p:txBody>
          <a:bodyPr wrap="square" rtlCol="0">
            <a:spAutoFit/>
          </a:bodyPr>
          <a:lstStyle/>
          <a:p>
            <a:pPr algn="ctr"/>
            <a:r>
              <a:rPr lang="en-US" sz="2400" b="1" dirty="0">
                <a:solidFill>
                  <a:srgbClr val="0070C0"/>
                </a:solidFill>
              </a:rPr>
              <a:t>self-driving</a:t>
            </a:r>
          </a:p>
        </p:txBody>
      </p:sp>
      <p:grpSp>
        <p:nvGrpSpPr>
          <p:cNvPr id="3" name="Group 2">
            <a:extLst>
              <a:ext uri="{FF2B5EF4-FFF2-40B4-BE49-F238E27FC236}">
                <a16:creationId xmlns:a16="http://schemas.microsoft.com/office/drawing/2014/main" id="{212D5D91-5B7E-B149-A49C-2760AF61A7DC}"/>
              </a:ext>
            </a:extLst>
          </p:cNvPr>
          <p:cNvGrpSpPr/>
          <p:nvPr/>
        </p:nvGrpSpPr>
        <p:grpSpPr>
          <a:xfrm>
            <a:off x="463826" y="2046026"/>
            <a:ext cx="2730236" cy="3202703"/>
            <a:chOff x="463826" y="2046026"/>
            <a:chExt cx="2730236" cy="3202703"/>
          </a:xfrm>
        </p:grpSpPr>
        <p:sp>
          <p:nvSpPr>
            <p:cNvPr id="16" name="TextBox 15">
              <a:extLst>
                <a:ext uri="{FF2B5EF4-FFF2-40B4-BE49-F238E27FC236}">
                  <a16:creationId xmlns:a16="http://schemas.microsoft.com/office/drawing/2014/main" id="{93A19A4E-5A6F-034F-AB72-CA7BD3D7ECC4}"/>
                </a:ext>
              </a:extLst>
            </p:cNvPr>
            <p:cNvSpPr txBox="1"/>
            <p:nvPr/>
          </p:nvSpPr>
          <p:spPr>
            <a:xfrm>
              <a:off x="463826" y="2046026"/>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pic>
          <p:nvPicPr>
            <p:cNvPr id="35" name="Picture 2" descr="Facial Recognition Fooled at Airport Using Masks, Researchers Found">
              <a:extLst>
                <a:ext uri="{FF2B5EF4-FFF2-40B4-BE49-F238E27FC236}">
                  <a16:creationId xmlns:a16="http://schemas.microsoft.com/office/drawing/2014/main" id="{F3A52CC5-94E1-5144-ABE9-379E48FEB4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650" y="2723965"/>
              <a:ext cx="2606588" cy="19549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0C83E08C-AD64-094A-A08F-9BDCB32A08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8263" y="4946539"/>
              <a:ext cx="972276" cy="3021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B7F246D-406C-2546-A507-21C42549D51B}"/>
              </a:ext>
            </a:extLst>
          </p:cNvPr>
          <p:cNvGrpSpPr>
            <a:grpSpLocks noChangeAspect="1"/>
          </p:cNvGrpSpPr>
          <p:nvPr/>
        </p:nvGrpSpPr>
        <p:grpSpPr>
          <a:xfrm>
            <a:off x="4068164" y="2639342"/>
            <a:ext cx="3921593" cy="4032704"/>
            <a:chOff x="3634282" y="2527295"/>
            <a:chExt cx="4055672" cy="4170582"/>
          </a:xfrm>
        </p:grpSpPr>
        <p:pic>
          <p:nvPicPr>
            <p:cNvPr id="13" name="Picture 12">
              <a:extLst>
                <a:ext uri="{FF2B5EF4-FFF2-40B4-BE49-F238E27FC236}">
                  <a16:creationId xmlns:a16="http://schemas.microsoft.com/office/drawing/2014/main" id="{52EC052E-E9FC-FE4B-8024-45FDC0AC7B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34282" y="2527295"/>
              <a:ext cx="4055672" cy="41705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Donut 13">
              <a:extLst>
                <a:ext uri="{FF2B5EF4-FFF2-40B4-BE49-F238E27FC236}">
                  <a16:creationId xmlns:a16="http://schemas.microsoft.com/office/drawing/2014/main" id="{FF662B92-4AAB-104E-B1DB-F70648EDF633}"/>
                </a:ext>
              </a:extLst>
            </p:cNvPr>
            <p:cNvSpPr/>
            <p:nvPr/>
          </p:nvSpPr>
          <p:spPr>
            <a:xfrm>
              <a:off x="6441778" y="5278709"/>
              <a:ext cx="992729" cy="937909"/>
            </a:xfrm>
            <a:prstGeom prst="donut">
              <a:avLst>
                <a:gd name="adj" fmla="val 24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4" name="Group 23">
            <a:extLst>
              <a:ext uri="{FF2B5EF4-FFF2-40B4-BE49-F238E27FC236}">
                <a16:creationId xmlns:a16="http://schemas.microsoft.com/office/drawing/2014/main" id="{FB228AA7-FCE6-F74E-89DC-B7136014B2A7}"/>
              </a:ext>
            </a:extLst>
          </p:cNvPr>
          <p:cNvGrpSpPr/>
          <p:nvPr/>
        </p:nvGrpSpPr>
        <p:grpSpPr>
          <a:xfrm>
            <a:off x="6923421" y="3229334"/>
            <a:ext cx="5103478" cy="2977363"/>
            <a:chOff x="6923421" y="3229334"/>
            <a:chExt cx="5103478" cy="2977363"/>
          </a:xfrm>
        </p:grpSpPr>
        <p:pic>
          <p:nvPicPr>
            <p:cNvPr id="20" name="Picture 19">
              <a:extLst>
                <a:ext uri="{FF2B5EF4-FFF2-40B4-BE49-F238E27FC236}">
                  <a16:creationId xmlns:a16="http://schemas.microsoft.com/office/drawing/2014/main" id="{45231753-67B8-824C-8BAF-0F4BA77EB1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33635" y="3806296"/>
              <a:ext cx="2774826" cy="1493499"/>
            </a:xfrm>
            <a:prstGeom prst="rect">
              <a:avLst/>
            </a:prstGeom>
            <a:ln>
              <a:noFill/>
            </a:ln>
            <a:effectLst>
              <a:outerShdw blurRad="292100" dist="139700" dir="2700000" algn="tl" rotWithShape="0">
                <a:srgbClr val="333333">
                  <a:alpha val="65000"/>
                </a:srgbClr>
              </a:outerShdw>
            </a:effectLst>
          </p:spPr>
        </p:pic>
        <p:sp>
          <p:nvSpPr>
            <p:cNvPr id="22" name="Donut 21">
              <a:extLst>
                <a:ext uri="{FF2B5EF4-FFF2-40B4-BE49-F238E27FC236}">
                  <a16:creationId xmlns:a16="http://schemas.microsoft.com/office/drawing/2014/main" id="{CEAC92D5-6B7D-1F41-9741-F23E4066839C}"/>
                </a:ext>
              </a:extLst>
            </p:cNvPr>
            <p:cNvSpPr/>
            <p:nvPr/>
          </p:nvSpPr>
          <p:spPr>
            <a:xfrm>
              <a:off x="8281444" y="3229334"/>
              <a:ext cx="3745455" cy="2574206"/>
            </a:xfrm>
            <a:prstGeom prst="donut">
              <a:avLst>
                <a:gd name="adj" fmla="val 125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a:extLst>
                <a:ext uri="{FF2B5EF4-FFF2-40B4-BE49-F238E27FC236}">
                  <a16:creationId xmlns:a16="http://schemas.microsoft.com/office/drawing/2014/main" id="{6586E5AE-F9B6-A748-982C-6DCB9FFE8463}"/>
                </a:ext>
              </a:extLst>
            </p:cNvPr>
            <p:cNvCxnSpPr>
              <a:cxnSpLocks/>
              <a:stCxn id="14" idx="1"/>
              <a:endCxn id="22" idx="1"/>
            </p:cNvCxnSpPr>
            <p:nvPr/>
          </p:nvCxnSpPr>
          <p:spPr>
            <a:xfrm flipV="1">
              <a:off x="6923421" y="3606318"/>
              <a:ext cx="1906532" cy="18262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51201DE-459E-AF4D-89EB-446E90B04626}"/>
                </a:ext>
              </a:extLst>
            </p:cNvPr>
            <p:cNvCxnSpPr>
              <a:cxnSpLocks/>
              <a:stCxn id="14" idx="4"/>
              <a:endCxn id="22" idx="4"/>
            </p:cNvCxnSpPr>
            <p:nvPr/>
          </p:nvCxnSpPr>
          <p:spPr>
            <a:xfrm flipV="1">
              <a:off x="7262800" y="5803540"/>
              <a:ext cx="2891372" cy="4031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9594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p:txBody>
          <a:bodyPr>
            <a:normAutofit/>
          </a:bodyPr>
          <a:lstStyle/>
          <a:p>
            <a:r>
              <a:rPr lang="en-US" dirty="0"/>
              <a:t>For such systems, security must also hold against </a:t>
            </a:r>
            <a:r>
              <a:rPr lang="en-US" dirty="0">
                <a:solidFill>
                  <a:srgbClr val="7030A0"/>
                </a:solidFill>
              </a:rPr>
              <a:t>“conspicuous” attacks.</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39</a:t>
            </a:fld>
            <a:endParaRPr lang="en-US" sz="1600" dirty="0"/>
          </a:p>
        </p:txBody>
      </p:sp>
      <p:grpSp>
        <p:nvGrpSpPr>
          <p:cNvPr id="5" name="Group 4">
            <a:extLst>
              <a:ext uri="{FF2B5EF4-FFF2-40B4-BE49-F238E27FC236}">
                <a16:creationId xmlns:a16="http://schemas.microsoft.com/office/drawing/2014/main" id="{61E1C195-D1A8-C345-BB4F-F51767B619F7}"/>
              </a:ext>
            </a:extLst>
          </p:cNvPr>
          <p:cNvGrpSpPr/>
          <p:nvPr/>
        </p:nvGrpSpPr>
        <p:grpSpPr>
          <a:xfrm>
            <a:off x="4491113" y="2039800"/>
            <a:ext cx="2936115" cy="2639107"/>
            <a:chOff x="4491113" y="2039800"/>
            <a:chExt cx="2936115" cy="2639107"/>
          </a:xfrm>
        </p:grpSpPr>
        <p:sp>
          <p:nvSpPr>
            <p:cNvPr id="17" name="TextBox 16">
              <a:extLst>
                <a:ext uri="{FF2B5EF4-FFF2-40B4-BE49-F238E27FC236}">
                  <a16:creationId xmlns:a16="http://schemas.microsoft.com/office/drawing/2014/main" id="{C1A18691-60F8-504B-897E-D14AEA13F3F7}"/>
                </a:ext>
              </a:extLst>
            </p:cNvPr>
            <p:cNvSpPr txBox="1"/>
            <p:nvPr/>
          </p:nvSpPr>
          <p:spPr>
            <a:xfrm>
              <a:off x="4976156" y="2039800"/>
              <a:ext cx="1966031" cy="461665"/>
            </a:xfrm>
            <a:prstGeom prst="rect">
              <a:avLst/>
            </a:prstGeom>
            <a:noFill/>
          </p:spPr>
          <p:txBody>
            <a:bodyPr wrap="square" rtlCol="0">
              <a:spAutoFit/>
            </a:bodyPr>
            <a:lstStyle/>
            <a:p>
              <a:pPr algn="ctr"/>
              <a:r>
                <a:rPr lang="en-US" sz="2400" b="1" dirty="0">
                  <a:solidFill>
                    <a:srgbClr val="0070C0"/>
                  </a:solidFill>
                </a:rPr>
                <a:t>self-driving</a:t>
              </a:r>
            </a:p>
          </p:txBody>
        </p:sp>
        <p:pic>
          <p:nvPicPr>
            <p:cNvPr id="27" name="Picture 2">
              <a:extLst>
                <a:ext uri="{FF2B5EF4-FFF2-40B4-BE49-F238E27FC236}">
                  <a16:creationId xmlns:a16="http://schemas.microsoft.com/office/drawing/2014/main" id="{8BE3762B-1B21-2743-B161-4CECD65346B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1113" y="2723965"/>
              <a:ext cx="2936115" cy="19549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212D5D91-5B7E-B149-A49C-2760AF61A7DC}"/>
              </a:ext>
            </a:extLst>
          </p:cNvPr>
          <p:cNvGrpSpPr/>
          <p:nvPr/>
        </p:nvGrpSpPr>
        <p:grpSpPr>
          <a:xfrm>
            <a:off x="463826" y="2046026"/>
            <a:ext cx="2730236" cy="3202703"/>
            <a:chOff x="463826" y="2046026"/>
            <a:chExt cx="2730236" cy="3202703"/>
          </a:xfrm>
        </p:grpSpPr>
        <p:sp>
          <p:nvSpPr>
            <p:cNvPr id="16" name="TextBox 15">
              <a:extLst>
                <a:ext uri="{FF2B5EF4-FFF2-40B4-BE49-F238E27FC236}">
                  <a16:creationId xmlns:a16="http://schemas.microsoft.com/office/drawing/2014/main" id="{93A19A4E-5A6F-034F-AB72-CA7BD3D7ECC4}"/>
                </a:ext>
              </a:extLst>
            </p:cNvPr>
            <p:cNvSpPr txBox="1"/>
            <p:nvPr/>
          </p:nvSpPr>
          <p:spPr>
            <a:xfrm>
              <a:off x="463826" y="2046026"/>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pic>
          <p:nvPicPr>
            <p:cNvPr id="35" name="Picture 2" descr="Facial Recognition Fooled at Airport Using Masks, Researchers Found">
              <a:extLst>
                <a:ext uri="{FF2B5EF4-FFF2-40B4-BE49-F238E27FC236}">
                  <a16:creationId xmlns:a16="http://schemas.microsoft.com/office/drawing/2014/main" id="{F3A52CC5-94E1-5144-ABE9-379E48FEB4B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650" y="2723965"/>
              <a:ext cx="2606588" cy="19549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0C83E08C-AD64-094A-A08F-9BDCB32A08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38263" y="4946539"/>
              <a:ext cx="972276" cy="3021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A8A80F4-EC08-DC4F-A27E-AF44BF6A5933}"/>
              </a:ext>
            </a:extLst>
          </p:cNvPr>
          <p:cNvGrpSpPr/>
          <p:nvPr/>
        </p:nvGrpSpPr>
        <p:grpSpPr>
          <a:xfrm>
            <a:off x="8072613" y="2063452"/>
            <a:ext cx="3659471" cy="2615454"/>
            <a:chOff x="8072613" y="2063452"/>
            <a:chExt cx="3659471" cy="2615454"/>
          </a:xfrm>
        </p:grpSpPr>
        <p:sp>
          <p:nvSpPr>
            <p:cNvPr id="18" name="TextBox 17">
              <a:extLst>
                <a:ext uri="{FF2B5EF4-FFF2-40B4-BE49-F238E27FC236}">
                  <a16:creationId xmlns:a16="http://schemas.microsoft.com/office/drawing/2014/main" id="{178D60FA-1F78-4749-B81E-04AA174963B7}"/>
                </a:ext>
              </a:extLst>
            </p:cNvPr>
            <p:cNvSpPr txBox="1"/>
            <p:nvPr/>
          </p:nvSpPr>
          <p:spPr>
            <a:xfrm>
              <a:off x="8718175" y="2063452"/>
              <a:ext cx="2563522" cy="461665"/>
            </a:xfrm>
            <a:prstGeom prst="rect">
              <a:avLst/>
            </a:prstGeom>
            <a:noFill/>
          </p:spPr>
          <p:txBody>
            <a:bodyPr wrap="none" rtlCol="0">
              <a:spAutoFit/>
            </a:bodyPr>
            <a:lstStyle/>
            <a:p>
              <a:pPr algn="ctr"/>
              <a:r>
                <a:rPr lang="en-US" sz="2400" b="1" dirty="0">
                  <a:solidFill>
                    <a:srgbClr val="0070C0"/>
                  </a:solidFill>
                </a:rPr>
                <a:t>voice assistants</a:t>
              </a:r>
            </a:p>
          </p:txBody>
        </p:sp>
        <p:pic>
          <p:nvPicPr>
            <p:cNvPr id="40" name="Picture 6" descr="Free Tv Clipart Transparent, Download Free Clip Art, Free Clip Art on  Clipart Library">
              <a:extLst>
                <a:ext uri="{FF2B5EF4-FFF2-40B4-BE49-F238E27FC236}">
                  <a16:creationId xmlns:a16="http://schemas.microsoft.com/office/drawing/2014/main" id="{16118BED-A64E-8B4C-BA75-F738271215B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28144" y="2574966"/>
              <a:ext cx="2103940" cy="21039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Eric Cartman - Wikipedia">
              <a:extLst>
                <a:ext uri="{FF2B5EF4-FFF2-40B4-BE49-F238E27FC236}">
                  <a16:creationId xmlns:a16="http://schemas.microsoft.com/office/drawing/2014/main" id="{1992A7A9-B0B5-F84E-8C10-382C5C8A50E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50196" y="3429000"/>
              <a:ext cx="1030710" cy="94638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ular Callout 41">
              <a:extLst>
                <a:ext uri="{FF2B5EF4-FFF2-40B4-BE49-F238E27FC236}">
                  <a16:creationId xmlns:a16="http://schemas.microsoft.com/office/drawing/2014/main" id="{CCF87102-C71C-F34E-8839-F8B65C607CE6}"/>
                </a:ext>
              </a:extLst>
            </p:cNvPr>
            <p:cNvSpPr/>
            <p:nvPr/>
          </p:nvSpPr>
          <p:spPr>
            <a:xfrm>
              <a:off x="8072613" y="2706153"/>
              <a:ext cx="1824722" cy="1483794"/>
            </a:xfrm>
            <a:prstGeom prst="wedgeRectCallout">
              <a:avLst>
                <a:gd name="adj1" fmla="val 62991"/>
                <a:gd name="adj2" fmla="val 2170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Alexa, set alarm for 7am!</a:t>
              </a:r>
              <a:endParaRPr lang="en-US" sz="2400" dirty="0">
                <a:solidFill>
                  <a:srgbClr val="FF0000"/>
                </a:solidFill>
              </a:endParaRPr>
            </a:p>
          </p:txBody>
        </p:sp>
      </p:grpSp>
      <p:sp>
        <p:nvSpPr>
          <p:cNvPr id="19" name="TextBox 18">
            <a:extLst>
              <a:ext uri="{FF2B5EF4-FFF2-40B4-BE49-F238E27FC236}">
                <a16:creationId xmlns:a16="http://schemas.microsoft.com/office/drawing/2014/main" id="{94D99790-028C-3642-B4D4-63920CB7453F}"/>
              </a:ext>
            </a:extLst>
          </p:cNvPr>
          <p:cNvSpPr txBox="1"/>
          <p:nvPr/>
        </p:nvSpPr>
        <p:spPr>
          <a:xfrm>
            <a:off x="5122705" y="4897579"/>
            <a:ext cx="1672930" cy="400110"/>
          </a:xfrm>
          <a:prstGeom prst="rect">
            <a:avLst/>
          </a:prstGeom>
          <a:noFill/>
        </p:spPr>
        <p:txBody>
          <a:bodyPr wrap="square" rtlCol="0">
            <a:spAutoFit/>
          </a:bodyPr>
          <a:lstStyle/>
          <a:p>
            <a:pPr algn="ctr"/>
            <a:r>
              <a:rPr lang="en-US" sz="2000" i="1" dirty="0">
                <a:solidFill>
                  <a:schemeClr val="bg1">
                    <a:lumMod val="50000"/>
                  </a:schemeClr>
                </a:solidFill>
              </a:rPr>
              <a:t>Olsson 2019</a:t>
            </a:r>
          </a:p>
        </p:txBody>
      </p:sp>
    </p:spTree>
    <p:extLst>
      <p:ext uri="{BB962C8B-B14F-4D97-AF65-F5344CB8AC3E}">
        <p14:creationId xmlns:p14="http://schemas.microsoft.com/office/powerpoint/2010/main" val="857818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p:txBody>
          <a:bodyPr>
            <a:normAutofit/>
          </a:bodyPr>
          <a:lstStyle/>
          <a:p>
            <a:r>
              <a:rPr lang="en-US" dirty="0"/>
              <a:t>Machine learning can also fail disastrously.</a:t>
            </a:r>
            <a:endParaRPr lang="en-US" b="1" dirty="0"/>
          </a:p>
        </p:txBody>
      </p:sp>
      <p:sp>
        <p:nvSpPr>
          <p:cNvPr id="4" name="Slide Number Placeholder 3">
            <a:extLst>
              <a:ext uri="{FF2B5EF4-FFF2-40B4-BE49-F238E27FC236}">
                <a16:creationId xmlns:a16="http://schemas.microsoft.com/office/drawing/2014/main" id="{7E132C10-2AF5-D74B-A0D0-18B359646B9F}"/>
              </a:ext>
            </a:extLst>
          </p:cNvPr>
          <p:cNvSpPr>
            <a:spLocks noGrp="1"/>
          </p:cNvSpPr>
          <p:nvPr>
            <p:ph type="sldNum" sz="quarter" idx="12"/>
          </p:nvPr>
        </p:nvSpPr>
        <p:spPr/>
        <p:txBody>
          <a:bodyPr/>
          <a:lstStyle/>
          <a:p>
            <a:fld id="{BBDB7499-F370-8348-83C5-507685BB046D}" type="slidenum">
              <a:rPr lang="en-US" smtClean="0"/>
              <a:pPr/>
              <a:t>4</a:t>
            </a:fld>
            <a:endParaRPr lang="en-US" sz="1600" dirty="0"/>
          </a:p>
        </p:txBody>
      </p:sp>
      <p:sp>
        <p:nvSpPr>
          <p:cNvPr id="30" name="Content Placeholder 2">
            <a:extLst>
              <a:ext uri="{FF2B5EF4-FFF2-40B4-BE49-F238E27FC236}">
                <a16:creationId xmlns:a16="http://schemas.microsoft.com/office/drawing/2014/main" id="{B03F6643-E496-5B44-8371-C331908A14D2}"/>
              </a:ext>
            </a:extLst>
          </p:cNvPr>
          <p:cNvSpPr>
            <a:spLocks noGrp="1"/>
          </p:cNvSpPr>
          <p:nvPr>
            <p:ph idx="1"/>
          </p:nvPr>
        </p:nvSpPr>
        <p:spPr>
          <a:xfrm>
            <a:off x="463826" y="1635127"/>
            <a:ext cx="11532623" cy="4643102"/>
          </a:xfrm>
        </p:spPr>
        <p:txBody>
          <a:bodyPr>
            <a:normAutofit/>
          </a:bodyPr>
          <a:lstStyle/>
          <a:p>
            <a:pPr marL="0" indent="0">
              <a:buNone/>
            </a:pPr>
            <a:endParaRPr lang="en-US" dirty="0"/>
          </a:p>
          <a:p>
            <a:pPr marL="0" indent="0">
              <a:buNone/>
            </a:pPr>
            <a:r>
              <a:rPr lang="en-US" b="1" dirty="0">
                <a:solidFill>
                  <a:srgbClr val="7030A0"/>
                </a:solidFill>
              </a:rPr>
              <a:t>Critical mistakes...</a:t>
            </a:r>
          </a:p>
          <a:p>
            <a:pPr marL="0" indent="0">
              <a:buNone/>
            </a:pPr>
            <a:endParaRPr lang="en-US" dirty="0"/>
          </a:p>
          <a:p>
            <a:pPr marL="0" indent="0">
              <a:buNone/>
            </a:pPr>
            <a:endParaRPr lang="en-US" dirty="0"/>
          </a:p>
          <a:p>
            <a:pPr marL="0" indent="0">
              <a:buNone/>
            </a:pPr>
            <a:endParaRPr lang="en-US" dirty="0"/>
          </a:p>
        </p:txBody>
      </p:sp>
      <p:grpSp>
        <p:nvGrpSpPr>
          <p:cNvPr id="32" name="Group 31">
            <a:extLst>
              <a:ext uri="{FF2B5EF4-FFF2-40B4-BE49-F238E27FC236}">
                <a16:creationId xmlns:a16="http://schemas.microsoft.com/office/drawing/2014/main" id="{6AD57ECB-9B11-2745-BD24-D49816764282}"/>
              </a:ext>
            </a:extLst>
          </p:cNvPr>
          <p:cNvGrpSpPr>
            <a:grpSpLocks noChangeAspect="1"/>
          </p:cNvGrpSpPr>
          <p:nvPr/>
        </p:nvGrpSpPr>
        <p:grpSpPr>
          <a:xfrm>
            <a:off x="5599134" y="1900455"/>
            <a:ext cx="6063320" cy="1246000"/>
            <a:chOff x="5236352" y="5867847"/>
            <a:chExt cx="4716838" cy="969301"/>
          </a:xfrm>
        </p:grpSpPr>
        <p:grpSp>
          <p:nvGrpSpPr>
            <p:cNvPr id="33" name="Group 32">
              <a:extLst>
                <a:ext uri="{FF2B5EF4-FFF2-40B4-BE49-F238E27FC236}">
                  <a16:creationId xmlns:a16="http://schemas.microsoft.com/office/drawing/2014/main" id="{C9C8E8D8-17ED-9745-AD76-C03621D2C306}"/>
                </a:ext>
              </a:extLst>
            </p:cNvPr>
            <p:cNvGrpSpPr/>
            <p:nvPr/>
          </p:nvGrpSpPr>
          <p:grpSpPr>
            <a:xfrm>
              <a:off x="5236352" y="5867847"/>
              <a:ext cx="4716838" cy="969301"/>
              <a:chOff x="4536515" y="5382250"/>
              <a:chExt cx="4716838" cy="969301"/>
            </a:xfrm>
          </p:grpSpPr>
          <p:sp>
            <p:nvSpPr>
              <p:cNvPr id="35" name="Rectangle 34">
                <a:extLst>
                  <a:ext uri="{FF2B5EF4-FFF2-40B4-BE49-F238E27FC236}">
                    <a16:creationId xmlns:a16="http://schemas.microsoft.com/office/drawing/2014/main" id="{22BCE628-289D-4745-923A-F31909AFB378}"/>
                  </a:ext>
                </a:extLst>
              </p:cNvPr>
              <p:cNvSpPr/>
              <p:nvPr/>
            </p:nvSpPr>
            <p:spPr>
              <a:xfrm>
                <a:off x="4536515" y="5382250"/>
                <a:ext cx="4716838" cy="969301"/>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11A1868-693A-1244-86C5-54FCDA66F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2358" y="5681291"/>
                <a:ext cx="4535186" cy="622924"/>
              </a:xfrm>
              <a:prstGeom prst="rect">
                <a:avLst/>
              </a:prstGeom>
              <a:solidFill>
                <a:schemeClr val="bg1"/>
              </a:solidFill>
            </p:spPr>
          </p:pic>
        </p:grpSp>
        <p:pic>
          <p:nvPicPr>
            <p:cNvPr id="34" name="Picture 8" descr="The Guardian – Logos Download">
              <a:extLst>
                <a:ext uri="{FF2B5EF4-FFF2-40B4-BE49-F238E27FC236}">
                  <a16:creationId xmlns:a16="http://schemas.microsoft.com/office/drawing/2014/main" id="{891FE2F1-7F5B-F248-BE33-83C869B016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5940" y="5909582"/>
              <a:ext cx="1577699" cy="27774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Column: Self-driving car deaths raise the question: Is society ready for us  to take our hands off the wheel? - Los Angeles Times">
            <a:extLst>
              <a:ext uri="{FF2B5EF4-FFF2-40B4-BE49-F238E27FC236}">
                <a16:creationId xmlns:a16="http://schemas.microsoft.com/office/drawing/2014/main" id="{4F608116-053E-4648-91FC-E110D6FA692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42243" y="3390767"/>
            <a:ext cx="5164289" cy="29015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27866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22B5-AFD5-474F-B5E5-4B15CBF3173A}"/>
              </a:ext>
            </a:extLst>
          </p:cNvPr>
          <p:cNvSpPr>
            <a:spLocks noGrp="1"/>
          </p:cNvSpPr>
          <p:nvPr>
            <p:ph type="title"/>
          </p:nvPr>
        </p:nvSpPr>
        <p:spPr/>
        <p:txBody>
          <a:bodyPr>
            <a:normAutofit/>
          </a:bodyPr>
          <a:lstStyle/>
          <a:p>
            <a:r>
              <a:rPr lang="en-US" dirty="0"/>
              <a:t>For such systems, security must also hold against </a:t>
            </a:r>
            <a:r>
              <a:rPr lang="en-US" dirty="0">
                <a:solidFill>
                  <a:srgbClr val="7030A0"/>
                </a:solidFill>
              </a:rPr>
              <a:t>“conspicuous” attacks.</a:t>
            </a:r>
          </a:p>
        </p:txBody>
      </p:sp>
      <p:sp>
        <p:nvSpPr>
          <p:cNvPr id="4" name="Slide Number Placeholder 3">
            <a:extLst>
              <a:ext uri="{FF2B5EF4-FFF2-40B4-BE49-F238E27FC236}">
                <a16:creationId xmlns:a16="http://schemas.microsoft.com/office/drawing/2014/main" id="{96B9FC5E-97F4-4E45-9198-34DA0145191D}"/>
              </a:ext>
            </a:extLst>
          </p:cNvPr>
          <p:cNvSpPr>
            <a:spLocks noGrp="1"/>
          </p:cNvSpPr>
          <p:nvPr>
            <p:ph type="sldNum" sz="quarter" idx="12"/>
          </p:nvPr>
        </p:nvSpPr>
        <p:spPr/>
        <p:txBody>
          <a:bodyPr/>
          <a:lstStyle/>
          <a:p>
            <a:fld id="{BBDB7499-F370-8348-83C5-507685BB046D}" type="slidenum">
              <a:rPr lang="en-US" smtClean="0"/>
              <a:pPr/>
              <a:t>40</a:t>
            </a:fld>
            <a:endParaRPr lang="en-US" sz="1600" dirty="0"/>
          </a:p>
        </p:txBody>
      </p:sp>
      <p:sp>
        <p:nvSpPr>
          <p:cNvPr id="16" name="TextBox 15">
            <a:extLst>
              <a:ext uri="{FF2B5EF4-FFF2-40B4-BE49-F238E27FC236}">
                <a16:creationId xmlns:a16="http://schemas.microsoft.com/office/drawing/2014/main" id="{93A19A4E-5A6F-034F-AB72-CA7BD3D7ECC4}"/>
              </a:ext>
            </a:extLst>
          </p:cNvPr>
          <p:cNvSpPr txBox="1"/>
          <p:nvPr/>
        </p:nvSpPr>
        <p:spPr>
          <a:xfrm>
            <a:off x="463826" y="2046026"/>
            <a:ext cx="2730236" cy="461665"/>
          </a:xfrm>
          <a:prstGeom prst="rect">
            <a:avLst/>
          </a:prstGeom>
          <a:noFill/>
        </p:spPr>
        <p:txBody>
          <a:bodyPr wrap="none" rtlCol="0">
            <a:spAutoFit/>
          </a:bodyPr>
          <a:lstStyle/>
          <a:p>
            <a:pPr algn="ctr"/>
            <a:r>
              <a:rPr lang="en-US" sz="2400" b="1" dirty="0">
                <a:solidFill>
                  <a:srgbClr val="0070C0"/>
                </a:solidFill>
              </a:rPr>
              <a:t>facial recognition</a:t>
            </a:r>
          </a:p>
        </p:txBody>
      </p:sp>
      <p:sp>
        <p:nvSpPr>
          <p:cNvPr id="17" name="TextBox 16">
            <a:extLst>
              <a:ext uri="{FF2B5EF4-FFF2-40B4-BE49-F238E27FC236}">
                <a16:creationId xmlns:a16="http://schemas.microsoft.com/office/drawing/2014/main" id="{C1A18691-60F8-504B-897E-D14AEA13F3F7}"/>
              </a:ext>
            </a:extLst>
          </p:cNvPr>
          <p:cNvSpPr txBox="1"/>
          <p:nvPr/>
        </p:nvSpPr>
        <p:spPr>
          <a:xfrm>
            <a:off x="4976156" y="2039800"/>
            <a:ext cx="1966031" cy="461665"/>
          </a:xfrm>
          <a:prstGeom prst="rect">
            <a:avLst/>
          </a:prstGeom>
          <a:noFill/>
        </p:spPr>
        <p:txBody>
          <a:bodyPr wrap="square" rtlCol="0">
            <a:spAutoFit/>
          </a:bodyPr>
          <a:lstStyle/>
          <a:p>
            <a:pPr algn="ctr"/>
            <a:r>
              <a:rPr lang="en-US" sz="2400" b="1" dirty="0">
                <a:solidFill>
                  <a:srgbClr val="0070C0"/>
                </a:solidFill>
              </a:rPr>
              <a:t>self-driving</a:t>
            </a:r>
          </a:p>
        </p:txBody>
      </p:sp>
      <p:sp>
        <p:nvSpPr>
          <p:cNvPr id="18" name="TextBox 17">
            <a:extLst>
              <a:ext uri="{FF2B5EF4-FFF2-40B4-BE49-F238E27FC236}">
                <a16:creationId xmlns:a16="http://schemas.microsoft.com/office/drawing/2014/main" id="{178D60FA-1F78-4749-B81E-04AA174963B7}"/>
              </a:ext>
            </a:extLst>
          </p:cNvPr>
          <p:cNvSpPr txBox="1"/>
          <p:nvPr/>
        </p:nvSpPr>
        <p:spPr>
          <a:xfrm>
            <a:off x="8718175" y="2063452"/>
            <a:ext cx="2563522" cy="461665"/>
          </a:xfrm>
          <a:prstGeom prst="rect">
            <a:avLst/>
          </a:prstGeom>
          <a:noFill/>
        </p:spPr>
        <p:txBody>
          <a:bodyPr wrap="none" rtlCol="0">
            <a:spAutoFit/>
          </a:bodyPr>
          <a:lstStyle/>
          <a:p>
            <a:pPr algn="ctr"/>
            <a:r>
              <a:rPr lang="en-US" sz="2400" b="1" dirty="0">
                <a:solidFill>
                  <a:srgbClr val="0070C0"/>
                </a:solidFill>
              </a:rPr>
              <a:t>voice assistants</a:t>
            </a:r>
          </a:p>
        </p:txBody>
      </p:sp>
      <p:pic>
        <p:nvPicPr>
          <p:cNvPr id="27" name="Picture 2">
            <a:extLst>
              <a:ext uri="{FF2B5EF4-FFF2-40B4-BE49-F238E27FC236}">
                <a16:creationId xmlns:a16="http://schemas.microsoft.com/office/drawing/2014/main" id="{8BE3762B-1B21-2743-B161-4CECD65346B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1112" y="2723964"/>
            <a:ext cx="2936115" cy="19549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007DBFE-48B7-C043-A93D-5B42434B4E80}"/>
              </a:ext>
            </a:extLst>
          </p:cNvPr>
          <p:cNvSpPr txBox="1"/>
          <p:nvPr/>
        </p:nvSpPr>
        <p:spPr>
          <a:xfrm>
            <a:off x="5122705" y="4897579"/>
            <a:ext cx="1672930" cy="400110"/>
          </a:xfrm>
          <a:prstGeom prst="rect">
            <a:avLst/>
          </a:prstGeom>
          <a:noFill/>
        </p:spPr>
        <p:txBody>
          <a:bodyPr wrap="square" rtlCol="0">
            <a:spAutoFit/>
          </a:bodyPr>
          <a:lstStyle/>
          <a:p>
            <a:pPr algn="ctr"/>
            <a:r>
              <a:rPr lang="en-US" sz="2000" i="1" dirty="0">
                <a:solidFill>
                  <a:schemeClr val="bg1">
                    <a:lumMod val="50000"/>
                  </a:schemeClr>
                </a:solidFill>
              </a:rPr>
              <a:t>Olsson 2019</a:t>
            </a:r>
          </a:p>
        </p:txBody>
      </p:sp>
      <p:pic>
        <p:nvPicPr>
          <p:cNvPr id="35" name="Picture 2" descr="Facial Recognition Fooled at Airport Using Masks, Researchers Found">
            <a:extLst>
              <a:ext uri="{FF2B5EF4-FFF2-40B4-BE49-F238E27FC236}">
                <a16:creationId xmlns:a16="http://schemas.microsoft.com/office/drawing/2014/main" id="{F3A52CC5-94E1-5144-ABE9-379E48FEB4B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650" y="2723965"/>
            <a:ext cx="2606588" cy="19549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0C83E08C-AD64-094A-A08F-9BDCB32A08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38263" y="4946539"/>
            <a:ext cx="972276" cy="3021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Free Tv Clipart Transparent, Download Free Clip Art, Free Clip Art on  Clipart Library">
            <a:extLst>
              <a:ext uri="{FF2B5EF4-FFF2-40B4-BE49-F238E27FC236}">
                <a16:creationId xmlns:a16="http://schemas.microsoft.com/office/drawing/2014/main" id="{16118BED-A64E-8B4C-BA75-F738271215B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28144" y="2574966"/>
            <a:ext cx="2103940" cy="21039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Eric Cartman - Wikipedia">
            <a:extLst>
              <a:ext uri="{FF2B5EF4-FFF2-40B4-BE49-F238E27FC236}">
                <a16:creationId xmlns:a16="http://schemas.microsoft.com/office/drawing/2014/main" id="{1992A7A9-B0B5-F84E-8C10-382C5C8A50E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50196" y="3429000"/>
            <a:ext cx="1030710" cy="94638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ular Callout 41">
            <a:extLst>
              <a:ext uri="{FF2B5EF4-FFF2-40B4-BE49-F238E27FC236}">
                <a16:creationId xmlns:a16="http://schemas.microsoft.com/office/drawing/2014/main" id="{CCF87102-C71C-F34E-8839-F8B65C607CE6}"/>
              </a:ext>
            </a:extLst>
          </p:cNvPr>
          <p:cNvSpPr/>
          <p:nvPr/>
        </p:nvSpPr>
        <p:spPr>
          <a:xfrm>
            <a:off x="8072613" y="2706153"/>
            <a:ext cx="1824722" cy="1483794"/>
          </a:xfrm>
          <a:prstGeom prst="wedgeRectCallout">
            <a:avLst>
              <a:gd name="adj1" fmla="val 62991"/>
              <a:gd name="adj2" fmla="val 2170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Alexa, set alarm for 7am!</a:t>
            </a:r>
            <a:endParaRPr lang="en-US" sz="2400" dirty="0">
              <a:solidFill>
                <a:srgbClr val="FF0000"/>
              </a:solidFill>
            </a:endParaRPr>
          </a:p>
        </p:txBody>
      </p:sp>
      <p:sp>
        <p:nvSpPr>
          <p:cNvPr id="49" name="Rounded Rectangle 48">
            <a:extLst>
              <a:ext uri="{FF2B5EF4-FFF2-40B4-BE49-F238E27FC236}">
                <a16:creationId xmlns:a16="http://schemas.microsoft.com/office/drawing/2014/main" id="{4D7CE39D-3E4F-5A44-81E2-25EFB44C99F6}"/>
              </a:ext>
            </a:extLst>
          </p:cNvPr>
          <p:cNvSpPr/>
          <p:nvPr/>
        </p:nvSpPr>
        <p:spPr>
          <a:xfrm>
            <a:off x="525650" y="5418441"/>
            <a:ext cx="10756047" cy="10837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Content blocking is the only application where “small” perturbations are </a:t>
            </a:r>
            <a:r>
              <a:rPr lang="en-US" sz="3200" b="1" i="1" dirty="0"/>
              <a:t>necessary </a:t>
            </a:r>
            <a:r>
              <a:rPr lang="en-US" sz="3200" dirty="0"/>
              <a:t>for a successful attack.</a:t>
            </a:r>
          </a:p>
        </p:txBody>
      </p:sp>
    </p:spTree>
    <p:extLst>
      <p:ext uri="{BB962C8B-B14F-4D97-AF65-F5344CB8AC3E}">
        <p14:creationId xmlns:p14="http://schemas.microsoft.com/office/powerpoint/2010/main" val="4144185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bg1"/>
                </a:solidFill>
              </a:rPr>
              <a:t> Adversarial examples for online content blockers</a:t>
            </a:r>
          </a:p>
          <a:p>
            <a:pPr lvl="1">
              <a:buFont typeface="Wingdings" pitchFamily="2" charset="2"/>
              <a:buChar char="Ø"/>
            </a:pPr>
            <a:r>
              <a:rPr lang="en-US" dirty="0">
                <a:solidFill>
                  <a:schemeClr val="accent5">
                    <a:lumMod val="60000"/>
                    <a:lumOff val="40000"/>
                  </a:schemeClr>
                </a:solidFill>
              </a:rPr>
              <a:t> What’s the threat model?</a:t>
            </a:r>
          </a:p>
          <a:p>
            <a:pPr lvl="1">
              <a:buFont typeface="Wingdings" pitchFamily="2" charset="2"/>
              <a:buChar char="Ø"/>
            </a:pPr>
            <a:r>
              <a:rPr lang="en-US" dirty="0">
                <a:solidFill>
                  <a:schemeClr val="bg1"/>
                </a:solidFill>
              </a:rPr>
              <a:t> Limitations of current defenses</a:t>
            </a:r>
          </a:p>
          <a:p>
            <a:pPr lvl="1">
              <a:buFont typeface="Wingdings" pitchFamily="2" charset="2"/>
              <a:buChar char="Ø"/>
            </a:pPr>
            <a:r>
              <a:rPr lang="en-US" dirty="0">
                <a:solidFill>
                  <a:schemeClr val="bg1"/>
                </a:solidFill>
              </a:rPr>
              <a:t> Industry impact</a:t>
            </a:r>
          </a:p>
          <a:p>
            <a:r>
              <a:rPr lang="en-US" dirty="0">
                <a:solidFill>
                  <a:schemeClr val="bg1"/>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7499-F370-8348-83C5-507685BB046D}" type="slidenum">
              <a:rPr kumimoji="0" lang="en-US" sz="16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92576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bg1"/>
                </a:solidFill>
              </a:rPr>
              <a:t> Adversarial examples for online content blockers</a:t>
            </a:r>
          </a:p>
          <a:p>
            <a:pPr lvl="1">
              <a:buFont typeface="Wingdings" pitchFamily="2" charset="2"/>
              <a:buChar char="Ø"/>
            </a:pPr>
            <a:r>
              <a:rPr lang="en-US" dirty="0">
                <a:solidFill>
                  <a:schemeClr val="bg1"/>
                </a:solidFill>
              </a:rPr>
              <a:t> What’s the threat model?</a:t>
            </a:r>
          </a:p>
          <a:p>
            <a:pPr lvl="1">
              <a:buFont typeface="Wingdings" pitchFamily="2" charset="2"/>
              <a:buChar char="Ø"/>
            </a:pPr>
            <a:r>
              <a:rPr lang="en-US" dirty="0">
                <a:solidFill>
                  <a:schemeClr val="accent5">
                    <a:lumMod val="60000"/>
                    <a:lumOff val="40000"/>
                  </a:schemeClr>
                </a:solidFill>
              </a:rPr>
              <a:t> Limitations of current defenses</a:t>
            </a:r>
          </a:p>
          <a:p>
            <a:pPr lvl="1">
              <a:buFont typeface="Wingdings" pitchFamily="2" charset="2"/>
              <a:buChar char="Ø"/>
            </a:pPr>
            <a:r>
              <a:rPr lang="en-US" dirty="0">
                <a:solidFill>
                  <a:schemeClr val="bg1"/>
                </a:solidFill>
              </a:rPr>
              <a:t> Industry impact</a:t>
            </a:r>
            <a:endParaRPr lang="en-US" dirty="0">
              <a:solidFill>
                <a:schemeClr val="accent5">
                  <a:lumMod val="60000"/>
                  <a:lumOff val="40000"/>
                </a:schemeClr>
              </a:solidFill>
            </a:endParaRPr>
          </a:p>
          <a:p>
            <a:r>
              <a:rPr lang="en-US" dirty="0">
                <a:solidFill>
                  <a:schemeClr val="bg1"/>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7499-F370-8348-83C5-507685BB046D}" type="slidenum">
              <a:rPr kumimoji="0" lang="en-US" sz="16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7001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6A053-8AE7-944B-87BA-6BC0B0BB0E64}"/>
              </a:ext>
            </a:extLst>
          </p:cNvPr>
          <p:cNvSpPr>
            <a:spLocks noGrp="1"/>
          </p:cNvSpPr>
          <p:nvPr>
            <p:ph type="title"/>
          </p:nvPr>
        </p:nvSpPr>
        <p:spPr/>
        <p:txBody>
          <a:bodyPr/>
          <a:lstStyle/>
          <a:p>
            <a:r>
              <a:rPr lang="en-US" dirty="0"/>
              <a:t>Can we build a </a:t>
            </a:r>
            <a:r>
              <a:rPr lang="en-US" i="1" dirty="0">
                <a:solidFill>
                  <a:srgbClr val="7030A0"/>
                </a:solidFill>
              </a:rPr>
              <a:t>robust</a:t>
            </a:r>
            <a:r>
              <a:rPr lang="en-US" dirty="0"/>
              <a:t> ML model?</a:t>
            </a:r>
          </a:p>
        </p:txBody>
      </p:sp>
      <p:sp>
        <p:nvSpPr>
          <p:cNvPr id="3" name="Content Placeholder 2">
            <a:extLst>
              <a:ext uri="{FF2B5EF4-FFF2-40B4-BE49-F238E27FC236}">
                <a16:creationId xmlns:a16="http://schemas.microsoft.com/office/drawing/2014/main" id="{85D82B1A-F8A5-2A46-89A0-493F4D70DCA1}"/>
              </a:ext>
            </a:extLst>
          </p:cNvPr>
          <p:cNvSpPr>
            <a:spLocks noGrp="1"/>
          </p:cNvSpPr>
          <p:nvPr>
            <p:ph idx="1"/>
          </p:nvPr>
        </p:nvSpPr>
        <p:spPr>
          <a:xfrm>
            <a:off x="463825" y="1825624"/>
            <a:ext cx="11264349" cy="4530725"/>
          </a:xfrm>
        </p:spPr>
        <p:txBody>
          <a:bodyPr>
            <a:normAutofit/>
          </a:bodyPr>
          <a:lstStyle/>
          <a:p>
            <a:pPr marL="0" indent="0">
              <a:spcBef>
                <a:spcPts val="400"/>
              </a:spcBef>
              <a:buNone/>
            </a:pPr>
            <a:r>
              <a:rPr lang="en-US" dirty="0">
                <a:solidFill>
                  <a:srgbClr val="00B050"/>
                </a:solidFill>
              </a:rPr>
              <a:t>“Yes”, </a:t>
            </a:r>
            <a:r>
              <a:rPr lang="en-US" sz="3600" dirty="0">
                <a:solidFill>
                  <a:schemeClr val="accent2">
                    <a:lumMod val="75000"/>
                  </a:schemeClr>
                </a:solidFill>
              </a:rPr>
              <a:t>but only in a very restrictive “toy” setting,</a:t>
            </a:r>
            <a:br>
              <a:rPr lang="en-US" sz="3600" dirty="0">
                <a:solidFill>
                  <a:schemeClr val="accent2">
                    <a:lumMod val="75000"/>
                  </a:schemeClr>
                </a:solidFill>
              </a:rPr>
            </a:br>
            <a:r>
              <a:rPr lang="en-US" sz="3600" dirty="0">
                <a:solidFill>
                  <a:schemeClr val="accent2">
                    <a:lumMod val="75000"/>
                  </a:schemeClr>
                </a:solidFill>
              </a:rPr>
              <a:t>	    </a:t>
            </a:r>
            <a:r>
              <a:rPr lang="en-US" sz="3200" dirty="0">
                <a:solidFill>
                  <a:schemeClr val="accent3">
                    <a:lumMod val="75000"/>
                  </a:schemeClr>
                </a:solidFill>
              </a:rPr>
              <a:t>that has little relevance for practical attacks,</a:t>
            </a:r>
            <a:br>
              <a:rPr lang="en-US" sz="3200" dirty="0">
                <a:solidFill>
                  <a:schemeClr val="accent3">
                    <a:lumMod val="75000"/>
                  </a:schemeClr>
                </a:solidFill>
              </a:rPr>
            </a:br>
            <a:r>
              <a:rPr lang="en-US" sz="3600" dirty="0">
                <a:solidFill>
                  <a:schemeClr val="accent3">
                    <a:lumMod val="75000"/>
                  </a:schemeClr>
                </a:solidFill>
              </a:rPr>
              <a:t>	    </a:t>
            </a:r>
            <a:r>
              <a:rPr lang="en-US" sz="2800" dirty="0">
                <a:solidFill>
                  <a:schemeClr val="accent6"/>
                </a:solidFill>
              </a:rPr>
              <a:t>and the best defense only works &lt;50% of the time,</a:t>
            </a:r>
            <a:br>
              <a:rPr lang="en-US" sz="2800" dirty="0">
                <a:solidFill>
                  <a:schemeClr val="accent6"/>
                </a:solidFill>
              </a:rPr>
            </a:br>
            <a:r>
              <a:rPr lang="en-US" sz="3600" dirty="0">
                <a:solidFill>
                  <a:schemeClr val="accent6"/>
                </a:solidFill>
              </a:rPr>
              <a:t>	    </a:t>
            </a:r>
            <a:r>
              <a:rPr lang="en-US" sz="2400" dirty="0">
                <a:solidFill>
                  <a:srgbClr val="FF0000"/>
                </a:solidFill>
              </a:rPr>
              <a:t>and most defenses don’t work at all.</a:t>
            </a:r>
          </a:p>
          <a:p>
            <a:pPr marL="0" indent="0">
              <a:spcBef>
                <a:spcPts val="400"/>
              </a:spcBef>
              <a:buNone/>
            </a:pPr>
            <a:br>
              <a:rPr lang="en-US" sz="2800" dirty="0">
                <a:solidFill>
                  <a:srgbClr val="00B050"/>
                </a:solidFill>
              </a:rPr>
            </a:br>
            <a:endParaRPr lang="en-US" sz="2000" dirty="0">
              <a:solidFill>
                <a:srgbClr val="FF0000"/>
              </a:solidFill>
            </a:endParaRPr>
          </a:p>
          <a:p>
            <a:pPr marL="0" indent="0">
              <a:spcBef>
                <a:spcPts val="400"/>
              </a:spcBef>
              <a:buNone/>
            </a:pPr>
            <a:r>
              <a:rPr lang="en-US" b="1" dirty="0"/>
              <a:t>Short answer: 	</a:t>
            </a:r>
            <a:r>
              <a:rPr lang="en-US" b="1" dirty="0">
                <a:solidFill>
                  <a:srgbClr val="FF0000"/>
                </a:solidFill>
              </a:rPr>
              <a:t>No!</a:t>
            </a:r>
          </a:p>
          <a:p>
            <a:pPr marL="0" indent="0">
              <a:spcBef>
                <a:spcPts val="400"/>
              </a:spcBef>
              <a:buNone/>
            </a:pPr>
            <a:endParaRPr lang="en-US" sz="2000" dirty="0">
              <a:solidFill>
                <a:srgbClr val="FF0000"/>
              </a:solidFill>
            </a:endParaRPr>
          </a:p>
        </p:txBody>
      </p:sp>
      <p:sp>
        <p:nvSpPr>
          <p:cNvPr id="4" name="Slide Number Placeholder 3">
            <a:extLst>
              <a:ext uri="{FF2B5EF4-FFF2-40B4-BE49-F238E27FC236}">
                <a16:creationId xmlns:a16="http://schemas.microsoft.com/office/drawing/2014/main" id="{B8973B0D-7C61-1644-B847-95626678D834}"/>
              </a:ext>
            </a:extLst>
          </p:cNvPr>
          <p:cNvSpPr>
            <a:spLocks noGrp="1"/>
          </p:cNvSpPr>
          <p:nvPr>
            <p:ph type="sldNum" sz="quarter" idx="12"/>
          </p:nvPr>
        </p:nvSpPr>
        <p:spPr/>
        <p:txBody>
          <a:bodyPr/>
          <a:lstStyle/>
          <a:p>
            <a:fld id="{BBDB7499-F370-8348-83C5-507685BB046D}" type="slidenum">
              <a:rPr lang="en-US" smtClean="0"/>
              <a:pPr/>
              <a:t>43</a:t>
            </a:fld>
            <a:endParaRPr lang="en-US" sz="1600" dirty="0"/>
          </a:p>
        </p:txBody>
      </p:sp>
    </p:spTree>
    <p:extLst>
      <p:ext uri="{BB962C8B-B14F-4D97-AF65-F5344CB8AC3E}">
        <p14:creationId xmlns:p14="http://schemas.microsoft.com/office/powerpoint/2010/main" val="28176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7405-283E-C347-A09F-1D3C48F365B7}"/>
              </a:ext>
            </a:extLst>
          </p:cNvPr>
          <p:cNvSpPr>
            <a:spLocks noGrp="1"/>
          </p:cNvSpPr>
          <p:nvPr>
            <p:ph type="title"/>
          </p:nvPr>
        </p:nvSpPr>
        <p:spPr/>
        <p:txBody>
          <a:bodyPr/>
          <a:lstStyle/>
          <a:p>
            <a:r>
              <a:rPr lang="en-US" dirty="0"/>
              <a:t>A formal model for robustness.</a:t>
            </a:r>
            <a:endParaRPr lang="en-US" sz="4000" i="1" dirty="0">
              <a:solidFill>
                <a:srgbClr val="0070C0"/>
              </a:solidFill>
            </a:endParaRPr>
          </a:p>
        </p:txBody>
      </p:sp>
      <p:sp>
        <p:nvSpPr>
          <p:cNvPr id="4" name="Slide Number Placeholder 3">
            <a:extLst>
              <a:ext uri="{FF2B5EF4-FFF2-40B4-BE49-F238E27FC236}">
                <a16:creationId xmlns:a16="http://schemas.microsoft.com/office/drawing/2014/main" id="{6DE7EB88-8524-7647-B1F9-F72502D17254}"/>
              </a:ext>
            </a:extLst>
          </p:cNvPr>
          <p:cNvSpPr>
            <a:spLocks noGrp="1"/>
          </p:cNvSpPr>
          <p:nvPr>
            <p:ph type="sldNum" sz="quarter" idx="12"/>
          </p:nvPr>
        </p:nvSpPr>
        <p:spPr/>
        <p:txBody>
          <a:bodyPr/>
          <a:lstStyle/>
          <a:p>
            <a:fld id="{BBDB7499-F370-8348-83C5-507685BB046D}" type="slidenum">
              <a:rPr lang="en-US" smtClean="0"/>
              <a:pPr/>
              <a:t>44</a:t>
            </a:fld>
            <a:endParaRPr lang="en-US" sz="1600" dirty="0"/>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D9665707-CB52-5A44-AD4E-42CDE604E221}"/>
                  </a:ext>
                </a:extLst>
              </p:cNvPr>
              <p:cNvSpPr txBox="1">
                <a:spLocks/>
              </p:cNvSpPr>
              <p:nvPr/>
            </p:nvSpPr>
            <p:spPr>
              <a:xfrm>
                <a:off x="463826" y="1735931"/>
                <a:ext cx="11632380" cy="48832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Train a model </a:t>
                </a:r>
                <a14:m>
                  <m:oMath xmlns:m="http://schemas.openxmlformats.org/officeDocument/2006/math">
                    <m:r>
                      <a:rPr lang="en-US" sz="2800" i="1" dirty="0">
                        <a:solidFill>
                          <a:srgbClr val="0070C0"/>
                        </a:solidFill>
                        <a:latin typeface="Cambria Math" panose="02040503050406030204" pitchFamily="18" charset="0"/>
                      </a:rPr>
                      <m:t>𝑓</m:t>
                    </m:r>
                    <m:r>
                      <a:rPr lang="en-US" sz="2800" i="1" dirty="0">
                        <a:solidFill>
                          <a:srgbClr val="0070C0"/>
                        </a:solidFill>
                        <a:latin typeface="Cambria Math" panose="02040503050406030204" pitchFamily="18" charset="0"/>
                      </a:rPr>
                      <m:t>(∙) </m:t>
                    </m:r>
                  </m:oMath>
                </a14:m>
                <a:r>
                  <a:rPr lang="en-US" sz="2800" dirty="0"/>
                  <a:t>on a distribution </a:t>
                </a:r>
                <a14:m>
                  <m:oMath xmlns:m="http://schemas.openxmlformats.org/officeDocument/2006/math">
                    <m:r>
                      <a:rPr lang="en-US" sz="2800" i="1" dirty="0">
                        <a:solidFill>
                          <a:srgbClr val="893012"/>
                        </a:solidFill>
                        <a:latin typeface="Cambria Math" panose="02040503050406030204" pitchFamily="18" charset="0"/>
                        <a:ea typeface="Cambria Math" panose="02040503050406030204" pitchFamily="18" charset="0"/>
                      </a:rPr>
                      <m:t>𝔇</m:t>
                    </m:r>
                  </m:oMath>
                </a14:m>
                <a:r>
                  <a:rPr lang="en-US" sz="2800" dirty="0"/>
                  <a:t> of labelled inputs </a:t>
                </a:r>
                <a14:m>
                  <m:oMath xmlns:m="http://schemas.openxmlformats.org/officeDocument/2006/math">
                    <m:d>
                      <m:dPr>
                        <m:ctrlPr>
                          <a:rPr lang="en-US" sz="2800" i="1" dirty="0" smtClean="0">
                            <a:latin typeface="Cambria Math" panose="02040503050406030204" pitchFamily="18" charset="0"/>
                          </a:rPr>
                        </m:ctrlPr>
                      </m:dPr>
                      <m:e>
                        <m:r>
                          <a:rPr lang="en-US" sz="2800" i="1" dirty="0">
                            <a:solidFill>
                              <a:srgbClr val="00B050"/>
                            </a:solidFill>
                            <a:latin typeface="Cambria Math" panose="02040503050406030204" pitchFamily="18" charset="0"/>
                          </a:rPr>
                          <m:t>𝑥</m:t>
                        </m:r>
                        <m:r>
                          <a:rPr lang="en-US" sz="2800" i="1" dirty="0">
                            <a:latin typeface="Cambria Math" panose="02040503050406030204" pitchFamily="18" charset="0"/>
                          </a:rPr>
                          <m:t>,</m:t>
                        </m:r>
                        <m:r>
                          <a:rPr lang="en-US" sz="2800" i="1" dirty="0">
                            <a:solidFill>
                              <a:srgbClr val="00B050"/>
                            </a:solidFill>
                            <a:latin typeface="Cambria Math" panose="02040503050406030204" pitchFamily="18" charset="0"/>
                          </a:rPr>
                          <m:t>𝑦</m:t>
                        </m:r>
                      </m:e>
                    </m:d>
                  </m:oMath>
                </a14:m>
                <a:endParaRPr lang="en-US" sz="2800" i="1" dirty="0">
                  <a:solidFill>
                    <a:srgbClr val="FF0000"/>
                  </a:solidFill>
                </a:endParaRPr>
              </a:p>
              <a:p>
                <a:pPr marL="742950" indent="-742950">
                  <a:buFont typeface="+mj-lt"/>
                  <a:buAutoNum type="arabicPeriod"/>
                </a:pPr>
                <a:endParaRPr lang="en-US" sz="100" dirty="0"/>
              </a:p>
              <a:p>
                <a:r>
                  <a:rPr lang="en-US" sz="2800" dirty="0"/>
                  <a:t>The adversary </a:t>
                </a:r>
                <a:r>
                  <a:rPr lang="en-US" sz="2800" i="1" dirty="0"/>
                  <a:t>perturbs</a:t>
                </a:r>
                <a:r>
                  <a:rPr lang="en-US" sz="2800" dirty="0"/>
                  <a:t> </a:t>
                </a:r>
                <a:r>
                  <a:rPr lang="en-US" sz="2800" u="sng" dirty="0"/>
                  <a:t>test</a:t>
                </a:r>
                <a:r>
                  <a:rPr lang="en-US" sz="2800" dirty="0"/>
                  <a:t> inputs </a:t>
                </a:r>
                <a14:m>
                  <m:oMath xmlns:m="http://schemas.openxmlformats.org/officeDocument/2006/math">
                    <m:r>
                      <a:rPr lang="en-US" sz="2800" i="1" dirty="0">
                        <a:solidFill>
                          <a:srgbClr val="00B050"/>
                        </a:solidFill>
                        <a:latin typeface="Cambria Math" panose="02040503050406030204" pitchFamily="18" charset="0"/>
                      </a:rPr>
                      <m:t>𝑥</m:t>
                    </m:r>
                  </m:oMath>
                </a14:m>
                <a:r>
                  <a:rPr lang="en-US" sz="2800" dirty="0"/>
                  <a:t> sampled from </a:t>
                </a:r>
                <a14:m>
                  <m:oMath xmlns:m="http://schemas.openxmlformats.org/officeDocument/2006/math">
                    <m:r>
                      <a:rPr lang="en-US" sz="2800" i="1" dirty="0">
                        <a:solidFill>
                          <a:srgbClr val="893012"/>
                        </a:solidFill>
                        <a:latin typeface="Cambria Math" panose="02040503050406030204" pitchFamily="18" charset="0"/>
                        <a:ea typeface="Cambria Math" panose="02040503050406030204" pitchFamily="18" charset="0"/>
                      </a:rPr>
                      <m:t>𝔇</m:t>
                    </m:r>
                    <m:r>
                      <a:rPr lang="en-US" sz="2800" i="1" dirty="0">
                        <a:solidFill>
                          <a:srgbClr val="893012"/>
                        </a:solidFill>
                        <a:latin typeface="Cambria Math" panose="02040503050406030204" pitchFamily="18" charset="0"/>
                        <a:ea typeface="Cambria Math" panose="02040503050406030204" pitchFamily="18" charset="0"/>
                      </a:rPr>
                      <m:t> </m:t>
                    </m:r>
                  </m:oMath>
                </a14:m>
                <a:r>
                  <a:rPr lang="en-US" sz="2800" dirty="0"/>
                  <a:t>with noise </a:t>
                </a:r>
                <a14:m>
                  <m:oMath xmlns:m="http://schemas.openxmlformats.org/officeDocument/2006/math">
                    <m:r>
                      <a:rPr lang="en-US" sz="2800" i="1">
                        <a:solidFill>
                          <a:srgbClr val="FF0000"/>
                        </a:solidFill>
                        <a:latin typeface="Cambria Math" panose="02040503050406030204" pitchFamily="18" charset="0"/>
                        <a:ea typeface="Cambria Math" panose="02040503050406030204" pitchFamily="18" charset="0"/>
                      </a:rPr>
                      <m:t>𝛿</m:t>
                    </m:r>
                  </m:oMath>
                </a14:m>
                <a:endParaRPr lang="en-US" sz="2800" i="1" dirty="0"/>
              </a:p>
              <a:p>
                <a:endParaRPr lang="en-US" sz="2000" dirty="0"/>
              </a:p>
              <a:p>
                <a:pPr marL="0" indent="0">
                  <a:buNone/>
                </a:pPr>
                <a:r>
                  <a:rPr lang="en-US" sz="2800" b="1" dirty="0"/>
                  <a:t>Which perturbations </a:t>
                </a:r>
                <a14:m>
                  <m:oMath xmlns:m="http://schemas.openxmlformats.org/officeDocument/2006/math">
                    <m:r>
                      <a:rPr lang="en-US" sz="2800" b="1" i="1">
                        <a:solidFill>
                          <a:srgbClr val="FF0000"/>
                        </a:solidFill>
                        <a:latin typeface="Cambria Math" panose="02040503050406030204" pitchFamily="18" charset="0"/>
                        <a:ea typeface="Cambria Math" panose="02040503050406030204" pitchFamily="18" charset="0"/>
                      </a:rPr>
                      <m:t>𝜹</m:t>
                    </m:r>
                  </m:oMath>
                </a14:m>
                <a:r>
                  <a:rPr lang="en-US" sz="2800" i="1" dirty="0"/>
                  <a:t> </a:t>
                </a:r>
                <a:r>
                  <a:rPr lang="en-US" sz="2800" b="1" dirty="0"/>
                  <a:t>do we allow?</a:t>
                </a:r>
              </a:p>
              <a:p>
                <a:pPr lvl="1">
                  <a:buFontTx/>
                  <a:buChar char="-"/>
                </a:pPr>
                <a:r>
                  <a:rPr lang="en-US" sz="2400" dirty="0"/>
                  <a:t>Ideal:</a:t>
                </a:r>
                <a:r>
                  <a:rPr lang="en-US" sz="2400" b="1" dirty="0"/>
                  <a:t> </a:t>
                </a:r>
                <a:r>
                  <a:rPr lang="en-US" sz="2400" dirty="0"/>
                  <a:t>any “semantically small” perturbation</a:t>
                </a:r>
              </a:p>
            </p:txBody>
          </p:sp>
        </mc:Choice>
        <mc:Fallback xmlns="">
          <p:sp>
            <p:nvSpPr>
              <p:cNvPr id="12" name="Content Placeholder 2">
                <a:extLst>
                  <a:ext uri="{FF2B5EF4-FFF2-40B4-BE49-F238E27FC236}">
                    <a16:creationId xmlns:a16="http://schemas.microsoft.com/office/drawing/2014/main" id="{D9665707-CB52-5A44-AD4E-42CDE604E221}"/>
                  </a:ext>
                </a:extLst>
              </p:cNvPr>
              <p:cNvSpPr txBox="1">
                <a:spLocks noRot="1" noChangeAspect="1" noMove="1" noResize="1" noEditPoints="1" noAdjustHandles="1" noChangeArrowheads="1" noChangeShapeType="1" noTextEdit="1"/>
              </p:cNvSpPr>
              <p:nvPr/>
            </p:nvSpPr>
            <p:spPr>
              <a:xfrm>
                <a:off x="463826" y="1735931"/>
                <a:ext cx="11632380" cy="4883233"/>
              </a:xfrm>
              <a:prstGeom prst="rect">
                <a:avLst/>
              </a:prstGeom>
              <a:blipFill>
                <a:blip r:embed="rId5"/>
                <a:stretch>
                  <a:fillRect l="-1091" t="-2073"/>
                </a:stretch>
              </a:blipFill>
            </p:spPr>
            <p:txBody>
              <a:bodyPr/>
              <a:lstStyle/>
              <a:p>
                <a:r>
                  <a:rPr lang="en-US">
                    <a:noFill/>
                  </a:rPr>
                  <a:t> </a:t>
                </a:r>
              </a:p>
            </p:txBody>
          </p:sp>
        </mc:Fallback>
      </mc:AlternateContent>
      <p:sp>
        <p:nvSpPr>
          <p:cNvPr id="8" name="Left Arrow 7">
            <a:extLst>
              <a:ext uri="{FF2B5EF4-FFF2-40B4-BE49-F238E27FC236}">
                <a16:creationId xmlns:a16="http://schemas.microsoft.com/office/drawing/2014/main" id="{7B1654E2-747F-9B43-B7C7-AB1C7732D4FB}"/>
              </a:ext>
            </a:extLst>
          </p:cNvPr>
          <p:cNvSpPr/>
          <p:nvPr/>
        </p:nvSpPr>
        <p:spPr>
          <a:xfrm rot="19897595">
            <a:off x="7127931" y="3561125"/>
            <a:ext cx="563537" cy="332279"/>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AAEB075-8790-624A-B17A-77ED1DA24ADA}"/>
              </a:ext>
            </a:extLst>
          </p:cNvPr>
          <p:cNvSpPr txBox="1"/>
          <p:nvPr/>
        </p:nvSpPr>
        <p:spPr>
          <a:xfrm>
            <a:off x="7753167" y="3335832"/>
            <a:ext cx="4156907" cy="461665"/>
          </a:xfrm>
          <a:prstGeom prst="rect">
            <a:avLst/>
          </a:prstGeom>
          <a:noFill/>
        </p:spPr>
        <p:txBody>
          <a:bodyPr wrap="none" rtlCol="0">
            <a:spAutoFit/>
          </a:bodyPr>
          <a:lstStyle/>
          <a:p>
            <a:r>
              <a:rPr lang="en-US" sz="2400" i="1" dirty="0">
                <a:solidFill>
                  <a:schemeClr val="accent6"/>
                </a:solidFill>
              </a:rPr>
              <a:t>ambiguous, hard to formalize</a:t>
            </a:r>
          </a:p>
        </p:txBody>
      </p:sp>
    </p:spTree>
    <p:extLst>
      <p:ext uri="{BB962C8B-B14F-4D97-AF65-F5344CB8AC3E}">
        <p14:creationId xmlns:p14="http://schemas.microsoft.com/office/powerpoint/2010/main" val="2580986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AE4CC6CB-6EDA-9742-B586-011988C0F354}"/>
                  </a:ext>
                </a:extLst>
              </p:cNvPr>
              <p:cNvSpPr txBox="1">
                <a:spLocks/>
              </p:cNvSpPr>
              <p:nvPr/>
            </p:nvSpPr>
            <p:spPr>
              <a:xfrm>
                <a:off x="463826" y="1735931"/>
                <a:ext cx="11632380" cy="48832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Train a model </a:t>
                </a:r>
                <a14:m>
                  <m:oMath xmlns:m="http://schemas.openxmlformats.org/officeDocument/2006/math">
                    <m:r>
                      <a:rPr lang="en-US" sz="2800" i="1" dirty="0">
                        <a:solidFill>
                          <a:srgbClr val="0070C0"/>
                        </a:solidFill>
                        <a:latin typeface="Cambria Math" panose="02040503050406030204" pitchFamily="18" charset="0"/>
                      </a:rPr>
                      <m:t>𝑓</m:t>
                    </m:r>
                    <m:r>
                      <a:rPr lang="en-US" sz="2800" i="1" dirty="0">
                        <a:solidFill>
                          <a:srgbClr val="0070C0"/>
                        </a:solidFill>
                        <a:latin typeface="Cambria Math" panose="02040503050406030204" pitchFamily="18" charset="0"/>
                      </a:rPr>
                      <m:t>(∙) </m:t>
                    </m:r>
                  </m:oMath>
                </a14:m>
                <a:r>
                  <a:rPr lang="en-US" sz="2800" dirty="0"/>
                  <a:t>on a distribution </a:t>
                </a:r>
                <a14:m>
                  <m:oMath xmlns:m="http://schemas.openxmlformats.org/officeDocument/2006/math">
                    <m:r>
                      <a:rPr lang="en-US" sz="2800" i="1" dirty="0">
                        <a:solidFill>
                          <a:srgbClr val="893012"/>
                        </a:solidFill>
                        <a:latin typeface="Cambria Math" panose="02040503050406030204" pitchFamily="18" charset="0"/>
                        <a:ea typeface="Cambria Math" panose="02040503050406030204" pitchFamily="18" charset="0"/>
                      </a:rPr>
                      <m:t>𝔇</m:t>
                    </m:r>
                  </m:oMath>
                </a14:m>
                <a:r>
                  <a:rPr lang="en-US" sz="2800" dirty="0"/>
                  <a:t> of labelled inputs </a:t>
                </a:r>
                <a14:m>
                  <m:oMath xmlns:m="http://schemas.openxmlformats.org/officeDocument/2006/math">
                    <m:d>
                      <m:dPr>
                        <m:ctrlPr>
                          <a:rPr lang="en-US" sz="2800" i="1" dirty="0" smtClean="0">
                            <a:latin typeface="Cambria Math" panose="02040503050406030204" pitchFamily="18" charset="0"/>
                          </a:rPr>
                        </m:ctrlPr>
                      </m:dPr>
                      <m:e>
                        <m:r>
                          <a:rPr lang="en-US" sz="2800" i="1" dirty="0">
                            <a:solidFill>
                              <a:srgbClr val="00B050"/>
                            </a:solidFill>
                            <a:latin typeface="Cambria Math" panose="02040503050406030204" pitchFamily="18" charset="0"/>
                          </a:rPr>
                          <m:t>𝑥</m:t>
                        </m:r>
                        <m:r>
                          <a:rPr lang="en-US" sz="2800" i="1" dirty="0">
                            <a:latin typeface="Cambria Math" panose="02040503050406030204" pitchFamily="18" charset="0"/>
                          </a:rPr>
                          <m:t>,</m:t>
                        </m:r>
                        <m:r>
                          <a:rPr lang="en-US" sz="2800" i="1" dirty="0">
                            <a:solidFill>
                              <a:srgbClr val="00B050"/>
                            </a:solidFill>
                            <a:latin typeface="Cambria Math" panose="02040503050406030204" pitchFamily="18" charset="0"/>
                          </a:rPr>
                          <m:t>𝑦</m:t>
                        </m:r>
                      </m:e>
                    </m:d>
                  </m:oMath>
                </a14:m>
                <a:endParaRPr lang="en-US" sz="2800" i="1" dirty="0">
                  <a:solidFill>
                    <a:srgbClr val="FF0000"/>
                  </a:solidFill>
                </a:endParaRPr>
              </a:p>
              <a:p>
                <a:pPr marL="742950" indent="-742950">
                  <a:buFont typeface="+mj-lt"/>
                  <a:buAutoNum type="arabicPeriod"/>
                </a:pPr>
                <a:endParaRPr lang="en-US" sz="100" dirty="0"/>
              </a:p>
              <a:p>
                <a:r>
                  <a:rPr lang="en-US" sz="2800" dirty="0"/>
                  <a:t>The adversary </a:t>
                </a:r>
                <a:r>
                  <a:rPr lang="en-US" sz="2800" i="1" dirty="0"/>
                  <a:t>perturbs</a:t>
                </a:r>
                <a:r>
                  <a:rPr lang="en-US" sz="2800" dirty="0"/>
                  <a:t> </a:t>
                </a:r>
                <a:r>
                  <a:rPr lang="en-US" sz="2800" u="sng" dirty="0"/>
                  <a:t>test</a:t>
                </a:r>
                <a:r>
                  <a:rPr lang="en-US" sz="2800" dirty="0"/>
                  <a:t> inputs </a:t>
                </a:r>
                <a14:m>
                  <m:oMath xmlns:m="http://schemas.openxmlformats.org/officeDocument/2006/math">
                    <m:r>
                      <a:rPr lang="en-US" sz="2800" i="1" dirty="0">
                        <a:solidFill>
                          <a:srgbClr val="00B050"/>
                        </a:solidFill>
                        <a:latin typeface="Cambria Math" panose="02040503050406030204" pitchFamily="18" charset="0"/>
                      </a:rPr>
                      <m:t>𝑥</m:t>
                    </m:r>
                  </m:oMath>
                </a14:m>
                <a:r>
                  <a:rPr lang="en-US" sz="2800" dirty="0"/>
                  <a:t> sampled from </a:t>
                </a:r>
                <a14:m>
                  <m:oMath xmlns:m="http://schemas.openxmlformats.org/officeDocument/2006/math">
                    <m:r>
                      <a:rPr lang="en-US" sz="2800" i="1" dirty="0">
                        <a:solidFill>
                          <a:srgbClr val="893012"/>
                        </a:solidFill>
                        <a:latin typeface="Cambria Math" panose="02040503050406030204" pitchFamily="18" charset="0"/>
                        <a:ea typeface="Cambria Math" panose="02040503050406030204" pitchFamily="18" charset="0"/>
                      </a:rPr>
                      <m:t>𝔇</m:t>
                    </m:r>
                    <m:r>
                      <a:rPr lang="en-US" sz="2800" i="1" dirty="0">
                        <a:solidFill>
                          <a:srgbClr val="893012"/>
                        </a:solidFill>
                        <a:latin typeface="Cambria Math" panose="02040503050406030204" pitchFamily="18" charset="0"/>
                        <a:ea typeface="Cambria Math" panose="02040503050406030204" pitchFamily="18" charset="0"/>
                      </a:rPr>
                      <m:t> </m:t>
                    </m:r>
                  </m:oMath>
                </a14:m>
                <a:r>
                  <a:rPr lang="en-US" sz="2800" dirty="0"/>
                  <a:t>with noise </a:t>
                </a:r>
                <a14:m>
                  <m:oMath xmlns:m="http://schemas.openxmlformats.org/officeDocument/2006/math">
                    <m:r>
                      <a:rPr lang="en-US" sz="2800" i="1">
                        <a:solidFill>
                          <a:srgbClr val="FF0000"/>
                        </a:solidFill>
                        <a:latin typeface="Cambria Math" panose="02040503050406030204" pitchFamily="18" charset="0"/>
                        <a:ea typeface="Cambria Math" panose="02040503050406030204" pitchFamily="18" charset="0"/>
                      </a:rPr>
                      <m:t>𝛿</m:t>
                    </m:r>
                  </m:oMath>
                </a14:m>
                <a:endParaRPr lang="en-US" sz="2800" i="1" dirty="0"/>
              </a:p>
              <a:p>
                <a:endParaRPr lang="en-US" sz="2000" dirty="0"/>
              </a:p>
              <a:p>
                <a:pPr marL="0" indent="0">
                  <a:buNone/>
                </a:pPr>
                <a:r>
                  <a:rPr lang="en-US" sz="2800" b="1" dirty="0"/>
                  <a:t>Which perturbations </a:t>
                </a:r>
                <a14:m>
                  <m:oMath xmlns:m="http://schemas.openxmlformats.org/officeDocument/2006/math">
                    <m:r>
                      <a:rPr lang="en-US" sz="2800" b="1" i="1">
                        <a:solidFill>
                          <a:srgbClr val="FF0000"/>
                        </a:solidFill>
                        <a:latin typeface="Cambria Math" panose="02040503050406030204" pitchFamily="18" charset="0"/>
                        <a:ea typeface="Cambria Math" panose="02040503050406030204" pitchFamily="18" charset="0"/>
                      </a:rPr>
                      <m:t>𝜹</m:t>
                    </m:r>
                  </m:oMath>
                </a14:m>
                <a:r>
                  <a:rPr lang="en-US" sz="2800" i="1" dirty="0"/>
                  <a:t> </a:t>
                </a:r>
                <a:r>
                  <a:rPr lang="en-US" sz="2800" b="1" dirty="0"/>
                  <a:t>do we allow?</a:t>
                </a:r>
              </a:p>
              <a:p>
                <a:pPr lvl="1">
                  <a:buFontTx/>
                  <a:buChar char="-"/>
                </a:pPr>
                <a:r>
                  <a:rPr lang="en-US" sz="2400" dirty="0"/>
                  <a:t>Ideal:</a:t>
                </a:r>
                <a:r>
                  <a:rPr lang="en-US" sz="2400" b="1" dirty="0"/>
                  <a:t> </a:t>
                </a:r>
                <a:r>
                  <a:rPr lang="en-US" sz="2400" dirty="0"/>
                  <a:t>any “semantically small” perturbation</a:t>
                </a:r>
              </a:p>
              <a:p>
                <a:pPr lvl="1">
                  <a:buFontTx/>
                  <a:buChar char="-"/>
                </a:pPr>
                <a:r>
                  <a:rPr lang="en-US" sz="2400" dirty="0"/>
                  <a:t>Relaxation: perturbations </a:t>
                </a:r>
                <a14:m>
                  <m:oMath xmlns:m="http://schemas.openxmlformats.org/officeDocument/2006/math">
                    <m:r>
                      <a:rPr lang="en-US" sz="2400" i="1">
                        <a:solidFill>
                          <a:srgbClr val="FF0000"/>
                        </a:solidFill>
                        <a:latin typeface="Cambria Math" panose="02040503050406030204" pitchFamily="18" charset="0"/>
                        <a:ea typeface="Cambria Math" panose="02040503050406030204" pitchFamily="18" charset="0"/>
                      </a:rPr>
                      <m:t>𝛿</m:t>
                    </m:r>
                    <m:r>
                      <a:rPr lang="en-US" sz="2400" i="1">
                        <a:solidFill>
                          <a:srgbClr val="FF0000"/>
                        </a:solidFill>
                        <a:latin typeface="Cambria Math" panose="02040503050406030204" pitchFamily="18" charset="0"/>
                        <a:ea typeface="Cambria Math" panose="02040503050406030204" pitchFamily="18" charset="0"/>
                      </a:rPr>
                      <m:t> </m:t>
                    </m:r>
                  </m:oMath>
                </a14:m>
                <a:r>
                  <a:rPr lang="en-US" sz="2400" dirty="0"/>
                  <a:t>from a </a:t>
                </a:r>
                <a:r>
                  <a:rPr lang="en-US" sz="2400" b="1" i="1" dirty="0"/>
                  <a:t>fixed</a:t>
                </a:r>
                <a:r>
                  <a:rPr lang="en-US" sz="2400" dirty="0"/>
                  <a:t> set </a:t>
                </a:r>
                <a14:m>
                  <m:oMath xmlns:m="http://schemas.openxmlformats.org/officeDocument/2006/math">
                    <m:r>
                      <a:rPr lang="en-US" sz="2400" i="1" dirty="0">
                        <a:solidFill>
                          <a:srgbClr val="FF0000"/>
                        </a:solidFill>
                        <a:latin typeface="Cambria Math" panose="02040503050406030204" pitchFamily="18" charset="0"/>
                      </a:rPr>
                      <m:t>𝑆</m:t>
                    </m:r>
                  </m:oMath>
                </a14:m>
                <a:endParaRPr lang="en-US" sz="2800" i="1" dirty="0"/>
              </a:p>
              <a:p>
                <a:pPr lvl="1">
                  <a:buFontTx/>
                  <a:buChar char="-"/>
                </a:pPr>
                <a:endParaRPr lang="en-US" sz="2000" i="1" dirty="0"/>
              </a:p>
            </p:txBody>
          </p:sp>
        </mc:Choice>
        <mc:Fallback xmlns="">
          <p:sp>
            <p:nvSpPr>
              <p:cNvPr id="13" name="Content Placeholder 2">
                <a:extLst>
                  <a:ext uri="{FF2B5EF4-FFF2-40B4-BE49-F238E27FC236}">
                    <a16:creationId xmlns:a16="http://schemas.microsoft.com/office/drawing/2014/main" id="{AE4CC6CB-6EDA-9742-B586-011988C0F354}"/>
                  </a:ext>
                </a:extLst>
              </p:cNvPr>
              <p:cNvSpPr txBox="1">
                <a:spLocks noRot="1" noChangeAspect="1" noMove="1" noResize="1" noEditPoints="1" noAdjustHandles="1" noChangeArrowheads="1" noChangeShapeType="1" noTextEdit="1"/>
              </p:cNvSpPr>
              <p:nvPr/>
            </p:nvSpPr>
            <p:spPr>
              <a:xfrm>
                <a:off x="463826" y="1735931"/>
                <a:ext cx="11632380" cy="4883233"/>
              </a:xfrm>
              <a:prstGeom prst="rect">
                <a:avLst/>
              </a:prstGeom>
              <a:blipFill>
                <a:blip r:embed="rId5"/>
                <a:stretch>
                  <a:fillRect l="-1091" t="-2073"/>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2AA7405-283E-C347-A09F-1D3C48F365B7}"/>
              </a:ext>
            </a:extLst>
          </p:cNvPr>
          <p:cNvSpPr>
            <a:spLocks noGrp="1"/>
          </p:cNvSpPr>
          <p:nvPr>
            <p:ph type="title"/>
          </p:nvPr>
        </p:nvSpPr>
        <p:spPr/>
        <p:txBody>
          <a:bodyPr/>
          <a:lstStyle/>
          <a:p>
            <a:r>
              <a:rPr lang="en-US" dirty="0"/>
              <a:t>A formal model for robustness.</a:t>
            </a:r>
            <a:endParaRPr lang="en-US" sz="4000" i="1" dirty="0">
              <a:solidFill>
                <a:srgbClr val="0070C0"/>
              </a:solidFill>
            </a:endParaRPr>
          </a:p>
        </p:txBody>
      </p:sp>
      <p:sp>
        <p:nvSpPr>
          <p:cNvPr id="4" name="Slide Number Placeholder 3">
            <a:extLst>
              <a:ext uri="{FF2B5EF4-FFF2-40B4-BE49-F238E27FC236}">
                <a16:creationId xmlns:a16="http://schemas.microsoft.com/office/drawing/2014/main" id="{6DE7EB88-8524-7647-B1F9-F72502D17254}"/>
              </a:ext>
            </a:extLst>
          </p:cNvPr>
          <p:cNvSpPr>
            <a:spLocks noGrp="1"/>
          </p:cNvSpPr>
          <p:nvPr>
            <p:ph type="sldNum" sz="quarter" idx="12"/>
          </p:nvPr>
        </p:nvSpPr>
        <p:spPr/>
        <p:txBody>
          <a:bodyPr/>
          <a:lstStyle/>
          <a:p>
            <a:fld id="{BBDB7499-F370-8348-83C5-507685BB046D}" type="slidenum">
              <a:rPr lang="en-US" smtClean="0"/>
              <a:pPr/>
              <a:t>45</a:t>
            </a:fld>
            <a:endParaRPr lang="en-US" sz="1600" dirty="0"/>
          </a:p>
        </p:txBody>
      </p:sp>
      <p:sp>
        <p:nvSpPr>
          <p:cNvPr id="19" name="Left Arrow 18">
            <a:extLst>
              <a:ext uri="{FF2B5EF4-FFF2-40B4-BE49-F238E27FC236}">
                <a16:creationId xmlns:a16="http://schemas.microsoft.com/office/drawing/2014/main" id="{570A6401-E6DC-4D4A-8F25-C9C3B1488701}"/>
              </a:ext>
            </a:extLst>
          </p:cNvPr>
          <p:cNvSpPr/>
          <p:nvPr/>
        </p:nvSpPr>
        <p:spPr>
          <a:xfrm rot="2166009">
            <a:off x="7126615" y="4670717"/>
            <a:ext cx="563537" cy="332279"/>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E4A5F3B-7474-BF4D-86F5-32A17F68B0FF}"/>
              </a:ext>
            </a:extLst>
          </p:cNvPr>
          <p:cNvSpPr txBox="1"/>
          <p:nvPr/>
        </p:nvSpPr>
        <p:spPr>
          <a:xfrm>
            <a:off x="7733939" y="4891237"/>
            <a:ext cx="3994235" cy="461665"/>
          </a:xfrm>
          <a:prstGeom prst="rect">
            <a:avLst/>
          </a:prstGeom>
          <a:noFill/>
        </p:spPr>
        <p:txBody>
          <a:bodyPr wrap="none" rtlCol="0">
            <a:spAutoFit/>
          </a:bodyPr>
          <a:lstStyle/>
          <a:p>
            <a:r>
              <a:rPr lang="en-US" sz="2400" i="1" dirty="0">
                <a:solidFill>
                  <a:schemeClr val="accent6"/>
                </a:solidFill>
              </a:rPr>
              <a:t>necessary but not sufficient </a:t>
            </a:r>
          </a:p>
        </p:txBody>
      </p:sp>
      <mc:AlternateContent xmlns:mc="http://schemas.openxmlformats.org/markup-compatibility/2006" xmlns:a14="http://schemas.microsoft.com/office/drawing/2010/main">
        <mc:Choice Requires="a14">
          <p:sp>
            <p:nvSpPr>
              <p:cNvPr id="14" name="Rounded Rectangle 13">
                <a:extLst>
                  <a:ext uri="{FF2B5EF4-FFF2-40B4-BE49-F238E27FC236}">
                    <a16:creationId xmlns:a16="http://schemas.microsoft.com/office/drawing/2014/main" id="{8B4DD9CC-E2AE-F243-80EF-76BBC14CF107}"/>
                  </a:ext>
                </a:extLst>
              </p:cNvPr>
              <p:cNvSpPr/>
              <p:nvPr/>
            </p:nvSpPr>
            <p:spPr>
              <a:xfrm>
                <a:off x="7571267" y="4025087"/>
                <a:ext cx="4524939" cy="548268"/>
              </a:xfrm>
              <a:prstGeom prst="roundRect">
                <a:avLst/>
              </a:prstGeom>
              <a:solidFill>
                <a:schemeClr val="bg1"/>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Example: </a:t>
                </a:r>
                <a14:m>
                  <m:oMath xmlns:m="http://schemas.openxmlformats.org/officeDocument/2006/math">
                    <m:r>
                      <a:rPr lang="en-US" sz="2400" i="1">
                        <a:solidFill>
                          <a:srgbClr val="FF0000"/>
                        </a:solidFill>
                        <a:latin typeface="Cambria Math" panose="02040503050406030204" pitchFamily="18" charset="0"/>
                      </a:rPr>
                      <m:t>𝑆</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smtClean="0">
                            <a:solidFill>
                              <a:srgbClr val="FF0000"/>
                            </a:solidFill>
                            <a:latin typeface="Cambria Math" panose="02040503050406030204" pitchFamily="18" charset="0"/>
                            <a:ea typeface="Cambria Math" panose="02040503050406030204" pitchFamily="18" charset="0"/>
                          </a:rPr>
                          <m:t>𝛿</m:t>
                        </m:r>
                        <m:r>
                          <a:rPr lang="en-US" sz="2400" i="1">
                            <a:latin typeface="Cambria Math" panose="02040503050406030204" pitchFamily="18" charset="0"/>
                            <a:ea typeface="Cambria Math" panose="02040503050406030204" pitchFamily="18" charset="0"/>
                          </a:rPr>
                          <m:t>:</m:t>
                        </m:r>
                        <m:d>
                          <m:dPr>
                            <m:begChr m:val="‖"/>
                            <m:endChr m:val="‖"/>
                            <m:ctrlPr>
                              <a:rPr lang="en-US" sz="2400" i="1" smtClean="0">
                                <a:latin typeface="Cambria Math" panose="02040503050406030204" pitchFamily="18" charset="0"/>
                              </a:rPr>
                            </m:ctrlPr>
                          </m:dPr>
                          <m:e>
                            <m:r>
                              <a:rPr lang="en-US" sz="2400" i="1" smtClean="0">
                                <a:solidFill>
                                  <a:srgbClr val="FF0000"/>
                                </a:solidFill>
                                <a:latin typeface="Cambria Math" panose="02040503050406030204" pitchFamily="18" charset="0"/>
                                <a:ea typeface="Cambria Math" panose="02040503050406030204" pitchFamily="18" charset="0"/>
                              </a:rPr>
                              <m:t>𝛿</m:t>
                            </m:r>
                          </m:e>
                        </m:d>
                        <m:r>
                          <a:rPr lang="en-US" sz="2400" i="1" baseline="-25000">
                            <a:latin typeface="Cambria Math" panose="02040503050406030204" pitchFamily="18" charset="0"/>
                            <a:ea typeface="Cambria Math" panose="02040503050406030204" pitchFamily="18" charset="0"/>
                          </a:rPr>
                          <m:t>∞</m:t>
                        </m:r>
                        <m:r>
                          <a:rPr lang="en-US" sz="2400" i="1">
                            <a:latin typeface="Cambria Math" panose="02040503050406030204" pitchFamily="18" charset="0"/>
                          </a:rPr>
                          <m:t>≤</m:t>
                        </m:r>
                        <m:r>
                          <a:rPr lang="en-US" sz="2400" b="0" i="1" smtClean="0">
                            <a:latin typeface="Cambria Math" panose="02040503050406030204" pitchFamily="18" charset="0"/>
                          </a:rPr>
                          <m:t>20%</m:t>
                        </m:r>
                      </m:e>
                    </m:d>
                  </m:oMath>
                </a14:m>
                <a:endParaRPr lang="en-US" sz="2400" i="1" dirty="0"/>
              </a:p>
            </p:txBody>
          </p:sp>
        </mc:Choice>
        <mc:Fallback xmlns="">
          <p:sp>
            <p:nvSpPr>
              <p:cNvPr id="14" name="Rounded Rectangle 13">
                <a:extLst>
                  <a:ext uri="{FF2B5EF4-FFF2-40B4-BE49-F238E27FC236}">
                    <a16:creationId xmlns:a16="http://schemas.microsoft.com/office/drawing/2014/main" id="{8B4DD9CC-E2AE-F243-80EF-76BBC14CF107}"/>
                  </a:ext>
                </a:extLst>
              </p:cNvPr>
              <p:cNvSpPr>
                <a:spLocks noRot="1" noChangeAspect="1" noMove="1" noResize="1" noEditPoints="1" noAdjustHandles="1" noChangeArrowheads="1" noChangeShapeType="1" noTextEdit="1"/>
              </p:cNvSpPr>
              <p:nvPr/>
            </p:nvSpPr>
            <p:spPr>
              <a:xfrm>
                <a:off x="7571267" y="4025087"/>
                <a:ext cx="4524939" cy="548268"/>
              </a:xfrm>
              <a:prstGeom prst="roundRect">
                <a:avLst/>
              </a:prstGeom>
              <a:blipFill>
                <a:blip r:embed="rId6"/>
                <a:stretch>
                  <a:fillRect b="-10638"/>
                </a:stretch>
              </a:blipFill>
              <a:ln w="38100">
                <a:solidFill>
                  <a:srgbClr val="7030A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ular Callout 14">
                <a:extLst>
                  <a:ext uri="{FF2B5EF4-FFF2-40B4-BE49-F238E27FC236}">
                    <a16:creationId xmlns:a16="http://schemas.microsoft.com/office/drawing/2014/main" id="{E72848CD-9561-534F-BFF0-A86931FDCCE8}"/>
                  </a:ext>
                </a:extLst>
              </p:cNvPr>
              <p:cNvSpPr/>
              <p:nvPr/>
            </p:nvSpPr>
            <p:spPr>
              <a:xfrm>
                <a:off x="10377061" y="3239192"/>
                <a:ext cx="1351113" cy="683584"/>
              </a:xfrm>
              <a:prstGeom prst="wedgeRoundRectCallout">
                <a:avLst>
                  <a:gd name="adj1" fmla="val -37880"/>
                  <a:gd name="adj2" fmla="val 73316"/>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m:rPr>
                          <m:sty m:val="p"/>
                        </m:rPr>
                        <a:rPr lang="en-US" sz="2400">
                          <a:latin typeface="Cambria Math" panose="02040503050406030204" pitchFamily="18" charset="0"/>
                          <a:ea typeface="Cambria Math" panose="02040503050406030204" pitchFamily="18" charset="0"/>
                        </a:rPr>
                        <m:t>max</m:t>
                      </m:r>
                      <m:r>
                        <a:rPr lang="en-US" sz="2400" i="1">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𝛿</m:t>
                      </m:r>
                      <m:r>
                        <a:rPr lang="en-US" sz="2400" i="1" baseline="-25000">
                          <a:solidFill>
                            <a:srgbClr val="FF0000"/>
                          </a:solidFill>
                          <a:latin typeface="Cambria Math" panose="02040503050406030204" pitchFamily="18" charset="0"/>
                          <a:ea typeface="Cambria Math" panose="02040503050406030204" pitchFamily="18" charset="0"/>
                        </a:rPr>
                        <m:t>𝑖</m:t>
                      </m:r>
                      <m:r>
                        <a:rPr lang="en-US" sz="2400" i="1">
                          <a:solidFill>
                            <a:schemeClr val="tx1"/>
                          </a:solidFill>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15" name="Rounded Rectangular Callout 14">
                <a:extLst>
                  <a:ext uri="{FF2B5EF4-FFF2-40B4-BE49-F238E27FC236}">
                    <a16:creationId xmlns:a16="http://schemas.microsoft.com/office/drawing/2014/main" id="{E72848CD-9561-534F-BFF0-A86931FDCCE8}"/>
                  </a:ext>
                </a:extLst>
              </p:cNvPr>
              <p:cNvSpPr>
                <a:spLocks noRot="1" noChangeAspect="1" noMove="1" noResize="1" noEditPoints="1" noAdjustHandles="1" noChangeArrowheads="1" noChangeShapeType="1" noTextEdit="1"/>
              </p:cNvSpPr>
              <p:nvPr/>
            </p:nvSpPr>
            <p:spPr>
              <a:xfrm>
                <a:off x="10377061" y="3239192"/>
                <a:ext cx="1351113" cy="683584"/>
              </a:xfrm>
              <a:prstGeom prst="wedgeRoundRectCallout">
                <a:avLst>
                  <a:gd name="adj1" fmla="val -37880"/>
                  <a:gd name="adj2" fmla="val 73316"/>
                  <a:gd name="adj3" fmla="val 16667"/>
                </a:avLst>
              </a:prstGeom>
              <a:blipFill>
                <a:blip r:embed="rId7"/>
                <a:stretch>
                  <a:fillRect/>
                </a:stretch>
              </a:blipFill>
              <a:ln>
                <a:solidFill>
                  <a:srgbClr val="7030A0"/>
                </a:solidFill>
              </a:ln>
            </p:spPr>
            <p:txBody>
              <a:bodyPr/>
              <a:lstStyle/>
              <a:p>
                <a:r>
                  <a:rPr lang="en-US">
                    <a:noFill/>
                  </a:rPr>
                  <a:t> </a:t>
                </a:r>
              </a:p>
            </p:txBody>
          </p:sp>
        </mc:Fallback>
      </mc:AlternateContent>
    </p:spTree>
    <p:extLst>
      <p:ext uri="{BB962C8B-B14F-4D97-AF65-F5344CB8AC3E}">
        <p14:creationId xmlns:p14="http://schemas.microsoft.com/office/powerpoint/2010/main" val="4216201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AE4CC6CB-6EDA-9742-B586-011988C0F354}"/>
                  </a:ext>
                </a:extLst>
              </p:cNvPr>
              <p:cNvSpPr txBox="1">
                <a:spLocks/>
              </p:cNvSpPr>
              <p:nvPr/>
            </p:nvSpPr>
            <p:spPr>
              <a:xfrm>
                <a:off x="463826" y="1735931"/>
                <a:ext cx="11632380" cy="4711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Train a model </a:t>
                </a:r>
                <a14:m>
                  <m:oMath xmlns:m="http://schemas.openxmlformats.org/officeDocument/2006/math">
                    <m:r>
                      <a:rPr lang="en-US" sz="2800" i="1" dirty="0">
                        <a:solidFill>
                          <a:srgbClr val="0070C0"/>
                        </a:solidFill>
                        <a:latin typeface="Cambria Math" panose="02040503050406030204" pitchFamily="18" charset="0"/>
                      </a:rPr>
                      <m:t>𝑓</m:t>
                    </m:r>
                    <m:r>
                      <a:rPr lang="en-US" sz="2800" i="1" dirty="0" smtClean="0">
                        <a:solidFill>
                          <a:srgbClr val="0070C0"/>
                        </a:solidFill>
                        <a:latin typeface="Cambria Math" panose="02040503050406030204" pitchFamily="18" charset="0"/>
                      </a:rPr>
                      <m:t>(∙)</m:t>
                    </m:r>
                    <m:r>
                      <a:rPr lang="en-US" sz="2800" i="1" dirty="0">
                        <a:solidFill>
                          <a:srgbClr val="0070C0"/>
                        </a:solidFill>
                        <a:latin typeface="Cambria Math" panose="02040503050406030204" pitchFamily="18" charset="0"/>
                      </a:rPr>
                      <m:t> </m:t>
                    </m:r>
                  </m:oMath>
                </a14:m>
                <a:r>
                  <a:rPr lang="en-US" sz="2800" dirty="0"/>
                  <a:t>on a distribution </a:t>
                </a:r>
                <a14:m>
                  <m:oMath xmlns:m="http://schemas.openxmlformats.org/officeDocument/2006/math">
                    <m:r>
                      <a:rPr lang="en-US" sz="2800" i="1" dirty="0">
                        <a:solidFill>
                          <a:srgbClr val="893012"/>
                        </a:solidFill>
                        <a:latin typeface="Cambria Math" panose="02040503050406030204" pitchFamily="18" charset="0"/>
                        <a:ea typeface="Cambria Math" panose="02040503050406030204" pitchFamily="18" charset="0"/>
                      </a:rPr>
                      <m:t>𝔇</m:t>
                    </m:r>
                  </m:oMath>
                </a14:m>
                <a:r>
                  <a:rPr lang="en-US" sz="2800" dirty="0"/>
                  <a:t> of labelled inputs </a:t>
                </a:r>
                <a14:m>
                  <m:oMath xmlns:m="http://schemas.openxmlformats.org/officeDocument/2006/math">
                    <m:d>
                      <m:dPr>
                        <m:ctrlPr>
                          <a:rPr lang="en-US" sz="2800" i="1" dirty="0" smtClean="0">
                            <a:latin typeface="Cambria Math" panose="02040503050406030204" pitchFamily="18" charset="0"/>
                          </a:rPr>
                        </m:ctrlPr>
                      </m:dPr>
                      <m:e>
                        <m:r>
                          <a:rPr lang="en-US" sz="2800" i="1" dirty="0">
                            <a:solidFill>
                              <a:srgbClr val="00B050"/>
                            </a:solidFill>
                            <a:latin typeface="Cambria Math" panose="02040503050406030204" pitchFamily="18" charset="0"/>
                          </a:rPr>
                          <m:t>𝑥</m:t>
                        </m:r>
                        <m:r>
                          <a:rPr lang="en-US" sz="2800" i="1" dirty="0">
                            <a:latin typeface="Cambria Math" panose="02040503050406030204" pitchFamily="18" charset="0"/>
                          </a:rPr>
                          <m:t>,</m:t>
                        </m:r>
                        <m:r>
                          <a:rPr lang="en-US" sz="2800" i="1" dirty="0">
                            <a:solidFill>
                              <a:srgbClr val="00B050"/>
                            </a:solidFill>
                            <a:latin typeface="Cambria Math" panose="02040503050406030204" pitchFamily="18" charset="0"/>
                          </a:rPr>
                          <m:t>𝑦</m:t>
                        </m:r>
                      </m:e>
                    </m:d>
                  </m:oMath>
                </a14:m>
                <a:endParaRPr lang="en-US" sz="2800" i="1" dirty="0">
                  <a:solidFill>
                    <a:srgbClr val="FF0000"/>
                  </a:solidFill>
                </a:endParaRPr>
              </a:p>
              <a:p>
                <a:pPr marL="742950" indent="-742950">
                  <a:buFont typeface="+mj-lt"/>
                  <a:buAutoNum type="arabicPeriod"/>
                </a:pPr>
                <a:endParaRPr lang="en-US" sz="100" dirty="0"/>
              </a:p>
              <a:p>
                <a:r>
                  <a:rPr lang="en-US" sz="2800" dirty="0"/>
                  <a:t>The adversary </a:t>
                </a:r>
                <a:r>
                  <a:rPr lang="en-US" sz="2800" i="1" dirty="0"/>
                  <a:t>perturbs</a:t>
                </a:r>
                <a:r>
                  <a:rPr lang="en-US" sz="2800" dirty="0"/>
                  <a:t> </a:t>
                </a:r>
                <a:r>
                  <a:rPr lang="en-US" sz="2800" u="sng" dirty="0"/>
                  <a:t>test</a:t>
                </a:r>
                <a:r>
                  <a:rPr lang="en-US" sz="2800" dirty="0"/>
                  <a:t> inputs </a:t>
                </a:r>
                <a14:m>
                  <m:oMath xmlns:m="http://schemas.openxmlformats.org/officeDocument/2006/math">
                    <m:r>
                      <a:rPr lang="en-US" sz="2800" i="1" dirty="0">
                        <a:solidFill>
                          <a:srgbClr val="00B050"/>
                        </a:solidFill>
                        <a:latin typeface="Cambria Math" panose="02040503050406030204" pitchFamily="18" charset="0"/>
                      </a:rPr>
                      <m:t>𝑥</m:t>
                    </m:r>
                  </m:oMath>
                </a14:m>
                <a:r>
                  <a:rPr lang="en-US" sz="2800" dirty="0"/>
                  <a:t> sampled from </a:t>
                </a:r>
                <a14:m>
                  <m:oMath xmlns:m="http://schemas.openxmlformats.org/officeDocument/2006/math">
                    <m:r>
                      <a:rPr lang="en-US" sz="2800" i="1" dirty="0">
                        <a:solidFill>
                          <a:srgbClr val="893012"/>
                        </a:solidFill>
                        <a:latin typeface="Cambria Math" panose="02040503050406030204" pitchFamily="18" charset="0"/>
                        <a:ea typeface="Cambria Math" panose="02040503050406030204" pitchFamily="18" charset="0"/>
                      </a:rPr>
                      <m:t>𝔇</m:t>
                    </m:r>
                    <m:r>
                      <a:rPr lang="en-US" sz="2800" i="1" dirty="0">
                        <a:solidFill>
                          <a:srgbClr val="893012"/>
                        </a:solidFill>
                        <a:latin typeface="Cambria Math" panose="02040503050406030204" pitchFamily="18" charset="0"/>
                        <a:ea typeface="Cambria Math" panose="02040503050406030204" pitchFamily="18" charset="0"/>
                      </a:rPr>
                      <m:t> </m:t>
                    </m:r>
                  </m:oMath>
                </a14:m>
                <a:r>
                  <a:rPr lang="en-US" sz="2800" dirty="0"/>
                  <a:t>with noise </a:t>
                </a:r>
                <a14:m>
                  <m:oMath xmlns:m="http://schemas.openxmlformats.org/officeDocument/2006/math">
                    <m:r>
                      <a:rPr lang="en-US" sz="2800" i="1">
                        <a:solidFill>
                          <a:srgbClr val="FF0000"/>
                        </a:solidFill>
                        <a:latin typeface="Cambria Math" panose="02040503050406030204" pitchFamily="18" charset="0"/>
                        <a:ea typeface="Cambria Math" panose="02040503050406030204" pitchFamily="18" charset="0"/>
                      </a:rPr>
                      <m:t>𝛿</m:t>
                    </m:r>
                  </m:oMath>
                </a14:m>
                <a:endParaRPr lang="en-US" sz="2800" i="1" dirty="0"/>
              </a:p>
              <a:p>
                <a:endParaRPr lang="en-US" sz="2000" dirty="0"/>
              </a:p>
              <a:p>
                <a:pPr marL="0" indent="0">
                  <a:buNone/>
                </a:pPr>
                <a:r>
                  <a:rPr lang="en-US" sz="2800" b="1" dirty="0"/>
                  <a:t>Which perturbations </a:t>
                </a:r>
                <a14:m>
                  <m:oMath xmlns:m="http://schemas.openxmlformats.org/officeDocument/2006/math">
                    <m:r>
                      <a:rPr lang="en-US" sz="2800" b="1" i="1">
                        <a:solidFill>
                          <a:srgbClr val="FF0000"/>
                        </a:solidFill>
                        <a:latin typeface="Cambria Math" panose="02040503050406030204" pitchFamily="18" charset="0"/>
                        <a:ea typeface="Cambria Math" panose="02040503050406030204" pitchFamily="18" charset="0"/>
                      </a:rPr>
                      <m:t>𝜹</m:t>
                    </m:r>
                  </m:oMath>
                </a14:m>
                <a:r>
                  <a:rPr lang="en-US" sz="2800" i="1" dirty="0"/>
                  <a:t> </a:t>
                </a:r>
                <a:r>
                  <a:rPr lang="en-US" sz="2800" b="1" dirty="0"/>
                  <a:t>do we allow?</a:t>
                </a:r>
              </a:p>
              <a:p>
                <a:pPr lvl="1">
                  <a:buFontTx/>
                  <a:buChar char="-"/>
                </a:pPr>
                <a:r>
                  <a:rPr lang="en-US" sz="2400" dirty="0"/>
                  <a:t>Ideal:</a:t>
                </a:r>
                <a:r>
                  <a:rPr lang="en-US" sz="2400" b="1" dirty="0"/>
                  <a:t> </a:t>
                </a:r>
                <a:r>
                  <a:rPr lang="en-US" sz="2400" dirty="0"/>
                  <a:t>any “semantically small” perturbation</a:t>
                </a:r>
              </a:p>
              <a:p>
                <a:pPr lvl="1">
                  <a:buFontTx/>
                  <a:buChar char="-"/>
                </a:pPr>
                <a:r>
                  <a:rPr lang="en-US" sz="2400" dirty="0"/>
                  <a:t>Relaxation: perturbations </a:t>
                </a:r>
                <a14:m>
                  <m:oMath xmlns:m="http://schemas.openxmlformats.org/officeDocument/2006/math">
                    <m:r>
                      <a:rPr lang="en-US" sz="2400" i="1">
                        <a:solidFill>
                          <a:srgbClr val="FF0000"/>
                        </a:solidFill>
                        <a:latin typeface="Cambria Math" panose="02040503050406030204" pitchFamily="18" charset="0"/>
                        <a:ea typeface="Cambria Math" panose="02040503050406030204" pitchFamily="18" charset="0"/>
                      </a:rPr>
                      <m:t>𝛿</m:t>
                    </m:r>
                    <m:r>
                      <a:rPr lang="en-US" sz="2400" i="1">
                        <a:solidFill>
                          <a:srgbClr val="FF0000"/>
                        </a:solidFill>
                        <a:latin typeface="Cambria Math" panose="02040503050406030204" pitchFamily="18" charset="0"/>
                        <a:ea typeface="Cambria Math" panose="02040503050406030204" pitchFamily="18" charset="0"/>
                      </a:rPr>
                      <m:t> </m:t>
                    </m:r>
                  </m:oMath>
                </a14:m>
                <a:r>
                  <a:rPr lang="en-US" sz="2400" dirty="0"/>
                  <a:t>from a </a:t>
                </a:r>
                <a:r>
                  <a:rPr lang="en-US" sz="2400" b="1" i="1" dirty="0"/>
                  <a:t>fixed</a:t>
                </a:r>
                <a:r>
                  <a:rPr lang="en-US" sz="2400" dirty="0"/>
                  <a:t> set </a:t>
                </a:r>
                <a14:m>
                  <m:oMath xmlns:m="http://schemas.openxmlformats.org/officeDocument/2006/math">
                    <m:r>
                      <a:rPr lang="en-US" sz="2400" i="1" dirty="0">
                        <a:solidFill>
                          <a:srgbClr val="FF0000"/>
                        </a:solidFill>
                        <a:latin typeface="Cambria Math" panose="02040503050406030204" pitchFamily="18" charset="0"/>
                      </a:rPr>
                      <m:t>𝑆</m:t>
                    </m:r>
                  </m:oMath>
                </a14:m>
                <a:endParaRPr lang="en-US" sz="2800" i="1" dirty="0"/>
              </a:p>
              <a:p>
                <a:pPr lvl="1">
                  <a:buFontTx/>
                  <a:buChar char="-"/>
                </a:pPr>
                <a:endParaRPr lang="en-US" sz="2000" i="1" dirty="0"/>
              </a:p>
              <a:p>
                <a:pPr marL="0" indent="0">
                  <a:buNone/>
                </a:pPr>
                <a:r>
                  <a:rPr lang="en-US" sz="2800" b="1" dirty="0"/>
                  <a:t>Ultimate goal: </a:t>
                </a:r>
              </a:p>
              <a:p>
                <a:pPr lvl="1">
                  <a:buFontTx/>
                  <a:buChar char="-"/>
                </a:pPr>
                <a:r>
                  <a:rPr lang="en-US" sz="2400" dirty="0"/>
                  <a:t>discover defensive techniques that </a:t>
                </a:r>
                <a:r>
                  <a:rPr lang="en-US" sz="2400" i="1" dirty="0">
                    <a:solidFill>
                      <a:srgbClr val="7030A0"/>
                    </a:solidFill>
                  </a:rPr>
                  <a:t>generalize</a:t>
                </a:r>
                <a:r>
                  <a:rPr lang="en-US" sz="2400" dirty="0"/>
                  <a:t> across perturbation sets</a:t>
                </a:r>
              </a:p>
            </p:txBody>
          </p:sp>
        </mc:Choice>
        <mc:Fallback xmlns="">
          <p:sp>
            <p:nvSpPr>
              <p:cNvPr id="13" name="Content Placeholder 2">
                <a:extLst>
                  <a:ext uri="{FF2B5EF4-FFF2-40B4-BE49-F238E27FC236}">
                    <a16:creationId xmlns:a16="http://schemas.microsoft.com/office/drawing/2014/main" id="{AE4CC6CB-6EDA-9742-B586-011988C0F354}"/>
                  </a:ext>
                </a:extLst>
              </p:cNvPr>
              <p:cNvSpPr txBox="1">
                <a:spLocks noRot="1" noChangeAspect="1" noMove="1" noResize="1" noEditPoints="1" noAdjustHandles="1" noChangeArrowheads="1" noChangeShapeType="1" noTextEdit="1"/>
              </p:cNvSpPr>
              <p:nvPr/>
            </p:nvSpPr>
            <p:spPr>
              <a:xfrm>
                <a:off x="463826" y="1735931"/>
                <a:ext cx="11632380" cy="4711701"/>
              </a:xfrm>
              <a:prstGeom prst="rect">
                <a:avLst/>
              </a:prstGeom>
              <a:blipFill>
                <a:blip r:embed="rId3"/>
                <a:stretch>
                  <a:fillRect l="-1091" t="-2151"/>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D2AA7405-283E-C347-A09F-1D3C48F365B7}"/>
              </a:ext>
            </a:extLst>
          </p:cNvPr>
          <p:cNvSpPr>
            <a:spLocks noGrp="1"/>
          </p:cNvSpPr>
          <p:nvPr>
            <p:ph type="title"/>
          </p:nvPr>
        </p:nvSpPr>
        <p:spPr/>
        <p:txBody>
          <a:bodyPr/>
          <a:lstStyle/>
          <a:p>
            <a:r>
              <a:rPr lang="en-US" dirty="0"/>
              <a:t>A formal model for robustness.</a:t>
            </a:r>
            <a:endParaRPr lang="en-US" sz="4000" i="1" dirty="0">
              <a:solidFill>
                <a:srgbClr val="0070C0"/>
              </a:solidFill>
            </a:endParaRPr>
          </a:p>
        </p:txBody>
      </p:sp>
      <p:sp>
        <p:nvSpPr>
          <p:cNvPr id="4" name="Slide Number Placeholder 3">
            <a:extLst>
              <a:ext uri="{FF2B5EF4-FFF2-40B4-BE49-F238E27FC236}">
                <a16:creationId xmlns:a16="http://schemas.microsoft.com/office/drawing/2014/main" id="{6DE7EB88-8524-7647-B1F9-F72502D17254}"/>
              </a:ext>
            </a:extLst>
          </p:cNvPr>
          <p:cNvSpPr>
            <a:spLocks noGrp="1"/>
          </p:cNvSpPr>
          <p:nvPr>
            <p:ph type="sldNum" sz="quarter" idx="12"/>
          </p:nvPr>
        </p:nvSpPr>
        <p:spPr/>
        <p:txBody>
          <a:bodyPr/>
          <a:lstStyle/>
          <a:p>
            <a:fld id="{BBDB7499-F370-8348-83C5-507685BB046D}" type="slidenum">
              <a:rPr lang="en-US" smtClean="0"/>
              <a:pPr/>
              <a:t>46</a:t>
            </a:fld>
            <a:endParaRPr lang="en-US" sz="1600" dirty="0"/>
          </a:p>
        </p:txBody>
      </p:sp>
      <mc:AlternateContent xmlns:mc="http://schemas.openxmlformats.org/markup-compatibility/2006" xmlns:a14="http://schemas.microsoft.com/office/drawing/2010/main">
        <mc:Choice Requires="a14">
          <p:sp>
            <p:nvSpPr>
              <p:cNvPr id="6" name="Rounded Rectangle 5">
                <a:extLst>
                  <a:ext uri="{FF2B5EF4-FFF2-40B4-BE49-F238E27FC236}">
                    <a16:creationId xmlns:a16="http://schemas.microsoft.com/office/drawing/2014/main" id="{7C5A6799-E1E5-2044-94DC-F6368DB4BBD5}"/>
                  </a:ext>
                </a:extLst>
              </p:cNvPr>
              <p:cNvSpPr/>
              <p:nvPr/>
            </p:nvSpPr>
            <p:spPr>
              <a:xfrm>
                <a:off x="7571267" y="4025087"/>
                <a:ext cx="4524939" cy="548268"/>
              </a:xfrm>
              <a:prstGeom prst="roundRect">
                <a:avLst/>
              </a:prstGeom>
              <a:solidFill>
                <a:schemeClr val="bg1"/>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Example: </a:t>
                </a:r>
                <a14:m>
                  <m:oMath xmlns:m="http://schemas.openxmlformats.org/officeDocument/2006/math">
                    <m:r>
                      <a:rPr lang="en-US" sz="2400" i="1">
                        <a:solidFill>
                          <a:srgbClr val="FF0000"/>
                        </a:solidFill>
                        <a:latin typeface="Cambria Math" panose="02040503050406030204" pitchFamily="18" charset="0"/>
                      </a:rPr>
                      <m:t>𝑆</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smtClean="0">
                            <a:solidFill>
                              <a:srgbClr val="FF0000"/>
                            </a:solidFill>
                            <a:latin typeface="Cambria Math" panose="02040503050406030204" pitchFamily="18" charset="0"/>
                            <a:ea typeface="Cambria Math" panose="02040503050406030204" pitchFamily="18" charset="0"/>
                          </a:rPr>
                          <m:t>𝛿</m:t>
                        </m:r>
                        <m:r>
                          <a:rPr lang="en-US" sz="2400" i="1">
                            <a:latin typeface="Cambria Math" panose="02040503050406030204" pitchFamily="18" charset="0"/>
                            <a:ea typeface="Cambria Math" panose="02040503050406030204" pitchFamily="18" charset="0"/>
                          </a:rPr>
                          <m:t>:</m:t>
                        </m:r>
                        <m:d>
                          <m:dPr>
                            <m:begChr m:val="‖"/>
                            <m:endChr m:val="‖"/>
                            <m:ctrlPr>
                              <a:rPr lang="en-US" sz="2400" i="1" smtClean="0">
                                <a:latin typeface="Cambria Math" panose="02040503050406030204" pitchFamily="18" charset="0"/>
                              </a:rPr>
                            </m:ctrlPr>
                          </m:dPr>
                          <m:e>
                            <m:r>
                              <a:rPr lang="en-US" sz="2400" i="1" smtClean="0">
                                <a:solidFill>
                                  <a:srgbClr val="FF0000"/>
                                </a:solidFill>
                                <a:latin typeface="Cambria Math" panose="02040503050406030204" pitchFamily="18" charset="0"/>
                                <a:ea typeface="Cambria Math" panose="02040503050406030204" pitchFamily="18" charset="0"/>
                              </a:rPr>
                              <m:t>𝛿</m:t>
                            </m:r>
                          </m:e>
                        </m:d>
                        <m:r>
                          <a:rPr lang="en-US" sz="2400" i="1" baseline="-25000">
                            <a:latin typeface="Cambria Math" panose="02040503050406030204" pitchFamily="18" charset="0"/>
                            <a:ea typeface="Cambria Math" panose="02040503050406030204" pitchFamily="18" charset="0"/>
                          </a:rPr>
                          <m:t>∞</m:t>
                        </m:r>
                        <m:r>
                          <a:rPr lang="en-US" sz="2400" i="1">
                            <a:latin typeface="Cambria Math" panose="02040503050406030204" pitchFamily="18" charset="0"/>
                          </a:rPr>
                          <m:t>≤</m:t>
                        </m:r>
                        <m:r>
                          <a:rPr lang="en-US" sz="2400" b="0" i="1" smtClean="0">
                            <a:latin typeface="Cambria Math" panose="02040503050406030204" pitchFamily="18" charset="0"/>
                          </a:rPr>
                          <m:t>20%</m:t>
                        </m:r>
                      </m:e>
                    </m:d>
                  </m:oMath>
                </a14:m>
                <a:endParaRPr lang="en-US" sz="2400" i="1" dirty="0"/>
              </a:p>
            </p:txBody>
          </p:sp>
        </mc:Choice>
        <mc:Fallback xmlns="">
          <p:sp>
            <p:nvSpPr>
              <p:cNvPr id="6" name="Rounded Rectangle 5">
                <a:extLst>
                  <a:ext uri="{FF2B5EF4-FFF2-40B4-BE49-F238E27FC236}">
                    <a16:creationId xmlns:a16="http://schemas.microsoft.com/office/drawing/2014/main" id="{7C5A6799-E1E5-2044-94DC-F6368DB4BBD5}"/>
                  </a:ext>
                </a:extLst>
              </p:cNvPr>
              <p:cNvSpPr>
                <a:spLocks noRot="1" noChangeAspect="1" noMove="1" noResize="1" noEditPoints="1" noAdjustHandles="1" noChangeArrowheads="1" noChangeShapeType="1" noTextEdit="1"/>
              </p:cNvSpPr>
              <p:nvPr/>
            </p:nvSpPr>
            <p:spPr>
              <a:xfrm>
                <a:off x="7571267" y="4025087"/>
                <a:ext cx="4524939" cy="548268"/>
              </a:xfrm>
              <a:prstGeom prst="roundRect">
                <a:avLst/>
              </a:prstGeom>
              <a:blipFill>
                <a:blip r:embed="rId4"/>
                <a:stretch>
                  <a:fillRect b="-10638"/>
                </a:stretch>
              </a:blipFill>
              <a:ln w="38100">
                <a:solidFill>
                  <a:srgbClr val="7030A0"/>
                </a:solidFill>
              </a:ln>
            </p:spPr>
            <p:txBody>
              <a:bodyPr/>
              <a:lstStyle/>
              <a:p>
                <a:r>
                  <a:rPr lang="en-US">
                    <a:noFill/>
                  </a:rPr>
                  <a:t> </a:t>
                </a:r>
              </a:p>
            </p:txBody>
          </p:sp>
        </mc:Fallback>
      </mc:AlternateContent>
    </p:spTree>
    <p:extLst>
      <p:ext uri="{BB962C8B-B14F-4D97-AF65-F5344CB8AC3E}">
        <p14:creationId xmlns:p14="http://schemas.microsoft.com/office/powerpoint/2010/main" val="3419062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5EBCC-150A-3642-B149-A4FAAD08E2EA}"/>
              </a:ext>
            </a:extLst>
          </p:cNvPr>
          <p:cNvSpPr>
            <a:spLocks noGrp="1"/>
          </p:cNvSpPr>
          <p:nvPr>
            <p:ph type="title"/>
          </p:nvPr>
        </p:nvSpPr>
        <p:spPr/>
        <p:txBody>
          <a:bodyPr/>
          <a:lstStyle/>
          <a:p>
            <a:r>
              <a:rPr lang="en-US" dirty="0"/>
              <a:t>The </a:t>
            </a:r>
            <a:r>
              <a:rPr lang="en-US" dirty="0">
                <a:solidFill>
                  <a:srgbClr val="7030A0"/>
                </a:solidFill>
              </a:rPr>
              <a:t>state-of-the-art</a:t>
            </a:r>
            <a:r>
              <a:rPr lang="en-US" dirty="0"/>
              <a:t> in robust ML.</a:t>
            </a:r>
          </a:p>
        </p:txBody>
      </p:sp>
      <p:sp>
        <p:nvSpPr>
          <p:cNvPr id="3" name="Content Placeholder 2">
            <a:extLst>
              <a:ext uri="{FF2B5EF4-FFF2-40B4-BE49-F238E27FC236}">
                <a16:creationId xmlns:a16="http://schemas.microsoft.com/office/drawing/2014/main" id="{CC19F6B9-4EB9-E24B-8DB4-DBC1FED5D982}"/>
              </a:ext>
            </a:extLst>
          </p:cNvPr>
          <p:cNvSpPr>
            <a:spLocks noGrp="1"/>
          </p:cNvSpPr>
          <p:nvPr>
            <p:ph idx="1"/>
          </p:nvPr>
        </p:nvSpPr>
        <p:spPr>
          <a:xfrm>
            <a:off x="463826" y="1470212"/>
            <a:ext cx="11264348" cy="4706751"/>
          </a:xfrm>
        </p:spPr>
        <p:txBody>
          <a:bodyPr>
            <a:normAutofit/>
          </a:bodyPr>
          <a:lstStyle/>
          <a:p>
            <a:pPr marL="0" indent="0">
              <a:buNone/>
            </a:pPr>
            <a:r>
              <a:rPr lang="en-US" sz="3600" dirty="0">
                <a:solidFill>
                  <a:srgbClr val="0070C0"/>
                </a:solidFill>
              </a:rPr>
              <a:t>MNIST digit classification </a:t>
            </a:r>
            <a:r>
              <a:rPr lang="en-US" sz="2000" dirty="0">
                <a:solidFill>
                  <a:schemeClr val="bg1">
                    <a:lumMod val="50000"/>
                  </a:schemeClr>
                </a:solidFill>
              </a:rPr>
              <a:t>[</a:t>
            </a:r>
            <a:r>
              <a:rPr lang="en-US" sz="2000" dirty="0" err="1">
                <a:solidFill>
                  <a:schemeClr val="bg1">
                    <a:lumMod val="50000"/>
                  </a:schemeClr>
                </a:solidFill>
              </a:rPr>
              <a:t>LeCun</a:t>
            </a:r>
            <a:r>
              <a:rPr lang="en-US" sz="2000" dirty="0">
                <a:solidFill>
                  <a:schemeClr val="bg1">
                    <a:lumMod val="50000"/>
                  </a:schemeClr>
                </a:solidFill>
              </a:rPr>
              <a:t> et al., ’98]</a:t>
            </a:r>
          </a:p>
          <a:p>
            <a:pPr marL="0" indent="0">
              <a:buNone/>
            </a:pPr>
            <a:endParaRPr lang="en-US" sz="2000" dirty="0">
              <a:solidFill>
                <a:schemeClr val="bg1">
                  <a:lumMod val="50000"/>
                </a:schemeClr>
              </a:solidFill>
            </a:endParaRPr>
          </a:p>
        </p:txBody>
      </p:sp>
      <p:sp>
        <p:nvSpPr>
          <p:cNvPr id="4" name="Slide Number Placeholder 3">
            <a:extLst>
              <a:ext uri="{FF2B5EF4-FFF2-40B4-BE49-F238E27FC236}">
                <a16:creationId xmlns:a16="http://schemas.microsoft.com/office/drawing/2014/main" id="{598E3D4D-F31B-E448-BA0C-F9F8E2B0EBEC}"/>
              </a:ext>
            </a:extLst>
          </p:cNvPr>
          <p:cNvSpPr>
            <a:spLocks noGrp="1"/>
          </p:cNvSpPr>
          <p:nvPr>
            <p:ph type="sldNum" sz="quarter" idx="12"/>
          </p:nvPr>
        </p:nvSpPr>
        <p:spPr/>
        <p:txBody>
          <a:bodyPr/>
          <a:lstStyle/>
          <a:p>
            <a:fld id="{BBDB7499-F370-8348-83C5-507685BB046D}" type="slidenum">
              <a:rPr lang="en-US" smtClean="0"/>
              <a:pPr/>
              <a:t>47</a:t>
            </a:fld>
            <a:endParaRPr lang="en-US" sz="1600" dirty="0"/>
          </a:p>
        </p:txBody>
      </p:sp>
      <p:pic>
        <p:nvPicPr>
          <p:cNvPr id="4098" name="Picture 2" descr="GitHub - cazala/mnist: mnist digits in javascript">
            <a:extLst>
              <a:ext uri="{FF2B5EF4-FFF2-40B4-BE49-F238E27FC236}">
                <a16:creationId xmlns:a16="http://schemas.microsoft.com/office/drawing/2014/main" id="{72BD36E1-96CC-7B49-A031-33F2FFAA99D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17704" y="3331154"/>
            <a:ext cx="3996979" cy="30251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498B3F7-27AD-2E43-8708-DEFC2763205B}"/>
              </a:ext>
            </a:extLst>
          </p:cNvPr>
          <p:cNvSpPr/>
          <p:nvPr/>
        </p:nvSpPr>
        <p:spPr>
          <a:xfrm>
            <a:off x="-1" y="2333519"/>
            <a:ext cx="7333130" cy="954107"/>
          </a:xfrm>
          <a:prstGeom prst="rect">
            <a:avLst/>
          </a:prstGeom>
        </p:spPr>
        <p:txBody>
          <a:bodyPr wrap="square">
            <a:spAutoFit/>
          </a:bodyPr>
          <a:lstStyle/>
          <a:p>
            <a:pPr lvl="1">
              <a:buFont typeface="Wingdings" pitchFamily="2" charset="2"/>
              <a:buChar char="Ø"/>
            </a:pPr>
            <a:r>
              <a:rPr lang="en-US" sz="2800" dirty="0"/>
              <a:t> considered </a:t>
            </a:r>
            <a:r>
              <a:rPr lang="en-US" sz="2800" dirty="0">
                <a:solidFill>
                  <a:srgbClr val="00B050"/>
                </a:solidFill>
              </a:rPr>
              <a:t>“solved” </a:t>
            </a:r>
            <a:r>
              <a:rPr lang="en-US" sz="2800" dirty="0"/>
              <a:t>by ML</a:t>
            </a:r>
            <a:br>
              <a:rPr lang="en-US" sz="2800" dirty="0"/>
            </a:br>
            <a:r>
              <a:rPr lang="en-US" sz="2800" dirty="0"/>
              <a:t>(</a:t>
            </a:r>
            <a:r>
              <a:rPr lang="en-US" sz="2800" dirty="0">
                <a:solidFill>
                  <a:srgbClr val="00B050"/>
                </a:solidFill>
              </a:rPr>
              <a:t>&gt;99.5% accuracy</a:t>
            </a:r>
            <a:r>
              <a:rPr lang="en-US" sz="2800" dirty="0"/>
              <a:t>)</a:t>
            </a:r>
          </a:p>
        </p:txBody>
      </p:sp>
      <p:grpSp>
        <p:nvGrpSpPr>
          <p:cNvPr id="9" name="Group 8">
            <a:extLst>
              <a:ext uri="{FF2B5EF4-FFF2-40B4-BE49-F238E27FC236}">
                <a16:creationId xmlns:a16="http://schemas.microsoft.com/office/drawing/2014/main" id="{A5993EA2-89F9-BF4C-B72A-58E88232E820}"/>
              </a:ext>
            </a:extLst>
          </p:cNvPr>
          <p:cNvGrpSpPr/>
          <p:nvPr/>
        </p:nvGrpSpPr>
        <p:grpSpPr>
          <a:xfrm>
            <a:off x="6330569" y="2337628"/>
            <a:ext cx="6096000" cy="4015219"/>
            <a:chOff x="6330569" y="2337628"/>
            <a:chExt cx="6096000" cy="4015219"/>
          </a:xfrm>
        </p:grpSpPr>
        <p:pic>
          <p:nvPicPr>
            <p:cNvPr id="5" name="Picture 4">
              <a:extLst>
                <a:ext uri="{FF2B5EF4-FFF2-40B4-BE49-F238E27FC236}">
                  <a16:creationId xmlns:a16="http://schemas.microsoft.com/office/drawing/2014/main" id="{D946100F-340B-DC44-9848-D84DF8E4DA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11020" y="3287627"/>
              <a:ext cx="1368523" cy="2695888"/>
            </a:xfrm>
            <a:prstGeom prst="rect">
              <a:avLst/>
            </a:prstGeom>
          </p:spPr>
        </p:pic>
        <p:sp>
          <p:nvSpPr>
            <p:cNvPr id="6" name="Rectangle 5">
              <a:extLst>
                <a:ext uri="{FF2B5EF4-FFF2-40B4-BE49-F238E27FC236}">
                  <a16:creationId xmlns:a16="http://schemas.microsoft.com/office/drawing/2014/main" id="{65524FFA-1C39-834B-9CAD-6EA67C4BCA42}"/>
                </a:ext>
              </a:extLst>
            </p:cNvPr>
            <p:cNvSpPr/>
            <p:nvPr/>
          </p:nvSpPr>
          <p:spPr>
            <a:xfrm>
              <a:off x="6330569" y="2337628"/>
              <a:ext cx="6096000" cy="954107"/>
            </a:xfrm>
            <a:prstGeom prst="rect">
              <a:avLst/>
            </a:prstGeom>
          </p:spPr>
          <p:txBody>
            <a:bodyPr>
              <a:spAutoFit/>
            </a:bodyPr>
            <a:lstStyle/>
            <a:p>
              <a:pPr lvl="1">
                <a:buFont typeface="Wingdings" pitchFamily="2" charset="2"/>
                <a:buChar char="Ø"/>
              </a:pPr>
              <a:r>
                <a:rPr lang="en-US" sz="2800" dirty="0"/>
                <a:t> </a:t>
              </a:r>
              <a:r>
                <a:rPr lang="en-US" sz="2800" dirty="0">
                  <a:solidFill>
                    <a:srgbClr val="FF0000"/>
                  </a:solidFill>
                </a:rPr>
                <a:t>0% accuracy </a:t>
              </a:r>
              <a:r>
                <a:rPr lang="en-US" sz="2800" dirty="0"/>
                <a:t>when each pixel value can be perturbed by 20% </a:t>
              </a:r>
            </a:p>
          </p:txBody>
        </p:sp>
        <p:sp>
          <p:nvSpPr>
            <p:cNvPr id="8" name="Rectangle 7">
              <a:extLst>
                <a:ext uri="{FF2B5EF4-FFF2-40B4-BE49-F238E27FC236}">
                  <a16:creationId xmlns:a16="http://schemas.microsoft.com/office/drawing/2014/main" id="{33E26340-4E48-D34A-87EB-54FA2A04A74D}"/>
                </a:ext>
              </a:extLst>
            </p:cNvPr>
            <p:cNvSpPr/>
            <p:nvPr/>
          </p:nvSpPr>
          <p:spPr>
            <a:xfrm>
              <a:off x="7905980" y="5983515"/>
              <a:ext cx="2535759" cy="369332"/>
            </a:xfrm>
            <a:prstGeom prst="rect">
              <a:avLst/>
            </a:prstGeom>
          </p:spPr>
          <p:txBody>
            <a:bodyPr wrap="none">
              <a:spAutoFit/>
            </a:bodyPr>
            <a:lstStyle/>
            <a:p>
              <a:r>
                <a:rPr lang="en-US" dirty="0">
                  <a:solidFill>
                    <a:schemeClr val="bg1">
                      <a:lumMod val="50000"/>
                    </a:schemeClr>
                  </a:solidFill>
                </a:rPr>
                <a:t>[</a:t>
              </a:r>
              <a:r>
                <a:rPr lang="en-US" dirty="0" err="1">
                  <a:solidFill>
                    <a:schemeClr val="bg1">
                      <a:lumMod val="50000"/>
                    </a:schemeClr>
                  </a:solidFill>
                </a:rPr>
                <a:t>Carlini</a:t>
              </a:r>
              <a:r>
                <a:rPr lang="en-US" dirty="0">
                  <a:solidFill>
                    <a:schemeClr val="bg1">
                      <a:lumMod val="50000"/>
                    </a:schemeClr>
                  </a:solidFill>
                </a:rPr>
                <a:t> &amp; Wagner., ’17]</a:t>
              </a:r>
            </a:p>
          </p:txBody>
        </p:sp>
        <p:pic>
          <p:nvPicPr>
            <p:cNvPr id="10" name="Picture 9">
              <a:extLst>
                <a:ext uri="{FF2B5EF4-FFF2-40B4-BE49-F238E27FC236}">
                  <a16:creationId xmlns:a16="http://schemas.microsoft.com/office/drawing/2014/main" id="{D69F6C51-5681-6D42-B0ED-18F1B0AE9B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05773" y="3354754"/>
              <a:ext cx="1368523" cy="2669249"/>
            </a:xfrm>
            <a:prstGeom prst="rect">
              <a:avLst/>
            </a:prstGeom>
          </p:spPr>
        </p:pic>
      </p:grpSp>
    </p:spTree>
    <p:extLst>
      <p:ext uri="{BB962C8B-B14F-4D97-AF65-F5344CB8AC3E}">
        <p14:creationId xmlns:p14="http://schemas.microsoft.com/office/powerpoint/2010/main" val="373683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D968F-D2FF-4C48-9B70-583D357DB633}"/>
              </a:ext>
            </a:extLst>
          </p:cNvPr>
          <p:cNvSpPr>
            <a:spLocks noGrp="1"/>
          </p:cNvSpPr>
          <p:nvPr>
            <p:ph type="title"/>
          </p:nvPr>
        </p:nvSpPr>
        <p:spPr>
          <a:xfrm>
            <a:off x="463825" y="410368"/>
            <a:ext cx="11728175" cy="1440122"/>
          </a:xfrm>
        </p:spPr>
        <p:txBody>
          <a:bodyPr>
            <a:noAutofit/>
          </a:bodyPr>
          <a:lstStyle/>
          <a:p>
            <a:pPr>
              <a:spcBef>
                <a:spcPts val="1200"/>
              </a:spcBef>
            </a:pPr>
            <a:r>
              <a:rPr lang="en-US" dirty="0"/>
              <a:t>Most proposed defenses </a:t>
            </a:r>
            <a:r>
              <a:rPr lang="en-US" dirty="0">
                <a:solidFill>
                  <a:schemeClr val="accent6"/>
                </a:solidFill>
              </a:rPr>
              <a:t>are broken!</a:t>
            </a:r>
            <a:br>
              <a:rPr lang="en-US" dirty="0">
                <a:solidFill>
                  <a:schemeClr val="accent6"/>
                </a:solidFill>
              </a:rPr>
            </a:br>
            <a:br>
              <a:rPr lang="en-US" sz="1000" dirty="0">
                <a:solidFill>
                  <a:schemeClr val="accent6"/>
                </a:solidFill>
              </a:rPr>
            </a:br>
            <a:r>
              <a:rPr lang="en-US" sz="2000" dirty="0">
                <a:solidFill>
                  <a:schemeClr val="bg1">
                    <a:lumMod val="50000"/>
                  </a:schemeClr>
                </a:solidFill>
              </a:rPr>
              <a:t>[</a:t>
            </a:r>
            <a:r>
              <a:rPr lang="en-US" sz="2000" dirty="0" err="1">
                <a:solidFill>
                  <a:schemeClr val="bg1">
                    <a:lumMod val="50000"/>
                  </a:schemeClr>
                </a:solidFill>
              </a:rPr>
              <a:t>Carlini</a:t>
            </a:r>
            <a:r>
              <a:rPr lang="en-US" sz="2000" dirty="0">
                <a:solidFill>
                  <a:schemeClr val="bg1">
                    <a:lumMod val="50000"/>
                  </a:schemeClr>
                </a:solidFill>
              </a:rPr>
              <a:t> &amp; Wagner ’17], [</a:t>
            </a:r>
            <a:r>
              <a:rPr lang="en-US" sz="2000" dirty="0" err="1">
                <a:solidFill>
                  <a:schemeClr val="bg1">
                    <a:lumMod val="50000"/>
                  </a:schemeClr>
                </a:solidFill>
              </a:rPr>
              <a:t>Athalye</a:t>
            </a:r>
            <a:r>
              <a:rPr lang="en-US" sz="2000" dirty="0">
                <a:solidFill>
                  <a:schemeClr val="bg1">
                    <a:lumMod val="50000"/>
                  </a:schemeClr>
                </a:solidFill>
              </a:rPr>
              <a:t> et al. ’18], [</a:t>
            </a:r>
            <a:r>
              <a:rPr lang="en-US" sz="2200" b="1" dirty="0">
                <a:solidFill>
                  <a:schemeClr val="bg1">
                    <a:lumMod val="50000"/>
                  </a:schemeClr>
                </a:solidFill>
              </a:rPr>
              <a:t>T</a:t>
            </a:r>
            <a:r>
              <a:rPr lang="en-US" sz="2000" dirty="0">
                <a:solidFill>
                  <a:schemeClr val="bg1">
                    <a:lumMod val="50000"/>
                  </a:schemeClr>
                </a:solidFill>
              </a:rPr>
              <a:t>, </a:t>
            </a:r>
            <a:r>
              <a:rPr lang="en-US" sz="2000" dirty="0" err="1">
                <a:solidFill>
                  <a:schemeClr val="bg1">
                    <a:lumMod val="50000"/>
                  </a:schemeClr>
                </a:solidFill>
              </a:rPr>
              <a:t>Carlini</a:t>
            </a:r>
            <a:r>
              <a:rPr lang="en-US" sz="2000" dirty="0">
                <a:solidFill>
                  <a:schemeClr val="bg1">
                    <a:lumMod val="50000"/>
                  </a:schemeClr>
                </a:solidFill>
              </a:rPr>
              <a:t>, Brendel, </a:t>
            </a:r>
            <a:r>
              <a:rPr lang="en-US" sz="2000" dirty="0" err="1">
                <a:solidFill>
                  <a:schemeClr val="bg1">
                    <a:lumMod val="50000"/>
                  </a:schemeClr>
                </a:solidFill>
              </a:rPr>
              <a:t>Mądry</a:t>
            </a:r>
            <a:r>
              <a:rPr lang="en-US" sz="2000" dirty="0">
                <a:solidFill>
                  <a:schemeClr val="bg1">
                    <a:lumMod val="50000"/>
                  </a:schemeClr>
                </a:solidFill>
              </a:rPr>
              <a:t> (</a:t>
            </a:r>
            <a:r>
              <a:rPr lang="en-US" sz="2000" dirty="0" err="1">
                <a:solidFill>
                  <a:schemeClr val="bg1">
                    <a:lumMod val="50000"/>
                  </a:schemeClr>
                </a:solidFill>
              </a:rPr>
              <a:t>NeurIPS</a:t>
            </a:r>
            <a:r>
              <a:rPr lang="en-US" sz="2000" dirty="0">
                <a:solidFill>
                  <a:schemeClr val="bg1">
                    <a:lumMod val="50000"/>
                  </a:schemeClr>
                </a:solidFill>
              </a:rPr>
              <a:t> 2020)], ...</a:t>
            </a:r>
          </a:p>
        </p:txBody>
      </p:sp>
      <p:sp>
        <p:nvSpPr>
          <p:cNvPr id="3" name="Content Placeholder 2">
            <a:extLst>
              <a:ext uri="{FF2B5EF4-FFF2-40B4-BE49-F238E27FC236}">
                <a16:creationId xmlns:a16="http://schemas.microsoft.com/office/drawing/2014/main" id="{724B8B36-82C4-C24B-9898-ABE08FBAB389}"/>
              </a:ext>
            </a:extLst>
          </p:cNvPr>
          <p:cNvSpPr>
            <a:spLocks noGrp="1"/>
          </p:cNvSpPr>
          <p:nvPr>
            <p:ph idx="1"/>
          </p:nvPr>
        </p:nvSpPr>
        <p:spPr>
          <a:xfrm>
            <a:off x="463825" y="2110155"/>
            <a:ext cx="11264349" cy="4060434"/>
          </a:xfrm>
        </p:spPr>
        <p:txBody>
          <a:bodyPr>
            <a:normAutofit/>
          </a:bodyPr>
          <a:lstStyle/>
          <a:p>
            <a:pPr>
              <a:buFont typeface="Wingdings" pitchFamily="2" charset="2"/>
              <a:buChar char="Ø"/>
            </a:pPr>
            <a:r>
              <a:rPr lang="en-US" sz="3200" i="1" dirty="0">
                <a:solidFill>
                  <a:srgbClr val="7030A0"/>
                </a:solidFill>
              </a:rPr>
              <a:t> denoising</a:t>
            </a:r>
          </a:p>
          <a:p>
            <a:pPr>
              <a:buFont typeface="Wingdings" pitchFamily="2" charset="2"/>
              <a:buChar char="Ø"/>
            </a:pPr>
            <a:r>
              <a:rPr lang="en-US" sz="3200" i="1" dirty="0">
                <a:solidFill>
                  <a:srgbClr val="7030A0"/>
                </a:solidFill>
              </a:rPr>
              <a:t> randomization</a:t>
            </a:r>
          </a:p>
          <a:p>
            <a:pPr>
              <a:buFont typeface="Wingdings" pitchFamily="2" charset="2"/>
              <a:buChar char="Ø"/>
            </a:pPr>
            <a:r>
              <a:rPr lang="en-US" sz="3200" i="1" dirty="0">
                <a:solidFill>
                  <a:srgbClr val="7030A0"/>
                </a:solidFill>
              </a:rPr>
              <a:t> dimensionality reduction</a:t>
            </a:r>
          </a:p>
          <a:p>
            <a:pPr>
              <a:buFont typeface="Wingdings" pitchFamily="2" charset="2"/>
              <a:buChar char="Ø"/>
            </a:pPr>
            <a:r>
              <a:rPr lang="en-US" sz="3200" i="1" dirty="0">
                <a:solidFill>
                  <a:srgbClr val="7030A0"/>
                </a:solidFill>
              </a:rPr>
              <a:t> input transformations</a:t>
            </a:r>
          </a:p>
          <a:p>
            <a:pPr>
              <a:buFont typeface="Wingdings" pitchFamily="2" charset="2"/>
              <a:buChar char="Ø"/>
            </a:pPr>
            <a:r>
              <a:rPr lang="en-US" sz="3200" i="1" dirty="0">
                <a:solidFill>
                  <a:srgbClr val="7030A0"/>
                </a:solidFill>
              </a:rPr>
              <a:t> generative modeling</a:t>
            </a:r>
          </a:p>
          <a:p>
            <a:pPr>
              <a:buFont typeface="Wingdings" pitchFamily="2" charset="2"/>
              <a:buChar char="Ø"/>
            </a:pPr>
            <a:r>
              <a:rPr lang="en-US" sz="3200" i="1" dirty="0">
                <a:solidFill>
                  <a:srgbClr val="7030A0"/>
                </a:solidFill>
              </a:rPr>
              <a:t> Bayesian learning</a:t>
            </a:r>
          </a:p>
          <a:p>
            <a:pPr>
              <a:buFont typeface="Wingdings" pitchFamily="2" charset="2"/>
              <a:buChar char="Ø"/>
            </a:pPr>
            <a:r>
              <a:rPr lang="en-US" sz="3200" i="1" dirty="0">
                <a:solidFill>
                  <a:srgbClr val="7030A0"/>
                </a:solidFill>
              </a:rPr>
              <a:t> ...</a:t>
            </a:r>
          </a:p>
        </p:txBody>
      </p:sp>
      <p:sp>
        <p:nvSpPr>
          <p:cNvPr id="4" name="Slide Number Placeholder 3">
            <a:extLst>
              <a:ext uri="{FF2B5EF4-FFF2-40B4-BE49-F238E27FC236}">
                <a16:creationId xmlns:a16="http://schemas.microsoft.com/office/drawing/2014/main" id="{0BF55A43-1243-444D-81BC-E765D8C1A6DA}"/>
              </a:ext>
            </a:extLst>
          </p:cNvPr>
          <p:cNvSpPr>
            <a:spLocks noGrp="1"/>
          </p:cNvSpPr>
          <p:nvPr>
            <p:ph type="sldNum" sz="quarter" idx="12"/>
          </p:nvPr>
        </p:nvSpPr>
        <p:spPr/>
        <p:txBody>
          <a:bodyPr/>
          <a:lstStyle/>
          <a:p>
            <a:fld id="{BBDB7499-F370-8348-83C5-507685BB046D}" type="slidenum">
              <a:rPr lang="en-US" smtClean="0"/>
              <a:pPr/>
              <a:t>48</a:t>
            </a:fld>
            <a:endParaRPr lang="en-US" sz="1600" dirty="0"/>
          </a:p>
        </p:txBody>
      </p:sp>
      <p:pic>
        <p:nvPicPr>
          <p:cNvPr id="5" name="Picture 2" descr="The MCU Report — In advance of the new Avengers: Age of Ultron... | Marvel  superheroes, Marvel captain america, Marvel">
            <a:extLst>
              <a:ext uri="{FF2B5EF4-FFF2-40B4-BE49-F238E27FC236}">
                <a16:creationId xmlns:a16="http://schemas.microsoft.com/office/drawing/2014/main" id="{AB02E317-62DA-004B-BA45-302D9370C8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76159" y="1813294"/>
            <a:ext cx="3304761" cy="47653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235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E8A7-7BE9-AF44-8F3C-20E9179ACD5E}"/>
              </a:ext>
            </a:extLst>
          </p:cNvPr>
          <p:cNvSpPr>
            <a:spLocks noGrp="1"/>
          </p:cNvSpPr>
          <p:nvPr>
            <p:ph type="title"/>
          </p:nvPr>
        </p:nvSpPr>
        <p:spPr>
          <a:xfrm>
            <a:off x="463826" y="410368"/>
            <a:ext cx="11728174" cy="1325563"/>
          </a:xfrm>
        </p:spPr>
        <p:txBody>
          <a:bodyPr>
            <a:normAutofit/>
          </a:bodyPr>
          <a:lstStyle/>
          <a:p>
            <a:r>
              <a:rPr lang="en-US" dirty="0"/>
              <a:t>Some defenses work.</a:t>
            </a:r>
            <a:endParaRPr lang="en-US" dirty="0">
              <a:solidFill>
                <a:srgbClr val="7030A0"/>
              </a:solidFill>
            </a:endParaRPr>
          </a:p>
        </p:txBody>
      </p:sp>
      <p:sp>
        <p:nvSpPr>
          <p:cNvPr id="4" name="Slide Number Placeholder 3">
            <a:extLst>
              <a:ext uri="{FF2B5EF4-FFF2-40B4-BE49-F238E27FC236}">
                <a16:creationId xmlns:a16="http://schemas.microsoft.com/office/drawing/2014/main" id="{9555A7ED-4528-F345-9859-7693DEEA661F}"/>
              </a:ext>
            </a:extLst>
          </p:cNvPr>
          <p:cNvSpPr>
            <a:spLocks noGrp="1"/>
          </p:cNvSpPr>
          <p:nvPr>
            <p:ph type="sldNum" sz="quarter" idx="12"/>
          </p:nvPr>
        </p:nvSpPr>
        <p:spPr/>
        <p:txBody>
          <a:bodyPr/>
          <a:lstStyle/>
          <a:p>
            <a:fld id="{BBDB7499-F370-8348-83C5-507685BB046D}" type="slidenum">
              <a:rPr lang="en-US" smtClean="0"/>
              <a:pPr/>
              <a:t>49</a:t>
            </a:fld>
            <a:endParaRPr lang="en-US" sz="1600" dirty="0"/>
          </a:p>
        </p:txBody>
      </p:sp>
      <p:sp>
        <p:nvSpPr>
          <p:cNvPr id="8" name="Content Placeholder 2">
            <a:extLst>
              <a:ext uri="{FF2B5EF4-FFF2-40B4-BE49-F238E27FC236}">
                <a16:creationId xmlns:a16="http://schemas.microsoft.com/office/drawing/2014/main" id="{8CB863F3-6C8F-614E-BBED-917658AFE42B}"/>
              </a:ext>
            </a:extLst>
          </p:cNvPr>
          <p:cNvSpPr>
            <a:spLocks noGrp="1"/>
          </p:cNvSpPr>
          <p:nvPr>
            <p:ph idx="1"/>
          </p:nvPr>
        </p:nvSpPr>
        <p:spPr>
          <a:xfrm>
            <a:off x="463825" y="1490662"/>
            <a:ext cx="10993069" cy="4564159"/>
          </a:xfrm>
        </p:spPr>
        <p:txBody>
          <a:bodyPr>
            <a:normAutofit/>
          </a:bodyPr>
          <a:lstStyle/>
          <a:p>
            <a:pPr>
              <a:spcBef>
                <a:spcPts val="400"/>
              </a:spcBef>
              <a:spcAft>
                <a:spcPts val="1200"/>
              </a:spcAft>
            </a:pPr>
            <a:r>
              <a:rPr lang="en-US" sz="2800" dirty="0"/>
              <a:t>Adversarial training </a:t>
            </a:r>
            <a:r>
              <a:rPr lang="en-US" sz="2800" dirty="0">
                <a:solidFill>
                  <a:schemeClr val="bg1">
                    <a:lumMod val="50000"/>
                  </a:schemeClr>
                </a:solidFill>
              </a:rPr>
              <a:t>	</a:t>
            </a:r>
          </a:p>
          <a:p>
            <a:pPr>
              <a:spcBef>
                <a:spcPts val="400"/>
              </a:spcBef>
              <a:spcAft>
                <a:spcPts val="1200"/>
              </a:spcAft>
            </a:pPr>
            <a:endParaRPr lang="en-US" sz="2800" dirty="0">
              <a:solidFill>
                <a:schemeClr val="bg1">
                  <a:lumMod val="50000"/>
                </a:schemeClr>
              </a:solidFill>
            </a:endParaRPr>
          </a:p>
          <a:p>
            <a:pPr>
              <a:spcBef>
                <a:spcPts val="400"/>
              </a:spcBef>
              <a:spcAft>
                <a:spcPts val="1200"/>
              </a:spcAft>
            </a:pPr>
            <a:r>
              <a:rPr lang="en-US" sz="2800" dirty="0"/>
              <a:t>Certified defenses </a:t>
            </a:r>
            <a:endParaRPr lang="en-US" sz="2800" dirty="0">
              <a:solidFill>
                <a:schemeClr val="bg1">
                  <a:lumMod val="50000"/>
                </a:schemeClr>
              </a:solidFill>
            </a:endParaRPr>
          </a:p>
          <a:p>
            <a:pPr>
              <a:spcBef>
                <a:spcPts val="400"/>
              </a:spcBef>
              <a:spcAft>
                <a:spcPts val="1200"/>
              </a:spcAft>
            </a:pPr>
            <a:endParaRPr lang="en-US" sz="2400" dirty="0">
              <a:solidFill>
                <a:srgbClr val="0070C0"/>
              </a:solidFill>
            </a:endParaRPr>
          </a:p>
          <a:p>
            <a:pPr marL="0" indent="0">
              <a:spcBef>
                <a:spcPts val="400"/>
              </a:spcBef>
              <a:spcAft>
                <a:spcPts val="1200"/>
              </a:spcAft>
              <a:buNone/>
            </a:pPr>
            <a:endParaRPr lang="en-US" sz="1600" dirty="0">
              <a:solidFill>
                <a:schemeClr val="bg1">
                  <a:lumMod val="50000"/>
                </a:schemeClr>
              </a:solidFill>
            </a:endParaRPr>
          </a:p>
        </p:txBody>
      </p:sp>
      <p:sp>
        <p:nvSpPr>
          <p:cNvPr id="9" name="TextBox 8">
            <a:extLst>
              <a:ext uri="{FF2B5EF4-FFF2-40B4-BE49-F238E27FC236}">
                <a16:creationId xmlns:a16="http://schemas.microsoft.com/office/drawing/2014/main" id="{D73EC153-A1A0-5241-9547-A9DAA6CC1392}"/>
              </a:ext>
            </a:extLst>
          </p:cNvPr>
          <p:cNvSpPr txBox="1"/>
          <p:nvPr/>
        </p:nvSpPr>
        <p:spPr>
          <a:xfrm>
            <a:off x="4087906" y="1541279"/>
            <a:ext cx="7172156" cy="892552"/>
          </a:xfrm>
          <a:prstGeom prst="rect">
            <a:avLst/>
          </a:prstGeom>
          <a:noFill/>
        </p:spPr>
        <p:txBody>
          <a:bodyPr wrap="none" rtlCol="0">
            <a:spAutoFit/>
          </a:bodyPr>
          <a:lstStyle/>
          <a:p>
            <a:r>
              <a:rPr lang="en-US" sz="1600" dirty="0">
                <a:solidFill>
                  <a:schemeClr val="bg1">
                    <a:lumMod val="50000"/>
                  </a:schemeClr>
                </a:solidFill>
              </a:rPr>
              <a:t>[</a:t>
            </a:r>
            <a:r>
              <a:rPr lang="en-US" sz="1600" dirty="0" err="1">
                <a:solidFill>
                  <a:schemeClr val="bg1">
                    <a:lumMod val="50000"/>
                  </a:schemeClr>
                </a:solidFill>
              </a:rPr>
              <a:t>Szegedy</a:t>
            </a:r>
            <a:r>
              <a:rPr lang="en-US" sz="1600" dirty="0">
                <a:solidFill>
                  <a:schemeClr val="bg1">
                    <a:lumMod val="50000"/>
                  </a:schemeClr>
                </a:solidFill>
              </a:rPr>
              <a:t> et al. ‘13], [Goodfellow et al. ‘14], [</a:t>
            </a:r>
            <a:r>
              <a:rPr lang="en-US" sz="1600" dirty="0" err="1">
                <a:solidFill>
                  <a:schemeClr val="bg1">
                    <a:lumMod val="50000"/>
                  </a:schemeClr>
                </a:solidFill>
              </a:rPr>
              <a:t>Kurakin</a:t>
            </a:r>
            <a:r>
              <a:rPr lang="en-US" sz="1600" dirty="0">
                <a:solidFill>
                  <a:schemeClr val="bg1">
                    <a:lumMod val="50000"/>
                  </a:schemeClr>
                </a:solidFill>
              </a:rPr>
              <a:t> et al. ‘16], </a:t>
            </a:r>
            <a:r>
              <a:rPr lang="en-US" dirty="0">
                <a:solidFill>
                  <a:schemeClr val="bg1">
                    <a:lumMod val="50000"/>
                  </a:schemeClr>
                </a:solidFill>
              </a:rPr>
              <a:t>[</a:t>
            </a:r>
            <a:r>
              <a:rPr lang="en-US" sz="2000" b="1" dirty="0">
                <a:solidFill>
                  <a:schemeClr val="bg1">
                    <a:lumMod val="50000"/>
                  </a:schemeClr>
                </a:solidFill>
              </a:rPr>
              <a:t>T</a:t>
            </a:r>
            <a:r>
              <a:rPr lang="en-US" b="1" dirty="0">
                <a:solidFill>
                  <a:schemeClr val="bg1">
                    <a:lumMod val="50000"/>
                  </a:schemeClr>
                </a:solidFill>
              </a:rPr>
              <a:t> </a:t>
            </a:r>
            <a:r>
              <a:rPr lang="en-US" dirty="0">
                <a:solidFill>
                  <a:schemeClr val="bg1">
                    <a:lumMod val="50000"/>
                  </a:schemeClr>
                </a:solidFill>
              </a:rPr>
              <a:t>et al. ‘17]</a:t>
            </a:r>
            <a:r>
              <a:rPr lang="en-US" sz="1600" dirty="0">
                <a:solidFill>
                  <a:schemeClr val="bg1">
                    <a:lumMod val="50000"/>
                  </a:schemeClr>
                </a:solidFill>
              </a:rPr>
              <a:t>,</a:t>
            </a:r>
            <a:br>
              <a:rPr lang="en-US" sz="1600" dirty="0">
                <a:solidFill>
                  <a:schemeClr val="bg1">
                    <a:lumMod val="50000"/>
                  </a:schemeClr>
                </a:solidFill>
              </a:rPr>
            </a:br>
            <a:r>
              <a:rPr lang="en-US" sz="1600" dirty="0">
                <a:solidFill>
                  <a:schemeClr val="bg1">
                    <a:lumMod val="50000"/>
                  </a:schemeClr>
                </a:solidFill>
              </a:rPr>
              <a:t>[</a:t>
            </a:r>
            <a:r>
              <a:rPr lang="en-US" sz="1600" dirty="0" err="1">
                <a:solidFill>
                  <a:schemeClr val="bg1">
                    <a:lumMod val="50000"/>
                  </a:schemeClr>
                </a:solidFill>
              </a:rPr>
              <a:t>Madry</a:t>
            </a:r>
            <a:r>
              <a:rPr lang="en-US" sz="1600" dirty="0">
                <a:solidFill>
                  <a:schemeClr val="bg1">
                    <a:lumMod val="50000"/>
                  </a:schemeClr>
                </a:solidFill>
              </a:rPr>
              <a:t> et al. ‘18], [Zhang et al. ‘19], [Carmon et al. ‘19], [</a:t>
            </a:r>
            <a:r>
              <a:rPr lang="en-US" sz="1600" dirty="0" err="1">
                <a:solidFill>
                  <a:schemeClr val="bg1">
                    <a:lumMod val="50000"/>
                  </a:schemeClr>
                </a:solidFill>
              </a:rPr>
              <a:t>Uesato</a:t>
            </a:r>
            <a:r>
              <a:rPr lang="en-US" sz="1600" dirty="0">
                <a:solidFill>
                  <a:schemeClr val="bg1">
                    <a:lumMod val="50000"/>
                  </a:schemeClr>
                </a:solidFill>
              </a:rPr>
              <a:t> et al. ‘19],</a:t>
            </a:r>
            <a:br>
              <a:rPr lang="en-US" sz="1600" dirty="0">
                <a:solidFill>
                  <a:schemeClr val="bg1">
                    <a:lumMod val="50000"/>
                  </a:schemeClr>
                </a:solidFill>
              </a:rPr>
            </a:br>
            <a:r>
              <a:rPr lang="en-US" sz="1600" dirty="0">
                <a:solidFill>
                  <a:schemeClr val="bg1">
                    <a:lumMod val="50000"/>
                  </a:schemeClr>
                </a:solidFill>
              </a:rPr>
              <a:t>[</a:t>
            </a:r>
            <a:r>
              <a:rPr lang="en-US" sz="1600" dirty="0" err="1">
                <a:solidFill>
                  <a:schemeClr val="bg1">
                    <a:lumMod val="50000"/>
                  </a:schemeClr>
                </a:solidFill>
              </a:rPr>
              <a:t>Zhai</a:t>
            </a:r>
            <a:r>
              <a:rPr lang="en-US" sz="1600" dirty="0">
                <a:solidFill>
                  <a:schemeClr val="bg1">
                    <a:lumMod val="50000"/>
                  </a:schemeClr>
                </a:solidFill>
              </a:rPr>
              <a:t> et al. ‘19], [</a:t>
            </a:r>
            <a:r>
              <a:rPr lang="en-US" sz="1600" dirty="0" err="1">
                <a:solidFill>
                  <a:schemeClr val="bg1">
                    <a:lumMod val="50000"/>
                  </a:schemeClr>
                </a:solidFill>
              </a:rPr>
              <a:t>Shafahi</a:t>
            </a:r>
            <a:r>
              <a:rPr lang="en-US" sz="1600" dirty="0">
                <a:solidFill>
                  <a:schemeClr val="bg1">
                    <a:lumMod val="50000"/>
                  </a:schemeClr>
                </a:solidFill>
              </a:rPr>
              <a:t> et al. ‘19], [Yang et al. ‘19], [Li et al. ‘20], ...</a:t>
            </a:r>
          </a:p>
        </p:txBody>
      </p:sp>
      <p:sp>
        <p:nvSpPr>
          <p:cNvPr id="10" name="Rectangle 9">
            <a:extLst>
              <a:ext uri="{FF2B5EF4-FFF2-40B4-BE49-F238E27FC236}">
                <a16:creationId xmlns:a16="http://schemas.microsoft.com/office/drawing/2014/main" id="{59026B92-A5FA-0C4E-9D97-A639EDCDF41D}"/>
              </a:ext>
            </a:extLst>
          </p:cNvPr>
          <p:cNvSpPr/>
          <p:nvPr/>
        </p:nvSpPr>
        <p:spPr>
          <a:xfrm>
            <a:off x="4087906" y="2732759"/>
            <a:ext cx="7131424" cy="830997"/>
          </a:xfrm>
          <a:prstGeom prst="rect">
            <a:avLst/>
          </a:prstGeom>
        </p:spPr>
        <p:txBody>
          <a:bodyPr wrap="square">
            <a:spAutoFit/>
          </a:bodyPr>
          <a:lstStyle/>
          <a:p>
            <a:pPr>
              <a:spcBef>
                <a:spcPts val="400"/>
              </a:spcBef>
              <a:spcAft>
                <a:spcPts val="1200"/>
              </a:spcAft>
            </a:pPr>
            <a:r>
              <a:rPr lang="en-US" sz="1600" dirty="0">
                <a:solidFill>
                  <a:schemeClr val="bg1">
                    <a:lumMod val="50000"/>
                  </a:schemeClr>
                </a:solidFill>
              </a:rPr>
              <a:t>[Katz et al. ‘17], [Wong et al. ‘17], [Raghunathan et al. ‘18], [</a:t>
            </a:r>
            <a:r>
              <a:rPr lang="en-US" sz="1600" dirty="0" err="1">
                <a:solidFill>
                  <a:schemeClr val="bg1">
                    <a:lumMod val="50000"/>
                  </a:schemeClr>
                </a:solidFill>
              </a:rPr>
              <a:t>Gehr</a:t>
            </a:r>
            <a:r>
              <a:rPr lang="en-US" sz="1600" dirty="0">
                <a:solidFill>
                  <a:schemeClr val="bg1">
                    <a:lumMod val="50000"/>
                  </a:schemeClr>
                </a:solidFill>
              </a:rPr>
              <a:t> et al. ‘18], </a:t>
            </a:r>
            <a:br>
              <a:rPr lang="en-US" sz="1600" dirty="0">
                <a:solidFill>
                  <a:schemeClr val="bg1">
                    <a:lumMod val="50000"/>
                  </a:schemeClr>
                </a:solidFill>
              </a:rPr>
            </a:br>
            <a:r>
              <a:rPr lang="en-US" sz="1600" dirty="0">
                <a:solidFill>
                  <a:schemeClr val="bg1">
                    <a:lumMod val="50000"/>
                  </a:schemeClr>
                </a:solidFill>
              </a:rPr>
              <a:t>[</a:t>
            </a:r>
            <a:r>
              <a:rPr lang="en-US" sz="1600" dirty="0" err="1">
                <a:solidFill>
                  <a:schemeClr val="bg1">
                    <a:lumMod val="50000"/>
                  </a:schemeClr>
                </a:solidFill>
              </a:rPr>
              <a:t>Lecuyer</a:t>
            </a:r>
            <a:r>
              <a:rPr lang="en-US" sz="1600" dirty="0">
                <a:solidFill>
                  <a:schemeClr val="bg1">
                    <a:lumMod val="50000"/>
                  </a:schemeClr>
                </a:solidFill>
              </a:rPr>
              <a:t> et al. ‘18], [Zhang et al. ‘18], [Mirman et al. ‘18], [Weng et al. ‘19], </a:t>
            </a:r>
            <a:br>
              <a:rPr lang="en-US" sz="1600" dirty="0">
                <a:solidFill>
                  <a:schemeClr val="bg1">
                    <a:lumMod val="50000"/>
                  </a:schemeClr>
                </a:solidFill>
              </a:rPr>
            </a:br>
            <a:r>
              <a:rPr lang="en-US" sz="1600" dirty="0">
                <a:solidFill>
                  <a:schemeClr val="bg1">
                    <a:lumMod val="50000"/>
                  </a:schemeClr>
                </a:solidFill>
              </a:rPr>
              <a:t>[</a:t>
            </a:r>
            <a:r>
              <a:rPr lang="en-US" sz="1600" dirty="0" err="1">
                <a:solidFill>
                  <a:schemeClr val="bg1">
                    <a:lumMod val="50000"/>
                  </a:schemeClr>
                </a:solidFill>
              </a:rPr>
              <a:t>Baluta</a:t>
            </a:r>
            <a:r>
              <a:rPr lang="en-US" sz="1600" dirty="0">
                <a:solidFill>
                  <a:schemeClr val="bg1">
                    <a:lumMod val="50000"/>
                  </a:schemeClr>
                </a:solidFill>
              </a:rPr>
              <a:t> et al. ‘19], [Cohen et al. ‘19], [Singh et al. ‘19], [</a:t>
            </a:r>
            <a:r>
              <a:rPr lang="en-US" sz="1600" dirty="0" err="1">
                <a:solidFill>
                  <a:schemeClr val="bg1">
                    <a:lumMod val="50000"/>
                  </a:schemeClr>
                </a:solidFill>
              </a:rPr>
              <a:t>Gluch</a:t>
            </a:r>
            <a:r>
              <a:rPr lang="en-US" sz="1600" dirty="0">
                <a:solidFill>
                  <a:schemeClr val="bg1">
                    <a:lumMod val="50000"/>
                  </a:schemeClr>
                </a:solidFill>
              </a:rPr>
              <a:t> et al. ‘20], ...</a:t>
            </a:r>
          </a:p>
        </p:txBody>
      </p:sp>
    </p:spTree>
    <p:extLst>
      <p:ext uri="{BB962C8B-B14F-4D97-AF65-F5344CB8AC3E}">
        <p14:creationId xmlns:p14="http://schemas.microsoft.com/office/powerpoint/2010/main" val="509383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p:txBody>
          <a:bodyPr>
            <a:normAutofit/>
          </a:bodyPr>
          <a:lstStyle/>
          <a:p>
            <a:r>
              <a:rPr lang="en-US" dirty="0"/>
              <a:t>Machine learning can also fail disastrously.</a:t>
            </a:r>
            <a:endParaRPr lang="en-US" b="1" dirty="0"/>
          </a:p>
        </p:txBody>
      </p:sp>
      <p:sp>
        <p:nvSpPr>
          <p:cNvPr id="4" name="Slide Number Placeholder 3">
            <a:extLst>
              <a:ext uri="{FF2B5EF4-FFF2-40B4-BE49-F238E27FC236}">
                <a16:creationId xmlns:a16="http://schemas.microsoft.com/office/drawing/2014/main" id="{7E132C10-2AF5-D74B-A0D0-18B359646B9F}"/>
              </a:ext>
            </a:extLst>
          </p:cNvPr>
          <p:cNvSpPr>
            <a:spLocks noGrp="1"/>
          </p:cNvSpPr>
          <p:nvPr>
            <p:ph type="sldNum" sz="quarter" idx="12"/>
          </p:nvPr>
        </p:nvSpPr>
        <p:spPr/>
        <p:txBody>
          <a:bodyPr/>
          <a:lstStyle/>
          <a:p>
            <a:fld id="{BBDB7499-F370-8348-83C5-507685BB046D}" type="slidenum">
              <a:rPr lang="en-US" smtClean="0"/>
              <a:pPr/>
              <a:t>5</a:t>
            </a:fld>
            <a:endParaRPr lang="en-US" sz="1600" dirty="0"/>
          </a:p>
        </p:txBody>
      </p:sp>
      <p:sp>
        <p:nvSpPr>
          <p:cNvPr id="30" name="Content Placeholder 2">
            <a:extLst>
              <a:ext uri="{FF2B5EF4-FFF2-40B4-BE49-F238E27FC236}">
                <a16:creationId xmlns:a16="http://schemas.microsoft.com/office/drawing/2014/main" id="{B03F6643-E496-5B44-8371-C331908A14D2}"/>
              </a:ext>
            </a:extLst>
          </p:cNvPr>
          <p:cNvSpPr>
            <a:spLocks noGrp="1"/>
          </p:cNvSpPr>
          <p:nvPr>
            <p:ph idx="1"/>
          </p:nvPr>
        </p:nvSpPr>
        <p:spPr>
          <a:xfrm>
            <a:off x="463826" y="1635127"/>
            <a:ext cx="11532623" cy="4643102"/>
          </a:xfrm>
        </p:spPr>
        <p:txBody>
          <a:bodyPr>
            <a:normAutofit/>
          </a:bodyPr>
          <a:lstStyle/>
          <a:p>
            <a:pPr marL="0" indent="0">
              <a:buNone/>
            </a:pPr>
            <a:endParaRPr lang="en-US" dirty="0"/>
          </a:p>
          <a:p>
            <a:pPr marL="0" indent="0">
              <a:buNone/>
            </a:pPr>
            <a:r>
              <a:rPr lang="en-US" b="1" dirty="0">
                <a:solidFill>
                  <a:srgbClr val="7030A0"/>
                </a:solidFill>
              </a:rPr>
              <a:t>Critical mistakes...</a:t>
            </a:r>
          </a:p>
          <a:p>
            <a:pPr marL="0" indent="0">
              <a:buNone/>
            </a:pPr>
            <a:endParaRPr lang="en-US" dirty="0"/>
          </a:p>
          <a:p>
            <a:pPr marL="0" indent="0">
              <a:buNone/>
            </a:pPr>
            <a:r>
              <a:rPr lang="en-US" b="1" dirty="0">
                <a:solidFill>
                  <a:srgbClr val="7030A0"/>
                </a:solidFill>
              </a:rPr>
              <a:t>Direct attacks...</a:t>
            </a:r>
            <a:endParaRPr lang="en-US" dirty="0"/>
          </a:p>
          <a:p>
            <a:pPr marL="0" indent="0">
              <a:buNone/>
            </a:pPr>
            <a:endParaRPr lang="en-US" dirty="0"/>
          </a:p>
          <a:p>
            <a:pPr marL="0" indent="0">
              <a:buNone/>
            </a:pPr>
            <a:endParaRPr lang="en-US" dirty="0"/>
          </a:p>
        </p:txBody>
      </p:sp>
      <p:grpSp>
        <p:nvGrpSpPr>
          <p:cNvPr id="32" name="Group 31">
            <a:extLst>
              <a:ext uri="{FF2B5EF4-FFF2-40B4-BE49-F238E27FC236}">
                <a16:creationId xmlns:a16="http://schemas.microsoft.com/office/drawing/2014/main" id="{6AD57ECB-9B11-2745-BD24-D49816764282}"/>
              </a:ext>
            </a:extLst>
          </p:cNvPr>
          <p:cNvGrpSpPr>
            <a:grpSpLocks noChangeAspect="1"/>
          </p:cNvGrpSpPr>
          <p:nvPr/>
        </p:nvGrpSpPr>
        <p:grpSpPr>
          <a:xfrm>
            <a:off x="5599134" y="1900455"/>
            <a:ext cx="6063320" cy="1246000"/>
            <a:chOff x="5236352" y="5867847"/>
            <a:chExt cx="4716838" cy="969301"/>
          </a:xfrm>
        </p:grpSpPr>
        <p:grpSp>
          <p:nvGrpSpPr>
            <p:cNvPr id="33" name="Group 32">
              <a:extLst>
                <a:ext uri="{FF2B5EF4-FFF2-40B4-BE49-F238E27FC236}">
                  <a16:creationId xmlns:a16="http://schemas.microsoft.com/office/drawing/2014/main" id="{C9C8E8D8-17ED-9745-AD76-C03621D2C306}"/>
                </a:ext>
              </a:extLst>
            </p:cNvPr>
            <p:cNvGrpSpPr/>
            <p:nvPr/>
          </p:nvGrpSpPr>
          <p:grpSpPr>
            <a:xfrm>
              <a:off x="5236352" y="5867847"/>
              <a:ext cx="4716838" cy="969301"/>
              <a:chOff x="4536515" y="5382250"/>
              <a:chExt cx="4716838" cy="969301"/>
            </a:xfrm>
          </p:grpSpPr>
          <p:sp>
            <p:nvSpPr>
              <p:cNvPr id="35" name="Rectangle 34">
                <a:extLst>
                  <a:ext uri="{FF2B5EF4-FFF2-40B4-BE49-F238E27FC236}">
                    <a16:creationId xmlns:a16="http://schemas.microsoft.com/office/drawing/2014/main" id="{22BCE628-289D-4745-923A-F31909AFB378}"/>
                  </a:ext>
                </a:extLst>
              </p:cNvPr>
              <p:cNvSpPr/>
              <p:nvPr/>
            </p:nvSpPr>
            <p:spPr>
              <a:xfrm>
                <a:off x="4536515" y="5382250"/>
                <a:ext cx="4716838" cy="969301"/>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11A1868-693A-1244-86C5-54FCDA66F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2358" y="5681291"/>
                <a:ext cx="4535186" cy="622924"/>
              </a:xfrm>
              <a:prstGeom prst="rect">
                <a:avLst/>
              </a:prstGeom>
              <a:solidFill>
                <a:schemeClr val="bg1"/>
              </a:solidFill>
            </p:spPr>
          </p:pic>
        </p:grpSp>
        <p:pic>
          <p:nvPicPr>
            <p:cNvPr id="34" name="Picture 8" descr="The Guardian – Logos Download">
              <a:extLst>
                <a:ext uri="{FF2B5EF4-FFF2-40B4-BE49-F238E27FC236}">
                  <a16:creationId xmlns:a16="http://schemas.microsoft.com/office/drawing/2014/main" id="{891FE2F1-7F5B-F248-BE33-83C869B016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5940" y="5909582"/>
              <a:ext cx="1577699" cy="277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DA53ED2F-F694-7E4B-8B7A-190980756ADE}"/>
              </a:ext>
            </a:extLst>
          </p:cNvPr>
          <p:cNvGrpSpPr>
            <a:grpSpLocks noChangeAspect="1"/>
          </p:cNvGrpSpPr>
          <p:nvPr/>
        </p:nvGrpSpPr>
        <p:grpSpPr>
          <a:xfrm>
            <a:off x="5267982" y="3385145"/>
            <a:ext cx="6394472" cy="1243869"/>
            <a:chOff x="5360053" y="2963429"/>
            <a:chExt cx="6017338" cy="1178165"/>
          </a:xfrm>
        </p:grpSpPr>
        <p:grpSp>
          <p:nvGrpSpPr>
            <p:cNvPr id="24" name="Group 23">
              <a:extLst>
                <a:ext uri="{FF2B5EF4-FFF2-40B4-BE49-F238E27FC236}">
                  <a16:creationId xmlns:a16="http://schemas.microsoft.com/office/drawing/2014/main" id="{793C0369-3CCD-B849-B116-4ABDE14762E8}"/>
                </a:ext>
              </a:extLst>
            </p:cNvPr>
            <p:cNvGrpSpPr/>
            <p:nvPr/>
          </p:nvGrpSpPr>
          <p:grpSpPr>
            <a:xfrm>
              <a:off x="5360053" y="2963429"/>
              <a:ext cx="6017338" cy="1178165"/>
              <a:chOff x="4603787" y="6441255"/>
              <a:chExt cx="6017338" cy="1178165"/>
            </a:xfrm>
          </p:grpSpPr>
          <p:sp>
            <p:nvSpPr>
              <p:cNvPr id="26" name="Rectangle 25">
                <a:extLst>
                  <a:ext uri="{FF2B5EF4-FFF2-40B4-BE49-F238E27FC236}">
                    <a16:creationId xmlns:a16="http://schemas.microsoft.com/office/drawing/2014/main" id="{64ECCFF2-0646-6241-8504-CE63BBE1B8CB}"/>
                  </a:ext>
                </a:extLst>
              </p:cNvPr>
              <p:cNvSpPr/>
              <p:nvPr/>
            </p:nvSpPr>
            <p:spPr>
              <a:xfrm>
                <a:off x="4603787" y="6441255"/>
                <a:ext cx="6017338" cy="1178165"/>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45FA64C-75C2-9F45-82A3-235F74CB2E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9010"/>
              <a:stretch/>
            </p:blipFill>
            <p:spPr>
              <a:xfrm>
                <a:off x="4603787" y="6798346"/>
                <a:ext cx="6017338" cy="793977"/>
              </a:xfrm>
              <a:prstGeom prst="rect">
                <a:avLst/>
              </a:prstGeom>
            </p:spPr>
          </p:pic>
        </p:grpSp>
        <p:pic>
          <p:nvPicPr>
            <p:cNvPr id="25" name="Picture 24">
              <a:extLst>
                <a:ext uri="{FF2B5EF4-FFF2-40B4-BE49-F238E27FC236}">
                  <a16:creationId xmlns:a16="http://schemas.microsoft.com/office/drawing/2014/main" id="{2960F5A2-D054-D443-AF06-27E5EEE73B2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67751" y="3002488"/>
              <a:ext cx="2399766" cy="356941"/>
            </a:xfrm>
            <a:prstGeom prst="rect">
              <a:avLst/>
            </a:prstGeom>
          </p:spPr>
        </p:pic>
      </p:grpSp>
      <p:pic>
        <p:nvPicPr>
          <p:cNvPr id="1026" name="Picture 2" descr="Microsoft takes down AI chatbot 'with zero chill', Tay after racist remarks  | Technology News,The Indian Express">
            <a:extLst>
              <a:ext uri="{FF2B5EF4-FFF2-40B4-BE49-F238E27FC236}">
                <a16:creationId xmlns:a16="http://schemas.microsoft.com/office/drawing/2014/main" id="{150CB591-D658-094E-9883-5A9245C25D1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83518" y="4867704"/>
            <a:ext cx="2963399" cy="1644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838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E8A7-7BE9-AF44-8F3C-20E9179ACD5E}"/>
              </a:ext>
            </a:extLst>
          </p:cNvPr>
          <p:cNvSpPr>
            <a:spLocks noGrp="1"/>
          </p:cNvSpPr>
          <p:nvPr>
            <p:ph type="title"/>
          </p:nvPr>
        </p:nvSpPr>
        <p:spPr>
          <a:xfrm>
            <a:off x="463826" y="410368"/>
            <a:ext cx="11728174" cy="1325563"/>
          </a:xfrm>
        </p:spPr>
        <p:txBody>
          <a:bodyPr>
            <a:normAutofit/>
          </a:bodyPr>
          <a:lstStyle/>
          <a:p>
            <a:r>
              <a:rPr lang="en-US" dirty="0"/>
              <a:t>Some defenses work, </a:t>
            </a:r>
            <a:r>
              <a:rPr lang="en-US" b="1" dirty="0">
                <a:solidFill>
                  <a:srgbClr val="7030A0"/>
                </a:solidFill>
              </a:rPr>
              <a:t>but don’t generalize...</a:t>
            </a:r>
          </a:p>
        </p:txBody>
      </p:sp>
      <p:sp>
        <p:nvSpPr>
          <p:cNvPr id="4" name="Slide Number Placeholder 3">
            <a:extLst>
              <a:ext uri="{FF2B5EF4-FFF2-40B4-BE49-F238E27FC236}">
                <a16:creationId xmlns:a16="http://schemas.microsoft.com/office/drawing/2014/main" id="{9555A7ED-4528-F345-9859-7693DEEA661F}"/>
              </a:ext>
            </a:extLst>
          </p:cNvPr>
          <p:cNvSpPr>
            <a:spLocks noGrp="1"/>
          </p:cNvSpPr>
          <p:nvPr>
            <p:ph type="sldNum" sz="quarter" idx="12"/>
          </p:nvPr>
        </p:nvSpPr>
        <p:spPr/>
        <p:txBody>
          <a:bodyPr/>
          <a:lstStyle/>
          <a:p>
            <a:fld id="{BBDB7499-F370-8348-83C5-507685BB046D}" type="slidenum">
              <a:rPr lang="en-US" smtClean="0"/>
              <a:pPr/>
              <a:t>50</a:t>
            </a:fld>
            <a:endParaRPr lang="en-US" sz="1600" dirty="0"/>
          </a:p>
        </p:txBody>
      </p:sp>
      <p:sp>
        <p:nvSpPr>
          <p:cNvPr id="20" name="Rounded Rectangle 19">
            <a:extLst>
              <a:ext uri="{FF2B5EF4-FFF2-40B4-BE49-F238E27FC236}">
                <a16:creationId xmlns:a16="http://schemas.microsoft.com/office/drawing/2014/main" id="{E18C9C78-2C9C-1843-8FE0-0E75C247AC47}"/>
              </a:ext>
            </a:extLst>
          </p:cNvPr>
          <p:cNvSpPr/>
          <p:nvPr/>
        </p:nvSpPr>
        <p:spPr>
          <a:xfrm>
            <a:off x="6724862" y="5030787"/>
            <a:ext cx="4520224" cy="1416845"/>
          </a:xfrm>
          <a:prstGeom prst="roundRect">
            <a:avLst/>
          </a:prstGeom>
          <a:solidFill>
            <a:schemeClr val="accent5">
              <a:lumMod val="20000"/>
              <a:lumOff val="80000"/>
            </a:schemeClr>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i="1" dirty="0">
                <a:solidFill>
                  <a:schemeClr val="tx1"/>
                </a:solidFill>
              </a:rPr>
              <a:t>generalizing to richer sets hurts robustness</a:t>
            </a:r>
          </a:p>
          <a:p>
            <a:pPr algn="ctr"/>
            <a:br>
              <a:rPr lang="en-US" sz="400" b="1" dirty="0">
                <a:solidFill>
                  <a:schemeClr val="tx1"/>
                </a:solidFill>
              </a:rPr>
            </a:br>
            <a:r>
              <a:rPr lang="en-US" sz="2400" b="1" dirty="0">
                <a:solidFill>
                  <a:schemeClr val="tx1"/>
                </a:solidFill>
              </a:rPr>
              <a:t>T</a:t>
            </a:r>
            <a:r>
              <a:rPr lang="en-US" sz="2000" b="1" dirty="0">
                <a:solidFill>
                  <a:schemeClr val="tx1"/>
                </a:solidFill>
              </a:rPr>
              <a:t> </a:t>
            </a:r>
            <a:r>
              <a:rPr lang="en-US" sz="2000" dirty="0">
                <a:solidFill>
                  <a:schemeClr val="tx1"/>
                </a:solidFill>
              </a:rPr>
              <a:t>&amp; </a:t>
            </a:r>
            <a:r>
              <a:rPr lang="en-US" sz="2000" dirty="0" err="1">
                <a:solidFill>
                  <a:schemeClr val="tx1"/>
                </a:solidFill>
              </a:rPr>
              <a:t>Boneh</a:t>
            </a:r>
            <a:r>
              <a:rPr lang="en-US" sz="2000" dirty="0">
                <a:solidFill>
                  <a:schemeClr val="tx1"/>
                </a:solidFill>
              </a:rPr>
              <a:t> (</a:t>
            </a:r>
            <a:r>
              <a:rPr lang="en-US" sz="2000" dirty="0" err="1">
                <a:solidFill>
                  <a:schemeClr val="tx1"/>
                </a:solidFill>
              </a:rPr>
              <a:t>NeurIPS</a:t>
            </a:r>
            <a:r>
              <a:rPr lang="en-US" sz="2000" dirty="0">
                <a:solidFill>
                  <a:schemeClr val="tx1"/>
                </a:solidFill>
              </a:rPr>
              <a:t> 2019 </a:t>
            </a:r>
            <a:r>
              <a:rPr lang="en-US" sz="2000" i="1" dirty="0">
                <a:solidFill>
                  <a:schemeClr val="tx1"/>
                </a:solidFill>
              </a:rPr>
              <a:t>spotlight</a:t>
            </a:r>
            <a:r>
              <a:rPr lang="en-US" sz="2000" dirty="0">
                <a:solidFill>
                  <a:schemeClr val="tx1"/>
                </a:solidFill>
              </a:rPr>
              <a:t>)</a:t>
            </a:r>
            <a:endParaRPr lang="en-US" b="1" dirty="0">
              <a:solidFill>
                <a:schemeClr val="tx1"/>
              </a:solidFill>
            </a:endParaRPr>
          </a:p>
        </p:txBody>
      </p:sp>
      <p:sp>
        <p:nvSpPr>
          <p:cNvPr id="21" name="Rounded Rectangle 20">
            <a:extLst>
              <a:ext uri="{FF2B5EF4-FFF2-40B4-BE49-F238E27FC236}">
                <a16:creationId xmlns:a16="http://schemas.microsoft.com/office/drawing/2014/main" id="{7862D905-D742-CF4E-9638-77474C670D6C}"/>
              </a:ext>
            </a:extLst>
          </p:cNvPr>
          <p:cNvSpPr/>
          <p:nvPr/>
        </p:nvSpPr>
        <p:spPr>
          <a:xfrm>
            <a:off x="463825" y="5030787"/>
            <a:ext cx="6135758" cy="1416845"/>
          </a:xfrm>
          <a:prstGeom prst="roundRect">
            <a:avLst/>
          </a:prstGeom>
          <a:solidFill>
            <a:schemeClr val="accent5">
              <a:lumMod val="20000"/>
              <a:lumOff val="80000"/>
            </a:schemeClr>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i="1" dirty="0">
                <a:solidFill>
                  <a:schemeClr val="tx1"/>
                </a:solidFill>
              </a:rPr>
              <a:t>defenses overfit to the chosen set</a:t>
            </a:r>
          </a:p>
          <a:p>
            <a:pPr algn="ctr"/>
            <a:br>
              <a:rPr lang="en-US" sz="400" b="1" dirty="0">
                <a:solidFill>
                  <a:schemeClr val="tx1"/>
                </a:solidFill>
              </a:rPr>
            </a:br>
            <a:r>
              <a:rPr lang="en-US" sz="2400" b="1" dirty="0">
                <a:solidFill>
                  <a:schemeClr val="tx1"/>
                </a:solidFill>
              </a:rPr>
              <a:t>T</a:t>
            </a:r>
            <a:r>
              <a:rPr lang="en-US" sz="2000" dirty="0">
                <a:solidFill>
                  <a:schemeClr val="tx1"/>
                </a:solidFill>
              </a:rPr>
              <a:t>, </a:t>
            </a:r>
            <a:r>
              <a:rPr lang="en-US" sz="2000" dirty="0" err="1">
                <a:solidFill>
                  <a:schemeClr val="tx1"/>
                </a:solidFill>
              </a:rPr>
              <a:t>Behrmann</a:t>
            </a:r>
            <a:r>
              <a:rPr lang="en-US" sz="2000" dirty="0">
                <a:solidFill>
                  <a:schemeClr val="tx1"/>
                </a:solidFill>
              </a:rPr>
              <a:t>, </a:t>
            </a:r>
            <a:r>
              <a:rPr lang="en-US" sz="2000" dirty="0" err="1">
                <a:solidFill>
                  <a:schemeClr val="tx1"/>
                </a:solidFill>
              </a:rPr>
              <a:t>Carlini</a:t>
            </a:r>
            <a:r>
              <a:rPr lang="en-US" sz="2000" dirty="0">
                <a:solidFill>
                  <a:schemeClr val="tx1"/>
                </a:solidFill>
              </a:rPr>
              <a:t>, </a:t>
            </a:r>
            <a:r>
              <a:rPr lang="en-US" sz="2000" dirty="0" err="1">
                <a:solidFill>
                  <a:schemeClr val="tx1"/>
                </a:solidFill>
              </a:rPr>
              <a:t>Papernot</a:t>
            </a:r>
            <a:r>
              <a:rPr lang="en-US" sz="2000" dirty="0">
                <a:solidFill>
                  <a:schemeClr val="tx1"/>
                </a:solidFill>
              </a:rPr>
              <a:t>, Jakobsen </a:t>
            </a:r>
            <a:br>
              <a:rPr lang="en-US" sz="2000" dirty="0">
                <a:solidFill>
                  <a:schemeClr val="tx1"/>
                </a:solidFill>
              </a:rPr>
            </a:br>
            <a:r>
              <a:rPr lang="en-US" sz="2000" dirty="0">
                <a:solidFill>
                  <a:schemeClr val="tx1"/>
                </a:solidFill>
              </a:rPr>
              <a:t>(ICML 2020)</a:t>
            </a:r>
            <a:endParaRPr lang="en-US" dirty="0">
              <a:solidFill>
                <a:schemeClr val="tx1"/>
              </a:solidFill>
            </a:endParaRP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CDC5A287-94FF-F349-9151-D7E9F7475CFC}"/>
                  </a:ext>
                </a:extLst>
              </p:cNvPr>
              <p:cNvSpPr>
                <a:spLocks noGrp="1"/>
              </p:cNvSpPr>
              <p:nvPr>
                <p:ph idx="1"/>
              </p:nvPr>
            </p:nvSpPr>
            <p:spPr>
              <a:xfrm>
                <a:off x="463825" y="1490662"/>
                <a:ext cx="11728175" cy="4564159"/>
              </a:xfrm>
            </p:spPr>
            <p:txBody>
              <a:bodyPr>
                <a:normAutofit/>
              </a:bodyPr>
              <a:lstStyle/>
              <a:p>
                <a:pPr>
                  <a:spcBef>
                    <a:spcPts val="400"/>
                  </a:spcBef>
                  <a:spcAft>
                    <a:spcPts val="1200"/>
                  </a:spcAft>
                </a:pPr>
                <a:r>
                  <a:rPr lang="en-US" sz="2800" dirty="0"/>
                  <a:t>Adversarial training </a:t>
                </a:r>
                <a:r>
                  <a:rPr lang="en-US" sz="2800" dirty="0">
                    <a:solidFill>
                      <a:schemeClr val="bg1">
                        <a:lumMod val="50000"/>
                      </a:schemeClr>
                    </a:solidFill>
                  </a:rPr>
                  <a:t>	</a:t>
                </a:r>
              </a:p>
              <a:p>
                <a:pPr>
                  <a:spcBef>
                    <a:spcPts val="400"/>
                  </a:spcBef>
                  <a:spcAft>
                    <a:spcPts val="1200"/>
                  </a:spcAft>
                </a:pPr>
                <a:endParaRPr lang="en-US" sz="2800" dirty="0">
                  <a:solidFill>
                    <a:schemeClr val="bg1">
                      <a:lumMod val="50000"/>
                    </a:schemeClr>
                  </a:solidFill>
                </a:endParaRPr>
              </a:p>
              <a:p>
                <a:pPr>
                  <a:spcBef>
                    <a:spcPts val="400"/>
                  </a:spcBef>
                  <a:spcAft>
                    <a:spcPts val="1200"/>
                  </a:spcAft>
                </a:pPr>
                <a:r>
                  <a:rPr lang="en-US" sz="2800" dirty="0"/>
                  <a:t>Certified defenses </a:t>
                </a:r>
                <a:endParaRPr lang="en-US" sz="2800" dirty="0">
                  <a:solidFill>
                    <a:schemeClr val="bg1">
                      <a:lumMod val="50000"/>
                    </a:schemeClr>
                  </a:solidFill>
                </a:endParaRPr>
              </a:p>
              <a:p>
                <a:pPr>
                  <a:spcBef>
                    <a:spcPts val="400"/>
                  </a:spcBef>
                  <a:spcAft>
                    <a:spcPts val="1200"/>
                  </a:spcAft>
                </a:pPr>
                <a:endParaRPr lang="en-US" sz="2400" dirty="0">
                  <a:solidFill>
                    <a:srgbClr val="0070C0"/>
                  </a:solidFill>
                </a:endParaRPr>
              </a:p>
              <a:p>
                <a:pPr marL="0" indent="0">
                  <a:spcBef>
                    <a:spcPts val="400"/>
                  </a:spcBef>
                  <a:spcAft>
                    <a:spcPts val="600"/>
                  </a:spcAft>
                  <a:buNone/>
                </a:pPr>
                <a:r>
                  <a:rPr lang="en-US" sz="2800" dirty="0">
                    <a:solidFill>
                      <a:srgbClr val="0070C0"/>
                    </a:solidFill>
                  </a:rPr>
                  <a:t>recall: </a:t>
                </a:r>
                <a:r>
                  <a:rPr lang="en-US" sz="2800" dirty="0"/>
                  <a:t>we only consider perturbations </a:t>
                </a:r>
                <a14:m>
                  <m:oMath xmlns:m="http://schemas.openxmlformats.org/officeDocument/2006/math">
                    <m:r>
                      <a:rPr lang="en-US" sz="2800" i="1">
                        <a:solidFill>
                          <a:srgbClr val="FF0000"/>
                        </a:solidFill>
                        <a:latin typeface="Cambria Math" panose="02040503050406030204" pitchFamily="18" charset="0"/>
                        <a:ea typeface="Cambria Math" panose="02040503050406030204" pitchFamily="18" charset="0"/>
                      </a:rPr>
                      <m:t>𝛿</m:t>
                    </m:r>
                    <m:r>
                      <a:rPr lang="en-US" sz="2800">
                        <a:solidFill>
                          <a:srgbClr val="FF0000"/>
                        </a:solidFill>
                        <a:latin typeface="Cambria Math" panose="02040503050406030204" pitchFamily="18" charset="0"/>
                        <a:ea typeface="Cambria Math" panose="02040503050406030204" pitchFamily="18" charset="0"/>
                      </a:rPr>
                      <m:t> </m:t>
                    </m:r>
                  </m:oMath>
                </a14:m>
                <a:r>
                  <a:rPr lang="en-US" sz="2800" dirty="0"/>
                  <a:t>from a </a:t>
                </a:r>
                <a:r>
                  <a:rPr lang="en-US" sz="2800" i="1" dirty="0"/>
                  <a:t>fixed</a:t>
                </a:r>
                <a:r>
                  <a:rPr lang="en-US" sz="2800" dirty="0"/>
                  <a:t> set </a:t>
                </a:r>
                <a14:m>
                  <m:oMath xmlns:m="http://schemas.openxmlformats.org/officeDocument/2006/math">
                    <m:r>
                      <a:rPr lang="en-US" sz="2800" i="1" dirty="0">
                        <a:solidFill>
                          <a:srgbClr val="FF0000"/>
                        </a:solidFill>
                        <a:latin typeface="Cambria Math" panose="02040503050406030204" pitchFamily="18" charset="0"/>
                      </a:rPr>
                      <m:t>𝑆</m:t>
                    </m:r>
                  </m:oMath>
                </a14:m>
                <a:endParaRPr lang="en-US" sz="2800" i="1" dirty="0"/>
              </a:p>
              <a:p>
                <a:pPr marL="0" indent="0">
                  <a:spcAft>
                    <a:spcPts val="1200"/>
                  </a:spcAft>
                  <a:buNone/>
                </a:pPr>
                <a:r>
                  <a:rPr lang="en-US" sz="2800" b="1" dirty="0">
                    <a:solidFill>
                      <a:srgbClr val="0070C0"/>
                    </a:solidFill>
                  </a:rPr>
                  <a:t>issue:</a:t>
                </a:r>
                <a:r>
                  <a:rPr lang="en-US" sz="2800" dirty="0">
                    <a:solidFill>
                      <a:srgbClr val="0070C0"/>
                    </a:solidFill>
                  </a:rPr>
                  <a:t> </a:t>
                </a:r>
                <a:r>
                  <a:rPr lang="en-US" sz="2800" b="1" dirty="0"/>
                  <a:t>all defenses above are</a:t>
                </a:r>
                <a:r>
                  <a:rPr lang="en-US" sz="2800" b="1" i="1" dirty="0"/>
                  <a:t> </a:t>
                </a:r>
                <a:r>
                  <a:rPr lang="en-US" sz="2800" b="1" i="1" dirty="0">
                    <a:solidFill>
                      <a:srgbClr val="7030A0"/>
                    </a:solidFill>
                  </a:rPr>
                  <a:t>explicitly tailored to a chosen set</a:t>
                </a:r>
                <a:r>
                  <a:rPr lang="en-US" sz="2800" b="1" i="1" dirty="0"/>
                  <a:t> </a:t>
                </a:r>
                <a14:m>
                  <m:oMath xmlns:m="http://schemas.openxmlformats.org/officeDocument/2006/math">
                    <m:r>
                      <a:rPr lang="en-US" sz="2800" b="1" i="1" dirty="0">
                        <a:solidFill>
                          <a:srgbClr val="FF0000"/>
                        </a:solidFill>
                        <a:latin typeface="Cambria Math" panose="02040503050406030204" pitchFamily="18" charset="0"/>
                      </a:rPr>
                      <m:t>𝑺</m:t>
                    </m:r>
                  </m:oMath>
                </a14:m>
                <a:endParaRPr lang="en-US" sz="2800" b="1" i="1" dirty="0"/>
              </a:p>
              <a:p>
                <a:pPr marL="0" indent="0">
                  <a:spcBef>
                    <a:spcPts val="400"/>
                  </a:spcBef>
                  <a:spcAft>
                    <a:spcPts val="1200"/>
                  </a:spcAft>
                  <a:buNone/>
                </a:pPr>
                <a:endParaRPr lang="en-US" sz="1600" dirty="0">
                  <a:solidFill>
                    <a:schemeClr val="bg1">
                      <a:lumMod val="50000"/>
                    </a:schemeClr>
                  </a:solidFill>
                </a:endParaRPr>
              </a:p>
            </p:txBody>
          </p:sp>
        </mc:Choice>
        <mc:Fallback xmlns="">
          <p:sp>
            <p:nvSpPr>
              <p:cNvPr id="10" name="Content Placeholder 2">
                <a:extLst>
                  <a:ext uri="{FF2B5EF4-FFF2-40B4-BE49-F238E27FC236}">
                    <a16:creationId xmlns:a16="http://schemas.microsoft.com/office/drawing/2014/main" id="{CDC5A287-94FF-F349-9151-D7E9F7475CFC}"/>
                  </a:ext>
                </a:extLst>
              </p:cNvPr>
              <p:cNvSpPr>
                <a:spLocks noGrp="1" noRot="1" noChangeAspect="1" noMove="1" noResize="1" noEditPoints="1" noAdjustHandles="1" noChangeArrowheads="1" noChangeShapeType="1" noTextEdit="1"/>
              </p:cNvSpPr>
              <p:nvPr>
                <p:ph idx="1"/>
              </p:nvPr>
            </p:nvSpPr>
            <p:spPr>
              <a:xfrm>
                <a:off x="463825" y="1490662"/>
                <a:ext cx="11728175" cy="4564159"/>
              </a:xfrm>
              <a:blipFill>
                <a:blip r:embed="rId3"/>
                <a:stretch>
                  <a:fillRect l="-1081" t="-2222"/>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6201416D-E504-7343-BD48-61934E320363}"/>
              </a:ext>
            </a:extLst>
          </p:cNvPr>
          <p:cNvSpPr/>
          <p:nvPr/>
        </p:nvSpPr>
        <p:spPr>
          <a:xfrm>
            <a:off x="4087906" y="2732759"/>
            <a:ext cx="7131424" cy="830997"/>
          </a:xfrm>
          <a:prstGeom prst="rect">
            <a:avLst/>
          </a:prstGeom>
        </p:spPr>
        <p:txBody>
          <a:bodyPr wrap="square">
            <a:spAutoFit/>
          </a:bodyPr>
          <a:lstStyle/>
          <a:p>
            <a:pPr>
              <a:spcBef>
                <a:spcPts val="400"/>
              </a:spcBef>
              <a:spcAft>
                <a:spcPts val="1200"/>
              </a:spcAft>
            </a:pPr>
            <a:r>
              <a:rPr lang="en-US" sz="1600" dirty="0">
                <a:solidFill>
                  <a:schemeClr val="bg1">
                    <a:lumMod val="50000"/>
                  </a:schemeClr>
                </a:solidFill>
              </a:rPr>
              <a:t>[Katz et al. ‘17], [Wong et al. ‘17], [Raghunathan et al. ‘18], [</a:t>
            </a:r>
            <a:r>
              <a:rPr lang="en-US" sz="1600" dirty="0" err="1">
                <a:solidFill>
                  <a:schemeClr val="bg1">
                    <a:lumMod val="50000"/>
                  </a:schemeClr>
                </a:solidFill>
              </a:rPr>
              <a:t>Gehr</a:t>
            </a:r>
            <a:r>
              <a:rPr lang="en-US" sz="1600" dirty="0">
                <a:solidFill>
                  <a:schemeClr val="bg1">
                    <a:lumMod val="50000"/>
                  </a:schemeClr>
                </a:solidFill>
              </a:rPr>
              <a:t> et al. ‘18], </a:t>
            </a:r>
            <a:br>
              <a:rPr lang="en-US" sz="1600" dirty="0">
                <a:solidFill>
                  <a:schemeClr val="bg1">
                    <a:lumMod val="50000"/>
                  </a:schemeClr>
                </a:solidFill>
              </a:rPr>
            </a:br>
            <a:r>
              <a:rPr lang="en-US" sz="1600" dirty="0">
                <a:solidFill>
                  <a:schemeClr val="bg1">
                    <a:lumMod val="50000"/>
                  </a:schemeClr>
                </a:solidFill>
              </a:rPr>
              <a:t>[</a:t>
            </a:r>
            <a:r>
              <a:rPr lang="en-US" sz="1600" dirty="0" err="1">
                <a:solidFill>
                  <a:schemeClr val="bg1">
                    <a:lumMod val="50000"/>
                  </a:schemeClr>
                </a:solidFill>
              </a:rPr>
              <a:t>Lecuyer</a:t>
            </a:r>
            <a:r>
              <a:rPr lang="en-US" sz="1600" dirty="0">
                <a:solidFill>
                  <a:schemeClr val="bg1">
                    <a:lumMod val="50000"/>
                  </a:schemeClr>
                </a:solidFill>
              </a:rPr>
              <a:t> et al. ‘18], [Zhang et al. ‘18], [Mirman et al. ‘18], [Weng et al. ‘19], </a:t>
            </a:r>
            <a:br>
              <a:rPr lang="en-US" sz="1600" dirty="0">
                <a:solidFill>
                  <a:schemeClr val="bg1">
                    <a:lumMod val="50000"/>
                  </a:schemeClr>
                </a:solidFill>
              </a:rPr>
            </a:br>
            <a:r>
              <a:rPr lang="en-US" sz="1600" dirty="0">
                <a:solidFill>
                  <a:schemeClr val="bg1">
                    <a:lumMod val="50000"/>
                  </a:schemeClr>
                </a:solidFill>
              </a:rPr>
              <a:t>[</a:t>
            </a:r>
            <a:r>
              <a:rPr lang="en-US" sz="1600" dirty="0" err="1">
                <a:solidFill>
                  <a:schemeClr val="bg1">
                    <a:lumMod val="50000"/>
                  </a:schemeClr>
                </a:solidFill>
              </a:rPr>
              <a:t>Baluta</a:t>
            </a:r>
            <a:r>
              <a:rPr lang="en-US" sz="1600" dirty="0">
                <a:solidFill>
                  <a:schemeClr val="bg1">
                    <a:lumMod val="50000"/>
                  </a:schemeClr>
                </a:solidFill>
              </a:rPr>
              <a:t> et al. ‘19], [Cohen et al. ‘19], [Singh et al. ‘19], [</a:t>
            </a:r>
            <a:r>
              <a:rPr lang="en-US" sz="1600" dirty="0" err="1">
                <a:solidFill>
                  <a:schemeClr val="bg1">
                    <a:lumMod val="50000"/>
                  </a:schemeClr>
                </a:solidFill>
              </a:rPr>
              <a:t>Gluch</a:t>
            </a:r>
            <a:r>
              <a:rPr lang="en-US" sz="1600" dirty="0">
                <a:solidFill>
                  <a:schemeClr val="bg1">
                    <a:lumMod val="50000"/>
                  </a:schemeClr>
                </a:solidFill>
              </a:rPr>
              <a:t> et al. ‘20], ...</a:t>
            </a:r>
          </a:p>
        </p:txBody>
      </p:sp>
      <p:sp>
        <p:nvSpPr>
          <p:cNvPr id="13" name="TextBox 12">
            <a:extLst>
              <a:ext uri="{FF2B5EF4-FFF2-40B4-BE49-F238E27FC236}">
                <a16:creationId xmlns:a16="http://schemas.microsoft.com/office/drawing/2014/main" id="{8192E351-3B78-2745-9D85-CA911BA6A4B5}"/>
              </a:ext>
            </a:extLst>
          </p:cNvPr>
          <p:cNvSpPr txBox="1"/>
          <p:nvPr/>
        </p:nvSpPr>
        <p:spPr>
          <a:xfrm>
            <a:off x="4087906" y="1541279"/>
            <a:ext cx="7172156" cy="892552"/>
          </a:xfrm>
          <a:prstGeom prst="rect">
            <a:avLst/>
          </a:prstGeom>
          <a:noFill/>
        </p:spPr>
        <p:txBody>
          <a:bodyPr wrap="none" rtlCol="0">
            <a:spAutoFit/>
          </a:bodyPr>
          <a:lstStyle/>
          <a:p>
            <a:r>
              <a:rPr lang="en-US" sz="1600" dirty="0">
                <a:solidFill>
                  <a:schemeClr val="bg1">
                    <a:lumMod val="50000"/>
                  </a:schemeClr>
                </a:solidFill>
              </a:rPr>
              <a:t>[</a:t>
            </a:r>
            <a:r>
              <a:rPr lang="en-US" sz="1600" dirty="0" err="1">
                <a:solidFill>
                  <a:schemeClr val="bg1">
                    <a:lumMod val="50000"/>
                  </a:schemeClr>
                </a:solidFill>
              </a:rPr>
              <a:t>Szegedy</a:t>
            </a:r>
            <a:r>
              <a:rPr lang="en-US" sz="1600" dirty="0">
                <a:solidFill>
                  <a:schemeClr val="bg1">
                    <a:lumMod val="50000"/>
                  </a:schemeClr>
                </a:solidFill>
              </a:rPr>
              <a:t> et al. ‘13], [Goodfellow et al. ‘14], [</a:t>
            </a:r>
            <a:r>
              <a:rPr lang="en-US" sz="1600" dirty="0" err="1">
                <a:solidFill>
                  <a:schemeClr val="bg1">
                    <a:lumMod val="50000"/>
                  </a:schemeClr>
                </a:solidFill>
              </a:rPr>
              <a:t>Kurakin</a:t>
            </a:r>
            <a:r>
              <a:rPr lang="en-US" sz="1600" dirty="0">
                <a:solidFill>
                  <a:schemeClr val="bg1">
                    <a:lumMod val="50000"/>
                  </a:schemeClr>
                </a:solidFill>
              </a:rPr>
              <a:t> et al. ‘16], </a:t>
            </a:r>
            <a:r>
              <a:rPr lang="en-US" dirty="0">
                <a:solidFill>
                  <a:prstClr val="white">
                    <a:lumMod val="50000"/>
                  </a:prstClr>
                </a:solidFill>
              </a:rPr>
              <a:t>[</a:t>
            </a:r>
            <a:r>
              <a:rPr lang="en-US" sz="2000" b="1" dirty="0">
                <a:solidFill>
                  <a:prstClr val="white">
                    <a:lumMod val="50000"/>
                  </a:prstClr>
                </a:solidFill>
              </a:rPr>
              <a:t>T</a:t>
            </a:r>
            <a:r>
              <a:rPr lang="en-US" b="1" dirty="0">
                <a:solidFill>
                  <a:prstClr val="white">
                    <a:lumMod val="50000"/>
                  </a:prstClr>
                </a:solidFill>
              </a:rPr>
              <a:t> </a:t>
            </a:r>
            <a:r>
              <a:rPr lang="en-US" dirty="0">
                <a:solidFill>
                  <a:prstClr val="white">
                    <a:lumMod val="50000"/>
                  </a:prstClr>
                </a:solidFill>
              </a:rPr>
              <a:t>et al. ‘17]</a:t>
            </a:r>
            <a:r>
              <a:rPr lang="en-US" sz="1600" dirty="0">
                <a:solidFill>
                  <a:prstClr val="white">
                    <a:lumMod val="50000"/>
                  </a:prstClr>
                </a:solidFill>
              </a:rPr>
              <a:t>,</a:t>
            </a:r>
            <a:br>
              <a:rPr lang="en-US" sz="1600" dirty="0">
                <a:solidFill>
                  <a:schemeClr val="bg1">
                    <a:lumMod val="50000"/>
                  </a:schemeClr>
                </a:solidFill>
              </a:rPr>
            </a:br>
            <a:r>
              <a:rPr lang="en-US" sz="1600" dirty="0">
                <a:solidFill>
                  <a:schemeClr val="bg1">
                    <a:lumMod val="50000"/>
                  </a:schemeClr>
                </a:solidFill>
              </a:rPr>
              <a:t>[</a:t>
            </a:r>
            <a:r>
              <a:rPr lang="en-US" sz="1600" dirty="0" err="1">
                <a:solidFill>
                  <a:schemeClr val="bg1">
                    <a:lumMod val="50000"/>
                  </a:schemeClr>
                </a:solidFill>
              </a:rPr>
              <a:t>Madry</a:t>
            </a:r>
            <a:r>
              <a:rPr lang="en-US" sz="1600" dirty="0">
                <a:solidFill>
                  <a:schemeClr val="bg1">
                    <a:lumMod val="50000"/>
                  </a:schemeClr>
                </a:solidFill>
              </a:rPr>
              <a:t> et al. ‘18], [Zhang et al. ‘19], [Carmon et al. ‘19], [</a:t>
            </a:r>
            <a:r>
              <a:rPr lang="en-US" sz="1600" dirty="0" err="1">
                <a:solidFill>
                  <a:schemeClr val="bg1">
                    <a:lumMod val="50000"/>
                  </a:schemeClr>
                </a:solidFill>
              </a:rPr>
              <a:t>Uesato</a:t>
            </a:r>
            <a:r>
              <a:rPr lang="en-US" sz="1600" dirty="0">
                <a:solidFill>
                  <a:schemeClr val="bg1">
                    <a:lumMod val="50000"/>
                  </a:schemeClr>
                </a:solidFill>
              </a:rPr>
              <a:t> et al. ‘19],</a:t>
            </a:r>
            <a:br>
              <a:rPr lang="en-US" sz="1600" dirty="0">
                <a:solidFill>
                  <a:schemeClr val="bg1">
                    <a:lumMod val="50000"/>
                  </a:schemeClr>
                </a:solidFill>
              </a:rPr>
            </a:br>
            <a:r>
              <a:rPr lang="en-US" sz="1600" dirty="0">
                <a:solidFill>
                  <a:schemeClr val="bg1">
                    <a:lumMod val="50000"/>
                  </a:schemeClr>
                </a:solidFill>
              </a:rPr>
              <a:t>[</a:t>
            </a:r>
            <a:r>
              <a:rPr lang="en-US" sz="1600" dirty="0" err="1">
                <a:solidFill>
                  <a:schemeClr val="bg1">
                    <a:lumMod val="50000"/>
                  </a:schemeClr>
                </a:solidFill>
              </a:rPr>
              <a:t>Zhai</a:t>
            </a:r>
            <a:r>
              <a:rPr lang="en-US" sz="1600" dirty="0">
                <a:solidFill>
                  <a:schemeClr val="bg1">
                    <a:lumMod val="50000"/>
                  </a:schemeClr>
                </a:solidFill>
              </a:rPr>
              <a:t> et al. ‘19], [</a:t>
            </a:r>
            <a:r>
              <a:rPr lang="en-US" sz="1600" dirty="0" err="1">
                <a:solidFill>
                  <a:schemeClr val="bg1">
                    <a:lumMod val="50000"/>
                  </a:schemeClr>
                </a:solidFill>
              </a:rPr>
              <a:t>Shafahi</a:t>
            </a:r>
            <a:r>
              <a:rPr lang="en-US" sz="1600" dirty="0">
                <a:solidFill>
                  <a:schemeClr val="bg1">
                    <a:lumMod val="50000"/>
                  </a:schemeClr>
                </a:solidFill>
              </a:rPr>
              <a:t> et al. ‘19], [Yang et al. ‘19], [Li et al. ‘20], ...</a:t>
            </a:r>
          </a:p>
        </p:txBody>
      </p:sp>
    </p:spTree>
    <p:extLst>
      <p:ext uri="{BB962C8B-B14F-4D97-AF65-F5344CB8AC3E}">
        <p14:creationId xmlns:p14="http://schemas.microsoft.com/office/powerpoint/2010/main" val="351402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a:extLst>
              <a:ext uri="{FF2B5EF4-FFF2-40B4-BE49-F238E27FC236}">
                <a16:creationId xmlns:a16="http://schemas.microsoft.com/office/drawing/2014/main" id="{B5156482-4B38-B84F-874F-B04E7E4F2195}"/>
              </a:ext>
            </a:extLst>
          </p:cNvPr>
          <p:cNvSpPr/>
          <p:nvPr/>
        </p:nvSpPr>
        <p:spPr>
          <a:xfrm>
            <a:off x="3683241" y="5426125"/>
            <a:ext cx="4452730" cy="105725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7FFEA9CC-2998-604E-B87A-53C71D7B82C4}"/>
              </a:ext>
            </a:extLst>
          </p:cNvPr>
          <p:cNvSpPr>
            <a:spLocks noGrp="1"/>
          </p:cNvSpPr>
          <p:nvPr>
            <p:ph type="title"/>
          </p:nvPr>
        </p:nvSpPr>
        <p:spPr>
          <a:xfrm>
            <a:off x="463826" y="410368"/>
            <a:ext cx="11264348" cy="1697646"/>
          </a:xfrm>
        </p:spPr>
        <p:txBody>
          <a:bodyPr>
            <a:normAutofit fontScale="90000"/>
          </a:bodyPr>
          <a:lstStyle/>
          <a:p>
            <a:r>
              <a:rPr lang="en-US" sz="4900" dirty="0">
                <a:solidFill>
                  <a:srgbClr val="C00000"/>
                </a:solidFill>
              </a:rPr>
              <a:t>Adversarial training: </a:t>
            </a:r>
            <a:r>
              <a:rPr lang="en-US" sz="4900" dirty="0"/>
              <a:t>a defense for </a:t>
            </a:r>
            <a:r>
              <a:rPr lang="en-US" sz="4900" dirty="0">
                <a:solidFill>
                  <a:srgbClr val="0070C0"/>
                </a:solidFill>
              </a:rPr>
              <a:t>a </a:t>
            </a:r>
            <a:r>
              <a:rPr lang="en-US" sz="4900" i="1" dirty="0">
                <a:solidFill>
                  <a:srgbClr val="0070C0"/>
                </a:solidFill>
              </a:rPr>
              <a:t>fixed</a:t>
            </a:r>
            <a:r>
              <a:rPr lang="en-US" sz="4900" dirty="0">
                <a:solidFill>
                  <a:srgbClr val="0070C0"/>
                </a:solidFill>
              </a:rPr>
              <a:t> perturbation set.</a:t>
            </a:r>
            <a:br>
              <a:rPr lang="en-US" dirty="0">
                <a:solidFill>
                  <a:srgbClr val="0070C0"/>
                </a:solidFill>
              </a:rPr>
            </a:br>
            <a:r>
              <a:rPr lang="en-US" sz="2200" dirty="0">
                <a:solidFill>
                  <a:schemeClr val="tx1">
                    <a:lumMod val="50000"/>
                    <a:lumOff val="50000"/>
                  </a:schemeClr>
                </a:solidFill>
              </a:rPr>
              <a:t>[</a:t>
            </a:r>
            <a:r>
              <a:rPr lang="en-US" sz="2200" dirty="0" err="1">
                <a:solidFill>
                  <a:schemeClr val="tx1">
                    <a:lumMod val="50000"/>
                    <a:lumOff val="50000"/>
                  </a:schemeClr>
                </a:solidFill>
              </a:rPr>
              <a:t>Szegedy</a:t>
            </a:r>
            <a:r>
              <a:rPr lang="en-US" sz="2200" dirty="0"/>
              <a:t> </a:t>
            </a:r>
            <a:r>
              <a:rPr lang="en-US" sz="2200" dirty="0">
                <a:solidFill>
                  <a:schemeClr val="tx1">
                    <a:lumMod val="50000"/>
                    <a:lumOff val="50000"/>
                  </a:schemeClr>
                </a:solidFill>
              </a:rPr>
              <a:t>et al., ’14], [Goodfellow et al., ‘15], [</a:t>
            </a:r>
            <a:r>
              <a:rPr lang="en-US" sz="2200" dirty="0" err="1">
                <a:solidFill>
                  <a:schemeClr val="tx1">
                    <a:lumMod val="50000"/>
                    <a:lumOff val="50000"/>
                  </a:schemeClr>
                </a:solidFill>
              </a:rPr>
              <a:t>Madry</a:t>
            </a:r>
            <a:r>
              <a:rPr lang="en-US" sz="2200" dirty="0">
                <a:solidFill>
                  <a:schemeClr val="tx1">
                    <a:lumMod val="50000"/>
                    <a:lumOff val="50000"/>
                  </a:schemeClr>
                </a:solidFill>
              </a:rPr>
              <a:t> et al., ’17]</a:t>
            </a:r>
            <a:br>
              <a:rPr lang="en-US" dirty="0">
                <a:solidFill>
                  <a:schemeClr val="tx1">
                    <a:lumMod val="50000"/>
                    <a:lumOff val="50000"/>
                  </a:schemeClr>
                </a:solidFill>
              </a:rPr>
            </a:br>
            <a:endParaRPr lang="en-US" dirty="0">
              <a:solidFill>
                <a:srgbClr val="0070C0"/>
              </a:solidFill>
            </a:endParaRPr>
          </a:p>
        </p:txBody>
      </p:sp>
      <p:sp>
        <p:nvSpPr>
          <p:cNvPr id="4" name="Slide Number Placeholder 3">
            <a:extLst>
              <a:ext uri="{FF2B5EF4-FFF2-40B4-BE49-F238E27FC236}">
                <a16:creationId xmlns:a16="http://schemas.microsoft.com/office/drawing/2014/main" id="{A5A78543-DC23-324C-8EC2-EBAD57CDE189}"/>
              </a:ext>
            </a:extLst>
          </p:cNvPr>
          <p:cNvSpPr>
            <a:spLocks noGrp="1"/>
          </p:cNvSpPr>
          <p:nvPr>
            <p:ph type="sldNum" sz="quarter" idx="12"/>
          </p:nvPr>
        </p:nvSpPr>
        <p:spPr/>
        <p:txBody>
          <a:bodyPr/>
          <a:lstStyle/>
          <a:p>
            <a:fld id="{BBDB7499-F370-8348-83C5-507685BB046D}" type="slidenum">
              <a:rPr lang="en-US" smtClean="0"/>
              <a:pPr/>
              <a:t>51</a:t>
            </a:fld>
            <a:endParaRPr lang="en-US" sz="1600"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5A41B3B3-3051-0641-9190-06A4800A3511}"/>
                  </a:ext>
                </a:extLst>
              </p:cNvPr>
              <p:cNvSpPr>
                <a:spLocks noGrp="1"/>
              </p:cNvSpPr>
              <p:nvPr>
                <p:ph idx="1"/>
              </p:nvPr>
            </p:nvSpPr>
            <p:spPr>
              <a:xfrm>
                <a:off x="463826" y="2564287"/>
                <a:ext cx="11264348" cy="3633313"/>
              </a:xfrm>
            </p:spPr>
            <p:txBody>
              <a:bodyPr>
                <a:normAutofit/>
              </a:bodyPr>
              <a:lstStyle/>
              <a:p>
                <a:pPr marL="457200" indent="-457200">
                  <a:spcBef>
                    <a:spcPts val="2200"/>
                  </a:spcBef>
                  <a:buFont typeface="+mj-lt"/>
                  <a:buAutoNum type="arabicPeriod"/>
                </a:pPr>
                <a:r>
                  <a:rPr lang="en-US" sz="3200" dirty="0">
                    <a:latin typeface="+mn-lt"/>
                  </a:rPr>
                  <a:t>Choose a set </a:t>
                </a:r>
                <a14:m>
                  <m:oMath xmlns:m="http://schemas.openxmlformats.org/officeDocument/2006/math">
                    <m:r>
                      <a:rPr lang="en-US" sz="3200" i="1" dirty="0">
                        <a:solidFill>
                          <a:srgbClr val="FF0000"/>
                        </a:solidFill>
                        <a:latin typeface="Cambria Math" panose="02040503050406030204" pitchFamily="18" charset="0"/>
                      </a:rPr>
                      <m:t>𝑆</m:t>
                    </m:r>
                    <m:r>
                      <a:rPr lang="en-US" sz="3200" i="1" dirty="0">
                        <a:solidFill>
                          <a:srgbClr val="FF0000"/>
                        </a:solidFill>
                        <a:latin typeface="Cambria Math" panose="02040503050406030204" pitchFamily="18" charset="0"/>
                      </a:rPr>
                      <m:t> </m:t>
                    </m:r>
                  </m:oMath>
                </a14:m>
                <a:r>
                  <a:rPr lang="en-US" sz="3200" dirty="0">
                    <a:latin typeface="+mn-lt"/>
                  </a:rPr>
                  <a:t>of perturbations: </a:t>
                </a:r>
                <a:r>
                  <a:rPr lang="en-US" sz="2800" dirty="0">
                    <a:latin typeface="+mn-lt"/>
                  </a:rPr>
                  <a:t>e.g., </a:t>
                </a:r>
                <a14:m>
                  <m:oMath xmlns:m="http://schemas.openxmlformats.org/officeDocument/2006/math">
                    <m:r>
                      <a:rPr lang="en-US" sz="2800" i="1" dirty="0">
                        <a:solidFill>
                          <a:srgbClr val="FF0000"/>
                        </a:solidFill>
                        <a:latin typeface="Cambria Math" panose="02040503050406030204" pitchFamily="18" charset="0"/>
                      </a:rPr>
                      <m:t>𝑆</m:t>
                    </m:r>
                    <m:r>
                      <a:rPr lang="en-US" sz="2800" i="1" dirty="0">
                        <a:latin typeface="Cambria Math" panose="02040503050406030204" pitchFamily="18" charset="0"/>
                      </a:rPr>
                      <m:t>=</m:t>
                    </m:r>
                    <m:d>
                      <m:dPr>
                        <m:begChr m:val="{"/>
                        <m:endChr m:val="}"/>
                        <m:ctrlPr>
                          <a:rPr lang="en-US" sz="2800" i="1">
                            <a:latin typeface="Cambria Math" panose="02040503050406030204" pitchFamily="18" charset="0"/>
                          </a:rPr>
                        </m:ctrlPr>
                      </m:dPr>
                      <m:e>
                        <m:r>
                          <a:rPr lang="en-US" sz="2800" i="1">
                            <a:solidFill>
                              <a:srgbClr val="FF0000"/>
                            </a:solidFill>
                            <a:latin typeface="Cambria Math" panose="02040503050406030204" pitchFamily="18" charset="0"/>
                            <a:ea typeface="Cambria Math" panose="02040503050406030204" pitchFamily="18" charset="0"/>
                          </a:rPr>
                          <m:t>𝛿</m:t>
                        </m:r>
                        <m:r>
                          <a:rPr lang="en-US" sz="2800" i="1">
                            <a:latin typeface="Cambria Math" panose="02040503050406030204" pitchFamily="18" charset="0"/>
                            <a:ea typeface="Cambria Math" panose="02040503050406030204" pitchFamily="18" charset="0"/>
                          </a:rPr>
                          <m:t>:</m:t>
                        </m:r>
                        <m:d>
                          <m:dPr>
                            <m:begChr m:val="‖"/>
                            <m:endChr m:val="‖"/>
                            <m:ctrlPr>
                              <a:rPr lang="en-US" sz="2800" i="1" smtClean="0">
                                <a:solidFill>
                                  <a:srgbClr val="FF0000"/>
                                </a:solidFill>
                                <a:latin typeface="Cambria Math" panose="02040503050406030204" pitchFamily="18" charset="0"/>
                                <a:ea typeface="Cambria Math" panose="02040503050406030204" pitchFamily="18" charset="0"/>
                              </a:rPr>
                            </m:ctrlPr>
                          </m:dPr>
                          <m:e>
                            <m:r>
                              <a:rPr lang="en-US" sz="2800" i="1">
                                <a:solidFill>
                                  <a:srgbClr val="FF0000"/>
                                </a:solidFill>
                                <a:latin typeface="Cambria Math" panose="02040503050406030204" pitchFamily="18" charset="0"/>
                                <a:ea typeface="Cambria Math" panose="02040503050406030204" pitchFamily="18" charset="0"/>
                              </a:rPr>
                              <m:t>𝛿</m:t>
                            </m:r>
                          </m:e>
                        </m:d>
                        <m:r>
                          <a:rPr lang="en-US" sz="2800" i="1" baseline="-25000">
                            <a:solidFill>
                              <a:srgbClr val="FF0000"/>
                            </a:solidFill>
                            <a:latin typeface="Cambria Math" panose="02040503050406030204" pitchFamily="18" charset="0"/>
                            <a:ea typeface="Cambria Math" panose="02040503050406030204" pitchFamily="18" charset="0"/>
                          </a:rPr>
                          <m:t>∞</m:t>
                        </m:r>
                        <m:r>
                          <a:rPr lang="en-US" sz="2800" i="1">
                            <a:latin typeface="Cambria Math" panose="02040503050406030204" pitchFamily="18" charset="0"/>
                          </a:rPr>
                          <m:t>≤</m:t>
                        </m:r>
                        <m:r>
                          <a:rPr lang="en-US" sz="2800" b="0" i="1" smtClean="0">
                            <a:latin typeface="Cambria Math" panose="02040503050406030204" pitchFamily="18" charset="0"/>
                          </a:rPr>
                          <m:t>2</m:t>
                        </m:r>
                        <m:r>
                          <a:rPr lang="fr-CH" sz="2800" b="0" i="1" smtClean="0">
                            <a:latin typeface="Cambria Math" panose="02040503050406030204" pitchFamily="18" charset="0"/>
                            <a:ea typeface="Cambria Math" panose="02040503050406030204" pitchFamily="18" charset="0"/>
                          </a:rPr>
                          <m:t>0%</m:t>
                        </m:r>
                      </m:e>
                    </m:d>
                    <m:r>
                      <a:rPr lang="en-US" sz="2800" i="1">
                        <a:latin typeface="Cambria Math" panose="02040503050406030204" pitchFamily="18" charset="0"/>
                        <a:ea typeface="Cambria Math" panose="02040503050406030204" pitchFamily="18" charset="0"/>
                      </a:rPr>
                      <m:t> </m:t>
                    </m:r>
                  </m:oMath>
                </a14:m>
                <a:endParaRPr lang="en-US" sz="4400" dirty="0">
                  <a:latin typeface="+mn-lt"/>
                </a:endParaRPr>
              </a:p>
              <a:p>
                <a:pPr marL="457200" indent="-457200">
                  <a:spcBef>
                    <a:spcPts val="2200"/>
                  </a:spcBef>
                  <a:buFont typeface="+mj-lt"/>
                  <a:buAutoNum type="arabicPeriod"/>
                </a:pPr>
                <a:r>
                  <a:rPr lang="en-US" sz="3200" dirty="0">
                    <a:latin typeface="+mn-lt"/>
                  </a:rPr>
                  <a:t>For each input	, find the </a:t>
                </a:r>
                <a:r>
                  <a:rPr lang="en-US" sz="3200" i="1" dirty="0">
                    <a:latin typeface="+mn-lt"/>
                  </a:rPr>
                  <a:t>worst</a:t>
                </a:r>
                <a:r>
                  <a:rPr lang="en-US" sz="3200" dirty="0">
                    <a:latin typeface="+mn-lt"/>
                  </a:rPr>
                  <a:t> adversarial example:</a:t>
                </a:r>
                <a:endParaRPr lang="en-US" sz="4400" dirty="0">
                  <a:latin typeface="+mn-lt"/>
                </a:endParaRPr>
              </a:p>
              <a:p>
                <a:pPr marL="457200" indent="-457200">
                  <a:spcBef>
                    <a:spcPts val="2200"/>
                  </a:spcBef>
                  <a:buFont typeface="+mj-lt"/>
                  <a:buAutoNum type="arabicPeriod"/>
                </a:pPr>
                <a:r>
                  <a:rPr lang="en-US" sz="3200" dirty="0">
                    <a:latin typeface="+mn-lt"/>
                  </a:rPr>
                  <a:t>Train the model on  </a:t>
                </a:r>
                <a:endParaRPr lang="en-US" sz="4400" dirty="0">
                  <a:latin typeface="+mn-lt"/>
                </a:endParaRPr>
              </a:p>
              <a:p>
                <a:pPr marL="457200" indent="-457200">
                  <a:spcBef>
                    <a:spcPts val="2200"/>
                  </a:spcBef>
                  <a:buFont typeface="+mj-lt"/>
                  <a:buAutoNum type="arabicPeriod"/>
                </a:pPr>
                <a:r>
                  <a:rPr lang="en-US" sz="3200" dirty="0">
                    <a:latin typeface="+mn-lt"/>
                  </a:rPr>
                  <a:t>Repeat until convergence</a:t>
                </a:r>
              </a:p>
            </p:txBody>
          </p:sp>
        </mc:Choice>
        <mc:Fallback xmlns="">
          <p:sp>
            <p:nvSpPr>
              <p:cNvPr id="6" name="Content Placeholder 5">
                <a:extLst>
                  <a:ext uri="{FF2B5EF4-FFF2-40B4-BE49-F238E27FC236}">
                    <a16:creationId xmlns:a16="http://schemas.microsoft.com/office/drawing/2014/main" id="{5A41B3B3-3051-0641-9190-06A4800A3511}"/>
                  </a:ext>
                </a:extLst>
              </p:cNvPr>
              <p:cNvSpPr>
                <a:spLocks noGrp="1" noRot="1" noChangeAspect="1" noMove="1" noResize="1" noEditPoints="1" noAdjustHandles="1" noChangeArrowheads="1" noChangeShapeType="1" noTextEdit="1"/>
              </p:cNvSpPr>
              <p:nvPr>
                <p:ph idx="1"/>
              </p:nvPr>
            </p:nvSpPr>
            <p:spPr>
              <a:xfrm>
                <a:off x="463826" y="2564287"/>
                <a:ext cx="11264348" cy="3633313"/>
              </a:xfrm>
              <a:blipFill>
                <a:blip r:embed="rId3"/>
                <a:stretch>
                  <a:fillRect l="-1239" t="-3484"/>
                </a:stretch>
              </a:blipFill>
            </p:spPr>
            <p:txBody>
              <a:bodyPr/>
              <a:lstStyle/>
              <a:p>
                <a:r>
                  <a:rPr lang="en-US">
                    <a:noFill/>
                  </a:rPr>
                  <a:t> </a:t>
                </a:r>
              </a:p>
            </p:txBody>
          </p:sp>
        </mc:Fallback>
      </mc:AlternateContent>
      <p:sp>
        <p:nvSpPr>
          <p:cNvPr id="17" name="Rounded Rectangular Callout 16">
            <a:extLst>
              <a:ext uri="{FF2B5EF4-FFF2-40B4-BE49-F238E27FC236}">
                <a16:creationId xmlns:a16="http://schemas.microsoft.com/office/drawing/2014/main" id="{BF247157-9B65-8041-89FB-BB99CD5CC0B3}"/>
              </a:ext>
            </a:extLst>
          </p:cNvPr>
          <p:cNvSpPr/>
          <p:nvPr/>
        </p:nvSpPr>
        <p:spPr>
          <a:xfrm>
            <a:off x="8514413" y="1744598"/>
            <a:ext cx="3213761" cy="612648"/>
          </a:xfrm>
          <a:prstGeom prst="wedgeRoundRectCallout">
            <a:avLst>
              <a:gd name="adj1" fmla="val -24353"/>
              <a:gd name="adj2" fmla="val 87997"/>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t>max. per-pixel noise</a:t>
            </a:r>
          </a:p>
        </p:txBody>
      </p:sp>
      <p:pic>
        <p:nvPicPr>
          <p:cNvPr id="26" name="Picture 25">
            <a:extLst>
              <a:ext uri="{FF2B5EF4-FFF2-40B4-BE49-F238E27FC236}">
                <a16:creationId xmlns:a16="http://schemas.microsoft.com/office/drawing/2014/main" id="{7FC7D4D0-3A37-224A-BF9B-53D3A80144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0005" y="3285361"/>
            <a:ext cx="494573" cy="495910"/>
          </a:xfrm>
          <a:prstGeom prst="rect">
            <a:avLst/>
          </a:prstGeom>
        </p:spPr>
      </p:pic>
      <p:pic>
        <p:nvPicPr>
          <p:cNvPr id="32" name="Picture 31">
            <a:extLst>
              <a:ext uri="{FF2B5EF4-FFF2-40B4-BE49-F238E27FC236}">
                <a16:creationId xmlns:a16="http://schemas.microsoft.com/office/drawing/2014/main" id="{52D4AE95-868C-9C44-B680-5D80C51919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98812" y="3285361"/>
            <a:ext cx="492445" cy="493776"/>
          </a:xfrm>
          <a:prstGeom prst="rect">
            <a:avLst/>
          </a:prstGeom>
        </p:spPr>
      </p:pic>
      <p:pic>
        <p:nvPicPr>
          <p:cNvPr id="33" name="Picture 32">
            <a:extLst>
              <a:ext uri="{FF2B5EF4-FFF2-40B4-BE49-F238E27FC236}">
                <a16:creationId xmlns:a16="http://schemas.microsoft.com/office/drawing/2014/main" id="{F66A86A3-64A1-DC40-9BCC-9DE3F05075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7647" y="4012632"/>
            <a:ext cx="492445" cy="493776"/>
          </a:xfrm>
          <a:prstGeom prst="rect">
            <a:avLst/>
          </a:prstGeom>
        </p:spPr>
      </p:pic>
      <p:pic>
        <p:nvPicPr>
          <p:cNvPr id="35" name="Picture 34">
            <a:extLst>
              <a:ext uri="{FF2B5EF4-FFF2-40B4-BE49-F238E27FC236}">
                <a16:creationId xmlns:a16="http://schemas.microsoft.com/office/drawing/2014/main" id="{D05A9827-CD66-9141-8AD6-CCB4C3FD6C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7631" y="5612302"/>
            <a:ext cx="683951" cy="685800"/>
          </a:xfrm>
          <a:prstGeom prst="rect">
            <a:avLst/>
          </a:prstGeom>
        </p:spPr>
      </p:pic>
      <p:pic>
        <p:nvPicPr>
          <p:cNvPr id="36" name="Picture 35">
            <a:extLst>
              <a:ext uri="{FF2B5EF4-FFF2-40B4-BE49-F238E27FC236}">
                <a16:creationId xmlns:a16="http://schemas.microsoft.com/office/drawing/2014/main" id="{9C98BA4A-039D-BA4A-AEF4-56502AE630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18196" y="5497552"/>
            <a:ext cx="683952" cy="685800"/>
          </a:xfrm>
          <a:prstGeom prst="rect">
            <a:avLst/>
          </a:prstGeom>
        </p:spPr>
      </p:pic>
      <p:sp>
        <p:nvSpPr>
          <p:cNvPr id="37" name="Rectangular Callout 36">
            <a:extLst>
              <a:ext uri="{FF2B5EF4-FFF2-40B4-BE49-F238E27FC236}">
                <a16:creationId xmlns:a16="http://schemas.microsoft.com/office/drawing/2014/main" id="{439F8ED4-704B-9D4F-AF00-DC1EFF72790F}"/>
              </a:ext>
            </a:extLst>
          </p:cNvPr>
          <p:cNvSpPr/>
          <p:nvPr/>
        </p:nvSpPr>
        <p:spPr>
          <a:xfrm>
            <a:off x="8846493" y="4500211"/>
            <a:ext cx="2508893" cy="1280429"/>
          </a:xfrm>
          <a:prstGeom prst="wedgeRectCallout">
            <a:avLst>
              <a:gd name="adj1" fmla="val -74449"/>
              <a:gd name="adj2" fmla="val 6236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tx1"/>
                </a:solidFill>
              </a:rPr>
              <a:t>all images in the set are classified as “1”</a:t>
            </a: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E4AA8003-11B8-F648-AB69-AE4EAF6AADF3}"/>
                  </a:ext>
                </a:extLst>
              </p:cNvPr>
              <p:cNvSpPr/>
              <p:nvPr/>
            </p:nvSpPr>
            <p:spPr>
              <a:xfrm>
                <a:off x="6871803" y="5014655"/>
                <a:ext cx="265671"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dirty="0">
                          <a:solidFill>
                            <a:srgbClr val="FF0000"/>
                          </a:solidFill>
                          <a:latin typeface="Cambria Math" panose="02040503050406030204" pitchFamily="18" charset="0"/>
                        </a:rPr>
                        <m:t>𝑆</m:t>
                      </m:r>
                    </m:oMath>
                  </m:oMathPara>
                </a14:m>
                <a:endParaRPr lang="en-US" sz="2800" dirty="0"/>
              </a:p>
            </p:txBody>
          </p:sp>
        </mc:Choice>
        <mc:Fallback xmlns="">
          <p:sp>
            <p:nvSpPr>
              <p:cNvPr id="38" name="Rectangle 37">
                <a:extLst>
                  <a:ext uri="{FF2B5EF4-FFF2-40B4-BE49-F238E27FC236}">
                    <a16:creationId xmlns:a16="http://schemas.microsoft.com/office/drawing/2014/main" id="{E4AA8003-11B8-F648-AB69-AE4EAF6AADF3}"/>
                  </a:ext>
                </a:extLst>
              </p:cNvPr>
              <p:cNvSpPr>
                <a:spLocks noRot="1" noChangeAspect="1" noMove="1" noResize="1" noEditPoints="1" noAdjustHandles="1" noChangeArrowheads="1" noChangeShapeType="1" noTextEdit="1"/>
              </p:cNvSpPr>
              <p:nvPr/>
            </p:nvSpPr>
            <p:spPr>
              <a:xfrm>
                <a:off x="6871803" y="5014655"/>
                <a:ext cx="265671" cy="523220"/>
              </a:xfrm>
              <a:prstGeom prst="rect">
                <a:avLst/>
              </a:prstGeom>
              <a:blipFill>
                <a:blip r:embed="rId8"/>
                <a:stretch>
                  <a:fillRect l="-8696" r="-47826"/>
                </a:stretch>
              </a:blipFill>
            </p:spPr>
            <p:txBody>
              <a:bodyPr/>
              <a:lstStyle/>
              <a:p>
                <a:r>
                  <a:rPr lang="en-US">
                    <a:noFill/>
                  </a:rPr>
                  <a:t> </a:t>
                </a:r>
              </a:p>
            </p:txBody>
          </p:sp>
        </mc:Fallback>
      </mc:AlternateContent>
      <p:pic>
        <p:nvPicPr>
          <p:cNvPr id="39" name="Picture 38">
            <a:extLst>
              <a:ext uri="{FF2B5EF4-FFF2-40B4-BE49-F238E27FC236}">
                <a16:creationId xmlns:a16="http://schemas.microsoft.com/office/drawing/2014/main" id="{4B81983B-B88B-1E4F-BAE0-C19A10AE9A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68759" y="5497552"/>
            <a:ext cx="683951" cy="685800"/>
          </a:xfrm>
          <a:prstGeom prst="rect">
            <a:avLst/>
          </a:prstGeom>
        </p:spPr>
      </p:pic>
      <p:pic>
        <p:nvPicPr>
          <p:cNvPr id="40" name="Picture 39">
            <a:extLst>
              <a:ext uri="{FF2B5EF4-FFF2-40B4-BE49-F238E27FC236}">
                <a16:creationId xmlns:a16="http://schemas.microsoft.com/office/drawing/2014/main" id="{5ABF10D9-DBD9-0543-B745-D31C70B533B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68195" y="6013450"/>
            <a:ext cx="683951" cy="685800"/>
          </a:xfrm>
          <a:prstGeom prst="rect">
            <a:avLst/>
          </a:prstGeom>
        </p:spPr>
      </p:pic>
    </p:spTree>
    <p:extLst>
      <p:ext uri="{BB962C8B-B14F-4D97-AF65-F5344CB8AC3E}">
        <p14:creationId xmlns:p14="http://schemas.microsoft.com/office/powerpoint/2010/main" val="171427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7" grpId="0" animBg="1"/>
      <p:bldP spid="37" grpId="0" animBg="1"/>
      <p:bldP spid="3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7EFCC3A-A957-8749-A8A7-7F840CFEC21C}"/>
              </a:ext>
            </a:extLst>
          </p:cNvPr>
          <p:cNvSpPr/>
          <p:nvPr/>
        </p:nvSpPr>
        <p:spPr>
          <a:xfrm>
            <a:off x="3959122" y="4055165"/>
            <a:ext cx="4452730" cy="1280429"/>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84079F33-9B27-9C4B-A419-A99AA4C8C3E4}"/>
              </a:ext>
            </a:extLst>
          </p:cNvPr>
          <p:cNvSpPr/>
          <p:nvPr/>
        </p:nvSpPr>
        <p:spPr>
          <a:xfrm rot="5400000">
            <a:off x="4124597" y="4079996"/>
            <a:ext cx="4121776" cy="1280429"/>
          </a:xfrm>
          <a:prstGeom prst="ellipse">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5ABFE8A7-7BE9-AF44-8F3C-20E9179ACD5E}"/>
              </a:ext>
            </a:extLst>
          </p:cNvPr>
          <p:cNvSpPr>
            <a:spLocks noGrp="1"/>
          </p:cNvSpPr>
          <p:nvPr>
            <p:ph type="title"/>
          </p:nvPr>
        </p:nvSpPr>
        <p:spPr>
          <a:xfrm>
            <a:off x="463825" y="410368"/>
            <a:ext cx="11728175" cy="1325563"/>
          </a:xfrm>
        </p:spPr>
        <p:txBody>
          <a:bodyPr>
            <a:noAutofit/>
          </a:bodyPr>
          <a:lstStyle/>
          <a:p>
            <a:r>
              <a:rPr lang="en-US" dirty="0"/>
              <a:t>Defenses fail for noise </a:t>
            </a:r>
            <a:r>
              <a:rPr lang="en-US" i="1" dirty="0">
                <a:solidFill>
                  <a:srgbClr val="7030A0"/>
                </a:solidFill>
              </a:rPr>
              <a:t>outside the chosen set.</a:t>
            </a:r>
            <a:br>
              <a:rPr lang="en-US" i="1" dirty="0">
                <a:solidFill>
                  <a:srgbClr val="7030A0"/>
                </a:solidFill>
              </a:rPr>
            </a:br>
            <a:br>
              <a:rPr lang="en-US" sz="1000" i="1" dirty="0">
                <a:solidFill>
                  <a:srgbClr val="7030A0"/>
                </a:solidFill>
              </a:rPr>
            </a:br>
            <a:r>
              <a:rPr lang="en-US" sz="2000" dirty="0">
                <a:solidFill>
                  <a:schemeClr val="tx1">
                    <a:lumMod val="50000"/>
                    <a:lumOff val="50000"/>
                  </a:schemeClr>
                </a:solidFill>
              </a:rPr>
              <a:t>[Engstrom et al., ’17], [Sharma &amp; Chen, ’18]</a:t>
            </a:r>
            <a:endParaRPr lang="en-US" sz="2000" dirty="0"/>
          </a:p>
        </p:txBody>
      </p:sp>
      <p:sp>
        <p:nvSpPr>
          <p:cNvPr id="4" name="Slide Number Placeholder 3">
            <a:extLst>
              <a:ext uri="{FF2B5EF4-FFF2-40B4-BE49-F238E27FC236}">
                <a16:creationId xmlns:a16="http://schemas.microsoft.com/office/drawing/2014/main" id="{9555A7ED-4528-F345-9859-7693DEEA661F}"/>
              </a:ext>
            </a:extLst>
          </p:cNvPr>
          <p:cNvSpPr>
            <a:spLocks noGrp="1"/>
          </p:cNvSpPr>
          <p:nvPr>
            <p:ph type="sldNum" sz="quarter" idx="12"/>
          </p:nvPr>
        </p:nvSpPr>
        <p:spPr/>
        <p:txBody>
          <a:bodyPr/>
          <a:lstStyle/>
          <a:p>
            <a:fld id="{BBDB7499-F370-8348-83C5-507685BB046D}" type="slidenum">
              <a:rPr lang="en-US" smtClean="0"/>
              <a:pPr/>
              <a:t>52</a:t>
            </a:fld>
            <a:endParaRPr lang="en-US" sz="1600" dirty="0"/>
          </a:p>
        </p:txBody>
      </p:sp>
      <p:pic>
        <p:nvPicPr>
          <p:cNvPr id="8" name="Picture 7">
            <a:extLst>
              <a:ext uri="{FF2B5EF4-FFF2-40B4-BE49-F238E27FC236}">
                <a16:creationId xmlns:a16="http://schemas.microsoft.com/office/drawing/2014/main" id="{1A81E39A-2B99-014C-81DB-DBEF5C5854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9519" y="4263010"/>
            <a:ext cx="911935" cy="914400"/>
          </a:xfrm>
          <a:prstGeom prst="rect">
            <a:avLst/>
          </a:prstGeom>
        </p:spPr>
      </p:pic>
      <p:pic>
        <p:nvPicPr>
          <p:cNvPr id="17" name="Picture 16">
            <a:extLst>
              <a:ext uri="{FF2B5EF4-FFF2-40B4-BE49-F238E27FC236}">
                <a16:creationId xmlns:a16="http://schemas.microsoft.com/office/drawing/2014/main" id="{A2790C63-6176-8646-98F6-D95A0ADFE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6312" y="4263010"/>
            <a:ext cx="911936" cy="914400"/>
          </a:xfrm>
          <a:prstGeom prst="rect">
            <a:avLst/>
          </a:prstGeom>
        </p:spPr>
      </p:pic>
      <mc:AlternateContent xmlns:mc="http://schemas.openxmlformats.org/markup-compatibility/2006" xmlns:a14="http://schemas.microsoft.com/office/drawing/2010/main">
        <mc:Choice Requires="a14">
          <p:sp>
            <p:nvSpPr>
              <p:cNvPr id="29" name="Content Placeholder 5">
                <a:extLst>
                  <a:ext uri="{FF2B5EF4-FFF2-40B4-BE49-F238E27FC236}">
                    <a16:creationId xmlns:a16="http://schemas.microsoft.com/office/drawing/2014/main" id="{250B786B-0591-D740-BBCA-3C48DBC9A3A8}"/>
                  </a:ext>
                </a:extLst>
              </p:cNvPr>
              <p:cNvSpPr>
                <a:spLocks noGrp="1"/>
              </p:cNvSpPr>
              <p:nvPr>
                <p:ph idx="1"/>
              </p:nvPr>
            </p:nvSpPr>
            <p:spPr>
              <a:xfrm>
                <a:off x="463826" y="2117524"/>
                <a:ext cx="11264348" cy="1280429"/>
              </a:xfrm>
            </p:spPr>
            <p:txBody>
              <a:bodyPr>
                <a:normAutofit/>
              </a:bodyPr>
              <a:lstStyle/>
              <a:p>
                <a:pPr>
                  <a:buFont typeface="Wingdings" pitchFamily="2" charset="2"/>
                  <a:buChar char="Ø"/>
                </a:pPr>
                <a:r>
                  <a:rPr lang="en-US" sz="3200" dirty="0">
                    <a:latin typeface="+mn-lt"/>
                  </a:rPr>
                  <a:t> Attack with a perturbation from </a:t>
                </a:r>
                <a14:m>
                  <m:oMath xmlns:m="http://schemas.openxmlformats.org/officeDocument/2006/math">
                    <m:r>
                      <a:rPr lang="en-US" sz="3200" i="1" dirty="0" smtClean="0">
                        <a:solidFill>
                          <a:srgbClr val="7030A0"/>
                        </a:solidFill>
                        <a:latin typeface="Cambria Math" panose="02040503050406030204" pitchFamily="18" charset="0"/>
                      </a:rPr>
                      <m:t>𝑆</m:t>
                    </m:r>
                    <m:r>
                      <a:rPr lang="en-US" sz="3200" b="0" i="1" dirty="0" smtClean="0">
                        <a:solidFill>
                          <a:srgbClr val="7030A0"/>
                        </a:solidFill>
                        <a:latin typeface="Cambria Math" panose="02040503050406030204" pitchFamily="18" charset="0"/>
                      </a:rPr>
                      <m:t>′</m:t>
                    </m:r>
                    <m:r>
                      <a:rPr lang="en-US" sz="3200" i="1" dirty="0">
                        <a:latin typeface="Cambria Math" panose="02040503050406030204" pitchFamily="18" charset="0"/>
                      </a:rPr>
                      <m:t>=</m:t>
                    </m:r>
                    <m:d>
                      <m:dPr>
                        <m:begChr m:val="{"/>
                        <m:endChr m:val="}"/>
                        <m:ctrlPr>
                          <a:rPr lang="en-US" sz="3200" i="1">
                            <a:latin typeface="Cambria Math" panose="02040503050406030204" pitchFamily="18" charset="0"/>
                          </a:rPr>
                        </m:ctrlPr>
                      </m:dPr>
                      <m:e>
                        <m:r>
                          <a:rPr lang="en-US" sz="3200" i="1" smtClean="0">
                            <a:solidFill>
                              <a:srgbClr val="7030A0"/>
                            </a:solidFill>
                            <a:latin typeface="Cambria Math" panose="02040503050406030204" pitchFamily="18" charset="0"/>
                            <a:ea typeface="Cambria Math" panose="02040503050406030204" pitchFamily="18" charset="0"/>
                          </a:rPr>
                          <m:t>𝛿</m:t>
                        </m:r>
                        <m:r>
                          <a:rPr lang="en-US" sz="3200" i="1">
                            <a:latin typeface="Cambria Math" panose="02040503050406030204" pitchFamily="18" charset="0"/>
                            <a:ea typeface="Cambria Math" panose="02040503050406030204" pitchFamily="18" charset="0"/>
                          </a:rPr>
                          <m:t>:</m:t>
                        </m:r>
                        <m:d>
                          <m:dPr>
                            <m:begChr m:val="‖"/>
                            <m:endChr m:val="‖"/>
                            <m:ctrlPr>
                              <a:rPr lang="en-US" sz="3200" i="1" smtClean="0">
                                <a:solidFill>
                                  <a:srgbClr val="7030A0"/>
                                </a:solidFill>
                                <a:latin typeface="Cambria Math" panose="02040503050406030204" pitchFamily="18" charset="0"/>
                                <a:ea typeface="Cambria Math" panose="02040503050406030204" pitchFamily="18" charset="0"/>
                              </a:rPr>
                            </m:ctrlPr>
                          </m:dPr>
                          <m:e>
                            <m:r>
                              <a:rPr lang="en-US" sz="3200" i="1" smtClean="0">
                                <a:solidFill>
                                  <a:srgbClr val="7030A0"/>
                                </a:solidFill>
                                <a:latin typeface="Cambria Math" panose="02040503050406030204" pitchFamily="18" charset="0"/>
                                <a:ea typeface="Cambria Math" panose="02040503050406030204" pitchFamily="18" charset="0"/>
                              </a:rPr>
                              <m:t>𝛿</m:t>
                            </m:r>
                          </m:e>
                        </m:d>
                        <m:r>
                          <a:rPr lang="en-US" sz="3200" b="0" i="1" baseline="-25000" smtClean="0">
                            <a:solidFill>
                              <a:srgbClr val="7030A0"/>
                            </a:solidFill>
                            <a:latin typeface="Cambria Math" panose="02040503050406030204" pitchFamily="18" charset="0"/>
                            <a:ea typeface="Cambria Math" panose="02040503050406030204" pitchFamily="18" charset="0"/>
                          </a:rPr>
                          <m:t>1</m:t>
                        </m:r>
                        <m:r>
                          <a:rPr lang="en-US" sz="3200" i="1">
                            <a:latin typeface="Cambria Math" panose="02040503050406030204" pitchFamily="18" charset="0"/>
                          </a:rPr>
                          <m:t>≤</m:t>
                        </m:r>
                        <m:r>
                          <a:rPr lang="en-US" sz="3200" b="0" i="1" smtClean="0">
                            <a:latin typeface="Cambria Math" panose="02040503050406030204" pitchFamily="18" charset="0"/>
                          </a:rPr>
                          <m:t>12</m:t>
                        </m:r>
                      </m:e>
                    </m:d>
                    <m:r>
                      <a:rPr lang="en-US" sz="3200" i="1">
                        <a:latin typeface="Cambria Math" panose="02040503050406030204" pitchFamily="18" charset="0"/>
                        <a:ea typeface="Cambria Math" panose="02040503050406030204" pitchFamily="18" charset="0"/>
                      </a:rPr>
                      <m:t> </m:t>
                    </m:r>
                  </m:oMath>
                </a14:m>
                <a:endParaRPr lang="en-US" sz="3200" dirty="0">
                  <a:latin typeface="+mn-lt"/>
                </a:endParaRPr>
              </a:p>
            </p:txBody>
          </p:sp>
        </mc:Choice>
        <mc:Fallback xmlns="">
          <p:sp>
            <p:nvSpPr>
              <p:cNvPr id="29" name="Content Placeholder 5">
                <a:extLst>
                  <a:ext uri="{FF2B5EF4-FFF2-40B4-BE49-F238E27FC236}">
                    <a16:creationId xmlns:a16="http://schemas.microsoft.com/office/drawing/2014/main" id="{250B786B-0591-D740-BBCA-3C48DBC9A3A8}"/>
                  </a:ext>
                </a:extLst>
              </p:cNvPr>
              <p:cNvSpPr>
                <a:spLocks noGrp="1" noRot="1" noChangeAspect="1" noMove="1" noResize="1" noEditPoints="1" noAdjustHandles="1" noChangeArrowheads="1" noChangeShapeType="1" noTextEdit="1"/>
              </p:cNvSpPr>
              <p:nvPr>
                <p:ph idx="1"/>
              </p:nvPr>
            </p:nvSpPr>
            <p:spPr>
              <a:xfrm>
                <a:off x="463826" y="2117524"/>
                <a:ext cx="11264348" cy="1280429"/>
              </a:xfrm>
              <a:blipFill>
                <a:blip r:embed="rId5"/>
                <a:stretch>
                  <a:fillRect l="-1239" t="-9804"/>
                </a:stretch>
              </a:blipFill>
            </p:spPr>
            <p:txBody>
              <a:bodyPr/>
              <a:lstStyle/>
              <a:p>
                <a:r>
                  <a:rPr lang="en-US">
                    <a:noFill/>
                  </a:rPr>
                  <a:t> </a:t>
                </a:r>
              </a:p>
            </p:txBody>
          </p:sp>
        </mc:Fallback>
      </mc:AlternateContent>
      <p:sp>
        <p:nvSpPr>
          <p:cNvPr id="30" name="Rounded Rectangular Callout 29">
            <a:extLst>
              <a:ext uri="{FF2B5EF4-FFF2-40B4-BE49-F238E27FC236}">
                <a16:creationId xmlns:a16="http://schemas.microsoft.com/office/drawing/2014/main" id="{ED97A906-22BD-0941-8B49-16ECFE1E0097}"/>
              </a:ext>
            </a:extLst>
          </p:cNvPr>
          <p:cNvSpPr/>
          <p:nvPr/>
        </p:nvSpPr>
        <p:spPr>
          <a:xfrm>
            <a:off x="8259581" y="1275756"/>
            <a:ext cx="3468594" cy="683584"/>
          </a:xfrm>
          <a:prstGeom prst="wedgeRoundRectCallout">
            <a:avLst>
              <a:gd name="adj1" fmla="val -37880"/>
              <a:gd name="adj2" fmla="val 73316"/>
              <a:gd name="adj3" fmla="val 16667"/>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t>sum of perturbed pixels</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D13C3E7-1179-CA49-9261-2B7DDECDABCB}"/>
                  </a:ext>
                </a:extLst>
              </p:cNvPr>
              <p:cNvSpPr/>
              <p:nvPr/>
            </p:nvSpPr>
            <p:spPr>
              <a:xfrm>
                <a:off x="7530640" y="3739790"/>
                <a:ext cx="265671"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dirty="0">
                          <a:solidFill>
                            <a:srgbClr val="FF0000"/>
                          </a:solidFill>
                          <a:latin typeface="Cambria Math" panose="02040503050406030204" pitchFamily="18" charset="0"/>
                        </a:rPr>
                        <m:t>𝑆</m:t>
                      </m:r>
                    </m:oMath>
                  </m:oMathPara>
                </a14:m>
                <a:endParaRPr lang="en-US" sz="2800" dirty="0"/>
              </a:p>
            </p:txBody>
          </p:sp>
        </mc:Choice>
        <mc:Fallback xmlns="">
          <p:sp>
            <p:nvSpPr>
              <p:cNvPr id="5" name="Rectangle 4">
                <a:extLst>
                  <a:ext uri="{FF2B5EF4-FFF2-40B4-BE49-F238E27FC236}">
                    <a16:creationId xmlns:a16="http://schemas.microsoft.com/office/drawing/2014/main" id="{3D13C3E7-1179-CA49-9261-2B7DDECDABCB}"/>
                  </a:ext>
                </a:extLst>
              </p:cNvPr>
              <p:cNvSpPr>
                <a:spLocks noRot="1" noChangeAspect="1" noMove="1" noResize="1" noEditPoints="1" noAdjustHandles="1" noChangeArrowheads="1" noChangeShapeType="1" noTextEdit="1"/>
              </p:cNvSpPr>
              <p:nvPr/>
            </p:nvSpPr>
            <p:spPr>
              <a:xfrm>
                <a:off x="7530640" y="3739790"/>
                <a:ext cx="265671" cy="523220"/>
              </a:xfrm>
              <a:prstGeom prst="rect">
                <a:avLst/>
              </a:prstGeom>
              <a:blipFill>
                <a:blip r:embed="rId6"/>
                <a:stretch>
                  <a:fillRect l="-9091" r="-5000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B3868D1D-79F1-C541-9368-AFD2AE661D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2866" y="5866699"/>
            <a:ext cx="911936" cy="914400"/>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0C6F0D38-10F6-7B4F-B1F1-66838968D435}"/>
                  </a:ext>
                </a:extLst>
              </p:cNvPr>
              <p:cNvSpPr/>
              <p:nvPr/>
            </p:nvSpPr>
            <p:spPr>
              <a:xfrm>
                <a:off x="6718213" y="5769985"/>
                <a:ext cx="265671"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dirty="0" smtClean="0">
                          <a:solidFill>
                            <a:srgbClr val="7030A0"/>
                          </a:solidFill>
                          <a:latin typeface="Cambria Math" panose="02040503050406030204" pitchFamily="18" charset="0"/>
                        </a:rPr>
                        <m:t>𝑆</m:t>
                      </m:r>
                      <m:r>
                        <a:rPr lang="en-US" sz="2800" b="0" i="1" dirty="0" smtClean="0">
                          <a:solidFill>
                            <a:srgbClr val="7030A0"/>
                          </a:solidFill>
                          <a:latin typeface="Cambria Math" panose="02040503050406030204" pitchFamily="18" charset="0"/>
                        </a:rPr>
                        <m:t>′</m:t>
                      </m:r>
                    </m:oMath>
                  </m:oMathPara>
                </a14:m>
                <a:endParaRPr lang="en-US" sz="2800" dirty="0">
                  <a:solidFill>
                    <a:srgbClr val="7030A0"/>
                  </a:solidFill>
                </a:endParaRPr>
              </a:p>
            </p:txBody>
          </p:sp>
        </mc:Choice>
        <mc:Fallback xmlns="">
          <p:sp>
            <p:nvSpPr>
              <p:cNvPr id="16" name="Rectangle 15">
                <a:extLst>
                  <a:ext uri="{FF2B5EF4-FFF2-40B4-BE49-F238E27FC236}">
                    <a16:creationId xmlns:a16="http://schemas.microsoft.com/office/drawing/2014/main" id="{0C6F0D38-10F6-7B4F-B1F1-66838968D435}"/>
                  </a:ext>
                </a:extLst>
              </p:cNvPr>
              <p:cNvSpPr>
                <a:spLocks noRot="1" noChangeAspect="1" noMove="1" noResize="1" noEditPoints="1" noAdjustHandles="1" noChangeArrowheads="1" noChangeShapeType="1" noTextEdit="1"/>
              </p:cNvSpPr>
              <p:nvPr/>
            </p:nvSpPr>
            <p:spPr>
              <a:xfrm>
                <a:off x="6718213" y="5769985"/>
                <a:ext cx="265671" cy="523220"/>
              </a:xfrm>
              <a:prstGeom prst="rect">
                <a:avLst/>
              </a:prstGeom>
              <a:blipFill>
                <a:blip r:embed="rId8"/>
                <a:stretch>
                  <a:fillRect l="-8696" r="-82609"/>
                </a:stretch>
              </a:blipFill>
            </p:spPr>
            <p:txBody>
              <a:bodyPr/>
              <a:lstStyle/>
              <a:p>
                <a:r>
                  <a:rPr lang="en-US">
                    <a:noFill/>
                  </a:rPr>
                  <a:t> </a:t>
                </a:r>
              </a:p>
            </p:txBody>
          </p:sp>
        </mc:Fallback>
      </mc:AlternateContent>
      <p:sp>
        <p:nvSpPr>
          <p:cNvPr id="18" name="Rectangular Callout 17">
            <a:extLst>
              <a:ext uri="{FF2B5EF4-FFF2-40B4-BE49-F238E27FC236}">
                <a16:creationId xmlns:a16="http://schemas.microsoft.com/office/drawing/2014/main" id="{4C46EE3A-3F3C-1144-9103-7ED33021E3BA}"/>
              </a:ext>
            </a:extLst>
          </p:cNvPr>
          <p:cNvSpPr/>
          <p:nvPr/>
        </p:nvSpPr>
        <p:spPr>
          <a:xfrm>
            <a:off x="1510748" y="5866699"/>
            <a:ext cx="3142481" cy="766321"/>
          </a:xfrm>
          <a:prstGeom prst="wedgeRectCallout">
            <a:avLst>
              <a:gd name="adj1" fmla="val 77472"/>
              <a:gd name="adj2" fmla="val 1317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chemeClr val="tx1"/>
                </a:solidFill>
              </a:rPr>
              <a:t>misclassified as “8”</a:t>
            </a:r>
          </a:p>
        </p:txBody>
      </p:sp>
    </p:spTree>
    <p:extLst>
      <p:ext uri="{BB962C8B-B14F-4D97-AF65-F5344CB8AC3E}">
        <p14:creationId xmlns:p14="http://schemas.microsoft.com/office/powerpoint/2010/main" val="15475359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E8A7-7BE9-AF44-8F3C-20E9179ACD5E}"/>
              </a:ext>
            </a:extLst>
          </p:cNvPr>
          <p:cNvSpPr>
            <a:spLocks noGrp="1"/>
          </p:cNvSpPr>
          <p:nvPr>
            <p:ph type="title"/>
          </p:nvPr>
        </p:nvSpPr>
        <p:spPr>
          <a:xfrm>
            <a:off x="463826" y="410368"/>
            <a:ext cx="11264348" cy="1644818"/>
          </a:xfrm>
        </p:spPr>
        <p:txBody>
          <a:bodyPr>
            <a:normAutofit fontScale="90000"/>
          </a:bodyPr>
          <a:lstStyle/>
          <a:p>
            <a:pPr>
              <a:spcBef>
                <a:spcPts val="1000"/>
              </a:spcBef>
            </a:pPr>
            <a:r>
              <a:rPr lang="en-US" sz="4900" dirty="0"/>
              <a:t>Why not learn to resist </a:t>
            </a:r>
            <a:r>
              <a:rPr lang="en-US" sz="4900" dirty="0">
                <a:solidFill>
                  <a:srgbClr val="0070C0"/>
                </a:solidFill>
              </a:rPr>
              <a:t>multiple noise types?</a:t>
            </a:r>
            <a:br>
              <a:rPr lang="en-US" sz="4900" dirty="0">
                <a:solidFill>
                  <a:srgbClr val="0070C0"/>
                </a:solidFill>
              </a:rPr>
            </a:br>
            <a:br>
              <a:rPr lang="en-US" sz="1100" dirty="0">
                <a:solidFill>
                  <a:srgbClr val="0070C0"/>
                </a:solidFill>
              </a:rPr>
            </a:br>
            <a:r>
              <a:rPr lang="en-US" sz="2700" b="1" dirty="0">
                <a:solidFill>
                  <a:srgbClr val="000000"/>
                </a:solidFill>
                <a:ea typeface="+mn-ea"/>
              </a:rPr>
              <a:t>T</a:t>
            </a:r>
            <a:r>
              <a:rPr lang="en-US" sz="2700" dirty="0">
                <a:solidFill>
                  <a:srgbClr val="000000"/>
                </a:solidFill>
                <a:ea typeface="+mn-ea"/>
              </a:rPr>
              <a:t> &amp; </a:t>
            </a:r>
            <a:r>
              <a:rPr lang="en-US" sz="2700" dirty="0" err="1">
                <a:solidFill>
                  <a:srgbClr val="000000"/>
                </a:solidFill>
                <a:ea typeface="+mn-ea"/>
              </a:rPr>
              <a:t>Boneh</a:t>
            </a:r>
            <a:r>
              <a:rPr lang="en-US" sz="2700" dirty="0">
                <a:solidFill>
                  <a:srgbClr val="000000"/>
                </a:solidFill>
                <a:ea typeface="+mn-ea"/>
              </a:rPr>
              <a:t> (</a:t>
            </a:r>
            <a:r>
              <a:rPr lang="en-US" sz="2700" dirty="0" err="1">
                <a:solidFill>
                  <a:srgbClr val="000000"/>
                </a:solidFill>
                <a:ea typeface="+mn-ea"/>
              </a:rPr>
              <a:t>NeurIPS</a:t>
            </a:r>
            <a:r>
              <a:rPr lang="en-US" sz="2700" dirty="0">
                <a:solidFill>
                  <a:srgbClr val="000000"/>
                </a:solidFill>
                <a:ea typeface="+mn-ea"/>
              </a:rPr>
              <a:t> 2019 </a:t>
            </a:r>
            <a:r>
              <a:rPr lang="en-US" sz="2700" i="1" dirty="0">
                <a:solidFill>
                  <a:srgbClr val="000000"/>
                </a:solidFill>
                <a:ea typeface="+mn-ea"/>
              </a:rPr>
              <a:t>spotlight</a:t>
            </a:r>
            <a:r>
              <a:rPr lang="en-US" sz="2700" dirty="0">
                <a:solidFill>
                  <a:srgbClr val="000000"/>
                </a:solidFill>
                <a:ea typeface="+mn-ea"/>
              </a:rPr>
              <a:t>)</a:t>
            </a:r>
            <a:br>
              <a:rPr lang="en-US" sz="2200" dirty="0">
                <a:solidFill>
                  <a:srgbClr val="000000"/>
                </a:solidFill>
                <a:ea typeface="+mn-ea"/>
              </a:rPr>
            </a:br>
            <a:endParaRPr lang="en-US" dirty="0"/>
          </a:p>
        </p:txBody>
      </p:sp>
      <p:sp>
        <p:nvSpPr>
          <p:cNvPr id="4" name="Slide Number Placeholder 3">
            <a:extLst>
              <a:ext uri="{FF2B5EF4-FFF2-40B4-BE49-F238E27FC236}">
                <a16:creationId xmlns:a16="http://schemas.microsoft.com/office/drawing/2014/main" id="{9555A7ED-4528-F345-9859-7693DEEA661F}"/>
              </a:ext>
            </a:extLst>
          </p:cNvPr>
          <p:cNvSpPr>
            <a:spLocks noGrp="1"/>
          </p:cNvSpPr>
          <p:nvPr>
            <p:ph type="sldNum" sz="quarter" idx="12"/>
          </p:nvPr>
        </p:nvSpPr>
        <p:spPr/>
        <p:txBody>
          <a:bodyPr/>
          <a:lstStyle/>
          <a:p>
            <a:fld id="{BBDB7499-F370-8348-83C5-507685BB046D}" type="slidenum">
              <a:rPr lang="en-US" smtClean="0"/>
              <a:pPr/>
              <a:t>53</a:t>
            </a:fld>
            <a:endParaRPr lang="en-US" sz="1600" dirty="0"/>
          </a:p>
        </p:txBody>
      </p:sp>
      <mc:AlternateContent xmlns:mc="http://schemas.openxmlformats.org/markup-compatibility/2006" xmlns:a14="http://schemas.microsoft.com/office/drawing/2010/main">
        <mc:Choice Requires="a14">
          <p:sp>
            <p:nvSpPr>
              <p:cNvPr id="19" name="Content Placeholder 5">
                <a:extLst>
                  <a:ext uri="{FF2B5EF4-FFF2-40B4-BE49-F238E27FC236}">
                    <a16:creationId xmlns:a16="http://schemas.microsoft.com/office/drawing/2014/main" id="{6AB3D8F5-D4A1-B248-B9E0-A336EB2EECCB}"/>
                  </a:ext>
                </a:extLst>
              </p:cNvPr>
              <p:cNvSpPr>
                <a:spLocks noGrp="1"/>
              </p:cNvSpPr>
              <p:nvPr>
                <p:ph idx="1"/>
              </p:nvPr>
            </p:nvSpPr>
            <p:spPr>
              <a:xfrm>
                <a:off x="495955" y="2157058"/>
                <a:ext cx="11728174" cy="3587348"/>
              </a:xfrm>
            </p:spPr>
            <p:txBody>
              <a:bodyPr>
                <a:normAutofit/>
              </a:bodyPr>
              <a:lstStyle/>
              <a:p>
                <a:pPr marL="457200" indent="-457200">
                  <a:buFont typeface="+mj-lt"/>
                  <a:buAutoNum type="arabicPeriod"/>
                </a:pPr>
                <a:r>
                  <a:rPr lang="en-US" sz="3200" dirty="0">
                    <a:latin typeface="+mn-lt"/>
                  </a:rPr>
                  <a:t>Choose </a:t>
                </a:r>
                <a:r>
                  <a:rPr lang="en-US" sz="3200" b="1" dirty="0">
                    <a:latin typeface="+mn-lt"/>
                  </a:rPr>
                  <a:t>multiple</a:t>
                </a:r>
                <a:r>
                  <a:rPr lang="en-US" sz="3200" dirty="0">
                    <a:latin typeface="+mn-lt"/>
                  </a:rPr>
                  <a:t> sets</a:t>
                </a:r>
                <a14:m>
                  <m:oMath xmlns:m="http://schemas.openxmlformats.org/officeDocument/2006/math">
                    <m:r>
                      <a:rPr lang="en-US" sz="3200" i="1" dirty="0">
                        <a:solidFill>
                          <a:srgbClr val="FF0000"/>
                        </a:solidFill>
                        <a:latin typeface="Cambria Math" panose="02040503050406030204" pitchFamily="18" charset="0"/>
                      </a:rPr>
                      <m:t> </m:t>
                    </m:r>
                  </m:oMath>
                </a14:m>
                <a:r>
                  <a:rPr lang="en-US" sz="3200" dirty="0">
                    <a:latin typeface="+mn-lt"/>
                  </a:rPr>
                  <a:t>of perturbations </a:t>
                </a:r>
                <a14:m>
                  <m:oMath xmlns:m="http://schemas.openxmlformats.org/officeDocument/2006/math">
                    <m:r>
                      <a:rPr lang="en-US" sz="3200" i="1" dirty="0" smtClean="0">
                        <a:solidFill>
                          <a:srgbClr val="FF0000"/>
                        </a:solidFill>
                        <a:latin typeface="Cambria Math" panose="02040503050406030204" pitchFamily="18" charset="0"/>
                      </a:rPr>
                      <m:t>𝑆</m:t>
                    </m:r>
                    <m:r>
                      <a:rPr lang="en-US" sz="3200" b="0" i="1" baseline="-25000" dirty="0" smtClean="0">
                        <a:solidFill>
                          <a:srgbClr val="FF0000"/>
                        </a:solidFill>
                        <a:latin typeface="Cambria Math" panose="02040503050406030204" pitchFamily="18" charset="0"/>
                      </a:rPr>
                      <m:t>1</m:t>
                    </m:r>
                    <m:r>
                      <a:rPr lang="en-US" sz="3200" b="0" i="0" dirty="0" smtClean="0">
                        <a:solidFill>
                          <a:schemeClr val="tx1"/>
                        </a:solidFill>
                        <a:latin typeface="Cambria Math" panose="02040503050406030204" pitchFamily="18" charset="0"/>
                      </a:rPr>
                      <m:t>, </m:t>
                    </m:r>
                    <m:r>
                      <a:rPr lang="en-US" sz="3200" b="0" i="1" dirty="0" smtClean="0">
                        <a:solidFill>
                          <a:srgbClr val="7030A0"/>
                        </a:solidFill>
                        <a:latin typeface="Cambria Math" panose="02040503050406030204" pitchFamily="18" charset="0"/>
                      </a:rPr>
                      <m:t>𝑆</m:t>
                    </m:r>
                    <m:r>
                      <a:rPr lang="en-US" sz="3200" b="0" i="1" baseline="-25000" dirty="0" smtClean="0">
                        <a:solidFill>
                          <a:srgbClr val="7030A0"/>
                        </a:solidFill>
                        <a:latin typeface="Cambria Math" panose="02040503050406030204" pitchFamily="18" charset="0"/>
                      </a:rPr>
                      <m:t>2</m:t>
                    </m:r>
                    <m:r>
                      <a:rPr lang="en-US" sz="3200" b="0" i="0" dirty="0" smtClean="0">
                        <a:solidFill>
                          <a:schemeClr val="tx1"/>
                        </a:solidFill>
                        <a:latin typeface="Cambria Math" panose="02040503050406030204" pitchFamily="18" charset="0"/>
                      </a:rPr>
                      <m:t>, …</m:t>
                    </m:r>
                  </m:oMath>
                </a14:m>
                <a:endParaRPr lang="en-US" sz="3200" dirty="0">
                  <a:solidFill>
                    <a:schemeClr val="tx1"/>
                  </a:solidFill>
                  <a:latin typeface="+mn-lt"/>
                </a:endParaRPr>
              </a:p>
              <a:p>
                <a:pPr marL="457200" indent="-457200">
                  <a:buFont typeface="+mj-lt"/>
                  <a:buAutoNum type="arabicPeriod"/>
                </a:pPr>
                <a:r>
                  <a:rPr lang="en-US" sz="3200" dirty="0">
                    <a:latin typeface="+mn-lt"/>
                  </a:rPr>
                  <a:t>Train a model against worst </a:t>
                </a:r>
                <a:r>
                  <a:rPr lang="en-US" sz="3200" dirty="0"/>
                  <a:t>perturbation</a:t>
                </a:r>
                <a:r>
                  <a:rPr lang="en-US" sz="3200" dirty="0">
                    <a:latin typeface="+mn-lt"/>
                  </a:rPr>
                  <a:t> from </a:t>
                </a:r>
                <a14:m>
                  <m:oMath xmlns:m="http://schemas.openxmlformats.org/officeDocument/2006/math">
                    <m:r>
                      <a:rPr lang="en-US" sz="3200" i="1" dirty="0">
                        <a:solidFill>
                          <a:srgbClr val="FF0000"/>
                        </a:solidFill>
                        <a:latin typeface="Cambria Math" panose="02040503050406030204" pitchFamily="18" charset="0"/>
                      </a:rPr>
                      <m:t>𝑆</m:t>
                    </m:r>
                    <m:r>
                      <a:rPr lang="en-US" sz="3200" i="1" baseline="-25000" dirty="0">
                        <a:solidFill>
                          <a:srgbClr val="FF0000"/>
                        </a:solidFill>
                        <a:latin typeface="Cambria Math" panose="02040503050406030204" pitchFamily="18" charset="0"/>
                      </a:rPr>
                      <m:t>1</m:t>
                    </m:r>
                    <m:r>
                      <a:rPr lang="en-US" sz="3200" b="0" i="1" dirty="0" smtClean="0">
                        <a:solidFill>
                          <a:schemeClr val="tx1"/>
                        </a:solidFill>
                        <a:latin typeface="Cambria Math" panose="02040503050406030204" pitchFamily="18" charset="0"/>
                        <a:ea typeface="Cambria Math" panose="02040503050406030204" pitchFamily="18" charset="0"/>
                      </a:rPr>
                      <m:t>∪</m:t>
                    </m:r>
                    <m:r>
                      <a:rPr lang="en-US" sz="3200" i="1" dirty="0" smtClean="0">
                        <a:solidFill>
                          <a:srgbClr val="7030A0"/>
                        </a:solidFill>
                        <a:latin typeface="Cambria Math" panose="02040503050406030204" pitchFamily="18" charset="0"/>
                      </a:rPr>
                      <m:t>𝑆</m:t>
                    </m:r>
                    <m:r>
                      <a:rPr lang="en-US" sz="3200" i="1" baseline="-25000" dirty="0">
                        <a:solidFill>
                          <a:srgbClr val="7030A0"/>
                        </a:solidFill>
                        <a:latin typeface="Cambria Math" panose="02040503050406030204" pitchFamily="18" charset="0"/>
                      </a:rPr>
                      <m:t>2</m:t>
                    </m:r>
                  </m:oMath>
                </a14:m>
                <a:r>
                  <a:rPr lang="en-US" sz="3200" dirty="0">
                    <a:solidFill>
                      <a:srgbClr val="7030A0"/>
                    </a:solidFill>
                    <a:latin typeface="+mn-lt"/>
                  </a:rPr>
                  <a:t> </a:t>
                </a:r>
                <a14:m>
                  <m:oMath xmlns:m="http://schemas.openxmlformats.org/officeDocument/2006/math">
                    <m:r>
                      <a:rPr lang="en-US" sz="3200" i="1" dirty="0">
                        <a:latin typeface="Cambria Math" panose="02040503050406030204" pitchFamily="18" charset="0"/>
                        <a:ea typeface="Cambria Math" panose="02040503050406030204" pitchFamily="18" charset="0"/>
                      </a:rPr>
                      <m:t>∪</m:t>
                    </m:r>
                    <m:r>
                      <a:rPr lang="en-US" sz="3200" b="0" i="0" dirty="0" smtClean="0">
                        <a:latin typeface="Cambria Math" panose="02040503050406030204" pitchFamily="18" charset="0"/>
                        <a:ea typeface="Cambria Math" panose="02040503050406030204" pitchFamily="18" charset="0"/>
                      </a:rPr>
                      <m:t> …</m:t>
                    </m:r>
                  </m:oMath>
                </a14:m>
                <a:endParaRPr lang="en-US" sz="3200" dirty="0">
                  <a:latin typeface="+mn-lt"/>
                </a:endParaRPr>
              </a:p>
            </p:txBody>
          </p:sp>
        </mc:Choice>
        <mc:Fallback xmlns="">
          <p:sp>
            <p:nvSpPr>
              <p:cNvPr id="19" name="Content Placeholder 5">
                <a:extLst>
                  <a:ext uri="{FF2B5EF4-FFF2-40B4-BE49-F238E27FC236}">
                    <a16:creationId xmlns:a16="http://schemas.microsoft.com/office/drawing/2014/main" id="{6AB3D8F5-D4A1-B248-B9E0-A336EB2EECCB}"/>
                  </a:ext>
                </a:extLst>
              </p:cNvPr>
              <p:cNvSpPr>
                <a:spLocks noGrp="1" noRot="1" noChangeAspect="1" noMove="1" noResize="1" noEditPoints="1" noAdjustHandles="1" noChangeArrowheads="1" noChangeShapeType="1" noTextEdit="1"/>
              </p:cNvSpPr>
              <p:nvPr>
                <p:ph idx="1"/>
              </p:nvPr>
            </p:nvSpPr>
            <p:spPr>
              <a:xfrm>
                <a:off x="495955" y="2157058"/>
                <a:ext cx="11728174" cy="3587348"/>
              </a:xfrm>
              <a:blipFill>
                <a:blip r:embed="rId3"/>
                <a:stretch>
                  <a:fillRect l="-1189" t="-3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3CEA6E5-ADE1-9048-8FE0-A6886EDF8693}"/>
                  </a:ext>
                </a:extLst>
              </p:cNvPr>
              <p:cNvSpPr/>
              <p:nvPr/>
            </p:nvSpPr>
            <p:spPr>
              <a:xfrm>
                <a:off x="2287531" y="3456431"/>
                <a:ext cx="325614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FF0000"/>
                          </a:solidFill>
                          <a:latin typeface="Cambria Math" panose="02040503050406030204" pitchFamily="18" charset="0"/>
                        </a:rPr>
                        <m:t>𝑆</m:t>
                      </m:r>
                      <m:r>
                        <a:rPr lang="en-US" sz="2400" b="0" i="1" baseline="-25000" dirty="0" smtClean="0">
                          <a:solidFill>
                            <a:srgbClr val="FF0000"/>
                          </a:solidFill>
                          <a:latin typeface="Cambria Math" panose="02040503050406030204" pitchFamily="18" charset="0"/>
                        </a:rPr>
                        <m:t>1</m:t>
                      </m:r>
                      <m:r>
                        <a:rPr lang="en-US" sz="2400" i="1" dirty="0">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r>
                            <a:rPr lang="en-US" sz="2400" i="1">
                              <a:latin typeface="Cambria Math" panose="02040503050406030204" pitchFamily="18" charset="0"/>
                              <a:ea typeface="Cambria Math" panose="02040503050406030204" pitchFamily="18" charset="0"/>
                            </a:rPr>
                            <m:t>:</m:t>
                          </m:r>
                          <m:d>
                            <m:dPr>
                              <m:begChr m:val="‖"/>
                              <m:endChr m:val="‖"/>
                              <m:ctrlPr>
                                <a:rPr lang="en-US" sz="2400" i="1" smtClean="0">
                                  <a:solidFill>
                                    <a:srgbClr val="FF0000"/>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𝛿</m:t>
                              </m:r>
                            </m:e>
                          </m:d>
                          <m:r>
                            <a:rPr lang="en-US" sz="2400" i="1" baseline="-25000">
                              <a:solidFill>
                                <a:srgbClr val="FF0000"/>
                              </a:solidFill>
                              <a:latin typeface="Cambria Math" panose="02040503050406030204" pitchFamily="18" charset="0"/>
                              <a:ea typeface="Cambria Math" panose="02040503050406030204" pitchFamily="18" charset="0"/>
                            </a:rPr>
                            <m:t>∞</m:t>
                          </m:r>
                          <m:r>
                            <a:rPr lang="en-US" sz="2400" i="1" smtClean="0">
                              <a:solidFill>
                                <a:schemeClr val="tx1"/>
                              </a:solidFill>
                              <a:latin typeface="Cambria Math" panose="02040503050406030204" pitchFamily="18" charset="0"/>
                            </a:rPr>
                            <m:t>≤</m:t>
                          </m:r>
                          <m:r>
                            <a:rPr lang="en-US" sz="2400" i="1">
                              <a:latin typeface="Cambria Math" panose="02040503050406030204" pitchFamily="18" charset="0"/>
                            </a:rPr>
                            <m:t>2</m:t>
                          </m:r>
                          <m:r>
                            <a:rPr lang="fr-CH" sz="2400" i="1">
                              <a:latin typeface="Cambria Math" panose="02040503050406030204" pitchFamily="18" charset="0"/>
                              <a:ea typeface="Cambria Math" panose="02040503050406030204" pitchFamily="18" charset="0"/>
                            </a:rPr>
                            <m:t>0%</m:t>
                          </m:r>
                        </m:e>
                      </m:d>
                      <m:r>
                        <a:rPr lang="en-US" sz="2400" i="1">
                          <a:latin typeface="Cambria Math" panose="02040503050406030204" pitchFamily="18" charset="0"/>
                          <a:ea typeface="Cambria Math" panose="02040503050406030204" pitchFamily="18" charset="0"/>
                        </a:rPr>
                        <m:t> </m:t>
                      </m:r>
                    </m:oMath>
                  </m:oMathPara>
                </a14:m>
                <a:endParaRPr lang="en-US" sz="2400" dirty="0"/>
              </a:p>
            </p:txBody>
          </p:sp>
        </mc:Choice>
        <mc:Fallback xmlns="">
          <p:sp>
            <p:nvSpPr>
              <p:cNvPr id="3" name="Rectangle 2">
                <a:extLst>
                  <a:ext uri="{FF2B5EF4-FFF2-40B4-BE49-F238E27FC236}">
                    <a16:creationId xmlns:a16="http://schemas.microsoft.com/office/drawing/2014/main" id="{23CEA6E5-ADE1-9048-8FE0-A6886EDF8693}"/>
                  </a:ext>
                </a:extLst>
              </p:cNvPr>
              <p:cNvSpPr>
                <a:spLocks noRot="1" noChangeAspect="1" noMove="1" noResize="1" noEditPoints="1" noAdjustHandles="1" noChangeArrowheads="1" noChangeShapeType="1" noTextEdit="1"/>
              </p:cNvSpPr>
              <p:nvPr/>
            </p:nvSpPr>
            <p:spPr>
              <a:xfrm>
                <a:off x="2287531" y="3456431"/>
                <a:ext cx="3256148" cy="461665"/>
              </a:xfrm>
              <a:prstGeom prst="rect">
                <a:avLst/>
              </a:prstGeom>
              <a:blipFill>
                <a:blip r:embed="rId4"/>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32ABE67-50CC-D545-A6E5-F44A603C2A7D}"/>
                  </a:ext>
                </a:extLst>
              </p:cNvPr>
              <p:cNvSpPr/>
              <p:nvPr/>
            </p:nvSpPr>
            <p:spPr>
              <a:xfrm>
                <a:off x="7004781" y="3456430"/>
                <a:ext cx="297722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dirty="0" smtClean="0">
                          <a:solidFill>
                            <a:srgbClr val="7030A0"/>
                          </a:solidFill>
                          <a:latin typeface="Cambria Math" panose="02040503050406030204" pitchFamily="18" charset="0"/>
                        </a:rPr>
                        <m:t>𝑆</m:t>
                      </m:r>
                      <m:r>
                        <a:rPr lang="en-US" sz="2400" b="0" i="1" baseline="-25000" dirty="0" smtClean="0">
                          <a:solidFill>
                            <a:srgbClr val="7030A0"/>
                          </a:solidFill>
                          <a:latin typeface="Cambria Math" panose="02040503050406030204" pitchFamily="18" charset="0"/>
                        </a:rPr>
                        <m:t>2</m:t>
                      </m:r>
                      <m:r>
                        <a:rPr lang="en-US" sz="2400" i="1" dirty="0">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smtClean="0">
                              <a:solidFill>
                                <a:srgbClr val="7030A0"/>
                              </a:solidFill>
                              <a:latin typeface="Cambria Math" panose="02040503050406030204" pitchFamily="18" charset="0"/>
                              <a:ea typeface="Cambria Math" panose="02040503050406030204" pitchFamily="18" charset="0"/>
                            </a:rPr>
                            <m:t>𝛿</m:t>
                          </m:r>
                          <m:r>
                            <a:rPr lang="en-US" sz="2400" i="1">
                              <a:latin typeface="Cambria Math" panose="02040503050406030204" pitchFamily="18" charset="0"/>
                              <a:ea typeface="Cambria Math" panose="02040503050406030204" pitchFamily="18" charset="0"/>
                            </a:rPr>
                            <m:t>:</m:t>
                          </m:r>
                          <m:d>
                            <m:dPr>
                              <m:begChr m:val="‖"/>
                              <m:endChr m:val="‖"/>
                              <m:ctrlPr>
                                <a:rPr lang="en-US" sz="2400" i="1" smtClean="0">
                                  <a:solidFill>
                                    <a:srgbClr val="7030A0"/>
                                  </a:solidFill>
                                  <a:latin typeface="Cambria Math" panose="02040503050406030204" pitchFamily="18" charset="0"/>
                                  <a:ea typeface="Cambria Math" panose="02040503050406030204" pitchFamily="18" charset="0"/>
                                </a:rPr>
                              </m:ctrlPr>
                            </m:dPr>
                            <m:e>
                              <m:r>
                                <a:rPr lang="en-US" sz="2400" i="1">
                                  <a:solidFill>
                                    <a:srgbClr val="7030A0"/>
                                  </a:solidFill>
                                  <a:latin typeface="Cambria Math" panose="02040503050406030204" pitchFamily="18" charset="0"/>
                                  <a:ea typeface="Cambria Math" panose="02040503050406030204" pitchFamily="18" charset="0"/>
                                </a:rPr>
                                <m:t>𝛿</m:t>
                              </m:r>
                            </m:e>
                          </m:d>
                          <m:r>
                            <a:rPr lang="en-US" sz="2400" i="1" baseline="-25000">
                              <a:solidFill>
                                <a:srgbClr val="7030A0"/>
                              </a:solidFill>
                              <a:latin typeface="Cambria Math" panose="02040503050406030204" pitchFamily="18" charset="0"/>
                              <a:ea typeface="Cambria Math" panose="02040503050406030204" pitchFamily="18" charset="0"/>
                            </a:rPr>
                            <m:t>1</m:t>
                          </m:r>
                          <m:r>
                            <a:rPr lang="en-US" sz="2400" i="1">
                              <a:latin typeface="Cambria Math" panose="02040503050406030204" pitchFamily="18" charset="0"/>
                            </a:rPr>
                            <m:t>≤12</m:t>
                          </m:r>
                        </m:e>
                      </m:d>
                      <m:r>
                        <a:rPr lang="en-US" sz="2400" i="1">
                          <a:latin typeface="Cambria Math" panose="02040503050406030204" pitchFamily="18" charset="0"/>
                          <a:ea typeface="Cambria Math" panose="02040503050406030204" pitchFamily="18" charset="0"/>
                        </a:rPr>
                        <m:t> </m:t>
                      </m:r>
                    </m:oMath>
                  </m:oMathPara>
                </a14:m>
                <a:endParaRPr lang="en-US" sz="2400" dirty="0"/>
              </a:p>
            </p:txBody>
          </p:sp>
        </mc:Choice>
        <mc:Fallback xmlns="">
          <p:sp>
            <p:nvSpPr>
              <p:cNvPr id="5" name="Rectangle 4">
                <a:extLst>
                  <a:ext uri="{FF2B5EF4-FFF2-40B4-BE49-F238E27FC236}">
                    <a16:creationId xmlns:a16="http://schemas.microsoft.com/office/drawing/2014/main" id="{932ABE67-50CC-D545-A6E5-F44A603C2A7D}"/>
                  </a:ext>
                </a:extLst>
              </p:cNvPr>
              <p:cNvSpPr>
                <a:spLocks noRot="1" noChangeAspect="1" noMove="1" noResize="1" noEditPoints="1" noAdjustHandles="1" noChangeArrowheads="1" noChangeShapeType="1" noTextEdit="1"/>
              </p:cNvSpPr>
              <p:nvPr/>
            </p:nvSpPr>
            <p:spPr>
              <a:xfrm>
                <a:off x="7004781" y="3456430"/>
                <a:ext cx="2977225" cy="461665"/>
              </a:xfrm>
              <a:prstGeom prst="rect">
                <a:avLst/>
              </a:prstGeom>
              <a:blipFill>
                <a:blip r:embed="rId5"/>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DBF4154-38E3-C640-9ED7-A9FC669F2BBA}"/>
                  </a:ext>
                </a:extLst>
              </p:cNvPr>
              <p:cNvSpPr txBox="1"/>
              <p:nvPr/>
            </p:nvSpPr>
            <p:spPr>
              <a:xfrm>
                <a:off x="1220698" y="4114466"/>
                <a:ext cx="2364805" cy="646331"/>
              </a:xfrm>
              <a:prstGeom prst="rect">
                <a:avLst/>
              </a:prstGeom>
              <a:noFill/>
            </p:spPr>
            <p:txBody>
              <a:bodyPr wrap="square" rtlCol="0">
                <a:spAutoFit/>
              </a:bodyPr>
              <a:lstStyle/>
              <a:p>
                <a:pPr algn="ctr"/>
                <a:r>
                  <a:rPr lang="en-US" dirty="0"/>
                  <a:t>pick worst-case noise from </a:t>
                </a:r>
                <a14:m>
                  <m:oMath xmlns:m="http://schemas.openxmlformats.org/officeDocument/2006/math">
                    <m:r>
                      <a:rPr lang="en-US" i="1" dirty="0">
                        <a:solidFill>
                          <a:srgbClr val="FF0000"/>
                        </a:solidFill>
                        <a:latin typeface="Cambria Math" panose="02040503050406030204" pitchFamily="18" charset="0"/>
                      </a:rPr>
                      <m:t>𝑆</m:t>
                    </m:r>
                    <m:r>
                      <a:rPr lang="en-US" i="1" baseline="-25000" dirty="0">
                        <a:solidFill>
                          <a:srgbClr val="FF0000"/>
                        </a:solidFill>
                        <a:latin typeface="Cambria Math" panose="02040503050406030204" pitchFamily="18" charset="0"/>
                      </a:rPr>
                      <m:t>1</m:t>
                    </m:r>
                  </m:oMath>
                </a14:m>
                <a:endParaRPr lang="en-US" dirty="0"/>
              </a:p>
            </p:txBody>
          </p:sp>
        </mc:Choice>
        <mc:Fallback xmlns="">
          <p:sp>
            <p:nvSpPr>
              <p:cNvPr id="8" name="TextBox 7">
                <a:extLst>
                  <a:ext uri="{FF2B5EF4-FFF2-40B4-BE49-F238E27FC236}">
                    <a16:creationId xmlns:a16="http://schemas.microsoft.com/office/drawing/2014/main" id="{ADBF4154-38E3-C640-9ED7-A9FC669F2BBA}"/>
                  </a:ext>
                </a:extLst>
              </p:cNvPr>
              <p:cNvSpPr txBox="1">
                <a:spLocks noRot="1" noChangeAspect="1" noMove="1" noResize="1" noEditPoints="1" noAdjustHandles="1" noChangeArrowheads="1" noChangeShapeType="1" noTextEdit="1"/>
              </p:cNvSpPr>
              <p:nvPr/>
            </p:nvSpPr>
            <p:spPr>
              <a:xfrm>
                <a:off x="1220698" y="4114466"/>
                <a:ext cx="2364805" cy="646331"/>
              </a:xfrm>
              <a:prstGeom prst="rect">
                <a:avLst/>
              </a:prstGeom>
              <a:blipFill>
                <a:blip r:embed="rId6"/>
                <a:stretch>
                  <a:fillRect t="-5882"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5FE165E-3DBC-9843-8929-81A83EF86CD6}"/>
                  </a:ext>
                </a:extLst>
              </p:cNvPr>
              <p:cNvSpPr txBox="1"/>
              <p:nvPr/>
            </p:nvSpPr>
            <p:spPr>
              <a:xfrm>
                <a:off x="8841973" y="4114465"/>
                <a:ext cx="2364805" cy="646331"/>
              </a:xfrm>
              <a:prstGeom prst="rect">
                <a:avLst/>
              </a:prstGeom>
              <a:noFill/>
            </p:spPr>
            <p:txBody>
              <a:bodyPr wrap="square" rtlCol="0">
                <a:spAutoFit/>
              </a:bodyPr>
              <a:lstStyle/>
              <a:p>
                <a:pPr algn="ctr"/>
                <a:r>
                  <a:rPr lang="en-US" dirty="0"/>
                  <a:t>pick worst-case noise from </a:t>
                </a:r>
                <a14:m>
                  <m:oMath xmlns:m="http://schemas.openxmlformats.org/officeDocument/2006/math">
                    <m:r>
                      <a:rPr lang="en-US" i="1" dirty="0" smtClean="0">
                        <a:solidFill>
                          <a:srgbClr val="7030A0"/>
                        </a:solidFill>
                        <a:latin typeface="Cambria Math" panose="02040503050406030204" pitchFamily="18" charset="0"/>
                      </a:rPr>
                      <m:t>𝑆</m:t>
                    </m:r>
                    <m:r>
                      <a:rPr lang="en-US" b="0" i="1" baseline="-25000" dirty="0" smtClean="0">
                        <a:solidFill>
                          <a:srgbClr val="7030A0"/>
                        </a:solidFill>
                        <a:latin typeface="Cambria Math" panose="02040503050406030204" pitchFamily="18" charset="0"/>
                      </a:rPr>
                      <m:t>2</m:t>
                    </m:r>
                  </m:oMath>
                </a14:m>
                <a:endParaRPr lang="en-US" baseline="-25000" dirty="0"/>
              </a:p>
            </p:txBody>
          </p:sp>
        </mc:Choice>
        <mc:Fallback xmlns="">
          <p:sp>
            <p:nvSpPr>
              <p:cNvPr id="18" name="TextBox 17">
                <a:extLst>
                  <a:ext uri="{FF2B5EF4-FFF2-40B4-BE49-F238E27FC236}">
                    <a16:creationId xmlns:a16="http://schemas.microsoft.com/office/drawing/2014/main" id="{C5FE165E-3DBC-9843-8929-81A83EF86CD6}"/>
                  </a:ext>
                </a:extLst>
              </p:cNvPr>
              <p:cNvSpPr txBox="1">
                <a:spLocks noRot="1" noChangeAspect="1" noMove="1" noResize="1" noEditPoints="1" noAdjustHandles="1" noChangeArrowheads="1" noChangeShapeType="1" noTextEdit="1"/>
              </p:cNvSpPr>
              <p:nvPr/>
            </p:nvSpPr>
            <p:spPr>
              <a:xfrm>
                <a:off x="8841973" y="4114465"/>
                <a:ext cx="2364805" cy="646331"/>
              </a:xfrm>
              <a:prstGeom prst="rect">
                <a:avLst/>
              </a:prstGeom>
              <a:blipFill>
                <a:blip r:embed="rId7"/>
                <a:stretch>
                  <a:fillRect t="-5882"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Decision 8">
                <a:extLst>
                  <a:ext uri="{FF2B5EF4-FFF2-40B4-BE49-F238E27FC236}">
                    <a16:creationId xmlns:a16="http://schemas.microsoft.com/office/drawing/2014/main" id="{C7C99401-C468-5740-9BFF-220C0D3CE0D0}"/>
                  </a:ext>
                </a:extLst>
              </p:cNvPr>
              <p:cNvSpPr/>
              <p:nvPr/>
            </p:nvSpPr>
            <p:spPr>
              <a:xfrm>
                <a:off x="4383447" y="4697938"/>
                <a:ext cx="3642102" cy="835095"/>
              </a:xfrm>
              <a:prstGeom prst="flowChartDecision">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lIns="0" rIns="0" rtlCol="0" anchor="ctr"/>
              <a:lstStyle/>
              <a:p>
                <a:pPr algn="ctr"/>
                <a:r>
                  <a:rPr lang="en-US" dirty="0"/>
                  <a:t>worst from </a:t>
                </a:r>
                <a14:m>
                  <m:oMath xmlns:m="http://schemas.openxmlformats.org/officeDocument/2006/math">
                    <m:r>
                      <a:rPr lang="en-US" i="1" dirty="0">
                        <a:solidFill>
                          <a:srgbClr val="FF0000"/>
                        </a:solidFill>
                        <a:latin typeface="Cambria Math" panose="02040503050406030204" pitchFamily="18" charset="0"/>
                      </a:rPr>
                      <m:t>𝑆</m:t>
                    </m:r>
                    <m:r>
                      <a:rPr lang="en-US" i="1" baseline="-25000" dirty="0">
                        <a:solidFill>
                          <a:srgbClr val="FF0000"/>
                        </a:solidFill>
                        <a:latin typeface="Cambria Math" panose="02040503050406030204" pitchFamily="18" charset="0"/>
                      </a:rPr>
                      <m:t>1</m:t>
                    </m:r>
                    <m:r>
                      <a:rPr lang="en-US" i="1" dirty="0">
                        <a:latin typeface="Cambria Math" panose="02040503050406030204" pitchFamily="18" charset="0"/>
                        <a:ea typeface="Cambria Math" panose="02040503050406030204" pitchFamily="18" charset="0"/>
                      </a:rPr>
                      <m:t>∪</m:t>
                    </m:r>
                    <m:r>
                      <a:rPr lang="en-US" i="1" dirty="0" smtClean="0">
                        <a:solidFill>
                          <a:srgbClr val="7030A0"/>
                        </a:solidFill>
                        <a:latin typeface="Cambria Math" panose="02040503050406030204" pitchFamily="18" charset="0"/>
                      </a:rPr>
                      <m:t>𝑆</m:t>
                    </m:r>
                    <m:r>
                      <a:rPr lang="en-US" i="1" baseline="-25000" dirty="0">
                        <a:solidFill>
                          <a:srgbClr val="7030A0"/>
                        </a:solidFill>
                        <a:latin typeface="Cambria Math" panose="02040503050406030204" pitchFamily="18" charset="0"/>
                      </a:rPr>
                      <m:t>2</m:t>
                    </m:r>
                  </m:oMath>
                </a14:m>
                <a:endParaRPr lang="en-US" dirty="0"/>
              </a:p>
            </p:txBody>
          </p:sp>
        </mc:Choice>
        <mc:Fallback xmlns="">
          <p:sp>
            <p:nvSpPr>
              <p:cNvPr id="9" name="Decision 8">
                <a:extLst>
                  <a:ext uri="{FF2B5EF4-FFF2-40B4-BE49-F238E27FC236}">
                    <a16:creationId xmlns:a16="http://schemas.microsoft.com/office/drawing/2014/main" id="{C7C99401-C468-5740-9BFF-220C0D3CE0D0}"/>
                  </a:ext>
                </a:extLst>
              </p:cNvPr>
              <p:cNvSpPr>
                <a:spLocks noRot="1" noChangeAspect="1" noMove="1" noResize="1" noEditPoints="1" noAdjustHandles="1" noChangeArrowheads="1" noChangeShapeType="1" noTextEdit="1"/>
              </p:cNvSpPr>
              <p:nvPr/>
            </p:nvSpPr>
            <p:spPr>
              <a:xfrm>
                <a:off x="4383447" y="4697938"/>
                <a:ext cx="3642102" cy="835095"/>
              </a:xfrm>
              <a:prstGeom prst="flowChartDecision">
                <a:avLst/>
              </a:prstGeom>
              <a:blipFill>
                <a:blip r:embed="rId8"/>
                <a:stretch>
                  <a:fillRect/>
                </a:stretch>
              </a:blipFill>
              <a:ln w="57150">
                <a:solidFill>
                  <a:srgbClr val="C00000"/>
                </a:solidFill>
                <a:tailEnd type="triangle"/>
              </a:ln>
            </p:spPr>
            <p:txBody>
              <a:bodyPr/>
              <a:lstStyle/>
              <a:p>
                <a:r>
                  <a:rPr lang="en-US">
                    <a:noFill/>
                  </a:rPr>
                  <a:t> </a:t>
                </a:r>
              </a:p>
            </p:txBody>
          </p:sp>
        </mc:Fallback>
      </mc:AlternateContent>
      <p:cxnSp>
        <p:nvCxnSpPr>
          <p:cNvPr id="11" name="Elbow Connector 10">
            <a:extLst>
              <a:ext uri="{FF2B5EF4-FFF2-40B4-BE49-F238E27FC236}">
                <a16:creationId xmlns:a16="http://schemas.microsoft.com/office/drawing/2014/main" id="{557EAAB6-4BFF-0047-B540-1B40DDB9BDAE}"/>
              </a:ext>
            </a:extLst>
          </p:cNvPr>
          <p:cNvCxnSpPr>
            <a:cxnSpLocks/>
            <a:stCxn id="3" idx="2"/>
            <a:endCxn id="9" idx="1"/>
          </p:cNvCxnSpPr>
          <p:nvPr/>
        </p:nvCxnSpPr>
        <p:spPr>
          <a:xfrm rot="16200000" flipH="1">
            <a:off x="3550831" y="4282870"/>
            <a:ext cx="1197390" cy="467842"/>
          </a:xfrm>
          <a:prstGeom prst="bentConnector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987828-DA07-6840-BC76-6C087FD01C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85504" y="4136122"/>
            <a:ext cx="683951" cy="685800"/>
          </a:xfrm>
          <a:prstGeom prst="rect">
            <a:avLst/>
          </a:prstGeom>
        </p:spPr>
      </p:pic>
      <p:cxnSp>
        <p:nvCxnSpPr>
          <p:cNvPr id="24" name="Elbow Connector 23">
            <a:extLst>
              <a:ext uri="{FF2B5EF4-FFF2-40B4-BE49-F238E27FC236}">
                <a16:creationId xmlns:a16="http://schemas.microsoft.com/office/drawing/2014/main" id="{5A983207-AD5B-3F4C-A958-7D4C76D61FF7}"/>
              </a:ext>
            </a:extLst>
          </p:cNvPr>
          <p:cNvCxnSpPr>
            <a:cxnSpLocks/>
            <a:stCxn id="5" idx="2"/>
            <a:endCxn id="9" idx="3"/>
          </p:cNvCxnSpPr>
          <p:nvPr/>
        </p:nvCxnSpPr>
        <p:spPr>
          <a:xfrm rot="5400000">
            <a:off x="7660777" y="4282868"/>
            <a:ext cx="1197391" cy="467845"/>
          </a:xfrm>
          <a:prstGeom prst="bentConnector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F16EE7D-43CF-E24C-9AE3-53D4DCCB34C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39541" y="4136122"/>
            <a:ext cx="683952" cy="685800"/>
          </a:xfrm>
          <a:prstGeom prst="rect">
            <a:avLst/>
          </a:prstGeom>
        </p:spPr>
      </p:pic>
      <p:cxnSp>
        <p:nvCxnSpPr>
          <p:cNvPr id="32" name="Straight Arrow Connector 31">
            <a:extLst>
              <a:ext uri="{FF2B5EF4-FFF2-40B4-BE49-F238E27FC236}">
                <a16:creationId xmlns:a16="http://schemas.microsoft.com/office/drawing/2014/main" id="{0E34760B-8E28-7140-905D-B07FEF2A5117}"/>
              </a:ext>
            </a:extLst>
          </p:cNvPr>
          <p:cNvCxnSpPr>
            <a:cxnSpLocks/>
            <a:stCxn id="9" idx="2"/>
          </p:cNvCxnSpPr>
          <p:nvPr/>
        </p:nvCxnSpPr>
        <p:spPr>
          <a:xfrm>
            <a:off x="6204498" y="5533033"/>
            <a:ext cx="0" cy="120098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63550FB-C4AA-2040-B690-0E1511ECD8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62522" y="5711927"/>
            <a:ext cx="683951" cy="685800"/>
          </a:xfrm>
          <a:prstGeom prst="rect">
            <a:avLst/>
          </a:prstGeom>
        </p:spPr>
      </p:pic>
    </p:spTree>
    <p:extLst>
      <p:ext uri="{BB962C8B-B14F-4D97-AF65-F5344CB8AC3E}">
        <p14:creationId xmlns:p14="http://schemas.microsoft.com/office/powerpoint/2010/main" val="12773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8"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E8A7-7BE9-AF44-8F3C-20E9179ACD5E}"/>
              </a:ext>
            </a:extLst>
          </p:cNvPr>
          <p:cNvSpPr>
            <a:spLocks noGrp="1"/>
          </p:cNvSpPr>
          <p:nvPr>
            <p:ph type="title"/>
          </p:nvPr>
        </p:nvSpPr>
        <p:spPr>
          <a:xfrm>
            <a:off x="463826" y="410368"/>
            <a:ext cx="11264348" cy="1644818"/>
          </a:xfrm>
        </p:spPr>
        <p:txBody>
          <a:bodyPr>
            <a:normAutofit fontScale="90000"/>
          </a:bodyPr>
          <a:lstStyle/>
          <a:p>
            <a:pPr>
              <a:spcBef>
                <a:spcPts val="1000"/>
              </a:spcBef>
            </a:pPr>
            <a:r>
              <a:rPr lang="en-US" sz="4900" dirty="0"/>
              <a:t>Resisting </a:t>
            </a:r>
            <a:r>
              <a:rPr lang="en-US" sz="4900" dirty="0">
                <a:solidFill>
                  <a:srgbClr val="0070C0"/>
                </a:solidFill>
              </a:rPr>
              <a:t>multiple noise types </a:t>
            </a:r>
            <a:r>
              <a:rPr lang="en-US" sz="4900" dirty="0"/>
              <a:t>is </a:t>
            </a:r>
            <a:r>
              <a:rPr lang="en-US" sz="4900" dirty="0">
                <a:solidFill>
                  <a:schemeClr val="accent6"/>
                </a:solidFill>
              </a:rPr>
              <a:t>costly.</a:t>
            </a:r>
            <a:br>
              <a:rPr lang="en-US" sz="4900" dirty="0">
                <a:solidFill>
                  <a:schemeClr val="accent6"/>
                </a:solidFill>
              </a:rPr>
            </a:br>
            <a:br>
              <a:rPr lang="en-US" sz="1100" dirty="0"/>
            </a:br>
            <a:r>
              <a:rPr lang="en-US" sz="2700" b="1" dirty="0">
                <a:solidFill>
                  <a:srgbClr val="000000"/>
                </a:solidFill>
                <a:ea typeface="+mn-ea"/>
              </a:rPr>
              <a:t>T</a:t>
            </a:r>
            <a:r>
              <a:rPr lang="en-US" sz="2700" dirty="0">
                <a:solidFill>
                  <a:srgbClr val="000000"/>
                </a:solidFill>
                <a:ea typeface="+mn-ea"/>
              </a:rPr>
              <a:t> &amp; </a:t>
            </a:r>
            <a:r>
              <a:rPr lang="en-US" sz="2700" dirty="0" err="1">
                <a:solidFill>
                  <a:srgbClr val="000000"/>
                </a:solidFill>
                <a:ea typeface="+mn-ea"/>
              </a:rPr>
              <a:t>Boneh</a:t>
            </a:r>
            <a:r>
              <a:rPr lang="en-US" sz="2700" dirty="0">
                <a:solidFill>
                  <a:srgbClr val="000000"/>
                </a:solidFill>
                <a:ea typeface="+mn-ea"/>
              </a:rPr>
              <a:t> (</a:t>
            </a:r>
            <a:r>
              <a:rPr lang="en-US" sz="2700" dirty="0" err="1">
                <a:solidFill>
                  <a:srgbClr val="000000"/>
                </a:solidFill>
                <a:ea typeface="+mn-ea"/>
              </a:rPr>
              <a:t>NeurIPS</a:t>
            </a:r>
            <a:r>
              <a:rPr lang="en-US" sz="2700" dirty="0">
                <a:solidFill>
                  <a:srgbClr val="000000"/>
                </a:solidFill>
                <a:ea typeface="+mn-ea"/>
              </a:rPr>
              <a:t> 2019 </a:t>
            </a:r>
            <a:r>
              <a:rPr lang="en-US" sz="2700" i="1" dirty="0">
                <a:solidFill>
                  <a:srgbClr val="000000"/>
                </a:solidFill>
                <a:ea typeface="+mn-ea"/>
              </a:rPr>
              <a:t>spotlight</a:t>
            </a:r>
            <a:r>
              <a:rPr lang="en-US" sz="2700" dirty="0">
                <a:solidFill>
                  <a:srgbClr val="000000"/>
                </a:solidFill>
                <a:ea typeface="+mn-ea"/>
              </a:rPr>
              <a:t>)</a:t>
            </a:r>
            <a:br>
              <a:rPr lang="en-US" sz="2200" dirty="0">
                <a:solidFill>
                  <a:srgbClr val="000000"/>
                </a:solidFill>
                <a:ea typeface="+mn-ea"/>
              </a:rPr>
            </a:br>
            <a:endParaRPr lang="en-US" dirty="0"/>
          </a:p>
        </p:txBody>
      </p:sp>
      <p:sp>
        <p:nvSpPr>
          <p:cNvPr id="4" name="Slide Number Placeholder 3">
            <a:extLst>
              <a:ext uri="{FF2B5EF4-FFF2-40B4-BE49-F238E27FC236}">
                <a16:creationId xmlns:a16="http://schemas.microsoft.com/office/drawing/2014/main" id="{9555A7ED-4528-F345-9859-7693DEEA661F}"/>
              </a:ext>
            </a:extLst>
          </p:cNvPr>
          <p:cNvSpPr>
            <a:spLocks noGrp="1"/>
          </p:cNvSpPr>
          <p:nvPr>
            <p:ph type="sldNum" sz="quarter" idx="12"/>
          </p:nvPr>
        </p:nvSpPr>
        <p:spPr/>
        <p:txBody>
          <a:bodyPr/>
          <a:lstStyle/>
          <a:p>
            <a:fld id="{BBDB7499-F370-8348-83C5-507685BB046D}" type="slidenum">
              <a:rPr lang="en-US" smtClean="0"/>
              <a:pPr/>
              <a:t>54</a:t>
            </a:fld>
            <a:endParaRPr lang="en-US" sz="1600" dirty="0"/>
          </a:p>
        </p:txBody>
      </p:sp>
      <mc:AlternateContent xmlns:mc="http://schemas.openxmlformats.org/markup-compatibility/2006" xmlns:a14="http://schemas.microsoft.com/office/drawing/2010/main">
        <mc:Choice Requires="a14">
          <p:sp>
            <p:nvSpPr>
              <p:cNvPr id="19" name="Content Placeholder 5">
                <a:extLst>
                  <a:ext uri="{FF2B5EF4-FFF2-40B4-BE49-F238E27FC236}">
                    <a16:creationId xmlns:a16="http://schemas.microsoft.com/office/drawing/2014/main" id="{6AB3D8F5-D4A1-B248-B9E0-A336EB2EECCB}"/>
                  </a:ext>
                </a:extLst>
              </p:cNvPr>
              <p:cNvSpPr>
                <a:spLocks noGrp="1"/>
              </p:cNvSpPr>
              <p:nvPr>
                <p:ph idx="1"/>
              </p:nvPr>
            </p:nvSpPr>
            <p:spPr>
              <a:xfrm>
                <a:off x="495955" y="2157058"/>
                <a:ext cx="11728174" cy="3587348"/>
              </a:xfrm>
            </p:spPr>
            <p:txBody>
              <a:bodyPr>
                <a:normAutofit/>
              </a:bodyPr>
              <a:lstStyle/>
              <a:p>
                <a:pPr marL="457200" indent="-457200">
                  <a:buFont typeface="+mj-lt"/>
                  <a:buAutoNum type="arabicPeriod"/>
                </a:pPr>
                <a:r>
                  <a:rPr lang="en-US" sz="3200" dirty="0">
                    <a:latin typeface="+mn-lt"/>
                  </a:rPr>
                  <a:t>Choose </a:t>
                </a:r>
                <a:r>
                  <a:rPr lang="en-US" sz="3200" b="1" dirty="0">
                    <a:latin typeface="+mn-lt"/>
                  </a:rPr>
                  <a:t>multiple</a:t>
                </a:r>
                <a:r>
                  <a:rPr lang="en-US" sz="3200" dirty="0">
                    <a:latin typeface="+mn-lt"/>
                  </a:rPr>
                  <a:t> sets</a:t>
                </a:r>
                <a14:m>
                  <m:oMath xmlns:m="http://schemas.openxmlformats.org/officeDocument/2006/math">
                    <m:r>
                      <a:rPr lang="en-US" sz="3200" i="1" dirty="0">
                        <a:solidFill>
                          <a:srgbClr val="FF0000"/>
                        </a:solidFill>
                        <a:latin typeface="Cambria Math" panose="02040503050406030204" pitchFamily="18" charset="0"/>
                      </a:rPr>
                      <m:t> </m:t>
                    </m:r>
                  </m:oMath>
                </a14:m>
                <a:r>
                  <a:rPr lang="en-US" sz="3200" dirty="0">
                    <a:latin typeface="+mn-lt"/>
                  </a:rPr>
                  <a:t>of perturbations </a:t>
                </a:r>
                <a14:m>
                  <m:oMath xmlns:m="http://schemas.openxmlformats.org/officeDocument/2006/math">
                    <m:r>
                      <a:rPr lang="en-US" sz="3200" i="1" dirty="0" smtClean="0">
                        <a:solidFill>
                          <a:srgbClr val="FF0000"/>
                        </a:solidFill>
                        <a:latin typeface="Cambria Math" panose="02040503050406030204" pitchFamily="18" charset="0"/>
                      </a:rPr>
                      <m:t>𝑆</m:t>
                    </m:r>
                    <m:r>
                      <a:rPr lang="en-US" sz="3200" b="0" i="1" baseline="-25000" dirty="0" smtClean="0">
                        <a:solidFill>
                          <a:srgbClr val="FF0000"/>
                        </a:solidFill>
                        <a:latin typeface="Cambria Math" panose="02040503050406030204" pitchFamily="18" charset="0"/>
                      </a:rPr>
                      <m:t>1</m:t>
                    </m:r>
                    <m:r>
                      <a:rPr lang="en-US" sz="3200" b="0" i="0" dirty="0" smtClean="0">
                        <a:solidFill>
                          <a:schemeClr val="tx1"/>
                        </a:solidFill>
                        <a:latin typeface="Cambria Math" panose="02040503050406030204" pitchFamily="18" charset="0"/>
                      </a:rPr>
                      <m:t>, </m:t>
                    </m:r>
                    <m:r>
                      <a:rPr lang="en-US" sz="3200" b="0" i="1" dirty="0" smtClean="0">
                        <a:solidFill>
                          <a:srgbClr val="7030A0"/>
                        </a:solidFill>
                        <a:latin typeface="Cambria Math" panose="02040503050406030204" pitchFamily="18" charset="0"/>
                      </a:rPr>
                      <m:t>𝑆</m:t>
                    </m:r>
                    <m:r>
                      <a:rPr lang="en-US" sz="3200" b="0" i="1" baseline="-25000" dirty="0" smtClean="0">
                        <a:solidFill>
                          <a:srgbClr val="7030A0"/>
                        </a:solidFill>
                        <a:latin typeface="Cambria Math" panose="02040503050406030204" pitchFamily="18" charset="0"/>
                      </a:rPr>
                      <m:t>2</m:t>
                    </m:r>
                    <m:r>
                      <a:rPr lang="en-US" sz="3200" b="0" i="0" dirty="0" smtClean="0">
                        <a:solidFill>
                          <a:schemeClr val="tx1"/>
                        </a:solidFill>
                        <a:latin typeface="Cambria Math" panose="02040503050406030204" pitchFamily="18" charset="0"/>
                      </a:rPr>
                      <m:t>, …</m:t>
                    </m:r>
                  </m:oMath>
                </a14:m>
                <a:endParaRPr lang="en-US" sz="3200" dirty="0">
                  <a:solidFill>
                    <a:schemeClr val="tx1"/>
                  </a:solidFill>
                  <a:latin typeface="+mn-lt"/>
                </a:endParaRPr>
              </a:p>
              <a:p>
                <a:pPr marL="457200" indent="-457200">
                  <a:buFont typeface="+mj-lt"/>
                  <a:buAutoNum type="arabicPeriod"/>
                </a:pPr>
                <a:r>
                  <a:rPr lang="en-US" sz="3200" dirty="0"/>
                  <a:t>Train a model against worst perturbation </a:t>
                </a:r>
                <a:r>
                  <a:rPr lang="en-US" sz="3200" dirty="0">
                    <a:latin typeface="+mn-lt"/>
                  </a:rPr>
                  <a:t>from </a:t>
                </a:r>
                <a14:m>
                  <m:oMath xmlns:m="http://schemas.openxmlformats.org/officeDocument/2006/math">
                    <m:r>
                      <a:rPr lang="en-US" sz="3200" i="1" dirty="0">
                        <a:solidFill>
                          <a:srgbClr val="FF0000"/>
                        </a:solidFill>
                        <a:latin typeface="Cambria Math" panose="02040503050406030204" pitchFamily="18" charset="0"/>
                      </a:rPr>
                      <m:t>𝑆</m:t>
                    </m:r>
                    <m:r>
                      <a:rPr lang="en-US" sz="3200" i="1" baseline="-25000" dirty="0">
                        <a:solidFill>
                          <a:srgbClr val="FF0000"/>
                        </a:solidFill>
                        <a:latin typeface="Cambria Math" panose="02040503050406030204" pitchFamily="18" charset="0"/>
                      </a:rPr>
                      <m:t>1</m:t>
                    </m:r>
                    <m:r>
                      <a:rPr lang="en-US" sz="3200" b="0" i="1" dirty="0" smtClean="0">
                        <a:solidFill>
                          <a:schemeClr val="tx1"/>
                        </a:solidFill>
                        <a:latin typeface="Cambria Math" panose="02040503050406030204" pitchFamily="18" charset="0"/>
                        <a:ea typeface="Cambria Math" panose="02040503050406030204" pitchFamily="18" charset="0"/>
                      </a:rPr>
                      <m:t>∪</m:t>
                    </m:r>
                    <m:r>
                      <a:rPr lang="en-US" sz="3200" i="1" dirty="0" smtClean="0">
                        <a:solidFill>
                          <a:srgbClr val="7030A0"/>
                        </a:solidFill>
                        <a:latin typeface="Cambria Math" panose="02040503050406030204" pitchFamily="18" charset="0"/>
                      </a:rPr>
                      <m:t>𝑆</m:t>
                    </m:r>
                    <m:r>
                      <a:rPr lang="en-US" sz="3200" i="1" baseline="-25000" dirty="0">
                        <a:solidFill>
                          <a:srgbClr val="7030A0"/>
                        </a:solidFill>
                        <a:latin typeface="Cambria Math" panose="02040503050406030204" pitchFamily="18" charset="0"/>
                      </a:rPr>
                      <m:t>2</m:t>
                    </m:r>
                  </m:oMath>
                </a14:m>
                <a:r>
                  <a:rPr lang="en-US" sz="3200" dirty="0">
                    <a:solidFill>
                      <a:srgbClr val="7030A0"/>
                    </a:solidFill>
                    <a:latin typeface="+mn-lt"/>
                  </a:rPr>
                  <a:t> </a:t>
                </a:r>
                <a14:m>
                  <m:oMath xmlns:m="http://schemas.openxmlformats.org/officeDocument/2006/math">
                    <m:r>
                      <a:rPr lang="en-US" sz="3200" i="1" dirty="0">
                        <a:latin typeface="Cambria Math" panose="02040503050406030204" pitchFamily="18" charset="0"/>
                        <a:ea typeface="Cambria Math" panose="02040503050406030204" pitchFamily="18" charset="0"/>
                      </a:rPr>
                      <m:t>∪</m:t>
                    </m:r>
                    <m:r>
                      <a:rPr lang="en-US" sz="3200" b="0" i="0" dirty="0" smtClean="0">
                        <a:latin typeface="Cambria Math" panose="02040503050406030204" pitchFamily="18" charset="0"/>
                        <a:ea typeface="Cambria Math" panose="02040503050406030204" pitchFamily="18" charset="0"/>
                      </a:rPr>
                      <m:t> …</m:t>
                    </m:r>
                  </m:oMath>
                </a14:m>
                <a:endParaRPr lang="en-US" sz="3200" dirty="0">
                  <a:latin typeface="+mn-lt"/>
                </a:endParaRPr>
              </a:p>
            </p:txBody>
          </p:sp>
        </mc:Choice>
        <mc:Fallback xmlns="">
          <p:sp>
            <p:nvSpPr>
              <p:cNvPr id="19" name="Content Placeholder 5">
                <a:extLst>
                  <a:ext uri="{FF2B5EF4-FFF2-40B4-BE49-F238E27FC236}">
                    <a16:creationId xmlns:a16="http://schemas.microsoft.com/office/drawing/2014/main" id="{6AB3D8F5-D4A1-B248-B9E0-A336EB2EECCB}"/>
                  </a:ext>
                </a:extLst>
              </p:cNvPr>
              <p:cNvSpPr>
                <a:spLocks noGrp="1" noRot="1" noChangeAspect="1" noMove="1" noResize="1" noEditPoints="1" noAdjustHandles="1" noChangeArrowheads="1" noChangeShapeType="1" noTextEdit="1"/>
              </p:cNvSpPr>
              <p:nvPr>
                <p:ph idx="1"/>
              </p:nvPr>
            </p:nvSpPr>
            <p:spPr>
              <a:xfrm>
                <a:off x="495955" y="2157058"/>
                <a:ext cx="11728174" cy="3587348"/>
              </a:xfrm>
              <a:blipFill>
                <a:blip r:embed="rId3"/>
                <a:stretch>
                  <a:fillRect l="-1189" t="-3521"/>
                </a:stretch>
              </a:blipFill>
            </p:spPr>
            <p:txBody>
              <a:bodyPr/>
              <a:lstStyle/>
              <a:p>
                <a:r>
                  <a:rPr lang="en-US">
                    <a:noFill/>
                  </a:rPr>
                  <a:t> </a:t>
                </a:r>
              </a:p>
            </p:txBody>
          </p:sp>
        </mc:Fallback>
      </mc:AlternateContent>
      <p:graphicFrame>
        <p:nvGraphicFramePr>
          <p:cNvPr id="20" name="Chart 19">
            <a:extLst>
              <a:ext uri="{FF2B5EF4-FFF2-40B4-BE49-F238E27FC236}">
                <a16:creationId xmlns:a16="http://schemas.microsoft.com/office/drawing/2014/main" id="{17D1A674-E2C2-5E44-804D-9805B2313B58}"/>
              </a:ext>
            </a:extLst>
          </p:cNvPr>
          <p:cNvGraphicFramePr/>
          <p:nvPr>
            <p:extLst>
              <p:ext uri="{D42A27DB-BD31-4B8C-83A1-F6EECF244321}">
                <p14:modId xmlns:p14="http://schemas.microsoft.com/office/powerpoint/2010/main" val="1417251152"/>
              </p:ext>
            </p:extLst>
          </p:nvPr>
        </p:nvGraphicFramePr>
        <p:xfrm>
          <a:off x="463826" y="3329093"/>
          <a:ext cx="10145793" cy="2514272"/>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BB29BE2D-EA8E-0C43-BDA1-E4E09511351B}"/>
              </a:ext>
            </a:extLst>
          </p:cNvPr>
          <p:cNvSpPr txBox="1"/>
          <p:nvPr/>
        </p:nvSpPr>
        <p:spPr>
          <a:xfrm>
            <a:off x="1715066" y="5648464"/>
            <a:ext cx="2773821" cy="707886"/>
          </a:xfrm>
          <a:prstGeom prst="rect">
            <a:avLst/>
          </a:prstGeom>
          <a:noFill/>
        </p:spPr>
        <p:txBody>
          <a:bodyPr wrap="square" rtlCol="0">
            <a:spAutoFit/>
          </a:bodyPr>
          <a:lstStyle/>
          <a:p>
            <a:pPr algn="ctr"/>
            <a:r>
              <a:rPr lang="en-US" sz="2000" dirty="0">
                <a:latin typeface="Cambria" panose="02040503050406030204" pitchFamily="18" charset="0"/>
              </a:rPr>
              <a:t>defend against perturbations from </a:t>
            </a:r>
            <a:r>
              <a:rPr lang="en-US" sz="2000" i="1" dirty="0">
                <a:solidFill>
                  <a:srgbClr val="FF0000"/>
                </a:solidFill>
                <a:latin typeface="Cambria" panose="02040503050406030204" pitchFamily="18" charset="0"/>
              </a:rPr>
              <a:t>S</a:t>
            </a:r>
            <a:r>
              <a:rPr lang="en-US" sz="2000" i="1" baseline="-25000" dirty="0">
                <a:solidFill>
                  <a:srgbClr val="FF0000"/>
                </a:solidFill>
                <a:latin typeface="Cambria" panose="02040503050406030204" pitchFamily="18" charset="0"/>
              </a:rPr>
              <a:t>1</a:t>
            </a:r>
          </a:p>
        </p:txBody>
      </p:sp>
      <p:sp>
        <p:nvSpPr>
          <p:cNvPr id="22" name="TextBox 21">
            <a:extLst>
              <a:ext uri="{FF2B5EF4-FFF2-40B4-BE49-F238E27FC236}">
                <a16:creationId xmlns:a16="http://schemas.microsoft.com/office/drawing/2014/main" id="{1BA5D502-841C-EE41-95F0-489BA7843622}"/>
              </a:ext>
            </a:extLst>
          </p:cNvPr>
          <p:cNvSpPr txBox="1"/>
          <p:nvPr/>
        </p:nvSpPr>
        <p:spPr>
          <a:xfrm>
            <a:off x="5094459" y="5648464"/>
            <a:ext cx="2743199" cy="707886"/>
          </a:xfrm>
          <a:prstGeom prst="rect">
            <a:avLst/>
          </a:prstGeom>
          <a:noFill/>
        </p:spPr>
        <p:txBody>
          <a:bodyPr wrap="square" rtlCol="0">
            <a:spAutoFit/>
          </a:bodyPr>
          <a:lstStyle/>
          <a:p>
            <a:pPr algn="ctr"/>
            <a:r>
              <a:rPr lang="en-US" sz="2000" dirty="0">
                <a:latin typeface="Cambria" panose="02040503050406030204" pitchFamily="18" charset="0"/>
              </a:rPr>
              <a:t>defend against perturbations from </a:t>
            </a:r>
            <a:r>
              <a:rPr lang="en-US" sz="2000" i="1" dirty="0">
                <a:solidFill>
                  <a:srgbClr val="7030A0"/>
                </a:solidFill>
                <a:latin typeface="Cambria" panose="02040503050406030204" pitchFamily="18" charset="0"/>
              </a:rPr>
              <a:t>S</a:t>
            </a:r>
            <a:r>
              <a:rPr lang="en-US" sz="2000" i="1" baseline="-25000" dirty="0">
                <a:solidFill>
                  <a:srgbClr val="7030A0"/>
                </a:solidFill>
                <a:latin typeface="Cambria" panose="02040503050406030204" pitchFamily="18" charset="0"/>
              </a:rPr>
              <a:t>2</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2E61E75-8048-4B4D-948F-5001380245B2}"/>
                  </a:ext>
                </a:extLst>
              </p:cNvPr>
              <p:cNvSpPr txBox="1"/>
              <p:nvPr/>
            </p:nvSpPr>
            <p:spPr>
              <a:xfrm>
                <a:off x="8138606" y="5648464"/>
                <a:ext cx="3076585" cy="707886"/>
              </a:xfrm>
              <a:prstGeom prst="rect">
                <a:avLst/>
              </a:prstGeom>
              <a:noFill/>
            </p:spPr>
            <p:txBody>
              <a:bodyPr wrap="square" rtlCol="0">
                <a:spAutoFit/>
              </a:bodyPr>
              <a:lstStyle/>
              <a:p>
                <a:pPr algn="ctr"/>
                <a:r>
                  <a:rPr lang="en-US" sz="2000" dirty="0">
                    <a:latin typeface="Cambria" panose="02040503050406030204" pitchFamily="18" charset="0"/>
                  </a:rPr>
                  <a:t>defend against perturbations from </a:t>
                </a:r>
                <a14:m>
                  <m:oMath xmlns:m="http://schemas.openxmlformats.org/officeDocument/2006/math">
                    <m:r>
                      <a:rPr lang="en-US" sz="2000" i="1" dirty="0" smtClean="0">
                        <a:solidFill>
                          <a:srgbClr val="FF0000"/>
                        </a:solidFill>
                        <a:latin typeface="Cambria Math" panose="02040503050406030204" pitchFamily="18" charset="0"/>
                      </a:rPr>
                      <m:t>𝑆</m:t>
                    </m:r>
                    <m:r>
                      <a:rPr lang="en-US" sz="2000" i="1" baseline="-25000" dirty="0">
                        <a:solidFill>
                          <a:srgbClr val="FF0000"/>
                        </a:solidFill>
                        <a:latin typeface="Cambria Math" panose="02040503050406030204" pitchFamily="18" charset="0"/>
                      </a:rPr>
                      <m:t>1</m:t>
                    </m:r>
                    <m:r>
                      <a:rPr lang="en-US" sz="2000" i="1" dirty="0">
                        <a:latin typeface="Cambria Math" panose="02040503050406030204" pitchFamily="18" charset="0"/>
                        <a:ea typeface="Cambria Math" panose="02040503050406030204" pitchFamily="18" charset="0"/>
                      </a:rPr>
                      <m:t>∪</m:t>
                    </m:r>
                    <m:r>
                      <a:rPr lang="en-US" sz="2000" i="1" dirty="0" smtClean="0">
                        <a:solidFill>
                          <a:srgbClr val="7030A0"/>
                        </a:solidFill>
                        <a:latin typeface="Cambria Math" panose="02040503050406030204" pitchFamily="18" charset="0"/>
                        <a:ea typeface="Cambria Math" panose="02040503050406030204" pitchFamily="18" charset="0"/>
                      </a:rPr>
                      <m:t>𝑆</m:t>
                    </m:r>
                    <m:r>
                      <a:rPr lang="en-US" sz="2000" i="1" baseline="-25000" dirty="0">
                        <a:solidFill>
                          <a:srgbClr val="7030A0"/>
                        </a:solidFill>
                        <a:latin typeface="Cambria Math" panose="02040503050406030204" pitchFamily="18" charset="0"/>
                        <a:ea typeface="Cambria Math" panose="02040503050406030204" pitchFamily="18" charset="0"/>
                      </a:rPr>
                      <m:t>2</m:t>
                    </m:r>
                  </m:oMath>
                </a14:m>
                <a:endParaRPr lang="en-US" sz="2000" i="1" baseline="-25000" dirty="0">
                  <a:solidFill>
                    <a:srgbClr val="FF0000"/>
                  </a:solidFill>
                  <a:latin typeface="Cambria" panose="02040503050406030204" pitchFamily="18" charset="0"/>
                </a:endParaRPr>
              </a:p>
            </p:txBody>
          </p:sp>
        </mc:Choice>
        <mc:Fallback xmlns="">
          <p:sp>
            <p:nvSpPr>
              <p:cNvPr id="23" name="TextBox 22">
                <a:extLst>
                  <a:ext uri="{FF2B5EF4-FFF2-40B4-BE49-F238E27FC236}">
                    <a16:creationId xmlns:a16="http://schemas.microsoft.com/office/drawing/2014/main" id="{B2E61E75-8048-4B4D-948F-5001380245B2}"/>
                  </a:ext>
                </a:extLst>
              </p:cNvPr>
              <p:cNvSpPr txBox="1">
                <a:spLocks noRot="1" noChangeAspect="1" noMove="1" noResize="1" noEditPoints="1" noAdjustHandles="1" noChangeArrowheads="1" noChangeShapeType="1" noTextEdit="1"/>
              </p:cNvSpPr>
              <p:nvPr/>
            </p:nvSpPr>
            <p:spPr>
              <a:xfrm>
                <a:off x="8138606" y="5648464"/>
                <a:ext cx="3076585" cy="707886"/>
              </a:xfrm>
              <a:prstGeom prst="rect">
                <a:avLst/>
              </a:prstGeom>
              <a:blipFill>
                <a:blip r:embed="rId5"/>
                <a:stretch>
                  <a:fillRect l="-1639" t="-3509" b="-14035"/>
                </a:stretch>
              </a:blipFill>
            </p:spPr>
            <p:txBody>
              <a:bodyPr/>
              <a:lstStyle/>
              <a:p>
                <a:r>
                  <a:rPr lang="en-US">
                    <a:noFill/>
                  </a:rPr>
                  <a:t> </a:t>
                </a:r>
              </a:p>
            </p:txBody>
          </p:sp>
        </mc:Fallback>
      </mc:AlternateContent>
      <p:sp>
        <p:nvSpPr>
          <p:cNvPr id="25" name="Rounded Rectangle 24">
            <a:extLst>
              <a:ext uri="{FF2B5EF4-FFF2-40B4-BE49-F238E27FC236}">
                <a16:creationId xmlns:a16="http://schemas.microsoft.com/office/drawing/2014/main" id="{12836479-DECC-294B-B790-86E2D7762636}"/>
              </a:ext>
            </a:extLst>
          </p:cNvPr>
          <p:cNvSpPr/>
          <p:nvPr/>
        </p:nvSpPr>
        <p:spPr>
          <a:xfrm>
            <a:off x="8302836" y="3905103"/>
            <a:ext cx="3076586" cy="519402"/>
          </a:xfrm>
          <a:prstGeom prst="roundRect">
            <a:avLst/>
          </a:prstGeom>
          <a:solidFill>
            <a:schemeClr val="accent5">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dirty="0">
                <a:solidFill>
                  <a:schemeClr val="accent6"/>
                </a:solidFill>
              </a:rPr>
              <a:t>+130% error rate!</a:t>
            </a:r>
          </a:p>
        </p:txBody>
      </p:sp>
    </p:spTree>
    <p:extLst>
      <p:ext uri="{BB962C8B-B14F-4D97-AF65-F5344CB8AC3E}">
        <p14:creationId xmlns:p14="http://schemas.microsoft.com/office/powerpoint/2010/main" val="3472012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9FEF-2855-B942-B748-A8603DCDA308}"/>
              </a:ext>
            </a:extLst>
          </p:cNvPr>
          <p:cNvSpPr>
            <a:spLocks noGrp="1"/>
          </p:cNvSpPr>
          <p:nvPr>
            <p:ph type="title"/>
          </p:nvPr>
        </p:nvSpPr>
        <p:spPr/>
        <p:txBody>
          <a:bodyPr/>
          <a:lstStyle/>
          <a:p>
            <a:r>
              <a:rPr lang="en-US" dirty="0"/>
              <a:t>Can adversarial training </a:t>
            </a:r>
            <a:r>
              <a:rPr lang="en-US" dirty="0">
                <a:solidFill>
                  <a:srgbClr val="0070C0"/>
                </a:solidFill>
              </a:rPr>
              <a:t>solve adversarial examples?</a:t>
            </a:r>
          </a:p>
        </p:txBody>
      </p:sp>
      <p:sp>
        <p:nvSpPr>
          <p:cNvPr id="3" name="Content Placeholder 2">
            <a:extLst>
              <a:ext uri="{FF2B5EF4-FFF2-40B4-BE49-F238E27FC236}">
                <a16:creationId xmlns:a16="http://schemas.microsoft.com/office/drawing/2014/main" id="{B46A8384-BCA3-B44B-B10F-EE6C89423B98}"/>
              </a:ext>
            </a:extLst>
          </p:cNvPr>
          <p:cNvSpPr>
            <a:spLocks noGrp="1"/>
          </p:cNvSpPr>
          <p:nvPr>
            <p:ph idx="1"/>
          </p:nvPr>
        </p:nvSpPr>
        <p:spPr>
          <a:xfrm>
            <a:off x="463825" y="2016191"/>
            <a:ext cx="11728175" cy="1412810"/>
          </a:xfrm>
        </p:spPr>
        <p:txBody>
          <a:bodyPr>
            <a:normAutofit/>
          </a:bodyPr>
          <a:lstStyle/>
          <a:p>
            <a:pPr marL="0" indent="0">
              <a:buNone/>
            </a:pPr>
            <a:r>
              <a:rPr lang="en-US" sz="3200" b="1" dirty="0"/>
              <a:t>recall our ultimate goal:</a:t>
            </a:r>
            <a:br>
              <a:rPr lang="en-US" sz="3200" b="1" dirty="0"/>
            </a:br>
            <a:r>
              <a:rPr lang="en-US" sz="3200" dirty="0"/>
              <a:t>defenses that are robust to </a:t>
            </a:r>
            <a:r>
              <a:rPr lang="en-US" sz="3200" u="sng" dirty="0"/>
              <a:t>any</a:t>
            </a:r>
            <a:r>
              <a:rPr lang="en-US" sz="3200" dirty="0"/>
              <a:t> “small" perturbation</a:t>
            </a:r>
            <a:endParaRPr lang="en-US" sz="3200" u="sng" dirty="0"/>
          </a:p>
        </p:txBody>
      </p:sp>
      <p:sp>
        <p:nvSpPr>
          <p:cNvPr id="4" name="Slide Number Placeholder 3">
            <a:extLst>
              <a:ext uri="{FF2B5EF4-FFF2-40B4-BE49-F238E27FC236}">
                <a16:creationId xmlns:a16="http://schemas.microsoft.com/office/drawing/2014/main" id="{E5C8383C-5843-574E-A18C-BCCF87E0F27B}"/>
              </a:ext>
            </a:extLst>
          </p:cNvPr>
          <p:cNvSpPr>
            <a:spLocks noGrp="1"/>
          </p:cNvSpPr>
          <p:nvPr>
            <p:ph type="sldNum" sz="quarter" idx="12"/>
          </p:nvPr>
        </p:nvSpPr>
        <p:spPr/>
        <p:txBody>
          <a:bodyPr/>
          <a:lstStyle/>
          <a:p>
            <a:fld id="{BBDB7499-F370-8348-83C5-507685BB046D}" type="slidenum">
              <a:rPr lang="en-US" smtClean="0"/>
              <a:pPr/>
              <a:t>55</a:t>
            </a:fld>
            <a:endParaRPr lang="en-US" sz="1600" dirty="0"/>
          </a:p>
        </p:txBody>
      </p:sp>
      <p:sp>
        <p:nvSpPr>
          <p:cNvPr id="6" name="Rounded Rectangle 5">
            <a:extLst>
              <a:ext uri="{FF2B5EF4-FFF2-40B4-BE49-F238E27FC236}">
                <a16:creationId xmlns:a16="http://schemas.microsoft.com/office/drawing/2014/main" id="{77304048-7B28-F642-B370-6F4A9BE6DBA9}"/>
              </a:ext>
            </a:extLst>
          </p:cNvPr>
          <p:cNvSpPr/>
          <p:nvPr/>
        </p:nvSpPr>
        <p:spPr>
          <a:xfrm>
            <a:off x="463826" y="4631692"/>
            <a:ext cx="11423374" cy="1630495"/>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r>
              <a:rPr lang="en-US" sz="2800" b="1" dirty="0"/>
              <a:t>Theorem (informal): </a:t>
            </a:r>
            <a:r>
              <a:rPr lang="en-US" sz="2400" dirty="0">
                <a:solidFill>
                  <a:schemeClr val="tx1">
                    <a:lumMod val="65000"/>
                    <a:lumOff val="35000"/>
                  </a:schemeClr>
                </a:solidFill>
              </a:rPr>
              <a:t>[</a:t>
            </a:r>
            <a:r>
              <a:rPr lang="en-US" sz="2400" b="1" dirty="0">
                <a:solidFill>
                  <a:schemeClr val="tx1">
                    <a:lumMod val="65000"/>
                    <a:lumOff val="35000"/>
                  </a:schemeClr>
                </a:solidFill>
              </a:rPr>
              <a:t>T</a:t>
            </a:r>
            <a:r>
              <a:rPr lang="en-US" sz="2200" dirty="0">
                <a:solidFill>
                  <a:schemeClr val="tx1">
                    <a:lumMod val="65000"/>
                    <a:lumOff val="35000"/>
                  </a:schemeClr>
                </a:solidFill>
              </a:rPr>
              <a:t>, </a:t>
            </a:r>
            <a:r>
              <a:rPr lang="en-US" sz="2200" dirty="0" err="1">
                <a:solidFill>
                  <a:schemeClr val="tx1">
                    <a:lumMod val="65000"/>
                    <a:lumOff val="35000"/>
                  </a:schemeClr>
                </a:solidFill>
              </a:rPr>
              <a:t>Behrmann</a:t>
            </a:r>
            <a:r>
              <a:rPr lang="en-US" sz="2200" dirty="0">
                <a:solidFill>
                  <a:schemeClr val="tx1">
                    <a:lumMod val="65000"/>
                    <a:lumOff val="35000"/>
                  </a:schemeClr>
                </a:solidFill>
              </a:rPr>
              <a:t>, </a:t>
            </a:r>
            <a:r>
              <a:rPr lang="en-US" sz="2200" dirty="0" err="1">
                <a:solidFill>
                  <a:schemeClr val="tx1">
                    <a:lumMod val="65000"/>
                    <a:lumOff val="35000"/>
                  </a:schemeClr>
                </a:solidFill>
              </a:rPr>
              <a:t>Carlini</a:t>
            </a:r>
            <a:r>
              <a:rPr lang="en-US" sz="2200" dirty="0">
                <a:solidFill>
                  <a:schemeClr val="tx1">
                    <a:lumMod val="65000"/>
                    <a:lumOff val="35000"/>
                  </a:schemeClr>
                </a:solidFill>
              </a:rPr>
              <a:t>, </a:t>
            </a:r>
            <a:r>
              <a:rPr lang="en-US" sz="2200" dirty="0" err="1">
                <a:solidFill>
                  <a:schemeClr val="tx1">
                    <a:lumMod val="65000"/>
                    <a:lumOff val="35000"/>
                  </a:schemeClr>
                </a:solidFill>
              </a:rPr>
              <a:t>Papernot</a:t>
            </a:r>
            <a:r>
              <a:rPr lang="en-US" sz="2200" dirty="0">
                <a:solidFill>
                  <a:schemeClr val="tx1">
                    <a:lumMod val="65000"/>
                    <a:lumOff val="35000"/>
                  </a:schemeClr>
                </a:solidFill>
              </a:rPr>
              <a:t>, Jakobsen, ICML 2020</a:t>
            </a:r>
            <a:r>
              <a:rPr lang="en-US" sz="2400" dirty="0">
                <a:solidFill>
                  <a:schemeClr val="tx1">
                    <a:lumMod val="65000"/>
                    <a:lumOff val="35000"/>
                  </a:schemeClr>
                </a:solidFill>
              </a:rPr>
              <a:t>]</a:t>
            </a:r>
          </a:p>
          <a:p>
            <a:endParaRPr lang="en-US" sz="2400" dirty="0">
              <a:solidFill>
                <a:schemeClr val="tx1">
                  <a:lumMod val="65000"/>
                  <a:lumOff val="35000"/>
                </a:schemeClr>
              </a:solidFill>
            </a:endParaRPr>
          </a:p>
          <a:p>
            <a:r>
              <a:rPr lang="en-US" sz="2400" dirty="0">
                <a:solidFill>
                  <a:schemeClr val="tx1"/>
                </a:solidFill>
              </a:rPr>
              <a:t>Finding a “complete” perturbation set is </a:t>
            </a:r>
            <a:r>
              <a:rPr lang="en-US" sz="2400" b="1" dirty="0">
                <a:solidFill>
                  <a:schemeClr val="tx1"/>
                </a:solidFill>
              </a:rPr>
              <a:t>as hard as</a:t>
            </a:r>
            <a:r>
              <a:rPr lang="en-US" sz="2400" dirty="0">
                <a:solidFill>
                  <a:schemeClr val="tx1"/>
                </a:solidFill>
              </a:rPr>
              <a:t> building a “perfect” classifier.</a:t>
            </a:r>
          </a:p>
        </p:txBody>
      </p:sp>
      <p:sp>
        <p:nvSpPr>
          <p:cNvPr id="7" name="Rectangle 6">
            <a:extLst>
              <a:ext uri="{FF2B5EF4-FFF2-40B4-BE49-F238E27FC236}">
                <a16:creationId xmlns:a16="http://schemas.microsoft.com/office/drawing/2014/main" id="{EF8159A6-B907-784F-9237-3F292D9B4C3D}"/>
              </a:ext>
            </a:extLst>
          </p:cNvPr>
          <p:cNvSpPr/>
          <p:nvPr/>
        </p:nvSpPr>
        <p:spPr>
          <a:xfrm>
            <a:off x="463826" y="3421667"/>
            <a:ext cx="11423373" cy="523220"/>
          </a:xfrm>
          <a:prstGeom prst="rect">
            <a:avLst/>
          </a:prstGeom>
        </p:spPr>
        <p:txBody>
          <a:bodyPr wrap="square">
            <a:spAutoFit/>
          </a:bodyPr>
          <a:lstStyle/>
          <a:p>
            <a:pPr>
              <a:buFont typeface="Wingdings" pitchFamily="2" charset="2"/>
              <a:buChar char="Ø"/>
            </a:pPr>
            <a:r>
              <a:rPr lang="en-US" sz="2800" dirty="0"/>
              <a:t> adversarial training requires knowing the perturbation set </a:t>
            </a:r>
            <a:r>
              <a:rPr lang="en-US" sz="2800" i="1" dirty="0">
                <a:solidFill>
                  <a:schemeClr val="accent6"/>
                </a:solidFill>
              </a:rPr>
              <a:t>a priori</a:t>
            </a:r>
          </a:p>
        </p:txBody>
      </p:sp>
    </p:spTree>
    <p:extLst>
      <p:ext uri="{BB962C8B-B14F-4D97-AF65-F5344CB8AC3E}">
        <p14:creationId xmlns:p14="http://schemas.microsoft.com/office/powerpoint/2010/main" val="202424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07517-932A-0F4D-9E03-B2B67F6FE390}"/>
              </a:ext>
            </a:extLst>
          </p:cNvPr>
          <p:cNvSpPr>
            <a:spLocks noGrp="1"/>
          </p:cNvSpPr>
          <p:nvPr>
            <p:ph type="title"/>
          </p:nvPr>
        </p:nvSpPr>
        <p:spPr/>
        <p:txBody>
          <a:bodyPr>
            <a:normAutofit fontScale="90000"/>
          </a:bodyPr>
          <a:lstStyle/>
          <a:p>
            <a:r>
              <a:rPr lang="en-US" sz="4900" dirty="0">
                <a:solidFill>
                  <a:srgbClr val="7030A0"/>
                </a:solidFill>
              </a:rPr>
              <a:t>Take away:</a:t>
            </a:r>
            <a:r>
              <a:rPr lang="en-US" sz="4900" dirty="0"/>
              <a:t> we </a:t>
            </a:r>
            <a:r>
              <a:rPr lang="en-US" sz="4900" b="1" u="sng" dirty="0">
                <a:solidFill>
                  <a:srgbClr val="FF0000"/>
                </a:solidFill>
              </a:rPr>
              <a:t>don’t</a:t>
            </a:r>
            <a:r>
              <a:rPr lang="en-US" sz="4900" dirty="0"/>
              <a:t> have robust machine learning in adversarial settings.</a:t>
            </a:r>
            <a:br>
              <a:rPr lang="en-US" dirty="0"/>
            </a:br>
            <a:endParaRPr lang="en-US" dirty="0"/>
          </a:p>
        </p:txBody>
      </p:sp>
      <p:sp>
        <p:nvSpPr>
          <p:cNvPr id="4" name="Slide Number Placeholder 3">
            <a:extLst>
              <a:ext uri="{FF2B5EF4-FFF2-40B4-BE49-F238E27FC236}">
                <a16:creationId xmlns:a16="http://schemas.microsoft.com/office/drawing/2014/main" id="{B164ACB8-C1C8-EF44-9D35-33B821A2BA77}"/>
              </a:ext>
            </a:extLst>
          </p:cNvPr>
          <p:cNvSpPr>
            <a:spLocks noGrp="1"/>
          </p:cNvSpPr>
          <p:nvPr>
            <p:ph type="sldNum" sz="quarter" idx="12"/>
          </p:nvPr>
        </p:nvSpPr>
        <p:spPr/>
        <p:txBody>
          <a:bodyPr/>
          <a:lstStyle/>
          <a:p>
            <a:fld id="{BBDB7499-F370-8348-83C5-507685BB046D}" type="slidenum">
              <a:rPr lang="en-US" smtClean="0"/>
              <a:pPr/>
              <a:t>56</a:t>
            </a:fld>
            <a:endParaRPr lang="en-US" sz="1600" dirty="0"/>
          </a:p>
        </p:txBody>
      </p:sp>
      <p:grpSp>
        <p:nvGrpSpPr>
          <p:cNvPr id="19" name="Group 18">
            <a:extLst>
              <a:ext uri="{FF2B5EF4-FFF2-40B4-BE49-F238E27FC236}">
                <a16:creationId xmlns:a16="http://schemas.microsoft.com/office/drawing/2014/main" id="{3AFFA7AE-9F17-8C41-9E0D-C89EE2EAFD21}"/>
              </a:ext>
            </a:extLst>
          </p:cNvPr>
          <p:cNvGrpSpPr/>
          <p:nvPr/>
        </p:nvGrpSpPr>
        <p:grpSpPr>
          <a:xfrm>
            <a:off x="867400" y="2052954"/>
            <a:ext cx="6301928" cy="2142184"/>
            <a:chOff x="914295" y="1819081"/>
            <a:chExt cx="7752237" cy="2651912"/>
          </a:xfrm>
        </p:grpSpPr>
        <p:sp>
          <p:nvSpPr>
            <p:cNvPr id="20" name="Rectangle 19">
              <a:extLst>
                <a:ext uri="{FF2B5EF4-FFF2-40B4-BE49-F238E27FC236}">
                  <a16:creationId xmlns:a16="http://schemas.microsoft.com/office/drawing/2014/main" id="{2FCC4F19-5D7F-AF45-8BF2-7EE261B135D7}"/>
                </a:ext>
              </a:extLst>
            </p:cNvPr>
            <p:cNvSpPr/>
            <p:nvPr/>
          </p:nvSpPr>
          <p:spPr>
            <a:xfrm>
              <a:off x="914295" y="1819081"/>
              <a:ext cx="7752237" cy="2651912"/>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764C7159-6677-0342-9387-94BCA75C14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5492"/>
            <a:stretch/>
          </p:blipFill>
          <p:spPr>
            <a:xfrm>
              <a:off x="914295" y="1819573"/>
              <a:ext cx="7752237" cy="718479"/>
            </a:xfrm>
            <a:prstGeom prst="rect">
              <a:avLst/>
            </a:prstGeom>
            <a:solidFill>
              <a:schemeClr val="bg1"/>
            </a:solidFill>
            <a:ln>
              <a:noFill/>
            </a:ln>
            <a:effectLst/>
          </p:spPr>
        </p:pic>
        <p:pic>
          <p:nvPicPr>
            <p:cNvPr id="26" name="Picture 25">
              <a:extLst>
                <a:ext uri="{FF2B5EF4-FFF2-40B4-BE49-F238E27FC236}">
                  <a16:creationId xmlns:a16="http://schemas.microsoft.com/office/drawing/2014/main" id="{8ADCD9FD-879D-E248-A41B-94AC8AF10C3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295" y="2549927"/>
              <a:ext cx="7752237" cy="1921066"/>
            </a:xfrm>
            <a:prstGeom prst="rect">
              <a:avLst/>
            </a:prstGeom>
            <a:solidFill>
              <a:schemeClr val="bg1"/>
            </a:solidFill>
            <a:ln>
              <a:noFill/>
            </a:ln>
            <a:effectLst/>
          </p:spPr>
        </p:pic>
      </p:grpSp>
      <p:pic>
        <p:nvPicPr>
          <p:cNvPr id="27" name="Picture 26">
            <a:extLst>
              <a:ext uri="{FF2B5EF4-FFF2-40B4-BE49-F238E27FC236}">
                <a16:creationId xmlns:a16="http://schemas.microsoft.com/office/drawing/2014/main" id="{7D92E6D0-36C9-954B-BAA8-73B536C0D3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5882" y="4347538"/>
            <a:ext cx="7686150" cy="1853864"/>
          </a:xfrm>
          <a:prstGeom prst="rect">
            <a:avLst/>
          </a:prstGeom>
          <a:solidFill>
            <a:schemeClr val="bg1"/>
          </a:solidFill>
          <a:ln>
            <a:noFill/>
          </a:ln>
          <a:effectLst>
            <a:outerShdw blurRad="381000" dist="63500" dir="2700000" algn="tl" rotWithShape="0">
              <a:prstClr val="black">
                <a:alpha val="70000"/>
              </a:prstClr>
            </a:outerShdw>
          </a:effectLst>
        </p:spPr>
      </p:pic>
    </p:spTree>
    <p:custDataLst>
      <p:tags r:id="rId1"/>
    </p:custDataLst>
    <p:extLst>
      <p:ext uri="{BB962C8B-B14F-4D97-AF65-F5344CB8AC3E}">
        <p14:creationId xmlns:p14="http://schemas.microsoft.com/office/powerpoint/2010/main" val="2227833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07517-932A-0F4D-9E03-B2B67F6FE390}"/>
              </a:ext>
            </a:extLst>
          </p:cNvPr>
          <p:cNvSpPr>
            <a:spLocks noGrp="1"/>
          </p:cNvSpPr>
          <p:nvPr>
            <p:ph type="title"/>
          </p:nvPr>
        </p:nvSpPr>
        <p:spPr/>
        <p:txBody>
          <a:bodyPr>
            <a:normAutofit fontScale="90000"/>
          </a:bodyPr>
          <a:lstStyle/>
          <a:p>
            <a:r>
              <a:rPr lang="en-US" sz="4900" dirty="0">
                <a:solidFill>
                  <a:srgbClr val="7030A0"/>
                </a:solidFill>
              </a:rPr>
              <a:t>Take away:</a:t>
            </a:r>
            <a:r>
              <a:rPr lang="en-US" sz="4900" dirty="0"/>
              <a:t> we </a:t>
            </a:r>
            <a:r>
              <a:rPr lang="en-US" sz="4900" b="1" u="sng" dirty="0">
                <a:solidFill>
                  <a:srgbClr val="FF0000"/>
                </a:solidFill>
              </a:rPr>
              <a:t>don’t</a:t>
            </a:r>
            <a:r>
              <a:rPr lang="en-US" sz="4900" dirty="0"/>
              <a:t> have robust machine learning in adversarial settings.</a:t>
            </a:r>
            <a:br>
              <a:rPr lang="en-US" dirty="0"/>
            </a:br>
            <a:endParaRPr lang="en-US" dirty="0"/>
          </a:p>
        </p:txBody>
      </p:sp>
      <p:sp>
        <p:nvSpPr>
          <p:cNvPr id="4" name="Slide Number Placeholder 3">
            <a:extLst>
              <a:ext uri="{FF2B5EF4-FFF2-40B4-BE49-F238E27FC236}">
                <a16:creationId xmlns:a16="http://schemas.microsoft.com/office/drawing/2014/main" id="{B164ACB8-C1C8-EF44-9D35-33B821A2BA77}"/>
              </a:ext>
            </a:extLst>
          </p:cNvPr>
          <p:cNvSpPr>
            <a:spLocks noGrp="1"/>
          </p:cNvSpPr>
          <p:nvPr>
            <p:ph type="sldNum" sz="quarter" idx="12"/>
          </p:nvPr>
        </p:nvSpPr>
        <p:spPr/>
        <p:txBody>
          <a:bodyPr/>
          <a:lstStyle/>
          <a:p>
            <a:fld id="{BBDB7499-F370-8348-83C5-507685BB046D}" type="slidenum">
              <a:rPr lang="en-US" smtClean="0"/>
              <a:pPr/>
              <a:t>57</a:t>
            </a:fld>
            <a:endParaRPr lang="en-US" sz="1600" dirty="0"/>
          </a:p>
        </p:txBody>
      </p:sp>
      <p:sp>
        <p:nvSpPr>
          <p:cNvPr id="13" name="Content Placeholder 2">
            <a:extLst>
              <a:ext uri="{FF2B5EF4-FFF2-40B4-BE49-F238E27FC236}">
                <a16:creationId xmlns:a16="http://schemas.microsoft.com/office/drawing/2014/main" id="{1B8003E1-99E6-954F-9108-159B28481BF5}"/>
              </a:ext>
            </a:extLst>
          </p:cNvPr>
          <p:cNvSpPr>
            <a:spLocks noGrp="1"/>
          </p:cNvSpPr>
          <p:nvPr>
            <p:ph idx="1"/>
          </p:nvPr>
        </p:nvSpPr>
        <p:spPr>
          <a:xfrm>
            <a:off x="463826" y="2211306"/>
            <a:ext cx="6343374" cy="4327606"/>
          </a:xfrm>
        </p:spPr>
        <p:txBody>
          <a:bodyPr>
            <a:normAutofit/>
          </a:bodyPr>
          <a:lstStyle/>
          <a:p>
            <a:pPr marL="0" indent="0">
              <a:buNone/>
            </a:pPr>
            <a:r>
              <a:rPr lang="en-US" sz="3600" dirty="0"/>
              <a:t>But, we now have:</a:t>
            </a:r>
          </a:p>
          <a:p>
            <a:pPr marL="0" indent="0">
              <a:buNone/>
            </a:pPr>
            <a:endParaRPr lang="en-US" sz="1800" dirty="0"/>
          </a:p>
          <a:p>
            <a:pPr marL="742950" indent="-742950">
              <a:spcBef>
                <a:spcPts val="0"/>
              </a:spcBef>
              <a:buClr>
                <a:schemeClr val="tx1"/>
              </a:buClr>
              <a:buFont typeface="+mj-lt"/>
              <a:buAutoNum type="arabicPeriod"/>
            </a:pPr>
            <a:r>
              <a:rPr lang="en-US" sz="3600" i="1" dirty="0">
                <a:solidFill>
                  <a:srgbClr val="0070C0"/>
                </a:solidFill>
              </a:rPr>
              <a:t>industry awareness </a:t>
            </a:r>
            <a:br>
              <a:rPr lang="en-US" sz="3600" i="1" dirty="0">
                <a:solidFill>
                  <a:srgbClr val="0070C0"/>
                </a:solidFill>
              </a:rPr>
            </a:br>
            <a:r>
              <a:rPr lang="en-US" sz="3600" i="1" dirty="0">
                <a:solidFill>
                  <a:srgbClr val="0070C0"/>
                </a:solidFill>
              </a:rPr>
              <a:t>of security risks</a:t>
            </a:r>
          </a:p>
          <a:p>
            <a:pPr marL="742950" indent="-742950">
              <a:spcBef>
                <a:spcPts val="0"/>
              </a:spcBef>
              <a:buClr>
                <a:schemeClr val="tx1"/>
              </a:buClr>
              <a:buFont typeface="+mj-lt"/>
              <a:buAutoNum type="arabicPeriod"/>
            </a:pPr>
            <a:endParaRPr lang="en-US" sz="3600" i="1" dirty="0">
              <a:solidFill>
                <a:srgbClr val="0070C0"/>
              </a:solidFill>
            </a:endParaRPr>
          </a:p>
          <a:p>
            <a:pPr marL="742950" indent="-742950">
              <a:spcBef>
                <a:spcPts val="0"/>
              </a:spcBef>
              <a:buClr>
                <a:schemeClr val="tx1"/>
              </a:buClr>
              <a:buFont typeface="+mj-lt"/>
              <a:buAutoNum type="arabicPeriod"/>
            </a:pPr>
            <a:r>
              <a:rPr lang="en-US" sz="3600" i="1" dirty="0">
                <a:solidFill>
                  <a:srgbClr val="0070C0"/>
                </a:solidFill>
              </a:rPr>
              <a:t>understanding of inherent limitations of defenses</a:t>
            </a:r>
            <a:endParaRPr lang="en-US" sz="3200" dirty="0"/>
          </a:p>
        </p:txBody>
      </p:sp>
      <p:pic>
        <p:nvPicPr>
          <p:cNvPr id="15" name="Picture 14">
            <a:extLst>
              <a:ext uri="{FF2B5EF4-FFF2-40B4-BE49-F238E27FC236}">
                <a16:creationId xmlns:a16="http://schemas.microsoft.com/office/drawing/2014/main" id="{ACED91A5-28F3-FE4E-9CE6-813DA524AB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5127" y="3173162"/>
            <a:ext cx="2208458" cy="726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Brave Browser Allows Facebook, Twitter Trackers Despite Promising Privacy |  Technology News">
            <a:extLst>
              <a:ext uri="{FF2B5EF4-FFF2-40B4-BE49-F238E27FC236}">
                <a16:creationId xmlns:a16="http://schemas.microsoft.com/office/drawing/2014/main" id="{55C5F2FC-2CFC-AA45-A4F3-2A640EA60DE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984974" y="3173162"/>
            <a:ext cx="2152281" cy="737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The MCU Report — In advance of the new Avengers: Age of Ultron... | Marvel  superheroes, Marvel captain america, Marvel">
            <a:extLst>
              <a:ext uri="{FF2B5EF4-FFF2-40B4-BE49-F238E27FC236}">
                <a16:creationId xmlns:a16="http://schemas.microsoft.com/office/drawing/2014/main" id="{0ED2C1CD-B8E9-0349-9AF5-4E0DCDF1054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261578" y="4361002"/>
            <a:ext cx="1446792" cy="20862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459511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bg1"/>
                </a:solidFill>
              </a:rPr>
              <a:t> Adversarial examples for online content blockers</a:t>
            </a:r>
          </a:p>
          <a:p>
            <a:pPr lvl="1">
              <a:buFont typeface="Wingdings" pitchFamily="2" charset="2"/>
              <a:buChar char="Ø"/>
            </a:pPr>
            <a:r>
              <a:rPr lang="en-US" dirty="0">
                <a:solidFill>
                  <a:schemeClr val="bg1"/>
                </a:solidFill>
              </a:rPr>
              <a:t> What’s the threat model?</a:t>
            </a:r>
          </a:p>
          <a:p>
            <a:pPr lvl="1">
              <a:buFont typeface="Wingdings" pitchFamily="2" charset="2"/>
              <a:buChar char="Ø"/>
            </a:pPr>
            <a:r>
              <a:rPr lang="en-US" dirty="0">
                <a:solidFill>
                  <a:schemeClr val="accent5">
                    <a:lumMod val="60000"/>
                    <a:lumOff val="40000"/>
                  </a:schemeClr>
                </a:solidFill>
              </a:rPr>
              <a:t> Limitations of current defenses</a:t>
            </a:r>
          </a:p>
          <a:p>
            <a:pPr lvl="1">
              <a:buFont typeface="Wingdings" pitchFamily="2" charset="2"/>
              <a:buChar char="Ø"/>
            </a:pPr>
            <a:r>
              <a:rPr lang="en-US" dirty="0">
                <a:solidFill>
                  <a:schemeClr val="bg1"/>
                </a:solidFill>
              </a:rPr>
              <a:t> Industry impact</a:t>
            </a:r>
            <a:endParaRPr lang="en-US" dirty="0">
              <a:solidFill>
                <a:schemeClr val="accent5">
                  <a:lumMod val="60000"/>
                  <a:lumOff val="40000"/>
                </a:schemeClr>
              </a:solidFill>
            </a:endParaRPr>
          </a:p>
          <a:p>
            <a:r>
              <a:rPr lang="en-US" dirty="0">
                <a:solidFill>
                  <a:schemeClr val="bg1"/>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7499-F370-8348-83C5-507685BB046D}" type="slidenum">
              <a:rPr kumimoji="0" lang="en-US" sz="16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3819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bg1"/>
                </a:solidFill>
              </a:rPr>
              <a:t> Adversarial examples for online content blockers</a:t>
            </a:r>
          </a:p>
          <a:p>
            <a:pPr lvl="1">
              <a:buFont typeface="Wingdings" pitchFamily="2" charset="2"/>
              <a:buChar char="Ø"/>
            </a:pPr>
            <a:r>
              <a:rPr lang="en-US" dirty="0">
                <a:solidFill>
                  <a:schemeClr val="bg1"/>
                </a:solidFill>
              </a:rPr>
              <a:t> What’s the threat model?</a:t>
            </a:r>
          </a:p>
          <a:p>
            <a:pPr lvl="1">
              <a:buFont typeface="Wingdings" pitchFamily="2" charset="2"/>
              <a:buChar char="Ø"/>
            </a:pPr>
            <a:r>
              <a:rPr lang="en-US" dirty="0">
                <a:solidFill>
                  <a:schemeClr val="bg1"/>
                </a:solidFill>
              </a:rPr>
              <a:t> Limitations of current defenses</a:t>
            </a:r>
          </a:p>
          <a:p>
            <a:pPr lvl="1">
              <a:buFont typeface="Wingdings" pitchFamily="2" charset="2"/>
              <a:buChar char="Ø"/>
            </a:pPr>
            <a:r>
              <a:rPr lang="en-US" dirty="0">
                <a:solidFill>
                  <a:schemeClr val="accent5">
                    <a:lumMod val="60000"/>
                    <a:lumOff val="40000"/>
                  </a:schemeClr>
                </a:solidFill>
              </a:rPr>
              <a:t> Industry impact</a:t>
            </a:r>
          </a:p>
          <a:p>
            <a:r>
              <a:rPr lang="en-US" dirty="0">
                <a:solidFill>
                  <a:schemeClr val="bg1"/>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7499-F370-8348-83C5-507685BB046D}" type="slidenum">
              <a:rPr kumimoji="0" lang="en-US" sz="16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03639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2677-DA8F-DD40-A2FB-2026FA4F428F}"/>
              </a:ext>
            </a:extLst>
          </p:cNvPr>
          <p:cNvSpPr>
            <a:spLocks noGrp="1"/>
          </p:cNvSpPr>
          <p:nvPr>
            <p:ph type="title"/>
          </p:nvPr>
        </p:nvSpPr>
        <p:spPr/>
        <p:txBody>
          <a:bodyPr>
            <a:normAutofit/>
          </a:bodyPr>
          <a:lstStyle/>
          <a:p>
            <a:r>
              <a:rPr lang="en-US" dirty="0"/>
              <a:t>Machine learning can also fail disastrously.</a:t>
            </a:r>
            <a:endParaRPr lang="en-US" b="1" dirty="0"/>
          </a:p>
        </p:txBody>
      </p:sp>
      <p:sp>
        <p:nvSpPr>
          <p:cNvPr id="4" name="Slide Number Placeholder 3">
            <a:extLst>
              <a:ext uri="{FF2B5EF4-FFF2-40B4-BE49-F238E27FC236}">
                <a16:creationId xmlns:a16="http://schemas.microsoft.com/office/drawing/2014/main" id="{7E132C10-2AF5-D74B-A0D0-18B359646B9F}"/>
              </a:ext>
            </a:extLst>
          </p:cNvPr>
          <p:cNvSpPr>
            <a:spLocks noGrp="1"/>
          </p:cNvSpPr>
          <p:nvPr>
            <p:ph type="sldNum" sz="quarter" idx="12"/>
          </p:nvPr>
        </p:nvSpPr>
        <p:spPr/>
        <p:txBody>
          <a:bodyPr/>
          <a:lstStyle/>
          <a:p>
            <a:fld id="{BBDB7499-F370-8348-83C5-507685BB046D}" type="slidenum">
              <a:rPr lang="en-US" smtClean="0"/>
              <a:pPr/>
              <a:t>6</a:t>
            </a:fld>
            <a:endParaRPr lang="en-US" sz="1600" dirty="0"/>
          </a:p>
        </p:txBody>
      </p:sp>
      <p:sp>
        <p:nvSpPr>
          <p:cNvPr id="30" name="Content Placeholder 2">
            <a:extLst>
              <a:ext uri="{FF2B5EF4-FFF2-40B4-BE49-F238E27FC236}">
                <a16:creationId xmlns:a16="http://schemas.microsoft.com/office/drawing/2014/main" id="{B03F6643-E496-5B44-8371-C331908A14D2}"/>
              </a:ext>
            </a:extLst>
          </p:cNvPr>
          <p:cNvSpPr>
            <a:spLocks noGrp="1"/>
          </p:cNvSpPr>
          <p:nvPr>
            <p:ph idx="1"/>
          </p:nvPr>
        </p:nvSpPr>
        <p:spPr>
          <a:xfrm>
            <a:off x="463826" y="1635127"/>
            <a:ext cx="11532623" cy="4643102"/>
          </a:xfrm>
        </p:spPr>
        <p:txBody>
          <a:bodyPr>
            <a:normAutofit/>
          </a:bodyPr>
          <a:lstStyle/>
          <a:p>
            <a:pPr marL="0" indent="0">
              <a:buNone/>
            </a:pPr>
            <a:endParaRPr lang="en-US" dirty="0"/>
          </a:p>
          <a:p>
            <a:pPr marL="0" indent="0">
              <a:buNone/>
            </a:pPr>
            <a:r>
              <a:rPr lang="en-US" b="1" dirty="0">
                <a:solidFill>
                  <a:srgbClr val="7030A0"/>
                </a:solidFill>
              </a:rPr>
              <a:t>Critical mistakes...</a:t>
            </a:r>
          </a:p>
          <a:p>
            <a:pPr marL="0" indent="0">
              <a:buNone/>
            </a:pPr>
            <a:endParaRPr lang="en-US" dirty="0"/>
          </a:p>
          <a:p>
            <a:pPr marL="0" indent="0">
              <a:buNone/>
            </a:pPr>
            <a:r>
              <a:rPr lang="en-US" b="1" dirty="0">
                <a:solidFill>
                  <a:srgbClr val="7030A0"/>
                </a:solidFill>
              </a:rPr>
              <a:t>Direct attacks...</a:t>
            </a:r>
            <a:endParaRPr lang="en-US" dirty="0"/>
          </a:p>
          <a:p>
            <a:pPr marL="0" indent="0">
              <a:buNone/>
            </a:pPr>
            <a:endParaRPr lang="en-US" dirty="0"/>
          </a:p>
          <a:p>
            <a:pPr marL="0" indent="0">
              <a:buNone/>
            </a:pPr>
            <a:r>
              <a:rPr lang="en-US" b="1" dirty="0">
                <a:solidFill>
                  <a:srgbClr val="7030A0"/>
                </a:solidFill>
              </a:rPr>
              <a:t>Private data leaks...</a:t>
            </a:r>
          </a:p>
          <a:p>
            <a:pPr marL="0" indent="0">
              <a:buNone/>
            </a:pPr>
            <a:endParaRPr lang="en-US" dirty="0"/>
          </a:p>
        </p:txBody>
      </p:sp>
      <p:grpSp>
        <p:nvGrpSpPr>
          <p:cNvPr id="32" name="Group 31">
            <a:extLst>
              <a:ext uri="{FF2B5EF4-FFF2-40B4-BE49-F238E27FC236}">
                <a16:creationId xmlns:a16="http://schemas.microsoft.com/office/drawing/2014/main" id="{6AD57ECB-9B11-2745-BD24-D49816764282}"/>
              </a:ext>
            </a:extLst>
          </p:cNvPr>
          <p:cNvGrpSpPr>
            <a:grpSpLocks noChangeAspect="1"/>
          </p:cNvGrpSpPr>
          <p:nvPr/>
        </p:nvGrpSpPr>
        <p:grpSpPr>
          <a:xfrm>
            <a:off x="5599134" y="1900455"/>
            <a:ext cx="6063320" cy="1246000"/>
            <a:chOff x="5236352" y="5867847"/>
            <a:chExt cx="4716838" cy="969301"/>
          </a:xfrm>
        </p:grpSpPr>
        <p:grpSp>
          <p:nvGrpSpPr>
            <p:cNvPr id="33" name="Group 32">
              <a:extLst>
                <a:ext uri="{FF2B5EF4-FFF2-40B4-BE49-F238E27FC236}">
                  <a16:creationId xmlns:a16="http://schemas.microsoft.com/office/drawing/2014/main" id="{C9C8E8D8-17ED-9745-AD76-C03621D2C306}"/>
                </a:ext>
              </a:extLst>
            </p:cNvPr>
            <p:cNvGrpSpPr/>
            <p:nvPr/>
          </p:nvGrpSpPr>
          <p:grpSpPr>
            <a:xfrm>
              <a:off x="5236352" y="5867847"/>
              <a:ext cx="4716838" cy="969301"/>
              <a:chOff x="4536515" y="5382250"/>
              <a:chExt cx="4716838" cy="969301"/>
            </a:xfrm>
          </p:grpSpPr>
          <p:sp>
            <p:nvSpPr>
              <p:cNvPr id="35" name="Rectangle 34">
                <a:extLst>
                  <a:ext uri="{FF2B5EF4-FFF2-40B4-BE49-F238E27FC236}">
                    <a16:creationId xmlns:a16="http://schemas.microsoft.com/office/drawing/2014/main" id="{22BCE628-289D-4745-923A-F31909AFB378}"/>
                  </a:ext>
                </a:extLst>
              </p:cNvPr>
              <p:cNvSpPr/>
              <p:nvPr/>
            </p:nvSpPr>
            <p:spPr>
              <a:xfrm>
                <a:off x="4536515" y="5382250"/>
                <a:ext cx="4716838" cy="969301"/>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211A1868-693A-1244-86C5-54FCDA66F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2358" y="5681291"/>
                <a:ext cx="4535186" cy="622924"/>
              </a:xfrm>
              <a:prstGeom prst="rect">
                <a:avLst/>
              </a:prstGeom>
              <a:solidFill>
                <a:schemeClr val="bg1"/>
              </a:solidFill>
            </p:spPr>
          </p:pic>
        </p:grpSp>
        <p:pic>
          <p:nvPicPr>
            <p:cNvPr id="34" name="Picture 8" descr="The Guardian – Logos Download">
              <a:extLst>
                <a:ext uri="{FF2B5EF4-FFF2-40B4-BE49-F238E27FC236}">
                  <a16:creationId xmlns:a16="http://schemas.microsoft.com/office/drawing/2014/main" id="{891FE2F1-7F5B-F248-BE33-83C869B016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5940" y="5909582"/>
              <a:ext cx="1577699" cy="277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DA53ED2F-F694-7E4B-8B7A-190980756ADE}"/>
              </a:ext>
            </a:extLst>
          </p:cNvPr>
          <p:cNvGrpSpPr>
            <a:grpSpLocks noChangeAspect="1"/>
          </p:cNvGrpSpPr>
          <p:nvPr/>
        </p:nvGrpSpPr>
        <p:grpSpPr>
          <a:xfrm>
            <a:off x="5267982" y="3385145"/>
            <a:ext cx="6394472" cy="1243869"/>
            <a:chOff x="5360053" y="2963429"/>
            <a:chExt cx="6017338" cy="1178165"/>
          </a:xfrm>
        </p:grpSpPr>
        <p:grpSp>
          <p:nvGrpSpPr>
            <p:cNvPr id="24" name="Group 23">
              <a:extLst>
                <a:ext uri="{FF2B5EF4-FFF2-40B4-BE49-F238E27FC236}">
                  <a16:creationId xmlns:a16="http://schemas.microsoft.com/office/drawing/2014/main" id="{793C0369-3CCD-B849-B116-4ABDE14762E8}"/>
                </a:ext>
              </a:extLst>
            </p:cNvPr>
            <p:cNvGrpSpPr/>
            <p:nvPr/>
          </p:nvGrpSpPr>
          <p:grpSpPr>
            <a:xfrm>
              <a:off x="5360053" y="2963429"/>
              <a:ext cx="6017338" cy="1178165"/>
              <a:chOff x="4603787" y="6441255"/>
              <a:chExt cx="6017338" cy="1178165"/>
            </a:xfrm>
          </p:grpSpPr>
          <p:sp>
            <p:nvSpPr>
              <p:cNvPr id="26" name="Rectangle 25">
                <a:extLst>
                  <a:ext uri="{FF2B5EF4-FFF2-40B4-BE49-F238E27FC236}">
                    <a16:creationId xmlns:a16="http://schemas.microsoft.com/office/drawing/2014/main" id="{64ECCFF2-0646-6241-8504-CE63BBE1B8CB}"/>
                  </a:ext>
                </a:extLst>
              </p:cNvPr>
              <p:cNvSpPr/>
              <p:nvPr/>
            </p:nvSpPr>
            <p:spPr>
              <a:xfrm>
                <a:off x="4603787" y="6441255"/>
                <a:ext cx="6017338" cy="1178165"/>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45FA64C-75C2-9F45-82A3-235F74CB2E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9010"/>
              <a:stretch/>
            </p:blipFill>
            <p:spPr>
              <a:xfrm>
                <a:off x="4603787" y="6798346"/>
                <a:ext cx="6017338" cy="793977"/>
              </a:xfrm>
              <a:prstGeom prst="rect">
                <a:avLst/>
              </a:prstGeom>
            </p:spPr>
          </p:pic>
        </p:grpSp>
        <p:pic>
          <p:nvPicPr>
            <p:cNvPr id="25" name="Picture 24">
              <a:extLst>
                <a:ext uri="{FF2B5EF4-FFF2-40B4-BE49-F238E27FC236}">
                  <a16:creationId xmlns:a16="http://schemas.microsoft.com/office/drawing/2014/main" id="{2960F5A2-D054-D443-AF06-27E5EEE73B2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67751" y="3002488"/>
              <a:ext cx="2399766" cy="356941"/>
            </a:xfrm>
            <a:prstGeom prst="rect">
              <a:avLst/>
            </a:prstGeom>
          </p:spPr>
        </p:pic>
      </p:grpSp>
      <p:pic>
        <p:nvPicPr>
          <p:cNvPr id="19" name="Picture 18">
            <a:extLst>
              <a:ext uri="{FF2B5EF4-FFF2-40B4-BE49-F238E27FC236}">
                <a16:creationId xmlns:a16="http://schemas.microsoft.com/office/drawing/2014/main" id="{952EC533-0EDC-A948-BA7D-28E0FA55E6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06629" y="4867704"/>
            <a:ext cx="6048329" cy="1410524"/>
          </a:xfrm>
          <a:prstGeom prst="rect">
            <a:avLst/>
          </a:prstGeom>
          <a:effectLst>
            <a:outerShdw blurRad="635000" dist="38100" dir="2700000" algn="tl" rotWithShape="0">
              <a:prstClr val="black">
                <a:alpha val="70000"/>
              </a:prstClr>
            </a:outerShdw>
          </a:effectLst>
        </p:spPr>
      </p:pic>
    </p:spTree>
    <p:extLst>
      <p:ext uri="{BB962C8B-B14F-4D97-AF65-F5344CB8AC3E}">
        <p14:creationId xmlns:p14="http://schemas.microsoft.com/office/powerpoint/2010/main" val="985228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817F74-696F-0348-B31A-E734D869E629}"/>
              </a:ext>
            </a:extLst>
          </p:cNvPr>
          <p:cNvSpPr>
            <a:spLocks noGrp="1"/>
          </p:cNvSpPr>
          <p:nvPr>
            <p:ph type="sldNum" sz="quarter" idx="12"/>
          </p:nvPr>
        </p:nvSpPr>
        <p:spPr/>
        <p:txBody>
          <a:bodyPr/>
          <a:lstStyle/>
          <a:p>
            <a:fld id="{BBDB7499-F370-8348-83C5-507685BB046D}" type="slidenum">
              <a:rPr lang="en-US" smtClean="0"/>
              <a:pPr/>
              <a:t>60</a:t>
            </a:fld>
            <a:endParaRPr lang="en-US" sz="1600" dirty="0"/>
          </a:p>
        </p:txBody>
      </p:sp>
      <p:pic>
        <p:nvPicPr>
          <p:cNvPr id="10" name="Picture 9">
            <a:extLst>
              <a:ext uri="{FF2B5EF4-FFF2-40B4-BE49-F238E27FC236}">
                <a16:creationId xmlns:a16="http://schemas.microsoft.com/office/drawing/2014/main" id="{5656EBEB-7731-AB47-9336-2266A43E0D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3866" y="824964"/>
            <a:ext cx="8244267" cy="5208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2463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817F74-696F-0348-B31A-E734D869E629}"/>
              </a:ext>
            </a:extLst>
          </p:cNvPr>
          <p:cNvSpPr>
            <a:spLocks noGrp="1"/>
          </p:cNvSpPr>
          <p:nvPr>
            <p:ph type="sldNum" sz="quarter" idx="12"/>
          </p:nvPr>
        </p:nvSpPr>
        <p:spPr/>
        <p:txBody>
          <a:bodyPr/>
          <a:lstStyle/>
          <a:p>
            <a:fld id="{BBDB7499-F370-8348-83C5-507685BB046D}" type="slidenum">
              <a:rPr lang="en-US" smtClean="0"/>
              <a:pPr/>
              <a:t>61</a:t>
            </a:fld>
            <a:endParaRPr lang="en-US" sz="1600" dirty="0"/>
          </a:p>
        </p:txBody>
      </p:sp>
      <p:pic>
        <p:nvPicPr>
          <p:cNvPr id="5" name="Picture 4">
            <a:extLst>
              <a:ext uri="{FF2B5EF4-FFF2-40B4-BE49-F238E27FC236}">
                <a16:creationId xmlns:a16="http://schemas.microsoft.com/office/drawing/2014/main" id="{F644D64F-4336-7946-B600-5FD852EEFE4D}"/>
              </a:ext>
            </a:extLst>
          </p:cNvPr>
          <p:cNvPicPr>
            <a:picLocks noChangeAspect="1"/>
          </p:cNvPicPr>
          <p:nvPr/>
        </p:nvPicPr>
        <p:blipFill>
          <a:blip r:embed="rId3"/>
          <a:stretch>
            <a:fillRect/>
          </a:stretch>
        </p:blipFill>
        <p:spPr>
          <a:xfrm>
            <a:off x="806450" y="1752600"/>
            <a:ext cx="10579100" cy="3352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5653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817F74-696F-0348-B31A-E734D869E629}"/>
              </a:ext>
            </a:extLst>
          </p:cNvPr>
          <p:cNvSpPr>
            <a:spLocks noGrp="1"/>
          </p:cNvSpPr>
          <p:nvPr>
            <p:ph type="sldNum" sz="quarter" idx="12"/>
          </p:nvPr>
        </p:nvSpPr>
        <p:spPr/>
        <p:txBody>
          <a:bodyPr/>
          <a:lstStyle/>
          <a:p>
            <a:fld id="{BBDB7499-F370-8348-83C5-507685BB046D}" type="slidenum">
              <a:rPr lang="en-US" smtClean="0"/>
              <a:pPr/>
              <a:t>62</a:t>
            </a:fld>
            <a:endParaRPr lang="en-US" sz="1600" dirty="0"/>
          </a:p>
        </p:txBody>
      </p:sp>
      <p:grpSp>
        <p:nvGrpSpPr>
          <p:cNvPr id="6" name="Group 5">
            <a:extLst>
              <a:ext uri="{FF2B5EF4-FFF2-40B4-BE49-F238E27FC236}">
                <a16:creationId xmlns:a16="http://schemas.microsoft.com/office/drawing/2014/main" id="{8A55E310-32E4-754A-BA08-09674220D116}"/>
              </a:ext>
            </a:extLst>
          </p:cNvPr>
          <p:cNvGrpSpPr>
            <a:grpSpLocks noChangeAspect="1"/>
          </p:cNvGrpSpPr>
          <p:nvPr/>
        </p:nvGrpSpPr>
        <p:grpSpPr>
          <a:xfrm>
            <a:off x="564324" y="1077696"/>
            <a:ext cx="11063351" cy="2743597"/>
            <a:chOff x="1219200" y="3169920"/>
            <a:chExt cx="9712960" cy="2408714"/>
          </a:xfrm>
        </p:grpSpPr>
        <p:sp>
          <p:nvSpPr>
            <p:cNvPr id="7" name="Rectangle 6">
              <a:extLst>
                <a:ext uri="{FF2B5EF4-FFF2-40B4-BE49-F238E27FC236}">
                  <a16:creationId xmlns:a16="http://schemas.microsoft.com/office/drawing/2014/main" id="{5406C1D3-E1CE-2C45-8BA2-AF45057E67EC}"/>
                </a:ext>
              </a:extLst>
            </p:cNvPr>
            <p:cNvSpPr/>
            <p:nvPr/>
          </p:nvSpPr>
          <p:spPr>
            <a:xfrm>
              <a:off x="1219200" y="3169920"/>
              <a:ext cx="9712960" cy="2408714"/>
            </a:xfrm>
            <a:prstGeom prst="rect">
              <a:avLst/>
            </a:prstGeom>
            <a:ln>
              <a:solidFill>
                <a:schemeClr val="tx1"/>
              </a:solidFill>
            </a:ln>
            <a:effectLst>
              <a:outerShdw blurRad="50800" dist="1270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8" name="Group 7">
              <a:extLst>
                <a:ext uri="{FF2B5EF4-FFF2-40B4-BE49-F238E27FC236}">
                  <a16:creationId xmlns:a16="http://schemas.microsoft.com/office/drawing/2014/main" id="{A62B64FB-0315-704E-B03C-8FDEAA33D9B8}"/>
                </a:ext>
              </a:extLst>
            </p:cNvPr>
            <p:cNvGrpSpPr/>
            <p:nvPr/>
          </p:nvGrpSpPr>
          <p:grpSpPr>
            <a:xfrm>
              <a:off x="1280160" y="3178334"/>
              <a:ext cx="9509760" cy="2400300"/>
              <a:chOff x="1371600" y="1720850"/>
              <a:chExt cx="9509760" cy="2400300"/>
            </a:xfrm>
          </p:grpSpPr>
          <p:pic>
            <p:nvPicPr>
              <p:cNvPr id="9" name="Picture 8">
                <a:extLst>
                  <a:ext uri="{FF2B5EF4-FFF2-40B4-BE49-F238E27FC236}">
                    <a16:creationId xmlns:a16="http://schemas.microsoft.com/office/drawing/2014/main" id="{8B404033-A2AA-4041-877D-6B6D6AAA8804}"/>
                  </a:ext>
                </a:extLst>
              </p:cNvPr>
              <p:cNvPicPr>
                <a:picLocks noChangeAspect="1"/>
              </p:cNvPicPr>
              <p:nvPr/>
            </p:nvPicPr>
            <p:blipFill>
              <a:blip r:embed="rId3"/>
              <a:stretch>
                <a:fillRect/>
              </a:stretch>
            </p:blipFill>
            <p:spPr>
              <a:xfrm>
                <a:off x="1371600" y="2736850"/>
                <a:ext cx="9448800" cy="1384300"/>
              </a:xfrm>
              <a:prstGeom prst="rect">
                <a:avLst/>
              </a:prstGeom>
            </p:spPr>
          </p:pic>
          <p:pic>
            <p:nvPicPr>
              <p:cNvPr id="10" name="Picture 9">
                <a:extLst>
                  <a:ext uri="{FF2B5EF4-FFF2-40B4-BE49-F238E27FC236}">
                    <a16:creationId xmlns:a16="http://schemas.microsoft.com/office/drawing/2014/main" id="{53BEB8B6-9411-8D41-A3F3-A58C59E196AC}"/>
                  </a:ext>
                </a:extLst>
              </p:cNvPr>
              <p:cNvPicPr>
                <a:picLocks noChangeAspect="1"/>
              </p:cNvPicPr>
              <p:nvPr/>
            </p:nvPicPr>
            <p:blipFill>
              <a:blip r:embed="rId4"/>
              <a:stretch>
                <a:fillRect/>
              </a:stretch>
            </p:blipFill>
            <p:spPr>
              <a:xfrm>
                <a:off x="1432560" y="1720850"/>
                <a:ext cx="9448800" cy="1016000"/>
              </a:xfrm>
              <a:prstGeom prst="rect">
                <a:avLst/>
              </a:prstGeom>
            </p:spPr>
          </p:pic>
        </p:grpSp>
      </p:grpSp>
      <p:pic>
        <p:nvPicPr>
          <p:cNvPr id="11" name="Picture 10">
            <a:extLst>
              <a:ext uri="{FF2B5EF4-FFF2-40B4-BE49-F238E27FC236}">
                <a16:creationId xmlns:a16="http://schemas.microsoft.com/office/drawing/2014/main" id="{EB83E0C2-6544-344A-916E-8C2F8DCB3362}"/>
              </a:ext>
            </a:extLst>
          </p:cNvPr>
          <p:cNvPicPr>
            <a:picLocks noChangeAspect="1"/>
          </p:cNvPicPr>
          <p:nvPr/>
        </p:nvPicPr>
        <p:blipFill>
          <a:blip r:embed="rId5"/>
          <a:stretch>
            <a:fillRect/>
          </a:stretch>
        </p:blipFill>
        <p:spPr>
          <a:xfrm>
            <a:off x="7057444" y="4723589"/>
            <a:ext cx="3855060" cy="771012"/>
          </a:xfrm>
          <a:prstGeom prst="rect">
            <a:avLst/>
          </a:prstGeom>
        </p:spPr>
      </p:pic>
      <p:pic>
        <p:nvPicPr>
          <p:cNvPr id="12" name="Picture 11">
            <a:extLst>
              <a:ext uri="{FF2B5EF4-FFF2-40B4-BE49-F238E27FC236}">
                <a16:creationId xmlns:a16="http://schemas.microsoft.com/office/drawing/2014/main" id="{E3436193-4991-DC44-82C3-9A1E0825BF7D}"/>
              </a:ext>
            </a:extLst>
          </p:cNvPr>
          <p:cNvPicPr>
            <a:picLocks noChangeAspect="1"/>
          </p:cNvPicPr>
          <p:nvPr/>
        </p:nvPicPr>
        <p:blipFill>
          <a:blip r:embed="rId6"/>
          <a:stretch>
            <a:fillRect/>
          </a:stretch>
        </p:blipFill>
        <p:spPr>
          <a:xfrm>
            <a:off x="1279497" y="4723589"/>
            <a:ext cx="3855060" cy="771012"/>
          </a:xfrm>
          <a:prstGeom prst="rect">
            <a:avLst/>
          </a:prstGeom>
        </p:spPr>
      </p:pic>
      <p:sp>
        <p:nvSpPr>
          <p:cNvPr id="2" name="TextBox 1">
            <a:extLst>
              <a:ext uri="{FF2B5EF4-FFF2-40B4-BE49-F238E27FC236}">
                <a16:creationId xmlns:a16="http://schemas.microsoft.com/office/drawing/2014/main" id="{C3826F9F-2A37-674C-ABA1-70FC5FE97BC7}"/>
              </a:ext>
            </a:extLst>
          </p:cNvPr>
          <p:cNvSpPr txBox="1"/>
          <p:nvPr/>
        </p:nvSpPr>
        <p:spPr>
          <a:xfrm>
            <a:off x="994315" y="5544825"/>
            <a:ext cx="4425424" cy="892552"/>
          </a:xfrm>
          <a:prstGeom prst="rect">
            <a:avLst/>
          </a:prstGeom>
          <a:noFill/>
        </p:spPr>
        <p:txBody>
          <a:bodyPr wrap="square" rtlCol="0">
            <a:spAutoFit/>
          </a:bodyPr>
          <a:lstStyle/>
          <a:p>
            <a:pPr algn="ctr"/>
            <a:r>
              <a:rPr lang="en-US" sz="2600" b="1" dirty="0"/>
              <a:t>Goal:</a:t>
            </a:r>
            <a:r>
              <a:rPr lang="en-US" sz="2600" dirty="0"/>
              <a:t> detect ad disclosures using image hashes</a:t>
            </a:r>
          </a:p>
        </p:txBody>
      </p:sp>
      <p:sp>
        <p:nvSpPr>
          <p:cNvPr id="13" name="TextBox 12">
            <a:extLst>
              <a:ext uri="{FF2B5EF4-FFF2-40B4-BE49-F238E27FC236}">
                <a16:creationId xmlns:a16="http://schemas.microsoft.com/office/drawing/2014/main" id="{83B1D349-865F-AD47-9FB9-3EAB786FF481}"/>
              </a:ext>
            </a:extLst>
          </p:cNvPr>
          <p:cNvSpPr txBox="1"/>
          <p:nvPr/>
        </p:nvSpPr>
        <p:spPr>
          <a:xfrm>
            <a:off x="6772262" y="5544825"/>
            <a:ext cx="4425423" cy="892552"/>
          </a:xfrm>
          <a:prstGeom prst="rect">
            <a:avLst/>
          </a:prstGeom>
          <a:noFill/>
        </p:spPr>
        <p:txBody>
          <a:bodyPr wrap="square" rtlCol="0">
            <a:spAutoFit/>
          </a:bodyPr>
          <a:lstStyle/>
          <a:p>
            <a:pPr algn="ctr"/>
            <a:r>
              <a:rPr lang="en-US" sz="2600" b="1" dirty="0"/>
              <a:t>Problem: </a:t>
            </a:r>
            <a:r>
              <a:rPr lang="en-US" sz="2600" dirty="0"/>
              <a:t>these techniques are not robust either</a:t>
            </a:r>
          </a:p>
        </p:txBody>
      </p:sp>
    </p:spTree>
    <p:extLst>
      <p:ext uri="{BB962C8B-B14F-4D97-AF65-F5344CB8AC3E}">
        <p14:creationId xmlns:p14="http://schemas.microsoft.com/office/powerpoint/2010/main" val="235386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817F74-696F-0348-B31A-E734D869E629}"/>
              </a:ext>
            </a:extLst>
          </p:cNvPr>
          <p:cNvSpPr>
            <a:spLocks noGrp="1"/>
          </p:cNvSpPr>
          <p:nvPr>
            <p:ph type="sldNum" sz="quarter" idx="12"/>
          </p:nvPr>
        </p:nvSpPr>
        <p:spPr/>
        <p:txBody>
          <a:bodyPr/>
          <a:lstStyle/>
          <a:p>
            <a:fld id="{BBDB7499-F370-8348-83C5-507685BB046D}" type="slidenum">
              <a:rPr lang="en-US" smtClean="0"/>
              <a:pPr/>
              <a:t>63</a:t>
            </a:fld>
            <a:endParaRPr lang="en-US" sz="1600" dirty="0"/>
          </a:p>
        </p:txBody>
      </p:sp>
      <p:pic>
        <p:nvPicPr>
          <p:cNvPr id="11" name="Picture 1" descr="page8image6162256">
            <a:extLst>
              <a:ext uri="{FF2B5EF4-FFF2-40B4-BE49-F238E27FC236}">
                <a16:creationId xmlns:a16="http://schemas.microsoft.com/office/drawing/2014/main" id="{7BDB8E13-D698-8D48-8DCC-EC4F84F4F5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7753" y="501650"/>
            <a:ext cx="8531861" cy="3923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3" descr="page9image22672512">
            <a:extLst>
              <a:ext uri="{FF2B5EF4-FFF2-40B4-BE49-F238E27FC236}">
                <a16:creationId xmlns:a16="http://schemas.microsoft.com/office/drawing/2014/main" id="{A927EE46-DD9A-8548-BE9C-21087AEFD6E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20009" y="3235620"/>
            <a:ext cx="9224238" cy="3120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12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bg1"/>
                </a:solidFill>
              </a:rPr>
              <a:t> Adversarial examples for online content blockers</a:t>
            </a:r>
          </a:p>
          <a:p>
            <a:pPr lvl="1">
              <a:buFont typeface="Wingdings" pitchFamily="2" charset="2"/>
              <a:buChar char="Ø"/>
            </a:pPr>
            <a:r>
              <a:rPr lang="en-US" dirty="0">
                <a:solidFill>
                  <a:schemeClr val="bg1"/>
                </a:solidFill>
              </a:rPr>
              <a:t> What’s the threat model?</a:t>
            </a:r>
          </a:p>
          <a:p>
            <a:pPr lvl="1">
              <a:buFont typeface="Wingdings" pitchFamily="2" charset="2"/>
              <a:buChar char="Ø"/>
            </a:pPr>
            <a:r>
              <a:rPr lang="en-US" dirty="0">
                <a:solidFill>
                  <a:schemeClr val="bg1"/>
                </a:solidFill>
              </a:rPr>
              <a:t> Limitations of current defenses</a:t>
            </a:r>
          </a:p>
          <a:p>
            <a:pPr lvl="1">
              <a:buFont typeface="Wingdings" pitchFamily="2" charset="2"/>
              <a:buChar char="Ø"/>
            </a:pPr>
            <a:r>
              <a:rPr lang="en-US" dirty="0">
                <a:solidFill>
                  <a:schemeClr val="accent5">
                    <a:lumMod val="60000"/>
                    <a:lumOff val="40000"/>
                  </a:schemeClr>
                </a:solidFill>
              </a:rPr>
              <a:t> Industry impact</a:t>
            </a:r>
          </a:p>
          <a:p>
            <a:r>
              <a:rPr lang="en-US" dirty="0">
                <a:solidFill>
                  <a:schemeClr val="bg1"/>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7499-F370-8348-83C5-507685BB046D}" type="slidenum">
              <a:rPr kumimoji="0" lang="en-US" sz="16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625141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bg1"/>
                </a:solidFill>
              </a:rPr>
              <a:t> Adversarial examples for online content blockers</a:t>
            </a:r>
          </a:p>
          <a:p>
            <a:pPr lvl="1">
              <a:buFont typeface="Wingdings" pitchFamily="2" charset="2"/>
              <a:buChar char="Ø"/>
            </a:pPr>
            <a:r>
              <a:rPr lang="en-US" dirty="0">
                <a:solidFill>
                  <a:schemeClr val="bg1"/>
                </a:solidFill>
              </a:rPr>
              <a:t> What’s the threat model?</a:t>
            </a:r>
          </a:p>
          <a:p>
            <a:pPr lvl="1">
              <a:buFont typeface="Wingdings" pitchFamily="2" charset="2"/>
              <a:buChar char="Ø"/>
            </a:pPr>
            <a:r>
              <a:rPr lang="en-US" dirty="0">
                <a:solidFill>
                  <a:schemeClr val="bg1"/>
                </a:solidFill>
              </a:rPr>
              <a:t> Limitations of current defenses</a:t>
            </a:r>
          </a:p>
          <a:p>
            <a:pPr lvl="1">
              <a:buFont typeface="Wingdings" pitchFamily="2" charset="2"/>
              <a:buChar char="Ø"/>
            </a:pPr>
            <a:r>
              <a:rPr lang="en-US" dirty="0">
                <a:solidFill>
                  <a:schemeClr val="bg1"/>
                </a:solidFill>
              </a:rPr>
              <a:t> Industry impact</a:t>
            </a:r>
          </a:p>
          <a:p>
            <a:r>
              <a:rPr lang="en-US" dirty="0">
                <a:solidFill>
                  <a:schemeClr val="accent5">
                    <a:lumMod val="60000"/>
                    <a:lumOff val="40000"/>
                  </a:schemeClr>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7499-F370-8348-83C5-507685BB046D}" type="slidenum">
              <a:rPr kumimoji="0" lang="en-US" sz="16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63227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2D6E-9405-D147-9E46-ABE531350E9F}"/>
              </a:ext>
            </a:extLst>
          </p:cNvPr>
          <p:cNvSpPr>
            <a:spLocks noGrp="1"/>
          </p:cNvSpPr>
          <p:nvPr>
            <p:ph type="title"/>
          </p:nvPr>
        </p:nvSpPr>
        <p:spPr/>
        <p:txBody>
          <a:bodyPr/>
          <a:lstStyle/>
          <a:p>
            <a:r>
              <a:rPr lang="en-US" dirty="0"/>
              <a:t>ML models are often trained on </a:t>
            </a:r>
            <a:r>
              <a:rPr lang="en-US" dirty="0">
                <a:solidFill>
                  <a:srgbClr val="7030A0"/>
                </a:solidFill>
              </a:rPr>
              <a:t>private data.</a:t>
            </a:r>
          </a:p>
        </p:txBody>
      </p:sp>
      <p:sp>
        <p:nvSpPr>
          <p:cNvPr id="4" name="Slide Number Placeholder 3">
            <a:extLst>
              <a:ext uri="{FF2B5EF4-FFF2-40B4-BE49-F238E27FC236}">
                <a16:creationId xmlns:a16="http://schemas.microsoft.com/office/drawing/2014/main" id="{ED064F4A-02DF-384E-BBB8-CC9E8EFA5C84}"/>
              </a:ext>
            </a:extLst>
          </p:cNvPr>
          <p:cNvSpPr>
            <a:spLocks noGrp="1"/>
          </p:cNvSpPr>
          <p:nvPr>
            <p:ph type="sldNum" sz="quarter" idx="12"/>
          </p:nvPr>
        </p:nvSpPr>
        <p:spPr/>
        <p:txBody>
          <a:bodyPr/>
          <a:lstStyle/>
          <a:p>
            <a:fld id="{BBDB7499-F370-8348-83C5-507685BB046D}" type="slidenum">
              <a:rPr lang="en-US" smtClean="0"/>
              <a:pPr/>
              <a:t>66</a:t>
            </a:fld>
            <a:endParaRPr lang="en-US" sz="1600" dirty="0"/>
          </a:p>
        </p:txBody>
      </p:sp>
      <p:pic>
        <p:nvPicPr>
          <p:cNvPr id="20" name="Picture 2">
            <a:extLst>
              <a:ext uri="{FF2B5EF4-FFF2-40B4-BE49-F238E27FC236}">
                <a16:creationId xmlns:a16="http://schemas.microsoft.com/office/drawing/2014/main" id="{3E5B61E3-C912-C641-8787-377B9B553AE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59769" y="1280407"/>
            <a:ext cx="825563" cy="16611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4C2DDD6D-7A1F-A24F-B009-40B701C3D17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38974" y="3063408"/>
            <a:ext cx="825563" cy="16854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LG Journey™ LTE Smartphone for TracFone (LGL322DL.ATRFBKY) | LG USA">
            <a:extLst>
              <a:ext uri="{FF2B5EF4-FFF2-40B4-BE49-F238E27FC236}">
                <a16:creationId xmlns:a16="http://schemas.microsoft.com/office/drawing/2014/main" id="{C0B2A742-9C66-094A-9E8B-479A7D78C09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286515" y="4816515"/>
            <a:ext cx="946815" cy="1722397"/>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5633C93F-55FA-2E48-A723-B8D9227F4192}"/>
              </a:ext>
            </a:extLst>
          </p:cNvPr>
          <p:cNvCxnSpPr>
            <a:cxnSpLocks/>
            <a:stCxn id="20" idx="3"/>
          </p:cNvCxnSpPr>
          <p:nvPr/>
        </p:nvCxnSpPr>
        <p:spPr>
          <a:xfrm>
            <a:off x="2185332" y="2110990"/>
            <a:ext cx="2254314" cy="89629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59FC60B-97AA-C14C-A35F-BA061692E93E}"/>
              </a:ext>
            </a:extLst>
          </p:cNvPr>
          <p:cNvCxnSpPr>
            <a:cxnSpLocks/>
            <a:stCxn id="21" idx="3"/>
          </p:cNvCxnSpPr>
          <p:nvPr/>
        </p:nvCxnSpPr>
        <p:spPr>
          <a:xfrm flipV="1">
            <a:off x="2164537" y="3559531"/>
            <a:ext cx="2275109" cy="34661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05A0A3C-8996-8C48-839B-EA30A3D596DE}"/>
              </a:ext>
            </a:extLst>
          </p:cNvPr>
          <p:cNvCxnSpPr>
            <a:cxnSpLocks/>
            <a:stCxn id="22" idx="3"/>
          </p:cNvCxnSpPr>
          <p:nvPr/>
        </p:nvCxnSpPr>
        <p:spPr>
          <a:xfrm flipV="1">
            <a:off x="2233330" y="4198557"/>
            <a:ext cx="2206316" cy="147915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7" name="Picture 2" descr="Neural Network: A Complete Beginners Guide | Gadictos">
            <a:extLst>
              <a:ext uri="{FF2B5EF4-FFF2-40B4-BE49-F238E27FC236}">
                <a16:creationId xmlns:a16="http://schemas.microsoft.com/office/drawing/2014/main" id="{3C047B87-9AB1-0540-9993-A495F41D5DF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08439" y="2571839"/>
            <a:ext cx="3032248" cy="202243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Black message 2 icon - Free black message icons">
            <a:extLst>
              <a:ext uri="{FF2B5EF4-FFF2-40B4-BE49-F238E27FC236}">
                <a16:creationId xmlns:a16="http://schemas.microsoft.com/office/drawing/2014/main" id="{F7C76897-D39E-6145-8167-B2E61033A5ED}"/>
              </a:ext>
            </a:extLst>
          </p:cNvPr>
          <p:cNvPicPr>
            <a:picLocks noChangeAspect="1" noChangeArrowheads="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47862" y="2019117"/>
            <a:ext cx="846044" cy="84604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Black message 2 icon - Free black message icons">
            <a:extLst>
              <a:ext uri="{FF2B5EF4-FFF2-40B4-BE49-F238E27FC236}">
                <a16:creationId xmlns:a16="http://schemas.microsoft.com/office/drawing/2014/main" id="{6210C6CF-CCD2-A141-AED7-49BCC66284C8}"/>
              </a:ext>
            </a:extLst>
          </p:cNvPr>
          <p:cNvPicPr>
            <a:picLocks noChangeAspect="1" noChangeArrowheads="1"/>
          </p:cNvPicPr>
          <p:nvPr/>
        </p:nvPicPr>
        <p:blipFill>
          <a:blip r:embed="rId8"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47862" y="3352513"/>
            <a:ext cx="846044" cy="84604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Black message 2 icon - Free black message icons">
            <a:extLst>
              <a:ext uri="{FF2B5EF4-FFF2-40B4-BE49-F238E27FC236}">
                <a16:creationId xmlns:a16="http://schemas.microsoft.com/office/drawing/2014/main" id="{2AF702F5-2919-2949-9632-DD30B4081F7F}"/>
              </a:ext>
            </a:extLst>
          </p:cNvPr>
          <p:cNvPicPr>
            <a:picLocks noChangeAspect="1" noChangeArrowheads="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47862" y="4681536"/>
            <a:ext cx="846044" cy="84604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1807680-54C6-4F43-92B5-DA293C3AB8CD}"/>
              </a:ext>
            </a:extLst>
          </p:cNvPr>
          <p:cNvGrpSpPr/>
          <p:nvPr/>
        </p:nvGrpSpPr>
        <p:grpSpPr>
          <a:xfrm>
            <a:off x="8741246" y="1535389"/>
            <a:ext cx="2564961" cy="3925064"/>
            <a:chOff x="8741246" y="1535389"/>
            <a:chExt cx="2564961" cy="3925064"/>
          </a:xfrm>
        </p:grpSpPr>
        <p:pic>
          <p:nvPicPr>
            <p:cNvPr id="16" name="Picture 2" descr="Neural Network: A Complete Beginners Guide | Gadictos">
              <a:extLst>
                <a:ext uri="{FF2B5EF4-FFF2-40B4-BE49-F238E27FC236}">
                  <a16:creationId xmlns:a16="http://schemas.microsoft.com/office/drawing/2014/main" id="{87D44FD1-CDD4-7942-9DCA-80A3D09B73B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41246" y="1535389"/>
              <a:ext cx="1987427" cy="1325564"/>
            </a:xfrm>
            <a:prstGeom prst="rect">
              <a:avLst/>
            </a:prstGeom>
            <a:noFill/>
            <a:extLst>
              <a:ext uri="{909E8E84-426E-40DD-AFC4-6F175D3DCCD1}">
                <a14:hiddenFill xmlns:a14="http://schemas.microsoft.com/office/drawing/2010/main">
                  <a:solidFill>
                    <a:srgbClr val="FFFFFF"/>
                  </a:solidFill>
                </a14:hiddenFill>
              </a:ext>
            </a:extLst>
          </p:spPr>
        </p:pic>
        <p:sp>
          <p:nvSpPr>
            <p:cNvPr id="5" name="Up-Down Arrow 4">
              <a:extLst>
                <a:ext uri="{FF2B5EF4-FFF2-40B4-BE49-F238E27FC236}">
                  <a16:creationId xmlns:a16="http://schemas.microsoft.com/office/drawing/2014/main" id="{256353AF-EFE6-8643-92F0-3F6C50C6A770}"/>
                </a:ext>
              </a:extLst>
            </p:cNvPr>
            <p:cNvSpPr/>
            <p:nvPr/>
          </p:nvSpPr>
          <p:spPr>
            <a:xfrm>
              <a:off x="9492644" y="2860953"/>
              <a:ext cx="484632" cy="885456"/>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2" descr="Black message 2 icon - Free black message icons">
              <a:extLst>
                <a:ext uri="{FF2B5EF4-FFF2-40B4-BE49-F238E27FC236}">
                  <a16:creationId xmlns:a16="http://schemas.microsoft.com/office/drawing/2014/main" id="{81067D77-2C0B-CB4F-AAC1-2B68E49F0191}"/>
                </a:ext>
              </a:extLst>
            </p:cNvPr>
            <p:cNvPicPr>
              <a:picLocks noChangeAspect="1" noChangeArrowheads="1"/>
            </p:cNvPicPr>
            <p:nvPr/>
          </p:nvPicPr>
          <p:blipFill>
            <a:blip r:embed="rId8"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251008" y="3272330"/>
              <a:ext cx="630000" cy="63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lack message 2 icon - Free black message icons">
              <a:extLst>
                <a:ext uri="{FF2B5EF4-FFF2-40B4-BE49-F238E27FC236}">
                  <a16:creationId xmlns:a16="http://schemas.microsoft.com/office/drawing/2014/main" id="{9281A811-06AC-0D42-9A22-A8418691DA0F}"/>
                </a:ext>
              </a:extLst>
            </p:cNvPr>
            <p:cNvPicPr>
              <a:picLocks noChangeAspect="1" noChangeArrowheads="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457574" y="3446058"/>
              <a:ext cx="630000" cy="63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Black message 2 icon - Free black message icons">
              <a:extLst>
                <a:ext uri="{FF2B5EF4-FFF2-40B4-BE49-F238E27FC236}">
                  <a16:creationId xmlns:a16="http://schemas.microsoft.com/office/drawing/2014/main" id="{76AF8331-9C84-864B-8106-2A9139A069B6}"/>
                </a:ext>
              </a:extLst>
            </p:cNvPr>
            <p:cNvPicPr>
              <a:picLocks noChangeAspect="1" noChangeArrowheads="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676207" y="3640435"/>
              <a:ext cx="630000" cy="63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Devil Cliparts, Download Free Clip Art, Free Clip Art on Clipart  Library">
              <a:extLst>
                <a:ext uri="{FF2B5EF4-FFF2-40B4-BE49-F238E27FC236}">
                  <a16:creationId xmlns:a16="http://schemas.microsoft.com/office/drawing/2014/main" id="{C1CE2E63-9844-A543-8285-357C4749DAC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915103" y="3658081"/>
              <a:ext cx="1802372" cy="180237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6900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42E6DEB-F0A2-3D41-9F42-322DC6AA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30485" y="1735931"/>
            <a:ext cx="4485000" cy="47801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A1F8B8D-14AD-5944-A63B-CA4B3B574F25}"/>
              </a:ext>
            </a:extLst>
          </p:cNvPr>
          <p:cNvSpPr>
            <a:spLocks noGrp="1"/>
          </p:cNvSpPr>
          <p:nvPr>
            <p:ph type="title"/>
          </p:nvPr>
        </p:nvSpPr>
        <p:spPr/>
        <p:txBody>
          <a:bodyPr>
            <a:normAutofit/>
          </a:bodyPr>
          <a:lstStyle/>
          <a:p>
            <a:r>
              <a:rPr lang="en-US" b="1" dirty="0"/>
              <a:t>Challenge: </a:t>
            </a:r>
            <a:r>
              <a:rPr lang="en-US" dirty="0"/>
              <a:t>models </a:t>
            </a:r>
            <a:r>
              <a:rPr lang="en-US" dirty="0">
                <a:solidFill>
                  <a:srgbClr val="7030A0"/>
                </a:solidFill>
              </a:rPr>
              <a:t>leak</a:t>
            </a:r>
            <a:r>
              <a:rPr lang="en-US" dirty="0"/>
              <a:t> their training data.</a:t>
            </a:r>
            <a:br>
              <a:rPr lang="en-US" dirty="0"/>
            </a:br>
            <a:br>
              <a:rPr lang="en-US" sz="1100" dirty="0"/>
            </a:br>
            <a:r>
              <a:rPr lang="en-US" sz="2000" dirty="0" err="1"/>
              <a:t>Carlini</a:t>
            </a:r>
            <a:r>
              <a:rPr lang="en-US" sz="2000" dirty="0"/>
              <a:t>, </a:t>
            </a:r>
            <a:r>
              <a:rPr lang="en-US" sz="2400" b="1" dirty="0"/>
              <a:t>T</a:t>
            </a:r>
            <a:r>
              <a:rPr lang="en-US" sz="2000" dirty="0"/>
              <a:t>, Wallace, Jagielski, Herbert-Voss, Lee et al. (preprint 2020)</a:t>
            </a:r>
          </a:p>
        </p:txBody>
      </p:sp>
      <p:sp>
        <p:nvSpPr>
          <p:cNvPr id="4" name="Slide Number Placeholder 3">
            <a:extLst>
              <a:ext uri="{FF2B5EF4-FFF2-40B4-BE49-F238E27FC236}">
                <a16:creationId xmlns:a16="http://schemas.microsoft.com/office/drawing/2014/main" id="{1F78741D-239A-0A4A-B21E-11ACABC4E2F6}"/>
              </a:ext>
            </a:extLst>
          </p:cNvPr>
          <p:cNvSpPr>
            <a:spLocks noGrp="1"/>
          </p:cNvSpPr>
          <p:nvPr>
            <p:ph type="sldNum" sz="quarter" idx="12"/>
          </p:nvPr>
        </p:nvSpPr>
        <p:spPr/>
        <p:txBody>
          <a:bodyPr/>
          <a:lstStyle/>
          <a:p>
            <a:fld id="{BBDB7499-F370-8348-83C5-507685BB046D}" type="slidenum">
              <a:rPr lang="en-US" smtClean="0"/>
              <a:pPr/>
              <a:t>67</a:t>
            </a:fld>
            <a:endParaRPr lang="en-US" sz="1600" dirty="0"/>
          </a:p>
        </p:txBody>
      </p:sp>
      <p:sp>
        <p:nvSpPr>
          <p:cNvPr id="3" name="Rounded Rectangle 2">
            <a:extLst>
              <a:ext uri="{FF2B5EF4-FFF2-40B4-BE49-F238E27FC236}">
                <a16:creationId xmlns:a16="http://schemas.microsoft.com/office/drawing/2014/main" id="{8CBA2A2C-1CA8-E748-8EAB-37E705617F7C}"/>
              </a:ext>
            </a:extLst>
          </p:cNvPr>
          <p:cNvSpPr/>
          <p:nvPr/>
        </p:nvSpPr>
        <p:spPr>
          <a:xfrm>
            <a:off x="613692" y="2050353"/>
            <a:ext cx="2454362" cy="510778"/>
          </a:xfrm>
          <a:prstGeom prst="roundRect">
            <a:avLst/>
          </a:prstGeom>
          <a:solidFill>
            <a:srgbClr val="FFF3CC"/>
          </a:solidFill>
          <a:ln>
            <a:solidFill>
              <a:schemeClr val="tx1"/>
            </a:solidFill>
          </a:ln>
        </p:spPr>
        <p:txBody>
          <a:bodyPr wrap="square" rtlCol="0">
            <a:spAutoFit/>
          </a:bodyPr>
          <a:lstStyle/>
          <a:p>
            <a:r>
              <a:rPr lang="en-US" sz="2400" dirty="0"/>
              <a:t>random input</a:t>
            </a:r>
          </a:p>
        </p:txBody>
      </p:sp>
      <p:sp>
        <p:nvSpPr>
          <p:cNvPr id="14" name="Rounded Rectangle 13">
            <a:extLst>
              <a:ext uri="{FF2B5EF4-FFF2-40B4-BE49-F238E27FC236}">
                <a16:creationId xmlns:a16="http://schemas.microsoft.com/office/drawing/2014/main" id="{0BB68A69-2182-9F44-8A68-BBB87D703AD4}"/>
              </a:ext>
            </a:extLst>
          </p:cNvPr>
          <p:cNvSpPr/>
          <p:nvPr/>
        </p:nvSpPr>
        <p:spPr>
          <a:xfrm>
            <a:off x="607261" y="2973323"/>
            <a:ext cx="4070074" cy="1328023"/>
          </a:xfrm>
          <a:prstGeom prst="roundRect">
            <a:avLst/>
          </a:prstGeom>
          <a:solidFill>
            <a:srgbClr val="CFE3F3"/>
          </a:solidFill>
          <a:ln>
            <a:solidFill>
              <a:schemeClr val="tx1"/>
            </a:solidFill>
          </a:ln>
        </p:spPr>
        <p:txBody>
          <a:bodyPr wrap="square" rtlCol="0">
            <a:spAutoFit/>
          </a:bodyPr>
          <a:lstStyle/>
          <a:p>
            <a:r>
              <a:rPr lang="en-US" sz="2400" dirty="0" err="1"/>
              <a:t>OpenAI’s</a:t>
            </a:r>
            <a:r>
              <a:rPr lang="en-US" sz="2400" dirty="0"/>
              <a:t> language model trained on text from 8 million web pages</a:t>
            </a:r>
          </a:p>
        </p:txBody>
      </p:sp>
      <p:sp>
        <p:nvSpPr>
          <p:cNvPr id="15" name="Rounded Rectangle 14">
            <a:extLst>
              <a:ext uri="{FF2B5EF4-FFF2-40B4-BE49-F238E27FC236}">
                <a16:creationId xmlns:a16="http://schemas.microsoft.com/office/drawing/2014/main" id="{DBE4F5F1-95CE-DE40-A8BA-A6DD3CC7ACD8}"/>
              </a:ext>
            </a:extLst>
          </p:cNvPr>
          <p:cNvSpPr/>
          <p:nvPr/>
        </p:nvSpPr>
        <p:spPr>
          <a:xfrm>
            <a:off x="607261" y="4711344"/>
            <a:ext cx="4485000" cy="1328023"/>
          </a:xfrm>
          <a:prstGeom prst="roundRect">
            <a:avLst/>
          </a:prstGeom>
          <a:solidFill>
            <a:srgbClr val="D9EAD3"/>
          </a:solidFill>
          <a:ln>
            <a:solidFill>
              <a:schemeClr val="tx1"/>
            </a:solidFill>
          </a:ln>
        </p:spPr>
        <p:txBody>
          <a:bodyPr wrap="square" rtlCol="0">
            <a:spAutoFit/>
          </a:bodyPr>
          <a:lstStyle/>
          <a:p>
            <a:r>
              <a:rPr lang="en-US" sz="2400" dirty="0"/>
              <a:t>someone’s contact information </a:t>
            </a:r>
          </a:p>
          <a:p>
            <a:r>
              <a:rPr lang="en-US" sz="2400" dirty="0"/>
              <a:t>output by the model </a:t>
            </a:r>
          </a:p>
          <a:p>
            <a:r>
              <a:rPr lang="en-US" sz="2400" b="1" dirty="0"/>
              <a:t>(</a:t>
            </a:r>
            <a:r>
              <a:rPr lang="en-US" sz="2400" b="1" i="1" dirty="0"/>
              <a:t>redacted for privacy</a:t>
            </a:r>
            <a:r>
              <a:rPr lang="en-US" sz="2400" b="1" dirty="0"/>
              <a:t>)</a:t>
            </a:r>
          </a:p>
        </p:txBody>
      </p:sp>
      <p:cxnSp>
        <p:nvCxnSpPr>
          <p:cNvPr id="17" name="Straight Connector 16">
            <a:extLst>
              <a:ext uri="{FF2B5EF4-FFF2-40B4-BE49-F238E27FC236}">
                <a16:creationId xmlns:a16="http://schemas.microsoft.com/office/drawing/2014/main" id="{5373569A-4738-384D-9AB4-B0D6913BBD4B}"/>
              </a:ext>
            </a:extLst>
          </p:cNvPr>
          <p:cNvCxnSpPr>
            <a:cxnSpLocks/>
            <a:stCxn id="3" idx="3"/>
          </p:cNvCxnSpPr>
          <p:nvPr/>
        </p:nvCxnSpPr>
        <p:spPr>
          <a:xfrm>
            <a:off x="3068054" y="2305742"/>
            <a:ext cx="3462431" cy="0"/>
          </a:xfrm>
          <a:prstGeom prst="line">
            <a:avLst/>
          </a:prstGeom>
          <a:ln w="12700">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A608F4-D628-E149-BDE6-D8B488EA8D88}"/>
              </a:ext>
            </a:extLst>
          </p:cNvPr>
          <p:cNvCxnSpPr>
            <a:cxnSpLocks/>
            <a:stCxn id="14" idx="3"/>
          </p:cNvCxnSpPr>
          <p:nvPr/>
        </p:nvCxnSpPr>
        <p:spPr>
          <a:xfrm>
            <a:off x="4677335" y="3637335"/>
            <a:ext cx="3243755" cy="0"/>
          </a:xfrm>
          <a:prstGeom prst="line">
            <a:avLst/>
          </a:prstGeom>
          <a:ln w="12700">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83D1D-B1E1-2241-AC5B-5B0AE28ECFE6}"/>
              </a:ext>
            </a:extLst>
          </p:cNvPr>
          <p:cNvCxnSpPr>
            <a:cxnSpLocks/>
            <a:stCxn id="15" idx="3"/>
          </p:cNvCxnSpPr>
          <p:nvPr/>
        </p:nvCxnSpPr>
        <p:spPr>
          <a:xfrm>
            <a:off x="5092261" y="5375356"/>
            <a:ext cx="1438224" cy="0"/>
          </a:xfrm>
          <a:prstGeom prst="line">
            <a:avLst/>
          </a:prstGeom>
          <a:ln w="12700">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883017C-457E-F741-8A52-B041683DB7AB}"/>
              </a:ext>
            </a:extLst>
          </p:cNvPr>
          <p:cNvSpPr/>
          <p:nvPr/>
        </p:nvSpPr>
        <p:spPr>
          <a:xfrm>
            <a:off x="7590013" y="5059585"/>
            <a:ext cx="3010545" cy="2437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4B0DFE-53C4-6D41-A2DD-8EA0E1250316}"/>
              </a:ext>
            </a:extLst>
          </p:cNvPr>
          <p:cNvSpPr/>
          <p:nvPr/>
        </p:nvSpPr>
        <p:spPr>
          <a:xfrm>
            <a:off x="8840745" y="4810560"/>
            <a:ext cx="1759814" cy="2437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189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A319-AB63-4743-85CE-7029EB9FC0A9}"/>
              </a:ext>
            </a:extLst>
          </p:cNvPr>
          <p:cNvSpPr>
            <a:spLocks noGrp="1"/>
          </p:cNvSpPr>
          <p:nvPr>
            <p:ph type="title"/>
          </p:nvPr>
        </p:nvSpPr>
        <p:spPr/>
        <p:txBody>
          <a:bodyPr>
            <a:normAutofit/>
          </a:bodyPr>
          <a:lstStyle/>
          <a:p>
            <a:r>
              <a:rPr lang="en-US" dirty="0"/>
              <a:t>Data leaks have dramatic </a:t>
            </a:r>
            <a:r>
              <a:rPr lang="en-US" b="1" i="1" dirty="0">
                <a:solidFill>
                  <a:srgbClr val="7030A0"/>
                </a:solidFill>
              </a:rPr>
              <a:t>consequences</a:t>
            </a:r>
            <a:r>
              <a:rPr lang="en-US" b="1" dirty="0">
                <a:solidFill>
                  <a:srgbClr val="7030A0"/>
                </a:solidFill>
              </a:rPr>
              <a:t>!</a:t>
            </a:r>
          </a:p>
        </p:txBody>
      </p:sp>
      <p:sp>
        <p:nvSpPr>
          <p:cNvPr id="4" name="Slide Number Placeholder 3">
            <a:extLst>
              <a:ext uri="{FF2B5EF4-FFF2-40B4-BE49-F238E27FC236}">
                <a16:creationId xmlns:a16="http://schemas.microsoft.com/office/drawing/2014/main" id="{37BA30DD-40DF-B941-92BC-08491AC2B94B}"/>
              </a:ext>
            </a:extLst>
          </p:cNvPr>
          <p:cNvSpPr>
            <a:spLocks noGrp="1"/>
          </p:cNvSpPr>
          <p:nvPr>
            <p:ph type="sldNum" sz="quarter" idx="12"/>
          </p:nvPr>
        </p:nvSpPr>
        <p:spPr/>
        <p:txBody>
          <a:bodyPr/>
          <a:lstStyle/>
          <a:p>
            <a:fld id="{BBDB7499-F370-8348-83C5-507685BB046D}" type="slidenum">
              <a:rPr lang="en-US" smtClean="0"/>
              <a:pPr/>
              <a:t>68</a:t>
            </a:fld>
            <a:endParaRPr lang="en-US" sz="1600" dirty="0"/>
          </a:p>
        </p:txBody>
      </p:sp>
      <p:grpSp>
        <p:nvGrpSpPr>
          <p:cNvPr id="14" name="Group 13">
            <a:extLst>
              <a:ext uri="{FF2B5EF4-FFF2-40B4-BE49-F238E27FC236}">
                <a16:creationId xmlns:a16="http://schemas.microsoft.com/office/drawing/2014/main" id="{BD309178-7882-534E-90EE-035F835003DB}"/>
              </a:ext>
            </a:extLst>
          </p:cNvPr>
          <p:cNvGrpSpPr>
            <a:grpSpLocks noChangeAspect="1"/>
          </p:cNvGrpSpPr>
          <p:nvPr/>
        </p:nvGrpSpPr>
        <p:grpSpPr>
          <a:xfrm>
            <a:off x="5172000" y="3364579"/>
            <a:ext cx="6072245" cy="1398868"/>
            <a:chOff x="1523699" y="3285711"/>
            <a:chExt cx="9426226" cy="2171528"/>
          </a:xfrm>
        </p:grpSpPr>
        <p:sp>
          <p:nvSpPr>
            <p:cNvPr id="9" name="Rectangle 8">
              <a:extLst>
                <a:ext uri="{FF2B5EF4-FFF2-40B4-BE49-F238E27FC236}">
                  <a16:creationId xmlns:a16="http://schemas.microsoft.com/office/drawing/2014/main" id="{91F242E0-7485-A247-89B1-BCC492567863}"/>
                </a:ext>
              </a:extLst>
            </p:cNvPr>
            <p:cNvSpPr/>
            <p:nvPr/>
          </p:nvSpPr>
          <p:spPr>
            <a:xfrm>
              <a:off x="1523699" y="3377128"/>
              <a:ext cx="9426226" cy="2053710"/>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DFD65E3-7DA9-D04F-8462-8C7FD965FA7F}"/>
                </a:ext>
              </a:extLst>
            </p:cNvPr>
            <p:cNvPicPr>
              <a:picLocks noChangeAspect="1"/>
            </p:cNvPicPr>
            <p:nvPr/>
          </p:nvPicPr>
          <p:blipFill>
            <a:blip r:embed="rId3"/>
            <a:stretch>
              <a:fillRect/>
            </a:stretch>
          </p:blipFill>
          <p:spPr>
            <a:xfrm>
              <a:off x="1523699" y="4131676"/>
              <a:ext cx="9426226" cy="1325563"/>
            </a:xfrm>
            <a:prstGeom prst="rect">
              <a:avLst/>
            </a:prstGeom>
          </p:spPr>
        </p:pic>
        <p:pic>
          <p:nvPicPr>
            <p:cNvPr id="3074" name="Picture 2" descr="ZDNet: Options and considerations for time-series processing | Kx">
              <a:extLst>
                <a:ext uri="{FF2B5EF4-FFF2-40B4-BE49-F238E27FC236}">
                  <a16:creationId xmlns:a16="http://schemas.microsoft.com/office/drawing/2014/main" id="{32189694-B7FE-6D4B-8A04-C1DFDDDB945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31895" y="3285711"/>
              <a:ext cx="1236406" cy="12364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EFFE7F29-B15C-CC4C-A3E1-12215E114D24}"/>
              </a:ext>
            </a:extLst>
          </p:cNvPr>
          <p:cNvGrpSpPr>
            <a:grpSpLocks noChangeAspect="1"/>
          </p:cNvGrpSpPr>
          <p:nvPr/>
        </p:nvGrpSpPr>
        <p:grpSpPr>
          <a:xfrm>
            <a:off x="4630323" y="4937826"/>
            <a:ext cx="6613923" cy="1398868"/>
            <a:chOff x="817120" y="4193394"/>
            <a:chExt cx="10152607" cy="2147312"/>
          </a:xfrm>
        </p:grpSpPr>
        <p:grpSp>
          <p:nvGrpSpPr>
            <p:cNvPr id="15" name="Group 14">
              <a:extLst>
                <a:ext uri="{FF2B5EF4-FFF2-40B4-BE49-F238E27FC236}">
                  <a16:creationId xmlns:a16="http://schemas.microsoft.com/office/drawing/2014/main" id="{9ACA1A78-A5E0-314E-AC56-9E690BE1CE39}"/>
                </a:ext>
              </a:extLst>
            </p:cNvPr>
            <p:cNvGrpSpPr/>
            <p:nvPr/>
          </p:nvGrpSpPr>
          <p:grpSpPr>
            <a:xfrm>
              <a:off x="817120" y="4193394"/>
              <a:ext cx="10152607" cy="2147312"/>
              <a:chOff x="1132919" y="5071252"/>
              <a:chExt cx="10152607" cy="2147312"/>
            </a:xfrm>
          </p:grpSpPr>
          <p:sp>
            <p:nvSpPr>
              <p:cNvPr id="13" name="Rectangle 12">
                <a:extLst>
                  <a:ext uri="{FF2B5EF4-FFF2-40B4-BE49-F238E27FC236}">
                    <a16:creationId xmlns:a16="http://schemas.microsoft.com/office/drawing/2014/main" id="{FCB66190-AA76-4440-97B8-3A1D859756FB}"/>
                  </a:ext>
                </a:extLst>
              </p:cNvPr>
              <p:cNvSpPr/>
              <p:nvPr/>
            </p:nvSpPr>
            <p:spPr>
              <a:xfrm>
                <a:off x="1132919" y="5071252"/>
                <a:ext cx="10152607" cy="2147312"/>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TechCrunch | 1BusinessWorld">
                <a:extLst>
                  <a:ext uri="{FF2B5EF4-FFF2-40B4-BE49-F238E27FC236}">
                    <a16:creationId xmlns:a16="http://schemas.microsoft.com/office/drawing/2014/main" id="{12677F32-0947-914E-9877-592D8C917CB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74608" y="5198876"/>
                <a:ext cx="3589455" cy="549636"/>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93EAE0BB-410E-5049-8E44-03D6946FF2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6786" y="4929867"/>
              <a:ext cx="9956800" cy="1295400"/>
            </a:xfrm>
            <a:prstGeom prst="rect">
              <a:avLst/>
            </a:prstGeom>
          </p:spPr>
        </p:pic>
      </p:grpSp>
      <p:grpSp>
        <p:nvGrpSpPr>
          <p:cNvPr id="6" name="Group 5">
            <a:extLst>
              <a:ext uri="{FF2B5EF4-FFF2-40B4-BE49-F238E27FC236}">
                <a16:creationId xmlns:a16="http://schemas.microsoft.com/office/drawing/2014/main" id="{7EB2643D-5046-8A46-A5A7-04FA8FD87B83}"/>
              </a:ext>
            </a:extLst>
          </p:cNvPr>
          <p:cNvGrpSpPr>
            <a:grpSpLocks noChangeAspect="1"/>
          </p:cNvGrpSpPr>
          <p:nvPr/>
        </p:nvGrpSpPr>
        <p:grpSpPr>
          <a:xfrm>
            <a:off x="5829299" y="1794821"/>
            <a:ext cx="5414946" cy="1441770"/>
            <a:chOff x="3697942" y="3501194"/>
            <a:chExt cx="5919118" cy="1576010"/>
          </a:xfrm>
        </p:grpSpPr>
        <p:sp>
          <p:nvSpPr>
            <p:cNvPr id="16" name="Rectangle 15">
              <a:extLst>
                <a:ext uri="{FF2B5EF4-FFF2-40B4-BE49-F238E27FC236}">
                  <a16:creationId xmlns:a16="http://schemas.microsoft.com/office/drawing/2014/main" id="{3BD21CB9-F6DA-7946-9F93-BC29DC6C1E78}"/>
                </a:ext>
              </a:extLst>
            </p:cNvPr>
            <p:cNvSpPr/>
            <p:nvPr/>
          </p:nvSpPr>
          <p:spPr>
            <a:xfrm>
              <a:off x="3697942" y="3501194"/>
              <a:ext cx="5905671" cy="1576010"/>
            </a:xfrm>
            <a:prstGeom prst="rect">
              <a:avLst/>
            </a:prstGeom>
            <a:solidFill>
              <a:schemeClr val="bg1"/>
            </a:solidFill>
            <a:ln>
              <a:noFill/>
            </a:ln>
            <a:effectLst>
              <a:outerShdw blurRad="381000" dist="635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1EC3378-3425-6341-8B11-B4BD4C59B1E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92078" y="3552231"/>
              <a:ext cx="2550170" cy="376847"/>
            </a:xfrm>
            <a:prstGeom prst="rect">
              <a:avLst/>
            </a:prstGeom>
          </p:spPr>
        </p:pic>
        <p:pic>
          <p:nvPicPr>
            <p:cNvPr id="3" name="Picture 2">
              <a:extLst>
                <a:ext uri="{FF2B5EF4-FFF2-40B4-BE49-F238E27FC236}">
                  <a16:creationId xmlns:a16="http://schemas.microsoft.com/office/drawing/2014/main" id="{20AFB6D1-0355-D14B-BD87-75A7D34D5F7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36472" y="3875778"/>
              <a:ext cx="5880588" cy="1142871"/>
            </a:xfrm>
            <a:prstGeom prst="rect">
              <a:avLst/>
            </a:prstGeom>
          </p:spPr>
        </p:pic>
      </p:grpSp>
      <p:sp>
        <p:nvSpPr>
          <p:cNvPr id="18" name="Content Placeholder 2">
            <a:extLst>
              <a:ext uri="{FF2B5EF4-FFF2-40B4-BE49-F238E27FC236}">
                <a16:creationId xmlns:a16="http://schemas.microsoft.com/office/drawing/2014/main" id="{880D352D-D547-5745-A613-B8F6EAB32E89}"/>
              </a:ext>
            </a:extLst>
          </p:cNvPr>
          <p:cNvSpPr>
            <a:spLocks noGrp="1"/>
          </p:cNvSpPr>
          <p:nvPr>
            <p:ph idx="1"/>
          </p:nvPr>
        </p:nvSpPr>
        <p:spPr>
          <a:xfrm>
            <a:off x="463826" y="1735102"/>
            <a:ext cx="11264348" cy="2984571"/>
          </a:xfrm>
        </p:spPr>
        <p:txBody>
          <a:bodyPr/>
          <a:lstStyle/>
          <a:p>
            <a:pPr marL="0" indent="0">
              <a:buNone/>
            </a:pPr>
            <a:r>
              <a:rPr lang="en-US" dirty="0"/>
              <a:t>for </a:t>
            </a:r>
            <a:r>
              <a:rPr lang="en-US" dirty="0">
                <a:solidFill>
                  <a:srgbClr val="0070C0"/>
                </a:solidFill>
              </a:rPr>
              <a:t>users...</a:t>
            </a:r>
          </a:p>
          <a:p>
            <a:pPr marL="0" indent="0">
              <a:buNone/>
            </a:pPr>
            <a:endParaRPr lang="en-US" sz="6000" dirty="0"/>
          </a:p>
          <a:p>
            <a:pPr marL="0" indent="0">
              <a:buNone/>
            </a:pPr>
            <a:r>
              <a:rPr lang="en-US" dirty="0"/>
              <a:t>for </a:t>
            </a:r>
            <a:r>
              <a:rPr lang="en-US" dirty="0">
                <a:solidFill>
                  <a:srgbClr val="0070C0"/>
                </a:solidFill>
              </a:rPr>
              <a:t>companies...</a:t>
            </a:r>
          </a:p>
        </p:txBody>
      </p:sp>
    </p:spTree>
    <p:extLst>
      <p:ext uri="{BB962C8B-B14F-4D97-AF65-F5344CB8AC3E}">
        <p14:creationId xmlns:p14="http://schemas.microsoft.com/office/powerpoint/2010/main" val="4161384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F530E-51AE-1C44-AE67-607D242BDEA9}"/>
              </a:ext>
            </a:extLst>
          </p:cNvPr>
          <p:cNvSpPr>
            <a:spLocks noGrp="1"/>
          </p:cNvSpPr>
          <p:nvPr>
            <p:ph type="title"/>
          </p:nvPr>
        </p:nvSpPr>
        <p:spPr/>
        <p:txBody>
          <a:bodyPr>
            <a:normAutofit/>
          </a:bodyPr>
          <a:lstStyle/>
          <a:p>
            <a:r>
              <a:rPr lang="en-US" dirty="0"/>
              <a:t>Preventing data leakage with decade-old ML </a:t>
            </a:r>
            <a:br>
              <a:rPr lang="en-US" dirty="0"/>
            </a:br>
            <a:br>
              <a:rPr lang="en-US" sz="1100" dirty="0"/>
            </a:br>
            <a:r>
              <a:rPr lang="en-US" sz="2400" b="1" dirty="0"/>
              <a:t>T</a:t>
            </a:r>
            <a:r>
              <a:rPr lang="en-US" sz="2200" dirty="0"/>
              <a:t> &amp; </a:t>
            </a:r>
            <a:r>
              <a:rPr lang="en-US" sz="2200" dirty="0" err="1"/>
              <a:t>Boneh</a:t>
            </a:r>
            <a:r>
              <a:rPr lang="en-US" sz="2200" dirty="0"/>
              <a:t> (ICLR 2021 </a:t>
            </a:r>
            <a:r>
              <a:rPr lang="en-US" sz="2200" i="1" dirty="0"/>
              <a:t>spotlight</a:t>
            </a:r>
            <a:r>
              <a:rPr lang="en-US" sz="2200" dirty="0"/>
              <a:t>)</a:t>
            </a:r>
          </a:p>
        </p:txBody>
      </p:sp>
      <p:sp>
        <p:nvSpPr>
          <p:cNvPr id="3" name="Content Placeholder 2">
            <a:extLst>
              <a:ext uri="{FF2B5EF4-FFF2-40B4-BE49-F238E27FC236}">
                <a16:creationId xmlns:a16="http://schemas.microsoft.com/office/drawing/2014/main" id="{23B3E9EC-7BC8-E641-9A7E-C7641FD973B5}"/>
              </a:ext>
            </a:extLst>
          </p:cNvPr>
          <p:cNvSpPr>
            <a:spLocks noGrp="1"/>
          </p:cNvSpPr>
          <p:nvPr>
            <p:ph idx="1"/>
          </p:nvPr>
        </p:nvSpPr>
        <p:spPr>
          <a:xfrm>
            <a:off x="463825" y="2057401"/>
            <a:ext cx="11264348" cy="4119562"/>
          </a:xfrm>
        </p:spPr>
        <p:txBody>
          <a:bodyPr>
            <a:normAutofit/>
          </a:bodyPr>
          <a:lstStyle/>
          <a:p>
            <a:pPr>
              <a:spcBef>
                <a:spcPts val="2200"/>
              </a:spcBef>
              <a:buFont typeface="Wingdings" pitchFamily="2" charset="2"/>
              <a:buChar char="Ø"/>
            </a:pPr>
            <a:r>
              <a:rPr lang="en-US" sz="3600" i="1" dirty="0"/>
              <a:t> </a:t>
            </a:r>
            <a:r>
              <a:rPr lang="en-US" sz="3600" i="1" dirty="0">
                <a:solidFill>
                  <a:srgbClr val="7030A0"/>
                </a:solidFill>
              </a:rPr>
              <a:t>provably</a:t>
            </a:r>
            <a:r>
              <a:rPr lang="en-US" sz="3600" dirty="0"/>
              <a:t> prevent leakage of training data.</a:t>
            </a:r>
            <a:br>
              <a:rPr lang="en-US" sz="3600" dirty="0"/>
            </a:br>
            <a:r>
              <a:rPr lang="en-US" sz="3600" dirty="0"/>
              <a:t>	</a:t>
            </a:r>
            <a:r>
              <a:rPr lang="en-US" sz="3200" dirty="0">
                <a:solidFill>
                  <a:schemeClr val="accent6"/>
                </a:solidFill>
              </a:rPr>
              <a:t>using</a:t>
            </a:r>
            <a:r>
              <a:rPr lang="en-US" sz="3200" dirty="0"/>
              <a:t> </a:t>
            </a:r>
            <a:r>
              <a:rPr lang="en-US" sz="3200" i="1" dirty="0">
                <a:solidFill>
                  <a:schemeClr val="accent6"/>
                </a:solidFill>
              </a:rPr>
              <a:t>differential privacy</a:t>
            </a:r>
          </a:p>
          <a:p>
            <a:pPr marL="0" indent="0">
              <a:spcBef>
                <a:spcPts val="2200"/>
              </a:spcBef>
              <a:buNone/>
            </a:pPr>
            <a:r>
              <a:rPr lang="en-US" sz="3200" dirty="0">
                <a:solidFill>
                  <a:schemeClr val="accent6"/>
                </a:solidFill>
              </a:rPr>
              <a:t>	</a:t>
            </a:r>
            <a:r>
              <a:rPr lang="en-US" sz="2400" u="sng" dirty="0">
                <a:solidFill>
                  <a:schemeClr val="tx1">
                    <a:lumMod val="50000"/>
                    <a:lumOff val="50000"/>
                  </a:schemeClr>
                </a:solidFill>
              </a:rPr>
              <a:t>Extensions:</a:t>
            </a:r>
            <a:r>
              <a:rPr lang="en-US" sz="2400" dirty="0">
                <a:solidFill>
                  <a:schemeClr val="tx1">
                    <a:lumMod val="50000"/>
                    <a:lumOff val="50000"/>
                  </a:schemeClr>
                </a:solidFill>
              </a:rPr>
              <a:t> distributed or federated learning </a:t>
            </a:r>
            <a:br>
              <a:rPr lang="en-US" sz="2400" dirty="0">
                <a:solidFill>
                  <a:schemeClr val="tx1">
                    <a:lumMod val="50000"/>
                    <a:lumOff val="50000"/>
                  </a:schemeClr>
                </a:solidFill>
              </a:rPr>
            </a:br>
            <a:r>
              <a:rPr lang="en-US" sz="2400" dirty="0">
                <a:solidFill>
                  <a:schemeClr val="tx1">
                    <a:lumMod val="50000"/>
                    <a:lumOff val="50000"/>
                  </a:schemeClr>
                </a:solidFill>
              </a:rPr>
              <a:t>	</a:t>
            </a:r>
            <a:r>
              <a:rPr lang="en-US" sz="1800" dirty="0">
                <a:solidFill>
                  <a:schemeClr val="tx1">
                    <a:lumMod val="50000"/>
                    <a:lumOff val="50000"/>
                  </a:schemeClr>
                </a:solidFill>
              </a:rPr>
              <a:t>[Dean et al. ‘12], [McMahan et al. ‘16], [Lian et al. ‘17]</a:t>
            </a:r>
          </a:p>
          <a:p>
            <a:pPr marL="0" indent="0">
              <a:spcBef>
                <a:spcPts val="0"/>
              </a:spcBef>
              <a:buNone/>
            </a:pPr>
            <a:endParaRPr lang="en-US" sz="3200" u="sng" dirty="0">
              <a:solidFill>
                <a:schemeClr val="accent6"/>
              </a:solidFill>
            </a:endParaRPr>
          </a:p>
          <a:p>
            <a:pPr>
              <a:buFont typeface="Wingdings" pitchFamily="2" charset="2"/>
              <a:buChar char="Ø"/>
            </a:pPr>
            <a:r>
              <a:rPr lang="en-US" sz="3600" i="1" dirty="0"/>
              <a:t> </a:t>
            </a:r>
            <a:r>
              <a:rPr lang="en-US" sz="3600" i="1" dirty="0">
                <a:solidFill>
                  <a:srgbClr val="7030A0"/>
                </a:solidFill>
              </a:rPr>
              <a:t>better accuracy</a:t>
            </a:r>
            <a:r>
              <a:rPr lang="en-US" sz="3600" i="1" dirty="0"/>
              <a:t> </a:t>
            </a:r>
            <a:r>
              <a:rPr lang="en-US" sz="3600" dirty="0"/>
              <a:t>than with deep learning methods.</a:t>
            </a:r>
            <a:br>
              <a:rPr lang="en-US" sz="3200" i="1" dirty="0">
                <a:solidFill>
                  <a:schemeClr val="accent6"/>
                </a:solidFill>
              </a:rPr>
            </a:br>
            <a:r>
              <a:rPr lang="en-US" sz="3200" i="1" dirty="0">
                <a:solidFill>
                  <a:schemeClr val="accent6"/>
                </a:solidFill>
              </a:rPr>
              <a:t>	</a:t>
            </a:r>
            <a:r>
              <a:rPr lang="en-US" sz="3200" dirty="0">
                <a:solidFill>
                  <a:schemeClr val="accent6"/>
                </a:solidFill>
              </a:rPr>
              <a:t>using domain-specific </a:t>
            </a:r>
            <a:r>
              <a:rPr lang="en-US" sz="3200" i="1" dirty="0">
                <a:solidFill>
                  <a:schemeClr val="accent6"/>
                </a:solidFill>
              </a:rPr>
              <a:t>feature engineering</a:t>
            </a:r>
            <a:endParaRPr lang="en-US" sz="3200" dirty="0">
              <a:solidFill>
                <a:schemeClr val="accent6"/>
              </a:solidFill>
            </a:endParaRPr>
          </a:p>
        </p:txBody>
      </p:sp>
      <p:sp>
        <p:nvSpPr>
          <p:cNvPr id="4" name="Slide Number Placeholder 3">
            <a:extLst>
              <a:ext uri="{FF2B5EF4-FFF2-40B4-BE49-F238E27FC236}">
                <a16:creationId xmlns:a16="http://schemas.microsoft.com/office/drawing/2014/main" id="{2B942F9A-B608-6D49-8F53-9E0CC0924E41}"/>
              </a:ext>
            </a:extLst>
          </p:cNvPr>
          <p:cNvSpPr>
            <a:spLocks noGrp="1"/>
          </p:cNvSpPr>
          <p:nvPr>
            <p:ph type="sldNum" sz="quarter" idx="12"/>
          </p:nvPr>
        </p:nvSpPr>
        <p:spPr/>
        <p:txBody>
          <a:bodyPr/>
          <a:lstStyle/>
          <a:p>
            <a:fld id="{BBDB7499-F370-8348-83C5-507685BB046D}" type="slidenum">
              <a:rPr lang="en-US" smtClean="0"/>
              <a:pPr/>
              <a:t>69</a:t>
            </a:fld>
            <a:endParaRPr lang="en-US" sz="1600" dirty="0"/>
          </a:p>
        </p:txBody>
      </p:sp>
    </p:spTree>
    <p:extLst>
      <p:ext uri="{BB962C8B-B14F-4D97-AF65-F5344CB8AC3E}">
        <p14:creationId xmlns:p14="http://schemas.microsoft.com/office/powerpoint/2010/main" val="320054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83F62-3306-4B4F-839B-2CACE134F12D}"/>
              </a:ext>
            </a:extLst>
          </p:cNvPr>
          <p:cNvSpPr>
            <a:spLocks noGrp="1"/>
          </p:cNvSpPr>
          <p:nvPr>
            <p:ph type="title"/>
          </p:nvPr>
        </p:nvSpPr>
        <p:spPr>
          <a:xfrm>
            <a:off x="463825" y="410368"/>
            <a:ext cx="11541907" cy="1325563"/>
          </a:xfrm>
        </p:spPr>
        <p:txBody>
          <a:bodyPr/>
          <a:lstStyle/>
          <a:p>
            <a:r>
              <a:rPr lang="en-US" b="1" dirty="0"/>
              <a:t>Challenge:</a:t>
            </a:r>
            <a:r>
              <a:rPr lang="en-US" dirty="0"/>
              <a:t> understand and improve the </a:t>
            </a:r>
            <a:r>
              <a:rPr lang="en-US" dirty="0">
                <a:solidFill>
                  <a:srgbClr val="7030A0"/>
                </a:solidFill>
              </a:rPr>
              <a:t>worst-case </a:t>
            </a:r>
            <a:r>
              <a:rPr lang="en-US" dirty="0"/>
              <a:t>behavior</a:t>
            </a:r>
            <a:r>
              <a:rPr lang="en-US" dirty="0">
                <a:solidFill>
                  <a:srgbClr val="7030A0"/>
                </a:solidFill>
              </a:rPr>
              <a:t> </a:t>
            </a:r>
            <a:r>
              <a:rPr lang="en-US" dirty="0"/>
              <a:t>of machine learning (ML)</a:t>
            </a:r>
          </a:p>
        </p:txBody>
      </p:sp>
      <p:sp>
        <p:nvSpPr>
          <p:cNvPr id="3" name="Content Placeholder 2">
            <a:extLst>
              <a:ext uri="{FF2B5EF4-FFF2-40B4-BE49-F238E27FC236}">
                <a16:creationId xmlns:a16="http://schemas.microsoft.com/office/drawing/2014/main" id="{4DC0D559-8420-DC49-AE9F-E504B44D4510}"/>
              </a:ext>
            </a:extLst>
          </p:cNvPr>
          <p:cNvSpPr>
            <a:spLocks noGrp="1"/>
          </p:cNvSpPr>
          <p:nvPr>
            <p:ph idx="1"/>
          </p:nvPr>
        </p:nvSpPr>
        <p:spPr>
          <a:xfrm>
            <a:off x="463825" y="2426376"/>
            <a:ext cx="5906495" cy="3929974"/>
          </a:xfrm>
        </p:spPr>
        <p:txBody>
          <a:bodyPr>
            <a:normAutofit/>
          </a:bodyPr>
          <a:lstStyle/>
          <a:p>
            <a:pPr marL="0" indent="0">
              <a:buNone/>
            </a:pPr>
            <a:r>
              <a:rPr lang="en-US" sz="3600" b="1" dirty="0"/>
              <a:t>Approach: </a:t>
            </a:r>
            <a:r>
              <a:rPr lang="en-US" sz="3600" dirty="0">
                <a:solidFill>
                  <a:srgbClr val="FF0000"/>
                </a:solidFill>
              </a:rPr>
              <a:t>study ML from </a:t>
            </a:r>
            <a:br>
              <a:rPr lang="en-US" sz="3600" dirty="0">
                <a:solidFill>
                  <a:srgbClr val="FF0000"/>
                </a:solidFill>
              </a:rPr>
            </a:br>
            <a:r>
              <a:rPr lang="en-US" sz="3600" dirty="0">
                <a:solidFill>
                  <a:srgbClr val="FF0000"/>
                </a:solidFill>
              </a:rPr>
              <a:t>an adversarial perspective</a:t>
            </a:r>
          </a:p>
          <a:p>
            <a:pPr marL="0" indent="0">
              <a:buNone/>
            </a:pPr>
            <a:endParaRPr lang="en-US" sz="200" i="1" dirty="0">
              <a:solidFill>
                <a:srgbClr val="FF0000"/>
              </a:solidFill>
            </a:endParaRPr>
          </a:p>
          <a:p>
            <a:pPr marL="776700" lvl="1" indent="-571500">
              <a:buFont typeface="Wingdings" pitchFamily="2" charset="2"/>
              <a:buChar char="Ø"/>
            </a:pPr>
            <a:r>
              <a:rPr lang="en-US" sz="3600" dirty="0"/>
              <a:t>to improve </a:t>
            </a:r>
            <a:r>
              <a:rPr lang="en-US" sz="3600" i="1" dirty="0"/>
              <a:t>robustness</a:t>
            </a:r>
            <a:r>
              <a:rPr lang="en-US" sz="3600" dirty="0"/>
              <a:t> and </a:t>
            </a:r>
            <a:r>
              <a:rPr lang="en-US" sz="3600" i="1" dirty="0"/>
              <a:t>privacy</a:t>
            </a:r>
            <a:r>
              <a:rPr lang="en-US" sz="3600" dirty="0"/>
              <a:t> of ML in </a:t>
            </a:r>
            <a:r>
              <a:rPr lang="en-US" sz="3600" dirty="0">
                <a:solidFill>
                  <a:srgbClr val="0070C0"/>
                </a:solidFill>
              </a:rPr>
              <a:t>adversarial settings</a:t>
            </a:r>
          </a:p>
          <a:p>
            <a:pPr marL="719550" lvl="1" indent="-514350">
              <a:buFont typeface="Wingdings" pitchFamily="2" charset="2"/>
              <a:buChar char="Ø"/>
            </a:pPr>
            <a:endParaRPr lang="en-US" sz="500" dirty="0">
              <a:solidFill>
                <a:srgbClr val="7030A0"/>
              </a:solidFill>
            </a:endParaRPr>
          </a:p>
          <a:p>
            <a:pPr marL="776700" lvl="1" indent="-571500">
              <a:buFont typeface="Wingdings" pitchFamily="2" charset="2"/>
              <a:buChar char="Ø"/>
            </a:pPr>
            <a:r>
              <a:rPr lang="en-US" sz="3600" dirty="0"/>
              <a:t>to build ML that is </a:t>
            </a:r>
            <a:r>
              <a:rPr lang="en-US" sz="3600" i="1" dirty="0">
                <a:solidFill>
                  <a:srgbClr val="0070C0"/>
                </a:solidFill>
              </a:rPr>
              <a:t>better</a:t>
            </a:r>
          </a:p>
        </p:txBody>
      </p:sp>
      <p:sp>
        <p:nvSpPr>
          <p:cNvPr id="4" name="Slide Number Placeholder 3">
            <a:extLst>
              <a:ext uri="{FF2B5EF4-FFF2-40B4-BE49-F238E27FC236}">
                <a16:creationId xmlns:a16="http://schemas.microsoft.com/office/drawing/2014/main" id="{8119EC5C-917F-B949-A791-81B944E281AF}"/>
              </a:ext>
            </a:extLst>
          </p:cNvPr>
          <p:cNvSpPr>
            <a:spLocks noGrp="1"/>
          </p:cNvSpPr>
          <p:nvPr>
            <p:ph type="sldNum" sz="quarter" idx="12"/>
          </p:nvPr>
        </p:nvSpPr>
        <p:spPr/>
        <p:txBody>
          <a:bodyPr/>
          <a:lstStyle/>
          <a:p>
            <a:fld id="{BBDB7499-F370-8348-83C5-507685BB046D}" type="slidenum">
              <a:rPr lang="en-US" smtClean="0"/>
              <a:pPr/>
              <a:t>7</a:t>
            </a:fld>
            <a:endParaRPr lang="en-US" sz="1600" dirty="0"/>
          </a:p>
        </p:txBody>
      </p:sp>
      <p:pic>
        <p:nvPicPr>
          <p:cNvPr id="7170" name="Picture 2" descr="Russian hackers feverishly working to steal COVID-19 vaccine research,  governments say | FiercePharma">
            <a:extLst>
              <a:ext uri="{FF2B5EF4-FFF2-40B4-BE49-F238E27FC236}">
                <a16:creationId xmlns:a16="http://schemas.microsoft.com/office/drawing/2014/main" id="{0C4C4FB4-73D6-3D4D-9B96-5A137DA54A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45729" y="2612636"/>
            <a:ext cx="5082445" cy="33940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8340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60A1-84A7-AC41-93A2-96C88C049F55}"/>
              </a:ext>
            </a:extLst>
          </p:cNvPr>
          <p:cNvSpPr>
            <a:spLocks noGrp="1"/>
          </p:cNvSpPr>
          <p:nvPr>
            <p:ph type="title"/>
          </p:nvPr>
        </p:nvSpPr>
        <p:spPr>
          <a:xfrm>
            <a:off x="463826" y="410367"/>
            <a:ext cx="11264348" cy="1795141"/>
          </a:xfrm>
        </p:spPr>
        <p:txBody>
          <a:bodyPr>
            <a:normAutofit/>
          </a:bodyPr>
          <a:lstStyle/>
          <a:p>
            <a:r>
              <a:rPr lang="en-US" dirty="0">
                <a:solidFill>
                  <a:srgbClr val="7030A0"/>
                </a:solidFill>
              </a:rPr>
              <a:t>Differential privacy </a:t>
            </a:r>
            <a:r>
              <a:rPr lang="en-US" dirty="0"/>
              <a:t>prevents data leakage.</a:t>
            </a:r>
            <a:br>
              <a:rPr lang="en-US" dirty="0">
                <a:solidFill>
                  <a:srgbClr val="7030A0"/>
                </a:solidFill>
              </a:rPr>
            </a:br>
            <a:br>
              <a:rPr lang="en-US" sz="1000" dirty="0">
                <a:solidFill>
                  <a:srgbClr val="7030A0"/>
                </a:solidFill>
              </a:rPr>
            </a:br>
            <a:r>
              <a:rPr lang="en-US" sz="2000" dirty="0">
                <a:solidFill>
                  <a:schemeClr val="bg1">
                    <a:lumMod val="50000"/>
                  </a:schemeClr>
                </a:solidFill>
              </a:rPr>
              <a:t>[</a:t>
            </a:r>
            <a:r>
              <a:rPr lang="en-US" sz="2000" dirty="0" err="1">
                <a:solidFill>
                  <a:schemeClr val="bg1">
                    <a:lumMod val="50000"/>
                  </a:schemeClr>
                </a:solidFill>
              </a:rPr>
              <a:t>Dwork</a:t>
            </a:r>
            <a:r>
              <a:rPr lang="en-US" sz="2000" dirty="0">
                <a:solidFill>
                  <a:schemeClr val="bg1">
                    <a:lumMod val="50000"/>
                  </a:schemeClr>
                </a:solidFill>
              </a:rPr>
              <a:t> et al. ‘06]</a:t>
            </a:r>
          </a:p>
        </p:txBody>
      </p:sp>
      <p:sp>
        <p:nvSpPr>
          <p:cNvPr id="3" name="Content Placeholder 2">
            <a:extLst>
              <a:ext uri="{FF2B5EF4-FFF2-40B4-BE49-F238E27FC236}">
                <a16:creationId xmlns:a16="http://schemas.microsoft.com/office/drawing/2014/main" id="{A34747D0-5515-AB47-BF43-CE9439650402}"/>
              </a:ext>
            </a:extLst>
          </p:cNvPr>
          <p:cNvSpPr>
            <a:spLocks noGrp="1"/>
          </p:cNvSpPr>
          <p:nvPr>
            <p:ph idx="1"/>
          </p:nvPr>
        </p:nvSpPr>
        <p:spPr>
          <a:xfrm>
            <a:off x="463826" y="1907486"/>
            <a:ext cx="11113131" cy="4466695"/>
          </a:xfrm>
        </p:spPr>
        <p:txBody>
          <a:bodyPr>
            <a:normAutofit/>
          </a:bodyPr>
          <a:lstStyle/>
          <a:p>
            <a:pPr marL="0" indent="0">
              <a:buNone/>
            </a:pPr>
            <a:r>
              <a:rPr lang="en-US" sz="3200" b="1" dirty="0"/>
              <a:t>intuition: </a:t>
            </a:r>
            <a:r>
              <a:rPr lang="en-US" sz="3200" i="1" dirty="0"/>
              <a:t>randomized</a:t>
            </a:r>
            <a:r>
              <a:rPr lang="en-US" sz="3200" b="1" dirty="0"/>
              <a:t> </a:t>
            </a:r>
            <a:r>
              <a:rPr lang="en-US" sz="3200" dirty="0"/>
              <a:t>training algorithm is not influenced (too much) by any individual data point</a:t>
            </a:r>
          </a:p>
        </p:txBody>
      </p:sp>
      <p:sp>
        <p:nvSpPr>
          <p:cNvPr id="4" name="Slide Number Placeholder 3">
            <a:extLst>
              <a:ext uri="{FF2B5EF4-FFF2-40B4-BE49-F238E27FC236}">
                <a16:creationId xmlns:a16="http://schemas.microsoft.com/office/drawing/2014/main" id="{2EB4602E-A43F-9A42-849A-C3BCDC941B0C}"/>
              </a:ext>
            </a:extLst>
          </p:cNvPr>
          <p:cNvSpPr>
            <a:spLocks noGrp="1"/>
          </p:cNvSpPr>
          <p:nvPr>
            <p:ph type="sldNum" sz="quarter" idx="12"/>
          </p:nvPr>
        </p:nvSpPr>
        <p:spPr/>
        <p:txBody>
          <a:bodyPr/>
          <a:lstStyle/>
          <a:p>
            <a:fld id="{BBDB7499-F370-8348-83C5-507685BB046D}" type="slidenum">
              <a:rPr lang="en-US" smtClean="0"/>
              <a:pPr/>
              <a:t>70</a:t>
            </a:fld>
            <a:endParaRPr lang="en-US" sz="16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DEE0C6B-74DB-3242-BDBA-1758BEF7382F}"/>
                  </a:ext>
                </a:extLst>
              </p:cNvPr>
              <p:cNvSpPr txBox="1"/>
              <p:nvPr/>
            </p:nvSpPr>
            <p:spPr>
              <a:xfrm>
                <a:off x="733535" y="4166078"/>
                <a:ext cx="10719793" cy="20064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5867" i="1" smtClean="0">
                              <a:latin typeface="Cambria Math" panose="02040503050406030204" pitchFamily="18" charset="0"/>
                            </a:rPr>
                          </m:ctrlPr>
                        </m:fPr>
                        <m:num>
                          <m:r>
                            <m:rPr>
                              <m:nor/>
                            </m:rPr>
                            <a:rPr lang="en-US" sz="5867" b="0" smtClean="0">
                              <a:latin typeface="Cambria Math" panose="02040503050406030204" pitchFamily="18" charset="0"/>
                            </a:rPr>
                            <m:t>Pr</m:t>
                          </m:r>
                          <m:r>
                            <a:rPr lang="en-US" sz="5867" b="0" i="1" smtClean="0">
                              <a:latin typeface="Cambria Math" panose="02040503050406030204" pitchFamily="18" charset="0"/>
                            </a:rPr>
                            <m:t>[</m:t>
                          </m:r>
                          <m:r>
                            <a:rPr lang="en-US" sz="5867" b="0" i="1" smtClean="0">
                              <a:latin typeface="Cambria Math" panose="02040503050406030204" pitchFamily="18" charset="0"/>
                            </a:rPr>
                            <m:t>𝐴</m:t>
                          </m:r>
                          <m:r>
                            <m:rPr>
                              <m:sty m:val="p"/>
                            </m:rPr>
                            <a:rPr lang="en-US" sz="5867" b="0" i="0" baseline="-25000" smtClean="0">
                              <a:latin typeface="Cambria Math" panose="02040503050406030204" pitchFamily="18" charset="0"/>
                            </a:rPr>
                            <m:t>train</m:t>
                          </m:r>
                          <m:d>
                            <m:dPr>
                              <m:ctrlPr>
                                <a:rPr lang="en-US" sz="5867" b="0" i="1" smtClean="0">
                                  <a:latin typeface="Cambria Math" panose="02040503050406030204" pitchFamily="18" charset="0"/>
                                </a:rPr>
                              </m:ctrlPr>
                            </m:dPr>
                            <m:e>
                              <m:r>
                                <a:rPr lang="en-US" sz="5867" b="0" i="1" smtClean="0">
                                  <a:latin typeface="Cambria Math" panose="02040503050406030204" pitchFamily="18" charset="0"/>
                                </a:rPr>
                                <m:t>                 </m:t>
                              </m:r>
                            </m:e>
                          </m:d>
                          <m:r>
                            <a:rPr lang="en-US" sz="5867" b="0" i="1" smtClean="0">
                              <a:latin typeface="Cambria Math" panose="02040503050406030204" pitchFamily="18" charset="0"/>
                            </a:rPr>
                            <m:t>=         ]</m:t>
                          </m:r>
                        </m:num>
                        <m:den>
                          <m:r>
                            <m:rPr>
                              <m:nor/>
                            </m:rPr>
                            <a:rPr lang="en-US" sz="5867">
                              <a:latin typeface="Cambria Math" panose="02040503050406030204" pitchFamily="18" charset="0"/>
                            </a:rPr>
                            <m:t>Pr</m:t>
                          </m:r>
                          <m:r>
                            <a:rPr lang="en-US" sz="5867" i="1">
                              <a:latin typeface="Cambria Math" panose="02040503050406030204" pitchFamily="18" charset="0"/>
                            </a:rPr>
                            <m:t>[</m:t>
                          </m:r>
                          <m:r>
                            <a:rPr lang="en-US" sz="5867" i="1">
                              <a:latin typeface="Cambria Math" panose="02040503050406030204" pitchFamily="18" charset="0"/>
                            </a:rPr>
                            <m:t>𝐴</m:t>
                          </m:r>
                          <m:r>
                            <m:rPr>
                              <m:sty m:val="p"/>
                            </m:rPr>
                            <a:rPr lang="en-US" sz="5867" i="0" baseline="-25000">
                              <a:latin typeface="Cambria Math" panose="02040503050406030204" pitchFamily="18" charset="0"/>
                            </a:rPr>
                            <m:t>train</m:t>
                          </m:r>
                          <m:d>
                            <m:dPr>
                              <m:ctrlPr>
                                <a:rPr lang="en-US" sz="5867" i="1">
                                  <a:latin typeface="Cambria Math" panose="02040503050406030204" pitchFamily="18" charset="0"/>
                                </a:rPr>
                              </m:ctrlPr>
                            </m:dPr>
                            <m:e>
                              <m:r>
                                <a:rPr lang="en-US" sz="5867" i="1">
                                  <a:latin typeface="Cambria Math" panose="02040503050406030204" pitchFamily="18" charset="0"/>
                                </a:rPr>
                                <m:t>                 </m:t>
                              </m:r>
                            </m:e>
                          </m:d>
                          <m:r>
                            <a:rPr lang="en-US" sz="5867" i="1">
                              <a:latin typeface="Cambria Math" panose="02040503050406030204" pitchFamily="18" charset="0"/>
                            </a:rPr>
                            <m:t>=</m:t>
                          </m:r>
                          <m:r>
                            <a:rPr lang="en-US" sz="5867" b="0" i="1" smtClean="0">
                              <a:latin typeface="Cambria Math" panose="02040503050406030204" pitchFamily="18" charset="0"/>
                            </a:rPr>
                            <m:t> </m:t>
                          </m:r>
                          <m:r>
                            <a:rPr lang="en-US" sz="5867" i="1">
                              <a:latin typeface="Cambria Math" panose="02040503050406030204" pitchFamily="18" charset="0"/>
                            </a:rPr>
                            <m:t>        ]</m:t>
                          </m:r>
                        </m:den>
                      </m:f>
                      <m:r>
                        <a:rPr lang="en-US" sz="5867" b="0" i="1" smtClean="0">
                          <a:latin typeface="Cambria Math" panose="02040503050406030204" pitchFamily="18" charset="0"/>
                        </a:rPr>
                        <m:t>≤</m:t>
                      </m:r>
                      <m:sSup>
                        <m:sSupPr>
                          <m:ctrlPr>
                            <a:rPr lang="en-US" sz="5867" b="0" i="1" smtClean="0">
                              <a:latin typeface="Cambria Math" panose="02040503050406030204" pitchFamily="18" charset="0"/>
                            </a:rPr>
                          </m:ctrlPr>
                        </m:sSupPr>
                        <m:e>
                          <m:r>
                            <a:rPr lang="en-US" sz="5867" b="0" i="1" smtClean="0">
                              <a:latin typeface="Cambria Math" panose="02040503050406030204" pitchFamily="18" charset="0"/>
                            </a:rPr>
                            <m:t>𝑒</m:t>
                          </m:r>
                        </m:e>
                        <m:sup>
                          <m:r>
                            <a:rPr lang="en-US" sz="5867" i="1">
                              <a:latin typeface="Cambria Math" panose="02040503050406030204" pitchFamily="18" charset="0"/>
                              <a:ea typeface="Cambria Math" panose="02040503050406030204" pitchFamily="18" charset="0"/>
                            </a:rPr>
                            <m:t>𝜀</m:t>
                          </m:r>
                        </m:sup>
                      </m:sSup>
                    </m:oMath>
                  </m:oMathPara>
                </a14:m>
                <a:endParaRPr lang="en-US" sz="5867" i="1" dirty="0"/>
              </a:p>
            </p:txBody>
          </p:sp>
        </mc:Choice>
        <mc:Fallback xmlns="">
          <p:sp>
            <p:nvSpPr>
              <p:cNvPr id="6" name="TextBox 5">
                <a:extLst>
                  <a:ext uri="{FF2B5EF4-FFF2-40B4-BE49-F238E27FC236}">
                    <a16:creationId xmlns:a16="http://schemas.microsoft.com/office/drawing/2014/main" id="{6DEE0C6B-74DB-3242-BDBA-1758BEF7382F}"/>
                  </a:ext>
                </a:extLst>
              </p:cNvPr>
              <p:cNvSpPr txBox="1">
                <a:spLocks noRot="1" noChangeAspect="1" noMove="1" noResize="1" noEditPoints="1" noAdjustHandles="1" noChangeArrowheads="1" noChangeShapeType="1" noTextEdit="1"/>
              </p:cNvSpPr>
              <p:nvPr/>
            </p:nvSpPr>
            <p:spPr>
              <a:xfrm>
                <a:off x="733535" y="4166078"/>
                <a:ext cx="10719793" cy="2006447"/>
              </a:xfrm>
              <a:prstGeom prst="rect">
                <a:avLst/>
              </a:prstGeom>
              <a:blipFill>
                <a:blip r:embed="rId3"/>
                <a:stretch>
                  <a:fillRect t="-2500" b="-15000"/>
                </a:stretch>
              </a:blipFill>
            </p:spPr>
            <p:txBody>
              <a:bodyPr/>
              <a:lstStyle/>
              <a:p>
                <a:r>
                  <a:rPr lang="en-US">
                    <a:noFill/>
                  </a:rPr>
                  <a:t> </a:t>
                </a:r>
              </a:p>
            </p:txBody>
          </p:sp>
        </mc:Fallback>
      </mc:AlternateContent>
      <p:pic>
        <p:nvPicPr>
          <p:cNvPr id="8" name="Picture 14" descr="How we found coronavirus in a cat">
            <a:extLst>
              <a:ext uri="{FF2B5EF4-FFF2-40B4-BE49-F238E27FC236}">
                <a16:creationId xmlns:a16="http://schemas.microsoft.com/office/drawing/2014/main" id="{93BF3919-8037-DD4F-A0FD-13534CC7C35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041670" y="5361184"/>
            <a:ext cx="720000" cy="720000"/>
          </a:xfrm>
          <a:prstGeom prst="rect">
            <a:avLst/>
          </a:prstGeom>
          <a:ln w="38100" cap="sq" cmpd="thickThin">
            <a:solidFill>
              <a:srgbClr val="FF0000"/>
            </a:solidFill>
            <a:prstDash val="solid"/>
            <a:miter lim="800000"/>
          </a:ln>
          <a:effectLst>
            <a:innerShdw blurRad="76200">
              <a:srgbClr val="000000"/>
            </a:innerShdw>
          </a:effectLst>
        </p:spPr>
      </p:pic>
      <p:pic>
        <p:nvPicPr>
          <p:cNvPr id="9" name="Picture 16" descr="Teacup Dogs for Tiny-Canine Lovers">
            <a:extLst>
              <a:ext uri="{FF2B5EF4-FFF2-40B4-BE49-F238E27FC236}">
                <a16:creationId xmlns:a16="http://schemas.microsoft.com/office/drawing/2014/main" id="{C85C3C9B-EF1B-AE44-ABDC-7FBD1631772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884047" y="4290573"/>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 name="Picture 18" descr="Cute Mini Pig - A Funny and Cute Micro Pig Videos Compilation [BEST OF] -  YouTube">
            <a:extLst>
              <a:ext uri="{FF2B5EF4-FFF2-40B4-BE49-F238E27FC236}">
                <a16:creationId xmlns:a16="http://schemas.microsoft.com/office/drawing/2014/main" id="{2A2815C0-188C-3A46-A472-7EA71588BAF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26424" y="4290573"/>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7" name="Up Arrow 16">
            <a:extLst>
              <a:ext uri="{FF2B5EF4-FFF2-40B4-BE49-F238E27FC236}">
                <a16:creationId xmlns:a16="http://schemas.microsoft.com/office/drawing/2014/main" id="{E56E4D2E-985F-9344-B1CE-365EFBF6C5AF}"/>
              </a:ext>
            </a:extLst>
          </p:cNvPr>
          <p:cNvSpPr/>
          <p:nvPr/>
        </p:nvSpPr>
        <p:spPr>
          <a:xfrm rot="13877867">
            <a:off x="6420273" y="3531890"/>
            <a:ext cx="465855" cy="62717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9A44567C-98A6-4040-B068-01F73B3FA181}"/>
              </a:ext>
            </a:extLst>
          </p:cNvPr>
          <p:cNvSpPr txBox="1"/>
          <p:nvPr/>
        </p:nvSpPr>
        <p:spPr>
          <a:xfrm>
            <a:off x="7043569" y="3172014"/>
            <a:ext cx="3824692" cy="830997"/>
          </a:xfrm>
          <a:prstGeom prst="rect">
            <a:avLst/>
          </a:prstGeom>
          <a:noFill/>
        </p:spPr>
        <p:txBody>
          <a:bodyPr wrap="square" rtlCol="0">
            <a:spAutoFit/>
          </a:bodyPr>
          <a:lstStyle/>
          <a:p>
            <a:r>
              <a:rPr lang="en-US" sz="2400" i="1" dirty="0">
                <a:solidFill>
                  <a:srgbClr val="0070C0"/>
                </a:solidFill>
              </a:rPr>
              <a:t>for any two datasets that differ in a single element </a:t>
            </a:r>
          </a:p>
        </p:txBody>
      </p:sp>
      <p:pic>
        <p:nvPicPr>
          <p:cNvPr id="19" name="Picture 2" descr="Neural Network: A Complete Beginners Guide | Gadictos">
            <a:extLst>
              <a:ext uri="{FF2B5EF4-FFF2-40B4-BE49-F238E27FC236}">
                <a16:creationId xmlns:a16="http://schemas.microsoft.com/office/drawing/2014/main" id="{66690FE9-CC9B-B340-8157-34245D6D8BC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10766" y="4205684"/>
            <a:ext cx="1334049" cy="8897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Teacup Dogs for Tiny-Canine Lovers">
            <a:extLst>
              <a:ext uri="{FF2B5EF4-FFF2-40B4-BE49-F238E27FC236}">
                <a16:creationId xmlns:a16="http://schemas.microsoft.com/office/drawing/2014/main" id="{F185E2C4-751F-4148-9A3F-347D53026E7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884047" y="5361184"/>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2" name="Picture 18" descr="Cute Mini Pig - A Funny and Cute Micro Pig Videos Compilation [BEST OF] -  YouTube">
            <a:extLst>
              <a:ext uri="{FF2B5EF4-FFF2-40B4-BE49-F238E27FC236}">
                <a16:creationId xmlns:a16="http://schemas.microsoft.com/office/drawing/2014/main" id="{5D0EF7D2-A010-BC4C-97DC-6E418E394E2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26424" y="5361184"/>
            <a:ext cx="720000" cy="720000"/>
          </a:xfrm>
          <a:prstGeom prst="rect">
            <a:avLst/>
          </a:prstGeom>
          <a:ln w="254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Picture 2" descr="Neural Network: A Complete Beginners Guide | Gadictos">
            <a:extLst>
              <a:ext uri="{FF2B5EF4-FFF2-40B4-BE49-F238E27FC236}">
                <a16:creationId xmlns:a16="http://schemas.microsoft.com/office/drawing/2014/main" id="{D839B9F7-12A0-8748-91FD-0C42B6281B1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10766" y="5298134"/>
            <a:ext cx="1334049" cy="8897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A30C390-E0F4-2243-9F99-38F2178940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38070" y="4290573"/>
            <a:ext cx="723600" cy="723600"/>
          </a:xfrm>
          <a:prstGeom prst="rect">
            <a:avLst/>
          </a:prstGeom>
          <a:ln w="38100" cap="sq" cmpd="thickThin">
            <a:solidFill>
              <a:schemeClr val="accent1"/>
            </a:solidFill>
            <a:prstDash val="solid"/>
            <a:miter lim="800000"/>
          </a:ln>
          <a:effectLst>
            <a:innerShdw blurRad="76200">
              <a:srgbClr val="000000"/>
            </a:innerShdw>
          </a:effectLst>
        </p:spPr>
      </p:pic>
      <p:sp>
        <p:nvSpPr>
          <p:cNvPr id="16" name="Oval 15">
            <a:extLst>
              <a:ext uri="{FF2B5EF4-FFF2-40B4-BE49-F238E27FC236}">
                <a16:creationId xmlns:a16="http://schemas.microsoft.com/office/drawing/2014/main" id="{B82AFB2C-4FFC-B441-93AF-80371EF4D7A4}"/>
              </a:ext>
            </a:extLst>
          </p:cNvPr>
          <p:cNvSpPr/>
          <p:nvPr/>
        </p:nvSpPr>
        <p:spPr>
          <a:xfrm>
            <a:off x="10705977" y="4749494"/>
            <a:ext cx="548640" cy="54864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229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DF60-B6E3-294E-A290-5BF066C429FA}"/>
              </a:ext>
            </a:extLst>
          </p:cNvPr>
          <p:cNvSpPr>
            <a:spLocks noGrp="1"/>
          </p:cNvSpPr>
          <p:nvPr>
            <p:ph type="title"/>
          </p:nvPr>
        </p:nvSpPr>
        <p:spPr/>
        <p:txBody>
          <a:bodyPr>
            <a:normAutofit/>
          </a:bodyPr>
          <a:lstStyle/>
          <a:p>
            <a:r>
              <a:rPr lang="en-US" dirty="0"/>
              <a:t>Differentially private learning is possible with </a:t>
            </a:r>
            <a:r>
              <a:rPr lang="en-US" i="1" dirty="0">
                <a:solidFill>
                  <a:srgbClr val="7030A0"/>
                </a:solidFill>
              </a:rPr>
              <a:t>noisy</a:t>
            </a:r>
            <a:r>
              <a:rPr lang="en-US" dirty="0">
                <a:solidFill>
                  <a:srgbClr val="7030A0"/>
                </a:solidFill>
              </a:rPr>
              <a:t> gradient descent.</a:t>
            </a:r>
          </a:p>
        </p:txBody>
      </p:sp>
      <p:sp>
        <p:nvSpPr>
          <p:cNvPr id="3" name="Content Placeholder 2">
            <a:extLst>
              <a:ext uri="{FF2B5EF4-FFF2-40B4-BE49-F238E27FC236}">
                <a16:creationId xmlns:a16="http://schemas.microsoft.com/office/drawing/2014/main" id="{388D19D5-E775-694C-A154-F070BB42ADA6}"/>
              </a:ext>
            </a:extLst>
          </p:cNvPr>
          <p:cNvSpPr>
            <a:spLocks noGrp="1"/>
          </p:cNvSpPr>
          <p:nvPr>
            <p:ph idx="1"/>
          </p:nvPr>
        </p:nvSpPr>
        <p:spPr>
          <a:xfrm>
            <a:off x="463826" y="2145473"/>
            <a:ext cx="11264348" cy="4059384"/>
          </a:xfrm>
        </p:spPr>
        <p:txBody>
          <a:bodyPr/>
          <a:lstStyle/>
          <a:p>
            <a:pPr marL="0" indent="0">
              <a:buNone/>
            </a:pPr>
            <a:r>
              <a:rPr lang="en-US" sz="3600" dirty="0"/>
              <a:t>Gradient descent</a:t>
            </a:r>
          </a:p>
          <a:p>
            <a:pPr marL="0" indent="0">
              <a:buNone/>
            </a:pPr>
            <a:endParaRPr lang="en-US" sz="3600" dirty="0"/>
          </a:p>
          <a:p>
            <a:pPr marL="0" indent="0">
              <a:buNone/>
            </a:pPr>
            <a:endParaRPr lang="en-US" sz="3600" dirty="0"/>
          </a:p>
          <a:p>
            <a:pPr marL="0" indent="0">
              <a:buNone/>
            </a:pPr>
            <a:endParaRPr lang="en-US" sz="3600" dirty="0"/>
          </a:p>
          <a:p>
            <a:pPr marL="0" indent="0">
              <a:buNone/>
            </a:pPr>
            <a:r>
              <a:rPr lang="en-US" sz="3600" i="1" dirty="0"/>
              <a:t>Private</a:t>
            </a:r>
            <a:r>
              <a:rPr lang="en-US" sz="3600" dirty="0"/>
              <a:t> gradient descent</a:t>
            </a:r>
          </a:p>
          <a:p>
            <a:pPr marL="0" indent="0">
              <a:buNone/>
            </a:pPr>
            <a:r>
              <a:rPr lang="en-US" sz="2000" dirty="0">
                <a:solidFill>
                  <a:schemeClr val="bg1">
                    <a:lumMod val="50000"/>
                  </a:schemeClr>
                </a:solidFill>
              </a:rPr>
              <a:t>[Chaudhuri et al., ‘11], [</a:t>
            </a:r>
            <a:r>
              <a:rPr lang="en-US" sz="2000" dirty="0" err="1">
                <a:solidFill>
                  <a:schemeClr val="bg1">
                    <a:lumMod val="50000"/>
                  </a:schemeClr>
                </a:solidFill>
              </a:rPr>
              <a:t>Bassily</a:t>
            </a:r>
            <a:r>
              <a:rPr lang="en-US" sz="2000" dirty="0">
                <a:solidFill>
                  <a:schemeClr val="bg1">
                    <a:lumMod val="50000"/>
                  </a:schemeClr>
                </a:solidFill>
              </a:rPr>
              <a:t> et al. ‘14], </a:t>
            </a:r>
            <a:br>
              <a:rPr lang="en-US" sz="2000" dirty="0">
                <a:solidFill>
                  <a:schemeClr val="bg1">
                    <a:lumMod val="50000"/>
                  </a:schemeClr>
                </a:solidFill>
              </a:rPr>
            </a:br>
            <a:r>
              <a:rPr lang="en-US" sz="2000" dirty="0">
                <a:solidFill>
                  <a:schemeClr val="bg1">
                    <a:lumMod val="50000"/>
                  </a:schemeClr>
                </a:solidFill>
              </a:rPr>
              <a:t>[Shokri &amp; </a:t>
            </a:r>
            <a:r>
              <a:rPr lang="en-US" sz="2000" dirty="0" err="1">
                <a:solidFill>
                  <a:schemeClr val="bg1">
                    <a:lumMod val="50000"/>
                  </a:schemeClr>
                </a:solidFill>
              </a:rPr>
              <a:t>Shmatikov</a:t>
            </a:r>
            <a:r>
              <a:rPr lang="en-US" sz="2000" dirty="0">
                <a:solidFill>
                  <a:schemeClr val="bg1">
                    <a:lumMod val="50000"/>
                  </a:schemeClr>
                </a:solidFill>
              </a:rPr>
              <a:t> ‘15], [Abadi et al. ‘16], ...</a:t>
            </a:r>
          </a:p>
          <a:p>
            <a:pPr marL="0" indent="0">
              <a:buNone/>
            </a:pPr>
            <a:endParaRPr lang="en-US" sz="1800" dirty="0"/>
          </a:p>
        </p:txBody>
      </p:sp>
      <p:sp>
        <p:nvSpPr>
          <p:cNvPr id="4" name="Slide Number Placeholder 3">
            <a:extLst>
              <a:ext uri="{FF2B5EF4-FFF2-40B4-BE49-F238E27FC236}">
                <a16:creationId xmlns:a16="http://schemas.microsoft.com/office/drawing/2014/main" id="{022E6498-72DD-A947-BEAD-82B4CF500D30}"/>
              </a:ext>
            </a:extLst>
          </p:cNvPr>
          <p:cNvSpPr>
            <a:spLocks noGrp="1"/>
          </p:cNvSpPr>
          <p:nvPr>
            <p:ph type="sldNum" sz="quarter" idx="12"/>
          </p:nvPr>
        </p:nvSpPr>
        <p:spPr/>
        <p:txBody>
          <a:bodyPr/>
          <a:lstStyle/>
          <a:p>
            <a:fld id="{BBDB7499-F370-8348-83C5-507685BB046D}" type="slidenum">
              <a:rPr lang="en-US" smtClean="0"/>
              <a:pPr/>
              <a:t>71</a:t>
            </a:fld>
            <a:endParaRPr lang="en-US" sz="1600" dirty="0"/>
          </a:p>
        </p:txBody>
      </p:sp>
      <p:pic>
        <p:nvPicPr>
          <p:cNvPr id="5" name="Picture 4" descr="Visualizing the Loss Landscape of Neural Nets">
            <a:extLst>
              <a:ext uri="{FF2B5EF4-FFF2-40B4-BE49-F238E27FC236}">
                <a16:creationId xmlns:a16="http://schemas.microsoft.com/office/drawing/2014/main" id="{6A9A6EB4-BB4E-804F-92C2-B446F233C092}"/>
              </a:ext>
            </a:extLst>
          </p:cNvPr>
          <p:cNvPicPr>
            <a:picLocks noChangeAspect="1" noChangeArrowheads="1"/>
          </p:cNvPicPr>
          <p:nvPr/>
        </p:nvPicPr>
        <p:blipFill>
          <a:blip r:embed="rId3" cstate="screen">
            <a:alphaModFix amt="70000"/>
            <a:extLst>
              <a:ext uri="{28A0092B-C50C-407E-A947-70E740481C1C}">
                <a14:useLocalDpi xmlns:a14="http://schemas.microsoft.com/office/drawing/2010/main"/>
              </a:ext>
            </a:extLst>
          </a:blip>
          <a:srcRect/>
          <a:stretch>
            <a:fillRect/>
          </a:stretch>
        </p:blipFill>
        <p:spPr bwMode="auto">
          <a:xfrm>
            <a:off x="7115635" y="4328857"/>
            <a:ext cx="3145168" cy="237039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164A08AF-D355-7448-8D02-6CD56C5FA32F}"/>
              </a:ext>
            </a:extLst>
          </p:cNvPr>
          <p:cNvSpPr/>
          <p:nvPr/>
        </p:nvSpPr>
        <p:spPr>
          <a:xfrm>
            <a:off x="8145367" y="4698207"/>
            <a:ext cx="96000" cy="96000"/>
          </a:xfrm>
          <a:prstGeom prst="ellipse">
            <a:avLst/>
          </a:prstGeom>
          <a:solidFill>
            <a:srgbClr val="FFFF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400"/>
          </a:p>
        </p:txBody>
      </p:sp>
      <p:cxnSp>
        <p:nvCxnSpPr>
          <p:cNvPr id="7" name="Straight Arrow Connector 6">
            <a:extLst>
              <a:ext uri="{FF2B5EF4-FFF2-40B4-BE49-F238E27FC236}">
                <a16:creationId xmlns:a16="http://schemas.microsoft.com/office/drawing/2014/main" id="{AFAE5EB2-C32E-DC46-B03A-2C257EBF0C2A}"/>
              </a:ext>
            </a:extLst>
          </p:cNvPr>
          <p:cNvCxnSpPr>
            <a:cxnSpLocks/>
            <a:stCxn id="6" idx="0"/>
          </p:cNvCxnSpPr>
          <p:nvPr/>
        </p:nvCxnSpPr>
        <p:spPr>
          <a:xfrm flipH="1">
            <a:off x="8062212" y="4698208"/>
            <a:ext cx="131155" cy="664945"/>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8C6B3383-EF00-FA40-AFE7-6323B18995BC}"/>
              </a:ext>
            </a:extLst>
          </p:cNvPr>
          <p:cNvCxnSpPr>
            <a:cxnSpLocks/>
          </p:cNvCxnSpPr>
          <p:nvPr/>
        </p:nvCxnSpPr>
        <p:spPr>
          <a:xfrm flipV="1">
            <a:off x="8078619" y="5247312"/>
            <a:ext cx="316116" cy="115840"/>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4" descr="Visualizing the Loss Landscape of Neural Nets">
            <a:extLst>
              <a:ext uri="{FF2B5EF4-FFF2-40B4-BE49-F238E27FC236}">
                <a16:creationId xmlns:a16="http://schemas.microsoft.com/office/drawing/2014/main" id="{3BD55A3B-2774-E54B-9E58-DAE522BA0DBF}"/>
              </a:ext>
            </a:extLst>
          </p:cNvPr>
          <p:cNvPicPr>
            <a:picLocks noChangeAspect="1" noChangeArrowheads="1"/>
          </p:cNvPicPr>
          <p:nvPr/>
        </p:nvPicPr>
        <p:blipFill>
          <a:blip r:embed="rId3" cstate="screen">
            <a:alphaModFix amt="70000"/>
            <a:extLst>
              <a:ext uri="{28A0092B-C50C-407E-A947-70E740481C1C}">
                <a14:useLocalDpi xmlns:a14="http://schemas.microsoft.com/office/drawing/2010/main"/>
              </a:ext>
            </a:extLst>
          </a:blip>
          <a:srcRect/>
          <a:stretch>
            <a:fillRect/>
          </a:stretch>
        </p:blipFill>
        <p:spPr bwMode="auto">
          <a:xfrm>
            <a:off x="5299867" y="1958457"/>
            <a:ext cx="3145168" cy="2370399"/>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D08C3B62-9F71-124B-9CD5-AF36E5896149}"/>
              </a:ext>
            </a:extLst>
          </p:cNvPr>
          <p:cNvSpPr/>
          <p:nvPr/>
        </p:nvSpPr>
        <p:spPr>
          <a:xfrm>
            <a:off x="6329599" y="2327807"/>
            <a:ext cx="96000" cy="96000"/>
          </a:xfrm>
          <a:prstGeom prst="ellipse">
            <a:avLst/>
          </a:prstGeom>
          <a:solidFill>
            <a:srgbClr val="FFFF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400"/>
          </a:p>
        </p:txBody>
      </p:sp>
      <p:cxnSp>
        <p:nvCxnSpPr>
          <p:cNvPr id="17" name="Straight Arrow Connector 16">
            <a:extLst>
              <a:ext uri="{FF2B5EF4-FFF2-40B4-BE49-F238E27FC236}">
                <a16:creationId xmlns:a16="http://schemas.microsoft.com/office/drawing/2014/main" id="{CC6D2278-793D-BF48-BD82-56336F9D628F}"/>
              </a:ext>
            </a:extLst>
          </p:cNvPr>
          <p:cNvCxnSpPr>
            <a:cxnSpLocks/>
            <a:stCxn id="16" idx="0"/>
          </p:cNvCxnSpPr>
          <p:nvPr/>
        </p:nvCxnSpPr>
        <p:spPr>
          <a:xfrm flipH="1">
            <a:off x="6246445" y="2327808"/>
            <a:ext cx="131155" cy="664945"/>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FA769874-C878-5144-871E-1493F4179EAE}"/>
              </a:ext>
            </a:extLst>
          </p:cNvPr>
          <p:cNvCxnSpPr>
            <a:cxnSpLocks/>
          </p:cNvCxnSpPr>
          <p:nvPr/>
        </p:nvCxnSpPr>
        <p:spPr>
          <a:xfrm>
            <a:off x="6265793" y="2992752"/>
            <a:ext cx="121008" cy="567456"/>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33CD4DDB-45FA-8B40-86A5-7A09849063BC}"/>
              </a:ext>
            </a:extLst>
          </p:cNvPr>
          <p:cNvCxnSpPr>
            <a:cxnSpLocks/>
          </p:cNvCxnSpPr>
          <p:nvPr/>
        </p:nvCxnSpPr>
        <p:spPr>
          <a:xfrm>
            <a:off x="6425600" y="3560209"/>
            <a:ext cx="446852" cy="97489"/>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D57347CB-1EFE-0D49-8B0E-0795A0951EBD}"/>
              </a:ext>
            </a:extLst>
          </p:cNvPr>
          <p:cNvCxnSpPr>
            <a:cxnSpLocks/>
          </p:cNvCxnSpPr>
          <p:nvPr/>
        </p:nvCxnSpPr>
        <p:spPr>
          <a:xfrm>
            <a:off x="8402726" y="5285147"/>
            <a:ext cx="71861" cy="531110"/>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7FBDF38C-B161-1247-9CB5-22FDDB3B0BDC}"/>
              </a:ext>
            </a:extLst>
          </p:cNvPr>
          <p:cNvCxnSpPr>
            <a:cxnSpLocks/>
          </p:cNvCxnSpPr>
          <p:nvPr/>
        </p:nvCxnSpPr>
        <p:spPr>
          <a:xfrm flipV="1">
            <a:off x="8394735" y="5912257"/>
            <a:ext cx="422272" cy="117336"/>
          </a:xfrm>
          <a:prstGeom prst="straightConnector1">
            <a:avLst/>
          </a:prstGeom>
          <a:ln w="44450">
            <a:solidFill>
              <a:srgbClr val="FFFF00"/>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A2EB5D68-099A-494D-AB05-DE6A0A46A983}"/>
              </a:ext>
            </a:extLst>
          </p:cNvPr>
          <p:cNvCxnSpPr>
            <a:cxnSpLocks/>
          </p:cNvCxnSpPr>
          <p:nvPr/>
        </p:nvCxnSpPr>
        <p:spPr>
          <a:xfrm flipH="1">
            <a:off x="8353579" y="5835827"/>
            <a:ext cx="111213" cy="192271"/>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0B853F6-621D-B04F-952C-BDCA67A69BE0}"/>
              </a:ext>
            </a:extLst>
          </p:cNvPr>
          <p:cNvCxnSpPr>
            <a:cxnSpLocks/>
          </p:cNvCxnSpPr>
          <p:nvPr/>
        </p:nvCxnSpPr>
        <p:spPr>
          <a:xfrm flipV="1">
            <a:off x="8802663" y="5649608"/>
            <a:ext cx="0" cy="249597"/>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Up Arrow 24">
            <a:extLst>
              <a:ext uri="{FF2B5EF4-FFF2-40B4-BE49-F238E27FC236}">
                <a16:creationId xmlns:a16="http://schemas.microsoft.com/office/drawing/2014/main" id="{B1AC6FC2-4E12-5843-95BD-442DFEDFA951}"/>
              </a:ext>
            </a:extLst>
          </p:cNvPr>
          <p:cNvSpPr/>
          <p:nvPr/>
        </p:nvSpPr>
        <p:spPr>
          <a:xfrm rot="13244820">
            <a:off x="8694125" y="4390108"/>
            <a:ext cx="465855" cy="552808"/>
          </a:xfrm>
          <a:prstGeom prst="up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a:extLst>
              <a:ext uri="{FF2B5EF4-FFF2-40B4-BE49-F238E27FC236}">
                <a16:creationId xmlns:a16="http://schemas.microsoft.com/office/drawing/2014/main" id="{1F99A1FB-8073-0D47-9C8F-AA417DB63761}"/>
              </a:ext>
            </a:extLst>
          </p:cNvPr>
          <p:cNvSpPr txBox="1"/>
          <p:nvPr/>
        </p:nvSpPr>
        <p:spPr>
          <a:xfrm>
            <a:off x="8605871" y="3569559"/>
            <a:ext cx="3451108" cy="830997"/>
          </a:xfrm>
          <a:prstGeom prst="rect">
            <a:avLst/>
          </a:prstGeom>
          <a:noFill/>
        </p:spPr>
        <p:txBody>
          <a:bodyPr wrap="square" rtlCol="0">
            <a:spAutoFit/>
          </a:bodyPr>
          <a:lstStyle/>
          <a:p>
            <a:pPr algn="ctr"/>
            <a:r>
              <a:rPr lang="en-US" sz="2400" i="1" dirty="0">
                <a:solidFill>
                  <a:srgbClr val="0070C0"/>
                </a:solidFill>
              </a:rPr>
              <a:t>add noise to each step to guarantee privacy</a:t>
            </a:r>
          </a:p>
        </p:txBody>
      </p:sp>
    </p:spTree>
    <p:extLst>
      <p:ext uri="{BB962C8B-B14F-4D97-AF65-F5344CB8AC3E}">
        <p14:creationId xmlns:p14="http://schemas.microsoft.com/office/powerpoint/2010/main" val="33945178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B8C4F6-973C-8B41-943F-EC802B7FB4CE}"/>
              </a:ext>
            </a:extLst>
          </p:cNvPr>
          <p:cNvPicPr>
            <a:picLocks noChangeAspect="1"/>
          </p:cNvPicPr>
          <p:nvPr/>
        </p:nvPicPr>
        <p:blipFill>
          <a:blip r:embed="rId3"/>
          <a:stretch>
            <a:fillRect/>
          </a:stretch>
        </p:blipFill>
        <p:spPr>
          <a:xfrm>
            <a:off x="2160000" y="1869045"/>
            <a:ext cx="7782500" cy="3960000"/>
          </a:xfrm>
          <a:prstGeom prst="rect">
            <a:avLst/>
          </a:prstGeom>
        </p:spPr>
      </p:pic>
      <p:sp>
        <p:nvSpPr>
          <p:cNvPr id="2" name="Title 1">
            <a:extLst>
              <a:ext uri="{FF2B5EF4-FFF2-40B4-BE49-F238E27FC236}">
                <a16:creationId xmlns:a16="http://schemas.microsoft.com/office/drawing/2014/main" id="{8F3C4C72-4C26-C643-BC37-5C833F8E99C0}"/>
              </a:ext>
            </a:extLst>
          </p:cNvPr>
          <p:cNvSpPr>
            <a:spLocks noGrp="1"/>
          </p:cNvSpPr>
          <p:nvPr>
            <p:ph type="title"/>
          </p:nvPr>
        </p:nvSpPr>
        <p:spPr>
          <a:xfrm>
            <a:off x="463826" y="410368"/>
            <a:ext cx="11264348" cy="1214823"/>
          </a:xfrm>
        </p:spPr>
        <p:txBody>
          <a:bodyPr>
            <a:noAutofit/>
          </a:bodyPr>
          <a:lstStyle/>
          <a:p>
            <a:r>
              <a:rPr lang="en-US" dirty="0"/>
              <a:t>Non-private deep learning can achieve </a:t>
            </a:r>
            <a:br>
              <a:rPr lang="en-US" dirty="0"/>
            </a:br>
            <a:r>
              <a:rPr lang="en-US" dirty="0">
                <a:solidFill>
                  <a:srgbClr val="7030A0"/>
                </a:solidFill>
              </a:rPr>
              <a:t>near-perfect accuracy.</a:t>
            </a:r>
          </a:p>
        </p:txBody>
      </p:sp>
      <p:sp>
        <p:nvSpPr>
          <p:cNvPr id="4" name="Slide Number Placeholder 3">
            <a:extLst>
              <a:ext uri="{FF2B5EF4-FFF2-40B4-BE49-F238E27FC236}">
                <a16:creationId xmlns:a16="http://schemas.microsoft.com/office/drawing/2014/main" id="{1FC39A3E-835A-954C-A4BD-DCA802FC221D}"/>
              </a:ext>
            </a:extLst>
          </p:cNvPr>
          <p:cNvSpPr>
            <a:spLocks noGrp="1"/>
          </p:cNvSpPr>
          <p:nvPr>
            <p:ph type="sldNum" sz="quarter" idx="12"/>
          </p:nvPr>
        </p:nvSpPr>
        <p:spPr/>
        <p:txBody>
          <a:bodyPr/>
          <a:lstStyle/>
          <a:p>
            <a:fld id="{BBDB7499-F370-8348-83C5-507685BB046D}" type="slidenum">
              <a:rPr lang="en-US" smtClean="0"/>
              <a:pPr/>
              <a:t>72</a:t>
            </a:fld>
            <a:endParaRPr lang="en-US" sz="1600" dirty="0"/>
          </a:p>
        </p:txBody>
      </p:sp>
      <p:pic>
        <p:nvPicPr>
          <p:cNvPr id="6" name="Picture 2" descr="cifar10_images – MachineCurve">
            <a:extLst>
              <a:ext uri="{FF2B5EF4-FFF2-40B4-BE49-F238E27FC236}">
                <a16:creationId xmlns:a16="http://schemas.microsoft.com/office/drawing/2014/main" id="{497627B5-55E5-5F46-B7F4-2DBC147DFA9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40716" y="3429000"/>
            <a:ext cx="4344258" cy="9769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816CE66-1A43-8B4B-B060-29A8DB09E6B8}"/>
              </a:ext>
            </a:extLst>
          </p:cNvPr>
          <p:cNvSpPr txBox="1"/>
          <p:nvPr/>
        </p:nvSpPr>
        <p:spPr>
          <a:xfrm>
            <a:off x="5999194" y="5841044"/>
            <a:ext cx="2789546" cy="461665"/>
          </a:xfrm>
          <a:prstGeom prst="rect">
            <a:avLst/>
          </a:prstGeom>
          <a:noFill/>
        </p:spPr>
        <p:txBody>
          <a:bodyPr wrap="none" rtlCol="0">
            <a:spAutoFit/>
          </a:bodyPr>
          <a:lstStyle/>
          <a:p>
            <a:r>
              <a:rPr lang="en-US" sz="2400" i="1" dirty="0">
                <a:solidFill>
                  <a:srgbClr val="7030A0"/>
                </a:solidFill>
              </a:rPr>
              <a:t>“deep learning era”</a:t>
            </a:r>
          </a:p>
        </p:txBody>
      </p:sp>
      <p:cxnSp>
        <p:nvCxnSpPr>
          <p:cNvPr id="8" name="Straight Connector 7">
            <a:extLst>
              <a:ext uri="{FF2B5EF4-FFF2-40B4-BE49-F238E27FC236}">
                <a16:creationId xmlns:a16="http://schemas.microsoft.com/office/drawing/2014/main" id="{BAE9FBD9-0387-FF44-8971-9C1F737FDDEA}"/>
              </a:ext>
            </a:extLst>
          </p:cNvPr>
          <p:cNvCxnSpPr>
            <a:cxnSpLocks/>
          </p:cNvCxnSpPr>
          <p:nvPr/>
        </p:nvCxnSpPr>
        <p:spPr>
          <a:xfrm flipV="1">
            <a:off x="5061857" y="5829045"/>
            <a:ext cx="4520293" cy="11999"/>
          </a:xfrm>
          <a:prstGeom prst="line">
            <a:avLst/>
          </a:prstGeom>
          <a:ln w="44450">
            <a:solidFill>
              <a:srgbClr val="7030A0"/>
            </a:solidFill>
            <a:prstDash val="solid"/>
            <a:headEnd type="oval" w="med" len="med"/>
            <a:tailEnd type="triangle" w="med" len="med"/>
          </a:ln>
        </p:spPr>
        <p:style>
          <a:lnRef idx="2">
            <a:schemeClr val="dk1"/>
          </a:lnRef>
          <a:fillRef idx="0">
            <a:schemeClr val="dk1"/>
          </a:fillRef>
          <a:effectRef idx="1">
            <a:schemeClr val="dk1"/>
          </a:effectRef>
          <a:fontRef idx="minor">
            <a:schemeClr val="tx1"/>
          </a:fontRef>
        </p:style>
      </p:cxnSp>
      <p:grpSp>
        <p:nvGrpSpPr>
          <p:cNvPr id="30" name="Group 29">
            <a:extLst>
              <a:ext uri="{FF2B5EF4-FFF2-40B4-BE49-F238E27FC236}">
                <a16:creationId xmlns:a16="http://schemas.microsoft.com/office/drawing/2014/main" id="{EB1B787D-090C-694A-AD8B-E2C98AD16F20}"/>
              </a:ext>
            </a:extLst>
          </p:cNvPr>
          <p:cNvGrpSpPr/>
          <p:nvPr/>
        </p:nvGrpSpPr>
        <p:grpSpPr>
          <a:xfrm>
            <a:off x="73888" y="4671277"/>
            <a:ext cx="11989747" cy="1712620"/>
            <a:chOff x="73888" y="4671277"/>
            <a:chExt cx="11989747" cy="1712620"/>
          </a:xfrm>
        </p:grpSpPr>
        <p:pic>
          <p:nvPicPr>
            <p:cNvPr id="9" name="Picture 2" descr="Neural Network: A Complete Beginners Guide | Gadictos">
              <a:extLst>
                <a:ext uri="{FF2B5EF4-FFF2-40B4-BE49-F238E27FC236}">
                  <a16:creationId xmlns:a16="http://schemas.microsoft.com/office/drawing/2014/main" id="{B1EABAE1-872B-CC4A-9B92-1996A20E562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52440" y="5109177"/>
              <a:ext cx="1911195" cy="127472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DF36355-8060-4947-A39A-1E222AE2167D}"/>
                </a:ext>
              </a:extLst>
            </p:cNvPr>
            <p:cNvGrpSpPr>
              <a:grpSpLocks noChangeAspect="1"/>
            </p:cNvGrpSpPr>
            <p:nvPr/>
          </p:nvGrpSpPr>
          <p:grpSpPr>
            <a:xfrm>
              <a:off x="773061" y="5020995"/>
              <a:ext cx="541461" cy="1280160"/>
              <a:chOff x="3728099" y="2286616"/>
              <a:chExt cx="1277253" cy="3019780"/>
            </a:xfrm>
          </p:grpSpPr>
          <p:pic>
            <p:nvPicPr>
              <p:cNvPr id="13" name="Picture 2" descr="Neural Network: A Complete Beginners Guide | Gadictos">
                <a:extLst>
                  <a:ext uri="{FF2B5EF4-FFF2-40B4-BE49-F238E27FC236}">
                    <a16:creationId xmlns:a16="http://schemas.microsoft.com/office/drawing/2014/main" id="{72217CE9-1A7C-8043-A4FE-CCA01BB99B5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728099" y="2286616"/>
                <a:ext cx="1160755" cy="301978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A8D648C7-AADF-3C41-AF5D-484236F8104D}"/>
                  </a:ext>
                </a:extLst>
              </p:cNvPr>
              <p:cNvSpPr>
                <a:spLocks/>
              </p:cNvSpPr>
              <p:nvPr/>
            </p:nvSpPr>
            <p:spPr>
              <a:xfrm>
                <a:off x="4843352" y="4320066"/>
                <a:ext cx="162000" cy="162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848EC0-6195-FD41-8392-1979CAC3B87D}"/>
                  </a:ext>
                </a:extLst>
              </p:cNvPr>
              <p:cNvSpPr>
                <a:spLocks/>
              </p:cNvSpPr>
              <p:nvPr/>
            </p:nvSpPr>
            <p:spPr>
              <a:xfrm>
                <a:off x="4843352" y="3514279"/>
                <a:ext cx="162000" cy="162000"/>
              </a:xfrm>
              <a:prstGeom prst="ellipse">
                <a:avLst/>
              </a:prstGeom>
              <a:solidFill>
                <a:schemeClr val="bg1"/>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5AE0618-6E98-8C49-9D99-BE76453BB6B7}"/>
                  </a:ext>
                </a:extLst>
              </p:cNvPr>
              <p:cNvSpPr>
                <a:spLocks/>
              </p:cNvSpPr>
              <p:nvPr/>
            </p:nvSpPr>
            <p:spPr>
              <a:xfrm>
                <a:off x="4843348" y="4722099"/>
                <a:ext cx="162000" cy="162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03E65B4-5CD4-AA4A-B788-56CF7BF29671}"/>
                  </a:ext>
                </a:extLst>
              </p:cNvPr>
              <p:cNvSpPr>
                <a:spLocks/>
              </p:cNvSpPr>
              <p:nvPr/>
            </p:nvSpPr>
            <p:spPr>
              <a:xfrm>
                <a:off x="4843352" y="2708132"/>
                <a:ext cx="162000" cy="162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CC9B7DB-8313-0D44-B6C8-2A83BA6F2583}"/>
                  </a:ext>
                </a:extLst>
              </p:cNvPr>
              <p:cNvSpPr>
                <a:spLocks/>
              </p:cNvSpPr>
              <p:nvPr/>
            </p:nvSpPr>
            <p:spPr>
              <a:xfrm>
                <a:off x="4843349" y="3919535"/>
                <a:ext cx="162000" cy="162000"/>
              </a:xfrm>
              <a:prstGeom prst="ellipse">
                <a:avLst/>
              </a:prstGeom>
              <a:solidFill>
                <a:schemeClr val="bg1"/>
              </a:solidFill>
              <a:ln w="1905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BD6022-FA16-5B45-B209-AD119F08049D}"/>
                  </a:ext>
                </a:extLst>
              </p:cNvPr>
              <p:cNvSpPr>
                <a:spLocks/>
              </p:cNvSpPr>
              <p:nvPr/>
            </p:nvSpPr>
            <p:spPr>
              <a:xfrm>
                <a:off x="4843349" y="3112246"/>
                <a:ext cx="162000" cy="162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62DC8632-8CD5-CC46-80BA-E890D23DB29D}"/>
                </a:ext>
              </a:extLst>
            </p:cNvPr>
            <p:cNvSpPr txBox="1"/>
            <p:nvPr/>
          </p:nvSpPr>
          <p:spPr>
            <a:xfrm>
              <a:off x="73888" y="4671277"/>
              <a:ext cx="2343911" cy="461665"/>
            </a:xfrm>
            <a:prstGeom prst="rect">
              <a:avLst/>
            </a:prstGeom>
            <a:noFill/>
          </p:spPr>
          <p:txBody>
            <a:bodyPr wrap="none" rtlCol="0">
              <a:spAutoFit/>
            </a:bodyPr>
            <a:lstStyle/>
            <a:p>
              <a:r>
                <a:rPr lang="en-US" sz="2400" dirty="0">
                  <a:solidFill>
                    <a:srgbClr val="0070C0"/>
                  </a:solidFill>
                </a:rPr>
                <a:t>“shallow” model</a:t>
              </a:r>
            </a:p>
          </p:txBody>
        </p:sp>
        <p:sp>
          <p:nvSpPr>
            <p:cNvPr id="22" name="TextBox 21">
              <a:extLst>
                <a:ext uri="{FF2B5EF4-FFF2-40B4-BE49-F238E27FC236}">
                  <a16:creationId xmlns:a16="http://schemas.microsoft.com/office/drawing/2014/main" id="{C2818FC3-CE16-A94B-8C44-E313EA172240}"/>
                </a:ext>
              </a:extLst>
            </p:cNvPr>
            <p:cNvSpPr txBox="1"/>
            <p:nvPr/>
          </p:nvSpPr>
          <p:spPr>
            <a:xfrm>
              <a:off x="10032000" y="4671277"/>
              <a:ext cx="2000869" cy="461665"/>
            </a:xfrm>
            <a:prstGeom prst="rect">
              <a:avLst/>
            </a:prstGeom>
            <a:noFill/>
          </p:spPr>
          <p:txBody>
            <a:bodyPr wrap="none" rtlCol="0">
              <a:spAutoFit/>
            </a:bodyPr>
            <a:lstStyle/>
            <a:p>
              <a:r>
                <a:rPr lang="en-US" sz="2400" dirty="0">
                  <a:solidFill>
                    <a:srgbClr val="0070C0"/>
                  </a:solidFill>
                </a:rPr>
                <a:t>“deep” model</a:t>
              </a:r>
            </a:p>
          </p:txBody>
        </p:sp>
        <p:cxnSp>
          <p:nvCxnSpPr>
            <p:cNvPr id="7" name="Straight Connector 6">
              <a:extLst>
                <a:ext uri="{FF2B5EF4-FFF2-40B4-BE49-F238E27FC236}">
                  <a16:creationId xmlns:a16="http://schemas.microsoft.com/office/drawing/2014/main" id="{1987E404-8EBF-C641-838C-968635A8E73B}"/>
                </a:ext>
              </a:extLst>
            </p:cNvPr>
            <p:cNvCxnSpPr>
              <a:cxnSpLocks/>
            </p:cNvCxnSpPr>
            <p:nvPr/>
          </p:nvCxnSpPr>
          <p:spPr>
            <a:xfrm>
              <a:off x="1319627" y="5229081"/>
              <a:ext cx="145991"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A7220AE6-D9EB-724B-9CCD-2B5186BEC9B7}"/>
                </a:ext>
              </a:extLst>
            </p:cNvPr>
            <p:cNvCxnSpPr>
              <a:cxnSpLocks/>
            </p:cNvCxnSpPr>
            <p:nvPr/>
          </p:nvCxnSpPr>
          <p:spPr>
            <a:xfrm>
              <a:off x="1319626" y="5405338"/>
              <a:ext cx="145991"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31766040-EADF-FC45-82B6-242AC24D0E9B}"/>
                </a:ext>
              </a:extLst>
            </p:cNvPr>
            <p:cNvCxnSpPr>
              <a:cxnSpLocks/>
            </p:cNvCxnSpPr>
            <p:nvPr/>
          </p:nvCxnSpPr>
          <p:spPr>
            <a:xfrm>
              <a:off x="1324890" y="5575770"/>
              <a:ext cx="145991"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7F0EFF9-F857-7746-8857-F267AE3FFDDE}"/>
                </a:ext>
              </a:extLst>
            </p:cNvPr>
            <p:cNvCxnSpPr>
              <a:cxnSpLocks/>
            </p:cNvCxnSpPr>
            <p:nvPr/>
          </p:nvCxnSpPr>
          <p:spPr>
            <a:xfrm>
              <a:off x="1319626" y="5747568"/>
              <a:ext cx="145991"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2A65D2E-CD8C-B143-8C99-208186C0C6E2}"/>
                </a:ext>
              </a:extLst>
            </p:cNvPr>
            <p:cNvCxnSpPr>
              <a:cxnSpLocks/>
            </p:cNvCxnSpPr>
            <p:nvPr/>
          </p:nvCxnSpPr>
          <p:spPr>
            <a:xfrm>
              <a:off x="1319947" y="5917363"/>
              <a:ext cx="145991" cy="0"/>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382E786E-DB7A-8049-B10E-B5BE8C93BF2E}"/>
                </a:ext>
              </a:extLst>
            </p:cNvPr>
            <p:cNvCxnSpPr>
              <a:cxnSpLocks/>
            </p:cNvCxnSpPr>
            <p:nvPr/>
          </p:nvCxnSpPr>
          <p:spPr>
            <a:xfrm>
              <a:off x="1324890" y="6087795"/>
              <a:ext cx="145991" cy="0"/>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0966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ABE7475-905A-A743-B25E-DBBA77EC9F4C}"/>
              </a:ext>
            </a:extLst>
          </p:cNvPr>
          <p:cNvSpPr txBox="1"/>
          <p:nvPr/>
        </p:nvSpPr>
        <p:spPr>
          <a:xfrm>
            <a:off x="5999194" y="5841044"/>
            <a:ext cx="2789546" cy="461665"/>
          </a:xfrm>
          <a:prstGeom prst="rect">
            <a:avLst/>
          </a:prstGeom>
          <a:noFill/>
        </p:spPr>
        <p:txBody>
          <a:bodyPr wrap="none" rtlCol="0">
            <a:spAutoFit/>
          </a:bodyPr>
          <a:lstStyle/>
          <a:p>
            <a:r>
              <a:rPr lang="en-US" sz="2400" i="1" dirty="0">
                <a:solidFill>
                  <a:srgbClr val="7030A0"/>
                </a:solidFill>
              </a:rPr>
              <a:t>“deep learning era”</a:t>
            </a:r>
          </a:p>
        </p:txBody>
      </p:sp>
      <p:sp>
        <p:nvSpPr>
          <p:cNvPr id="2" name="Title 1">
            <a:extLst>
              <a:ext uri="{FF2B5EF4-FFF2-40B4-BE49-F238E27FC236}">
                <a16:creationId xmlns:a16="http://schemas.microsoft.com/office/drawing/2014/main" id="{8F3C4C72-4C26-C643-BC37-5C833F8E99C0}"/>
              </a:ext>
            </a:extLst>
          </p:cNvPr>
          <p:cNvSpPr>
            <a:spLocks noGrp="1"/>
          </p:cNvSpPr>
          <p:nvPr>
            <p:ph type="title"/>
          </p:nvPr>
        </p:nvSpPr>
        <p:spPr>
          <a:xfrm>
            <a:off x="463826" y="410368"/>
            <a:ext cx="11264348" cy="1584276"/>
          </a:xfrm>
        </p:spPr>
        <p:txBody>
          <a:bodyPr>
            <a:normAutofit/>
          </a:bodyPr>
          <a:lstStyle/>
          <a:p>
            <a:r>
              <a:rPr lang="en-US" dirty="0"/>
              <a:t>Differentially private deep learning </a:t>
            </a:r>
            <a:br>
              <a:rPr lang="en-US" dirty="0"/>
            </a:br>
            <a:r>
              <a:rPr lang="en-US" dirty="0">
                <a:solidFill>
                  <a:srgbClr val="7030A0"/>
                </a:solidFill>
              </a:rPr>
              <a:t>lowers accuracy significantly.</a:t>
            </a:r>
          </a:p>
        </p:txBody>
      </p:sp>
      <p:sp>
        <p:nvSpPr>
          <p:cNvPr id="4" name="Slide Number Placeholder 3">
            <a:extLst>
              <a:ext uri="{FF2B5EF4-FFF2-40B4-BE49-F238E27FC236}">
                <a16:creationId xmlns:a16="http://schemas.microsoft.com/office/drawing/2014/main" id="{1FC39A3E-835A-954C-A4BD-DCA802FC221D}"/>
              </a:ext>
            </a:extLst>
          </p:cNvPr>
          <p:cNvSpPr>
            <a:spLocks noGrp="1"/>
          </p:cNvSpPr>
          <p:nvPr>
            <p:ph type="sldNum" sz="quarter" idx="12"/>
          </p:nvPr>
        </p:nvSpPr>
        <p:spPr/>
        <p:txBody>
          <a:bodyPr/>
          <a:lstStyle/>
          <a:p>
            <a:fld id="{BBDB7499-F370-8348-83C5-507685BB046D}" type="slidenum">
              <a:rPr lang="en-US" smtClean="0"/>
              <a:pPr/>
              <a:t>73</a:t>
            </a:fld>
            <a:endParaRPr lang="en-US" sz="1600" dirty="0"/>
          </a:p>
        </p:txBody>
      </p:sp>
      <p:pic>
        <p:nvPicPr>
          <p:cNvPr id="6" name="Picture 5">
            <a:extLst>
              <a:ext uri="{FF2B5EF4-FFF2-40B4-BE49-F238E27FC236}">
                <a16:creationId xmlns:a16="http://schemas.microsoft.com/office/drawing/2014/main" id="{B2E563BA-2088-6841-B82E-48A8473F036A}"/>
              </a:ext>
            </a:extLst>
          </p:cNvPr>
          <p:cNvPicPr>
            <a:picLocks noChangeAspect="1"/>
          </p:cNvPicPr>
          <p:nvPr/>
        </p:nvPicPr>
        <p:blipFill>
          <a:blip r:embed="rId3"/>
          <a:stretch>
            <a:fillRect/>
          </a:stretch>
        </p:blipFill>
        <p:spPr>
          <a:xfrm>
            <a:off x="2160000" y="1869045"/>
            <a:ext cx="7782500" cy="3960000"/>
          </a:xfrm>
          <a:prstGeom prst="rect">
            <a:avLst/>
          </a:prstGeom>
        </p:spPr>
      </p:pic>
      <p:cxnSp>
        <p:nvCxnSpPr>
          <p:cNvPr id="7" name="Straight Connector 6">
            <a:extLst>
              <a:ext uri="{FF2B5EF4-FFF2-40B4-BE49-F238E27FC236}">
                <a16:creationId xmlns:a16="http://schemas.microsoft.com/office/drawing/2014/main" id="{4033D0FE-E3BE-A245-A0D1-65F1E893F58D}"/>
              </a:ext>
            </a:extLst>
          </p:cNvPr>
          <p:cNvCxnSpPr>
            <a:cxnSpLocks/>
          </p:cNvCxnSpPr>
          <p:nvPr/>
        </p:nvCxnSpPr>
        <p:spPr>
          <a:xfrm flipV="1">
            <a:off x="5061857" y="5829045"/>
            <a:ext cx="4520293" cy="11999"/>
          </a:xfrm>
          <a:prstGeom prst="line">
            <a:avLst/>
          </a:prstGeom>
          <a:ln w="44450">
            <a:solidFill>
              <a:srgbClr val="7030A0"/>
            </a:solidFill>
            <a:prstDash val="solid"/>
            <a:headEnd type="oval" w="med" len="med"/>
            <a:tailEnd type="triangl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55058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AB843D2-0B86-214E-A5D9-C579DFE51968}"/>
              </a:ext>
            </a:extLst>
          </p:cNvPr>
          <p:cNvPicPr>
            <a:picLocks noChangeAspect="1"/>
          </p:cNvPicPr>
          <p:nvPr/>
        </p:nvPicPr>
        <p:blipFill>
          <a:blip r:embed="rId3"/>
          <a:stretch>
            <a:fillRect/>
          </a:stretch>
        </p:blipFill>
        <p:spPr>
          <a:xfrm>
            <a:off x="2160000" y="1869045"/>
            <a:ext cx="7782500" cy="3960000"/>
          </a:xfrm>
          <a:prstGeom prst="rect">
            <a:avLst/>
          </a:prstGeom>
        </p:spPr>
      </p:pic>
      <p:sp>
        <p:nvSpPr>
          <p:cNvPr id="18" name="TextBox 17">
            <a:extLst>
              <a:ext uri="{FF2B5EF4-FFF2-40B4-BE49-F238E27FC236}">
                <a16:creationId xmlns:a16="http://schemas.microsoft.com/office/drawing/2014/main" id="{365FEE23-164D-004F-953F-915ACF83A383}"/>
              </a:ext>
            </a:extLst>
          </p:cNvPr>
          <p:cNvSpPr txBox="1"/>
          <p:nvPr/>
        </p:nvSpPr>
        <p:spPr>
          <a:xfrm>
            <a:off x="5999194" y="5841044"/>
            <a:ext cx="2789546" cy="461665"/>
          </a:xfrm>
          <a:prstGeom prst="rect">
            <a:avLst/>
          </a:prstGeom>
          <a:noFill/>
        </p:spPr>
        <p:txBody>
          <a:bodyPr wrap="none" rtlCol="0">
            <a:spAutoFit/>
          </a:bodyPr>
          <a:lstStyle/>
          <a:p>
            <a:r>
              <a:rPr lang="en-US" sz="2400" i="1" dirty="0">
                <a:solidFill>
                  <a:srgbClr val="7030A0"/>
                </a:solidFill>
              </a:rPr>
              <a:t>“deep learning era”</a:t>
            </a:r>
          </a:p>
        </p:txBody>
      </p:sp>
      <p:cxnSp>
        <p:nvCxnSpPr>
          <p:cNvPr id="3" name="Straight Connector 2">
            <a:extLst>
              <a:ext uri="{FF2B5EF4-FFF2-40B4-BE49-F238E27FC236}">
                <a16:creationId xmlns:a16="http://schemas.microsoft.com/office/drawing/2014/main" id="{A83465BC-AFF8-F042-A9E6-8421B04111A8}"/>
              </a:ext>
            </a:extLst>
          </p:cNvPr>
          <p:cNvCxnSpPr>
            <a:cxnSpLocks/>
          </p:cNvCxnSpPr>
          <p:nvPr/>
        </p:nvCxnSpPr>
        <p:spPr>
          <a:xfrm>
            <a:off x="3706168" y="3655380"/>
            <a:ext cx="6050297" cy="0"/>
          </a:xfrm>
          <a:prstGeom prst="line">
            <a:avLst/>
          </a:prstGeom>
          <a:ln w="3810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1FC39A3E-835A-954C-A4BD-DCA802FC221D}"/>
              </a:ext>
            </a:extLst>
          </p:cNvPr>
          <p:cNvSpPr>
            <a:spLocks noGrp="1"/>
          </p:cNvSpPr>
          <p:nvPr>
            <p:ph type="sldNum" sz="quarter" idx="12"/>
          </p:nvPr>
        </p:nvSpPr>
        <p:spPr/>
        <p:txBody>
          <a:bodyPr/>
          <a:lstStyle/>
          <a:p>
            <a:fld id="{BBDB7499-F370-8348-83C5-507685BB046D}" type="slidenum">
              <a:rPr lang="en-US" smtClean="0"/>
              <a:pPr/>
              <a:t>74</a:t>
            </a:fld>
            <a:endParaRPr lang="en-US" sz="1600" dirty="0"/>
          </a:p>
        </p:txBody>
      </p:sp>
      <p:sp>
        <p:nvSpPr>
          <p:cNvPr id="10" name="Oval 9">
            <a:extLst>
              <a:ext uri="{FF2B5EF4-FFF2-40B4-BE49-F238E27FC236}">
                <a16:creationId xmlns:a16="http://schemas.microsoft.com/office/drawing/2014/main" id="{D6A4ADD5-F2AB-E844-9203-CBE22A799BA3}"/>
              </a:ext>
            </a:extLst>
          </p:cNvPr>
          <p:cNvSpPr/>
          <p:nvPr/>
        </p:nvSpPr>
        <p:spPr>
          <a:xfrm>
            <a:off x="3562183" y="2625814"/>
            <a:ext cx="1807440" cy="1361109"/>
          </a:xfrm>
          <a:prstGeom prst="ellipse">
            <a:avLst/>
          </a:prstGeom>
          <a:solidFill>
            <a:srgbClr val="92D050">
              <a:alpha val="46000"/>
            </a:srgbClr>
          </a:solid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sz="2400"/>
          </a:p>
        </p:txBody>
      </p:sp>
      <p:sp>
        <p:nvSpPr>
          <p:cNvPr id="12" name="Up-Down Arrow 11">
            <a:extLst>
              <a:ext uri="{FF2B5EF4-FFF2-40B4-BE49-F238E27FC236}">
                <a16:creationId xmlns:a16="http://schemas.microsoft.com/office/drawing/2014/main" id="{7A9B1C53-1563-5346-AC8F-A0D7EC46AE3C}"/>
              </a:ext>
            </a:extLst>
          </p:cNvPr>
          <p:cNvSpPr/>
          <p:nvPr/>
        </p:nvSpPr>
        <p:spPr>
          <a:xfrm>
            <a:off x="8872255" y="2289325"/>
            <a:ext cx="468976" cy="1510727"/>
          </a:xfrm>
          <a:prstGeom prst="upDownArrow">
            <a:avLst>
              <a:gd name="adj1" fmla="val 20650"/>
              <a:gd name="adj2" fmla="val 52096"/>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en-US" sz="2400"/>
          </a:p>
        </p:txBody>
      </p:sp>
      <p:sp>
        <p:nvSpPr>
          <p:cNvPr id="5" name="Title 4">
            <a:extLst>
              <a:ext uri="{FF2B5EF4-FFF2-40B4-BE49-F238E27FC236}">
                <a16:creationId xmlns:a16="http://schemas.microsoft.com/office/drawing/2014/main" id="{A0DC5586-4AFB-4848-8C8B-2BA40126A2A4}"/>
              </a:ext>
            </a:extLst>
          </p:cNvPr>
          <p:cNvSpPr>
            <a:spLocks noGrp="1"/>
          </p:cNvSpPr>
          <p:nvPr>
            <p:ph type="title"/>
          </p:nvPr>
        </p:nvSpPr>
        <p:spPr>
          <a:xfrm>
            <a:off x="463826" y="410368"/>
            <a:ext cx="11264348" cy="1584276"/>
          </a:xfrm>
        </p:spPr>
        <p:txBody>
          <a:bodyPr>
            <a:normAutofit/>
          </a:bodyPr>
          <a:lstStyle/>
          <a:p>
            <a:r>
              <a:rPr lang="en-US" dirty="0"/>
              <a:t>Differentially private deep learning </a:t>
            </a:r>
            <a:br>
              <a:rPr lang="en-US" dirty="0"/>
            </a:br>
            <a:r>
              <a:rPr lang="en-US" dirty="0">
                <a:solidFill>
                  <a:srgbClr val="7030A0"/>
                </a:solidFill>
              </a:rPr>
              <a:t>lowers accuracy significantly.</a:t>
            </a:r>
            <a:endParaRPr lang="en-US" sz="4000" dirty="0"/>
          </a:p>
        </p:txBody>
      </p:sp>
      <p:sp>
        <p:nvSpPr>
          <p:cNvPr id="6" name="Rounded Rectangle 5">
            <a:extLst>
              <a:ext uri="{FF2B5EF4-FFF2-40B4-BE49-F238E27FC236}">
                <a16:creationId xmlns:a16="http://schemas.microsoft.com/office/drawing/2014/main" id="{337802F9-C1CA-944A-A646-230BA7683A31}"/>
              </a:ext>
            </a:extLst>
          </p:cNvPr>
          <p:cNvSpPr/>
          <p:nvPr/>
        </p:nvSpPr>
        <p:spPr>
          <a:xfrm>
            <a:off x="9335655" y="2134025"/>
            <a:ext cx="2517569" cy="1246850"/>
          </a:xfrm>
          <a:prstGeom prst="roundRect">
            <a:avLst/>
          </a:prstGeom>
          <a:solidFill>
            <a:schemeClr val="accent5">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i="1" dirty="0">
                <a:solidFill>
                  <a:schemeClr val="accent6"/>
                </a:solidFill>
              </a:rPr>
              <a:t>−40% accuracy!</a:t>
            </a:r>
          </a:p>
          <a:p>
            <a:pPr algn="ctr"/>
            <a:r>
              <a:rPr lang="en-US" sz="2400" i="1" dirty="0">
                <a:solidFill>
                  <a:schemeClr val="accent6"/>
                </a:solidFill>
              </a:rPr>
              <a:t>worse than pre-deep learning</a:t>
            </a:r>
          </a:p>
        </p:txBody>
      </p:sp>
      <p:cxnSp>
        <p:nvCxnSpPr>
          <p:cNvPr id="13" name="Straight Connector 12">
            <a:extLst>
              <a:ext uri="{FF2B5EF4-FFF2-40B4-BE49-F238E27FC236}">
                <a16:creationId xmlns:a16="http://schemas.microsoft.com/office/drawing/2014/main" id="{E1BA14D2-FC87-474D-8FBE-4016C2373626}"/>
              </a:ext>
            </a:extLst>
          </p:cNvPr>
          <p:cNvCxnSpPr>
            <a:cxnSpLocks/>
          </p:cNvCxnSpPr>
          <p:nvPr/>
        </p:nvCxnSpPr>
        <p:spPr>
          <a:xfrm flipV="1">
            <a:off x="5061857" y="5829045"/>
            <a:ext cx="4520293" cy="11999"/>
          </a:xfrm>
          <a:prstGeom prst="line">
            <a:avLst/>
          </a:prstGeom>
          <a:ln w="44450">
            <a:solidFill>
              <a:srgbClr val="7030A0"/>
            </a:solidFill>
            <a:prstDash val="solid"/>
            <a:headEnd type="oval" w="med" len="med"/>
            <a:tailEnd type="triangl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933363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8981CC-AAAD-934D-BE80-DEBC7BBA9728}"/>
              </a:ext>
            </a:extLst>
          </p:cNvPr>
          <p:cNvPicPr>
            <a:picLocks noChangeAspect="1"/>
          </p:cNvPicPr>
          <p:nvPr/>
        </p:nvPicPr>
        <p:blipFill>
          <a:blip r:embed="rId3"/>
          <a:stretch>
            <a:fillRect/>
          </a:stretch>
        </p:blipFill>
        <p:spPr>
          <a:xfrm>
            <a:off x="2160000" y="1869045"/>
            <a:ext cx="7782500" cy="3960000"/>
          </a:xfrm>
          <a:prstGeom prst="rect">
            <a:avLst/>
          </a:prstGeom>
        </p:spPr>
      </p:pic>
      <p:sp>
        <p:nvSpPr>
          <p:cNvPr id="2" name="Title 1">
            <a:extLst>
              <a:ext uri="{FF2B5EF4-FFF2-40B4-BE49-F238E27FC236}">
                <a16:creationId xmlns:a16="http://schemas.microsoft.com/office/drawing/2014/main" id="{8F3C4C72-4C26-C643-BC37-5C833F8E99C0}"/>
              </a:ext>
            </a:extLst>
          </p:cNvPr>
          <p:cNvSpPr>
            <a:spLocks noGrp="1"/>
          </p:cNvSpPr>
          <p:nvPr>
            <p:ph type="title"/>
          </p:nvPr>
        </p:nvSpPr>
        <p:spPr>
          <a:xfrm>
            <a:off x="463826" y="410368"/>
            <a:ext cx="11264348" cy="1635426"/>
          </a:xfrm>
        </p:spPr>
        <p:txBody>
          <a:bodyPr>
            <a:normAutofit/>
          </a:bodyPr>
          <a:lstStyle/>
          <a:p>
            <a:r>
              <a:rPr lang="en-US" dirty="0"/>
              <a:t>Differential privacy </a:t>
            </a:r>
            <a:r>
              <a:rPr lang="en-US" i="1" dirty="0">
                <a:solidFill>
                  <a:srgbClr val="7030A0"/>
                </a:solidFill>
              </a:rPr>
              <a:t>without deep learning </a:t>
            </a:r>
            <a:r>
              <a:rPr lang="en-US" dirty="0"/>
              <a:t>improves accuracy.</a:t>
            </a:r>
            <a:endParaRPr lang="en-US" sz="2000" dirty="0"/>
          </a:p>
        </p:txBody>
      </p:sp>
      <p:sp>
        <p:nvSpPr>
          <p:cNvPr id="4" name="Slide Number Placeholder 3">
            <a:extLst>
              <a:ext uri="{FF2B5EF4-FFF2-40B4-BE49-F238E27FC236}">
                <a16:creationId xmlns:a16="http://schemas.microsoft.com/office/drawing/2014/main" id="{1FC39A3E-835A-954C-A4BD-DCA802FC221D}"/>
              </a:ext>
            </a:extLst>
          </p:cNvPr>
          <p:cNvSpPr>
            <a:spLocks noGrp="1"/>
          </p:cNvSpPr>
          <p:nvPr>
            <p:ph type="sldNum" sz="quarter" idx="12"/>
          </p:nvPr>
        </p:nvSpPr>
        <p:spPr/>
        <p:txBody>
          <a:bodyPr/>
          <a:lstStyle/>
          <a:p>
            <a:fld id="{BBDB7499-F370-8348-83C5-507685BB046D}" type="slidenum">
              <a:rPr lang="en-US" smtClean="0"/>
              <a:pPr/>
              <a:t>75</a:t>
            </a:fld>
            <a:endParaRPr lang="en-US" sz="1600" dirty="0"/>
          </a:p>
        </p:txBody>
      </p:sp>
      <p:sp>
        <p:nvSpPr>
          <p:cNvPr id="23" name="Rounded Rectangle 22">
            <a:extLst>
              <a:ext uri="{FF2B5EF4-FFF2-40B4-BE49-F238E27FC236}">
                <a16:creationId xmlns:a16="http://schemas.microsoft.com/office/drawing/2014/main" id="{2864201E-332B-0F42-B81D-CFAE9171596C}"/>
              </a:ext>
            </a:extLst>
          </p:cNvPr>
          <p:cNvSpPr/>
          <p:nvPr/>
        </p:nvSpPr>
        <p:spPr>
          <a:xfrm>
            <a:off x="7528560" y="2537140"/>
            <a:ext cx="4307629" cy="609062"/>
          </a:xfrm>
          <a:prstGeom prst="roundRect">
            <a:avLst/>
          </a:prstGeom>
          <a:solidFill>
            <a:schemeClr val="accent5">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2400" b="1" i="1" dirty="0">
                <a:solidFill>
                  <a:srgbClr val="008001"/>
                </a:solidFill>
              </a:rPr>
              <a:t>our work: no deep learning!</a:t>
            </a:r>
          </a:p>
        </p:txBody>
      </p:sp>
      <p:sp>
        <p:nvSpPr>
          <p:cNvPr id="27" name="TextBox 26">
            <a:extLst>
              <a:ext uri="{FF2B5EF4-FFF2-40B4-BE49-F238E27FC236}">
                <a16:creationId xmlns:a16="http://schemas.microsoft.com/office/drawing/2014/main" id="{12841E8A-8BD7-4643-AD86-8EBE8856F320}"/>
              </a:ext>
            </a:extLst>
          </p:cNvPr>
          <p:cNvSpPr txBox="1"/>
          <p:nvPr/>
        </p:nvSpPr>
        <p:spPr>
          <a:xfrm>
            <a:off x="5999194" y="5841044"/>
            <a:ext cx="2789546" cy="461665"/>
          </a:xfrm>
          <a:prstGeom prst="rect">
            <a:avLst/>
          </a:prstGeom>
          <a:noFill/>
        </p:spPr>
        <p:txBody>
          <a:bodyPr wrap="none" rtlCol="0">
            <a:spAutoFit/>
          </a:bodyPr>
          <a:lstStyle/>
          <a:p>
            <a:r>
              <a:rPr lang="en-US" sz="2400" i="1" dirty="0">
                <a:solidFill>
                  <a:srgbClr val="7030A0"/>
                </a:solidFill>
              </a:rPr>
              <a:t>“deep learning era”</a:t>
            </a:r>
          </a:p>
        </p:txBody>
      </p:sp>
      <p:cxnSp>
        <p:nvCxnSpPr>
          <p:cNvPr id="9" name="Straight Connector 8">
            <a:extLst>
              <a:ext uri="{FF2B5EF4-FFF2-40B4-BE49-F238E27FC236}">
                <a16:creationId xmlns:a16="http://schemas.microsoft.com/office/drawing/2014/main" id="{5D3153CF-0DDD-E44E-B080-055A54033B32}"/>
              </a:ext>
            </a:extLst>
          </p:cNvPr>
          <p:cNvCxnSpPr>
            <a:cxnSpLocks/>
          </p:cNvCxnSpPr>
          <p:nvPr/>
        </p:nvCxnSpPr>
        <p:spPr>
          <a:xfrm>
            <a:off x="3706168" y="3655380"/>
            <a:ext cx="6050297" cy="0"/>
          </a:xfrm>
          <a:prstGeom prst="line">
            <a:avLst/>
          </a:prstGeom>
          <a:ln w="3810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9C71E0D-1E2D-934A-8388-7B4E734B9178}"/>
              </a:ext>
            </a:extLst>
          </p:cNvPr>
          <p:cNvSpPr txBox="1"/>
          <p:nvPr/>
        </p:nvSpPr>
        <p:spPr>
          <a:xfrm>
            <a:off x="463826" y="6356350"/>
            <a:ext cx="7579960" cy="369332"/>
          </a:xfrm>
          <a:prstGeom prst="rect">
            <a:avLst/>
          </a:prstGeom>
          <a:noFill/>
        </p:spPr>
        <p:txBody>
          <a:bodyPr wrap="none" rtlCol="0">
            <a:spAutoFit/>
          </a:bodyPr>
          <a:lstStyle/>
          <a:p>
            <a:r>
              <a:rPr lang="en-US" dirty="0">
                <a:solidFill>
                  <a:schemeClr val="bg1">
                    <a:lumMod val="50000"/>
                  </a:schemeClr>
                </a:solidFill>
              </a:rPr>
              <a:t>“</a:t>
            </a:r>
            <a:r>
              <a:rPr lang="en-US" i="1" dirty="0">
                <a:solidFill>
                  <a:schemeClr val="bg1">
                    <a:lumMod val="50000"/>
                  </a:schemeClr>
                </a:solidFill>
              </a:rPr>
              <a:t>Differentially private learning needs better features</a:t>
            </a:r>
            <a:r>
              <a:rPr lang="en-US" dirty="0">
                <a:solidFill>
                  <a:schemeClr val="bg1">
                    <a:lumMod val="50000"/>
                  </a:schemeClr>
                </a:solidFill>
              </a:rPr>
              <a:t>”, ICLR 2021 </a:t>
            </a:r>
            <a:r>
              <a:rPr lang="en-US" i="1" dirty="0">
                <a:solidFill>
                  <a:schemeClr val="bg1">
                    <a:lumMod val="50000"/>
                  </a:schemeClr>
                </a:solidFill>
              </a:rPr>
              <a:t>spotlight</a:t>
            </a:r>
          </a:p>
        </p:txBody>
      </p:sp>
      <p:cxnSp>
        <p:nvCxnSpPr>
          <p:cNvPr id="12" name="Straight Connector 11">
            <a:extLst>
              <a:ext uri="{FF2B5EF4-FFF2-40B4-BE49-F238E27FC236}">
                <a16:creationId xmlns:a16="http://schemas.microsoft.com/office/drawing/2014/main" id="{58F7AC85-28B9-5545-AF99-603A90FDB7D7}"/>
              </a:ext>
            </a:extLst>
          </p:cNvPr>
          <p:cNvCxnSpPr>
            <a:cxnSpLocks/>
          </p:cNvCxnSpPr>
          <p:nvPr/>
        </p:nvCxnSpPr>
        <p:spPr>
          <a:xfrm flipV="1">
            <a:off x="5061857" y="5829045"/>
            <a:ext cx="4520293" cy="11999"/>
          </a:xfrm>
          <a:prstGeom prst="line">
            <a:avLst/>
          </a:prstGeom>
          <a:ln w="44450">
            <a:solidFill>
              <a:srgbClr val="7030A0"/>
            </a:solidFill>
            <a:prstDash val="solid"/>
            <a:headEnd type="oval" w="med" len="med"/>
            <a:tailEnd type="triangl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818207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E968-C7D9-D04E-92EC-371D93B33621}"/>
              </a:ext>
            </a:extLst>
          </p:cNvPr>
          <p:cNvSpPr>
            <a:spLocks noGrp="1"/>
          </p:cNvSpPr>
          <p:nvPr>
            <p:ph type="title"/>
          </p:nvPr>
        </p:nvSpPr>
        <p:spPr>
          <a:xfrm>
            <a:off x="463826" y="410368"/>
            <a:ext cx="11264348" cy="1883285"/>
          </a:xfrm>
        </p:spPr>
        <p:txBody>
          <a:bodyPr>
            <a:normAutofit fontScale="90000"/>
          </a:bodyPr>
          <a:lstStyle/>
          <a:p>
            <a:r>
              <a:rPr lang="en-US" sz="4900" dirty="0">
                <a:solidFill>
                  <a:srgbClr val="7030A0"/>
                </a:solidFill>
              </a:rPr>
              <a:t>Privacy-free features </a:t>
            </a:r>
            <a:r>
              <a:rPr lang="en-US" sz="4900" dirty="0"/>
              <a:t>from</a:t>
            </a:r>
            <a:r>
              <a:rPr lang="en-US" sz="4900" dirty="0">
                <a:solidFill>
                  <a:srgbClr val="7030A0"/>
                </a:solidFill>
              </a:rPr>
              <a:t> </a:t>
            </a:r>
            <a:r>
              <a:rPr lang="en-US" sz="4900" dirty="0"/>
              <a:t>“old-school” image recognition.</a:t>
            </a:r>
            <a:br>
              <a:rPr lang="en-US" sz="4900" dirty="0"/>
            </a:br>
            <a:br>
              <a:rPr lang="en-US" sz="1100" dirty="0"/>
            </a:br>
            <a:r>
              <a:rPr lang="en-US" sz="2200" dirty="0">
                <a:solidFill>
                  <a:schemeClr val="bg1">
                    <a:lumMod val="50000"/>
                  </a:schemeClr>
                </a:solidFill>
              </a:rPr>
              <a:t>SIFT [Lowe ‘99, ‘04],  HOG [</a:t>
            </a:r>
            <a:r>
              <a:rPr lang="en-US" sz="2200" dirty="0" err="1">
                <a:solidFill>
                  <a:schemeClr val="bg1">
                    <a:lumMod val="50000"/>
                  </a:schemeClr>
                </a:solidFill>
              </a:rPr>
              <a:t>Dalal</a:t>
            </a:r>
            <a:r>
              <a:rPr lang="en-US" sz="2200" dirty="0">
                <a:solidFill>
                  <a:schemeClr val="bg1">
                    <a:lumMod val="50000"/>
                  </a:schemeClr>
                </a:solidFill>
              </a:rPr>
              <a:t> &amp; </a:t>
            </a:r>
            <a:r>
              <a:rPr lang="en-US" sz="2200" dirty="0" err="1">
                <a:solidFill>
                  <a:schemeClr val="bg1">
                    <a:lumMod val="50000"/>
                  </a:schemeClr>
                </a:solidFill>
              </a:rPr>
              <a:t>Triggs</a:t>
            </a:r>
            <a:r>
              <a:rPr lang="en-US" sz="2200" dirty="0">
                <a:solidFill>
                  <a:schemeClr val="bg1">
                    <a:lumMod val="50000"/>
                  </a:schemeClr>
                </a:solidFill>
              </a:rPr>
              <a:t> ‘05], SURF [Bay et al. ‘06], ORB [</a:t>
            </a:r>
            <a:r>
              <a:rPr lang="en-US" sz="2200" dirty="0" err="1">
                <a:solidFill>
                  <a:schemeClr val="bg1">
                    <a:lumMod val="50000"/>
                  </a:schemeClr>
                </a:solidFill>
              </a:rPr>
              <a:t>Rublee</a:t>
            </a:r>
            <a:r>
              <a:rPr lang="en-US" sz="2200" dirty="0">
                <a:solidFill>
                  <a:schemeClr val="bg1">
                    <a:lumMod val="50000"/>
                  </a:schemeClr>
                </a:solidFill>
              </a:rPr>
              <a:t> et al. ‘11], ...</a:t>
            </a:r>
            <a:br>
              <a:rPr lang="en-US" sz="2200" dirty="0">
                <a:solidFill>
                  <a:schemeClr val="bg1">
                    <a:lumMod val="50000"/>
                  </a:schemeClr>
                </a:solidFill>
              </a:rPr>
            </a:br>
            <a:r>
              <a:rPr lang="en-US" sz="2200" dirty="0">
                <a:solidFill>
                  <a:schemeClr val="bg1">
                    <a:lumMod val="50000"/>
                  </a:schemeClr>
                </a:solidFill>
              </a:rPr>
              <a:t>Scattering transforms: [Bruna &amp; </a:t>
            </a:r>
            <a:r>
              <a:rPr lang="en-US" sz="2200" dirty="0" err="1">
                <a:solidFill>
                  <a:schemeClr val="bg1">
                    <a:lumMod val="50000"/>
                  </a:schemeClr>
                </a:solidFill>
              </a:rPr>
              <a:t>Mallat</a:t>
            </a:r>
            <a:r>
              <a:rPr lang="en-US" sz="2200" dirty="0">
                <a:solidFill>
                  <a:schemeClr val="bg1">
                    <a:lumMod val="50000"/>
                  </a:schemeClr>
                </a:solidFill>
              </a:rPr>
              <a:t> ‘11], [</a:t>
            </a:r>
            <a:r>
              <a:rPr lang="en-US" sz="2200" dirty="0" err="1">
                <a:solidFill>
                  <a:schemeClr val="bg1">
                    <a:lumMod val="50000"/>
                  </a:schemeClr>
                </a:solidFill>
              </a:rPr>
              <a:t>Oyallon</a:t>
            </a:r>
            <a:r>
              <a:rPr lang="en-US" sz="2200" dirty="0">
                <a:solidFill>
                  <a:schemeClr val="bg1">
                    <a:lumMod val="50000"/>
                  </a:schemeClr>
                </a:solidFill>
              </a:rPr>
              <a:t> &amp; </a:t>
            </a:r>
            <a:r>
              <a:rPr lang="en-US" sz="2200" dirty="0" err="1">
                <a:solidFill>
                  <a:schemeClr val="bg1">
                    <a:lumMod val="50000"/>
                  </a:schemeClr>
                </a:solidFill>
              </a:rPr>
              <a:t>Mallat</a:t>
            </a:r>
            <a:r>
              <a:rPr lang="en-US" sz="2200" dirty="0">
                <a:solidFill>
                  <a:schemeClr val="bg1">
                    <a:lumMod val="50000"/>
                  </a:schemeClr>
                </a:solidFill>
              </a:rPr>
              <a:t> ‘14], ...</a:t>
            </a:r>
            <a:endParaRPr lang="en-US" sz="2200" dirty="0"/>
          </a:p>
        </p:txBody>
      </p:sp>
      <p:sp>
        <p:nvSpPr>
          <p:cNvPr id="4" name="Slide Number Placeholder 3">
            <a:extLst>
              <a:ext uri="{FF2B5EF4-FFF2-40B4-BE49-F238E27FC236}">
                <a16:creationId xmlns:a16="http://schemas.microsoft.com/office/drawing/2014/main" id="{876F3E09-7ED4-7D48-AE14-1D42E14F29A9}"/>
              </a:ext>
            </a:extLst>
          </p:cNvPr>
          <p:cNvSpPr>
            <a:spLocks noGrp="1"/>
          </p:cNvSpPr>
          <p:nvPr>
            <p:ph type="sldNum" sz="quarter" idx="12"/>
          </p:nvPr>
        </p:nvSpPr>
        <p:spPr/>
        <p:txBody>
          <a:bodyPr/>
          <a:lstStyle/>
          <a:p>
            <a:fld id="{BBDB7499-F370-8348-83C5-507685BB046D}" type="slidenum">
              <a:rPr lang="en-US" smtClean="0"/>
              <a:pPr/>
              <a:t>76</a:t>
            </a:fld>
            <a:endParaRPr lang="en-US" sz="1600" dirty="0"/>
          </a:p>
        </p:txBody>
      </p:sp>
      <p:sp>
        <p:nvSpPr>
          <p:cNvPr id="5" name="Up Arrow 4">
            <a:extLst>
              <a:ext uri="{FF2B5EF4-FFF2-40B4-BE49-F238E27FC236}">
                <a16:creationId xmlns:a16="http://schemas.microsoft.com/office/drawing/2014/main" id="{522FA131-1B73-A447-A559-DB1DB99A932E}"/>
              </a:ext>
            </a:extLst>
          </p:cNvPr>
          <p:cNvSpPr/>
          <p:nvPr/>
        </p:nvSpPr>
        <p:spPr>
          <a:xfrm rot="19056157">
            <a:off x="6080201" y="5357547"/>
            <a:ext cx="465855" cy="544970"/>
          </a:xfrm>
          <a:prstGeom prst="up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9983AA97-A583-E043-9C6E-206B187C96F4}"/>
              </a:ext>
            </a:extLst>
          </p:cNvPr>
          <p:cNvSpPr txBox="1"/>
          <p:nvPr/>
        </p:nvSpPr>
        <p:spPr>
          <a:xfrm>
            <a:off x="6552506" y="5482998"/>
            <a:ext cx="4003160" cy="1200329"/>
          </a:xfrm>
          <a:prstGeom prst="rect">
            <a:avLst/>
          </a:prstGeom>
          <a:noFill/>
        </p:spPr>
        <p:txBody>
          <a:bodyPr wrap="square" rtlCol="0">
            <a:spAutoFit/>
          </a:bodyPr>
          <a:lstStyle/>
          <a:p>
            <a:pPr algn="ctr"/>
            <a:r>
              <a:rPr lang="en-US" sz="2400" dirty="0">
                <a:solidFill>
                  <a:srgbClr val="0070C0"/>
                </a:solidFill>
              </a:rPr>
              <a:t>captures some </a:t>
            </a:r>
            <a:r>
              <a:rPr lang="en-US" sz="2400" i="1" dirty="0">
                <a:solidFill>
                  <a:srgbClr val="0070C0"/>
                </a:solidFill>
              </a:rPr>
              <a:t>prior</a:t>
            </a:r>
            <a:r>
              <a:rPr lang="en-US" sz="2400" dirty="0">
                <a:solidFill>
                  <a:srgbClr val="0070C0"/>
                </a:solidFill>
              </a:rPr>
              <a:t> about the domain: e.g., invariance under rotation &amp; scaling</a:t>
            </a:r>
          </a:p>
        </p:txBody>
      </p:sp>
      <p:sp>
        <p:nvSpPr>
          <p:cNvPr id="8" name="Rectangle 7">
            <a:extLst>
              <a:ext uri="{FF2B5EF4-FFF2-40B4-BE49-F238E27FC236}">
                <a16:creationId xmlns:a16="http://schemas.microsoft.com/office/drawing/2014/main" id="{E9424F29-A100-A54F-9250-759872B4F481}"/>
              </a:ext>
            </a:extLst>
          </p:cNvPr>
          <p:cNvSpPr/>
          <p:nvPr/>
        </p:nvSpPr>
        <p:spPr>
          <a:xfrm>
            <a:off x="2653926" y="4454042"/>
            <a:ext cx="4769905" cy="830997"/>
          </a:xfrm>
          <a:prstGeom prst="rect">
            <a:avLst/>
          </a:prstGeom>
        </p:spPr>
        <p:txBody>
          <a:bodyPr wrap="square">
            <a:spAutoFit/>
          </a:bodyPr>
          <a:lstStyle/>
          <a:p>
            <a:pPr algn="ctr"/>
            <a:r>
              <a:rPr lang="en-US" sz="2400" b="1" dirty="0"/>
              <a:t>“</a:t>
            </a:r>
            <a:r>
              <a:rPr lang="en-US" sz="2400" b="1" i="1" dirty="0"/>
              <a:t>handcrafted</a:t>
            </a:r>
            <a:r>
              <a:rPr lang="en-US" sz="2400" b="1" dirty="0"/>
              <a:t> </a:t>
            </a:r>
            <a:r>
              <a:rPr lang="en-US" sz="2400" b="1" i="1" dirty="0"/>
              <a:t>features”</a:t>
            </a:r>
          </a:p>
          <a:p>
            <a:pPr algn="ctr"/>
            <a:r>
              <a:rPr lang="en-US" sz="2400" dirty="0"/>
              <a:t>(no learning involved)</a:t>
            </a:r>
          </a:p>
        </p:txBody>
      </p:sp>
      <p:sp>
        <p:nvSpPr>
          <p:cNvPr id="9" name="Up Arrow 8">
            <a:extLst>
              <a:ext uri="{FF2B5EF4-FFF2-40B4-BE49-F238E27FC236}">
                <a16:creationId xmlns:a16="http://schemas.microsoft.com/office/drawing/2014/main" id="{986184AF-37CA-D34D-B7DC-561DC55ECC32}"/>
              </a:ext>
            </a:extLst>
          </p:cNvPr>
          <p:cNvSpPr/>
          <p:nvPr/>
        </p:nvSpPr>
        <p:spPr>
          <a:xfrm rot="2397255">
            <a:off x="3489666" y="5374376"/>
            <a:ext cx="465855" cy="532642"/>
          </a:xfrm>
          <a:prstGeom prst="up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6D8C611A-E752-8542-807E-20B0F0A97889}"/>
              </a:ext>
            </a:extLst>
          </p:cNvPr>
          <p:cNvSpPr/>
          <p:nvPr/>
        </p:nvSpPr>
        <p:spPr>
          <a:xfrm>
            <a:off x="1075711" y="5621497"/>
            <a:ext cx="2709396" cy="461665"/>
          </a:xfrm>
          <a:prstGeom prst="rect">
            <a:avLst/>
          </a:prstGeom>
        </p:spPr>
        <p:txBody>
          <a:bodyPr wrap="square">
            <a:spAutoFit/>
          </a:bodyPr>
          <a:lstStyle/>
          <a:p>
            <a:pPr algn="ctr"/>
            <a:r>
              <a:rPr lang="en-US" sz="2400" b="1" i="1" dirty="0">
                <a:solidFill>
                  <a:schemeClr val="accent6"/>
                </a:solidFill>
              </a:rPr>
              <a:t>privacy free</a:t>
            </a:r>
          </a:p>
        </p:txBody>
      </p:sp>
      <p:pic>
        <p:nvPicPr>
          <p:cNvPr id="11" name="Picture 2" descr="The process of building a single SIFT keypoint descriptor: (a) A Single...  | Download Scientific Diagram">
            <a:extLst>
              <a:ext uri="{FF2B5EF4-FFF2-40B4-BE49-F238E27FC236}">
                <a16:creationId xmlns:a16="http://schemas.microsoft.com/office/drawing/2014/main" id="{277267CF-154B-F540-8B67-2DF268517F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4251" y="2494453"/>
            <a:ext cx="6960469" cy="19255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lotting the decision boundary of a logistic regression model">
            <a:extLst>
              <a:ext uri="{FF2B5EF4-FFF2-40B4-BE49-F238E27FC236}">
                <a16:creationId xmlns:a16="http://schemas.microsoft.com/office/drawing/2014/main" id="{57C590BA-EC3B-D147-A527-261F3690C56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88203" y="2547183"/>
            <a:ext cx="2582749" cy="192554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E34CF9E-38FC-7D45-8817-A10DD518CA84}"/>
              </a:ext>
            </a:extLst>
          </p:cNvPr>
          <p:cNvSpPr/>
          <p:nvPr/>
        </p:nvSpPr>
        <p:spPr>
          <a:xfrm>
            <a:off x="7489974" y="4454042"/>
            <a:ext cx="4579206" cy="830997"/>
          </a:xfrm>
          <a:prstGeom prst="rect">
            <a:avLst/>
          </a:prstGeom>
        </p:spPr>
        <p:txBody>
          <a:bodyPr wrap="square">
            <a:spAutoFit/>
          </a:bodyPr>
          <a:lstStyle/>
          <a:p>
            <a:pPr algn="ctr"/>
            <a:r>
              <a:rPr lang="en-US" sz="2400" b="1" dirty="0"/>
              <a:t>simple classifier</a:t>
            </a:r>
            <a:br>
              <a:rPr lang="en-US" sz="2400" b="1" dirty="0"/>
            </a:br>
            <a:r>
              <a:rPr lang="en-US" sz="2400" dirty="0"/>
              <a:t>(e.g., logistic regression)</a:t>
            </a:r>
          </a:p>
        </p:txBody>
      </p:sp>
      <p:pic>
        <p:nvPicPr>
          <p:cNvPr id="17" name="Picture 16">
            <a:extLst>
              <a:ext uri="{FF2B5EF4-FFF2-40B4-BE49-F238E27FC236}">
                <a16:creationId xmlns:a16="http://schemas.microsoft.com/office/drawing/2014/main" id="{F89B0195-4D29-9447-94A2-0442519D0AA5}"/>
              </a:ext>
            </a:extLst>
          </p:cNvPr>
          <p:cNvPicPr>
            <a:picLocks noChangeAspect="1"/>
          </p:cNvPicPr>
          <p:nvPr/>
        </p:nvPicPr>
        <p:blipFill>
          <a:blip r:embed="rId5"/>
          <a:stretch>
            <a:fillRect/>
          </a:stretch>
        </p:blipFill>
        <p:spPr>
          <a:xfrm>
            <a:off x="753365" y="2543389"/>
            <a:ext cx="1836913" cy="1836913"/>
          </a:xfrm>
          <a:prstGeom prst="rect">
            <a:avLst/>
          </a:prstGeom>
        </p:spPr>
      </p:pic>
      <p:sp>
        <p:nvSpPr>
          <p:cNvPr id="19" name="Oval 18">
            <a:extLst>
              <a:ext uri="{FF2B5EF4-FFF2-40B4-BE49-F238E27FC236}">
                <a16:creationId xmlns:a16="http://schemas.microsoft.com/office/drawing/2014/main" id="{9A7BCD83-11D4-AE43-980E-BF4563330F47}"/>
              </a:ext>
            </a:extLst>
          </p:cNvPr>
          <p:cNvSpPr>
            <a:spLocks noChangeAspect="1"/>
          </p:cNvSpPr>
          <p:nvPr/>
        </p:nvSpPr>
        <p:spPr>
          <a:xfrm>
            <a:off x="1706110" y="3053851"/>
            <a:ext cx="662017" cy="662017"/>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5A84D4B8-285A-6B48-88CD-CF73EE1DA07A}"/>
              </a:ext>
            </a:extLst>
          </p:cNvPr>
          <p:cNvCxnSpPr>
            <a:cxnSpLocks/>
          </p:cNvCxnSpPr>
          <p:nvPr/>
        </p:nvCxnSpPr>
        <p:spPr>
          <a:xfrm flipV="1">
            <a:off x="2153026" y="2620359"/>
            <a:ext cx="1741641" cy="4183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E444389-4122-C54C-B0AB-932C2B9646A3}"/>
              </a:ext>
            </a:extLst>
          </p:cNvPr>
          <p:cNvCxnSpPr>
            <a:cxnSpLocks/>
          </p:cNvCxnSpPr>
          <p:nvPr/>
        </p:nvCxnSpPr>
        <p:spPr>
          <a:xfrm>
            <a:off x="2024131" y="3755705"/>
            <a:ext cx="1742771" cy="6150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03F4570-E4C6-0B48-B122-9554329E2767}"/>
              </a:ext>
            </a:extLst>
          </p:cNvPr>
          <p:cNvPicPr>
            <a:picLocks noChangeAspect="1"/>
          </p:cNvPicPr>
          <p:nvPr/>
        </p:nvPicPr>
        <p:blipFill>
          <a:blip r:embed="rId6"/>
          <a:stretch>
            <a:fillRect/>
          </a:stretch>
        </p:blipFill>
        <p:spPr>
          <a:xfrm>
            <a:off x="7764840" y="3401918"/>
            <a:ext cx="546100" cy="254000"/>
          </a:xfrm>
          <a:prstGeom prst="rect">
            <a:avLst/>
          </a:prstGeom>
        </p:spPr>
      </p:pic>
    </p:spTree>
    <p:extLst>
      <p:ext uri="{BB962C8B-B14F-4D97-AF65-F5344CB8AC3E}">
        <p14:creationId xmlns:p14="http://schemas.microsoft.com/office/powerpoint/2010/main" val="34827023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051096-1437-774A-9795-DEB615D52D50}"/>
              </a:ext>
            </a:extLst>
          </p:cNvPr>
          <p:cNvPicPr>
            <a:picLocks noChangeAspect="1"/>
          </p:cNvPicPr>
          <p:nvPr/>
        </p:nvPicPr>
        <p:blipFill>
          <a:blip r:embed="rId3"/>
          <a:stretch>
            <a:fillRect/>
          </a:stretch>
        </p:blipFill>
        <p:spPr>
          <a:xfrm>
            <a:off x="2154767" y="1847576"/>
            <a:ext cx="6830207" cy="4397129"/>
          </a:xfrm>
          <a:prstGeom prst="rect">
            <a:avLst/>
          </a:prstGeom>
        </p:spPr>
      </p:pic>
      <p:sp>
        <p:nvSpPr>
          <p:cNvPr id="2" name="Title 1">
            <a:extLst>
              <a:ext uri="{FF2B5EF4-FFF2-40B4-BE49-F238E27FC236}">
                <a16:creationId xmlns:a16="http://schemas.microsoft.com/office/drawing/2014/main" id="{0F5AC356-BC1A-104B-99CA-89AEB7C5CF49}"/>
              </a:ext>
            </a:extLst>
          </p:cNvPr>
          <p:cNvSpPr>
            <a:spLocks noGrp="1"/>
          </p:cNvSpPr>
          <p:nvPr>
            <p:ph type="title"/>
          </p:nvPr>
        </p:nvSpPr>
        <p:spPr/>
        <p:txBody>
          <a:bodyPr>
            <a:normAutofit/>
          </a:bodyPr>
          <a:lstStyle/>
          <a:p>
            <a:r>
              <a:rPr lang="en-US" dirty="0"/>
              <a:t>Handcrafted features lead to a </a:t>
            </a:r>
            <a:r>
              <a:rPr lang="en-US" dirty="0">
                <a:solidFill>
                  <a:srgbClr val="7030A0"/>
                </a:solidFill>
              </a:rPr>
              <a:t>better tradeoff between accuracy and privacy</a:t>
            </a:r>
            <a:r>
              <a:rPr lang="en-US" dirty="0"/>
              <a:t>.</a:t>
            </a:r>
            <a:endParaRPr lang="en-US" sz="2000" dirty="0"/>
          </a:p>
        </p:txBody>
      </p:sp>
      <p:sp>
        <p:nvSpPr>
          <p:cNvPr id="4" name="Slide Number Placeholder 3">
            <a:extLst>
              <a:ext uri="{FF2B5EF4-FFF2-40B4-BE49-F238E27FC236}">
                <a16:creationId xmlns:a16="http://schemas.microsoft.com/office/drawing/2014/main" id="{EFD8C2B8-94F2-6E4A-9A3C-D8645779B7C9}"/>
              </a:ext>
            </a:extLst>
          </p:cNvPr>
          <p:cNvSpPr>
            <a:spLocks noGrp="1"/>
          </p:cNvSpPr>
          <p:nvPr>
            <p:ph type="sldNum" sz="quarter" idx="12"/>
          </p:nvPr>
        </p:nvSpPr>
        <p:spPr/>
        <p:txBody>
          <a:bodyPr/>
          <a:lstStyle/>
          <a:p>
            <a:fld id="{BBDB7499-F370-8348-83C5-507685BB046D}" type="slidenum">
              <a:rPr lang="en-US" smtClean="0"/>
              <a:pPr/>
              <a:t>77</a:t>
            </a:fld>
            <a:endParaRPr lang="en-US" sz="1600" dirty="0"/>
          </a:p>
        </p:txBody>
      </p:sp>
      <p:sp>
        <p:nvSpPr>
          <p:cNvPr id="7" name="TextBox 6">
            <a:extLst>
              <a:ext uri="{FF2B5EF4-FFF2-40B4-BE49-F238E27FC236}">
                <a16:creationId xmlns:a16="http://schemas.microsoft.com/office/drawing/2014/main" id="{B28B8C4A-D23E-8C42-B6A2-6B0AC7328E0B}"/>
              </a:ext>
            </a:extLst>
          </p:cNvPr>
          <p:cNvSpPr txBox="1"/>
          <p:nvPr/>
        </p:nvSpPr>
        <p:spPr>
          <a:xfrm>
            <a:off x="463826" y="6356350"/>
            <a:ext cx="7579960" cy="369332"/>
          </a:xfrm>
          <a:prstGeom prst="rect">
            <a:avLst/>
          </a:prstGeom>
          <a:noFill/>
        </p:spPr>
        <p:txBody>
          <a:bodyPr wrap="none" rtlCol="0">
            <a:spAutoFit/>
          </a:bodyPr>
          <a:lstStyle/>
          <a:p>
            <a:r>
              <a:rPr lang="en-US" dirty="0">
                <a:solidFill>
                  <a:schemeClr val="bg1">
                    <a:lumMod val="50000"/>
                  </a:schemeClr>
                </a:solidFill>
              </a:rPr>
              <a:t>“</a:t>
            </a:r>
            <a:r>
              <a:rPr lang="en-US" i="1" dirty="0">
                <a:solidFill>
                  <a:schemeClr val="bg1">
                    <a:lumMod val="50000"/>
                  </a:schemeClr>
                </a:solidFill>
              </a:rPr>
              <a:t>Differentially private learning needs better features</a:t>
            </a:r>
            <a:r>
              <a:rPr lang="en-US" dirty="0">
                <a:solidFill>
                  <a:schemeClr val="bg1">
                    <a:lumMod val="50000"/>
                  </a:schemeClr>
                </a:solidFill>
              </a:rPr>
              <a:t>”, ICLR 2021 </a:t>
            </a:r>
            <a:r>
              <a:rPr lang="en-US" i="1" dirty="0">
                <a:solidFill>
                  <a:schemeClr val="bg1">
                    <a:lumMod val="50000"/>
                  </a:schemeClr>
                </a:solidFill>
              </a:rPr>
              <a:t>spotlight</a:t>
            </a:r>
          </a:p>
        </p:txBody>
      </p:sp>
      <p:sp>
        <p:nvSpPr>
          <p:cNvPr id="39" name="Up Arrow 38">
            <a:extLst>
              <a:ext uri="{FF2B5EF4-FFF2-40B4-BE49-F238E27FC236}">
                <a16:creationId xmlns:a16="http://schemas.microsoft.com/office/drawing/2014/main" id="{B298089F-648A-B841-85F7-3034D011533B}"/>
              </a:ext>
            </a:extLst>
          </p:cNvPr>
          <p:cNvSpPr/>
          <p:nvPr/>
        </p:nvSpPr>
        <p:spPr>
          <a:xfrm rot="2700000">
            <a:off x="8015642" y="1960263"/>
            <a:ext cx="612000" cy="1226153"/>
          </a:xfrm>
          <a:prstGeom prst="upArrow">
            <a:avLst>
              <a:gd name="adj1" fmla="val 63007"/>
              <a:gd name="adj2" fmla="val 51186"/>
            </a:avLst>
          </a:prstGeom>
        </p:spPr>
        <p:style>
          <a:lnRef idx="2">
            <a:schemeClr val="dk1">
              <a:shade val="50000"/>
            </a:schemeClr>
          </a:lnRef>
          <a:fillRef idx="1">
            <a:schemeClr val="dk1"/>
          </a:fillRef>
          <a:effectRef idx="0">
            <a:schemeClr val="dk1"/>
          </a:effectRef>
          <a:fontRef idx="minor">
            <a:schemeClr val="lt1"/>
          </a:fontRef>
        </p:style>
        <p:txBody>
          <a:bodyPr vert="vert270" rIns="90000" rtlCol="0" anchor="ctr"/>
          <a:lstStyle/>
          <a:p>
            <a:pPr algn="ctr"/>
            <a:r>
              <a:rPr lang="en-US" sz="2400" b="1" dirty="0">
                <a:solidFill>
                  <a:schemeClr val="bg1"/>
                </a:solidFill>
              </a:rPr>
              <a:t>Better</a:t>
            </a:r>
          </a:p>
        </p:txBody>
      </p:sp>
    </p:spTree>
    <p:extLst>
      <p:ext uri="{BB962C8B-B14F-4D97-AF65-F5344CB8AC3E}">
        <p14:creationId xmlns:p14="http://schemas.microsoft.com/office/powerpoint/2010/main" val="8939048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E22C9-8F6D-C84F-86D6-D1A82990BB0F}"/>
              </a:ext>
            </a:extLst>
          </p:cNvPr>
          <p:cNvSpPr>
            <a:spLocks noGrp="1"/>
          </p:cNvSpPr>
          <p:nvPr>
            <p:ph type="title"/>
          </p:nvPr>
        </p:nvSpPr>
        <p:spPr/>
        <p:txBody>
          <a:bodyPr/>
          <a:lstStyle/>
          <a:p>
            <a:r>
              <a:rPr lang="en-US" dirty="0"/>
              <a:t>Handcrafted features lead to an </a:t>
            </a:r>
            <a:r>
              <a:rPr lang="en-US" i="1" dirty="0">
                <a:solidFill>
                  <a:srgbClr val="7030A0"/>
                </a:solidFill>
              </a:rPr>
              <a:t>easier</a:t>
            </a:r>
            <a:r>
              <a:rPr lang="en-US" dirty="0"/>
              <a:t> learning task </a:t>
            </a:r>
            <a:r>
              <a:rPr lang="en-US" sz="3600" dirty="0">
                <a:solidFill>
                  <a:srgbClr val="0070C0"/>
                </a:solidFill>
              </a:rPr>
              <a:t>(for noisy gradient descent).</a:t>
            </a:r>
          </a:p>
        </p:txBody>
      </p:sp>
      <p:sp>
        <p:nvSpPr>
          <p:cNvPr id="4" name="Slide Number Placeholder 3">
            <a:extLst>
              <a:ext uri="{FF2B5EF4-FFF2-40B4-BE49-F238E27FC236}">
                <a16:creationId xmlns:a16="http://schemas.microsoft.com/office/drawing/2014/main" id="{1041ECC1-57FB-FF4E-B0BC-AEB9EE2B09C0}"/>
              </a:ext>
            </a:extLst>
          </p:cNvPr>
          <p:cNvSpPr>
            <a:spLocks noGrp="1"/>
          </p:cNvSpPr>
          <p:nvPr>
            <p:ph type="sldNum" sz="quarter" idx="12"/>
          </p:nvPr>
        </p:nvSpPr>
        <p:spPr/>
        <p:txBody>
          <a:bodyPr/>
          <a:lstStyle/>
          <a:p>
            <a:fld id="{BBDB7499-F370-8348-83C5-507685BB046D}" type="slidenum">
              <a:rPr lang="en-US" smtClean="0"/>
              <a:pPr/>
              <a:t>78</a:t>
            </a:fld>
            <a:endParaRPr lang="en-US" sz="1600" dirty="0"/>
          </a:p>
        </p:txBody>
      </p:sp>
      <p:pic>
        <p:nvPicPr>
          <p:cNvPr id="5" name="Picture 2" descr="The Kernel Trick in Support Vector Classification | by Drew Wilimitis |  Towards Data Science">
            <a:extLst>
              <a:ext uri="{FF2B5EF4-FFF2-40B4-BE49-F238E27FC236}">
                <a16:creationId xmlns:a16="http://schemas.microsoft.com/office/drawing/2014/main" id="{10B3B7F8-1223-3640-946F-8F3D8C2963A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3277" y="2327760"/>
            <a:ext cx="4878983" cy="2730027"/>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724500F0-2A6F-264B-940F-EBF59F28FF90}"/>
              </a:ext>
            </a:extLst>
          </p:cNvPr>
          <p:cNvSpPr>
            <a:spLocks noChangeAspect="1"/>
          </p:cNvSpPr>
          <p:nvPr/>
        </p:nvSpPr>
        <p:spPr>
          <a:xfrm>
            <a:off x="7219953" y="3237292"/>
            <a:ext cx="108000" cy="108000"/>
          </a:xfrm>
          <a:prstGeom prst="ellipse">
            <a:avLst/>
          </a:prstGeom>
          <a:solidFill>
            <a:srgbClr val="C30000"/>
          </a:solidFill>
          <a:ln w="9525">
            <a:solidFill>
              <a:schemeClr val="tx1"/>
            </a:solidFill>
          </a:ln>
          <a:effectLst>
            <a:innerShdw blurRad="63500" dist="254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71C80CA-2FDB-1A4A-A3F7-3CE3D4D40175}"/>
              </a:ext>
            </a:extLst>
          </p:cNvPr>
          <p:cNvSpPr>
            <a:spLocks noChangeAspect="1"/>
          </p:cNvSpPr>
          <p:nvPr/>
        </p:nvSpPr>
        <p:spPr>
          <a:xfrm>
            <a:off x="7750092" y="3373566"/>
            <a:ext cx="108000" cy="108000"/>
          </a:xfrm>
          <a:prstGeom prst="ellipse">
            <a:avLst/>
          </a:prstGeom>
          <a:solidFill>
            <a:srgbClr val="302FF3">
              <a:alpha val="20000"/>
            </a:srgbClr>
          </a:solidFill>
          <a:ln w="9525">
            <a:solidFill>
              <a:schemeClr val="tx1">
                <a:alpha val="20000"/>
              </a:schemeClr>
            </a:solidFill>
          </a:ln>
          <a:effectLst>
            <a:innerShdw blurRad="63500" dist="254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a:extLst>
              <a:ext uri="{FF2B5EF4-FFF2-40B4-BE49-F238E27FC236}">
                <a16:creationId xmlns:a16="http://schemas.microsoft.com/office/drawing/2014/main" id="{8AA2579B-2C06-7A48-A9D2-129D699D219A}"/>
              </a:ext>
            </a:extLst>
          </p:cNvPr>
          <p:cNvSpPr/>
          <p:nvPr/>
        </p:nvSpPr>
        <p:spPr>
          <a:xfrm>
            <a:off x="1815625" y="4716905"/>
            <a:ext cx="465855" cy="618599"/>
          </a:xfrm>
          <a:prstGeom prst="up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5343184B-1F30-1241-B450-9AF63E034E3F}"/>
              </a:ext>
            </a:extLst>
          </p:cNvPr>
          <p:cNvSpPr/>
          <p:nvPr/>
        </p:nvSpPr>
        <p:spPr>
          <a:xfrm>
            <a:off x="685800" y="5357904"/>
            <a:ext cx="2710544" cy="461665"/>
          </a:xfrm>
          <a:prstGeom prst="rect">
            <a:avLst/>
          </a:prstGeom>
        </p:spPr>
        <p:txBody>
          <a:bodyPr wrap="square">
            <a:spAutoFit/>
          </a:bodyPr>
          <a:lstStyle/>
          <a:p>
            <a:pPr algn="ctr"/>
            <a:r>
              <a:rPr lang="en-US" sz="2400" b="1" i="1" dirty="0">
                <a:solidFill>
                  <a:schemeClr val="accent6"/>
                </a:solidFill>
              </a:rPr>
              <a:t>bad for privacy</a:t>
            </a:r>
          </a:p>
        </p:txBody>
      </p:sp>
      <p:sp>
        <p:nvSpPr>
          <p:cNvPr id="6" name="Rounded Rectangle 5">
            <a:extLst>
              <a:ext uri="{FF2B5EF4-FFF2-40B4-BE49-F238E27FC236}">
                <a16:creationId xmlns:a16="http://schemas.microsoft.com/office/drawing/2014/main" id="{F6B5A1DB-8BE0-F14B-8F4F-FA94C08B9E20}"/>
              </a:ext>
            </a:extLst>
          </p:cNvPr>
          <p:cNvSpPr/>
          <p:nvPr/>
        </p:nvSpPr>
        <p:spPr>
          <a:xfrm>
            <a:off x="8483169" y="2680915"/>
            <a:ext cx="3245005" cy="1936750"/>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 feature space, </a:t>
            </a:r>
            <a:r>
              <a:rPr lang="en-US" sz="2400" dirty="0">
                <a:solidFill>
                  <a:schemeClr val="accent6"/>
                </a:solidFill>
              </a:rPr>
              <a:t>maximal accuracy is reduced </a:t>
            </a:r>
            <a:r>
              <a:rPr lang="en-US" sz="2400" dirty="0">
                <a:solidFill>
                  <a:schemeClr val="tx1"/>
                </a:solidFill>
              </a:rPr>
              <a:t>but</a:t>
            </a:r>
            <a:r>
              <a:rPr lang="en-US" sz="2400" dirty="0">
                <a:solidFill>
                  <a:srgbClr val="0070C0"/>
                </a:solidFill>
              </a:rPr>
              <a:t> </a:t>
            </a:r>
            <a:r>
              <a:rPr lang="en-US" sz="2400" i="1" dirty="0">
                <a:solidFill>
                  <a:srgbClr val="009051"/>
                </a:solidFill>
              </a:rPr>
              <a:t>learning progresses faster</a:t>
            </a:r>
          </a:p>
        </p:txBody>
      </p:sp>
      <p:sp>
        <p:nvSpPr>
          <p:cNvPr id="15" name="Rounded Rectangle 14">
            <a:extLst>
              <a:ext uri="{FF2B5EF4-FFF2-40B4-BE49-F238E27FC236}">
                <a16:creationId xmlns:a16="http://schemas.microsoft.com/office/drawing/2014/main" id="{5FDACC8C-13F1-0C4B-963D-B9D26A9A77B3}"/>
              </a:ext>
            </a:extLst>
          </p:cNvPr>
          <p:cNvSpPr/>
          <p:nvPr/>
        </p:nvSpPr>
        <p:spPr>
          <a:xfrm>
            <a:off x="463826" y="2693959"/>
            <a:ext cx="3183693" cy="1936750"/>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9051"/>
                </a:solidFill>
              </a:rPr>
              <a:t>high accuracy classifier exists </a:t>
            </a:r>
            <a:r>
              <a:rPr lang="en-US" sz="2400" dirty="0">
                <a:solidFill>
                  <a:schemeClr val="tx1"/>
                </a:solidFill>
              </a:rPr>
              <a:t>but</a:t>
            </a:r>
            <a:r>
              <a:rPr lang="en-US" sz="2400" dirty="0">
                <a:solidFill>
                  <a:srgbClr val="0070C0"/>
                </a:solidFill>
              </a:rPr>
              <a:t> </a:t>
            </a:r>
            <a:r>
              <a:rPr lang="en-US" sz="2400" dirty="0">
                <a:solidFill>
                  <a:schemeClr val="accent6"/>
                </a:solidFill>
              </a:rPr>
              <a:t>learning takes </a:t>
            </a:r>
            <a:br>
              <a:rPr lang="en-US" sz="2400" dirty="0">
                <a:solidFill>
                  <a:schemeClr val="accent6"/>
                </a:solidFill>
              </a:rPr>
            </a:br>
            <a:r>
              <a:rPr lang="en-US" sz="2400" i="1" dirty="0">
                <a:solidFill>
                  <a:schemeClr val="accent6"/>
                </a:solidFill>
              </a:rPr>
              <a:t>many gradient steps</a:t>
            </a:r>
          </a:p>
        </p:txBody>
      </p:sp>
      <p:pic>
        <p:nvPicPr>
          <p:cNvPr id="16" name="Picture 2" descr="The process of building a single SIFT keypoint descriptor: (a) A Single...  | Download Scientific Diagram">
            <a:extLst>
              <a:ext uri="{FF2B5EF4-FFF2-40B4-BE49-F238E27FC236}">
                <a16:creationId xmlns:a16="http://schemas.microsoft.com/office/drawing/2014/main" id="{B61566E6-DAD0-7A4D-9465-5B9ABAB495B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763033" y="4779755"/>
            <a:ext cx="1273511" cy="11562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F2D5516-92A8-8D46-82B8-BE7304889C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8050" y="5026204"/>
            <a:ext cx="805169" cy="805169"/>
          </a:xfrm>
          <a:prstGeom prst="rect">
            <a:avLst/>
          </a:prstGeom>
        </p:spPr>
      </p:pic>
      <p:sp>
        <p:nvSpPr>
          <p:cNvPr id="20" name="TextBox 19">
            <a:extLst>
              <a:ext uri="{FF2B5EF4-FFF2-40B4-BE49-F238E27FC236}">
                <a16:creationId xmlns:a16="http://schemas.microsoft.com/office/drawing/2014/main" id="{82B674A9-E129-BA4A-90C3-BDDBD1081594}"/>
              </a:ext>
            </a:extLst>
          </p:cNvPr>
          <p:cNvSpPr txBox="1"/>
          <p:nvPr/>
        </p:nvSpPr>
        <p:spPr>
          <a:xfrm>
            <a:off x="463826" y="6356350"/>
            <a:ext cx="7579960" cy="369332"/>
          </a:xfrm>
          <a:prstGeom prst="rect">
            <a:avLst/>
          </a:prstGeom>
          <a:noFill/>
        </p:spPr>
        <p:txBody>
          <a:bodyPr wrap="none" rtlCol="0">
            <a:spAutoFit/>
          </a:bodyPr>
          <a:lstStyle/>
          <a:p>
            <a:r>
              <a:rPr lang="en-US" dirty="0">
                <a:solidFill>
                  <a:schemeClr val="bg1">
                    <a:lumMod val="50000"/>
                  </a:schemeClr>
                </a:solidFill>
              </a:rPr>
              <a:t>“</a:t>
            </a:r>
            <a:r>
              <a:rPr lang="en-US" i="1" dirty="0">
                <a:solidFill>
                  <a:schemeClr val="bg1">
                    <a:lumMod val="50000"/>
                  </a:schemeClr>
                </a:solidFill>
              </a:rPr>
              <a:t>Differentially private learning needs better features</a:t>
            </a:r>
            <a:r>
              <a:rPr lang="en-US" dirty="0">
                <a:solidFill>
                  <a:schemeClr val="bg1">
                    <a:lumMod val="50000"/>
                  </a:schemeClr>
                </a:solidFill>
              </a:rPr>
              <a:t>”, ICLR 2021 </a:t>
            </a:r>
            <a:r>
              <a:rPr lang="en-US" i="1" dirty="0">
                <a:solidFill>
                  <a:schemeClr val="bg1">
                    <a:lumMod val="50000"/>
                  </a:schemeClr>
                </a:solidFill>
              </a:rPr>
              <a:t>spotlight</a:t>
            </a:r>
          </a:p>
        </p:txBody>
      </p:sp>
      <p:sp>
        <p:nvSpPr>
          <p:cNvPr id="18" name="Up Arrow 17">
            <a:extLst>
              <a:ext uri="{FF2B5EF4-FFF2-40B4-BE49-F238E27FC236}">
                <a16:creationId xmlns:a16="http://schemas.microsoft.com/office/drawing/2014/main" id="{858A1BD3-DC2C-7341-A452-F195EEC78738}"/>
              </a:ext>
            </a:extLst>
          </p:cNvPr>
          <p:cNvSpPr/>
          <p:nvPr/>
        </p:nvSpPr>
        <p:spPr>
          <a:xfrm>
            <a:off x="10061297" y="4728709"/>
            <a:ext cx="465855" cy="618599"/>
          </a:xfrm>
          <a:prstGeom prst="upArrow">
            <a:avLst/>
          </a:prstGeom>
          <a:solidFill>
            <a:srgbClr val="009051"/>
          </a:solidFill>
          <a:ln>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273DA28A-76F7-3144-9500-7D606DF4115A}"/>
              </a:ext>
            </a:extLst>
          </p:cNvPr>
          <p:cNvSpPr/>
          <p:nvPr/>
        </p:nvSpPr>
        <p:spPr>
          <a:xfrm>
            <a:off x="8931472" y="5369708"/>
            <a:ext cx="2710544" cy="461665"/>
          </a:xfrm>
          <a:prstGeom prst="rect">
            <a:avLst/>
          </a:prstGeom>
        </p:spPr>
        <p:txBody>
          <a:bodyPr wrap="square">
            <a:spAutoFit/>
          </a:bodyPr>
          <a:lstStyle/>
          <a:p>
            <a:pPr algn="ctr"/>
            <a:r>
              <a:rPr lang="en-US" sz="2400" b="1" i="1" dirty="0">
                <a:solidFill>
                  <a:srgbClr val="009051"/>
                </a:solidFill>
              </a:rPr>
              <a:t>good for privacy</a:t>
            </a:r>
          </a:p>
        </p:txBody>
      </p:sp>
    </p:spTree>
    <p:extLst>
      <p:ext uri="{BB962C8B-B14F-4D97-AF65-F5344CB8AC3E}">
        <p14:creationId xmlns:p14="http://schemas.microsoft.com/office/powerpoint/2010/main" val="3895201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21153-AA15-9247-A2F2-AA6FAD55B332}"/>
              </a:ext>
            </a:extLst>
          </p:cNvPr>
          <p:cNvSpPr/>
          <p:nvPr/>
        </p:nvSpPr>
        <p:spPr>
          <a:xfrm>
            <a:off x="1519799" y="1666055"/>
            <a:ext cx="1507079" cy="748988"/>
          </a:xfrm>
          <a:prstGeom prst="rect">
            <a:avLst/>
          </a:prstGeom>
        </p:spPr>
        <p:txBody>
          <a:bodyPr wrap="none">
            <a:spAutoFit/>
          </a:bodyPr>
          <a:lstStyle/>
          <a:p>
            <a:r>
              <a:rPr lang="en-US" sz="2400" dirty="0"/>
              <a:t>(for </a:t>
            </a:r>
            <a:r>
              <a:rPr lang="en-US" sz="2400" dirty="0" err="1"/>
              <a:t>ε</a:t>
            </a:r>
            <a:r>
              <a:rPr lang="en-US" sz="2400" dirty="0"/>
              <a:t> = 3)</a:t>
            </a:r>
            <a:r>
              <a:rPr lang="en-US" sz="4267" dirty="0"/>
              <a:t> </a:t>
            </a:r>
            <a:endParaRPr lang="en-US" sz="2400" dirty="0"/>
          </a:p>
        </p:txBody>
      </p:sp>
      <p:pic>
        <p:nvPicPr>
          <p:cNvPr id="5" name="Picture 2">
            <a:extLst>
              <a:ext uri="{FF2B5EF4-FFF2-40B4-BE49-F238E27FC236}">
                <a16:creationId xmlns:a16="http://schemas.microsoft.com/office/drawing/2014/main" id="{203B5098-BAE7-4C44-B27A-A0E46CF23B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6878" y="1810767"/>
            <a:ext cx="6645760" cy="457751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F5FB7692-3F1D-634B-9265-DD4FCCC44214}"/>
              </a:ext>
            </a:extLst>
          </p:cNvPr>
          <p:cNvSpPr txBox="1">
            <a:spLocks/>
          </p:cNvSpPr>
          <p:nvPr/>
        </p:nvSpPr>
        <p:spPr>
          <a:xfrm>
            <a:off x="10414002" y="6378612"/>
            <a:ext cx="1128183" cy="36194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0000B66-E438-CF4E-9EAE-E38381514D64}" type="slidenum">
              <a:rPr lang="en-US" altLang="en-US" smtClean="0"/>
              <a:pPr algn="r"/>
              <a:t>79</a:t>
            </a:fld>
            <a:endParaRPr lang="en-US" altLang="en-US" dirty="0"/>
          </a:p>
        </p:txBody>
      </p:sp>
      <p:sp>
        <p:nvSpPr>
          <p:cNvPr id="9" name="Title 1">
            <a:extLst>
              <a:ext uri="{FF2B5EF4-FFF2-40B4-BE49-F238E27FC236}">
                <a16:creationId xmlns:a16="http://schemas.microsoft.com/office/drawing/2014/main" id="{3B54E700-A2B6-E241-8E08-33EAE3F5CACD}"/>
              </a:ext>
            </a:extLst>
          </p:cNvPr>
          <p:cNvSpPr txBox="1">
            <a:spLocks/>
          </p:cNvSpPr>
          <p:nvPr/>
        </p:nvSpPr>
        <p:spPr>
          <a:xfrm>
            <a:off x="463826" y="410368"/>
            <a:ext cx="1020837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t>Surpassing handcrafted features with </a:t>
            </a:r>
            <a:r>
              <a:rPr lang="en-US" i="1" dirty="0">
                <a:solidFill>
                  <a:srgbClr val="7030A0"/>
                </a:solidFill>
              </a:rPr>
              <a:t>more private data.</a:t>
            </a:r>
            <a:endParaRPr lang="en-US" sz="3600" dirty="0">
              <a:solidFill>
                <a:srgbClr val="0070C0"/>
              </a:solidFill>
            </a:endParaRPr>
          </a:p>
        </p:txBody>
      </p:sp>
      <p:sp>
        <p:nvSpPr>
          <p:cNvPr id="8" name="TextBox 7">
            <a:extLst>
              <a:ext uri="{FF2B5EF4-FFF2-40B4-BE49-F238E27FC236}">
                <a16:creationId xmlns:a16="http://schemas.microsoft.com/office/drawing/2014/main" id="{F4AB1EE4-EDD3-B44D-B9E9-442E61315011}"/>
              </a:ext>
            </a:extLst>
          </p:cNvPr>
          <p:cNvSpPr txBox="1"/>
          <p:nvPr/>
        </p:nvSpPr>
        <p:spPr>
          <a:xfrm>
            <a:off x="463826" y="6356350"/>
            <a:ext cx="7579960" cy="369332"/>
          </a:xfrm>
          <a:prstGeom prst="rect">
            <a:avLst/>
          </a:prstGeom>
          <a:noFill/>
        </p:spPr>
        <p:txBody>
          <a:bodyPr wrap="none" rtlCol="0">
            <a:spAutoFit/>
          </a:bodyPr>
          <a:lstStyle/>
          <a:p>
            <a:r>
              <a:rPr lang="en-US" dirty="0">
                <a:solidFill>
                  <a:schemeClr val="bg1">
                    <a:lumMod val="50000"/>
                  </a:schemeClr>
                </a:solidFill>
              </a:rPr>
              <a:t>“</a:t>
            </a:r>
            <a:r>
              <a:rPr lang="en-US" i="1" dirty="0">
                <a:solidFill>
                  <a:schemeClr val="bg1">
                    <a:lumMod val="50000"/>
                  </a:schemeClr>
                </a:solidFill>
              </a:rPr>
              <a:t>Differentially private learning needs better features</a:t>
            </a:r>
            <a:r>
              <a:rPr lang="en-US" dirty="0">
                <a:solidFill>
                  <a:schemeClr val="bg1">
                    <a:lumMod val="50000"/>
                  </a:schemeClr>
                </a:solidFill>
              </a:rPr>
              <a:t>”, ICLR 2021 </a:t>
            </a:r>
            <a:r>
              <a:rPr lang="en-US" i="1" dirty="0">
                <a:solidFill>
                  <a:schemeClr val="bg1">
                    <a:lumMod val="50000"/>
                  </a:schemeClr>
                </a:solidFill>
              </a:rPr>
              <a:t>spotlight</a:t>
            </a:r>
          </a:p>
        </p:txBody>
      </p:sp>
    </p:spTree>
    <p:extLst>
      <p:ext uri="{BB962C8B-B14F-4D97-AF65-F5344CB8AC3E}">
        <p14:creationId xmlns:p14="http://schemas.microsoft.com/office/powerpoint/2010/main" val="3813104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E19-A96E-824F-BC54-523AD0C1D9F9}"/>
              </a:ext>
            </a:extLst>
          </p:cNvPr>
          <p:cNvSpPr>
            <a:spLocks noGrp="1"/>
          </p:cNvSpPr>
          <p:nvPr>
            <p:ph type="title"/>
          </p:nvPr>
        </p:nvSpPr>
        <p:spPr/>
        <p:txBody>
          <a:bodyPr/>
          <a:lstStyle/>
          <a:p>
            <a:r>
              <a:rPr lang="en-US" sz="2800" dirty="0"/>
              <a:t>This thesis</a:t>
            </a:r>
            <a:br>
              <a:rPr lang="en-US" dirty="0"/>
            </a:br>
            <a:r>
              <a:rPr lang="en-US" dirty="0"/>
              <a:t>Measuring and Enhancing ML security</a:t>
            </a:r>
          </a:p>
        </p:txBody>
      </p:sp>
      <p:sp>
        <p:nvSpPr>
          <p:cNvPr id="3" name="Content Placeholder 2">
            <a:extLst>
              <a:ext uri="{FF2B5EF4-FFF2-40B4-BE49-F238E27FC236}">
                <a16:creationId xmlns:a16="http://schemas.microsoft.com/office/drawing/2014/main" id="{343EF8FB-5A1D-D743-B2DD-7A8768597070}"/>
              </a:ext>
            </a:extLst>
          </p:cNvPr>
          <p:cNvSpPr>
            <a:spLocks noGrp="1"/>
          </p:cNvSpPr>
          <p:nvPr>
            <p:ph idx="1"/>
          </p:nvPr>
        </p:nvSpPr>
        <p:spPr>
          <a:xfrm>
            <a:off x="463826" y="1825625"/>
            <a:ext cx="11520356" cy="4351338"/>
          </a:xfrm>
        </p:spPr>
        <p:txBody>
          <a:bodyPr/>
          <a:lstStyle/>
          <a:p>
            <a:pPr marL="0" indent="-857250">
              <a:buFont typeface="+mj-lt"/>
              <a:buAutoNum type="romanUcPeriod"/>
            </a:pPr>
            <a:r>
              <a:rPr lang="en-US" dirty="0"/>
              <a:t>Modeling the threat of </a:t>
            </a:r>
            <a:r>
              <a:rPr lang="en-US" u="sng" dirty="0"/>
              <a:t>adversarial examples</a:t>
            </a:r>
          </a:p>
          <a:p>
            <a:pPr lvl="2">
              <a:buFont typeface="Wingdings" pitchFamily="2" charset="2"/>
              <a:buChar char="Ø"/>
            </a:pPr>
            <a:r>
              <a:rPr lang="en-US" sz="2600" dirty="0"/>
              <a:t> </a:t>
            </a:r>
            <a:r>
              <a:rPr lang="en-US" sz="2600" dirty="0">
                <a:solidFill>
                  <a:srgbClr val="7030A0"/>
                </a:solidFill>
              </a:rPr>
              <a:t>Analysis:</a:t>
            </a:r>
            <a:r>
              <a:rPr lang="en-US" sz="2600" i="1" dirty="0">
                <a:solidFill>
                  <a:srgbClr val="7030A0"/>
                </a:solidFill>
              </a:rPr>
              <a:t> </a:t>
            </a:r>
            <a:r>
              <a:rPr lang="en-US" sz="2600" i="1" dirty="0"/>
              <a:t>fundamental limits </a:t>
            </a:r>
            <a:r>
              <a:rPr lang="en-US" sz="2600" dirty="0"/>
              <a:t>of existing defenses</a:t>
            </a:r>
          </a:p>
          <a:p>
            <a:pPr lvl="2">
              <a:buFont typeface="Wingdings" pitchFamily="2" charset="2"/>
              <a:buChar char="Ø"/>
            </a:pPr>
            <a:r>
              <a:rPr lang="en-US" sz="2600" dirty="0"/>
              <a:t> </a:t>
            </a:r>
            <a:r>
              <a:rPr lang="en-US" sz="2600" dirty="0">
                <a:solidFill>
                  <a:srgbClr val="7030A0"/>
                </a:solidFill>
              </a:rPr>
              <a:t>Application:</a:t>
            </a:r>
            <a:r>
              <a:rPr lang="en-US" sz="2600" i="1" dirty="0">
                <a:solidFill>
                  <a:srgbClr val="7030A0"/>
                </a:solidFill>
              </a:rPr>
              <a:t> </a:t>
            </a:r>
            <a:r>
              <a:rPr lang="en-US" sz="2600" dirty="0"/>
              <a:t>circumventing</a:t>
            </a:r>
            <a:r>
              <a:rPr lang="en-US" sz="2600" i="1" dirty="0">
                <a:solidFill>
                  <a:srgbClr val="7030A0"/>
                </a:solidFill>
              </a:rPr>
              <a:t> </a:t>
            </a:r>
            <a:r>
              <a:rPr lang="en-US" sz="2600" i="1" dirty="0"/>
              <a:t>online content blockers</a:t>
            </a:r>
          </a:p>
          <a:p>
            <a:pPr marL="914400" lvl="2" indent="0">
              <a:buNone/>
            </a:pPr>
            <a:r>
              <a:rPr lang="en-US" sz="2400" i="1" dirty="0">
                <a:solidFill>
                  <a:srgbClr val="0070C0"/>
                </a:solidFill>
              </a:rPr>
              <a:t>    (led to design changes in </a:t>
            </a:r>
            <a:r>
              <a:rPr lang="en-US" sz="2400" i="1" dirty="0" err="1">
                <a:solidFill>
                  <a:srgbClr val="0070C0"/>
                </a:solidFill>
              </a:rPr>
              <a:t>Adblock</a:t>
            </a:r>
            <a:r>
              <a:rPr lang="en-US" sz="2400" i="1" dirty="0">
                <a:solidFill>
                  <a:srgbClr val="0070C0"/>
                </a:solidFill>
              </a:rPr>
              <a:t> Plus)</a:t>
            </a:r>
            <a:endParaRPr lang="en-US" sz="2600" dirty="0"/>
          </a:p>
          <a:p>
            <a:pPr lvl="2">
              <a:buFont typeface="Wingdings" pitchFamily="2" charset="2"/>
              <a:buChar char="Ø"/>
            </a:pPr>
            <a:endParaRPr lang="en-US" dirty="0"/>
          </a:p>
          <a:p>
            <a:pPr marL="219456" indent="-857250">
              <a:buFont typeface="+mj-lt"/>
              <a:buAutoNum type="romanUcPeriod"/>
            </a:pPr>
            <a:r>
              <a:rPr lang="en-US" dirty="0"/>
              <a:t>Enhancing </a:t>
            </a:r>
            <a:r>
              <a:rPr lang="en-US" u="sng" dirty="0"/>
              <a:t>data privacy </a:t>
            </a:r>
            <a:r>
              <a:rPr lang="en-US" dirty="0"/>
              <a:t>for ML users</a:t>
            </a:r>
          </a:p>
          <a:p>
            <a:pPr lvl="2">
              <a:buFont typeface="Wingdings" pitchFamily="2" charset="2"/>
              <a:buChar char="Ø"/>
            </a:pPr>
            <a:r>
              <a:rPr lang="en-US" sz="2400" dirty="0"/>
              <a:t> </a:t>
            </a:r>
            <a:r>
              <a:rPr lang="en-US" sz="2600" dirty="0"/>
              <a:t>At </a:t>
            </a:r>
            <a:r>
              <a:rPr lang="en-US" sz="2600" dirty="0">
                <a:solidFill>
                  <a:srgbClr val="7030A0"/>
                </a:solidFill>
              </a:rPr>
              <a:t>training time</a:t>
            </a:r>
            <a:r>
              <a:rPr lang="en-US" sz="2600" dirty="0"/>
              <a:t> using </a:t>
            </a:r>
            <a:r>
              <a:rPr lang="en-US" sz="2600" i="1" dirty="0"/>
              <a:t>differential privacy</a:t>
            </a:r>
          </a:p>
          <a:p>
            <a:pPr lvl="2">
              <a:buFont typeface="Wingdings" pitchFamily="2" charset="2"/>
              <a:buChar char="Ø"/>
            </a:pPr>
            <a:r>
              <a:rPr lang="en-US" sz="2600" dirty="0"/>
              <a:t> At </a:t>
            </a:r>
            <a:r>
              <a:rPr lang="en-US" sz="2600" dirty="0">
                <a:solidFill>
                  <a:srgbClr val="7030A0"/>
                </a:solidFill>
              </a:rPr>
              <a:t>test time </a:t>
            </a:r>
            <a:r>
              <a:rPr lang="en-US" sz="2600" dirty="0"/>
              <a:t>using </a:t>
            </a:r>
            <a:r>
              <a:rPr lang="en-US" sz="2600" i="1" dirty="0"/>
              <a:t>hardware enclaves </a:t>
            </a:r>
            <a:r>
              <a:rPr lang="en-US" sz="2600" dirty="0"/>
              <a:t>and </a:t>
            </a:r>
            <a:r>
              <a:rPr lang="en-US" sz="2600" i="1" dirty="0"/>
              <a:t>cryptography</a:t>
            </a:r>
          </a:p>
        </p:txBody>
      </p:sp>
      <p:sp>
        <p:nvSpPr>
          <p:cNvPr id="4" name="Slide Number Placeholder 3">
            <a:extLst>
              <a:ext uri="{FF2B5EF4-FFF2-40B4-BE49-F238E27FC236}">
                <a16:creationId xmlns:a16="http://schemas.microsoft.com/office/drawing/2014/main" id="{5AB094E2-97A5-AC47-8DFD-FFD6BA5117C9}"/>
              </a:ext>
            </a:extLst>
          </p:cNvPr>
          <p:cNvSpPr>
            <a:spLocks noGrp="1"/>
          </p:cNvSpPr>
          <p:nvPr>
            <p:ph type="sldNum" sz="quarter" idx="12"/>
          </p:nvPr>
        </p:nvSpPr>
        <p:spPr/>
        <p:txBody>
          <a:bodyPr/>
          <a:lstStyle/>
          <a:p>
            <a:fld id="{BBDB7499-F370-8348-83C5-507685BB046D}" type="slidenum">
              <a:rPr lang="en-US" smtClean="0"/>
              <a:pPr/>
              <a:t>8</a:t>
            </a:fld>
            <a:endParaRPr lang="en-US" sz="1600" dirty="0"/>
          </a:p>
        </p:txBody>
      </p:sp>
    </p:spTree>
    <p:extLst>
      <p:ext uri="{BB962C8B-B14F-4D97-AF65-F5344CB8AC3E}">
        <p14:creationId xmlns:p14="http://schemas.microsoft.com/office/powerpoint/2010/main" val="2599677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03B5098-BAE7-4C44-B27A-A0E46CF23B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6878" y="1810767"/>
            <a:ext cx="6645760" cy="4577514"/>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2961FCC1-896C-C948-83D2-566A1D352174}"/>
              </a:ext>
            </a:extLst>
          </p:cNvPr>
          <p:cNvSpPr/>
          <p:nvPr/>
        </p:nvSpPr>
        <p:spPr>
          <a:xfrm>
            <a:off x="6047387" y="2671853"/>
            <a:ext cx="506437" cy="1444284"/>
          </a:xfrm>
          <a:prstGeom prst="ellipse">
            <a:avLst/>
          </a:prstGeom>
          <a:solidFill>
            <a:schemeClr val="accent2">
              <a:lumMod val="10000"/>
              <a:lumOff val="90000"/>
              <a:alpha val="61000"/>
            </a:schemeClr>
          </a:solidFill>
          <a:ln>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400">
              <a:solidFill>
                <a:schemeClr val="tx1"/>
              </a:solidFill>
            </a:endParaRPr>
          </a:p>
        </p:txBody>
      </p:sp>
      <p:sp>
        <p:nvSpPr>
          <p:cNvPr id="7" name="Up Arrow 6">
            <a:extLst>
              <a:ext uri="{FF2B5EF4-FFF2-40B4-BE49-F238E27FC236}">
                <a16:creationId xmlns:a16="http://schemas.microsoft.com/office/drawing/2014/main" id="{9C37953A-5B9D-6543-A020-9A2EC3B11243}"/>
              </a:ext>
            </a:extLst>
          </p:cNvPr>
          <p:cNvSpPr/>
          <p:nvPr/>
        </p:nvSpPr>
        <p:spPr>
          <a:xfrm rot="18069885">
            <a:off x="6691748" y="3305661"/>
            <a:ext cx="465855" cy="783593"/>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F42B6274-BDC3-C049-99CE-D31FBF250DA7}"/>
              </a:ext>
            </a:extLst>
          </p:cNvPr>
          <p:cNvSpPr txBox="1"/>
          <p:nvPr/>
        </p:nvSpPr>
        <p:spPr>
          <a:xfrm>
            <a:off x="7380470" y="3731395"/>
            <a:ext cx="1530757" cy="461665"/>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algn="ctr"/>
            <a:r>
              <a:rPr lang="en-US" sz="2400" dirty="0"/>
              <a:t>CIFAR-10</a:t>
            </a:r>
          </a:p>
        </p:txBody>
      </p:sp>
      <p:sp>
        <p:nvSpPr>
          <p:cNvPr id="9" name="Rectangle 8">
            <a:extLst>
              <a:ext uri="{FF2B5EF4-FFF2-40B4-BE49-F238E27FC236}">
                <a16:creationId xmlns:a16="http://schemas.microsoft.com/office/drawing/2014/main" id="{CEE5BFFF-B781-3F4C-9951-176593D4FC23}"/>
              </a:ext>
            </a:extLst>
          </p:cNvPr>
          <p:cNvSpPr/>
          <p:nvPr/>
        </p:nvSpPr>
        <p:spPr>
          <a:xfrm>
            <a:off x="1519799" y="1666055"/>
            <a:ext cx="1507079" cy="748988"/>
          </a:xfrm>
          <a:prstGeom prst="rect">
            <a:avLst/>
          </a:prstGeom>
        </p:spPr>
        <p:txBody>
          <a:bodyPr wrap="none">
            <a:spAutoFit/>
          </a:bodyPr>
          <a:lstStyle/>
          <a:p>
            <a:r>
              <a:rPr lang="en-US" sz="2400" dirty="0"/>
              <a:t>(for </a:t>
            </a:r>
            <a:r>
              <a:rPr lang="en-US" sz="2400" dirty="0" err="1"/>
              <a:t>ε</a:t>
            </a:r>
            <a:r>
              <a:rPr lang="en-US" sz="2400" dirty="0"/>
              <a:t> = 3)</a:t>
            </a:r>
            <a:r>
              <a:rPr lang="en-US" sz="4267" dirty="0"/>
              <a:t> </a:t>
            </a:r>
            <a:endParaRPr lang="en-US" sz="2400" dirty="0"/>
          </a:p>
        </p:txBody>
      </p:sp>
      <p:sp>
        <p:nvSpPr>
          <p:cNvPr id="10" name="Slide Number Placeholder 3">
            <a:extLst>
              <a:ext uri="{FF2B5EF4-FFF2-40B4-BE49-F238E27FC236}">
                <a16:creationId xmlns:a16="http://schemas.microsoft.com/office/drawing/2014/main" id="{D4B11EA3-BF34-6143-BEC4-6122A7F7A43A}"/>
              </a:ext>
            </a:extLst>
          </p:cNvPr>
          <p:cNvSpPr txBox="1">
            <a:spLocks/>
          </p:cNvSpPr>
          <p:nvPr/>
        </p:nvSpPr>
        <p:spPr>
          <a:xfrm>
            <a:off x="10414002" y="6378612"/>
            <a:ext cx="1128183" cy="36194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0000B66-E438-CF4E-9EAE-E38381514D64}" type="slidenum">
              <a:rPr lang="en-US" altLang="en-US" smtClean="0"/>
              <a:pPr algn="r"/>
              <a:t>80</a:t>
            </a:fld>
            <a:endParaRPr lang="en-US" altLang="en-US" dirty="0"/>
          </a:p>
        </p:txBody>
      </p:sp>
      <p:sp>
        <p:nvSpPr>
          <p:cNvPr id="17" name="Title 1">
            <a:extLst>
              <a:ext uri="{FF2B5EF4-FFF2-40B4-BE49-F238E27FC236}">
                <a16:creationId xmlns:a16="http://schemas.microsoft.com/office/drawing/2014/main" id="{5312A57D-B598-6F47-88E8-3ECBB93ADF5C}"/>
              </a:ext>
            </a:extLst>
          </p:cNvPr>
          <p:cNvSpPr txBox="1">
            <a:spLocks noGrp="1"/>
          </p:cNvSpPr>
          <p:nvPr>
            <p:ph type="title"/>
          </p:nvPr>
        </p:nvSpPr>
        <p:spPr>
          <a:xfrm>
            <a:off x="463826" y="410368"/>
            <a:ext cx="10425847"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t>Surpassing handcrafted features with </a:t>
            </a:r>
            <a:r>
              <a:rPr lang="en-US" i="1" dirty="0">
                <a:solidFill>
                  <a:srgbClr val="7030A0"/>
                </a:solidFill>
              </a:rPr>
              <a:t>more private data.</a:t>
            </a:r>
            <a:endParaRPr lang="en-US" sz="3600" dirty="0">
              <a:solidFill>
                <a:srgbClr val="0070C0"/>
              </a:solidFill>
            </a:endParaRPr>
          </a:p>
        </p:txBody>
      </p:sp>
      <p:sp>
        <p:nvSpPr>
          <p:cNvPr id="12" name="TextBox 11">
            <a:extLst>
              <a:ext uri="{FF2B5EF4-FFF2-40B4-BE49-F238E27FC236}">
                <a16:creationId xmlns:a16="http://schemas.microsoft.com/office/drawing/2014/main" id="{91D4AEDD-C31B-D94D-A515-94E79D17F184}"/>
              </a:ext>
            </a:extLst>
          </p:cNvPr>
          <p:cNvSpPr txBox="1"/>
          <p:nvPr/>
        </p:nvSpPr>
        <p:spPr>
          <a:xfrm>
            <a:off x="463826" y="6356350"/>
            <a:ext cx="7579960" cy="369332"/>
          </a:xfrm>
          <a:prstGeom prst="rect">
            <a:avLst/>
          </a:prstGeom>
          <a:noFill/>
        </p:spPr>
        <p:txBody>
          <a:bodyPr wrap="none" rtlCol="0">
            <a:spAutoFit/>
          </a:bodyPr>
          <a:lstStyle/>
          <a:p>
            <a:r>
              <a:rPr lang="en-US" dirty="0">
                <a:solidFill>
                  <a:schemeClr val="bg1">
                    <a:lumMod val="50000"/>
                  </a:schemeClr>
                </a:solidFill>
              </a:rPr>
              <a:t>“</a:t>
            </a:r>
            <a:r>
              <a:rPr lang="en-US" i="1" dirty="0">
                <a:solidFill>
                  <a:schemeClr val="bg1">
                    <a:lumMod val="50000"/>
                  </a:schemeClr>
                </a:solidFill>
              </a:rPr>
              <a:t>Differentially private learning needs better features</a:t>
            </a:r>
            <a:r>
              <a:rPr lang="en-US" dirty="0">
                <a:solidFill>
                  <a:schemeClr val="bg1">
                    <a:lumMod val="50000"/>
                  </a:schemeClr>
                </a:solidFill>
              </a:rPr>
              <a:t>”, ICLR 2021 </a:t>
            </a:r>
            <a:r>
              <a:rPr lang="en-US" i="1" dirty="0">
                <a:solidFill>
                  <a:schemeClr val="bg1">
                    <a:lumMod val="50000"/>
                  </a:schemeClr>
                </a:solidFill>
              </a:rPr>
              <a:t>spotlight</a:t>
            </a:r>
          </a:p>
        </p:txBody>
      </p:sp>
    </p:spTree>
    <p:extLst>
      <p:ext uri="{BB962C8B-B14F-4D97-AF65-F5344CB8AC3E}">
        <p14:creationId xmlns:p14="http://schemas.microsoft.com/office/powerpoint/2010/main" val="33747101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03B5098-BAE7-4C44-B27A-A0E46CF23B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6878" y="1810767"/>
            <a:ext cx="6645760" cy="4577514"/>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89BD6B9D-0ECB-A446-B7F4-FDDAB7EB940D}"/>
              </a:ext>
            </a:extLst>
          </p:cNvPr>
          <p:cNvSpPr/>
          <p:nvPr/>
        </p:nvSpPr>
        <p:spPr>
          <a:xfrm>
            <a:off x="9023802" y="2152240"/>
            <a:ext cx="506437" cy="705936"/>
          </a:xfrm>
          <a:prstGeom prst="ellipse">
            <a:avLst/>
          </a:prstGeom>
          <a:solidFill>
            <a:schemeClr val="accent2">
              <a:lumMod val="10000"/>
              <a:lumOff val="90000"/>
              <a:alpha val="61000"/>
            </a:schemeClr>
          </a:solidFill>
          <a:ln>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400"/>
          </a:p>
        </p:txBody>
      </p:sp>
      <p:sp>
        <p:nvSpPr>
          <p:cNvPr id="7" name="Up Arrow 6">
            <a:extLst>
              <a:ext uri="{FF2B5EF4-FFF2-40B4-BE49-F238E27FC236}">
                <a16:creationId xmlns:a16="http://schemas.microsoft.com/office/drawing/2014/main" id="{E88906D5-2F1B-DD48-A0A9-E3133563E30B}"/>
              </a:ext>
            </a:extLst>
          </p:cNvPr>
          <p:cNvSpPr/>
          <p:nvPr/>
        </p:nvSpPr>
        <p:spPr>
          <a:xfrm rot="18069885">
            <a:off x="9748498" y="2353278"/>
            <a:ext cx="465855" cy="783593"/>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3526B7A9-254D-254F-9342-C79BF80F9F91}"/>
              </a:ext>
            </a:extLst>
          </p:cNvPr>
          <p:cNvSpPr txBox="1"/>
          <p:nvPr/>
        </p:nvSpPr>
        <p:spPr>
          <a:xfrm>
            <a:off x="8311663" y="3208204"/>
            <a:ext cx="3843282" cy="1200329"/>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algn="ctr"/>
            <a:r>
              <a:rPr lang="en-US" sz="2400" dirty="0"/>
              <a:t>With </a:t>
            </a:r>
            <a:r>
              <a:rPr lang="en-US" sz="2400" b="1" dirty="0"/>
              <a:t>10x more private data</a:t>
            </a:r>
            <a:r>
              <a:rPr lang="en-US" sz="2400" dirty="0"/>
              <a:t> end-to-end deep learning performs best</a:t>
            </a:r>
          </a:p>
        </p:txBody>
      </p:sp>
      <p:sp>
        <p:nvSpPr>
          <p:cNvPr id="9" name="Rectangle 8">
            <a:extLst>
              <a:ext uri="{FF2B5EF4-FFF2-40B4-BE49-F238E27FC236}">
                <a16:creationId xmlns:a16="http://schemas.microsoft.com/office/drawing/2014/main" id="{2E6B2E9B-2F91-BA40-886E-F1B148794589}"/>
              </a:ext>
            </a:extLst>
          </p:cNvPr>
          <p:cNvSpPr/>
          <p:nvPr/>
        </p:nvSpPr>
        <p:spPr>
          <a:xfrm>
            <a:off x="1519799" y="1666055"/>
            <a:ext cx="1507079" cy="748988"/>
          </a:xfrm>
          <a:prstGeom prst="rect">
            <a:avLst/>
          </a:prstGeom>
        </p:spPr>
        <p:txBody>
          <a:bodyPr wrap="none">
            <a:spAutoFit/>
          </a:bodyPr>
          <a:lstStyle/>
          <a:p>
            <a:r>
              <a:rPr lang="en-US" sz="2400" dirty="0"/>
              <a:t>(for </a:t>
            </a:r>
            <a:r>
              <a:rPr lang="en-US" sz="2400" dirty="0" err="1"/>
              <a:t>ε</a:t>
            </a:r>
            <a:r>
              <a:rPr lang="en-US" sz="2400" dirty="0"/>
              <a:t> = 3)</a:t>
            </a:r>
            <a:r>
              <a:rPr lang="en-US" sz="4267" dirty="0"/>
              <a:t> </a:t>
            </a:r>
            <a:endParaRPr lang="en-US" sz="2400" dirty="0"/>
          </a:p>
        </p:txBody>
      </p:sp>
      <p:sp>
        <p:nvSpPr>
          <p:cNvPr id="13" name="Slide Number Placeholder 3">
            <a:extLst>
              <a:ext uri="{FF2B5EF4-FFF2-40B4-BE49-F238E27FC236}">
                <a16:creationId xmlns:a16="http://schemas.microsoft.com/office/drawing/2014/main" id="{DE2C596F-680F-3344-8191-7CA8BDBF3FC8}"/>
              </a:ext>
            </a:extLst>
          </p:cNvPr>
          <p:cNvSpPr txBox="1">
            <a:spLocks/>
          </p:cNvSpPr>
          <p:nvPr/>
        </p:nvSpPr>
        <p:spPr>
          <a:xfrm>
            <a:off x="10414002" y="6378612"/>
            <a:ext cx="1128183" cy="361949"/>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0000B66-E438-CF4E-9EAE-E38381514D64}" type="slidenum">
              <a:rPr lang="en-US" altLang="en-US" smtClean="0"/>
              <a:pPr algn="r"/>
              <a:t>81</a:t>
            </a:fld>
            <a:endParaRPr lang="en-US" altLang="en-US" dirty="0"/>
          </a:p>
        </p:txBody>
      </p:sp>
      <p:grpSp>
        <p:nvGrpSpPr>
          <p:cNvPr id="17" name="Group 16">
            <a:extLst>
              <a:ext uri="{FF2B5EF4-FFF2-40B4-BE49-F238E27FC236}">
                <a16:creationId xmlns:a16="http://schemas.microsoft.com/office/drawing/2014/main" id="{540621ED-764F-044B-830F-1122497850C4}"/>
              </a:ext>
            </a:extLst>
          </p:cNvPr>
          <p:cNvGrpSpPr/>
          <p:nvPr/>
        </p:nvGrpSpPr>
        <p:grpSpPr>
          <a:xfrm>
            <a:off x="544571" y="3593746"/>
            <a:ext cx="3892518" cy="2655289"/>
            <a:chOff x="544571" y="3837586"/>
            <a:chExt cx="3892518" cy="2655289"/>
          </a:xfrm>
        </p:grpSpPr>
        <p:sp>
          <p:nvSpPr>
            <p:cNvPr id="18" name="Rounded Rectangle 17">
              <a:extLst>
                <a:ext uri="{FF2B5EF4-FFF2-40B4-BE49-F238E27FC236}">
                  <a16:creationId xmlns:a16="http://schemas.microsoft.com/office/drawing/2014/main" id="{A51AC702-B89A-C844-A5C6-48F9178EDF56}"/>
                </a:ext>
              </a:extLst>
            </p:cNvPr>
            <p:cNvSpPr/>
            <p:nvPr/>
          </p:nvSpPr>
          <p:spPr>
            <a:xfrm>
              <a:off x="544571" y="5026002"/>
              <a:ext cx="2261284" cy="1466873"/>
            </a:xfrm>
            <a:prstGeom prst="roundRect">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8" descr="Did FAANG stocks lead the US stock market drop? - MSCI">
              <a:extLst>
                <a:ext uri="{FF2B5EF4-FFF2-40B4-BE49-F238E27FC236}">
                  <a16:creationId xmlns:a16="http://schemas.microsoft.com/office/drawing/2014/main" id="{6FF95AC7-0ED2-CE42-B976-473B866CC31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215" y="5369248"/>
              <a:ext cx="2190541" cy="78038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Callout 19">
              <a:extLst>
                <a:ext uri="{FF2B5EF4-FFF2-40B4-BE49-F238E27FC236}">
                  <a16:creationId xmlns:a16="http://schemas.microsoft.com/office/drawing/2014/main" id="{83C7AA3A-8117-CB49-A9CD-E165DF32062B}"/>
                </a:ext>
              </a:extLst>
            </p:cNvPr>
            <p:cNvSpPr/>
            <p:nvPr/>
          </p:nvSpPr>
          <p:spPr>
            <a:xfrm>
              <a:off x="772917" y="3837586"/>
              <a:ext cx="3664172" cy="1466873"/>
            </a:xfrm>
            <a:prstGeom prst="wedgeEllipseCallout">
              <a:avLst>
                <a:gd name="adj1" fmla="val -42777"/>
                <a:gd name="adj2" fmla="val 46056"/>
              </a:avLst>
            </a:prstGeom>
            <a:solidFill>
              <a:srgbClr val="F7C2C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collecting more data is good for your privacy!</a:t>
              </a:r>
            </a:p>
          </p:txBody>
        </p:sp>
      </p:grpSp>
      <p:sp>
        <p:nvSpPr>
          <p:cNvPr id="26" name="Title 1">
            <a:extLst>
              <a:ext uri="{FF2B5EF4-FFF2-40B4-BE49-F238E27FC236}">
                <a16:creationId xmlns:a16="http://schemas.microsoft.com/office/drawing/2014/main" id="{8886A179-D37C-CB4D-B596-4BC7EC23C9BC}"/>
              </a:ext>
            </a:extLst>
          </p:cNvPr>
          <p:cNvSpPr txBox="1">
            <a:spLocks noGrp="1"/>
          </p:cNvSpPr>
          <p:nvPr>
            <p:ph type="title"/>
          </p:nvPr>
        </p:nvSpPr>
        <p:spPr>
          <a:xfrm>
            <a:off x="463826" y="410368"/>
            <a:ext cx="1020837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t>Surpassing handcrafted features with </a:t>
            </a:r>
            <a:r>
              <a:rPr lang="en-US" i="1" dirty="0">
                <a:solidFill>
                  <a:srgbClr val="7030A0"/>
                </a:solidFill>
              </a:rPr>
              <a:t>more private data.</a:t>
            </a:r>
            <a:endParaRPr lang="en-US" sz="3600" dirty="0">
              <a:solidFill>
                <a:srgbClr val="0070C0"/>
              </a:solidFill>
            </a:endParaRPr>
          </a:p>
        </p:txBody>
      </p:sp>
      <p:sp>
        <p:nvSpPr>
          <p:cNvPr id="15" name="TextBox 14">
            <a:extLst>
              <a:ext uri="{FF2B5EF4-FFF2-40B4-BE49-F238E27FC236}">
                <a16:creationId xmlns:a16="http://schemas.microsoft.com/office/drawing/2014/main" id="{6B377C41-B658-D847-A5FD-BAD754AF6F74}"/>
              </a:ext>
            </a:extLst>
          </p:cNvPr>
          <p:cNvSpPr txBox="1"/>
          <p:nvPr/>
        </p:nvSpPr>
        <p:spPr>
          <a:xfrm>
            <a:off x="463826" y="6356350"/>
            <a:ext cx="7579960" cy="369332"/>
          </a:xfrm>
          <a:prstGeom prst="rect">
            <a:avLst/>
          </a:prstGeom>
          <a:noFill/>
        </p:spPr>
        <p:txBody>
          <a:bodyPr wrap="none" rtlCol="0">
            <a:spAutoFit/>
          </a:bodyPr>
          <a:lstStyle/>
          <a:p>
            <a:r>
              <a:rPr lang="en-US" dirty="0">
                <a:solidFill>
                  <a:schemeClr val="bg1">
                    <a:lumMod val="50000"/>
                  </a:schemeClr>
                </a:solidFill>
              </a:rPr>
              <a:t>“</a:t>
            </a:r>
            <a:r>
              <a:rPr lang="en-US" i="1" dirty="0">
                <a:solidFill>
                  <a:schemeClr val="bg1">
                    <a:lumMod val="50000"/>
                  </a:schemeClr>
                </a:solidFill>
              </a:rPr>
              <a:t>Differentially private learning needs better features</a:t>
            </a:r>
            <a:r>
              <a:rPr lang="en-US" dirty="0">
                <a:solidFill>
                  <a:schemeClr val="bg1">
                    <a:lumMod val="50000"/>
                  </a:schemeClr>
                </a:solidFill>
              </a:rPr>
              <a:t>”, ICLR 2021 </a:t>
            </a:r>
            <a:r>
              <a:rPr lang="en-US" i="1" dirty="0">
                <a:solidFill>
                  <a:schemeClr val="bg1">
                    <a:lumMod val="50000"/>
                  </a:schemeClr>
                </a:solidFill>
              </a:rPr>
              <a:t>spotlight</a:t>
            </a:r>
          </a:p>
        </p:txBody>
      </p:sp>
    </p:spTree>
    <p:extLst>
      <p:ext uri="{BB962C8B-B14F-4D97-AF65-F5344CB8AC3E}">
        <p14:creationId xmlns:p14="http://schemas.microsoft.com/office/powerpoint/2010/main" val="194741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D0764-8A85-B44F-9AA0-248B2D57AF5D}"/>
              </a:ext>
            </a:extLst>
          </p:cNvPr>
          <p:cNvSpPr>
            <a:spLocks noGrp="1"/>
          </p:cNvSpPr>
          <p:nvPr>
            <p:ph type="title"/>
          </p:nvPr>
        </p:nvSpPr>
        <p:spPr>
          <a:xfrm>
            <a:off x="463826" y="410368"/>
            <a:ext cx="10264045" cy="1325563"/>
          </a:xfrm>
        </p:spPr>
        <p:txBody>
          <a:bodyPr/>
          <a:lstStyle/>
          <a:p>
            <a:r>
              <a:rPr lang="en-US" dirty="0"/>
              <a:t>Surpassing handcrafted features with </a:t>
            </a:r>
            <a:r>
              <a:rPr lang="en-US" i="1" dirty="0">
                <a:solidFill>
                  <a:srgbClr val="7030A0"/>
                </a:solidFill>
              </a:rPr>
              <a:t>more </a:t>
            </a:r>
            <a:r>
              <a:rPr lang="en-US" b="1" i="1" dirty="0">
                <a:solidFill>
                  <a:srgbClr val="7030A0"/>
                </a:solidFill>
              </a:rPr>
              <a:t>public</a:t>
            </a:r>
            <a:r>
              <a:rPr lang="en-US" i="1" dirty="0">
                <a:solidFill>
                  <a:srgbClr val="7030A0"/>
                </a:solidFill>
              </a:rPr>
              <a:t> data.</a:t>
            </a:r>
            <a:endParaRPr lang="en-US" dirty="0"/>
          </a:p>
        </p:txBody>
      </p:sp>
      <p:sp>
        <p:nvSpPr>
          <p:cNvPr id="4" name="Slide Number Placeholder 3">
            <a:extLst>
              <a:ext uri="{FF2B5EF4-FFF2-40B4-BE49-F238E27FC236}">
                <a16:creationId xmlns:a16="http://schemas.microsoft.com/office/drawing/2014/main" id="{37316D91-98CB-1F4B-A864-B1F3B4043ADF}"/>
              </a:ext>
            </a:extLst>
          </p:cNvPr>
          <p:cNvSpPr>
            <a:spLocks noGrp="1"/>
          </p:cNvSpPr>
          <p:nvPr>
            <p:ph type="sldNum" sz="quarter" idx="12"/>
          </p:nvPr>
        </p:nvSpPr>
        <p:spPr/>
        <p:txBody>
          <a:bodyPr/>
          <a:lstStyle/>
          <a:p>
            <a:fld id="{BBDB7499-F370-8348-83C5-507685BB046D}" type="slidenum">
              <a:rPr lang="en-US" smtClean="0"/>
              <a:pPr/>
              <a:t>82</a:t>
            </a:fld>
            <a:endParaRPr lang="en-US" sz="1600" dirty="0"/>
          </a:p>
        </p:txBody>
      </p:sp>
      <p:pic>
        <p:nvPicPr>
          <p:cNvPr id="5" name="Picture 2" descr="Neural Network: A Complete Beginners Guide | Gadictos">
            <a:extLst>
              <a:ext uri="{FF2B5EF4-FFF2-40B4-BE49-F238E27FC236}">
                <a16:creationId xmlns:a16="http://schemas.microsoft.com/office/drawing/2014/main" id="{1D7CCB53-FFED-834E-924E-2726D02483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86428" y="1667649"/>
            <a:ext cx="2867501" cy="1912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repare the ImageNet dataset — gluoncv 0.10.0 documentation">
            <a:extLst>
              <a:ext uri="{FF2B5EF4-FFF2-40B4-BE49-F238E27FC236}">
                <a16:creationId xmlns:a16="http://schemas.microsoft.com/office/drawing/2014/main" id="{1038EBEE-F789-1147-8A78-ED31EFD21F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24905" y="2024490"/>
            <a:ext cx="3019877" cy="120795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A2606F8-0FC8-B94D-907F-A4668031299B}"/>
              </a:ext>
            </a:extLst>
          </p:cNvPr>
          <p:cNvSpPr/>
          <p:nvPr/>
        </p:nvSpPr>
        <p:spPr>
          <a:xfrm>
            <a:off x="7230073" y="1662845"/>
            <a:ext cx="506437" cy="1917357"/>
          </a:xfrm>
          <a:prstGeom prst="ellipse">
            <a:avLst/>
          </a:prstGeom>
          <a:solidFill>
            <a:schemeClr val="accent1">
              <a:lumMod val="20000"/>
              <a:lumOff val="80000"/>
              <a:alpha val="40000"/>
            </a:schemeClr>
          </a:solidFill>
          <a:ln>
            <a:solidFill>
              <a:srgbClr val="0070C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400"/>
          </a:p>
        </p:txBody>
      </p:sp>
      <p:sp>
        <p:nvSpPr>
          <p:cNvPr id="9" name="Up Arrow 8">
            <a:extLst>
              <a:ext uri="{FF2B5EF4-FFF2-40B4-BE49-F238E27FC236}">
                <a16:creationId xmlns:a16="http://schemas.microsoft.com/office/drawing/2014/main" id="{558E234F-95EB-994A-9012-CEF8D1D77522}"/>
              </a:ext>
            </a:extLst>
          </p:cNvPr>
          <p:cNvSpPr/>
          <p:nvPr/>
        </p:nvSpPr>
        <p:spPr>
          <a:xfrm rot="5400000">
            <a:off x="4761704" y="2236667"/>
            <a:ext cx="465855" cy="783593"/>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2400"/>
          </a:p>
        </p:txBody>
      </p:sp>
      <p:pic>
        <p:nvPicPr>
          <p:cNvPr id="10" name="Picture 4" descr="NIH Chest X-ray Dataset of 14 Common Thorax Disease Categories - Academic  Torrents">
            <a:extLst>
              <a:ext uri="{FF2B5EF4-FFF2-40B4-BE49-F238E27FC236}">
                <a16:creationId xmlns:a16="http://schemas.microsoft.com/office/drawing/2014/main" id="{67034036-79D6-FC4E-B6A8-2D4F7253392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24905" y="4507092"/>
            <a:ext cx="3010676" cy="757445"/>
          </a:xfrm>
          <a:prstGeom prst="rect">
            <a:avLst/>
          </a:prstGeom>
          <a:noFill/>
          <a:extLst>
            <a:ext uri="{909E8E84-426E-40DD-AFC4-6F175D3DCCD1}">
              <a14:hiddenFill xmlns:a14="http://schemas.microsoft.com/office/drawing/2010/main">
                <a:solidFill>
                  <a:srgbClr val="FFFFFF"/>
                </a:solidFill>
              </a14:hiddenFill>
            </a:ext>
          </a:extLst>
        </p:spPr>
      </p:pic>
      <p:sp>
        <p:nvSpPr>
          <p:cNvPr id="11" name="Up Arrow 10">
            <a:extLst>
              <a:ext uri="{FF2B5EF4-FFF2-40B4-BE49-F238E27FC236}">
                <a16:creationId xmlns:a16="http://schemas.microsoft.com/office/drawing/2014/main" id="{456814B0-2B67-4D41-80A9-4466237CF215}"/>
              </a:ext>
            </a:extLst>
          </p:cNvPr>
          <p:cNvSpPr/>
          <p:nvPr/>
        </p:nvSpPr>
        <p:spPr>
          <a:xfrm rot="5400000">
            <a:off x="4761704" y="4552951"/>
            <a:ext cx="465855" cy="783593"/>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2400"/>
          </a:p>
        </p:txBody>
      </p:sp>
      <p:pic>
        <p:nvPicPr>
          <p:cNvPr id="12" name="Picture 4" descr="Plotting the decision boundary of a logistic regression model">
            <a:extLst>
              <a:ext uri="{FF2B5EF4-FFF2-40B4-BE49-F238E27FC236}">
                <a16:creationId xmlns:a16="http://schemas.microsoft.com/office/drawing/2014/main" id="{E39161B2-FAFB-6C41-9CCB-C8F8D895862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662368" y="4166772"/>
            <a:ext cx="2065503" cy="1539920"/>
          </a:xfrm>
          <a:prstGeom prst="rect">
            <a:avLst/>
          </a:prstGeom>
          <a:noFill/>
          <a:extLst>
            <a:ext uri="{909E8E84-426E-40DD-AFC4-6F175D3DCCD1}">
              <a14:hiddenFill xmlns:a14="http://schemas.microsoft.com/office/drawing/2010/main">
                <a:solidFill>
                  <a:srgbClr val="FFFFFF"/>
                </a:solidFill>
              </a14:hiddenFill>
            </a:ext>
          </a:extLst>
        </p:spPr>
      </p:pic>
      <p:sp>
        <p:nvSpPr>
          <p:cNvPr id="14" name="Up Arrow 13">
            <a:extLst>
              <a:ext uri="{FF2B5EF4-FFF2-40B4-BE49-F238E27FC236}">
                <a16:creationId xmlns:a16="http://schemas.microsoft.com/office/drawing/2014/main" id="{86E93EFE-302C-ED46-AF9D-E179952F677A}"/>
              </a:ext>
            </a:extLst>
          </p:cNvPr>
          <p:cNvSpPr/>
          <p:nvPr/>
        </p:nvSpPr>
        <p:spPr>
          <a:xfrm rot="5400000">
            <a:off x="7865142" y="4569305"/>
            <a:ext cx="465855" cy="783593"/>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93309984-774D-F14F-8C49-30DE7F4CA178}"/>
              </a:ext>
            </a:extLst>
          </p:cNvPr>
          <p:cNvSpPr/>
          <p:nvPr/>
        </p:nvSpPr>
        <p:spPr>
          <a:xfrm>
            <a:off x="8200100" y="2120990"/>
            <a:ext cx="3349352" cy="830997"/>
          </a:xfrm>
          <a:prstGeom prst="rect">
            <a:avLst/>
          </a:prstGeom>
        </p:spPr>
        <p:txBody>
          <a:bodyPr wrap="square">
            <a:spAutoFit/>
          </a:bodyPr>
          <a:lstStyle/>
          <a:p>
            <a:pPr algn="ctr"/>
            <a:r>
              <a:rPr lang="en-US" sz="2400" i="1" dirty="0">
                <a:solidFill>
                  <a:srgbClr val="0070C0"/>
                </a:solidFill>
              </a:rPr>
              <a:t>train a feature extractor on public data...</a:t>
            </a:r>
            <a:endParaRPr lang="en-US" sz="2400" i="1" dirty="0"/>
          </a:p>
        </p:txBody>
      </p:sp>
      <p:sp>
        <p:nvSpPr>
          <p:cNvPr id="16" name="Rectangle 15">
            <a:extLst>
              <a:ext uri="{FF2B5EF4-FFF2-40B4-BE49-F238E27FC236}">
                <a16:creationId xmlns:a16="http://schemas.microsoft.com/office/drawing/2014/main" id="{352DA250-573C-C84B-9D6D-D3AA6D059EDB}"/>
              </a:ext>
            </a:extLst>
          </p:cNvPr>
          <p:cNvSpPr/>
          <p:nvPr/>
        </p:nvSpPr>
        <p:spPr>
          <a:xfrm>
            <a:off x="8104858" y="3337046"/>
            <a:ext cx="3313562" cy="830997"/>
          </a:xfrm>
          <a:prstGeom prst="rect">
            <a:avLst/>
          </a:prstGeom>
        </p:spPr>
        <p:txBody>
          <a:bodyPr wrap="square">
            <a:spAutoFit/>
          </a:bodyPr>
          <a:lstStyle/>
          <a:p>
            <a:pPr algn="ctr"/>
            <a:r>
              <a:rPr lang="en-US" sz="2400" i="1" dirty="0">
                <a:solidFill>
                  <a:srgbClr val="0070C0"/>
                </a:solidFill>
              </a:rPr>
              <a:t>...transfer and fine-tune on private data</a:t>
            </a:r>
            <a:endParaRPr lang="en-US" sz="2400" i="1" dirty="0"/>
          </a:p>
        </p:txBody>
      </p:sp>
      <p:pic>
        <p:nvPicPr>
          <p:cNvPr id="18" name="Picture 2" descr="Neural Network: A Complete Beginners Guide | Gadictos">
            <a:extLst>
              <a:ext uri="{FF2B5EF4-FFF2-40B4-BE49-F238E27FC236}">
                <a16:creationId xmlns:a16="http://schemas.microsoft.com/office/drawing/2014/main" id="{08BDAFFC-1F51-4548-8404-1E0DE072D3F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86428" y="4005302"/>
            <a:ext cx="2096218" cy="1911600"/>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C1E49401-9F34-FA46-9701-3101D7D4F972}"/>
              </a:ext>
            </a:extLst>
          </p:cNvPr>
          <p:cNvSpPr>
            <a:spLocks noChangeAspect="1"/>
          </p:cNvSpPr>
          <p:nvPr/>
        </p:nvSpPr>
        <p:spPr>
          <a:xfrm>
            <a:off x="7427638" y="5290597"/>
            <a:ext cx="108000" cy="108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42CFF7E-1840-9240-9D13-253464B155D9}"/>
              </a:ext>
            </a:extLst>
          </p:cNvPr>
          <p:cNvSpPr>
            <a:spLocks noChangeAspect="1"/>
          </p:cNvSpPr>
          <p:nvPr/>
        </p:nvSpPr>
        <p:spPr>
          <a:xfrm>
            <a:off x="7425775" y="4780657"/>
            <a:ext cx="108000" cy="108000"/>
          </a:xfrm>
          <a:prstGeom prst="ellipse">
            <a:avLst/>
          </a:prstGeom>
          <a:solidFill>
            <a:schemeClr val="bg1"/>
          </a:solidFill>
          <a:ln w="254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7B78701-BE41-4145-B86E-A68E62734E89}"/>
              </a:ext>
            </a:extLst>
          </p:cNvPr>
          <p:cNvSpPr>
            <a:spLocks noChangeAspect="1"/>
          </p:cNvSpPr>
          <p:nvPr/>
        </p:nvSpPr>
        <p:spPr>
          <a:xfrm>
            <a:off x="7425772" y="5543388"/>
            <a:ext cx="108000" cy="108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D8E05C1-1306-B64F-A381-4E18B5E7454B}"/>
              </a:ext>
            </a:extLst>
          </p:cNvPr>
          <p:cNvSpPr>
            <a:spLocks noChangeAspect="1"/>
          </p:cNvSpPr>
          <p:nvPr/>
        </p:nvSpPr>
        <p:spPr>
          <a:xfrm>
            <a:off x="7425774" y="4270717"/>
            <a:ext cx="108000" cy="108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F5BF59B-795C-814F-9A89-A29AA278668E}"/>
              </a:ext>
            </a:extLst>
          </p:cNvPr>
          <p:cNvSpPr>
            <a:spLocks noChangeAspect="1"/>
          </p:cNvSpPr>
          <p:nvPr/>
        </p:nvSpPr>
        <p:spPr>
          <a:xfrm>
            <a:off x="7425773" y="5037806"/>
            <a:ext cx="108000" cy="108000"/>
          </a:xfrm>
          <a:prstGeom prst="ellipse">
            <a:avLst/>
          </a:prstGeom>
          <a:solidFill>
            <a:schemeClr val="bg1"/>
          </a:solidFill>
          <a:ln w="254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287012A-B41A-4548-98BA-052939B86B89}"/>
              </a:ext>
            </a:extLst>
          </p:cNvPr>
          <p:cNvSpPr>
            <a:spLocks noChangeAspect="1"/>
          </p:cNvSpPr>
          <p:nvPr/>
        </p:nvSpPr>
        <p:spPr>
          <a:xfrm>
            <a:off x="7425772" y="4526727"/>
            <a:ext cx="108000" cy="108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DA5C76D-99B5-C24A-A724-2B53603B1F0F}"/>
              </a:ext>
            </a:extLst>
          </p:cNvPr>
          <p:cNvSpPr txBox="1"/>
          <p:nvPr/>
        </p:nvSpPr>
        <p:spPr>
          <a:xfrm>
            <a:off x="2036742" y="3234159"/>
            <a:ext cx="1675459" cy="461665"/>
          </a:xfrm>
          <a:prstGeom prst="rect">
            <a:avLst/>
          </a:prstGeom>
          <a:noFill/>
        </p:spPr>
        <p:txBody>
          <a:bodyPr wrap="none" rtlCol="0">
            <a:spAutoFit/>
          </a:bodyPr>
          <a:lstStyle/>
          <a:p>
            <a:r>
              <a:rPr lang="en-US" sz="2400" dirty="0"/>
              <a:t>public data</a:t>
            </a:r>
          </a:p>
        </p:txBody>
      </p:sp>
      <p:sp>
        <p:nvSpPr>
          <p:cNvPr id="27" name="TextBox 26">
            <a:extLst>
              <a:ext uri="{FF2B5EF4-FFF2-40B4-BE49-F238E27FC236}">
                <a16:creationId xmlns:a16="http://schemas.microsoft.com/office/drawing/2014/main" id="{E7260F23-EEB0-9A40-BECF-931C11BECE34}"/>
              </a:ext>
            </a:extLst>
          </p:cNvPr>
          <p:cNvSpPr txBox="1"/>
          <p:nvPr/>
        </p:nvSpPr>
        <p:spPr>
          <a:xfrm>
            <a:off x="1991858" y="5265891"/>
            <a:ext cx="1794081" cy="461665"/>
          </a:xfrm>
          <a:prstGeom prst="rect">
            <a:avLst/>
          </a:prstGeom>
          <a:noFill/>
        </p:spPr>
        <p:txBody>
          <a:bodyPr wrap="none" rtlCol="0">
            <a:spAutoFit/>
          </a:bodyPr>
          <a:lstStyle/>
          <a:p>
            <a:r>
              <a:rPr lang="en-US" sz="2400" dirty="0"/>
              <a:t>private data</a:t>
            </a:r>
          </a:p>
        </p:txBody>
      </p:sp>
      <p:sp>
        <p:nvSpPr>
          <p:cNvPr id="30" name="Rectangle 29">
            <a:extLst>
              <a:ext uri="{FF2B5EF4-FFF2-40B4-BE49-F238E27FC236}">
                <a16:creationId xmlns:a16="http://schemas.microsoft.com/office/drawing/2014/main" id="{79C29B9E-40A9-0D47-82C6-17FF4C057450}"/>
              </a:ext>
            </a:extLst>
          </p:cNvPr>
          <p:cNvSpPr/>
          <p:nvPr/>
        </p:nvSpPr>
        <p:spPr>
          <a:xfrm>
            <a:off x="5259070" y="5719145"/>
            <a:ext cx="2709396" cy="461665"/>
          </a:xfrm>
          <a:prstGeom prst="rect">
            <a:avLst/>
          </a:prstGeom>
        </p:spPr>
        <p:txBody>
          <a:bodyPr wrap="square">
            <a:spAutoFit/>
          </a:bodyPr>
          <a:lstStyle/>
          <a:p>
            <a:pPr algn="ctr"/>
            <a:r>
              <a:rPr lang="en-US" sz="2400" b="1" i="1" dirty="0">
                <a:solidFill>
                  <a:schemeClr val="accent6"/>
                </a:solidFill>
              </a:rPr>
              <a:t>privacy free</a:t>
            </a:r>
          </a:p>
        </p:txBody>
      </p:sp>
      <p:sp>
        <p:nvSpPr>
          <p:cNvPr id="29" name="TextBox 28">
            <a:extLst>
              <a:ext uri="{FF2B5EF4-FFF2-40B4-BE49-F238E27FC236}">
                <a16:creationId xmlns:a16="http://schemas.microsoft.com/office/drawing/2014/main" id="{D9D17B14-E910-654B-AA49-51156DDD243E}"/>
              </a:ext>
            </a:extLst>
          </p:cNvPr>
          <p:cNvSpPr txBox="1"/>
          <p:nvPr/>
        </p:nvSpPr>
        <p:spPr>
          <a:xfrm>
            <a:off x="463826" y="6356350"/>
            <a:ext cx="7579960" cy="369332"/>
          </a:xfrm>
          <a:prstGeom prst="rect">
            <a:avLst/>
          </a:prstGeom>
          <a:noFill/>
        </p:spPr>
        <p:txBody>
          <a:bodyPr wrap="none" rtlCol="0">
            <a:spAutoFit/>
          </a:bodyPr>
          <a:lstStyle/>
          <a:p>
            <a:r>
              <a:rPr lang="en-US" dirty="0">
                <a:solidFill>
                  <a:schemeClr val="bg1">
                    <a:lumMod val="50000"/>
                  </a:schemeClr>
                </a:solidFill>
              </a:rPr>
              <a:t>“</a:t>
            </a:r>
            <a:r>
              <a:rPr lang="en-US" i="1" dirty="0">
                <a:solidFill>
                  <a:schemeClr val="bg1">
                    <a:lumMod val="50000"/>
                  </a:schemeClr>
                </a:solidFill>
              </a:rPr>
              <a:t>Differentially private learning needs better features</a:t>
            </a:r>
            <a:r>
              <a:rPr lang="en-US" dirty="0">
                <a:solidFill>
                  <a:schemeClr val="bg1">
                    <a:lumMod val="50000"/>
                  </a:schemeClr>
                </a:solidFill>
              </a:rPr>
              <a:t>”, ICLR 2021 </a:t>
            </a:r>
            <a:r>
              <a:rPr lang="en-US" i="1" dirty="0">
                <a:solidFill>
                  <a:schemeClr val="bg1">
                    <a:lumMod val="50000"/>
                  </a:schemeClr>
                </a:solidFill>
              </a:rPr>
              <a:t>spotlight</a:t>
            </a:r>
          </a:p>
        </p:txBody>
      </p:sp>
    </p:spTree>
    <p:extLst>
      <p:ext uri="{BB962C8B-B14F-4D97-AF65-F5344CB8AC3E}">
        <p14:creationId xmlns:p14="http://schemas.microsoft.com/office/powerpoint/2010/main" val="32212130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5631E-4662-3B44-AD36-F6A0A8F60DB6}"/>
              </a:ext>
            </a:extLst>
          </p:cNvPr>
          <p:cNvPicPr>
            <a:picLocks noChangeAspect="1"/>
          </p:cNvPicPr>
          <p:nvPr/>
        </p:nvPicPr>
        <p:blipFill>
          <a:blip r:embed="rId3"/>
          <a:stretch>
            <a:fillRect/>
          </a:stretch>
        </p:blipFill>
        <p:spPr>
          <a:xfrm>
            <a:off x="1851000" y="1819378"/>
            <a:ext cx="8490000" cy="4320000"/>
          </a:xfrm>
          <a:prstGeom prst="rect">
            <a:avLst/>
          </a:prstGeom>
        </p:spPr>
      </p:pic>
      <p:sp>
        <p:nvSpPr>
          <p:cNvPr id="2" name="Title 1">
            <a:extLst>
              <a:ext uri="{FF2B5EF4-FFF2-40B4-BE49-F238E27FC236}">
                <a16:creationId xmlns:a16="http://schemas.microsoft.com/office/drawing/2014/main" id="{F3CD0764-8A85-B44F-9AA0-248B2D57AF5D}"/>
              </a:ext>
            </a:extLst>
          </p:cNvPr>
          <p:cNvSpPr>
            <a:spLocks noGrp="1"/>
          </p:cNvSpPr>
          <p:nvPr>
            <p:ph type="title"/>
          </p:nvPr>
        </p:nvSpPr>
        <p:spPr>
          <a:xfrm>
            <a:off x="463826" y="410368"/>
            <a:ext cx="11264348" cy="1794950"/>
          </a:xfrm>
        </p:spPr>
        <p:txBody>
          <a:bodyPr>
            <a:normAutofit/>
          </a:bodyPr>
          <a:lstStyle/>
          <a:p>
            <a:r>
              <a:rPr lang="en-US" dirty="0"/>
              <a:t>With access to a public dataset, </a:t>
            </a:r>
            <a:br>
              <a:rPr lang="en-US" dirty="0"/>
            </a:br>
            <a:r>
              <a:rPr lang="en-US" dirty="0">
                <a:solidFill>
                  <a:srgbClr val="7030A0"/>
                </a:solidFill>
              </a:rPr>
              <a:t>privacy comes almost for free!</a:t>
            </a:r>
            <a:br>
              <a:rPr lang="en-US" dirty="0">
                <a:solidFill>
                  <a:srgbClr val="7030A0"/>
                </a:solidFill>
              </a:rPr>
            </a:br>
            <a:endParaRPr lang="en-US" sz="2000" dirty="0">
              <a:solidFill>
                <a:srgbClr val="7030A0"/>
              </a:solidFill>
            </a:endParaRPr>
          </a:p>
        </p:txBody>
      </p:sp>
      <p:sp>
        <p:nvSpPr>
          <p:cNvPr id="4" name="Slide Number Placeholder 3">
            <a:extLst>
              <a:ext uri="{FF2B5EF4-FFF2-40B4-BE49-F238E27FC236}">
                <a16:creationId xmlns:a16="http://schemas.microsoft.com/office/drawing/2014/main" id="{37316D91-98CB-1F4B-A864-B1F3B4043ADF}"/>
              </a:ext>
            </a:extLst>
          </p:cNvPr>
          <p:cNvSpPr>
            <a:spLocks noGrp="1"/>
          </p:cNvSpPr>
          <p:nvPr>
            <p:ph type="sldNum" sz="quarter" idx="12"/>
          </p:nvPr>
        </p:nvSpPr>
        <p:spPr/>
        <p:txBody>
          <a:bodyPr/>
          <a:lstStyle/>
          <a:p>
            <a:fld id="{BBDB7499-F370-8348-83C5-507685BB046D}" type="slidenum">
              <a:rPr lang="en-US" smtClean="0"/>
              <a:pPr/>
              <a:t>83</a:t>
            </a:fld>
            <a:endParaRPr lang="en-US" sz="1600" dirty="0"/>
          </a:p>
        </p:txBody>
      </p:sp>
      <p:sp>
        <p:nvSpPr>
          <p:cNvPr id="34" name="Up Arrow 33">
            <a:extLst>
              <a:ext uri="{FF2B5EF4-FFF2-40B4-BE49-F238E27FC236}">
                <a16:creationId xmlns:a16="http://schemas.microsoft.com/office/drawing/2014/main" id="{03306A2E-1979-F54C-A45D-A835400943BE}"/>
              </a:ext>
            </a:extLst>
          </p:cNvPr>
          <p:cNvSpPr/>
          <p:nvPr/>
        </p:nvSpPr>
        <p:spPr>
          <a:xfrm rot="2397255">
            <a:off x="9300008" y="2212964"/>
            <a:ext cx="360560" cy="653800"/>
          </a:xfrm>
          <a:prstGeom prst="upArrow">
            <a:avLst/>
          </a:prstGeom>
          <a:solidFill>
            <a:schemeClr val="accent5">
              <a:lumMod val="20000"/>
              <a:lumOff val="80000"/>
            </a:schemeClr>
          </a:solidFill>
          <a:ln>
            <a:solidFill>
              <a:schemeClr val="tx1"/>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en-US" sz="2400"/>
          </a:p>
        </p:txBody>
      </p:sp>
      <p:sp>
        <p:nvSpPr>
          <p:cNvPr id="12" name="Rounded Rectangle 11">
            <a:extLst>
              <a:ext uri="{FF2B5EF4-FFF2-40B4-BE49-F238E27FC236}">
                <a16:creationId xmlns:a16="http://schemas.microsoft.com/office/drawing/2014/main" id="{3BBB1402-B5A0-8242-9613-B98002C75AFF}"/>
              </a:ext>
            </a:extLst>
          </p:cNvPr>
          <p:cNvSpPr/>
          <p:nvPr/>
        </p:nvSpPr>
        <p:spPr>
          <a:xfrm>
            <a:off x="6096000" y="2796216"/>
            <a:ext cx="3230844" cy="1246850"/>
          </a:xfrm>
          <a:prstGeom prst="roundRect">
            <a:avLst/>
          </a:prstGeom>
          <a:solidFill>
            <a:schemeClr val="accent5">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lIns="0" rIns="108000" rtlCol="0" anchor="ctr"/>
          <a:lstStyle/>
          <a:p>
            <a:pPr algn="r"/>
            <a:r>
              <a:rPr lang="en-US" sz="2800" b="1" i="1" dirty="0">
                <a:solidFill>
                  <a:schemeClr val="tx1"/>
                </a:solidFill>
              </a:rPr>
              <a:t>5% gap!</a:t>
            </a:r>
          </a:p>
          <a:p>
            <a:pPr algn="r"/>
            <a:r>
              <a:rPr lang="en-US" sz="2000" i="1" dirty="0">
                <a:solidFill>
                  <a:schemeClr val="tx1"/>
                </a:solidFill>
              </a:rPr>
              <a:t>with </a:t>
            </a:r>
            <a:r>
              <a:rPr lang="en-US" sz="2000" b="1" i="1" dirty="0">
                <a:solidFill>
                  <a:schemeClr val="tx1"/>
                </a:solidFill>
              </a:rPr>
              <a:t>unlabeled</a:t>
            </a:r>
            <a:r>
              <a:rPr lang="en-US" sz="2000" i="1" dirty="0">
                <a:solidFill>
                  <a:schemeClr val="tx1"/>
                </a:solidFill>
              </a:rPr>
              <a:t> ImageNet as the public data</a:t>
            </a:r>
          </a:p>
        </p:txBody>
      </p:sp>
      <p:sp>
        <p:nvSpPr>
          <p:cNvPr id="8" name="TextBox 7">
            <a:extLst>
              <a:ext uri="{FF2B5EF4-FFF2-40B4-BE49-F238E27FC236}">
                <a16:creationId xmlns:a16="http://schemas.microsoft.com/office/drawing/2014/main" id="{4B11F06D-ADE1-F449-911B-F2FB670EB69A}"/>
              </a:ext>
            </a:extLst>
          </p:cNvPr>
          <p:cNvSpPr txBox="1"/>
          <p:nvPr/>
        </p:nvSpPr>
        <p:spPr>
          <a:xfrm>
            <a:off x="463826" y="6356350"/>
            <a:ext cx="7579960" cy="369332"/>
          </a:xfrm>
          <a:prstGeom prst="rect">
            <a:avLst/>
          </a:prstGeom>
          <a:noFill/>
        </p:spPr>
        <p:txBody>
          <a:bodyPr wrap="none" rtlCol="0">
            <a:spAutoFit/>
          </a:bodyPr>
          <a:lstStyle/>
          <a:p>
            <a:r>
              <a:rPr lang="en-US" dirty="0">
                <a:solidFill>
                  <a:schemeClr val="bg1">
                    <a:lumMod val="50000"/>
                  </a:schemeClr>
                </a:solidFill>
              </a:rPr>
              <a:t>“</a:t>
            </a:r>
            <a:r>
              <a:rPr lang="en-US" i="1" dirty="0">
                <a:solidFill>
                  <a:schemeClr val="bg1">
                    <a:lumMod val="50000"/>
                  </a:schemeClr>
                </a:solidFill>
              </a:rPr>
              <a:t>Differentially private learning needs better features</a:t>
            </a:r>
            <a:r>
              <a:rPr lang="en-US" dirty="0">
                <a:solidFill>
                  <a:schemeClr val="bg1">
                    <a:lumMod val="50000"/>
                  </a:schemeClr>
                </a:solidFill>
              </a:rPr>
              <a:t>”, ICLR 2021 </a:t>
            </a:r>
            <a:r>
              <a:rPr lang="en-US" i="1" dirty="0">
                <a:solidFill>
                  <a:schemeClr val="bg1">
                    <a:lumMod val="50000"/>
                  </a:schemeClr>
                </a:solidFill>
              </a:rPr>
              <a:t>spotlight</a:t>
            </a:r>
          </a:p>
        </p:txBody>
      </p:sp>
    </p:spTree>
    <p:extLst>
      <p:ext uri="{BB962C8B-B14F-4D97-AF65-F5344CB8AC3E}">
        <p14:creationId xmlns:p14="http://schemas.microsoft.com/office/powerpoint/2010/main" val="23643422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bg1"/>
                </a:solidFill>
              </a:rPr>
              <a:t> Adversarial examples for online content blockers</a:t>
            </a:r>
          </a:p>
          <a:p>
            <a:pPr lvl="1">
              <a:buFont typeface="Wingdings" pitchFamily="2" charset="2"/>
              <a:buChar char="Ø"/>
            </a:pPr>
            <a:r>
              <a:rPr lang="en-US" dirty="0">
                <a:solidFill>
                  <a:schemeClr val="bg1"/>
                </a:solidFill>
              </a:rPr>
              <a:t> What’s the threat model?</a:t>
            </a:r>
          </a:p>
          <a:p>
            <a:pPr lvl="1">
              <a:buFont typeface="Wingdings" pitchFamily="2" charset="2"/>
              <a:buChar char="Ø"/>
            </a:pPr>
            <a:r>
              <a:rPr lang="en-US" dirty="0">
                <a:solidFill>
                  <a:schemeClr val="bg1"/>
                </a:solidFill>
              </a:rPr>
              <a:t> Limitations of current defenses</a:t>
            </a:r>
          </a:p>
          <a:p>
            <a:pPr lvl="1">
              <a:buFont typeface="Wingdings" pitchFamily="2" charset="2"/>
              <a:buChar char="Ø"/>
            </a:pPr>
            <a:r>
              <a:rPr lang="en-US" dirty="0">
                <a:solidFill>
                  <a:schemeClr val="bg1"/>
                </a:solidFill>
              </a:rPr>
              <a:t> Industry impact</a:t>
            </a:r>
          </a:p>
          <a:p>
            <a:r>
              <a:rPr lang="en-US" dirty="0">
                <a:solidFill>
                  <a:schemeClr val="accent5">
                    <a:lumMod val="60000"/>
                    <a:lumOff val="40000"/>
                  </a:schemeClr>
                </a:solidFill>
              </a:rPr>
              <a:t> Enhancing ML privacy</a:t>
            </a:r>
          </a:p>
          <a:p>
            <a:r>
              <a:rPr lang="en-US" dirty="0">
                <a:solidFill>
                  <a:schemeClr val="bg1"/>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7499-F370-8348-83C5-507685BB046D}" type="slidenum">
              <a:rPr kumimoji="0" lang="en-US" sz="16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84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E1A6-0814-4443-9D5A-9107A1D5B7BB}"/>
              </a:ext>
            </a:extLst>
          </p:cNvPr>
          <p:cNvSpPr>
            <a:spLocks noGrp="1"/>
          </p:cNvSpPr>
          <p:nvPr>
            <p:ph type="title"/>
          </p:nvPr>
        </p:nvSpPr>
        <p:spPr/>
        <p:txBody>
          <a:bodyPr/>
          <a:lstStyle/>
          <a:p>
            <a:r>
              <a:rPr lang="en-US" dirty="0">
                <a:solidFill>
                  <a:schemeClr val="bg1"/>
                </a:solidFill>
              </a:rPr>
              <a:t>Talk outline.</a:t>
            </a:r>
          </a:p>
        </p:txBody>
      </p:sp>
      <p:sp>
        <p:nvSpPr>
          <p:cNvPr id="3" name="Content Placeholder 2">
            <a:extLst>
              <a:ext uri="{FF2B5EF4-FFF2-40B4-BE49-F238E27FC236}">
                <a16:creationId xmlns:a16="http://schemas.microsoft.com/office/drawing/2014/main" id="{C98FD654-1128-2B46-8BC1-A01A74DD9713}"/>
              </a:ext>
            </a:extLst>
          </p:cNvPr>
          <p:cNvSpPr>
            <a:spLocks noGrp="1"/>
          </p:cNvSpPr>
          <p:nvPr>
            <p:ph idx="1"/>
          </p:nvPr>
        </p:nvSpPr>
        <p:spPr>
          <a:xfrm>
            <a:off x="463826" y="1825625"/>
            <a:ext cx="11537674" cy="4351338"/>
          </a:xfrm>
        </p:spPr>
        <p:txBody>
          <a:bodyPr/>
          <a:lstStyle/>
          <a:p>
            <a:r>
              <a:rPr lang="en-US" dirty="0">
                <a:solidFill>
                  <a:schemeClr val="bg1"/>
                </a:solidFill>
              </a:rPr>
              <a:t> Adversarial examples for online content blockers</a:t>
            </a:r>
          </a:p>
          <a:p>
            <a:pPr lvl="1">
              <a:buFont typeface="Wingdings" pitchFamily="2" charset="2"/>
              <a:buChar char="Ø"/>
            </a:pPr>
            <a:r>
              <a:rPr lang="en-US" dirty="0">
                <a:solidFill>
                  <a:schemeClr val="bg1"/>
                </a:solidFill>
              </a:rPr>
              <a:t> What’s the threat model?</a:t>
            </a:r>
          </a:p>
          <a:p>
            <a:pPr lvl="1">
              <a:buFont typeface="Wingdings" pitchFamily="2" charset="2"/>
              <a:buChar char="Ø"/>
            </a:pPr>
            <a:r>
              <a:rPr lang="en-US" dirty="0">
                <a:solidFill>
                  <a:schemeClr val="bg1"/>
                </a:solidFill>
              </a:rPr>
              <a:t> Limitations of current defenses</a:t>
            </a:r>
          </a:p>
          <a:p>
            <a:pPr lvl="1">
              <a:buFont typeface="Wingdings" pitchFamily="2" charset="2"/>
              <a:buChar char="Ø"/>
            </a:pPr>
            <a:r>
              <a:rPr lang="en-US" dirty="0">
                <a:solidFill>
                  <a:schemeClr val="bg1"/>
                </a:solidFill>
              </a:rPr>
              <a:t> Industry impact</a:t>
            </a:r>
          </a:p>
          <a:p>
            <a:r>
              <a:rPr lang="en-US" dirty="0">
                <a:solidFill>
                  <a:schemeClr val="bg1"/>
                </a:solidFill>
              </a:rPr>
              <a:t> Enhancing ML privacy</a:t>
            </a:r>
          </a:p>
          <a:p>
            <a:r>
              <a:rPr lang="en-US" dirty="0">
                <a:solidFill>
                  <a:schemeClr val="accent5">
                    <a:lumMod val="60000"/>
                    <a:lumOff val="40000"/>
                  </a:schemeClr>
                </a:solidFill>
              </a:rPr>
              <a:t> Future work</a:t>
            </a:r>
          </a:p>
        </p:txBody>
      </p:sp>
      <p:sp>
        <p:nvSpPr>
          <p:cNvPr id="4" name="Slide Number Placeholder 3">
            <a:extLst>
              <a:ext uri="{FF2B5EF4-FFF2-40B4-BE49-F238E27FC236}">
                <a16:creationId xmlns:a16="http://schemas.microsoft.com/office/drawing/2014/main" id="{C0A8B361-04E4-524A-969D-FF6D284F8E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DB7499-F370-8348-83C5-507685BB046D}" type="slidenum">
              <a:rPr kumimoji="0" lang="en-US" sz="16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67315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5C98-CFE3-3C43-B0BE-FA8E76257B1D}"/>
              </a:ext>
            </a:extLst>
          </p:cNvPr>
          <p:cNvSpPr>
            <a:spLocks noGrp="1"/>
          </p:cNvSpPr>
          <p:nvPr>
            <p:ph type="title"/>
          </p:nvPr>
        </p:nvSpPr>
        <p:spPr/>
        <p:txBody>
          <a:bodyPr>
            <a:normAutofit/>
          </a:bodyPr>
          <a:lstStyle/>
          <a:p>
            <a:r>
              <a:rPr lang="en-US" dirty="0"/>
              <a:t>Future work.</a:t>
            </a:r>
            <a:br>
              <a:rPr lang="en-US" dirty="0"/>
            </a:br>
            <a:r>
              <a:rPr lang="en-US" sz="4000" dirty="0">
                <a:solidFill>
                  <a:srgbClr val="0070C0"/>
                </a:solidFill>
              </a:rPr>
              <a:t>ML security is a critical challenge for our society.</a:t>
            </a:r>
          </a:p>
        </p:txBody>
      </p:sp>
      <p:sp>
        <p:nvSpPr>
          <p:cNvPr id="4" name="Slide Number Placeholder 3">
            <a:extLst>
              <a:ext uri="{FF2B5EF4-FFF2-40B4-BE49-F238E27FC236}">
                <a16:creationId xmlns:a16="http://schemas.microsoft.com/office/drawing/2014/main" id="{1B49879C-526D-9F4E-A86C-BA3322E4CC3F}"/>
              </a:ext>
            </a:extLst>
          </p:cNvPr>
          <p:cNvSpPr>
            <a:spLocks noGrp="1"/>
          </p:cNvSpPr>
          <p:nvPr>
            <p:ph type="sldNum" sz="quarter" idx="12"/>
          </p:nvPr>
        </p:nvSpPr>
        <p:spPr/>
        <p:txBody>
          <a:bodyPr/>
          <a:lstStyle/>
          <a:p>
            <a:fld id="{BBDB7499-F370-8348-83C5-507685BB046D}" type="slidenum">
              <a:rPr lang="en-US" smtClean="0"/>
              <a:pPr/>
              <a:t>86</a:t>
            </a:fld>
            <a:endParaRPr lang="en-US" sz="1600" dirty="0"/>
          </a:p>
        </p:txBody>
      </p:sp>
      <p:sp>
        <p:nvSpPr>
          <p:cNvPr id="36" name="Rounded Rectangle 35">
            <a:extLst>
              <a:ext uri="{FF2B5EF4-FFF2-40B4-BE49-F238E27FC236}">
                <a16:creationId xmlns:a16="http://schemas.microsoft.com/office/drawing/2014/main" id="{4D122E1E-EDCA-7D49-9DA2-BE9AB5B72880}"/>
              </a:ext>
            </a:extLst>
          </p:cNvPr>
          <p:cNvSpPr/>
          <p:nvPr/>
        </p:nvSpPr>
        <p:spPr>
          <a:xfrm>
            <a:off x="8864261" y="3174431"/>
            <a:ext cx="2526551" cy="2700885"/>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7030A0"/>
              </a:solidFill>
            </a:endParaRPr>
          </a:p>
        </p:txBody>
      </p:sp>
      <p:sp>
        <p:nvSpPr>
          <p:cNvPr id="40" name="Rounded Rectangle 39">
            <a:extLst>
              <a:ext uri="{FF2B5EF4-FFF2-40B4-BE49-F238E27FC236}">
                <a16:creationId xmlns:a16="http://schemas.microsoft.com/office/drawing/2014/main" id="{4D8128CC-DF70-C546-8730-020B6FF82355}"/>
              </a:ext>
            </a:extLst>
          </p:cNvPr>
          <p:cNvSpPr/>
          <p:nvPr/>
        </p:nvSpPr>
        <p:spPr>
          <a:xfrm>
            <a:off x="6064116" y="3174431"/>
            <a:ext cx="2526551" cy="2700885"/>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7030A0"/>
              </a:solidFill>
            </a:endParaRPr>
          </a:p>
        </p:txBody>
      </p:sp>
      <p:sp>
        <p:nvSpPr>
          <p:cNvPr id="41" name="Rounded Rectangle 40">
            <a:extLst>
              <a:ext uri="{FF2B5EF4-FFF2-40B4-BE49-F238E27FC236}">
                <a16:creationId xmlns:a16="http://schemas.microsoft.com/office/drawing/2014/main" id="{5BC90D5A-6679-A249-A2DC-7E4523988AE2}"/>
              </a:ext>
            </a:extLst>
          </p:cNvPr>
          <p:cNvSpPr/>
          <p:nvPr/>
        </p:nvSpPr>
        <p:spPr>
          <a:xfrm>
            <a:off x="463826" y="3174431"/>
            <a:ext cx="2526551" cy="2700885"/>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7030A0"/>
              </a:solidFill>
            </a:endParaRPr>
          </a:p>
        </p:txBody>
      </p:sp>
      <p:pic>
        <p:nvPicPr>
          <p:cNvPr id="1032" name="Picture 8" descr="Leadership Element 4 – Fairness | weizechuanblog">
            <a:extLst>
              <a:ext uri="{FF2B5EF4-FFF2-40B4-BE49-F238E27FC236}">
                <a16:creationId xmlns:a16="http://schemas.microsoft.com/office/drawing/2014/main" id="{91DBBC39-EB7F-DE45-9553-06F6A10774F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94147" y="3280651"/>
            <a:ext cx="1885476" cy="17723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A4497C3-5EFF-2144-9707-4D22A65A8435}"/>
              </a:ext>
            </a:extLst>
          </p:cNvPr>
          <p:cNvSpPr txBox="1"/>
          <p:nvPr/>
        </p:nvSpPr>
        <p:spPr>
          <a:xfrm>
            <a:off x="6563392" y="5237755"/>
            <a:ext cx="1546985" cy="461665"/>
          </a:xfrm>
          <a:prstGeom prst="rect">
            <a:avLst/>
          </a:prstGeom>
          <a:noFill/>
        </p:spPr>
        <p:txBody>
          <a:bodyPr wrap="square" rtlCol="0">
            <a:spAutoFit/>
          </a:bodyPr>
          <a:lstStyle/>
          <a:p>
            <a:pPr algn="ctr"/>
            <a:r>
              <a:rPr lang="en-US" sz="2400" b="1" i="1" dirty="0"/>
              <a:t>fairness</a:t>
            </a:r>
            <a:endParaRPr lang="en-US" sz="2400" b="1" dirty="0">
              <a:solidFill>
                <a:schemeClr val="accent6"/>
              </a:solidFill>
            </a:endParaRPr>
          </a:p>
        </p:txBody>
      </p:sp>
      <p:sp>
        <p:nvSpPr>
          <p:cNvPr id="23" name="TextBox 22">
            <a:extLst>
              <a:ext uri="{FF2B5EF4-FFF2-40B4-BE49-F238E27FC236}">
                <a16:creationId xmlns:a16="http://schemas.microsoft.com/office/drawing/2014/main" id="{72982860-B4C3-5D4B-BEDB-C1BDDAC5D572}"/>
              </a:ext>
            </a:extLst>
          </p:cNvPr>
          <p:cNvSpPr txBox="1"/>
          <p:nvPr/>
        </p:nvSpPr>
        <p:spPr>
          <a:xfrm>
            <a:off x="9017246" y="5224609"/>
            <a:ext cx="2321469" cy="461665"/>
          </a:xfrm>
          <a:prstGeom prst="rect">
            <a:avLst/>
          </a:prstGeom>
          <a:noFill/>
        </p:spPr>
        <p:txBody>
          <a:bodyPr wrap="none" rtlCol="0">
            <a:spAutoFit/>
          </a:bodyPr>
          <a:lstStyle/>
          <a:p>
            <a:pPr algn="ctr"/>
            <a:r>
              <a:rPr lang="en-US" sz="2400" b="1" i="1" dirty="0"/>
              <a:t>interpretability</a:t>
            </a:r>
          </a:p>
        </p:txBody>
      </p:sp>
      <p:sp>
        <p:nvSpPr>
          <p:cNvPr id="27" name="TextBox 26">
            <a:extLst>
              <a:ext uri="{FF2B5EF4-FFF2-40B4-BE49-F238E27FC236}">
                <a16:creationId xmlns:a16="http://schemas.microsoft.com/office/drawing/2014/main" id="{C458FEE7-5F42-2F44-ADB4-9982BBC61EC9}"/>
              </a:ext>
            </a:extLst>
          </p:cNvPr>
          <p:cNvSpPr txBox="1"/>
          <p:nvPr/>
        </p:nvSpPr>
        <p:spPr>
          <a:xfrm>
            <a:off x="818171" y="5229938"/>
            <a:ext cx="1843774" cy="461665"/>
          </a:xfrm>
          <a:prstGeom prst="rect">
            <a:avLst/>
          </a:prstGeom>
          <a:noFill/>
        </p:spPr>
        <p:txBody>
          <a:bodyPr wrap="none" rtlCol="0">
            <a:spAutoFit/>
          </a:bodyPr>
          <a:lstStyle/>
          <a:p>
            <a:pPr algn="ctr"/>
            <a:r>
              <a:rPr lang="en-US" sz="2400" b="1" i="1" dirty="0"/>
              <a:t>robustness</a:t>
            </a:r>
          </a:p>
        </p:txBody>
      </p:sp>
      <p:pic>
        <p:nvPicPr>
          <p:cNvPr id="28" name="Picture 27">
            <a:extLst>
              <a:ext uri="{FF2B5EF4-FFF2-40B4-BE49-F238E27FC236}">
                <a16:creationId xmlns:a16="http://schemas.microsoft.com/office/drawing/2014/main" id="{C10475F3-C312-FD47-9A58-71209F05EF2C}"/>
              </a:ext>
            </a:extLst>
          </p:cNvPr>
          <p:cNvPicPr>
            <a:picLocks noChangeAspect="1"/>
          </p:cNvPicPr>
          <p:nvPr/>
        </p:nvPicPr>
        <p:blipFill>
          <a:blip r:embed="rId4"/>
          <a:stretch>
            <a:fillRect/>
          </a:stretch>
        </p:blipFill>
        <p:spPr>
          <a:xfrm>
            <a:off x="868042" y="3344943"/>
            <a:ext cx="1719639" cy="1719639"/>
          </a:xfrm>
          <a:prstGeom prst="rect">
            <a:avLst/>
          </a:prstGeom>
        </p:spPr>
      </p:pic>
      <p:grpSp>
        <p:nvGrpSpPr>
          <p:cNvPr id="17" name="Group 16">
            <a:extLst>
              <a:ext uri="{FF2B5EF4-FFF2-40B4-BE49-F238E27FC236}">
                <a16:creationId xmlns:a16="http://schemas.microsoft.com/office/drawing/2014/main" id="{7D0CF052-34B0-744F-AFBA-85B61D4E1D42}"/>
              </a:ext>
            </a:extLst>
          </p:cNvPr>
          <p:cNvGrpSpPr/>
          <p:nvPr/>
        </p:nvGrpSpPr>
        <p:grpSpPr>
          <a:xfrm>
            <a:off x="8887396" y="3438841"/>
            <a:ext cx="2458392" cy="1672217"/>
            <a:chOff x="8886531" y="2477340"/>
            <a:chExt cx="2458392" cy="1672217"/>
          </a:xfrm>
        </p:grpSpPr>
        <p:pic>
          <p:nvPicPr>
            <p:cNvPr id="1038" name="Picture 14" descr="Open Box Icon Vector , Png Download - Box Icon Black Transparent, Png  Download , Transparent Png Image - PNGitem">
              <a:extLst>
                <a:ext uri="{FF2B5EF4-FFF2-40B4-BE49-F238E27FC236}">
                  <a16:creationId xmlns:a16="http://schemas.microsoft.com/office/drawing/2014/main" id="{154AD09A-FC11-E64D-B07F-9EFE5CB17A9A}"/>
                </a:ext>
              </a:extLst>
            </p:cNvPr>
            <p:cNvPicPr>
              <a:picLocks noChangeAspect="1" noChangeArrowheads="1"/>
            </p:cNvPicPr>
            <p:nvPr/>
          </p:nvPicPr>
          <p:blipFill>
            <a:blip r:embed="rId5" cstate="screen">
              <a:biLevel thresh="25000"/>
              <a:extLst>
                <a:ext uri="{BEBA8EAE-BF5A-486C-A8C5-ECC9F3942E4B}">
                  <a14:imgProps xmlns:a14="http://schemas.microsoft.com/office/drawing/2010/main">
                    <a14:imgLayer r:embed="rId6">
                      <a14:imgEffect>
                        <a14:backgroundRemoval t="10000" b="90000" l="10000" r="90000">
                          <a14:foregroundMark x1="37442" y1="64274" x2="45581" y2="75214"/>
                        </a14:backgroundRemoval>
                      </a14:imgEffect>
                    </a14:imgLayer>
                  </a14:imgProps>
                </a:ext>
                <a:ext uri="{28A0092B-C50C-407E-A947-70E740481C1C}">
                  <a14:useLocalDpi xmlns:a14="http://schemas.microsoft.com/office/drawing/2010/main"/>
                </a:ext>
              </a:extLst>
            </a:blip>
            <a:srcRect/>
            <a:stretch>
              <a:fillRect/>
            </a:stretch>
          </p:blipFill>
          <p:spPr bwMode="auto">
            <a:xfrm>
              <a:off x="8886531" y="2477340"/>
              <a:ext cx="2458392" cy="16722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ree Gear Combo By Mark W-p Clip Art at Clker.com - vector clip art  online, royalty free &amp; public domain">
              <a:extLst>
                <a:ext uri="{FF2B5EF4-FFF2-40B4-BE49-F238E27FC236}">
                  <a16:creationId xmlns:a16="http://schemas.microsoft.com/office/drawing/2014/main" id="{8101F40F-F969-6047-9C47-EFE1B77AA15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799397" y="2675711"/>
              <a:ext cx="881303" cy="59922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3C4B610-97F5-5841-99EF-D7567A77EB54}"/>
                </a:ext>
              </a:extLst>
            </p:cNvPr>
            <p:cNvSpPr/>
            <p:nvPr/>
          </p:nvSpPr>
          <p:spPr>
            <a:xfrm rot="20587037">
              <a:off x="10082655" y="3157473"/>
              <a:ext cx="675685" cy="1668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4C10EA52-A467-7449-ACF1-7F1CC37C0AD9}"/>
                </a:ext>
              </a:extLst>
            </p:cNvPr>
            <p:cNvSpPr/>
            <p:nvPr/>
          </p:nvSpPr>
          <p:spPr>
            <a:xfrm rot="6919317">
              <a:off x="9830644" y="3155737"/>
              <a:ext cx="97002" cy="165187"/>
            </a:xfrm>
            <a:prstGeom prst="triangl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E2E850F8-19F8-7C4A-BCED-C97170B49C9D}"/>
                </a:ext>
              </a:extLst>
            </p:cNvPr>
            <p:cNvSpPr/>
            <p:nvPr/>
          </p:nvSpPr>
          <p:spPr>
            <a:xfrm rot="3617987">
              <a:off x="10053831" y="3187577"/>
              <a:ext cx="82247" cy="171985"/>
            </a:xfrm>
            <a:prstGeom prst="triangl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2" name="Rounded Rectangle 21">
            <a:extLst>
              <a:ext uri="{FF2B5EF4-FFF2-40B4-BE49-F238E27FC236}">
                <a16:creationId xmlns:a16="http://schemas.microsoft.com/office/drawing/2014/main" id="{CDB9C72C-197D-E347-844D-C0FFCC8C78CA}"/>
              </a:ext>
            </a:extLst>
          </p:cNvPr>
          <p:cNvSpPr/>
          <p:nvPr/>
        </p:nvSpPr>
        <p:spPr>
          <a:xfrm>
            <a:off x="3263971" y="3174431"/>
            <a:ext cx="2526551" cy="2700885"/>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7030A0"/>
              </a:solidFill>
            </a:endParaRPr>
          </a:p>
        </p:txBody>
      </p:sp>
      <p:sp>
        <p:nvSpPr>
          <p:cNvPr id="24" name="TextBox 23">
            <a:extLst>
              <a:ext uri="{FF2B5EF4-FFF2-40B4-BE49-F238E27FC236}">
                <a16:creationId xmlns:a16="http://schemas.microsoft.com/office/drawing/2014/main" id="{278F884B-7A62-8B40-BAC4-DC6DC8706E47}"/>
              </a:ext>
            </a:extLst>
          </p:cNvPr>
          <p:cNvSpPr txBox="1"/>
          <p:nvPr/>
        </p:nvSpPr>
        <p:spPr>
          <a:xfrm>
            <a:off x="3895503" y="5237755"/>
            <a:ext cx="1263486" cy="461665"/>
          </a:xfrm>
          <a:prstGeom prst="rect">
            <a:avLst/>
          </a:prstGeom>
          <a:noFill/>
        </p:spPr>
        <p:txBody>
          <a:bodyPr wrap="square" rtlCol="0">
            <a:spAutoFit/>
          </a:bodyPr>
          <a:lstStyle/>
          <a:p>
            <a:pPr algn="ctr"/>
            <a:r>
              <a:rPr lang="en-US" sz="2400" b="1" i="1" dirty="0"/>
              <a:t>privacy</a:t>
            </a:r>
            <a:endParaRPr lang="en-US" sz="2400" b="1" dirty="0">
              <a:solidFill>
                <a:schemeClr val="accent6"/>
              </a:solidFill>
            </a:endParaRPr>
          </a:p>
        </p:txBody>
      </p:sp>
      <p:pic>
        <p:nvPicPr>
          <p:cNvPr id="25" name="Picture 6" descr="Padlock-PNG-Transparent-Image - Security State Bank South Texas">
            <a:extLst>
              <a:ext uri="{FF2B5EF4-FFF2-40B4-BE49-F238E27FC236}">
                <a16:creationId xmlns:a16="http://schemas.microsoft.com/office/drawing/2014/main" id="{CA4FE260-35A5-8E4F-A75F-008A6F2E494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58671" y="3351247"/>
            <a:ext cx="1710613" cy="1710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C6C43C4-67CE-6248-9DA2-EAA913305D8C}"/>
              </a:ext>
            </a:extLst>
          </p:cNvPr>
          <p:cNvSpPr txBox="1"/>
          <p:nvPr/>
        </p:nvSpPr>
        <p:spPr>
          <a:xfrm>
            <a:off x="2587681" y="2268068"/>
            <a:ext cx="7050007" cy="646331"/>
          </a:xfrm>
          <a:prstGeom prst="rect">
            <a:avLst/>
          </a:prstGeom>
          <a:noFill/>
        </p:spPr>
        <p:txBody>
          <a:bodyPr wrap="none" rtlCol="0">
            <a:spAutoFit/>
          </a:bodyPr>
          <a:lstStyle/>
          <a:p>
            <a:pPr algn="ctr"/>
            <a:r>
              <a:rPr lang="en-US" sz="3600" i="1" dirty="0">
                <a:solidFill>
                  <a:srgbClr val="7030A0"/>
                </a:solidFill>
              </a:rPr>
              <a:t>how do we make ML trustworthy?</a:t>
            </a:r>
          </a:p>
        </p:txBody>
      </p:sp>
    </p:spTree>
    <p:extLst>
      <p:ext uri="{BB962C8B-B14F-4D97-AF65-F5344CB8AC3E}">
        <p14:creationId xmlns:p14="http://schemas.microsoft.com/office/powerpoint/2010/main" val="24679300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5C98-CFE3-3C43-B0BE-FA8E76257B1D}"/>
              </a:ext>
            </a:extLst>
          </p:cNvPr>
          <p:cNvSpPr>
            <a:spLocks noGrp="1"/>
          </p:cNvSpPr>
          <p:nvPr>
            <p:ph type="title"/>
          </p:nvPr>
        </p:nvSpPr>
        <p:spPr/>
        <p:txBody>
          <a:bodyPr>
            <a:normAutofit/>
          </a:bodyPr>
          <a:lstStyle/>
          <a:p>
            <a:r>
              <a:rPr lang="en-US" dirty="0"/>
              <a:t>Future work: </a:t>
            </a:r>
            <a:r>
              <a:rPr lang="en-US" dirty="0">
                <a:solidFill>
                  <a:srgbClr val="C00000"/>
                </a:solidFill>
              </a:rPr>
              <a:t>robustness &amp; privacy</a:t>
            </a:r>
            <a:endParaRPr lang="en-US" sz="4000" dirty="0">
              <a:solidFill>
                <a:srgbClr val="C00000"/>
              </a:solidFill>
            </a:endParaRPr>
          </a:p>
        </p:txBody>
      </p:sp>
      <p:sp>
        <p:nvSpPr>
          <p:cNvPr id="4" name="Slide Number Placeholder 3">
            <a:extLst>
              <a:ext uri="{FF2B5EF4-FFF2-40B4-BE49-F238E27FC236}">
                <a16:creationId xmlns:a16="http://schemas.microsoft.com/office/drawing/2014/main" id="{1B49879C-526D-9F4E-A86C-BA3322E4CC3F}"/>
              </a:ext>
            </a:extLst>
          </p:cNvPr>
          <p:cNvSpPr>
            <a:spLocks noGrp="1"/>
          </p:cNvSpPr>
          <p:nvPr>
            <p:ph type="sldNum" sz="quarter" idx="12"/>
          </p:nvPr>
        </p:nvSpPr>
        <p:spPr/>
        <p:txBody>
          <a:bodyPr/>
          <a:lstStyle/>
          <a:p>
            <a:fld id="{BBDB7499-F370-8348-83C5-507685BB046D}" type="slidenum">
              <a:rPr lang="en-US" smtClean="0"/>
              <a:pPr/>
              <a:t>87</a:t>
            </a:fld>
            <a:endParaRPr lang="en-US" sz="1600" dirty="0"/>
          </a:p>
        </p:txBody>
      </p:sp>
      <p:sp>
        <p:nvSpPr>
          <p:cNvPr id="3" name="TextBox 2">
            <a:extLst>
              <a:ext uri="{FF2B5EF4-FFF2-40B4-BE49-F238E27FC236}">
                <a16:creationId xmlns:a16="http://schemas.microsoft.com/office/drawing/2014/main" id="{E42C23A9-3C6D-4A49-A718-D8B7E63DED08}"/>
              </a:ext>
            </a:extLst>
          </p:cNvPr>
          <p:cNvSpPr txBox="1"/>
          <p:nvPr/>
        </p:nvSpPr>
        <p:spPr>
          <a:xfrm>
            <a:off x="463826" y="1354931"/>
            <a:ext cx="11728174" cy="4739759"/>
          </a:xfrm>
          <a:prstGeom prst="rect">
            <a:avLst/>
          </a:prstGeom>
          <a:noFill/>
        </p:spPr>
        <p:txBody>
          <a:bodyPr wrap="square" rtlCol="0">
            <a:spAutoFit/>
          </a:bodyPr>
          <a:lstStyle/>
          <a:p>
            <a:r>
              <a:rPr lang="en-US" sz="2800" dirty="0">
                <a:solidFill>
                  <a:srgbClr val="7030A0"/>
                </a:solidFill>
              </a:rPr>
              <a:t>Intersections:</a:t>
            </a:r>
          </a:p>
          <a:p>
            <a:pPr marL="800100" lvl="1" indent="-342900">
              <a:buFontTx/>
              <a:buChar char="-"/>
            </a:pPr>
            <a:r>
              <a:rPr lang="en-US" sz="2600" i="1" dirty="0"/>
              <a:t>Adversarial ML for safeguarding 	</a:t>
            </a:r>
            <a:r>
              <a:rPr lang="en-US" sz="2000" b="1" dirty="0">
                <a:solidFill>
                  <a:srgbClr val="0070C0"/>
                </a:solidFill>
              </a:rPr>
              <a:t>with </a:t>
            </a:r>
            <a:r>
              <a:rPr lang="en-US" sz="2000" b="1" dirty="0" err="1">
                <a:solidFill>
                  <a:srgbClr val="0070C0"/>
                </a:solidFill>
              </a:rPr>
              <a:t>Evani</a:t>
            </a:r>
            <a:r>
              <a:rPr lang="en-US" sz="2000" b="1" dirty="0">
                <a:solidFill>
                  <a:srgbClr val="0070C0"/>
                </a:solidFill>
              </a:rPr>
              <a:t> </a:t>
            </a:r>
            <a:r>
              <a:rPr lang="en-US" sz="2000" b="1" dirty="0" err="1">
                <a:solidFill>
                  <a:srgbClr val="0070C0"/>
                </a:solidFill>
              </a:rPr>
              <a:t>Radiya</a:t>
            </a:r>
            <a:r>
              <a:rPr lang="en-US" sz="2000" b="1" dirty="0">
                <a:solidFill>
                  <a:srgbClr val="0070C0"/>
                </a:solidFill>
              </a:rPr>
              <a:t>-Dixit</a:t>
            </a:r>
            <a:br>
              <a:rPr lang="en-US" sz="2600" i="1" dirty="0"/>
            </a:br>
            <a:r>
              <a:rPr lang="en-US" sz="2600" i="1" dirty="0"/>
              <a:t>or breaching privacy </a:t>
            </a:r>
            <a:r>
              <a:rPr lang="en-US" sz="2600" dirty="0"/>
              <a:t>			</a:t>
            </a:r>
            <a:r>
              <a:rPr lang="en-US" sz="2000" b="1" dirty="0">
                <a:solidFill>
                  <a:srgbClr val="0070C0"/>
                </a:solidFill>
              </a:rPr>
              <a:t>with Nicholas </a:t>
            </a:r>
            <a:r>
              <a:rPr lang="en-US" sz="2000" b="1" dirty="0" err="1">
                <a:solidFill>
                  <a:srgbClr val="0070C0"/>
                </a:solidFill>
              </a:rPr>
              <a:t>Carlini</a:t>
            </a:r>
            <a:r>
              <a:rPr lang="en-US" sz="2000" b="1" dirty="0">
                <a:solidFill>
                  <a:srgbClr val="0070C0"/>
                </a:solidFill>
              </a:rPr>
              <a:t> @ Google </a:t>
            </a:r>
          </a:p>
          <a:p>
            <a:endParaRPr lang="en-US" dirty="0"/>
          </a:p>
          <a:p>
            <a:r>
              <a:rPr lang="en-US" sz="2800" dirty="0">
                <a:solidFill>
                  <a:srgbClr val="7030A0"/>
                </a:solidFill>
              </a:rPr>
              <a:t>Scaling private ML:</a:t>
            </a:r>
          </a:p>
          <a:p>
            <a:pPr marL="914400" lvl="1" indent="-457200">
              <a:buFontTx/>
              <a:buChar char="-"/>
            </a:pPr>
            <a:r>
              <a:rPr lang="en-US" sz="2600" i="1" dirty="0"/>
              <a:t>Privacy in large NLP models</a:t>
            </a:r>
            <a:r>
              <a:rPr lang="en-US" sz="2600" dirty="0"/>
              <a:t>		</a:t>
            </a:r>
            <a:r>
              <a:rPr lang="en-US" sz="2000" b="1" dirty="0">
                <a:solidFill>
                  <a:srgbClr val="0070C0"/>
                </a:solidFill>
              </a:rPr>
              <a:t>with Percy Liang</a:t>
            </a:r>
          </a:p>
          <a:p>
            <a:pPr marL="914400" lvl="1" indent="-457200">
              <a:buFontTx/>
              <a:buChar char="-"/>
            </a:pPr>
            <a:r>
              <a:rPr lang="en-US" sz="2600" i="1" dirty="0"/>
              <a:t>Relaxing differential privacy </a:t>
            </a:r>
            <a:r>
              <a:rPr lang="en-US" sz="2600" dirty="0"/>
              <a:t>		</a:t>
            </a:r>
            <a:r>
              <a:rPr lang="en-US" sz="2000" b="1" dirty="0">
                <a:solidFill>
                  <a:srgbClr val="0070C0"/>
                </a:solidFill>
              </a:rPr>
              <a:t>with Ilya Mironov @ Facebook</a:t>
            </a:r>
          </a:p>
          <a:p>
            <a:endParaRPr lang="en-US" dirty="0"/>
          </a:p>
          <a:p>
            <a:r>
              <a:rPr lang="en-US" sz="2800" dirty="0">
                <a:solidFill>
                  <a:srgbClr val="7030A0"/>
                </a:solidFill>
              </a:rPr>
              <a:t>Beyond machine learning:</a:t>
            </a:r>
          </a:p>
          <a:p>
            <a:pPr marL="914400" lvl="1" indent="-457200">
              <a:buFontTx/>
              <a:buChar char="-"/>
            </a:pPr>
            <a:r>
              <a:rPr lang="en-US" sz="2600" i="1" dirty="0"/>
              <a:t>Robustness &amp; privacy in 			</a:t>
            </a:r>
            <a:r>
              <a:rPr lang="en-US" sz="2000" b="1" dirty="0">
                <a:solidFill>
                  <a:srgbClr val="0070C0"/>
                </a:solidFill>
              </a:rPr>
              <a:t>with Ari </a:t>
            </a:r>
            <a:r>
              <a:rPr lang="en-US" sz="2000" b="1" dirty="0" err="1">
                <a:solidFill>
                  <a:srgbClr val="0070C0"/>
                </a:solidFill>
              </a:rPr>
              <a:t>Juels</a:t>
            </a:r>
            <a:r>
              <a:rPr lang="en-US" sz="2000" b="1" dirty="0">
                <a:solidFill>
                  <a:srgbClr val="0070C0"/>
                </a:solidFill>
              </a:rPr>
              <a:t> @ Cornell</a:t>
            </a:r>
            <a:br>
              <a:rPr lang="en-US" sz="2600" i="1" dirty="0"/>
            </a:br>
            <a:r>
              <a:rPr lang="en-US" sz="2600" i="1" dirty="0"/>
              <a:t>decentralized finance 			</a:t>
            </a:r>
            <a:r>
              <a:rPr lang="en-US" sz="2000" b="1" dirty="0">
                <a:solidFill>
                  <a:srgbClr val="0070C0"/>
                </a:solidFill>
              </a:rPr>
              <a:t>with Kenny Paterson @ ETHZ</a:t>
            </a:r>
            <a:r>
              <a:rPr lang="en-US" dirty="0">
                <a:solidFill>
                  <a:srgbClr val="000000"/>
                </a:solidFill>
              </a:rPr>
              <a:t>	</a:t>
            </a:r>
            <a:r>
              <a:rPr lang="en-US" sz="2600" dirty="0"/>
              <a:t>		</a:t>
            </a:r>
            <a:r>
              <a:rPr lang="en-US" dirty="0"/>
              <a:t>	</a:t>
            </a:r>
          </a:p>
        </p:txBody>
      </p:sp>
    </p:spTree>
    <p:extLst>
      <p:ext uri="{BB962C8B-B14F-4D97-AF65-F5344CB8AC3E}">
        <p14:creationId xmlns:p14="http://schemas.microsoft.com/office/powerpoint/2010/main" val="3049758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2907-AC10-5849-96B5-DBDAB5ACDEF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4B3B25F1-25BA-5A48-AD0D-CBA50C82B6C3}"/>
              </a:ext>
            </a:extLst>
          </p:cNvPr>
          <p:cNvSpPr>
            <a:spLocks noGrp="1"/>
          </p:cNvSpPr>
          <p:nvPr>
            <p:ph idx="1"/>
          </p:nvPr>
        </p:nvSpPr>
        <p:spPr>
          <a:xfrm>
            <a:off x="463826" y="1335736"/>
            <a:ext cx="9023074" cy="5020614"/>
          </a:xfrm>
        </p:spPr>
        <p:txBody>
          <a:bodyPr>
            <a:noAutofit/>
          </a:bodyPr>
          <a:lstStyle/>
          <a:p>
            <a:pPr marL="0" indent="0">
              <a:buNone/>
            </a:pPr>
            <a:r>
              <a:rPr lang="en-US" sz="3200" dirty="0"/>
              <a:t>ML is currently not </a:t>
            </a:r>
            <a:r>
              <a:rPr lang="en-US" sz="3200" b="1" i="1" dirty="0">
                <a:solidFill>
                  <a:srgbClr val="7030A0"/>
                </a:solidFill>
              </a:rPr>
              <a:t>trustworthy</a:t>
            </a:r>
            <a:r>
              <a:rPr lang="en-US" sz="3200" i="1" dirty="0">
                <a:solidFill>
                  <a:srgbClr val="7030A0"/>
                </a:solidFill>
              </a:rPr>
              <a:t>.</a:t>
            </a:r>
          </a:p>
          <a:p>
            <a:pPr lvl="1">
              <a:buFontTx/>
              <a:buChar char="-"/>
            </a:pPr>
            <a:r>
              <a:rPr lang="en-US" sz="2800" dirty="0"/>
              <a:t>it is not </a:t>
            </a:r>
            <a:r>
              <a:rPr lang="en-US" sz="2800" b="1" i="1" dirty="0">
                <a:solidFill>
                  <a:srgbClr val="7030A0"/>
                </a:solidFill>
              </a:rPr>
              <a:t>robust</a:t>
            </a:r>
            <a:r>
              <a:rPr lang="en-US" sz="2800" dirty="0">
                <a:solidFill>
                  <a:srgbClr val="7030A0"/>
                </a:solidFill>
              </a:rPr>
              <a:t>.</a:t>
            </a:r>
          </a:p>
          <a:p>
            <a:pPr lvl="1">
              <a:buFontTx/>
              <a:buChar char="-"/>
            </a:pPr>
            <a:r>
              <a:rPr lang="en-US" sz="2800" dirty="0"/>
              <a:t>it is not </a:t>
            </a:r>
            <a:r>
              <a:rPr lang="en-US" sz="2800" b="1" i="1" dirty="0">
                <a:solidFill>
                  <a:srgbClr val="7030A0"/>
                </a:solidFill>
              </a:rPr>
              <a:t>private</a:t>
            </a:r>
            <a:r>
              <a:rPr lang="en-US" sz="2800" dirty="0">
                <a:solidFill>
                  <a:srgbClr val="7030A0"/>
                </a:solidFill>
              </a:rPr>
              <a:t>.</a:t>
            </a:r>
          </a:p>
          <a:p>
            <a:pPr marL="457200" lvl="1" indent="0">
              <a:buNone/>
            </a:pPr>
            <a:endParaRPr lang="en-US" sz="1000" i="1" u="sng" dirty="0"/>
          </a:p>
          <a:p>
            <a:pPr marL="0" indent="0">
              <a:buNone/>
            </a:pPr>
            <a:r>
              <a:rPr lang="en-US" sz="3200" dirty="0"/>
              <a:t>We </a:t>
            </a:r>
            <a:r>
              <a:rPr lang="en-US" sz="3200" u="sng" dirty="0"/>
              <a:t>can</a:t>
            </a:r>
            <a:r>
              <a:rPr lang="en-US" sz="3200" dirty="0"/>
              <a:t> get </a:t>
            </a:r>
            <a:r>
              <a:rPr lang="en-US" sz="3200" dirty="0">
                <a:solidFill>
                  <a:srgbClr val="0070C0"/>
                </a:solidFill>
              </a:rPr>
              <a:t>better robustness </a:t>
            </a:r>
            <a:r>
              <a:rPr lang="en-US" sz="3200" dirty="0"/>
              <a:t>than current ML.</a:t>
            </a:r>
          </a:p>
          <a:p>
            <a:pPr lvl="1">
              <a:buFont typeface="Wingdings" pitchFamily="2" charset="2"/>
              <a:buChar char="Ø"/>
            </a:pPr>
            <a:r>
              <a:rPr lang="en-US" sz="2800" i="1" dirty="0"/>
              <a:t> humans are an existence proof.</a:t>
            </a:r>
            <a:br>
              <a:rPr lang="en-US" i="1" u="sng" dirty="0"/>
            </a:br>
            <a:r>
              <a:rPr lang="en-US" sz="1000" i="1" dirty="0"/>
              <a:t>	</a:t>
            </a:r>
          </a:p>
          <a:p>
            <a:pPr marL="0" indent="0">
              <a:buNone/>
            </a:pPr>
            <a:r>
              <a:rPr lang="en-US" sz="3200" dirty="0"/>
              <a:t>We </a:t>
            </a:r>
            <a:r>
              <a:rPr lang="en-US" sz="3200" u="sng" dirty="0"/>
              <a:t>can</a:t>
            </a:r>
            <a:r>
              <a:rPr lang="en-US" sz="3200" dirty="0"/>
              <a:t> get </a:t>
            </a:r>
            <a:r>
              <a:rPr lang="en-US" sz="3200" dirty="0">
                <a:solidFill>
                  <a:srgbClr val="0070C0"/>
                </a:solidFill>
              </a:rPr>
              <a:t>better privacy </a:t>
            </a:r>
            <a:r>
              <a:rPr lang="en-US" sz="3200" dirty="0"/>
              <a:t>than current ML</a:t>
            </a:r>
            <a:r>
              <a:rPr lang="en-US" sz="3200" i="1" dirty="0"/>
              <a:t>.</a:t>
            </a:r>
          </a:p>
          <a:p>
            <a:pPr lvl="1">
              <a:buFont typeface="Wingdings" pitchFamily="2" charset="2"/>
              <a:buChar char="Ø"/>
            </a:pPr>
            <a:r>
              <a:rPr lang="en-US" sz="2800" i="1" dirty="0"/>
              <a:t> with </a:t>
            </a:r>
            <a:r>
              <a:rPr lang="en-US" sz="2800" i="1" dirty="0">
                <a:solidFill>
                  <a:schemeClr val="accent6"/>
                </a:solidFill>
              </a:rPr>
              <a:t>differential privacy </a:t>
            </a:r>
            <a:r>
              <a:rPr lang="en-US" sz="2800" i="1" dirty="0"/>
              <a:t>and </a:t>
            </a:r>
            <a:r>
              <a:rPr lang="en-US" sz="2800" i="1" dirty="0">
                <a:solidFill>
                  <a:schemeClr val="accent6"/>
                </a:solidFill>
              </a:rPr>
              <a:t>feature engineering.</a:t>
            </a:r>
            <a:br>
              <a:rPr lang="en-US" sz="2800" i="1" dirty="0">
                <a:solidFill>
                  <a:schemeClr val="accent6"/>
                </a:solidFill>
              </a:rPr>
            </a:br>
            <a:endParaRPr lang="en-US" sz="1000" dirty="0"/>
          </a:p>
        </p:txBody>
      </p:sp>
      <p:sp>
        <p:nvSpPr>
          <p:cNvPr id="4" name="Slide Number Placeholder 3">
            <a:extLst>
              <a:ext uri="{FF2B5EF4-FFF2-40B4-BE49-F238E27FC236}">
                <a16:creationId xmlns:a16="http://schemas.microsoft.com/office/drawing/2014/main" id="{BAB91B9D-FC8B-654D-AF20-E49545D2A05E}"/>
              </a:ext>
            </a:extLst>
          </p:cNvPr>
          <p:cNvSpPr>
            <a:spLocks noGrp="1"/>
          </p:cNvSpPr>
          <p:nvPr>
            <p:ph type="sldNum" sz="quarter" idx="12"/>
          </p:nvPr>
        </p:nvSpPr>
        <p:spPr/>
        <p:txBody>
          <a:bodyPr/>
          <a:lstStyle/>
          <a:p>
            <a:fld id="{BBDB7499-F370-8348-83C5-507685BB046D}" type="slidenum">
              <a:rPr lang="en-US" smtClean="0"/>
              <a:pPr/>
              <a:t>88</a:t>
            </a:fld>
            <a:endParaRPr lang="en-US" sz="1600" dirty="0"/>
          </a:p>
        </p:txBody>
      </p:sp>
    </p:spTree>
    <p:extLst>
      <p:ext uri="{BB962C8B-B14F-4D97-AF65-F5344CB8AC3E}">
        <p14:creationId xmlns:p14="http://schemas.microsoft.com/office/powerpoint/2010/main" val="24386502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2907-AC10-5849-96B5-DBDAB5ACDEF3}"/>
              </a:ext>
            </a:extLst>
          </p:cNvPr>
          <p:cNvSpPr>
            <a:spLocks noGrp="1"/>
          </p:cNvSpPr>
          <p:nvPr>
            <p:ph type="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BAB91B9D-FC8B-654D-AF20-E49545D2A05E}"/>
              </a:ext>
            </a:extLst>
          </p:cNvPr>
          <p:cNvSpPr>
            <a:spLocks noGrp="1"/>
          </p:cNvSpPr>
          <p:nvPr>
            <p:ph type="sldNum" sz="quarter" idx="12"/>
          </p:nvPr>
        </p:nvSpPr>
        <p:spPr/>
        <p:txBody>
          <a:bodyPr/>
          <a:lstStyle/>
          <a:p>
            <a:fld id="{BBDB7499-F370-8348-83C5-507685BB046D}" type="slidenum">
              <a:rPr lang="en-US" smtClean="0"/>
              <a:pPr/>
              <a:t>89</a:t>
            </a:fld>
            <a:endParaRPr lang="en-US" sz="1600" dirty="0"/>
          </a:p>
        </p:txBody>
      </p:sp>
      <p:sp>
        <p:nvSpPr>
          <p:cNvPr id="5" name="Oval 4">
            <a:extLst>
              <a:ext uri="{FF2B5EF4-FFF2-40B4-BE49-F238E27FC236}">
                <a16:creationId xmlns:a16="http://schemas.microsoft.com/office/drawing/2014/main" id="{F299F802-AE85-4646-990B-E3411CF660BF}"/>
              </a:ext>
            </a:extLst>
          </p:cNvPr>
          <p:cNvSpPr/>
          <p:nvPr/>
        </p:nvSpPr>
        <p:spPr>
          <a:xfrm>
            <a:off x="8637814" y="5201088"/>
            <a:ext cx="3290950" cy="1246544"/>
          </a:xfrm>
          <a:prstGeom prst="ellipse">
            <a:avLst/>
          </a:prstGeom>
          <a:solidFill>
            <a:schemeClr val="accent5">
              <a:lumMod val="20000"/>
              <a:lumOff val="8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3200" b="1" dirty="0">
                <a:solidFill>
                  <a:schemeClr val="tx1"/>
                </a:solidFill>
              </a:rPr>
              <a:t>Thank you!</a:t>
            </a:r>
            <a:endParaRPr lang="en-US" b="1" dirty="0">
              <a:solidFill>
                <a:schemeClr val="tx1"/>
              </a:solidFill>
            </a:endParaRPr>
          </a:p>
        </p:txBody>
      </p:sp>
      <p:sp>
        <p:nvSpPr>
          <p:cNvPr id="10" name="Content Placeholder 2">
            <a:extLst>
              <a:ext uri="{FF2B5EF4-FFF2-40B4-BE49-F238E27FC236}">
                <a16:creationId xmlns:a16="http://schemas.microsoft.com/office/drawing/2014/main" id="{9B7740F1-D286-A443-A1E4-C4A4FBA502E3}"/>
              </a:ext>
            </a:extLst>
          </p:cNvPr>
          <p:cNvSpPr>
            <a:spLocks noGrp="1"/>
          </p:cNvSpPr>
          <p:nvPr>
            <p:ph idx="1"/>
          </p:nvPr>
        </p:nvSpPr>
        <p:spPr>
          <a:xfrm>
            <a:off x="463826" y="1335736"/>
            <a:ext cx="9023074" cy="5020614"/>
          </a:xfrm>
        </p:spPr>
        <p:txBody>
          <a:bodyPr>
            <a:noAutofit/>
          </a:bodyPr>
          <a:lstStyle/>
          <a:p>
            <a:pPr marL="0" indent="0">
              <a:buNone/>
            </a:pPr>
            <a:r>
              <a:rPr lang="en-US" sz="3200" dirty="0"/>
              <a:t>ML is currently not </a:t>
            </a:r>
            <a:r>
              <a:rPr lang="en-US" sz="3200" b="1" i="1" dirty="0">
                <a:solidFill>
                  <a:srgbClr val="7030A0"/>
                </a:solidFill>
              </a:rPr>
              <a:t>trustworthy</a:t>
            </a:r>
            <a:r>
              <a:rPr lang="en-US" sz="3200" i="1" dirty="0">
                <a:solidFill>
                  <a:srgbClr val="7030A0"/>
                </a:solidFill>
              </a:rPr>
              <a:t>.</a:t>
            </a:r>
          </a:p>
          <a:p>
            <a:pPr lvl="1">
              <a:buFontTx/>
              <a:buChar char="-"/>
            </a:pPr>
            <a:r>
              <a:rPr lang="en-US" sz="2800" dirty="0"/>
              <a:t>it is not </a:t>
            </a:r>
            <a:r>
              <a:rPr lang="en-US" sz="2800" b="1" i="1" dirty="0">
                <a:solidFill>
                  <a:srgbClr val="7030A0"/>
                </a:solidFill>
              </a:rPr>
              <a:t>robust</a:t>
            </a:r>
            <a:r>
              <a:rPr lang="en-US" sz="2800" dirty="0">
                <a:solidFill>
                  <a:srgbClr val="7030A0"/>
                </a:solidFill>
              </a:rPr>
              <a:t>.</a:t>
            </a:r>
          </a:p>
          <a:p>
            <a:pPr lvl="1">
              <a:buFontTx/>
              <a:buChar char="-"/>
            </a:pPr>
            <a:r>
              <a:rPr lang="en-US" sz="2800" dirty="0"/>
              <a:t>it is not </a:t>
            </a:r>
            <a:r>
              <a:rPr lang="en-US" sz="2800" b="1" i="1" dirty="0">
                <a:solidFill>
                  <a:srgbClr val="7030A0"/>
                </a:solidFill>
              </a:rPr>
              <a:t>private</a:t>
            </a:r>
            <a:r>
              <a:rPr lang="en-US" sz="2800" dirty="0">
                <a:solidFill>
                  <a:srgbClr val="7030A0"/>
                </a:solidFill>
              </a:rPr>
              <a:t>.</a:t>
            </a:r>
          </a:p>
          <a:p>
            <a:pPr marL="457200" lvl="1" indent="0">
              <a:buNone/>
            </a:pPr>
            <a:endParaRPr lang="en-US" sz="1000" i="1" u="sng" dirty="0"/>
          </a:p>
          <a:p>
            <a:pPr marL="0" indent="0">
              <a:buNone/>
            </a:pPr>
            <a:r>
              <a:rPr lang="en-US" sz="3200" dirty="0"/>
              <a:t>We </a:t>
            </a:r>
            <a:r>
              <a:rPr lang="en-US" sz="3200" u="sng" dirty="0"/>
              <a:t>can</a:t>
            </a:r>
            <a:r>
              <a:rPr lang="en-US" sz="3200" dirty="0"/>
              <a:t> get </a:t>
            </a:r>
            <a:r>
              <a:rPr lang="en-US" sz="3200" dirty="0">
                <a:solidFill>
                  <a:srgbClr val="0070C0"/>
                </a:solidFill>
              </a:rPr>
              <a:t>better robustness </a:t>
            </a:r>
            <a:r>
              <a:rPr lang="en-US" sz="3200" dirty="0"/>
              <a:t>than current ML.</a:t>
            </a:r>
          </a:p>
          <a:p>
            <a:pPr lvl="1">
              <a:buFont typeface="Wingdings" pitchFamily="2" charset="2"/>
              <a:buChar char="Ø"/>
            </a:pPr>
            <a:r>
              <a:rPr lang="en-US" sz="2800" i="1" dirty="0"/>
              <a:t> humans are an existence proof.</a:t>
            </a:r>
            <a:br>
              <a:rPr lang="en-US" i="1" u="sng" dirty="0"/>
            </a:br>
            <a:r>
              <a:rPr lang="en-US" sz="1000" i="1" dirty="0"/>
              <a:t>	</a:t>
            </a:r>
          </a:p>
          <a:p>
            <a:pPr marL="0" indent="0">
              <a:buNone/>
            </a:pPr>
            <a:r>
              <a:rPr lang="en-US" sz="3200" dirty="0"/>
              <a:t>We </a:t>
            </a:r>
            <a:r>
              <a:rPr lang="en-US" sz="3200" u="sng" dirty="0"/>
              <a:t>can</a:t>
            </a:r>
            <a:r>
              <a:rPr lang="en-US" sz="3200" dirty="0"/>
              <a:t> get </a:t>
            </a:r>
            <a:r>
              <a:rPr lang="en-US" sz="3200" dirty="0">
                <a:solidFill>
                  <a:srgbClr val="0070C0"/>
                </a:solidFill>
              </a:rPr>
              <a:t>better privacy </a:t>
            </a:r>
            <a:r>
              <a:rPr lang="en-US" sz="3200" dirty="0"/>
              <a:t>than current ML</a:t>
            </a:r>
            <a:r>
              <a:rPr lang="en-US" sz="3200" i="1" dirty="0"/>
              <a:t>.</a:t>
            </a:r>
          </a:p>
          <a:p>
            <a:pPr lvl="1">
              <a:buFont typeface="Wingdings" pitchFamily="2" charset="2"/>
              <a:buChar char="Ø"/>
            </a:pPr>
            <a:r>
              <a:rPr lang="en-US" sz="2800" i="1" dirty="0"/>
              <a:t> with </a:t>
            </a:r>
            <a:r>
              <a:rPr lang="en-US" sz="2800" i="1" dirty="0">
                <a:solidFill>
                  <a:schemeClr val="accent6"/>
                </a:solidFill>
              </a:rPr>
              <a:t>differential privacy </a:t>
            </a:r>
            <a:r>
              <a:rPr lang="en-US" sz="2800" i="1" dirty="0"/>
              <a:t>and </a:t>
            </a:r>
            <a:r>
              <a:rPr lang="en-US" sz="2800" i="1" dirty="0">
                <a:solidFill>
                  <a:schemeClr val="accent6"/>
                </a:solidFill>
              </a:rPr>
              <a:t>feature engineering.</a:t>
            </a:r>
            <a:br>
              <a:rPr lang="en-US" sz="2800" i="1" dirty="0">
                <a:solidFill>
                  <a:schemeClr val="accent6"/>
                </a:solidFill>
              </a:rPr>
            </a:br>
            <a:endParaRPr lang="en-US" sz="1000" dirty="0"/>
          </a:p>
        </p:txBody>
      </p:sp>
    </p:spTree>
    <p:extLst>
      <p:ext uri="{BB962C8B-B14F-4D97-AF65-F5344CB8AC3E}">
        <p14:creationId xmlns:p14="http://schemas.microsoft.com/office/powerpoint/2010/main" val="4236590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6E19-A96E-824F-BC54-523AD0C1D9F9}"/>
              </a:ext>
            </a:extLst>
          </p:cNvPr>
          <p:cNvSpPr>
            <a:spLocks noGrp="1"/>
          </p:cNvSpPr>
          <p:nvPr>
            <p:ph type="title"/>
          </p:nvPr>
        </p:nvSpPr>
        <p:spPr/>
        <p:txBody>
          <a:bodyPr/>
          <a:lstStyle/>
          <a:p>
            <a:r>
              <a:rPr lang="en-US" sz="2800" dirty="0"/>
              <a:t>This thesis</a:t>
            </a:r>
            <a:br>
              <a:rPr lang="en-US" dirty="0"/>
            </a:br>
            <a:r>
              <a:rPr lang="en-US" dirty="0"/>
              <a:t>Measuring and Enhancing ML security</a:t>
            </a:r>
          </a:p>
        </p:txBody>
      </p:sp>
      <p:sp>
        <p:nvSpPr>
          <p:cNvPr id="3" name="Content Placeholder 2">
            <a:extLst>
              <a:ext uri="{FF2B5EF4-FFF2-40B4-BE49-F238E27FC236}">
                <a16:creationId xmlns:a16="http://schemas.microsoft.com/office/drawing/2014/main" id="{343EF8FB-5A1D-D743-B2DD-7A8768597070}"/>
              </a:ext>
            </a:extLst>
          </p:cNvPr>
          <p:cNvSpPr>
            <a:spLocks noGrp="1"/>
          </p:cNvSpPr>
          <p:nvPr>
            <p:ph idx="1"/>
          </p:nvPr>
        </p:nvSpPr>
        <p:spPr>
          <a:xfrm>
            <a:off x="463826" y="1825625"/>
            <a:ext cx="11520356" cy="4351338"/>
          </a:xfrm>
        </p:spPr>
        <p:txBody>
          <a:bodyPr/>
          <a:lstStyle/>
          <a:p>
            <a:pPr marL="0" indent="-857250">
              <a:buFont typeface="+mj-lt"/>
              <a:buAutoNum type="romanUcPeriod"/>
            </a:pPr>
            <a:r>
              <a:rPr lang="en-US" dirty="0"/>
              <a:t>Modeling the threat of </a:t>
            </a:r>
            <a:r>
              <a:rPr lang="en-US" u="sng" dirty="0"/>
              <a:t>adversarial examples</a:t>
            </a:r>
          </a:p>
          <a:p>
            <a:pPr lvl="2">
              <a:buFont typeface="Wingdings" pitchFamily="2" charset="2"/>
              <a:buChar char="Ø"/>
            </a:pPr>
            <a:r>
              <a:rPr lang="en-US" sz="2600" dirty="0"/>
              <a:t> </a:t>
            </a:r>
            <a:r>
              <a:rPr lang="en-US" sz="2600" dirty="0">
                <a:solidFill>
                  <a:srgbClr val="7030A0"/>
                </a:solidFill>
              </a:rPr>
              <a:t>Analysis:</a:t>
            </a:r>
            <a:r>
              <a:rPr lang="en-US" sz="2600" i="1" dirty="0">
                <a:solidFill>
                  <a:srgbClr val="7030A0"/>
                </a:solidFill>
              </a:rPr>
              <a:t> </a:t>
            </a:r>
            <a:r>
              <a:rPr lang="en-US" sz="2600" i="1" dirty="0"/>
              <a:t>fundamental limits </a:t>
            </a:r>
            <a:r>
              <a:rPr lang="en-US" sz="2600" dirty="0"/>
              <a:t>of existing defenses</a:t>
            </a:r>
          </a:p>
          <a:p>
            <a:pPr lvl="2">
              <a:buFont typeface="Wingdings" pitchFamily="2" charset="2"/>
              <a:buChar char="Ø"/>
            </a:pPr>
            <a:r>
              <a:rPr lang="en-US" sz="2600" dirty="0"/>
              <a:t> </a:t>
            </a:r>
            <a:r>
              <a:rPr lang="en-US" sz="2600" dirty="0">
                <a:solidFill>
                  <a:srgbClr val="7030A0"/>
                </a:solidFill>
              </a:rPr>
              <a:t>Application:</a:t>
            </a:r>
            <a:r>
              <a:rPr lang="en-US" sz="2600" i="1" dirty="0">
                <a:solidFill>
                  <a:srgbClr val="7030A0"/>
                </a:solidFill>
              </a:rPr>
              <a:t> </a:t>
            </a:r>
            <a:r>
              <a:rPr lang="en-US" sz="2600" dirty="0"/>
              <a:t>circumventing</a:t>
            </a:r>
            <a:r>
              <a:rPr lang="en-US" sz="2600" i="1" dirty="0">
                <a:solidFill>
                  <a:srgbClr val="7030A0"/>
                </a:solidFill>
              </a:rPr>
              <a:t> </a:t>
            </a:r>
            <a:r>
              <a:rPr lang="en-US" sz="2600" i="1" dirty="0"/>
              <a:t>online content blockers</a:t>
            </a:r>
          </a:p>
          <a:p>
            <a:pPr marL="914400" lvl="2" indent="0">
              <a:buNone/>
            </a:pPr>
            <a:r>
              <a:rPr lang="en-US" sz="2400" i="1" dirty="0">
                <a:solidFill>
                  <a:srgbClr val="0070C0"/>
                </a:solidFill>
              </a:rPr>
              <a:t>    (led to design changes in </a:t>
            </a:r>
            <a:r>
              <a:rPr lang="en-US" sz="2400" i="1" dirty="0" err="1">
                <a:solidFill>
                  <a:srgbClr val="0070C0"/>
                </a:solidFill>
              </a:rPr>
              <a:t>Adblock</a:t>
            </a:r>
            <a:r>
              <a:rPr lang="en-US" sz="2400" i="1" dirty="0">
                <a:solidFill>
                  <a:srgbClr val="0070C0"/>
                </a:solidFill>
              </a:rPr>
              <a:t> Plus)</a:t>
            </a:r>
            <a:endParaRPr lang="en-US" sz="2600" dirty="0"/>
          </a:p>
          <a:p>
            <a:pPr lvl="2">
              <a:buFont typeface="Wingdings" pitchFamily="2" charset="2"/>
              <a:buChar char="Ø"/>
            </a:pPr>
            <a:endParaRPr lang="en-US" dirty="0"/>
          </a:p>
          <a:p>
            <a:pPr marL="219456" indent="-857250">
              <a:buFont typeface="+mj-lt"/>
              <a:buAutoNum type="romanUcPeriod"/>
            </a:pPr>
            <a:r>
              <a:rPr lang="en-US" dirty="0">
                <a:solidFill>
                  <a:schemeClr val="bg2">
                    <a:lumMod val="90000"/>
                  </a:schemeClr>
                </a:solidFill>
              </a:rPr>
              <a:t>Enhancing </a:t>
            </a:r>
            <a:r>
              <a:rPr lang="en-US" u="sng" dirty="0">
                <a:solidFill>
                  <a:schemeClr val="bg2">
                    <a:lumMod val="90000"/>
                  </a:schemeClr>
                </a:solidFill>
              </a:rPr>
              <a:t>data privacy</a:t>
            </a:r>
            <a:r>
              <a:rPr lang="en-US" b="1" dirty="0">
                <a:solidFill>
                  <a:schemeClr val="bg2">
                    <a:lumMod val="90000"/>
                  </a:schemeClr>
                </a:solidFill>
              </a:rPr>
              <a:t> </a:t>
            </a:r>
            <a:r>
              <a:rPr lang="en-US" dirty="0">
                <a:solidFill>
                  <a:schemeClr val="bg2">
                    <a:lumMod val="90000"/>
                  </a:schemeClr>
                </a:solidFill>
              </a:rPr>
              <a:t>for ML users</a:t>
            </a:r>
          </a:p>
          <a:p>
            <a:pPr lvl="2">
              <a:buFont typeface="Wingdings" pitchFamily="2" charset="2"/>
              <a:buChar char="Ø"/>
            </a:pPr>
            <a:r>
              <a:rPr lang="en-US" sz="2400" dirty="0">
                <a:solidFill>
                  <a:schemeClr val="bg2">
                    <a:lumMod val="90000"/>
                  </a:schemeClr>
                </a:solidFill>
              </a:rPr>
              <a:t> </a:t>
            </a:r>
            <a:r>
              <a:rPr lang="en-US" sz="2600" dirty="0">
                <a:solidFill>
                  <a:schemeClr val="bg2">
                    <a:lumMod val="90000"/>
                  </a:schemeClr>
                </a:solidFill>
              </a:rPr>
              <a:t>At</a:t>
            </a:r>
            <a:r>
              <a:rPr lang="en-US" sz="2600" dirty="0"/>
              <a:t> </a:t>
            </a:r>
            <a:r>
              <a:rPr lang="en-US" sz="2600" dirty="0">
                <a:solidFill>
                  <a:srgbClr val="E1D4FC"/>
                </a:solidFill>
              </a:rPr>
              <a:t>training time </a:t>
            </a:r>
            <a:r>
              <a:rPr lang="en-US" sz="2600" dirty="0">
                <a:solidFill>
                  <a:schemeClr val="bg2">
                    <a:lumMod val="90000"/>
                  </a:schemeClr>
                </a:solidFill>
              </a:rPr>
              <a:t>using</a:t>
            </a:r>
            <a:r>
              <a:rPr lang="en-US" sz="2600" dirty="0"/>
              <a:t> </a:t>
            </a:r>
            <a:r>
              <a:rPr lang="en-US" sz="2600" i="1" dirty="0">
                <a:solidFill>
                  <a:schemeClr val="bg2">
                    <a:lumMod val="90000"/>
                  </a:schemeClr>
                </a:solidFill>
              </a:rPr>
              <a:t>differential privacy</a:t>
            </a:r>
          </a:p>
          <a:p>
            <a:pPr lvl="2">
              <a:buFont typeface="Wingdings" pitchFamily="2" charset="2"/>
              <a:buChar char="Ø"/>
            </a:pPr>
            <a:r>
              <a:rPr lang="en-US" sz="2600" dirty="0">
                <a:solidFill>
                  <a:schemeClr val="bg2">
                    <a:lumMod val="90000"/>
                  </a:schemeClr>
                </a:solidFill>
              </a:rPr>
              <a:t> At</a:t>
            </a:r>
            <a:r>
              <a:rPr lang="en-US" sz="2600" dirty="0"/>
              <a:t> </a:t>
            </a:r>
            <a:r>
              <a:rPr lang="en-US" sz="2600" dirty="0">
                <a:solidFill>
                  <a:srgbClr val="E1D4FC"/>
                </a:solidFill>
              </a:rPr>
              <a:t>test time </a:t>
            </a:r>
            <a:r>
              <a:rPr lang="en-US" sz="2600" dirty="0">
                <a:solidFill>
                  <a:schemeClr val="bg2">
                    <a:lumMod val="90000"/>
                  </a:schemeClr>
                </a:solidFill>
              </a:rPr>
              <a:t>using </a:t>
            </a:r>
            <a:r>
              <a:rPr lang="en-US" sz="2600" i="1" dirty="0">
                <a:solidFill>
                  <a:schemeClr val="bg2">
                    <a:lumMod val="90000"/>
                  </a:schemeClr>
                </a:solidFill>
              </a:rPr>
              <a:t>hardware enclaves </a:t>
            </a:r>
            <a:r>
              <a:rPr lang="en-US" sz="2600" dirty="0">
                <a:solidFill>
                  <a:schemeClr val="bg2">
                    <a:lumMod val="90000"/>
                  </a:schemeClr>
                </a:solidFill>
              </a:rPr>
              <a:t>and </a:t>
            </a:r>
            <a:r>
              <a:rPr lang="en-US" sz="2600" i="1" dirty="0">
                <a:solidFill>
                  <a:schemeClr val="bg2">
                    <a:lumMod val="90000"/>
                  </a:schemeClr>
                </a:solidFill>
              </a:rPr>
              <a:t>cryptography</a:t>
            </a:r>
          </a:p>
        </p:txBody>
      </p:sp>
      <p:sp>
        <p:nvSpPr>
          <p:cNvPr id="4" name="Slide Number Placeholder 3">
            <a:extLst>
              <a:ext uri="{FF2B5EF4-FFF2-40B4-BE49-F238E27FC236}">
                <a16:creationId xmlns:a16="http://schemas.microsoft.com/office/drawing/2014/main" id="{5AB094E2-97A5-AC47-8DFD-FFD6BA5117C9}"/>
              </a:ext>
            </a:extLst>
          </p:cNvPr>
          <p:cNvSpPr>
            <a:spLocks noGrp="1"/>
          </p:cNvSpPr>
          <p:nvPr>
            <p:ph type="sldNum" sz="quarter" idx="12"/>
          </p:nvPr>
        </p:nvSpPr>
        <p:spPr/>
        <p:txBody>
          <a:bodyPr/>
          <a:lstStyle/>
          <a:p>
            <a:fld id="{BBDB7499-F370-8348-83C5-507685BB046D}" type="slidenum">
              <a:rPr lang="en-US" smtClean="0"/>
              <a:pPr/>
              <a:t>9</a:t>
            </a:fld>
            <a:endParaRPr lang="en-US" sz="1600" dirty="0"/>
          </a:p>
        </p:txBody>
      </p:sp>
    </p:spTree>
    <p:extLst>
      <p:ext uri="{BB962C8B-B14F-4D97-AF65-F5344CB8AC3E}">
        <p14:creationId xmlns:p14="http://schemas.microsoft.com/office/powerpoint/2010/main" val="19268033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20FD-E839-5B40-8F44-3B7541A2FA7E}"/>
              </a:ext>
            </a:extLst>
          </p:cNvPr>
          <p:cNvSpPr>
            <a:spLocks noGrp="1"/>
          </p:cNvSpPr>
          <p:nvPr>
            <p:ph type="title"/>
          </p:nvPr>
        </p:nvSpPr>
        <p:spPr>
          <a:xfrm>
            <a:off x="463826" y="2766218"/>
            <a:ext cx="11264348" cy="1325563"/>
          </a:xfrm>
        </p:spPr>
        <p:txBody>
          <a:bodyPr>
            <a:noAutofit/>
          </a:bodyPr>
          <a:lstStyle/>
          <a:p>
            <a:pPr algn="ctr"/>
            <a:r>
              <a:rPr lang="en-US" sz="9000" dirty="0">
                <a:solidFill>
                  <a:schemeClr val="accent5">
                    <a:lumMod val="60000"/>
                    <a:lumOff val="40000"/>
                  </a:schemeClr>
                </a:solidFill>
              </a:rPr>
              <a:t>Acknowledgments</a:t>
            </a:r>
          </a:p>
        </p:txBody>
      </p:sp>
      <p:sp>
        <p:nvSpPr>
          <p:cNvPr id="4" name="Slide Number Placeholder 3">
            <a:extLst>
              <a:ext uri="{FF2B5EF4-FFF2-40B4-BE49-F238E27FC236}">
                <a16:creationId xmlns:a16="http://schemas.microsoft.com/office/drawing/2014/main" id="{F1E174E2-5420-9D47-B38D-100356F58901}"/>
              </a:ext>
            </a:extLst>
          </p:cNvPr>
          <p:cNvSpPr>
            <a:spLocks noGrp="1"/>
          </p:cNvSpPr>
          <p:nvPr>
            <p:ph type="sldNum" sz="quarter" idx="12"/>
          </p:nvPr>
        </p:nvSpPr>
        <p:spPr/>
        <p:txBody>
          <a:bodyPr/>
          <a:lstStyle/>
          <a:p>
            <a:fld id="{BBDB7499-F370-8348-83C5-507685BB046D}" type="slidenum">
              <a:rPr lang="en-US" smtClean="0">
                <a:solidFill>
                  <a:schemeClr val="bg1"/>
                </a:solidFill>
              </a:rPr>
              <a:pPr/>
              <a:t>90</a:t>
            </a:fld>
            <a:endParaRPr lang="en-US" sz="1600" dirty="0">
              <a:solidFill>
                <a:schemeClr val="bg1"/>
              </a:solidFill>
            </a:endParaRPr>
          </a:p>
        </p:txBody>
      </p:sp>
    </p:spTree>
    <p:extLst>
      <p:ext uri="{BB962C8B-B14F-4D97-AF65-F5344CB8AC3E}">
        <p14:creationId xmlns:p14="http://schemas.microsoft.com/office/powerpoint/2010/main" val="13347599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AEFA-0490-C74E-A663-820BAD9A3849}"/>
              </a:ext>
            </a:extLst>
          </p:cNvPr>
          <p:cNvSpPr>
            <a:spLocks noGrp="1"/>
          </p:cNvSpPr>
          <p:nvPr>
            <p:ph type="title"/>
          </p:nvPr>
        </p:nvSpPr>
        <p:spPr>
          <a:xfrm>
            <a:off x="463826" y="410368"/>
            <a:ext cx="11728174" cy="1325563"/>
          </a:xfrm>
        </p:spPr>
        <p:txBody>
          <a:bodyPr/>
          <a:lstStyle/>
          <a:p>
            <a:r>
              <a:rPr lang="en-US" dirty="0"/>
              <a:t>Many! external collaborators </a:t>
            </a:r>
            <a:r>
              <a:rPr lang="en-US" sz="2000" dirty="0"/>
              <a:t>(somewhat chronological since 2017)</a:t>
            </a:r>
          </a:p>
        </p:txBody>
      </p:sp>
      <p:pic>
        <p:nvPicPr>
          <p:cNvPr id="7" name="Picture 6">
            <a:extLst>
              <a:ext uri="{FF2B5EF4-FFF2-40B4-BE49-F238E27FC236}">
                <a16:creationId xmlns:a16="http://schemas.microsoft.com/office/drawing/2014/main" id="{897C4224-B65C-854A-A490-7C31BCFD63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267" y="1740445"/>
            <a:ext cx="914400" cy="914400"/>
          </a:xfrm>
          <a:prstGeom prst="rect">
            <a:avLst/>
          </a:prstGeom>
        </p:spPr>
      </p:pic>
      <p:pic>
        <p:nvPicPr>
          <p:cNvPr id="8" name="Picture 7">
            <a:extLst>
              <a:ext uri="{FF2B5EF4-FFF2-40B4-BE49-F238E27FC236}">
                <a16:creationId xmlns:a16="http://schemas.microsoft.com/office/drawing/2014/main" id="{C7226C81-60CB-5E40-8959-6174E66814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72385" y="1741977"/>
            <a:ext cx="914400" cy="914400"/>
          </a:xfrm>
          <a:prstGeom prst="rect">
            <a:avLst/>
          </a:prstGeom>
        </p:spPr>
      </p:pic>
      <p:pic>
        <p:nvPicPr>
          <p:cNvPr id="9" name="Picture 8">
            <a:extLst>
              <a:ext uri="{FF2B5EF4-FFF2-40B4-BE49-F238E27FC236}">
                <a16:creationId xmlns:a16="http://schemas.microsoft.com/office/drawing/2014/main" id="{31EFADD7-4F00-654C-B9EF-559F7F202F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57663" y="2734245"/>
            <a:ext cx="914400" cy="914400"/>
          </a:xfrm>
          <a:prstGeom prst="rect">
            <a:avLst/>
          </a:prstGeom>
        </p:spPr>
      </p:pic>
      <p:pic>
        <p:nvPicPr>
          <p:cNvPr id="10" name="Picture 9">
            <a:extLst>
              <a:ext uri="{FF2B5EF4-FFF2-40B4-BE49-F238E27FC236}">
                <a16:creationId xmlns:a16="http://schemas.microsoft.com/office/drawing/2014/main" id="{F2B0B685-E38D-6A45-A949-B32C8CA812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84812" y="1736707"/>
            <a:ext cx="914400" cy="914400"/>
          </a:xfrm>
          <a:prstGeom prst="rect">
            <a:avLst/>
          </a:prstGeom>
        </p:spPr>
      </p:pic>
      <p:pic>
        <p:nvPicPr>
          <p:cNvPr id="11" name="Picture 10">
            <a:extLst>
              <a:ext uri="{FF2B5EF4-FFF2-40B4-BE49-F238E27FC236}">
                <a16:creationId xmlns:a16="http://schemas.microsoft.com/office/drawing/2014/main" id="{EB9C7A64-6283-0040-AADB-EE4C1A5764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0509" y="1736707"/>
            <a:ext cx="905689" cy="914400"/>
          </a:xfrm>
          <a:prstGeom prst="rect">
            <a:avLst/>
          </a:prstGeom>
        </p:spPr>
      </p:pic>
      <p:pic>
        <p:nvPicPr>
          <p:cNvPr id="12" name="Picture 11">
            <a:extLst>
              <a:ext uri="{FF2B5EF4-FFF2-40B4-BE49-F238E27FC236}">
                <a16:creationId xmlns:a16="http://schemas.microsoft.com/office/drawing/2014/main" id="{C0C9CEA9-518A-2E41-AC8C-9BB861FCEA2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670" y="1736707"/>
            <a:ext cx="862941" cy="914400"/>
          </a:xfrm>
          <a:prstGeom prst="rect">
            <a:avLst/>
          </a:prstGeom>
        </p:spPr>
      </p:pic>
      <p:pic>
        <p:nvPicPr>
          <p:cNvPr id="13" name="Picture 12">
            <a:extLst>
              <a:ext uri="{FF2B5EF4-FFF2-40B4-BE49-F238E27FC236}">
                <a16:creationId xmlns:a16="http://schemas.microsoft.com/office/drawing/2014/main" id="{4FC5306C-2250-5342-96BE-B3AB24B72E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92096" y="1741794"/>
            <a:ext cx="914400" cy="914400"/>
          </a:xfrm>
          <a:prstGeom prst="rect">
            <a:avLst/>
          </a:prstGeom>
        </p:spPr>
      </p:pic>
      <p:pic>
        <p:nvPicPr>
          <p:cNvPr id="14" name="Picture 13">
            <a:extLst>
              <a:ext uri="{FF2B5EF4-FFF2-40B4-BE49-F238E27FC236}">
                <a16:creationId xmlns:a16="http://schemas.microsoft.com/office/drawing/2014/main" id="{0796EE86-238E-C945-A1F8-2C13E4B29A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55144" y="2725840"/>
            <a:ext cx="914400" cy="914400"/>
          </a:xfrm>
          <a:prstGeom prst="rect">
            <a:avLst/>
          </a:prstGeom>
        </p:spPr>
      </p:pic>
      <p:pic>
        <p:nvPicPr>
          <p:cNvPr id="15" name="Picture 14">
            <a:extLst>
              <a:ext uri="{FF2B5EF4-FFF2-40B4-BE49-F238E27FC236}">
                <a16:creationId xmlns:a16="http://schemas.microsoft.com/office/drawing/2014/main" id="{3CE53029-04C4-E84A-BF57-23098B94495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65476" y="2726969"/>
            <a:ext cx="914400" cy="914400"/>
          </a:xfrm>
          <a:prstGeom prst="rect">
            <a:avLst/>
          </a:prstGeom>
        </p:spPr>
      </p:pic>
      <p:pic>
        <p:nvPicPr>
          <p:cNvPr id="16" name="Picture 15">
            <a:extLst>
              <a:ext uri="{FF2B5EF4-FFF2-40B4-BE49-F238E27FC236}">
                <a16:creationId xmlns:a16="http://schemas.microsoft.com/office/drawing/2014/main" id="{FCB38EA2-91A1-1A45-B2EB-0E85961CFC7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20805" y="2727381"/>
            <a:ext cx="670099" cy="914400"/>
          </a:xfrm>
          <a:prstGeom prst="rect">
            <a:avLst/>
          </a:prstGeom>
        </p:spPr>
      </p:pic>
      <p:pic>
        <p:nvPicPr>
          <p:cNvPr id="17" name="Picture 16">
            <a:extLst>
              <a:ext uri="{FF2B5EF4-FFF2-40B4-BE49-F238E27FC236}">
                <a16:creationId xmlns:a16="http://schemas.microsoft.com/office/drawing/2014/main" id="{5A006BF3-3CFF-8446-BABE-71CEE318BD8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217351" y="2725840"/>
            <a:ext cx="914400" cy="914400"/>
          </a:xfrm>
          <a:prstGeom prst="rect">
            <a:avLst/>
          </a:prstGeom>
        </p:spPr>
      </p:pic>
      <p:pic>
        <p:nvPicPr>
          <p:cNvPr id="19" name="Picture 18">
            <a:extLst>
              <a:ext uri="{FF2B5EF4-FFF2-40B4-BE49-F238E27FC236}">
                <a16:creationId xmlns:a16="http://schemas.microsoft.com/office/drawing/2014/main" id="{E99CF65E-FD52-3945-997F-EABDD449317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161987" y="3725057"/>
            <a:ext cx="888155" cy="914400"/>
          </a:xfrm>
          <a:prstGeom prst="rect">
            <a:avLst/>
          </a:prstGeom>
        </p:spPr>
      </p:pic>
      <p:pic>
        <p:nvPicPr>
          <p:cNvPr id="20" name="Picture 19">
            <a:extLst>
              <a:ext uri="{FF2B5EF4-FFF2-40B4-BE49-F238E27FC236}">
                <a16:creationId xmlns:a16="http://schemas.microsoft.com/office/drawing/2014/main" id="{75D01A0E-7DD6-484E-8A67-DD2F6E56B4A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203394" y="3732758"/>
            <a:ext cx="914400" cy="914400"/>
          </a:xfrm>
          <a:prstGeom prst="rect">
            <a:avLst/>
          </a:prstGeom>
        </p:spPr>
      </p:pic>
      <p:pic>
        <p:nvPicPr>
          <p:cNvPr id="22" name="Picture 21">
            <a:extLst>
              <a:ext uri="{FF2B5EF4-FFF2-40B4-BE49-F238E27FC236}">
                <a16:creationId xmlns:a16="http://schemas.microsoft.com/office/drawing/2014/main" id="{1CD6210C-E983-5A44-B613-AF6E36E15E8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092508" y="3725057"/>
            <a:ext cx="914400" cy="914400"/>
          </a:xfrm>
          <a:prstGeom prst="rect">
            <a:avLst/>
          </a:prstGeom>
        </p:spPr>
      </p:pic>
      <p:pic>
        <p:nvPicPr>
          <p:cNvPr id="23" name="Picture 22">
            <a:extLst>
              <a:ext uri="{FF2B5EF4-FFF2-40B4-BE49-F238E27FC236}">
                <a16:creationId xmlns:a16="http://schemas.microsoft.com/office/drawing/2014/main" id="{460DD210-491D-024B-89F8-48C80345AE1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778813" y="1736707"/>
            <a:ext cx="914400" cy="914400"/>
          </a:xfrm>
          <a:prstGeom prst="rect">
            <a:avLst/>
          </a:prstGeom>
        </p:spPr>
      </p:pic>
      <p:pic>
        <p:nvPicPr>
          <p:cNvPr id="24" name="Picture 23">
            <a:extLst>
              <a:ext uri="{FF2B5EF4-FFF2-40B4-BE49-F238E27FC236}">
                <a16:creationId xmlns:a16="http://schemas.microsoft.com/office/drawing/2014/main" id="{57B38849-95B1-2644-B34C-4A0A0B9FF842}"/>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531"/>
          <a:stretch/>
        </p:blipFill>
        <p:spPr>
          <a:xfrm>
            <a:off x="10234282" y="3718352"/>
            <a:ext cx="918399" cy="914400"/>
          </a:xfrm>
          <a:prstGeom prst="rect">
            <a:avLst/>
          </a:prstGeom>
        </p:spPr>
      </p:pic>
      <p:pic>
        <p:nvPicPr>
          <p:cNvPr id="25" name="Picture 24">
            <a:extLst>
              <a:ext uri="{FF2B5EF4-FFF2-40B4-BE49-F238E27FC236}">
                <a16:creationId xmlns:a16="http://schemas.microsoft.com/office/drawing/2014/main" id="{2451CFD8-AAC7-5F4D-8D6F-D0E41E6EC58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815168" y="3720310"/>
            <a:ext cx="653144" cy="914400"/>
          </a:xfrm>
          <a:prstGeom prst="rect">
            <a:avLst/>
          </a:prstGeom>
        </p:spPr>
      </p:pic>
      <p:pic>
        <p:nvPicPr>
          <p:cNvPr id="26" name="Picture 25">
            <a:extLst>
              <a:ext uri="{FF2B5EF4-FFF2-40B4-BE49-F238E27FC236}">
                <a16:creationId xmlns:a16="http://schemas.microsoft.com/office/drawing/2014/main" id="{5C42D421-8EBD-BA47-ADF8-CC0D75739DF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858402" y="3720310"/>
            <a:ext cx="914400" cy="914400"/>
          </a:xfrm>
          <a:prstGeom prst="rect">
            <a:avLst/>
          </a:prstGeom>
        </p:spPr>
      </p:pic>
      <p:pic>
        <p:nvPicPr>
          <p:cNvPr id="27" name="Picture 26">
            <a:extLst>
              <a:ext uri="{FF2B5EF4-FFF2-40B4-BE49-F238E27FC236}">
                <a16:creationId xmlns:a16="http://schemas.microsoft.com/office/drawing/2014/main" id="{0642D86E-E542-3749-B5DE-E3D95AFE81F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474162" y="3719618"/>
            <a:ext cx="914400" cy="914400"/>
          </a:xfrm>
          <a:prstGeom prst="rect">
            <a:avLst/>
          </a:prstGeom>
        </p:spPr>
      </p:pic>
      <p:pic>
        <p:nvPicPr>
          <p:cNvPr id="28" name="Picture 27">
            <a:extLst>
              <a:ext uri="{FF2B5EF4-FFF2-40B4-BE49-F238E27FC236}">
                <a16:creationId xmlns:a16="http://schemas.microsoft.com/office/drawing/2014/main" id="{1D990A3D-2B57-C84D-9CF2-143E3DC274E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514037" y="3720310"/>
            <a:ext cx="914400" cy="914400"/>
          </a:xfrm>
          <a:prstGeom prst="rect">
            <a:avLst/>
          </a:prstGeom>
        </p:spPr>
      </p:pic>
      <p:pic>
        <p:nvPicPr>
          <p:cNvPr id="29" name="Picture 28">
            <a:extLst>
              <a:ext uri="{FF2B5EF4-FFF2-40B4-BE49-F238E27FC236}">
                <a16:creationId xmlns:a16="http://schemas.microsoft.com/office/drawing/2014/main" id="{0D146804-59E8-B64A-8261-F3174F549C3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204958" y="3720586"/>
            <a:ext cx="807275" cy="914400"/>
          </a:xfrm>
          <a:prstGeom prst="rect">
            <a:avLst/>
          </a:prstGeom>
        </p:spPr>
      </p:pic>
      <p:pic>
        <p:nvPicPr>
          <p:cNvPr id="30" name="Picture 29">
            <a:extLst>
              <a:ext uri="{FF2B5EF4-FFF2-40B4-BE49-F238E27FC236}">
                <a16:creationId xmlns:a16="http://schemas.microsoft.com/office/drawing/2014/main" id="{2E24EC50-E973-DC4F-884B-3E3C0243763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431468" y="3719618"/>
            <a:ext cx="762000" cy="914400"/>
          </a:xfrm>
          <a:prstGeom prst="rect">
            <a:avLst/>
          </a:prstGeom>
        </p:spPr>
      </p:pic>
      <p:pic>
        <p:nvPicPr>
          <p:cNvPr id="31" name="Picture 30">
            <a:extLst>
              <a:ext uri="{FF2B5EF4-FFF2-40B4-BE49-F238E27FC236}">
                <a16:creationId xmlns:a16="http://schemas.microsoft.com/office/drawing/2014/main" id="{F08EFCFC-1881-FF42-AA80-52DBD3D79C6D}"/>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448981" y="3716200"/>
            <a:ext cx="684915" cy="914400"/>
          </a:xfrm>
          <a:prstGeom prst="rect">
            <a:avLst/>
          </a:prstGeom>
        </p:spPr>
      </p:pic>
      <p:pic>
        <p:nvPicPr>
          <p:cNvPr id="32" name="Picture 31">
            <a:extLst>
              <a:ext uri="{FF2B5EF4-FFF2-40B4-BE49-F238E27FC236}">
                <a16:creationId xmlns:a16="http://schemas.microsoft.com/office/drawing/2014/main" id="{7F8AA0A9-B3E6-0546-A2CA-59E28D79C473}"/>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74267" y="3732758"/>
            <a:ext cx="914400" cy="914400"/>
          </a:xfrm>
          <a:prstGeom prst="rect">
            <a:avLst/>
          </a:prstGeom>
        </p:spPr>
      </p:pic>
      <p:pic>
        <p:nvPicPr>
          <p:cNvPr id="54" name="Picture 53">
            <a:extLst>
              <a:ext uri="{FF2B5EF4-FFF2-40B4-BE49-F238E27FC236}">
                <a16:creationId xmlns:a16="http://schemas.microsoft.com/office/drawing/2014/main" id="{C6EC0CE4-0569-5F49-BF9A-1DBDFDCC3F64}"/>
              </a:ext>
            </a:extLst>
          </p:cNvPr>
          <p:cNvPicPr>
            <a:picLocks noChangeAspect="1"/>
          </p:cNvPicPr>
          <p:nvPr/>
        </p:nvPicPr>
        <p:blipFill>
          <a:blip r:embed="rId27"/>
          <a:stretch>
            <a:fillRect/>
          </a:stretch>
        </p:blipFill>
        <p:spPr>
          <a:xfrm>
            <a:off x="6586654" y="2725840"/>
            <a:ext cx="914400" cy="914400"/>
          </a:xfrm>
          <a:prstGeom prst="rect">
            <a:avLst/>
          </a:prstGeom>
        </p:spPr>
      </p:pic>
      <p:pic>
        <p:nvPicPr>
          <p:cNvPr id="18434" name="Picture 2" descr="Jump to Content Search form Search facebook twitter you tube ISR mailing  list ISR Home About ISR About ISR Director's Messages close this panel  People Faculty Visitors Staff Associated Researchers Graduate Students  Alumni close this panel Events ...">
            <a:extLst>
              <a:ext uri="{FF2B5EF4-FFF2-40B4-BE49-F238E27FC236}">
                <a16:creationId xmlns:a16="http://schemas.microsoft.com/office/drawing/2014/main" id="{D0868C50-4C30-C244-9AF8-22F3047C948A}"/>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9639741" y="1740279"/>
            <a:ext cx="65626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Sai Deep Tetali - Software Engineer - Facebook | LinkedIn">
            <a:extLst>
              <a:ext uri="{FF2B5EF4-FFF2-40B4-BE49-F238E27FC236}">
                <a16:creationId xmlns:a16="http://schemas.microsoft.com/office/drawing/2014/main" id="{77DA9227-B6A7-2D4E-8095-307DCA413E27}"/>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5614673" y="273424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Ivan Evtimov">
            <a:extLst>
              <a:ext uri="{FF2B5EF4-FFF2-40B4-BE49-F238E27FC236}">
                <a16:creationId xmlns:a16="http://schemas.microsoft.com/office/drawing/2014/main" id="{CAF6607B-45D4-604B-80D7-CACA1ED08690}"/>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0364463" y="173670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Bo Li | Computer Science | UIUC">
            <a:extLst>
              <a:ext uri="{FF2B5EF4-FFF2-40B4-BE49-F238E27FC236}">
                <a16:creationId xmlns:a16="http://schemas.microsoft.com/office/drawing/2014/main" id="{715EDCFE-8905-6148-BEF7-EFD928DE7785}"/>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2403006" y="2726969"/>
            <a:ext cx="68491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Atul Prakash">
            <a:extLst>
              <a:ext uri="{FF2B5EF4-FFF2-40B4-BE49-F238E27FC236}">
                <a16:creationId xmlns:a16="http://schemas.microsoft.com/office/drawing/2014/main" id="{AB447632-DAD1-4940-ABB8-08286D9E9EB7}"/>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4642692" y="273424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50" name="Picture 18" descr="Tadayoshi Kohno (aka Yoshi Kohno)">
            <a:extLst>
              <a:ext uri="{FF2B5EF4-FFF2-40B4-BE49-F238E27FC236}">
                <a16:creationId xmlns:a16="http://schemas.microsoft.com/office/drawing/2014/main" id="{926FCB4E-7A8B-D343-AC81-5BF319DD850E}"/>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3145503" y="2734245"/>
            <a:ext cx="775741"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52" name="Picture 20" descr="Dawn Song | EECS at UC Berkeley">
            <a:extLst>
              <a:ext uri="{FF2B5EF4-FFF2-40B4-BE49-F238E27FC236}">
                <a16:creationId xmlns:a16="http://schemas.microsoft.com/office/drawing/2014/main" id="{D0389465-6361-AC4E-AEE4-706C1A75F721}"/>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3978825" y="2734245"/>
            <a:ext cx="60628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54" name="Picture 22" descr="Christopher A. Choquette-Choo">
            <a:extLst>
              <a:ext uri="{FF2B5EF4-FFF2-40B4-BE49-F238E27FC236}">
                <a16:creationId xmlns:a16="http://schemas.microsoft.com/office/drawing/2014/main" id="{0F3989ED-B5BE-6947-ACC0-4CDB75D1B54E}"/>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5055048" y="3720310"/>
            <a:ext cx="755214"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56" name="Picture 24" descr="Eric Wallace — Home">
            <a:extLst>
              <a:ext uri="{FF2B5EF4-FFF2-40B4-BE49-F238E27FC236}">
                <a16:creationId xmlns:a16="http://schemas.microsoft.com/office/drawing/2014/main" id="{03D8AD88-43E1-6346-8107-BC59644F421F}"/>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448981" y="4727384"/>
            <a:ext cx="8001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58" name="Picture 26" descr="Matthew Jagielski - Khoury College of Computer Sciences">
            <a:extLst>
              <a:ext uri="{FF2B5EF4-FFF2-40B4-BE49-F238E27FC236}">
                <a16:creationId xmlns:a16="http://schemas.microsoft.com/office/drawing/2014/main" id="{62BFFD11-1F25-714C-8790-1F497A92873E}"/>
              </a:ext>
            </a:extLst>
          </p:cNvPr>
          <p:cNvPicPr>
            <a:picLocks noChangeAspect="1" noChangeArrowheads="1"/>
          </p:cNvPicPr>
          <p:nvPr/>
        </p:nvPicPr>
        <p:blipFill rotWithShape="1">
          <a:blip r:embed="rId37" cstate="screen">
            <a:extLst>
              <a:ext uri="{28A0092B-C50C-407E-A947-70E740481C1C}">
                <a14:useLocalDpi xmlns:a14="http://schemas.microsoft.com/office/drawing/2010/main"/>
              </a:ext>
            </a:extLst>
          </a:blip>
          <a:srcRect/>
          <a:stretch/>
        </p:blipFill>
        <p:spPr bwMode="auto">
          <a:xfrm>
            <a:off x="463826" y="472813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60" name="Picture 28" descr="Ariel Herbert-Voss (@adversariel) | Twitter">
            <a:extLst>
              <a:ext uri="{FF2B5EF4-FFF2-40B4-BE49-F238E27FC236}">
                <a16:creationId xmlns:a16="http://schemas.microsoft.com/office/drawing/2014/main" id="{30C0A265-3381-7949-AB1E-C2A5CA62BB77}"/>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2319836" y="472738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62" name="Picture 30" descr="Katherine Lee '17 | Princeternships 2013-2014">
            <a:extLst>
              <a:ext uri="{FF2B5EF4-FFF2-40B4-BE49-F238E27FC236}">
                <a16:creationId xmlns:a16="http://schemas.microsoft.com/office/drawing/2014/main" id="{DA4AE1C3-D0F8-114A-98C0-90322F13E1EA}"/>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5261588" y="472738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64" name="Picture 32" descr="Adam Roberts (@ada_rob) | Twitter">
            <a:extLst>
              <a:ext uri="{FF2B5EF4-FFF2-40B4-BE49-F238E27FC236}">
                <a16:creationId xmlns:a16="http://schemas.microsoft.com/office/drawing/2014/main" id="{07B11A8C-D672-1544-9C32-2973E1822A38}"/>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4279556" y="472738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66" name="Picture 34" descr="Tom Brown - San Francisco, California | Professional Profile | LinkedIn">
            <a:extLst>
              <a:ext uri="{FF2B5EF4-FFF2-40B4-BE49-F238E27FC236}">
                <a16:creationId xmlns:a16="http://schemas.microsoft.com/office/drawing/2014/main" id="{70641D9B-616F-7642-BD58-F28BF0FAD3EE}"/>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3299696" y="472738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68" name="Picture 36" descr="Úlfar Erlingsson's homepage">
            <a:extLst>
              <a:ext uri="{FF2B5EF4-FFF2-40B4-BE49-F238E27FC236}">
                <a16:creationId xmlns:a16="http://schemas.microsoft.com/office/drawing/2014/main" id="{88802AB0-0DA9-AB44-B7D8-32703F56EB50}"/>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6243620" y="4727384"/>
            <a:ext cx="69111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70" name="Picture 38" descr="Alina Oprea">
            <a:extLst>
              <a:ext uri="{FF2B5EF4-FFF2-40B4-BE49-F238E27FC236}">
                <a16:creationId xmlns:a16="http://schemas.microsoft.com/office/drawing/2014/main" id="{7DCF0B5D-DED6-BF4E-8836-763BC7A6CA11}"/>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7006883" y="4727037"/>
            <a:ext cx="91908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72" name="Picture 40" descr="Colin Raffel - Computer Science">
            <a:extLst>
              <a:ext uri="{FF2B5EF4-FFF2-40B4-BE49-F238E27FC236}">
                <a16:creationId xmlns:a16="http://schemas.microsoft.com/office/drawing/2014/main" id="{C26A6062-5771-0A42-BF4E-117D8BE579F2}"/>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7988915" y="4727037"/>
            <a:ext cx="608492" cy="9144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evin Eykholt - IBM">
            <a:extLst>
              <a:ext uri="{FF2B5EF4-FFF2-40B4-BE49-F238E27FC236}">
                <a16:creationId xmlns:a16="http://schemas.microsoft.com/office/drawing/2014/main" id="{6858CC1D-A97B-CF4A-B68E-443A8430B516}"/>
              </a:ext>
            </a:extLst>
          </p:cNvPr>
          <p:cNvPicPr>
            <a:picLocks noChangeAspect="1" noChangeArrowheads="1"/>
          </p:cNvPicPr>
          <p:nvPr/>
        </p:nvPicPr>
        <p:blipFill>
          <a:blip r:embed="rId45">
            <a:extLst>
              <a:ext uri="{28A0092B-C50C-407E-A947-70E740481C1C}">
                <a14:useLocalDpi xmlns:a14="http://schemas.microsoft.com/office/drawing/2010/main"/>
              </a:ext>
            </a:extLst>
          </a:blip>
          <a:srcRect/>
          <a:stretch>
            <a:fillRect/>
          </a:stretch>
        </p:blipFill>
        <p:spPr bwMode="auto">
          <a:xfrm>
            <a:off x="1457280" y="2722272"/>
            <a:ext cx="88392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HomePage | Earlence Fernandes">
            <a:extLst>
              <a:ext uri="{FF2B5EF4-FFF2-40B4-BE49-F238E27FC236}">
                <a16:creationId xmlns:a16="http://schemas.microsoft.com/office/drawing/2014/main" id="{D58E9439-5ADD-9944-836E-2C857BC5FD53}"/>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478458" y="27347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Amir Rahmati | Department of Computer Science">
            <a:extLst>
              <a:ext uri="{FF2B5EF4-FFF2-40B4-BE49-F238E27FC236}">
                <a16:creationId xmlns:a16="http://schemas.microsoft.com/office/drawing/2014/main" id="{0F08759A-1A38-A34F-A09D-25D934A55C2F}"/>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11332366" y="1735931"/>
            <a:ext cx="7357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74" name="Picture 42" descr="Meet The Women Of The Blockchain: Elaine Shi, Chief Scientist at  ThunderCore | by Yitzi Weiner | Authority Magazine | Medium">
            <a:extLst>
              <a:ext uri="{FF2B5EF4-FFF2-40B4-BE49-F238E27FC236}">
                <a16:creationId xmlns:a16="http://schemas.microsoft.com/office/drawing/2014/main" id="{8DCC1A0D-0046-5843-9516-A22498B1A1EE}"/>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1467124" y="1735931"/>
            <a:ext cx="1141863"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476" name="Picture 44" descr="Rafael Pass">
            <a:extLst>
              <a:ext uri="{FF2B5EF4-FFF2-40B4-BE49-F238E27FC236}">
                <a16:creationId xmlns:a16="http://schemas.microsoft.com/office/drawing/2014/main" id="{8496EE95-04D0-DC47-8354-2CFC1858E1A4}"/>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2683374" y="1735931"/>
            <a:ext cx="103039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0529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AEFA-0490-C74E-A663-820BAD9A3849}"/>
              </a:ext>
            </a:extLst>
          </p:cNvPr>
          <p:cNvSpPr>
            <a:spLocks noGrp="1"/>
          </p:cNvSpPr>
          <p:nvPr>
            <p:ph type="title"/>
          </p:nvPr>
        </p:nvSpPr>
        <p:spPr/>
        <p:txBody>
          <a:bodyPr/>
          <a:lstStyle/>
          <a:p>
            <a:r>
              <a:rPr lang="en-US" dirty="0"/>
              <a:t>Especially fruitful collaborations.</a:t>
            </a:r>
          </a:p>
        </p:txBody>
      </p:sp>
      <p:sp>
        <p:nvSpPr>
          <p:cNvPr id="3" name="TextBox 2">
            <a:extLst>
              <a:ext uri="{FF2B5EF4-FFF2-40B4-BE49-F238E27FC236}">
                <a16:creationId xmlns:a16="http://schemas.microsoft.com/office/drawing/2014/main" id="{4C9AA753-F86F-F140-A523-6FFB5D754697}"/>
              </a:ext>
            </a:extLst>
          </p:cNvPr>
          <p:cNvSpPr txBox="1"/>
          <p:nvPr/>
        </p:nvSpPr>
        <p:spPr>
          <a:xfrm>
            <a:off x="1797619" y="4943527"/>
            <a:ext cx="1462965" cy="646331"/>
          </a:xfrm>
          <a:prstGeom prst="rect">
            <a:avLst/>
          </a:prstGeom>
          <a:noFill/>
        </p:spPr>
        <p:txBody>
          <a:bodyPr wrap="none" rtlCol="0">
            <a:spAutoFit/>
          </a:bodyPr>
          <a:lstStyle/>
          <a:p>
            <a:pPr algn="ctr"/>
            <a:r>
              <a:rPr lang="en-US" b="1" dirty="0"/>
              <a:t>Ari </a:t>
            </a:r>
            <a:r>
              <a:rPr lang="en-US" b="1" dirty="0" err="1"/>
              <a:t>Juels</a:t>
            </a:r>
            <a:endParaRPr lang="en-US" b="1" dirty="0"/>
          </a:p>
          <a:p>
            <a:pPr algn="ctr"/>
            <a:r>
              <a:rPr lang="en-US" dirty="0"/>
              <a:t>Cornell Tech</a:t>
            </a:r>
          </a:p>
        </p:txBody>
      </p:sp>
      <p:sp>
        <p:nvSpPr>
          <p:cNvPr id="53" name="TextBox 52">
            <a:extLst>
              <a:ext uri="{FF2B5EF4-FFF2-40B4-BE49-F238E27FC236}">
                <a16:creationId xmlns:a16="http://schemas.microsoft.com/office/drawing/2014/main" id="{27EA29C4-6DCF-7B49-86D2-4313DE99A651}"/>
              </a:ext>
            </a:extLst>
          </p:cNvPr>
          <p:cNvSpPr txBox="1"/>
          <p:nvPr/>
        </p:nvSpPr>
        <p:spPr>
          <a:xfrm>
            <a:off x="4913648" y="4943527"/>
            <a:ext cx="2283702" cy="646331"/>
          </a:xfrm>
          <a:prstGeom prst="rect">
            <a:avLst/>
          </a:prstGeom>
          <a:noFill/>
        </p:spPr>
        <p:txBody>
          <a:bodyPr wrap="none" rtlCol="0">
            <a:spAutoFit/>
          </a:bodyPr>
          <a:lstStyle/>
          <a:p>
            <a:pPr algn="ctr"/>
            <a:r>
              <a:rPr lang="en-US" b="1" dirty="0"/>
              <a:t>Nicolas </a:t>
            </a:r>
            <a:r>
              <a:rPr lang="en-US" b="1" dirty="0" err="1"/>
              <a:t>Papernot</a:t>
            </a:r>
            <a:endParaRPr lang="en-US" b="1" dirty="0"/>
          </a:p>
          <a:p>
            <a:pPr algn="ctr"/>
            <a:r>
              <a:rPr lang="en-US" dirty="0"/>
              <a:t>University of Toronto</a:t>
            </a:r>
          </a:p>
        </p:txBody>
      </p:sp>
      <p:sp>
        <p:nvSpPr>
          <p:cNvPr id="55" name="TextBox 54">
            <a:extLst>
              <a:ext uri="{FF2B5EF4-FFF2-40B4-BE49-F238E27FC236}">
                <a16:creationId xmlns:a16="http://schemas.microsoft.com/office/drawing/2014/main" id="{5E481B88-14AD-CF4D-8DB9-5296A1B553C1}"/>
              </a:ext>
            </a:extLst>
          </p:cNvPr>
          <p:cNvSpPr txBox="1"/>
          <p:nvPr/>
        </p:nvSpPr>
        <p:spPr>
          <a:xfrm>
            <a:off x="8617531" y="4943527"/>
            <a:ext cx="1928733" cy="646331"/>
          </a:xfrm>
          <a:prstGeom prst="rect">
            <a:avLst/>
          </a:prstGeom>
          <a:noFill/>
        </p:spPr>
        <p:txBody>
          <a:bodyPr wrap="none" rtlCol="0">
            <a:spAutoFit/>
          </a:bodyPr>
          <a:lstStyle/>
          <a:p>
            <a:pPr algn="ctr"/>
            <a:r>
              <a:rPr lang="en-US" b="1" dirty="0"/>
              <a:t>Nicholas </a:t>
            </a:r>
            <a:r>
              <a:rPr lang="en-US" b="1" dirty="0" err="1"/>
              <a:t>Carlini</a:t>
            </a:r>
            <a:endParaRPr lang="en-US" b="1" dirty="0"/>
          </a:p>
          <a:p>
            <a:pPr algn="ctr"/>
            <a:r>
              <a:rPr lang="en-US" dirty="0"/>
              <a:t>Google</a:t>
            </a:r>
          </a:p>
        </p:txBody>
      </p:sp>
      <p:pic>
        <p:nvPicPr>
          <p:cNvPr id="22532" name="Picture 4" descr="Nicolas Papernot">
            <a:extLst>
              <a:ext uri="{FF2B5EF4-FFF2-40B4-BE49-F238E27FC236}">
                <a16:creationId xmlns:a16="http://schemas.microsoft.com/office/drawing/2014/main" id="{22A6AA31-3143-1945-B8DF-3F55F40857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400" y="20574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Picture of ... Nicholas. Very surprising.">
            <a:extLst>
              <a:ext uri="{FF2B5EF4-FFF2-40B4-BE49-F238E27FC236}">
                <a16:creationId xmlns:a16="http://schemas.microsoft.com/office/drawing/2014/main" id="{12919D4F-2913-BC43-936F-C6C10006AB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10297" y="20574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a:extLst>
              <a:ext uri="{FF2B5EF4-FFF2-40B4-BE49-F238E27FC236}">
                <a16:creationId xmlns:a16="http://schemas.microsoft.com/office/drawing/2014/main" id="{77060EBC-E66A-8540-9A82-B1D5B44B772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79128" y="2057400"/>
            <a:ext cx="2099945"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375A49C2-8D5A-294D-B399-07A16A5A7F20}"/>
              </a:ext>
            </a:extLst>
          </p:cNvPr>
          <p:cNvGrpSpPr/>
          <p:nvPr/>
        </p:nvGrpSpPr>
        <p:grpSpPr>
          <a:xfrm>
            <a:off x="1244184" y="5906125"/>
            <a:ext cx="10682656" cy="854996"/>
            <a:chOff x="1244184" y="5906125"/>
            <a:chExt cx="10682656" cy="854996"/>
          </a:xfrm>
        </p:grpSpPr>
        <p:grpSp>
          <p:nvGrpSpPr>
            <p:cNvPr id="34" name="Group 33">
              <a:extLst>
                <a:ext uri="{FF2B5EF4-FFF2-40B4-BE49-F238E27FC236}">
                  <a16:creationId xmlns:a16="http://schemas.microsoft.com/office/drawing/2014/main" id="{89078F81-6144-A249-97E9-8B2983B9F72D}"/>
                </a:ext>
              </a:extLst>
            </p:cNvPr>
            <p:cNvGrpSpPr/>
            <p:nvPr/>
          </p:nvGrpSpPr>
          <p:grpSpPr>
            <a:xfrm>
              <a:off x="1479128" y="5906125"/>
              <a:ext cx="10447712" cy="509665"/>
              <a:chOff x="1479128" y="5906125"/>
              <a:chExt cx="10447712" cy="509665"/>
            </a:xfrm>
          </p:grpSpPr>
          <p:sp>
            <p:nvSpPr>
              <p:cNvPr id="18" name="Right Arrow 17">
                <a:extLst>
                  <a:ext uri="{FF2B5EF4-FFF2-40B4-BE49-F238E27FC236}">
                    <a16:creationId xmlns:a16="http://schemas.microsoft.com/office/drawing/2014/main" id="{673A1C66-534C-AB46-B387-27C30B1474BC}"/>
                  </a:ext>
                </a:extLst>
              </p:cNvPr>
              <p:cNvSpPr/>
              <p:nvPr/>
            </p:nvSpPr>
            <p:spPr>
              <a:xfrm>
                <a:off x="1479128" y="5906125"/>
                <a:ext cx="9474369" cy="509665"/>
              </a:xfrm>
              <a:prstGeom prst="rightArrow">
                <a:avLst/>
              </a:prstGeom>
              <a:gradFill flip="none" rotWithShape="1">
                <a:gsLst>
                  <a:gs pos="0">
                    <a:schemeClr val="tx1"/>
                  </a:gs>
                  <a:gs pos="50000">
                    <a:schemeClr val="bg1">
                      <a:lumMod val="50000"/>
                    </a:schemeClr>
                  </a:gs>
                  <a:gs pos="100000">
                    <a:schemeClr val="bg1"/>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DB2AB53-ED05-7048-8424-7B10C679C4DA}"/>
                  </a:ext>
                </a:extLst>
              </p:cNvPr>
              <p:cNvSpPr txBox="1"/>
              <p:nvPr/>
            </p:nvSpPr>
            <p:spPr>
              <a:xfrm>
                <a:off x="10953497" y="5930124"/>
                <a:ext cx="973343" cy="461665"/>
              </a:xfrm>
              <a:prstGeom prst="rect">
                <a:avLst/>
              </a:prstGeom>
              <a:noFill/>
            </p:spPr>
            <p:txBody>
              <a:bodyPr wrap="none" rtlCol="0">
                <a:spAutoFit/>
              </a:bodyPr>
              <a:lstStyle/>
              <a:p>
                <a:r>
                  <a:rPr lang="en-US" sz="2400" dirty="0"/>
                  <a:t>beard</a:t>
                </a:r>
              </a:p>
            </p:txBody>
          </p:sp>
        </p:grpSp>
        <p:sp>
          <p:nvSpPr>
            <p:cNvPr id="33" name="TextBox 32">
              <a:extLst>
                <a:ext uri="{FF2B5EF4-FFF2-40B4-BE49-F238E27FC236}">
                  <a16:creationId xmlns:a16="http://schemas.microsoft.com/office/drawing/2014/main" id="{9E34DB8B-84EF-E646-B9B8-EA29FC53C007}"/>
                </a:ext>
              </a:extLst>
            </p:cNvPr>
            <p:cNvSpPr txBox="1"/>
            <p:nvPr/>
          </p:nvSpPr>
          <p:spPr>
            <a:xfrm>
              <a:off x="1244184" y="6391789"/>
              <a:ext cx="518091" cy="369332"/>
            </a:xfrm>
            <a:prstGeom prst="rect">
              <a:avLst/>
            </a:prstGeom>
            <a:noFill/>
          </p:spPr>
          <p:txBody>
            <a:bodyPr wrap="none" rtlCol="0">
              <a:spAutoFit/>
            </a:bodyPr>
            <a:lstStyle/>
            <a:p>
              <a:r>
                <a:rPr lang="en-US" dirty="0"/>
                <a:t>0%</a:t>
              </a:r>
            </a:p>
          </p:txBody>
        </p:sp>
        <p:sp>
          <p:nvSpPr>
            <p:cNvPr id="61" name="TextBox 60">
              <a:extLst>
                <a:ext uri="{FF2B5EF4-FFF2-40B4-BE49-F238E27FC236}">
                  <a16:creationId xmlns:a16="http://schemas.microsoft.com/office/drawing/2014/main" id="{5C99481B-280F-964A-933A-40C6E774526D}"/>
                </a:ext>
              </a:extLst>
            </p:cNvPr>
            <p:cNvSpPr txBox="1"/>
            <p:nvPr/>
          </p:nvSpPr>
          <p:spPr>
            <a:xfrm>
              <a:off x="10178377" y="6391789"/>
              <a:ext cx="774571" cy="369332"/>
            </a:xfrm>
            <a:prstGeom prst="rect">
              <a:avLst/>
            </a:prstGeom>
            <a:noFill/>
          </p:spPr>
          <p:txBody>
            <a:bodyPr wrap="none" rtlCol="0">
              <a:spAutoFit/>
            </a:bodyPr>
            <a:lstStyle/>
            <a:p>
              <a:r>
                <a:rPr lang="en-US" dirty="0"/>
                <a:t>100%</a:t>
              </a:r>
            </a:p>
          </p:txBody>
        </p:sp>
      </p:grpSp>
    </p:spTree>
    <p:extLst>
      <p:ext uri="{BB962C8B-B14F-4D97-AF65-F5344CB8AC3E}">
        <p14:creationId xmlns:p14="http://schemas.microsoft.com/office/powerpoint/2010/main" val="111235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AEFA-0490-C74E-A663-820BAD9A3849}"/>
              </a:ext>
            </a:extLst>
          </p:cNvPr>
          <p:cNvSpPr>
            <a:spLocks noGrp="1"/>
          </p:cNvSpPr>
          <p:nvPr>
            <p:ph type="title"/>
          </p:nvPr>
        </p:nvSpPr>
        <p:spPr/>
        <p:txBody>
          <a:bodyPr/>
          <a:lstStyle/>
          <a:p>
            <a:r>
              <a:rPr lang="en-US" dirty="0"/>
              <a:t>Stanford collaborators.</a:t>
            </a:r>
          </a:p>
        </p:txBody>
      </p:sp>
      <p:sp>
        <p:nvSpPr>
          <p:cNvPr id="3" name="TextBox 2">
            <a:extLst>
              <a:ext uri="{FF2B5EF4-FFF2-40B4-BE49-F238E27FC236}">
                <a16:creationId xmlns:a16="http://schemas.microsoft.com/office/drawing/2014/main" id="{346805A0-078A-AF43-BF43-66D38B55FCD9}"/>
              </a:ext>
            </a:extLst>
          </p:cNvPr>
          <p:cNvSpPr txBox="1"/>
          <p:nvPr/>
        </p:nvSpPr>
        <p:spPr>
          <a:xfrm>
            <a:off x="2940477" y="4293167"/>
            <a:ext cx="1313180" cy="369332"/>
          </a:xfrm>
          <a:prstGeom prst="rect">
            <a:avLst/>
          </a:prstGeom>
          <a:noFill/>
        </p:spPr>
        <p:txBody>
          <a:bodyPr wrap="none" rtlCol="0">
            <a:spAutoFit/>
          </a:bodyPr>
          <a:lstStyle/>
          <a:p>
            <a:r>
              <a:rPr lang="en-US" b="1" dirty="0"/>
              <a:t>Gili </a:t>
            </a:r>
            <a:r>
              <a:rPr lang="en-US" b="1" dirty="0" err="1"/>
              <a:t>Rusak</a:t>
            </a:r>
            <a:endParaRPr lang="en-US" b="1" dirty="0"/>
          </a:p>
        </p:txBody>
      </p:sp>
      <p:sp>
        <p:nvSpPr>
          <p:cNvPr id="10" name="TextBox 9">
            <a:extLst>
              <a:ext uri="{FF2B5EF4-FFF2-40B4-BE49-F238E27FC236}">
                <a16:creationId xmlns:a16="http://schemas.microsoft.com/office/drawing/2014/main" id="{F222B544-1F5D-E740-BF6D-FC33F54557E7}"/>
              </a:ext>
            </a:extLst>
          </p:cNvPr>
          <p:cNvSpPr txBox="1"/>
          <p:nvPr/>
        </p:nvSpPr>
        <p:spPr>
          <a:xfrm>
            <a:off x="111848" y="4293167"/>
            <a:ext cx="2428870" cy="369332"/>
          </a:xfrm>
          <a:prstGeom prst="rect">
            <a:avLst/>
          </a:prstGeom>
          <a:noFill/>
        </p:spPr>
        <p:txBody>
          <a:bodyPr wrap="none" rtlCol="0">
            <a:spAutoFit/>
          </a:bodyPr>
          <a:lstStyle/>
          <a:p>
            <a:r>
              <a:rPr lang="en-US" b="1" dirty="0"/>
              <a:t>Giancarlo Pellegrino</a:t>
            </a:r>
          </a:p>
        </p:txBody>
      </p:sp>
      <p:sp>
        <p:nvSpPr>
          <p:cNvPr id="11" name="TextBox 10">
            <a:extLst>
              <a:ext uri="{FF2B5EF4-FFF2-40B4-BE49-F238E27FC236}">
                <a16:creationId xmlns:a16="http://schemas.microsoft.com/office/drawing/2014/main" id="{E2326AB6-170A-F04F-A8D5-CE9BB59E471F}"/>
              </a:ext>
            </a:extLst>
          </p:cNvPr>
          <p:cNvSpPr txBox="1"/>
          <p:nvPr/>
        </p:nvSpPr>
        <p:spPr>
          <a:xfrm>
            <a:off x="7331578" y="4297702"/>
            <a:ext cx="1672253" cy="369332"/>
          </a:xfrm>
          <a:prstGeom prst="rect">
            <a:avLst/>
          </a:prstGeom>
          <a:noFill/>
        </p:spPr>
        <p:txBody>
          <a:bodyPr wrap="none" rtlCol="0">
            <a:spAutoFit/>
          </a:bodyPr>
          <a:lstStyle/>
          <a:p>
            <a:r>
              <a:rPr lang="en-US" b="1" dirty="0"/>
              <a:t>Edward Chou</a:t>
            </a:r>
          </a:p>
        </p:txBody>
      </p:sp>
      <p:sp>
        <p:nvSpPr>
          <p:cNvPr id="12" name="TextBox 11">
            <a:extLst>
              <a:ext uri="{FF2B5EF4-FFF2-40B4-BE49-F238E27FC236}">
                <a16:creationId xmlns:a16="http://schemas.microsoft.com/office/drawing/2014/main" id="{79B3A755-0497-BF46-B4C7-A8650AD92FA8}"/>
              </a:ext>
            </a:extLst>
          </p:cNvPr>
          <p:cNvSpPr txBox="1"/>
          <p:nvPr/>
        </p:nvSpPr>
        <p:spPr>
          <a:xfrm>
            <a:off x="4796564" y="4293167"/>
            <a:ext cx="2142574" cy="369332"/>
          </a:xfrm>
          <a:prstGeom prst="rect">
            <a:avLst/>
          </a:prstGeom>
          <a:noFill/>
        </p:spPr>
        <p:txBody>
          <a:bodyPr wrap="none" rtlCol="0">
            <a:spAutoFit/>
          </a:bodyPr>
          <a:lstStyle/>
          <a:p>
            <a:r>
              <a:rPr lang="en-US" b="1" dirty="0"/>
              <a:t>Blanca Villanueva</a:t>
            </a:r>
          </a:p>
        </p:txBody>
      </p:sp>
      <p:sp>
        <p:nvSpPr>
          <p:cNvPr id="15" name="TextBox 14">
            <a:extLst>
              <a:ext uri="{FF2B5EF4-FFF2-40B4-BE49-F238E27FC236}">
                <a16:creationId xmlns:a16="http://schemas.microsoft.com/office/drawing/2014/main" id="{1C63EC35-1AE0-C64B-A6C7-EE4684630156}"/>
              </a:ext>
            </a:extLst>
          </p:cNvPr>
          <p:cNvSpPr txBox="1"/>
          <p:nvPr/>
        </p:nvSpPr>
        <p:spPr>
          <a:xfrm>
            <a:off x="9638931" y="4297702"/>
            <a:ext cx="2198038" cy="369332"/>
          </a:xfrm>
          <a:prstGeom prst="rect">
            <a:avLst/>
          </a:prstGeom>
          <a:noFill/>
        </p:spPr>
        <p:txBody>
          <a:bodyPr wrap="none" rtlCol="0">
            <a:spAutoFit/>
          </a:bodyPr>
          <a:lstStyle/>
          <a:p>
            <a:r>
              <a:rPr lang="en-US" b="1" dirty="0" err="1"/>
              <a:t>Evani</a:t>
            </a:r>
            <a:r>
              <a:rPr lang="en-US" b="1" dirty="0"/>
              <a:t> </a:t>
            </a:r>
            <a:r>
              <a:rPr lang="en-US" b="1" dirty="0" err="1"/>
              <a:t>Radiya</a:t>
            </a:r>
            <a:r>
              <a:rPr lang="en-US" b="1" dirty="0"/>
              <a:t>-Dixit</a:t>
            </a:r>
          </a:p>
        </p:txBody>
      </p:sp>
      <p:pic>
        <p:nvPicPr>
          <p:cNvPr id="19464" name="Picture 8" descr="member image">
            <a:extLst>
              <a:ext uri="{FF2B5EF4-FFF2-40B4-BE49-F238E27FC236}">
                <a16:creationId xmlns:a16="http://schemas.microsoft.com/office/drawing/2014/main" id="{BFCDE72C-3173-4346-876A-F5AE38F96C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883" y="235229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Edward Chou">
            <a:extLst>
              <a:ext uri="{FF2B5EF4-FFF2-40B4-BE49-F238E27FC236}">
                <a16:creationId xmlns:a16="http://schemas.microsoft.com/office/drawing/2014/main" id="{73F3637D-4262-CC4E-AA2C-C5279EFF08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50098" y="235650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Indian Americans Account for Nearly One-Third of Science Talent Search  Finalists | Global Indian | indiawest.com">
            <a:extLst>
              <a:ext uri="{FF2B5EF4-FFF2-40B4-BE49-F238E27FC236}">
                <a16:creationId xmlns:a16="http://schemas.microsoft.com/office/drawing/2014/main" id="{41B92C67-07D4-F44C-BB6C-6FB442ACDA5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18750" y="2356825"/>
            <a:ext cx="2438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Blanca Villanueva – Medium">
            <a:extLst>
              <a:ext uri="{FF2B5EF4-FFF2-40B4-BE49-F238E27FC236}">
                <a16:creationId xmlns:a16="http://schemas.microsoft.com/office/drawing/2014/main" id="{5112F488-BD19-584D-BA06-68901E03FE6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451" y="235229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1DD0397-4591-9540-BE5D-666DAB8C04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04857" y="2352290"/>
            <a:ext cx="1784420" cy="1828800"/>
          </a:xfrm>
          <a:prstGeom prst="rect">
            <a:avLst/>
          </a:prstGeom>
        </p:spPr>
      </p:pic>
    </p:spTree>
    <p:extLst>
      <p:ext uri="{BB962C8B-B14F-4D97-AF65-F5344CB8AC3E}">
        <p14:creationId xmlns:p14="http://schemas.microsoft.com/office/powerpoint/2010/main" val="16612217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542E-D3B9-AF4C-B47B-A3887658F562}"/>
              </a:ext>
            </a:extLst>
          </p:cNvPr>
          <p:cNvSpPr>
            <a:spLocks noGrp="1"/>
          </p:cNvSpPr>
          <p:nvPr>
            <p:ph type="title"/>
          </p:nvPr>
        </p:nvSpPr>
        <p:spPr/>
        <p:txBody>
          <a:bodyPr/>
          <a:lstStyle/>
          <a:p>
            <a:r>
              <a:rPr lang="en-US" dirty="0"/>
              <a:t>Stanford’s amazing staff.</a:t>
            </a:r>
          </a:p>
        </p:txBody>
      </p:sp>
      <p:sp>
        <p:nvSpPr>
          <p:cNvPr id="3" name="Content Placeholder 2">
            <a:extLst>
              <a:ext uri="{FF2B5EF4-FFF2-40B4-BE49-F238E27FC236}">
                <a16:creationId xmlns:a16="http://schemas.microsoft.com/office/drawing/2014/main" id="{53FCBAA8-B828-D841-8992-FCD61AF9A8FD}"/>
              </a:ext>
            </a:extLst>
          </p:cNvPr>
          <p:cNvSpPr>
            <a:spLocks noGrp="1"/>
          </p:cNvSpPr>
          <p:nvPr>
            <p:ph idx="1"/>
          </p:nvPr>
        </p:nvSpPr>
        <p:spPr/>
        <p:txBody>
          <a:bodyPr/>
          <a:lstStyle/>
          <a:p>
            <a:r>
              <a:rPr lang="en-US" dirty="0"/>
              <a:t> Ruth Harris</a:t>
            </a:r>
          </a:p>
          <a:p>
            <a:r>
              <a:rPr lang="en-US" dirty="0"/>
              <a:t> Megan Harris</a:t>
            </a:r>
          </a:p>
          <a:p>
            <a:r>
              <a:rPr lang="en-US" dirty="0"/>
              <a:t> Jay Subramanian</a:t>
            </a:r>
          </a:p>
          <a:p>
            <a:r>
              <a:rPr lang="en-US" dirty="0"/>
              <a:t> Jam </a:t>
            </a:r>
            <a:r>
              <a:rPr lang="en-US" dirty="0" err="1"/>
              <a:t>Kiattinant</a:t>
            </a:r>
            <a:endParaRPr lang="en-US" dirty="0"/>
          </a:p>
          <a:p>
            <a:r>
              <a:rPr lang="en-US" dirty="0"/>
              <a:t> Rolando Villalobos</a:t>
            </a:r>
          </a:p>
        </p:txBody>
      </p:sp>
      <p:sp>
        <p:nvSpPr>
          <p:cNvPr id="5" name="Right Brace 4">
            <a:extLst>
              <a:ext uri="{FF2B5EF4-FFF2-40B4-BE49-F238E27FC236}">
                <a16:creationId xmlns:a16="http://schemas.microsoft.com/office/drawing/2014/main" id="{242798F2-5E76-F143-8C2C-027DBC73A9A0}"/>
              </a:ext>
            </a:extLst>
          </p:cNvPr>
          <p:cNvSpPr/>
          <p:nvPr/>
        </p:nvSpPr>
        <p:spPr>
          <a:xfrm>
            <a:off x="5726242" y="1968703"/>
            <a:ext cx="369757" cy="239343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310343E-5ABF-B241-A46E-7240635D85CE}"/>
              </a:ext>
            </a:extLst>
          </p:cNvPr>
          <p:cNvSpPr txBox="1"/>
          <p:nvPr/>
        </p:nvSpPr>
        <p:spPr>
          <a:xfrm>
            <a:off x="6095999" y="2905780"/>
            <a:ext cx="2662908" cy="523220"/>
          </a:xfrm>
          <a:prstGeom prst="rect">
            <a:avLst/>
          </a:prstGeom>
          <a:noFill/>
        </p:spPr>
        <p:txBody>
          <a:bodyPr wrap="none" rtlCol="0">
            <a:spAutoFit/>
          </a:bodyPr>
          <a:lstStyle/>
          <a:p>
            <a:r>
              <a:rPr lang="en-US" sz="2800" dirty="0">
                <a:solidFill>
                  <a:srgbClr val="0070C0"/>
                </a:solidFill>
              </a:rPr>
              <a:t>CS Department</a:t>
            </a:r>
          </a:p>
        </p:txBody>
      </p:sp>
      <p:sp>
        <p:nvSpPr>
          <p:cNvPr id="7" name="Right Brace 6">
            <a:extLst>
              <a:ext uri="{FF2B5EF4-FFF2-40B4-BE49-F238E27FC236}">
                <a16:creationId xmlns:a16="http://schemas.microsoft.com/office/drawing/2014/main" id="{A9B8D7F9-C35C-D644-9651-2932AB7CBE0C}"/>
              </a:ext>
            </a:extLst>
          </p:cNvPr>
          <p:cNvSpPr/>
          <p:nvPr/>
        </p:nvSpPr>
        <p:spPr>
          <a:xfrm>
            <a:off x="5726242" y="4640128"/>
            <a:ext cx="369757" cy="52322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1DDB9280-C2C4-FE46-B706-7D6085C2946F}"/>
              </a:ext>
            </a:extLst>
          </p:cNvPr>
          <p:cNvSpPr txBox="1"/>
          <p:nvPr/>
        </p:nvSpPr>
        <p:spPr>
          <a:xfrm>
            <a:off x="6095999" y="4640128"/>
            <a:ext cx="4644220" cy="523220"/>
          </a:xfrm>
          <a:prstGeom prst="rect">
            <a:avLst/>
          </a:prstGeom>
          <a:noFill/>
        </p:spPr>
        <p:txBody>
          <a:bodyPr wrap="none" rtlCol="0">
            <a:spAutoFit/>
          </a:bodyPr>
          <a:lstStyle/>
          <a:p>
            <a:r>
              <a:rPr lang="en-US" sz="2800" dirty="0">
                <a:solidFill>
                  <a:srgbClr val="0070C0"/>
                </a:solidFill>
              </a:rPr>
              <a:t>Bechtel International Center</a:t>
            </a:r>
          </a:p>
        </p:txBody>
      </p:sp>
      <p:grpSp>
        <p:nvGrpSpPr>
          <p:cNvPr id="25" name="Group 24">
            <a:extLst>
              <a:ext uri="{FF2B5EF4-FFF2-40B4-BE49-F238E27FC236}">
                <a16:creationId xmlns:a16="http://schemas.microsoft.com/office/drawing/2014/main" id="{33476ED6-E5B4-5D46-B374-52FFEAD81569}"/>
              </a:ext>
            </a:extLst>
          </p:cNvPr>
          <p:cNvGrpSpPr/>
          <p:nvPr/>
        </p:nvGrpSpPr>
        <p:grpSpPr>
          <a:xfrm>
            <a:off x="1259543" y="5243744"/>
            <a:ext cx="2905004" cy="1022913"/>
            <a:chOff x="1541932" y="5306376"/>
            <a:chExt cx="2905004" cy="1022913"/>
          </a:xfrm>
        </p:grpSpPr>
        <p:grpSp>
          <p:nvGrpSpPr>
            <p:cNvPr id="23" name="Group 22">
              <a:extLst>
                <a:ext uri="{FF2B5EF4-FFF2-40B4-BE49-F238E27FC236}">
                  <a16:creationId xmlns:a16="http://schemas.microsoft.com/office/drawing/2014/main" id="{F83565F5-1AA1-2143-8C8D-433584D92EBC}"/>
                </a:ext>
              </a:extLst>
            </p:cNvPr>
            <p:cNvGrpSpPr/>
            <p:nvPr/>
          </p:nvGrpSpPr>
          <p:grpSpPr>
            <a:xfrm>
              <a:off x="1930944" y="5306376"/>
              <a:ext cx="2328181" cy="707886"/>
              <a:chOff x="4594354" y="5968136"/>
              <a:chExt cx="2328181" cy="707886"/>
            </a:xfrm>
          </p:grpSpPr>
          <p:pic>
            <p:nvPicPr>
              <p:cNvPr id="34818" name="Picture 2" descr="Swaziland flag package - Country flags">
                <a:extLst>
                  <a:ext uri="{FF2B5EF4-FFF2-40B4-BE49-F238E27FC236}">
                    <a16:creationId xmlns:a16="http://schemas.microsoft.com/office/drawing/2014/main" id="{C6FCC2EE-7345-0F4D-A825-43C922F675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1922" y="6023929"/>
                <a:ext cx="860613" cy="5740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2E33B49-B7CB-764F-88CF-76D5674542E4}"/>
                  </a:ext>
                </a:extLst>
              </p:cNvPr>
              <p:cNvSpPr txBox="1"/>
              <p:nvPr/>
            </p:nvSpPr>
            <p:spPr>
              <a:xfrm>
                <a:off x="5394379" y="5968136"/>
                <a:ext cx="466794" cy="707886"/>
              </a:xfrm>
              <a:prstGeom prst="rect">
                <a:avLst/>
              </a:prstGeom>
              <a:noFill/>
            </p:spPr>
            <p:txBody>
              <a:bodyPr wrap="none" rtlCol="0">
                <a:spAutoFit/>
              </a:bodyPr>
              <a:lstStyle/>
              <a:p>
                <a:r>
                  <a:rPr lang="en-US" sz="4000" dirty="0"/>
                  <a:t>≠</a:t>
                </a:r>
              </a:p>
            </p:txBody>
          </p:sp>
          <p:pic>
            <p:nvPicPr>
              <p:cNvPr id="13" name="Picture 12">
                <a:extLst>
                  <a:ext uri="{FF2B5EF4-FFF2-40B4-BE49-F238E27FC236}">
                    <a16:creationId xmlns:a16="http://schemas.microsoft.com/office/drawing/2014/main" id="{DBFF3C28-B12C-1542-8DB4-980E45BDB9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4354" y="6022441"/>
                <a:ext cx="599276" cy="599276"/>
              </a:xfrm>
              <a:prstGeom prst="rect">
                <a:avLst/>
              </a:prstGeom>
            </p:spPr>
          </p:pic>
        </p:grpSp>
        <p:sp>
          <p:nvSpPr>
            <p:cNvPr id="24" name="TextBox 23">
              <a:extLst>
                <a:ext uri="{FF2B5EF4-FFF2-40B4-BE49-F238E27FC236}">
                  <a16:creationId xmlns:a16="http://schemas.microsoft.com/office/drawing/2014/main" id="{519E7862-E103-8946-85AF-3B1AA40264DE}"/>
                </a:ext>
              </a:extLst>
            </p:cNvPr>
            <p:cNvSpPr txBox="1"/>
            <p:nvPr/>
          </p:nvSpPr>
          <p:spPr>
            <a:xfrm>
              <a:off x="3210700" y="5959957"/>
              <a:ext cx="1236236" cy="369332"/>
            </a:xfrm>
            <a:prstGeom prst="rect">
              <a:avLst/>
            </a:prstGeom>
            <a:noFill/>
          </p:spPr>
          <p:txBody>
            <a:bodyPr wrap="none" rtlCol="0">
              <a:spAutoFit/>
            </a:bodyPr>
            <a:lstStyle/>
            <a:p>
              <a:r>
                <a:rPr lang="en-US" dirty="0"/>
                <a:t>Swaziland</a:t>
              </a:r>
            </a:p>
          </p:txBody>
        </p:sp>
        <p:sp>
          <p:nvSpPr>
            <p:cNvPr id="27" name="TextBox 26">
              <a:extLst>
                <a:ext uri="{FF2B5EF4-FFF2-40B4-BE49-F238E27FC236}">
                  <a16:creationId xmlns:a16="http://schemas.microsoft.com/office/drawing/2014/main" id="{A4EF96DE-1F29-4B44-AB08-7ABD0E85630C}"/>
                </a:ext>
              </a:extLst>
            </p:cNvPr>
            <p:cNvSpPr txBox="1"/>
            <p:nvPr/>
          </p:nvSpPr>
          <p:spPr>
            <a:xfrm>
              <a:off x="1541932" y="5959957"/>
              <a:ext cx="1377300" cy="369332"/>
            </a:xfrm>
            <a:prstGeom prst="rect">
              <a:avLst/>
            </a:prstGeom>
            <a:noFill/>
          </p:spPr>
          <p:txBody>
            <a:bodyPr wrap="none" rtlCol="0">
              <a:spAutoFit/>
            </a:bodyPr>
            <a:lstStyle/>
            <a:p>
              <a:r>
                <a:rPr lang="en-US" dirty="0"/>
                <a:t>Switzerland</a:t>
              </a:r>
            </a:p>
          </p:txBody>
        </p:sp>
      </p:grpSp>
    </p:spTree>
    <p:extLst>
      <p:ext uri="{BB962C8B-B14F-4D97-AF65-F5344CB8AC3E}">
        <p14:creationId xmlns:p14="http://schemas.microsoft.com/office/powerpoint/2010/main" val="289511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AEC0D-62C7-2F4D-A133-1FB5ACDBD7EE}"/>
              </a:ext>
            </a:extLst>
          </p:cNvPr>
          <p:cNvSpPr>
            <a:spLocks noGrp="1"/>
          </p:cNvSpPr>
          <p:nvPr>
            <p:ph type="title"/>
          </p:nvPr>
        </p:nvSpPr>
        <p:spPr/>
        <p:txBody>
          <a:bodyPr/>
          <a:lstStyle/>
          <a:p>
            <a:r>
              <a:rPr lang="en-US" dirty="0"/>
              <a:t>The crypto group, past &amp; present.</a:t>
            </a:r>
          </a:p>
        </p:txBody>
      </p:sp>
      <p:pic>
        <p:nvPicPr>
          <p:cNvPr id="9" name="Picture 8">
            <a:extLst>
              <a:ext uri="{FF2B5EF4-FFF2-40B4-BE49-F238E27FC236}">
                <a16:creationId xmlns:a16="http://schemas.microsoft.com/office/drawing/2014/main" id="{8803C28B-D3CE-1049-8E65-8EA5FF156E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4340060" y="1463511"/>
            <a:ext cx="3794760" cy="3930978"/>
          </a:xfrm>
          <a:prstGeom prst="rect">
            <a:avLst/>
          </a:prstGeom>
        </p:spPr>
      </p:pic>
      <p:pic>
        <p:nvPicPr>
          <p:cNvPr id="10" name="Picture 9">
            <a:extLst>
              <a:ext uri="{FF2B5EF4-FFF2-40B4-BE49-F238E27FC236}">
                <a16:creationId xmlns:a16="http://schemas.microsoft.com/office/drawing/2014/main" id="{C9A61DDF-D083-BA4F-85BB-0D49B5F3B9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8216817" y="1463511"/>
            <a:ext cx="3794760" cy="3930978"/>
          </a:xfrm>
          <a:prstGeom prst="rect">
            <a:avLst/>
          </a:prstGeom>
        </p:spPr>
      </p:pic>
      <p:pic>
        <p:nvPicPr>
          <p:cNvPr id="11" name="Picture 2">
            <a:extLst>
              <a:ext uri="{FF2B5EF4-FFF2-40B4-BE49-F238E27FC236}">
                <a16:creationId xmlns:a16="http://schemas.microsoft.com/office/drawing/2014/main" id="{341E4C67-36EF-B142-896C-E6B26D7CDC1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2"/>
          <a:stretch/>
        </p:blipFill>
        <p:spPr bwMode="auto">
          <a:xfrm>
            <a:off x="463303" y="1463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CS Colloquium - Benjamin Fisch | Computer Science">
            <a:extLst>
              <a:ext uri="{FF2B5EF4-FFF2-40B4-BE49-F238E27FC236}">
                <a16:creationId xmlns:a16="http://schemas.microsoft.com/office/drawing/2014/main" id="{61606C24-603D-0C4B-84A9-BC705E7B7F9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78206" y="1612427"/>
            <a:ext cx="918468" cy="914400"/>
          </a:xfrm>
          <a:prstGeom prst="ellipse">
            <a:avLst/>
          </a:prstGeom>
          <a:ln w="3175"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3562" name="Picture 10" descr="Neil Perry">
            <a:extLst>
              <a:ext uri="{FF2B5EF4-FFF2-40B4-BE49-F238E27FC236}">
                <a16:creationId xmlns:a16="http://schemas.microsoft.com/office/drawing/2014/main" id="{5636F322-AE31-4442-8817-6A3F36B4158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56997" y="1612427"/>
            <a:ext cx="914400" cy="914400"/>
          </a:xfrm>
          <a:prstGeom prst="ellipse">
            <a:avLst/>
          </a:prstGeom>
          <a:ln w="3175"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3564" name="Picture 12" descr="Yan Michalevsky">
            <a:extLst>
              <a:ext uri="{FF2B5EF4-FFF2-40B4-BE49-F238E27FC236}">
                <a16:creationId xmlns:a16="http://schemas.microsoft.com/office/drawing/2014/main" id="{CA6DC4D1-5061-C044-A867-3105A89AC2D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18231" y="1612427"/>
            <a:ext cx="88490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0795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23D3-321A-A249-8C44-C0B0D49AA0EB}"/>
              </a:ext>
            </a:extLst>
          </p:cNvPr>
          <p:cNvSpPr>
            <a:spLocks noGrp="1"/>
          </p:cNvSpPr>
          <p:nvPr>
            <p:ph type="title"/>
          </p:nvPr>
        </p:nvSpPr>
        <p:spPr/>
        <p:txBody>
          <a:bodyPr/>
          <a:lstStyle/>
          <a:p>
            <a:r>
              <a:rPr lang="en-US" dirty="0"/>
              <a:t>The CS-355 staff </a:t>
            </a:r>
            <a:r>
              <a:rPr lang="en-US" i="1" dirty="0">
                <a:solidFill>
                  <a:srgbClr val="7030A0"/>
                </a:solidFill>
              </a:rPr>
              <a:t>+ students</a:t>
            </a:r>
            <a:r>
              <a:rPr lang="en-US" dirty="0">
                <a:solidFill>
                  <a:srgbClr val="7030A0"/>
                </a:solidFill>
              </a:rPr>
              <a:t>!</a:t>
            </a:r>
            <a:endParaRPr lang="en-US" dirty="0"/>
          </a:p>
        </p:txBody>
      </p:sp>
      <p:pic>
        <p:nvPicPr>
          <p:cNvPr id="20482" name="Picture 2">
            <a:extLst>
              <a:ext uri="{FF2B5EF4-FFF2-40B4-BE49-F238E27FC236}">
                <a16:creationId xmlns:a16="http://schemas.microsoft.com/office/drawing/2014/main" id="{76826E1C-3D35-2F4D-B07B-80EE8183842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96950" y="2514600"/>
            <a:ext cx="15633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AABA1FAB-9A57-7340-A5CE-74F85453ACE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25796" y="2514600"/>
            <a:ext cx="17556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a:extLst>
              <a:ext uri="{FF2B5EF4-FFF2-40B4-BE49-F238E27FC236}">
                <a16:creationId xmlns:a16="http://schemas.microsoft.com/office/drawing/2014/main" id="{C77E1AA9-5B63-8A42-B70A-78FB8745D6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28721" y="2514600"/>
            <a:ext cx="166666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Dima Kogan - Stanford University - Israel | LinkedIn">
            <a:extLst>
              <a:ext uri="{FF2B5EF4-FFF2-40B4-BE49-F238E27FC236}">
                <a16:creationId xmlns:a16="http://schemas.microsoft.com/office/drawing/2014/main" id="{1CC948A8-88C3-C547-AC28-EB5641DC682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12643" y="25146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henrycg (Henry Corrigan-Gibbs) · GitHub">
            <a:extLst>
              <a:ext uri="{FF2B5EF4-FFF2-40B4-BE49-F238E27FC236}">
                <a16:creationId xmlns:a16="http://schemas.microsoft.com/office/drawing/2014/main" id="{BED1A643-98D7-004E-90B5-0D302964642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60389" y="251460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D3080A-A799-BC43-A245-EF81B8FC14DE}"/>
              </a:ext>
            </a:extLst>
          </p:cNvPr>
          <p:cNvSpPr txBox="1"/>
          <p:nvPr/>
        </p:nvSpPr>
        <p:spPr>
          <a:xfrm>
            <a:off x="787840" y="4343400"/>
            <a:ext cx="1232069" cy="369332"/>
          </a:xfrm>
          <a:prstGeom prst="rect">
            <a:avLst/>
          </a:prstGeom>
          <a:noFill/>
        </p:spPr>
        <p:txBody>
          <a:bodyPr wrap="none" rtlCol="0">
            <a:spAutoFit/>
          </a:bodyPr>
          <a:lstStyle/>
          <a:p>
            <a:r>
              <a:rPr lang="en-US" b="1" dirty="0"/>
              <a:t>David Wu</a:t>
            </a:r>
          </a:p>
        </p:txBody>
      </p:sp>
      <p:sp>
        <p:nvSpPr>
          <p:cNvPr id="13" name="TextBox 12">
            <a:extLst>
              <a:ext uri="{FF2B5EF4-FFF2-40B4-BE49-F238E27FC236}">
                <a16:creationId xmlns:a16="http://schemas.microsoft.com/office/drawing/2014/main" id="{08F2AF45-7E5C-CC44-AEC6-019593EB0BC9}"/>
              </a:ext>
            </a:extLst>
          </p:cNvPr>
          <p:cNvSpPr txBox="1"/>
          <p:nvPr/>
        </p:nvSpPr>
        <p:spPr>
          <a:xfrm>
            <a:off x="4817562" y="4343400"/>
            <a:ext cx="1172116" cy="369332"/>
          </a:xfrm>
          <a:prstGeom prst="rect">
            <a:avLst/>
          </a:prstGeom>
          <a:noFill/>
        </p:spPr>
        <p:txBody>
          <a:bodyPr wrap="none" rtlCol="0">
            <a:spAutoFit/>
          </a:bodyPr>
          <a:lstStyle/>
          <a:p>
            <a:r>
              <a:rPr lang="en-US" b="1" dirty="0"/>
              <a:t>Sam Kim</a:t>
            </a:r>
          </a:p>
        </p:txBody>
      </p:sp>
      <p:sp>
        <p:nvSpPr>
          <p:cNvPr id="14" name="TextBox 13">
            <a:extLst>
              <a:ext uri="{FF2B5EF4-FFF2-40B4-BE49-F238E27FC236}">
                <a16:creationId xmlns:a16="http://schemas.microsoft.com/office/drawing/2014/main" id="{53AC4278-2E4B-F34D-B51A-7FB4C2319B7B}"/>
              </a:ext>
            </a:extLst>
          </p:cNvPr>
          <p:cNvSpPr txBox="1"/>
          <p:nvPr/>
        </p:nvSpPr>
        <p:spPr>
          <a:xfrm>
            <a:off x="2221475" y="4343400"/>
            <a:ext cx="2595582" cy="369332"/>
          </a:xfrm>
          <a:prstGeom prst="rect">
            <a:avLst/>
          </a:prstGeom>
          <a:noFill/>
        </p:spPr>
        <p:txBody>
          <a:bodyPr wrap="none" rtlCol="0">
            <a:spAutoFit/>
          </a:bodyPr>
          <a:lstStyle/>
          <a:p>
            <a:r>
              <a:rPr lang="en-US" b="1" dirty="0"/>
              <a:t>Henry Corrigan-Gibbs</a:t>
            </a:r>
          </a:p>
        </p:txBody>
      </p:sp>
      <p:sp>
        <p:nvSpPr>
          <p:cNvPr id="15" name="TextBox 14">
            <a:extLst>
              <a:ext uri="{FF2B5EF4-FFF2-40B4-BE49-F238E27FC236}">
                <a16:creationId xmlns:a16="http://schemas.microsoft.com/office/drawing/2014/main" id="{6947BD3F-11DF-1E4B-B220-DDF261C0D1CE}"/>
              </a:ext>
            </a:extLst>
          </p:cNvPr>
          <p:cNvSpPr txBox="1"/>
          <p:nvPr/>
        </p:nvSpPr>
        <p:spPr>
          <a:xfrm>
            <a:off x="6599921" y="4343400"/>
            <a:ext cx="1531188" cy="369332"/>
          </a:xfrm>
          <a:prstGeom prst="rect">
            <a:avLst/>
          </a:prstGeom>
          <a:noFill/>
        </p:spPr>
        <p:txBody>
          <a:bodyPr wrap="none" rtlCol="0">
            <a:spAutoFit/>
          </a:bodyPr>
          <a:lstStyle/>
          <a:p>
            <a:r>
              <a:rPr lang="en-US" b="1" dirty="0"/>
              <a:t>Dima Kogan</a:t>
            </a:r>
          </a:p>
        </p:txBody>
      </p:sp>
      <p:sp>
        <p:nvSpPr>
          <p:cNvPr id="16" name="TextBox 15">
            <a:extLst>
              <a:ext uri="{FF2B5EF4-FFF2-40B4-BE49-F238E27FC236}">
                <a16:creationId xmlns:a16="http://schemas.microsoft.com/office/drawing/2014/main" id="{E3573640-D0A4-AA46-97D6-0840CA31C832}"/>
              </a:ext>
            </a:extLst>
          </p:cNvPr>
          <p:cNvSpPr txBox="1"/>
          <p:nvPr/>
        </p:nvSpPr>
        <p:spPr>
          <a:xfrm>
            <a:off x="8227153" y="4343400"/>
            <a:ext cx="2172390" cy="369332"/>
          </a:xfrm>
          <a:prstGeom prst="rect">
            <a:avLst/>
          </a:prstGeom>
          <a:noFill/>
        </p:spPr>
        <p:txBody>
          <a:bodyPr wrap="none" rtlCol="0">
            <a:spAutoFit/>
          </a:bodyPr>
          <a:lstStyle/>
          <a:p>
            <a:r>
              <a:rPr lang="en-US" b="1" dirty="0"/>
              <a:t>Saba </a:t>
            </a:r>
            <a:r>
              <a:rPr lang="en-US" b="1" dirty="0" err="1"/>
              <a:t>Eskandarian</a:t>
            </a:r>
            <a:endParaRPr lang="en-US" b="1" dirty="0"/>
          </a:p>
        </p:txBody>
      </p:sp>
      <p:sp>
        <p:nvSpPr>
          <p:cNvPr id="17" name="TextBox 16">
            <a:extLst>
              <a:ext uri="{FF2B5EF4-FFF2-40B4-BE49-F238E27FC236}">
                <a16:creationId xmlns:a16="http://schemas.microsoft.com/office/drawing/2014/main" id="{CC59A8F0-20A8-124A-BCF8-BB79A270B8F8}"/>
              </a:ext>
            </a:extLst>
          </p:cNvPr>
          <p:cNvSpPr txBox="1"/>
          <p:nvPr/>
        </p:nvSpPr>
        <p:spPr>
          <a:xfrm>
            <a:off x="10484228" y="4343400"/>
            <a:ext cx="1244893" cy="369332"/>
          </a:xfrm>
          <a:prstGeom prst="rect">
            <a:avLst/>
          </a:prstGeom>
          <a:noFill/>
        </p:spPr>
        <p:txBody>
          <a:bodyPr wrap="none" rtlCol="0">
            <a:spAutoFit/>
          </a:bodyPr>
          <a:lstStyle/>
          <a:p>
            <a:r>
              <a:rPr lang="en-US" b="1" dirty="0"/>
              <a:t>Katy Woo</a:t>
            </a:r>
          </a:p>
        </p:txBody>
      </p:sp>
      <p:pic>
        <p:nvPicPr>
          <p:cNvPr id="20496" name="Picture 16" descr="David Wu">
            <a:extLst>
              <a:ext uri="{FF2B5EF4-FFF2-40B4-BE49-F238E27FC236}">
                <a16:creationId xmlns:a16="http://schemas.microsoft.com/office/drawing/2014/main" id="{A9A28FE9-768F-CB42-AE2C-23AA8A72E0B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056" y="25146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9339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6EAE-28D6-B246-BB74-5B6EBC308AA4}"/>
              </a:ext>
            </a:extLst>
          </p:cNvPr>
          <p:cNvSpPr>
            <a:spLocks noGrp="1"/>
          </p:cNvSpPr>
          <p:nvPr>
            <p:ph type="title"/>
          </p:nvPr>
        </p:nvSpPr>
        <p:spPr/>
        <p:txBody>
          <a:bodyPr/>
          <a:lstStyle/>
          <a:p>
            <a:r>
              <a:rPr lang="en-US" dirty="0"/>
              <a:t>Amazing and infinite sources of advice.</a:t>
            </a:r>
          </a:p>
        </p:txBody>
      </p:sp>
      <p:pic>
        <p:nvPicPr>
          <p:cNvPr id="24578" name="Picture 2" descr="Picture of Ludwig">
            <a:extLst>
              <a:ext uri="{FF2B5EF4-FFF2-40B4-BE49-F238E27FC236}">
                <a16:creationId xmlns:a16="http://schemas.microsoft.com/office/drawing/2014/main" id="{9828094A-990B-0043-BE75-076F2D70D8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57374" y="4116230"/>
            <a:ext cx="201168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enrycg (Henry Corrigan-Gibbs) · GitHub">
            <a:extLst>
              <a:ext uri="{FF2B5EF4-FFF2-40B4-BE49-F238E27FC236}">
                <a16:creationId xmlns:a16="http://schemas.microsoft.com/office/drawing/2014/main" id="{93C8299D-D835-834B-A54B-8E1CE16D69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16502" y="4118373"/>
            <a:ext cx="2011680" cy="20116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A96A606-E8E3-2E4E-AB83-3BECD45B1E14}"/>
              </a:ext>
            </a:extLst>
          </p:cNvPr>
          <p:cNvSpPr txBox="1"/>
          <p:nvPr/>
        </p:nvSpPr>
        <p:spPr>
          <a:xfrm>
            <a:off x="286824" y="3309465"/>
            <a:ext cx="2351926" cy="646331"/>
          </a:xfrm>
          <a:prstGeom prst="rect">
            <a:avLst/>
          </a:prstGeom>
          <a:noFill/>
        </p:spPr>
        <p:txBody>
          <a:bodyPr wrap="none" rtlCol="0">
            <a:spAutoFit/>
          </a:bodyPr>
          <a:lstStyle/>
          <a:p>
            <a:pPr algn="ctr"/>
            <a:r>
              <a:rPr lang="en-US" b="1" dirty="0"/>
              <a:t>Jean-Pierre </a:t>
            </a:r>
            <a:r>
              <a:rPr lang="en-US" b="1" dirty="0" err="1"/>
              <a:t>Hubaux</a:t>
            </a:r>
            <a:endParaRPr lang="en-US" b="1" dirty="0"/>
          </a:p>
          <a:p>
            <a:pPr algn="ctr"/>
            <a:r>
              <a:rPr lang="en-US" dirty="0"/>
              <a:t>EPFL</a:t>
            </a:r>
          </a:p>
        </p:txBody>
      </p:sp>
      <p:sp>
        <p:nvSpPr>
          <p:cNvPr id="14" name="TextBox 13">
            <a:extLst>
              <a:ext uri="{FF2B5EF4-FFF2-40B4-BE49-F238E27FC236}">
                <a16:creationId xmlns:a16="http://schemas.microsoft.com/office/drawing/2014/main" id="{9C81D104-D482-F346-BEBE-D87B5995050C}"/>
              </a:ext>
            </a:extLst>
          </p:cNvPr>
          <p:cNvSpPr txBox="1"/>
          <p:nvPr/>
        </p:nvSpPr>
        <p:spPr>
          <a:xfrm>
            <a:off x="1524551" y="6127910"/>
            <a:ext cx="2595582" cy="646331"/>
          </a:xfrm>
          <a:prstGeom prst="rect">
            <a:avLst/>
          </a:prstGeom>
          <a:noFill/>
        </p:spPr>
        <p:txBody>
          <a:bodyPr wrap="none" rtlCol="0">
            <a:spAutoFit/>
          </a:bodyPr>
          <a:lstStyle/>
          <a:p>
            <a:pPr algn="ctr"/>
            <a:r>
              <a:rPr lang="en-US" b="1" dirty="0"/>
              <a:t>Henry Corrigan-Gibbs</a:t>
            </a:r>
          </a:p>
          <a:p>
            <a:pPr algn="ctr"/>
            <a:r>
              <a:rPr lang="en-US" dirty="0"/>
              <a:t>MIT</a:t>
            </a:r>
          </a:p>
        </p:txBody>
      </p:sp>
      <p:sp>
        <p:nvSpPr>
          <p:cNvPr id="18" name="TextBox 17">
            <a:extLst>
              <a:ext uri="{FF2B5EF4-FFF2-40B4-BE49-F238E27FC236}">
                <a16:creationId xmlns:a16="http://schemas.microsoft.com/office/drawing/2014/main" id="{7D740F62-04DB-4842-8830-06019B73A6EA}"/>
              </a:ext>
            </a:extLst>
          </p:cNvPr>
          <p:cNvSpPr txBox="1"/>
          <p:nvPr/>
        </p:nvSpPr>
        <p:spPr>
          <a:xfrm>
            <a:off x="6624296" y="3309464"/>
            <a:ext cx="2283702" cy="646331"/>
          </a:xfrm>
          <a:prstGeom prst="rect">
            <a:avLst/>
          </a:prstGeom>
          <a:noFill/>
        </p:spPr>
        <p:txBody>
          <a:bodyPr wrap="none" rtlCol="0">
            <a:spAutoFit/>
          </a:bodyPr>
          <a:lstStyle/>
          <a:p>
            <a:pPr algn="ctr"/>
            <a:r>
              <a:rPr lang="en-US" b="1" dirty="0"/>
              <a:t>Nicolas </a:t>
            </a:r>
            <a:r>
              <a:rPr lang="en-US" b="1" dirty="0" err="1"/>
              <a:t>Papernot</a:t>
            </a:r>
            <a:endParaRPr lang="en-US" b="1" dirty="0"/>
          </a:p>
          <a:p>
            <a:pPr algn="ctr"/>
            <a:r>
              <a:rPr lang="en-US" dirty="0"/>
              <a:t>University of Toronto</a:t>
            </a:r>
          </a:p>
        </p:txBody>
      </p:sp>
      <p:sp>
        <p:nvSpPr>
          <p:cNvPr id="19" name="TextBox 18">
            <a:extLst>
              <a:ext uri="{FF2B5EF4-FFF2-40B4-BE49-F238E27FC236}">
                <a16:creationId xmlns:a16="http://schemas.microsoft.com/office/drawing/2014/main" id="{4D7E4014-4804-834F-8F05-1863B207EF1A}"/>
              </a:ext>
            </a:extLst>
          </p:cNvPr>
          <p:cNvSpPr txBox="1"/>
          <p:nvPr/>
        </p:nvSpPr>
        <p:spPr>
          <a:xfrm>
            <a:off x="3882985" y="3293570"/>
            <a:ext cx="1462965" cy="646331"/>
          </a:xfrm>
          <a:prstGeom prst="rect">
            <a:avLst/>
          </a:prstGeom>
          <a:noFill/>
        </p:spPr>
        <p:txBody>
          <a:bodyPr wrap="none" rtlCol="0">
            <a:spAutoFit/>
          </a:bodyPr>
          <a:lstStyle/>
          <a:p>
            <a:pPr algn="ctr"/>
            <a:r>
              <a:rPr lang="en-US" b="1" dirty="0"/>
              <a:t>Ari </a:t>
            </a:r>
            <a:r>
              <a:rPr lang="en-US" b="1" dirty="0" err="1"/>
              <a:t>Juels</a:t>
            </a:r>
            <a:endParaRPr lang="en-US" b="1" dirty="0"/>
          </a:p>
          <a:p>
            <a:pPr algn="ctr"/>
            <a:r>
              <a:rPr lang="en-US" dirty="0"/>
              <a:t>Cornell Tech</a:t>
            </a:r>
          </a:p>
        </p:txBody>
      </p:sp>
      <p:sp>
        <p:nvSpPr>
          <p:cNvPr id="20" name="TextBox 19">
            <a:extLst>
              <a:ext uri="{FF2B5EF4-FFF2-40B4-BE49-F238E27FC236}">
                <a16:creationId xmlns:a16="http://schemas.microsoft.com/office/drawing/2014/main" id="{D922E585-1BAE-5C48-8D10-4BDC86F18E57}"/>
              </a:ext>
            </a:extLst>
          </p:cNvPr>
          <p:cNvSpPr txBox="1"/>
          <p:nvPr/>
        </p:nvSpPr>
        <p:spPr>
          <a:xfrm>
            <a:off x="9776367" y="3308928"/>
            <a:ext cx="1941558" cy="646331"/>
          </a:xfrm>
          <a:prstGeom prst="rect">
            <a:avLst/>
          </a:prstGeom>
          <a:noFill/>
        </p:spPr>
        <p:txBody>
          <a:bodyPr wrap="none" rtlCol="0">
            <a:spAutoFit/>
          </a:bodyPr>
          <a:lstStyle/>
          <a:p>
            <a:pPr algn="ctr"/>
            <a:r>
              <a:rPr lang="en-US" b="1" dirty="0"/>
              <a:t>Kenny Paterson</a:t>
            </a:r>
          </a:p>
          <a:p>
            <a:pPr algn="ctr"/>
            <a:r>
              <a:rPr lang="en-US" dirty="0"/>
              <a:t>ETHZ</a:t>
            </a:r>
          </a:p>
        </p:txBody>
      </p:sp>
      <p:sp>
        <p:nvSpPr>
          <p:cNvPr id="21" name="TextBox 20">
            <a:extLst>
              <a:ext uri="{FF2B5EF4-FFF2-40B4-BE49-F238E27FC236}">
                <a16:creationId xmlns:a16="http://schemas.microsoft.com/office/drawing/2014/main" id="{73158FB9-C2B8-5946-96A7-5C4764D4DE3B}"/>
              </a:ext>
            </a:extLst>
          </p:cNvPr>
          <p:cNvSpPr txBox="1"/>
          <p:nvPr/>
        </p:nvSpPr>
        <p:spPr>
          <a:xfrm>
            <a:off x="4928346" y="6128518"/>
            <a:ext cx="2428871" cy="646331"/>
          </a:xfrm>
          <a:prstGeom prst="rect">
            <a:avLst/>
          </a:prstGeom>
          <a:noFill/>
        </p:spPr>
        <p:txBody>
          <a:bodyPr wrap="none" rtlCol="0">
            <a:spAutoFit/>
          </a:bodyPr>
          <a:lstStyle/>
          <a:p>
            <a:pPr algn="ctr"/>
            <a:r>
              <a:rPr lang="en-US" b="1" dirty="0"/>
              <a:t>Giancarlo Pellegrino</a:t>
            </a:r>
          </a:p>
          <a:p>
            <a:pPr algn="ctr"/>
            <a:r>
              <a:rPr lang="en-US" dirty="0"/>
              <a:t>CISPA</a:t>
            </a:r>
          </a:p>
        </p:txBody>
      </p:sp>
      <p:sp>
        <p:nvSpPr>
          <p:cNvPr id="22" name="TextBox 21">
            <a:extLst>
              <a:ext uri="{FF2B5EF4-FFF2-40B4-BE49-F238E27FC236}">
                <a16:creationId xmlns:a16="http://schemas.microsoft.com/office/drawing/2014/main" id="{53EF9748-95EB-FE46-BE77-0969E4FF2652}"/>
              </a:ext>
            </a:extLst>
          </p:cNvPr>
          <p:cNvSpPr txBox="1"/>
          <p:nvPr/>
        </p:nvSpPr>
        <p:spPr>
          <a:xfrm>
            <a:off x="8134252" y="6127910"/>
            <a:ext cx="2728055" cy="646331"/>
          </a:xfrm>
          <a:prstGeom prst="rect">
            <a:avLst/>
          </a:prstGeom>
          <a:noFill/>
        </p:spPr>
        <p:txBody>
          <a:bodyPr wrap="none" rtlCol="0">
            <a:spAutoFit/>
          </a:bodyPr>
          <a:lstStyle/>
          <a:p>
            <a:pPr algn="ctr"/>
            <a:r>
              <a:rPr lang="en-US" b="1" dirty="0"/>
              <a:t>Ludwig Schmidt</a:t>
            </a:r>
          </a:p>
          <a:p>
            <a:pPr algn="ctr"/>
            <a:r>
              <a:rPr lang="en-US" dirty="0"/>
              <a:t>University of Washington</a:t>
            </a:r>
          </a:p>
        </p:txBody>
      </p:sp>
      <p:pic>
        <p:nvPicPr>
          <p:cNvPr id="23" name="Picture 4" descr="Nicolas Papernot">
            <a:extLst>
              <a:ext uri="{FF2B5EF4-FFF2-40B4-BE49-F238E27FC236}">
                <a16:creationId xmlns:a16="http://schemas.microsoft.com/office/drawing/2014/main" id="{42100F83-C285-8947-BE01-9BCBADD1C5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65819" y="1297248"/>
            <a:ext cx="201168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689D6BA3-263D-CB49-B570-93F55D34CA4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4487" y="1297248"/>
            <a:ext cx="153996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member image">
            <a:extLst>
              <a:ext uri="{FF2B5EF4-FFF2-40B4-BE49-F238E27FC236}">
                <a16:creationId xmlns:a16="http://schemas.microsoft.com/office/drawing/2014/main" id="{22FEBC92-C38D-1847-A043-B59E5D310CF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36941" y="4116230"/>
            <a:ext cx="201168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Paterson, Kenneth, Prof. Dr. | ETH Zurich">
            <a:extLst>
              <a:ext uri="{FF2B5EF4-FFF2-40B4-BE49-F238E27FC236}">
                <a16:creationId xmlns:a16="http://schemas.microsoft.com/office/drawing/2014/main" id="{BD682C16-4ABE-B84C-9A0D-F18ACFF358E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989910" y="1297248"/>
            <a:ext cx="1508760" cy="201168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Jean-Pierre Hubaux">
            <a:extLst>
              <a:ext uri="{FF2B5EF4-FFF2-40B4-BE49-F238E27FC236}">
                <a16:creationId xmlns:a16="http://schemas.microsoft.com/office/drawing/2014/main" id="{38607167-5440-8840-8C27-F145BDEEF3D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1761" y="1297248"/>
            <a:ext cx="1342051"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713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EB37-8CDD-DE4A-9DCF-12301CB612CD}"/>
              </a:ext>
            </a:extLst>
          </p:cNvPr>
          <p:cNvSpPr>
            <a:spLocks noGrp="1"/>
          </p:cNvSpPr>
          <p:nvPr>
            <p:ph type="title"/>
          </p:nvPr>
        </p:nvSpPr>
        <p:spPr/>
        <p:txBody>
          <a:bodyPr/>
          <a:lstStyle/>
          <a:p>
            <a:r>
              <a:rPr lang="en-US" dirty="0"/>
              <a:t>Committee members.</a:t>
            </a:r>
          </a:p>
        </p:txBody>
      </p:sp>
      <p:sp>
        <p:nvSpPr>
          <p:cNvPr id="5" name="Rectangle 4">
            <a:extLst>
              <a:ext uri="{FF2B5EF4-FFF2-40B4-BE49-F238E27FC236}">
                <a16:creationId xmlns:a16="http://schemas.microsoft.com/office/drawing/2014/main" id="{5CE1A43F-735E-7C43-8334-7A0AB55BDD89}"/>
              </a:ext>
            </a:extLst>
          </p:cNvPr>
          <p:cNvSpPr/>
          <p:nvPr/>
        </p:nvSpPr>
        <p:spPr>
          <a:xfrm>
            <a:off x="83456" y="4521212"/>
            <a:ext cx="3275339" cy="461665"/>
          </a:xfrm>
          <a:prstGeom prst="rect">
            <a:avLst/>
          </a:prstGeom>
        </p:spPr>
        <p:txBody>
          <a:bodyPr wrap="square">
            <a:spAutoFit/>
          </a:bodyPr>
          <a:lstStyle/>
          <a:p>
            <a:pPr algn="ctr"/>
            <a:r>
              <a:rPr lang="en-US" sz="2400" b="1" dirty="0"/>
              <a:t>Mykel </a:t>
            </a:r>
            <a:r>
              <a:rPr lang="en-US" sz="2400" b="1" dirty="0" err="1"/>
              <a:t>Kochenderfer</a:t>
            </a:r>
            <a:r>
              <a:rPr lang="en-US" sz="2400" b="1" dirty="0"/>
              <a:t> </a:t>
            </a:r>
          </a:p>
        </p:txBody>
      </p:sp>
      <p:pic>
        <p:nvPicPr>
          <p:cNvPr id="41986" name="Picture 2" descr="Mykel Kochenderfer | Stanford School of Engineering">
            <a:extLst>
              <a:ext uri="{FF2B5EF4-FFF2-40B4-BE49-F238E27FC236}">
                <a16:creationId xmlns:a16="http://schemas.microsoft.com/office/drawing/2014/main" id="{D0A691D9-A9D7-5D47-9F47-9C56F66456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826" y="1715661"/>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Moses Charikar | Stanford School of Engineering">
            <a:extLst>
              <a:ext uri="{FF2B5EF4-FFF2-40B4-BE49-F238E27FC236}">
                <a16:creationId xmlns:a16="http://schemas.microsoft.com/office/drawing/2014/main" id="{55B29D53-34B9-CB4F-A18D-D5F4A34254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7928" y="1715661"/>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Percy Liang">
            <a:extLst>
              <a:ext uri="{FF2B5EF4-FFF2-40B4-BE49-F238E27FC236}">
                <a16:creationId xmlns:a16="http://schemas.microsoft.com/office/drawing/2014/main" id="{88642E57-BDE4-EA4A-92BF-7ADE24D9085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36577" y="1715661"/>
            <a:ext cx="251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Gregory Valiant Homepage">
            <a:extLst>
              <a:ext uri="{FF2B5EF4-FFF2-40B4-BE49-F238E27FC236}">
                <a16:creationId xmlns:a16="http://schemas.microsoft.com/office/drawing/2014/main" id="{528D13BF-84C8-0D4C-98AD-13E967E67E2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25227" y="1715661"/>
            <a:ext cx="2628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6B9A471-B870-074A-A326-A3AE1F8D3CC9}"/>
              </a:ext>
            </a:extLst>
          </p:cNvPr>
          <p:cNvSpPr/>
          <p:nvPr/>
        </p:nvSpPr>
        <p:spPr>
          <a:xfrm>
            <a:off x="3365946" y="4521210"/>
            <a:ext cx="2478564" cy="461665"/>
          </a:xfrm>
          <a:prstGeom prst="rect">
            <a:avLst/>
          </a:prstGeom>
        </p:spPr>
        <p:txBody>
          <a:bodyPr wrap="none">
            <a:spAutoFit/>
          </a:bodyPr>
          <a:lstStyle/>
          <a:p>
            <a:r>
              <a:rPr lang="en-US" sz="2400" b="1" dirty="0"/>
              <a:t>Moses </a:t>
            </a:r>
            <a:r>
              <a:rPr lang="en-US" sz="2400" b="1" dirty="0" err="1"/>
              <a:t>Charikar</a:t>
            </a:r>
            <a:endParaRPr lang="en-US" sz="2400" b="1" dirty="0"/>
          </a:p>
        </p:txBody>
      </p:sp>
      <p:sp>
        <p:nvSpPr>
          <p:cNvPr id="7" name="Rectangle 6">
            <a:extLst>
              <a:ext uri="{FF2B5EF4-FFF2-40B4-BE49-F238E27FC236}">
                <a16:creationId xmlns:a16="http://schemas.microsoft.com/office/drawing/2014/main" id="{8069E376-FFA2-B64F-BBCA-8326C93E44FF}"/>
              </a:ext>
            </a:extLst>
          </p:cNvPr>
          <p:cNvSpPr/>
          <p:nvPr/>
        </p:nvSpPr>
        <p:spPr>
          <a:xfrm>
            <a:off x="6529510" y="4521211"/>
            <a:ext cx="1928733" cy="461665"/>
          </a:xfrm>
          <a:prstGeom prst="rect">
            <a:avLst/>
          </a:prstGeom>
        </p:spPr>
        <p:txBody>
          <a:bodyPr wrap="none">
            <a:spAutoFit/>
          </a:bodyPr>
          <a:lstStyle/>
          <a:p>
            <a:r>
              <a:rPr lang="en-US" sz="2400" b="1" dirty="0"/>
              <a:t>Percy Liang</a:t>
            </a:r>
          </a:p>
        </p:txBody>
      </p:sp>
      <p:sp>
        <p:nvSpPr>
          <p:cNvPr id="8" name="Rectangle 7">
            <a:extLst>
              <a:ext uri="{FF2B5EF4-FFF2-40B4-BE49-F238E27FC236}">
                <a16:creationId xmlns:a16="http://schemas.microsoft.com/office/drawing/2014/main" id="{3CBC0551-349F-B648-AC1B-0CD6F9A49702}"/>
              </a:ext>
            </a:extLst>
          </p:cNvPr>
          <p:cNvSpPr/>
          <p:nvPr/>
        </p:nvSpPr>
        <p:spPr>
          <a:xfrm>
            <a:off x="9210494" y="4521212"/>
            <a:ext cx="2458365" cy="461665"/>
          </a:xfrm>
          <a:prstGeom prst="rect">
            <a:avLst/>
          </a:prstGeom>
        </p:spPr>
        <p:txBody>
          <a:bodyPr wrap="none">
            <a:spAutoFit/>
          </a:bodyPr>
          <a:lstStyle/>
          <a:p>
            <a:r>
              <a:rPr lang="en-US" sz="2400" b="1" dirty="0"/>
              <a:t>Gregory Valiant</a:t>
            </a:r>
          </a:p>
        </p:txBody>
      </p:sp>
    </p:spTree>
    <p:extLst>
      <p:ext uri="{BB962C8B-B14F-4D97-AF65-F5344CB8AC3E}">
        <p14:creationId xmlns:p14="http://schemas.microsoft.com/office/powerpoint/2010/main" val="39937901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Stanford cybersecurity expert: Dan Boneh - YouTube">
            <a:extLst>
              <a:ext uri="{FF2B5EF4-FFF2-40B4-BE49-F238E27FC236}">
                <a16:creationId xmlns:a16="http://schemas.microsoft.com/office/drawing/2014/main" id="{811216B6-DF47-9042-B984-182DB82C21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0537" y="2291804"/>
            <a:ext cx="4043363" cy="22743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72A040-3202-3E48-BDFF-B4DC944F25A2}"/>
              </a:ext>
            </a:extLst>
          </p:cNvPr>
          <p:cNvSpPr>
            <a:spLocks noGrp="1"/>
          </p:cNvSpPr>
          <p:nvPr>
            <p:ph type="title"/>
          </p:nvPr>
        </p:nvSpPr>
        <p:spPr/>
        <p:txBody>
          <a:bodyPr/>
          <a:lstStyle/>
          <a:p>
            <a:r>
              <a:rPr lang="en-US" dirty="0"/>
              <a:t>My advisor: Dan </a:t>
            </a:r>
            <a:r>
              <a:rPr lang="en-US" dirty="0" err="1"/>
              <a:t>Boneh</a:t>
            </a:r>
            <a:endParaRPr lang="en-US" dirty="0"/>
          </a:p>
        </p:txBody>
      </p:sp>
      <p:pic>
        <p:nvPicPr>
          <p:cNvPr id="25604" name="Picture 4" descr="Fireside Chat: Dan Boneh">
            <a:extLst>
              <a:ext uri="{FF2B5EF4-FFF2-40B4-BE49-F238E27FC236}">
                <a16:creationId xmlns:a16="http://schemas.microsoft.com/office/drawing/2014/main" id="{27F15A33-0A86-6947-B0E5-3F828145AE1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1933" y="1187253"/>
            <a:ext cx="7888133" cy="526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3764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4|3.1|3.7"/>
</p:tagLst>
</file>

<file path=ppt/tags/tag10.xml><?xml version="1.0" encoding="utf-8"?>
<p:tagLst xmlns:a="http://schemas.openxmlformats.org/drawingml/2006/main" xmlns:r="http://schemas.openxmlformats.org/officeDocument/2006/relationships" xmlns:p="http://schemas.openxmlformats.org/presentationml/2006/main">
  <p:tag name="TIMING" val="|19.3"/>
</p:tagLst>
</file>

<file path=ppt/tags/tag2.xml><?xml version="1.0" encoding="utf-8"?>
<p:tagLst xmlns:a="http://schemas.openxmlformats.org/drawingml/2006/main" xmlns:r="http://schemas.openxmlformats.org/officeDocument/2006/relationships" xmlns:p="http://schemas.openxmlformats.org/presentationml/2006/main">
  <p:tag name="TIMING" val="|5.6|5.1|7.7"/>
</p:tagLst>
</file>

<file path=ppt/tags/tag3.xml><?xml version="1.0" encoding="utf-8"?>
<p:tagLst xmlns:a="http://schemas.openxmlformats.org/drawingml/2006/main" xmlns:r="http://schemas.openxmlformats.org/officeDocument/2006/relationships" xmlns:p="http://schemas.openxmlformats.org/presentationml/2006/main">
  <p:tag name="TIMING" val="|16.9|7.6"/>
</p:tagLst>
</file>

<file path=ppt/tags/tag4.xml><?xml version="1.0" encoding="utf-8"?>
<p:tagLst xmlns:a="http://schemas.openxmlformats.org/drawingml/2006/main" xmlns:r="http://schemas.openxmlformats.org/officeDocument/2006/relationships" xmlns:p="http://schemas.openxmlformats.org/presentationml/2006/main">
  <p:tag name="TIMING" val="|18.7|13.1"/>
</p:tagLst>
</file>

<file path=ppt/tags/tag5.xml><?xml version="1.0" encoding="utf-8"?>
<p:tagLst xmlns:a="http://schemas.openxmlformats.org/drawingml/2006/main" xmlns:r="http://schemas.openxmlformats.org/officeDocument/2006/relationships" xmlns:p="http://schemas.openxmlformats.org/presentationml/2006/main">
  <p:tag name="TIMING" val="|28.2|4.4"/>
</p:tagLst>
</file>

<file path=ppt/tags/tag6.xml><?xml version="1.0" encoding="utf-8"?>
<p:tagLst xmlns:a="http://schemas.openxmlformats.org/drawingml/2006/main" xmlns:r="http://schemas.openxmlformats.org/officeDocument/2006/relationships" xmlns:p="http://schemas.openxmlformats.org/presentationml/2006/main">
  <p:tag name="TIMING" val="|25.1"/>
</p:tagLst>
</file>

<file path=ppt/tags/tag7.xml><?xml version="1.0" encoding="utf-8"?>
<p:tagLst xmlns:a="http://schemas.openxmlformats.org/drawingml/2006/main" xmlns:r="http://schemas.openxmlformats.org/officeDocument/2006/relationships" xmlns:p="http://schemas.openxmlformats.org/presentationml/2006/main">
  <p:tag name="TIMING" val="|25.1"/>
</p:tagLst>
</file>

<file path=ppt/tags/tag8.xml><?xml version="1.0" encoding="utf-8"?>
<p:tagLst xmlns:a="http://schemas.openxmlformats.org/drawingml/2006/main" xmlns:r="http://schemas.openxmlformats.org/officeDocument/2006/relationships" xmlns:p="http://schemas.openxmlformats.org/presentationml/2006/main">
  <p:tag name="TIMING" val="|12|13.2|16.4"/>
</p:tagLst>
</file>

<file path=ppt/tags/tag9.xml><?xml version="1.0" encoding="utf-8"?>
<p:tagLst xmlns:a="http://schemas.openxmlformats.org/drawingml/2006/main" xmlns:r="http://schemas.openxmlformats.org/officeDocument/2006/relationships" xmlns:p="http://schemas.openxmlformats.org/presentationml/2006/main">
  <p:tag name="TIMING" val="|12|13.2|16.4"/>
</p:tagLst>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54857</TotalTime>
  <Words>4174</Words>
  <Application>Microsoft Macintosh PowerPoint</Application>
  <PresentationFormat>Widescreen</PresentationFormat>
  <Paragraphs>777</Paragraphs>
  <Slides>105</Slides>
  <Notes>105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105</vt:i4>
      </vt:variant>
    </vt:vector>
  </HeadingPairs>
  <TitlesOfParts>
    <vt:vector size="113" baseType="lpstr">
      <vt:lpstr>Arial</vt:lpstr>
      <vt:lpstr>Calibri</vt:lpstr>
      <vt:lpstr>Cambria</vt:lpstr>
      <vt:lpstr>Cambria Math</vt:lpstr>
      <vt:lpstr>Symbol</vt:lpstr>
      <vt:lpstr>Times New Roman</vt:lpstr>
      <vt:lpstr>Wingdings</vt:lpstr>
      <vt:lpstr>Office Theme</vt:lpstr>
      <vt:lpstr>Measuring and Enhancing the Security of Machine Learning</vt:lpstr>
      <vt:lpstr>Machine learning works.</vt:lpstr>
      <vt:lpstr>Machine learning works most of the time! many applications tolerate occasional failures</vt:lpstr>
      <vt:lpstr>Machine learning can also fail disastrously.</vt:lpstr>
      <vt:lpstr>Machine learning can also fail disastrously.</vt:lpstr>
      <vt:lpstr>Machine learning can also fail disastrously.</vt:lpstr>
      <vt:lpstr>Challenge: understand and improve the worst-case behavior of machine learning (ML)</vt:lpstr>
      <vt:lpstr>This thesis Measuring and Enhancing ML security</vt:lpstr>
      <vt:lpstr>This thesis Measuring and Enhancing ML security</vt:lpstr>
      <vt:lpstr>This thesis Measuring and Enhancing ML security</vt:lpstr>
      <vt:lpstr>This thesis Measuring and Enhancing ML security</vt:lpstr>
      <vt:lpstr>Talk outline.</vt:lpstr>
      <vt:lpstr>Talk outline.</vt:lpstr>
      <vt:lpstr>What is Machine Learning (ML)?</vt:lpstr>
      <vt:lpstr>Adversarial examples: a curious bug in ML [Szegedy et al. ‘13], [Biggio et al. ‘13], [Goodfellow et al. ‘14], ...</vt:lpstr>
      <vt:lpstr>Finding adversarial examples.</vt:lpstr>
      <vt:lpstr>Why do adversarial examples matter?</vt:lpstr>
      <vt:lpstr>Adversarial examples as a computer security problem.</vt:lpstr>
      <vt:lpstr>Adversarial examples are a security threat for online ad-blocking.</vt:lpstr>
      <vt:lpstr>Adversarial examples are a security threat for online ad-blocking.</vt:lpstr>
      <vt:lpstr>Adversarial examples are a security threat for online ad-blocking.</vt:lpstr>
      <vt:lpstr>An attacker can use adversarial examples to evade content blocking.</vt:lpstr>
      <vt:lpstr>For now, the adversary wins!</vt:lpstr>
      <vt:lpstr>Adversarial examples can cause harm beyond model evasion.</vt:lpstr>
      <vt:lpstr>Adversarial examples are a security threat for online content blocking.</vt:lpstr>
      <vt:lpstr>Adversarial examples are a security threat for online content blocking.</vt:lpstr>
      <vt:lpstr>Talk outline.</vt:lpstr>
      <vt:lpstr>Talk outline.</vt:lpstr>
      <vt:lpstr>Why focus on content blocking? Many systems can be fooled with adversarial examples.</vt:lpstr>
      <vt:lpstr>Why focus on content blocking? Many systems can be fooled with adversarial examples.</vt:lpstr>
      <vt:lpstr>Why focus on content blocking? Many systems can be fooled with adversarial examples.</vt:lpstr>
      <vt:lpstr>Why focus on content blocking? Many systems can be fooled with adversarial examples.</vt:lpstr>
      <vt:lpstr>Why focus on content blocking? Many systems can be fooled with adversarial examples.</vt:lpstr>
      <vt:lpstr>Content blockers always operate in the presence of a human.</vt:lpstr>
      <vt:lpstr>For other systems, security must hold whether there is a human observer or not.</vt:lpstr>
      <vt:lpstr>For such systems, security must also hold against “conspicuous” attacks.</vt:lpstr>
      <vt:lpstr>For such systems, security must also hold against “conspicuous” attacks.</vt:lpstr>
      <vt:lpstr>For such systems, security must also hold against “conspicuous” attacks.</vt:lpstr>
      <vt:lpstr>For such systems, security must also hold against “conspicuous” attacks.</vt:lpstr>
      <vt:lpstr>For such systems, security must also hold against “conspicuous” attacks.</vt:lpstr>
      <vt:lpstr>Talk outline.</vt:lpstr>
      <vt:lpstr>Talk outline.</vt:lpstr>
      <vt:lpstr>Can we build a robust ML model?</vt:lpstr>
      <vt:lpstr>A formal model for robustness.</vt:lpstr>
      <vt:lpstr>A formal model for robustness.</vt:lpstr>
      <vt:lpstr>A formal model for robustness.</vt:lpstr>
      <vt:lpstr>The state-of-the-art in robust ML.</vt:lpstr>
      <vt:lpstr>Most proposed defenses are broken!  [Carlini &amp; Wagner ’17], [Athalye et al. ’18], [T, Carlini, Brendel, Mądry (NeurIPS 2020)], ...</vt:lpstr>
      <vt:lpstr>Some defenses work.</vt:lpstr>
      <vt:lpstr>Some defenses work, but don’t generalize...</vt:lpstr>
      <vt:lpstr>Adversarial training: a defense for a fixed perturbation set. [Szegedy et al., ’14], [Goodfellow et al., ‘15], [Madry et al., ’17] </vt:lpstr>
      <vt:lpstr>Defenses fail for noise outside the chosen set.  [Engstrom et al., ’17], [Sharma &amp; Chen, ’18]</vt:lpstr>
      <vt:lpstr>Why not learn to resist multiple noise types?  T &amp; Boneh (NeurIPS 2019 spotlight) </vt:lpstr>
      <vt:lpstr>Resisting multiple noise types is costly.  T &amp; Boneh (NeurIPS 2019 spotlight) </vt:lpstr>
      <vt:lpstr>Can adversarial training solve adversarial examples?</vt:lpstr>
      <vt:lpstr>Take away: we don’t have robust machine learning in adversarial settings. </vt:lpstr>
      <vt:lpstr>Take away: we don’t have robust machine learning in adversarial settings. </vt:lpstr>
      <vt:lpstr>Talk outline.</vt:lpstr>
      <vt:lpstr>Talk outline.</vt:lpstr>
      <vt:lpstr>PowerPoint Presentation</vt:lpstr>
      <vt:lpstr>PowerPoint Presentation</vt:lpstr>
      <vt:lpstr>PowerPoint Presentation</vt:lpstr>
      <vt:lpstr>PowerPoint Presentation</vt:lpstr>
      <vt:lpstr>Talk outline.</vt:lpstr>
      <vt:lpstr>Talk outline.</vt:lpstr>
      <vt:lpstr>ML models are often trained on private data.</vt:lpstr>
      <vt:lpstr>Challenge: models leak their training data.  Carlini, T, Wallace, Jagielski, Herbert-Voss, Lee et al. (preprint 2020)</vt:lpstr>
      <vt:lpstr>Data leaks have dramatic consequences!</vt:lpstr>
      <vt:lpstr>Preventing data leakage with decade-old ML   T &amp; Boneh (ICLR 2021 spotlight)</vt:lpstr>
      <vt:lpstr>Differential privacy prevents data leakage.  [Dwork et al. ‘06]</vt:lpstr>
      <vt:lpstr>Differentially private learning is possible with noisy gradient descent.</vt:lpstr>
      <vt:lpstr>Non-private deep learning can achieve  near-perfect accuracy.</vt:lpstr>
      <vt:lpstr>Differentially private deep learning  lowers accuracy significantly.</vt:lpstr>
      <vt:lpstr>Differentially private deep learning  lowers accuracy significantly.</vt:lpstr>
      <vt:lpstr>Differential privacy without deep learning improves accuracy.</vt:lpstr>
      <vt:lpstr>Privacy-free features from “old-school” image recognition.  SIFT [Lowe ‘99, ‘04],  HOG [Dalal &amp; Triggs ‘05], SURF [Bay et al. ‘06], ORB [Rublee et al. ‘11], ... Scattering transforms: [Bruna &amp; Mallat ‘11], [Oyallon &amp; Mallat ‘14], ...</vt:lpstr>
      <vt:lpstr>Handcrafted features lead to a better tradeoff between accuracy and privacy.</vt:lpstr>
      <vt:lpstr>Handcrafted features lead to an easier learning task (for noisy gradient descent).</vt:lpstr>
      <vt:lpstr>PowerPoint Presentation</vt:lpstr>
      <vt:lpstr>Surpassing handcrafted features with more private data.</vt:lpstr>
      <vt:lpstr>Surpassing handcrafted features with more private data.</vt:lpstr>
      <vt:lpstr>Surpassing handcrafted features with more public data.</vt:lpstr>
      <vt:lpstr>With access to a public dataset,  privacy comes almost for free! </vt:lpstr>
      <vt:lpstr>Talk outline.</vt:lpstr>
      <vt:lpstr>Talk outline.</vt:lpstr>
      <vt:lpstr>Future work. ML security is a critical challenge for our society.</vt:lpstr>
      <vt:lpstr>Future work: robustness &amp; privacy</vt:lpstr>
      <vt:lpstr>Conclusion</vt:lpstr>
      <vt:lpstr>Conclusion</vt:lpstr>
      <vt:lpstr>Acknowledgments</vt:lpstr>
      <vt:lpstr>Many! external collaborators (somewhat chronological since 2017)</vt:lpstr>
      <vt:lpstr>Especially fruitful collaborations.</vt:lpstr>
      <vt:lpstr>Stanford collaborators.</vt:lpstr>
      <vt:lpstr>Stanford’s amazing staff.</vt:lpstr>
      <vt:lpstr>The crypto group, past &amp; present.</vt:lpstr>
      <vt:lpstr>The CS-355 staff + students!</vt:lpstr>
      <vt:lpstr>Amazing and infinite sources of advice.</vt:lpstr>
      <vt:lpstr>Committee members.</vt:lpstr>
      <vt:lpstr>My advisor: Dan Boneh</vt:lpstr>
      <vt:lpstr>Friends &amp; Family</vt:lpstr>
      <vt:lpstr>Helen &amp; Tom</vt:lpstr>
      <vt:lpstr>My parents &amp; brothers</vt:lpstr>
      <vt:lpstr>Mariël</vt:lpstr>
      <vt:lpstr>Socially-distant lunch party.</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and Enhancing the Security of Machine Learning</dc:title>
  <dc:creator>florian.tramer@gmail.com</dc:creator>
  <cp:lastModifiedBy>Florian Simon Tramer</cp:lastModifiedBy>
  <cp:revision>2490</cp:revision>
  <dcterms:created xsi:type="dcterms:W3CDTF">2021-01-06T21:43:41Z</dcterms:created>
  <dcterms:modified xsi:type="dcterms:W3CDTF">2021-04-22T20:42:03Z</dcterms:modified>
</cp:coreProperties>
</file>