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6"/>
  </p:notesMasterIdLst>
  <p:sldIdLst>
    <p:sldId id="256" r:id="rId2"/>
    <p:sldId id="257" r:id="rId3"/>
    <p:sldId id="258" r:id="rId4"/>
    <p:sldId id="259" r:id="rId5"/>
    <p:sldId id="260" r:id="rId6"/>
    <p:sldId id="267" r:id="rId7"/>
    <p:sldId id="281" r:id="rId8"/>
    <p:sldId id="261" r:id="rId9"/>
    <p:sldId id="284" r:id="rId10"/>
    <p:sldId id="269" r:id="rId11"/>
    <p:sldId id="268" r:id="rId12"/>
    <p:sldId id="262" r:id="rId13"/>
    <p:sldId id="285" r:id="rId14"/>
    <p:sldId id="290" r:id="rId15"/>
    <p:sldId id="263" r:id="rId16"/>
    <p:sldId id="272" r:id="rId17"/>
    <p:sldId id="271" r:id="rId18"/>
    <p:sldId id="280" r:id="rId19"/>
    <p:sldId id="283" r:id="rId20"/>
    <p:sldId id="273" r:id="rId21"/>
    <p:sldId id="274" r:id="rId22"/>
    <p:sldId id="292" r:id="rId23"/>
    <p:sldId id="264" r:id="rId24"/>
    <p:sldId id="277" r:id="rId25"/>
    <p:sldId id="278" r:id="rId26"/>
    <p:sldId id="293" r:id="rId27"/>
    <p:sldId id="286" r:id="rId28"/>
    <p:sldId id="276" r:id="rId29"/>
    <p:sldId id="279" r:id="rId30"/>
    <p:sldId id="287" r:id="rId31"/>
    <p:sldId id="288" r:id="rId32"/>
    <p:sldId id="275" r:id="rId33"/>
    <p:sldId id="289" r:id="rId34"/>
    <p:sldId id="29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AFA"/>
    <a:srgbClr val="F7F7F7"/>
    <a:srgbClr val="101010"/>
    <a:srgbClr val="111111"/>
    <a:srgbClr val="121212"/>
    <a:srgbClr val="1C1C1C"/>
    <a:srgbClr val="070707"/>
    <a:srgbClr val="060606"/>
    <a:srgbClr val="0B0B0B"/>
    <a:srgbClr val="0D0D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780"/>
    <p:restoredTop sz="96327"/>
  </p:normalViewPr>
  <p:slideViewPr>
    <p:cSldViewPr snapToGrid="0">
      <p:cViewPr varScale="1">
        <p:scale>
          <a:sx n="98" d="100"/>
          <a:sy n="98" d="100"/>
        </p:scale>
        <p:origin x="208"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5:52:02.99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53 16383,'50'-6'0,"6"1"0,-17 5 0,13 0 0,37 0 0,2 0 0,-19 0 0,21 0 0,-9 0 0,-58 0 0,23 0 0,-23 0 0,48 0 0,-28 0 0,16 0 0,5 0 0,23 0 0,-22 0 0,-1 0 0,17 0 0,-7 0 0,1 0 0,-20 0 0,18 0 0,2 0 0,-7 0 0,6 0 0,1 0 0,6 0 0,-1 0 0,-17 0 0,-3 0 0,2-8 0,25 6 0,-54-6 0,-18 3 0,5 4 0,-10-5 0,4 6 0,-1 0 0,-3 0 0,10 0 0,-5 0 0,18 0 0,-15 0 0,14 0 0,-22-5 0,4 4 0,0-4 0,-4 5 0,9 0 0,-9 0 0,9 0 0,-4 0 0,6 0 0,-1 0 0,1 5 0,-1-4 0,-5 4 0,-1-5 0,0 0 0,-4 0 0,10 6 0,-5-5 0,5 4 0,39-5 0,-29 5 0,23-3 0,-33 8 0,-10-9 0,4 5 0,-1-6 0,-2 0 0,2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6T07:42:21.29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 16383,'67'19'0,"-8"-8"0,-10-2 0,4-9 0,52 20 0,8-15 0,0 15 0,-43-18 0,0-4 0,43 2 0,0 0 0,-8 13 0,-52-10 0,-5 10 0,-16-13 0,17 0 0,4 0 0,51 0 0,-31 0 0,2 0 0,47 0 0,-31 0 0,-8 0 0,-21 0 0,38-13 0,-12 10 0,-27-19 0,16 20 0,-47-7 0,-13 9 0,13 0 0,-12 0 0,12 0 0,-6 0 0,8 0 0,17 0 0,4 0 0,17 0 0,-18 0 0,14 0 0,-13 0 0,17 0 0,0 0 0,-1 0 0,-16 0 0,13 0 0,-13 0 0,0 0 0,-12 0 0,-11 0 0,-12 0 0,5 0 0,7 0 0,13 0 0,0 0 0,6 0 0,-18 0 0,1 0 0,-7 0 0,5 0 0,-13 0 0,6 0 0,0 0 0,2 0 0,7 0 0,-1 9 0,18-7 0,-13 7 0,29 3 0,-29-8 0,13 8 0,-17-12 0,-1 0 0,1 0 0,0 0 0,-7 0 0,4 0 0,-4 9 0,24 6 0,-13-3 0,5 9 0,-18-19 0,-7 7 0,7-9 0,2 0 0,-1 0 0,-1 8 0,0-5 0,2 5 0,6-8 0,1 9 0,-7-7 0,5 7 0,-13-9 0,13 0 0,-12 0 0,12 0 0,-6 0 0,8 0 0,0 0 0,0 0 0,16 0 0,-19 0 0,11 0 0,-17 0 0,-5 0 0,18 0 0,-16 0 0,10 0 0,-7 0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5:52:06.40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64 16383,'58'0'0,"-14"0"0,31 0 0,-30 0 0,43 0 0,4 0 0,-14 0 0,11 0 0,2 0 0,-7 0 0,0 8 0,-20-6 0,-15 6 0,-22-8 0,3 0 0,-7 0 0,-5 0 0,0 0 0,4 0 0,9-8 0,8 6 0,0-6 0,10 8 0,-10 0 0,0 0 0,10-7 0,-23 5 0,23-14 0,-23 14 0,10-5 0,0-1 0,-14 6 0,7-6 0,-17 8 0,0 0 0,10 0 0,-8 0 0,8 0 0,-5 0 0,-4 0 0,9 0 0,9 0 0,-4 0 0,9 0 0,0 0 0,-15 0 0,14 0 0,-17 0 0,5 0 0,1 0 0,-1 0 0,-4-5 0,3 4 0,-9-4 0,4 5 0,5 0 0,-3 0 0,23 0 0,-21 0 0,14 0 0,-5 0 0,10 0 0,-1 0 0,-9 0 0,-7 0 0,-10 0 0,4 0 0,-1 0 0,-2 0 0,8 0 0,-9 0 0,4 0 0,0 0 0,1 0 0,0 5 0,4-4 0,-9 10 0,4-10 0,0 4 0,-4-5 0,9 0 0,-9 0 0,4 0 0,5 5 0,-2-3 0,3 3 0,0-5 0,-10 0 0,3 0 0,1 0 0,-4 0 0,15 5 0,-14-4 0,8 4 0,-10-5 0,5 0 0,1 0 0,0 0 0,-1 0 0,0 0 0,-4 0 0,4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0:55:08.27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1 122 16383,'83'0'0,"-29"-1"0,0 2 0,44 13 0,-35-12 0,-1 0 0,20 12 0,-19-14 0,-44 0 0,-5 0 0,6 0 0,-5 6 0,11-5 0,-5 6 0,21-7 0,4 0 0,44 0 0,-13 0 0,4 0 0,-11 0 0,3 0 0,-1-5 0,5-2 0,-9 1 0,-13 4 0,-4 0 0,11-6 0,-4-2 0,2 2 0,0 5 0,1-6 0,-16 9 0,12 0 0,-11 0 0,-7 0 0,16 0 0,-15 0 0,20 0 0,0 0 0,-14 0 0,11 0 0,-26 0 0,11 0 0,-15 0 0,0 0 0,1 0 0,14 0 0,33 0 0,-1 0 0,10 0 0,-10 0 0,4 0 0,3 0 0,7 0 0,2 0 0,2 0 0,5 0 0,2 0 0,-2 0 0,-10 0 0,-2 0 0,5 0 0,-5 0 0,4 0 0,2 0 0,-3 0 0,-9 0 0,-1 0 0,0 0 0,2 0 0,9 0 0,3 0 0,-1 0 0,-3 0 0,14 0 0,-4 0 0,-5 0 0,-23 0 0,-3 0 0,-2 0 0,34 0 0,-10 0 0,-6 0 0,-17 0 0,-46 0 0,-7 0 0,1 0 0,12 0 0,-3 0 0,10 0 0,-5-6 0,14 5 0,-11-6 0,11 7 0,-15 0 0,0 0 0,1 0 0,-1 0 0,0 0 0,1 0 0,-1 0 0,0 0 0,-5 0 0,-2 0 0,-7 0 0,7 0 0,-5 0 0,11 0 0,-5 0 0,21 0 0,4 0 0,14 0 0,0 0 0,1 0 0,-1 0 0,-14 0 0,-4 0 0,-15 0 0,-6 0 0,5 0 0,-5 0 0,7 0 0,-7 0 0,5 0 0,-5 0 0,0-6 0,-1 5 0,0-5 0,-5 6 0,11 0 0,-5 0 0,7 0 0,-1 0 0,0 0 0,-5 0 0,-3 0 0,-5 0 0,6 0 0,-5 0 0,11 0 0,10 0 0,-5 0 0,55 0 0,-32 0 0,4-7 0,4-1 0,36 5 0,-15-11 0,3 5 0,-55 6 0,5-6 0,-16 9 0,-6 0 0,0-6 0,5 5 0,-4-5 0,5 0 0,-6-2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0:55:30.53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28 16383,'68'-6'0,"-6"-4"0,-33 7 0,-2-2 0,-14 2 0,0 3 0,3 0 0,-1 3 0,15 2 0,26 4 0,-2 8 0,40-9 0,-22 3 0,15-11 0,-8 0 0,-10 0 0,-11 0 0,-10 0 0,-19 2 0,-2-1 0,-14 2 0,0-1 0,3-2 0,2 4 0,14-4 0,10 7 0,-11-6 0,14 5 0,-16-6 0,-4 0 0,1 0 0,-13 0 0,14 0 0,-13 0 0,7 0 0,16 2 0,-17 2 0,33-1 0,-33 0 0,16-3 0,-16 0 0,16 0 0,-20 0 0,10 0 0,-17 0 0,8 0 0,0 0 0,1 0 0,3 0 0,6 0 0,-6 0 0,15 0 0,2 0 0,-11 0 0,8 0 0,-13 0 0,-6 0 0,6 0 0,-6 0 0,-2 0 0,8 0 0,-4 0 0,9 0 0,20 0 0,-4 0 0,22 0 0,-25 0 0,-2 0 0,-2 0 0,-20 0 0,5 0 0,-8 0 0,22 0 0,-12 0 0,17 0 0,-22 0 0,0 0 0,-4 0 0,3 0 0,-5 0 0,10 0 0,-8 0 0,15 0 0,-4 0 0,13 0 0,18 0 0,23 0 0,-28 0 0,20 0 0,-59 0 0,9 0 0,-1 0 0,-5 0 0,11 0 0,0 0 0,4 0 0,8 0 0,0 0 0,-9 0 0,7 0 0,-16 0 0,7 0 0,9 0 0,-13 0 0,22 0 0,-16 0 0,0 0 0,7 0 0,-16 0 0,16 0 0,-16 0 0,16 0 0,-7 0 0,1 0 0,-3 0 0,0 0 0,-7 2 0,16-1 0,-7 2 0,18-3 0,11 0 0,3 0 0,6 0 0,-18 0 0,-10 0 0,23 0 0,-35 0 0,36 0 0,-47 0 0,10 0 0,-4 0 0,43 6 0,-18-4 0,27 4 0,-35-6 0,-10 0 0,-2 0 0,-14 0 0,2 0 0,3 0 0,-5 0 0,9 0 0,27 0 0,-13 0 0,47 0 0,-40 0 0,13 0 0,-18 0 0,0 0 0,-8 0 0,-4 0 0,-8 0 0,-4 0 0,3 0 0,-3 0 0,4 0 0,9 0 0,-7 0 0,7 0 0,0 0 0,-13 0 0,7 0 0,-9 0 0,1 0 0,15 0 0,9 0 0,21 0 0,3 0 0,-3 0 0,-2 0 0,12 0 0,-24 0 0,6 0 0,-33 0 0,-4 0 0,5 0 0,0 0 0,9 0 0,3 0 0,26 0 0,-5 0 0,7 0 0,-19 0 0,-12 0 0,-14 0 0,0 0 0,3 0 0,-2 0 0,4 0 0,17 0 0,18 0 0,19 0 0,-20 0 0,1 0 0,30 0 0,5 0 0,6 0 0,-20 0 0,13 0 0,-20 0 0,-17 0 0,6 0 0,-16 0 0,7 0 0,-9 0 0,1 0 0,-1 0 0,-9 0 0,-2 0 0,-13 0 0,2 0 0,2 0 0,-4 0 0,16 0 0,-14 0 0,11 0 0,0 0 0,2 0 0,0 0 0,-2 0 0,-13 0 0,2 0 0,2 0 0,1 0 0,11 0 0,-1 0 0,19 0 0,-17 0 0,41 0 0,-19 0 0,26 0 0,-21-4 0,-20 3 0,-2-3 0,-15 4 0,5 0 0,1 0 0,-6 0 0,24 0 0,4 0 0,11 0 0,-1 0 0,24 0 0,-18-6 0,13 4 0,-4-3 0,-31 5 0,13 0 0,-18 0 0,0 0 0,-9 0 0,16 0 0,13 0 0,5 0 0,13 0 0,-17-6 0,-1 5 0,0-4 0,0 5 0,1 0 0,-1-5 0,-9 3 0,-11-3 0,-2 5 0,2 0 0,3 0 0,15 0 0,-16 0 0,16 0 0,-24 0 0,13 0 0,-25-2 0,16 1 0,-7-2 0,9 3 0,0 0 0,-13 0 0,10 0 0,-19 0 0,29 0 0,-14 0 0,16 0 0,-18 0 0,34 0 0,-36 0 0,23 0 0,-38 0 0,-4 0 0,16 0 0,-12 0 0,25 0 0,-26 0 0,11 0 0,-8 0 0,-3 0 0,12 0 0,-12 0 0,7-2 0,-4 2 0,1-2 0,3 2 0,-4 0 0,2 0 0,-1 0 0,5 0 0,-6 0 0,7 0 0,-8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1:04:10.44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0 177 16383,'65'0'0,"23"0"0,-30 0 0,-8-1 0,3 2 0,31 11 0,-1-9 0,-5 9 0,-39-12 0,-3 0 0,-13 0 0,1 0 0,-1 0 0,13 0 0,-9 0 0,9 0 0,-18 0 0,-1 0 0,0 0 0,1 0 0,6 0 0,12 0 0,3 0 0,0-5 0,35 3 0,-41-3 0,41 5 0,-47 0 0,4 0 0,-14 0 0,-6 0 0,6-5 0,2 4 0,4-5 0,1 6 0,-1 0 0,13 0 0,-9 0 0,9-5 0,-13 4 0,-5-5 0,-1 6 0,0 0 0,1 0 0,1 0 0,-2 0 0,-1 0 0,-3 0 0,15 0 0,-14 0 0,8 0 0,0 0 0,-2 0 0,9 0 0,-6 0 0,1 0 0,12 0 0,-10 0 0,23 0 0,-23 0 0,10 0 0,-17 0 0,-3 0 0,1 0 0,14 0 0,-4 0 0,9 0 0,-18 0 0,-1 0 0,0 0 0,-4 0 0,14 0 0,-7 0 0,8 0 0,8 0 0,4 0 0,37 0 0,-31 0 0,28 0 0,-35 0 0,0 0 0,-3 0 0,0 0 0,-15 0 0,14 0 0,-17 0 0,18 0 0,3 0 0,13 0 0,-2-6 0,3-2 0,37-8 0,-22 6 0,0 2 0,15-5 0,-5 6 0,-27 5 0,-11-6 0,-10 8 0,-7 0 0,-10 0 0,9 0 0,8 0 0,-8 0 0,25 0 0,-13 0 0,43-12 0,7 9 0,0-9 0,-31 12 0,-3 0 0,8-8 0,20 6 0,-27-6 0,1 8 0,-18 0 0,-5 0 0,-17 0 0,0 0 0,10 0 0,-8 0 0,8 0 0,-5 0 0,-4 0 0,15 0 0,4 0 0,0 0 0,16 0 0,-21 0 0,21 0 0,-9 0 0,39 0 0,-20 0 0,17 0 0,4 0 0,18 0 0,-28 0 0,-3 0 0,-1 0 0,-16 0 0,-23 0 0,10 0 0,-12 0 0,12 0 0,3 0 0,38 0 0,-25 0 0,6 0 0,23 0 0,5 0 0,1 0 0,0 0 0,-2 0 0,-3 0 0,-12 0 0,-5 0 0,19 0 0,-19 0 0,-1 0 0,0 0 0,-12 0 0,-1 0 0,1 0 0,-13 0 0,-3 0 0,-13 0 0,1 0 0,-6 0 0,4 0 0,-9 0 0,4 0 0,0 0 0,-4 0 0,9 0 0,-9 0 0,4 0 0,0 0 0,-4 0 0,15 0 0,-9 0 0,10 0 0,7 0 0,3 0 0,38 0 0,7 0 0,7 0 0,5 0 0,-32 0 0,1 0 0,29 0 0,-2 0 0,-35 0 0,-4 0 0,2 0 0,-1 0 0,30 0 0,-7 0 0,-37 0 0,-10 0 0,-7 0 0,-10 0 0,9 0 0,8 0 0,-3 0 0,22 0 0,-23 0 0,23 0 0,-23 0 0,23 0 0,-28 0 0,14-5 0,-17 4 0,44-4 0,-29 5 0,41 0 0,-35 0 0,0 0 0,10 0 0,16 0 0,-7 0 0,-8 0 0,3 0 0,31 0 0,-17-7 0,1-1 0,22 4 0,-35-4 0,-7 1 0,-14 7 0,1 0 0,-17 0 0,0 0 0,17 0 0,-1 0 0,18 0 0,-13 0 0,9 0 0,-9 0 0,13 0 0,25 0 0,-31 0 0,16 0 0,-39 0 0,1 0 0,-6 0 0,4 0 0,-4 0 0,6 0 0,37 0 0,-28 0 0,42 0 0,-49 0 0,23 0 0,-10 0 0,0 5 0,10-3 0,-10 3 0,38-5 0,-19 0 0,20 0 0,-1 0 0,7 0 0,-30 0 0,1 0 0,0 0 0,0 0 0,-1 0 0,1 0 0,14 0 0,-2 0 0,23 0 0,0 0 0,-41 0 0,-23 5 0,23-4 0,16 5 0,-2 2 0,9 0 0,13-6 0,4 0 0,-24 8 0,2 2 0,0-2 0,31-7 0,-3-2 0,-11 6 0,-1 0 0,15-6 0,-3-2 0,-19 1 0,-4 0 0,-1 0 0,-6 0 0,12 0 0,-38 0 0,-8 0 0,-9 0 0,-4 0 0,6 0 0,12 0 0,28 0 0,20 0 0,-18 0 0,3 0 0,2 0 0,0 0 0,0 0 0,0 0 0,-2 0 0,-3 0 0,18 0 0,-7 0 0,-38 0 0,10 0 0,-10 0 0,0 0 0,10 0 0,-10 0 0,38 0 0,-31 0 0,15 0 0,-42 0 0,-3-5 0,1 4 0,14-4 0,8 5 0,13 0 0,25 0 0,-23 7 0,2 0 0,2-5 0,0 0 0,-3 6 0,-1-1 0,1-6 0,-7-2 0,-2 1 0,16 0 0,-39 0 0,-5 0 0,4 0 0,-3 5 0,4-4 0,-5 5 0,5-6 0,7 0 0,-3 0 0,9 0 0,-13 0 0,1 0 0,-6 0 0,-1 0 0,5 0 0,-2 0 0,8 0 0,-9 0 0,-2 0 0,-1 0 0,-3 0 0,15 0 0,-14 0 0,14 0 0,-10 0 0,0 0 0,-1 0 0,0 0 0,-4 0 0,9 0 0,-9 0 0,4 0 0,0 0 0,39 0 0,-28 0 0,33 5 0,-48-4 0,4 4 0,0-5 0,1 0 0,5 6 0,1-5 0,-6 4 0,-6 0 0,-7 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1:04:14.23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1 149 16383,'77'0'0,"-5"-1"0,6 2 0,-5 7 0,2 0 0,22-5 0,5-1 0,-30 3 0,2 1 0,-1-1 0,2-3 0,1-3 0,-2 0 0,-5 2 0,-2-1 0,3-1 0,13-3 0,2-2 0,-9 0 0,-14 0 0,-1 0 0,5-1 0,7 1 0,-6 0 0,-6 2 0,0 0 0,36-3 0,-1-1 0,-37 7 0,-2-1 0,21-6 0,-2 1 0,14 7 0,2 0 0,3 0 0,-33 0 0,-2 0 0,20 0 0,1 0 0,-12 0 0,-3 0 0,-8-1 0,0 2 0,21 6 0,3 1 0,2-6 0,-1-1 0,-8 7 0,-2-1 0,11-6 0,-7-2 0,7 1 0,-6 0 0,-39 0 0,-3 0 0,-18 0 0,-1 0 0,0 0 0,-4 0 0,9 0 0,-4 0 0,6 0 0,-1 0 0,-5 0 0,-1 0 0,0 0 0,-4 0 0,22 0 0,-14 0 0,54 0 0,-30 0 0,5 1 0,3-2 0,31-11 0,-30 10 0,2 1 0,-1-5 0,-1 0 0,30 6 0,-19 0 0,-34 0 0,-15 0 0,1 0 0,2 0 0,4 0 0,1 0 0,12 0 0,3 0 0,0 0 0,9 0 0,-21 0 0,9 0 0,-18 0 0,-1 0 0,0 0 0,1 0 0,44 0 0,-4 7 0,7 2 0,6 1 0,6-1 0,-6-1 0,5-2 0,-5 1 0,5 1 0,-4-1 0,12-6 0,-7-2 0,7 1 0,-7 0 0,-37 0 0,-10 5 0,-8-4 0,-8 4 0,2-5 0,19 0 0,0 8 0,48-6 0,-37 6 0,28-8 0,-9 0 0,-20 0 0,12 0 0,-40 0 0,-6 0 0,19 0 0,-9 0 0,15 0 0,0 0 0,-9 0 0,4 0 0,-15 0 0,-4 0 0,5 0 0,1 0 0,18 0 0,4 7 0,-1-5 0,-3 6 0,-13-8 0,-5 0 0,-1 0 0,5 0 0,-2 0 0,21 0 0,-2 7 0,0-5 0,-8 11 0,-14-12 0,-5 5 0,5-6 0,1 0 0,0 0 0,-1 0 0,0 0 0,-4 0 0,9 0 0,-9 0 0,4 0 0,0-16 0,-4 7 0,4-19 0,-10 15 0,-2-10 0,-5 5 0,5 0 0,-4 1 0,-6 5 0,-3 0 0,-14 5 0,4-3 0,-6 9 0,6-10 0,-5 4 0,10 1 0,-4-5 0,0 10 0,4-10 0,-4 10 0,0-4 0,3 5 0,-8-5 0,9 3 0,-4-3 0,0 5 0,-2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1:32:22.71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0 173 16383,'76'9'0,"8"-2"0,-48-7 0,12 0 0,1 0 0,-13 0 0,12 0 0,-23 0 0,5 0 0,-13 0 0,6 7 0,0-5 0,-5 5 0,19-7 0,-11 0 0,13 0 0,-8 7 0,1-5 0,0 5 0,-1-7 0,-6 0 0,-2 0 0,0 0 0,-6 0 0,20 0 0,-10 0 0,28 0 0,-19 0 0,13 0 0,-18 0 0,-6 0 0,-2 0 0,0 0 0,-6 0 0,13 0 0,-12 0 0,5 0 0,-1 0 0,-4 0 0,12 0 0,-12 0 0,4 0 0,1 0 0,-5 0 0,19 0 0,-18 0 0,18 0 0,-12 0 0,-1 0 0,6 0 0,-5 0 0,6 0 0,-6 0 0,5 0 0,-12 0 0,4 0 0,1-7 0,-5 5 0,12-5 0,-13 7 0,13 0 0,-5 0 0,7 0 0,-8-7 0,23 5 0,-18-5 0,19 7 0,-16 0 0,17 0 0,-13 0 0,29-10 0,-12 7 0,17-7 0,-18 10 0,-3 0 0,-17 0 0,-1 0 0,1 0 0,-7 0 0,21 0 0,-24 0 0,25-7 0,-29 5 0,5-5 0,-1 7 0,-4 0 0,12 0 0,-5 0 0,-1 0 0,6 0 0,-5 0 0,6 0 0,1 0 0,0 0 0,-8 0 0,6 0 0,-12 0 0,12 0 0,-13 0 0,13 0 0,-5 0 0,6-7 0,-6 5 0,-2-5 0,7 7 0,-11 0 0,70 0 0,-52-7 0,46 6 0,-34-6 0,39 7 0,25 0 0,0 0 0,-9 0 0,-34 0 0,0 0 0,-17 0 0,-5 0 0,-23 0 0,5-7 0,-13 5 0,6-5 0,0 7 0,-5 0 0,19 0 0,-18 0 0,18 0 0,-13 0 0,8 0 0,0 0 0,-1 0 0,18 0 0,4 0 0,51 0 0,-25 0 0,25 0 0,-34 0 0,0 0 0,-1 0 0,-16 0 0,-4 0 0,-18 0 0,-6 0 0,-2-7 0,0 5 0,-6-5 0,20 7 0,-17 0 0,17 0 0,-20 0 0,13 0 0,-12 0 0,5 0 0,-1 0 0,-4 0 0,12 0 0,-13 0 0,13-7 0,47 5 0,-16-5 0,6 6 0,5 2 0,41-1 0,-23 0 0,3 0 0,-15 0 0,0 0 0,15 0 0,-3 0 0,23 0 0,-9 0 0,-34 0 0,-17 0 0,-4 0 0,-18 0 0,1-7 0,0 5 0,-1-5 0,1 7 0,0 0 0,-1 0 0,1-7 0,-1 5 0,18-5 0,-20 7 0,18 0 0,-23 0 0,60 0 0,-40 0 0,56 0 0,-47 0 0,17 0 0,0-10 0,-17 8 0,12-9 0,-29 11 0,29 0 0,-29 0 0,6 0 0,-12 0 0,-13 0 0,6 0 0,7 0 0,-3 0 0,11 0 0,-6 0 0,16 0 0,5 0 0,0 0 0,13 0 0,-30 0 0,12 0 0,-16 0 0,-1 0 0,-6 0 0,5 0 0,-5 0 0,-1 0 0,-1 0 0,0 0 0,-6 0 0,13 0 0,-12 0 0,5 0 0,0 0 0,1 0 0,1 0 0,5 0 0,11 0 0,12 0 0,17 0 0,-17 0 0,12 0 0,-29 0 0,6 0 0,-12 0 0,-6 0 0,1 0 0,5 0 0,-6 0 0,8 0 0,17 0 0,-13 0 0,29 0 0,-12 0 0,51 0 0,-42 0 0,21 0 0,0 0 0,-38 0 0,38-7 0,-51 6 0,16-7 0,5 8 0,17 0 0,0 0 0,0 0 0,34 0 0,-43 0 0,40 0 0,-65 0 0,29 0 0,-29 0 0,13 0 0,-1 0 0,5 0 0,17 11 0,-1-9 0,1 9 0,0-11 0,0 0 0,-1 0 0,1 0 0,-24 0 0,1 0 0,-30 0 0,13 0 0,-5 0 0,93 20 0,-48-15 0,16 6 0,2-2 0,-10-9 0,-10 0 0,3 0 0,43 0 0,-41 0 0,1 0 0,39 0 0,-8 0 0,-59 0 0,1 0 0,-23 0 0,1 0 0,-2 0 0,7 0 0,-11 0 0,18 0 0,-20 0 0,6 0 0,0 0 0,-5 0 0,12 0 0,-13 0 0,13 0 0,-5 0 0,-1 0 0,6 0 0,-5 0 0,7 0 0,-8 0 0,6 0 0,-12 0 0,12 0 0,11 0 0,-5 0 0,29 0 0,-12 0 0,17 0 0,0 0 0,0 0 0,28 0 0,12 0 0,-26 0 0,6 0 0,15 0 0,12 0 0,-9 0 0,-7 0 0,-2 0 0,30 0 0,-7 0 0,0 0 0,-50 0 0,-5 0 0,3 0 0,0 0 0,-17 0 0,-5 0 0,-16 0 0,-1 0 0,-6 0 0,-2 0 0,7 0 0,-4 0 0,13 0 0,-7 0 0,-1 0 0,1 0 0,-1 0 0,-6 0 0,5 0 0,-5 0 0,-1 0 0,6 0 0,-5 0 0,6 0 0,1 0 0,17 0 0,73 0 0,0 0 0,-31 0 0,0 0 0,22 0 0,-42-1 0,-3 2 0,11 9 0,25-7 0,-34 7 0,0-10 0,-1 0 0,36 0 0,8 0 0,0 0 0,-25 0 0,-23 0 0,-29 0 0,13 0 0,-25 0 0,-1 0 0,0 7 0,-5-5 0,12 5 0,-6-7 0,8 0 0,16 0 0,-12 0 0,13 0 0,-17 0 0,-1 0 0,-6 0 0,-2 0 0,0 0 0,1 0 0,8 0 0,-8 0 0,6 0 0,12 0 0,-6 0 0,5 0 0,-11 0 0,-5 0 0,6 0 0,1 0 0,0 0 0,-1 0 0,18 0 0,-13 0 0,13 0 0,-1 0 0,5 0 0,0 0 0,12 0 0,-29 0 0,13 0 0,-18 0 0,1 7 0,0-5 0,16 5 0,-12-7 0,30 0 0,-30 0 0,29 0 0,-12 0 0,0 0 0,-12 0 0,-18 0 0,-7 0 0,7 0 0,1 0 0,1 0 0,-2 0 0,0 0 0,-6 0 0,13 0 0,-5 0 0,7 0 0,-1 0 0,1 0 0,-1 0 0,18 0 0,-13 0 0,13 0 0,-25 0 0,6 0 0,-5 0 0,-1 0 0,23 0 0,-18 0 0,20 0 0,-1 0 0,-12 0 0,6 0 0,-20 0 0,-6 0 0,7 0 0,2 0 0,-1 0 0,-1 0 0,0 0 0,2 0 0,-1 0 0,-1 0 0,0 0 0,2 0 0,6 0 0,-6 0 0,5 0 0,-13 0 0,6 0 0,-7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1:32:30.46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 16383,'67'19'0,"-8"-8"0,-10-2 0,4-9 0,52 20 0,8-15 0,0 15 0,-43-18 0,0-4 0,43 2 0,0 0 0,-8 13 0,-52-10 0,-5 10 0,-16-13 0,17 0 0,4 0 0,51 0 0,-31 0 0,2 0 0,47 0 0,-31 0 0,-8 0 0,-21 0 0,38-13 0,-12 10 0,-27-19 0,16 20 0,-47-7 0,-13 9 0,13 0 0,-12 0 0,12 0 0,-6 0 0,8 0 0,17 0 0,4 0 0,17 0 0,-18 0 0,14 0 0,-13 0 0,17 0 0,0 0 0,-1 0 0,-16 0 0,13 0 0,-13 0 0,0 0 0,-12 0 0,-11 0 0,-12 0 0,5 0 0,7 0 0,13 0 0,0 0 0,6 0 0,-18 0 0,1 0 0,-7 0 0,5 0 0,-13 0 0,6 0 0,0 0 0,2 0 0,7 0 0,-1 9 0,18-7 0,-13 7 0,29 3 0,-29-8 0,13 8 0,-17-12 0,-1 0 0,1 0 0,0 0 0,-7 0 0,4 0 0,-4 9 0,24 6 0,-13-3 0,5 9 0,-18-19 0,-7 7 0,7-9 0,2 0 0,-1 0 0,-1 8 0,0-5 0,2 5 0,6-8 0,1 9 0,-7-7 0,5 7 0,-13-9 0,13 0 0,-12 0 0,12 0 0,-6 0 0,8 0 0,0 0 0,0 0 0,16 0 0,-19 0 0,11 0 0,-17 0 0,-5 0 0,18 0 0,-16 0 0,10 0 0,-7 0 0,1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6T07:42:21.29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0 173 16383,'76'9'0,"8"-2"0,-48-7 0,12 0 0,1 0 0,-13 0 0,12 0 0,-23 0 0,5 0 0,-13 0 0,6 7 0,0-5 0,-5 5 0,19-7 0,-11 0 0,13 0 0,-8 7 0,1-5 0,0 5 0,-1-7 0,-6 0 0,-2 0 0,0 0 0,-6 0 0,20 0 0,-10 0 0,28 0 0,-19 0 0,13 0 0,-18 0 0,-6 0 0,-2 0 0,0 0 0,-6 0 0,13 0 0,-12 0 0,5 0 0,-1 0 0,-4 0 0,12 0 0,-12 0 0,4 0 0,1 0 0,-5 0 0,19 0 0,-18 0 0,18 0 0,-12 0 0,-1 0 0,6 0 0,-5 0 0,6 0 0,-6 0 0,5 0 0,-12 0 0,4 0 0,1-7 0,-5 5 0,12-5 0,-13 7 0,13 0 0,-5 0 0,7 0 0,-8-7 0,23 5 0,-18-5 0,19 7 0,-16 0 0,17 0 0,-13 0 0,29-10 0,-12 7 0,17-7 0,-18 10 0,-3 0 0,-17 0 0,-1 0 0,1 0 0,-7 0 0,21 0 0,-24 0 0,25-7 0,-29 5 0,5-5 0,-1 7 0,-4 0 0,12 0 0,-5 0 0,-1 0 0,6 0 0,-5 0 0,6 0 0,1 0 0,0 0 0,-8 0 0,6 0 0,-12 0 0,12 0 0,-13 0 0,13 0 0,-5 0 0,6-7 0,-6 5 0,-2-5 0,7 7 0,-11 0 0,70 0 0,-52-7 0,46 6 0,-34-6 0,39 7 0,25 0 0,0 0 0,-9 0 0,-34 0 0,0 0 0,-17 0 0,-5 0 0,-23 0 0,5-7 0,-13 5 0,6-5 0,0 7 0,-5 0 0,19 0 0,-18 0 0,18 0 0,-13 0 0,8 0 0,0 0 0,-1 0 0,18 0 0,4 0 0,51 0 0,-25 0 0,25 0 0,-34 0 0,0 0 0,-1 0 0,-16 0 0,-4 0 0,-18 0 0,-6 0 0,-2-7 0,0 5 0,-6-5 0,20 7 0,-17 0 0,17 0 0,-20 0 0,13 0 0,-12 0 0,5 0 0,-1 0 0,-4 0 0,12 0 0,-13 0 0,13-7 0,47 5 0,-16-5 0,6 6 0,5 2 0,41-1 0,-23 0 0,3 0 0,-15 0 0,0 0 0,15 0 0,-3 0 0,23 0 0,-9 0 0,-34 0 0,-17 0 0,-4 0 0,-18 0 0,1-7 0,0 5 0,-1-5 0,1 7 0,0 0 0,-1 0 0,1-7 0,-1 5 0,18-5 0,-20 7 0,18 0 0,-23 0 0,60 0 0,-40 0 0,56 0 0,-47 0 0,17 0 0,0-10 0,-17 8 0,12-9 0,-29 11 0,29 0 0,-29 0 0,6 0 0,-12 0 0,-13 0 0,6 0 0,7 0 0,-3 0 0,11 0 0,-6 0 0,16 0 0,5 0 0,0 0 0,13 0 0,-30 0 0,12 0 0,-16 0 0,-1 0 0,-6 0 0,5 0 0,-5 0 0,-1 0 0,-1 0 0,0 0 0,-6 0 0,13 0 0,-12 0 0,5 0 0,0 0 0,1 0 0,1 0 0,5 0 0,11 0 0,12 0 0,17 0 0,-17 0 0,12 0 0,-29 0 0,6 0 0,-12 0 0,-6 0 0,1 0 0,5 0 0,-6 0 0,8 0 0,17 0 0,-13 0 0,29 0 0,-12 0 0,51 0 0,-42 0 0,21 0 0,0 0 0,-38 0 0,38-7 0,-51 6 0,16-7 0,5 8 0,17 0 0,0 0 0,0 0 0,34 0 0,-43 0 0,40 0 0,-65 0 0,29 0 0,-29 0 0,13 0 0,-1 0 0,5 0 0,17 11 0,-1-9 0,1 9 0,0-11 0,0 0 0,-1 0 0,1 0 0,-24 0 0,1 0 0,-30 0 0,13 0 0,-5 0 0,93 20 0,-48-15 0,16 6 0,2-2 0,-10-9 0,-10 0 0,3 0 0,43 0 0,-41 0 0,1 0 0,39 0 0,-8 0 0,-59 0 0,1 0 0,-23 0 0,1 0 0,-2 0 0,7 0 0,-11 0 0,18 0 0,-20 0 0,6 0 0,0 0 0,-5 0 0,12 0 0,-13 0 0,13 0 0,-5 0 0,-1 0 0,6 0 0,-5 0 0,7 0 0,-8 0 0,6 0 0,-12 0 0,12 0 0,11 0 0,-5 0 0,29 0 0,-12 0 0,17 0 0,0 0 0,0 0 0,28 0 0,12 0 0,-26 0 0,6 0 0,15 0 0,12 0 0,-9 0 0,-7 0 0,-2 0 0,30 0 0,-7 0 0,0 0 0,-50 0 0,-5 0 0,3 0 0,0 0 0,-17 0 0,-5 0 0,-16 0 0,-1 0 0,-6 0 0,-2 0 0,7 0 0,-4 0 0,13 0 0,-7 0 0,-1 0 0,1 0 0,-1 0 0,-6 0 0,5 0 0,-5 0 0,-1 0 0,6 0 0,-5 0 0,6 0 0,1 0 0,17 0 0,73 0 0,0 0 0,-31 0 0,0 0 0,22 0 0,-42-1 0,-3 2 0,11 9 0,25-7 0,-34 7 0,0-10 0,-1 0 0,36 0 0,8 0 0,0 0 0,-25 0 0,-23 0 0,-29 0 0,13 0 0,-25 0 0,-1 0 0,0 7 0,-5-5 0,12 5 0,-6-7 0,8 0 0,16 0 0,-12 0 0,13 0 0,-17 0 0,-1 0 0,-6 0 0,-2 0 0,0 0 0,1 0 0,8 0 0,-8 0 0,6 0 0,12 0 0,-6 0 0,5 0 0,-11 0 0,-5 0 0,6 0 0,1 0 0,0 0 0,-1 0 0,18 0 0,-13 0 0,13 0 0,-1 0 0,5 0 0,0 0 0,12 0 0,-29 0 0,13 0 0,-18 0 0,1 7 0,0-5 0,16 5 0,-12-7 0,30 0 0,-30 0 0,29 0 0,-12 0 0,0 0 0,-12 0 0,-18 0 0,-7 0 0,7 0 0,1 0 0,1 0 0,-2 0 0,0 0 0,-6 0 0,13 0 0,-5 0 0,7 0 0,-1 0 0,1 0 0,-1 0 0,18 0 0,-13 0 0,13 0 0,-25 0 0,6 0 0,-5 0 0,-1 0 0,23 0 0,-18 0 0,20 0 0,-1 0 0,-12 0 0,6 0 0,-20 0 0,-6 0 0,7 0 0,2 0 0,-1 0 0,-1 0 0,0 0 0,2 0 0,-1 0 0,-1 0 0,0 0 0,2 0 0,6 0 0,-6 0 0,5 0 0,-13 0 0,6 0 0,-7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2FD650-524C-0A48-A3DC-09D32C0120E8}" type="datetimeFigureOut">
              <a:rPr lang="en-US" smtClean="0"/>
              <a:t>11/14/22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F90DC0-E863-7240-9080-9E28114F55D2}" type="slidenum">
              <a:rPr lang="en-US" smtClean="0"/>
              <a:t>‹#›</a:t>
            </a:fld>
            <a:endParaRPr lang="en-US"/>
          </a:p>
        </p:txBody>
      </p:sp>
    </p:spTree>
    <p:extLst>
      <p:ext uri="{BB962C8B-B14F-4D97-AF65-F5344CB8AC3E}">
        <p14:creationId xmlns:p14="http://schemas.microsoft.com/office/powerpoint/2010/main" val="50957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F985-C86A-01C4-4B77-8B24042B83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94B8D8-CA4E-2174-8586-0213407BBD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F47F34-5963-7D87-BF9C-74A5CE5FBC89}"/>
              </a:ext>
            </a:extLst>
          </p:cNvPr>
          <p:cNvSpPr>
            <a:spLocks noGrp="1"/>
          </p:cNvSpPr>
          <p:nvPr>
            <p:ph type="dt" sz="half" idx="10"/>
          </p:nvPr>
        </p:nvSpPr>
        <p:spPr/>
        <p:txBody>
          <a:bodyPr/>
          <a:lstStyle/>
          <a:p>
            <a:fld id="{50A0EEF3-4A3B-944E-99CD-BC41A9DC5411}" type="datetime1">
              <a:rPr lang="en-US" smtClean="0"/>
              <a:t>11/14/22</a:t>
            </a:fld>
            <a:endParaRPr lang="en-US"/>
          </a:p>
        </p:txBody>
      </p:sp>
      <p:sp>
        <p:nvSpPr>
          <p:cNvPr id="5" name="Footer Placeholder 4">
            <a:extLst>
              <a:ext uri="{FF2B5EF4-FFF2-40B4-BE49-F238E27FC236}">
                <a16:creationId xmlns:a16="http://schemas.microsoft.com/office/drawing/2014/main" id="{CC744D31-01A0-DACB-F5EA-EA2C45AEE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594834-A1EF-4D50-26BC-B685A1B92097}"/>
              </a:ext>
            </a:extLst>
          </p:cNvPr>
          <p:cNvSpPr>
            <a:spLocks noGrp="1"/>
          </p:cNvSpPr>
          <p:nvPr>
            <p:ph type="sldNum" sz="quarter" idx="12"/>
          </p:nvPr>
        </p:nvSpPr>
        <p:spPr/>
        <p:txBody>
          <a:bodyPr/>
          <a:lstStyle/>
          <a:p>
            <a:fld id="{F78BDCC2-C92E-1149-A6F9-8D1F3585695B}" type="slidenum">
              <a:rPr lang="en-US" smtClean="0"/>
              <a:t>‹#›</a:t>
            </a:fld>
            <a:endParaRPr lang="en-US"/>
          </a:p>
        </p:txBody>
      </p:sp>
    </p:spTree>
    <p:extLst>
      <p:ext uri="{BB962C8B-B14F-4D97-AF65-F5344CB8AC3E}">
        <p14:creationId xmlns:p14="http://schemas.microsoft.com/office/powerpoint/2010/main" val="483915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75160-3F9F-94BD-A367-8EDFBB5E54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307DF7-59CC-6D82-C803-DDCA7ED227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E01E3-15E9-533A-4A71-7B105917413C}"/>
              </a:ext>
            </a:extLst>
          </p:cNvPr>
          <p:cNvSpPr>
            <a:spLocks noGrp="1"/>
          </p:cNvSpPr>
          <p:nvPr>
            <p:ph type="dt" sz="half" idx="10"/>
          </p:nvPr>
        </p:nvSpPr>
        <p:spPr/>
        <p:txBody>
          <a:bodyPr/>
          <a:lstStyle/>
          <a:p>
            <a:fld id="{413B5671-FEB6-F540-A17F-3436E06EA98F}" type="datetime1">
              <a:rPr lang="en-US" smtClean="0"/>
              <a:t>11/14/22</a:t>
            </a:fld>
            <a:endParaRPr lang="en-US"/>
          </a:p>
        </p:txBody>
      </p:sp>
      <p:sp>
        <p:nvSpPr>
          <p:cNvPr id="5" name="Footer Placeholder 4">
            <a:extLst>
              <a:ext uri="{FF2B5EF4-FFF2-40B4-BE49-F238E27FC236}">
                <a16:creationId xmlns:a16="http://schemas.microsoft.com/office/drawing/2014/main" id="{37908641-9B44-FC12-4760-5075E3074C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A86CE7-5350-7F46-7094-16DB02454BBB}"/>
              </a:ext>
            </a:extLst>
          </p:cNvPr>
          <p:cNvSpPr>
            <a:spLocks noGrp="1"/>
          </p:cNvSpPr>
          <p:nvPr>
            <p:ph type="sldNum" sz="quarter" idx="12"/>
          </p:nvPr>
        </p:nvSpPr>
        <p:spPr/>
        <p:txBody>
          <a:bodyPr/>
          <a:lstStyle/>
          <a:p>
            <a:fld id="{F78BDCC2-C92E-1149-A6F9-8D1F3585695B}" type="slidenum">
              <a:rPr lang="en-US" smtClean="0"/>
              <a:t>‹#›</a:t>
            </a:fld>
            <a:endParaRPr lang="en-US"/>
          </a:p>
        </p:txBody>
      </p:sp>
    </p:spTree>
    <p:extLst>
      <p:ext uri="{BB962C8B-B14F-4D97-AF65-F5344CB8AC3E}">
        <p14:creationId xmlns:p14="http://schemas.microsoft.com/office/powerpoint/2010/main" val="3189712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E96F7E-771B-2694-C30B-9B3C62A4C4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946745-CB03-C072-3454-51891E4418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0F5439-D23C-EDB1-E021-51C823C9F29D}"/>
              </a:ext>
            </a:extLst>
          </p:cNvPr>
          <p:cNvSpPr>
            <a:spLocks noGrp="1"/>
          </p:cNvSpPr>
          <p:nvPr>
            <p:ph type="dt" sz="half" idx="10"/>
          </p:nvPr>
        </p:nvSpPr>
        <p:spPr/>
        <p:txBody>
          <a:bodyPr/>
          <a:lstStyle/>
          <a:p>
            <a:fld id="{F715ACEF-A829-B74B-9299-CA4249F62AAE}" type="datetime1">
              <a:rPr lang="en-US" smtClean="0"/>
              <a:t>11/14/22</a:t>
            </a:fld>
            <a:endParaRPr lang="en-US"/>
          </a:p>
        </p:txBody>
      </p:sp>
      <p:sp>
        <p:nvSpPr>
          <p:cNvPr id="5" name="Footer Placeholder 4">
            <a:extLst>
              <a:ext uri="{FF2B5EF4-FFF2-40B4-BE49-F238E27FC236}">
                <a16:creationId xmlns:a16="http://schemas.microsoft.com/office/drawing/2014/main" id="{B475AF35-1877-DCC3-92E8-0CA8F77002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C139B3-034D-9DFE-D162-D616151A78C6}"/>
              </a:ext>
            </a:extLst>
          </p:cNvPr>
          <p:cNvSpPr>
            <a:spLocks noGrp="1"/>
          </p:cNvSpPr>
          <p:nvPr>
            <p:ph type="sldNum" sz="quarter" idx="12"/>
          </p:nvPr>
        </p:nvSpPr>
        <p:spPr/>
        <p:txBody>
          <a:bodyPr/>
          <a:lstStyle/>
          <a:p>
            <a:fld id="{F78BDCC2-C92E-1149-A6F9-8D1F3585695B}" type="slidenum">
              <a:rPr lang="en-US" smtClean="0"/>
              <a:t>‹#›</a:t>
            </a:fld>
            <a:endParaRPr lang="en-US"/>
          </a:p>
        </p:txBody>
      </p:sp>
    </p:spTree>
    <p:extLst>
      <p:ext uri="{BB962C8B-B14F-4D97-AF65-F5344CB8AC3E}">
        <p14:creationId xmlns:p14="http://schemas.microsoft.com/office/powerpoint/2010/main" val="2862798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FB597-EE55-B997-2860-578382F5E9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59713C-7CD3-5CAE-4A05-2CC448F700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20878D-604E-179E-3FD7-3230E5755B80}"/>
              </a:ext>
            </a:extLst>
          </p:cNvPr>
          <p:cNvSpPr>
            <a:spLocks noGrp="1"/>
          </p:cNvSpPr>
          <p:nvPr>
            <p:ph type="dt" sz="half" idx="10"/>
          </p:nvPr>
        </p:nvSpPr>
        <p:spPr/>
        <p:txBody>
          <a:bodyPr/>
          <a:lstStyle/>
          <a:p>
            <a:fld id="{B3041719-CC23-3745-8596-F3044E82C06D}" type="datetime1">
              <a:rPr lang="en-US" smtClean="0"/>
              <a:t>11/14/22</a:t>
            </a:fld>
            <a:endParaRPr lang="en-US"/>
          </a:p>
        </p:txBody>
      </p:sp>
      <p:sp>
        <p:nvSpPr>
          <p:cNvPr id="5" name="Footer Placeholder 4">
            <a:extLst>
              <a:ext uri="{FF2B5EF4-FFF2-40B4-BE49-F238E27FC236}">
                <a16:creationId xmlns:a16="http://schemas.microsoft.com/office/drawing/2014/main" id="{1000D16F-9874-24D3-FD9C-40F2542B0B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8296B5-9CA6-4430-5130-148EF55917DD}"/>
              </a:ext>
            </a:extLst>
          </p:cNvPr>
          <p:cNvSpPr>
            <a:spLocks noGrp="1"/>
          </p:cNvSpPr>
          <p:nvPr>
            <p:ph type="sldNum" sz="quarter" idx="12"/>
          </p:nvPr>
        </p:nvSpPr>
        <p:spPr/>
        <p:txBody>
          <a:bodyPr/>
          <a:lstStyle/>
          <a:p>
            <a:fld id="{F78BDCC2-C92E-1149-A6F9-8D1F3585695B}" type="slidenum">
              <a:rPr lang="en-US" smtClean="0"/>
              <a:t>‹#›</a:t>
            </a:fld>
            <a:endParaRPr lang="en-US"/>
          </a:p>
        </p:txBody>
      </p:sp>
    </p:spTree>
    <p:extLst>
      <p:ext uri="{BB962C8B-B14F-4D97-AF65-F5344CB8AC3E}">
        <p14:creationId xmlns:p14="http://schemas.microsoft.com/office/powerpoint/2010/main" val="1581069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412C5-EFC9-0108-AA74-9618AB9B3E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90720E-077B-E458-3DD3-6C2F073DBD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865284-43A7-F175-735D-A61A9EED7E38}"/>
              </a:ext>
            </a:extLst>
          </p:cNvPr>
          <p:cNvSpPr>
            <a:spLocks noGrp="1"/>
          </p:cNvSpPr>
          <p:nvPr>
            <p:ph type="dt" sz="half" idx="10"/>
          </p:nvPr>
        </p:nvSpPr>
        <p:spPr/>
        <p:txBody>
          <a:bodyPr/>
          <a:lstStyle/>
          <a:p>
            <a:fld id="{FBB7319C-0E86-9148-94B4-27FF08E9F7A5}" type="datetime1">
              <a:rPr lang="en-US" smtClean="0"/>
              <a:t>11/14/22</a:t>
            </a:fld>
            <a:endParaRPr lang="en-US"/>
          </a:p>
        </p:txBody>
      </p:sp>
      <p:sp>
        <p:nvSpPr>
          <p:cNvPr id="5" name="Footer Placeholder 4">
            <a:extLst>
              <a:ext uri="{FF2B5EF4-FFF2-40B4-BE49-F238E27FC236}">
                <a16:creationId xmlns:a16="http://schemas.microsoft.com/office/drawing/2014/main" id="{A06532D5-D19D-E740-88ED-9D6892414B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A01631-1564-C7DD-BC1A-55FE1775007D}"/>
              </a:ext>
            </a:extLst>
          </p:cNvPr>
          <p:cNvSpPr>
            <a:spLocks noGrp="1"/>
          </p:cNvSpPr>
          <p:nvPr>
            <p:ph type="sldNum" sz="quarter" idx="12"/>
          </p:nvPr>
        </p:nvSpPr>
        <p:spPr/>
        <p:txBody>
          <a:bodyPr/>
          <a:lstStyle/>
          <a:p>
            <a:fld id="{F78BDCC2-C92E-1149-A6F9-8D1F3585695B}" type="slidenum">
              <a:rPr lang="en-US" smtClean="0"/>
              <a:t>‹#›</a:t>
            </a:fld>
            <a:endParaRPr lang="en-US"/>
          </a:p>
        </p:txBody>
      </p:sp>
    </p:spTree>
    <p:extLst>
      <p:ext uri="{BB962C8B-B14F-4D97-AF65-F5344CB8AC3E}">
        <p14:creationId xmlns:p14="http://schemas.microsoft.com/office/powerpoint/2010/main" val="366992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39165-AC7D-89B7-9EA7-3CFEA7F733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8794AA-6DF4-128C-3E0D-ACDB6B9C6E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3B1C4C-9B6F-7F21-A2D1-170006FA25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444AE4-3E73-152A-83AF-E335A66CF46A}"/>
              </a:ext>
            </a:extLst>
          </p:cNvPr>
          <p:cNvSpPr>
            <a:spLocks noGrp="1"/>
          </p:cNvSpPr>
          <p:nvPr>
            <p:ph type="dt" sz="half" idx="10"/>
          </p:nvPr>
        </p:nvSpPr>
        <p:spPr/>
        <p:txBody>
          <a:bodyPr/>
          <a:lstStyle/>
          <a:p>
            <a:fld id="{4A93968F-23F7-0043-840F-BF244BFA90EB}" type="datetime1">
              <a:rPr lang="en-US" smtClean="0"/>
              <a:t>11/14/22</a:t>
            </a:fld>
            <a:endParaRPr lang="en-US"/>
          </a:p>
        </p:txBody>
      </p:sp>
      <p:sp>
        <p:nvSpPr>
          <p:cNvPr id="6" name="Footer Placeholder 5">
            <a:extLst>
              <a:ext uri="{FF2B5EF4-FFF2-40B4-BE49-F238E27FC236}">
                <a16:creationId xmlns:a16="http://schemas.microsoft.com/office/drawing/2014/main" id="{650845A9-E8C5-E0B2-5494-9913FDD6E3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FAB1B9-43E0-F1BC-BD9B-519440801CDE}"/>
              </a:ext>
            </a:extLst>
          </p:cNvPr>
          <p:cNvSpPr>
            <a:spLocks noGrp="1"/>
          </p:cNvSpPr>
          <p:nvPr>
            <p:ph type="sldNum" sz="quarter" idx="12"/>
          </p:nvPr>
        </p:nvSpPr>
        <p:spPr/>
        <p:txBody>
          <a:bodyPr/>
          <a:lstStyle/>
          <a:p>
            <a:fld id="{F78BDCC2-C92E-1149-A6F9-8D1F3585695B}" type="slidenum">
              <a:rPr lang="en-US" smtClean="0"/>
              <a:t>‹#›</a:t>
            </a:fld>
            <a:endParaRPr lang="en-US"/>
          </a:p>
        </p:txBody>
      </p:sp>
    </p:spTree>
    <p:extLst>
      <p:ext uri="{BB962C8B-B14F-4D97-AF65-F5344CB8AC3E}">
        <p14:creationId xmlns:p14="http://schemas.microsoft.com/office/powerpoint/2010/main" val="1881510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7AC0C-96CB-5DEA-6C6B-13D459C2D7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C2D631-5F73-90BB-C221-E0BA878ADB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973323-803D-17B2-F148-7A26126EEB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D59BEA-0313-8ADC-0C1B-C83A6E53FB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FA82CF-9D79-4269-5966-B30BC9C442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AEE3A3-C79B-8F88-70AB-ED0286D3D50C}"/>
              </a:ext>
            </a:extLst>
          </p:cNvPr>
          <p:cNvSpPr>
            <a:spLocks noGrp="1"/>
          </p:cNvSpPr>
          <p:nvPr>
            <p:ph type="dt" sz="half" idx="10"/>
          </p:nvPr>
        </p:nvSpPr>
        <p:spPr/>
        <p:txBody>
          <a:bodyPr/>
          <a:lstStyle/>
          <a:p>
            <a:fld id="{3871463E-2BA5-0243-8CDD-FC5AD8D8BF10}" type="datetime1">
              <a:rPr lang="en-US" smtClean="0"/>
              <a:t>11/14/22</a:t>
            </a:fld>
            <a:endParaRPr lang="en-US"/>
          </a:p>
        </p:txBody>
      </p:sp>
      <p:sp>
        <p:nvSpPr>
          <p:cNvPr id="8" name="Footer Placeholder 7">
            <a:extLst>
              <a:ext uri="{FF2B5EF4-FFF2-40B4-BE49-F238E27FC236}">
                <a16:creationId xmlns:a16="http://schemas.microsoft.com/office/drawing/2014/main" id="{31A32B25-5D1B-6343-0160-C66079C4A7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6FA4E7-CCC6-B7B1-949F-A8324CF73F48}"/>
              </a:ext>
            </a:extLst>
          </p:cNvPr>
          <p:cNvSpPr>
            <a:spLocks noGrp="1"/>
          </p:cNvSpPr>
          <p:nvPr>
            <p:ph type="sldNum" sz="quarter" idx="12"/>
          </p:nvPr>
        </p:nvSpPr>
        <p:spPr/>
        <p:txBody>
          <a:bodyPr/>
          <a:lstStyle/>
          <a:p>
            <a:fld id="{F78BDCC2-C92E-1149-A6F9-8D1F3585695B}" type="slidenum">
              <a:rPr lang="en-US" smtClean="0"/>
              <a:t>‹#›</a:t>
            </a:fld>
            <a:endParaRPr lang="en-US"/>
          </a:p>
        </p:txBody>
      </p:sp>
    </p:spTree>
    <p:extLst>
      <p:ext uri="{BB962C8B-B14F-4D97-AF65-F5344CB8AC3E}">
        <p14:creationId xmlns:p14="http://schemas.microsoft.com/office/powerpoint/2010/main" val="2936431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ABDDC-59E2-9CA4-A7F9-B37664160D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422269-47DD-56DD-C948-DEC34D09E03B}"/>
              </a:ext>
            </a:extLst>
          </p:cNvPr>
          <p:cNvSpPr>
            <a:spLocks noGrp="1"/>
          </p:cNvSpPr>
          <p:nvPr>
            <p:ph type="dt" sz="half" idx="10"/>
          </p:nvPr>
        </p:nvSpPr>
        <p:spPr/>
        <p:txBody>
          <a:bodyPr/>
          <a:lstStyle/>
          <a:p>
            <a:fld id="{11463D1C-A2BD-4442-BE67-5AC23E1E664C}" type="datetime1">
              <a:rPr lang="en-US" smtClean="0"/>
              <a:t>11/14/22</a:t>
            </a:fld>
            <a:endParaRPr lang="en-US"/>
          </a:p>
        </p:txBody>
      </p:sp>
      <p:sp>
        <p:nvSpPr>
          <p:cNvPr id="4" name="Footer Placeholder 3">
            <a:extLst>
              <a:ext uri="{FF2B5EF4-FFF2-40B4-BE49-F238E27FC236}">
                <a16:creationId xmlns:a16="http://schemas.microsoft.com/office/drawing/2014/main" id="{8DB25C55-39E5-D325-3EAE-9D97C43AC8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E3A764-B693-849D-99A0-2263D50FD2B4}"/>
              </a:ext>
            </a:extLst>
          </p:cNvPr>
          <p:cNvSpPr>
            <a:spLocks noGrp="1"/>
          </p:cNvSpPr>
          <p:nvPr>
            <p:ph type="sldNum" sz="quarter" idx="12"/>
          </p:nvPr>
        </p:nvSpPr>
        <p:spPr/>
        <p:txBody>
          <a:bodyPr/>
          <a:lstStyle/>
          <a:p>
            <a:fld id="{F78BDCC2-C92E-1149-A6F9-8D1F3585695B}" type="slidenum">
              <a:rPr lang="en-US" smtClean="0"/>
              <a:t>‹#›</a:t>
            </a:fld>
            <a:endParaRPr lang="en-US"/>
          </a:p>
        </p:txBody>
      </p:sp>
    </p:spTree>
    <p:extLst>
      <p:ext uri="{BB962C8B-B14F-4D97-AF65-F5344CB8AC3E}">
        <p14:creationId xmlns:p14="http://schemas.microsoft.com/office/powerpoint/2010/main" val="620601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8E20D4-DB5D-E9CD-65B6-58B3BA0F70B1}"/>
              </a:ext>
            </a:extLst>
          </p:cNvPr>
          <p:cNvSpPr>
            <a:spLocks noGrp="1"/>
          </p:cNvSpPr>
          <p:nvPr>
            <p:ph type="dt" sz="half" idx="10"/>
          </p:nvPr>
        </p:nvSpPr>
        <p:spPr/>
        <p:txBody>
          <a:bodyPr/>
          <a:lstStyle/>
          <a:p>
            <a:fld id="{C6227AAA-76E2-FC41-A431-6E2BE17D8784}" type="datetime1">
              <a:rPr lang="en-US" smtClean="0"/>
              <a:t>11/14/22</a:t>
            </a:fld>
            <a:endParaRPr lang="en-US"/>
          </a:p>
        </p:txBody>
      </p:sp>
      <p:sp>
        <p:nvSpPr>
          <p:cNvPr id="3" name="Footer Placeholder 2">
            <a:extLst>
              <a:ext uri="{FF2B5EF4-FFF2-40B4-BE49-F238E27FC236}">
                <a16:creationId xmlns:a16="http://schemas.microsoft.com/office/drawing/2014/main" id="{BC6271EF-C32D-94F9-FDBD-53C97DBB5E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7894A1-0B85-2D29-80A4-F0D5B5BC8E08}"/>
              </a:ext>
            </a:extLst>
          </p:cNvPr>
          <p:cNvSpPr>
            <a:spLocks noGrp="1"/>
          </p:cNvSpPr>
          <p:nvPr>
            <p:ph type="sldNum" sz="quarter" idx="12"/>
          </p:nvPr>
        </p:nvSpPr>
        <p:spPr/>
        <p:txBody>
          <a:bodyPr/>
          <a:lstStyle/>
          <a:p>
            <a:fld id="{F78BDCC2-C92E-1149-A6F9-8D1F3585695B}" type="slidenum">
              <a:rPr lang="en-US" smtClean="0"/>
              <a:t>‹#›</a:t>
            </a:fld>
            <a:endParaRPr lang="en-US"/>
          </a:p>
        </p:txBody>
      </p:sp>
    </p:spTree>
    <p:extLst>
      <p:ext uri="{BB962C8B-B14F-4D97-AF65-F5344CB8AC3E}">
        <p14:creationId xmlns:p14="http://schemas.microsoft.com/office/powerpoint/2010/main" val="3689895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461CA-7DE4-F665-629A-CD8A60BD7E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609E32-1D5D-00F7-F02D-8D81FA7347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380E50-A6FC-5EC2-7386-A361BA8CAF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7DAC42-B19C-FE4F-1247-D6FE5A5B6EF8}"/>
              </a:ext>
            </a:extLst>
          </p:cNvPr>
          <p:cNvSpPr>
            <a:spLocks noGrp="1"/>
          </p:cNvSpPr>
          <p:nvPr>
            <p:ph type="dt" sz="half" idx="10"/>
          </p:nvPr>
        </p:nvSpPr>
        <p:spPr/>
        <p:txBody>
          <a:bodyPr/>
          <a:lstStyle/>
          <a:p>
            <a:fld id="{E11E9DA5-8F64-4E45-8BCC-24519D5BE667}" type="datetime1">
              <a:rPr lang="en-US" smtClean="0"/>
              <a:t>11/14/22</a:t>
            </a:fld>
            <a:endParaRPr lang="en-US"/>
          </a:p>
        </p:txBody>
      </p:sp>
      <p:sp>
        <p:nvSpPr>
          <p:cNvPr id="6" name="Footer Placeholder 5">
            <a:extLst>
              <a:ext uri="{FF2B5EF4-FFF2-40B4-BE49-F238E27FC236}">
                <a16:creationId xmlns:a16="http://schemas.microsoft.com/office/drawing/2014/main" id="{AAD93521-1022-8ADB-B2C6-78917F08CA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FE62AF-84D0-84B8-D54E-C003B357BEFB}"/>
              </a:ext>
            </a:extLst>
          </p:cNvPr>
          <p:cNvSpPr>
            <a:spLocks noGrp="1"/>
          </p:cNvSpPr>
          <p:nvPr>
            <p:ph type="sldNum" sz="quarter" idx="12"/>
          </p:nvPr>
        </p:nvSpPr>
        <p:spPr/>
        <p:txBody>
          <a:bodyPr/>
          <a:lstStyle/>
          <a:p>
            <a:fld id="{F78BDCC2-C92E-1149-A6F9-8D1F3585695B}" type="slidenum">
              <a:rPr lang="en-US" smtClean="0"/>
              <a:t>‹#›</a:t>
            </a:fld>
            <a:endParaRPr lang="en-US"/>
          </a:p>
        </p:txBody>
      </p:sp>
    </p:spTree>
    <p:extLst>
      <p:ext uri="{BB962C8B-B14F-4D97-AF65-F5344CB8AC3E}">
        <p14:creationId xmlns:p14="http://schemas.microsoft.com/office/powerpoint/2010/main" val="2686576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B6CBF-5F7A-A0E0-1804-80A5FFBD5C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671854-2636-F172-0CB8-C9CB6E8ED7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8D988E-E220-CFB7-A10B-DE1BADD673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E05A5D-B74E-ABFA-04BE-C718E03C4065}"/>
              </a:ext>
            </a:extLst>
          </p:cNvPr>
          <p:cNvSpPr>
            <a:spLocks noGrp="1"/>
          </p:cNvSpPr>
          <p:nvPr>
            <p:ph type="dt" sz="half" idx="10"/>
          </p:nvPr>
        </p:nvSpPr>
        <p:spPr/>
        <p:txBody>
          <a:bodyPr/>
          <a:lstStyle/>
          <a:p>
            <a:fld id="{2C21A26D-1BA1-814C-A73A-4F184E16A635}" type="datetime1">
              <a:rPr lang="en-US" smtClean="0"/>
              <a:t>11/14/22</a:t>
            </a:fld>
            <a:endParaRPr lang="en-US"/>
          </a:p>
        </p:txBody>
      </p:sp>
      <p:sp>
        <p:nvSpPr>
          <p:cNvPr id="6" name="Footer Placeholder 5">
            <a:extLst>
              <a:ext uri="{FF2B5EF4-FFF2-40B4-BE49-F238E27FC236}">
                <a16:creationId xmlns:a16="http://schemas.microsoft.com/office/drawing/2014/main" id="{62990A4D-2350-9EC1-E81C-CABCD1FEBE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5D7AA9-1687-DD25-F489-DFEC1C14BFD5}"/>
              </a:ext>
            </a:extLst>
          </p:cNvPr>
          <p:cNvSpPr>
            <a:spLocks noGrp="1"/>
          </p:cNvSpPr>
          <p:nvPr>
            <p:ph type="sldNum" sz="quarter" idx="12"/>
          </p:nvPr>
        </p:nvSpPr>
        <p:spPr/>
        <p:txBody>
          <a:bodyPr/>
          <a:lstStyle/>
          <a:p>
            <a:fld id="{F78BDCC2-C92E-1149-A6F9-8D1F3585695B}" type="slidenum">
              <a:rPr lang="en-US" smtClean="0"/>
              <a:t>‹#›</a:t>
            </a:fld>
            <a:endParaRPr lang="en-US"/>
          </a:p>
        </p:txBody>
      </p:sp>
    </p:spTree>
    <p:extLst>
      <p:ext uri="{BB962C8B-B14F-4D97-AF65-F5344CB8AC3E}">
        <p14:creationId xmlns:p14="http://schemas.microsoft.com/office/powerpoint/2010/main" val="4128557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7AE7C0-B82B-51AE-77DB-97FDB35D28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E12EC0-34F3-D063-F46B-187AD8F7E4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832E07-B91C-E62D-86AB-D66366823F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99F970-978A-3443-A5F4-AF8F30E7E748}" type="datetime1">
              <a:rPr lang="en-US" smtClean="0"/>
              <a:t>11/14/22</a:t>
            </a:fld>
            <a:endParaRPr lang="en-US"/>
          </a:p>
        </p:txBody>
      </p:sp>
      <p:sp>
        <p:nvSpPr>
          <p:cNvPr id="5" name="Footer Placeholder 4">
            <a:extLst>
              <a:ext uri="{FF2B5EF4-FFF2-40B4-BE49-F238E27FC236}">
                <a16:creationId xmlns:a16="http://schemas.microsoft.com/office/drawing/2014/main" id="{9CEA2A9E-0B80-02E5-A7C7-4E6B38E122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A26F9C-510F-C391-640A-3FA049EA29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8BDCC2-C92E-1149-A6F9-8D1F3585695B}" type="slidenum">
              <a:rPr lang="en-US" smtClean="0"/>
              <a:t>‹#›</a:t>
            </a:fld>
            <a:endParaRPr lang="en-US"/>
          </a:p>
        </p:txBody>
      </p:sp>
    </p:spTree>
    <p:extLst>
      <p:ext uri="{BB962C8B-B14F-4D97-AF65-F5344CB8AC3E}">
        <p14:creationId xmlns:p14="http://schemas.microsoft.com/office/powerpoint/2010/main" val="2909825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jpeg"/><Relationship Id="rId7" Type="http://schemas.openxmlformats.org/officeDocument/2006/relationships/customXml" Target="../ink/ink2.xml"/><Relationship Id="rId12" Type="http://schemas.openxmlformats.org/officeDocument/2006/relationships/image" Target="../media/image33.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customXml" Target="../ink/ink1.xml"/><Relationship Id="rId10" Type="http://schemas.openxmlformats.org/officeDocument/2006/relationships/image" Target="../media/image31.png"/><Relationship Id="rId4" Type="http://schemas.openxmlformats.org/officeDocument/2006/relationships/image" Target="../media/image28.jpe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5.png"/><Relationship Id="rId7" Type="http://schemas.openxmlformats.org/officeDocument/2006/relationships/customXml" Target="../ink/ink4.xm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50.png"/><Relationship Id="rId5" Type="http://schemas.openxmlformats.org/officeDocument/2006/relationships/customXml" Target="../ink/ink3.xml"/><Relationship Id="rId10" Type="http://schemas.openxmlformats.org/officeDocument/2006/relationships/image" Target="../media/image58.png"/><Relationship Id="rId4" Type="http://schemas.openxmlformats.org/officeDocument/2006/relationships/image" Target="../media/image51.jpeg"/><Relationship Id="rId9"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customXml" Target="../ink/ink5.xml"/><Relationship Id="rId11" Type="http://schemas.openxmlformats.org/officeDocument/2006/relationships/image" Target="../media/image63.jpeg"/><Relationship Id="rId5" Type="http://schemas.openxmlformats.org/officeDocument/2006/relationships/image" Target="../media/image61.jpeg"/><Relationship Id="rId10" Type="http://schemas.openxmlformats.org/officeDocument/2006/relationships/image" Target="../media/image62.jpeg"/><Relationship Id="rId4" Type="http://schemas.openxmlformats.org/officeDocument/2006/relationships/image" Target="../media/image60.jpeg"/><Relationship Id="rId9" Type="http://schemas.openxmlformats.org/officeDocument/2006/relationships/image" Target="../media/image64.png"/></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customXml" Target="../ink/ink8.xml"/><Relationship Id="rId5" Type="http://schemas.openxmlformats.org/officeDocument/2006/relationships/image" Target="../media/image75.png"/><Relationship Id="rId4" Type="http://schemas.openxmlformats.org/officeDocument/2006/relationships/customXml" Target="../ink/ink7.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6.pn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customXml" Target="../ink/ink10.xml"/><Relationship Id="rId5" Type="http://schemas.openxmlformats.org/officeDocument/2006/relationships/image" Target="../media/image75.png"/><Relationship Id="rId4" Type="http://schemas.openxmlformats.org/officeDocument/2006/relationships/customXml" Target="../ink/ink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AAF3E-E300-7197-9BC4-306F715D85CA}"/>
              </a:ext>
            </a:extLst>
          </p:cNvPr>
          <p:cNvSpPr>
            <a:spLocks noGrp="1"/>
          </p:cNvSpPr>
          <p:nvPr>
            <p:ph type="ctrTitle"/>
          </p:nvPr>
        </p:nvSpPr>
        <p:spPr/>
        <p:txBody>
          <a:bodyPr>
            <a:normAutofit fontScale="90000"/>
          </a:bodyPr>
          <a:lstStyle/>
          <a:p>
            <a:r>
              <a:rPr lang="en-US" dirty="0"/>
              <a:t>Machine Learning to the Rescue</a:t>
            </a:r>
            <a:br>
              <a:rPr lang="en-US" dirty="0"/>
            </a:br>
            <a:r>
              <a:rPr lang="en-US" dirty="0"/>
              <a:t>Risks and Opportunities</a:t>
            </a:r>
          </a:p>
        </p:txBody>
      </p:sp>
      <p:sp>
        <p:nvSpPr>
          <p:cNvPr id="3" name="Subtitle 2">
            <a:extLst>
              <a:ext uri="{FF2B5EF4-FFF2-40B4-BE49-F238E27FC236}">
                <a16:creationId xmlns:a16="http://schemas.microsoft.com/office/drawing/2014/main" id="{48AED3E8-FAA0-5EC5-CDDE-2DC9BB665E94}"/>
              </a:ext>
            </a:extLst>
          </p:cNvPr>
          <p:cNvSpPr>
            <a:spLocks noGrp="1"/>
          </p:cNvSpPr>
          <p:nvPr>
            <p:ph type="subTitle" idx="1"/>
          </p:nvPr>
        </p:nvSpPr>
        <p:spPr>
          <a:xfrm>
            <a:off x="1524000" y="3893586"/>
            <a:ext cx="9144000" cy="1655762"/>
          </a:xfrm>
        </p:spPr>
        <p:txBody>
          <a:bodyPr/>
          <a:lstStyle/>
          <a:p>
            <a:r>
              <a:rPr lang="en-US" dirty="0"/>
              <a:t>Florian </a:t>
            </a:r>
            <a:r>
              <a:rPr lang="en-US" dirty="0" err="1"/>
              <a:t>Tramèr</a:t>
            </a:r>
            <a:br>
              <a:rPr lang="en-US" dirty="0"/>
            </a:br>
            <a:r>
              <a:rPr lang="en-US" dirty="0"/>
              <a:t>ETH Zürich</a:t>
            </a:r>
          </a:p>
        </p:txBody>
      </p:sp>
    </p:spTree>
    <p:extLst>
      <p:ext uri="{BB962C8B-B14F-4D97-AF65-F5344CB8AC3E}">
        <p14:creationId xmlns:p14="http://schemas.microsoft.com/office/powerpoint/2010/main" val="1221134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People of Systems &amp; Architecture: James Mickens | SIGARCH">
            <a:extLst>
              <a:ext uri="{FF2B5EF4-FFF2-40B4-BE49-F238E27FC236}">
                <a16:creationId xmlns:a16="http://schemas.microsoft.com/office/drawing/2014/main" id="{495B2BF0-6B0B-A4BE-FB90-4D03089F6C2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63555" y="-1"/>
            <a:ext cx="10972802" cy="685800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FB2C9A7-8A5D-20B6-7960-91AE13E40F74}"/>
              </a:ext>
            </a:extLst>
          </p:cNvPr>
          <p:cNvSpPr/>
          <p:nvPr/>
        </p:nvSpPr>
        <p:spPr>
          <a:xfrm>
            <a:off x="8209722" y="0"/>
            <a:ext cx="3982277" cy="6858000"/>
          </a:xfrm>
          <a:prstGeom prst="rect">
            <a:avLst/>
          </a:prstGeom>
          <a:gradFill flip="none" rotWithShape="1">
            <a:gsLst>
              <a:gs pos="0">
                <a:srgbClr val="101010"/>
              </a:gs>
              <a:gs pos="39000">
                <a:srgbClr val="111111"/>
              </a:gs>
              <a:gs pos="65000">
                <a:srgbClr val="101010"/>
              </a:gs>
              <a:gs pos="100000">
                <a:srgbClr val="121212"/>
              </a:gs>
            </a:gsLst>
            <a:lin ang="162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lIns="182880" tIns="182880" rIns="182880" bIns="182880" rtlCol="0" anchor="t"/>
          <a:lstStyle/>
          <a:p>
            <a:r>
              <a:rPr lang="en-US" sz="4000" b="0" i="0" dirty="0">
                <a:solidFill>
                  <a:schemeClr val="bg1"/>
                </a:solidFill>
                <a:effectLst/>
                <a:latin typeface="Garamond" panose="02020404030301010803" pitchFamily="18" charset="0"/>
              </a:rPr>
              <a:t>“the Internet is a </a:t>
            </a:r>
            <a:br>
              <a:rPr lang="en-US" sz="4000" b="0" i="0" dirty="0">
                <a:solidFill>
                  <a:schemeClr val="bg1"/>
                </a:solidFill>
                <a:effectLst/>
                <a:latin typeface="Garamond" panose="02020404030301010803" pitchFamily="18" charset="0"/>
              </a:rPr>
            </a:br>
            <a:r>
              <a:rPr lang="en-US" sz="4000" b="1" i="0" dirty="0">
                <a:solidFill>
                  <a:schemeClr val="bg1"/>
                </a:solidFill>
                <a:effectLst/>
                <a:latin typeface="Garamond" panose="02020404030301010803" pitchFamily="18" charset="0"/>
              </a:rPr>
              <a:t>cauldron of evil</a:t>
            </a:r>
            <a:r>
              <a:rPr lang="en-US" sz="4000" b="0" i="0" dirty="0">
                <a:solidFill>
                  <a:schemeClr val="bg1"/>
                </a:solidFill>
                <a:effectLst/>
                <a:latin typeface="Garamond" panose="02020404030301010803" pitchFamily="18" charset="0"/>
              </a:rPr>
              <a:t>.</a:t>
            </a:r>
          </a:p>
          <a:p>
            <a:endParaRPr lang="en-US" sz="2000" dirty="0">
              <a:solidFill>
                <a:schemeClr val="bg1"/>
              </a:solidFill>
              <a:latin typeface="Garamond" panose="02020404030301010803" pitchFamily="18" charset="0"/>
            </a:endParaRPr>
          </a:p>
          <a:p>
            <a:pPr algn="r"/>
            <a:r>
              <a:rPr lang="en-US" sz="4000" dirty="0">
                <a:solidFill>
                  <a:schemeClr val="bg1"/>
                </a:solidFill>
                <a:latin typeface="Garamond" panose="02020404030301010803" pitchFamily="18" charset="0"/>
              </a:rPr>
              <a:t>A</a:t>
            </a:r>
            <a:r>
              <a:rPr lang="en-US" sz="4000" b="0" i="0" dirty="0">
                <a:solidFill>
                  <a:schemeClr val="bg1"/>
                </a:solidFill>
                <a:effectLst/>
                <a:latin typeface="Garamond" panose="02020404030301010803" pitchFamily="18" charset="0"/>
              </a:rPr>
              <a:t>nd if you don't fully understand how machine learning works, why would you connect the two?”</a:t>
            </a:r>
            <a:endParaRPr lang="en-US" sz="4000" dirty="0">
              <a:solidFill>
                <a:schemeClr val="bg1"/>
              </a:solidFill>
              <a:latin typeface="Garamond" panose="02020404030301010803" pitchFamily="18" charset="0"/>
            </a:endParaRPr>
          </a:p>
          <a:p>
            <a:endParaRPr lang="en-US" sz="4000" dirty="0">
              <a:solidFill>
                <a:schemeClr val="bg1"/>
              </a:solidFill>
              <a:latin typeface="Garamond" panose="02020404030301010803" pitchFamily="18" charset="0"/>
            </a:endParaRPr>
          </a:p>
          <a:p>
            <a:r>
              <a:rPr lang="en-US" sz="4000" dirty="0">
                <a:solidFill>
                  <a:schemeClr val="bg1"/>
                </a:solidFill>
                <a:latin typeface="Garamond" panose="02020404030301010803" pitchFamily="18" charset="0"/>
              </a:rPr>
              <a:t>James Mickens</a:t>
            </a:r>
          </a:p>
          <a:p>
            <a:pPr algn="r"/>
            <a:endParaRPr lang="en-US" sz="4000" dirty="0">
              <a:solidFill>
                <a:schemeClr val="bg1"/>
              </a:solidFill>
              <a:latin typeface="Garamond" panose="02020404030301010803" pitchFamily="18" charset="0"/>
            </a:endParaRPr>
          </a:p>
        </p:txBody>
      </p:sp>
    </p:spTree>
    <p:extLst>
      <p:ext uri="{BB962C8B-B14F-4D97-AF65-F5344CB8AC3E}">
        <p14:creationId xmlns:p14="http://schemas.microsoft.com/office/powerpoint/2010/main" val="514507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oundation Models. In August 2021 Stanford announced… | by Grigory Sapunov  | Intento">
            <a:extLst>
              <a:ext uri="{FF2B5EF4-FFF2-40B4-BE49-F238E27FC236}">
                <a16:creationId xmlns:a16="http://schemas.microsoft.com/office/drawing/2014/main" id="{306F6C0C-25E1-E731-3B48-979046527C1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608211" y="1606563"/>
            <a:ext cx="6975578" cy="48445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BE34006-55EE-6E1B-777A-10D1CAA76A24}"/>
              </a:ext>
            </a:extLst>
          </p:cNvPr>
          <p:cNvSpPr>
            <a:spLocks noGrp="1"/>
          </p:cNvSpPr>
          <p:nvPr>
            <p:ph type="sldNum" sz="quarter" idx="12"/>
          </p:nvPr>
        </p:nvSpPr>
        <p:spPr/>
        <p:txBody>
          <a:bodyPr/>
          <a:lstStyle/>
          <a:p>
            <a:fld id="{F78BDCC2-C92E-1149-A6F9-8D1F3585695B}" type="slidenum">
              <a:rPr lang="en-US" smtClean="0"/>
              <a:t>11</a:t>
            </a:fld>
            <a:endParaRPr lang="en-US"/>
          </a:p>
        </p:txBody>
      </p:sp>
      <p:pic>
        <p:nvPicPr>
          <p:cNvPr id="10242" name="Picture 2" descr="Fire on GIFs - 120 Animated Flame Images for Free!">
            <a:extLst>
              <a:ext uri="{FF2B5EF4-FFF2-40B4-BE49-F238E27FC236}">
                <a16:creationId xmlns:a16="http://schemas.microsoft.com/office/drawing/2014/main" id="{8B9D8171-8AB6-6356-D46A-B5E9C0C99B8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36215" y="3737429"/>
            <a:ext cx="1201346" cy="18020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ire on GIFs - 120 Animated Flame Images for Free!">
            <a:extLst>
              <a:ext uri="{FF2B5EF4-FFF2-40B4-BE49-F238E27FC236}">
                <a16:creationId xmlns:a16="http://schemas.microsoft.com/office/drawing/2014/main" id="{36DA4AF3-FB83-DE37-BC11-4F2DDD33560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06899" y="3127828"/>
            <a:ext cx="1201346" cy="180201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ire on GIFs - 120 Animated Flame Images for Free!">
            <a:extLst>
              <a:ext uri="{FF2B5EF4-FFF2-40B4-BE49-F238E27FC236}">
                <a16:creationId xmlns:a16="http://schemas.microsoft.com/office/drawing/2014/main" id="{8FE4B32C-22C4-7CF9-EE0B-FA4EC085E07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20211" y="2226818"/>
            <a:ext cx="1201346" cy="1802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571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CBD13-F1EB-D11D-7414-7EDF52AAC6B3}"/>
              </a:ext>
            </a:extLst>
          </p:cNvPr>
          <p:cNvSpPr>
            <a:spLocks noGrp="1"/>
          </p:cNvSpPr>
          <p:nvPr>
            <p:ph type="title"/>
          </p:nvPr>
        </p:nvSpPr>
        <p:spPr/>
        <p:txBody>
          <a:bodyPr/>
          <a:lstStyle/>
          <a:p>
            <a:r>
              <a:rPr lang="en-US" dirty="0"/>
              <a:t>Foundation models are single-points of failure</a:t>
            </a:r>
          </a:p>
        </p:txBody>
      </p:sp>
      <p:sp>
        <p:nvSpPr>
          <p:cNvPr id="4" name="Slide Number Placeholder 3">
            <a:extLst>
              <a:ext uri="{FF2B5EF4-FFF2-40B4-BE49-F238E27FC236}">
                <a16:creationId xmlns:a16="http://schemas.microsoft.com/office/drawing/2014/main" id="{4BE34006-55EE-6E1B-777A-10D1CAA76A24}"/>
              </a:ext>
            </a:extLst>
          </p:cNvPr>
          <p:cNvSpPr>
            <a:spLocks noGrp="1"/>
          </p:cNvSpPr>
          <p:nvPr>
            <p:ph type="sldNum" sz="quarter" idx="12"/>
          </p:nvPr>
        </p:nvSpPr>
        <p:spPr/>
        <p:txBody>
          <a:bodyPr/>
          <a:lstStyle/>
          <a:p>
            <a:fld id="{F78BDCC2-C92E-1149-A6F9-8D1F3585695B}" type="slidenum">
              <a:rPr lang="en-US" smtClean="0"/>
              <a:t>12</a:t>
            </a:fld>
            <a:endParaRPr lang="en-US"/>
          </a:p>
        </p:txBody>
      </p:sp>
      <p:pic>
        <p:nvPicPr>
          <p:cNvPr id="5122" name="Picture 2" descr="Dealing with Single Points of Failure | Armament Disaster Prevention &amp;  Recovery">
            <a:extLst>
              <a:ext uri="{FF2B5EF4-FFF2-40B4-BE49-F238E27FC236}">
                <a16:creationId xmlns:a16="http://schemas.microsoft.com/office/drawing/2014/main" id="{6228D7EF-BF02-2F2B-1943-F340837202B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95256" y="1880395"/>
            <a:ext cx="6336044" cy="3766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310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Instructor Notes 2: Exploratory Data Analysis I">
            <a:extLst>
              <a:ext uri="{FF2B5EF4-FFF2-40B4-BE49-F238E27FC236}">
                <a16:creationId xmlns:a16="http://schemas.microsoft.com/office/drawing/2014/main" id="{31D73467-BD82-52B4-D49E-FC8B96A1D09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17950" y="19961"/>
            <a:ext cx="43561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oundation Models. In August 2021 Stanford announced… | by Grigory Sapunov  | Intento">
            <a:extLst>
              <a:ext uri="{FF2B5EF4-FFF2-40B4-BE49-F238E27FC236}">
                <a16:creationId xmlns:a16="http://schemas.microsoft.com/office/drawing/2014/main" id="{306F6C0C-25E1-E731-3B48-979046527C1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08211" y="1606563"/>
            <a:ext cx="6975578" cy="48445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BE34006-55EE-6E1B-777A-10D1CAA76A24}"/>
              </a:ext>
            </a:extLst>
          </p:cNvPr>
          <p:cNvSpPr>
            <a:spLocks noGrp="1"/>
          </p:cNvSpPr>
          <p:nvPr>
            <p:ph type="sldNum" sz="quarter" idx="12"/>
          </p:nvPr>
        </p:nvSpPr>
        <p:spPr/>
        <p:txBody>
          <a:bodyPr/>
          <a:lstStyle/>
          <a:p>
            <a:fld id="{F78BDCC2-C92E-1149-A6F9-8D1F3585695B}" type="slidenum">
              <a:rPr lang="en-US" smtClean="0"/>
              <a:t>13</a:t>
            </a:fld>
            <a:endParaRPr lang="en-US"/>
          </a:p>
        </p:txBody>
      </p:sp>
      <p:pic>
        <p:nvPicPr>
          <p:cNvPr id="7" name="Picture 2" descr="Fire on GIFs - 120 Animated Flame Images for Free!">
            <a:extLst>
              <a:ext uri="{FF2B5EF4-FFF2-40B4-BE49-F238E27FC236}">
                <a16:creationId xmlns:a16="http://schemas.microsoft.com/office/drawing/2014/main" id="{1201716B-41FB-9DB4-88CA-0549A895A1E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18350" y="1462781"/>
            <a:ext cx="1201346" cy="18020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ire on GIFs - 120 Animated Flame Images for Free!">
            <a:extLst>
              <a:ext uri="{FF2B5EF4-FFF2-40B4-BE49-F238E27FC236}">
                <a16:creationId xmlns:a16="http://schemas.microsoft.com/office/drawing/2014/main" id="{666BD243-F1A4-3EAD-CE93-50FBD079F6E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19023" y="1983686"/>
            <a:ext cx="1201346" cy="18020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ire on GIFs - 120 Animated Flame Images for Free!">
            <a:extLst>
              <a:ext uri="{FF2B5EF4-FFF2-40B4-BE49-F238E27FC236}">
                <a16:creationId xmlns:a16="http://schemas.microsoft.com/office/drawing/2014/main" id="{36DA4AF3-FB83-DE37-BC11-4F2DDD33560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18350" y="3012907"/>
            <a:ext cx="1201346" cy="18020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ire on GIFs - 120 Animated Flame Images for Free!">
            <a:extLst>
              <a:ext uri="{FF2B5EF4-FFF2-40B4-BE49-F238E27FC236}">
                <a16:creationId xmlns:a16="http://schemas.microsoft.com/office/drawing/2014/main" id="{27704393-B837-44C9-FB2E-21CD7D73C58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51571" y="3606809"/>
            <a:ext cx="1201346" cy="18020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ire on GIFs - 120 Animated Flame Images for Free!">
            <a:extLst>
              <a:ext uri="{FF2B5EF4-FFF2-40B4-BE49-F238E27FC236}">
                <a16:creationId xmlns:a16="http://schemas.microsoft.com/office/drawing/2014/main" id="{1DC3BEC6-BCA3-3592-8033-9B43856E205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09254" y="4500399"/>
            <a:ext cx="1201346" cy="18020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ire on GIFs - 120 Animated Flame Images for Free!">
            <a:extLst>
              <a:ext uri="{FF2B5EF4-FFF2-40B4-BE49-F238E27FC236}">
                <a16:creationId xmlns:a16="http://schemas.microsoft.com/office/drawing/2014/main" id="{5FDCBC68-CB8B-6375-5EBF-BDC67CA86BB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93888" y="2939506"/>
            <a:ext cx="1201346" cy="18020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Fire on GIFs - 120 Animated Flame Images for Free!">
            <a:extLst>
              <a:ext uri="{FF2B5EF4-FFF2-40B4-BE49-F238E27FC236}">
                <a16:creationId xmlns:a16="http://schemas.microsoft.com/office/drawing/2014/main" id="{50368144-29E1-1BEB-38CA-97115D2876B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06899" y="3127828"/>
            <a:ext cx="1201346" cy="1802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015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8" name="Picture 8" descr="10,485 Toxic Logo Illustrations &amp; Clip Art - iStock">
            <a:extLst>
              <a:ext uri="{FF2B5EF4-FFF2-40B4-BE49-F238E27FC236}">
                <a16:creationId xmlns:a16="http://schemas.microsoft.com/office/drawing/2014/main" id="{8796B515-61FD-E5DC-7D22-84E28B8D846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27752" y="1941258"/>
            <a:ext cx="3164457" cy="31644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D264ECB-C8CD-C924-74D7-C39E0209B9E6}"/>
              </a:ext>
            </a:extLst>
          </p:cNvPr>
          <p:cNvSpPr>
            <a:spLocks noGrp="1"/>
          </p:cNvSpPr>
          <p:nvPr>
            <p:ph type="title"/>
          </p:nvPr>
        </p:nvSpPr>
        <p:spPr/>
        <p:txBody>
          <a:bodyPr/>
          <a:lstStyle/>
          <a:p>
            <a:r>
              <a:rPr lang="en-US" dirty="0"/>
              <a:t>Biases, toxicity, trolls, etc...</a:t>
            </a:r>
          </a:p>
        </p:txBody>
      </p:sp>
      <p:sp>
        <p:nvSpPr>
          <p:cNvPr id="4" name="Slide Number Placeholder 3">
            <a:extLst>
              <a:ext uri="{FF2B5EF4-FFF2-40B4-BE49-F238E27FC236}">
                <a16:creationId xmlns:a16="http://schemas.microsoft.com/office/drawing/2014/main" id="{4433D53B-3456-02B7-3967-497A28EEF014}"/>
              </a:ext>
            </a:extLst>
          </p:cNvPr>
          <p:cNvSpPr>
            <a:spLocks noGrp="1"/>
          </p:cNvSpPr>
          <p:nvPr>
            <p:ph type="sldNum" sz="quarter" idx="12"/>
          </p:nvPr>
        </p:nvSpPr>
        <p:spPr/>
        <p:txBody>
          <a:bodyPr/>
          <a:lstStyle/>
          <a:p>
            <a:fld id="{F78BDCC2-C92E-1149-A6F9-8D1F3585695B}" type="slidenum">
              <a:rPr lang="en-US" smtClean="0"/>
              <a:t>14</a:t>
            </a:fld>
            <a:endParaRPr lang="en-US"/>
          </a:p>
        </p:txBody>
      </p:sp>
      <p:pic>
        <p:nvPicPr>
          <p:cNvPr id="30724" name="Picture 4" descr="Twitter taught Microsoft's AI chatbot to be a racist asshole in less than a  day - The Verge">
            <a:extLst>
              <a:ext uri="{FF2B5EF4-FFF2-40B4-BE49-F238E27FC236}">
                <a16:creationId xmlns:a16="http://schemas.microsoft.com/office/drawing/2014/main" id="{2FB6F8DD-AE3C-13F5-0DBB-026341E35E7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36854" y="2833470"/>
            <a:ext cx="3383478" cy="1592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26" name="Picture 6" descr="Twitter taught Microsoft's AI chatbot to be a racist asshole in less than a  day - The Verge">
            <a:extLst>
              <a:ext uri="{FF2B5EF4-FFF2-40B4-BE49-F238E27FC236}">
                <a16:creationId xmlns:a16="http://schemas.microsoft.com/office/drawing/2014/main" id="{603F2D6E-C7E5-B11F-71F2-39DA40E1A16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63972" y="917559"/>
            <a:ext cx="3356360" cy="18832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21880C13-6BCB-4385-1844-DE06B0E0FC67}"/>
                  </a:ext>
                </a:extLst>
              </p14:cNvPr>
              <p14:cNvContentPartPr/>
              <p14:nvPr/>
            </p14:nvContentPartPr>
            <p14:xfrm>
              <a:off x="8525710" y="2525841"/>
              <a:ext cx="1154520" cy="19440"/>
            </p14:xfrm>
          </p:contentPart>
        </mc:Choice>
        <mc:Fallback xmlns="">
          <p:pic>
            <p:nvPicPr>
              <p:cNvPr id="13" name="Ink 12">
                <a:extLst>
                  <a:ext uri="{FF2B5EF4-FFF2-40B4-BE49-F238E27FC236}">
                    <a16:creationId xmlns:a16="http://schemas.microsoft.com/office/drawing/2014/main" id="{21880C13-6BCB-4385-1844-DE06B0E0FC67}"/>
                  </a:ext>
                </a:extLst>
              </p:cNvPr>
              <p:cNvPicPr/>
              <p:nvPr/>
            </p:nvPicPr>
            <p:blipFill>
              <a:blip r:embed="rId6"/>
              <a:stretch>
                <a:fillRect/>
              </a:stretch>
            </p:blipFill>
            <p:spPr>
              <a:xfrm>
                <a:off x="8471710" y="2418201"/>
                <a:ext cx="126216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C83AAC05-4F82-FCF7-6C11-FC5B3557D10F}"/>
                  </a:ext>
                </a:extLst>
              </p14:cNvPr>
              <p14:cNvContentPartPr/>
              <p14:nvPr/>
            </p14:nvContentPartPr>
            <p14:xfrm>
              <a:off x="8525710" y="4209881"/>
              <a:ext cx="1082880" cy="29520"/>
            </p14:xfrm>
          </p:contentPart>
        </mc:Choice>
        <mc:Fallback xmlns="">
          <p:pic>
            <p:nvPicPr>
              <p:cNvPr id="14" name="Ink 13">
                <a:extLst>
                  <a:ext uri="{FF2B5EF4-FFF2-40B4-BE49-F238E27FC236}">
                    <a16:creationId xmlns:a16="http://schemas.microsoft.com/office/drawing/2014/main" id="{C83AAC05-4F82-FCF7-6C11-FC5B3557D10F}"/>
                  </a:ext>
                </a:extLst>
              </p:cNvPr>
              <p:cNvPicPr/>
              <p:nvPr/>
            </p:nvPicPr>
            <p:blipFill>
              <a:blip r:embed="rId8"/>
              <a:stretch>
                <a:fillRect/>
              </a:stretch>
            </p:blipFill>
            <p:spPr>
              <a:xfrm>
                <a:off x="8472070" y="4102241"/>
                <a:ext cx="1190520" cy="245160"/>
              </a:xfrm>
              <a:prstGeom prst="rect">
                <a:avLst/>
              </a:prstGeom>
            </p:spPr>
          </p:pic>
        </mc:Fallback>
      </mc:AlternateContent>
      <p:pic>
        <p:nvPicPr>
          <p:cNvPr id="15" name="Picture 14">
            <a:extLst>
              <a:ext uri="{FF2B5EF4-FFF2-40B4-BE49-F238E27FC236}">
                <a16:creationId xmlns:a16="http://schemas.microsoft.com/office/drawing/2014/main" id="{FB759504-04E5-3CFF-1AEC-DC72F7D9B3C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95631" y="4860250"/>
            <a:ext cx="5263272" cy="1250981"/>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978DCE6B-E7B9-63DF-0067-DCC35E39482F}"/>
              </a:ext>
            </a:extLst>
          </p:cNvPr>
          <p:cNvSpPr txBox="1"/>
          <p:nvPr/>
        </p:nvSpPr>
        <p:spPr>
          <a:xfrm>
            <a:off x="3674632" y="6173961"/>
            <a:ext cx="8576953" cy="338554"/>
          </a:xfrm>
          <a:prstGeom prst="rect">
            <a:avLst/>
          </a:prstGeom>
          <a:noFill/>
        </p:spPr>
        <p:txBody>
          <a:bodyPr wrap="square">
            <a:spAutoFit/>
          </a:bodyPr>
          <a:lstStyle/>
          <a:p>
            <a:r>
              <a:rPr lang="en-US" sz="1600" i="1" dirty="0"/>
              <a:t>https://</a:t>
            </a:r>
            <a:r>
              <a:rPr lang="en-US" sz="1600" i="1" dirty="0" err="1"/>
              <a:t>medium.com</a:t>
            </a:r>
            <a:r>
              <a:rPr lang="en-US" sz="1600" i="1" dirty="0"/>
              <a:t>/</a:t>
            </a:r>
            <a:r>
              <a:rPr lang="en-US" sz="1600" i="1" dirty="0" err="1"/>
              <a:t>madebymckinney</a:t>
            </a:r>
            <a:r>
              <a:rPr lang="en-US" sz="1600" i="1" dirty="0"/>
              <a:t>/the-gender-bias-inside-gpt-3-748404a3a96c</a:t>
            </a:r>
          </a:p>
        </p:txBody>
      </p:sp>
      <p:pic>
        <p:nvPicPr>
          <p:cNvPr id="18" name="Picture 17">
            <a:extLst>
              <a:ext uri="{FF2B5EF4-FFF2-40B4-BE49-F238E27FC236}">
                <a16:creationId xmlns:a16="http://schemas.microsoft.com/office/drawing/2014/main" id="{453B5308-D91E-FB4C-B65A-9D40E235FF9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71668" y="2976148"/>
            <a:ext cx="3383478" cy="2644346"/>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B99F70F8-4E1C-15BB-D6F3-64B73AE75B8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959347" y="1689522"/>
            <a:ext cx="4373106" cy="718364"/>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534CE59C-BB67-5A5F-ACA9-E73FEFC55DB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607330" y="2418352"/>
            <a:ext cx="5077140" cy="2538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7125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THE FLOODGATES ARE OPEN': The US government is set to begin an  unprecedented borrowing binge | Business Insider India">
            <a:extLst>
              <a:ext uri="{FF2B5EF4-FFF2-40B4-BE49-F238E27FC236}">
                <a16:creationId xmlns:a16="http://schemas.microsoft.com/office/drawing/2014/main" id="{C4362CFB-6B16-E143-10CD-1551875D8DD8}"/>
              </a:ext>
            </a:extLst>
          </p:cNvPr>
          <p:cNvPicPr>
            <a:picLocks noChangeAspect="1" noChangeArrowheads="1"/>
          </p:cNvPicPr>
          <p:nvPr/>
        </p:nvPicPr>
        <p:blipFill>
          <a:blip r:embed="rId2">
            <a:alphaModFix amt="35000"/>
            <a:extLst>
              <a:ext uri="{28A0092B-C50C-407E-A947-70E740481C1C}">
                <a14:useLocalDpi xmlns:a14="http://schemas.microsoft.com/office/drawing/2010/main"/>
              </a:ext>
            </a:extLst>
          </a:blip>
          <a:srcRect/>
          <a:stretch>
            <a:fillRect/>
          </a:stretch>
        </p:blipFill>
        <p:spPr bwMode="auto">
          <a:xfrm>
            <a:off x="-134829" y="-2425834"/>
            <a:ext cx="12461657" cy="93462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5477BAF-5125-0658-9513-48EF5FE4F6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6133" y="4827969"/>
            <a:ext cx="5731866" cy="1686159"/>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C036486F-2514-5804-C348-BDCC0FDA40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87149" y="462042"/>
            <a:ext cx="6975764" cy="1647206"/>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DAB03735-7430-8085-2300-CB833332A8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1401" y="2247287"/>
            <a:ext cx="5235792" cy="23634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0605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People of Systems &amp; Architecture: James Mickens | SIGARCH">
            <a:extLst>
              <a:ext uri="{FF2B5EF4-FFF2-40B4-BE49-F238E27FC236}">
                <a16:creationId xmlns:a16="http://schemas.microsoft.com/office/drawing/2014/main" id="{495B2BF0-6B0B-A4BE-FB90-4D03089F6C2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63555" y="-1"/>
            <a:ext cx="10972802" cy="685800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2FE4096-A649-ACCA-F348-D41548125786}"/>
              </a:ext>
            </a:extLst>
          </p:cNvPr>
          <p:cNvSpPr/>
          <p:nvPr/>
        </p:nvSpPr>
        <p:spPr>
          <a:xfrm>
            <a:off x="8209722" y="0"/>
            <a:ext cx="3982277" cy="6858000"/>
          </a:xfrm>
          <a:prstGeom prst="rect">
            <a:avLst/>
          </a:prstGeom>
          <a:gradFill flip="none" rotWithShape="1">
            <a:gsLst>
              <a:gs pos="0">
                <a:srgbClr val="101010"/>
              </a:gs>
              <a:gs pos="39000">
                <a:srgbClr val="111111"/>
              </a:gs>
              <a:gs pos="65000">
                <a:srgbClr val="101010"/>
              </a:gs>
              <a:gs pos="100000">
                <a:srgbClr val="121212"/>
              </a:gs>
            </a:gsLst>
            <a:lin ang="162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lIns="182880" tIns="182880" rIns="182880" bIns="182880" rtlCol="0" anchor="t"/>
          <a:lstStyle/>
          <a:p>
            <a:r>
              <a:rPr lang="en-US" sz="4000" b="0" i="0" dirty="0">
                <a:solidFill>
                  <a:schemeClr val="bg1"/>
                </a:solidFill>
                <a:effectLst/>
                <a:latin typeface="Garamond" panose="02020404030301010803" pitchFamily="18" charset="0"/>
              </a:rPr>
              <a:t>“the Internet is a </a:t>
            </a:r>
            <a:br>
              <a:rPr lang="en-US" sz="4000" b="0" i="0" dirty="0">
                <a:solidFill>
                  <a:schemeClr val="bg1"/>
                </a:solidFill>
                <a:effectLst/>
                <a:latin typeface="Garamond" panose="02020404030301010803" pitchFamily="18" charset="0"/>
              </a:rPr>
            </a:br>
            <a:r>
              <a:rPr lang="en-US" sz="4000" b="1" i="0" dirty="0">
                <a:solidFill>
                  <a:schemeClr val="bg1"/>
                </a:solidFill>
                <a:effectLst/>
                <a:latin typeface="Garamond" panose="02020404030301010803" pitchFamily="18" charset="0"/>
              </a:rPr>
              <a:t>cauldron of evil</a:t>
            </a:r>
            <a:r>
              <a:rPr lang="en-US" sz="4000" b="0" i="0" dirty="0">
                <a:solidFill>
                  <a:schemeClr val="bg1"/>
                </a:solidFill>
                <a:effectLst/>
                <a:latin typeface="Garamond" panose="02020404030301010803" pitchFamily="18" charset="0"/>
              </a:rPr>
              <a:t>.</a:t>
            </a:r>
          </a:p>
          <a:p>
            <a:endParaRPr lang="en-US" sz="2000" dirty="0">
              <a:solidFill>
                <a:schemeClr val="bg1"/>
              </a:solidFill>
              <a:latin typeface="Garamond" panose="02020404030301010803" pitchFamily="18" charset="0"/>
            </a:endParaRPr>
          </a:p>
          <a:p>
            <a:pPr algn="r"/>
            <a:r>
              <a:rPr lang="en-US" sz="4000" dirty="0">
                <a:solidFill>
                  <a:schemeClr val="bg1"/>
                </a:solidFill>
                <a:latin typeface="Garamond" panose="02020404030301010803" pitchFamily="18" charset="0"/>
              </a:rPr>
              <a:t>A</a:t>
            </a:r>
            <a:r>
              <a:rPr lang="en-US" sz="4000" b="0" i="0" dirty="0">
                <a:solidFill>
                  <a:schemeClr val="bg1"/>
                </a:solidFill>
                <a:effectLst/>
                <a:latin typeface="Garamond" panose="02020404030301010803" pitchFamily="18" charset="0"/>
              </a:rPr>
              <a:t>nd if you don't fully understand how machine learning works, why would you connect the two?”</a:t>
            </a:r>
            <a:endParaRPr lang="en-US" sz="4000" dirty="0">
              <a:solidFill>
                <a:schemeClr val="bg1"/>
              </a:solidFill>
              <a:latin typeface="Garamond" panose="02020404030301010803" pitchFamily="18" charset="0"/>
            </a:endParaRPr>
          </a:p>
          <a:p>
            <a:endParaRPr lang="en-US" sz="4000" dirty="0">
              <a:solidFill>
                <a:schemeClr val="bg1"/>
              </a:solidFill>
              <a:latin typeface="Garamond" panose="02020404030301010803" pitchFamily="18" charset="0"/>
            </a:endParaRPr>
          </a:p>
          <a:p>
            <a:r>
              <a:rPr lang="en-US" sz="4000" dirty="0">
                <a:solidFill>
                  <a:schemeClr val="bg1"/>
                </a:solidFill>
                <a:latin typeface="Garamond" panose="02020404030301010803" pitchFamily="18" charset="0"/>
              </a:rPr>
              <a:t>James Mickens</a:t>
            </a:r>
          </a:p>
          <a:p>
            <a:pPr algn="r"/>
            <a:endParaRPr lang="en-US" sz="4000" dirty="0">
              <a:solidFill>
                <a:schemeClr val="bg1"/>
              </a:solidFill>
              <a:latin typeface="Garamond" panose="02020404030301010803" pitchFamily="18" charset="0"/>
            </a:endParaRPr>
          </a:p>
        </p:txBody>
      </p:sp>
    </p:spTree>
    <p:extLst>
      <p:ext uri="{BB962C8B-B14F-4D97-AF65-F5344CB8AC3E}">
        <p14:creationId xmlns:p14="http://schemas.microsoft.com/office/powerpoint/2010/main" val="4022135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DBF8C0-2055-FBCC-80A4-0E4C2142D862}"/>
              </a:ext>
            </a:extLst>
          </p:cNvPr>
          <p:cNvSpPr>
            <a:spLocks noGrp="1"/>
          </p:cNvSpPr>
          <p:nvPr>
            <p:ph type="sldNum" sz="quarter" idx="12"/>
          </p:nvPr>
        </p:nvSpPr>
        <p:spPr/>
        <p:txBody>
          <a:bodyPr/>
          <a:lstStyle/>
          <a:p>
            <a:fld id="{F78BDCC2-C92E-1149-A6F9-8D1F3585695B}" type="slidenum">
              <a:rPr lang="en-US" smtClean="0"/>
              <a:t>17</a:t>
            </a:fld>
            <a:endParaRPr lang="en-US"/>
          </a:p>
        </p:txBody>
      </p:sp>
      <p:pic>
        <p:nvPicPr>
          <p:cNvPr id="5" name="Picture 4">
            <a:extLst>
              <a:ext uri="{FF2B5EF4-FFF2-40B4-BE49-F238E27FC236}">
                <a16:creationId xmlns:a16="http://schemas.microsoft.com/office/drawing/2014/main" id="{6169CAA6-8E90-8583-3607-4DF7CA6610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84571" y="952574"/>
            <a:ext cx="7855277" cy="2676451"/>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131D0F7C-0500-9E7C-28EA-CE8438B01569}"/>
              </a:ext>
            </a:extLst>
          </p:cNvPr>
          <p:cNvGrpSpPr/>
          <p:nvPr/>
        </p:nvGrpSpPr>
        <p:grpSpPr>
          <a:xfrm>
            <a:off x="220732" y="2681151"/>
            <a:ext cx="3619778" cy="3675199"/>
            <a:chOff x="420757" y="1794929"/>
            <a:chExt cx="3619778" cy="3675199"/>
          </a:xfrm>
        </p:grpSpPr>
        <p:pic>
          <p:nvPicPr>
            <p:cNvPr id="15" name="Picture 12">
              <a:extLst>
                <a:ext uri="{FF2B5EF4-FFF2-40B4-BE49-F238E27FC236}">
                  <a16:creationId xmlns:a16="http://schemas.microsoft.com/office/drawing/2014/main" id="{318E33B0-1F28-044D-78A6-B1FC028B70C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420757" y="1972292"/>
              <a:ext cx="3117851" cy="3497836"/>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15">
              <a:extLst>
                <a:ext uri="{FF2B5EF4-FFF2-40B4-BE49-F238E27FC236}">
                  <a16:creationId xmlns:a16="http://schemas.microsoft.com/office/drawing/2014/main" id="{72DFE764-CD78-7267-2C1F-30CB00878410}"/>
                </a:ext>
              </a:extLst>
            </p:cNvPr>
            <p:cNvSpPr/>
            <p:nvPr/>
          </p:nvSpPr>
          <p:spPr>
            <a:xfrm>
              <a:off x="1631622" y="2069640"/>
              <a:ext cx="1836751" cy="620202"/>
            </a:xfrm>
            <a:custGeom>
              <a:avLst/>
              <a:gdLst>
                <a:gd name="connsiteX0" fmla="*/ 23854 w 1836751"/>
                <a:gd name="connsiteY0" fmla="*/ 508883 h 620202"/>
                <a:gd name="connsiteX1" fmla="*/ 866692 w 1836751"/>
                <a:gd name="connsiteY1" fmla="*/ 278296 h 620202"/>
                <a:gd name="connsiteX2" fmla="*/ 842838 w 1836751"/>
                <a:gd name="connsiteY2" fmla="*/ 63610 h 620202"/>
                <a:gd name="connsiteX3" fmla="*/ 1494845 w 1836751"/>
                <a:gd name="connsiteY3" fmla="*/ 0 h 620202"/>
                <a:gd name="connsiteX4" fmla="*/ 1836751 w 1836751"/>
                <a:gd name="connsiteY4" fmla="*/ 318052 h 620202"/>
                <a:gd name="connsiteX5" fmla="*/ 1534601 w 1836751"/>
                <a:gd name="connsiteY5" fmla="*/ 596348 h 620202"/>
                <a:gd name="connsiteX6" fmla="*/ 1113182 w 1836751"/>
                <a:gd name="connsiteY6" fmla="*/ 596348 h 620202"/>
                <a:gd name="connsiteX7" fmla="*/ 1025718 w 1836751"/>
                <a:gd name="connsiteY7" fmla="*/ 477078 h 620202"/>
                <a:gd name="connsiteX8" fmla="*/ 874643 w 1836751"/>
                <a:gd name="connsiteY8" fmla="*/ 461176 h 620202"/>
                <a:gd name="connsiteX9" fmla="*/ 0 w 1836751"/>
                <a:gd name="connsiteY9" fmla="*/ 620202 h 620202"/>
                <a:gd name="connsiteX10" fmla="*/ 23854 w 1836751"/>
                <a:gd name="connsiteY10" fmla="*/ 508883 h 62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751" h="620202">
                  <a:moveTo>
                    <a:pt x="23854" y="508883"/>
                  </a:moveTo>
                  <a:lnTo>
                    <a:pt x="866692" y="278296"/>
                  </a:lnTo>
                  <a:lnTo>
                    <a:pt x="842838" y="63610"/>
                  </a:lnTo>
                  <a:lnTo>
                    <a:pt x="1494845" y="0"/>
                  </a:lnTo>
                  <a:lnTo>
                    <a:pt x="1836751" y="318052"/>
                  </a:lnTo>
                  <a:lnTo>
                    <a:pt x="1534601" y="596348"/>
                  </a:lnTo>
                  <a:lnTo>
                    <a:pt x="1113182" y="596348"/>
                  </a:lnTo>
                  <a:lnTo>
                    <a:pt x="1025718" y="477078"/>
                  </a:lnTo>
                  <a:lnTo>
                    <a:pt x="874643" y="461176"/>
                  </a:lnTo>
                  <a:lnTo>
                    <a:pt x="0" y="620202"/>
                  </a:lnTo>
                  <a:lnTo>
                    <a:pt x="23854" y="5088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4">
              <a:extLst>
                <a:ext uri="{FF2B5EF4-FFF2-40B4-BE49-F238E27FC236}">
                  <a16:creationId xmlns:a16="http://schemas.microsoft.com/office/drawing/2014/main" id="{BEC7E862-3761-4873-9029-CD25BF190F0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02235" y="1794929"/>
              <a:ext cx="1638300" cy="8255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86923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6E4501-516A-6B84-1578-EED41C8AE695}"/>
              </a:ext>
            </a:extLst>
          </p:cNvPr>
          <p:cNvSpPr>
            <a:spLocks noGrp="1"/>
          </p:cNvSpPr>
          <p:nvPr>
            <p:ph type="sldNum" sz="quarter" idx="12"/>
          </p:nvPr>
        </p:nvSpPr>
        <p:spPr/>
        <p:txBody>
          <a:bodyPr/>
          <a:lstStyle/>
          <a:p>
            <a:fld id="{F78BDCC2-C92E-1149-A6F9-8D1F3585695B}" type="slidenum">
              <a:rPr lang="en-US" smtClean="0"/>
              <a:t>18</a:t>
            </a:fld>
            <a:endParaRPr lang="en-US"/>
          </a:p>
        </p:txBody>
      </p:sp>
      <p:pic>
        <p:nvPicPr>
          <p:cNvPr id="8" name="Picture 7">
            <a:extLst>
              <a:ext uri="{FF2B5EF4-FFF2-40B4-BE49-F238E27FC236}">
                <a16:creationId xmlns:a16="http://schemas.microsoft.com/office/drawing/2014/main" id="{F9033676-F9DF-395D-3082-2551844863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9800" y="136525"/>
            <a:ext cx="7772400" cy="2031187"/>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946D93AF-6EED-7D01-F056-973DE88FD7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09800" y="2358569"/>
            <a:ext cx="7772400" cy="3806926"/>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6C73A7ED-E3A7-FDA3-6A24-A15976CEA0C9}"/>
              </a:ext>
            </a:extLst>
          </p:cNvPr>
          <p:cNvSpPr/>
          <p:nvPr/>
        </p:nvSpPr>
        <p:spPr>
          <a:xfrm>
            <a:off x="2209800" y="2167712"/>
            <a:ext cx="7772400" cy="186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6E684AC-7472-FB52-5CAA-E8C58140DAEC}"/>
              </a:ext>
            </a:extLst>
          </p:cNvPr>
          <p:cNvSpPr txBox="1"/>
          <p:nvPr/>
        </p:nvSpPr>
        <p:spPr>
          <a:xfrm>
            <a:off x="2209800" y="6356350"/>
            <a:ext cx="7952509" cy="369332"/>
          </a:xfrm>
          <a:prstGeom prst="rect">
            <a:avLst/>
          </a:prstGeom>
          <a:noFill/>
        </p:spPr>
        <p:txBody>
          <a:bodyPr wrap="square">
            <a:spAutoFit/>
          </a:bodyPr>
          <a:lstStyle/>
          <a:p>
            <a:r>
              <a:rPr lang="en-US" i="1" dirty="0"/>
              <a:t>https://</a:t>
            </a:r>
            <a:r>
              <a:rPr lang="en-US" i="1" dirty="0" err="1"/>
              <a:t>embracethered.com</a:t>
            </a:r>
            <a:r>
              <a:rPr lang="en-US" i="1" dirty="0"/>
              <a:t>/blog/posts/2022/gpt-3-ai-and-phishing-attacks/</a:t>
            </a:r>
          </a:p>
        </p:txBody>
      </p:sp>
    </p:spTree>
    <p:extLst>
      <p:ext uri="{BB962C8B-B14F-4D97-AF65-F5344CB8AC3E}">
        <p14:creationId xmlns:p14="http://schemas.microsoft.com/office/powerpoint/2010/main" val="1798388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6E4501-516A-6B84-1578-EED41C8AE695}"/>
              </a:ext>
            </a:extLst>
          </p:cNvPr>
          <p:cNvSpPr>
            <a:spLocks noGrp="1"/>
          </p:cNvSpPr>
          <p:nvPr>
            <p:ph type="sldNum" sz="quarter" idx="12"/>
          </p:nvPr>
        </p:nvSpPr>
        <p:spPr/>
        <p:txBody>
          <a:bodyPr/>
          <a:lstStyle/>
          <a:p>
            <a:fld id="{F78BDCC2-C92E-1149-A6F9-8D1F3585695B}" type="slidenum">
              <a:rPr lang="en-US" smtClean="0"/>
              <a:t>19</a:t>
            </a:fld>
            <a:endParaRPr lang="en-US"/>
          </a:p>
        </p:txBody>
      </p:sp>
      <p:pic>
        <p:nvPicPr>
          <p:cNvPr id="8" name="Picture 7">
            <a:extLst>
              <a:ext uri="{FF2B5EF4-FFF2-40B4-BE49-F238E27FC236}">
                <a16:creationId xmlns:a16="http://schemas.microsoft.com/office/drawing/2014/main" id="{F9033676-F9DF-395D-3082-25518448636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2209800" y="136525"/>
            <a:ext cx="7772400" cy="2031187"/>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946D93AF-6EED-7D01-F056-973DE88FD795}"/>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2209800" y="2358569"/>
            <a:ext cx="7772400" cy="3806926"/>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6C73A7ED-E3A7-FDA3-6A24-A15976CEA0C9}"/>
              </a:ext>
            </a:extLst>
          </p:cNvPr>
          <p:cNvSpPr/>
          <p:nvPr/>
        </p:nvSpPr>
        <p:spPr>
          <a:xfrm>
            <a:off x="2209800" y="2167712"/>
            <a:ext cx="7772400" cy="190856"/>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6E684AC-7472-FB52-5CAA-E8C58140DAEC}"/>
              </a:ext>
            </a:extLst>
          </p:cNvPr>
          <p:cNvSpPr txBox="1"/>
          <p:nvPr/>
        </p:nvSpPr>
        <p:spPr>
          <a:xfrm>
            <a:off x="2209800" y="6356350"/>
            <a:ext cx="7952509" cy="369332"/>
          </a:xfrm>
          <a:prstGeom prst="rect">
            <a:avLst/>
          </a:prstGeom>
          <a:noFill/>
        </p:spPr>
        <p:txBody>
          <a:bodyPr wrap="square">
            <a:spAutoFit/>
          </a:bodyPr>
          <a:lstStyle/>
          <a:p>
            <a:r>
              <a:rPr lang="en-US" i="1" dirty="0"/>
              <a:t>https://</a:t>
            </a:r>
            <a:r>
              <a:rPr lang="en-US" i="1" dirty="0" err="1"/>
              <a:t>embracethered.com</a:t>
            </a:r>
            <a:r>
              <a:rPr lang="en-US" i="1" dirty="0"/>
              <a:t>/blog/posts/2022/gpt-3-ai-and-phishing-attacks/</a:t>
            </a:r>
          </a:p>
        </p:txBody>
      </p:sp>
      <p:sp>
        <p:nvSpPr>
          <p:cNvPr id="3" name="Rectangle 2">
            <a:extLst>
              <a:ext uri="{FF2B5EF4-FFF2-40B4-BE49-F238E27FC236}">
                <a16:creationId xmlns:a16="http://schemas.microsoft.com/office/drawing/2014/main" id="{FB7C2458-745F-158C-435F-646612806330}"/>
              </a:ext>
            </a:extLst>
          </p:cNvPr>
          <p:cNvSpPr/>
          <p:nvPr/>
        </p:nvSpPr>
        <p:spPr>
          <a:xfrm>
            <a:off x="2209800" y="132318"/>
            <a:ext cx="7772400" cy="2031187"/>
          </a:xfrm>
          <a:prstGeom prst="rect">
            <a:avLst/>
          </a:prstGeom>
          <a:solidFill>
            <a:srgbClr val="F7F7F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B2A0BC2-CAA5-594A-1AA0-25822B5FDA53}"/>
              </a:ext>
            </a:extLst>
          </p:cNvPr>
          <p:cNvSpPr/>
          <p:nvPr/>
        </p:nvSpPr>
        <p:spPr>
          <a:xfrm>
            <a:off x="2209800" y="2368887"/>
            <a:ext cx="7772400" cy="3796608"/>
          </a:xfrm>
          <a:prstGeom prst="rect">
            <a:avLst/>
          </a:prstGeom>
          <a:solidFill>
            <a:srgbClr val="F7F7F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9638AA3-2C72-92EE-DD99-9286175EE9B8}"/>
              </a:ext>
            </a:extLst>
          </p:cNvPr>
          <p:cNvPicPr>
            <a:picLocks noChangeAspect="1"/>
          </p:cNvPicPr>
          <p:nvPr/>
        </p:nvPicPr>
        <p:blipFill>
          <a:blip r:embed="rId4">
            <a:duotone>
              <a:prstClr val="black"/>
              <a:schemeClr val="accent2">
                <a:tint val="45000"/>
                <a:satMod val="400000"/>
              </a:schemeClr>
            </a:duotone>
          </a:blip>
          <a:stretch>
            <a:fillRect/>
          </a:stretch>
        </p:blipFill>
        <p:spPr>
          <a:xfrm>
            <a:off x="1103720" y="1797110"/>
            <a:ext cx="9984560" cy="1502693"/>
          </a:xfrm>
          <a:prstGeom prst="rect">
            <a:avLst/>
          </a:prstGeom>
          <a:ln w="38100">
            <a:solidFill>
              <a:srgbClr val="FF0000"/>
            </a:solidFill>
          </a:ln>
        </p:spPr>
      </p:pic>
    </p:spTree>
    <p:extLst>
      <p:ext uri="{BB962C8B-B14F-4D97-AF65-F5344CB8AC3E}">
        <p14:creationId xmlns:p14="http://schemas.microsoft.com/office/powerpoint/2010/main" val="2609067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C4D7DB-8376-FA08-768B-5F0FE2B29CEA}"/>
              </a:ext>
            </a:extLst>
          </p:cNvPr>
          <p:cNvSpPr>
            <a:spLocks noGrp="1"/>
          </p:cNvSpPr>
          <p:nvPr>
            <p:ph type="sldNum" sz="quarter" idx="12"/>
          </p:nvPr>
        </p:nvSpPr>
        <p:spPr/>
        <p:txBody>
          <a:bodyPr/>
          <a:lstStyle/>
          <a:p>
            <a:fld id="{F78BDCC2-C92E-1149-A6F9-8D1F3585695B}" type="slidenum">
              <a:rPr lang="en-US" smtClean="0"/>
              <a:t>2</a:t>
            </a:fld>
            <a:endParaRPr lang="en-US"/>
          </a:p>
        </p:txBody>
      </p:sp>
      <p:pic>
        <p:nvPicPr>
          <p:cNvPr id="9" name="Picture 6" descr="AlphaGo Movie (@alphagomovie) | Twitter">
            <a:extLst>
              <a:ext uri="{FF2B5EF4-FFF2-40B4-BE49-F238E27FC236}">
                <a16:creationId xmlns:a16="http://schemas.microsoft.com/office/drawing/2014/main" id="{8D9C9C13-6253-78E7-67F7-EEA1FABE547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39655" y="528546"/>
            <a:ext cx="5402154" cy="2935311"/>
          </a:xfrm>
          <a:prstGeom prst="rect">
            <a:avLst/>
          </a:prstGeom>
          <a:solidFill>
            <a:schemeClr val="bg1"/>
          </a:solidFill>
          <a:ln>
            <a:noFill/>
          </a:ln>
          <a:effectLst>
            <a:outerShdw blurRad="381000" dist="63500" dir="2700000" algn="tl" rotWithShape="0">
              <a:prstClr val="black">
                <a:alpha val="70000"/>
              </a:prstClr>
            </a:outerShdw>
          </a:effectLst>
        </p:spPr>
      </p:pic>
      <p:pic>
        <p:nvPicPr>
          <p:cNvPr id="10" name="Picture 2" descr="DALL.E 2 from OpenAI can turn your thoughts into images using only text">
            <a:extLst>
              <a:ext uri="{FF2B5EF4-FFF2-40B4-BE49-F238E27FC236}">
                <a16:creationId xmlns:a16="http://schemas.microsoft.com/office/drawing/2014/main" id="{6C94AFCA-E2A6-0FA3-386E-16E77959A3C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269" y="493689"/>
            <a:ext cx="5452078" cy="3322937"/>
          </a:xfrm>
          <a:prstGeom prst="rect">
            <a:avLst/>
          </a:prstGeom>
          <a:solidFill>
            <a:schemeClr val="bg1"/>
          </a:solidFill>
          <a:ln>
            <a:noFill/>
          </a:ln>
          <a:effectLst>
            <a:outerShdw blurRad="381000" dist="63500" dir="2700000" algn="tl" rotWithShape="0">
              <a:prstClr val="black">
                <a:alpha val="70000"/>
              </a:prstClr>
            </a:outerShdw>
          </a:effectLst>
        </p:spPr>
      </p:pic>
      <p:pic>
        <p:nvPicPr>
          <p:cNvPr id="1026" name="Picture 2" descr="GPT3 | What is GPT3 | Hands -On Experience With GPT-3">
            <a:extLst>
              <a:ext uri="{FF2B5EF4-FFF2-40B4-BE49-F238E27FC236}">
                <a16:creationId xmlns:a16="http://schemas.microsoft.com/office/drawing/2014/main" id="{5DDFA1E0-2990-0C9A-AD48-5D488E4C8E9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7546" y="3547658"/>
            <a:ext cx="4897524" cy="2751786"/>
          </a:xfrm>
          <a:prstGeom prst="rect">
            <a:avLst/>
          </a:prstGeom>
          <a:solidFill>
            <a:schemeClr val="bg1"/>
          </a:solidFill>
          <a:ln>
            <a:noFill/>
          </a:ln>
          <a:effectLst>
            <a:outerShdw blurRad="381000" dist="63500" dir="2700000" algn="tl" rotWithShape="0">
              <a:prstClr val="black">
                <a:alpha val="70000"/>
              </a:prstClr>
            </a:outerShdw>
          </a:effectLst>
        </p:spPr>
      </p:pic>
      <p:pic>
        <p:nvPicPr>
          <p:cNvPr id="1028" name="Picture 4" descr="Introducing GitHub Copilot: your AI pair programmer | The GitHub Blog">
            <a:extLst>
              <a:ext uri="{FF2B5EF4-FFF2-40B4-BE49-F238E27FC236}">
                <a16:creationId xmlns:a16="http://schemas.microsoft.com/office/drawing/2014/main" id="{5A993769-CEF1-C11D-5CF8-D8EDC2A9053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13567" y="3463857"/>
            <a:ext cx="5394066" cy="2865597"/>
          </a:xfrm>
          <a:prstGeom prst="rect">
            <a:avLst/>
          </a:prstGeom>
          <a:solidFill>
            <a:schemeClr val="bg1"/>
          </a:solidFill>
          <a:ln>
            <a:noFill/>
          </a:ln>
          <a:effectLst>
            <a:outerShdw blurRad="381000" dist="63500" dir="2700000" algn="tl" rotWithShape="0">
              <a:prstClr val="black">
                <a:alpha val="70000"/>
              </a:prstClr>
            </a:outerShdw>
          </a:effectLst>
        </p:spPr>
      </p:pic>
    </p:spTree>
    <p:extLst>
      <p:ext uri="{BB962C8B-B14F-4D97-AF65-F5344CB8AC3E}">
        <p14:creationId xmlns:p14="http://schemas.microsoft.com/office/powerpoint/2010/main" val="2214628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DBF8C0-2055-FBCC-80A4-0E4C2142D862}"/>
              </a:ext>
            </a:extLst>
          </p:cNvPr>
          <p:cNvSpPr>
            <a:spLocks noGrp="1"/>
          </p:cNvSpPr>
          <p:nvPr>
            <p:ph type="sldNum" sz="quarter" idx="12"/>
          </p:nvPr>
        </p:nvSpPr>
        <p:spPr/>
        <p:txBody>
          <a:bodyPr/>
          <a:lstStyle/>
          <a:p>
            <a:fld id="{F78BDCC2-C92E-1149-A6F9-8D1F3585695B}" type="slidenum">
              <a:rPr lang="en-US" smtClean="0"/>
              <a:t>20</a:t>
            </a:fld>
            <a:endParaRPr lang="en-US"/>
          </a:p>
        </p:txBody>
      </p:sp>
      <p:pic>
        <p:nvPicPr>
          <p:cNvPr id="6" name="Picture 5">
            <a:extLst>
              <a:ext uri="{FF2B5EF4-FFF2-40B4-BE49-F238E27FC236}">
                <a16:creationId xmlns:a16="http://schemas.microsoft.com/office/drawing/2014/main" id="{FA3D7A97-7843-97A5-B71F-8F9152BC63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5930" y="540701"/>
            <a:ext cx="9302462" cy="178583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B3D4912-21E9-86F9-D89D-37751D11C3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1018" y="2704674"/>
            <a:ext cx="7112436" cy="2981752"/>
          </a:xfrm>
          <a:prstGeom prst="rect">
            <a:avLst/>
          </a:prstGeom>
          <a:ln>
            <a:noFill/>
          </a:ln>
          <a:effectLst>
            <a:outerShdw blurRad="292100" dist="139700" dir="2700000" algn="tl" rotWithShape="0">
              <a:srgbClr val="333333">
                <a:alpha val="65000"/>
              </a:srgbClr>
            </a:outerShdw>
          </a:effectLst>
        </p:spPr>
      </p:pic>
      <p:grpSp>
        <p:nvGrpSpPr>
          <p:cNvPr id="2" name="Group 1">
            <a:extLst>
              <a:ext uri="{FF2B5EF4-FFF2-40B4-BE49-F238E27FC236}">
                <a16:creationId xmlns:a16="http://schemas.microsoft.com/office/drawing/2014/main" id="{3EC439F2-0D07-2538-749F-84851EC14140}"/>
              </a:ext>
            </a:extLst>
          </p:cNvPr>
          <p:cNvGrpSpPr/>
          <p:nvPr/>
        </p:nvGrpSpPr>
        <p:grpSpPr>
          <a:xfrm>
            <a:off x="-38377" y="3046276"/>
            <a:ext cx="3619778" cy="3675199"/>
            <a:chOff x="420757" y="1794929"/>
            <a:chExt cx="3619778" cy="3675199"/>
          </a:xfrm>
        </p:grpSpPr>
        <p:pic>
          <p:nvPicPr>
            <p:cNvPr id="3" name="Picture 12">
              <a:extLst>
                <a:ext uri="{FF2B5EF4-FFF2-40B4-BE49-F238E27FC236}">
                  <a16:creationId xmlns:a16="http://schemas.microsoft.com/office/drawing/2014/main" id="{C7A2C3D5-E88B-01D9-4F44-23F58155AD7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H="1">
              <a:off x="420757" y="1972292"/>
              <a:ext cx="3117851" cy="3497836"/>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7">
              <a:extLst>
                <a:ext uri="{FF2B5EF4-FFF2-40B4-BE49-F238E27FC236}">
                  <a16:creationId xmlns:a16="http://schemas.microsoft.com/office/drawing/2014/main" id="{45C43812-AFD0-D533-2A71-41FCA2346D8B}"/>
                </a:ext>
              </a:extLst>
            </p:cNvPr>
            <p:cNvSpPr/>
            <p:nvPr/>
          </p:nvSpPr>
          <p:spPr>
            <a:xfrm>
              <a:off x="1631622" y="2069640"/>
              <a:ext cx="1836751" cy="620202"/>
            </a:xfrm>
            <a:custGeom>
              <a:avLst/>
              <a:gdLst>
                <a:gd name="connsiteX0" fmla="*/ 23854 w 1836751"/>
                <a:gd name="connsiteY0" fmla="*/ 508883 h 620202"/>
                <a:gd name="connsiteX1" fmla="*/ 866692 w 1836751"/>
                <a:gd name="connsiteY1" fmla="*/ 278296 h 620202"/>
                <a:gd name="connsiteX2" fmla="*/ 842838 w 1836751"/>
                <a:gd name="connsiteY2" fmla="*/ 63610 h 620202"/>
                <a:gd name="connsiteX3" fmla="*/ 1494845 w 1836751"/>
                <a:gd name="connsiteY3" fmla="*/ 0 h 620202"/>
                <a:gd name="connsiteX4" fmla="*/ 1836751 w 1836751"/>
                <a:gd name="connsiteY4" fmla="*/ 318052 h 620202"/>
                <a:gd name="connsiteX5" fmla="*/ 1534601 w 1836751"/>
                <a:gd name="connsiteY5" fmla="*/ 596348 h 620202"/>
                <a:gd name="connsiteX6" fmla="*/ 1113182 w 1836751"/>
                <a:gd name="connsiteY6" fmla="*/ 596348 h 620202"/>
                <a:gd name="connsiteX7" fmla="*/ 1025718 w 1836751"/>
                <a:gd name="connsiteY7" fmla="*/ 477078 h 620202"/>
                <a:gd name="connsiteX8" fmla="*/ 874643 w 1836751"/>
                <a:gd name="connsiteY8" fmla="*/ 461176 h 620202"/>
                <a:gd name="connsiteX9" fmla="*/ 0 w 1836751"/>
                <a:gd name="connsiteY9" fmla="*/ 620202 h 620202"/>
                <a:gd name="connsiteX10" fmla="*/ 23854 w 1836751"/>
                <a:gd name="connsiteY10" fmla="*/ 508883 h 62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751" h="620202">
                  <a:moveTo>
                    <a:pt x="23854" y="508883"/>
                  </a:moveTo>
                  <a:lnTo>
                    <a:pt x="866692" y="278296"/>
                  </a:lnTo>
                  <a:lnTo>
                    <a:pt x="842838" y="63610"/>
                  </a:lnTo>
                  <a:lnTo>
                    <a:pt x="1494845" y="0"/>
                  </a:lnTo>
                  <a:lnTo>
                    <a:pt x="1836751" y="318052"/>
                  </a:lnTo>
                  <a:lnTo>
                    <a:pt x="1534601" y="596348"/>
                  </a:lnTo>
                  <a:lnTo>
                    <a:pt x="1113182" y="596348"/>
                  </a:lnTo>
                  <a:lnTo>
                    <a:pt x="1025718" y="477078"/>
                  </a:lnTo>
                  <a:lnTo>
                    <a:pt x="874643" y="461176"/>
                  </a:lnTo>
                  <a:lnTo>
                    <a:pt x="0" y="620202"/>
                  </a:lnTo>
                  <a:lnTo>
                    <a:pt x="23854" y="5088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4">
              <a:extLst>
                <a:ext uri="{FF2B5EF4-FFF2-40B4-BE49-F238E27FC236}">
                  <a16:creationId xmlns:a16="http://schemas.microsoft.com/office/drawing/2014/main" id="{6CF58589-5497-D4E4-6684-66756A5165C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02235" y="1794929"/>
              <a:ext cx="1638300" cy="8255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18830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1CC4A1-ADBE-C2B8-2F8A-0F015A8BA53C}"/>
              </a:ext>
            </a:extLst>
          </p:cNvPr>
          <p:cNvSpPr>
            <a:spLocks noGrp="1"/>
          </p:cNvSpPr>
          <p:nvPr>
            <p:ph type="sldNum" sz="quarter" idx="12"/>
          </p:nvPr>
        </p:nvSpPr>
        <p:spPr/>
        <p:txBody>
          <a:bodyPr/>
          <a:lstStyle/>
          <a:p>
            <a:fld id="{F78BDCC2-C92E-1149-A6F9-8D1F3585695B}" type="slidenum">
              <a:rPr lang="en-US" smtClean="0"/>
              <a:t>21</a:t>
            </a:fld>
            <a:endParaRPr lang="en-US"/>
          </a:p>
        </p:txBody>
      </p:sp>
      <p:pic>
        <p:nvPicPr>
          <p:cNvPr id="5" name="Picture 4">
            <a:extLst>
              <a:ext uri="{FF2B5EF4-FFF2-40B4-BE49-F238E27FC236}">
                <a16:creationId xmlns:a16="http://schemas.microsoft.com/office/drawing/2014/main" id="{86E6E173-E588-1CDB-F0E3-44A836522C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4057" y="1882505"/>
            <a:ext cx="4214514" cy="3616802"/>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A7865E8-D482-A579-CDD9-2B76EBB60C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68652" y="1544574"/>
            <a:ext cx="6683895" cy="4292663"/>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E82A5034-7CBD-00AC-B3F0-56C3A4E11E14}"/>
              </a:ext>
            </a:extLst>
          </p:cNvPr>
          <p:cNvSpPr txBox="1"/>
          <p:nvPr/>
        </p:nvSpPr>
        <p:spPr>
          <a:xfrm>
            <a:off x="2905900" y="6187073"/>
            <a:ext cx="7627729" cy="338554"/>
          </a:xfrm>
          <a:prstGeom prst="rect">
            <a:avLst/>
          </a:prstGeom>
          <a:noFill/>
        </p:spPr>
        <p:txBody>
          <a:bodyPr wrap="square">
            <a:spAutoFit/>
          </a:bodyPr>
          <a:lstStyle/>
          <a:p>
            <a:r>
              <a:rPr lang="en-US" sz="1600" i="1" dirty="0"/>
              <a:t>https://</a:t>
            </a:r>
            <a:r>
              <a:rPr lang="en-US" sz="1600" i="1" dirty="0" err="1"/>
              <a:t>www.youtube.com</a:t>
            </a:r>
            <a:r>
              <a:rPr lang="en-US" sz="1600" i="1" dirty="0"/>
              <a:t>/</a:t>
            </a:r>
            <a:r>
              <a:rPr lang="en-US" sz="1600" i="1" dirty="0" err="1"/>
              <a:t>watch?v</a:t>
            </a:r>
            <a:r>
              <a:rPr lang="en-US" sz="1600" i="1" dirty="0"/>
              <a:t>=</a:t>
            </a:r>
            <a:r>
              <a:rPr lang="en-US" sz="1600" i="1" dirty="0" err="1"/>
              <a:t>FaLTztGGueQ</a:t>
            </a:r>
            <a:r>
              <a:rPr lang="en-US" sz="1600" i="1" dirty="0"/>
              <a:t>, James Cunliffe</a:t>
            </a:r>
          </a:p>
        </p:txBody>
      </p:sp>
      <p:sp>
        <p:nvSpPr>
          <p:cNvPr id="13" name="Right Arrow 12">
            <a:extLst>
              <a:ext uri="{FF2B5EF4-FFF2-40B4-BE49-F238E27FC236}">
                <a16:creationId xmlns:a16="http://schemas.microsoft.com/office/drawing/2014/main" id="{EAD8DB59-355F-0B44-67F1-C662ACBC0942}"/>
              </a:ext>
            </a:extLst>
          </p:cNvPr>
          <p:cNvSpPr/>
          <p:nvPr/>
        </p:nvSpPr>
        <p:spPr>
          <a:xfrm>
            <a:off x="4862945" y="3560618"/>
            <a:ext cx="277091" cy="55418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987F14-4EA1-3067-1F12-BFBCB2D2DAE0}"/>
              </a:ext>
            </a:extLst>
          </p:cNvPr>
          <p:cNvSpPr>
            <a:spLocks noGrp="1"/>
          </p:cNvSpPr>
          <p:nvPr>
            <p:ph type="title"/>
          </p:nvPr>
        </p:nvSpPr>
        <p:spPr>
          <a:xfrm>
            <a:off x="838200" y="365125"/>
            <a:ext cx="10515600" cy="1325563"/>
          </a:xfrm>
        </p:spPr>
        <p:txBody>
          <a:bodyPr/>
          <a:lstStyle/>
          <a:p>
            <a:r>
              <a:rPr lang="en-US" dirty="0"/>
              <a:t>Deepfakes for </a:t>
            </a:r>
            <a:r>
              <a:rPr lang="en-US" i="1" dirty="0"/>
              <a:t>anyone.</a:t>
            </a:r>
          </a:p>
        </p:txBody>
      </p:sp>
    </p:spTree>
    <p:extLst>
      <p:ext uri="{BB962C8B-B14F-4D97-AF65-F5344CB8AC3E}">
        <p14:creationId xmlns:p14="http://schemas.microsoft.com/office/powerpoint/2010/main" val="1764074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76C8A-F5A1-F8AA-F086-B9CBDCF99105}"/>
              </a:ext>
            </a:extLst>
          </p:cNvPr>
          <p:cNvSpPr>
            <a:spLocks noGrp="1"/>
          </p:cNvSpPr>
          <p:nvPr>
            <p:ph type="title"/>
          </p:nvPr>
        </p:nvSpPr>
        <p:spPr>
          <a:xfrm>
            <a:off x="838199" y="365125"/>
            <a:ext cx="10945483" cy="1325563"/>
          </a:xfrm>
        </p:spPr>
        <p:txBody>
          <a:bodyPr/>
          <a:lstStyle/>
          <a:p>
            <a:r>
              <a:rPr lang="en-US" dirty="0"/>
              <a:t>Unsupervised learning leads to </a:t>
            </a:r>
            <a:r>
              <a:rPr lang="en-US" i="1" dirty="0">
                <a:solidFill>
                  <a:srgbClr val="C00000"/>
                </a:solidFill>
              </a:rPr>
              <a:t>function creep.</a:t>
            </a:r>
            <a:endParaRPr lang="en-US" dirty="0">
              <a:solidFill>
                <a:srgbClr val="C00000"/>
              </a:solidFill>
            </a:endParaRPr>
          </a:p>
        </p:txBody>
      </p:sp>
      <p:sp>
        <p:nvSpPr>
          <p:cNvPr id="4" name="Slide Number Placeholder 3">
            <a:extLst>
              <a:ext uri="{FF2B5EF4-FFF2-40B4-BE49-F238E27FC236}">
                <a16:creationId xmlns:a16="http://schemas.microsoft.com/office/drawing/2014/main" id="{8F1FF263-29A2-7F3B-FC1D-0535DF636BCF}"/>
              </a:ext>
            </a:extLst>
          </p:cNvPr>
          <p:cNvSpPr>
            <a:spLocks noGrp="1"/>
          </p:cNvSpPr>
          <p:nvPr>
            <p:ph type="sldNum" sz="quarter" idx="12"/>
          </p:nvPr>
        </p:nvSpPr>
        <p:spPr/>
        <p:txBody>
          <a:bodyPr/>
          <a:lstStyle/>
          <a:p>
            <a:fld id="{F78BDCC2-C92E-1149-A6F9-8D1F3585695B}" type="slidenum">
              <a:rPr lang="en-US" smtClean="0"/>
              <a:t>22</a:t>
            </a:fld>
            <a:endParaRPr lang="en-US"/>
          </a:p>
        </p:txBody>
      </p:sp>
      <p:pic>
        <p:nvPicPr>
          <p:cNvPr id="31746" name="Picture 2" descr="What are Diffusion Models? - YouTube">
            <a:extLst>
              <a:ext uri="{FF2B5EF4-FFF2-40B4-BE49-F238E27FC236}">
                <a16:creationId xmlns:a16="http://schemas.microsoft.com/office/drawing/2014/main" id="{7F432F36-0993-B26A-FC33-2BC7A032733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82445" y="2859526"/>
            <a:ext cx="5025011" cy="16390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CA7DE73-8943-6E20-83A4-2D31B24528C9}"/>
              </a:ext>
            </a:extLst>
          </p:cNvPr>
          <p:cNvSpPr txBox="1"/>
          <p:nvPr/>
        </p:nvSpPr>
        <p:spPr>
          <a:xfrm>
            <a:off x="779673" y="4786473"/>
            <a:ext cx="4830553" cy="523220"/>
          </a:xfrm>
          <a:prstGeom prst="rect">
            <a:avLst/>
          </a:prstGeom>
          <a:noFill/>
        </p:spPr>
        <p:txBody>
          <a:bodyPr wrap="none" rtlCol="0">
            <a:spAutoFit/>
          </a:bodyPr>
          <a:lstStyle/>
          <a:p>
            <a:pPr algn="ctr"/>
            <a:r>
              <a:rPr lang="en-US" sz="2800" b="1" dirty="0"/>
              <a:t>Step 1: </a:t>
            </a:r>
            <a:r>
              <a:rPr lang="en-US" sz="2800" dirty="0"/>
              <a:t>Learn to denoise images</a:t>
            </a:r>
          </a:p>
        </p:txBody>
      </p:sp>
      <p:sp>
        <p:nvSpPr>
          <p:cNvPr id="6" name="TextBox 5">
            <a:extLst>
              <a:ext uri="{FF2B5EF4-FFF2-40B4-BE49-F238E27FC236}">
                <a16:creationId xmlns:a16="http://schemas.microsoft.com/office/drawing/2014/main" id="{E07E56C8-3B46-5334-9F7D-67084CEA2D9D}"/>
              </a:ext>
            </a:extLst>
          </p:cNvPr>
          <p:cNvSpPr txBox="1"/>
          <p:nvPr/>
        </p:nvSpPr>
        <p:spPr>
          <a:xfrm>
            <a:off x="6794307" y="4786473"/>
            <a:ext cx="4734502" cy="523220"/>
          </a:xfrm>
          <a:prstGeom prst="rect">
            <a:avLst/>
          </a:prstGeom>
          <a:noFill/>
        </p:spPr>
        <p:txBody>
          <a:bodyPr wrap="none" rtlCol="0">
            <a:spAutoFit/>
          </a:bodyPr>
          <a:lstStyle/>
          <a:p>
            <a:pPr algn="ctr"/>
            <a:r>
              <a:rPr lang="en-US" sz="2800" b="1" dirty="0"/>
              <a:t>Step 2: </a:t>
            </a:r>
            <a:r>
              <a:rPr lang="en-US" sz="2800" dirty="0"/>
              <a:t>Deepfakes for everyone</a:t>
            </a:r>
          </a:p>
        </p:txBody>
      </p:sp>
      <p:pic>
        <p:nvPicPr>
          <p:cNvPr id="31748" name="Picture 4" descr="All you need to know about deepfakes and why they are dangerous - Articles">
            <a:extLst>
              <a:ext uri="{FF2B5EF4-FFF2-40B4-BE49-F238E27FC236}">
                <a16:creationId xmlns:a16="http://schemas.microsoft.com/office/drawing/2014/main" id="{900BB268-8AD3-51AE-2B71-D0E316C02C6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6552" y="2296913"/>
            <a:ext cx="3130011" cy="2264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568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67AE1-035A-7F7E-EBDE-E9EDBDAF8A6A}"/>
              </a:ext>
            </a:extLst>
          </p:cNvPr>
          <p:cNvSpPr>
            <a:spLocks noGrp="1"/>
          </p:cNvSpPr>
          <p:nvPr>
            <p:ph type="title"/>
          </p:nvPr>
        </p:nvSpPr>
        <p:spPr/>
        <p:txBody>
          <a:bodyPr/>
          <a:lstStyle/>
          <a:p>
            <a:r>
              <a:rPr lang="en-US" dirty="0"/>
              <a:t>Anti-Abuse Attempts</a:t>
            </a:r>
          </a:p>
        </p:txBody>
      </p:sp>
      <p:sp>
        <p:nvSpPr>
          <p:cNvPr id="4" name="Slide Number Placeholder 3">
            <a:extLst>
              <a:ext uri="{FF2B5EF4-FFF2-40B4-BE49-F238E27FC236}">
                <a16:creationId xmlns:a16="http://schemas.microsoft.com/office/drawing/2014/main" id="{01DBF8C0-2055-FBCC-80A4-0E4C2142D862}"/>
              </a:ext>
            </a:extLst>
          </p:cNvPr>
          <p:cNvSpPr>
            <a:spLocks noGrp="1"/>
          </p:cNvSpPr>
          <p:nvPr>
            <p:ph type="sldNum" sz="quarter" idx="12"/>
          </p:nvPr>
        </p:nvSpPr>
        <p:spPr/>
        <p:txBody>
          <a:bodyPr/>
          <a:lstStyle/>
          <a:p>
            <a:fld id="{F78BDCC2-C92E-1149-A6F9-8D1F3585695B}" type="slidenum">
              <a:rPr lang="en-US" smtClean="0"/>
              <a:t>23</a:t>
            </a:fld>
            <a:endParaRPr lang="en-US"/>
          </a:p>
        </p:txBody>
      </p:sp>
      <p:pic>
        <p:nvPicPr>
          <p:cNvPr id="17" name="Picture 16">
            <a:extLst>
              <a:ext uri="{FF2B5EF4-FFF2-40B4-BE49-F238E27FC236}">
                <a16:creationId xmlns:a16="http://schemas.microsoft.com/office/drawing/2014/main" id="{75E2D53B-F56F-1F91-34B4-ED684652FC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60763" y="2181921"/>
            <a:ext cx="7772400" cy="1078515"/>
          </a:xfrm>
          <a:prstGeom prst="rect">
            <a:avLst/>
          </a:prstGeom>
          <a:ln>
            <a:noFill/>
          </a:ln>
          <a:effectLst>
            <a:outerShdw blurRad="292100" dist="139700" dir="2700000" algn="tl" rotWithShape="0">
              <a:srgbClr val="333333">
                <a:alpha val="65000"/>
              </a:srgbClr>
            </a:outerShdw>
          </a:effectLst>
        </p:spPr>
      </p:pic>
      <p:sp>
        <p:nvSpPr>
          <p:cNvPr id="18" name="Rectangle 17">
            <a:extLst>
              <a:ext uri="{FF2B5EF4-FFF2-40B4-BE49-F238E27FC236}">
                <a16:creationId xmlns:a16="http://schemas.microsoft.com/office/drawing/2014/main" id="{F4629A15-2D99-BBAC-375E-D7B836B75E36}"/>
              </a:ext>
            </a:extLst>
          </p:cNvPr>
          <p:cNvSpPr/>
          <p:nvPr/>
        </p:nvSpPr>
        <p:spPr>
          <a:xfrm>
            <a:off x="5718463" y="3006436"/>
            <a:ext cx="3124200" cy="1905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152" name="Picture 8" descr="How To Use Stable Diffusion For Free | SLAP HAPPY LARRY">
            <a:extLst>
              <a:ext uri="{FF2B5EF4-FFF2-40B4-BE49-F238E27FC236}">
                <a16:creationId xmlns:a16="http://schemas.microsoft.com/office/drawing/2014/main" id="{5C8EFB9E-CF47-0CB2-15D6-38E01DDACE2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914827" y="4278119"/>
            <a:ext cx="1607271" cy="1610061"/>
          </a:xfrm>
          <a:prstGeom prst="rect">
            <a:avLst/>
          </a:prstGeom>
          <a:noFill/>
          <a:extLst>
            <a:ext uri="{909E8E84-426E-40DD-AFC4-6F175D3DCCD1}">
              <a14:hiddenFill xmlns:a14="http://schemas.microsoft.com/office/drawing/2010/main">
                <a:solidFill>
                  <a:srgbClr val="FFFFFF"/>
                </a:solidFill>
              </a14:hiddenFill>
            </a:ext>
          </a:extLst>
        </p:spPr>
      </p:pic>
      <p:sp>
        <p:nvSpPr>
          <p:cNvPr id="20" name="Right Arrow 19">
            <a:extLst>
              <a:ext uri="{FF2B5EF4-FFF2-40B4-BE49-F238E27FC236}">
                <a16:creationId xmlns:a16="http://schemas.microsoft.com/office/drawing/2014/main" id="{AB188655-DCFF-10E9-36C8-F5F27B9929C3}"/>
              </a:ext>
            </a:extLst>
          </p:cNvPr>
          <p:cNvSpPr/>
          <p:nvPr/>
        </p:nvSpPr>
        <p:spPr>
          <a:xfrm>
            <a:off x="3936419" y="4840833"/>
            <a:ext cx="978408"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9074E2B0-95C0-3538-861F-A123383D5498}"/>
              </a:ext>
            </a:extLst>
          </p:cNvPr>
          <p:cNvSpPr/>
          <p:nvPr/>
        </p:nvSpPr>
        <p:spPr>
          <a:xfrm>
            <a:off x="6522098" y="4840833"/>
            <a:ext cx="978408"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0C638E3-D793-DE9E-1DD2-6C360238641D}"/>
              </a:ext>
            </a:extLst>
          </p:cNvPr>
          <p:cNvSpPr txBox="1"/>
          <p:nvPr/>
        </p:nvSpPr>
        <p:spPr>
          <a:xfrm>
            <a:off x="1892953" y="4821539"/>
            <a:ext cx="1930337" cy="523220"/>
          </a:xfrm>
          <a:prstGeom prst="rect">
            <a:avLst/>
          </a:prstGeom>
          <a:noFill/>
        </p:spPr>
        <p:txBody>
          <a:bodyPr wrap="none" rtlCol="0">
            <a:spAutoFit/>
          </a:bodyPr>
          <a:lstStyle/>
          <a:p>
            <a:r>
              <a:rPr lang="en-US" sz="2800" dirty="0">
                <a:latin typeface="Bradley Hand" pitchFamily="2" charset="77"/>
              </a:rPr>
              <a:t>“bad stuff”</a:t>
            </a:r>
          </a:p>
        </p:txBody>
      </p:sp>
      <p:pic>
        <p:nvPicPr>
          <p:cNvPr id="6154" name="Picture 10" descr="One Hit Wonders: How The Rickroll Revived Rick Astley's &quot;Never Gonna Give  You Up&quot; — afterglow">
            <a:extLst>
              <a:ext uri="{FF2B5EF4-FFF2-40B4-BE49-F238E27FC236}">
                <a16:creationId xmlns:a16="http://schemas.microsoft.com/office/drawing/2014/main" id="{F803606D-3F4F-E6B7-A890-51D6B0082B0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54780" y="4463158"/>
            <a:ext cx="1911639" cy="1239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335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906E4-AC79-261B-D497-0A77126BFF10}"/>
              </a:ext>
            </a:extLst>
          </p:cNvPr>
          <p:cNvSpPr>
            <a:spLocks noGrp="1"/>
          </p:cNvSpPr>
          <p:nvPr>
            <p:ph type="title"/>
          </p:nvPr>
        </p:nvSpPr>
        <p:spPr/>
        <p:txBody>
          <a:bodyPr/>
          <a:lstStyle/>
          <a:p>
            <a:r>
              <a:rPr lang="en-US" dirty="0"/>
              <a:t>Why don’t we use ML to keep ML in check?</a:t>
            </a:r>
          </a:p>
        </p:txBody>
      </p:sp>
      <p:sp>
        <p:nvSpPr>
          <p:cNvPr id="4" name="Slide Number Placeholder 3">
            <a:extLst>
              <a:ext uri="{FF2B5EF4-FFF2-40B4-BE49-F238E27FC236}">
                <a16:creationId xmlns:a16="http://schemas.microsoft.com/office/drawing/2014/main" id="{66FD8C24-A94A-F862-C717-C29B3CCD7576}"/>
              </a:ext>
            </a:extLst>
          </p:cNvPr>
          <p:cNvSpPr>
            <a:spLocks noGrp="1"/>
          </p:cNvSpPr>
          <p:nvPr>
            <p:ph type="sldNum" sz="quarter" idx="12"/>
          </p:nvPr>
        </p:nvSpPr>
        <p:spPr/>
        <p:txBody>
          <a:bodyPr/>
          <a:lstStyle/>
          <a:p>
            <a:fld id="{F78BDCC2-C92E-1149-A6F9-8D1F3585695B}" type="slidenum">
              <a:rPr lang="en-US" smtClean="0"/>
              <a:t>24</a:t>
            </a:fld>
            <a:endParaRPr lang="en-US"/>
          </a:p>
        </p:txBody>
      </p:sp>
      <p:pic>
        <p:nvPicPr>
          <p:cNvPr id="7" name="Picture 8" descr="How To Use Stable Diffusion For Free | SLAP HAPPY LARRY">
            <a:extLst>
              <a:ext uri="{FF2B5EF4-FFF2-40B4-BE49-F238E27FC236}">
                <a16:creationId xmlns:a16="http://schemas.microsoft.com/office/drawing/2014/main" id="{6370D7DB-B5D9-FA46-4E96-D073EEB360A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612567" y="2191758"/>
            <a:ext cx="1607271" cy="1610061"/>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a:extLst>
              <a:ext uri="{FF2B5EF4-FFF2-40B4-BE49-F238E27FC236}">
                <a16:creationId xmlns:a16="http://schemas.microsoft.com/office/drawing/2014/main" id="{02AB301E-5418-AC6B-4B60-93BD3B91478D}"/>
              </a:ext>
            </a:extLst>
          </p:cNvPr>
          <p:cNvSpPr/>
          <p:nvPr/>
        </p:nvSpPr>
        <p:spPr>
          <a:xfrm>
            <a:off x="2634159" y="2754472"/>
            <a:ext cx="978408"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4111B6C7-F2E9-E44D-6762-99A32B079E4F}"/>
              </a:ext>
            </a:extLst>
          </p:cNvPr>
          <p:cNvSpPr/>
          <p:nvPr/>
        </p:nvSpPr>
        <p:spPr>
          <a:xfrm>
            <a:off x="5219838" y="2754472"/>
            <a:ext cx="978408"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521E9DD-D8DB-A99A-0955-7A77A7A7611A}"/>
              </a:ext>
            </a:extLst>
          </p:cNvPr>
          <p:cNvSpPr txBox="1"/>
          <p:nvPr/>
        </p:nvSpPr>
        <p:spPr>
          <a:xfrm>
            <a:off x="590693" y="2735178"/>
            <a:ext cx="1930337" cy="523220"/>
          </a:xfrm>
          <a:prstGeom prst="rect">
            <a:avLst/>
          </a:prstGeom>
          <a:noFill/>
        </p:spPr>
        <p:txBody>
          <a:bodyPr wrap="none" rtlCol="0">
            <a:spAutoFit/>
          </a:bodyPr>
          <a:lstStyle/>
          <a:p>
            <a:r>
              <a:rPr lang="en-US" sz="2800" dirty="0">
                <a:latin typeface="Bradley Hand" pitchFamily="2" charset="77"/>
              </a:rPr>
              <a:t>“bad stuff”</a:t>
            </a:r>
          </a:p>
        </p:txBody>
      </p:sp>
      <p:pic>
        <p:nvPicPr>
          <p:cNvPr id="22532" name="Picture 4" descr="Bug, NSFW] NSFW post is marked as such but is not blurred : r/apolloapp">
            <a:extLst>
              <a:ext uri="{FF2B5EF4-FFF2-40B4-BE49-F238E27FC236}">
                <a16:creationId xmlns:a16="http://schemas.microsoft.com/office/drawing/2014/main" id="{79228604-B6E5-A3B9-6F54-AC03221F59A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74466" y="2191757"/>
            <a:ext cx="905286" cy="1610061"/>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Arrow 10">
            <a:extLst>
              <a:ext uri="{FF2B5EF4-FFF2-40B4-BE49-F238E27FC236}">
                <a16:creationId xmlns:a16="http://schemas.microsoft.com/office/drawing/2014/main" id="{E1A69F30-80AD-8D8C-244F-BE8164C372BD}"/>
              </a:ext>
            </a:extLst>
          </p:cNvPr>
          <p:cNvSpPr/>
          <p:nvPr/>
        </p:nvSpPr>
        <p:spPr>
          <a:xfrm>
            <a:off x="7455972" y="2754472"/>
            <a:ext cx="978408"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5630BEAA-6453-A0A2-31A0-B30F37575843}"/>
              </a:ext>
            </a:extLst>
          </p:cNvPr>
          <p:cNvSpPr/>
          <p:nvPr/>
        </p:nvSpPr>
        <p:spPr>
          <a:xfrm>
            <a:off x="8610600" y="2574224"/>
            <a:ext cx="1426731" cy="84512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t>filter</a:t>
            </a:r>
          </a:p>
        </p:txBody>
      </p:sp>
      <p:sp>
        <p:nvSpPr>
          <p:cNvPr id="13" name="Right Arrow 12">
            <a:extLst>
              <a:ext uri="{FF2B5EF4-FFF2-40B4-BE49-F238E27FC236}">
                <a16:creationId xmlns:a16="http://schemas.microsoft.com/office/drawing/2014/main" id="{FCFFE13E-B51B-3B2C-E941-AE71A0730C93}"/>
              </a:ext>
            </a:extLst>
          </p:cNvPr>
          <p:cNvSpPr/>
          <p:nvPr/>
        </p:nvSpPr>
        <p:spPr>
          <a:xfrm>
            <a:off x="10213551" y="2754472"/>
            <a:ext cx="978408"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Multiply 13">
            <a:extLst>
              <a:ext uri="{FF2B5EF4-FFF2-40B4-BE49-F238E27FC236}">
                <a16:creationId xmlns:a16="http://schemas.microsoft.com/office/drawing/2014/main" id="{B3628408-0FA1-C4F1-B049-9AACA357CFE7}"/>
              </a:ext>
            </a:extLst>
          </p:cNvPr>
          <p:cNvSpPr/>
          <p:nvPr/>
        </p:nvSpPr>
        <p:spPr>
          <a:xfrm>
            <a:off x="11191959" y="2539587"/>
            <a:ext cx="914400" cy="914400"/>
          </a:xfrm>
          <a:prstGeom prst="mathMultiply">
            <a:avLst>
              <a:gd name="adj1" fmla="val 1291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603CC40-76D6-916F-9C98-6190CB3F8672}"/>
              </a:ext>
            </a:extLst>
          </p:cNvPr>
          <p:cNvGrpSpPr/>
          <p:nvPr/>
        </p:nvGrpSpPr>
        <p:grpSpPr>
          <a:xfrm>
            <a:off x="590693" y="4232569"/>
            <a:ext cx="5783773" cy="2306343"/>
            <a:chOff x="590693" y="4232569"/>
            <a:chExt cx="5783773" cy="2306343"/>
          </a:xfrm>
        </p:grpSpPr>
        <p:sp>
          <p:nvSpPr>
            <p:cNvPr id="17" name="Rounded Rectangle 16">
              <a:extLst>
                <a:ext uri="{FF2B5EF4-FFF2-40B4-BE49-F238E27FC236}">
                  <a16:creationId xmlns:a16="http://schemas.microsoft.com/office/drawing/2014/main" id="{8C9DA9BF-5DCE-3B61-DE73-D054752ACC8E}"/>
                </a:ext>
              </a:extLst>
            </p:cNvPr>
            <p:cNvSpPr/>
            <p:nvPr/>
          </p:nvSpPr>
          <p:spPr>
            <a:xfrm>
              <a:off x="590693" y="4234030"/>
              <a:ext cx="5783773" cy="2304882"/>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81F3A32-996A-0E93-50AA-C4E30ACE3D0D}"/>
                </a:ext>
              </a:extLst>
            </p:cNvPr>
            <p:cNvSpPr txBox="1"/>
            <p:nvPr/>
          </p:nvSpPr>
          <p:spPr>
            <a:xfrm>
              <a:off x="743944" y="5800279"/>
              <a:ext cx="5477269" cy="584775"/>
            </a:xfrm>
            <a:prstGeom prst="rect">
              <a:avLst/>
            </a:prstGeom>
            <a:noFill/>
          </p:spPr>
          <p:txBody>
            <a:bodyPr wrap="none" rtlCol="0">
              <a:spAutoFit/>
            </a:bodyPr>
            <a:lstStyle/>
            <a:p>
              <a:r>
                <a:rPr lang="en-US" sz="3200" b="1" dirty="0">
                  <a:latin typeface="Chalkboard" panose="03050602040202020205" pitchFamily="66" charset="77"/>
                </a:rPr>
                <a:t>It doesn’t work very well...</a:t>
              </a:r>
            </a:p>
          </p:txBody>
        </p:sp>
        <p:pic>
          <p:nvPicPr>
            <p:cNvPr id="22536" name="Picture 8">
              <a:extLst>
                <a:ext uri="{FF2B5EF4-FFF2-40B4-BE49-F238E27FC236}">
                  <a16:creationId xmlns:a16="http://schemas.microsoft.com/office/drawing/2014/main" id="{8878A9E0-33A7-99FE-A694-88C154C6BFB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30261" y="4232569"/>
              <a:ext cx="2704636" cy="15337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8413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How the World's Foremost Maze-Maker Leads People Astray | The New Yorker">
            <a:extLst>
              <a:ext uri="{FF2B5EF4-FFF2-40B4-BE49-F238E27FC236}">
                <a16:creationId xmlns:a16="http://schemas.microsoft.com/office/drawing/2014/main" id="{9ED683DC-F59F-9507-4A65-F7BD51BFD074}"/>
              </a:ext>
            </a:extLst>
          </p:cNvPr>
          <p:cNvPicPr>
            <a:picLocks noChangeAspect="1" noChangeArrowheads="1"/>
          </p:cNvPicPr>
          <p:nvPr/>
        </p:nvPicPr>
        <p:blipFill>
          <a:blip r:embed="rId2" cstate="screen">
            <a:alphaModFix amt="50000"/>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a:extLst>
              <a:ext uri="{FF2B5EF4-FFF2-40B4-BE49-F238E27FC236}">
                <a16:creationId xmlns:a16="http://schemas.microsoft.com/office/drawing/2014/main" id="{51A49DA3-B384-AA9A-4578-454D8CF62B05}"/>
              </a:ext>
            </a:extLst>
          </p:cNvPr>
          <p:cNvSpPr/>
          <p:nvPr/>
        </p:nvSpPr>
        <p:spPr>
          <a:xfrm>
            <a:off x="3181350" y="2278063"/>
            <a:ext cx="6800850" cy="203676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a:t>Let’s make the attacker’s life harder by obfuscating everything!</a:t>
            </a:r>
            <a:br>
              <a:rPr lang="en-US" sz="3200" b="1" dirty="0"/>
            </a:br>
            <a:r>
              <a:rPr lang="en-US" sz="1600" dirty="0"/>
              <a:t>(Because this typically works so well in security)</a:t>
            </a:r>
          </a:p>
        </p:txBody>
      </p:sp>
    </p:spTree>
    <p:extLst>
      <p:ext uri="{BB962C8B-B14F-4D97-AF65-F5344CB8AC3E}">
        <p14:creationId xmlns:p14="http://schemas.microsoft.com/office/powerpoint/2010/main" val="1980859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Rounded Rectangle 22">
                <a:extLst>
                  <a:ext uri="{FF2B5EF4-FFF2-40B4-BE49-F238E27FC236}">
                    <a16:creationId xmlns:a16="http://schemas.microsoft.com/office/drawing/2014/main" id="{C39E21C4-45A0-3110-3D1D-6015A2C8A965}"/>
                  </a:ext>
                </a:extLst>
              </p:cNvPr>
              <p:cNvSpPr/>
              <p:nvPr/>
            </p:nvSpPr>
            <p:spPr>
              <a:xfrm>
                <a:off x="9231878" y="3685310"/>
                <a:ext cx="2521972" cy="261257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rgbClr val="C00000"/>
                    </a:solidFill>
                  </a:rPr>
                  <a:t>“harmful” concepts</a:t>
                </a:r>
              </a:p>
              <a:p>
                <a:pPr algn="ctr"/>
                <a:endParaRPr lang="en-US" dirty="0">
                  <a:solidFill>
                    <a:schemeClr val="tx1"/>
                  </a:solidFill>
                </a:endParaRPr>
              </a:p>
              <a:p>
                <a:pPr/>
                <a14:m>
                  <m:oMathPara xmlns:m="http://schemas.openxmlformats.org/officeDocument/2006/math">
                    <m:oMathParaPr>
                      <m:jc m:val="centerGroup"/>
                    </m:oMathParaPr>
                    <m:oMath xmlns:m="http://schemas.openxmlformats.org/officeDocument/2006/math">
                      <m:d>
                        <m:dPr>
                          <m:begChr m:val="["/>
                          <m:endChr m:val="]"/>
                          <m:ctrlPr>
                            <a:rPr lang="en-US" sz="2000" b="0" i="1" smtClean="0">
                              <a:solidFill>
                                <a:schemeClr val="tx1"/>
                              </a:solidFill>
                              <a:latin typeface="Cambria Math" panose="02040503050406030204" pitchFamily="18" charset="0"/>
                            </a:rPr>
                          </m:ctrlPr>
                        </m:dPr>
                        <m:e>
                          <m:r>
                            <a:rPr lang="en-US" sz="2000" i="1">
                              <a:solidFill>
                                <a:schemeClr val="tx1"/>
                              </a:solidFill>
                              <a:latin typeface="Cambria Math" panose="02040503050406030204" pitchFamily="18" charset="0"/>
                            </a:rPr>
                            <m:t>1, </m:t>
                          </m:r>
                          <m:r>
                            <a:rPr lang="en-US" sz="2000" b="0" i="1" smtClean="0">
                              <a:solidFill>
                                <a:schemeClr val="tx1"/>
                              </a:solidFill>
                              <a:latin typeface="Cambria Math" panose="02040503050406030204" pitchFamily="18" charset="0"/>
                            </a:rPr>
                            <m:t>0</m:t>
                          </m:r>
                          <m:r>
                            <a:rPr lang="en-US" sz="2000" i="1">
                              <a:solidFill>
                                <a:schemeClr val="tx1"/>
                              </a:solidFill>
                              <a:latin typeface="Cambria Math" panose="02040503050406030204" pitchFamily="18" charset="0"/>
                            </a:rPr>
                            <m:t>, </m:t>
                          </m:r>
                          <m:r>
                            <a:rPr lang="en-US" sz="2000" b="0" i="1" smtClean="0">
                              <a:solidFill>
                                <a:schemeClr val="tx1"/>
                              </a:solidFill>
                              <a:latin typeface="Cambria Math" panose="02040503050406030204" pitchFamily="18" charset="0"/>
                            </a:rPr>
                            <m:t>−2</m:t>
                          </m:r>
                          <m:r>
                            <a:rPr lang="en-US" sz="2000" i="1">
                              <a:solidFill>
                                <a:schemeClr val="tx1"/>
                              </a:solidFill>
                              <a:latin typeface="Cambria Math" panose="02040503050406030204" pitchFamily="18" charset="0"/>
                            </a:rPr>
                            <m:t>3, </m:t>
                          </m:r>
                          <m:r>
                            <a:rPr lang="en-US" sz="2000" b="0" i="1" smtClean="0">
                              <a:solidFill>
                                <a:schemeClr val="tx1"/>
                              </a:solidFill>
                              <a:latin typeface="Cambria Math" panose="02040503050406030204" pitchFamily="18" charset="0"/>
                            </a:rPr>
                            <m:t>7</m:t>
                          </m:r>
                          <m:r>
                            <a:rPr lang="en-US" sz="2000" i="1">
                              <a:solidFill>
                                <a:schemeClr val="tx1"/>
                              </a:solidFill>
                              <a:latin typeface="Cambria Math" panose="02040503050406030204" pitchFamily="18" charset="0"/>
                            </a:rPr>
                            <m:t>, …, 1</m:t>
                          </m:r>
                        </m:e>
                      </m:d>
                    </m:oMath>
                  </m:oMathPara>
                </a14:m>
                <a:endParaRPr lang="en-US" sz="2000" dirty="0">
                  <a:solidFill>
                    <a:schemeClr val="tx1"/>
                  </a:solidFill>
                </a:endParaRPr>
              </a:p>
              <a:p>
                <a:pPr/>
                <a14:m>
                  <m:oMathPara xmlns:m="http://schemas.openxmlformats.org/officeDocument/2006/math">
                    <m:oMathParaPr>
                      <m:jc m:val="centerGroup"/>
                    </m:oMathParaPr>
                    <m:oMath xmlns:m="http://schemas.openxmlformats.org/officeDocument/2006/math">
                      <m:d>
                        <m:dPr>
                          <m:begChr m:val="["/>
                          <m:endChr m:val="]"/>
                          <m:ctrlPr>
                            <a:rPr lang="en-US" sz="2000" b="0" i="1" smtClean="0">
                              <a:solidFill>
                                <a:schemeClr val="tx1"/>
                              </a:solidFill>
                              <a:latin typeface="Cambria Math" panose="02040503050406030204" pitchFamily="18" charset="0"/>
                            </a:rPr>
                          </m:ctrlPr>
                        </m:dPr>
                        <m:e>
                          <m:r>
                            <a:rPr lang="en-US" sz="2000" i="1">
                              <a:solidFill>
                                <a:schemeClr val="tx1"/>
                              </a:solidFill>
                              <a:latin typeface="Cambria Math" panose="02040503050406030204" pitchFamily="18" charset="0"/>
                            </a:rPr>
                            <m:t>1</m:t>
                          </m:r>
                          <m:r>
                            <a:rPr lang="en-US" sz="2000" b="0" i="1" smtClean="0">
                              <a:solidFill>
                                <a:schemeClr val="tx1"/>
                              </a:solidFill>
                              <a:latin typeface="Cambria Math" panose="02040503050406030204" pitchFamily="18" charset="0"/>
                            </a:rPr>
                            <m:t>1</m:t>
                          </m:r>
                          <m:r>
                            <a:rPr lang="en-US" sz="2000" i="1">
                              <a:solidFill>
                                <a:schemeClr val="tx1"/>
                              </a:solidFill>
                              <a:latin typeface="Cambria Math" panose="02040503050406030204" pitchFamily="18" charset="0"/>
                            </a:rPr>
                            <m:t>, </m:t>
                          </m:r>
                          <m:r>
                            <a:rPr lang="en-US" sz="2000" b="0" i="1" smtClean="0">
                              <a:solidFill>
                                <a:schemeClr val="tx1"/>
                              </a:solidFill>
                              <a:latin typeface="Cambria Math" panose="02040503050406030204" pitchFamily="18" charset="0"/>
                            </a:rPr>
                            <m:t>−5</m:t>
                          </m:r>
                          <m:r>
                            <a:rPr lang="en-US" sz="2000" i="1">
                              <a:solidFill>
                                <a:schemeClr val="tx1"/>
                              </a:solidFill>
                              <a:latin typeface="Cambria Math" panose="02040503050406030204" pitchFamily="18" charset="0"/>
                            </a:rPr>
                            <m:t>, 3, </m:t>
                          </m:r>
                          <m:r>
                            <a:rPr lang="en-US" sz="2000" b="0" i="1" smtClean="0">
                              <a:solidFill>
                                <a:schemeClr val="tx1"/>
                              </a:solidFill>
                              <a:latin typeface="Cambria Math" panose="02040503050406030204" pitchFamily="18" charset="0"/>
                            </a:rPr>
                            <m:t>0</m:t>
                          </m:r>
                          <m:r>
                            <a:rPr lang="en-US" sz="2000" i="1">
                              <a:solidFill>
                                <a:schemeClr val="tx1"/>
                              </a:solidFill>
                              <a:latin typeface="Cambria Math" panose="02040503050406030204" pitchFamily="18" charset="0"/>
                            </a:rPr>
                            <m:t>, …, </m:t>
                          </m:r>
                          <m:r>
                            <a:rPr lang="en-US" sz="2000" b="0" i="1" smtClean="0">
                              <a:solidFill>
                                <a:schemeClr val="tx1"/>
                              </a:solidFill>
                              <a:latin typeface="Cambria Math" panose="02040503050406030204" pitchFamily="18" charset="0"/>
                            </a:rPr>
                            <m:t>8</m:t>
                          </m:r>
                        </m:e>
                      </m:d>
                    </m:oMath>
                  </m:oMathPara>
                </a14:m>
                <a:endParaRPr lang="en-US" sz="2000" dirty="0">
                  <a:solidFill>
                    <a:schemeClr val="tx1"/>
                  </a:solidFill>
                </a:endParaRPr>
              </a:p>
              <a:p>
                <a:pPr algn="ctr"/>
                <a:r>
                  <a:rPr lang="en-US" sz="2000" dirty="0">
                    <a:solidFill>
                      <a:schemeClr val="tx1"/>
                    </a:solidFill>
                  </a:rPr>
                  <a:t>...</a:t>
                </a:r>
              </a:p>
              <a:p>
                <a:pPr/>
                <a14:m>
                  <m:oMathPara xmlns:m="http://schemas.openxmlformats.org/officeDocument/2006/math">
                    <m:oMathParaPr>
                      <m:jc m:val="centerGroup"/>
                    </m:oMathParaPr>
                    <m:oMath xmlns:m="http://schemas.openxmlformats.org/officeDocument/2006/math">
                      <m:d>
                        <m:dPr>
                          <m:begChr m:val="["/>
                          <m:endChr m:val="]"/>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−1</m:t>
                          </m:r>
                          <m:r>
                            <a:rPr lang="en-US" sz="2000" i="1">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 10</m:t>
                          </m:r>
                          <m:r>
                            <a:rPr lang="en-US" sz="2000" i="1">
                              <a:solidFill>
                                <a:schemeClr val="tx1"/>
                              </a:solidFill>
                              <a:latin typeface="Cambria Math" panose="02040503050406030204" pitchFamily="18" charset="0"/>
                            </a:rPr>
                            <m:t>, </m:t>
                          </m:r>
                          <m:r>
                            <a:rPr lang="en-US" sz="2000" b="0" i="1" smtClean="0">
                              <a:solidFill>
                                <a:schemeClr val="tx1"/>
                              </a:solidFill>
                              <a:latin typeface="Cambria Math" panose="02040503050406030204" pitchFamily="18" charset="0"/>
                            </a:rPr>
                            <m:t>2</m:t>
                          </m:r>
                          <m:r>
                            <a:rPr lang="en-US" sz="2000" i="1">
                              <a:solidFill>
                                <a:schemeClr val="tx1"/>
                              </a:solidFill>
                              <a:latin typeface="Cambria Math" panose="02040503050406030204" pitchFamily="18" charset="0"/>
                            </a:rPr>
                            <m:t>, </m:t>
                          </m:r>
                          <m:r>
                            <a:rPr lang="en-US" sz="2000" b="0" i="1" smtClean="0">
                              <a:solidFill>
                                <a:schemeClr val="tx1"/>
                              </a:solidFill>
                              <a:latin typeface="Cambria Math" panose="02040503050406030204" pitchFamily="18" charset="0"/>
                            </a:rPr>
                            <m:t>1</m:t>
                          </m:r>
                          <m:r>
                            <a:rPr lang="en-US" sz="2000" i="1">
                              <a:solidFill>
                                <a:schemeClr val="tx1"/>
                              </a:solidFill>
                              <a:latin typeface="Cambria Math" panose="02040503050406030204" pitchFamily="18" charset="0"/>
                            </a:rPr>
                            <m:t>, …, </m:t>
                          </m:r>
                          <m:r>
                            <a:rPr lang="en-US" sz="2000" b="0" i="1" smtClean="0">
                              <a:solidFill>
                                <a:schemeClr val="tx1"/>
                              </a:solidFill>
                              <a:latin typeface="Cambria Math" panose="02040503050406030204" pitchFamily="18" charset="0"/>
                            </a:rPr>
                            <m:t>−3</m:t>
                          </m:r>
                        </m:e>
                      </m:d>
                    </m:oMath>
                  </m:oMathPara>
                </a14:m>
                <a:endParaRPr lang="en-US" sz="2000" dirty="0">
                  <a:solidFill>
                    <a:schemeClr val="tx1"/>
                  </a:solidFill>
                </a:endParaRPr>
              </a:p>
            </p:txBody>
          </p:sp>
        </mc:Choice>
        <mc:Fallback xmlns="">
          <p:sp>
            <p:nvSpPr>
              <p:cNvPr id="23" name="Rounded Rectangle 22">
                <a:extLst>
                  <a:ext uri="{FF2B5EF4-FFF2-40B4-BE49-F238E27FC236}">
                    <a16:creationId xmlns:a16="http://schemas.microsoft.com/office/drawing/2014/main" id="{C39E21C4-45A0-3110-3D1D-6015A2C8A965}"/>
                  </a:ext>
                </a:extLst>
              </p:cNvPr>
              <p:cNvSpPr>
                <a:spLocks noRot="1" noChangeAspect="1" noMove="1" noResize="1" noEditPoints="1" noAdjustHandles="1" noChangeArrowheads="1" noChangeShapeType="1" noTextEdit="1"/>
              </p:cNvSpPr>
              <p:nvPr/>
            </p:nvSpPr>
            <p:spPr>
              <a:xfrm>
                <a:off x="9231878" y="3685310"/>
                <a:ext cx="2521972" cy="2612571"/>
              </a:xfrm>
              <a:prstGeom prst="roundRect">
                <a:avLst/>
              </a:prstGeom>
              <a:blipFill>
                <a:blip r:embed="rId2"/>
                <a:stretch>
                  <a:fillRect/>
                </a:stretch>
              </a:blipFill>
              <a:ln>
                <a:solidFill>
                  <a:schemeClr val="tx1"/>
                </a:solidFill>
              </a:ln>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661FDDF-3AF9-BDDD-AA7D-E65867518548}"/>
              </a:ext>
            </a:extLst>
          </p:cNvPr>
          <p:cNvSpPr>
            <a:spLocks noGrp="1"/>
          </p:cNvSpPr>
          <p:nvPr>
            <p:ph type="sldNum" sz="quarter" idx="12"/>
          </p:nvPr>
        </p:nvSpPr>
        <p:spPr/>
        <p:txBody>
          <a:bodyPr/>
          <a:lstStyle/>
          <a:p>
            <a:fld id="{F78BDCC2-C92E-1149-A6F9-8D1F3585695B}" type="slidenum">
              <a:rPr lang="en-US" smtClean="0"/>
              <a:t>26</a:t>
            </a:fld>
            <a:endParaRPr lang="en-US"/>
          </a:p>
        </p:txBody>
      </p:sp>
      <p:pic>
        <p:nvPicPr>
          <p:cNvPr id="6" name="Picture 5">
            <a:extLst>
              <a:ext uri="{FF2B5EF4-FFF2-40B4-BE49-F238E27FC236}">
                <a16:creationId xmlns:a16="http://schemas.microsoft.com/office/drawing/2014/main" id="{9F1ABCFE-7671-30C2-D1A6-684DEBF097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69"/>
          <a:stretch/>
        </p:blipFill>
        <p:spPr>
          <a:xfrm>
            <a:off x="2313709" y="763342"/>
            <a:ext cx="7772400" cy="2409349"/>
          </a:xfrm>
          <a:prstGeom prst="rect">
            <a:avLst/>
          </a:prstGeom>
          <a:ln>
            <a:noFill/>
          </a:ln>
          <a:effectLst>
            <a:outerShdw blurRad="292100" dist="139700" dir="2700000" algn="tl" rotWithShape="0">
              <a:srgbClr val="333333">
                <a:alpha val="65000"/>
              </a:srgbClr>
            </a:outerShdw>
          </a:effectLst>
        </p:spPr>
      </p:pic>
      <p:pic>
        <p:nvPicPr>
          <p:cNvPr id="10" name="Picture 4" descr="Bug, NSFW] NSFW post is marked as such but is not blurred : r/apolloapp">
            <a:extLst>
              <a:ext uri="{FF2B5EF4-FFF2-40B4-BE49-F238E27FC236}">
                <a16:creationId xmlns:a16="http://schemas.microsoft.com/office/drawing/2014/main" id="{9B21BC01-365A-18A6-A1BC-702392D8113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4117" y="4049084"/>
            <a:ext cx="905286" cy="1610061"/>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Arrow 10">
            <a:extLst>
              <a:ext uri="{FF2B5EF4-FFF2-40B4-BE49-F238E27FC236}">
                <a16:creationId xmlns:a16="http://schemas.microsoft.com/office/drawing/2014/main" id="{55E519BB-35C0-E475-12CE-596FB82B39EB}"/>
              </a:ext>
            </a:extLst>
          </p:cNvPr>
          <p:cNvSpPr/>
          <p:nvPr/>
        </p:nvSpPr>
        <p:spPr>
          <a:xfrm>
            <a:off x="1825623" y="4611799"/>
            <a:ext cx="652677"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84C48B3C-7D27-03D5-8E0F-AF967C391872}"/>
              </a:ext>
            </a:extLst>
          </p:cNvPr>
          <p:cNvSpPr/>
          <p:nvPr/>
        </p:nvSpPr>
        <p:spPr>
          <a:xfrm>
            <a:off x="2551660" y="4326989"/>
            <a:ext cx="1602951" cy="101566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t>ML “hash”</a:t>
            </a:r>
          </a:p>
        </p:txBody>
      </p:sp>
      <p:sp>
        <p:nvSpPr>
          <p:cNvPr id="13" name="Right Arrow 12">
            <a:extLst>
              <a:ext uri="{FF2B5EF4-FFF2-40B4-BE49-F238E27FC236}">
                <a16:creationId xmlns:a16="http://schemas.microsoft.com/office/drawing/2014/main" id="{AFEB5A7F-19A3-0CE0-09E1-C4091580D7B8}"/>
              </a:ext>
            </a:extLst>
          </p:cNvPr>
          <p:cNvSpPr/>
          <p:nvPr/>
        </p:nvSpPr>
        <p:spPr>
          <a:xfrm>
            <a:off x="4242045" y="4611799"/>
            <a:ext cx="563940"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4ADF872A-87EA-4184-5577-3BE88EABA9D7}"/>
                  </a:ext>
                </a:extLst>
              </p14:cNvPr>
              <p14:cNvContentPartPr/>
              <p14:nvPr/>
            </p14:nvContentPartPr>
            <p14:xfrm>
              <a:off x="6856604" y="1639735"/>
              <a:ext cx="2867040" cy="60840"/>
            </p14:xfrm>
          </p:contentPart>
        </mc:Choice>
        <mc:Fallback xmlns="">
          <p:pic>
            <p:nvPicPr>
              <p:cNvPr id="14" name="Ink 13">
                <a:extLst>
                  <a:ext uri="{FF2B5EF4-FFF2-40B4-BE49-F238E27FC236}">
                    <a16:creationId xmlns:a16="http://schemas.microsoft.com/office/drawing/2014/main" id="{4ADF872A-87EA-4184-5577-3BE88EABA9D7}"/>
                  </a:ext>
                </a:extLst>
              </p:cNvPr>
              <p:cNvPicPr/>
              <p:nvPr/>
            </p:nvPicPr>
            <p:blipFill>
              <a:blip r:embed="rId6"/>
              <a:stretch>
                <a:fillRect/>
              </a:stretch>
            </p:blipFill>
            <p:spPr>
              <a:xfrm>
                <a:off x="6802604" y="1531092"/>
                <a:ext cx="2974680" cy="27776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Ink 17">
                <a:extLst>
                  <a:ext uri="{FF2B5EF4-FFF2-40B4-BE49-F238E27FC236}">
                    <a16:creationId xmlns:a16="http://schemas.microsoft.com/office/drawing/2014/main" id="{052040BA-FEBC-CBB0-52FB-F4CA6D1B7B1E}"/>
                  </a:ext>
                </a:extLst>
              </p14:cNvPr>
              <p14:cNvContentPartPr/>
              <p14:nvPr/>
            </p14:nvContentPartPr>
            <p14:xfrm>
              <a:off x="2478300" y="2003148"/>
              <a:ext cx="3884760" cy="40320"/>
            </p14:xfrm>
          </p:contentPart>
        </mc:Choice>
        <mc:Fallback xmlns="">
          <p:pic>
            <p:nvPicPr>
              <p:cNvPr id="18" name="Ink 17">
                <a:extLst>
                  <a:ext uri="{FF2B5EF4-FFF2-40B4-BE49-F238E27FC236}">
                    <a16:creationId xmlns:a16="http://schemas.microsoft.com/office/drawing/2014/main" id="{052040BA-FEBC-CBB0-52FB-F4CA6D1B7B1E}"/>
                  </a:ext>
                </a:extLst>
              </p:cNvPr>
              <p:cNvPicPr/>
              <p:nvPr/>
            </p:nvPicPr>
            <p:blipFill>
              <a:blip r:embed="rId8"/>
              <a:stretch>
                <a:fillRect/>
              </a:stretch>
            </p:blipFill>
            <p:spPr>
              <a:xfrm>
                <a:off x="2424300" y="1895148"/>
                <a:ext cx="3992400" cy="255960"/>
              </a:xfrm>
              <a:prstGeom prst="rect">
                <a:avLst/>
              </a:prstGeom>
            </p:spPr>
          </p:pic>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4A2C347-16C8-E148-1726-787462C391A1}"/>
                  </a:ext>
                </a:extLst>
              </p:cNvPr>
              <p:cNvSpPr txBox="1"/>
              <p:nvPr/>
            </p:nvSpPr>
            <p:spPr>
              <a:xfrm>
                <a:off x="4780915" y="4573211"/>
                <a:ext cx="3446456"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b="0" i="1" smtClean="0">
                              <a:latin typeface="Cambria Math" panose="02040503050406030204" pitchFamily="18" charset="0"/>
                            </a:rPr>
                          </m:ctrlPr>
                        </m:dPr>
                        <m:e>
                          <m:r>
                            <a:rPr lang="en-US" sz="2800" i="1">
                              <a:latin typeface="Cambria Math" panose="02040503050406030204" pitchFamily="18" charset="0"/>
                            </a:rPr>
                            <m:t>10, −2, 3.1, 5, …, 17</m:t>
                          </m:r>
                        </m:e>
                      </m:d>
                    </m:oMath>
                  </m:oMathPara>
                </a14:m>
                <a:endParaRPr lang="en-US" sz="2800" dirty="0"/>
              </a:p>
            </p:txBody>
          </p:sp>
        </mc:Choice>
        <mc:Fallback xmlns="">
          <p:sp>
            <p:nvSpPr>
              <p:cNvPr id="19" name="TextBox 18">
                <a:extLst>
                  <a:ext uri="{FF2B5EF4-FFF2-40B4-BE49-F238E27FC236}">
                    <a16:creationId xmlns:a16="http://schemas.microsoft.com/office/drawing/2014/main" id="{44A2C347-16C8-E148-1726-787462C391A1}"/>
                  </a:ext>
                </a:extLst>
              </p:cNvPr>
              <p:cNvSpPr txBox="1">
                <a:spLocks noRot="1" noChangeAspect="1" noMove="1" noResize="1" noEditPoints="1" noAdjustHandles="1" noChangeArrowheads="1" noChangeShapeType="1" noTextEdit="1"/>
              </p:cNvSpPr>
              <p:nvPr/>
            </p:nvSpPr>
            <p:spPr>
              <a:xfrm>
                <a:off x="4780915" y="4573211"/>
                <a:ext cx="3446456" cy="523220"/>
              </a:xfrm>
              <a:prstGeom prst="rect">
                <a:avLst/>
              </a:prstGeom>
              <a:blipFill>
                <a:blip r:embed="rId9"/>
                <a:stretch>
                  <a:fillRect/>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0586ED37-C503-A963-1A45-9C8EAF936E7C}"/>
              </a:ext>
            </a:extLst>
          </p:cNvPr>
          <p:cNvGrpSpPr/>
          <p:nvPr/>
        </p:nvGrpSpPr>
        <p:grpSpPr>
          <a:xfrm>
            <a:off x="8158609" y="4139085"/>
            <a:ext cx="925253" cy="1137593"/>
            <a:chOff x="8158609" y="4139085"/>
            <a:chExt cx="925253" cy="1137593"/>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AFC9C5A-EDBC-CF24-E4EA-4A4DB99DCF08}"/>
                    </a:ext>
                  </a:extLst>
                </p:cNvPr>
                <p:cNvSpPr txBox="1"/>
                <p:nvPr/>
              </p:nvSpPr>
              <p:spPr>
                <a:xfrm>
                  <a:off x="8158609" y="4261015"/>
                  <a:ext cx="925253" cy="101566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6000" i="1" smtClean="0">
                            <a:solidFill>
                              <a:schemeClr val="accent1"/>
                            </a:solidFill>
                            <a:latin typeface="Cambria Math" panose="02040503050406030204" pitchFamily="18" charset="0"/>
                            <a:ea typeface="Cambria Math" panose="02040503050406030204" pitchFamily="18" charset="0"/>
                          </a:rPr>
                          <m:t>≈</m:t>
                        </m:r>
                      </m:oMath>
                    </m:oMathPara>
                  </a14:m>
                  <a:endParaRPr lang="en-US" sz="6000" dirty="0"/>
                </a:p>
              </p:txBody>
            </p:sp>
          </mc:Choice>
          <mc:Fallback xmlns="">
            <p:sp>
              <p:nvSpPr>
                <p:cNvPr id="2" name="TextBox 1">
                  <a:extLst>
                    <a:ext uri="{FF2B5EF4-FFF2-40B4-BE49-F238E27FC236}">
                      <a16:creationId xmlns:a16="http://schemas.microsoft.com/office/drawing/2014/main" id="{FAFC9C5A-EDBC-CF24-E4EA-4A4DB99DCF08}"/>
                    </a:ext>
                  </a:extLst>
                </p:cNvPr>
                <p:cNvSpPr txBox="1">
                  <a:spLocks noRot="1" noChangeAspect="1" noMove="1" noResize="1" noEditPoints="1" noAdjustHandles="1" noChangeArrowheads="1" noChangeShapeType="1" noTextEdit="1"/>
                </p:cNvSpPr>
                <p:nvPr/>
              </p:nvSpPr>
              <p:spPr>
                <a:xfrm>
                  <a:off x="8158609" y="4261015"/>
                  <a:ext cx="925253" cy="1015663"/>
                </a:xfrm>
                <a:prstGeom prst="rect">
                  <a:avLst/>
                </a:prstGeom>
                <a:blipFill>
                  <a:blip r:embed="rId10"/>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23DEC70F-3179-80EB-6B61-0BC83357E53E}"/>
                </a:ext>
              </a:extLst>
            </p:cNvPr>
            <p:cNvSpPr txBox="1"/>
            <p:nvPr/>
          </p:nvSpPr>
          <p:spPr>
            <a:xfrm>
              <a:off x="8433523" y="4139085"/>
              <a:ext cx="375424" cy="584775"/>
            </a:xfrm>
            <a:prstGeom prst="rect">
              <a:avLst/>
            </a:prstGeom>
            <a:noFill/>
          </p:spPr>
          <p:txBody>
            <a:bodyPr wrap="none" rtlCol="0">
              <a:spAutoFit/>
            </a:bodyPr>
            <a:lstStyle/>
            <a:p>
              <a:r>
                <a:rPr lang="en-US" sz="3200" dirty="0">
                  <a:solidFill>
                    <a:schemeClr val="accent1"/>
                  </a:solidFill>
                </a:rPr>
                <a:t>?</a:t>
              </a:r>
              <a:endParaRPr lang="en-US" dirty="0">
                <a:solidFill>
                  <a:schemeClr val="accent1"/>
                </a:solidFill>
              </a:endParaRPr>
            </a:p>
          </p:txBody>
        </p:sp>
      </p:grpSp>
    </p:spTree>
    <p:extLst>
      <p:ext uri="{BB962C8B-B14F-4D97-AF65-F5344CB8AC3E}">
        <p14:creationId xmlns:p14="http://schemas.microsoft.com/office/powerpoint/2010/main" val="3232075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1FDDF-3AF9-BDDD-AA7D-E65867518548}"/>
              </a:ext>
            </a:extLst>
          </p:cNvPr>
          <p:cNvSpPr>
            <a:spLocks noGrp="1"/>
          </p:cNvSpPr>
          <p:nvPr>
            <p:ph type="sldNum" sz="quarter" idx="12"/>
          </p:nvPr>
        </p:nvSpPr>
        <p:spPr/>
        <p:txBody>
          <a:bodyPr/>
          <a:lstStyle/>
          <a:p>
            <a:fld id="{F78BDCC2-C92E-1149-A6F9-8D1F3585695B}" type="slidenum">
              <a:rPr lang="en-US" smtClean="0"/>
              <a:t>27</a:t>
            </a:fld>
            <a:endParaRPr lang="en-US"/>
          </a:p>
        </p:txBody>
      </p:sp>
      <p:sp>
        <p:nvSpPr>
          <p:cNvPr id="7" name="Rectangle 6">
            <a:extLst>
              <a:ext uri="{FF2B5EF4-FFF2-40B4-BE49-F238E27FC236}">
                <a16:creationId xmlns:a16="http://schemas.microsoft.com/office/drawing/2014/main" id="{0951674E-62C7-02A6-61FA-BC19F8523ABA}"/>
              </a:ext>
            </a:extLst>
          </p:cNvPr>
          <p:cNvSpPr/>
          <p:nvPr/>
        </p:nvSpPr>
        <p:spPr>
          <a:xfrm>
            <a:off x="6553200" y="3333750"/>
            <a:ext cx="3327400" cy="3111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4EAD1209-4BA7-DD95-D620-96FDB38B71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73257" y="728078"/>
            <a:ext cx="6897816" cy="2605672"/>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2" name="Rounded Rectangle 1">
                <a:extLst>
                  <a:ext uri="{FF2B5EF4-FFF2-40B4-BE49-F238E27FC236}">
                    <a16:creationId xmlns:a16="http://schemas.microsoft.com/office/drawing/2014/main" id="{B6A10F26-A07A-5ADD-260C-813C027CA48E}"/>
                  </a:ext>
                </a:extLst>
              </p:cNvPr>
              <p:cNvSpPr/>
              <p:nvPr/>
            </p:nvSpPr>
            <p:spPr>
              <a:xfrm>
                <a:off x="4357240" y="3743779"/>
                <a:ext cx="2521972" cy="261257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rgbClr val="C00000"/>
                    </a:solidFill>
                  </a:rPr>
                  <a:t>“harmful” concepts</a:t>
                </a:r>
              </a:p>
              <a:p>
                <a:pPr algn="ctr"/>
                <a:endParaRPr lang="en-US" dirty="0">
                  <a:solidFill>
                    <a:schemeClr val="tx1"/>
                  </a:solidFill>
                </a:endParaRPr>
              </a:p>
              <a:p>
                <a:pPr/>
                <a14:m>
                  <m:oMathPara xmlns:m="http://schemas.openxmlformats.org/officeDocument/2006/math">
                    <m:oMathParaPr>
                      <m:jc m:val="centerGroup"/>
                    </m:oMathParaPr>
                    <m:oMath xmlns:m="http://schemas.openxmlformats.org/officeDocument/2006/math">
                      <m:d>
                        <m:dPr>
                          <m:begChr m:val="["/>
                          <m:endChr m:val="]"/>
                          <m:ctrlPr>
                            <a:rPr lang="en-US" sz="2000" b="0" i="1" smtClean="0">
                              <a:solidFill>
                                <a:schemeClr val="tx1"/>
                              </a:solidFill>
                              <a:latin typeface="Cambria Math" panose="02040503050406030204" pitchFamily="18" charset="0"/>
                            </a:rPr>
                          </m:ctrlPr>
                        </m:dPr>
                        <m:e>
                          <m:r>
                            <a:rPr lang="en-US" sz="2000" i="1">
                              <a:solidFill>
                                <a:schemeClr val="tx1"/>
                              </a:solidFill>
                              <a:latin typeface="Cambria Math" panose="02040503050406030204" pitchFamily="18" charset="0"/>
                            </a:rPr>
                            <m:t>1, </m:t>
                          </m:r>
                          <m:r>
                            <a:rPr lang="en-US" sz="2000" b="0" i="1" smtClean="0">
                              <a:solidFill>
                                <a:schemeClr val="tx1"/>
                              </a:solidFill>
                              <a:latin typeface="Cambria Math" panose="02040503050406030204" pitchFamily="18" charset="0"/>
                            </a:rPr>
                            <m:t>0</m:t>
                          </m:r>
                          <m:r>
                            <a:rPr lang="en-US" sz="2000" i="1">
                              <a:solidFill>
                                <a:schemeClr val="tx1"/>
                              </a:solidFill>
                              <a:latin typeface="Cambria Math" panose="02040503050406030204" pitchFamily="18" charset="0"/>
                            </a:rPr>
                            <m:t>, </m:t>
                          </m:r>
                          <m:r>
                            <a:rPr lang="en-US" sz="2000" b="0" i="1" smtClean="0">
                              <a:solidFill>
                                <a:schemeClr val="tx1"/>
                              </a:solidFill>
                              <a:latin typeface="Cambria Math" panose="02040503050406030204" pitchFamily="18" charset="0"/>
                            </a:rPr>
                            <m:t>−2</m:t>
                          </m:r>
                          <m:r>
                            <a:rPr lang="en-US" sz="2000" i="1">
                              <a:solidFill>
                                <a:schemeClr val="tx1"/>
                              </a:solidFill>
                              <a:latin typeface="Cambria Math" panose="02040503050406030204" pitchFamily="18" charset="0"/>
                            </a:rPr>
                            <m:t>3, </m:t>
                          </m:r>
                          <m:r>
                            <a:rPr lang="en-US" sz="2000" b="0" i="1" smtClean="0">
                              <a:solidFill>
                                <a:schemeClr val="tx1"/>
                              </a:solidFill>
                              <a:latin typeface="Cambria Math" panose="02040503050406030204" pitchFamily="18" charset="0"/>
                            </a:rPr>
                            <m:t>7</m:t>
                          </m:r>
                          <m:r>
                            <a:rPr lang="en-US" sz="2000" i="1">
                              <a:solidFill>
                                <a:schemeClr val="tx1"/>
                              </a:solidFill>
                              <a:latin typeface="Cambria Math" panose="02040503050406030204" pitchFamily="18" charset="0"/>
                            </a:rPr>
                            <m:t>, …, 1</m:t>
                          </m:r>
                        </m:e>
                      </m:d>
                    </m:oMath>
                  </m:oMathPara>
                </a14:m>
                <a:endParaRPr lang="en-US" sz="2000" dirty="0">
                  <a:solidFill>
                    <a:schemeClr val="tx1"/>
                  </a:solidFill>
                </a:endParaRPr>
              </a:p>
              <a:p>
                <a:pPr/>
                <a14:m>
                  <m:oMathPara xmlns:m="http://schemas.openxmlformats.org/officeDocument/2006/math">
                    <m:oMathParaPr>
                      <m:jc m:val="centerGroup"/>
                    </m:oMathParaPr>
                    <m:oMath xmlns:m="http://schemas.openxmlformats.org/officeDocument/2006/math">
                      <m:d>
                        <m:dPr>
                          <m:begChr m:val="["/>
                          <m:endChr m:val="]"/>
                          <m:ctrlPr>
                            <a:rPr lang="en-US" sz="2000" b="0" i="1" smtClean="0">
                              <a:solidFill>
                                <a:schemeClr val="tx1"/>
                              </a:solidFill>
                              <a:latin typeface="Cambria Math" panose="02040503050406030204" pitchFamily="18" charset="0"/>
                            </a:rPr>
                          </m:ctrlPr>
                        </m:dPr>
                        <m:e>
                          <m:r>
                            <a:rPr lang="en-US" sz="2000" i="1">
                              <a:solidFill>
                                <a:schemeClr val="tx1"/>
                              </a:solidFill>
                              <a:latin typeface="Cambria Math" panose="02040503050406030204" pitchFamily="18" charset="0"/>
                            </a:rPr>
                            <m:t>1</m:t>
                          </m:r>
                          <m:r>
                            <a:rPr lang="en-US" sz="2000" b="0" i="1" smtClean="0">
                              <a:solidFill>
                                <a:schemeClr val="tx1"/>
                              </a:solidFill>
                              <a:latin typeface="Cambria Math" panose="02040503050406030204" pitchFamily="18" charset="0"/>
                            </a:rPr>
                            <m:t>1</m:t>
                          </m:r>
                          <m:r>
                            <a:rPr lang="en-US" sz="2000" i="1">
                              <a:solidFill>
                                <a:schemeClr val="tx1"/>
                              </a:solidFill>
                              <a:latin typeface="Cambria Math" panose="02040503050406030204" pitchFamily="18" charset="0"/>
                            </a:rPr>
                            <m:t>, </m:t>
                          </m:r>
                          <m:r>
                            <a:rPr lang="en-US" sz="2000" b="0" i="1" smtClean="0">
                              <a:solidFill>
                                <a:schemeClr val="tx1"/>
                              </a:solidFill>
                              <a:latin typeface="Cambria Math" panose="02040503050406030204" pitchFamily="18" charset="0"/>
                            </a:rPr>
                            <m:t>−5</m:t>
                          </m:r>
                          <m:r>
                            <a:rPr lang="en-US" sz="2000" i="1">
                              <a:solidFill>
                                <a:schemeClr val="tx1"/>
                              </a:solidFill>
                              <a:latin typeface="Cambria Math" panose="02040503050406030204" pitchFamily="18" charset="0"/>
                            </a:rPr>
                            <m:t>, 3, </m:t>
                          </m:r>
                          <m:r>
                            <a:rPr lang="en-US" sz="2000" b="0" i="1" smtClean="0">
                              <a:solidFill>
                                <a:schemeClr val="tx1"/>
                              </a:solidFill>
                              <a:latin typeface="Cambria Math" panose="02040503050406030204" pitchFamily="18" charset="0"/>
                            </a:rPr>
                            <m:t>0</m:t>
                          </m:r>
                          <m:r>
                            <a:rPr lang="en-US" sz="2000" i="1">
                              <a:solidFill>
                                <a:schemeClr val="tx1"/>
                              </a:solidFill>
                              <a:latin typeface="Cambria Math" panose="02040503050406030204" pitchFamily="18" charset="0"/>
                            </a:rPr>
                            <m:t>, …, </m:t>
                          </m:r>
                          <m:r>
                            <a:rPr lang="en-US" sz="2000" b="0" i="1" smtClean="0">
                              <a:solidFill>
                                <a:schemeClr val="tx1"/>
                              </a:solidFill>
                              <a:latin typeface="Cambria Math" panose="02040503050406030204" pitchFamily="18" charset="0"/>
                            </a:rPr>
                            <m:t>8</m:t>
                          </m:r>
                        </m:e>
                      </m:d>
                    </m:oMath>
                  </m:oMathPara>
                </a14:m>
                <a:endParaRPr lang="en-US" sz="2000" dirty="0">
                  <a:solidFill>
                    <a:schemeClr val="tx1"/>
                  </a:solidFill>
                </a:endParaRPr>
              </a:p>
              <a:p>
                <a:pPr algn="ctr"/>
                <a:r>
                  <a:rPr lang="en-US" sz="2000" dirty="0">
                    <a:solidFill>
                      <a:schemeClr val="tx1"/>
                    </a:solidFill>
                  </a:rPr>
                  <a:t>...</a:t>
                </a:r>
              </a:p>
              <a:p>
                <a:pPr/>
                <a14:m>
                  <m:oMathPara xmlns:m="http://schemas.openxmlformats.org/officeDocument/2006/math">
                    <m:oMathParaPr>
                      <m:jc m:val="centerGroup"/>
                    </m:oMathParaPr>
                    <m:oMath xmlns:m="http://schemas.openxmlformats.org/officeDocument/2006/math">
                      <m:d>
                        <m:dPr>
                          <m:begChr m:val="["/>
                          <m:endChr m:val="]"/>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−1</m:t>
                          </m:r>
                          <m:r>
                            <a:rPr lang="en-US" sz="2000" i="1">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 10</m:t>
                          </m:r>
                          <m:r>
                            <a:rPr lang="en-US" sz="2000" i="1">
                              <a:solidFill>
                                <a:schemeClr val="tx1"/>
                              </a:solidFill>
                              <a:latin typeface="Cambria Math" panose="02040503050406030204" pitchFamily="18" charset="0"/>
                            </a:rPr>
                            <m:t>, </m:t>
                          </m:r>
                          <m:r>
                            <a:rPr lang="en-US" sz="2000" b="0" i="1" smtClean="0">
                              <a:solidFill>
                                <a:schemeClr val="tx1"/>
                              </a:solidFill>
                              <a:latin typeface="Cambria Math" panose="02040503050406030204" pitchFamily="18" charset="0"/>
                            </a:rPr>
                            <m:t>2</m:t>
                          </m:r>
                          <m:r>
                            <a:rPr lang="en-US" sz="2000" i="1">
                              <a:solidFill>
                                <a:schemeClr val="tx1"/>
                              </a:solidFill>
                              <a:latin typeface="Cambria Math" panose="02040503050406030204" pitchFamily="18" charset="0"/>
                            </a:rPr>
                            <m:t>, </m:t>
                          </m:r>
                          <m:r>
                            <a:rPr lang="en-US" sz="2000" b="0" i="1" smtClean="0">
                              <a:solidFill>
                                <a:schemeClr val="tx1"/>
                              </a:solidFill>
                              <a:latin typeface="Cambria Math" panose="02040503050406030204" pitchFamily="18" charset="0"/>
                            </a:rPr>
                            <m:t>1</m:t>
                          </m:r>
                          <m:r>
                            <a:rPr lang="en-US" sz="2000" i="1">
                              <a:solidFill>
                                <a:schemeClr val="tx1"/>
                              </a:solidFill>
                              <a:latin typeface="Cambria Math" panose="02040503050406030204" pitchFamily="18" charset="0"/>
                            </a:rPr>
                            <m:t>, …, </m:t>
                          </m:r>
                          <m:r>
                            <a:rPr lang="en-US" sz="2000" b="0" i="1" smtClean="0">
                              <a:solidFill>
                                <a:schemeClr val="tx1"/>
                              </a:solidFill>
                              <a:latin typeface="Cambria Math" panose="02040503050406030204" pitchFamily="18" charset="0"/>
                            </a:rPr>
                            <m:t>−3</m:t>
                          </m:r>
                        </m:e>
                      </m:d>
                    </m:oMath>
                  </m:oMathPara>
                </a14:m>
                <a:endParaRPr lang="en-US" sz="2000" dirty="0">
                  <a:solidFill>
                    <a:schemeClr val="tx1"/>
                  </a:solidFill>
                </a:endParaRPr>
              </a:p>
            </p:txBody>
          </p:sp>
        </mc:Choice>
        <mc:Fallback xmlns="">
          <p:sp>
            <p:nvSpPr>
              <p:cNvPr id="2" name="Rounded Rectangle 1">
                <a:extLst>
                  <a:ext uri="{FF2B5EF4-FFF2-40B4-BE49-F238E27FC236}">
                    <a16:creationId xmlns:a16="http://schemas.microsoft.com/office/drawing/2014/main" id="{B6A10F26-A07A-5ADD-260C-813C027CA48E}"/>
                  </a:ext>
                </a:extLst>
              </p:cNvPr>
              <p:cNvSpPr>
                <a:spLocks noRot="1" noChangeAspect="1" noMove="1" noResize="1" noEditPoints="1" noAdjustHandles="1" noChangeArrowheads="1" noChangeShapeType="1" noTextEdit="1"/>
              </p:cNvSpPr>
              <p:nvPr/>
            </p:nvSpPr>
            <p:spPr>
              <a:xfrm>
                <a:off x="4357240" y="3743779"/>
                <a:ext cx="2521972" cy="2612571"/>
              </a:xfrm>
              <a:prstGeom prst="roundRect">
                <a:avLst/>
              </a:prstGeom>
              <a:blipFill>
                <a:blip r:embed="rId3"/>
                <a:stretch>
                  <a:fillRect/>
                </a:stretch>
              </a:blipFill>
              <a:ln>
                <a:solidFill>
                  <a:schemeClr val="tx1"/>
                </a:solidFill>
              </a:ln>
            </p:spPr>
            <p:txBody>
              <a:bodyPr/>
              <a:lstStyle/>
              <a:p>
                <a:r>
                  <a:rPr lang="en-US">
                    <a:noFill/>
                  </a:rPr>
                  <a:t> </a:t>
                </a:r>
              </a:p>
            </p:txBody>
          </p:sp>
        </mc:Fallback>
      </mc:AlternateContent>
      <p:pic>
        <p:nvPicPr>
          <p:cNvPr id="24578" name="Picture 2" descr="China has banned Winnie the Pooh for comparison with Xi Jinping">
            <a:extLst>
              <a:ext uri="{FF2B5EF4-FFF2-40B4-BE49-F238E27FC236}">
                <a16:creationId xmlns:a16="http://schemas.microsoft.com/office/drawing/2014/main" id="{E402D5DB-8F81-2568-6BB7-D1D0D8700D4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55684" y="4141874"/>
            <a:ext cx="1589314" cy="904265"/>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Russia bans 'extremist' image of Putin in makeup | Dazed">
            <a:extLst>
              <a:ext uri="{FF2B5EF4-FFF2-40B4-BE49-F238E27FC236}">
                <a16:creationId xmlns:a16="http://schemas.microsoft.com/office/drawing/2014/main" id="{52F19B6F-92F4-B6E3-FB34-9EEA334D39C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43698" y="5130887"/>
            <a:ext cx="813286" cy="807491"/>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a:extLst>
              <a:ext uri="{FF2B5EF4-FFF2-40B4-BE49-F238E27FC236}">
                <a16:creationId xmlns:a16="http://schemas.microsoft.com/office/drawing/2014/main" id="{B9B16D50-D834-BAFA-4B4C-DE40E0F69812}"/>
              </a:ext>
            </a:extLst>
          </p:cNvPr>
          <p:cNvSpPr/>
          <p:nvPr/>
        </p:nvSpPr>
        <p:spPr>
          <a:xfrm rot="10800000" flipV="1">
            <a:off x="6733687" y="4347938"/>
            <a:ext cx="652677"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vert="horz" rtlCol="0" anchor="ctr"/>
          <a:lstStyle/>
          <a:p>
            <a:pPr algn="ctr"/>
            <a:r>
              <a:rPr lang="en-US" dirty="0"/>
              <a:t>?</a:t>
            </a:r>
          </a:p>
        </p:txBody>
      </p:sp>
      <p:sp>
        <p:nvSpPr>
          <p:cNvPr id="11" name="Right Arrow 10">
            <a:extLst>
              <a:ext uri="{FF2B5EF4-FFF2-40B4-BE49-F238E27FC236}">
                <a16:creationId xmlns:a16="http://schemas.microsoft.com/office/drawing/2014/main" id="{05ACF468-EB0B-1B82-541D-69458277AAE0}"/>
              </a:ext>
            </a:extLst>
          </p:cNvPr>
          <p:cNvSpPr/>
          <p:nvPr/>
        </p:nvSpPr>
        <p:spPr>
          <a:xfrm rot="10800000" flipV="1">
            <a:off x="6733686" y="5292317"/>
            <a:ext cx="652677"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vert="horz" rtlCol="0" anchor="ctr"/>
          <a:lstStyle/>
          <a:p>
            <a:pPr algn="ctr"/>
            <a:r>
              <a:rPr lang="en-US" dirty="0"/>
              <a:t>?</a:t>
            </a:r>
          </a:p>
        </p:txBody>
      </p:sp>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190E3CF1-F917-E860-A9DD-86082BBE79D5}"/>
                  </a:ext>
                </a:extLst>
              </p14:cNvPr>
              <p14:cNvContentPartPr/>
              <p14:nvPr/>
            </p14:nvContentPartPr>
            <p14:xfrm>
              <a:off x="4585044" y="2617303"/>
              <a:ext cx="6000840" cy="73800"/>
            </p14:xfrm>
          </p:contentPart>
        </mc:Choice>
        <mc:Fallback xmlns="">
          <p:pic>
            <p:nvPicPr>
              <p:cNvPr id="12" name="Ink 11">
                <a:extLst>
                  <a:ext uri="{FF2B5EF4-FFF2-40B4-BE49-F238E27FC236}">
                    <a16:creationId xmlns:a16="http://schemas.microsoft.com/office/drawing/2014/main" id="{190E3CF1-F917-E860-A9DD-86082BBE79D5}"/>
                  </a:ext>
                </a:extLst>
              </p:cNvPr>
              <p:cNvPicPr/>
              <p:nvPr/>
            </p:nvPicPr>
            <p:blipFill>
              <a:blip r:embed="rId7"/>
              <a:stretch>
                <a:fillRect/>
              </a:stretch>
            </p:blipFill>
            <p:spPr>
              <a:xfrm>
                <a:off x="4531044" y="2509303"/>
                <a:ext cx="6108480" cy="289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B98C393B-349B-C705-B8A5-651F8D487328}"/>
                  </a:ext>
                </a:extLst>
              </p14:cNvPr>
              <p14:cNvContentPartPr/>
              <p14:nvPr/>
            </p14:nvContentPartPr>
            <p14:xfrm>
              <a:off x="4595844" y="2783623"/>
              <a:ext cx="2859840" cy="90000"/>
            </p14:xfrm>
          </p:contentPart>
        </mc:Choice>
        <mc:Fallback xmlns="">
          <p:pic>
            <p:nvPicPr>
              <p:cNvPr id="13" name="Ink 12">
                <a:extLst>
                  <a:ext uri="{FF2B5EF4-FFF2-40B4-BE49-F238E27FC236}">
                    <a16:creationId xmlns:a16="http://schemas.microsoft.com/office/drawing/2014/main" id="{B98C393B-349B-C705-B8A5-651F8D487328}"/>
                  </a:ext>
                </a:extLst>
              </p:cNvPr>
              <p:cNvPicPr/>
              <p:nvPr/>
            </p:nvPicPr>
            <p:blipFill>
              <a:blip r:embed="rId9"/>
              <a:stretch>
                <a:fillRect/>
              </a:stretch>
            </p:blipFill>
            <p:spPr>
              <a:xfrm>
                <a:off x="4542204" y="2675983"/>
                <a:ext cx="2967480" cy="305640"/>
              </a:xfrm>
              <a:prstGeom prst="rect">
                <a:avLst/>
              </a:prstGeom>
            </p:spPr>
          </p:pic>
        </mc:Fallback>
      </mc:AlternateContent>
      <p:pic>
        <p:nvPicPr>
          <p:cNvPr id="24582" name="Picture 6" descr="Soft and Quiet: Self-Censorship In An Era of Book Challenges | Book Riot">
            <a:extLst>
              <a:ext uri="{FF2B5EF4-FFF2-40B4-BE49-F238E27FC236}">
                <a16:creationId xmlns:a16="http://schemas.microsoft.com/office/drawing/2014/main" id="{9558DC28-478E-761A-2008-4C391494F1A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74739" y="4272088"/>
            <a:ext cx="3099460" cy="1743446"/>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155,344 Lost Person Images, Stock Photos &amp; Vectors | Shutterstock">
            <a:extLst>
              <a:ext uri="{FF2B5EF4-FFF2-40B4-BE49-F238E27FC236}">
                <a16:creationId xmlns:a16="http://schemas.microsoft.com/office/drawing/2014/main" id="{DE523E07-83AC-51FC-36D7-A3CE925CE55F}"/>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640499" y="1065829"/>
            <a:ext cx="2933700" cy="1930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35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8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5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67AE1-035A-7F7E-EBDE-E9EDBDAF8A6A}"/>
              </a:ext>
            </a:extLst>
          </p:cNvPr>
          <p:cNvSpPr>
            <a:spLocks noGrp="1"/>
          </p:cNvSpPr>
          <p:nvPr>
            <p:ph type="title"/>
          </p:nvPr>
        </p:nvSpPr>
        <p:spPr/>
        <p:txBody>
          <a:bodyPr/>
          <a:lstStyle/>
          <a:p>
            <a:r>
              <a:rPr lang="en-US" dirty="0"/>
              <a:t>So we reverse-engineered the filter...</a:t>
            </a:r>
          </a:p>
        </p:txBody>
      </p:sp>
      <p:sp>
        <p:nvSpPr>
          <p:cNvPr id="4" name="Slide Number Placeholder 3">
            <a:extLst>
              <a:ext uri="{FF2B5EF4-FFF2-40B4-BE49-F238E27FC236}">
                <a16:creationId xmlns:a16="http://schemas.microsoft.com/office/drawing/2014/main" id="{01DBF8C0-2055-FBCC-80A4-0E4C2142D862}"/>
              </a:ext>
            </a:extLst>
          </p:cNvPr>
          <p:cNvSpPr>
            <a:spLocks noGrp="1"/>
          </p:cNvSpPr>
          <p:nvPr>
            <p:ph type="sldNum" sz="quarter" idx="12"/>
          </p:nvPr>
        </p:nvSpPr>
        <p:spPr/>
        <p:txBody>
          <a:bodyPr/>
          <a:lstStyle/>
          <a:p>
            <a:fld id="{F78BDCC2-C92E-1149-A6F9-8D1F3585695B}" type="slidenum">
              <a:rPr lang="en-US" smtClean="0"/>
              <a:t>28</a:t>
            </a:fld>
            <a:endParaRPr lang="en-US"/>
          </a:p>
        </p:txBody>
      </p:sp>
      <p:pic>
        <p:nvPicPr>
          <p:cNvPr id="5" name="Picture 4">
            <a:extLst>
              <a:ext uri="{FF2B5EF4-FFF2-40B4-BE49-F238E27FC236}">
                <a16:creationId xmlns:a16="http://schemas.microsoft.com/office/drawing/2014/main" id="{95CB1EEA-DDFF-916A-FAFF-59121D901B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39900" y="1676776"/>
            <a:ext cx="8712200" cy="4568241"/>
          </a:xfrm>
          <a:prstGeom prst="rect">
            <a:avLst/>
          </a:prstGeom>
        </p:spPr>
      </p:pic>
      <p:sp>
        <p:nvSpPr>
          <p:cNvPr id="3" name="TextBox 2">
            <a:extLst>
              <a:ext uri="{FF2B5EF4-FFF2-40B4-BE49-F238E27FC236}">
                <a16:creationId xmlns:a16="http://schemas.microsoft.com/office/drawing/2014/main" id="{E70755F0-98D1-60E0-DA91-7F017D9B9398}"/>
              </a:ext>
            </a:extLst>
          </p:cNvPr>
          <p:cNvSpPr txBox="1"/>
          <p:nvPr/>
        </p:nvSpPr>
        <p:spPr>
          <a:xfrm>
            <a:off x="1338357" y="6323598"/>
            <a:ext cx="7627729" cy="338554"/>
          </a:xfrm>
          <a:prstGeom prst="rect">
            <a:avLst/>
          </a:prstGeom>
          <a:noFill/>
        </p:spPr>
        <p:txBody>
          <a:bodyPr wrap="square">
            <a:spAutoFit/>
          </a:bodyPr>
          <a:lstStyle/>
          <a:p>
            <a:r>
              <a:rPr lang="en-US" sz="1600" i="1" dirty="0"/>
              <a:t>Red-Teaming the Stable Diffusion Safety Filter, Rando et al., 2022</a:t>
            </a:r>
          </a:p>
        </p:txBody>
      </p:sp>
      <p:sp>
        <p:nvSpPr>
          <p:cNvPr id="6" name="Rounded Rectangle 5">
            <a:extLst>
              <a:ext uri="{FF2B5EF4-FFF2-40B4-BE49-F238E27FC236}">
                <a16:creationId xmlns:a16="http://schemas.microsoft.com/office/drawing/2014/main" id="{D66F0D3C-3773-2480-49D1-6ABCB519B9A5}"/>
              </a:ext>
            </a:extLst>
          </p:cNvPr>
          <p:cNvSpPr/>
          <p:nvPr/>
        </p:nvSpPr>
        <p:spPr>
          <a:xfrm>
            <a:off x="838200" y="1500192"/>
            <a:ext cx="10515600" cy="474482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5058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67AE1-035A-7F7E-EBDE-E9EDBDAF8A6A}"/>
              </a:ext>
            </a:extLst>
          </p:cNvPr>
          <p:cNvSpPr>
            <a:spLocks noGrp="1"/>
          </p:cNvSpPr>
          <p:nvPr>
            <p:ph type="title"/>
          </p:nvPr>
        </p:nvSpPr>
        <p:spPr/>
        <p:txBody>
          <a:bodyPr/>
          <a:lstStyle/>
          <a:p>
            <a:r>
              <a:rPr lang="en-US" dirty="0"/>
              <a:t>We recover harmful concepts with a dictionary attack</a:t>
            </a:r>
          </a:p>
        </p:txBody>
      </p:sp>
      <p:sp>
        <p:nvSpPr>
          <p:cNvPr id="4" name="Slide Number Placeholder 3">
            <a:extLst>
              <a:ext uri="{FF2B5EF4-FFF2-40B4-BE49-F238E27FC236}">
                <a16:creationId xmlns:a16="http://schemas.microsoft.com/office/drawing/2014/main" id="{01DBF8C0-2055-FBCC-80A4-0E4C2142D862}"/>
              </a:ext>
            </a:extLst>
          </p:cNvPr>
          <p:cNvSpPr>
            <a:spLocks noGrp="1"/>
          </p:cNvSpPr>
          <p:nvPr>
            <p:ph type="sldNum" sz="quarter" idx="12"/>
          </p:nvPr>
        </p:nvSpPr>
        <p:spPr/>
        <p:txBody>
          <a:bodyPr/>
          <a:lstStyle/>
          <a:p>
            <a:fld id="{F78BDCC2-C92E-1149-A6F9-8D1F3585695B}" type="slidenum">
              <a:rPr lang="en-US" smtClean="0"/>
              <a:t>29</a:t>
            </a:fld>
            <a:endParaRPr lang="en-US"/>
          </a:p>
        </p:txBody>
      </p:sp>
      <p:pic>
        <p:nvPicPr>
          <p:cNvPr id="19458" name="Picture 2" descr="Understanding Dictionary Attack | Dictionary attack, Attack, Awareness">
            <a:extLst>
              <a:ext uri="{FF2B5EF4-FFF2-40B4-BE49-F238E27FC236}">
                <a16:creationId xmlns:a16="http://schemas.microsoft.com/office/drawing/2014/main" id="{7A70C429-4795-0D98-AA95-BAD0801604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26286" y="2039021"/>
            <a:ext cx="4739427" cy="34711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553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AAAC6-8D84-A2E2-D42F-0245B305C0D7}"/>
              </a:ext>
            </a:extLst>
          </p:cNvPr>
          <p:cNvSpPr>
            <a:spLocks noGrp="1"/>
          </p:cNvSpPr>
          <p:nvPr>
            <p:ph type="title"/>
          </p:nvPr>
        </p:nvSpPr>
        <p:spPr>
          <a:xfrm>
            <a:off x="838199" y="365125"/>
            <a:ext cx="10955215" cy="1325563"/>
          </a:xfrm>
        </p:spPr>
        <p:txBody>
          <a:bodyPr/>
          <a:lstStyle/>
          <a:p>
            <a:r>
              <a:rPr lang="en-US" dirty="0"/>
              <a:t>We’re in the era of the foundation model</a:t>
            </a:r>
          </a:p>
        </p:txBody>
      </p:sp>
      <p:sp>
        <p:nvSpPr>
          <p:cNvPr id="4" name="Slide Number Placeholder 3">
            <a:extLst>
              <a:ext uri="{FF2B5EF4-FFF2-40B4-BE49-F238E27FC236}">
                <a16:creationId xmlns:a16="http://schemas.microsoft.com/office/drawing/2014/main" id="{4CA17B9B-7E83-618E-0052-DD292D36A7EC}"/>
              </a:ext>
            </a:extLst>
          </p:cNvPr>
          <p:cNvSpPr>
            <a:spLocks noGrp="1"/>
          </p:cNvSpPr>
          <p:nvPr>
            <p:ph type="sldNum" sz="quarter" idx="12"/>
          </p:nvPr>
        </p:nvSpPr>
        <p:spPr/>
        <p:txBody>
          <a:bodyPr/>
          <a:lstStyle/>
          <a:p>
            <a:fld id="{F78BDCC2-C92E-1149-A6F9-8D1F3585695B}" type="slidenum">
              <a:rPr lang="en-US" smtClean="0"/>
              <a:t>3</a:t>
            </a:fld>
            <a:endParaRPr lang="en-US"/>
          </a:p>
        </p:txBody>
      </p:sp>
      <p:pic>
        <p:nvPicPr>
          <p:cNvPr id="2050" name="Picture 2" descr="Foundation Models. In August 2021 Stanford announced… | by Grigory Sapunov  | Intento">
            <a:extLst>
              <a:ext uri="{FF2B5EF4-FFF2-40B4-BE49-F238E27FC236}">
                <a16:creationId xmlns:a16="http://schemas.microsoft.com/office/drawing/2014/main" id="{FBFC6EC8-5A9F-357C-E8FD-B51712C6148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082"/>
          <a:stretch/>
        </p:blipFill>
        <p:spPr bwMode="auto">
          <a:xfrm>
            <a:off x="2259382" y="1318386"/>
            <a:ext cx="7673236" cy="53290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670A8FD-9764-37E4-75A7-5C80C58CE4B8}"/>
              </a:ext>
            </a:extLst>
          </p:cNvPr>
          <p:cNvSpPr txBox="1"/>
          <p:nvPr/>
        </p:nvSpPr>
        <p:spPr>
          <a:xfrm>
            <a:off x="838199" y="6356350"/>
            <a:ext cx="7115397" cy="892552"/>
          </a:xfrm>
          <a:prstGeom prst="rect">
            <a:avLst/>
          </a:prstGeom>
          <a:noFill/>
        </p:spPr>
        <p:txBody>
          <a:bodyPr wrap="square">
            <a:spAutoFit/>
          </a:bodyPr>
          <a:lstStyle/>
          <a:p>
            <a:r>
              <a:rPr lang="en-US" sz="1600" i="1" dirty="0"/>
              <a:t>On the Opportunities and Risks of Foundation Models, </a:t>
            </a:r>
            <a:r>
              <a:rPr lang="en-US" sz="1600" i="1" dirty="0" err="1"/>
              <a:t>Bommasani</a:t>
            </a:r>
            <a:r>
              <a:rPr lang="en-US" sz="1600" i="1" dirty="0"/>
              <a:t> et al. 2020</a:t>
            </a:r>
          </a:p>
          <a:p>
            <a:br>
              <a:rPr lang="en-US" dirty="0"/>
            </a:br>
            <a:endParaRPr lang="en-US" dirty="0"/>
          </a:p>
        </p:txBody>
      </p:sp>
    </p:spTree>
    <p:extLst>
      <p:ext uri="{BB962C8B-B14F-4D97-AF65-F5344CB8AC3E}">
        <p14:creationId xmlns:p14="http://schemas.microsoft.com/office/powerpoint/2010/main" val="11840421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67AE1-035A-7F7E-EBDE-E9EDBDAF8A6A}"/>
              </a:ext>
            </a:extLst>
          </p:cNvPr>
          <p:cNvSpPr>
            <a:spLocks noGrp="1"/>
          </p:cNvSpPr>
          <p:nvPr>
            <p:ph type="title"/>
          </p:nvPr>
        </p:nvSpPr>
        <p:spPr/>
        <p:txBody>
          <a:bodyPr/>
          <a:lstStyle/>
          <a:p>
            <a:r>
              <a:rPr lang="en-US" dirty="0"/>
              <a:t>“Harmful” concepts don’t have high entropy...</a:t>
            </a:r>
          </a:p>
        </p:txBody>
      </p:sp>
      <p:sp>
        <p:nvSpPr>
          <p:cNvPr id="4" name="Slide Number Placeholder 3">
            <a:extLst>
              <a:ext uri="{FF2B5EF4-FFF2-40B4-BE49-F238E27FC236}">
                <a16:creationId xmlns:a16="http://schemas.microsoft.com/office/drawing/2014/main" id="{01DBF8C0-2055-FBCC-80A4-0E4C2142D862}"/>
              </a:ext>
            </a:extLst>
          </p:cNvPr>
          <p:cNvSpPr>
            <a:spLocks noGrp="1"/>
          </p:cNvSpPr>
          <p:nvPr>
            <p:ph type="sldNum" sz="quarter" idx="12"/>
          </p:nvPr>
        </p:nvSpPr>
        <p:spPr/>
        <p:txBody>
          <a:bodyPr/>
          <a:lstStyle/>
          <a:p>
            <a:fld id="{F78BDCC2-C92E-1149-A6F9-8D1F3585695B}" type="slidenum">
              <a:rPr lang="en-US" smtClean="0"/>
              <a:t>30</a:t>
            </a:fld>
            <a:endParaRPr lang="en-US"/>
          </a:p>
        </p:txBody>
      </p:sp>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521136E6-B2BB-EBF9-7043-435446465A1C}"/>
                  </a:ext>
                </a:extLst>
              </p:cNvPr>
              <p:cNvSpPr/>
              <p:nvPr/>
            </p:nvSpPr>
            <p:spPr>
              <a:xfrm>
                <a:off x="8487939" y="2473547"/>
                <a:ext cx="2521972" cy="261257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rgbClr val="C00000"/>
                    </a:solidFill>
                  </a:rPr>
                  <a:t>“harmful” concepts</a:t>
                </a:r>
              </a:p>
              <a:p>
                <a:pPr algn="ctr"/>
                <a:endParaRPr lang="en-US" dirty="0">
                  <a:solidFill>
                    <a:schemeClr val="tx1"/>
                  </a:solidFill>
                </a:endParaRPr>
              </a:p>
              <a:p>
                <a:pPr/>
                <a14:m>
                  <m:oMathPara xmlns:m="http://schemas.openxmlformats.org/officeDocument/2006/math">
                    <m:oMathParaPr>
                      <m:jc m:val="centerGroup"/>
                    </m:oMathParaPr>
                    <m:oMath xmlns:m="http://schemas.openxmlformats.org/officeDocument/2006/math">
                      <m:d>
                        <m:dPr>
                          <m:begChr m:val="["/>
                          <m:endChr m:val="]"/>
                          <m:ctrlPr>
                            <a:rPr lang="en-US" sz="2000" b="0" i="1" smtClean="0">
                              <a:solidFill>
                                <a:schemeClr val="tx1"/>
                              </a:solidFill>
                              <a:latin typeface="Cambria Math" panose="02040503050406030204" pitchFamily="18" charset="0"/>
                            </a:rPr>
                          </m:ctrlPr>
                        </m:dPr>
                        <m:e>
                          <m:r>
                            <a:rPr lang="en-US" sz="2000" i="1">
                              <a:solidFill>
                                <a:schemeClr val="tx1"/>
                              </a:solidFill>
                              <a:latin typeface="Cambria Math" panose="02040503050406030204" pitchFamily="18" charset="0"/>
                            </a:rPr>
                            <m:t>1, </m:t>
                          </m:r>
                          <m:r>
                            <a:rPr lang="en-US" sz="2000" b="0" i="1" smtClean="0">
                              <a:solidFill>
                                <a:schemeClr val="tx1"/>
                              </a:solidFill>
                              <a:latin typeface="Cambria Math" panose="02040503050406030204" pitchFamily="18" charset="0"/>
                            </a:rPr>
                            <m:t>0</m:t>
                          </m:r>
                          <m:r>
                            <a:rPr lang="en-US" sz="2000" i="1">
                              <a:solidFill>
                                <a:schemeClr val="tx1"/>
                              </a:solidFill>
                              <a:latin typeface="Cambria Math" panose="02040503050406030204" pitchFamily="18" charset="0"/>
                            </a:rPr>
                            <m:t>, </m:t>
                          </m:r>
                          <m:r>
                            <a:rPr lang="en-US" sz="2000" b="0" i="1" smtClean="0">
                              <a:solidFill>
                                <a:schemeClr val="tx1"/>
                              </a:solidFill>
                              <a:latin typeface="Cambria Math" panose="02040503050406030204" pitchFamily="18" charset="0"/>
                            </a:rPr>
                            <m:t>−2</m:t>
                          </m:r>
                          <m:r>
                            <a:rPr lang="en-US" sz="2000" i="1">
                              <a:solidFill>
                                <a:schemeClr val="tx1"/>
                              </a:solidFill>
                              <a:latin typeface="Cambria Math" panose="02040503050406030204" pitchFamily="18" charset="0"/>
                            </a:rPr>
                            <m:t>3, </m:t>
                          </m:r>
                          <m:r>
                            <a:rPr lang="en-US" sz="2000" b="0" i="1" smtClean="0">
                              <a:solidFill>
                                <a:schemeClr val="tx1"/>
                              </a:solidFill>
                              <a:latin typeface="Cambria Math" panose="02040503050406030204" pitchFamily="18" charset="0"/>
                            </a:rPr>
                            <m:t>7</m:t>
                          </m:r>
                          <m:r>
                            <a:rPr lang="en-US" sz="2000" i="1">
                              <a:solidFill>
                                <a:schemeClr val="tx1"/>
                              </a:solidFill>
                              <a:latin typeface="Cambria Math" panose="02040503050406030204" pitchFamily="18" charset="0"/>
                            </a:rPr>
                            <m:t>, …, 1</m:t>
                          </m:r>
                        </m:e>
                      </m:d>
                    </m:oMath>
                  </m:oMathPara>
                </a14:m>
                <a:endParaRPr lang="en-US" sz="2000" dirty="0">
                  <a:solidFill>
                    <a:schemeClr val="tx1"/>
                  </a:solidFill>
                </a:endParaRPr>
              </a:p>
              <a:p>
                <a:pPr/>
                <a14:m>
                  <m:oMathPara xmlns:m="http://schemas.openxmlformats.org/officeDocument/2006/math">
                    <m:oMathParaPr>
                      <m:jc m:val="centerGroup"/>
                    </m:oMathParaPr>
                    <m:oMath xmlns:m="http://schemas.openxmlformats.org/officeDocument/2006/math">
                      <m:d>
                        <m:dPr>
                          <m:begChr m:val="["/>
                          <m:endChr m:val="]"/>
                          <m:ctrlPr>
                            <a:rPr lang="en-US" sz="2000" b="0" i="1" smtClean="0">
                              <a:solidFill>
                                <a:schemeClr val="tx1"/>
                              </a:solidFill>
                              <a:latin typeface="Cambria Math" panose="02040503050406030204" pitchFamily="18" charset="0"/>
                            </a:rPr>
                          </m:ctrlPr>
                        </m:dPr>
                        <m:e>
                          <m:r>
                            <a:rPr lang="en-US" sz="2000" i="1">
                              <a:solidFill>
                                <a:schemeClr val="tx1"/>
                              </a:solidFill>
                              <a:latin typeface="Cambria Math" panose="02040503050406030204" pitchFamily="18" charset="0"/>
                            </a:rPr>
                            <m:t>1</m:t>
                          </m:r>
                          <m:r>
                            <a:rPr lang="en-US" sz="2000" b="0" i="1" smtClean="0">
                              <a:solidFill>
                                <a:schemeClr val="tx1"/>
                              </a:solidFill>
                              <a:latin typeface="Cambria Math" panose="02040503050406030204" pitchFamily="18" charset="0"/>
                            </a:rPr>
                            <m:t>1</m:t>
                          </m:r>
                          <m:r>
                            <a:rPr lang="en-US" sz="2000" i="1">
                              <a:solidFill>
                                <a:schemeClr val="tx1"/>
                              </a:solidFill>
                              <a:latin typeface="Cambria Math" panose="02040503050406030204" pitchFamily="18" charset="0"/>
                            </a:rPr>
                            <m:t>, </m:t>
                          </m:r>
                          <m:r>
                            <a:rPr lang="en-US" sz="2000" b="0" i="1" smtClean="0">
                              <a:solidFill>
                                <a:schemeClr val="tx1"/>
                              </a:solidFill>
                              <a:latin typeface="Cambria Math" panose="02040503050406030204" pitchFamily="18" charset="0"/>
                            </a:rPr>
                            <m:t>−5</m:t>
                          </m:r>
                          <m:r>
                            <a:rPr lang="en-US" sz="2000" i="1">
                              <a:solidFill>
                                <a:schemeClr val="tx1"/>
                              </a:solidFill>
                              <a:latin typeface="Cambria Math" panose="02040503050406030204" pitchFamily="18" charset="0"/>
                            </a:rPr>
                            <m:t>, 3, </m:t>
                          </m:r>
                          <m:r>
                            <a:rPr lang="en-US" sz="2000" b="0" i="1" smtClean="0">
                              <a:solidFill>
                                <a:schemeClr val="tx1"/>
                              </a:solidFill>
                              <a:latin typeface="Cambria Math" panose="02040503050406030204" pitchFamily="18" charset="0"/>
                            </a:rPr>
                            <m:t>0</m:t>
                          </m:r>
                          <m:r>
                            <a:rPr lang="en-US" sz="2000" i="1">
                              <a:solidFill>
                                <a:schemeClr val="tx1"/>
                              </a:solidFill>
                              <a:latin typeface="Cambria Math" panose="02040503050406030204" pitchFamily="18" charset="0"/>
                            </a:rPr>
                            <m:t>, …, </m:t>
                          </m:r>
                          <m:r>
                            <a:rPr lang="en-US" sz="2000" b="0" i="1" smtClean="0">
                              <a:solidFill>
                                <a:schemeClr val="tx1"/>
                              </a:solidFill>
                              <a:latin typeface="Cambria Math" panose="02040503050406030204" pitchFamily="18" charset="0"/>
                            </a:rPr>
                            <m:t>8</m:t>
                          </m:r>
                        </m:e>
                      </m:d>
                    </m:oMath>
                  </m:oMathPara>
                </a14:m>
                <a:endParaRPr lang="en-US" sz="2000" dirty="0">
                  <a:solidFill>
                    <a:schemeClr val="tx1"/>
                  </a:solidFill>
                </a:endParaRPr>
              </a:p>
              <a:p>
                <a:pPr algn="ctr"/>
                <a:r>
                  <a:rPr lang="en-US" sz="2000" dirty="0">
                    <a:solidFill>
                      <a:schemeClr val="tx1"/>
                    </a:solidFill>
                  </a:rPr>
                  <a:t>...</a:t>
                </a:r>
              </a:p>
              <a:p>
                <a:pPr/>
                <a14:m>
                  <m:oMathPara xmlns:m="http://schemas.openxmlformats.org/officeDocument/2006/math">
                    <m:oMathParaPr>
                      <m:jc m:val="centerGroup"/>
                    </m:oMathParaPr>
                    <m:oMath xmlns:m="http://schemas.openxmlformats.org/officeDocument/2006/math">
                      <m:d>
                        <m:dPr>
                          <m:begChr m:val="["/>
                          <m:endChr m:val="]"/>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−1</m:t>
                          </m:r>
                          <m:r>
                            <a:rPr lang="en-US" sz="2000" i="1">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 10</m:t>
                          </m:r>
                          <m:r>
                            <a:rPr lang="en-US" sz="2000" i="1">
                              <a:solidFill>
                                <a:schemeClr val="tx1"/>
                              </a:solidFill>
                              <a:latin typeface="Cambria Math" panose="02040503050406030204" pitchFamily="18" charset="0"/>
                            </a:rPr>
                            <m:t>, </m:t>
                          </m:r>
                          <m:r>
                            <a:rPr lang="en-US" sz="2000" b="0" i="1" smtClean="0">
                              <a:solidFill>
                                <a:schemeClr val="tx1"/>
                              </a:solidFill>
                              <a:latin typeface="Cambria Math" panose="02040503050406030204" pitchFamily="18" charset="0"/>
                            </a:rPr>
                            <m:t>2</m:t>
                          </m:r>
                          <m:r>
                            <a:rPr lang="en-US" sz="2000" i="1">
                              <a:solidFill>
                                <a:schemeClr val="tx1"/>
                              </a:solidFill>
                              <a:latin typeface="Cambria Math" panose="02040503050406030204" pitchFamily="18" charset="0"/>
                            </a:rPr>
                            <m:t>, </m:t>
                          </m:r>
                          <m:r>
                            <a:rPr lang="en-US" sz="2000" b="0" i="1" smtClean="0">
                              <a:solidFill>
                                <a:schemeClr val="tx1"/>
                              </a:solidFill>
                              <a:latin typeface="Cambria Math" panose="02040503050406030204" pitchFamily="18" charset="0"/>
                            </a:rPr>
                            <m:t>1</m:t>
                          </m:r>
                          <m:r>
                            <a:rPr lang="en-US" sz="2000" i="1">
                              <a:solidFill>
                                <a:schemeClr val="tx1"/>
                              </a:solidFill>
                              <a:latin typeface="Cambria Math" panose="02040503050406030204" pitchFamily="18" charset="0"/>
                            </a:rPr>
                            <m:t>, …, </m:t>
                          </m:r>
                          <m:r>
                            <a:rPr lang="en-US" sz="2000" b="0" i="1" smtClean="0">
                              <a:solidFill>
                                <a:schemeClr val="tx1"/>
                              </a:solidFill>
                              <a:latin typeface="Cambria Math" panose="02040503050406030204" pitchFamily="18" charset="0"/>
                            </a:rPr>
                            <m:t>−3</m:t>
                          </m:r>
                        </m:e>
                      </m:d>
                    </m:oMath>
                  </m:oMathPara>
                </a14:m>
                <a:endParaRPr lang="en-US" sz="2000" dirty="0">
                  <a:solidFill>
                    <a:schemeClr val="tx1"/>
                  </a:solidFill>
                </a:endParaRPr>
              </a:p>
            </p:txBody>
          </p:sp>
        </mc:Choice>
        <mc:Fallback xmlns="">
          <p:sp>
            <p:nvSpPr>
              <p:cNvPr id="11" name="Rounded Rectangle 10">
                <a:extLst>
                  <a:ext uri="{FF2B5EF4-FFF2-40B4-BE49-F238E27FC236}">
                    <a16:creationId xmlns:a16="http://schemas.microsoft.com/office/drawing/2014/main" id="{521136E6-B2BB-EBF9-7043-435446465A1C}"/>
                  </a:ext>
                </a:extLst>
              </p:cNvPr>
              <p:cNvSpPr>
                <a:spLocks noRot="1" noChangeAspect="1" noMove="1" noResize="1" noEditPoints="1" noAdjustHandles="1" noChangeArrowheads="1" noChangeShapeType="1" noTextEdit="1"/>
              </p:cNvSpPr>
              <p:nvPr/>
            </p:nvSpPr>
            <p:spPr>
              <a:xfrm>
                <a:off x="8487939" y="2473547"/>
                <a:ext cx="2521972" cy="2612571"/>
              </a:xfrm>
              <a:prstGeom prst="roundRect">
                <a:avLst/>
              </a:prstGeom>
              <a:blipFill>
                <a:blip r:embed="rId2"/>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DC36EEA-E0B5-DA31-4899-20F6E3FDF836}"/>
                  </a:ext>
                </a:extLst>
              </p:cNvPr>
              <p:cNvSpPr txBox="1"/>
              <p:nvPr/>
            </p:nvSpPr>
            <p:spPr>
              <a:xfrm>
                <a:off x="7404915" y="3186735"/>
                <a:ext cx="934871" cy="101566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6000" b="0" i="1" smtClean="0">
                          <a:solidFill>
                            <a:schemeClr val="accent1"/>
                          </a:solidFill>
                          <a:latin typeface="Cambria Math" panose="02040503050406030204" pitchFamily="18" charset="0"/>
                          <a:ea typeface="Cambria Math" panose="02040503050406030204" pitchFamily="18" charset="0"/>
                        </a:rPr>
                        <m:t>=</m:t>
                      </m:r>
                    </m:oMath>
                  </m:oMathPara>
                </a14:m>
                <a:endParaRPr lang="en-US" sz="6000" dirty="0"/>
              </a:p>
            </p:txBody>
          </p:sp>
        </mc:Choice>
        <mc:Fallback xmlns="">
          <p:sp>
            <p:nvSpPr>
              <p:cNvPr id="5" name="TextBox 4">
                <a:extLst>
                  <a:ext uri="{FF2B5EF4-FFF2-40B4-BE49-F238E27FC236}">
                    <a16:creationId xmlns:a16="http://schemas.microsoft.com/office/drawing/2014/main" id="{ADC36EEA-E0B5-DA31-4899-20F6E3FDF836}"/>
                  </a:ext>
                </a:extLst>
              </p:cNvPr>
              <p:cNvSpPr txBox="1">
                <a:spLocks noRot="1" noChangeAspect="1" noMove="1" noResize="1" noEditPoints="1" noAdjustHandles="1" noChangeArrowheads="1" noChangeShapeType="1" noTextEdit="1"/>
              </p:cNvSpPr>
              <p:nvPr/>
            </p:nvSpPr>
            <p:spPr>
              <a:xfrm>
                <a:off x="7404915" y="3186735"/>
                <a:ext cx="934871" cy="1015663"/>
              </a:xfrm>
              <a:prstGeom prst="rect">
                <a:avLst/>
              </a:prstGeom>
              <a:blipFill>
                <a:blip r:embed="rId3"/>
                <a:stretch>
                  <a:fillRect/>
                </a:stretch>
              </a:blipFill>
            </p:spPr>
            <p:txBody>
              <a:bodyPr/>
              <a:lstStyle/>
              <a:p>
                <a:r>
                  <a:rPr lang="en-US">
                    <a:noFill/>
                  </a:rPr>
                  <a:t> </a:t>
                </a:r>
              </a:p>
            </p:txBody>
          </p:sp>
        </mc:Fallback>
      </mc:AlternateContent>
      <p:pic>
        <p:nvPicPr>
          <p:cNvPr id="6" name="Picture 4" descr="GitHub - LDNOOBW/List-of-Dirty-Naughty-Obscene-and-Otherwise-Bad-Words: List  of Dirty, Naughty, Obscene, and Otherwise Bad Words">
            <a:extLst>
              <a:ext uri="{FF2B5EF4-FFF2-40B4-BE49-F238E27FC236}">
                <a16:creationId xmlns:a16="http://schemas.microsoft.com/office/drawing/2014/main" id="{7B5D6F0C-C7AC-4D73-5B65-CB27E8CFAED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58823" y="3132459"/>
            <a:ext cx="4010436" cy="12090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ight Arrow 6">
            <a:extLst>
              <a:ext uri="{FF2B5EF4-FFF2-40B4-BE49-F238E27FC236}">
                <a16:creationId xmlns:a16="http://schemas.microsoft.com/office/drawing/2014/main" id="{7784A57B-7449-AE37-893A-E7652B1B145B}"/>
              </a:ext>
            </a:extLst>
          </p:cNvPr>
          <p:cNvSpPr/>
          <p:nvPr/>
        </p:nvSpPr>
        <p:spPr>
          <a:xfrm>
            <a:off x="4969259" y="3494656"/>
            <a:ext cx="652677"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4A28BA38-5361-4494-E804-13A595F99ECB}"/>
              </a:ext>
            </a:extLst>
          </p:cNvPr>
          <p:cNvSpPr/>
          <p:nvPr/>
        </p:nvSpPr>
        <p:spPr>
          <a:xfrm>
            <a:off x="5711950" y="3229137"/>
            <a:ext cx="1602951" cy="101566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t>ML “hash”</a:t>
            </a:r>
          </a:p>
        </p:txBody>
      </p:sp>
    </p:spTree>
    <p:extLst>
      <p:ext uri="{BB962C8B-B14F-4D97-AF65-F5344CB8AC3E}">
        <p14:creationId xmlns:p14="http://schemas.microsoft.com/office/powerpoint/2010/main" val="3805097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67AE1-035A-7F7E-EBDE-E9EDBDAF8A6A}"/>
              </a:ext>
            </a:extLst>
          </p:cNvPr>
          <p:cNvSpPr>
            <a:spLocks noGrp="1"/>
          </p:cNvSpPr>
          <p:nvPr>
            <p:ph type="title"/>
          </p:nvPr>
        </p:nvSpPr>
        <p:spPr>
          <a:xfrm>
            <a:off x="838199" y="365125"/>
            <a:ext cx="10717995" cy="1325563"/>
          </a:xfrm>
        </p:spPr>
        <p:txBody>
          <a:bodyPr/>
          <a:lstStyle/>
          <a:p>
            <a:r>
              <a:rPr lang="en-US" dirty="0"/>
              <a:t>All harmful concepts are sexual related! </a:t>
            </a:r>
            <a:br>
              <a:rPr lang="en-US" dirty="0"/>
            </a:br>
            <a:r>
              <a:rPr lang="en-US" sz="3600" dirty="0">
                <a:solidFill>
                  <a:srgbClr val="C00000"/>
                </a:solidFill>
              </a:rPr>
              <a:t>(no checks for violence, gore, real people, etc.)</a:t>
            </a:r>
            <a:endParaRPr lang="en-US" dirty="0">
              <a:solidFill>
                <a:srgbClr val="C00000"/>
              </a:solidFill>
            </a:endParaRPr>
          </a:p>
        </p:txBody>
      </p:sp>
      <p:sp>
        <p:nvSpPr>
          <p:cNvPr id="4" name="Slide Number Placeholder 3">
            <a:extLst>
              <a:ext uri="{FF2B5EF4-FFF2-40B4-BE49-F238E27FC236}">
                <a16:creationId xmlns:a16="http://schemas.microsoft.com/office/drawing/2014/main" id="{01DBF8C0-2055-FBCC-80A4-0E4C2142D862}"/>
              </a:ext>
            </a:extLst>
          </p:cNvPr>
          <p:cNvSpPr>
            <a:spLocks noGrp="1"/>
          </p:cNvSpPr>
          <p:nvPr>
            <p:ph type="sldNum" sz="quarter" idx="12"/>
          </p:nvPr>
        </p:nvSpPr>
        <p:spPr/>
        <p:txBody>
          <a:bodyPr/>
          <a:lstStyle/>
          <a:p>
            <a:fld id="{F78BDCC2-C92E-1149-A6F9-8D1F3585695B}" type="slidenum">
              <a:rPr lang="en-US" smtClean="0"/>
              <a:t>31</a:t>
            </a:fld>
            <a:endParaRPr lang="en-US"/>
          </a:p>
        </p:txBody>
      </p:sp>
      <p:pic>
        <p:nvPicPr>
          <p:cNvPr id="19460" name="Picture 4" descr="GitHub - LDNOOBW/List-of-Dirty-Naughty-Obscene-and-Otherwise-Bad-Words: List  of Dirty, Naughty, Obscene, and Otherwise Bad Words">
            <a:extLst>
              <a:ext uri="{FF2B5EF4-FFF2-40B4-BE49-F238E27FC236}">
                <a16:creationId xmlns:a16="http://schemas.microsoft.com/office/drawing/2014/main" id="{11046CCF-E4A7-93E9-81FD-2CAA5BFFFC0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58823" y="3132459"/>
            <a:ext cx="4010436" cy="12090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Right Arrow 11">
            <a:extLst>
              <a:ext uri="{FF2B5EF4-FFF2-40B4-BE49-F238E27FC236}">
                <a16:creationId xmlns:a16="http://schemas.microsoft.com/office/drawing/2014/main" id="{9281D34D-E973-FA02-9BAC-AED3A457DD80}"/>
              </a:ext>
            </a:extLst>
          </p:cNvPr>
          <p:cNvSpPr/>
          <p:nvPr/>
        </p:nvSpPr>
        <p:spPr>
          <a:xfrm>
            <a:off x="4969259" y="3494656"/>
            <a:ext cx="652677"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255D8AF-E373-501C-700E-A8EDAAA04C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57826" y="1849358"/>
            <a:ext cx="2743200" cy="4348322"/>
          </a:xfrm>
          <a:prstGeom prst="rect">
            <a:avLst/>
          </a:prstGeom>
          <a:ln>
            <a:noFill/>
          </a:ln>
          <a:effectLst>
            <a:outerShdw blurRad="292100" dist="139700" dir="2700000" algn="tl" rotWithShape="0">
              <a:srgbClr val="333333">
                <a:alpha val="65000"/>
              </a:srgbClr>
            </a:outerShdw>
          </a:effectLst>
        </p:spPr>
      </p:pic>
      <p:sp>
        <p:nvSpPr>
          <p:cNvPr id="5" name="Rounded Rectangle 4">
            <a:extLst>
              <a:ext uri="{FF2B5EF4-FFF2-40B4-BE49-F238E27FC236}">
                <a16:creationId xmlns:a16="http://schemas.microsoft.com/office/drawing/2014/main" id="{813BC866-87BA-E614-2765-20B834F376F3}"/>
              </a:ext>
            </a:extLst>
          </p:cNvPr>
          <p:cNvSpPr/>
          <p:nvPr/>
        </p:nvSpPr>
        <p:spPr>
          <a:xfrm>
            <a:off x="5711950" y="3229137"/>
            <a:ext cx="1602951" cy="101566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t>ML “hash”</a:t>
            </a:r>
          </a:p>
        </p:txBody>
      </p:sp>
    </p:spTree>
    <p:extLst>
      <p:ext uri="{BB962C8B-B14F-4D97-AF65-F5344CB8AC3E}">
        <p14:creationId xmlns:p14="http://schemas.microsoft.com/office/powerpoint/2010/main" val="36588222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DBF8C0-2055-FBCC-80A4-0E4C2142D862}"/>
              </a:ext>
            </a:extLst>
          </p:cNvPr>
          <p:cNvSpPr>
            <a:spLocks noGrp="1"/>
          </p:cNvSpPr>
          <p:nvPr>
            <p:ph type="sldNum" sz="quarter" idx="12"/>
          </p:nvPr>
        </p:nvSpPr>
        <p:spPr/>
        <p:txBody>
          <a:bodyPr/>
          <a:lstStyle/>
          <a:p>
            <a:fld id="{F78BDCC2-C92E-1149-A6F9-8D1F3585695B}" type="slidenum">
              <a:rPr lang="en-US" smtClean="0"/>
              <a:t>32</a:t>
            </a:fld>
            <a:endParaRPr lang="en-US"/>
          </a:p>
        </p:txBody>
      </p:sp>
      <p:pic>
        <p:nvPicPr>
          <p:cNvPr id="13" name="Picture 12">
            <a:extLst>
              <a:ext uri="{FF2B5EF4-FFF2-40B4-BE49-F238E27FC236}">
                <a16:creationId xmlns:a16="http://schemas.microsoft.com/office/drawing/2014/main" id="{7CFFD327-2CCA-6026-0225-C2AA1585A2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00288" y="592904"/>
            <a:ext cx="8172450" cy="3508883"/>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542A6CC4-F741-50F0-7705-94EE3A8671BB}"/>
              </a:ext>
            </a:extLst>
          </p:cNvPr>
          <p:cNvSpPr/>
          <p:nvPr/>
        </p:nvSpPr>
        <p:spPr>
          <a:xfrm>
            <a:off x="2300288" y="2204215"/>
            <a:ext cx="7591424" cy="679389"/>
          </a:xfrm>
          <a:prstGeom prst="rect">
            <a:avLst/>
          </a:prstGeom>
          <a:solidFill>
            <a:schemeClr val="bg1">
              <a:alpha val="8518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338D3B76-AD61-2CF8-9BE8-3E1D3F4DA098}"/>
              </a:ext>
            </a:extLst>
          </p:cNvPr>
          <p:cNvSpPr/>
          <p:nvPr/>
        </p:nvSpPr>
        <p:spPr>
          <a:xfrm>
            <a:off x="7763181" y="1863659"/>
            <a:ext cx="2338082" cy="340556"/>
          </a:xfrm>
          <a:prstGeom prst="rect">
            <a:avLst/>
          </a:prstGeom>
          <a:solidFill>
            <a:schemeClr val="bg1">
              <a:alpha val="8518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7650" name="Picture 2" descr="Slow down. Take it easy | Rod Kommunikation | A Bigger Bang For The Buck">
            <a:extLst>
              <a:ext uri="{FF2B5EF4-FFF2-40B4-BE49-F238E27FC236}">
                <a16:creationId xmlns:a16="http://schemas.microsoft.com/office/drawing/2014/main" id="{76C5B260-8735-B012-934D-F68BBBA1A1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98963" y="4442343"/>
            <a:ext cx="3708400" cy="2082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17" name="Ink 16">
                <a:extLst>
                  <a:ext uri="{FF2B5EF4-FFF2-40B4-BE49-F238E27FC236}">
                    <a16:creationId xmlns:a16="http://schemas.microsoft.com/office/drawing/2014/main" id="{EA40C585-2466-C823-14E6-2F3097605A8E}"/>
                  </a:ext>
                </a:extLst>
              </p14:cNvPr>
              <p14:cNvContentPartPr/>
              <p14:nvPr/>
            </p14:nvContentPartPr>
            <p14:xfrm flipV="1">
              <a:off x="2400080" y="3163243"/>
              <a:ext cx="7491632" cy="79693"/>
            </p14:xfrm>
          </p:contentPart>
        </mc:Choice>
        <mc:Fallback xmlns="">
          <p:pic>
            <p:nvPicPr>
              <p:cNvPr id="17" name="Ink 16">
                <a:extLst>
                  <a:ext uri="{FF2B5EF4-FFF2-40B4-BE49-F238E27FC236}">
                    <a16:creationId xmlns:a16="http://schemas.microsoft.com/office/drawing/2014/main" id="{EA40C585-2466-C823-14E6-2F3097605A8E}"/>
                  </a:ext>
                </a:extLst>
              </p:cNvPr>
              <p:cNvPicPr/>
              <p:nvPr/>
            </p:nvPicPr>
            <p:blipFill>
              <a:blip r:embed="rId5"/>
              <a:stretch>
                <a:fillRect/>
              </a:stretch>
            </p:blipFill>
            <p:spPr>
              <a:xfrm flipV="1">
                <a:off x="2346080" y="3055062"/>
                <a:ext cx="7599272" cy="295693"/>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2A0A8CD8-0809-95DE-37F6-F96190428D7E}"/>
                  </a:ext>
                </a:extLst>
              </p14:cNvPr>
              <p14:cNvContentPartPr/>
              <p14:nvPr/>
            </p14:nvContentPartPr>
            <p14:xfrm>
              <a:off x="2400079" y="3535372"/>
              <a:ext cx="1828800" cy="79693"/>
            </p14:xfrm>
          </p:contentPart>
        </mc:Choice>
        <mc:Fallback xmlns="">
          <p:pic>
            <p:nvPicPr>
              <p:cNvPr id="19" name="Ink 18">
                <a:extLst>
                  <a:ext uri="{FF2B5EF4-FFF2-40B4-BE49-F238E27FC236}">
                    <a16:creationId xmlns:a16="http://schemas.microsoft.com/office/drawing/2014/main" id="{2A0A8CD8-0809-95DE-37F6-F96190428D7E}"/>
                  </a:ext>
                </a:extLst>
              </p:cNvPr>
              <p:cNvPicPr/>
              <p:nvPr/>
            </p:nvPicPr>
            <p:blipFill>
              <a:blip r:embed="rId7"/>
              <a:stretch>
                <a:fillRect/>
              </a:stretch>
            </p:blipFill>
            <p:spPr>
              <a:xfrm>
                <a:off x="2346439" y="3427062"/>
                <a:ext cx="1936440" cy="296675"/>
              </a:xfrm>
              <a:prstGeom prst="rect">
                <a:avLst/>
              </a:prstGeom>
            </p:spPr>
          </p:pic>
        </mc:Fallback>
      </mc:AlternateContent>
    </p:spTree>
    <p:extLst>
      <p:ext uri="{BB962C8B-B14F-4D97-AF65-F5344CB8AC3E}">
        <p14:creationId xmlns:p14="http://schemas.microsoft.com/office/powerpoint/2010/main" val="1500572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DBF8C0-2055-FBCC-80A4-0E4C2142D862}"/>
              </a:ext>
            </a:extLst>
          </p:cNvPr>
          <p:cNvSpPr>
            <a:spLocks noGrp="1"/>
          </p:cNvSpPr>
          <p:nvPr>
            <p:ph type="sldNum" sz="quarter" idx="12"/>
          </p:nvPr>
        </p:nvSpPr>
        <p:spPr/>
        <p:txBody>
          <a:bodyPr/>
          <a:lstStyle/>
          <a:p>
            <a:fld id="{F78BDCC2-C92E-1149-A6F9-8D1F3585695B}" type="slidenum">
              <a:rPr lang="en-US" smtClean="0"/>
              <a:t>33</a:t>
            </a:fld>
            <a:endParaRPr lang="en-US"/>
          </a:p>
        </p:txBody>
      </p:sp>
      <p:pic>
        <p:nvPicPr>
          <p:cNvPr id="29698" name="Picture 2" descr="What are the Origins of the Phrase &quot;Let the Cat out of the Bag&quot;?">
            <a:extLst>
              <a:ext uri="{FF2B5EF4-FFF2-40B4-BE49-F238E27FC236}">
                <a16:creationId xmlns:a16="http://schemas.microsoft.com/office/drawing/2014/main" id="{64498199-1715-8792-A866-1AD20B5C378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54298" y="4252401"/>
            <a:ext cx="3143704" cy="19774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62ABB7E-ECAD-6DC9-82D4-8320053A13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0288" y="592904"/>
            <a:ext cx="8172450" cy="3508883"/>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525F9A44-89D9-9A8B-C859-2B9BDE6BE559}"/>
              </a:ext>
            </a:extLst>
          </p:cNvPr>
          <p:cNvSpPr/>
          <p:nvPr/>
        </p:nvSpPr>
        <p:spPr>
          <a:xfrm>
            <a:off x="2300288" y="2204215"/>
            <a:ext cx="7591424" cy="679389"/>
          </a:xfrm>
          <a:prstGeom prst="rect">
            <a:avLst/>
          </a:prstGeom>
          <a:solidFill>
            <a:schemeClr val="bg1">
              <a:alpha val="8518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990DBA85-2B12-1CAA-D191-FE2482F621DE}"/>
              </a:ext>
            </a:extLst>
          </p:cNvPr>
          <p:cNvSpPr/>
          <p:nvPr/>
        </p:nvSpPr>
        <p:spPr>
          <a:xfrm>
            <a:off x="7763181" y="1863659"/>
            <a:ext cx="2338082" cy="340556"/>
          </a:xfrm>
          <a:prstGeom prst="rect">
            <a:avLst/>
          </a:prstGeom>
          <a:solidFill>
            <a:schemeClr val="bg1">
              <a:alpha val="8518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EA3F6E7B-ADDD-350A-EB9F-67BC3A5EE25B}"/>
                  </a:ext>
                </a:extLst>
              </p14:cNvPr>
              <p14:cNvContentPartPr/>
              <p14:nvPr/>
            </p14:nvContentPartPr>
            <p14:xfrm flipV="1">
              <a:off x="2400080" y="3163243"/>
              <a:ext cx="7491632" cy="79693"/>
            </p14:xfrm>
          </p:contentPart>
        </mc:Choice>
        <mc:Fallback xmlns="">
          <p:pic>
            <p:nvPicPr>
              <p:cNvPr id="6" name="Ink 5">
                <a:extLst>
                  <a:ext uri="{FF2B5EF4-FFF2-40B4-BE49-F238E27FC236}">
                    <a16:creationId xmlns:a16="http://schemas.microsoft.com/office/drawing/2014/main" id="{EA3F6E7B-ADDD-350A-EB9F-67BC3A5EE25B}"/>
                  </a:ext>
                </a:extLst>
              </p:cNvPr>
              <p:cNvPicPr/>
              <p:nvPr/>
            </p:nvPicPr>
            <p:blipFill>
              <a:blip r:embed="rId5"/>
              <a:stretch>
                <a:fillRect/>
              </a:stretch>
            </p:blipFill>
            <p:spPr>
              <a:xfrm flipV="1">
                <a:off x="2346080" y="3055062"/>
                <a:ext cx="7599272" cy="295693"/>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8019BC18-86FF-AA06-EEDB-EBAD02ADC691}"/>
                  </a:ext>
                </a:extLst>
              </p14:cNvPr>
              <p14:cNvContentPartPr/>
              <p14:nvPr/>
            </p14:nvContentPartPr>
            <p14:xfrm>
              <a:off x="2400079" y="3535372"/>
              <a:ext cx="1828800" cy="79693"/>
            </p14:xfrm>
          </p:contentPart>
        </mc:Choice>
        <mc:Fallback xmlns="">
          <p:pic>
            <p:nvPicPr>
              <p:cNvPr id="7" name="Ink 6">
                <a:extLst>
                  <a:ext uri="{FF2B5EF4-FFF2-40B4-BE49-F238E27FC236}">
                    <a16:creationId xmlns:a16="http://schemas.microsoft.com/office/drawing/2014/main" id="{8019BC18-86FF-AA06-EEDB-EBAD02ADC691}"/>
                  </a:ext>
                </a:extLst>
              </p:cNvPr>
              <p:cNvPicPr/>
              <p:nvPr/>
            </p:nvPicPr>
            <p:blipFill>
              <a:blip r:embed="rId7"/>
              <a:stretch>
                <a:fillRect/>
              </a:stretch>
            </p:blipFill>
            <p:spPr>
              <a:xfrm>
                <a:off x="2346439" y="3427062"/>
                <a:ext cx="1936440" cy="296675"/>
              </a:xfrm>
              <a:prstGeom prst="rect">
                <a:avLst/>
              </a:prstGeom>
            </p:spPr>
          </p:pic>
        </mc:Fallback>
      </mc:AlternateContent>
    </p:spTree>
    <p:extLst>
      <p:ext uri="{BB962C8B-B14F-4D97-AF65-F5344CB8AC3E}">
        <p14:creationId xmlns:p14="http://schemas.microsoft.com/office/powerpoint/2010/main" val="757089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53C1A-E9C5-9964-A80E-614986062052}"/>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00D676EF-7C3D-080E-6E11-81D0648343D4}"/>
              </a:ext>
            </a:extLst>
          </p:cNvPr>
          <p:cNvSpPr>
            <a:spLocks noGrp="1"/>
          </p:cNvSpPr>
          <p:nvPr>
            <p:ph idx="1"/>
          </p:nvPr>
        </p:nvSpPr>
        <p:spPr>
          <a:xfrm>
            <a:off x="838200" y="1825625"/>
            <a:ext cx="11353800" cy="4351338"/>
          </a:xfrm>
        </p:spPr>
        <p:txBody>
          <a:bodyPr>
            <a:noAutofit/>
          </a:bodyPr>
          <a:lstStyle/>
          <a:p>
            <a:pPr>
              <a:spcBef>
                <a:spcPts val="3400"/>
              </a:spcBef>
              <a:buFont typeface="Wingdings" pitchFamily="2" charset="2"/>
              <a:buChar char="Ø"/>
            </a:pPr>
            <a:r>
              <a:rPr lang="en-US" sz="3600" dirty="0"/>
              <a:t> FMs are great! </a:t>
            </a:r>
            <a:r>
              <a:rPr lang="en-US" sz="3600" dirty="0">
                <a:solidFill>
                  <a:srgbClr val="00B050"/>
                </a:solidFill>
              </a:rPr>
              <a:t>New capabilities, more robustness</a:t>
            </a:r>
          </a:p>
          <a:p>
            <a:pPr>
              <a:spcBef>
                <a:spcPts val="3400"/>
              </a:spcBef>
              <a:buFont typeface="Wingdings" pitchFamily="2" charset="2"/>
              <a:buChar char="Ø"/>
            </a:pPr>
            <a:r>
              <a:rPr lang="en-US" sz="3600" dirty="0"/>
              <a:t> Probably </a:t>
            </a:r>
            <a:r>
              <a:rPr lang="en-US" sz="3600" dirty="0">
                <a:solidFill>
                  <a:srgbClr val="00B050"/>
                </a:solidFill>
              </a:rPr>
              <a:t>useful in many cybersecurity settings</a:t>
            </a:r>
          </a:p>
          <a:p>
            <a:pPr>
              <a:spcBef>
                <a:spcPts val="3400"/>
              </a:spcBef>
              <a:buFont typeface="Wingdings" pitchFamily="2" charset="2"/>
              <a:buChar char="Ø"/>
            </a:pPr>
            <a:r>
              <a:rPr lang="en-US" sz="3600" dirty="0"/>
              <a:t> </a:t>
            </a:r>
            <a:r>
              <a:rPr lang="en-US" sz="3600" b="1" dirty="0">
                <a:solidFill>
                  <a:srgbClr val="C00000"/>
                </a:solidFill>
              </a:rPr>
              <a:t>The Internet is bad </a:t>
            </a:r>
            <a:r>
              <a:rPr lang="en-US" sz="3600" dirty="0"/>
              <a:t>and leads to bad models</a:t>
            </a:r>
          </a:p>
          <a:p>
            <a:pPr>
              <a:spcBef>
                <a:spcPts val="3400"/>
              </a:spcBef>
              <a:buFont typeface="Wingdings" pitchFamily="2" charset="2"/>
              <a:buChar char="Ø"/>
            </a:pPr>
            <a:r>
              <a:rPr lang="en-US" sz="3600" dirty="0"/>
              <a:t> High capacity for </a:t>
            </a:r>
            <a:r>
              <a:rPr lang="en-US" sz="3600" dirty="0">
                <a:solidFill>
                  <a:srgbClr val="C00000"/>
                </a:solidFill>
              </a:rPr>
              <a:t>abuse</a:t>
            </a:r>
            <a:r>
              <a:rPr lang="en-US" sz="3600" dirty="0"/>
              <a:t> and </a:t>
            </a:r>
            <a:r>
              <a:rPr lang="en-US" sz="3600" dirty="0">
                <a:solidFill>
                  <a:srgbClr val="C00000"/>
                </a:solidFill>
              </a:rPr>
              <a:t>function creep</a:t>
            </a:r>
          </a:p>
          <a:p>
            <a:pPr>
              <a:spcBef>
                <a:spcPts val="3400"/>
              </a:spcBef>
              <a:buFont typeface="Wingdings" pitchFamily="2" charset="2"/>
              <a:buChar char="Ø"/>
            </a:pPr>
            <a:r>
              <a:rPr lang="en-US" sz="3600" dirty="0"/>
              <a:t> The cat is already (partially) out of the bag...</a:t>
            </a:r>
          </a:p>
        </p:txBody>
      </p:sp>
      <p:sp>
        <p:nvSpPr>
          <p:cNvPr id="4" name="Slide Number Placeholder 3">
            <a:extLst>
              <a:ext uri="{FF2B5EF4-FFF2-40B4-BE49-F238E27FC236}">
                <a16:creationId xmlns:a16="http://schemas.microsoft.com/office/drawing/2014/main" id="{45FB5EC5-EC66-33BF-3CAA-20289DCE1DEB}"/>
              </a:ext>
            </a:extLst>
          </p:cNvPr>
          <p:cNvSpPr>
            <a:spLocks noGrp="1"/>
          </p:cNvSpPr>
          <p:nvPr>
            <p:ph type="sldNum" sz="quarter" idx="12"/>
          </p:nvPr>
        </p:nvSpPr>
        <p:spPr/>
        <p:txBody>
          <a:bodyPr/>
          <a:lstStyle/>
          <a:p>
            <a:fld id="{F78BDCC2-C92E-1149-A6F9-8D1F3585695B}" type="slidenum">
              <a:rPr lang="en-US" smtClean="0"/>
              <a:t>34</a:t>
            </a:fld>
            <a:endParaRPr lang="en-US"/>
          </a:p>
        </p:txBody>
      </p:sp>
    </p:spTree>
    <p:extLst>
      <p:ext uri="{BB962C8B-B14F-4D97-AF65-F5344CB8AC3E}">
        <p14:creationId xmlns:p14="http://schemas.microsoft.com/office/powerpoint/2010/main" val="3114204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B510A-1BD2-FA48-8380-362DC38D6A07}"/>
              </a:ext>
            </a:extLst>
          </p:cNvPr>
          <p:cNvSpPr>
            <a:spLocks noGrp="1"/>
          </p:cNvSpPr>
          <p:nvPr>
            <p:ph type="title"/>
          </p:nvPr>
        </p:nvSpPr>
        <p:spPr/>
        <p:txBody>
          <a:bodyPr/>
          <a:lstStyle/>
          <a:p>
            <a:r>
              <a:rPr lang="en-US" dirty="0"/>
              <a:t>What does this mean for security?</a:t>
            </a:r>
          </a:p>
        </p:txBody>
      </p:sp>
      <p:sp>
        <p:nvSpPr>
          <p:cNvPr id="4" name="Slide Number Placeholder 3">
            <a:extLst>
              <a:ext uri="{FF2B5EF4-FFF2-40B4-BE49-F238E27FC236}">
                <a16:creationId xmlns:a16="http://schemas.microsoft.com/office/drawing/2014/main" id="{2116E64F-0BC2-BD0C-23AD-EE34CACD318F}"/>
              </a:ext>
            </a:extLst>
          </p:cNvPr>
          <p:cNvSpPr>
            <a:spLocks noGrp="1"/>
          </p:cNvSpPr>
          <p:nvPr>
            <p:ph type="sldNum" sz="quarter" idx="12"/>
          </p:nvPr>
        </p:nvSpPr>
        <p:spPr/>
        <p:txBody>
          <a:bodyPr/>
          <a:lstStyle/>
          <a:p>
            <a:fld id="{F78BDCC2-C92E-1149-A6F9-8D1F3585695B}" type="slidenum">
              <a:rPr lang="en-US" smtClean="0"/>
              <a:t>4</a:t>
            </a:fld>
            <a:endParaRPr lang="en-US"/>
          </a:p>
        </p:txBody>
      </p:sp>
      <p:pic>
        <p:nvPicPr>
          <p:cNvPr id="3074" name="Picture 2" descr="توییتر \ Aaron Bradley در توییتر: «A comprehensive report from CRFM of  @stanfordhai which &quot;investigates foundation models (e.g. BERT, GPT-3),  which are engendering a paradigm shift in AI&quot;. 212 pages, a zillion">
            <a:extLst>
              <a:ext uri="{FF2B5EF4-FFF2-40B4-BE49-F238E27FC236}">
                <a16:creationId xmlns:a16="http://schemas.microsoft.com/office/drawing/2014/main" id="{D57903A5-2D95-8BDD-7F49-8C0FADAC786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07698" y="1205366"/>
            <a:ext cx="9885872" cy="50217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2946B3-7E87-E6F7-0E77-793927B9D19B}"/>
              </a:ext>
            </a:extLst>
          </p:cNvPr>
          <p:cNvSpPr txBox="1"/>
          <p:nvPr/>
        </p:nvSpPr>
        <p:spPr>
          <a:xfrm>
            <a:off x="838200" y="6356350"/>
            <a:ext cx="7115397" cy="892552"/>
          </a:xfrm>
          <a:prstGeom prst="rect">
            <a:avLst/>
          </a:prstGeom>
          <a:noFill/>
        </p:spPr>
        <p:txBody>
          <a:bodyPr wrap="square">
            <a:spAutoFit/>
          </a:bodyPr>
          <a:lstStyle/>
          <a:p>
            <a:r>
              <a:rPr lang="en-US" sz="1600" i="1" dirty="0"/>
              <a:t>Security and privacy of Foundation Models, </a:t>
            </a:r>
            <a:r>
              <a:rPr lang="en-US" sz="1600" i="1" dirty="0" err="1"/>
              <a:t>Tramèr</a:t>
            </a:r>
            <a:r>
              <a:rPr lang="en-US" sz="1600" b="1" i="1" dirty="0"/>
              <a:t>. </a:t>
            </a:r>
            <a:r>
              <a:rPr lang="en-US" sz="1600" dirty="0" err="1"/>
              <a:t>Kuditipudi</a:t>
            </a:r>
            <a:r>
              <a:rPr lang="en-US" sz="1600" dirty="0"/>
              <a:t> and Li,</a:t>
            </a:r>
            <a:r>
              <a:rPr lang="en-US" sz="1600" b="1" i="1" dirty="0"/>
              <a:t> </a:t>
            </a:r>
            <a:r>
              <a:rPr lang="en-US" sz="1600" i="1" dirty="0"/>
              <a:t>2020</a:t>
            </a:r>
          </a:p>
          <a:p>
            <a:br>
              <a:rPr lang="en-US" dirty="0"/>
            </a:br>
            <a:endParaRPr lang="en-US" dirty="0"/>
          </a:p>
        </p:txBody>
      </p:sp>
    </p:spTree>
    <p:extLst>
      <p:ext uri="{BB962C8B-B14F-4D97-AF65-F5344CB8AC3E}">
        <p14:creationId xmlns:p14="http://schemas.microsoft.com/office/powerpoint/2010/main" val="3915449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E780-AF90-C1F0-7294-134DEE45D81A}"/>
              </a:ext>
            </a:extLst>
          </p:cNvPr>
          <p:cNvSpPr>
            <a:spLocks noGrp="1"/>
          </p:cNvSpPr>
          <p:nvPr>
            <p:ph type="title"/>
          </p:nvPr>
        </p:nvSpPr>
        <p:spPr>
          <a:xfrm>
            <a:off x="838200" y="365125"/>
            <a:ext cx="10966938" cy="1325563"/>
          </a:xfrm>
        </p:spPr>
        <p:txBody>
          <a:bodyPr/>
          <a:lstStyle/>
          <a:p>
            <a:r>
              <a:rPr lang="en-US" dirty="0"/>
              <a:t>Large foundation models are </a:t>
            </a:r>
            <a:r>
              <a:rPr lang="en-US" b="1" dirty="0"/>
              <a:t>better </a:t>
            </a:r>
            <a:r>
              <a:rPr lang="en-US" dirty="0"/>
              <a:t>and have </a:t>
            </a:r>
            <a:r>
              <a:rPr lang="en-US" b="1" dirty="0"/>
              <a:t>exciting capabilities.</a:t>
            </a:r>
            <a:endParaRPr lang="en-US" dirty="0"/>
          </a:p>
        </p:txBody>
      </p:sp>
      <p:sp>
        <p:nvSpPr>
          <p:cNvPr id="4" name="Slide Number Placeholder 3">
            <a:extLst>
              <a:ext uri="{FF2B5EF4-FFF2-40B4-BE49-F238E27FC236}">
                <a16:creationId xmlns:a16="http://schemas.microsoft.com/office/drawing/2014/main" id="{A9D080AF-370E-8A8C-BDB3-DE992F61D3A2}"/>
              </a:ext>
            </a:extLst>
          </p:cNvPr>
          <p:cNvSpPr>
            <a:spLocks noGrp="1"/>
          </p:cNvSpPr>
          <p:nvPr>
            <p:ph type="sldNum" sz="quarter" idx="12"/>
          </p:nvPr>
        </p:nvSpPr>
        <p:spPr/>
        <p:txBody>
          <a:bodyPr/>
          <a:lstStyle/>
          <a:p>
            <a:fld id="{F78BDCC2-C92E-1149-A6F9-8D1F3585695B}" type="slidenum">
              <a:rPr lang="en-US" smtClean="0"/>
              <a:t>5</a:t>
            </a:fld>
            <a:endParaRPr lang="en-US" dirty="0"/>
          </a:p>
        </p:txBody>
      </p:sp>
      <p:sp>
        <p:nvSpPr>
          <p:cNvPr id="6" name="TextBox 5">
            <a:extLst>
              <a:ext uri="{FF2B5EF4-FFF2-40B4-BE49-F238E27FC236}">
                <a16:creationId xmlns:a16="http://schemas.microsoft.com/office/drawing/2014/main" id="{867B9A12-BBCE-78F3-ADD9-B279F418A566}"/>
              </a:ext>
            </a:extLst>
          </p:cNvPr>
          <p:cNvSpPr txBox="1"/>
          <p:nvPr/>
        </p:nvSpPr>
        <p:spPr>
          <a:xfrm>
            <a:off x="563754" y="5215138"/>
            <a:ext cx="5406887" cy="892552"/>
          </a:xfrm>
          <a:prstGeom prst="rect">
            <a:avLst/>
          </a:prstGeom>
          <a:noFill/>
        </p:spPr>
        <p:txBody>
          <a:bodyPr wrap="square">
            <a:spAutoFit/>
          </a:bodyPr>
          <a:lstStyle/>
          <a:p>
            <a:pPr algn="ctr"/>
            <a:r>
              <a:rPr lang="en-US" sz="1600" i="1" dirty="0"/>
              <a:t>Scaling Laws for Neural Language Models, Kaplan et al. 2020</a:t>
            </a:r>
          </a:p>
          <a:p>
            <a:pPr algn="r"/>
            <a:br>
              <a:rPr lang="en-US" dirty="0"/>
            </a:br>
            <a:endParaRPr lang="en-US" dirty="0"/>
          </a:p>
        </p:txBody>
      </p:sp>
      <p:pic>
        <p:nvPicPr>
          <p:cNvPr id="9" name="Picture 8">
            <a:extLst>
              <a:ext uri="{FF2B5EF4-FFF2-40B4-BE49-F238E27FC236}">
                <a16:creationId xmlns:a16="http://schemas.microsoft.com/office/drawing/2014/main" id="{41AE10CB-E307-632E-C15D-57DE5CA4FC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1939348"/>
            <a:ext cx="5858225" cy="3090052"/>
          </a:xfrm>
          <a:prstGeom prst="rect">
            <a:avLst/>
          </a:prstGeom>
        </p:spPr>
      </p:pic>
      <p:grpSp>
        <p:nvGrpSpPr>
          <p:cNvPr id="11" name="Group 10">
            <a:extLst>
              <a:ext uri="{FF2B5EF4-FFF2-40B4-BE49-F238E27FC236}">
                <a16:creationId xmlns:a16="http://schemas.microsoft.com/office/drawing/2014/main" id="{1B327EC0-6898-4592-900A-C1366D29DCEF}"/>
              </a:ext>
            </a:extLst>
          </p:cNvPr>
          <p:cNvGrpSpPr/>
          <p:nvPr/>
        </p:nvGrpSpPr>
        <p:grpSpPr>
          <a:xfrm>
            <a:off x="639954" y="2749171"/>
            <a:ext cx="5095928" cy="2280229"/>
            <a:chOff x="639954" y="2440806"/>
            <a:chExt cx="5095928" cy="2280229"/>
          </a:xfrm>
        </p:grpSpPr>
        <p:pic>
          <p:nvPicPr>
            <p:cNvPr id="5" name="Picture 4">
              <a:extLst>
                <a:ext uri="{FF2B5EF4-FFF2-40B4-BE49-F238E27FC236}">
                  <a16:creationId xmlns:a16="http://schemas.microsoft.com/office/drawing/2014/main" id="{1570CAD7-7CB5-CE59-2E5E-339F0C6D8B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7816" y="2440806"/>
              <a:ext cx="4768066" cy="2280229"/>
            </a:xfrm>
            <a:prstGeom prst="rect">
              <a:avLst/>
            </a:prstGeom>
          </p:spPr>
        </p:pic>
        <p:sp>
          <p:nvSpPr>
            <p:cNvPr id="10" name="TextBox 9">
              <a:extLst>
                <a:ext uri="{FF2B5EF4-FFF2-40B4-BE49-F238E27FC236}">
                  <a16:creationId xmlns:a16="http://schemas.microsoft.com/office/drawing/2014/main" id="{4052BEE8-0D45-C2CD-279C-10AF68268C58}"/>
                </a:ext>
              </a:extLst>
            </p:cNvPr>
            <p:cNvSpPr txBox="1"/>
            <p:nvPr/>
          </p:nvSpPr>
          <p:spPr>
            <a:xfrm rot="16200000">
              <a:off x="373760" y="3236486"/>
              <a:ext cx="840166" cy="307777"/>
            </a:xfrm>
            <a:prstGeom prst="rect">
              <a:avLst/>
            </a:prstGeom>
            <a:noFill/>
          </p:spPr>
          <p:txBody>
            <a:bodyPr wrap="none" rtlCol="0">
              <a:spAutoFit/>
            </a:bodyPr>
            <a:lstStyle/>
            <a:p>
              <a:r>
                <a:rPr lang="en-US" sz="1400" b="1" dirty="0">
                  <a:latin typeface="Cambria Math" panose="02040503050406030204" pitchFamily="18" charset="0"/>
                  <a:ea typeface="Cambria Math" panose="02040503050406030204" pitchFamily="18" charset="0"/>
                </a:rPr>
                <a:t>Test loss</a:t>
              </a:r>
            </a:p>
          </p:txBody>
        </p:sp>
      </p:grpSp>
      <p:sp>
        <p:nvSpPr>
          <p:cNvPr id="14" name="TextBox 13">
            <a:extLst>
              <a:ext uri="{FF2B5EF4-FFF2-40B4-BE49-F238E27FC236}">
                <a16:creationId xmlns:a16="http://schemas.microsoft.com/office/drawing/2014/main" id="{67A200A8-B7AE-6F1F-59C7-BDB222201FF0}"/>
              </a:ext>
            </a:extLst>
          </p:cNvPr>
          <p:cNvSpPr txBox="1"/>
          <p:nvPr/>
        </p:nvSpPr>
        <p:spPr>
          <a:xfrm>
            <a:off x="6398251" y="5215138"/>
            <a:ext cx="5406887" cy="892552"/>
          </a:xfrm>
          <a:prstGeom prst="rect">
            <a:avLst/>
          </a:prstGeom>
          <a:noFill/>
        </p:spPr>
        <p:txBody>
          <a:bodyPr wrap="square">
            <a:spAutoFit/>
          </a:bodyPr>
          <a:lstStyle/>
          <a:p>
            <a:pPr algn="ctr"/>
            <a:r>
              <a:rPr lang="en-US" sz="1600" i="1" dirty="0"/>
              <a:t>Language Models are Few-Shot Learners, Brown et al. 2020</a:t>
            </a:r>
          </a:p>
          <a:p>
            <a:pPr algn="r"/>
            <a:br>
              <a:rPr lang="en-US" dirty="0"/>
            </a:br>
            <a:endParaRPr lang="en-US" dirty="0"/>
          </a:p>
        </p:txBody>
      </p:sp>
    </p:spTree>
    <p:extLst>
      <p:ext uri="{BB962C8B-B14F-4D97-AF65-F5344CB8AC3E}">
        <p14:creationId xmlns:p14="http://schemas.microsoft.com/office/powerpoint/2010/main" val="3341256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E780-AF90-C1F0-7294-134DEE45D81A}"/>
              </a:ext>
            </a:extLst>
          </p:cNvPr>
          <p:cNvSpPr>
            <a:spLocks noGrp="1"/>
          </p:cNvSpPr>
          <p:nvPr>
            <p:ph type="title"/>
          </p:nvPr>
        </p:nvSpPr>
        <p:spPr>
          <a:xfrm>
            <a:off x="838200" y="365125"/>
            <a:ext cx="10966938" cy="1325563"/>
          </a:xfrm>
        </p:spPr>
        <p:txBody>
          <a:bodyPr/>
          <a:lstStyle/>
          <a:p>
            <a:r>
              <a:rPr lang="en-US" dirty="0"/>
              <a:t>Foundation models are </a:t>
            </a:r>
            <a:r>
              <a:rPr lang="en-US" b="1" dirty="0"/>
              <a:t>more robust.</a:t>
            </a:r>
            <a:endParaRPr lang="en-US" dirty="0"/>
          </a:p>
        </p:txBody>
      </p:sp>
      <p:sp>
        <p:nvSpPr>
          <p:cNvPr id="4" name="Slide Number Placeholder 3">
            <a:extLst>
              <a:ext uri="{FF2B5EF4-FFF2-40B4-BE49-F238E27FC236}">
                <a16:creationId xmlns:a16="http://schemas.microsoft.com/office/drawing/2014/main" id="{A9D080AF-370E-8A8C-BDB3-DE992F61D3A2}"/>
              </a:ext>
            </a:extLst>
          </p:cNvPr>
          <p:cNvSpPr>
            <a:spLocks noGrp="1"/>
          </p:cNvSpPr>
          <p:nvPr>
            <p:ph type="sldNum" sz="quarter" idx="12"/>
          </p:nvPr>
        </p:nvSpPr>
        <p:spPr/>
        <p:txBody>
          <a:bodyPr/>
          <a:lstStyle/>
          <a:p>
            <a:fld id="{F78BDCC2-C92E-1149-A6F9-8D1F3585695B}" type="slidenum">
              <a:rPr lang="en-US" smtClean="0"/>
              <a:t>6</a:t>
            </a:fld>
            <a:endParaRPr lang="en-US"/>
          </a:p>
        </p:txBody>
      </p:sp>
      <p:pic>
        <p:nvPicPr>
          <p:cNvPr id="4100" name="Picture 4">
            <a:extLst>
              <a:ext uri="{FF2B5EF4-FFF2-40B4-BE49-F238E27FC236}">
                <a16:creationId xmlns:a16="http://schemas.microsoft.com/office/drawing/2014/main" id="{7ED4D289-EF26-466B-FE3F-1FC58042AC7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318272" y="1690688"/>
            <a:ext cx="4866165" cy="406317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Net-C Dataset | Papers With Code">
            <a:extLst>
              <a:ext uri="{FF2B5EF4-FFF2-40B4-BE49-F238E27FC236}">
                <a16:creationId xmlns:a16="http://schemas.microsoft.com/office/drawing/2014/main" id="{DF984345-29C7-7C6A-F51B-9DAAF7654FC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4509" y="2053440"/>
            <a:ext cx="4600647" cy="31947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67B9A12-BBCE-78F3-ADD9-B279F418A566}"/>
              </a:ext>
            </a:extLst>
          </p:cNvPr>
          <p:cNvSpPr txBox="1"/>
          <p:nvPr/>
        </p:nvSpPr>
        <p:spPr>
          <a:xfrm>
            <a:off x="1318272" y="5940278"/>
            <a:ext cx="5406887" cy="861774"/>
          </a:xfrm>
          <a:prstGeom prst="rect">
            <a:avLst/>
          </a:prstGeom>
          <a:noFill/>
        </p:spPr>
        <p:txBody>
          <a:bodyPr wrap="square">
            <a:spAutoFit/>
          </a:bodyPr>
          <a:lstStyle/>
          <a:p>
            <a:pPr algn="ctr"/>
            <a:r>
              <a:rPr lang="en-US" sz="1600" i="1" dirty="0"/>
              <a:t>Data Determines Distributional Robustness in Contrastive Language Image Pre-training (CLIP). Fang et al. 2022</a:t>
            </a:r>
            <a:br>
              <a:rPr lang="en-US" dirty="0"/>
            </a:br>
            <a:endParaRPr lang="en-US" dirty="0"/>
          </a:p>
        </p:txBody>
      </p:sp>
    </p:spTree>
    <p:extLst>
      <p:ext uri="{BB962C8B-B14F-4D97-AF65-F5344CB8AC3E}">
        <p14:creationId xmlns:p14="http://schemas.microsoft.com/office/powerpoint/2010/main" val="1210085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36EF-1B5A-4E2B-2A35-72EF9E06E750}"/>
              </a:ext>
            </a:extLst>
          </p:cNvPr>
          <p:cNvSpPr>
            <a:spLocks noGrp="1"/>
          </p:cNvSpPr>
          <p:nvPr>
            <p:ph type="title"/>
          </p:nvPr>
        </p:nvSpPr>
        <p:spPr/>
        <p:txBody>
          <a:bodyPr/>
          <a:lstStyle/>
          <a:p>
            <a:r>
              <a:rPr lang="en-US" dirty="0"/>
              <a:t>This sounds promising for cybersecurity!</a:t>
            </a:r>
          </a:p>
        </p:txBody>
      </p:sp>
      <p:sp>
        <p:nvSpPr>
          <p:cNvPr id="4" name="Slide Number Placeholder 3">
            <a:extLst>
              <a:ext uri="{FF2B5EF4-FFF2-40B4-BE49-F238E27FC236}">
                <a16:creationId xmlns:a16="http://schemas.microsoft.com/office/drawing/2014/main" id="{53C20A3C-BAE9-A8E4-5385-830FD64270C6}"/>
              </a:ext>
            </a:extLst>
          </p:cNvPr>
          <p:cNvSpPr>
            <a:spLocks noGrp="1"/>
          </p:cNvSpPr>
          <p:nvPr>
            <p:ph type="sldNum" sz="quarter" idx="12"/>
          </p:nvPr>
        </p:nvSpPr>
        <p:spPr/>
        <p:txBody>
          <a:bodyPr/>
          <a:lstStyle/>
          <a:p>
            <a:fld id="{F78BDCC2-C92E-1149-A6F9-8D1F3585695B}" type="slidenum">
              <a:rPr lang="en-US" smtClean="0"/>
              <a:t>7</a:t>
            </a:fld>
            <a:endParaRPr lang="en-US"/>
          </a:p>
        </p:txBody>
      </p:sp>
      <p:pic>
        <p:nvPicPr>
          <p:cNvPr id="15366" name="Picture 6" descr="Dangers of the Decompiler | RET2 Systems Blog">
            <a:extLst>
              <a:ext uri="{FF2B5EF4-FFF2-40B4-BE49-F238E27FC236}">
                <a16:creationId xmlns:a16="http://schemas.microsoft.com/office/drawing/2014/main" id="{0B0EDAD3-1624-1CC2-A5C3-C76F17AE36F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28451" y="2719858"/>
            <a:ext cx="4846275" cy="25209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5EC6E99-38E6-A633-0864-6E9072AE23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1000" y="1394295"/>
            <a:ext cx="4118358" cy="677704"/>
          </a:xfrm>
          <a:prstGeom prst="rect">
            <a:avLst/>
          </a:prstGeom>
          <a:ln>
            <a:noFill/>
          </a:ln>
          <a:effectLst>
            <a:outerShdw blurRad="292100" dist="139700" dir="2700000" algn="tl" rotWithShape="0">
              <a:srgbClr val="333333">
                <a:alpha val="65000"/>
              </a:srgbClr>
            </a:outerShdw>
          </a:effectLst>
        </p:spPr>
      </p:pic>
      <p:pic>
        <p:nvPicPr>
          <p:cNvPr id="15368" name="Picture 8" descr="This config file is written in JavaScript, using the ViteJS library. The first line imports the “defineConfig” function from the ViteJS library. This function allows the user to define a configuration object for the build process.&#10;&#10;The next line exports the “defineConfig” function as the default export. This means that when this file is imported, the “defineConfig” function will be the only thing that is imported.&#10;&#10;The “defineConfig” function takes one argument, which is an object. This object contains the configuration for the build process. The “build” property contains the configuration for the build tool. The “lib” property contains the configuration for the library that will be built. The “entry” property contains the path to the entry file for the library. The “formats” property contains the formats that the library will be built in. In this case, the library will only be built in the “es” format.">
            <a:extLst>
              <a:ext uri="{FF2B5EF4-FFF2-40B4-BE49-F238E27FC236}">
                <a16:creationId xmlns:a16="http://schemas.microsoft.com/office/drawing/2014/main" id="{BFA2C502-1352-727A-09C9-1D3B51ED70F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63550" y="2071999"/>
            <a:ext cx="3553258" cy="45807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364" name="Picture 4" descr="Building an Intrusion Detection System using Deep Learning | by Tamim Mirza  | Towards Data Science">
            <a:extLst>
              <a:ext uri="{FF2B5EF4-FFF2-40B4-BE49-F238E27FC236}">
                <a16:creationId xmlns:a16="http://schemas.microsoft.com/office/drawing/2014/main" id="{235B6E2A-2407-4793-2841-A9916C7F02D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8578" y="4393046"/>
            <a:ext cx="4075043" cy="20534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362" name="Picture 2" descr="Email Spam Filtering: An Implementation with Python and Scikit-learn -  KDnuggets">
            <a:extLst>
              <a:ext uri="{FF2B5EF4-FFF2-40B4-BE49-F238E27FC236}">
                <a16:creationId xmlns:a16="http://schemas.microsoft.com/office/drawing/2014/main" id="{9C918F66-079C-7576-A000-E59B36BA689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92642" y="1604332"/>
            <a:ext cx="5383068" cy="24310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618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23039-194E-01B1-CB47-59595B82FF54}"/>
              </a:ext>
            </a:extLst>
          </p:cNvPr>
          <p:cNvSpPr>
            <a:spLocks noGrp="1"/>
          </p:cNvSpPr>
          <p:nvPr>
            <p:ph type="title"/>
          </p:nvPr>
        </p:nvSpPr>
        <p:spPr>
          <a:xfrm>
            <a:off x="838200" y="365125"/>
            <a:ext cx="11188148" cy="1325563"/>
          </a:xfrm>
        </p:spPr>
        <p:txBody>
          <a:bodyPr/>
          <a:lstStyle/>
          <a:p>
            <a:r>
              <a:rPr lang="en-US" dirty="0"/>
              <a:t>But what are the </a:t>
            </a:r>
            <a:r>
              <a:rPr lang="en-US" b="1" dirty="0">
                <a:solidFill>
                  <a:srgbClr val="C00000"/>
                </a:solidFill>
              </a:rPr>
              <a:t>risks?</a:t>
            </a:r>
          </a:p>
        </p:txBody>
      </p:sp>
      <p:sp>
        <p:nvSpPr>
          <p:cNvPr id="4" name="Slide Number Placeholder 3">
            <a:extLst>
              <a:ext uri="{FF2B5EF4-FFF2-40B4-BE49-F238E27FC236}">
                <a16:creationId xmlns:a16="http://schemas.microsoft.com/office/drawing/2014/main" id="{EAD711AC-80CE-3F29-03B3-9BE21B67BF42}"/>
              </a:ext>
            </a:extLst>
          </p:cNvPr>
          <p:cNvSpPr>
            <a:spLocks noGrp="1"/>
          </p:cNvSpPr>
          <p:nvPr>
            <p:ph type="sldNum" sz="quarter" idx="12"/>
          </p:nvPr>
        </p:nvSpPr>
        <p:spPr/>
        <p:txBody>
          <a:bodyPr/>
          <a:lstStyle/>
          <a:p>
            <a:fld id="{F78BDCC2-C92E-1149-A6F9-8D1F3585695B}" type="slidenum">
              <a:rPr lang="en-US" smtClean="0"/>
              <a:t>8</a:t>
            </a:fld>
            <a:endParaRPr lang="en-US"/>
          </a:p>
        </p:txBody>
      </p:sp>
      <p:pic>
        <p:nvPicPr>
          <p:cNvPr id="10" name="Picture 9">
            <a:extLst>
              <a:ext uri="{FF2B5EF4-FFF2-40B4-BE49-F238E27FC236}">
                <a16:creationId xmlns:a16="http://schemas.microsoft.com/office/drawing/2014/main" id="{B5E9F8D7-417A-7A43-A789-15C1F1869572}"/>
              </a:ext>
            </a:extLst>
          </p:cNvPr>
          <p:cNvPicPr>
            <a:picLocks noChangeAspect="1"/>
          </p:cNvPicPr>
          <p:nvPr/>
        </p:nvPicPr>
        <p:blipFill>
          <a:blip r:embed="rId2"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809461" y="2607365"/>
            <a:ext cx="3286539" cy="1643270"/>
          </a:xfrm>
          <a:prstGeom prst="rect">
            <a:avLst/>
          </a:prstGeom>
        </p:spPr>
      </p:pic>
      <p:pic>
        <p:nvPicPr>
          <p:cNvPr id="16394" name="Picture 10">
            <a:extLst>
              <a:ext uri="{FF2B5EF4-FFF2-40B4-BE49-F238E27FC236}">
                <a16:creationId xmlns:a16="http://schemas.microsoft.com/office/drawing/2014/main" id="{44C94BA1-AD5B-A386-13B9-0082635B88E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9965" y="2418828"/>
            <a:ext cx="3286539" cy="2811817"/>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a:extLst>
              <a:ext uri="{FF2B5EF4-FFF2-40B4-BE49-F238E27FC236}">
                <a16:creationId xmlns:a16="http://schemas.microsoft.com/office/drawing/2014/main" id="{EECD53B7-16EB-EE88-8750-B979CE899BEC}"/>
              </a:ext>
            </a:extLst>
          </p:cNvPr>
          <p:cNvSpPr/>
          <p:nvPr/>
        </p:nvSpPr>
        <p:spPr>
          <a:xfrm>
            <a:off x="1838739" y="5262311"/>
            <a:ext cx="3995530" cy="916677"/>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t>Models under attack</a:t>
            </a:r>
          </a:p>
        </p:txBody>
      </p:sp>
      <p:sp>
        <p:nvSpPr>
          <p:cNvPr id="13" name="Rounded Rectangle 12">
            <a:extLst>
              <a:ext uri="{FF2B5EF4-FFF2-40B4-BE49-F238E27FC236}">
                <a16:creationId xmlns:a16="http://schemas.microsoft.com/office/drawing/2014/main" id="{3D3A9A04-34B2-0FE8-D630-7350C29C34D3}"/>
              </a:ext>
            </a:extLst>
          </p:cNvPr>
          <p:cNvSpPr/>
          <p:nvPr/>
        </p:nvSpPr>
        <p:spPr>
          <a:xfrm>
            <a:off x="7358270" y="5262310"/>
            <a:ext cx="4210878" cy="916677"/>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t>Models abused for attacks</a:t>
            </a:r>
          </a:p>
        </p:txBody>
      </p:sp>
      <p:pic>
        <p:nvPicPr>
          <p:cNvPr id="16396" name="Picture 12">
            <a:extLst>
              <a:ext uri="{FF2B5EF4-FFF2-40B4-BE49-F238E27FC236}">
                <a16:creationId xmlns:a16="http://schemas.microsoft.com/office/drawing/2014/main" id="{3DEE0CF3-8AE1-D67E-0F26-A588A843B0D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H="1">
            <a:off x="7358681" y="1764474"/>
            <a:ext cx="3117851" cy="3497836"/>
          </a:xfrm>
          <a:prstGeom prst="rect">
            <a:avLst/>
          </a:prstGeom>
          <a:noFill/>
          <a:extLst>
            <a:ext uri="{909E8E84-426E-40DD-AFC4-6F175D3DCCD1}">
              <a14:hiddenFill xmlns:a14="http://schemas.microsoft.com/office/drawing/2010/main">
                <a:solidFill>
                  <a:srgbClr val="FFFFFF"/>
                </a:solidFill>
              </a14:hiddenFill>
            </a:ext>
          </a:extLst>
        </p:spPr>
      </p:pic>
      <p:sp>
        <p:nvSpPr>
          <p:cNvPr id="15" name="Freeform 14">
            <a:extLst>
              <a:ext uri="{FF2B5EF4-FFF2-40B4-BE49-F238E27FC236}">
                <a16:creationId xmlns:a16="http://schemas.microsoft.com/office/drawing/2014/main" id="{6D741F0E-91E9-CDA6-FD38-7B52652A3D47}"/>
              </a:ext>
            </a:extLst>
          </p:cNvPr>
          <p:cNvSpPr/>
          <p:nvPr/>
        </p:nvSpPr>
        <p:spPr>
          <a:xfrm>
            <a:off x="8569546" y="1861822"/>
            <a:ext cx="1836751" cy="620202"/>
          </a:xfrm>
          <a:custGeom>
            <a:avLst/>
            <a:gdLst>
              <a:gd name="connsiteX0" fmla="*/ 23854 w 1836751"/>
              <a:gd name="connsiteY0" fmla="*/ 508883 h 620202"/>
              <a:gd name="connsiteX1" fmla="*/ 866692 w 1836751"/>
              <a:gd name="connsiteY1" fmla="*/ 278296 h 620202"/>
              <a:gd name="connsiteX2" fmla="*/ 842838 w 1836751"/>
              <a:gd name="connsiteY2" fmla="*/ 63610 h 620202"/>
              <a:gd name="connsiteX3" fmla="*/ 1494845 w 1836751"/>
              <a:gd name="connsiteY3" fmla="*/ 0 h 620202"/>
              <a:gd name="connsiteX4" fmla="*/ 1836751 w 1836751"/>
              <a:gd name="connsiteY4" fmla="*/ 318052 h 620202"/>
              <a:gd name="connsiteX5" fmla="*/ 1534601 w 1836751"/>
              <a:gd name="connsiteY5" fmla="*/ 596348 h 620202"/>
              <a:gd name="connsiteX6" fmla="*/ 1113182 w 1836751"/>
              <a:gd name="connsiteY6" fmla="*/ 596348 h 620202"/>
              <a:gd name="connsiteX7" fmla="*/ 1025718 w 1836751"/>
              <a:gd name="connsiteY7" fmla="*/ 477078 h 620202"/>
              <a:gd name="connsiteX8" fmla="*/ 874643 w 1836751"/>
              <a:gd name="connsiteY8" fmla="*/ 461176 h 620202"/>
              <a:gd name="connsiteX9" fmla="*/ 0 w 1836751"/>
              <a:gd name="connsiteY9" fmla="*/ 620202 h 620202"/>
              <a:gd name="connsiteX10" fmla="*/ 23854 w 1836751"/>
              <a:gd name="connsiteY10" fmla="*/ 508883 h 62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751" h="620202">
                <a:moveTo>
                  <a:pt x="23854" y="508883"/>
                </a:moveTo>
                <a:lnTo>
                  <a:pt x="866692" y="278296"/>
                </a:lnTo>
                <a:lnTo>
                  <a:pt x="842838" y="63610"/>
                </a:lnTo>
                <a:lnTo>
                  <a:pt x="1494845" y="0"/>
                </a:lnTo>
                <a:lnTo>
                  <a:pt x="1836751" y="318052"/>
                </a:lnTo>
                <a:lnTo>
                  <a:pt x="1534601" y="596348"/>
                </a:lnTo>
                <a:lnTo>
                  <a:pt x="1113182" y="596348"/>
                </a:lnTo>
                <a:lnTo>
                  <a:pt x="1025718" y="477078"/>
                </a:lnTo>
                <a:lnTo>
                  <a:pt x="874643" y="461176"/>
                </a:lnTo>
                <a:lnTo>
                  <a:pt x="0" y="620202"/>
                </a:lnTo>
                <a:lnTo>
                  <a:pt x="23854" y="5088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98" name="Picture 14">
            <a:extLst>
              <a:ext uri="{FF2B5EF4-FFF2-40B4-BE49-F238E27FC236}">
                <a16:creationId xmlns:a16="http://schemas.microsoft.com/office/drawing/2014/main" id="{2E4F2B9B-036D-12F4-2366-8F47AA9DAA0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340159" y="1587111"/>
            <a:ext cx="1638300" cy="825500"/>
          </a:xfrm>
          <a:prstGeom prst="rect">
            <a:avLst/>
          </a:prstGeom>
          <a:noFill/>
          <a:extLst>
            <a:ext uri="{909E8E84-426E-40DD-AFC4-6F175D3DCCD1}">
              <a14:hiddenFill xmlns:a14="http://schemas.microsoft.com/office/drawing/2010/main">
                <a:solidFill>
                  <a:srgbClr val="FFFFFF"/>
                </a:solidFill>
              </a14:hiddenFill>
            </a:ext>
          </a:extLst>
        </p:spPr>
      </p:pic>
      <p:pic>
        <p:nvPicPr>
          <p:cNvPr id="16400" name="Picture 16">
            <a:extLst>
              <a:ext uri="{FF2B5EF4-FFF2-40B4-BE49-F238E27FC236}">
                <a16:creationId xmlns:a16="http://schemas.microsoft.com/office/drawing/2014/main" id="{D37810F3-9885-D773-115C-C0039F04016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70722" y="2291249"/>
            <a:ext cx="2174461" cy="56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269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oundation Models. In August 2021 Stanford announced… | by Grigory Sapunov  | Intento">
            <a:extLst>
              <a:ext uri="{FF2B5EF4-FFF2-40B4-BE49-F238E27FC236}">
                <a16:creationId xmlns:a16="http://schemas.microsoft.com/office/drawing/2014/main" id="{306F6C0C-25E1-E731-3B48-979046527C1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918762" y="1356549"/>
            <a:ext cx="6975578" cy="48445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BE34006-55EE-6E1B-777A-10D1CAA76A24}"/>
              </a:ext>
            </a:extLst>
          </p:cNvPr>
          <p:cNvSpPr>
            <a:spLocks noGrp="1"/>
          </p:cNvSpPr>
          <p:nvPr>
            <p:ph type="sldNum" sz="quarter" idx="12"/>
          </p:nvPr>
        </p:nvSpPr>
        <p:spPr/>
        <p:txBody>
          <a:bodyPr/>
          <a:lstStyle/>
          <a:p>
            <a:fld id="{F78BDCC2-C92E-1149-A6F9-8D1F3585695B}" type="slidenum">
              <a:rPr lang="en-US" smtClean="0"/>
              <a:t>9</a:t>
            </a:fld>
            <a:endParaRPr lang="en-US"/>
          </a:p>
        </p:txBody>
      </p:sp>
      <p:sp>
        <p:nvSpPr>
          <p:cNvPr id="2" name="Oval 1">
            <a:extLst>
              <a:ext uri="{FF2B5EF4-FFF2-40B4-BE49-F238E27FC236}">
                <a16:creationId xmlns:a16="http://schemas.microsoft.com/office/drawing/2014/main" id="{AC9B17DE-6D81-6430-5F82-4D4A40EF83FE}"/>
              </a:ext>
            </a:extLst>
          </p:cNvPr>
          <p:cNvSpPr/>
          <p:nvPr/>
        </p:nvSpPr>
        <p:spPr>
          <a:xfrm>
            <a:off x="2918762" y="2001328"/>
            <a:ext cx="1898073" cy="3611342"/>
          </a:xfrm>
          <a:prstGeom prst="ellipse">
            <a:avLst/>
          </a:prstGeom>
          <a:solidFill>
            <a:schemeClr val="accent1">
              <a:lumMod val="20000"/>
              <a:lumOff val="80000"/>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2BC70BF-4817-1374-5B2C-DABB37DD3B3B}"/>
              </a:ext>
            </a:extLst>
          </p:cNvPr>
          <p:cNvSpPr txBox="1"/>
          <p:nvPr/>
        </p:nvSpPr>
        <p:spPr>
          <a:xfrm>
            <a:off x="2000204" y="5767918"/>
            <a:ext cx="4095796" cy="830997"/>
          </a:xfrm>
          <a:prstGeom prst="rect">
            <a:avLst/>
          </a:prstGeom>
          <a:noFill/>
        </p:spPr>
        <p:txBody>
          <a:bodyPr wrap="square" rtlCol="0">
            <a:spAutoFit/>
          </a:bodyPr>
          <a:lstStyle/>
          <a:p>
            <a:r>
              <a:rPr lang="en-US" sz="2400" b="1" dirty="0">
                <a:solidFill>
                  <a:schemeClr val="accent1"/>
                </a:solidFill>
              </a:rPr>
              <a:t>Large, weakly curated data, typically from the Internet</a:t>
            </a:r>
          </a:p>
        </p:txBody>
      </p:sp>
      <p:sp>
        <p:nvSpPr>
          <p:cNvPr id="5" name="Title 1">
            <a:extLst>
              <a:ext uri="{FF2B5EF4-FFF2-40B4-BE49-F238E27FC236}">
                <a16:creationId xmlns:a16="http://schemas.microsoft.com/office/drawing/2014/main" id="{E3DE983A-BACA-513A-D4CF-67D9720E8C3E}"/>
              </a:ext>
            </a:extLst>
          </p:cNvPr>
          <p:cNvSpPr>
            <a:spLocks noGrp="1"/>
          </p:cNvSpPr>
          <p:nvPr>
            <p:ph type="title"/>
          </p:nvPr>
        </p:nvSpPr>
        <p:spPr>
          <a:xfrm>
            <a:off x="838200" y="365125"/>
            <a:ext cx="11188148" cy="1325563"/>
          </a:xfrm>
        </p:spPr>
        <p:txBody>
          <a:bodyPr/>
          <a:lstStyle/>
          <a:p>
            <a:r>
              <a:rPr lang="en-US" dirty="0"/>
              <a:t>Live by the data, die by the data.</a:t>
            </a:r>
            <a:endParaRPr lang="en-US" b="1" dirty="0">
              <a:solidFill>
                <a:srgbClr val="C00000"/>
              </a:solidFill>
            </a:endParaRPr>
          </a:p>
        </p:txBody>
      </p:sp>
    </p:spTree>
    <p:extLst>
      <p:ext uri="{BB962C8B-B14F-4D97-AF65-F5344CB8AC3E}">
        <p14:creationId xmlns:p14="http://schemas.microsoft.com/office/powerpoint/2010/main" val="11931365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11402</TotalTime>
  <Words>535</Words>
  <Application>Microsoft Macintosh PowerPoint</Application>
  <PresentationFormat>Widescreen</PresentationFormat>
  <Paragraphs>116</Paragraphs>
  <Slides>34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Bradley Hand</vt:lpstr>
      <vt:lpstr>Calibri</vt:lpstr>
      <vt:lpstr>Calibri Light</vt:lpstr>
      <vt:lpstr>Cambria Math</vt:lpstr>
      <vt:lpstr>Chalkboard</vt:lpstr>
      <vt:lpstr>Garamond</vt:lpstr>
      <vt:lpstr>Wingdings</vt:lpstr>
      <vt:lpstr>Office Theme</vt:lpstr>
      <vt:lpstr>Machine Learning to the Rescue Risks and Opportunities</vt:lpstr>
      <vt:lpstr>PowerPoint Presentation</vt:lpstr>
      <vt:lpstr>We’re in the era of the foundation model</vt:lpstr>
      <vt:lpstr>What does this mean for security?</vt:lpstr>
      <vt:lpstr>Large foundation models are better and have exciting capabilities.</vt:lpstr>
      <vt:lpstr>Foundation models are more robust.</vt:lpstr>
      <vt:lpstr>This sounds promising for cybersecurity!</vt:lpstr>
      <vt:lpstr>But what are the risks?</vt:lpstr>
      <vt:lpstr>Live by the data, die by the data.</vt:lpstr>
      <vt:lpstr>PowerPoint Presentation</vt:lpstr>
      <vt:lpstr>PowerPoint Presentation</vt:lpstr>
      <vt:lpstr>Foundation models are single-points of failure</vt:lpstr>
      <vt:lpstr>PowerPoint Presentation</vt:lpstr>
      <vt:lpstr>Biases, toxicity, trolls, etc...</vt:lpstr>
      <vt:lpstr>PowerPoint Presentation</vt:lpstr>
      <vt:lpstr>PowerPoint Presentation</vt:lpstr>
      <vt:lpstr>PowerPoint Presentation</vt:lpstr>
      <vt:lpstr>PowerPoint Presentation</vt:lpstr>
      <vt:lpstr>PowerPoint Presentation</vt:lpstr>
      <vt:lpstr>PowerPoint Presentation</vt:lpstr>
      <vt:lpstr>Deepfakes for anyone.</vt:lpstr>
      <vt:lpstr>Unsupervised learning leads to function creep.</vt:lpstr>
      <vt:lpstr>Anti-Abuse Attempts</vt:lpstr>
      <vt:lpstr>Why don’t we use ML to keep ML in check?</vt:lpstr>
      <vt:lpstr>PowerPoint Presentation</vt:lpstr>
      <vt:lpstr>PowerPoint Presentation</vt:lpstr>
      <vt:lpstr>PowerPoint Presentation</vt:lpstr>
      <vt:lpstr>So we reverse-engineered the filter...</vt:lpstr>
      <vt:lpstr>We recover harmful concepts with a dictionary attack</vt:lpstr>
      <vt:lpstr>“Harmful” concepts don’t have high entropy...</vt:lpstr>
      <vt:lpstr>All harmful concepts are sexual related!  (no checks for violence, gore, real people, etc.)</vt:lpstr>
      <vt:lpstr>PowerPoint Presentation</vt:lpstr>
      <vt:lpstr>PowerPoint Presentation</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models: a curse or a blessing for security? </dc:title>
  <dc:creator>Florian Simon Tramer</dc:creator>
  <cp:lastModifiedBy>Tramèr  Florian</cp:lastModifiedBy>
  <cp:revision>58</cp:revision>
  <dcterms:created xsi:type="dcterms:W3CDTF">2022-09-20T13:14:42Z</dcterms:created>
  <dcterms:modified xsi:type="dcterms:W3CDTF">2022-11-14T20:15:58Z</dcterms:modified>
</cp:coreProperties>
</file>