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706" r:id="rId3"/>
    <p:sldId id="729" r:id="rId4"/>
    <p:sldId id="730" r:id="rId5"/>
    <p:sldId id="734" r:id="rId6"/>
    <p:sldId id="774" r:id="rId7"/>
    <p:sldId id="772" r:id="rId8"/>
    <p:sldId id="710" r:id="rId9"/>
    <p:sldId id="753" r:id="rId10"/>
    <p:sldId id="748" r:id="rId11"/>
    <p:sldId id="739" r:id="rId12"/>
    <p:sldId id="749" r:id="rId13"/>
    <p:sldId id="711" r:id="rId14"/>
    <p:sldId id="754" r:id="rId15"/>
    <p:sldId id="771" r:id="rId16"/>
    <p:sldId id="737" r:id="rId17"/>
    <p:sldId id="755" r:id="rId18"/>
    <p:sldId id="723" r:id="rId19"/>
    <p:sldId id="763" r:id="rId20"/>
    <p:sldId id="768" r:id="rId21"/>
    <p:sldId id="713" r:id="rId22"/>
    <p:sldId id="740" r:id="rId23"/>
    <p:sldId id="741" r:id="rId24"/>
    <p:sldId id="715" r:id="rId25"/>
    <p:sldId id="756" r:id="rId26"/>
    <p:sldId id="758" r:id="rId27"/>
    <p:sldId id="759" r:id="rId28"/>
    <p:sldId id="760" r:id="rId29"/>
    <p:sldId id="762" r:id="rId30"/>
    <p:sldId id="757" r:id="rId31"/>
    <p:sldId id="770" r:id="rId32"/>
    <p:sldId id="769" r:id="rId33"/>
    <p:sldId id="714" r:id="rId34"/>
    <p:sldId id="725" r:id="rId35"/>
    <p:sldId id="765" r:id="rId36"/>
    <p:sldId id="707" r:id="rId37"/>
    <p:sldId id="745" r:id="rId38"/>
    <p:sldId id="746" r:id="rId39"/>
    <p:sldId id="708" r:id="rId40"/>
    <p:sldId id="717" r:id="rId41"/>
    <p:sldId id="74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7DDB"/>
    <a:srgbClr val="9773C6"/>
    <a:srgbClr val="C294FD"/>
    <a:srgbClr val="F7C2C2"/>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25"/>
    <p:restoredTop sz="70188"/>
  </p:normalViewPr>
  <p:slideViewPr>
    <p:cSldViewPr snapToGrid="0" snapToObjects="1">
      <p:cViewPr varScale="1">
        <p:scale>
          <a:sx n="75" d="100"/>
          <a:sy n="75" d="100"/>
        </p:scale>
        <p:origin x="1320" y="176"/>
      </p:cViewPr>
      <p:guideLst/>
    </p:cSldViewPr>
  </p:slideViewPr>
  <p:notesTextViewPr>
    <p:cViewPr>
      <p:scale>
        <a:sx n="1" d="1"/>
        <a:sy n="1" d="1"/>
      </p:scale>
      <p:origin x="0" y="0"/>
    </p:cViewPr>
  </p:notesTextViewPr>
  <p:notesViewPr>
    <p:cSldViewPr snapToGrid="0" snapToObjects="1">
      <p:cViewPr varScale="1">
        <p:scale>
          <a:sx n="84" d="100"/>
          <a:sy n="84" d="100"/>
        </p:scale>
        <p:origin x="396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D6EE61-E838-8C42-9049-CBBCEDCE82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09EF1A-3EC6-CD40-BE99-5CB3BB063D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79A6B8-1F8A-5A4E-B45C-F026447EC016}" type="datetimeFigureOut">
              <a:rPr lang="en-US" smtClean="0"/>
              <a:t>6/29/21</a:t>
            </a:fld>
            <a:endParaRPr lang="en-US"/>
          </a:p>
        </p:txBody>
      </p:sp>
      <p:sp>
        <p:nvSpPr>
          <p:cNvPr id="4" name="Footer Placeholder 3">
            <a:extLst>
              <a:ext uri="{FF2B5EF4-FFF2-40B4-BE49-F238E27FC236}">
                <a16:creationId xmlns:a16="http://schemas.microsoft.com/office/drawing/2014/main" id="{EBB02144-86B8-2E46-B91A-944094697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4AC4A4-6A94-224C-8265-02527D9D79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A1B999-A417-6F44-BEE0-292CC67290A8}" type="slidenum">
              <a:rPr lang="en-US" smtClean="0"/>
              <a:t>‹#›</a:t>
            </a:fld>
            <a:endParaRPr lang="en-US"/>
          </a:p>
        </p:txBody>
      </p:sp>
    </p:spTree>
    <p:extLst>
      <p:ext uri="{BB962C8B-B14F-4D97-AF65-F5344CB8AC3E}">
        <p14:creationId xmlns:p14="http://schemas.microsoft.com/office/powerpoint/2010/main" val="217621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44C72-545A-C840-966A-2AF3F8AD51BA}" type="datetimeFigureOut">
              <a:rPr lang="en-US" smtClean="0"/>
              <a:t>6/29/21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197AC-713F-F247-B474-1EADE421C17C}" type="slidenum">
              <a:rPr lang="en-US" smtClean="0"/>
              <a:t>‹#›</a:t>
            </a:fld>
            <a:endParaRPr lang="en-US"/>
          </a:p>
        </p:txBody>
      </p:sp>
    </p:spTree>
    <p:extLst>
      <p:ext uri="{BB962C8B-B14F-4D97-AF65-F5344CB8AC3E}">
        <p14:creationId xmlns:p14="http://schemas.microsoft.com/office/powerpoint/2010/main" val="51384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 for today’s talk will be a little different from media forensics, as we’ll be talking about adversarial ML and facial recognition.</a:t>
            </a:r>
          </a:p>
          <a:p>
            <a:r>
              <a:rPr lang="en-US" dirty="0"/>
              <a:t>But I think a lot of the lessons we learned about adversarial ML in this project are broadly applicable to work on deepfakes and so on. </a:t>
            </a:r>
          </a:p>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1</a:t>
            </a:fld>
            <a:endParaRPr lang="en-US"/>
          </a:p>
        </p:txBody>
      </p:sp>
    </p:spTree>
    <p:extLst>
      <p:ext uri="{BB962C8B-B14F-4D97-AF65-F5344CB8AC3E}">
        <p14:creationId xmlns:p14="http://schemas.microsoft.com/office/powerpoint/2010/main" val="207117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make things worse, users will typically have no idea that their attack failed.</a:t>
            </a:r>
          </a:p>
          <a:p>
            <a:r>
              <a:rPr lang="en-US" dirty="0"/>
              <a:t>Since systems such as </a:t>
            </a:r>
            <a:r>
              <a:rPr lang="en-US" dirty="0" err="1"/>
              <a:t>Clearview.AI</a:t>
            </a:r>
            <a:r>
              <a:rPr lang="en-US" dirty="0"/>
              <a:t> aren’t accessible to the public, you can never really tell if the attack actually worked.</a:t>
            </a:r>
          </a:p>
          <a:p>
            <a:r>
              <a:rPr lang="en-US" dirty="0"/>
              <a:t>And so these protection systems could end up doing more harm than good, as they might convince some privacy-concerned users of uploading pictures online with the false belief that they’ll be protected.</a:t>
            </a:r>
          </a:p>
        </p:txBody>
      </p:sp>
      <p:sp>
        <p:nvSpPr>
          <p:cNvPr id="4" name="Slide Number Placeholder 3"/>
          <p:cNvSpPr>
            <a:spLocks noGrp="1"/>
          </p:cNvSpPr>
          <p:nvPr>
            <p:ph type="sldNum" sz="quarter" idx="5"/>
          </p:nvPr>
        </p:nvSpPr>
        <p:spPr/>
        <p:txBody>
          <a:bodyPr/>
          <a:lstStyle/>
          <a:p>
            <a:fld id="{575197AC-713F-F247-B474-1EADE421C17C}" type="slidenum">
              <a:rPr lang="en-US" smtClean="0"/>
              <a:t>10</a:t>
            </a:fld>
            <a:endParaRPr lang="en-US"/>
          </a:p>
        </p:txBody>
      </p:sp>
    </p:spTree>
    <p:extLst>
      <p:ext uri="{BB962C8B-B14F-4D97-AF65-F5344CB8AC3E}">
        <p14:creationId xmlns:p14="http://schemas.microsoft.com/office/powerpoint/2010/main" val="211633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we going to talk about today?</a:t>
            </a:r>
          </a:p>
          <a:p>
            <a:r>
              <a:rPr lang="en-US" dirty="0"/>
              <a:t>First, I’m going to describe in a bit more detail how these attacks on facial recognition systems work.</a:t>
            </a:r>
          </a:p>
          <a:p>
            <a:r>
              <a:rPr lang="en-US" dirty="0"/>
              <a:t>Then, I’ll argue that the motivation for these attacks stems from some important misconceptions about a class of attacks on machine learning models called adversarial examples.</a:t>
            </a:r>
          </a:p>
          <a:p>
            <a:r>
              <a:rPr lang="en-US" dirty="0"/>
              <a:t>Finally, I’ll discuss some alternative solutions to protect ourselves from facial recognition.</a:t>
            </a:r>
          </a:p>
          <a:p>
            <a:r>
              <a:rPr lang="en-US" dirty="0"/>
              <a:t>Spoiler alert: things don’t look good.</a:t>
            </a:r>
          </a:p>
        </p:txBody>
      </p:sp>
      <p:sp>
        <p:nvSpPr>
          <p:cNvPr id="4" name="Slide Number Placeholder 3"/>
          <p:cNvSpPr>
            <a:spLocks noGrp="1"/>
          </p:cNvSpPr>
          <p:nvPr>
            <p:ph type="sldNum" sz="quarter" idx="5"/>
          </p:nvPr>
        </p:nvSpPr>
        <p:spPr/>
        <p:txBody>
          <a:bodyPr/>
          <a:lstStyle/>
          <a:p>
            <a:fld id="{575197AC-713F-F247-B474-1EADE421C17C}" type="slidenum">
              <a:rPr lang="en-US" smtClean="0"/>
              <a:t>11</a:t>
            </a:fld>
            <a:endParaRPr lang="en-US"/>
          </a:p>
        </p:txBody>
      </p:sp>
    </p:spTree>
    <p:extLst>
      <p:ext uri="{BB962C8B-B14F-4D97-AF65-F5344CB8AC3E}">
        <p14:creationId xmlns:p14="http://schemas.microsoft.com/office/powerpoint/2010/main" val="384793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first talk about attacking facial recognition systems.</a:t>
            </a:r>
          </a:p>
        </p:txBody>
      </p:sp>
      <p:sp>
        <p:nvSpPr>
          <p:cNvPr id="4" name="Slide Number Placeholder 3"/>
          <p:cNvSpPr>
            <a:spLocks noGrp="1"/>
          </p:cNvSpPr>
          <p:nvPr>
            <p:ph type="sldNum" sz="quarter" idx="5"/>
          </p:nvPr>
        </p:nvSpPr>
        <p:spPr/>
        <p:txBody>
          <a:bodyPr/>
          <a:lstStyle/>
          <a:p>
            <a:fld id="{575197AC-713F-F247-B474-1EADE421C17C}" type="slidenum">
              <a:rPr lang="en-US" smtClean="0"/>
              <a:t>12</a:t>
            </a:fld>
            <a:endParaRPr lang="en-US"/>
          </a:p>
        </p:txBody>
      </p:sp>
    </p:spTree>
    <p:extLst>
      <p:ext uri="{BB962C8B-B14F-4D97-AF65-F5344CB8AC3E}">
        <p14:creationId xmlns:p14="http://schemas.microsoft.com/office/powerpoint/2010/main" val="284068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describing in a bit more detail how a large-scale facial recognition system works.</a:t>
            </a:r>
          </a:p>
          <a:p>
            <a:r>
              <a:rPr lang="en-US" dirty="0"/>
              <a:t>These systems use neural networks to extract features from faces. Typically, these feature extractors are trained on huge curated datasets of faces.</a:t>
            </a:r>
          </a:p>
          <a:p>
            <a:r>
              <a:rPr lang="en-US" dirty="0"/>
              <a:t>Given a trained feature extractor, you can build a facial recognition system using a simple nearest neighbors classifier.</a:t>
            </a:r>
          </a:p>
          <a:p>
            <a:r>
              <a:rPr lang="en-US" dirty="0"/>
              <a:t>You take all the images you scraped from the Web, extract features, and store these in a large database.</a:t>
            </a:r>
          </a:p>
        </p:txBody>
      </p:sp>
      <p:sp>
        <p:nvSpPr>
          <p:cNvPr id="4" name="Slide Number Placeholder 3"/>
          <p:cNvSpPr>
            <a:spLocks noGrp="1"/>
          </p:cNvSpPr>
          <p:nvPr>
            <p:ph type="sldNum" sz="quarter" idx="5"/>
          </p:nvPr>
        </p:nvSpPr>
        <p:spPr/>
        <p:txBody>
          <a:bodyPr/>
          <a:lstStyle/>
          <a:p>
            <a:fld id="{575197AC-713F-F247-B474-1EADE421C17C}" type="slidenum">
              <a:rPr lang="en-US" smtClean="0"/>
              <a:t>13</a:t>
            </a:fld>
            <a:endParaRPr lang="en-US"/>
          </a:p>
        </p:txBody>
      </p:sp>
    </p:spTree>
    <p:extLst>
      <p:ext uri="{BB962C8B-B14F-4D97-AF65-F5344CB8AC3E}">
        <p14:creationId xmlns:p14="http://schemas.microsoft.com/office/powerpoint/2010/main" val="267378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when you want to identify someone in a new picture, you extract features, and search for a close match in your database.</a:t>
            </a:r>
          </a:p>
        </p:txBody>
      </p:sp>
      <p:sp>
        <p:nvSpPr>
          <p:cNvPr id="4" name="Slide Number Placeholder 3"/>
          <p:cNvSpPr>
            <a:spLocks noGrp="1"/>
          </p:cNvSpPr>
          <p:nvPr>
            <p:ph type="sldNum" sz="quarter" idx="5"/>
          </p:nvPr>
        </p:nvSpPr>
        <p:spPr/>
        <p:txBody>
          <a:bodyPr/>
          <a:lstStyle/>
          <a:p>
            <a:fld id="{575197AC-713F-F247-B474-1EADE421C17C}" type="slidenum">
              <a:rPr lang="en-US" smtClean="0"/>
              <a:t>14</a:t>
            </a:fld>
            <a:endParaRPr lang="en-US"/>
          </a:p>
        </p:txBody>
      </p:sp>
    </p:spTree>
    <p:extLst>
      <p:ext uri="{BB962C8B-B14F-4D97-AF65-F5344CB8AC3E}">
        <p14:creationId xmlns:p14="http://schemas.microsoft.com/office/powerpoint/2010/main" val="311439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could we go about attacking such a system?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Attacks such as Fawkes and Lowkey critically rely on adversarial examples.</a:t>
            </a:r>
          </a:p>
          <a:p>
            <a:endParaRPr lang="en-US" dirty="0"/>
          </a:p>
          <a:p>
            <a:r>
              <a:rPr lang="en-US" dirty="0"/>
              <a:t>Even though machine learning models are extremely good at tasks like facial recognition, it turns out that if you add a small amount of carefully crafted noise to a picture, the model won’t be able to tell that these two pictures are of the same person.</a:t>
            </a:r>
          </a:p>
        </p:txBody>
      </p:sp>
      <p:sp>
        <p:nvSpPr>
          <p:cNvPr id="4" name="Slide Number Placeholder 3"/>
          <p:cNvSpPr>
            <a:spLocks noGrp="1"/>
          </p:cNvSpPr>
          <p:nvPr>
            <p:ph type="sldNum" sz="quarter" idx="5"/>
          </p:nvPr>
        </p:nvSpPr>
        <p:spPr/>
        <p:txBody>
          <a:bodyPr/>
          <a:lstStyle/>
          <a:p>
            <a:fld id="{575197AC-713F-F247-B474-1EADE421C17C}" type="slidenum">
              <a:rPr lang="en-US" smtClean="0"/>
              <a:t>15</a:t>
            </a:fld>
            <a:endParaRPr lang="en-US"/>
          </a:p>
        </p:txBody>
      </p:sp>
    </p:spTree>
    <p:extLst>
      <p:ext uri="{BB962C8B-B14F-4D97-AF65-F5344CB8AC3E}">
        <p14:creationId xmlns:p14="http://schemas.microsoft.com/office/powerpoint/2010/main" val="381695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precisely, systems such as Fawkes and </a:t>
            </a:r>
            <a:r>
              <a:rPr lang="en-US" dirty="0" err="1"/>
              <a:t>LowKey</a:t>
            </a:r>
            <a:r>
              <a:rPr lang="en-US" dirty="0"/>
              <a:t> use adversarial examples for poisoning attacks.</a:t>
            </a:r>
          </a:p>
          <a:p>
            <a:endParaRPr lang="en-US" dirty="0"/>
          </a:p>
          <a:p>
            <a:r>
              <a:rPr lang="en-US" dirty="0"/>
              <a:t>What a user does, is to perturb all the pictures that they post online so that they become adversarial examples. </a:t>
            </a:r>
          </a:p>
          <a:p>
            <a:r>
              <a:rPr lang="en-US" dirty="0"/>
              <a:t>And since the perturbations are small, their friends will still be able to enjoy these pictures. </a:t>
            </a:r>
          </a:p>
          <a:p>
            <a:r>
              <a:rPr lang="en-US" dirty="0"/>
              <a:t>But these pictures will look nothing like the original person to a machine learning model that is trained on them.</a:t>
            </a:r>
          </a:p>
          <a:p>
            <a:r>
              <a:rPr lang="en-US" dirty="0"/>
              <a:t>Then, if someone tries to recognize the user by taking a picture of them and feeding it to the trained facial recognition system, the system wont find them.</a:t>
            </a:r>
          </a:p>
          <a:p>
            <a:r>
              <a:rPr lang="en-US" dirty="0"/>
              <a:t>Note that we assume here that the picture that is fed to the system, here on the right, is *not* perturbed. So this isn’t a standard evasion attack, which is what adversarial examples are typically used for. Here the attack happens earlier, when the model is first trained.</a:t>
            </a:r>
          </a:p>
        </p:txBody>
      </p:sp>
      <p:sp>
        <p:nvSpPr>
          <p:cNvPr id="4" name="Slide Number Placeholder 3"/>
          <p:cNvSpPr>
            <a:spLocks noGrp="1"/>
          </p:cNvSpPr>
          <p:nvPr>
            <p:ph type="sldNum" sz="quarter" idx="5"/>
          </p:nvPr>
        </p:nvSpPr>
        <p:spPr/>
        <p:txBody>
          <a:bodyPr/>
          <a:lstStyle/>
          <a:p>
            <a:fld id="{575197AC-713F-F247-B474-1EADE421C17C}" type="slidenum">
              <a:rPr lang="en-US" smtClean="0"/>
              <a:t>16</a:t>
            </a:fld>
            <a:endParaRPr lang="en-US"/>
          </a:p>
        </p:txBody>
      </p:sp>
    </p:spTree>
    <p:extLst>
      <p:ext uri="{BB962C8B-B14F-4D97-AF65-F5344CB8AC3E}">
        <p14:creationId xmlns:p14="http://schemas.microsoft.com/office/powerpoint/2010/main" val="3458532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poisoning a facial recognition system is very easy if the system’s facial feature extractor is fixed and the attacker knows which model is used.</a:t>
            </a:r>
          </a:p>
          <a:p>
            <a:r>
              <a:rPr lang="en-US" dirty="0"/>
              <a:t>The user can perturb the images they post online so that the feature extractor maps them to a different point in feature space.</a:t>
            </a:r>
          </a:p>
          <a:p>
            <a:r>
              <a:rPr lang="en-US" dirty="0"/>
              <a:t>Since the feature extractor is known, we call this a white-box attack. Then, when an unperturbed image is fed into the system, no match is found.</a:t>
            </a:r>
          </a:p>
        </p:txBody>
      </p:sp>
      <p:sp>
        <p:nvSpPr>
          <p:cNvPr id="4" name="Slide Number Placeholder 3"/>
          <p:cNvSpPr>
            <a:spLocks noGrp="1"/>
          </p:cNvSpPr>
          <p:nvPr>
            <p:ph type="sldNum" sz="quarter" idx="5"/>
          </p:nvPr>
        </p:nvSpPr>
        <p:spPr/>
        <p:txBody>
          <a:bodyPr/>
          <a:lstStyle/>
          <a:p>
            <a:fld id="{575197AC-713F-F247-B474-1EADE421C17C}" type="slidenum">
              <a:rPr lang="en-US" smtClean="0"/>
              <a:t>17</a:t>
            </a:fld>
            <a:endParaRPr lang="en-US"/>
          </a:p>
        </p:txBody>
      </p:sp>
    </p:spTree>
    <p:extLst>
      <p:ext uri="{BB962C8B-B14F-4D97-AF65-F5344CB8AC3E}">
        <p14:creationId xmlns:p14="http://schemas.microsoft.com/office/powerpoint/2010/main" val="3377502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assuming that the user knows the feature extractor is quite unlikely.</a:t>
            </a:r>
          </a:p>
          <a:p>
            <a:r>
              <a:rPr lang="en-US" dirty="0"/>
              <a:t>For opaque systems like </a:t>
            </a:r>
            <a:r>
              <a:rPr lang="en-US" dirty="0" err="1"/>
              <a:t>Clearview.AI</a:t>
            </a:r>
            <a:r>
              <a:rPr lang="en-US" dirty="0"/>
              <a:t>, we don’t really know what kind of model they use. And we can’t even interact with their model either.</a:t>
            </a:r>
          </a:p>
          <a:p>
            <a:r>
              <a:rPr lang="en-US" dirty="0"/>
              <a:t>So here, existing systems such as Fawkes or Lowkey rely on another surprising property of adversarial examples, namely that they transfer between models.</a:t>
            </a:r>
          </a:p>
          <a:p>
            <a:r>
              <a:rPr lang="en-US" dirty="0"/>
              <a:t>What this means is that the user can find a perturbation that misleads some feature extractor they know, and then hope that this same perturbation will also work against the unknown feature extractor that is used to build a facial recognition system.</a:t>
            </a:r>
          </a:p>
        </p:txBody>
      </p:sp>
      <p:sp>
        <p:nvSpPr>
          <p:cNvPr id="4" name="Slide Number Placeholder 3"/>
          <p:cNvSpPr>
            <a:spLocks noGrp="1"/>
          </p:cNvSpPr>
          <p:nvPr>
            <p:ph type="sldNum" sz="quarter" idx="5"/>
          </p:nvPr>
        </p:nvSpPr>
        <p:spPr/>
        <p:txBody>
          <a:bodyPr/>
          <a:lstStyle/>
          <a:p>
            <a:fld id="{575197AC-713F-F247-B474-1EADE421C17C}" type="slidenum">
              <a:rPr lang="en-US" smtClean="0"/>
              <a:t>18</a:t>
            </a:fld>
            <a:endParaRPr lang="en-US"/>
          </a:p>
        </p:txBody>
      </p:sp>
    </p:spTree>
    <p:extLst>
      <p:ext uri="{BB962C8B-B14F-4D97-AF65-F5344CB8AC3E}">
        <p14:creationId xmlns:p14="http://schemas.microsoft.com/office/powerpoint/2010/main" val="4265831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all of this seems quite reasonable.</a:t>
            </a:r>
          </a:p>
          <a:p>
            <a:r>
              <a:rPr lang="en-US" dirty="0"/>
              <a:t>Adversarial examples are a super challenging problem in ML, and it widely believed that we wont solve this issue for quite a while.</a:t>
            </a:r>
          </a:p>
          <a:p>
            <a:r>
              <a:rPr lang="en-US" dirty="0"/>
              <a:t>But I argue that despite this, these poisoning attacks are doomed to fail. </a:t>
            </a:r>
          </a:p>
          <a:p>
            <a:r>
              <a:rPr lang="en-US" dirty="0"/>
              <a:t>And this is due to some fundamental misconceptions about what adversarial examples can and cant do. </a:t>
            </a:r>
          </a:p>
        </p:txBody>
      </p:sp>
      <p:sp>
        <p:nvSpPr>
          <p:cNvPr id="4" name="Slide Number Placeholder 3"/>
          <p:cNvSpPr>
            <a:spLocks noGrp="1"/>
          </p:cNvSpPr>
          <p:nvPr>
            <p:ph type="sldNum" sz="quarter" idx="5"/>
          </p:nvPr>
        </p:nvSpPr>
        <p:spPr/>
        <p:txBody>
          <a:bodyPr/>
          <a:lstStyle/>
          <a:p>
            <a:fld id="{575197AC-713F-F247-B474-1EADE421C17C}" type="slidenum">
              <a:rPr lang="en-US" smtClean="0"/>
              <a:t>19</a:t>
            </a:fld>
            <a:endParaRPr lang="en-US"/>
          </a:p>
        </p:txBody>
      </p:sp>
    </p:spTree>
    <p:extLst>
      <p:ext uri="{BB962C8B-B14F-4D97-AF65-F5344CB8AC3E}">
        <p14:creationId xmlns:p14="http://schemas.microsoft.com/office/powerpoint/2010/main" val="82053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two years ago, a company called </a:t>
            </a:r>
            <a:r>
              <a:rPr lang="en-US" dirty="0" err="1"/>
              <a:t>clearview.ai</a:t>
            </a:r>
            <a:r>
              <a:rPr lang="en-US" dirty="0"/>
              <a:t> made for quite scary news headlines.</a:t>
            </a:r>
          </a:p>
          <a:p>
            <a:r>
              <a:rPr lang="en-US" dirty="0"/>
              <a:t>What this company did is that they compiled a huge dataset of people’s faces by scraping the Web, and then built a large-scale facial recognition model that can presumably recognize all of us.</a:t>
            </a:r>
          </a:p>
        </p:txBody>
      </p:sp>
      <p:sp>
        <p:nvSpPr>
          <p:cNvPr id="4" name="Slide Number Placeholder 3"/>
          <p:cNvSpPr>
            <a:spLocks noGrp="1"/>
          </p:cNvSpPr>
          <p:nvPr>
            <p:ph type="sldNum" sz="quarter" idx="5"/>
          </p:nvPr>
        </p:nvSpPr>
        <p:spPr/>
        <p:txBody>
          <a:bodyPr/>
          <a:lstStyle/>
          <a:p>
            <a:fld id="{575197AC-713F-F247-B474-1EADE421C17C}" type="slidenum">
              <a:rPr lang="en-US" smtClean="0"/>
              <a:t>2</a:t>
            </a:fld>
            <a:endParaRPr lang="en-US"/>
          </a:p>
        </p:txBody>
      </p:sp>
    </p:spTree>
    <p:extLst>
      <p:ext uri="{BB962C8B-B14F-4D97-AF65-F5344CB8AC3E}">
        <p14:creationId xmlns:p14="http://schemas.microsoft.com/office/powerpoint/2010/main" val="3067010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misconception here is essentially an inversion of universal quantifiers. </a:t>
            </a:r>
          </a:p>
          <a:p>
            <a:r>
              <a:rPr lang="en-US" dirty="0"/>
              <a:t>I’d like to give Nicholas </a:t>
            </a:r>
            <a:r>
              <a:rPr lang="en-US" dirty="0" err="1"/>
              <a:t>Carlini</a:t>
            </a:r>
            <a:r>
              <a:rPr lang="en-US" dirty="0"/>
              <a:t> credit for this formulation of this misconception.</a:t>
            </a:r>
          </a:p>
          <a:p>
            <a:r>
              <a:rPr lang="en-US" dirty="0"/>
              <a:t>What we know from the adversarial examples literature is the following: for any model, we’ve been able to find adversarial examples for it.</a:t>
            </a:r>
          </a:p>
          <a:p>
            <a:r>
              <a:rPr lang="en-US" dirty="0"/>
              <a:t>So more formally, </a:t>
            </a:r>
            <a:r>
              <a:rPr lang="en-US" dirty="0" err="1"/>
              <a:t>forall</a:t>
            </a:r>
            <a:r>
              <a:rPr lang="en-US" dirty="0"/>
              <a:t> models, there exists an attack.</a:t>
            </a:r>
          </a:p>
          <a:p>
            <a:r>
              <a:rPr lang="en-US" dirty="0"/>
              <a:t>In the poisoning setting, we’re asking for something much stronger: we want to find an attack, that will transfer to any model that is used for facial recognition. </a:t>
            </a:r>
          </a:p>
          <a:p>
            <a:r>
              <a:rPr lang="en-US" dirty="0"/>
              <a:t>We have very good reasons to believe that this is not possible.</a:t>
            </a:r>
          </a:p>
        </p:txBody>
      </p:sp>
      <p:sp>
        <p:nvSpPr>
          <p:cNvPr id="4" name="Slide Number Placeholder 3"/>
          <p:cNvSpPr>
            <a:spLocks noGrp="1"/>
          </p:cNvSpPr>
          <p:nvPr>
            <p:ph type="sldNum" sz="quarter" idx="5"/>
          </p:nvPr>
        </p:nvSpPr>
        <p:spPr/>
        <p:txBody>
          <a:bodyPr/>
          <a:lstStyle/>
          <a:p>
            <a:fld id="{575197AC-713F-F247-B474-1EADE421C17C}" type="slidenum">
              <a:rPr lang="en-US" smtClean="0"/>
              <a:t>20</a:t>
            </a:fld>
            <a:endParaRPr lang="en-US"/>
          </a:p>
        </p:txBody>
      </p:sp>
    </p:spTree>
    <p:extLst>
      <p:ext uri="{BB962C8B-B14F-4D97-AF65-F5344CB8AC3E}">
        <p14:creationId xmlns:p14="http://schemas.microsoft.com/office/powerpoint/2010/main" val="2248558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how existing attacks fare against a variety of models that could be used for facial recognition.</a:t>
            </a:r>
          </a:p>
          <a:p>
            <a:r>
              <a:rPr lang="en-US" dirty="0"/>
              <a:t>We’ll first look at Fawkes. When Fawkes was released last year, it used a fairly weak attack, that didn’t work particularly well even if the attacker knows the feature extractor that’s being used. The user would have only been protected in about 55% of cases (by the user being protected, we mean that the model fails to recognize them in an unperturbed picture).</a:t>
            </a:r>
          </a:p>
          <a:p>
            <a:r>
              <a:rPr lang="en-US" dirty="0"/>
              <a:t>If we look at newer and better feature extractors, the attack doesn’t work at all.</a:t>
            </a:r>
          </a:p>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21</a:t>
            </a:fld>
            <a:endParaRPr lang="en-US"/>
          </a:p>
        </p:txBody>
      </p:sp>
    </p:spTree>
    <p:extLst>
      <p:ext uri="{BB962C8B-B14F-4D97-AF65-F5344CB8AC3E}">
        <p14:creationId xmlns:p14="http://schemas.microsoft.com/office/powerpoint/2010/main" val="327666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Fawkes designers realized this, and so they updated the system earlier this year to use a stronger attack.</a:t>
            </a:r>
          </a:p>
          <a:p>
            <a:r>
              <a:rPr lang="en-US" dirty="0"/>
              <a:t>This new attack works very well against a known extractor, and transfers to older extractors as well.</a:t>
            </a:r>
          </a:p>
          <a:p>
            <a:r>
              <a:rPr lang="en-US" dirty="0"/>
              <a:t>But it completely fails against </a:t>
            </a:r>
            <a:r>
              <a:rPr lang="en-US" dirty="0" err="1"/>
              <a:t>MagFace</a:t>
            </a:r>
            <a:r>
              <a:rPr lang="en-US" dirty="0"/>
              <a:t> a newer state-of-the-art extractor that was open sourced a few months ago.</a:t>
            </a:r>
          </a:p>
        </p:txBody>
      </p:sp>
      <p:sp>
        <p:nvSpPr>
          <p:cNvPr id="4" name="Slide Number Placeholder 3"/>
          <p:cNvSpPr>
            <a:spLocks noGrp="1"/>
          </p:cNvSpPr>
          <p:nvPr>
            <p:ph type="sldNum" sz="quarter" idx="5"/>
          </p:nvPr>
        </p:nvSpPr>
        <p:spPr/>
        <p:txBody>
          <a:bodyPr/>
          <a:lstStyle/>
          <a:p>
            <a:fld id="{575197AC-713F-F247-B474-1EADE421C17C}" type="slidenum">
              <a:rPr lang="en-US" smtClean="0"/>
              <a:t>22</a:t>
            </a:fld>
            <a:endParaRPr lang="en-US"/>
          </a:p>
        </p:txBody>
      </p:sp>
    </p:spTree>
    <p:extLst>
      <p:ext uri="{BB962C8B-B14F-4D97-AF65-F5344CB8AC3E}">
        <p14:creationId xmlns:p14="http://schemas.microsoft.com/office/powerpoint/2010/main" val="817654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LowKey</a:t>
            </a:r>
            <a:r>
              <a:rPr lang="en-US" dirty="0"/>
              <a:t> does a little better as it is a much newer attack, and so it directly targets today’s best models.</a:t>
            </a:r>
          </a:p>
          <a:p>
            <a:r>
              <a:rPr lang="en-US" dirty="0"/>
              <a:t>It transfers extremely well to the </a:t>
            </a:r>
            <a:r>
              <a:rPr lang="en-US" dirty="0" err="1"/>
              <a:t>MagFace</a:t>
            </a:r>
            <a:r>
              <a:rPr lang="en-US" dirty="0"/>
              <a:t> model. And this isn’t actually too surprising, because </a:t>
            </a:r>
            <a:r>
              <a:rPr lang="en-US" dirty="0" err="1"/>
              <a:t>LowKey’s</a:t>
            </a:r>
            <a:r>
              <a:rPr lang="en-US" dirty="0"/>
              <a:t> attack uses a surrogate model that is very similar to </a:t>
            </a:r>
            <a:r>
              <a:rPr lang="en-US" dirty="0" err="1"/>
              <a:t>MagFace</a:t>
            </a:r>
            <a:r>
              <a:rPr lang="en-US" dirty="0"/>
              <a:t>.</a:t>
            </a:r>
          </a:p>
          <a:p>
            <a:endParaRPr lang="en-US" dirty="0"/>
          </a:p>
          <a:p>
            <a:r>
              <a:rPr lang="en-US" dirty="0"/>
              <a:t>What if we took a very different model? We find that </a:t>
            </a:r>
            <a:r>
              <a:rPr lang="en-US" dirty="0" err="1"/>
              <a:t>LowKey</a:t>
            </a:r>
            <a:r>
              <a:rPr lang="en-US" dirty="0"/>
              <a:t> transfers only moderately to </a:t>
            </a:r>
            <a:r>
              <a:rPr lang="en-US" dirty="0" err="1"/>
              <a:t>OpenAI’s</a:t>
            </a:r>
            <a:r>
              <a:rPr lang="en-US" dirty="0"/>
              <a:t> recent CLIP model.</a:t>
            </a:r>
          </a:p>
          <a:p>
            <a:r>
              <a:rPr lang="en-US" dirty="0"/>
              <a:t>CLIP isn’t designed for facial recognition, and so it probably learns very different features than standard facial recognition models.</a:t>
            </a:r>
          </a:p>
          <a:p>
            <a:r>
              <a:rPr lang="en-US" dirty="0"/>
              <a:t>And this hurts transferability. </a:t>
            </a:r>
          </a:p>
          <a:p>
            <a:r>
              <a:rPr lang="en-US" dirty="0"/>
              <a:t>And who knows how well the attack will fare against the type of models that will be deployed in a few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really it seems that to defeat the transfer attacks used by Fawkes and </a:t>
            </a:r>
            <a:r>
              <a:rPr lang="en-US" dirty="0" err="1"/>
              <a:t>LowKey</a:t>
            </a:r>
            <a:r>
              <a:rPr lang="en-US" dirty="0"/>
              <a:t>, the model trainer just has to switch to a better model or one that is sufficiently different from the surrogate model used for the attack.</a:t>
            </a:r>
          </a:p>
        </p:txBody>
      </p:sp>
      <p:sp>
        <p:nvSpPr>
          <p:cNvPr id="4" name="Slide Number Placeholder 3"/>
          <p:cNvSpPr>
            <a:spLocks noGrp="1"/>
          </p:cNvSpPr>
          <p:nvPr>
            <p:ph type="sldNum" sz="quarter" idx="5"/>
          </p:nvPr>
        </p:nvSpPr>
        <p:spPr/>
        <p:txBody>
          <a:bodyPr/>
          <a:lstStyle/>
          <a:p>
            <a:fld id="{575197AC-713F-F247-B474-1EADE421C17C}" type="slidenum">
              <a:rPr lang="en-US" smtClean="0"/>
              <a:t>23</a:t>
            </a:fld>
            <a:endParaRPr lang="en-US"/>
          </a:p>
        </p:txBody>
      </p:sp>
    </p:spTree>
    <p:extLst>
      <p:ext uri="{BB962C8B-B14F-4D97-AF65-F5344CB8AC3E}">
        <p14:creationId xmlns:p14="http://schemas.microsoft.com/office/powerpoint/2010/main" val="3288540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are even worse if the trainer of the facial recognition system also has access to the attack.</a:t>
            </a:r>
          </a:p>
          <a:p>
            <a:r>
              <a:rPr lang="en-US" dirty="0"/>
              <a:t>This is true for systems like Fawkes or Lowkey that are publicly accessible.</a:t>
            </a:r>
          </a:p>
          <a:p>
            <a:r>
              <a:rPr lang="en-US" dirty="0"/>
              <a:t>So the model trainer can perturb some of their own pictures.</a:t>
            </a:r>
          </a:p>
        </p:txBody>
      </p:sp>
      <p:sp>
        <p:nvSpPr>
          <p:cNvPr id="4" name="Slide Number Placeholder 3"/>
          <p:cNvSpPr>
            <a:spLocks noGrp="1"/>
          </p:cNvSpPr>
          <p:nvPr>
            <p:ph type="sldNum" sz="quarter" idx="5"/>
          </p:nvPr>
        </p:nvSpPr>
        <p:spPr/>
        <p:txBody>
          <a:bodyPr/>
          <a:lstStyle/>
          <a:p>
            <a:fld id="{575197AC-713F-F247-B474-1EADE421C17C}" type="slidenum">
              <a:rPr lang="en-US" smtClean="0"/>
              <a:t>24</a:t>
            </a:fld>
            <a:endParaRPr lang="en-US"/>
          </a:p>
        </p:txBody>
      </p:sp>
    </p:spTree>
    <p:extLst>
      <p:ext uri="{BB962C8B-B14F-4D97-AF65-F5344CB8AC3E}">
        <p14:creationId xmlns:p14="http://schemas.microsoft.com/office/powerpoint/2010/main" val="1938698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model trainer can do is train a robust feature extractor</a:t>
            </a:r>
          </a:p>
        </p:txBody>
      </p:sp>
      <p:sp>
        <p:nvSpPr>
          <p:cNvPr id="4" name="Slide Number Placeholder 3"/>
          <p:cNvSpPr>
            <a:spLocks noGrp="1"/>
          </p:cNvSpPr>
          <p:nvPr>
            <p:ph type="sldNum" sz="quarter" idx="5"/>
          </p:nvPr>
        </p:nvSpPr>
        <p:spPr/>
        <p:txBody>
          <a:bodyPr/>
          <a:lstStyle/>
          <a:p>
            <a:fld id="{575197AC-713F-F247-B474-1EADE421C17C}" type="slidenum">
              <a:rPr lang="en-US" smtClean="0"/>
              <a:t>25</a:t>
            </a:fld>
            <a:endParaRPr lang="en-US"/>
          </a:p>
        </p:txBody>
      </p:sp>
    </p:spTree>
    <p:extLst>
      <p:ext uri="{BB962C8B-B14F-4D97-AF65-F5344CB8AC3E}">
        <p14:creationId xmlns:p14="http://schemas.microsoft.com/office/powerpoint/2010/main" val="111457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this. Means is a model that extracts similar features for unperturbed and perturbed images</a:t>
            </a:r>
          </a:p>
        </p:txBody>
      </p:sp>
      <p:sp>
        <p:nvSpPr>
          <p:cNvPr id="4" name="Slide Number Placeholder 3"/>
          <p:cNvSpPr>
            <a:spLocks noGrp="1"/>
          </p:cNvSpPr>
          <p:nvPr>
            <p:ph type="sldNum" sz="quarter" idx="5"/>
          </p:nvPr>
        </p:nvSpPr>
        <p:spPr/>
        <p:txBody>
          <a:bodyPr/>
          <a:lstStyle/>
          <a:p>
            <a:fld id="{575197AC-713F-F247-B474-1EADE421C17C}" type="slidenum">
              <a:rPr lang="en-US" smtClean="0"/>
              <a:t>26</a:t>
            </a:fld>
            <a:endParaRPr lang="en-US"/>
          </a:p>
        </p:txBody>
      </p:sp>
    </p:spTree>
    <p:extLst>
      <p:ext uri="{BB962C8B-B14F-4D97-AF65-F5344CB8AC3E}">
        <p14:creationId xmlns:p14="http://schemas.microsoft.com/office/powerpoint/2010/main" val="2968010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when a user perturbs their own pictures, the feature extractor will have learned to resist the attack</a:t>
            </a:r>
          </a:p>
        </p:txBody>
      </p:sp>
      <p:sp>
        <p:nvSpPr>
          <p:cNvPr id="4" name="Slide Number Placeholder 3"/>
          <p:cNvSpPr>
            <a:spLocks noGrp="1"/>
          </p:cNvSpPr>
          <p:nvPr>
            <p:ph type="sldNum" sz="quarter" idx="5"/>
          </p:nvPr>
        </p:nvSpPr>
        <p:spPr/>
        <p:txBody>
          <a:bodyPr/>
          <a:lstStyle/>
          <a:p>
            <a:fld id="{575197AC-713F-F247-B474-1EADE421C17C}" type="slidenum">
              <a:rPr lang="en-US" smtClean="0"/>
              <a:t>29</a:t>
            </a:fld>
            <a:endParaRPr lang="en-US"/>
          </a:p>
        </p:txBody>
      </p:sp>
    </p:spTree>
    <p:extLst>
      <p:ext uri="{BB962C8B-B14F-4D97-AF65-F5344CB8AC3E}">
        <p14:creationId xmlns:p14="http://schemas.microsoft.com/office/powerpoint/2010/main" val="4276643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that this strategy is super effective.</a:t>
            </a:r>
          </a:p>
          <a:p>
            <a:r>
              <a:rPr lang="en-US" dirty="0"/>
              <a:t>If we use a robust extractor for facial recognition, the protection of both Fawkes and </a:t>
            </a:r>
            <a:r>
              <a:rPr lang="en-US" dirty="0" err="1"/>
              <a:t>LowKey</a:t>
            </a:r>
            <a:r>
              <a:rPr lang="en-US" dirty="0"/>
              <a:t> becomes essentially null.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people who are familiar with the literature on adversarial examples might say, all I’ve done here is shown a defense against one particular attack.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robust feature extractor isn’t actually robust against all attacks. And so the user just has to use an adaptive attack, to break this robust feature extractor as 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we’re really just entering an arms race here, where attackers will consistently deploy stronger attacks in response to better defenses.</a:t>
            </a:r>
          </a:p>
        </p:txBody>
      </p:sp>
      <p:sp>
        <p:nvSpPr>
          <p:cNvPr id="4" name="Slide Number Placeholder 3"/>
          <p:cNvSpPr>
            <a:spLocks noGrp="1"/>
          </p:cNvSpPr>
          <p:nvPr>
            <p:ph type="sldNum" sz="quarter" idx="5"/>
          </p:nvPr>
        </p:nvSpPr>
        <p:spPr/>
        <p:txBody>
          <a:bodyPr/>
          <a:lstStyle/>
          <a:p>
            <a:fld id="{575197AC-713F-F247-B474-1EADE421C17C}" type="slidenum">
              <a:rPr lang="en-US" smtClean="0"/>
              <a:t>30</a:t>
            </a:fld>
            <a:endParaRPr lang="en-US"/>
          </a:p>
        </p:txBody>
      </p:sp>
    </p:spTree>
    <p:extLst>
      <p:ext uri="{BB962C8B-B14F-4D97-AF65-F5344CB8AC3E}">
        <p14:creationId xmlns:p14="http://schemas.microsoft.com/office/powerpoint/2010/main" val="2507697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arms race seems to have already started. As I mentioned earlier, Fawkes recently updated its attack a few months ago. The reason was that the authors noticed that the attack had stopped being effective against the feature extractor used in Microsoft Azure’s facial recognition system.</a:t>
            </a:r>
          </a:p>
          <a:p>
            <a:r>
              <a:rPr lang="en-US" dirty="0"/>
              <a:t>And it’s likely that they would change the attack again soon to also work against </a:t>
            </a:r>
            <a:r>
              <a:rPr lang="en-US" dirty="0" err="1"/>
              <a:t>MagFace</a:t>
            </a:r>
            <a:r>
              <a:rPr lang="en-US" dirty="0"/>
              <a:t>.</a:t>
            </a:r>
          </a:p>
        </p:txBody>
      </p:sp>
      <p:sp>
        <p:nvSpPr>
          <p:cNvPr id="4" name="Slide Number Placeholder 3"/>
          <p:cNvSpPr>
            <a:spLocks noGrp="1"/>
          </p:cNvSpPr>
          <p:nvPr>
            <p:ph type="sldNum" sz="quarter" idx="5"/>
          </p:nvPr>
        </p:nvSpPr>
        <p:spPr/>
        <p:txBody>
          <a:bodyPr/>
          <a:lstStyle/>
          <a:p>
            <a:fld id="{575197AC-713F-F247-B474-1EADE421C17C}" type="slidenum">
              <a:rPr lang="en-US" smtClean="0"/>
              <a:t>31</a:t>
            </a:fld>
            <a:endParaRPr lang="en-US"/>
          </a:p>
        </p:txBody>
      </p:sp>
    </p:spTree>
    <p:extLst>
      <p:ext uri="{BB962C8B-B14F-4D97-AF65-F5344CB8AC3E}">
        <p14:creationId xmlns:p14="http://schemas.microsoft.com/office/powerpoint/2010/main" val="305903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they then went and sold this tool to law enforcement agencies in the US.</a:t>
            </a:r>
          </a:p>
          <a:p>
            <a:r>
              <a:rPr lang="en-US" dirty="0"/>
              <a:t>They were probably not the first to do this, there’s been talk about facial recognition being used for mass surveillance for a while now, and advances in computer vision are continuously making these tools better and better.</a:t>
            </a:r>
          </a:p>
        </p:txBody>
      </p:sp>
      <p:sp>
        <p:nvSpPr>
          <p:cNvPr id="4" name="Slide Number Placeholder 3"/>
          <p:cNvSpPr>
            <a:spLocks noGrp="1"/>
          </p:cNvSpPr>
          <p:nvPr>
            <p:ph type="sldNum" sz="quarter" idx="5"/>
          </p:nvPr>
        </p:nvSpPr>
        <p:spPr/>
        <p:txBody>
          <a:bodyPr/>
          <a:lstStyle/>
          <a:p>
            <a:fld id="{575197AC-713F-F247-B474-1EADE421C17C}" type="slidenum">
              <a:rPr lang="en-US" smtClean="0"/>
              <a:t>3</a:t>
            </a:fld>
            <a:endParaRPr lang="en-US"/>
          </a:p>
        </p:txBody>
      </p:sp>
    </p:spTree>
    <p:extLst>
      <p:ext uri="{BB962C8B-B14F-4D97-AF65-F5344CB8AC3E}">
        <p14:creationId xmlns:p14="http://schemas.microsoft.com/office/powerpoint/2010/main" val="793689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brings us to our second misconception about adversarial examples and adversarial machine learning more generally. </a:t>
            </a:r>
          </a:p>
          <a:p>
            <a:r>
              <a:rPr lang="en-US" dirty="0"/>
              <a:t>There cannot always be an arms race, and facial recognition is a prime example of a situation where the attacker is poised to lose in the long run.</a:t>
            </a:r>
          </a:p>
        </p:txBody>
      </p:sp>
      <p:sp>
        <p:nvSpPr>
          <p:cNvPr id="4" name="Slide Number Placeholder 3"/>
          <p:cNvSpPr>
            <a:spLocks noGrp="1"/>
          </p:cNvSpPr>
          <p:nvPr>
            <p:ph type="sldNum" sz="quarter" idx="5"/>
          </p:nvPr>
        </p:nvSpPr>
        <p:spPr/>
        <p:txBody>
          <a:bodyPr/>
          <a:lstStyle/>
          <a:p>
            <a:fld id="{575197AC-713F-F247-B474-1EADE421C17C}" type="slidenum">
              <a:rPr lang="en-US" smtClean="0"/>
              <a:t>32</a:t>
            </a:fld>
            <a:endParaRPr lang="en-US"/>
          </a:p>
        </p:txBody>
      </p:sp>
    </p:spTree>
    <p:extLst>
      <p:ext uri="{BB962C8B-B14F-4D97-AF65-F5344CB8AC3E}">
        <p14:creationId xmlns:p14="http://schemas.microsoft.com/office/powerpoint/2010/main" val="3183761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reason is simply that once a picture is scraped, the attack that was used on it cannot be changed anymore, and someone can just scrape all these pictures and save them.</a:t>
            </a:r>
          </a:p>
          <a:p>
            <a:endParaRPr lang="en-US" dirty="0"/>
          </a:p>
          <a:p>
            <a:r>
              <a:rPr lang="en-US" dirty="0"/>
              <a:t>And later on, the model trainer can just apply new models retroactively to these scraped pictures.</a:t>
            </a:r>
          </a:p>
          <a:p>
            <a:r>
              <a:rPr lang="en-US" dirty="0"/>
              <a:t>Even if the users switch to a stronger attack, this is useless as the model trainer can just ignore the most recently uploaded pictures, until an even better model appears.</a:t>
            </a:r>
          </a:p>
        </p:txBody>
      </p:sp>
      <p:sp>
        <p:nvSpPr>
          <p:cNvPr id="4" name="Slide Number Placeholder 3"/>
          <p:cNvSpPr>
            <a:spLocks noGrp="1"/>
          </p:cNvSpPr>
          <p:nvPr>
            <p:ph type="sldNum" sz="quarter" idx="5"/>
          </p:nvPr>
        </p:nvSpPr>
        <p:spPr/>
        <p:txBody>
          <a:bodyPr/>
          <a:lstStyle/>
          <a:p>
            <a:fld id="{575197AC-713F-F247-B474-1EADE421C17C}" type="slidenum">
              <a:rPr lang="en-US" smtClean="0"/>
              <a:t>33</a:t>
            </a:fld>
            <a:endParaRPr lang="en-US"/>
          </a:p>
        </p:txBody>
      </p:sp>
    </p:spTree>
    <p:extLst>
      <p:ext uri="{BB962C8B-B14F-4D97-AF65-F5344CB8AC3E}">
        <p14:creationId xmlns:p14="http://schemas.microsoft.com/office/powerpoint/2010/main" val="3952408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step back, the bigger issue here is that biometric privacy doesn’t admit an arms race.</a:t>
            </a:r>
          </a:p>
          <a:p>
            <a:r>
              <a:rPr lang="en-US" dirty="0"/>
              <a:t>The reason is that our biometric features, such as our facial features, change very little over time. For example, </a:t>
            </a:r>
            <a:r>
              <a:rPr lang="en-US" dirty="0" err="1"/>
              <a:t>PimEyes</a:t>
            </a:r>
            <a:r>
              <a:rPr lang="en-US" dirty="0"/>
              <a:t> finds pictures of me that are over six years old.</a:t>
            </a:r>
          </a:p>
          <a:p>
            <a:r>
              <a:rPr lang="en-US" dirty="0"/>
              <a:t>What this means is that if we ever lose our biometric privacy, we have no hope of regaining it. We cant just change our face and start over.</a:t>
            </a:r>
          </a:p>
          <a:p>
            <a:r>
              <a:rPr lang="en-US" dirty="0"/>
              <a:t>And so poisoning attacks face an impossibly high bar: they have to succeed against every single model that’s going to be deployed for many years into the future.</a:t>
            </a:r>
          </a:p>
        </p:txBody>
      </p:sp>
      <p:sp>
        <p:nvSpPr>
          <p:cNvPr id="4" name="Slide Number Placeholder 3"/>
          <p:cNvSpPr>
            <a:spLocks noGrp="1"/>
          </p:cNvSpPr>
          <p:nvPr>
            <p:ph type="sldNum" sz="quarter" idx="5"/>
          </p:nvPr>
        </p:nvSpPr>
        <p:spPr/>
        <p:txBody>
          <a:bodyPr/>
          <a:lstStyle/>
          <a:p>
            <a:fld id="{575197AC-713F-F247-B474-1EADE421C17C}" type="slidenum">
              <a:rPr lang="en-US" smtClean="0"/>
              <a:t>34</a:t>
            </a:fld>
            <a:endParaRPr lang="en-US"/>
          </a:p>
        </p:txBody>
      </p:sp>
    </p:spTree>
    <p:extLst>
      <p:ext uri="{BB962C8B-B14F-4D97-AF65-F5344CB8AC3E}">
        <p14:creationId xmlns:p14="http://schemas.microsoft.com/office/powerpoint/2010/main" val="3117009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is there any hope then?</a:t>
            </a:r>
          </a:p>
        </p:txBody>
      </p:sp>
      <p:sp>
        <p:nvSpPr>
          <p:cNvPr id="4" name="Slide Number Placeholder 3"/>
          <p:cNvSpPr>
            <a:spLocks noGrp="1"/>
          </p:cNvSpPr>
          <p:nvPr>
            <p:ph type="sldNum" sz="quarter" idx="5"/>
          </p:nvPr>
        </p:nvSpPr>
        <p:spPr/>
        <p:txBody>
          <a:bodyPr/>
          <a:lstStyle/>
          <a:p>
            <a:fld id="{575197AC-713F-F247-B474-1EADE421C17C}" type="slidenum">
              <a:rPr lang="en-US" smtClean="0"/>
              <a:t>35</a:t>
            </a:fld>
            <a:endParaRPr lang="en-US"/>
          </a:p>
        </p:txBody>
      </p:sp>
    </p:spTree>
    <p:extLst>
      <p:ext uri="{BB962C8B-B14F-4D97-AF65-F5344CB8AC3E}">
        <p14:creationId xmlns:p14="http://schemas.microsoft.com/office/powerpoint/2010/main" val="1402197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maybe we just have to stop posting pictures online.</a:t>
            </a:r>
          </a:p>
        </p:txBody>
      </p:sp>
      <p:sp>
        <p:nvSpPr>
          <p:cNvPr id="4" name="Slide Number Placeholder 3"/>
          <p:cNvSpPr>
            <a:spLocks noGrp="1"/>
          </p:cNvSpPr>
          <p:nvPr>
            <p:ph type="sldNum" sz="quarter" idx="5"/>
          </p:nvPr>
        </p:nvSpPr>
        <p:spPr/>
        <p:txBody>
          <a:bodyPr/>
          <a:lstStyle/>
          <a:p>
            <a:fld id="{575197AC-713F-F247-B474-1EADE421C17C}" type="slidenum">
              <a:rPr lang="en-US" smtClean="0"/>
              <a:t>36</a:t>
            </a:fld>
            <a:endParaRPr lang="en-US"/>
          </a:p>
        </p:txBody>
      </p:sp>
    </p:spTree>
    <p:extLst>
      <p:ext uri="{BB962C8B-B14F-4D97-AF65-F5344CB8AC3E}">
        <p14:creationId xmlns:p14="http://schemas.microsoft.com/office/powerpoint/2010/main" val="2828775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isn’t that easy to do.</a:t>
            </a:r>
          </a:p>
          <a:p>
            <a:r>
              <a:rPr lang="en-US" dirty="0"/>
              <a:t>There’s a bunch of pictures of myself online that I didn’t upload myself. So even if I really cared about beating facial recognition, I’d still have an issue.</a:t>
            </a:r>
          </a:p>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37</a:t>
            </a:fld>
            <a:endParaRPr lang="en-US"/>
          </a:p>
        </p:txBody>
      </p:sp>
    </p:spTree>
    <p:extLst>
      <p:ext uri="{BB962C8B-B14F-4D97-AF65-F5344CB8AC3E}">
        <p14:creationId xmlns:p14="http://schemas.microsoft.com/office/powerpoint/2010/main" val="936177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another way of seeing that poisoning attacks were hopeless to begin with.</a:t>
            </a:r>
          </a:p>
          <a:p>
            <a:r>
              <a:rPr lang="en-US" dirty="0"/>
              <a:t>These attacks actually only work well if every single picture that a user uploads online is perturbed.</a:t>
            </a:r>
          </a:p>
          <a:p>
            <a:r>
              <a:rPr lang="en-US" dirty="0"/>
              <a:t>If there’s even a small number of pictures that aren’t protected (say 10%), the attack’s performance drops significantly.</a:t>
            </a:r>
          </a:p>
          <a:p>
            <a:r>
              <a:rPr lang="en-US" dirty="0"/>
              <a:t>Some prior work has suggested some more elaborate attacks to counter this, but again this is hopeless since the model trainer can train models retroactively. So there’s actually an ultimate retroactive strategy here: just train a facial recognition system only on pictures that were uploaded to the Web before last year, when the first poisoning attacks were proposed.</a:t>
            </a:r>
          </a:p>
        </p:txBody>
      </p:sp>
      <p:sp>
        <p:nvSpPr>
          <p:cNvPr id="4" name="Slide Number Placeholder 3"/>
          <p:cNvSpPr>
            <a:spLocks noGrp="1"/>
          </p:cNvSpPr>
          <p:nvPr>
            <p:ph type="sldNum" sz="quarter" idx="5"/>
          </p:nvPr>
        </p:nvSpPr>
        <p:spPr/>
        <p:txBody>
          <a:bodyPr/>
          <a:lstStyle/>
          <a:p>
            <a:fld id="{575197AC-713F-F247-B474-1EADE421C17C}" type="slidenum">
              <a:rPr lang="en-US" smtClean="0"/>
              <a:t>38</a:t>
            </a:fld>
            <a:endParaRPr lang="en-US"/>
          </a:p>
        </p:txBody>
      </p:sp>
    </p:spTree>
    <p:extLst>
      <p:ext uri="{BB962C8B-B14F-4D97-AF65-F5344CB8AC3E}">
        <p14:creationId xmlns:p14="http://schemas.microsoft.com/office/powerpoint/2010/main" val="1506253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argue that there’s simply no technological solution to this problem.</a:t>
            </a:r>
          </a:p>
          <a:p>
            <a:r>
              <a:rPr lang="en-US" dirty="0"/>
              <a:t>For someone like me, who already has some of their pictures online, there’s nothing left to do. Companies like </a:t>
            </a:r>
            <a:r>
              <a:rPr lang="en-US" dirty="0" err="1"/>
              <a:t>PimEyes</a:t>
            </a:r>
            <a:r>
              <a:rPr lang="en-US" dirty="0"/>
              <a:t> or Clearview have already trained facial recognition systems that can recognize me.</a:t>
            </a:r>
          </a:p>
          <a:p>
            <a:r>
              <a:rPr lang="en-US" dirty="0"/>
              <a:t>And even if you just started uploading pictures online today, the attacks you’d be using wont stand the test of time.</a:t>
            </a:r>
          </a:p>
          <a:p>
            <a:r>
              <a:rPr lang="en-US" dirty="0"/>
              <a:t>So our only hope is probably that these privacy invasive technologies get banned. There’s been some movements in this direction, but given the clear applications of these models in law enforcement, it seems unlikely that they’ll just stop from being used.</a:t>
            </a:r>
          </a:p>
        </p:txBody>
      </p:sp>
      <p:sp>
        <p:nvSpPr>
          <p:cNvPr id="4" name="Slide Number Placeholder 3"/>
          <p:cNvSpPr>
            <a:spLocks noGrp="1"/>
          </p:cNvSpPr>
          <p:nvPr>
            <p:ph type="sldNum" sz="quarter" idx="5"/>
          </p:nvPr>
        </p:nvSpPr>
        <p:spPr/>
        <p:txBody>
          <a:bodyPr/>
          <a:lstStyle/>
          <a:p>
            <a:fld id="{575197AC-713F-F247-B474-1EADE421C17C}" type="slidenum">
              <a:rPr lang="en-US" smtClean="0"/>
              <a:t>39</a:t>
            </a:fld>
            <a:endParaRPr lang="en-US"/>
          </a:p>
        </p:txBody>
      </p:sp>
    </p:spTree>
    <p:extLst>
      <p:ext uri="{BB962C8B-B14F-4D97-AF65-F5344CB8AC3E}">
        <p14:creationId xmlns:p14="http://schemas.microsoft.com/office/powerpoint/2010/main" val="2268132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40</a:t>
            </a:fld>
            <a:endParaRPr lang="en-US"/>
          </a:p>
        </p:txBody>
      </p:sp>
    </p:spTree>
    <p:extLst>
      <p:ext uri="{BB962C8B-B14F-4D97-AF65-F5344CB8AC3E}">
        <p14:creationId xmlns:p14="http://schemas.microsoft.com/office/powerpoint/2010/main" val="241813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things worse, these privacy invasive tools are no longer just in the hands of the police.</a:t>
            </a:r>
          </a:p>
          <a:p>
            <a:r>
              <a:rPr lang="en-US" dirty="0"/>
              <a:t>There are now a few services out there, such as </a:t>
            </a:r>
            <a:r>
              <a:rPr lang="en-US" dirty="0" err="1"/>
              <a:t>PimEyes</a:t>
            </a:r>
            <a:r>
              <a:rPr lang="en-US" dirty="0"/>
              <a:t>, that anyone can use to recognize someone in a picture.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this really isn’t good for privacy. And it would be really cool if there were a way to protect ourselves from such tools.</a:t>
            </a:r>
          </a:p>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a:t>
            </a:fld>
            <a:endParaRPr lang="en-US"/>
          </a:p>
        </p:txBody>
      </p:sp>
    </p:spTree>
    <p:extLst>
      <p:ext uri="{BB962C8B-B14F-4D97-AF65-F5344CB8AC3E}">
        <p14:creationId xmlns:p14="http://schemas.microsoft.com/office/powerpoint/2010/main" val="192665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Luckily, a solution exists!</a:t>
            </a:r>
          </a:p>
          <a:p>
            <a:r>
              <a:rPr lang="en-US" dirty="0"/>
              <a:t>About two years ago, some researchers from called the university of Chicago introduced Fawkes, a system that lets users perturb pictures they post online, that the machine learning models used in facial recognition systems like </a:t>
            </a:r>
            <a:r>
              <a:rPr lang="en-US" dirty="0" err="1"/>
              <a:t>Clearview.AI</a:t>
            </a:r>
            <a:r>
              <a:rPr lang="en-US" dirty="0"/>
              <a:t> would fail to learn to recognize the user.</a:t>
            </a:r>
          </a:p>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5</a:t>
            </a:fld>
            <a:endParaRPr lang="en-US"/>
          </a:p>
        </p:txBody>
      </p:sp>
    </p:spTree>
    <p:extLst>
      <p:ext uri="{BB962C8B-B14F-4D97-AF65-F5344CB8AC3E}">
        <p14:creationId xmlns:p14="http://schemas.microsoft.com/office/powerpoint/2010/main" val="343261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got a lot of publicity, including from the NYT, and their tool has now been downloaded over 500,000 times.</a:t>
            </a:r>
          </a:p>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6</a:t>
            </a:fld>
            <a:endParaRPr lang="en-US"/>
          </a:p>
        </p:txBody>
      </p:sp>
    </p:spTree>
    <p:extLst>
      <p:ext uri="{BB962C8B-B14F-4D97-AF65-F5344CB8AC3E}">
        <p14:creationId xmlns:p14="http://schemas.microsoft.com/office/powerpoint/2010/main" val="159438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has also prompted a lot of follow-up work with similar ideas, either in academia, and also in industry.</a:t>
            </a:r>
          </a:p>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7</a:t>
            </a:fld>
            <a:endParaRPr lang="en-US"/>
          </a:p>
        </p:txBody>
      </p:sp>
    </p:spTree>
    <p:extLst>
      <p:ext uri="{BB962C8B-B14F-4D97-AF65-F5344CB8AC3E}">
        <p14:creationId xmlns:p14="http://schemas.microsoft.com/office/powerpoint/2010/main" val="29356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we argue that these tools are not going to save you from facial recognition.</a:t>
            </a:r>
          </a:p>
          <a:p>
            <a:r>
              <a:rPr lang="en-US" dirty="0"/>
              <a:t>And in fact, they may even harm privacy as they provide users with a very compelling but false sense of security.</a:t>
            </a:r>
          </a:p>
        </p:txBody>
      </p:sp>
      <p:sp>
        <p:nvSpPr>
          <p:cNvPr id="4" name="Slide Number Placeholder 3"/>
          <p:cNvSpPr>
            <a:spLocks noGrp="1"/>
          </p:cNvSpPr>
          <p:nvPr>
            <p:ph type="sldNum" sz="quarter" idx="5"/>
          </p:nvPr>
        </p:nvSpPr>
        <p:spPr/>
        <p:txBody>
          <a:bodyPr/>
          <a:lstStyle/>
          <a:p>
            <a:fld id="{575197AC-713F-F247-B474-1EADE421C17C}" type="slidenum">
              <a:rPr lang="en-US" smtClean="0"/>
              <a:t>8</a:t>
            </a:fld>
            <a:endParaRPr lang="en-US"/>
          </a:p>
        </p:txBody>
      </p:sp>
    </p:spTree>
    <p:extLst>
      <p:ext uri="{BB962C8B-B14F-4D97-AF65-F5344CB8AC3E}">
        <p14:creationId xmlns:p14="http://schemas.microsoft.com/office/powerpoint/2010/main" val="91219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that these attacks are quite brittle. All it really takes to defeat them is for the facial recognition system to use a slightly better model than the used by the attack.</a:t>
            </a:r>
          </a:p>
          <a:p>
            <a:r>
              <a:rPr lang="en-US" dirty="0"/>
              <a:t>And if the facial recognition system explicitly tries to harden their model against attack, then it fails entirely.</a:t>
            </a:r>
          </a:p>
        </p:txBody>
      </p:sp>
      <p:sp>
        <p:nvSpPr>
          <p:cNvPr id="4" name="Slide Number Placeholder 3"/>
          <p:cNvSpPr>
            <a:spLocks noGrp="1"/>
          </p:cNvSpPr>
          <p:nvPr>
            <p:ph type="sldNum" sz="quarter" idx="5"/>
          </p:nvPr>
        </p:nvSpPr>
        <p:spPr/>
        <p:txBody>
          <a:bodyPr/>
          <a:lstStyle/>
          <a:p>
            <a:fld id="{575197AC-713F-F247-B474-1EADE421C17C}" type="slidenum">
              <a:rPr lang="en-US" smtClean="0"/>
              <a:t>9</a:t>
            </a:fld>
            <a:endParaRPr lang="en-US"/>
          </a:p>
        </p:txBody>
      </p:sp>
    </p:spTree>
    <p:extLst>
      <p:ext uri="{BB962C8B-B14F-4D97-AF65-F5344CB8AC3E}">
        <p14:creationId xmlns:p14="http://schemas.microsoft.com/office/powerpoint/2010/main" val="223434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12EE-110F-174F-AB3D-94A96052DD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CD280-1E95-E648-80A9-5C98D5DF5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474EB7-51BF-534C-885C-F2B878E144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6900D0-2F3F-024B-92F1-B9F66FA68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BB7FD-6775-5C4D-AA9F-DE2677AEC49A}"/>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92194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581F-3297-8D4C-954E-8EF5F55990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D85BD-96B7-3247-856D-FFF07922DE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DD9BF-8C72-6348-94C5-5A46CB8DFD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7DD374-71EA-7F4D-AF96-6F678EFE9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3BDEF-005A-4C4A-8E0F-6F5E934C7975}"/>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273073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05211-A1B3-F54E-8BEF-B1846C315B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CCE644-6C20-E741-AD61-4EACA72B7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504EB-C5D1-A74B-B2E0-EEF9F065B8D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6AB7FD-418C-7C43-BD3D-7BC16E95D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E8293-2F79-2348-B3FB-45E8824CBA7F}"/>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348969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479387"/>
            <a:ext cx="11404600" cy="1325880"/>
          </a:xfrm>
          <a:prstGeom prst="rect">
            <a:avLst/>
          </a:prstGeom>
        </p:spPr>
        <p:txBody>
          <a:bodyPr anchor="t">
            <a:normAutofit/>
          </a:bodyPr>
          <a:lstStyle>
            <a:lvl1pPr algn="l">
              <a:defRPr sz="4400">
                <a:solidFill>
                  <a:schemeClr val="tx1"/>
                </a:solidFill>
              </a:defRPr>
            </a:lvl1pPr>
          </a:lstStyle>
          <a:p>
            <a:r>
              <a:rPr lang="en-US" dirty="0"/>
              <a:t>Click to edit Master title style</a:t>
            </a:r>
          </a:p>
        </p:txBody>
      </p:sp>
      <p:sp>
        <p:nvSpPr>
          <p:cNvPr id="7" name="Content Placeholder 6"/>
          <p:cNvSpPr>
            <a:spLocks noGrp="1"/>
          </p:cNvSpPr>
          <p:nvPr>
            <p:ph sz="quarter" idx="10"/>
          </p:nvPr>
        </p:nvSpPr>
        <p:spPr>
          <a:xfrm>
            <a:off x="406401" y="2032000"/>
            <a:ext cx="11404600" cy="4191636"/>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D02D16-DEB7-6440-8EE7-1000DD66A94E}"/>
              </a:ext>
            </a:extLst>
          </p:cNvPr>
          <p:cNvSpPr>
            <a:spLocks noGrp="1"/>
          </p:cNvSpPr>
          <p:nvPr>
            <p:ph type="sldNum" sz="quarter" idx="11"/>
          </p:nvPr>
        </p:nvSpPr>
        <p:spPr>
          <a:xfrm>
            <a:off x="10682817" y="6378612"/>
            <a:ext cx="1128183" cy="361949"/>
          </a:xfrm>
        </p:spPr>
        <p:txBody>
          <a:bodyPr/>
          <a:lstStyle>
            <a:lvl1pPr algn="r">
              <a:defRPr/>
            </a:lvl1pPr>
          </a:lstStyle>
          <a:p>
            <a:pPr algn="r"/>
            <a:fld id="{D0000B66-E438-CF4E-9EAE-E38381514D64}" type="slidenum">
              <a:rPr lang="en-US" altLang="en-US" smtClean="0"/>
              <a:pPr/>
              <a:t>‹#›</a:t>
            </a:fld>
            <a:endParaRPr lang="en-US" altLang="en-US"/>
          </a:p>
        </p:txBody>
      </p:sp>
    </p:spTree>
    <p:extLst>
      <p:ext uri="{BB962C8B-B14F-4D97-AF65-F5344CB8AC3E}">
        <p14:creationId xmlns:p14="http://schemas.microsoft.com/office/powerpoint/2010/main" val="257276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7065-1FDE-A447-A881-C7CABFF57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44CB-E1E1-BD46-B15B-9F9AB20F2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2A575-E363-B847-AF30-F3D64164D0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0590CD-FDC5-C84C-8550-78772D85E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C0FA-D50E-C14A-8E46-A212F61430A0}"/>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106749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DDF1-05AE-424B-A84D-55388E1D1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3D916-5C02-3746-B020-7FD6DF74A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CD127-8DC4-004C-9075-39A64E4B45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BB1FC3-F608-554E-8F0E-74D4352AC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1D940-0B68-8045-A0E9-1E4E65820D07}"/>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342702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CA10-075A-854F-85DF-275C175D5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73012C-50F1-A648-8105-B08FDCB79E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C0563-77CF-8F44-B5CD-59DF9668FF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A13E27-945A-4D47-ABD7-436421F6EB5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27AF04D-F068-E144-9500-740DA6538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804D7C-AD6E-8D4C-A7FB-8A191BD5E5AE}"/>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103437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E7CE-1C53-3C4F-AD26-F0174503BA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01E412-3989-A745-AC65-57F217D37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62F68-59CD-5A47-B197-75CD2AAB8E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FD4A6-41F1-0945-A048-150798514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5E2885-3307-1B46-BE25-7FB394E0BD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18B1B-89C8-EB40-AF3F-D63A5CA8A15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DBE26D4-0AF0-9841-AC64-F53A5A8DB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037420-91F7-BA4D-A891-1D85B0AA8A2B}"/>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155075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0971-F668-0749-B2DD-91DEC799D7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6F7859-7192-394F-A985-BD6FF147099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83286C0-612A-1D4B-B18C-CA175D313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A47F1-9084-834B-ACAC-754502729DF8}"/>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411213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6C56E0-0D3F-4A4F-BDCD-3F56694E1C3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30C1E6C-CF70-CE45-995B-A46C7BF0B3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D1EAEE-2967-8449-80C5-5FBDCABCAEFC}"/>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238756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30FD-C776-D04D-B4DA-FC761D64B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08E11D-D950-4544-8438-E219208BC1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E8862-425A-644F-B1A5-0DA33B5F3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707AE-6464-2C44-847B-B2BFBA59542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DDCDA52-7E7F-3B49-8D80-3910A1227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1DA3A-66FE-CD43-98CF-C3D1AA550479}"/>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226226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88E6-078F-944B-8E6C-CE2B6DAD83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9000CD-9E11-E846-9C4D-6B313621C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BFDE78-5C61-684C-9FFF-B415DFDED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C11BF-05A0-B54E-9D3E-4FD8E1188CF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24867D-78EE-0142-8DF0-0097C2442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150B6-98B3-344B-B79A-BFABEE28AFA3}"/>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57493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9A64D-1DFC-2D4D-9402-06DA568C0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8B0D31-CD38-394E-A563-AC84CA192B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2C06A-98BE-CB4D-BCAB-D65832B31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252A980-819D-2842-A8C0-00A548AE5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0D97AE-E087-1943-9B48-22A603191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B143A-FD3D-0D42-99F8-1B14586C9728}" type="slidenum">
              <a:rPr lang="en-US" smtClean="0"/>
              <a:t>‹#›</a:t>
            </a:fld>
            <a:endParaRPr lang="en-US"/>
          </a:p>
        </p:txBody>
      </p:sp>
    </p:spTree>
    <p:extLst>
      <p:ext uri="{BB962C8B-B14F-4D97-AF65-F5344CB8AC3E}">
        <p14:creationId xmlns:p14="http://schemas.microsoft.com/office/powerpoint/2010/main" val="1698402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0.jpeg"/><Relationship Id="rId11" Type="http://schemas.openxmlformats.org/officeDocument/2006/relationships/image" Target="../media/image24.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1.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2.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43.jpe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43.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jpeg"/><Relationship Id="rId7"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4.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s://sandlab.cs.uchicago.edu/fawk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8.jpeg"/><Relationship Id="rId7"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3.jpeg"/><Relationship Id="rId11" Type="http://schemas.openxmlformats.org/officeDocument/2006/relationships/image" Target="../media/image51.png"/><Relationship Id="rId5" Type="http://schemas.openxmlformats.org/officeDocument/2006/relationships/image" Target="../media/image28.jpeg"/><Relationship Id="rId10" Type="http://schemas.openxmlformats.org/officeDocument/2006/relationships/image" Target="../media/image50.jpeg"/><Relationship Id="rId4" Type="http://schemas.openxmlformats.org/officeDocument/2006/relationships/image" Target="../media/image24.png"/><Relationship Id="rId9"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55.jpe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1930-BD73-7E49-8F5C-8AEC94338767}"/>
              </a:ext>
            </a:extLst>
          </p:cNvPr>
          <p:cNvSpPr>
            <a:spLocks noGrp="1"/>
          </p:cNvSpPr>
          <p:nvPr>
            <p:ph type="ctrTitle"/>
          </p:nvPr>
        </p:nvSpPr>
        <p:spPr>
          <a:xfrm>
            <a:off x="534364" y="457200"/>
            <a:ext cx="11123271" cy="2971800"/>
          </a:xfrm>
        </p:spPr>
        <p:txBody>
          <a:bodyPr anchor="ctr"/>
          <a:lstStyle/>
          <a:p>
            <a:r>
              <a:rPr lang="en-US" dirty="0"/>
              <a:t>Data poisoning won’t save you </a:t>
            </a:r>
            <a:br>
              <a:rPr lang="en-US" dirty="0"/>
            </a:br>
            <a:r>
              <a:rPr lang="en-US" dirty="0"/>
              <a:t>from facial recognition</a:t>
            </a:r>
          </a:p>
        </p:txBody>
      </p:sp>
      <p:sp>
        <p:nvSpPr>
          <p:cNvPr id="3" name="Subtitle 2">
            <a:extLst>
              <a:ext uri="{FF2B5EF4-FFF2-40B4-BE49-F238E27FC236}">
                <a16:creationId xmlns:a16="http://schemas.microsoft.com/office/drawing/2014/main" id="{BA6830B3-4209-4E48-BF0D-C26938A52328}"/>
              </a:ext>
            </a:extLst>
          </p:cNvPr>
          <p:cNvSpPr>
            <a:spLocks noGrp="1"/>
          </p:cNvSpPr>
          <p:nvPr>
            <p:ph type="subTitle" idx="1"/>
          </p:nvPr>
        </p:nvSpPr>
        <p:spPr>
          <a:xfrm>
            <a:off x="1523999" y="3429001"/>
            <a:ext cx="9144000" cy="2632586"/>
          </a:xfrm>
        </p:spPr>
        <p:txBody>
          <a:bodyPr>
            <a:normAutofit fontScale="77500" lnSpcReduction="20000"/>
          </a:bodyPr>
          <a:lstStyle/>
          <a:p>
            <a:r>
              <a:rPr lang="en-US" sz="3600" b="1" dirty="0">
                <a:ea typeface="+mn-ea"/>
                <a:cs typeface="+mn-cs"/>
              </a:rPr>
              <a:t>Florian </a:t>
            </a:r>
            <a:r>
              <a:rPr lang="en-US" sz="3600" b="1" dirty="0" err="1">
                <a:ea typeface="+mn-ea"/>
                <a:cs typeface="+mn-cs"/>
              </a:rPr>
              <a:t>Tramèr</a:t>
            </a:r>
            <a:endParaRPr lang="en-US" sz="3600" b="1" dirty="0">
              <a:ea typeface="+mn-ea"/>
              <a:cs typeface="+mn-cs"/>
            </a:endParaRPr>
          </a:p>
          <a:p>
            <a:r>
              <a:rPr lang="en-US" sz="3600" dirty="0"/>
              <a:t>Stanford University</a:t>
            </a:r>
          </a:p>
          <a:p>
            <a:endParaRPr lang="en-US" sz="3600" dirty="0"/>
          </a:p>
          <a:p>
            <a:r>
              <a:rPr lang="en-US" sz="3600" dirty="0"/>
              <a:t>CPVR 2021 Workshop on Media Forensics</a:t>
            </a:r>
          </a:p>
          <a:p>
            <a:endParaRPr lang="en-US" sz="3600" dirty="0"/>
          </a:p>
          <a:p>
            <a:r>
              <a:rPr lang="en-US" sz="3600" dirty="0"/>
              <a:t>(joint work with </a:t>
            </a:r>
            <a:r>
              <a:rPr lang="en-US" sz="3600" dirty="0" err="1"/>
              <a:t>Evani</a:t>
            </a:r>
            <a:r>
              <a:rPr lang="en-US" sz="3600" dirty="0"/>
              <a:t> </a:t>
            </a:r>
            <a:r>
              <a:rPr lang="en-US" sz="3600" dirty="0" err="1"/>
              <a:t>Radiya</a:t>
            </a:r>
            <a:r>
              <a:rPr lang="en-US" sz="3600" dirty="0"/>
              <a:t>-Dixit)</a:t>
            </a:r>
          </a:p>
        </p:txBody>
      </p:sp>
    </p:spTree>
    <p:extLst>
      <p:ext uri="{BB962C8B-B14F-4D97-AF65-F5344CB8AC3E}">
        <p14:creationId xmlns:p14="http://schemas.microsoft.com/office/powerpoint/2010/main" val="261026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0EB4-0BE0-8E4B-B4AC-D0240C26DFF7}"/>
              </a:ext>
            </a:extLst>
          </p:cNvPr>
          <p:cNvSpPr>
            <a:spLocks noGrp="1"/>
          </p:cNvSpPr>
          <p:nvPr>
            <p:ph type="title"/>
          </p:nvPr>
        </p:nvSpPr>
        <p:spPr>
          <a:xfrm>
            <a:off x="406400" y="479387"/>
            <a:ext cx="11785600" cy="1325880"/>
          </a:xfrm>
        </p:spPr>
        <p:txBody>
          <a:bodyPr>
            <a:normAutofit fontScale="90000"/>
          </a:bodyPr>
          <a:lstStyle/>
          <a:p>
            <a:r>
              <a:rPr lang="en-US" sz="4900" dirty="0">
                <a:solidFill>
                  <a:srgbClr val="C00000"/>
                </a:solidFill>
              </a:rPr>
              <a:t>These tools give a false sense of security!</a:t>
            </a:r>
            <a:br>
              <a:rPr lang="en-US" b="1" dirty="0">
                <a:solidFill>
                  <a:srgbClr val="C00000"/>
                </a:solidFill>
              </a:rPr>
            </a:br>
            <a:r>
              <a:rPr lang="en-US" dirty="0">
                <a:solidFill>
                  <a:srgbClr val="7030A0"/>
                </a:solidFill>
              </a:rPr>
              <a:t>Users don’t know if the attack worked…</a:t>
            </a:r>
          </a:p>
        </p:txBody>
      </p:sp>
      <p:sp>
        <p:nvSpPr>
          <p:cNvPr id="4" name="Slide Number Placeholder 3">
            <a:extLst>
              <a:ext uri="{FF2B5EF4-FFF2-40B4-BE49-F238E27FC236}">
                <a16:creationId xmlns:a16="http://schemas.microsoft.com/office/drawing/2014/main" id="{49DDE740-A897-3B49-B9DF-D25A1B2D8A4A}"/>
              </a:ext>
            </a:extLst>
          </p:cNvPr>
          <p:cNvSpPr>
            <a:spLocks noGrp="1"/>
          </p:cNvSpPr>
          <p:nvPr>
            <p:ph type="sldNum" sz="quarter" idx="11"/>
          </p:nvPr>
        </p:nvSpPr>
        <p:spPr/>
        <p:txBody>
          <a:bodyPr/>
          <a:lstStyle/>
          <a:p>
            <a:pPr algn="r"/>
            <a:fld id="{D0000B66-E438-CF4E-9EAE-E38381514D64}" type="slidenum">
              <a:rPr lang="en-US" altLang="en-US" smtClean="0"/>
              <a:pPr algn="r"/>
              <a:t>10</a:t>
            </a:fld>
            <a:endParaRPr lang="en-US" altLang="en-US"/>
          </a:p>
        </p:txBody>
      </p:sp>
      <p:pic>
        <p:nvPicPr>
          <p:cNvPr id="3" name="Picture 2">
            <a:extLst>
              <a:ext uri="{FF2B5EF4-FFF2-40B4-BE49-F238E27FC236}">
                <a16:creationId xmlns:a16="http://schemas.microsoft.com/office/drawing/2014/main" id="{DA212BBB-8519-744A-BD55-392DAC0767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7176" y="2026245"/>
            <a:ext cx="8442062" cy="42031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6489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666D-F313-4C44-A0B1-3C7B39514924}"/>
              </a:ext>
            </a:extLst>
          </p:cNvPr>
          <p:cNvSpPr>
            <a:spLocks noGrp="1"/>
          </p:cNvSpPr>
          <p:nvPr>
            <p:ph type="title"/>
          </p:nvPr>
        </p:nvSpPr>
        <p:spPr/>
        <p:txBody>
          <a:bodyPr/>
          <a:lstStyle/>
          <a:p>
            <a:r>
              <a:rPr lang="en-US" dirty="0"/>
              <a:t>This talk.</a:t>
            </a:r>
          </a:p>
        </p:txBody>
      </p:sp>
      <p:sp>
        <p:nvSpPr>
          <p:cNvPr id="3" name="Content Placeholder 2">
            <a:extLst>
              <a:ext uri="{FF2B5EF4-FFF2-40B4-BE49-F238E27FC236}">
                <a16:creationId xmlns:a16="http://schemas.microsoft.com/office/drawing/2014/main" id="{B185DB8F-6033-4442-99AE-C91B0F9022FC}"/>
              </a:ext>
            </a:extLst>
          </p:cNvPr>
          <p:cNvSpPr>
            <a:spLocks noGrp="1"/>
          </p:cNvSpPr>
          <p:nvPr>
            <p:ph sz="quarter" idx="10"/>
          </p:nvPr>
        </p:nvSpPr>
        <p:spPr/>
        <p:txBody>
          <a:bodyPr/>
          <a:lstStyle/>
          <a:p>
            <a:r>
              <a:rPr lang="en-US" dirty="0"/>
              <a:t>Attacking facial recognition systems</a:t>
            </a:r>
          </a:p>
          <a:p>
            <a:endParaRPr lang="en-US" dirty="0"/>
          </a:p>
          <a:p>
            <a:r>
              <a:rPr lang="en-US" dirty="0"/>
              <a:t>Misconceptions about adversarial examples</a:t>
            </a:r>
          </a:p>
          <a:p>
            <a:endParaRPr lang="en-US" dirty="0"/>
          </a:p>
          <a:p>
            <a:r>
              <a:rPr lang="en-US" dirty="0"/>
              <a:t>Solutions?</a:t>
            </a:r>
          </a:p>
        </p:txBody>
      </p:sp>
      <p:sp>
        <p:nvSpPr>
          <p:cNvPr id="4" name="Slide Number Placeholder 3">
            <a:extLst>
              <a:ext uri="{FF2B5EF4-FFF2-40B4-BE49-F238E27FC236}">
                <a16:creationId xmlns:a16="http://schemas.microsoft.com/office/drawing/2014/main" id="{B8DCEEE5-3557-694D-922B-74B70136F75C}"/>
              </a:ext>
            </a:extLst>
          </p:cNvPr>
          <p:cNvSpPr>
            <a:spLocks noGrp="1"/>
          </p:cNvSpPr>
          <p:nvPr>
            <p:ph type="sldNum" sz="quarter" idx="11"/>
          </p:nvPr>
        </p:nvSpPr>
        <p:spPr/>
        <p:txBody>
          <a:bodyPr/>
          <a:lstStyle/>
          <a:p>
            <a:pPr algn="r"/>
            <a:fld id="{D0000B66-E438-CF4E-9EAE-E38381514D64}" type="slidenum">
              <a:rPr lang="en-US" altLang="en-US" smtClean="0"/>
              <a:pPr algn="r"/>
              <a:t>11</a:t>
            </a:fld>
            <a:endParaRPr lang="en-US" altLang="en-US"/>
          </a:p>
        </p:txBody>
      </p:sp>
    </p:spTree>
    <p:extLst>
      <p:ext uri="{BB962C8B-B14F-4D97-AF65-F5344CB8AC3E}">
        <p14:creationId xmlns:p14="http://schemas.microsoft.com/office/powerpoint/2010/main" val="4002700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666D-F313-4C44-A0B1-3C7B39514924}"/>
              </a:ext>
            </a:extLst>
          </p:cNvPr>
          <p:cNvSpPr>
            <a:spLocks noGrp="1"/>
          </p:cNvSpPr>
          <p:nvPr>
            <p:ph type="title"/>
          </p:nvPr>
        </p:nvSpPr>
        <p:spPr/>
        <p:txBody>
          <a:bodyPr/>
          <a:lstStyle/>
          <a:p>
            <a:r>
              <a:rPr lang="en-US" dirty="0"/>
              <a:t>This talk.</a:t>
            </a:r>
          </a:p>
        </p:txBody>
      </p:sp>
      <p:sp>
        <p:nvSpPr>
          <p:cNvPr id="3" name="Content Placeholder 2">
            <a:extLst>
              <a:ext uri="{FF2B5EF4-FFF2-40B4-BE49-F238E27FC236}">
                <a16:creationId xmlns:a16="http://schemas.microsoft.com/office/drawing/2014/main" id="{B185DB8F-6033-4442-99AE-C91B0F9022FC}"/>
              </a:ext>
            </a:extLst>
          </p:cNvPr>
          <p:cNvSpPr>
            <a:spLocks noGrp="1"/>
          </p:cNvSpPr>
          <p:nvPr>
            <p:ph sz="quarter" idx="10"/>
          </p:nvPr>
        </p:nvSpPr>
        <p:spPr/>
        <p:txBody>
          <a:bodyPr/>
          <a:lstStyle/>
          <a:p>
            <a:r>
              <a:rPr lang="en-US" b="1" dirty="0"/>
              <a:t>Attacking facial recognition systems</a:t>
            </a:r>
          </a:p>
          <a:p>
            <a:endParaRPr lang="en-US" dirty="0"/>
          </a:p>
          <a:p>
            <a:r>
              <a:rPr lang="en-US" dirty="0"/>
              <a:t>Misconceptions about adversarial examples</a:t>
            </a:r>
          </a:p>
          <a:p>
            <a:endParaRPr lang="en-US" dirty="0"/>
          </a:p>
          <a:p>
            <a:r>
              <a:rPr lang="en-US" dirty="0"/>
              <a:t>Solutions?</a:t>
            </a:r>
          </a:p>
        </p:txBody>
      </p:sp>
      <p:sp>
        <p:nvSpPr>
          <p:cNvPr id="4" name="Slide Number Placeholder 3">
            <a:extLst>
              <a:ext uri="{FF2B5EF4-FFF2-40B4-BE49-F238E27FC236}">
                <a16:creationId xmlns:a16="http://schemas.microsoft.com/office/drawing/2014/main" id="{B8DCEEE5-3557-694D-922B-74B70136F75C}"/>
              </a:ext>
            </a:extLst>
          </p:cNvPr>
          <p:cNvSpPr>
            <a:spLocks noGrp="1"/>
          </p:cNvSpPr>
          <p:nvPr>
            <p:ph type="sldNum" sz="quarter" idx="11"/>
          </p:nvPr>
        </p:nvSpPr>
        <p:spPr/>
        <p:txBody>
          <a:bodyPr/>
          <a:lstStyle/>
          <a:p>
            <a:pPr algn="r"/>
            <a:fld id="{D0000B66-E438-CF4E-9EAE-E38381514D64}" type="slidenum">
              <a:rPr lang="en-US" altLang="en-US" smtClean="0"/>
              <a:pPr algn="r"/>
              <a:t>12</a:t>
            </a:fld>
            <a:endParaRPr lang="en-US" altLang="en-US"/>
          </a:p>
        </p:txBody>
      </p:sp>
    </p:spTree>
    <p:extLst>
      <p:ext uri="{BB962C8B-B14F-4D97-AF65-F5344CB8AC3E}">
        <p14:creationId xmlns:p14="http://schemas.microsoft.com/office/powerpoint/2010/main" val="44163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3E0E-A3E7-AE4B-B788-42A953470305}"/>
              </a:ext>
            </a:extLst>
          </p:cNvPr>
          <p:cNvSpPr>
            <a:spLocks noGrp="1"/>
          </p:cNvSpPr>
          <p:nvPr>
            <p:ph type="title"/>
          </p:nvPr>
        </p:nvSpPr>
        <p:spPr>
          <a:xfrm>
            <a:off x="406400" y="479387"/>
            <a:ext cx="11785600" cy="1325880"/>
          </a:xfrm>
        </p:spPr>
        <p:txBody>
          <a:bodyPr/>
          <a:lstStyle/>
          <a:p>
            <a:r>
              <a:rPr lang="en-US" dirty="0"/>
              <a:t>Facial recognition with </a:t>
            </a:r>
            <a:r>
              <a:rPr lang="en-US" dirty="0">
                <a:solidFill>
                  <a:srgbClr val="C00000"/>
                </a:solidFill>
              </a:rPr>
              <a:t>nearest neighbor search.</a:t>
            </a:r>
          </a:p>
        </p:txBody>
      </p:sp>
      <p:sp>
        <p:nvSpPr>
          <p:cNvPr id="4" name="Slide Number Placeholder 3">
            <a:extLst>
              <a:ext uri="{FF2B5EF4-FFF2-40B4-BE49-F238E27FC236}">
                <a16:creationId xmlns:a16="http://schemas.microsoft.com/office/drawing/2014/main" id="{8552975C-541E-D24C-B066-1FDF98EDD8FE}"/>
              </a:ext>
            </a:extLst>
          </p:cNvPr>
          <p:cNvSpPr>
            <a:spLocks noGrp="1"/>
          </p:cNvSpPr>
          <p:nvPr>
            <p:ph type="sldNum" sz="quarter" idx="11"/>
          </p:nvPr>
        </p:nvSpPr>
        <p:spPr/>
        <p:txBody>
          <a:bodyPr/>
          <a:lstStyle/>
          <a:p>
            <a:pPr algn="r"/>
            <a:fld id="{D0000B66-E438-CF4E-9EAE-E38381514D64}" type="slidenum">
              <a:rPr lang="en-US" altLang="en-US" smtClean="0"/>
              <a:pPr algn="r"/>
              <a:t>13</a:t>
            </a:fld>
            <a:endParaRPr lang="en-US" altLang="en-US"/>
          </a:p>
        </p:txBody>
      </p:sp>
      <p:pic>
        <p:nvPicPr>
          <p:cNvPr id="8" name="Picture 18">
            <a:extLst>
              <a:ext uri="{FF2B5EF4-FFF2-40B4-BE49-F238E27FC236}">
                <a16:creationId xmlns:a16="http://schemas.microsoft.com/office/drawing/2014/main" id="{29396973-BFD1-254D-90D0-4FD5C251C5D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8392133" y="2464778"/>
            <a:ext cx="1228342" cy="1246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hat Oprah Knows for Sure About Mental Illness">
            <a:extLst>
              <a:ext uri="{FF2B5EF4-FFF2-40B4-BE49-F238E27FC236}">
                <a16:creationId xmlns:a16="http://schemas.microsoft.com/office/drawing/2014/main" id="{28093424-1615-8B49-A34F-B02A4375DFB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297"/>
          <a:stretch/>
        </p:blipFill>
        <p:spPr bwMode="auto">
          <a:xfrm>
            <a:off x="768743" y="1363893"/>
            <a:ext cx="158025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a:extLst>
              <a:ext uri="{FF2B5EF4-FFF2-40B4-BE49-F238E27FC236}">
                <a16:creationId xmlns:a16="http://schemas.microsoft.com/office/drawing/2014/main" id="{EC7070B3-4B1A-0F4F-AA5C-7A3B3F35FBD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1982" y="1671374"/>
            <a:ext cx="1228342" cy="124652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05BA40C8-F4E8-914C-9AC1-E442804EE8D6}"/>
              </a:ext>
            </a:extLst>
          </p:cNvPr>
          <p:cNvCxnSpPr>
            <a:cxnSpLocks/>
            <a:stCxn id="9" idx="3"/>
          </p:cNvCxnSpPr>
          <p:nvPr/>
        </p:nvCxnSpPr>
        <p:spPr>
          <a:xfrm>
            <a:off x="2348994" y="2278293"/>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B25D82B-0BE3-7041-B435-8233385F41A4}"/>
              </a:ext>
            </a:extLst>
          </p:cNvPr>
          <p:cNvCxnSpPr>
            <a:cxnSpLocks/>
          </p:cNvCxnSpPr>
          <p:nvPr/>
        </p:nvCxnSpPr>
        <p:spPr>
          <a:xfrm flipH="1">
            <a:off x="9493964" y="3047149"/>
            <a:ext cx="6675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EE3CBF9-5A66-C942-B8E8-B8156C222E8B}"/>
              </a:ext>
            </a:extLst>
          </p:cNvPr>
          <p:cNvSpPr/>
          <p:nvPr/>
        </p:nvSpPr>
        <p:spPr>
          <a:xfrm>
            <a:off x="4130415" y="2784000"/>
            <a:ext cx="4233334" cy="227155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a:extLst>
              <a:ext uri="{FF2B5EF4-FFF2-40B4-BE49-F238E27FC236}">
                <a16:creationId xmlns:a16="http://schemas.microsoft.com/office/drawing/2014/main" id="{2F21AB0D-DDE0-2049-9B68-76B098946B55}"/>
              </a:ext>
            </a:extLst>
          </p:cNvPr>
          <p:cNvSpPr/>
          <p:nvPr/>
        </p:nvSpPr>
        <p:spPr>
          <a:xfrm>
            <a:off x="4962310" y="3181609"/>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My Photo">
            <a:extLst>
              <a:ext uri="{FF2B5EF4-FFF2-40B4-BE49-F238E27FC236}">
                <a16:creationId xmlns:a16="http://schemas.microsoft.com/office/drawing/2014/main" id="{35879D16-EDF3-554E-B3EC-E1524400550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161476" y="2119320"/>
            <a:ext cx="1580251" cy="1828800"/>
          </a:xfrm>
          <a:prstGeom prst="rect">
            <a:avLst/>
          </a:prstGeom>
          <a:noFill/>
          <a:extLst>
            <a:ext uri="{909E8E84-426E-40DD-AFC4-6F175D3DCCD1}">
              <a14:hiddenFill xmlns:a14="http://schemas.microsoft.com/office/drawing/2010/main">
                <a:solidFill>
                  <a:srgbClr val="FFFFFF"/>
                </a:solidFill>
              </a14:hiddenFill>
            </a:ext>
          </a:extLst>
        </p:spPr>
      </p:pic>
      <p:sp>
        <p:nvSpPr>
          <p:cNvPr id="20" name="5-Point Star 19">
            <a:extLst>
              <a:ext uri="{FF2B5EF4-FFF2-40B4-BE49-F238E27FC236}">
                <a16:creationId xmlns:a16="http://schemas.microsoft.com/office/drawing/2014/main" id="{77C9B03A-B64B-AD46-A325-1949C620904E}"/>
              </a:ext>
            </a:extLst>
          </p:cNvPr>
          <p:cNvSpPr/>
          <p:nvPr/>
        </p:nvSpPr>
        <p:spPr>
          <a:xfrm>
            <a:off x="7428419" y="3855456"/>
            <a:ext cx="365760" cy="365760"/>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1" name="Curved Connector 20">
            <a:extLst>
              <a:ext uri="{FF2B5EF4-FFF2-40B4-BE49-F238E27FC236}">
                <a16:creationId xmlns:a16="http://schemas.microsoft.com/office/drawing/2014/main" id="{A74ECEBF-6626-284A-938B-A125B7A3722B}"/>
              </a:ext>
            </a:extLst>
          </p:cNvPr>
          <p:cNvCxnSpPr>
            <a:stCxn id="10" idx="3"/>
            <a:endCxn id="15" idx="0"/>
          </p:cNvCxnSpPr>
          <p:nvPr/>
        </p:nvCxnSpPr>
        <p:spPr>
          <a:xfrm>
            <a:off x="4110324" y="2294634"/>
            <a:ext cx="1034866" cy="886975"/>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D5F1079F-D0B1-ED4B-AADD-F1AE6A4B6C2A}"/>
              </a:ext>
            </a:extLst>
          </p:cNvPr>
          <p:cNvCxnSpPr>
            <a:cxnSpLocks/>
            <a:stCxn id="8" idx="3"/>
            <a:endCxn id="20" idx="0"/>
          </p:cNvCxnSpPr>
          <p:nvPr/>
        </p:nvCxnSpPr>
        <p:spPr>
          <a:xfrm rot="10800000" flipV="1">
            <a:off x="7611299" y="3088038"/>
            <a:ext cx="780834" cy="76741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ular Callout 24">
            <a:extLst>
              <a:ext uri="{FF2B5EF4-FFF2-40B4-BE49-F238E27FC236}">
                <a16:creationId xmlns:a16="http://schemas.microsoft.com/office/drawing/2014/main" id="{0704D1AB-2282-2A47-8EB7-D986F501F2A1}"/>
              </a:ext>
            </a:extLst>
          </p:cNvPr>
          <p:cNvSpPr/>
          <p:nvPr/>
        </p:nvSpPr>
        <p:spPr>
          <a:xfrm>
            <a:off x="450273" y="3417635"/>
            <a:ext cx="3524826" cy="1635093"/>
          </a:xfrm>
          <a:prstGeom prst="wedgeRectCallout">
            <a:avLst>
              <a:gd name="adj1" fmla="val 28133"/>
              <a:gd name="adj2" fmla="val -8706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Feature extractor pre-trained on large dataset of faces</a:t>
            </a:r>
          </a:p>
        </p:txBody>
      </p:sp>
      <p:pic>
        <p:nvPicPr>
          <p:cNvPr id="26" name="Picture 20" descr="Database Icon – Free Download, PNG and Vector">
            <a:extLst>
              <a:ext uri="{FF2B5EF4-FFF2-40B4-BE49-F238E27FC236}">
                <a16:creationId xmlns:a16="http://schemas.microsoft.com/office/drawing/2014/main" id="{00B662EB-85BE-1144-AD07-358A593567F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28041" y="4392272"/>
            <a:ext cx="1128184" cy="112818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ular Callout 27">
            <a:extLst>
              <a:ext uri="{FF2B5EF4-FFF2-40B4-BE49-F238E27FC236}">
                <a16:creationId xmlns:a16="http://schemas.microsoft.com/office/drawing/2014/main" id="{4506BAE0-BC82-4C46-AD74-5138C4CF4372}"/>
              </a:ext>
            </a:extLst>
          </p:cNvPr>
          <p:cNvSpPr/>
          <p:nvPr/>
        </p:nvSpPr>
        <p:spPr>
          <a:xfrm>
            <a:off x="3228724" y="5555294"/>
            <a:ext cx="5076474" cy="1128184"/>
          </a:xfrm>
          <a:prstGeom prst="wedgeRectCallout">
            <a:avLst>
              <a:gd name="adj1" fmla="val 39242"/>
              <a:gd name="adj2" fmla="val -7683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Database of (labeled) features for collected images</a:t>
            </a:r>
          </a:p>
        </p:txBody>
      </p:sp>
      <p:cxnSp>
        <p:nvCxnSpPr>
          <p:cNvPr id="30" name="Straight Arrow Connector 29">
            <a:extLst>
              <a:ext uri="{FF2B5EF4-FFF2-40B4-BE49-F238E27FC236}">
                <a16:creationId xmlns:a16="http://schemas.microsoft.com/office/drawing/2014/main" id="{4F7745B8-7491-7642-ACC1-E48E35C7F1E4}"/>
              </a:ext>
            </a:extLst>
          </p:cNvPr>
          <p:cNvCxnSpPr>
            <a:cxnSpLocks/>
            <a:endCxn id="26" idx="1"/>
          </p:cNvCxnSpPr>
          <p:nvPr/>
        </p:nvCxnSpPr>
        <p:spPr>
          <a:xfrm>
            <a:off x="5328070" y="3665307"/>
            <a:ext cx="2499971" cy="129105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0666FBF-85FE-C449-B3D7-45A360761D1E}"/>
              </a:ext>
            </a:extLst>
          </p:cNvPr>
          <p:cNvCxnSpPr>
            <a:cxnSpLocks/>
          </p:cNvCxnSpPr>
          <p:nvPr/>
        </p:nvCxnSpPr>
        <p:spPr>
          <a:xfrm>
            <a:off x="7611299" y="4392272"/>
            <a:ext cx="216742" cy="4464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6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3E0E-A3E7-AE4B-B788-42A953470305}"/>
              </a:ext>
            </a:extLst>
          </p:cNvPr>
          <p:cNvSpPr>
            <a:spLocks noGrp="1"/>
          </p:cNvSpPr>
          <p:nvPr>
            <p:ph type="title"/>
          </p:nvPr>
        </p:nvSpPr>
        <p:spPr>
          <a:xfrm>
            <a:off x="406400" y="479387"/>
            <a:ext cx="11785600" cy="1325880"/>
          </a:xfrm>
        </p:spPr>
        <p:txBody>
          <a:bodyPr/>
          <a:lstStyle/>
          <a:p>
            <a:r>
              <a:rPr lang="en-US" dirty="0"/>
              <a:t>Facial recognition with </a:t>
            </a:r>
            <a:r>
              <a:rPr lang="en-US" dirty="0">
                <a:solidFill>
                  <a:srgbClr val="C00000"/>
                </a:solidFill>
              </a:rPr>
              <a:t>nearest neighbor search.</a:t>
            </a:r>
          </a:p>
        </p:txBody>
      </p:sp>
      <p:sp>
        <p:nvSpPr>
          <p:cNvPr id="4" name="Slide Number Placeholder 3">
            <a:extLst>
              <a:ext uri="{FF2B5EF4-FFF2-40B4-BE49-F238E27FC236}">
                <a16:creationId xmlns:a16="http://schemas.microsoft.com/office/drawing/2014/main" id="{8552975C-541E-D24C-B066-1FDF98EDD8FE}"/>
              </a:ext>
            </a:extLst>
          </p:cNvPr>
          <p:cNvSpPr>
            <a:spLocks noGrp="1"/>
          </p:cNvSpPr>
          <p:nvPr>
            <p:ph type="sldNum" sz="quarter" idx="11"/>
          </p:nvPr>
        </p:nvSpPr>
        <p:spPr/>
        <p:txBody>
          <a:bodyPr/>
          <a:lstStyle/>
          <a:p>
            <a:pPr algn="r"/>
            <a:fld id="{D0000B66-E438-CF4E-9EAE-E38381514D64}" type="slidenum">
              <a:rPr lang="en-US" altLang="en-US" smtClean="0"/>
              <a:pPr algn="r"/>
              <a:t>14</a:t>
            </a:fld>
            <a:endParaRPr lang="en-US" altLang="en-US"/>
          </a:p>
        </p:txBody>
      </p:sp>
      <p:pic>
        <p:nvPicPr>
          <p:cNvPr id="9" name="Picture 6" descr="What Oprah Knows for Sure About Mental Illness">
            <a:extLst>
              <a:ext uri="{FF2B5EF4-FFF2-40B4-BE49-F238E27FC236}">
                <a16:creationId xmlns:a16="http://schemas.microsoft.com/office/drawing/2014/main" id="{28093424-1615-8B49-A34F-B02A4375DFB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97"/>
          <a:stretch/>
        </p:blipFill>
        <p:spPr bwMode="auto">
          <a:xfrm>
            <a:off x="768743" y="1363893"/>
            <a:ext cx="158025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Oprah Winfrey Ponytail - Oprah Winfrey Looks - StyleBistro">
            <a:extLst>
              <a:ext uri="{FF2B5EF4-FFF2-40B4-BE49-F238E27FC236}">
                <a16:creationId xmlns:a16="http://schemas.microsoft.com/office/drawing/2014/main" id="{309E60E1-9A8F-D047-8B33-CE3BECD5B10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8742" y="3919776"/>
            <a:ext cx="1580251" cy="18288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5EE3CBF9-5A66-C942-B8E8-B8156C222E8B}"/>
              </a:ext>
            </a:extLst>
          </p:cNvPr>
          <p:cNvSpPr/>
          <p:nvPr/>
        </p:nvSpPr>
        <p:spPr>
          <a:xfrm>
            <a:off x="4130415" y="2784000"/>
            <a:ext cx="4233334" cy="227155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a:extLst>
              <a:ext uri="{FF2B5EF4-FFF2-40B4-BE49-F238E27FC236}">
                <a16:creationId xmlns:a16="http://schemas.microsoft.com/office/drawing/2014/main" id="{2F21AB0D-DDE0-2049-9B68-76B098946B55}"/>
              </a:ext>
            </a:extLst>
          </p:cNvPr>
          <p:cNvSpPr/>
          <p:nvPr/>
        </p:nvSpPr>
        <p:spPr>
          <a:xfrm>
            <a:off x="4962310" y="3181609"/>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a:extLst>
              <a:ext uri="{FF2B5EF4-FFF2-40B4-BE49-F238E27FC236}">
                <a16:creationId xmlns:a16="http://schemas.microsoft.com/office/drawing/2014/main" id="{488083DE-DD3D-E54B-8372-1AB284A98401}"/>
              </a:ext>
            </a:extLst>
          </p:cNvPr>
          <p:cNvSpPr/>
          <p:nvPr/>
        </p:nvSpPr>
        <p:spPr>
          <a:xfrm>
            <a:off x="4594709" y="3489551"/>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8">
            <a:extLst>
              <a:ext uri="{FF2B5EF4-FFF2-40B4-BE49-F238E27FC236}">
                <a16:creationId xmlns:a16="http://schemas.microsoft.com/office/drawing/2014/main" id="{FCA8300B-ACAE-D645-BA78-DFA214FDE0B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1982" y="4262174"/>
            <a:ext cx="1228342" cy="124652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1A3D930C-EDCE-A44B-912A-96EC886A3F5F}"/>
              </a:ext>
            </a:extLst>
          </p:cNvPr>
          <p:cNvCxnSpPr>
            <a:cxnSpLocks/>
          </p:cNvCxnSpPr>
          <p:nvPr/>
        </p:nvCxnSpPr>
        <p:spPr>
          <a:xfrm>
            <a:off x="2348994" y="4869093"/>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B6CF1ABA-51F9-7044-9ECF-5E40DF9553BD}"/>
              </a:ext>
            </a:extLst>
          </p:cNvPr>
          <p:cNvCxnSpPr>
            <a:cxnSpLocks/>
            <a:stCxn id="18" idx="3"/>
          </p:cNvCxnSpPr>
          <p:nvPr/>
        </p:nvCxnSpPr>
        <p:spPr>
          <a:xfrm flipV="1">
            <a:off x="4110324" y="3855311"/>
            <a:ext cx="653258" cy="1030123"/>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Explosion 2 23">
            <a:extLst>
              <a:ext uri="{FF2B5EF4-FFF2-40B4-BE49-F238E27FC236}">
                <a16:creationId xmlns:a16="http://schemas.microsoft.com/office/drawing/2014/main" id="{0B7518AE-C2A3-4348-B6F7-722B295AB854}"/>
              </a:ext>
            </a:extLst>
          </p:cNvPr>
          <p:cNvSpPr/>
          <p:nvPr/>
        </p:nvSpPr>
        <p:spPr>
          <a:xfrm>
            <a:off x="5105292" y="1636713"/>
            <a:ext cx="2796196" cy="1387426"/>
          </a:xfrm>
          <a:prstGeom prst="irregularSeal2">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rPr>
              <a:t>It’s a match!</a:t>
            </a:r>
          </a:p>
        </p:txBody>
      </p:sp>
      <p:pic>
        <p:nvPicPr>
          <p:cNvPr id="25" name="Picture 20" descr="Database Icon – Free Download, PNG and Vector">
            <a:extLst>
              <a:ext uri="{FF2B5EF4-FFF2-40B4-BE49-F238E27FC236}">
                <a16:creationId xmlns:a16="http://schemas.microsoft.com/office/drawing/2014/main" id="{189A7FBC-1A3A-1245-80F3-315A3FC2A04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96377" y="1385367"/>
            <a:ext cx="1128184" cy="1128184"/>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urved Connector 20">
            <a:extLst>
              <a:ext uri="{FF2B5EF4-FFF2-40B4-BE49-F238E27FC236}">
                <a16:creationId xmlns:a16="http://schemas.microsoft.com/office/drawing/2014/main" id="{A74ECEBF-6626-284A-938B-A125B7A3722B}"/>
              </a:ext>
            </a:extLst>
          </p:cNvPr>
          <p:cNvCxnSpPr>
            <a:cxnSpLocks/>
            <a:stCxn id="15" idx="0"/>
            <a:endCxn id="9" idx="3"/>
          </p:cNvCxnSpPr>
          <p:nvPr/>
        </p:nvCxnSpPr>
        <p:spPr>
          <a:xfrm rot="16200000" flipV="1">
            <a:off x="3295434" y="1331853"/>
            <a:ext cx="903316" cy="2796196"/>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ular Callout 25">
            <a:extLst>
              <a:ext uri="{FF2B5EF4-FFF2-40B4-BE49-F238E27FC236}">
                <a16:creationId xmlns:a16="http://schemas.microsoft.com/office/drawing/2014/main" id="{4988B30B-299E-0242-8993-28FAF2963B9B}"/>
              </a:ext>
            </a:extLst>
          </p:cNvPr>
          <p:cNvSpPr/>
          <p:nvPr/>
        </p:nvSpPr>
        <p:spPr>
          <a:xfrm>
            <a:off x="2881982" y="5818411"/>
            <a:ext cx="3663763" cy="735691"/>
          </a:xfrm>
          <a:prstGeom prst="wedgeRectCallout">
            <a:avLst>
              <a:gd name="adj1" fmla="val -62152"/>
              <a:gd name="adj2" fmla="val -5806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New image to match</a:t>
            </a:r>
          </a:p>
        </p:txBody>
      </p:sp>
      <p:sp>
        <p:nvSpPr>
          <p:cNvPr id="17" name="5-Point Star 16">
            <a:extLst>
              <a:ext uri="{FF2B5EF4-FFF2-40B4-BE49-F238E27FC236}">
                <a16:creationId xmlns:a16="http://schemas.microsoft.com/office/drawing/2014/main" id="{C8A15C75-C2E6-C541-A6AE-32782D51DADA}"/>
              </a:ext>
            </a:extLst>
          </p:cNvPr>
          <p:cNvSpPr/>
          <p:nvPr/>
        </p:nvSpPr>
        <p:spPr>
          <a:xfrm>
            <a:off x="7428419" y="3855456"/>
            <a:ext cx="365760" cy="365760"/>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07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DAA2-DABB-794B-8405-767573DE735E}"/>
              </a:ext>
            </a:extLst>
          </p:cNvPr>
          <p:cNvSpPr>
            <a:spLocks noGrp="1"/>
          </p:cNvSpPr>
          <p:nvPr>
            <p:ph type="title"/>
          </p:nvPr>
        </p:nvSpPr>
        <p:spPr/>
        <p:txBody>
          <a:bodyPr/>
          <a:lstStyle/>
          <a:p>
            <a:r>
              <a:rPr lang="en-US" dirty="0"/>
              <a:t>An attack: </a:t>
            </a:r>
            <a:r>
              <a:rPr lang="en-US" dirty="0">
                <a:solidFill>
                  <a:srgbClr val="C00000"/>
                </a:solidFill>
              </a:rPr>
              <a:t>adversarial examples.</a:t>
            </a:r>
          </a:p>
        </p:txBody>
      </p:sp>
      <p:sp>
        <p:nvSpPr>
          <p:cNvPr id="4" name="Slide Number Placeholder 3">
            <a:extLst>
              <a:ext uri="{FF2B5EF4-FFF2-40B4-BE49-F238E27FC236}">
                <a16:creationId xmlns:a16="http://schemas.microsoft.com/office/drawing/2014/main" id="{02424CB3-FCA7-A24A-B44B-37070EC3EB8D}"/>
              </a:ext>
            </a:extLst>
          </p:cNvPr>
          <p:cNvSpPr>
            <a:spLocks noGrp="1"/>
          </p:cNvSpPr>
          <p:nvPr>
            <p:ph type="sldNum" sz="quarter" idx="11"/>
          </p:nvPr>
        </p:nvSpPr>
        <p:spPr/>
        <p:txBody>
          <a:bodyPr/>
          <a:lstStyle/>
          <a:p>
            <a:pPr algn="r"/>
            <a:fld id="{D0000B66-E438-CF4E-9EAE-E38381514D64}" type="slidenum">
              <a:rPr lang="en-US" altLang="en-US" smtClean="0"/>
              <a:pPr algn="r"/>
              <a:t>15</a:t>
            </a:fld>
            <a:endParaRPr lang="en-US" altLang="en-US"/>
          </a:p>
        </p:txBody>
      </p:sp>
      <p:pic>
        <p:nvPicPr>
          <p:cNvPr id="5" name="Picture 6" descr="What Oprah Knows for Sure About Mental Illness">
            <a:extLst>
              <a:ext uri="{FF2B5EF4-FFF2-40B4-BE49-F238E27FC236}">
                <a16:creationId xmlns:a16="http://schemas.microsoft.com/office/drawing/2014/main" id="{5F4F38C3-C9CA-D34A-9FC8-4189B8874F7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97"/>
          <a:stretch/>
        </p:blipFill>
        <p:spPr bwMode="auto">
          <a:xfrm>
            <a:off x="1238643" y="2254969"/>
            <a:ext cx="158025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a:extLst>
              <a:ext uri="{FF2B5EF4-FFF2-40B4-BE49-F238E27FC236}">
                <a16:creationId xmlns:a16="http://schemas.microsoft.com/office/drawing/2014/main" id="{883F3690-983E-614B-95E2-54E3EC4A12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1882" y="2562450"/>
            <a:ext cx="1228342" cy="12465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224F6833-6F61-E84D-94CF-DA0D6B278E84}"/>
              </a:ext>
            </a:extLst>
          </p:cNvPr>
          <p:cNvCxnSpPr>
            <a:cxnSpLocks/>
            <a:stCxn id="5" idx="3"/>
          </p:cNvCxnSpPr>
          <p:nvPr/>
        </p:nvCxnSpPr>
        <p:spPr>
          <a:xfrm>
            <a:off x="2818894" y="3169369"/>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7" descr="Psychopath Renderer">
            <a:extLst>
              <a:ext uri="{FF2B5EF4-FFF2-40B4-BE49-F238E27FC236}">
                <a16:creationId xmlns:a16="http://schemas.microsoft.com/office/drawing/2014/main" id="{351CD640-150E-EA4B-8496-254C5DB72432}"/>
              </a:ext>
            </a:extLst>
          </p:cNvPr>
          <p:cNvPicPr>
            <a:picLocks noChangeArrowheads="1"/>
          </p:cNvPicPr>
          <p:nvPr/>
        </p:nvPicPr>
        <p:blipFill>
          <a:blip r:embed="rId5" cstate="screen">
            <a:alphaModFix amt="35000"/>
            <a:extLst>
              <a:ext uri="{28A0092B-C50C-407E-A947-70E740481C1C}">
                <a14:useLocalDpi xmlns:a14="http://schemas.microsoft.com/office/drawing/2010/main"/>
              </a:ext>
            </a:extLst>
          </a:blip>
          <a:srcRect/>
          <a:stretch>
            <a:fillRect/>
          </a:stretch>
        </p:blipFill>
        <p:spPr bwMode="auto">
          <a:xfrm>
            <a:off x="1228595" y="2271310"/>
            <a:ext cx="1600343" cy="18287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What Oprah Knows for Sure About Mental Illness">
            <a:extLst>
              <a:ext uri="{FF2B5EF4-FFF2-40B4-BE49-F238E27FC236}">
                <a16:creationId xmlns:a16="http://schemas.microsoft.com/office/drawing/2014/main" id="{0F5C1B1E-4A59-254E-AD13-9CF781C48C5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97"/>
          <a:stretch/>
        </p:blipFill>
        <p:spPr bwMode="auto">
          <a:xfrm>
            <a:off x="8659592" y="2254969"/>
            <a:ext cx="158025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a:extLst>
              <a:ext uri="{FF2B5EF4-FFF2-40B4-BE49-F238E27FC236}">
                <a16:creationId xmlns:a16="http://schemas.microsoft.com/office/drawing/2014/main" id="{2CF63B46-0E6F-F747-B8DB-FD16742CCC2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0800000">
            <a:off x="6913007" y="2546109"/>
            <a:ext cx="1228342" cy="1246520"/>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0BF3128-2799-6842-A8EF-D458D1DB0E0F}"/>
              </a:ext>
            </a:extLst>
          </p:cNvPr>
          <p:cNvCxnSpPr>
            <a:cxnSpLocks/>
          </p:cNvCxnSpPr>
          <p:nvPr/>
        </p:nvCxnSpPr>
        <p:spPr>
          <a:xfrm>
            <a:off x="7990594" y="3169369"/>
            <a:ext cx="668998"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AFB3A41-2AE7-044D-BB47-2A76CFD24570}"/>
              </a:ext>
            </a:extLst>
          </p:cNvPr>
          <p:cNvSpPr txBox="1"/>
          <p:nvPr/>
        </p:nvSpPr>
        <p:spPr>
          <a:xfrm>
            <a:off x="5398603" y="2485531"/>
            <a:ext cx="696024" cy="1323439"/>
          </a:xfrm>
          <a:prstGeom prst="rect">
            <a:avLst/>
          </a:prstGeom>
          <a:noFill/>
        </p:spPr>
        <p:txBody>
          <a:bodyPr wrap="none" rtlCol="0">
            <a:spAutoFit/>
          </a:bodyPr>
          <a:lstStyle/>
          <a:p>
            <a:r>
              <a:rPr lang="en-US" sz="8000" dirty="0">
                <a:solidFill>
                  <a:srgbClr val="FF0000"/>
                </a:solidFill>
              </a:rPr>
              <a:t>≠</a:t>
            </a:r>
          </a:p>
        </p:txBody>
      </p:sp>
    </p:spTree>
    <p:extLst>
      <p:ext uri="{BB962C8B-B14F-4D97-AF65-F5344CB8AC3E}">
        <p14:creationId xmlns:p14="http://schemas.microsoft.com/office/powerpoint/2010/main" val="275764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a:extLst>
              <a:ext uri="{FF2B5EF4-FFF2-40B4-BE49-F238E27FC236}">
                <a16:creationId xmlns:a16="http://schemas.microsoft.com/office/drawing/2014/main" id="{D03ACAE2-BD50-D64B-B159-36716E6528AC}"/>
              </a:ext>
            </a:extLst>
          </p:cNvPr>
          <p:cNvCxnSpPr>
            <a:cxnSpLocks/>
            <a:stCxn id="2064" idx="3"/>
            <a:endCxn id="35" idx="1"/>
          </p:cNvCxnSpPr>
          <p:nvPr/>
        </p:nvCxnSpPr>
        <p:spPr>
          <a:xfrm>
            <a:off x="1047852" y="4107074"/>
            <a:ext cx="1863562" cy="28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84BB3C6-7366-F142-AB4D-5B11A4C581C4}"/>
              </a:ext>
            </a:extLst>
          </p:cNvPr>
          <p:cNvCxnSpPr>
            <a:cxnSpLocks/>
            <a:stCxn id="2063" idx="3"/>
            <a:endCxn id="36" idx="1"/>
          </p:cNvCxnSpPr>
          <p:nvPr/>
        </p:nvCxnSpPr>
        <p:spPr>
          <a:xfrm>
            <a:off x="1050861" y="4772819"/>
            <a:ext cx="1856708" cy="98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A66D5A7-8D22-0248-96EE-2BF255A88DCA}"/>
              </a:ext>
            </a:extLst>
          </p:cNvPr>
          <p:cNvCxnSpPr>
            <a:cxnSpLocks/>
            <a:stCxn id="2054" idx="3"/>
            <a:endCxn id="2058" idx="1"/>
          </p:cNvCxnSpPr>
          <p:nvPr/>
        </p:nvCxnSpPr>
        <p:spPr>
          <a:xfrm flipV="1">
            <a:off x="1050933" y="3423706"/>
            <a:ext cx="1860481" cy="3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8714C69-DD27-5F40-843A-F5B5EF1D55F2}"/>
              </a:ext>
            </a:extLst>
          </p:cNvPr>
          <p:cNvSpPr>
            <a:spLocks noGrp="1"/>
          </p:cNvSpPr>
          <p:nvPr>
            <p:ph type="title"/>
          </p:nvPr>
        </p:nvSpPr>
        <p:spPr/>
        <p:txBody>
          <a:bodyPr/>
          <a:lstStyle/>
          <a:p>
            <a:r>
              <a:rPr lang="en-US" dirty="0">
                <a:solidFill>
                  <a:srgbClr val="7030A0"/>
                </a:solidFill>
              </a:rPr>
              <a:t>Data poisoning </a:t>
            </a:r>
            <a:r>
              <a:rPr lang="en-US" dirty="0"/>
              <a:t>with</a:t>
            </a:r>
            <a:r>
              <a:rPr lang="en-US" b="1" i="1" dirty="0">
                <a:solidFill>
                  <a:srgbClr val="7030A0"/>
                </a:solidFill>
              </a:rPr>
              <a:t> </a:t>
            </a:r>
            <a:r>
              <a:rPr lang="en-US" dirty="0">
                <a:solidFill>
                  <a:srgbClr val="C00000"/>
                </a:solidFill>
              </a:rPr>
              <a:t>adversarial examples</a:t>
            </a:r>
            <a:r>
              <a:rPr lang="en-US" dirty="0">
                <a:solidFill>
                  <a:srgbClr val="7030A0"/>
                </a:solidFill>
              </a:rPr>
              <a:t>.</a:t>
            </a:r>
          </a:p>
        </p:txBody>
      </p:sp>
      <p:sp>
        <p:nvSpPr>
          <p:cNvPr id="4" name="Slide Number Placeholder 3">
            <a:extLst>
              <a:ext uri="{FF2B5EF4-FFF2-40B4-BE49-F238E27FC236}">
                <a16:creationId xmlns:a16="http://schemas.microsoft.com/office/drawing/2014/main" id="{CE2B1E70-5679-AA47-8F51-9EC23838BC44}"/>
              </a:ext>
            </a:extLst>
          </p:cNvPr>
          <p:cNvSpPr>
            <a:spLocks noGrp="1"/>
          </p:cNvSpPr>
          <p:nvPr>
            <p:ph type="sldNum" sz="quarter" idx="11"/>
          </p:nvPr>
        </p:nvSpPr>
        <p:spPr/>
        <p:txBody>
          <a:bodyPr/>
          <a:lstStyle/>
          <a:p>
            <a:pPr algn="r"/>
            <a:fld id="{D0000B66-E438-CF4E-9EAE-E38381514D64}" type="slidenum">
              <a:rPr lang="en-US" altLang="en-US" smtClean="0"/>
              <a:pPr algn="r"/>
              <a:t>16</a:t>
            </a:fld>
            <a:endParaRPr lang="en-US" altLang="en-US"/>
          </a:p>
        </p:txBody>
      </p:sp>
      <p:pic>
        <p:nvPicPr>
          <p:cNvPr id="2054" name="Picture 6" descr="What Oprah Knows for Sure About Mental Illness">
            <a:extLst>
              <a:ext uri="{FF2B5EF4-FFF2-40B4-BE49-F238E27FC236}">
                <a16:creationId xmlns:a16="http://schemas.microsoft.com/office/drawing/2014/main" id="{ED5E4A03-615A-EE49-96E1-B7B29320668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97"/>
          <a:stretch/>
        </p:blipFill>
        <p:spPr bwMode="auto">
          <a:xfrm>
            <a:off x="497845" y="3104020"/>
            <a:ext cx="553088"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iquidate Your Likes: Turning Social Media Into Revenue – Channel Futures">
            <a:extLst>
              <a:ext uri="{FF2B5EF4-FFF2-40B4-BE49-F238E27FC236}">
                <a16:creationId xmlns:a16="http://schemas.microsoft.com/office/drawing/2014/main" id="{8F847213-E671-7942-95C8-A2A5787550A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11414" y="3178609"/>
            <a:ext cx="527901" cy="490194"/>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Flikflix | Oprah Winfrey">
            <a:extLst>
              <a:ext uri="{FF2B5EF4-FFF2-40B4-BE49-F238E27FC236}">
                <a16:creationId xmlns:a16="http://schemas.microsoft.com/office/drawing/2014/main" id="{ABCCBBE1-5A59-4D43-8B1D-07B6FA8B45A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92811" y="4452779"/>
            <a:ext cx="558050"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Oprah Winfrey Ponytail - Oprah Winfrey Looks - StyleBistro">
            <a:extLst>
              <a:ext uri="{FF2B5EF4-FFF2-40B4-BE49-F238E27FC236}">
                <a16:creationId xmlns:a16="http://schemas.microsoft.com/office/drawing/2014/main" id="{2365A742-7D49-8749-8018-5063ABC2750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94764" y="3787034"/>
            <a:ext cx="553088"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012B2858-7861-3C49-A878-C9025598D13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98421" y="3534634"/>
            <a:ext cx="1128184" cy="11448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Flikflix | Oprah Winfrey">
            <a:extLst>
              <a:ext uri="{FF2B5EF4-FFF2-40B4-BE49-F238E27FC236}">
                <a16:creationId xmlns:a16="http://schemas.microsoft.com/office/drawing/2014/main" id="{96AF9B2D-8CCD-6C40-B852-E4C1629B278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690203" y="4452779"/>
            <a:ext cx="558050" cy="6400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Oprah Winfrey Ponytail - Oprah Winfrey Looks - StyleBistro">
            <a:extLst>
              <a:ext uri="{FF2B5EF4-FFF2-40B4-BE49-F238E27FC236}">
                <a16:creationId xmlns:a16="http://schemas.microsoft.com/office/drawing/2014/main" id="{F75D5814-2A30-9644-9796-4AB52B88634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692156" y="3787034"/>
            <a:ext cx="553088" cy="6400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Psychopath Renderer">
            <a:extLst>
              <a:ext uri="{FF2B5EF4-FFF2-40B4-BE49-F238E27FC236}">
                <a16:creationId xmlns:a16="http://schemas.microsoft.com/office/drawing/2014/main" id="{1AC8E419-F767-BF44-87C9-22264FC0E5BE}"/>
              </a:ext>
            </a:extLst>
          </p:cNvPr>
          <p:cNvPicPr>
            <a:picLocks noChangeArrowheads="1"/>
          </p:cNvPicPr>
          <p:nvPr/>
        </p:nvPicPr>
        <p:blipFill>
          <a:blip r:embed="rId8" cstate="screen">
            <a:alphaModFix amt="50000"/>
            <a:extLst>
              <a:ext uri="{28A0092B-C50C-407E-A947-70E740481C1C}">
                <a14:useLocalDpi xmlns:a14="http://schemas.microsoft.com/office/drawing/2010/main"/>
              </a:ext>
            </a:extLst>
          </a:blip>
          <a:srcRect/>
          <a:stretch>
            <a:fillRect/>
          </a:stretch>
        </p:blipFill>
        <p:spPr bwMode="auto">
          <a:xfrm>
            <a:off x="1685137" y="3782025"/>
            <a:ext cx="557784" cy="6400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Psychopath Renderer">
            <a:extLst>
              <a:ext uri="{FF2B5EF4-FFF2-40B4-BE49-F238E27FC236}">
                <a16:creationId xmlns:a16="http://schemas.microsoft.com/office/drawing/2014/main" id="{2DF27B04-A2A4-3E4C-AD53-C7D7A2FB7F3A}"/>
              </a:ext>
            </a:extLst>
          </p:cNvPr>
          <p:cNvPicPr>
            <a:picLocks noChangeArrowheads="1"/>
          </p:cNvPicPr>
          <p:nvPr/>
        </p:nvPicPr>
        <p:blipFill>
          <a:blip r:embed="rId8" cstate="screen">
            <a:alphaModFix amt="50000"/>
            <a:extLst>
              <a:ext uri="{28A0092B-C50C-407E-A947-70E740481C1C}">
                <a14:useLocalDpi xmlns:a14="http://schemas.microsoft.com/office/drawing/2010/main"/>
              </a:ext>
            </a:extLst>
          </a:blip>
          <a:srcRect/>
          <a:stretch>
            <a:fillRect/>
          </a:stretch>
        </p:blipFill>
        <p:spPr bwMode="auto">
          <a:xfrm>
            <a:off x="1687155" y="4462582"/>
            <a:ext cx="557784" cy="6400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Liquidate Your Likes: Turning Social Media Into Revenue – Channel Futures">
            <a:extLst>
              <a:ext uri="{FF2B5EF4-FFF2-40B4-BE49-F238E27FC236}">
                <a16:creationId xmlns:a16="http://schemas.microsoft.com/office/drawing/2014/main" id="{2AAA613C-B7B1-BC4F-AC4C-82782AAB31F4}"/>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911414" y="3850290"/>
            <a:ext cx="527901" cy="51928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Liquidate Your Likes: Turning Social Media Into Revenue – Channel Futures">
            <a:extLst>
              <a:ext uri="{FF2B5EF4-FFF2-40B4-BE49-F238E27FC236}">
                <a16:creationId xmlns:a16="http://schemas.microsoft.com/office/drawing/2014/main" id="{181F41E4-68D0-0940-8314-B97378435A8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907569" y="4521710"/>
            <a:ext cx="535590" cy="52182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atabase Icon – Free Download, PNG and Vector">
            <a:extLst>
              <a:ext uri="{FF2B5EF4-FFF2-40B4-BE49-F238E27FC236}">
                <a16:creationId xmlns:a16="http://schemas.microsoft.com/office/drawing/2014/main" id="{638CC011-1F46-814F-B8AE-6E41F0F7C2C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651362" y="3475025"/>
            <a:ext cx="1128184" cy="112818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77435B9-E31B-E443-8794-DC50F886420D}"/>
              </a:ext>
            </a:extLst>
          </p:cNvPr>
          <p:cNvSpPr txBox="1"/>
          <p:nvPr/>
        </p:nvSpPr>
        <p:spPr>
          <a:xfrm>
            <a:off x="85385" y="2127109"/>
            <a:ext cx="3489088" cy="954107"/>
          </a:xfrm>
          <a:prstGeom prst="rect">
            <a:avLst/>
          </a:prstGeom>
          <a:noFill/>
        </p:spPr>
        <p:txBody>
          <a:bodyPr wrap="square" rtlCol="0">
            <a:spAutoFit/>
          </a:bodyPr>
          <a:lstStyle/>
          <a:p>
            <a:pPr algn="ctr"/>
            <a:r>
              <a:rPr lang="en-US" sz="2800" dirty="0"/>
              <a:t>Users perturb pictures they post online</a:t>
            </a:r>
          </a:p>
        </p:txBody>
      </p:sp>
      <p:sp>
        <p:nvSpPr>
          <p:cNvPr id="50" name="TextBox 49">
            <a:extLst>
              <a:ext uri="{FF2B5EF4-FFF2-40B4-BE49-F238E27FC236}">
                <a16:creationId xmlns:a16="http://schemas.microsoft.com/office/drawing/2014/main" id="{AB1BDB9A-9E2C-F945-9AE6-15B45B04BE2E}"/>
              </a:ext>
            </a:extLst>
          </p:cNvPr>
          <p:cNvSpPr txBox="1"/>
          <p:nvPr/>
        </p:nvSpPr>
        <p:spPr>
          <a:xfrm>
            <a:off x="3997535" y="2127109"/>
            <a:ext cx="3819236" cy="954107"/>
          </a:xfrm>
          <a:prstGeom prst="rect">
            <a:avLst/>
          </a:prstGeom>
          <a:noFill/>
        </p:spPr>
        <p:txBody>
          <a:bodyPr wrap="square" rtlCol="0">
            <a:spAutoFit/>
          </a:bodyPr>
          <a:lstStyle/>
          <a:p>
            <a:pPr algn="ctr"/>
            <a:r>
              <a:rPr lang="en-US" sz="2800" dirty="0"/>
              <a:t>Online pictures are scraped to build a model</a:t>
            </a:r>
          </a:p>
        </p:txBody>
      </p:sp>
      <p:cxnSp>
        <p:nvCxnSpPr>
          <p:cNvPr id="51" name="Straight Arrow Connector 50">
            <a:extLst>
              <a:ext uri="{FF2B5EF4-FFF2-40B4-BE49-F238E27FC236}">
                <a16:creationId xmlns:a16="http://schemas.microsoft.com/office/drawing/2014/main" id="{C740CC19-BE18-BB4F-B06C-CD8BCAB43940}"/>
              </a:ext>
            </a:extLst>
          </p:cNvPr>
          <p:cNvCxnSpPr>
            <a:cxnSpLocks/>
          </p:cNvCxnSpPr>
          <p:nvPr/>
        </p:nvCxnSpPr>
        <p:spPr>
          <a:xfrm>
            <a:off x="6779546" y="4081589"/>
            <a:ext cx="34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4A50DE-3BC8-EA41-9616-6CC414220EF6}"/>
              </a:ext>
            </a:extLst>
          </p:cNvPr>
          <p:cNvCxnSpPr>
            <a:cxnSpLocks/>
            <a:stCxn id="97" idx="3"/>
            <a:endCxn id="2068" idx="1"/>
          </p:cNvCxnSpPr>
          <p:nvPr/>
        </p:nvCxnSpPr>
        <p:spPr>
          <a:xfrm>
            <a:off x="4757288" y="3423706"/>
            <a:ext cx="894074" cy="6154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0A52CD6-1B06-CD4D-B242-BEECDBF80C60}"/>
              </a:ext>
            </a:extLst>
          </p:cNvPr>
          <p:cNvCxnSpPr>
            <a:cxnSpLocks/>
            <a:stCxn id="98" idx="3"/>
          </p:cNvCxnSpPr>
          <p:nvPr/>
        </p:nvCxnSpPr>
        <p:spPr>
          <a:xfrm>
            <a:off x="4757288" y="4109935"/>
            <a:ext cx="88185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0DE24D0-CEB8-8044-BA42-BAB0C93A17D2}"/>
              </a:ext>
            </a:extLst>
          </p:cNvPr>
          <p:cNvCxnSpPr>
            <a:cxnSpLocks/>
            <a:stCxn id="99" idx="3"/>
          </p:cNvCxnSpPr>
          <p:nvPr/>
        </p:nvCxnSpPr>
        <p:spPr>
          <a:xfrm flipV="1">
            <a:off x="4761132" y="4216882"/>
            <a:ext cx="880026" cy="565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70" name="Picture 22" descr="Oprah Winfrey Campaigns for Stacey Abrams in Georgia - Variety">
            <a:extLst>
              <a:ext uri="{FF2B5EF4-FFF2-40B4-BE49-F238E27FC236}">
                <a16:creationId xmlns:a16="http://schemas.microsoft.com/office/drawing/2014/main" id="{5DC28237-A9EC-1A4C-A7F2-BD11733524C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8780691" y="3693473"/>
            <a:ext cx="936298" cy="77724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a:extLst>
              <a:ext uri="{FF2B5EF4-FFF2-40B4-BE49-F238E27FC236}">
                <a16:creationId xmlns:a16="http://schemas.microsoft.com/office/drawing/2014/main" id="{C094E562-22AF-EF4C-9830-FFD3E6C5F3A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912662" y="3534634"/>
            <a:ext cx="1128184" cy="1144880"/>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Arrow Connector 75">
            <a:extLst>
              <a:ext uri="{FF2B5EF4-FFF2-40B4-BE49-F238E27FC236}">
                <a16:creationId xmlns:a16="http://schemas.microsoft.com/office/drawing/2014/main" id="{BB77798C-452C-7C4C-88D9-204E66CB4A9B}"/>
              </a:ext>
            </a:extLst>
          </p:cNvPr>
          <p:cNvCxnSpPr>
            <a:cxnSpLocks/>
          </p:cNvCxnSpPr>
          <p:nvPr/>
        </p:nvCxnSpPr>
        <p:spPr>
          <a:xfrm flipV="1">
            <a:off x="9787762" y="4095994"/>
            <a:ext cx="249801" cy="14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3536825-96D6-8749-BB85-939444237CD5}"/>
              </a:ext>
            </a:extLst>
          </p:cNvPr>
          <p:cNvCxnSpPr>
            <a:cxnSpLocks/>
          </p:cNvCxnSpPr>
          <p:nvPr/>
        </p:nvCxnSpPr>
        <p:spPr>
          <a:xfrm flipV="1">
            <a:off x="11034711" y="4105656"/>
            <a:ext cx="249801" cy="14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A2C53DFE-A998-C64C-A0E8-C206AF58E4D0}"/>
              </a:ext>
            </a:extLst>
          </p:cNvPr>
          <p:cNvSpPr txBox="1"/>
          <p:nvPr/>
        </p:nvSpPr>
        <p:spPr>
          <a:xfrm>
            <a:off x="8126605" y="2127109"/>
            <a:ext cx="4065395" cy="954107"/>
          </a:xfrm>
          <a:prstGeom prst="rect">
            <a:avLst/>
          </a:prstGeom>
          <a:noFill/>
        </p:spPr>
        <p:txBody>
          <a:bodyPr wrap="square" rtlCol="0">
            <a:spAutoFit/>
          </a:bodyPr>
          <a:lstStyle/>
          <a:p>
            <a:pPr algn="ctr"/>
            <a:r>
              <a:rPr lang="en-US" sz="2800" dirty="0"/>
              <a:t>Unperturbed test pictures aren’t recognized</a:t>
            </a:r>
          </a:p>
        </p:txBody>
      </p:sp>
      <p:sp>
        <p:nvSpPr>
          <p:cNvPr id="63" name="TextBox 62">
            <a:extLst>
              <a:ext uri="{FF2B5EF4-FFF2-40B4-BE49-F238E27FC236}">
                <a16:creationId xmlns:a16="http://schemas.microsoft.com/office/drawing/2014/main" id="{52FB9DFA-3127-3248-9965-22D06DB36C19}"/>
              </a:ext>
            </a:extLst>
          </p:cNvPr>
          <p:cNvSpPr txBox="1"/>
          <p:nvPr/>
        </p:nvSpPr>
        <p:spPr>
          <a:xfrm>
            <a:off x="11284512" y="3844046"/>
            <a:ext cx="881818" cy="523220"/>
          </a:xfrm>
          <a:prstGeom prst="rect">
            <a:avLst/>
          </a:prstGeom>
          <a:noFill/>
        </p:spPr>
        <p:txBody>
          <a:bodyPr wrap="square" rtlCol="0">
            <a:spAutoFit/>
          </a:bodyPr>
          <a:lstStyle/>
          <a:p>
            <a:r>
              <a:rPr lang="en-US" sz="2800" dirty="0">
                <a:solidFill>
                  <a:srgbClr val="FF0000"/>
                </a:solidFill>
              </a:rPr>
              <a:t>???</a:t>
            </a:r>
            <a:endParaRPr lang="en-US" dirty="0">
              <a:solidFill>
                <a:srgbClr val="FF0000"/>
              </a:solidFill>
            </a:endParaRPr>
          </a:p>
        </p:txBody>
      </p:sp>
      <p:pic>
        <p:nvPicPr>
          <p:cNvPr id="94" name="Picture 6" descr="What Oprah Knows for Sure About Mental Illness">
            <a:extLst>
              <a:ext uri="{FF2B5EF4-FFF2-40B4-BE49-F238E27FC236}">
                <a16:creationId xmlns:a16="http://schemas.microsoft.com/office/drawing/2014/main" id="{2D1FA8FA-95A0-8C4F-A023-A627A47A57B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97"/>
          <a:stretch/>
        </p:blipFill>
        <p:spPr bwMode="auto">
          <a:xfrm>
            <a:off x="1685137" y="3104020"/>
            <a:ext cx="553088"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sychopath Renderer">
            <a:extLst>
              <a:ext uri="{FF2B5EF4-FFF2-40B4-BE49-F238E27FC236}">
                <a16:creationId xmlns:a16="http://schemas.microsoft.com/office/drawing/2014/main" id="{78B499A0-8E8A-1E4C-8847-BF5ACEE9C2D6}"/>
              </a:ext>
            </a:extLst>
          </p:cNvPr>
          <p:cNvPicPr>
            <a:picLocks noChangeArrowheads="1"/>
          </p:cNvPicPr>
          <p:nvPr/>
        </p:nvPicPr>
        <p:blipFill>
          <a:blip r:embed="rId8" cstate="screen">
            <a:alphaModFix amt="50000"/>
            <a:extLst>
              <a:ext uri="{28A0092B-C50C-407E-A947-70E740481C1C}">
                <a14:useLocalDpi xmlns:a14="http://schemas.microsoft.com/office/drawing/2010/main"/>
              </a:ext>
            </a:extLst>
          </a:blip>
          <a:srcRect/>
          <a:stretch>
            <a:fillRect/>
          </a:stretch>
        </p:blipFill>
        <p:spPr bwMode="auto">
          <a:xfrm>
            <a:off x="1685137" y="3106881"/>
            <a:ext cx="557784" cy="64008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Liquidate Your Likes: Turning Social Media Into Revenue – Channel Futures">
            <a:extLst>
              <a:ext uri="{FF2B5EF4-FFF2-40B4-BE49-F238E27FC236}">
                <a16:creationId xmlns:a16="http://schemas.microsoft.com/office/drawing/2014/main" id="{B1D0CDBA-B276-9240-8B18-F1BC39EA002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29387" y="3178609"/>
            <a:ext cx="527901" cy="490194"/>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0" descr="Liquidate Your Likes: Turning Social Media Into Revenue – Channel Futures">
            <a:extLst>
              <a:ext uri="{FF2B5EF4-FFF2-40B4-BE49-F238E27FC236}">
                <a16:creationId xmlns:a16="http://schemas.microsoft.com/office/drawing/2014/main" id="{F01BFE01-CB95-EA47-A7B4-29B44E291E0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229387" y="3850290"/>
            <a:ext cx="527901" cy="51928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0" descr="Liquidate Your Likes: Turning Social Media Into Revenue – Channel Futures">
            <a:extLst>
              <a:ext uri="{FF2B5EF4-FFF2-40B4-BE49-F238E27FC236}">
                <a16:creationId xmlns:a16="http://schemas.microsoft.com/office/drawing/2014/main" id="{4E721A63-8D49-ED46-B467-5DF6E440B9D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225542" y="4521710"/>
            <a:ext cx="535590" cy="52182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6" descr="What Oprah Knows for Sure About Mental Illness">
            <a:extLst>
              <a:ext uri="{FF2B5EF4-FFF2-40B4-BE49-F238E27FC236}">
                <a16:creationId xmlns:a16="http://schemas.microsoft.com/office/drawing/2014/main" id="{135D68E0-CB6B-E248-B794-F3E9753E133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97"/>
          <a:stretch/>
        </p:blipFill>
        <p:spPr bwMode="auto">
          <a:xfrm>
            <a:off x="5897856" y="4218293"/>
            <a:ext cx="55308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7" descr="Psychopath Renderer">
            <a:extLst>
              <a:ext uri="{FF2B5EF4-FFF2-40B4-BE49-F238E27FC236}">
                <a16:creationId xmlns:a16="http://schemas.microsoft.com/office/drawing/2014/main" id="{BA0615AA-8F32-2D43-BF1F-F33527F47970}"/>
              </a:ext>
            </a:extLst>
          </p:cNvPr>
          <p:cNvPicPr>
            <a:picLocks noChangeArrowheads="1"/>
          </p:cNvPicPr>
          <p:nvPr/>
        </p:nvPicPr>
        <p:blipFill>
          <a:blip r:embed="rId8" cstate="screen">
            <a:alphaModFix amt="50000"/>
            <a:extLst>
              <a:ext uri="{28A0092B-C50C-407E-A947-70E740481C1C}">
                <a14:useLocalDpi xmlns:a14="http://schemas.microsoft.com/office/drawing/2010/main"/>
              </a:ext>
            </a:extLst>
          </a:blip>
          <a:srcRect/>
          <a:stretch>
            <a:fillRect/>
          </a:stretch>
        </p:blipFill>
        <p:spPr bwMode="auto">
          <a:xfrm>
            <a:off x="5897856" y="4221154"/>
            <a:ext cx="557784"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6" descr="Oprah Winfrey Ponytail - Oprah Winfrey Looks - StyleBistro">
            <a:extLst>
              <a:ext uri="{FF2B5EF4-FFF2-40B4-BE49-F238E27FC236}">
                <a16:creationId xmlns:a16="http://schemas.microsoft.com/office/drawing/2014/main" id="{3EC86D5B-A39B-4042-B5BA-1649980DCBA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999014" y="4296383"/>
            <a:ext cx="55308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7" descr="Psychopath Renderer">
            <a:extLst>
              <a:ext uri="{FF2B5EF4-FFF2-40B4-BE49-F238E27FC236}">
                <a16:creationId xmlns:a16="http://schemas.microsoft.com/office/drawing/2014/main" id="{065CBA05-CC65-F44B-914C-3C119978845E}"/>
              </a:ext>
            </a:extLst>
          </p:cNvPr>
          <p:cNvPicPr>
            <a:picLocks noChangeArrowheads="1"/>
          </p:cNvPicPr>
          <p:nvPr/>
        </p:nvPicPr>
        <p:blipFill>
          <a:blip r:embed="rId8" cstate="screen">
            <a:alphaModFix amt="50000"/>
            <a:extLst>
              <a:ext uri="{28A0092B-C50C-407E-A947-70E740481C1C}">
                <a14:useLocalDpi xmlns:a14="http://schemas.microsoft.com/office/drawing/2010/main"/>
              </a:ext>
            </a:extLst>
          </a:blip>
          <a:srcRect/>
          <a:stretch>
            <a:fillRect/>
          </a:stretch>
        </p:blipFill>
        <p:spPr bwMode="auto">
          <a:xfrm>
            <a:off x="5991995" y="4291374"/>
            <a:ext cx="557784"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5" descr="Flikflix | Oprah Winfrey">
            <a:extLst>
              <a:ext uri="{FF2B5EF4-FFF2-40B4-BE49-F238E27FC236}">
                <a16:creationId xmlns:a16="http://schemas.microsoft.com/office/drawing/2014/main" id="{123DF082-F7DD-E249-9D21-1F192DE04BE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84305" y="4357463"/>
            <a:ext cx="55805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7" descr="Psychopath Renderer">
            <a:extLst>
              <a:ext uri="{FF2B5EF4-FFF2-40B4-BE49-F238E27FC236}">
                <a16:creationId xmlns:a16="http://schemas.microsoft.com/office/drawing/2014/main" id="{FB83F3EE-A4AD-414B-A0CF-48DF21AB20C3}"/>
              </a:ext>
            </a:extLst>
          </p:cNvPr>
          <p:cNvPicPr>
            <a:picLocks noChangeArrowheads="1"/>
          </p:cNvPicPr>
          <p:nvPr/>
        </p:nvPicPr>
        <p:blipFill>
          <a:blip r:embed="rId8" cstate="screen">
            <a:alphaModFix amt="50000"/>
            <a:extLst>
              <a:ext uri="{28A0092B-C50C-407E-A947-70E740481C1C}">
                <a14:useLocalDpi xmlns:a14="http://schemas.microsoft.com/office/drawing/2010/main"/>
              </a:ext>
            </a:extLst>
          </a:blip>
          <a:srcRect/>
          <a:stretch>
            <a:fillRect/>
          </a:stretch>
        </p:blipFill>
        <p:spPr bwMode="auto">
          <a:xfrm>
            <a:off x="6081257" y="4350333"/>
            <a:ext cx="557784" cy="640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a:extLst>
              <a:ext uri="{FF2B5EF4-FFF2-40B4-BE49-F238E27FC236}">
                <a16:creationId xmlns:a16="http://schemas.microsoft.com/office/drawing/2014/main" id="{BDB1AA0F-1434-254F-8943-84DFD99C1BE7}"/>
              </a:ext>
            </a:extLst>
          </p:cNvPr>
          <p:cNvSpPr/>
          <p:nvPr/>
        </p:nvSpPr>
        <p:spPr>
          <a:xfrm>
            <a:off x="560366" y="5596288"/>
            <a:ext cx="3074963" cy="992721"/>
          </a:xfrm>
          <a:prstGeom prst="wedgeRectCallout">
            <a:avLst>
              <a:gd name="adj1" fmla="val -7238"/>
              <a:gd name="adj2" fmla="val -8583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Users’ friends can still recognize the pictures</a:t>
            </a:r>
          </a:p>
        </p:txBody>
      </p:sp>
      <p:pic>
        <p:nvPicPr>
          <p:cNvPr id="8198" name="Picture 6" descr="Beastie, Freebsd Daemon clip art (116604) Free SVG Download / 4 Vector">
            <a:extLst>
              <a:ext uri="{FF2B5EF4-FFF2-40B4-BE49-F238E27FC236}">
                <a16:creationId xmlns:a16="http://schemas.microsoft.com/office/drawing/2014/main" id="{6D854A41-F5A5-5F4D-9D31-AA4069EAA73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195977" y="2996619"/>
            <a:ext cx="785871" cy="870279"/>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ular Callout 55">
            <a:extLst>
              <a:ext uri="{FF2B5EF4-FFF2-40B4-BE49-F238E27FC236}">
                <a16:creationId xmlns:a16="http://schemas.microsoft.com/office/drawing/2014/main" id="{F5F128B7-5548-CE4F-9391-1146B7DE31F9}"/>
              </a:ext>
            </a:extLst>
          </p:cNvPr>
          <p:cNvSpPr/>
          <p:nvPr/>
        </p:nvSpPr>
        <p:spPr>
          <a:xfrm>
            <a:off x="7562513" y="5102662"/>
            <a:ext cx="3954748" cy="992721"/>
          </a:xfrm>
          <a:prstGeom prst="wedgeRectCallout">
            <a:avLst>
              <a:gd name="adj1" fmla="val -7238"/>
              <a:gd name="adj2" fmla="val -8583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Unperturbed picture taken by the police, or a stalker, etc.</a:t>
            </a:r>
          </a:p>
        </p:txBody>
      </p:sp>
    </p:spTree>
    <p:extLst>
      <p:ext uri="{BB962C8B-B14F-4D97-AF65-F5344CB8AC3E}">
        <p14:creationId xmlns:p14="http://schemas.microsoft.com/office/powerpoint/2010/main" val="3619678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1951-337D-784B-B899-FE6B22F5B8E8}"/>
              </a:ext>
            </a:extLst>
          </p:cNvPr>
          <p:cNvSpPr>
            <a:spLocks noGrp="1"/>
          </p:cNvSpPr>
          <p:nvPr>
            <p:ph type="title"/>
          </p:nvPr>
        </p:nvSpPr>
        <p:spPr/>
        <p:txBody>
          <a:bodyPr/>
          <a:lstStyle/>
          <a:p>
            <a:r>
              <a:rPr lang="en-US" dirty="0"/>
              <a:t>Poisoning is easy </a:t>
            </a:r>
            <a:r>
              <a:rPr lang="en-US" dirty="0">
                <a:solidFill>
                  <a:srgbClr val="C00000"/>
                </a:solidFill>
              </a:rPr>
              <a:t>if the extractor is </a:t>
            </a:r>
            <a:r>
              <a:rPr lang="en-US" i="1" dirty="0">
                <a:solidFill>
                  <a:srgbClr val="C00000"/>
                </a:solidFill>
              </a:rPr>
              <a:t>fixed &amp; known</a:t>
            </a:r>
            <a:r>
              <a:rPr lang="en-US" dirty="0">
                <a:solidFill>
                  <a:srgbClr val="C00000"/>
                </a:solidFill>
              </a:rPr>
              <a:t>.</a:t>
            </a:r>
          </a:p>
        </p:txBody>
      </p:sp>
      <p:sp>
        <p:nvSpPr>
          <p:cNvPr id="4" name="Slide Number Placeholder 3">
            <a:extLst>
              <a:ext uri="{FF2B5EF4-FFF2-40B4-BE49-F238E27FC236}">
                <a16:creationId xmlns:a16="http://schemas.microsoft.com/office/drawing/2014/main" id="{6C4DEF2A-9209-014A-9EC4-F94A9DE7F7A4}"/>
              </a:ext>
            </a:extLst>
          </p:cNvPr>
          <p:cNvSpPr>
            <a:spLocks noGrp="1"/>
          </p:cNvSpPr>
          <p:nvPr>
            <p:ph type="sldNum" sz="quarter" idx="11"/>
          </p:nvPr>
        </p:nvSpPr>
        <p:spPr/>
        <p:txBody>
          <a:bodyPr/>
          <a:lstStyle/>
          <a:p>
            <a:pPr algn="r"/>
            <a:fld id="{D0000B66-E438-CF4E-9EAE-E38381514D64}" type="slidenum">
              <a:rPr lang="en-US" altLang="en-US" smtClean="0"/>
              <a:pPr algn="r"/>
              <a:t>17</a:t>
            </a:fld>
            <a:endParaRPr lang="en-US" altLang="en-US"/>
          </a:p>
        </p:txBody>
      </p:sp>
      <p:pic>
        <p:nvPicPr>
          <p:cNvPr id="22" name="Picture 6" descr="What Oprah Knows for Sure About Mental Illness">
            <a:extLst>
              <a:ext uri="{FF2B5EF4-FFF2-40B4-BE49-F238E27FC236}">
                <a16:creationId xmlns:a16="http://schemas.microsoft.com/office/drawing/2014/main" id="{C05588EE-7D18-5249-BB67-91267B2563E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97"/>
          <a:stretch/>
        </p:blipFill>
        <p:spPr bwMode="auto">
          <a:xfrm>
            <a:off x="768743" y="1363893"/>
            <a:ext cx="1580251" cy="1828800"/>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4418FC22-5C7D-4449-AF28-D73301DF33A5}"/>
              </a:ext>
            </a:extLst>
          </p:cNvPr>
          <p:cNvSpPr/>
          <p:nvPr/>
        </p:nvSpPr>
        <p:spPr>
          <a:xfrm>
            <a:off x="4130415" y="2784000"/>
            <a:ext cx="4233334" cy="227155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46076167-FB0D-2E4C-B29E-269AD0B8BD47}"/>
              </a:ext>
            </a:extLst>
          </p:cNvPr>
          <p:cNvGrpSpPr/>
          <p:nvPr/>
        </p:nvGrpSpPr>
        <p:grpSpPr>
          <a:xfrm>
            <a:off x="768742" y="3489551"/>
            <a:ext cx="4191727" cy="2259025"/>
            <a:chOff x="768742" y="3489551"/>
            <a:chExt cx="4191727" cy="2259025"/>
          </a:xfrm>
        </p:grpSpPr>
        <p:pic>
          <p:nvPicPr>
            <p:cNvPr id="23" name="Picture 16" descr="Oprah Winfrey Ponytail - Oprah Winfrey Looks - StyleBistro">
              <a:extLst>
                <a:ext uri="{FF2B5EF4-FFF2-40B4-BE49-F238E27FC236}">
                  <a16:creationId xmlns:a16="http://schemas.microsoft.com/office/drawing/2014/main" id="{8212B970-FFFB-A74F-95C3-F7708201E38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8742" y="3919776"/>
              <a:ext cx="1580251" cy="1828800"/>
            </a:xfrm>
            <a:prstGeom prst="rect">
              <a:avLst/>
            </a:prstGeom>
            <a:noFill/>
            <a:extLst>
              <a:ext uri="{909E8E84-426E-40DD-AFC4-6F175D3DCCD1}">
                <a14:hiddenFill xmlns:a14="http://schemas.microsoft.com/office/drawing/2010/main">
                  <a:solidFill>
                    <a:srgbClr val="FFFFFF"/>
                  </a:solidFill>
                </a14:hiddenFill>
              </a:ext>
            </a:extLst>
          </p:spPr>
        </p:pic>
        <p:sp>
          <p:nvSpPr>
            <p:cNvPr id="26" name="5-Point Star 25">
              <a:extLst>
                <a:ext uri="{FF2B5EF4-FFF2-40B4-BE49-F238E27FC236}">
                  <a16:creationId xmlns:a16="http://schemas.microsoft.com/office/drawing/2014/main" id="{DE2CC199-0539-A944-9044-0FDD60E8EE69}"/>
                </a:ext>
              </a:extLst>
            </p:cNvPr>
            <p:cNvSpPr/>
            <p:nvPr/>
          </p:nvSpPr>
          <p:spPr>
            <a:xfrm>
              <a:off x="4594709" y="3489551"/>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8">
              <a:extLst>
                <a:ext uri="{FF2B5EF4-FFF2-40B4-BE49-F238E27FC236}">
                  <a16:creationId xmlns:a16="http://schemas.microsoft.com/office/drawing/2014/main" id="{4776A049-5272-A54A-8510-53B2D0F864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1982" y="4262174"/>
              <a:ext cx="1228342" cy="124652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a:extLst>
                <a:ext uri="{FF2B5EF4-FFF2-40B4-BE49-F238E27FC236}">
                  <a16:creationId xmlns:a16="http://schemas.microsoft.com/office/drawing/2014/main" id="{424F6254-01E1-7449-829A-7AFC92575D30}"/>
                </a:ext>
              </a:extLst>
            </p:cNvPr>
            <p:cNvCxnSpPr>
              <a:cxnSpLocks/>
            </p:cNvCxnSpPr>
            <p:nvPr/>
          </p:nvCxnSpPr>
          <p:spPr>
            <a:xfrm>
              <a:off x="2348994" y="4869093"/>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ECB30237-7A11-2543-8C79-4585034FF811}"/>
                </a:ext>
              </a:extLst>
            </p:cNvPr>
            <p:cNvCxnSpPr>
              <a:cxnSpLocks/>
              <a:stCxn id="27" idx="3"/>
            </p:cNvCxnSpPr>
            <p:nvPr/>
          </p:nvCxnSpPr>
          <p:spPr>
            <a:xfrm flipV="1">
              <a:off x="4110324" y="3855311"/>
              <a:ext cx="653258" cy="1030123"/>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3" name="Picture 7" descr="Psychopath Renderer">
            <a:extLst>
              <a:ext uri="{FF2B5EF4-FFF2-40B4-BE49-F238E27FC236}">
                <a16:creationId xmlns:a16="http://schemas.microsoft.com/office/drawing/2014/main" id="{440ABC8C-D701-7845-837C-D86EF647ED75}"/>
              </a:ext>
            </a:extLst>
          </p:cNvPr>
          <p:cNvPicPr>
            <a:picLocks noChangeArrowheads="1"/>
          </p:cNvPicPr>
          <p:nvPr/>
        </p:nvPicPr>
        <p:blipFill>
          <a:blip r:embed="rId6" cstate="screen">
            <a:alphaModFix amt="50000"/>
            <a:extLst>
              <a:ext uri="{28A0092B-C50C-407E-A947-70E740481C1C}">
                <a14:useLocalDpi xmlns:a14="http://schemas.microsoft.com/office/drawing/2010/main"/>
              </a:ext>
            </a:extLst>
          </a:blip>
          <a:srcRect/>
          <a:stretch>
            <a:fillRect/>
          </a:stretch>
        </p:blipFill>
        <p:spPr bwMode="auto">
          <a:xfrm>
            <a:off x="756204" y="1380234"/>
            <a:ext cx="1600343" cy="182879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a:extLst>
              <a:ext uri="{FF2B5EF4-FFF2-40B4-BE49-F238E27FC236}">
                <a16:creationId xmlns:a16="http://schemas.microsoft.com/office/drawing/2014/main" id="{074B1B56-18F7-3545-8569-6DA10637A5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1982" y="1671374"/>
            <a:ext cx="1228342" cy="124652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B73458ED-571F-6244-9D0E-DFE5EDF9A819}"/>
              </a:ext>
            </a:extLst>
          </p:cNvPr>
          <p:cNvCxnSpPr>
            <a:cxnSpLocks/>
          </p:cNvCxnSpPr>
          <p:nvPr/>
        </p:nvCxnSpPr>
        <p:spPr>
          <a:xfrm>
            <a:off x="2348994" y="2278293"/>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5-Point Star 36">
            <a:extLst>
              <a:ext uri="{FF2B5EF4-FFF2-40B4-BE49-F238E27FC236}">
                <a16:creationId xmlns:a16="http://schemas.microsoft.com/office/drawing/2014/main" id="{66CCB005-60E4-E64D-B35B-D40E7F2AFA72}"/>
              </a:ext>
            </a:extLst>
          </p:cNvPr>
          <p:cNvSpPr/>
          <p:nvPr/>
        </p:nvSpPr>
        <p:spPr>
          <a:xfrm>
            <a:off x="7645161" y="4026512"/>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urved Connector 37">
            <a:extLst>
              <a:ext uri="{FF2B5EF4-FFF2-40B4-BE49-F238E27FC236}">
                <a16:creationId xmlns:a16="http://schemas.microsoft.com/office/drawing/2014/main" id="{D8B543C7-5F76-5345-A47C-C5854660CA43}"/>
              </a:ext>
            </a:extLst>
          </p:cNvPr>
          <p:cNvCxnSpPr>
            <a:stCxn id="35" idx="3"/>
            <a:endCxn id="37" idx="0"/>
          </p:cNvCxnSpPr>
          <p:nvPr/>
        </p:nvCxnSpPr>
        <p:spPr>
          <a:xfrm>
            <a:off x="4110324" y="2294634"/>
            <a:ext cx="3717717" cy="173187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20" descr="Database Icon – Free Download, PNG and Vector">
            <a:extLst>
              <a:ext uri="{FF2B5EF4-FFF2-40B4-BE49-F238E27FC236}">
                <a16:creationId xmlns:a16="http://schemas.microsoft.com/office/drawing/2014/main" id="{96EF2667-596D-F24C-ABD3-C3350FCEBD8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81069" y="5070692"/>
            <a:ext cx="1128184" cy="1128184"/>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a:extLst>
              <a:ext uri="{FF2B5EF4-FFF2-40B4-BE49-F238E27FC236}">
                <a16:creationId xmlns:a16="http://schemas.microsoft.com/office/drawing/2014/main" id="{C5DAC601-D4F8-F447-9A48-F9E19B133EA9}"/>
              </a:ext>
            </a:extLst>
          </p:cNvPr>
          <p:cNvCxnSpPr>
            <a:cxnSpLocks/>
          </p:cNvCxnSpPr>
          <p:nvPr/>
        </p:nvCxnSpPr>
        <p:spPr>
          <a:xfrm>
            <a:off x="7828041" y="4407411"/>
            <a:ext cx="0" cy="648142"/>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Rectangular Callout 18">
            <a:extLst>
              <a:ext uri="{FF2B5EF4-FFF2-40B4-BE49-F238E27FC236}">
                <a16:creationId xmlns:a16="http://schemas.microsoft.com/office/drawing/2014/main" id="{9A190B47-5101-D442-85C6-C32D311569E2}"/>
              </a:ext>
            </a:extLst>
          </p:cNvPr>
          <p:cNvSpPr/>
          <p:nvPr/>
        </p:nvSpPr>
        <p:spPr>
          <a:xfrm>
            <a:off x="3981398" y="1265593"/>
            <a:ext cx="3663763" cy="661195"/>
          </a:xfrm>
          <a:prstGeom prst="wedgeRectCallout">
            <a:avLst>
              <a:gd name="adj1" fmla="val -73245"/>
              <a:gd name="adj2" fmla="val -455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“white-box” attack</a:t>
            </a:r>
          </a:p>
        </p:txBody>
      </p:sp>
      <p:sp>
        <p:nvSpPr>
          <p:cNvPr id="20" name="5-Point Star 19">
            <a:extLst>
              <a:ext uri="{FF2B5EF4-FFF2-40B4-BE49-F238E27FC236}">
                <a16:creationId xmlns:a16="http://schemas.microsoft.com/office/drawing/2014/main" id="{B378658A-21E2-F442-9FC5-517BCF96B6A1}"/>
              </a:ext>
            </a:extLst>
          </p:cNvPr>
          <p:cNvSpPr/>
          <p:nvPr/>
        </p:nvSpPr>
        <p:spPr>
          <a:xfrm>
            <a:off x="4962310" y="3181609"/>
            <a:ext cx="365760" cy="365760"/>
          </a:xfrm>
          <a:prstGeom prst="star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urved Connector 20">
            <a:extLst>
              <a:ext uri="{FF2B5EF4-FFF2-40B4-BE49-F238E27FC236}">
                <a16:creationId xmlns:a16="http://schemas.microsoft.com/office/drawing/2014/main" id="{7816AE2F-0FD3-AE45-8199-550418F6F3B3}"/>
              </a:ext>
            </a:extLst>
          </p:cNvPr>
          <p:cNvCxnSpPr>
            <a:endCxn id="20" idx="0"/>
          </p:cNvCxnSpPr>
          <p:nvPr/>
        </p:nvCxnSpPr>
        <p:spPr>
          <a:xfrm>
            <a:off x="4110324" y="2294634"/>
            <a:ext cx="1034866" cy="886975"/>
          </a:xfrm>
          <a:prstGeom prst="curvedConnector2">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5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8">
            <a:extLst>
              <a:ext uri="{FF2B5EF4-FFF2-40B4-BE49-F238E27FC236}">
                <a16:creationId xmlns:a16="http://schemas.microsoft.com/office/drawing/2014/main" id="{175FCF9F-7F3B-C949-B6E3-542599EC9C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5580" y="1093790"/>
            <a:ext cx="1228342" cy="1246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24CF-37BB-AA4F-9416-A5A94E35F1B6}"/>
              </a:ext>
            </a:extLst>
          </p:cNvPr>
          <p:cNvSpPr>
            <a:spLocks noGrp="1"/>
          </p:cNvSpPr>
          <p:nvPr>
            <p:ph type="title"/>
          </p:nvPr>
        </p:nvSpPr>
        <p:spPr>
          <a:xfrm>
            <a:off x="406400" y="479387"/>
            <a:ext cx="11785600" cy="1325880"/>
          </a:xfrm>
        </p:spPr>
        <p:txBody>
          <a:bodyPr/>
          <a:lstStyle/>
          <a:p>
            <a:r>
              <a:rPr lang="en-US" dirty="0"/>
              <a:t>The attack should </a:t>
            </a:r>
            <a:r>
              <a:rPr lang="en-US" dirty="0">
                <a:solidFill>
                  <a:srgbClr val="C00000"/>
                </a:solidFill>
              </a:rPr>
              <a:t>transfer to unknown extractors.</a:t>
            </a:r>
          </a:p>
        </p:txBody>
      </p:sp>
      <p:sp>
        <p:nvSpPr>
          <p:cNvPr id="4" name="Slide Number Placeholder 3">
            <a:extLst>
              <a:ext uri="{FF2B5EF4-FFF2-40B4-BE49-F238E27FC236}">
                <a16:creationId xmlns:a16="http://schemas.microsoft.com/office/drawing/2014/main" id="{6D36D87E-E74A-F64F-8F16-763AB08495AC}"/>
              </a:ext>
            </a:extLst>
          </p:cNvPr>
          <p:cNvSpPr>
            <a:spLocks noGrp="1"/>
          </p:cNvSpPr>
          <p:nvPr>
            <p:ph type="sldNum" sz="quarter" idx="11"/>
          </p:nvPr>
        </p:nvSpPr>
        <p:spPr/>
        <p:txBody>
          <a:bodyPr/>
          <a:lstStyle/>
          <a:p>
            <a:pPr algn="r"/>
            <a:fld id="{D0000B66-E438-CF4E-9EAE-E38381514D64}" type="slidenum">
              <a:rPr lang="en-US" altLang="en-US" smtClean="0"/>
              <a:pPr algn="r"/>
              <a:t>18</a:t>
            </a:fld>
            <a:endParaRPr lang="en-US" altLang="en-US"/>
          </a:p>
        </p:txBody>
      </p:sp>
      <p:pic>
        <p:nvPicPr>
          <p:cNvPr id="100" name="Picture 16" descr="Oprah Winfrey Ponytail - Oprah Winfrey Looks - StyleBistro">
            <a:extLst>
              <a:ext uri="{FF2B5EF4-FFF2-40B4-BE49-F238E27FC236}">
                <a16:creationId xmlns:a16="http://schemas.microsoft.com/office/drawing/2014/main" id="{F13563AB-0E4C-464C-92C8-F5116834FBF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8742" y="3919776"/>
            <a:ext cx="1580251" cy="1828800"/>
          </a:xfrm>
          <a:prstGeom prst="rect">
            <a:avLst/>
          </a:prstGeom>
          <a:noFill/>
          <a:extLst>
            <a:ext uri="{909E8E84-426E-40DD-AFC4-6F175D3DCCD1}">
              <a14:hiddenFill xmlns:a14="http://schemas.microsoft.com/office/drawing/2010/main">
                <a:solidFill>
                  <a:srgbClr val="FFFFFF"/>
                </a:solidFill>
              </a14:hiddenFill>
            </a:ext>
          </a:extLst>
        </p:spPr>
      </p:pic>
      <p:sp>
        <p:nvSpPr>
          <p:cNvPr id="101" name="Oval 100">
            <a:extLst>
              <a:ext uri="{FF2B5EF4-FFF2-40B4-BE49-F238E27FC236}">
                <a16:creationId xmlns:a16="http://schemas.microsoft.com/office/drawing/2014/main" id="{09E9860C-645F-E943-AEE8-3D26F2F0EC86}"/>
              </a:ext>
            </a:extLst>
          </p:cNvPr>
          <p:cNvSpPr/>
          <p:nvPr/>
        </p:nvSpPr>
        <p:spPr>
          <a:xfrm>
            <a:off x="4130415" y="2784000"/>
            <a:ext cx="4233334" cy="227155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5-Point Star 101">
            <a:extLst>
              <a:ext uri="{FF2B5EF4-FFF2-40B4-BE49-F238E27FC236}">
                <a16:creationId xmlns:a16="http://schemas.microsoft.com/office/drawing/2014/main" id="{8A690F45-D24C-7F4F-A2FD-88770834D403}"/>
              </a:ext>
            </a:extLst>
          </p:cNvPr>
          <p:cNvSpPr/>
          <p:nvPr/>
        </p:nvSpPr>
        <p:spPr>
          <a:xfrm>
            <a:off x="4594709" y="3489551"/>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8">
            <a:extLst>
              <a:ext uri="{FF2B5EF4-FFF2-40B4-BE49-F238E27FC236}">
                <a16:creationId xmlns:a16="http://schemas.microsoft.com/office/drawing/2014/main" id="{AFC8C3AE-B771-6D4D-96DB-5CE2FB67A95B}"/>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81982" y="4262174"/>
            <a:ext cx="1228342" cy="1246520"/>
          </a:xfrm>
          <a:prstGeom prst="rect">
            <a:avLst/>
          </a:prstGeom>
          <a:noFill/>
          <a:extLst>
            <a:ext uri="{909E8E84-426E-40DD-AFC4-6F175D3DCCD1}">
              <a14:hiddenFill xmlns:a14="http://schemas.microsoft.com/office/drawing/2010/main">
                <a:solidFill>
                  <a:srgbClr val="FFFFFF"/>
                </a:solidFill>
              </a14:hiddenFill>
            </a:ext>
          </a:extLst>
        </p:spPr>
      </p:pic>
      <p:cxnSp>
        <p:nvCxnSpPr>
          <p:cNvPr id="104" name="Straight Arrow Connector 103">
            <a:extLst>
              <a:ext uri="{FF2B5EF4-FFF2-40B4-BE49-F238E27FC236}">
                <a16:creationId xmlns:a16="http://schemas.microsoft.com/office/drawing/2014/main" id="{9782BB03-C26D-0C4D-8FCB-80187903C027}"/>
              </a:ext>
            </a:extLst>
          </p:cNvPr>
          <p:cNvCxnSpPr>
            <a:cxnSpLocks/>
          </p:cNvCxnSpPr>
          <p:nvPr/>
        </p:nvCxnSpPr>
        <p:spPr>
          <a:xfrm>
            <a:off x="2348994" y="4869093"/>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urved Connector 104">
            <a:extLst>
              <a:ext uri="{FF2B5EF4-FFF2-40B4-BE49-F238E27FC236}">
                <a16:creationId xmlns:a16="http://schemas.microsoft.com/office/drawing/2014/main" id="{A65D2166-CCCE-1F46-B7CB-2049964A9C67}"/>
              </a:ext>
            </a:extLst>
          </p:cNvPr>
          <p:cNvCxnSpPr>
            <a:cxnSpLocks/>
            <a:stCxn id="103" idx="3"/>
          </p:cNvCxnSpPr>
          <p:nvPr/>
        </p:nvCxnSpPr>
        <p:spPr>
          <a:xfrm flipV="1">
            <a:off x="4110324" y="3855311"/>
            <a:ext cx="653258" cy="1030123"/>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8" name="Picture 18">
            <a:extLst>
              <a:ext uri="{FF2B5EF4-FFF2-40B4-BE49-F238E27FC236}">
                <a16:creationId xmlns:a16="http://schemas.microsoft.com/office/drawing/2014/main" id="{0C5D2223-3FB1-A845-A9C2-78E225633915}"/>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81982" y="1671374"/>
            <a:ext cx="1228342" cy="1246520"/>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Straight Arrow Connector 108">
            <a:extLst>
              <a:ext uri="{FF2B5EF4-FFF2-40B4-BE49-F238E27FC236}">
                <a16:creationId xmlns:a16="http://schemas.microsoft.com/office/drawing/2014/main" id="{E8E38313-D2D7-6640-BD19-11FC7F62B8CF}"/>
              </a:ext>
            </a:extLst>
          </p:cNvPr>
          <p:cNvCxnSpPr>
            <a:cxnSpLocks/>
          </p:cNvCxnSpPr>
          <p:nvPr/>
        </p:nvCxnSpPr>
        <p:spPr>
          <a:xfrm>
            <a:off x="2348994" y="2278293"/>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5-Point Star 109">
            <a:extLst>
              <a:ext uri="{FF2B5EF4-FFF2-40B4-BE49-F238E27FC236}">
                <a16:creationId xmlns:a16="http://schemas.microsoft.com/office/drawing/2014/main" id="{0BA4610E-B5C8-4F4C-A862-DC44CEF6DE3F}"/>
              </a:ext>
            </a:extLst>
          </p:cNvPr>
          <p:cNvSpPr/>
          <p:nvPr/>
        </p:nvSpPr>
        <p:spPr>
          <a:xfrm>
            <a:off x="7645161" y="4026512"/>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Curved Connector 110">
            <a:extLst>
              <a:ext uri="{FF2B5EF4-FFF2-40B4-BE49-F238E27FC236}">
                <a16:creationId xmlns:a16="http://schemas.microsoft.com/office/drawing/2014/main" id="{89F2FC78-BCA6-DB49-AB1A-33DFCD821577}"/>
              </a:ext>
            </a:extLst>
          </p:cNvPr>
          <p:cNvCxnSpPr>
            <a:stCxn id="108" idx="3"/>
            <a:endCxn id="110" idx="0"/>
          </p:cNvCxnSpPr>
          <p:nvPr/>
        </p:nvCxnSpPr>
        <p:spPr>
          <a:xfrm>
            <a:off x="4110324" y="2294634"/>
            <a:ext cx="3717717" cy="173187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urved Connector 113">
            <a:extLst>
              <a:ext uri="{FF2B5EF4-FFF2-40B4-BE49-F238E27FC236}">
                <a16:creationId xmlns:a16="http://schemas.microsoft.com/office/drawing/2014/main" id="{2E17A71F-9AD8-F642-84A1-253EA0AADEB0}"/>
              </a:ext>
            </a:extLst>
          </p:cNvPr>
          <p:cNvCxnSpPr>
            <a:cxnSpLocks/>
            <a:stCxn id="112" idx="3"/>
          </p:cNvCxnSpPr>
          <p:nvPr/>
        </p:nvCxnSpPr>
        <p:spPr>
          <a:xfrm>
            <a:off x="6203922" y="1717050"/>
            <a:ext cx="1891973" cy="1902599"/>
          </a:xfrm>
          <a:prstGeom prst="curvedConnector2">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Rectangular Callout 114">
            <a:extLst>
              <a:ext uri="{FF2B5EF4-FFF2-40B4-BE49-F238E27FC236}">
                <a16:creationId xmlns:a16="http://schemas.microsoft.com/office/drawing/2014/main" id="{40BF6CD3-F63E-8D4A-A606-623D8BAA9CB0}"/>
              </a:ext>
            </a:extLst>
          </p:cNvPr>
          <p:cNvSpPr/>
          <p:nvPr/>
        </p:nvSpPr>
        <p:spPr>
          <a:xfrm>
            <a:off x="3656510" y="5462416"/>
            <a:ext cx="3075031" cy="1128184"/>
          </a:xfrm>
          <a:prstGeom prst="wedgeRectCallout">
            <a:avLst>
              <a:gd name="adj1" fmla="val -47940"/>
              <a:gd name="adj2" fmla="val -6707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Unknown feature extractor</a:t>
            </a:r>
          </a:p>
        </p:txBody>
      </p:sp>
      <p:sp>
        <p:nvSpPr>
          <p:cNvPr id="116" name="Rectangular Callout 115">
            <a:extLst>
              <a:ext uri="{FF2B5EF4-FFF2-40B4-BE49-F238E27FC236}">
                <a16:creationId xmlns:a16="http://schemas.microsoft.com/office/drawing/2014/main" id="{6E154892-05EC-F746-BCC4-D56525BCFAF3}"/>
              </a:ext>
            </a:extLst>
          </p:cNvPr>
          <p:cNvSpPr/>
          <p:nvPr/>
        </p:nvSpPr>
        <p:spPr>
          <a:xfrm>
            <a:off x="6473405" y="1671374"/>
            <a:ext cx="3075031" cy="580976"/>
          </a:xfrm>
          <a:prstGeom prst="wedgeRectCallout">
            <a:avLst>
              <a:gd name="adj1" fmla="val -61156"/>
              <a:gd name="adj2" fmla="val -84772"/>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a:solidFill>
                  <a:schemeClr val="bg1">
                    <a:lumMod val="95000"/>
                  </a:schemeClr>
                </a:solidFill>
              </a:rPr>
              <a:t>Surrogate model</a:t>
            </a:r>
          </a:p>
        </p:txBody>
      </p:sp>
      <p:sp>
        <p:nvSpPr>
          <p:cNvPr id="135" name="5-Point Star 134">
            <a:extLst>
              <a:ext uri="{FF2B5EF4-FFF2-40B4-BE49-F238E27FC236}">
                <a16:creationId xmlns:a16="http://schemas.microsoft.com/office/drawing/2014/main" id="{8597A220-D634-1445-B573-A11EBE3E8725}"/>
              </a:ext>
            </a:extLst>
          </p:cNvPr>
          <p:cNvSpPr/>
          <p:nvPr/>
        </p:nvSpPr>
        <p:spPr>
          <a:xfrm>
            <a:off x="7913015" y="3710562"/>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6" descr="What Oprah Knows for Sure About Mental Illness">
            <a:extLst>
              <a:ext uri="{FF2B5EF4-FFF2-40B4-BE49-F238E27FC236}">
                <a16:creationId xmlns:a16="http://schemas.microsoft.com/office/drawing/2014/main" id="{38E8CDFD-DFBB-734F-940A-ADBFFA923C2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297"/>
          <a:stretch/>
        </p:blipFill>
        <p:spPr bwMode="auto">
          <a:xfrm>
            <a:off x="768743" y="1363893"/>
            <a:ext cx="158025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7" descr="Psychopath Renderer">
            <a:extLst>
              <a:ext uri="{FF2B5EF4-FFF2-40B4-BE49-F238E27FC236}">
                <a16:creationId xmlns:a16="http://schemas.microsoft.com/office/drawing/2014/main" id="{3E5A7A82-8483-2844-86E3-C1816B22BA71}"/>
              </a:ext>
            </a:extLst>
          </p:cNvPr>
          <p:cNvPicPr>
            <a:picLocks noChangeArrowheads="1"/>
          </p:cNvPicPr>
          <p:nvPr/>
        </p:nvPicPr>
        <p:blipFill>
          <a:blip r:embed="rId6" cstate="screen">
            <a:alphaModFix amt="50000"/>
            <a:extLst>
              <a:ext uri="{28A0092B-C50C-407E-A947-70E740481C1C}">
                <a14:useLocalDpi xmlns:a14="http://schemas.microsoft.com/office/drawing/2010/main"/>
              </a:ext>
            </a:extLst>
          </a:blip>
          <a:srcRect/>
          <a:stretch>
            <a:fillRect/>
          </a:stretch>
        </p:blipFill>
        <p:spPr bwMode="auto">
          <a:xfrm>
            <a:off x="756204" y="1380234"/>
            <a:ext cx="1600343" cy="1828799"/>
          </a:xfrm>
          <a:prstGeom prst="rect">
            <a:avLst/>
          </a:prstGeom>
          <a:noFill/>
          <a:extLst>
            <a:ext uri="{909E8E84-426E-40DD-AFC4-6F175D3DCCD1}">
              <a14:hiddenFill xmlns:a14="http://schemas.microsoft.com/office/drawing/2010/main">
                <a:solidFill>
                  <a:srgbClr val="FFFFFF"/>
                </a:solidFill>
              </a14:hiddenFill>
            </a:ext>
          </a:extLst>
        </p:spPr>
      </p:pic>
      <p:sp>
        <p:nvSpPr>
          <p:cNvPr id="139" name="Freeform 138">
            <a:extLst>
              <a:ext uri="{FF2B5EF4-FFF2-40B4-BE49-F238E27FC236}">
                <a16:creationId xmlns:a16="http://schemas.microsoft.com/office/drawing/2014/main" id="{D46963D8-05EA-E74B-9D7B-BB78A9E21072}"/>
              </a:ext>
            </a:extLst>
          </p:cNvPr>
          <p:cNvSpPr/>
          <p:nvPr/>
        </p:nvSpPr>
        <p:spPr>
          <a:xfrm>
            <a:off x="2336800" y="1524739"/>
            <a:ext cx="2806700" cy="723161"/>
          </a:xfrm>
          <a:custGeom>
            <a:avLst/>
            <a:gdLst>
              <a:gd name="connsiteX0" fmla="*/ 0 w 2806700"/>
              <a:gd name="connsiteY0" fmla="*/ 723161 h 723161"/>
              <a:gd name="connsiteX1" fmla="*/ 787400 w 2806700"/>
              <a:gd name="connsiteY1" fmla="*/ 37361 h 723161"/>
              <a:gd name="connsiteX2" fmla="*/ 2806700 w 2806700"/>
              <a:gd name="connsiteY2" fmla="*/ 151661 h 723161"/>
            </a:gdLst>
            <a:ahLst/>
            <a:cxnLst>
              <a:cxn ang="0">
                <a:pos x="connsiteX0" y="connsiteY0"/>
              </a:cxn>
              <a:cxn ang="0">
                <a:pos x="connsiteX1" y="connsiteY1"/>
              </a:cxn>
              <a:cxn ang="0">
                <a:pos x="connsiteX2" y="connsiteY2"/>
              </a:cxn>
            </a:cxnLst>
            <a:rect l="l" t="t" r="r" b="b"/>
            <a:pathLst>
              <a:path w="2806700" h="723161">
                <a:moveTo>
                  <a:pt x="0" y="723161"/>
                </a:moveTo>
                <a:cubicBezTo>
                  <a:pt x="159808" y="427886"/>
                  <a:pt x="319617" y="132611"/>
                  <a:pt x="787400" y="37361"/>
                </a:cubicBezTo>
                <a:cubicBezTo>
                  <a:pt x="1255183" y="-57889"/>
                  <a:pt x="2030941" y="46886"/>
                  <a:pt x="2806700" y="151661"/>
                </a:cubicBezTo>
              </a:path>
            </a:pathLst>
          </a:custGeom>
          <a:noFill/>
          <a:ln w="38100">
            <a:solidFill>
              <a:schemeClr val="tx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6" descr="Beastie, Freebsd Daemon clip art (116604) Free SVG Download / 4 Vector">
            <a:extLst>
              <a:ext uri="{FF2B5EF4-FFF2-40B4-BE49-F238E27FC236}">
                <a16:creationId xmlns:a16="http://schemas.microsoft.com/office/drawing/2014/main" id="{6359365B-5FE4-4049-BAAB-8983FB96624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60984" y="3618682"/>
            <a:ext cx="785871" cy="87027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0" descr="Database Icon – Free Download, PNG and Vector">
            <a:extLst>
              <a:ext uri="{FF2B5EF4-FFF2-40B4-BE49-F238E27FC236}">
                <a16:creationId xmlns:a16="http://schemas.microsoft.com/office/drawing/2014/main" id="{E65F6E59-A66D-594C-BFD4-68D414F21C6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81069" y="5070692"/>
            <a:ext cx="1128184" cy="1128184"/>
          </a:xfrm>
          <a:prstGeom prst="rect">
            <a:avLst/>
          </a:prstGeom>
          <a:noFill/>
          <a:extLst>
            <a:ext uri="{909E8E84-426E-40DD-AFC4-6F175D3DCCD1}">
              <a14:hiddenFill xmlns:a14="http://schemas.microsoft.com/office/drawing/2010/main">
                <a:solidFill>
                  <a:srgbClr val="FFFFFF"/>
                </a:solidFill>
              </a14:hiddenFill>
            </a:ext>
          </a:extLst>
        </p:spPr>
      </p:pic>
      <p:cxnSp>
        <p:nvCxnSpPr>
          <p:cNvPr id="142" name="Straight Arrow Connector 141">
            <a:extLst>
              <a:ext uri="{FF2B5EF4-FFF2-40B4-BE49-F238E27FC236}">
                <a16:creationId xmlns:a16="http://schemas.microsoft.com/office/drawing/2014/main" id="{B5A03BFD-2910-C044-8AF3-3968069AE03B}"/>
              </a:ext>
            </a:extLst>
          </p:cNvPr>
          <p:cNvCxnSpPr>
            <a:cxnSpLocks/>
          </p:cNvCxnSpPr>
          <p:nvPr/>
        </p:nvCxnSpPr>
        <p:spPr>
          <a:xfrm>
            <a:off x="7828041" y="4407411"/>
            <a:ext cx="0" cy="648142"/>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6" grpId="0" animBg="1"/>
      <p:bldP spid="135" grpId="0" animBg="1"/>
      <p:bldP spid="1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666D-F313-4C44-A0B1-3C7B39514924}"/>
              </a:ext>
            </a:extLst>
          </p:cNvPr>
          <p:cNvSpPr>
            <a:spLocks noGrp="1"/>
          </p:cNvSpPr>
          <p:nvPr>
            <p:ph type="title"/>
          </p:nvPr>
        </p:nvSpPr>
        <p:spPr/>
        <p:txBody>
          <a:bodyPr/>
          <a:lstStyle/>
          <a:p>
            <a:r>
              <a:rPr lang="en-US" dirty="0"/>
              <a:t>This talk.</a:t>
            </a:r>
          </a:p>
        </p:txBody>
      </p:sp>
      <p:sp>
        <p:nvSpPr>
          <p:cNvPr id="3" name="Content Placeholder 2">
            <a:extLst>
              <a:ext uri="{FF2B5EF4-FFF2-40B4-BE49-F238E27FC236}">
                <a16:creationId xmlns:a16="http://schemas.microsoft.com/office/drawing/2014/main" id="{B185DB8F-6033-4442-99AE-C91B0F9022FC}"/>
              </a:ext>
            </a:extLst>
          </p:cNvPr>
          <p:cNvSpPr>
            <a:spLocks noGrp="1"/>
          </p:cNvSpPr>
          <p:nvPr>
            <p:ph sz="quarter" idx="10"/>
          </p:nvPr>
        </p:nvSpPr>
        <p:spPr/>
        <p:txBody>
          <a:bodyPr/>
          <a:lstStyle/>
          <a:p>
            <a:r>
              <a:rPr lang="en-US" dirty="0"/>
              <a:t>Attacking facial recognition systems</a:t>
            </a:r>
          </a:p>
          <a:p>
            <a:endParaRPr lang="en-US" dirty="0"/>
          </a:p>
          <a:p>
            <a:r>
              <a:rPr lang="en-US" b="1" dirty="0"/>
              <a:t>Misconceptions about adversarial examples</a:t>
            </a:r>
          </a:p>
          <a:p>
            <a:endParaRPr lang="en-US" dirty="0"/>
          </a:p>
          <a:p>
            <a:r>
              <a:rPr lang="en-US" dirty="0"/>
              <a:t>Solutions?</a:t>
            </a:r>
          </a:p>
        </p:txBody>
      </p:sp>
      <p:sp>
        <p:nvSpPr>
          <p:cNvPr id="4" name="Slide Number Placeholder 3">
            <a:extLst>
              <a:ext uri="{FF2B5EF4-FFF2-40B4-BE49-F238E27FC236}">
                <a16:creationId xmlns:a16="http://schemas.microsoft.com/office/drawing/2014/main" id="{B8DCEEE5-3557-694D-922B-74B70136F75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00B66-E438-CF4E-9EAE-E38381514D6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33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A957-8363-C74B-9C7F-D6EE2B2F49DE}"/>
              </a:ext>
            </a:extLst>
          </p:cNvPr>
          <p:cNvSpPr>
            <a:spLocks noGrp="1"/>
          </p:cNvSpPr>
          <p:nvPr>
            <p:ph type="title"/>
          </p:nvPr>
        </p:nvSpPr>
        <p:spPr/>
        <p:txBody>
          <a:bodyPr>
            <a:normAutofit/>
          </a:bodyPr>
          <a:lstStyle/>
          <a:p>
            <a:r>
              <a:rPr lang="en-US" dirty="0"/>
              <a:t>You can’t hide from </a:t>
            </a:r>
            <a:r>
              <a:rPr lang="en-US" dirty="0">
                <a:solidFill>
                  <a:srgbClr val="C00000"/>
                </a:solidFill>
              </a:rPr>
              <a:t>Big Brother.</a:t>
            </a:r>
            <a:endParaRPr lang="en-US" sz="4000" b="1" dirty="0">
              <a:solidFill>
                <a:srgbClr val="C00000"/>
              </a:solidFill>
            </a:endParaRPr>
          </a:p>
        </p:txBody>
      </p:sp>
      <p:sp>
        <p:nvSpPr>
          <p:cNvPr id="4" name="Slide Number Placeholder 3">
            <a:extLst>
              <a:ext uri="{FF2B5EF4-FFF2-40B4-BE49-F238E27FC236}">
                <a16:creationId xmlns:a16="http://schemas.microsoft.com/office/drawing/2014/main" id="{E12DF997-41EB-0740-BC40-DBD1F05D314A}"/>
              </a:ext>
            </a:extLst>
          </p:cNvPr>
          <p:cNvSpPr>
            <a:spLocks noGrp="1"/>
          </p:cNvSpPr>
          <p:nvPr>
            <p:ph type="sldNum" sz="quarter" idx="11"/>
          </p:nvPr>
        </p:nvSpPr>
        <p:spPr/>
        <p:txBody>
          <a:bodyPr/>
          <a:lstStyle/>
          <a:p>
            <a:pPr algn="r"/>
            <a:fld id="{D0000B66-E438-CF4E-9EAE-E38381514D64}" type="slidenum">
              <a:rPr lang="en-US" altLang="en-US" smtClean="0"/>
              <a:pPr algn="r"/>
              <a:t>2</a:t>
            </a:fld>
            <a:endParaRPr lang="en-US" altLang="en-US"/>
          </a:p>
        </p:txBody>
      </p:sp>
      <p:pic>
        <p:nvPicPr>
          <p:cNvPr id="7" name="Picture 6">
            <a:extLst>
              <a:ext uri="{FF2B5EF4-FFF2-40B4-BE49-F238E27FC236}">
                <a16:creationId xmlns:a16="http://schemas.microsoft.com/office/drawing/2014/main" id="{B62D2026-DDE6-B64D-B2CD-4A2EB8EDC972}"/>
              </a:ext>
            </a:extLst>
          </p:cNvPr>
          <p:cNvPicPr>
            <a:picLocks noChangeAspect="1"/>
          </p:cNvPicPr>
          <p:nvPr/>
        </p:nvPicPr>
        <p:blipFill>
          <a:blip r:embed="rId3"/>
          <a:stretch>
            <a:fillRect/>
          </a:stretch>
        </p:blipFill>
        <p:spPr>
          <a:xfrm>
            <a:off x="406400" y="1805267"/>
            <a:ext cx="5276247" cy="1145501"/>
          </a:xfrm>
          <a:prstGeom prst="rect">
            <a:avLst/>
          </a:prstGeom>
        </p:spPr>
      </p:pic>
      <p:pic>
        <p:nvPicPr>
          <p:cNvPr id="8" name="Picture 7">
            <a:extLst>
              <a:ext uri="{FF2B5EF4-FFF2-40B4-BE49-F238E27FC236}">
                <a16:creationId xmlns:a16="http://schemas.microsoft.com/office/drawing/2014/main" id="{C707AD5E-20DD-A440-99C5-B67D107BBD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400" y="3218541"/>
            <a:ext cx="6425721" cy="10994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a:extLst>
              <a:ext uri="{FF2B5EF4-FFF2-40B4-BE49-F238E27FC236}">
                <a16:creationId xmlns:a16="http://schemas.microsoft.com/office/drawing/2014/main" id="{0113F571-7388-0144-81EC-CE853AB4C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6190" y="1674127"/>
            <a:ext cx="4166568" cy="3768126"/>
          </a:xfrm>
          <a:prstGeom prst="rect">
            <a:avLst/>
          </a:prstGeom>
        </p:spPr>
      </p:pic>
    </p:spTree>
    <p:extLst>
      <p:ext uri="{BB962C8B-B14F-4D97-AF65-F5344CB8AC3E}">
        <p14:creationId xmlns:p14="http://schemas.microsoft.com/office/powerpoint/2010/main" val="64676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0E905-2B26-AC4D-9416-1C91EDF0DE6A}"/>
              </a:ext>
            </a:extLst>
          </p:cNvPr>
          <p:cNvSpPr>
            <a:spLocks noGrp="1"/>
          </p:cNvSpPr>
          <p:nvPr>
            <p:ph sz="quarter" idx="10"/>
          </p:nvPr>
        </p:nvSpPr>
        <p:spPr>
          <a:xfrm>
            <a:off x="406400" y="1496290"/>
            <a:ext cx="11404600" cy="4076181"/>
          </a:xfrm>
        </p:spPr>
        <p:txBody>
          <a:bodyPr>
            <a:normAutofit/>
          </a:bodyPr>
          <a:lstStyle/>
          <a:p>
            <a:pPr marL="0" indent="0" algn="ctr">
              <a:buNone/>
            </a:pPr>
            <a:r>
              <a:rPr lang="en-US" sz="5400" dirty="0"/>
              <a:t>Misconception #1:</a:t>
            </a:r>
          </a:p>
          <a:p>
            <a:pPr marL="0" indent="0" algn="ctr">
              <a:buNone/>
            </a:pPr>
            <a:endParaRPr lang="en-US" sz="5400" dirty="0"/>
          </a:p>
          <a:p>
            <a:pPr marL="0" indent="0" algn="ctr">
              <a:buNone/>
            </a:pPr>
            <a:r>
              <a:rPr lang="en-US" sz="5400" dirty="0"/>
              <a:t>∀ models ∃ attack ≠ ∃ attack ∀ models</a:t>
            </a:r>
          </a:p>
          <a:p>
            <a:pPr marL="0" indent="0">
              <a:buNone/>
            </a:pPr>
            <a:endParaRPr lang="en-US" sz="5400" dirty="0"/>
          </a:p>
        </p:txBody>
      </p:sp>
      <p:sp>
        <p:nvSpPr>
          <p:cNvPr id="4" name="Slide Number Placeholder 3">
            <a:extLst>
              <a:ext uri="{FF2B5EF4-FFF2-40B4-BE49-F238E27FC236}">
                <a16:creationId xmlns:a16="http://schemas.microsoft.com/office/drawing/2014/main" id="{D9EB4913-A12C-994D-ADAE-826B4893E7F7}"/>
              </a:ext>
            </a:extLst>
          </p:cNvPr>
          <p:cNvSpPr>
            <a:spLocks noGrp="1"/>
          </p:cNvSpPr>
          <p:nvPr>
            <p:ph type="sldNum" sz="quarter" idx="11"/>
          </p:nvPr>
        </p:nvSpPr>
        <p:spPr/>
        <p:txBody>
          <a:bodyPr/>
          <a:lstStyle/>
          <a:p>
            <a:pPr algn="r"/>
            <a:fld id="{D0000B66-E438-CF4E-9EAE-E38381514D64}" type="slidenum">
              <a:rPr lang="en-US" altLang="en-US" smtClean="0"/>
              <a:pPr algn="r"/>
              <a:t>20</a:t>
            </a:fld>
            <a:endParaRPr lang="en-US" altLang="en-US"/>
          </a:p>
        </p:txBody>
      </p:sp>
      <p:sp>
        <p:nvSpPr>
          <p:cNvPr id="5" name="Right Brace 4">
            <a:extLst>
              <a:ext uri="{FF2B5EF4-FFF2-40B4-BE49-F238E27FC236}">
                <a16:creationId xmlns:a16="http://schemas.microsoft.com/office/drawing/2014/main" id="{FA3BD211-FC59-A44A-9D14-B53F60D02BD6}"/>
              </a:ext>
            </a:extLst>
          </p:cNvPr>
          <p:cNvSpPr/>
          <p:nvPr/>
        </p:nvSpPr>
        <p:spPr>
          <a:xfrm rot="5400000">
            <a:off x="3054927" y="1641770"/>
            <a:ext cx="368670" cy="5048458"/>
          </a:xfrm>
          <a:prstGeom prst="righ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F72CC9D6-CF0D-DA48-B60B-273F9A6EB079}"/>
              </a:ext>
            </a:extLst>
          </p:cNvPr>
          <p:cNvSpPr txBox="1"/>
          <p:nvPr/>
        </p:nvSpPr>
        <p:spPr>
          <a:xfrm>
            <a:off x="991050" y="4379514"/>
            <a:ext cx="4496424" cy="523220"/>
          </a:xfrm>
          <a:prstGeom prst="rect">
            <a:avLst/>
          </a:prstGeom>
          <a:noFill/>
        </p:spPr>
        <p:txBody>
          <a:bodyPr wrap="none" rtlCol="0">
            <a:spAutoFit/>
          </a:bodyPr>
          <a:lstStyle/>
          <a:p>
            <a:r>
              <a:rPr lang="en-US" sz="2800" dirty="0">
                <a:solidFill>
                  <a:schemeClr val="accent1"/>
                </a:solidFill>
              </a:rPr>
              <a:t>this is empirically true (so far)</a:t>
            </a:r>
          </a:p>
        </p:txBody>
      </p:sp>
      <p:sp>
        <p:nvSpPr>
          <p:cNvPr id="2" name="TextBox 1">
            <a:extLst>
              <a:ext uri="{FF2B5EF4-FFF2-40B4-BE49-F238E27FC236}">
                <a16:creationId xmlns:a16="http://schemas.microsoft.com/office/drawing/2014/main" id="{396CFAD8-28F3-5E48-97B4-A5EAAAEF438C}"/>
              </a:ext>
            </a:extLst>
          </p:cNvPr>
          <p:cNvSpPr txBox="1"/>
          <p:nvPr/>
        </p:nvSpPr>
        <p:spPr>
          <a:xfrm>
            <a:off x="8541808" y="6371229"/>
            <a:ext cx="2705100" cy="369332"/>
          </a:xfrm>
          <a:prstGeom prst="rect">
            <a:avLst/>
          </a:prstGeom>
          <a:noFill/>
        </p:spPr>
        <p:txBody>
          <a:bodyPr wrap="square" rtlCol="0">
            <a:spAutoFit/>
          </a:bodyPr>
          <a:lstStyle/>
          <a:p>
            <a:r>
              <a:rPr lang="en-US" dirty="0"/>
              <a:t>credit: Nicholas </a:t>
            </a:r>
            <a:r>
              <a:rPr lang="en-US" dirty="0" err="1"/>
              <a:t>Carlini</a:t>
            </a:r>
            <a:endParaRPr lang="en-US" dirty="0"/>
          </a:p>
        </p:txBody>
      </p:sp>
    </p:spTree>
    <p:extLst>
      <p:ext uri="{BB962C8B-B14F-4D97-AF65-F5344CB8AC3E}">
        <p14:creationId xmlns:p14="http://schemas.microsoft.com/office/powerpoint/2010/main" val="118327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30FD-B381-4845-BCE6-D4C368B6A756}"/>
              </a:ext>
            </a:extLst>
          </p:cNvPr>
          <p:cNvSpPr>
            <a:spLocks noGrp="1"/>
          </p:cNvSpPr>
          <p:nvPr>
            <p:ph type="title"/>
          </p:nvPr>
        </p:nvSpPr>
        <p:spPr>
          <a:xfrm>
            <a:off x="406400" y="479387"/>
            <a:ext cx="9668933" cy="1325880"/>
          </a:xfrm>
        </p:spPr>
        <p:txBody>
          <a:bodyPr/>
          <a:lstStyle/>
          <a:p>
            <a:r>
              <a:rPr lang="en-US" dirty="0"/>
              <a:t>Fawkes (v0.3) </a:t>
            </a:r>
            <a:r>
              <a:rPr lang="en-US" dirty="0">
                <a:solidFill>
                  <a:srgbClr val="C00000"/>
                </a:solidFill>
              </a:rPr>
              <a:t>doesn’t transfer </a:t>
            </a:r>
            <a:r>
              <a:rPr lang="en-US" dirty="0"/>
              <a:t>to today’s best models. </a:t>
            </a:r>
            <a:endParaRPr lang="en-US" dirty="0">
              <a:solidFill>
                <a:srgbClr val="C00000"/>
              </a:solidFill>
            </a:endParaRPr>
          </a:p>
        </p:txBody>
      </p:sp>
      <p:sp>
        <p:nvSpPr>
          <p:cNvPr id="4" name="Slide Number Placeholder 3">
            <a:extLst>
              <a:ext uri="{FF2B5EF4-FFF2-40B4-BE49-F238E27FC236}">
                <a16:creationId xmlns:a16="http://schemas.microsoft.com/office/drawing/2014/main" id="{5CD53AC0-023B-3349-9CE9-4C9C1FC8F053}"/>
              </a:ext>
            </a:extLst>
          </p:cNvPr>
          <p:cNvSpPr>
            <a:spLocks noGrp="1"/>
          </p:cNvSpPr>
          <p:nvPr>
            <p:ph type="sldNum" sz="quarter" idx="11"/>
          </p:nvPr>
        </p:nvSpPr>
        <p:spPr/>
        <p:txBody>
          <a:bodyPr/>
          <a:lstStyle/>
          <a:p>
            <a:pPr algn="r"/>
            <a:fld id="{D0000B66-E438-CF4E-9EAE-E38381514D64}" type="slidenum">
              <a:rPr lang="en-US" altLang="en-US" smtClean="0"/>
              <a:pPr algn="r"/>
              <a:t>21</a:t>
            </a:fld>
            <a:endParaRPr lang="en-US" altLang="en-US"/>
          </a:p>
        </p:txBody>
      </p:sp>
      <p:pic>
        <p:nvPicPr>
          <p:cNvPr id="7" name="Picture 6">
            <a:extLst>
              <a:ext uri="{FF2B5EF4-FFF2-40B4-BE49-F238E27FC236}">
                <a16:creationId xmlns:a16="http://schemas.microsoft.com/office/drawing/2014/main" id="{70957196-0EA2-1C43-A96D-9D2484096504}"/>
              </a:ext>
            </a:extLst>
          </p:cNvPr>
          <p:cNvPicPr>
            <a:picLocks noChangeAspect="1"/>
          </p:cNvPicPr>
          <p:nvPr/>
        </p:nvPicPr>
        <p:blipFill>
          <a:blip r:embed="rId3"/>
          <a:stretch>
            <a:fillRect/>
          </a:stretch>
        </p:blipFill>
        <p:spPr>
          <a:xfrm>
            <a:off x="1854200" y="2394846"/>
            <a:ext cx="8483600" cy="3759200"/>
          </a:xfrm>
          <a:prstGeom prst="rect">
            <a:avLst/>
          </a:prstGeom>
        </p:spPr>
      </p:pic>
      <p:sp>
        <p:nvSpPr>
          <p:cNvPr id="11" name="Rectangular Callout 10">
            <a:extLst>
              <a:ext uri="{FF2B5EF4-FFF2-40B4-BE49-F238E27FC236}">
                <a16:creationId xmlns:a16="http://schemas.microsoft.com/office/drawing/2014/main" id="{CE10BA38-61BD-014F-8703-88B7BFF462B4}"/>
              </a:ext>
            </a:extLst>
          </p:cNvPr>
          <p:cNvSpPr/>
          <p:nvPr/>
        </p:nvSpPr>
        <p:spPr>
          <a:xfrm>
            <a:off x="4113169" y="2104575"/>
            <a:ext cx="3075031" cy="1556326"/>
          </a:xfrm>
          <a:prstGeom prst="wedgeRectCallout">
            <a:avLst>
              <a:gd name="adj1" fmla="val -57852"/>
              <a:gd name="adj2" fmla="val 4549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The 1</a:t>
            </a:r>
            <a:r>
              <a:rPr lang="en-US" sz="2400" baseline="30000" dirty="0"/>
              <a:t>st</a:t>
            </a:r>
            <a:r>
              <a:rPr lang="en-US" sz="2400" dirty="0"/>
              <a:t> version of Fawkes isn’t very effective, even against a known extractor...</a:t>
            </a:r>
          </a:p>
        </p:txBody>
      </p:sp>
      <p:sp>
        <p:nvSpPr>
          <p:cNvPr id="12" name="Rectangular Callout 11">
            <a:extLst>
              <a:ext uri="{FF2B5EF4-FFF2-40B4-BE49-F238E27FC236}">
                <a16:creationId xmlns:a16="http://schemas.microsoft.com/office/drawing/2014/main" id="{8CFB7513-0E7F-BE4A-A4EC-1F521AE86908}"/>
              </a:ext>
            </a:extLst>
          </p:cNvPr>
          <p:cNvSpPr/>
          <p:nvPr/>
        </p:nvSpPr>
        <p:spPr>
          <a:xfrm>
            <a:off x="7833453" y="3766908"/>
            <a:ext cx="3594916" cy="1015076"/>
          </a:xfrm>
          <a:prstGeom prst="wedgeRectCallout">
            <a:avLst>
              <a:gd name="adj1" fmla="val -57852"/>
              <a:gd name="adj2" fmla="val 4549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 and fails entirely against newer, better extractors</a:t>
            </a:r>
          </a:p>
        </p:txBody>
      </p:sp>
    </p:spTree>
    <p:extLst>
      <p:ext uri="{BB962C8B-B14F-4D97-AF65-F5344CB8AC3E}">
        <p14:creationId xmlns:p14="http://schemas.microsoft.com/office/powerpoint/2010/main" val="185137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875652-F7E5-DC45-9227-5097D56AC877}"/>
              </a:ext>
            </a:extLst>
          </p:cNvPr>
          <p:cNvPicPr>
            <a:picLocks noChangeAspect="1"/>
          </p:cNvPicPr>
          <p:nvPr/>
        </p:nvPicPr>
        <p:blipFill>
          <a:blip r:embed="rId3"/>
          <a:stretch>
            <a:fillRect/>
          </a:stretch>
        </p:blipFill>
        <p:spPr>
          <a:xfrm>
            <a:off x="1854200" y="2394846"/>
            <a:ext cx="8483600" cy="3759200"/>
          </a:xfrm>
          <a:prstGeom prst="rect">
            <a:avLst/>
          </a:prstGeom>
        </p:spPr>
      </p:pic>
      <p:sp>
        <p:nvSpPr>
          <p:cNvPr id="2" name="Title 1">
            <a:extLst>
              <a:ext uri="{FF2B5EF4-FFF2-40B4-BE49-F238E27FC236}">
                <a16:creationId xmlns:a16="http://schemas.microsoft.com/office/drawing/2014/main" id="{319930FD-B381-4845-BCE6-D4C368B6A756}"/>
              </a:ext>
            </a:extLst>
          </p:cNvPr>
          <p:cNvSpPr>
            <a:spLocks noGrp="1"/>
          </p:cNvSpPr>
          <p:nvPr>
            <p:ph type="title"/>
          </p:nvPr>
        </p:nvSpPr>
        <p:spPr>
          <a:xfrm>
            <a:off x="406400" y="479387"/>
            <a:ext cx="9601200" cy="1325880"/>
          </a:xfrm>
        </p:spPr>
        <p:txBody>
          <a:bodyPr/>
          <a:lstStyle/>
          <a:p>
            <a:r>
              <a:rPr lang="en-US" dirty="0"/>
              <a:t>Fawkes (v1.0) </a:t>
            </a:r>
            <a:r>
              <a:rPr lang="en-US" dirty="0">
                <a:solidFill>
                  <a:srgbClr val="C00000"/>
                </a:solidFill>
              </a:rPr>
              <a:t>doesn’t transfer </a:t>
            </a:r>
            <a:r>
              <a:rPr lang="en-US" dirty="0"/>
              <a:t>to today’s best models. </a:t>
            </a:r>
            <a:endParaRPr lang="en-US" dirty="0">
              <a:solidFill>
                <a:srgbClr val="C00000"/>
              </a:solidFill>
            </a:endParaRPr>
          </a:p>
        </p:txBody>
      </p:sp>
      <p:sp>
        <p:nvSpPr>
          <p:cNvPr id="4" name="Slide Number Placeholder 3">
            <a:extLst>
              <a:ext uri="{FF2B5EF4-FFF2-40B4-BE49-F238E27FC236}">
                <a16:creationId xmlns:a16="http://schemas.microsoft.com/office/drawing/2014/main" id="{5CD53AC0-023B-3349-9CE9-4C9C1FC8F053}"/>
              </a:ext>
            </a:extLst>
          </p:cNvPr>
          <p:cNvSpPr>
            <a:spLocks noGrp="1"/>
          </p:cNvSpPr>
          <p:nvPr>
            <p:ph type="sldNum" sz="quarter" idx="11"/>
          </p:nvPr>
        </p:nvSpPr>
        <p:spPr/>
        <p:txBody>
          <a:bodyPr/>
          <a:lstStyle/>
          <a:p>
            <a:pPr algn="r"/>
            <a:fld id="{D0000B66-E438-CF4E-9EAE-E38381514D64}" type="slidenum">
              <a:rPr lang="en-US" altLang="en-US" smtClean="0"/>
              <a:pPr algn="r"/>
              <a:t>22</a:t>
            </a:fld>
            <a:endParaRPr lang="en-US" altLang="en-US"/>
          </a:p>
        </p:txBody>
      </p:sp>
      <p:sp>
        <p:nvSpPr>
          <p:cNvPr id="11" name="Rectangular Callout 10">
            <a:extLst>
              <a:ext uri="{FF2B5EF4-FFF2-40B4-BE49-F238E27FC236}">
                <a16:creationId xmlns:a16="http://schemas.microsoft.com/office/drawing/2014/main" id="{64DB454C-7D50-664D-9CA9-A3AA04C5431F}"/>
              </a:ext>
            </a:extLst>
          </p:cNvPr>
          <p:cNvSpPr/>
          <p:nvPr/>
        </p:nvSpPr>
        <p:spPr>
          <a:xfrm>
            <a:off x="2895601" y="1883824"/>
            <a:ext cx="3581400" cy="1223105"/>
          </a:xfrm>
          <a:prstGeom prst="wedgeRectCallout">
            <a:avLst>
              <a:gd name="adj1" fmla="val 26689"/>
              <a:gd name="adj2" fmla="val 682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The new version of Fawkes works well against current and past extractors</a:t>
            </a:r>
          </a:p>
        </p:txBody>
      </p:sp>
      <p:sp>
        <p:nvSpPr>
          <p:cNvPr id="12" name="Rectangular Callout 11">
            <a:extLst>
              <a:ext uri="{FF2B5EF4-FFF2-40B4-BE49-F238E27FC236}">
                <a16:creationId xmlns:a16="http://schemas.microsoft.com/office/drawing/2014/main" id="{800865DA-8C77-1A44-9D3A-8A9009826913}"/>
              </a:ext>
            </a:extLst>
          </p:cNvPr>
          <p:cNvSpPr/>
          <p:nvPr/>
        </p:nvSpPr>
        <p:spPr>
          <a:xfrm>
            <a:off x="7960452" y="3678008"/>
            <a:ext cx="3761647" cy="1015076"/>
          </a:xfrm>
          <a:prstGeom prst="wedgeRectCallout">
            <a:avLst>
              <a:gd name="adj1" fmla="val 6444"/>
              <a:gd name="adj2" fmla="val 655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 but fails to transfer to the recent </a:t>
            </a:r>
            <a:r>
              <a:rPr lang="en-US" sz="2400" dirty="0" err="1"/>
              <a:t>MagFace</a:t>
            </a:r>
            <a:r>
              <a:rPr lang="en-US" sz="2400" dirty="0"/>
              <a:t> extractor</a:t>
            </a:r>
          </a:p>
        </p:txBody>
      </p:sp>
    </p:spTree>
    <p:extLst>
      <p:ext uri="{BB962C8B-B14F-4D97-AF65-F5344CB8AC3E}">
        <p14:creationId xmlns:p14="http://schemas.microsoft.com/office/powerpoint/2010/main" val="143405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7F4186A-1E49-EC4C-8CD6-D8E536CCEFAF}"/>
              </a:ext>
            </a:extLst>
          </p:cNvPr>
          <p:cNvPicPr>
            <a:picLocks noChangeAspect="1"/>
          </p:cNvPicPr>
          <p:nvPr/>
        </p:nvPicPr>
        <p:blipFill>
          <a:blip r:embed="rId3"/>
          <a:stretch>
            <a:fillRect/>
          </a:stretch>
        </p:blipFill>
        <p:spPr>
          <a:xfrm>
            <a:off x="1854274" y="2442179"/>
            <a:ext cx="5422900" cy="3721100"/>
          </a:xfrm>
          <a:prstGeom prst="rect">
            <a:avLst/>
          </a:prstGeom>
        </p:spPr>
      </p:pic>
      <p:sp>
        <p:nvSpPr>
          <p:cNvPr id="2" name="Title 1">
            <a:extLst>
              <a:ext uri="{FF2B5EF4-FFF2-40B4-BE49-F238E27FC236}">
                <a16:creationId xmlns:a16="http://schemas.microsoft.com/office/drawing/2014/main" id="{319930FD-B381-4845-BCE6-D4C368B6A756}"/>
              </a:ext>
            </a:extLst>
          </p:cNvPr>
          <p:cNvSpPr>
            <a:spLocks noGrp="1"/>
          </p:cNvSpPr>
          <p:nvPr>
            <p:ph type="title"/>
          </p:nvPr>
        </p:nvSpPr>
        <p:spPr/>
        <p:txBody>
          <a:bodyPr/>
          <a:lstStyle/>
          <a:p>
            <a:r>
              <a:rPr lang="en-US" dirty="0" err="1"/>
              <a:t>LowKey</a:t>
            </a:r>
            <a:r>
              <a:rPr lang="en-US" dirty="0"/>
              <a:t> </a:t>
            </a:r>
            <a:r>
              <a:rPr lang="en-US" dirty="0">
                <a:solidFill>
                  <a:srgbClr val="C00000"/>
                </a:solidFill>
              </a:rPr>
              <a:t>transfers moderately </a:t>
            </a:r>
            <a:r>
              <a:rPr lang="en-US" dirty="0"/>
              <a:t>to today’s best models. </a:t>
            </a:r>
            <a:endParaRPr lang="en-US" dirty="0">
              <a:solidFill>
                <a:srgbClr val="C00000"/>
              </a:solidFill>
            </a:endParaRPr>
          </a:p>
        </p:txBody>
      </p:sp>
      <p:sp>
        <p:nvSpPr>
          <p:cNvPr id="4" name="Slide Number Placeholder 3">
            <a:extLst>
              <a:ext uri="{FF2B5EF4-FFF2-40B4-BE49-F238E27FC236}">
                <a16:creationId xmlns:a16="http://schemas.microsoft.com/office/drawing/2014/main" id="{5CD53AC0-023B-3349-9CE9-4C9C1FC8F053}"/>
              </a:ext>
            </a:extLst>
          </p:cNvPr>
          <p:cNvSpPr>
            <a:spLocks noGrp="1"/>
          </p:cNvSpPr>
          <p:nvPr>
            <p:ph type="sldNum" sz="quarter" idx="11"/>
          </p:nvPr>
        </p:nvSpPr>
        <p:spPr/>
        <p:txBody>
          <a:bodyPr/>
          <a:lstStyle/>
          <a:p>
            <a:pPr algn="r"/>
            <a:fld id="{D0000B66-E438-CF4E-9EAE-E38381514D64}" type="slidenum">
              <a:rPr lang="en-US" altLang="en-US" smtClean="0"/>
              <a:pPr algn="r"/>
              <a:t>23</a:t>
            </a:fld>
            <a:endParaRPr lang="en-US" altLang="en-US" dirty="0"/>
          </a:p>
        </p:txBody>
      </p:sp>
      <p:sp>
        <p:nvSpPr>
          <p:cNvPr id="3" name="TextBox 2">
            <a:extLst>
              <a:ext uri="{FF2B5EF4-FFF2-40B4-BE49-F238E27FC236}">
                <a16:creationId xmlns:a16="http://schemas.microsoft.com/office/drawing/2014/main" id="{80C37FBA-828E-A342-939B-256299B820B4}"/>
              </a:ext>
            </a:extLst>
          </p:cNvPr>
          <p:cNvSpPr txBox="1"/>
          <p:nvPr/>
        </p:nvSpPr>
        <p:spPr>
          <a:xfrm>
            <a:off x="7771324" y="5362997"/>
            <a:ext cx="864339" cy="461665"/>
          </a:xfrm>
          <a:prstGeom prst="rect">
            <a:avLst/>
          </a:prstGeom>
          <a:noFill/>
        </p:spPr>
        <p:txBody>
          <a:bodyPr wrap="none" rtlCol="0">
            <a:spAutoFit/>
          </a:bodyPr>
          <a:lstStyle/>
          <a:p>
            <a:r>
              <a:rPr lang="en-US" sz="2400" dirty="0">
                <a:latin typeface="Cambria" panose="02040503050406030204" pitchFamily="18" charset="0"/>
              </a:rPr>
              <a:t>2022</a:t>
            </a:r>
          </a:p>
        </p:txBody>
      </p:sp>
      <p:cxnSp>
        <p:nvCxnSpPr>
          <p:cNvPr id="6" name="Straight Arrow Connector 5">
            <a:extLst>
              <a:ext uri="{FF2B5EF4-FFF2-40B4-BE49-F238E27FC236}">
                <a16:creationId xmlns:a16="http://schemas.microsoft.com/office/drawing/2014/main" id="{FADFC56C-E5B1-DD4D-ACF4-B2A0B65E5186}"/>
              </a:ext>
            </a:extLst>
          </p:cNvPr>
          <p:cNvCxnSpPr/>
          <p:nvPr/>
        </p:nvCxnSpPr>
        <p:spPr>
          <a:xfrm>
            <a:off x="7518598" y="5341688"/>
            <a:ext cx="249381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D6D1255-ABD7-9D40-A145-F700C055A763}"/>
              </a:ext>
            </a:extLst>
          </p:cNvPr>
          <p:cNvSpPr txBox="1"/>
          <p:nvPr/>
        </p:nvSpPr>
        <p:spPr>
          <a:xfrm>
            <a:off x="8894979" y="5362997"/>
            <a:ext cx="864339" cy="461665"/>
          </a:xfrm>
          <a:prstGeom prst="rect">
            <a:avLst/>
          </a:prstGeom>
          <a:noFill/>
        </p:spPr>
        <p:txBody>
          <a:bodyPr wrap="none" rtlCol="0">
            <a:spAutoFit/>
          </a:bodyPr>
          <a:lstStyle/>
          <a:p>
            <a:r>
              <a:rPr lang="en-US" sz="2400" dirty="0">
                <a:latin typeface="Cambria" panose="02040503050406030204" pitchFamily="18" charset="0"/>
              </a:rPr>
              <a:t>2023</a:t>
            </a:r>
          </a:p>
        </p:txBody>
      </p:sp>
      <p:sp>
        <p:nvSpPr>
          <p:cNvPr id="11" name="TextBox 10">
            <a:extLst>
              <a:ext uri="{FF2B5EF4-FFF2-40B4-BE49-F238E27FC236}">
                <a16:creationId xmlns:a16="http://schemas.microsoft.com/office/drawing/2014/main" id="{5D3BE805-3E90-DD40-A8C1-34A462695351}"/>
              </a:ext>
            </a:extLst>
          </p:cNvPr>
          <p:cNvSpPr txBox="1"/>
          <p:nvPr/>
        </p:nvSpPr>
        <p:spPr>
          <a:xfrm>
            <a:off x="8495240" y="4299905"/>
            <a:ext cx="540533" cy="1015663"/>
          </a:xfrm>
          <a:prstGeom prst="rect">
            <a:avLst/>
          </a:prstGeom>
          <a:noFill/>
        </p:spPr>
        <p:txBody>
          <a:bodyPr wrap="none" rtlCol="0">
            <a:spAutoFit/>
          </a:bodyPr>
          <a:lstStyle/>
          <a:p>
            <a:r>
              <a:rPr lang="en-US" sz="6000" dirty="0"/>
              <a:t>?</a:t>
            </a:r>
          </a:p>
        </p:txBody>
      </p:sp>
      <p:sp>
        <p:nvSpPr>
          <p:cNvPr id="12" name="Rectangular Callout 11">
            <a:extLst>
              <a:ext uri="{FF2B5EF4-FFF2-40B4-BE49-F238E27FC236}">
                <a16:creationId xmlns:a16="http://schemas.microsoft.com/office/drawing/2014/main" id="{B0CC3E5A-7EEF-BF44-AEDB-1A4251B0658A}"/>
              </a:ext>
            </a:extLst>
          </p:cNvPr>
          <p:cNvSpPr/>
          <p:nvPr/>
        </p:nvSpPr>
        <p:spPr>
          <a:xfrm>
            <a:off x="3659672" y="1347155"/>
            <a:ext cx="3719102" cy="1015076"/>
          </a:xfrm>
          <a:prstGeom prst="wedgeRectCallout">
            <a:avLst>
              <a:gd name="adj1" fmla="val -26565"/>
              <a:gd name="adj2" fmla="val 9220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t>LowKey</a:t>
            </a:r>
            <a:r>
              <a:rPr lang="en-US" sz="2400" dirty="0"/>
              <a:t> transfers very well against existing extractors...</a:t>
            </a:r>
          </a:p>
        </p:txBody>
      </p:sp>
      <p:sp>
        <p:nvSpPr>
          <p:cNvPr id="13" name="Rectangular Callout 12">
            <a:extLst>
              <a:ext uri="{FF2B5EF4-FFF2-40B4-BE49-F238E27FC236}">
                <a16:creationId xmlns:a16="http://schemas.microsoft.com/office/drawing/2014/main" id="{767973C8-681D-3B43-BC18-08A6C0684C1C}"/>
              </a:ext>
            </a:extLst>
          </p:cNvPr>
          <p:cNvSpPr/>
          <p:nvPr/>
        </p:nvSpPr>
        <p:spPr>
          <a:xfrm>
            <a:off x="7371532" y="3212684"/>
            <a:ext cx="4670943" cy="1015076"/>
          </a:xfrm>
          <a:prstGeom prst="wedgeRectCallout">
            <a:avLst>
              <a:gd name="adj1" fmla="val -62135"/>
              <a:gd name="adj2" fmla="val 5739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...but only moderately against a new and very different vision model</a:t>
            </a:r>
          </a:p>
        </p:txBody>
      </p:sp>
    </p:spTree>
    <p:extLst>
      <p:ext uri="{BB962C8B-B14F-4D97-AF65-F5344CB8AC3E}">
        <p14:creationId xmlns:p14="http://schemas.microsoft.com/office/powerpoint/2010/main" val="3794729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89B5-BD21-F64C-B87E-3F0FC9FF00A7}"/>
              </a:ext>
            </a:extLst>
          </p:cNvPr>
          <p:cNvSpPr>
            <a:spLocks noGrp="1"/>
          </p:cNvSpPr>
          <p:nvPr>
            <p:ph type="title"/>
          </p:nvPr>
        </p:nvSpPr>
        <p:spPr/>
        <p:txBody>
          <a:bodyPr>
            <a:normAutofit fontScale="90000"/>
          </a:bodyPr>
          <a:lstStyle/>
          <a:p>
            <a:r>
              <a:rPr lang="en-US" sz="4900" dirty="0"/>
              <a:t>What if the model trainer </a:t>
            </a:r>
            <a:r>
              <a:rPr lang="en-US" sz="4900" dirty="0">
                <a:solidFill>
                  <a:srgbClr val="C00000"/>
                </a:solidFill>
              </a:rPr>
              <a:t>also uses the attack?</a:t>
            </a:r>
            <a:endParaRPr lang="en-US" dirty="0">
              <a:solidFill>
                <a:srgbClr val="C00000"/>
              </a:solidFill>
            </a:endParaRPr>
          </a:p>
        </p:txBody>
      </p:sp>
      <p:sp>
        <p:nvSpPr>
          <p:cNvPr id="4" name="Slide Number Placeholder 3">
            <a:extLst>
              <a:ext uri="{FF2B5EF4-FFF2-40B4-BE49-F238E27FC236}">
                <a16:creationId xmlns:a16="http://schemas.microsoft.com/office/drawing/2014/main" id="{0B262224-60B2-9647-8787-F4D12EEC8D30}"/>
              </a:ext>
            </a:extLst>
          </p:cNvPr>
          <p:cNvSpPr>
            <a:spLocks noGrp="1"/>
          </p:cNvSpPr>
          <p:nvPr>
            <p:ph type="sldNum" sz="quarter" idx="11"/>
          </p:nvPr>
        </p:nvSpPr>
        <p:spPr/>
        <p:txBody>
          <a:bodyPr/>
          <a:lstStyle/>
          <a:p>
            <a:pPr algn="r"/>
            <a:fld id="{D0000B66-E438-CF4E-9EAE-E38381514D64}" type="slidenum">
              <a:rPr lang="en-US" altLang="en-US" smtClean="0"/>
              <a:pPr algn="r"/>
              <a:t>24</a:t>
            </a:fld>
            <a:endParaRPr lang="en-US" altLang="en-US"/>
          </a:p>
        </p:txBody>
      </p:sp>
      <p:pic>
        <p:nvPicPr>
          <p:cNvPr id="3" name="Picture 2">
            <a:extLst>
              <a:ext uri="{FF2B5EF4-FFF2-40B4-BE49-F238E27FC236}">
                <a16:creationId xmlns:a16="http://schemas.microsoft.com/office/drawing/2014/main" id="{20CAF60D-F724-D644-A864-146CE6C628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6117" y="1924185"/>
            <a:ext cx="4076700" cy="1037705"/>
          </a:xfrm>
          <a:prstGeom prst="rect">
            <a:avLst/>
          </a:prstGeom>
        </p:spPr>
      </p:pic>
      <p:pic>
        <p:nvPicPr>
          <p:cNvPr id="6" name="Picture 5">
            <a:extLst>
              <a:ext uri="{FF2B5EF4-FFF2-40B4-BE49-F238E27FC236}">
                <a16:creationId xmlns:a16="http://schemas.microsoft.com/office/drawing/2014/main" id="{0D651FFD-E1CD-8747-AE65-0D0882E1AD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4830" y="3266378"/>
            <a:ext cx="3159274" cy="2188414"/>
          </a:xfrm>
          <a:prstGeom prst="rect">
            <a:avLst/>
          </a:prstGeom>
        </p:spPr>
      </p:pic>
      <p:pic>
        <p:nvPicPr>
          <p:cNvPr id="7" name="Picture 6" descr="Beastie, Freebsd Daemon clip art (116604) Free SVG Download / 4 Vector">
            <a:extLst>
              <a:ext uri="{FF2B5EF4-FFF2-40B4-BE49-F238E27FC236}">
                <a16:creationId xmlns:a16="http://schemas.microsoft.com/office/drawing/2014/main" id="{8F733B6B-1127-FE4C-B2D0-BCF1E4D289C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1066344" y="2675102"/>
            <a:ext cx="1712840" cy="210977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EDBF972E-787B-D144-BDAD-D2D91EB0DFB6}"/>
              </a:ext>
            </a:extLst>
          </p:cNvPr>
          <p:cNvCxnSpPr/>
          <p:nvPr/>
        </p:nvCxnSpPr>
        <p:spPr>
          <a:xfrm>
            <a:off x="2929923" y="2818460"/>
            <a:ext cx="34454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602" name="Picture 2" descr="Al Pacino - Actors Who Have Played the Devil - Zimbio">
            <a:extLst>
              <a:ext uri="{FF2B5EF4-FFF2-40B4-BE49-F238E27FC236}">
                <a16:creationId xmlns:a16="http://schemas.microsoft.com/office/drawing/2014/main" id="{538ADAC2-C924-B34A-8B56-7FE07D69F53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860"/>
          <a:stretch/>
        </p:blipFill>
        <p:spPr bwMode="auto">
          <a:xfrm>
            <a:off x="3750962" y="1924184"/>
            <a:ext cx="1575404" cy="180580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61411D57-7C5F-EC46-A280-27E8D5912DB2}"/>
              </a:ext>
            </a:extLst>
          </p:cNvPr>
          <p:cNvCxnSpPr/>
          <p:nvPr/>
        </p:nvCxnSpPr>
        <p:spPr>
          <a:xfrm>
            <a:off x="2929922" y="4913820"/>
            <a:ext cx="3445477"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2" descr="Al Pacino - Actors Who Have Played the Devil - Zimbio">
            <a:extLst>
              <a:ext uri="{FF2B5EF4-FFF2-40B4-BE49-F238E27FC236}">
                <a16:creationId xmlns:a16="http://schemas.microsoft.com/office/drawing/2014/main" id="{BAB6D09F-BBE1-DC47-A7A6-BB23D07D521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2831"/>
          <a:stretch/>
        </p:blipFill>
        <p:spPr bwMode="auto">
          <a:xfrm>
            <a:off x="3755726" y="4002290"/>
            <a:ext cx="1575404" cy="18230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Psychopath Renderer">
            <a:extLst>
              <a:ext uri="{FF2B5EF4-FFF2-40B4-BE49-F238E27FC236}">
                <a16:creationId xmlns:a16="http://schemas.microsoft.com/office/drawing/2014/main" id="{8E90852E-5FCB-C94C-A272-A75AD74450DD}"/>
              </a:ext>
            </a:extLst>
          </p:cNvPr>
          <p:cNvPicPr>
            <a:picLocks noChangeArrowheads="1"/>
          </p:cNvPicPr>
          <p:nvPr/>
        </p:nvPicPr>
        <p:blipFill>
          <a:blip r:embed="rId7" cstate="screen">
            <a:alphaModFix amt="50000"/>
            <a:extLst>
              <a:ext uri="{28A0092B-C50C-407E-A947-70E740481C1C}">
                <a14:useLocalDpi xmlns:a14="http://schemas.microsoft.com/office/drawing/2010/main"/>
              </a:ext>
            </a:extLst>
          </a:blip>
          <a:srcRect/>
          <a:stretch>
            <a:fillRect/>
          </a:stretch>
        </p:blipFill>
        <p:spPr bwMode="auto">
          <a:xfrm>
            <a:off x="3750962" y="3976890"/>
            <a:ext cx="1600343"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590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89B5-BD21-F64C-B87E-3F0FC9FF00A7}"/>
              </a:ext>
            </a:extLst>
          </p:cNvPr>
          <p:cNvSpPr>
            <a:spLocks noGrp="1"/>
          </p:cNvSpPr>
          <p:nvPr>
            <p:ph type="title"/>
          </p:nvPr>
        </p:nvSpPr>
        <p:spPr/>
        <p:txBody>
          <a:bodyPr>
            <a:normAutofit/>
          </a:bodyPr>
          <a:lstStyle/>
          <a:p>
            <a:r>
              <a:rPr lang="en-US" dirty="0"/>
              <a:t>Train a </a:t>
            </a:r>
            <a:r>
              <a:rPr lang="en-US" dirty="0">
                <a:solidFill>
                  <a:srgbClr val="C00000"/>
                </a:solidFill>
              </a:rPr>
              <a:t>robust extractor </a:t>
            </a:r>
            <a:r>
              <a:rPr lang="en-US" dirty="0"/>
              <a:t>on attack outputs.</a:t>
            </a:r>
          </a:p>
        </p:txBody>
      </p:sp>
      <p:sp>
        <p:nvSpPr>
          <p:cNvPr id="4" name="Slide Number Placeholder 3">
            <a:extLst>
              <a:ext uri="{FF2B5EF4-FFF2-40B4-BE49-F238E27FC236}">
                <a16:creationId xmlns:a16="http://schemas.microsoft.com/office/drawing/2014/main" id="{0B262224-60B2-9647-8787-F4D12EEC8D30}"/>
              </a:ext>
            </a:extLst>
          </p:cNvPr>
          <p:cNvSpPr>
            <a:spLocks noGrp="1"/>
          </p:cNvSpPr>
          <p:nvPr>
            <p:ph type="sldNum" sz="quarter" idx="11"/>
          </p:nvPr>
        </p:nvSpPr>
        <p:spPr/>
        <p:txBody>
          <a:bodyPr/>
          <a:lstStyle/>
          <a:p>
            <a:pPr algn="r"/>
            <a:fld id="{D0000B66-E438-CF4E-9EAE-E38381514D64}" type="slidenum">
              <a:rPr lang="en-US" altLang="en-US" smtClean="0"/>
              <a:pPr algn="r"/>
              <a:t>25</a:t>
            </a:fld>
            <a:endParaRPr lang="en-US" altLang="en-US"/>
          </a:p>
        </p:txBody>
      </p:sp>
      <p:sp>
        <p:nvSpPr>
          <p:cNvPr id="6" name="Oval 5">
            <a:extLst>
              <a:ext uri="{FF2B5EF4-FFF2-40B4-BE49-F238E27FC236}">
                <a16:creationId xmlns:a16="http://schemas.microsoft.com/office/drawing/2014/main" id="{5422E858-0764-9B4C-AF1B-E8C79A04A7A8}"/>
              </a:ext>
            </a:extLst>
          </p:cNvPr>
          <p:cNvSpPr/>
          <p:nvPr/>
        </p:nvSpPr>
        <p:spPr>
          <a:xfrm>
            <a:off x="5524482" y="2798026"/>
            <a:ext cx="4233334" cy="227155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8">
            <a:extLst>
              <a:ext uri="{FF2B5EF4-FFF2-40B4-BE49-F238E27FC236}">
                <a16:creationId xmlns:a16="http://schemas.microsoft.com/office/drawing/2014/main" id="{566EE246-F563-C943-85C9-D744AEE58365}"/>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452" y="2182480"/>
            <a:ext cx="1228342" cy="1246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eastie, Freebsd Daemon clip art (116604) Free SVG Download / 4 Vector">
            <a:extLst>
              <a:ext uri="{FF2B5EF4-FFF2-40B4-BE49-F238E27FC236}">
                <a16:creationId xmlns:a16="http://schemas.microsoft.com/office/drawing/2014/main" id="{747F1BB1-79AF-3641-9BE7-081EF077F22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3057" y="2980877"/>
            <a:ext cx="1320968" cy="1462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l Pacino - Actors Who Have Played the Devil - Zimbio">
            <a:extLst>
              <a:ext uri="{FF2B5EF4-FFF2-40B4-BE49-F238E27FC236}">
                <a16:creationId xmlns:a16="http://schemas.microsoft.com/office/drawing/2014/main" id="{3F759044-03FE-5E4E-97D8-0406B01B5F6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860"/>
          <a:stretch/>
        </p:blipFill>
        <p:spPr bwMode="auto">
          <a:xfrm>
            <a:off x="1463060" y="1881097"/>
            <a:ext cx="1575404" cy="18058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l Pacino - Actors Who Have Played the Devil - Zimbio">
            <a:extLst>
              <a:ext uri="{FF2B5EF4-FFF2-40B4-BE49-F238E27FC236}">
                <a16:creationId xmlns:a16="http://schemas.microsoft.com/office/drawing/2014/main" id="{D87383D4-BA58-8643-B1EC-03189765DBB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831"/>
          <a:stretch/>
        </p:blipFill>
        <p:spPr bwMode="auto">
          <a:xfrm>
            <a:off x="1467824" y="3959203"/>
            <a:ext cx="1575404" cy="18230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Psychopath Renderer">
            <a:extLst>
              <a:ext uri="{FF2B5EF4-FFF2-40B4-BE49-F238E27FC236}">
                <a16:creationId xmlns:a16="http://schemas.microsoft.com/office/drawing/2014/main" id="{3795D425-267E-7F45-B92B-AB5647F8696E}"/>
              </a:ext>
            </a:extLst>
          </p:cNvPr>
          <p:cNvPicPr>
            <a:picLocks noChangeArrowheads="1"/>
          </p:cNvPicPr>
          <p:nvPr/>
        </p:nvPicPr>
        <p:blipFill>
          <a:blip r:embed="rId6" cstate="screen">
            <a:alphaModFix amt="50000"/>
            <a:extLst>
              <a:ext uri="{28A0092B-C50C-407E-A947-70E740481C1C}">
                <a14:useLocalDpi xmlns:a14="http://schemas.microsoft.com/office/drawing/2010/main"/>
              </a:ext>
            </a:extLst>
          </a:blip>
          <a:srcRect/>
          <a:stretch>
            <a:fillRect/>
          </a:stretch>
        </p:blipFill>
        <p:spPr bwMode="auto">
          <a:xfrm>
            <a:off x="1463060" y="3933803"/>
            <a:ext cx="1600343" cy="1828799"/>
          </a:xfrm>
          <a:prstGeom prst="rect">
            <a:avLst/>
          </a:prstGeom>
          <a:noFill/>
          <a:extLst>
            <a:ext uri="{909E8E84-426E-40DD-AFC4-6F175D3DCCD1}">
              <a14:hiddenFill xmlns:a14="http://schemas.microsoft.com/office/drawing/2010/main">
                <a:solidFill>
                  <a:srgbClr val="FFFFFF"/>
                </a:solidFill>
              </a14:hiddenFill>
            </a:ext>
          </a:extLst>
        </p:spPr>
      </p:pic>
      <p:sp>
        <p:nvSpPr>
          <p:cNvPr id="14" name="5-Point Star 13">
            <a:extLst>
              <a:ext uri="{FF2B5EF4-FFF2-40B4-BE49-F238E27FC236}">
                <a16:creationId xmlns:a16="http://schemas.microsoft.com/office/drawing/2014/main" id="{EFCEDB15-9247-5140-9560-2EE90FED6A9F}"/>
              </a:ext>
            </a:extLst>
          </p:cNvPr>
          <p:cNvSpPr/>
          <p:nvPr/>
        </p:nvSpPr>
        <p:spPr>
          <a:xfrm>
            <a:off x="8122209" y="3063240"/>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172FCB6-92D2-1D4B-8AEF-2C49951AA253}"/>
              </a:ext>
            </a:extLst>
          </p:cNvPr>
          <p:cNvCxnSpPr>
            <a:cxnSpLocks/>
          </p:cNvCxnSpPr>
          <p:nvPr/>
        </p:nvCxnSpPr>
        <p:spPr>
          <a:xfrm>
            <a:off x="3038464" y="2798026"/>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6E7D232-D7E2-0B44-843B-AAD51FFD8048}"/>
              </a:ext>
            </a:extLst>
          </p:cNvPr>
          <p:cNvCxnSpPr>
            <a:cxnSpLocks/>
            <a:stCxn id="7" idx="3"/>
            <a:endCxn id="14" idx="0"/>
          </p:cNvCxnSpPr>
          <p:nvPr/>
        </p:nvCxnSpPr>
        <p:spPr>
          <a:xfrm>
            <a:off x="4799794" y="2805740"/>
            <a:ext cx="3505295" cy="257500"/>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8">
            <a:extLst>
              <a:ext uri="{FF2B5EF4-FFF2-40B4-BE49-F238E27FC236}">
                <a16:creationId xmlns:a16="http://schemas.microsoft.com/office/drawing/2014/main" id="{8B9A1543-B008-BA41-91F2-3BD4A9181EC4}"/>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85459" y="4240053"/>
            <a:ext cx="1228342" cy="1246520"/>
          </a:xfrm>
          <a:prstGeom prst="rect">
            <a:avLst/>
          </a:prstGeom>
          <a:noFill/>
          <a:extLst>
            <a:ext uri="{909E8E84-426E-40DD-AFC4-6F175D3DCCD1}">
              <a14:hiddenFill xmlns:a14="http://schemas.microsoft.com/office/drawing/2010/main">
                <a:solidFill>
                  <a:srgbClr val="FFFFFF"/>
                </a:solidFill>
              </a14:hiddenFill>
            </a:ext>
          </a:extLst>
        </p:spPr>
      </p:pic>
      <p:sp>
        <p:nvSpPr>
          <p:cNvPr id="18" name="5-Point Star 17">
            <a:extLst>
              <a:ext uri="{FF2B5EF4-FFF2-40B4-BE49-F238E27FC236}">
                <a16:creationId xmlns:a16="http://schemas.microsoft.com/office/drawing/2014/main" id="{4FC51508-9A5D-404B-B601-C41ECFF01141}"/>
              </a:ext>
            </a:extLst>
          </p:cNvPr>
          <p:cNvSpPr/>
          <p:nvPr/>
        </p:nvSpPr>
        <p:spPr>
          <a:xfrm>
            <a:off x="6369561" y="4290751"/>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9E62F78-B725-994E-9A96-866B64877AC8}"/>
              </a:ext>
            </a:extLst>
          </p:cNvPr>
          <p:cNvCxnSpPr>
            <a:cxnSpLocks/>
          </p:cNvCxnSpPr>
          <p:nvPr/>
        </p:nvCxnSpPr>
        <p:spPr>
          <a:xfrm>
            <a:off x="3052471" y="4855599"/>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A008A689-28BC-C847-AFC0-BADD0E02F656}"/>
              </a:ext>
            </a:extLst>
          </p:cNvPr>
          <p:cNvCxnSpPr>
            <a:cxnSpLocks/>
            <a:stCxn id="17" idx="3"/>
            <a:endCxn id="18" idx="2"/>
          </p:cNvCxnSpPr>
          <p:nvPr/>
        </p:nvCxnSpPr>
        <p:spPr>
          <a:xfrm flipV="1">
            <a:off x="4813801" y="4656510"/>
            <a:ext cx="1625614" cy="206803"/>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978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descr="Beastie, Freebsd Daemon clip art (116604) Free SVG Download / 4 Vector">
            <a:extLst>
              <a:ext uri="{FF2B5EF4-FFF2-40B4-BE49-F238E27FC236}">
                <a16:creationId xmlns:a16="http://schemas.microsoft.com/office/drawing/2014/main" id="{3D3926CA-6FDB-6A4E-AE78-7C60227758C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3057" y="2980877"/>
            <a:ext cx="1320968" cy="1462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6E89B5-BD21-F64C-B87E-3F0FC9FF00A7}"/>
              </a:ext>
            </a:extLst>
          </p:cNvPr>
          <p:cNvSpPr>
            <a:spLocks noGrp="1"/>
          </p:cNvSpPr>
          <p:nvPr>
            <p:ph type="title"/>
          </p:nvPr>
        </p:nvSpPr>
        <p:spPr/>
        <p:txBody>
          <a:bodyPr>
            <a:normAutofit/>
          </a:bodyPr>
          <a:lstStyle/>
          <a:p>
            <a:r>
              <a:rPr lang="en-US" dirty="0"/>
              <a:t>Train a </a:t>
            </a:r>
            <a:r>
              <a:rPr lang="en-US" dirty="0">
                <a:solidFill>
                  <a:srgbClr val="C00000"/>
                </a:solidFill>
              </a:rPr>
              <a:t>robust extractor </a:t>
            </a:r>
            <a:r>
              <a:rPr lang="en-US" dirty="0"/>
              <a:t>on attack outputs.</a:t>
            </a:r>
            <a:endParaRPr lang="en-US" dirty="0">
              <a:solidFill>
                <a:srgbClr val="C00000"/>
              </a:solidFill>
            </a:endParaRPr>
          </a:p>
        </p:txBody>
      </p:sp>
      <p:sp>
        <p:nvSpPr>
          <p:cNvPr id="4" name="Slide Number Placeholder 3">
            <a:extLst>
              <a:ext uri="{FF2B5EF4-FFF2-40B4-BE49-F238E27FC236}">
                <a16:creationId xmlns:a16="http://schemas.microsoft.com/office/drawing/2014/main" id="{0B262224-60B2-9647-8787-F4D12EEC8D30}"/>
              </a:ext>
            </a:extLst>
          </p:cNvPr>
          <p:cNvSpPr>
            <a:spLocks noGrp="1"/>
          </p:cNvSpPr>
          <p:nvPr>
            <p:ph type="sldNum" sz="quarter" idx="11"/>
          </p:nvPr>
        </p:nvSpPr>
        <p:spPr/>
        <p:txBody>
          <a:bodyPr/>
          <a:lstStyle/>
          <a:p>
            <a:pPr algn="r"/>
            <a:fld id="{D0000B66-E438-CF4E-9EAE-E38381514D64}" type="slidenum">
              <a:rPr lang="en-US" altLang="en-US" smtClean="0"/>
              <a:pPr algn="r"/>
              <a:t>26</a:t>
            </a:fld>
            <a:endParaRPr lang="en-US" altLang="en-US"/>
          </a:p>
        </p:txBody>
      </p:sp>
      <p:sp>
        <p:nvSpPr>
          <p:cNvPr id="6" name="Oval 5">
            <a:extLst>
              <a:ext uri="{FF2B5EF4-FFF2-40B4-BE49-F238E27FC236}">
                <a16:creationId xmlns:a16="http://schemas.microsoft.com/office/drawing/2014/main" id="{5422E858-0764-9B4C-AF1B-E8C79A04A7A8}"/>
              </a:ext>
            </a:extLst>
          </p:cNvPr>
          <p:cNvSpPr/>
          <p:nvPr/>
        </p:nvSpPr>
        <p:spPr>
          <a:xfrm>
            <a:off x="5524482" y="2798026"/>
            <a:ext cx="4233334" cy="227155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8">
            <a:extLst>
              <a:ext uri="{FF2B5EF4-FFF2-40B4-BE49-F238E27FC236}">
                <a16:creationId xmlns:a16="http://schemas.microsoft.com/office/drawing/2014/main" id="{566EE246-F563-C943-85C9-D744AEE58365}"/>
              </a:ext>
            </a:extLst>
          </p:cNvPr>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452" y="2182480"/>
            <a:ext cx="1228342" cy="1246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l Pacino - Actors Who Have Played the Devil - Zimbio">
            <a:extLst>
              <a:ext uri="{FF2B5EF4-FFF2-40B4-BE49-F238E27FC236}">
                <a16:creationId xmlns:a16="http://schemas.microsoft.com/office/drawing/2014/main" id="{3F759044-03FE-5E4E-97D8-0406B01B5F6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860"/>
          <a:stretch/>
        </p:blipFill>
        <p:spPr bwMode="auto">
          <a:xfrm>
            <a:off x="1463060" y="1881097"/>
            <a:ext cx="1575404" cy="18058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l Pacino - Actors Who Have Played the Devil - Zimbio">
            <a:extLst>
              <a:ext uri="{FF2B5EF4-FFF2-40B4-BE49-F238E27FC236}">
                <a16:creationId xmlns:a16="http://schemas.microsoft.com/office/drawing/2014/main" id="{D87383D4-BA58-8643-B1EC-03189765DBB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831"/>
          <a:stretch/>
        </p:blipFill>
        <p:spPr bwMode="auto">
          <a:xfrm>
            <a:off x="1467824" y="3959203"/>
            <a:ext cx="1575404" cy="18230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Psychopath Renderer">
            <a:extLst>
              <a:ext uri="{FF2B5EF4-FFF2-40B4-BE49-F238E27FC236}">
                <a16:creationId xmlns:a16="http://schemas.microsoft.com/office/drawing/2014/main" id="{3795D425-267E-7F45-B92B-AB5647F8696E}"/>
              </a:ext>
            </a:extLst>
          </p:cNvPr>
          <p:cNvPicPr>
            <a:picLocks noChangeArrowheads="1"/>
          </p:cNvPicPr>
          <p:nvPr/>
        </p:nvPicPr>
        <p:blipFill>
          <a:blip r:embed="rId6" cstate="screen">
            <a:alphaModFix amt="50000"/>
            <a:extLst>
              <a:ext uri="{28A0092B-C50C-407E-A947-70E740481C1C}">
                <a14:useLocalDpi xmlns:a14="http://schemas.microsoft.com/office/drawing/2010/main"/>
              </a:ext>
            </a:extLst>
          </a:blip>
          <a:srcRect/>
          <a:stretch>
            <a:fillRect/>
          </a:stretch>
        </p:blipFill>
        <p:spPr bwMode="auto">
          <a:xfrm>
            <a:off x="1463060" y="3933803"/>
            <a:ext cx="1600343" cy="1828799"/>
          </a:xfrm>
          <a:prstGeom prst="rect">
            <a:avLst/>
          </a:prstGeom>
          <a:noFill/>
          <a:extLst>
            <a:ext uri="{909E8E84-426E-40DD-AFC4-6F175D3DCCD1}">
              <a14:hiddenFill xmlns:a14="http://schemas.microsoft.com/office/drawing/2010/main">
                <a:solidFill>
                  <a:srgbClr val="FFFFFF"/>
                </a:solidFill>
              </a14:hiddenFill>
            </a:ext>
          </a:extLst>
        </p:spPr>
      </p:pic>
      <p:sp>
        <p:nvSpPr>
          <p:cNvPr id="14" name="5-Point Star 13">
            <a:extLst>
              <a:ext uri="{FF2B5EF4-FFF2-40B4-BE49-F238E27FC236}">
                <a16:creationId xmlns:a16="http://schemas.microsoft.com/office/drawing/2014/main" id="{EFCEDB15-9247-5140-9560-2EE90FED6A9F}"/>
              </a:ext>
            </a:extLst>
          </p:cNvPr>
          <p:cNvSpPr/>
          <p:nvPr/>
        </p:nvSpPr>
        <p:spPr>
          <a:xfrm>
            <a:off x="8113262" y="3017154"/>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172FCB6-92D2-1D4B-8AEF-2C49951AA253}"/>
              </a:ext>
            </a:extLst>
          </p:cNvPr>
          <p:cNvCxnSpPr>
            <a:cxnSpLocks/>
          </p:cNvCxnSpPr>
          <p:nvPr/>
        </p:nvCxnSpPr>
        <p:spPr>
          <a:xfrm>
            <a:off x="3038464" y="2798026"/>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6E7D232-D7E2-0B44-843B-AAD51FFD8048}"/>
              </a:ext>
            </a:extLst>
          </p:cNvPr>
          <p:cNvCxnSpPr>
            <a:cxnSpLocks/>
            <a:stCxn id="7" idx="3"/>
            <a:endCxn id="14" idx="0"/>
          </p:cNvCxnSpPr>
          <p:nvPr/>
        </p:nvCxnSpPr>
        <p:spPr>
          <a:xfrm>
            <a:off x="4799794" y="2805740"/>
            <a:ext cx="3496348" cy="211414"/>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8">
            <a:extLst>
              <a:ext uri="{FF2B5EF4-FFF2-40B4-BE49-F238E27FC236}">
                <a16:creationId xmlns:a16="http://schemas.microsoft.com/office/drawing/2014/main" id="{8B9A1543-B008-BA41-91F2-3BD4A9181EC4}"/>
              </a:ext>
            </a:extLst>
          </p:cNvPr>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85459" y="4240053"/>
            <a:ext cx="1228342" cy="1246520"/>
          </a:xfrm>
          <a:prstGeom prst="rect">
            <a:avLst/>
          </a:prstGeom>
          <a:noFill/>
          <a:extLst>
            <a:ext uri="{909E8E84-426E-40DD-AFC4-6F175D3DCCD1}">
              <a14:hiddenFill xmlns:a14="http://schemas.microsoft.com/office/drawing/2010/main">
                <a:solidFill>
                  <a:srgbClr val="FFFFFF"/>
                </a:solidFill>
              </a14:hiddenFill>
            </a:ext>
          </a:extLst>
        </p:spPr>
      </p:pic>
      <p:sp>
        <p:nvSpPr>
          <p:cNvPr id="18" name="5-Point Star 17">
            <a:extLst>
              <a:ext uri="{FF2B5EF4-FFF2-40B4-BE49-F238E27FC236}">
                <a16:creationId xmlns:a16="http://schemas.microsoft.com/office/drawing/2014/main" id="{4FC51508-9A5D-404B-B601-C41ECFF01141}"/>
              </a:ext>
            </a:extLst>
          </p:cNvPr>
          <p:cNvSpPr/>
          <p:nvPr/>
        </p:nvSpPr>
        <p:spPr>
          <a:xfrm>
            <a:off x="7013900" y="3954305"/>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9E62F78-B725-994E-9A96-866B64877AC8}"/>
              </a:ext>
            </a:extLst>
          </p:cNvPr>
          <p:cNvCxnSpPr>
            <a:cxnSpLocks/>
          </p:cNvCxnSpPr>
          <p:nvPr/>
        </p:nvCxnSpPr>
        <p:spPr>
          <a:xfrm>
            <a:off x="3052471" y="4855599"/>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A008A689-28BC-C847-AFC0-BADD0E02F656}"/>
              </a:ext>
            </a:extLst>
          </p:cNvPr>
          <p:cNvCxnSpPr>
            <a:cxnSpLocks/>
            <a:stCxn id="17" idx="3"/>
            <a:endCxn id="18" idx="2"/>
          </p:cNvCxnSpPr>
          <p:nvPr/>
        </p:nvCxnSpPr>
        <p:spPr>
          <a:xfrm flipV="1">
            <a:off x="4813801" y="4320064"/>
            <a:ext cx="2269953" cy="543249"/>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849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descr="Beastie, Freebsd Daemon clip art (116604) Free SVG Download / 4 Vector">
            <a:extLst>
              <a:ext uri="{FF2B5EF4-FFF2-40B4-BE49-F238E27FC236}">
                <a16:creationId xmlns:a16="http://schemas.microsoft.com/office/drawing/2014/main" id="{3DC1032D-5CDC-314A-876B-3DA014BA544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3057" y="2980877"/>
            <a:ext cx="1320968" cy="1462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6E89B5-BD21-F64C-B87E-3F0FC9FF00A7}"/>
              </a:ext>
            </a:extLst>
          </p:cNvPr>
          <p:cNvSpPr>
            <a:spLocks noGrp="1"/>
          </p:cNvSpPr>
          <p:nvPr>
            <p:ph type="title"/>
          </p:nvPr>
        </p:nvSpPr>
        <p:spPr/>
        <p:txBody>
          <a:bodyPr>
            <a:normAutofit/>
          </a:bodyPr>
          <a:lstStyle/>
          <a:p>
            <a:r>
              <a:rPr lang="en-US" dirty="0"/>
              <a:t>Train a </a:t>
            </a:r>
            <a:r>
              <a:rPr lang="en-US" dirty="0">
                <a:solidFill>
                  <a:srgbClr val="C00000"/>
                </a:solidFill>
              </a:rPr>
              <a:t>robust extractor </a:t>
            </a:r>
            <a:r>
              <a:rPr lang="en-US" dirty="0"/>
              <a:t>on attack outputs.</a:t>
            </a:r>
            <a:endParaRPr lang="en-US" dirty="0">
              <a:solidFill>
                <a:srgbClr val="C00000"/>
              </a:solidFill>
            </a:endParaRPr>
          </a:p>
        </p:txBody>
      </p:sp>
      <p:sp>
        <p:nvSpPr>
          <p:cNvPr id="4" name="Slide Number Placeholder 3">
            <a:extLst>
              <a:ext uri="{FF2B5EF4-FFF2-40B4-BE49-F238E27FC236}">
                <a16:creationId xmlns:a16="http://schemas.microsoft.com/office/drawing/2014/main" id="{0B262224-60B2-9647-8787-F4D12EEC8D30}"/>
              </a:ext>
            </a:extLst>
          </p:cNvPr>
          <p:cNvSpPr>
            <a:spLocks noGrp="1"/>
          </p:cNvSpPr>
          <p:nvPr>
            <p:ph type="sldNum" sz="quarter" idx="11"/>
          </p:nvPr>
        </p:nvSpPr>
        <p:spPr/>
        <p:txBody>
          <a:bodyPr/>
          <a:lstStyle/>
          <a:p>
            <a:pPr algn="r"/>
            <a:fld id="{D0000B66-E438-CF4E-9EAE-E38381514D64}" type="slidenum">
              <a:rPr lang="en-US" altLang="en-US" smtClean="0"/>
              <a:pPr algn="r"/>
              <a:t>27</a:t>
            </a:fld>
            <a:endParaRPr lang="en-US" altLang="en-US"/>
          </a:p>
        </p:txBody>
      </p:sp>
      <p:sp>
        <p:nvSpPr>
          <p:cNvPr id="6" name="Oval 5">
            <a:extLst>
              <a:ext uri="{FF2B5EF4-FFF2-40B4-BE49-F238E27FC236}">
                <a16:creationId xmlns:a16="http://schemas.microsoft.com/office/drawing/2014/main" id="{5422E858-0764-9B4C-AF1B-E8C79A04A7A8}"/>
              </a:ext>
            </a:extLst>
          </p:cNvPr>
          <p:cNvSpPr/>
          <p:nvPr/>
        </p:nvSpPr>
        <p:spPr>
          <a:xfrm>
            <a:off x="5524482" y="2798026"/>
            <a:ext cx="4233334" cy="227155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8">
            <a:extLst>
              <a:ext uri="{FF2B5EF4-FFF2-40B4-BE49-F238E27FC236}">
                <a16:creationId xmlns:a16="http://schemas.microsoft.com/office/drawing/2014/main" id="{566EE246-F563-C943-85C9-D744AEE58365}"/>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452" y="2182480"/>
            <a:ext cx="1228342" cy="1246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l Pacino - Actors Who Have Played the Devil - Zimbio">
            <a:extLst>
              <a:ext uri="{FF2B5EF4-FFF2-40B4-BE49-F238E27FC236}">
                <a16:creationId xmlns:a16="http://schemas.microsoft.com/office/drawing/2014/main" id="{3F759044-03FE-5E4E-97D8-0406B01B5F6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860"/>
          <a:stretch/>
        </p:blipFill>
        <p:spPr bwMode="auto">
          <a:xfrm>
            <a:off x="1463060" y="1881097"/>
            <a:ext cx="1575404" cy="18058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l Pacino - Actors Who Have Played the Devil - Zimbio">
            <a:extLst>
              <a:ext uri="{FF2B5EF4-FFF2-40B4-BE49-F238E27FC236}">
                <a16:creationId xmlns:a16="http://schemas.microsoft.com/office/drawing/2014/main" id="{D87383D4-BA58-8643-B1EC-03189765DBB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831"/>
          <a:stretch/>
        </p:blipFill>
        <p:spPr bwMode="auto">
          <a:xfrm>
            <a:off x="1467824" y="3959203"/>
            <a:ext cx="1575404" cy="18230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Psychopath Renderer">
            <a:extLst>
              <a:ext uri="{FF2B5EF4-FFF2-40B4-BE49-F238E27FC236}">
                <a16:creationId xmlns:a16="http://schemas.microsoft.com/office/drawing/2014/main" id="{3795D425-267E-7F45-B92B-AB5647F8696E}"/>
              </a:ext>
            </a:extLst>
          </p:cNvPr>
          <p:cNvPicPr>
            <a:picLocks noChangeArrowheads="1"/>
          </p:cNvPicPr>
          <p:nvPr/>
        </p:nvPicPr>
        <p:blipFill>
          <a:blip r:embed="rId5" cstate="screen">
            <a:alphaModFix amt="50000"/>
            <a:extLst>
              <a:ext uri="{28A0092B-C50C-407E-A947-70E740481C1C}">
                <a14:useLocalDpi xmlns:a14="http://schemas.microsoft.com/office/drawing/2010/main"/>
              </a:ext>
            </a:extLst>
          </a:blip>
          <a:srcRect/>
          <a:stretch>
            <a:fillRect/>
          </a:stretch>
        </p:blipFill>
        <p:spPr bwMode="auto">
          <a:xfrm>
            <a:off x="1463060" y="3933803"/>
            <a:ext cx="1600343" cy="1828799"/>
          </a:xfrm>
          <a:prstGeom prst="rect">
            <a:avLst/>
          </a:prstGeom>
          <a:noFill/>
          <a:extLst>
            <a:ext uri="{909E8E84-426E-40DD-AFC4-6F175D3DCCD1}">
              <a14:hiddenFill xmlns:a14="http://schemas.microsoft.com/office/drawing/2010/main">
                <a:solidFill>
                  <a:srgbClr val="FFFFFF"/>
                </a:solidFill>
              </a14:hiddenFill>
            </a:ext>
          </a:extLst>
        </p:spPr>
      </p:pic>
      <p:sp>
        <p:nvSpPr>
          <p:cNvPr id="14" name="5-Point Star 13">
            <a:extLst>
              <a:ext uri="{FF2B5EF4-FFF2-40B4-BE49-F238E27FC236}">
                <a16:creationId xmlns:a16="http://schemas.microsoft.com/office/drawing/2014/main" id="{EFCEDB15-9247-5140-9560-2EE90FED6A9F}"/>
              </a:ext>
            </a:extLst>
          </p:cNvPr>
          <p:cNvSpPr/>
          <p:nvPr/>
        </p:nvSpPr>
        <p:spPr>
          <a:xfrm>
            <a:off x="8244496" y="3138262"/>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172FCB6-92D2-1D4B-8AEF-2C49951AA253}"/>
              </a:ext>
            </a:extLst>
          </p:cNvPr>
          <p:cNvCxnSpPr>
            <a:cxnSpLocks/>
          </p:cNvCxnSpPr>
          <p:nvPr/>
        </p:nvCxnSpPr>
        <p:spPr>
          <a:xfrm>
            <a:off x="3038464" y="2798026"/>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6E7D232-D7E2-0B44-843B-AAD51FFD8048}"/>
              </a:ext>
            </a:extLst>
          </p:cNvPr>
          <p:cNvCxnSpPr>
            <a:cxnSpLocks/>
            <a:stCxn id="7" idx="3"/>
            <a:endCxn id="14" idx="0"/>
          </p:cNvCxnSpPr>
          <p:nvPr/>
        </p:nvCxnSpPr>
        <p:spPr>
          <a:xfrm>
            <a:off x="4799794" y="2805740"/>
            <a:ext cx="3627582" cy="332522"/>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8">
            <a:extLst>
              <a:ext uri="{FF2B5EF4-FFF2-40B4-BE49-F238E27FC236}">
                <a16:creationId xmlns:a16="http://schemas.microsoft.com/office/drawing/2014/main" id="{8B9A1543-B008-BA41-91F2-3BD4A9181EC4}"/>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85459" y="4240053"/>
            <a:ext cx="1228342" cy="1246520"/>
          </a:xfrm>
          <a:prstGeom prst="rect">
            <a:avLst/>
          </a:prstGeom>
          <a:noFill/>
          <a:extLst>
            <a:ext uri="{909E8E84-426E-40DD-AFC4-6F175D3DCCD1}">
              <a14:hiddenFill xmlns:a14="http://schemas.microsoft.com/office/drawing/2010/main">
                <a:solidFill>
                  <a:srgbClr val="FFFFFF"/>
                </a:solidFill>
              </a14:hiddenFill>
            </a:ext>
          </a:extLst>
        </p:spPr>
      </p:pic>
      <p:sp>
        <p:nvSpPr>
          <p:cNvPr id="18" name="5-Point Star 17">
            <a:extLst>
              <a:ext uri="{FF2B5EF4-FFF2-40B4-BE49-F238E27FC236}">
                <a16:creationId xmlns:a16="http://schemas.microsoft.com/office/drawing/2014/main" id="{4FC51508-9A5D-404B-B601-C41ECFF01141}"/>
              </a:ext>
            </a:extLst>
          </p:cNvPr>
          <p:cNvSpPr/>
          <p:nvPr/>
        </p:nvSpPr>
        <p:spPr>
          <a:xfrm>
            <a:off x="7641149" y="3529421"/>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9E62F78-B725-994E-9A96-866B64877AC8}"/>
              </a:ext>
            </a:extLst>
          </p:cNvPr>
          <p:cNvCxnSpPr>
            <a:cxnSpLocks/>
          </p:cNvCxnSpPr>
          <p:nvPr/>
        </p:nvCxnSpPr>
        <p:spPr>
          <a:xfrm>
            <a:off x="3052471" y="4855599"/>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A008A689-28BC-C847-AFC0-BADD0E02F656}"/>
              </a:ext>
            </a:extLst>
          </p:cNvPr>
          <p:cNvCxnSpPr>
            <a:cxnSpLocks/>
            <a:stCxn id="17" idx="3"/>
            <a:endCxn id="18" idx="2"/>
          </p:cNvCxnSpPr>
          <p:nvPr/>
        </p:nvCxnSpPr>
        <p:spPr>
          <a:xfrm flipV="1">
            <a:off x="4813801" y="3895180"/>
            <a:ext cx="2897202" cy="968133"/>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290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descr="Beastie, Freebsd Daemon clip art (116604) Free SVG Download / 4 Vector">
            <a:extLst>
              <a:ext uri="{FF2B5EF4-FFF2-40B4-BE49-F238E27FC236}">
                <a16:creationId xmlns:a16="http://schemas.microsoft.com/office/drawing/2014/main" id="{7EF13055-C63D-8C47-B8B3-3F50C1D386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3057" y="2980877"/>
            <a:ext cx="1320968" cy="1462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6E89B5-BD21-F64C-B87E-3F0FC9FF00A7}"/>
              </a:ext>
            </a:extLst>
          </p:cNvPr>
          <p:cNvSpPr>
            <a:spLocks noGrp="1"/>
          </p:cNvSpPr>
          <p:nvPr>
            <p:ph type="title"/>
          </p:nvPr>
        </p:nvSpPr>
        <p:spPr/>
        <p:txBody>
          <a:bodyPr>
            <a:normAutofit/>
          </a:bodyPr>
          <a:lstStyle/>
          <a:p>
            <a:r>
              <a:rPr lang="en-US" dirty="0"/>
              <a:t>Train a </a:t>
            </a:r>
            <a:r>
              <a:rPr lang="en-US" dirty="0">
                <a:solidFill>
                  <a:srgbClr val="C00000"/>
                </a:solidFill>
              </a:rPr>
              <a:t>robust extractor </a:t>
            </a:r>
            <a:r>
              <a:rPr lang="en-US" dirty="0"/>
              <a:t>on attack outputs.</a:t>
            </a:r>
            <a:endParaRPr lang="en-US" dirty="0">
              <a:solidFill>
                <a:srgbClr val="C00000"/>
              </a:solidFill>
            </a:endParaRPr>
          </a:p>
        </p:txBody>
      </p:sp>
      <p:sp>
        <p:nvSpPr>
          <p:cNvPr id="4" name="Slide Number Placeholder 3">
            <a:extLst>
              <a:ext uri="{FF2B5EF4-FFF2-40B4-BE49-F238E27FC236}">
                <a16:creationId xmlns:a16="http://schemas.microsoft.com/office/drawing/2014/main" id="{0B262224-60B2-9647-8787-F4D12EEC8D30}"/>
              </a:ext>
            </a:extLst>
          </p:cNvPr>
          <p:cNvSpPr>
            <a:spLocks noGrp="1"/>
          </p:cNvSpPr>
          <p:nvPr>
            <p:ph type="sldNum" sz="quarter" idx="11"/>
          </p:nvPr>
        </p:nvSpPr>
        <p:spPr/>
        <p:txBody>
          <a:bodyPr/>
          <a:lstStyle/>
          <a:p>
            <a:pPr algn="r"/>
            <a:fld id="{D0000B66-E438-CF4E-9EAE-E38381514D64}" type="slidenum">
              <a:rPr lang="en-US" altLang="en-US" smtClean="0"/>
              <a:pPr algn="r"/>
              <a:t>28</a:t>
            </a:fld>
            <a:endParaRPr lang="en-US" altLang="en-US"/>
          </a:p>
        </p:txBody>
      </p:sp>
      <p:sp>
        <p:nvSpPr>
          <p:cNvPr id="6" name="Oval 5">
            <a:extLst>
              <a:ext uri="{FF2B5EF4-FFF2-40B4-BE49-F238E27FC236}">
                <a16:creationId xmlns:a16="http://schemas.microsoft.com/office/drawing/2014/main" id="{5422E858-0764-9B4C-AF1B-E8C79A04A7A8}"/>
              </a:ext>
            </a:extLst>
          </p:cNvPr>
          <p:cNvSpPr/>
          <p:nvPr/>
        </p:nvSpPr>
        <p:spPr>
          <a:xfrm>
            <a:off x="5524482" y="2798026"/>
            <a:ext cx="4233334" cy="227155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8">
            <a:extLst>
              <a:ext uri="{FF2B5EF4-FFF2-40B4-BE49-F238E27FC236}">
                <a16:creationId xmlns:a16="http://schemas.microsoft.com/office/drawing/2014/main" id="{566EE246-F563-C943-85C9-D744AEE58365}"/>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452" y="2182480"/>
            <a:ext cx="1228342" cy="1246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l Pacino - Actors Who Have Played the Devil - Zimbio">
            <a:extLst>
              <a:ext uri="{FF2B5EF4-FFF2-40B4-BE49-F238E27FC236}">
                <a16:creationId xmlns:a16="http://schemas.microsoft.com/office/drawing/2014/main" id="{3F759044-03FE-5E4E-97D8-0406B01B5F6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860"/>
          <a:stretch/>
        </p:blipFill>
        <p:spPr bwMode="auto">
          <a:xfrm>
            <a:off x="1463060" y="1881097"/>
            <a:ext cx="1575404" cy="18058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l Pacino - Actors Who Have Played the Devil - Zimbio">
            <a:extLst>
              <a:ext uri="{FF2B5EF4-FFF2-40B4-BE49-F238E27FC236}">
                <a16:creationId xmlns:a16="http://schemas.microsoft.com/office/drawing/2014/main" id="{D87383D4-BA58-8643-B1EC-03189765DBB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831"/>
          <a:stretch/>
        </p:blipFill>
        <p:spPr bwMode="auto">
          <a:xfrm>
            <a:off x="1467824" y="3959203"/>
            <a:ext cx="1575404" cy="18230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Psychopath Renderer">
            <a:extLst>
              <a:ext uri="{FF2B5EF4-FFF2-40B4-BE49-F238E27FC236}">
                <a16:creationId xmlns:a16="http://schemas.microsoft.com/office/drawing/2014/main" id="{3795D425-267E-7F45-B92B-AB5647F8696E}"/>
              </a:ext>
            </a:extLst>
          </p:cNvPr>
          <p:cNvPicPr>
            <a:picLocks noChangeArrowheads="1"/>
          </p:cNvPicPr>
          <p:nvPr/>
        </p:nvPicPr>
        <p:blipFill>
          <a:blip r:embed="rId5" cstate="screen">
            <a:alphaModFix amt="50000"/>
            <a:extLst>
              <a:ext uri="{28A0092B-C50C-407E-A947-70E740481C1C}">
                <a14:useLocalDpi xmlns:a14="http://schemas.microsoft.com/office/drawing/2010/main"/>
              </a:ext>
            </a:extLst>
          </a:blip>
          <a:srcRect/>
          <a:stretch>
            <a:fillRect/>
          </a:stretch>
        </p:blipFill>
        <p:spPr bwMode="auto">
          <a:xfrm>
            <a:off x="1463060" y="3933803"/>
            <a:ext cx="1600343" cy="1828799"/>
          </a:xfrm>
          <a:prstGeom prst="rect">
            <a:avLst/>
          </a:prstGeom>
          <a:noFill/>
          <a:extLst>
            <a:ext uri="{909E8E84-426E-40DD-AFC4-6F175D3DCCD1}">
              <a14:hiddenFill xmlns:a14="http://schemas.microsoft.com/office/drawing/2010/main">
                <a:solidFill>
                  <a:srgbClr val="FFFFFF"/>
                </a:solidFill>
              </a14:hiddenFill>
            </a:ext>
          </a:extLst>
        </p:spPr>
      </p:pic>
      <p:sp>
        <p:nvSpPr>
          <p:cNvPr id="14" name="5-Point Star 13">
            <a:extLst>
              <a:ext uri="{FF2B5EF4-FFF2-40B4-BE49-F238E27FC236}">
                <a16:creationId xmlns:a16="http://schemas.microsoft.com/office/drawing/2014/main" id="{EFCEDB15-9247-5140-9560-2EE90FED6A9F}"/>
              </a:ext>
            </a:extLst>
          </p:cNvPr>
          <p:cNvSpPr/>
          <p:nvPr/>
        </p:nvSpPr>
        <p:spPr>
          <a:xfrm>
            <a:off x="8392093" y="3095514"/>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172FCB6-92D2-1D4B-8AEF-2C49951AA253}"/>
              </a:ext>
            </a:extLst>
          </p:cNvPr>
          <p:cNvCxnSpPr>
            <a:cxnSpLocks/>
          </p:cNvCxnSpPr>
          <p:nvPr/>
        </p:nvCxnSpPr>
        <p:spPr>
          <a:xfrm>
            <a:off x="3038464" y="2798026"/>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6E7D232-D7E2-0B44-843B-AAD51FFD8048}"/>
              </a:ext>
            </a:extLst>
          </p:cNvPr>
          <p:cNvCxnSpPr>
            <a:cxnSpLocks/>
            <a:stCxn id="7" idx="3"/>
            <a:endCxn id="14" idx="0"/>
          </p:cNvCxnSpPr>
          <p:nvPr/>
        </p:nvCxnSpPr>
        <p:spPr>
          <a:xfrm>
            <a:off x="4799794" y="2805740"/>
            <a:ext cx="3775179" cy="289774"/>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8">
            <a:extLst>
              <a:ext uri="{FF2B5EF4-FFF2-40B4-BE49-F238E27FC236}">
                <a16:creationId xmlns:a16="http://schemas.microsoft.com/office/drawing/2014/main" id="{8B9A1543-B008-BA41-91F2-3BD4A9181EC4}"/>
              </a:ext>
            </a:extLst>
          </p:cNvPr>
          <p:cNvPicPr>
            <a:picLocks noChangeAspect="1" noChangeArrowheads="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85459" y="4240053"/>
            <a:ext cx="1228342" cy="1246520"/>
          </a:xfrm>
          <a:prstGeom prst="rect">
            <a:avLst/>
          </a:prstGeom>
          <a:noFill/>
          <a:extLst>
            <a:ext uri="{909E8E84-426E-40DD-AFC4-6F175D3DCCD1}">
              <a14:hiddenFill xmlns:a14="http://schemas.microsoft.com/office/drawing/2010/main">
                <a:solidFill>
                  <a:srgbClr val="FFFFFF"/>
                </a:solidFill>
              </a14:hiddenFill>
            </a:ext>
          </a:extLst>
        </p:spPr>
      </p:pic>
      <p:sp>
        <p:nvSpPr>
          <p:cNvPr id="18" name="5-Point Star 17">
            <a:extLst>
              <a:ext uri="{FF2B5EF4-FFF2-40B4-BE49-F238E27FC236}">
                <a16:creationId xmlns:a16="http://schemas.microsoft.com/office/drawing/2014/main" id="{4FC51508-9A5D-404B-B601-C41ECFF01141}"/>
              </a:ext>
            </a:extLst>
          </p:cNvPr>
          <p:cNvSpPr/>
          <p:nvPr/>
        </p:nvSpPr>
        <p:spPr>
          <a:xfrm>
            <a:off x="8166939" y="3353014"/>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9E62F78-B725-994E-9A96-866B64877AC8}"/>
              </a:ext>
            </a:extLst>
          </p:cNvPr>
          <p:cNvCxnSpPr>
            <a:cxnSpLocks/>
          </p:cNvCxnSpPr>
          <p:nvPr/>
        </p:nvCxnSpPr>
        <p:spPr>
          <a:xfrm>
            <a:off x="3052471" y="4855599"/>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A008A689-28BC-C847-AFC0-BADD0E02F656}"/>
              </a:ext>
            </a:extLst>
          </p:cNvPr>
          <p:cNvCxnSpPr>
            <a:cxnSpLocks/>
            <a:stCxn id="17" idx="3"/>
            <a:endCxn id="18" idx="2"/>
          </p:cNvCxnSpPr>
          <p:nvPr/>
        </p:nvCxnSpPr>
        <p:spPr>
          <a:xfrm flipV="1">
            <a:off x="4813801" y="3718773"/>
            <a:ext cx="3422992" cy="1144540"/>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051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24CF-37BB-AA4F-9416-A5A94E35F1B6}"/>
              </a:ext>
            </a:extLst>
          </p:cNvPr>
          <p:cNvSpPr>
            <a:spLocks noGrp="1"/>
          </p:cNvSpPr>
          <p:nvPr>
            <p:ph type="title"/>
          </p:nvPr>
        </p:nvSpPr>
        <p:spPr>
          <a:xfrm>
            <a:off x="406400" y="479387"/>
            <a:ext cx="11785600" cy="1325880"/>
          </a:xfrm>
        </p:spPr>
        <p:txBody>
          <a:bodyPr/>
          <a:lstStyle/>
          <a:p>
            <a:r>
              <a:rPr lang="en-US" dirty="0"/>
              <a:t>The robust extractor </a:t>
            </a:r>
            <a:r>
              <a:rPr lang="en-US" dirty="0">
                <a:solidFill>
                  <a:srgbClr val="C00000"/>
                </a:solidFill>
              </a:rPr>
              <a:t>resists poisoning attacks.</a:t>
            </a:r>
          </a:p>
        </p:txBody>
      </p:sp>
      <p:sp>
        <p:nvSpPr>
          <p:cNvPr id="4" name="Slide Number Placeholder 3">
            <a:extLst>
              <a:ext uri="{FF2B5EF4-FFF2-40B4-BE49-F238E27FC236}">
                <a16:creationId xmlns:a16="http://schemas.microsoft.com/office/drawing/2014/main" id="{6D36D87E-E74A-F64F-8F16-763AB08495AC}"/>
              </a:ext>
            </a:extLst>
          </p:cNvPr>
          <p:cNvSpPr>
            <a:spLocks noGrp="1"/>
          </p:cNvSpPr>
          <p:nvPr>
            <p:ph type="sldNum" sz="quarter" idx="11"/>
          </p:nvPr>
        </p:nvSpPr>
        <p:spPr/>
        <p:txBody>
          <a:bodyPr/>
          <a:lstStyle/>
          <a:p>
            <a:pPr algn="r"/>
            <a:fld id="{D0000B66-E438-CF4E-9EAE-E38381514D64}" type="slidenum">
              <a:rPr lang="en-US" altLang="en-US" smtClean="0"/>
              <a:pPr algn="r"/>
              <a:t>29</a:t>
            </a:fld>
            <a:endParaRPr lang="en-US" altLang="en-US"/>
          </a:p>
        </p:txBody>
      </p:sp>
      <p:pic>
        <p:nvPicPr>
          <p:cNvPr id="100" name="Picture 16" descr="Oprah Winfrey Ponytail - Oprah Winfrey Looks - StyleBistro">
            <a:extLst>
              <a:ext uri="{FF2B5EF4-FFF2-40B4-BE49-F238E27FC236}">
                <a16:creationId xmlns:a16="http://schemas.microsoft.com/office/drawing/2014/main" id="{F13563AB-0E4C-464C-92C8-F5116834FBF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8742" y="3919776"/>
            <a:ext cx="1580251" cy="1828800"/>
          </a:xfrm>
          <a:prstGeom prst="rect">
            <a:avLst/>
          </a:prstGeom>
          <a:noFill/>
          <a:extLst>
            <a:ext uri="{909E8E84-426E-40DD-AFC4-6F175D3DCCD1}">
              <a14:hiddenFill xmlns:a14="http://schemas.microsoft.com/office/drawing/2010/main">
                <a:solidFill>
                  <a:srgbClr val="FFFFFF"/>
                </a:solidFill>
              </a14:hiddenFill>
            </a:ext>
          </a:extLst>
        </p:spPr>
      </p:pic>
      <p:sp>
        <p:nvSpPr>
          <p:cNvPr id="101" name="Oval 100">
            <a:extLst>
              <a:ext uri="{FF2B5EF4-FFF2-40B4-BE49-F238E27FC236}">
                <a16:creationId xmlns:a16="http://schemas.microsoft.com/office/drawing/2014/main" id="{09E9860C-645F-E943-AEE8-3D26F2F0EC86}"/>
              </a:ext>
            </a:extLst>
          </p:cNvPr>
          <p:cNvSpPr/>
          <p:nvPr/>
        </p:nvSpPr>
        <p:spPr>
          <a:xfrm>
            <a:off x="4130415" y="2784000"/>
            <a:ext cx="4233334" cy="227155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5-Point Star 101">
            <a:extLst>
              <a:ext uri="{FF2B5EF4-FFF2-40B4-BE49-F238E27FC236}">
                <a16:creationId xmlns:a16="http://schemas.microsoft.com/office/drawing/2014/main" id="{8A690F45-D24C-7F4F-A2FD-88770834D403}"/>
              </a:ext>
            </a:extLst>
          </p:cNvPr>
          <p:cNvSpPr/>
          <p:nvPr/>
        </p:nvSpPr>
        <p:spPr>
          <a:xfrm>
            <a:off x="4594709" y="3489551"/>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8">
            <a:extLst>
              <a:ext uri="{FF2B5EF4-FFF2-40B4-BE49-F238E27FC236}">
                <a16:creationId xmlns:a16="http://schemas.microsoft.com/office/drawing/2014/main" id="{AFC8C3AE-B771-6D4D-96DB-5CE2FB67A95B}"/>
              </a:ext>
            </a:extLst>
          </p:cNvPr>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81982" y="4262174"/>
            <a:ext cx="1228342" cy="1246520"/>
          </a:xfrm>
          <a:prstGeom prst="rect">
            <a:avLst/>
          </a:prstGeom>
          <a:noFill/>
          <a:extLst>
            <a:ext uri="{909E8E84-426E-40DD-AFC4-6F175D3DCCD1}">
              <a14:hiddenFill xmlns:a14="http://schemas.microsoft.com/office/drawing/2010/main">
                <a:solidFill>
                  <a:srgbClr val="FFFFFF"/>
                </a:solidFill>
              </a14:hiddenFill>
            </a:ext>
          </a:extLst>
        </p:spPr>
      </p:pic>
      <p:cxnSp>
        <p:nvCxnSpPr>
          <p:cNvPr id="104" name="Straight Arrow Connector 103">
            <a:extLst>
              <a:ext uri="{FF2B5EF4-FFF2-40B4-BE49-F238E27FC236}">
                <a16:creationId xmlns:a16="http://schemas.microsoft.com/office/drawing/2014/main" id="{9782BB03-C26D-0C4D-8FCB-80187903C027}"/>
              </a:ext>
            </a:extLst>
          </p:cNvPr>
          <p:cNvCxnSpPr>
            <a:cxnSpLocks/>
          </p:cNvCxnSpPr>
          <p:nvPr/>
        </p:nvCxnSpPr>
        <p:spPr>
          <a:xfrm>
            <a:off x="2348994" y="4869093"/>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urved Connector 104">
            <a:extLst>
              <a:ext uri="{FF2B5EF4-FFF2-40B4-BE49-F238E27FC236}">
                <a16:creationId xmlns:a16="http://schemas.microsoft.com/office/drawing/2014/main" id="{A65D2166-CCCE-1F46-B7CB-2049964A9C67}"/>
              </a:ext>
            </a:extLst>
          </p:cNvPr>
          <p:cNvCxnSpPr>
            <a:cxnSpLocks/>
            <a:stCxn id="103" idx="3"/>
          </p:cNvCxnSpPr>
          <p:nvPr/>
        </p:nvCxnSpPr>
        <p:spPr>
          <a:xfrm flipV="1">
            <a:off x="4110324" y="3855311"/>
            <a:ext cx="653258" cy="1030123"/>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6" name="Picture 20" descr="Database Icon – Free Download, PNG and Vector">
            <a:extLst>
              <a:ext uri="{FF2B5EF4-FFF2-40B4-BE49-F238E27FC236}">
                <a16:creationId xmlns:a16="http://schemas.microsoft.com/office/drawing/2014/main" id="{FA3BF881-83D2-F146-870A-883DC018326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28757" y="1499148"/>
            <a:ext cx="1128184" cy="112818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8">
            <a:extLst>
              <a:ext uri="{FF2B5EF4-FFF2-40B4-BE49-F238E27FC236}">
                <a16:creationId xmlns:a16="http://schemas.microsoft.com/office/drawing/2014/main" id="{0C5D2223-3FB1-A845-A9C2-78E225633915}"/>
              </a:ext>
            </a:extLst>
          </p:cNvPr>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81982" y="1671374"/>
            <a:ext cx="1228342" cy="1246520"/>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Straight Arrow Connector 108">
            <a:extLst>
              <a:ext uri="{FF2B5EF4-FFF2-40B4-BE49-F238E27FC236}">
                <a16:creationId xmlns:a16="http://schemas.microsoft.com/office/drawing/2014/main" id="{E8E38313-D2D7-6640-BD19-11FC7F62B8CF}"/>
              </a:ext>
            </a:extLst>
          </p:cNvPr>
          <p:cNvCxnSpPr>
            <a:cxnSpLocks/>
          </p:cNvCxnSpPr>
          <p:nvPr/>
        </p:nvCxnSpPr>
        <p:spPr>
          <a:xfrm>
            <a:off x="2348994" y="2278293"/>
            <a:ext cx="6689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5-Point Star 109">
            <a:extLst>
              <a:ext uri="{FF2B5EF4-FFF2-40B4-BE49-F238E27FC236}">
                <a16:creationId xmlns:a16="http://schemas.microsoft.com/office/drawing/2014/main" id="{0BA4610E-B5C8-4F4C-A862-DC44CEF6DE3F}"/>
              </a:ext>
            </a:extLst>
          </p:cNvPr>
          <p:cNvSpPr/>
          <p:nvPr/>
        </p:nvSpPr>
        <p:spPr>
          <a:xfrm>
            <a:off x="4980560" y="3273242"/>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Curved Connector 110">
            <a:extLst>
              <a:ext uri="{FF2B5EF4-FFF2-40B4-BE49-F238E27FC236}">
                <a16:creationId xmlns:a16="http://schemas.microsoft.com/office/drawing/2014/main" id="{89F2FC78-BCA6-DB49-AB1A-33DFCD821577}"/>
              </a:ext>
            </a:extLst>
          </p:cNvPr>
          <p:cNvCxnSpPr>
            <a:stCxn id="108" idx="3"/>
            <a:endCxn id="110" idx="0"/>
          </p:cNvCxnSpPr>
          <p:nvPr/>
        </p:nvCxnSpPr>
        <p:spPr>
          <a:xfrm>
            <a:off x="4110324" y="2294634"/>
            <a:ext cx="1053116" cy="97860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ular Callout 114">
            <a:extLst>
              <a:ext uri="{FF2B5EF4-FFF2-40B4-BE49-F238E27FC236}">
                <a16:creationId xmlns:a16="http://schemas.microsoft.com/office/drawing/2014/main" id="{40BF6CD3-F63E-8D4A-A606-623D8BAA9CB0}"/>
              </a:ext>
            </a:extLst>
          </p:cNvPr>
          <p:cNvSpPr/>
          <p:nvPr/>
        </p:nvSpPr>
        <p:spPr>
          <a:xfrm>
            <a:off x="3656510" y="5462416"/>
            <a:ext cx="3075031" cy="1128184"/>
          </a:xfrm>
          <a:prstGeom prst="wedgeRectCallout">
            <a:avLst>
              <a:gd name="adj1" fmla="val -47940"/>
              <a:gd name="adj2" fmla="val -6707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robust feature extractor</a:t>
            </a:r>
          </a:p>
        </p:txBody>
      </p:sp>
      <p:pic>
        <p:nvPicPr>
          <p:cNvPr id="99" name="Picture 6" descr="What Oprah Knows for Sure About Mental Illness">
            <a:extLst>
              <a:ext uri="{FF2B5EF4-FFF2-40B4-BE49-F238E27FC236}">
                <a16:creationId xmlns:a16="http://schemas.microsoft.com/office/drawing/2014/main" id="{38E8CDFD-DFBB-734F-940A-ADBFFA923C2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297"/>
          <a:stretch/>
        </p:blipFill>
        <p:spPr bwMode="auto">
          <a:xfrm>
            <a:off x="768743" y="1363893"/>
            <a:ext cx="158025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7" descr="Psychopath Renderer">
            <a:extLst>
              <a:ext uri="{FF2B5EF4-FFF2-40B4-BE49-F238E27FC236}">
                <a16:creationId xmlns:a16="http://schemas.microsoft.com/office/drawing/2014/main" id="{3E5A7A82-8483-2844-86E3-C1816B22BA71}"/>
              </a:ext>
            </a:extLst>
          </p:cNvPr>
          <p:cNvPicPr>
            <a:picLocks noChangeArrowheads="1"/>
          </p:cNvPicPr>
          <p:nvPr/>
        </p:nvPicPr>
        <p:blipFill>
          <a:blip r:embed="rId7" cstate="screen">
            <a:alphaModFix amt="50000"/>
            <a:extLst>
              <a:ext uri="{28A0092B-C50C-407E-A947-70E740481C1C}">
                <a14:useLocalDpi xmlns:a14="http://schemas.microsoft.com/office/drawing/2010/main"/>
              </a:ext>
            </a:extLst>
          </a:blip>
          <a:srcRect/>
          <a:stretch>
            <a:fillRect/>
          </a:stretch>
        </p:blipFill>
        <p:spPr bwMode="auto">
          <a:xfrm>
            <a:off x="756204" y="1380234"/>
            <a:ext cx="1600343" cy="182879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6" descr="Beastie, Freebsd Daemon clip art (116604) Free SVG Download / 4 Vector">
            <a:extLst>
              <a:ext uri="{FF2B5EF4-FFF2-40B4-BE49-F238E27FC236}">
                <a16:creationId xmlns:a16="http://schemas.microsoft.com/office/drawing/2014/main" id="{6359365B-5FE4-4049-BAAB-8983FB96624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60984" y="3618682"/>
            <a:ext cx="785871" cy="87027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2FDAE2C4-1E65-3B49-A3E8-EF183038EA98}"/>
              </a:ext>
            </a:extLst>
          </p:cNvPr>
          <p:cNvCxnSpPr>
            <a:cxnSpLocks/>
          </p:cNvCxnSpPr>
          <p:nvPr/>
        </p:nvCxnSpPr>
        <p:spPr>
          <a:xfrm flipV="1">
            <a:off x="5338666" y="2627332"/>
            <a:ext cx="471948" cy="64591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62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A957-8363-C74B-9C7F-D6EE2B2F49DE}"/>
              </a:ext>
            </a:extLst>
          </p:cNvPr>
          <p:cNvSpPr>
            <a:spLocks noGrp="1"/>
          </p:cNvSpPr>
          <p:nvPr>
            <p:ph type="title"/>
          </p:nvPr>
        </p:nvSpPr>
        <p:spPr/>
        <p:txBody>
          <a:bodyPr>
            <a:normAutofit/>
          </a:bodyPr>
          <a:lstStyle/>
          <a:p>
            <a:r>
              <a:rPr lang="en-US" dirty="0"/>
              <a:t>You can’t hide from </a:t>
            </a:r>
            <a:r>
              <a:rPr lang="en-US" dirty="0">
                <a:solidFill>
                  <a:srgbClr val="C00000"/>
                </a:solidFill>
              </a:rPr>
              <a:t>Big Brother.</a:t>
            </a:r>
            <a:endParaRPr lang="en-US" sz="4000" b="1" dirty="0">
              <a:solidFill>
                <a:srgbClr val="C00000"/>
              </a:solidFill>
            </a:endParaRPr>
          </a:p>
        </p:txBody>
      </p:sp>
      <p:sp>
        <p:nvSpPr>
          <p:cNvPr id="4" name="Slide Number Placeholder 3">
            <a:extLst>
              <a:ext uri="{FF2B5EF4-FFF2-40B4-BE49-F238E27FC236}">
                <a16:creationId xmlns:a16="http://schemas.microsoft.com/office/drawing/2014/main" id="{E12DF997-41EB-0740-BC40-DBD1F05D314A}"/>
              </a:ext>
            </a:extLst>
          </p:cNvPr>
          <p:cNvSpPr>
            <a:spLocks noGrp="1"/>
          </p:cNvSpPr>
          <p:nvPr>
            <p:ph type="sldNum" sz="quarter" idx="11"/>
          </p:nvPr>
        </p:nvSpPr>
        <p:spPr/>
        <p:txBody>
          <a:bodyPr/>
          <a:lstStyle/>
          <a:p>
            <a:pPr algn="r"/>
            <a:fld id="{D0000B66-E438-CF4E-9EAE-E38381514D64}" type="slidenum">
              <a:rPr lang="en-US" altLang="en-US" smtClean="0"/>
              <a:pPr algn="r"/>
              <a:t>3</a:t>
            </a:fld>
            <a:endParaRPr lang="en-US" altLang="en-US"/>
          </a:p>
        </p:txBody>
      </p:sp>
      <p:pic>
        <p:nvPicPr>
          <p:cNvPr id="9" name="Picture 8">
            <a:extLst>
              <a:ext uri="{FF2B5EF4-FFF2-40B4-BE49-F238E27FC236}">
                <a16:creationId xmlns:a16="http://schemas.microsoft.com/office/drawing/2014/main" id="{AC6329D8-6CA2-2740-A5F5-767D216721DE}"/>
              </a:ext>
            </a:extLst>
          </p:cNvPr>
          <p:cNvPicPr>
            <a:picLocks noChangeAspect="1"/>
          </p:cNvPicPr>
          <p:nvPr/>
        </p:nvPicPr>
        <p:blipFill>
          <a:blip r:embed="rId3"/>
          <a:stretch>
            <a:fillRect/>
          </a:stretch>
        </p:blipFill>
        <p:spPr>
          <a:xfrm>
            <a:off x="933450" y="3654189"/>
            <a:ext cx="10325100" cy="142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56CFB78B-A45F-FA49-A06C-D1FA0985611E}"/>
              </a:ext>
            </a:extLst>
          </p:cNvPr>
          <p:cNvPicPr>
            <a:picLocks noChangeAspect="1"/>
          </p:cNvPicPr>
          <p:nvPr/>
        </p:nvPicPr>
        <p:blipFill>
          <a:blip r:embed="rId4"/>
          <a:stretch>
            <a:fillRect/>
          </a:stretch>
        </p:blipFill>
        <p:spPr>
          <a:xfrm>
            <a:off x="921808" y="1935030"/>
            <a:ext cx="10011732" cy="1172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16942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89B5-BD21-F64C-B87E-3F0FC9FF00A7}"/>
              </a:ext>
            </a:extLst>
          </p:cNvPr>
          <p:cNvSpPr>
            <a:spLocks noGrp="1"/>
          </p:cNvSpPr>
          <p:nvPr>
            <p:ph type="title"/>
          </p:nvPr>
        </p:nvSpPr>
        <p:spPr/>
        <p:txBody>
          <a:bodyPr>
            <a:normAutofit/>
          </a:bodyPr>
          <a:lstStyle/>
          <a:p>
            <a:r>
              <a:rPr lang="en-US" dirty="0"/>
              <a:t>The robust extractor </a:t>
            </a:r>
            <a:r>
              <a:rPr lang="en-US" dirty="0">
                <a:solidFill>
                  <a:srgbClr val="C00000"/>
                </a:solidFill>
              </a:rPr>
              <a:t>resists poisoning attacks.</a:t>
            </a:r>
          </a:p>
        </p:txBody>
      </p:sp>
      <p:sp>
        <p:nvSpPr>
          <p:cNvPr id="4" name="Slide Number Placeholder 3">
            <a:extLst>
              <a:ext uri="{FF2B5EF4-FFF2-40B4-BE49-F238E27FC236}">
                <a16:creationId xmlns:a16="http://schemas.microsoft.com/office/drawing/2014/main" id="{0B262224-60B2-9647-8787-F4D12EEC8D30}"/>
              </a:ext>
            </a:extLst>
          </p:cNvPr>
          <p:cNvSpPr>
            <a:spLocks noGrp="1"/>
          </p:cNvSpPr>
          <p:nvPr>
            <p:ph type="sldNum" sz="quarter" idx="11"/>
          </p:nvPr>
        </p:nvSpPr>
        <p:spPr/>
        <p:txBody>
          <a:bodyPr/>
          <a:lstStyle/>
          <a:p>
            <a:pPr algn="r"/>
            <a:fld id="{D0000B66-E438-CF4E-9EAE-E38381514D64}" type="slidenum">
              <a:rPr lang="en-US" altLang="en-US" smtClean="0"/>
              <a:pPr algn="r"/>
              <a:t>30</a:t>
            </a:fld>
            <a:endParaRPr lang="en-US" altLang="en-US"/>
          </a:p>
        </p:txBody>
      </p:sp>
      <p:pic>
        <p:nvPicPr>
          <p:cNvPr id="3074" name="Picture 2">
            <a:extLst>
              <a:ext uri="{FF2B5EF4-FFF2-40B4-BE49-F238E27FC236}">
                <a16:creationId xmlns:a16="http://schemas.microsoft.com/office/drawing/2014/main" id="{39FF10D7-6A6B-EB4F-BD88-CD84764368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3528" y="1805267"/>
            <a:ext cx="6591300" cy="370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a:extLst>
              <a:ext uri="{FF2B5EF4-FFF2-40B4-BE49-F238E27FC236}">
                <a16:creationId xmlns:a16="http://schemas.microsoft.com/office/drawing/2014/main" id="{942B5F4A-A67F-D647-9355-DEED4A546A42}"/>
              </a:ext>
            </a:extLst>
          </p:cNvPr>
          <p:cNvSpPr/>
          <p:nvPr/>
        </p:nvSpPr>
        <p:spPr>
          <a:xfrm>
            <a:off x="4284453" y="5577743"/>
            <a:ext cx="4031411" cy="1128184"/>
          </a:xfrm>
          <a:prstGeom prst="wedgeRectCallout">
            <a:avLst>
              <a:gd name="adj1" fmla="val -15959"/>
              <a:gd name="adj2" fmla="val -747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Isn’t this just the start of an arms-race?</a:t>
            </a:r>
          </a:p>
        </p:txBody>
      </p:sp>
      <p:pic>
        <p:nvPicPr>
          <p:cNvPr id="1026" name="Picture 2" descr="Arms Race Stock Illustrations – 1,032 Arms Race Stock Illustrations,  Vectors &amp;amp; Clipart - Dreamstime">
            <a:extLst>
              <a:ext uri="{FF2B5EF4-FFF2-40B4-BE49-F238E27FC236}">
                <a16:creationId xmlns:a16="http://schemas.microsoft.com/office/drawing/2014/main" id="{5C916169-92F4-284E-9AF1-72CCFE714F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15864" y="2786425"/>
            <a:ext cx="3636322" cy="272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20C4-29F4-7E4F-A179-B42CFE743B1E}"/>
              </a:ext>
            </a:extLst>
          </p:cNvPr>
          <p:cNvSpPr>
            <a:spLocks noGrp="1"/>
          </p:cNvSpPr>
          <p:nvPr>
            <p:ph type="title"/>
          </p:nvPr>
        </p:nvSpPr>
        <p:spPr/>
        <p:txBody>
          <a:bodyPr/>
          <a:lstStyle/>
          <a:p>
            <a:r>
              <a:rPr lang="en-US" dirty="0"/>
              <a:t>The </a:t>
            </a:r>
            <a:r>
              <a:rPr lang="en-US" dirty="0">
                <a:solidFill>
                  <a:srgbClr val="C00000"/>
                </a:solidFill>
              </a:rPr>
              <a:t>arms race</a:t>
            </a:r>
            <a:r>
              <a:rPr lang="en-US" dirty="0"/>
              <a:t> has already started.</a:t>
            </a:r>
          </a:p>
        </p:txBody>
      </p:sp>
      <p:sp>
        <p:nvSpPr>
          <p:cNvPr id="4" name="Slide Number Placeholder 3">
            <a:extLst>
              <a:ext uri="{FF2B5EF4-FFF2-40B4-BE49-F238E27FC236}">
                <a16:creationId xmlns:a16="http://schemas.microsoft.com/office/drawing/2014/main" id="{B2F2D6F4-F6EF-A74E-95AB-070629C6A28F}"/>
              </a:ext>
            </a:extLst>
          </p:cNvPr>
          <p:cNvSpPr>
            <a:spLocks noGrp="1"/>
          </p:cNvSpPr>
          <p:nvPr>
            <p:ph type="sldNum" sz="quarter" idx="11"/>
          </p:nvPr>
        </p:nvSpPr>
        <p:spPr/>
        <p:txBody>
          <a:bodyPr/>
          <a:lstStyle/>
          <a:p>
            <a:pPr algn="r"/>
            <a:fld id="{D0000B66-E438-CF4E-9EAE-E38381514D64}" type="slidenum">
              <a:rPr lang="en-US" altLang="en-US" smtClean="0"/>
              <a:pPr algn="r"/>
              <a:t>31</a:t>
            </a:fld>
            <a:endParaRPr lang="en-US" altLang="en-US"/>
          </a:p>
        </p:txBody>
      </p:sp>
      <p:pic>
        <p:nvPicPr>
          <p:cNvPr id="5" name="Picture 4">
            <a:extLst>
              <a:ext uri="{FF2B5EF4-FFF2-40B4-BE49-F238E27FC236}">
                <a16:creationId xmlns:a16="http://schemas.microsoft.com/office/drawing/2014/main" id="{AA85944E-F8B7-C243-B032-B51696EC069E}"/>
              </a:ext>
            </a:extLst>
          </p:cNvPr>
          <p:cNvPicPr>
            <a:picLocks noChangeAspect="1"/>
          </p:cNvPicPr>
          <p:nvPr/>
        </p:nvPicPr>
        <p:blipFill>
          <a:blip r:embed="rId3"/>
          <a:stretch>
            <a:fillRect/>
          </a:stretch>
        </p:blipFill>
        <p:spPr>
          <a:xfrm>
            <a:off x="782108" y="2391639"/>
            <a:ext cx="10464800" cy="2628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95DFDC1B-D2B4-6447-8CE3-42DEC30A6064}"/>
              </a:ext>
            </a:extLst>
          </p:cNvPr>
          <p:cNvSpPr/>
          <p:nvPr/>
        </p:nvSpPr>
        <p:spPr>
          <a:xfrm>
            <a:off x="7243055" y="5615501"/>
            <a:ext cx="4003853" cy="369332"/>
          </a:xfrm>
          <a:prstGeom prst="rect">
            <a:avLst/>
          </a:prstGeom>
        </p:spPr>
        <p:txBody>
          <a:bodyPr wrap="none">
            <a:spAutoFit/>
          </a:bodyPr>
          <a:lstStyle/>
          <a:p>
            <a:r>
              <a:rPr lang="en-US" dirty="0">
                <a:hlinkClick r:id="rId4"/>
              </a:rPr>
              <a:t>https://sandlab.cs.uchicago.edu/fawkes/</a:t>
            </a:r>
            <a:endParaRPr lang="en-US" dirty="0"/>
          </a:p>
        </p:txBody>
      </p:sp>
      <p:sp>
        <p:nvSpPr>
          <p:cNvPr id="7" name="Rectangle 6">
            <a:extLst>
              <a:ext uri="{FF2B5EF4-FFF2-40B4-BE49-F238E27FC236}">
                <a16:creationId xmlns:a16="http://schemas.microsoft.com/office/drawing/2014/main" id="{E74A9728-4B1F-154B-AED4-1C530E572F5A}"/>
              </a:ext>
            </a:extLst>
          </p:cNvPr>
          <p:cNvSpPr/>
          <p:nvPr/>
        </p:nvSpPr>
        <p:spPr>
          <a:xfrm>
            <a:off x="927100" y="3113516"/>
            <a:ext cx="10319808" cy="1219200"/>
          </a:xfrm>
          <a:prstGeom prst="rect">
            <a:avLst/>
          </a:prstGeom>
          <a:solidFill>
            <a:schemeClr val="bg1">
              <a:alpha val="8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CDAEEE9F-AE9F-3940-9F5E-D0C40FADB83B}"/>
              </a:ext>
            </a:extLst>
          </p:cNvPr>
          <p:cNvSpPr/>
          <p:nvPr/>
        </p:nvSpPr>
        <p:spPr>
          <a:xfrm>
            <a:off x="854604" y="4332715"/>
            <a:ext cx="2078377" cy="335279"/>
          </a:xfrm>
          <a:prstGeom prst="rect">
            <a:avLst/>
          </a:prstGeom>
          <a:solidFill>
            <a:schemeClr val="bg1">
              <a:alpha val="8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9E592880-B742-9B41-9311-8FD7CD68DBF1}"/>
              </a:ext>
            </a:extLst>
          </p:cNvPr>
          <p:cNvSpPr/>
          <p:nvPr/>
        </p:nvSpPr>
        <p:spPr>
          <a:xfrm>
            <a:off x="7418717" y="2799371"/>
            <a:ext cx="3810938" cy="428445"/>
          </a:xfrm>
          <a:prstGeom prst="rect">
            <a:avLst/>
          </a:prstGeom>
          <a:solidFill>
            <a:schemeClr val="bg1">
              <a:alpha val="8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96472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0E905-2B26-AC4D-9416-1C91EDF0DE6A}"/>
              </a:ext>
            </a:extLst>
          </p:cNvPr>
          <p:cNvSpPr>
            <a:spLocks noGrp="1"/>
          </p:cNvSpPr>
          <p:nvPr>
            <p:ph sz="quarter" idx="10"/>
          </p:nvPr>
        </p:nvSpPr>
        <p:spPr>
          <a:xfrm>
            <a:off x="241540" y="1162308"/>
            <a:ext cx="6009736" cy="4076181"/>
          </a:xfrm>
        </p:spPr>
        <p:txBody>
          <a:bodyPr>
            <a:normAutofit/>
          </a:bodyPr>
          <a:lstStyle/>
          <a:p>
            <a:pPr marL="0" indent="0" algn="ctr">
              <a:buNone/>
            </a:pPr>
            <a:r>
              <a:rPr lang="en-US" sz="5400" dirty="0"/>
              <a:t>Misconception #2:</a:t>
            </a:r>
          </a:p>
          <a:p>
            <a:pPr marL="0" indent="0" algn="ctr">
              <a:buNone/>
            </a:pPr>
            <a:endParaRPr lang="en-US" sz="5400" dirty="0"/>
          </a:p>
          <a:p>
            <a:pPr marL="0" indent="0" algn="ctr">
              <a:buNone/>
            </a:pPr>
            <a:r>
              <a:rPr lang="en-US" sz="5400" dirty="0"/>
              <a:t>Adversarial ML doesn’t always admit an arms-race</a:t>
            </a:r>
          </a:p>
        </p:txBody>
      </p:sp>
      <p:sp>
        <p:nvSpPr>
          <p:cNvPr id="4" name="Slide Number Placeholder 3">
            <a:extLst>
              <a:ext uri="{FF2B5EF4-FFF2-40B4-BE49-F238E27FC236}">
                <a16:creationId xmlns:a16="http://schemas.microsoft.com/office/drawing/2014/main" id="{D9EB4913-A12C-994D-ADAE-826B4893E7F7}"/>
              </a:ext>
            </a:extLst>
          </p:cNvPr>
          <p:cNvSpPr>
            <a:spLocks noGrp="1"/>
          </p:cNvSpPr>
          <p:nvPr>
            <p:ph type="sldNum" sz="quarter" idx="11"/>
          </p:nvPr>
        </p:nvSpPr>
        <p:spPr/>
        <p:txBody>
          <a:bodyPr/>
          <a:lstStyle/>
          <a:p>
            <a:pPr algn="r"/>
            <a:fld id="{D0000B66-E438-CF4E-9EAE-E38381514D64}" type="slidenum">
              <a:rPr lang="en-US" altLang="en-US" smtClean="0"/>
              <a:pPr algn="r"/>
              <a:t>32</a:t>
            </a:fld>
            <a:endParaRPr lang="en-US" altLang="en-US"/>
          </a:p>
        </p:txBody>
      </p:sp>
      <p:pic>
        <p:nvPicPr>
          <p:cNvPr id="5" name="Picture 4">
            <a:extLst>
              <a:ext uri="{FF2B5EF4-FFF2-40B4-BE49-F238E27FC236}">
                <a16:creationId xmlns:a16="http://schemas.microsoft.com/office/drawing/2014/main" id="{80854803-DF70-B841-B51A-1B781CA7722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16615" y="774940"/>
            <a:ext cx="5142782" cy="514278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413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Want to know how Deep Learning works? Here&amp;#39;s a quick guide for everyone.">
            <a:extLst>
              <a:ext uri="{FF2B5EF4-FFF2-40B4-BE49-F238E27FC236}">
                <a16:creationId xmlns:a16="http://schemas.microsoft.com/office/drawing/2014/main" id="{57AC4156-FBAB-8C42-B8B5-B8C449A6C55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53320" y="3800108"/>
            <a:ext cx="1413881" cy="941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96A268-BF5E-2C4D-87E8-43A5E6AD2F6F}"/>
              </a:ext>
            </a:extLst>
          </p:cNvPr>
          <p:cNvSpPr>
            <a:spLocks noGrp="1"/>
          </p:cNvSpPr>
          <p:nvPr>
            <p:ph type="title"/>
          </p:nvPr>
        </p:nvSpPr>
        <p:spPr/>
        <p:txBody>
          <a:bodyPr/>
          <a:lstStyle/>
          <a:p>
            <a:r>
              <a:rPr lang="en-US" dirty="0"/>
              <a:t>New models can be applied </a:t>
            </a:r>
            <a:r>
              <a:rPr lang="en-US" i="1" dirty="0">
                <a:solidFill>
                  <a:srgbClr val="C00000"/>
                </a:solidFill>
              </a:rPr>
              <a:t>retroactively</a:t>
            </a:r>
            <a:r>
              <a:rPr lang="en-US" dirty="0">
                <a:solidFill>
                  <a:srgbClr val="C00000"/>
                </a:solidFill>
              </a:rPr>
              <a:t>.</a:t>
            </a:r>
          </a:p>
        </p:txBody>
      </p:sp>
      <p:sp>
        <p:nvSpPr>
          <p:cNvPr id="4" name="Slide Number Placeholder 3">
            <a:extLst>
              <a:ext uri="{FF2B5EF4-FFF2-40B4-BE49-F238E27FC236}">
                <a16:creationId xmlns:a16="http://schemas.microsoft.com/office/drawing/2014/main" id="{BE1C7936-6FE6-144F-BD4C-EC60A45853DE}"/>
              </a:ext>
            </a:extLst>
          </p:cNvPr>
          <p:cNvSpPr>
            <a:spLocks noGrp="1"/>
          </p:cNvSpPr>
          <p:nvPr>
            <p:ph type="sldNum" sz="quarter" idx="11"/>
          </p:nvPr>
        </p:nvSpPr>
        <p:spPr/>
        <p:txBody>
          <a:bodyPr/>
          <a:lstStyle/>
          <a:p>
            <a:pPr algn="r"/>
            <a:fld id="{D0000B66-E438-CF4E-9EAE-E38381514D64}" type="slidenum">
              <a:rPr lang="en-US" altLang="en-US" smtClean="0"/>
              <a:pPr algn="r"/>
              <a:t>33</a:t>
            </a:fld>
            <a:endParaRPr lang="en-US" altLang="en-US"/>
          </a:p>
        </p:txBody>
      </p:sp>
      <p:pic>
        <p:nvPicPr>
          <p:cNvPr id="7" name="Picture 20" descr="Database Icon – Free Download, PNG and Vector">
            <a:extLst>
              <a:ext uri="{FF2B5EF4-FFF2-40B4-BE49-F238E27FC236}">
                <a16:creationId xmlns:a16="http://schemas.microsoft.com/office/drawing/2014/main" id="{4CFC542F-4BE3-D34F-9976-F71020DB59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27131" y="2416760"/>
            <a:ext cx="1128184" cy="112818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C5490072-AD16-974D-81A2-CEE3CB9CF39B}"/>
              </a:ext>
            </a:extLst>
          </p:cNvPr>
          <p:cNvCxnSpPr>
            <a:cxnSpLocks/>
            <a:stCxn id="11" idx="3"/>
            <a:endCxn id="7" idx="1"/>
          </p:cNvCxnSpPr>
          <p:nvPr/>
        </p:nvCxnSpPr>
        <p:spPr>
          <a:xfrm>
            <a:off x="2333057" y="2365441"/>
            <a:ext cx="894074" cy="6154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4A4B09B-88EE-264A-98CB-FA6DE33CC170}"/>
              </a:ext>
            </a:extLst>
          </p:cNvPr>
          <p:cNvCxnSpPr>
            <a:cxnSpLocks/>
            <a:stCxn id="12" idx="3"/>
          </p:cNvCxnSpPr>
          <p:nvPr/>
        </p:nvCxnSpPr>
        <p:spPr>
          <a:xfrm>
            <a:off x="2333057" y="3051670"/>
            <a:ext cx="88185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D5FC397-51EF-2149-8563-7417162A362C}"/>
              </a:ext>
            </a:extLst>
          </p:cNvPr>
          <p:cNvCxnSpPr>
            <a:cxnSpLocks/>
            <a:stCxn id="13" idx="3"/>
          </p:cNvCxnSpPr>
          <p:nvPr/>
        </p:nvCxnSpPr>
        <p:spPr>
          <a:xfrm flipV="1">
            <a:off x="2336901" y="3158617"/>
            <a:ext cx="880026" cy="565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Liquidate Your Likes: Turning Social Media Into Revenue – Channel Futures">
            <a:extLst>
              <a:ext uri="{FF2B5EF4-FFF2-40B4-BE49-F238E27FC236}">
                <a16:creationId xmlns:a16="http://schemas.microsoft.com/office/drawing/2014/main" id="{ACE29BF5-31F8-7E4F-939A-646BAC16E6F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805156" y="2120344"/>
            <a:ext cx="527901" cy="4901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Liquidate Your Likes: Turning Social Media Into Revenue – Channel Futures">
            <a:extLst>
              <a:ext uri="{FF2B5EF4-FFF2-40B4-BE49-F238E27FC236}">
                <a16:creationId xmlns:a16="http://schemas.microsoft.com/office/drawing/2014/main" id="{802AC0E3-8594-B548-AC70-36364B2B272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805156" y="2792025"/>
            <a:ext cx="527901" cy="5192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Liquidate Your Likes: Turning Social Media Into Revenue – Channel Futures">
            <a:extLst>
              <a:ext uri="{FF2B5EF4-FFF2-40B4-BE49-F238E27FC236}">
                <a16:creationId xmlns:a16="http://schemas.microsoft.com/office/drawing/2014/main" id="{94B68D79-5D4E-C349-B36F-504DF7AA419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801311" y="3463445"/>
            <a:ext cx="535590" cy="5218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Beastie, Freebsd Daemon clip art (116604) Free SVG Download / 4 Vector">
            <a:extLst>
              <a:ext uri="{FF2B5EF4-FFF2-40B4-BE49-F238E27FC236}">
                <a16:creationId xmlns:a16="http://schemas.microsoft.com/office/drawing/2014/main" id="{CF6C9686-4D8F-2D4C-8071-B2D7FB7D06D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91635" y="1938354"/>
            <a:ext cx="785871" cy="8702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night Sword Clip Art | Sword clip art | Sword drawing, Knight sword, Sword  craft">
            <a:extLst>
              <a:ext uri="{FF2B5EF4-FFF2-40B4-BE49-F238E27FC236}">
                <a16:creationId xmlns:a16="http://schemas.microsoft.com/office/drawing/2014/main" id="{9331B60B-59C3-9D48-85DA-61A4747139E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3035" y="2458408"/>
            <a:ext cx="1044706" cy="110588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A830A9C-FAA8-E847-A2C0-1610127F80C0}"/>
              </a:ext>
            </a:extLst>
          </p:cNvPr>
          <p:cNvSpPr txBox="1"/>
          <p:nvPr/>
        </p:nvSpPr>
        <p:spPr>
          <a:xfrm>
            <a:off x="555855" y="4689538"/>
            <a:ext cx="4713268" cy="954107"/>
          </a:xfrm>
          <a:prstGeom prst="rect">
            <a:avLst/>
          </a:prstGeom>
          <a:noFill/>
        </p:spPr>
        <p:txBody>
          <a:bodyPr wrap="square" rtlCol="0">
            <a:spAutoFit/>
          </a:bodyPr>
          <a:lstStyle/>
          <a:p>
            <a:pPr algn="ctr"/>
            <a:r>
              <a:rPr lang="en-US" sz="2800" dirty="0"/>
              <a:t>Model trainer scrapes pictures produced with weak attack</a:t>
            </a:r>
          </a:p>
        </p:txBody>
      </p:sp>
      <p:pic>
        <p:nvPicPr>
          <p:cNvPr id="1032" name="Picture 8" descr="10+ Hourglass Clipart - Preview : Hourglass Icon Ve | HDClipartAll">
            <a:extLst>
              <a:ext uri="{FF2B5EF4-FFF2-40B4-BE49-F238E27FC236}">
                <a16:creationId xmlns:a16="http://schemas.microsoft.com/office/drawing/2014/main" id="{77885883-5B12-4549-A4E0-E001BE4A8C3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320583" y="1202390"/>
            <a:ext cx="1322118" cy="30965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n by Shellie Van Ark on eigen game | Tank drawing, Tanks military,  Military drawings">
            <a:extLst>
              <a:ext uri="{FF2B5EF4-FFF2-40B4-BE49-F238E27FC236}">
                <a16:creationId xmlns:a16="http://schemas.microsoft.com/office/drawing/2014/main" id="{DFED1346-00D7-704A-8ADC-F3504A01546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742326" y="2484872"/>
            <a:ext cx="1663379" cy="89991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iquidate Your Likes: Turning Social Media Into Revenue – Channel Futures">
            <a:extLst>
              <a:ext uri="{FF2B5EF4-FFF2-40B4-BE49-F238E27FC236}">
                <a16:creationId xmlns:a16="http://schemas.microsoft.com/office/drawing/2014/main" id="{05306199-E056-D44A-8B6E-11ADF91ECEB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411627" y="2038309"/>
            <a:ext cx="527901" cy="4901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Liquidate Your Likes: Turning Social Media Into Revenue – Channel Futures">
            <a:extLst>
              <a:ext uri="{FF2B5EF4-FFF2-40B4-BE49-F238E27FC236}">
                <a16:creationId xmlns:a16="http://schemas.microsoft.com/office/drawing/2014/main" id="{70464AF1-7DF0-4644-84FA-FD5E5F1CE1D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411627" y="2709990"/>
            <a:ext cx="527901" cy="51928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Liquidate Your Likes: Turning Social Media Into Revenue – Channel Futures">
            <a:extLst>
              <a:ext uri="{FF2B5EF4-FFF2-40B4-BE49-F238E27FC236}">
                <a16:creationId xmlns:a16="http://schemas.microsoft.com/office/drawing/2014/main" id="{8540845C-A0BB-034A-A2A6-0FBA4F207F6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407782" y="3381410"/>
            <a:ext cx="535590" cy="5218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Database Icon – Free Download, PNG and Vector">
            <a:extLst>
              <a:ext uri="{FF2B5EF4-FFF2-40B4-BE49-F238E27FC236}">
                <a16:creationId xmlns:a16="http://schemas.microsoft.com/office/drawing/2014/main" id="{FF1D9AC5-982A-FA4A-868B-FC8792C45A1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54633" y="2487578"/>
            <a:ext cx="1128184" cy="112818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Beastie, Freebsd Daemon clip art (116604) Free SVG Download / 4 Vector">
            <a:extLst>
              <a:ext uri="{FF2B5EF4-FFF2-40B4-BE49-F238E27FC236}">
                <a16:creationId xmlns:a16="http://schemas.microsoft.com/office/drawing/2014/main" id="{4515AAA4-20F9-0A40-A6FB-9B4C056816C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82817" y="2528503"/>
            <a:ext cx="785871" cy="870279"/>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87F06258-11AB-A14C-93C5-011E6AA1693C}"/>
              </a:ext>
            </a:extLst>
          </p:cNvPr>
          <p:cNvCxnSpPr>
            <a:cxnSpLocks/>
          </p:cNvCxnSpPr>
          <p:nvPr/>
        </p:nvCxnSpPr>
        <p:spPr>
          <a:xfrm>
            <a:off x="10608828" y="3553149"/>
            <a:ext cx="339015" cy="2744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D2D9301-E5E5-CE49-8FD2-A2486E41A1BF}"/>
              </a:ext>
            </a:extLst>
          </p:cNvPr>
          <p:cNvSpPr txBox="1"/>
          <p:nvPr/>
        </p:nvSpPr>
        <p:spPr>
          <a:xfrm>
            <a:off x="6130192" y="4694717"/>
            <a:ext cx="5338496" cy="1384995"/>
          </a:xfrm>
          <a:prstGeom prst="rect">
            <a:avLst/>
          </a:prstGeom>
          <a:noFill/>
        </p:spPr>
        <p:txBody>
          <a:bodyPr wrap="square" rtlCol="0">
            <a:spAutoFit/>
          </a:bodyPr>
          <a:lstStyle/>
          <a:p>
            <a:pPr algn="ctr"/>
            <a:r>
              <a:rPr lang="en-US" sz="2800" dirty="0"/>
              <a:t>Users switch to stronger attacks, but new model can be trained solely on data collected in the past</a:t>
            </a:r>
          </a:p>
        </p:txBody>
      </p:sp>
    </p:spTree>
    <p:extLst>
      <p:ext uri="{BB962C8B-B14F-4D97-AF65-F5344CB8AC3E}">
        <p14:creationId xmlns:p14="http://schemas.microsoft.com/office/powerpoint/2010/main" val="376335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FC42-D447-BA41-B7DE-D651FE634295}"/>
              </a:ext>
            </a:extLst>
          </p:cNvPr>
          <p:cNvSpPr>
            <a:spLocks noGrp="1"/>
          </p:cNvSpPr>
          <p:nvPr>
            <p:ph type="title"/>
          </p:nvPr>
        </p:nvSpPr>
        <p:spPr/>
        <p:txBody>
          <a:bodyPr/>
          <a:lstStyle/>
          <a:p>
            <a:r>
              <a:rPr lang="en-US" dirty="0">
                <a:solidFill>
                  <a:srgbClr val="C00000"/>
                </a:solidFill>
              </a:rPr>
              <a:t>(Biometric) privacy does not admit an arms race.</a:t>
            </a:r>
          </a:p>
        </p:txBody>
      </p:sp>
      <p:sp>
        <p:nvSpPr>
          <p:cNvPr id="4" name="Slide Number Placeholder 3">
            <a:extLst>
              <a:ext uri="{FF2B5EF4-FFF2-40B4-BE49-F238E27FC236}">
                <a16:creationId xmlns:a16="http://schemas.microsoft.com/office/drawing/2014/main" id="{D561D0D9-7FF7-2847-91B6-09EA65EA2087}"/>
              </a:ext>
            </a:extLst>
          </p:cNvPr>
          <p:cNvSpPr>
            <a:spLocks noGrp="1"/>
          </p:cNvSpPr>
          <p:nvPr>
            <p:ph type="sldNum" sz="quarter" idx="11"/>
          </p:nvPr>
        </p:nvSpPr>
        <p:spPr/>
        <p:txBody>
          <a:bodyPr/>
          <a:lstStyle/>
          <a:p>
            <a:pPr algn="r"/>
            <a:fld id="{D0000B66-E438-CF4E-9EAE-E38381514D64}" type="slidenum">
              <a:rPr lang="en-US" altLang="en-US" smtClean="0"/>
              <a:pPr algn="r"/>
              <a:t>34</a:t>
            </a:fld>
            <a:endParaRPr lang="en-US" altLang="en-US"/>
          </a:p>
        </p:txBody>
      </p:sp>
      <p:pic>
        <p:nvPicPr>
          <p:cNvPr id="7" name="Picture 6">
            <a:extLst>
              <a:ext uri="{FF2B5EF4-FFF2-40B4-BE49-F238E27FC236}">
                <a16:creationId xmlns:a16="http://schemas.microsoft.com/office/drawing/2014/main" id="{9AA29C1E-3D55-7C41-8740-3813D27B5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4949" y="2171664"/>
            <a:ext cx="6000649" cy="24072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Rectangular Callout 7">
            <a:extLst>
              <a:ext uri="{FF2B5EF4-FFF2-40B4-BE49-F238E27FC236}">
                <a16:creationId xmlns:a16="http://schemas.microsoft.com/office/drawing/2014/main" id="{276A2A0E-8964-A340-98FC-6E7E7F3E5C69}"/>
              </a:ext>
            </a:extLst>
          </p:cNvPr>
          <p:cNvSpPr/>
          <p:nvPr/>
        </p:nvSpPr>
        <p:spPr>
          <a:xfrm>
            <a:off x="8633581" y="4718565"/>
            <a:ext cx="3075031" cy="794036"/>
          </a:xfrm>
          <a:prstGeom prst="wedgeRectCallout">
            <a:avLst>
              <a:gd name="adj1" fmla="val -29986"/>
              <a:gd name="adj2" fmla="val -1230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~6 years ago</a:t>
            </a:r>
          </a:p>
        </p:txBody>
      </p:sp>
      <p:sp>
        <p:nvSpPr>
          <p:cNvPr id="11" name="Content Placeholder 2">
            <a:extLst>
              <a:ext uri="{FF2B5EF4-FFF2-40B4-BE49-F238E27FC236}">
                <a16:creationId xmlns:a16="http://schemas.microsoft.com/office/drawing/2014/main" id="{5EC0DB8A-2BB4-2840-98A5-E0969DBAC088}"/>
              </a:ext>
            </a:extLst>
          </p:cNvPr>
          <p:cNvSpPr>
            <a:spLocks noGrp="1"/>
          </p:cNvSpPr>
          <p:nvPr>
            <p:ph sz="quarter" idx="10"/>
          </p:nvPr>
        </p:nvSpPr>
        <p:spPr>
          <a:xfrm>
            <a:off x="406401" y="2032000"/>
            <a:ext cx="5689599" cy="4191636"/>
          </a:xfrm>
        </p:spPr>
        <p:txBody>
          <a:bodyPr/>
          <a:lstStyle/>
          <a:p>
            <a:r>
              <a:rPr lang="en-US" dirty="0"/>
              <a:t>Facial features cannot be </a:t>
            </a:r>
            <a:br>
              <a:rPr lang="en-US" dirty="0"/>
            </a:br>
            <a:r>
              <a:rPr lang="en-US" dirty="0"/>
              <a:t>(easily or quickly) changed</a:t>
            </a:r>
          </a:p>
          <a:p>
            <a:endParaRPr lang="en-US" dirty="0"/>
          </a:p>
          <a:p>
            <a:r>
              <a:rPr lang="en-US" b="1" dirty="0"/>
              <a:t>You cannot reclaim your privacy once you’ve lost it!</a:t>
            </a:r>
          </a:p>
        </p:txBody>
      </p:sp>
    </p:spTree>
    <p:extLst>
      <p:ext uri="{BB962C8B-B14F-4D97-AF65-F5344CB8AC3E}">
        <p14:creationId xmlns:p14="http://schemas.microsoft.com/office/powerpoint/2010/main" val="3474161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666D-F313-4C44-A0B1-3C7B39514924}"/>
              </a:ext>
            </a:extLst>
          </p:cNvPr>
          <p:cNvSpPr>
            <a:spLocks noGrp="1"/>
          </p:cNvSpPr>
          <p:nvPr>
            <p:ph type="title"/>
          </p:nvPr>
        </p:nvSpPr>
        <p:spPr/>
        <p:txBody>
          <a:bodyPr/>
          <a:lstStyle/>
          <a:p>
            <a:r>
              <a:rPr lang="en-US" dirty="0"/>
              <a:t>This talk.</a:t>
            </a:r>
          </a:p>
        </p:txBody>
      </p:sp>
      <p:sp>
        <p:nvSpPr>
          <p:cNvPr id="3" name="Content Placeholder 2">
            <a:extLst>
              <a:ext uri="{FF2B5EF4-FFF2-40B4-BE49-F238E27FC236}">
                <a16:creationId xmlns:a16="http://schemas.microsoft.com/office/drawing/2014/main" id="{B185DB8F-6033-4442-99AE-C91B0F9022FC}"/>
              </a:ext>
            </a:extLst>
          </p:cNvPr>
          <p:cNvSpPr>
            <a:spLocks noGrp="1"/>
          </p:cNvSpPr>
          <p:nvPr>
            <p:ph sz="quarter" idx="10"/>
          </p:nvPr>
        </p:nvSpPr>
        <p:spPr/>
        <p:txBody>
          <a:bodyPr/>
          <a:lstStyle/>
          <a:p>
            <a:r>
              <a:rPr lang="en-US" dirty="0"/>
              <a:t>Attacking facial recognition systems</a:t>
            </a:r>
          </a:p>
          <a:p>
            <a:endParaRPr lang="en-US" dirty="0"/>
          </a:p>
          <a:p>
            <a:r>
              <a:rPr lang="en-US" dirty="0"/>
              <a:t>Misconceptions about adversarial examples</a:t>
            </a:r>
          </a:p>
          <a:p>
            <a:endParaRPr lang="en-US" dirty="0"/>
          </a:p>
          <a:p>
            <a:r>
              <a:rPr lang="en-US" b="1" dirty="0"/>
              <a:t>Solutions?</a:t>
            </a:r>
          </a:p>
        </p:txBody>
      </p:sp>
      <p:sp>
        <p:nvSpPr>
          <p:cNvPr id="4" name="Slide Number Placeholder 3">
            <a:extLst>
              <a:ext uri="{FF2B5EF4-FFF2-40B4-BE49-F238E27FC236}">
                <a16:creationId xmlns:a16="http://schemas.microsoft.com/office/drawing/2014/main" id="{B8DCEEE5-3557-694D-922B-74B70136F75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00B66-E438-CF4E-9EAE-E38381514D6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439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38F1-17F9-A74A-A9EC-755DE82C13F4}"/>
              </a:ext>
            </a:extLst>
          </p:cNvPr>
          <p:cNvSpPr>
            <a:spLocks noGrp="1"/>
          </p:cNvSpPr>
          <p:nvPr>
            <p:ph type="title"/>
          </p:nvPr>
        </p:nvSpPr>
        <p:spPr/>
        <p:txBody>
          <a:bodyPr/>
          <a:lstStyle/>
          <a:p>
            <a:r>
              <a:rPr lang="en-US" dirty="0"/>
              <a:t>Solution 1: </a:t>
            </a:r>
            <a:r>
              <a:rPr lang="en-US" dirty="0">
                <a:solidFill>
                  <a:srgbClr val="C00000"/>
                </a:solidFill>
              </a:rPr>
              <a:t>Don’t post pictures online.</a:t>
            </a:r>
          </a:p>
        </p:txBody>
      </p:sp>
      <p:sp>
        <p:nvSpPr>
          <p:cNvPr id="4" name="Slide Number Placeholder 3">
            <a:extLst>
              <a:ext uri="{FF2B5EF4-FFF2-40B4-BE49-F238E27FC236}">
                <a16:creationId xmlns:a16="http://schemas.microsoft.com/office/drawing/2014/main" id="{D20CE0A9-8D09-1B4A-8C84-E68EBBCDFD37}"/>
              </a:ext>
            </a:extLst>
          </p:cNvPr>
          <p:cNvSpPr>
            <a:spLocks noGrp="1"/>
          </p:cNvSpPr>
          <p:nvPr>
            <p:ph type="sldNum" sz="quarter" idx="11"/>
          </p:nvPr>
        </p:nvSpPr>
        <p:spPr/>
        <p:txBody>
          <a:bodyPr/>
          <a:lstStyle/>
          <a:p>
            <a:pPr algn="r"/>
            <a:fld id="{D0000B66-E438-CF4E-9EAE-E38381514D64}" type="slidenum">
              <a:rPr lang="en-US" altLang="en-US" smtClean="0"/>
              <a:pPr algn="r"/>
              <a:t>36</a:t>
            </a:fld>
            <a:endParaRPr lang="en-US" altLang="en-US"/>
          </a:p>
        </p:txBody>
      </p:sp>
      <p:pic>
        <p:nvPicPr>
          <p:cNvPr id="6" name="Picture 10" descr="Liquidate Your Likes: Turning Social Media Into Revenue – Channel Futures">
            <a:extLst>
              <a:ext uri="{FF2B5EF4-FFF2-40B4-BE49-F238E27FC236}">
                <a16:creationId xmlns:a16="http://schemas.microsoft.com/office/drawing/2014/main" id="{84A5EB2D-8080-9E43-BD09-0A47FF7CC7C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395284" y="2744646"/>
            <a:ext cx="1777093" cy="16501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Liquidate Your Likes: Turning Social Media Into Revenue – Channel Futures">
            <a:extLst>
              <a:ext uri="{FF2B5EF4-FFF2-40B4-BE49-F238E27FC236}">
                <a16:creationId xmlns:a16="http://schemas.microsoft.com/office/drawing/2014/main" id="{9C2C2008-4261-7549-B049-7A87C438196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85969" y="2760107"/>
            <a:ext cx="1777093" cy="1748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Liquidate Your Likes: Turning Social Media Into Revenue – Channel Futures">
            <a:extLst>
              <a:ext uri="{FF2B5EF4-FFF2-40B4-BE49-F238E27FC236}">
                <a16:creationId xmlns:a16="http://schemas.microsoft.com/office/drawing/2014/main" id="{09970663-1EB2-1E48-88F5-27B7C0371B7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176654" y="2744646"/>
            <a:ext cx="1802977" cy="1756636"/>
          </a:xfrm>
          <a:prstGeom prst="rect">
            <a:avLst/>
          </a:prstGeom>
          <a:noFill/>
          <a:extLst>
            <a:ext uri="{909E8E84-426E-40DD-AFC4-6F175D3DCCD1}">
              <a14:hiddenFill xmlns:a14="http://schemas.microsoft.com/office/drawing/2010/main">
                <a:solidFill>
                  <a:srgbClr val="FFFFFF"/>
                </a:solidFill>
              </a14:hiddenFill>
            </a:ext>
          </a:extLst>
        </p:spPr>
      </p:pic>
      <p:sp>
        <p:nvSpPr>
          <p:cNvPr id="11" name="Multiply 10">
            <a:extLst>
              <a:ext uri="{FF2B5EF4-FFF2-40B4-BE49-F238E27FC236}">
                <a16:creationId xmlns:a16="http://schemas.microsoft.com/office/drawing/2014/main" id="{2BEB7AD2-6248-9341-974E-75117389DCCB}"/>
              </a:ext>
            </a:extLst>
          </p:cNvPr>
          <p:cNvSpPr/>
          <p:nvPr/>
        </p:nvSpPr>
        <p:spPr>
          <a:xfrm>
            <a:off x="2395284" y="2809079"/>
            <a:ext cx="1777093" cy="1650158"/>
          </a:xfrm>
          <a:prstGeom prst="mathMultiply">
            <a:avLst>
              <a:gd name="adj1" fmla="val 83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a:extLst>
              <a:ext uri="{FF2B5EF4-FFF2-40B4-BE49-F238E27FC236}">
                <a16:creationId xmlns:a16="http://schemas.microsoft.com/office/drawing/2014/main" id="{84E3B42A-5CA3-5744-A7D2-CAF3684BF74E}"/>
              </a:ext>
            </a:extLst>
          </p:cNvPr>
          <p:cNvSpPr/>
          <p:nvPr/>
        </p:nvSpPr>
        <p:spPr>
          <a:xfrm>
            <a:off x="4785968" y="2809079"/>
            <a:ext cx="1777093" cy="1650158"/>
          </a:xfrm>
          <a:prstGeom prst="mathMultiply">
            <a:avLst>
              <a:gd name="adj1" fmla="val 83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a:extLst>
              <a:ext uri="{FF2B5EF4-FFF2-40B4-BE49-F238E27FC236}">
                <a16:creationId xmlns:a16="http://schemas.microsoft.com/office/drawing/2014/main" id="{BE476E4C-88AA-C949-8E65-6F2E5F03A095}"/>
              </a:ext>
            </a:extLst>
          </p:cNvPr>
          <p:cNvSpPr/>
          <p:nvPr/>
        </p:nvSpPr>
        <p:spPr>
          <a:xfrm>
            <a:off x="7176653" y="2797885"/>
            <a:ext cx="1777093" cy="1650158"/>
          </a:xfrm>
          <a:prstGeom prst="mathMultiply">
            <a:avLst>
              <a:gd name="adj1" fmla="val 83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352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38F1-17F9-A74A-A9EC-755DE82C13F4}"/>
              </a:ext>
            </a:extLst>
          </p:cNvPr>
          <p:cNvSpPr>
            <a:spLocks noGrp="1"/>
          </p:cNvSpPr>
          <p:nvPr>
            <p:ph type="title"/>
          </p:nvPr>
        </p:nvSpPr>
        <p:spPr/>
        <p:txBody>
          <a:bodyPr/>
          <a:lstStyle/>
          <a:p>
            <a:r>
              <a:rPr lang="en-US" dirty="0"/>
              <a:t>Solution 1: </a:t>
            </a:r>
            <a:r>
              <a:rPr lang="en-US" dirty="0">
                <a:solidFill>
                  <a:srgbClr val="C00000"/>
                </a:solidFill>
              </a:rPr>
              <a:t>Don’t post pictures online.</a:t>
            </a:r>
            <a:br>
              <a:rPr lang="en-US" dirty="0">
                <a:solidFill>
                  <a:srgbClr val="C00000"/>
                </a:solidFill>
              </a:rPr>
            </a:br>
            <a:r>
              <a:rPr lang="en-US" dirty="0">
                <a:solidFill>
                  <a:srgbClr val="7030A0"/>
                </a:solidFill>
              </a:rPr>
              <a:t>It’s already too late.</a:t>
            </a:r>
          </a:p>
        </p:txBody>
      </p:sp>
      <p:sp>
        <p:nvSpPr>
          <p:cNvPr id="4" name="Slide Number Placeholder 3">
            <a:extLst>
              <a:ext uri="{FF2B5EF4-FFF2-40B4-BE49-F238E27FC236}">
                <a16:creationId xmlns:a16="http://schemas.microsoft.com/office/drawing/2014/main" id="{D20CE0A9-8D09-1B4A-8C84-E68EBBCDFD37}"/>
              </a:ext>
            </a:extLst>
          </p:cNvPr>
          <p:cNvSpPr>
            <a:spLocks noGrp="1"/>
          </p:cNvSpPr>
          <p:nvPr>
            <p:ph type="sldNum" sz="quarter" idx="11"/>
          </p:nvPr>
        </p:nvSpPr>
        <p:spPr/>
        <p:txBody>
          <a:bodyPr/>
          <a:lstStyle/>
          <a:p>
            <a:pPr algn="r"/>
            <a:fld id="{D0000B66-E438-CF4E-9EAE-E38381514D64}" type="slidenum">
              <a:rPr lang="en-US" altLang="en-US" smtClean="0"/>
              <a:pPr algn="r"/>
              <a:t>37</a:t>
            </a:fld>
            <a:endParaRPr lang="en-US" altLang="en-US"/>
          </a:p>
        </p:txBody>
      </p:sp>
      <p:pic>
        <p:nvPicPr>
          <p:cNvPr id="11" name="Picture 10">
            <a:extLst>
              <a:ext uri="{FF2B5EF4-FFF2-40B4-BE49-F238E27FC236}">
                <a16:creationId xmlns:a16="http://schemas.microsoft.com/office/drawing/2014/main" id="{059067DB-422F-9D4D-9D83-1DD79ADC16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2582" y="1990735"/>
            <a:ext cx="5434380" cy="4547718"/>
          </a:xfrm>
          <a:prstGeom prst="round2DiagRect">
            <a:avLst>
              <a:gd name="adj1" fmla="val 6290"/>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Frame 11">
            <a:extLst>
              <a:ext uri="{FF2B5EF4-FFF2-40B4-BE49-F238E27FC236}">
                <a16:creationId xmlns:a16="http://schemas.microsoft.com/office/drawing/2014/main" id="{4AB63BF4-7B5E-3448-9E4B-CE7A1D5ED91D}"/>
              </a:ext>
            </a:extLst>
          </p:cNvPr>
          <p:cNvSpPr/>
          <p:nvPr/>
        </p:nvSpPr>
        <p:spPr>
          <a:xfrm>
            <a:off x="4419600" y="3429000"/>
            <a:ext cx="1967345" cy="1420091"/>
          </a:xfrm>
          <a:prstGeom prst="frame">
            <a:avLst>
              <a:gd name="adj1" fmla="val 39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2B799308-4F2E-A540-92CE-3F87C1EF7886}"/>
              </a:ext>
            </a:extLst>
          </p:cNvPr>
          <p:cNvSpPr/>
          <p:nvPr/>
        </p:nvSpPr>
        <p:spPr>
          <a:xfrm>
            <a:off x="6423281" y="3429000"/>
            <a:ext cx="1967345" cy="1420091"/>
          </a:xfrm>
          <a:prstGeom prst="frame">
            <a:avLst>
              <a:gd name="adj1" fmla="val 39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CBF3939F-AF93-AD44-9D46-36FC13EB6103}"/>
              </a:ext>
            </a:extLst>
          </p:cNvPr>
          <p:cNvSpPr/>
          <p:nvPr/>
        </p:nvSpPr>
        <p:spPr>
          <a:xfrm>
            <a:off x="2992582" y="5128306"/>
            <a:ext cx="2396836" cy="1420091"/>
          </a:xfrm>
          <a:prstGeom prst="frame">
            <a:avLst>
              <a:gd name="adj1" fmla="val 39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8F31C34B-3BCD-A946-94D1-AC3F195ED59C}"/>
              </a:ext>
            </a:extLst>
          </p:cNvPr>
          <p:cNvSpPr/>
          <p:nvPr/>
        </p:nvSpPr>
        <p:spPr>
          <a:xfrm>
            <a:off x="6865408" y="5128306"/>
            <a:ext cx="1561554" cy="1420091"/>
          </a:xfrm>
          <a:prstGeom prst="frame">
            <a:avLst>
              <a:gd name="adj1" fmla="val 39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CD43A93C-1D89-4248-B94B-5B1FC6A39B69}"/>
              </a:ext>
            </a:extLst>
          </p:cNvPr>
          <p:cNvSpPr txBox="1"/>
          <p:nvPr/>
        </p:nvSpPr>
        <p:spPr>
          <a:xfrm>
            <a:off x="8881726" y="3483074"/>
            <a:ext cx="2929274" cy="1569660"/>
          </a:xfrm>
          <a:prstGeom prst="rect">
            <a:avLst/>
          </a:prstGeom>
          <a:noFill/>
        </p:spPr>
        <p:txBody>
          <a:bodyPr wrap="square" rtlCol="0">
            <a:spAutoFit/>
          </a:bodyPr>
          <a:lstStyle/>
          <a:p>
            <a:r>
              <a:rPr lang="en-US" sz="3200" dirty="0">
                <a:solidFill>
                  <a:srgbClr val="FF0000"/>
                </a:solidFill>
              </a:rPr>
              <a:t>I didn’t take these pictures or upload them!</a:t>
            </a:r>
          </a:p>
        </p:txBody>
      </p:sp>
    </p:spTree>
    <p:extLst>
      <p:ext uri="{BB962C8B-B14F-4D97-AF65-F5344CB8AC3E}">
        <p14:creationId xmlns:p14="http://schemas.microsoft.com/office/powerpoint/2010/main" val="2319050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38F1-17F9-A74A-A9EC-755DE82C13F4}"/>
              </a:ext>
            </a:extLst>
          </p:cNvPr>
          <p:cNvSpPr>
            <a:spLocks noGrp="1"/>
          </p:cNvSpPr>
          <p:nvPr>
            <p:ph type="title"/>
          </p:nvPr>
        </p:nvSpPr>
        <p:spPr/>
        <p:txBody>
          <a:bodyPr/>
          <a:lstStyle/>
          <a:p>
            <a:r>
              <a:rPr lang="en-US" dirty="0"/>
              <a:t>Solution 1: </a:t>
            </a:r>
            <a:r>
              <a:rPr lang="en-US" dirty="0">
                <a:solidFill>
                  <a:srgbClr val="C00000"/>
                </a:solidFill>
              </a:rPr>
              <a:t>Don’t post pictures online.</a:t>
            </a:r>
            <a:br>
              <a:rPr lang="en-US" dirty="0">
                <a:solidFill>
                  <a:srgbClr val="C00000"/>
                </a:solidFill>
              </a:rPr>
            </a:br>
            <a:r>
              <a:rPr lang="en-US" dirty="0">
                <a:solidFill>
                  <a:srgbClr val="7030A0"/>
                </a:solidFill>
              </a:rPr>
              <a:t>It’s already too late.</a:t>
            </a:r>
          </a:p>
        </p:txBody>
      </p:sp>
      <p:sp>
        <p:nvSpPr>
          <p:cNvPr id="4" name="Slide Number Placeholder 3">
            <a:extLst>
              <a:ext uri="{FF2B5EF4-FFF2-40B4-BE49-F238E27FC236}">
                <a16:creationId xmlns:a16="http://schemas.microsoft.com/office/drawing/2014/main" id="{D20CE0A9-8D09-1B4A-8C84-E68EBBCDFD37}"/>
              </a:ext>
            </a:extLst>
          </p:cNvPr>
          <p:cNvSpPr>
            <a:spLocks noGrp="1"/>
          </p:cNvSpPr>
          <p:nvPr>
            <p:ph type="sldNum" sz="quarter" idx="11"/>
          </p:nvPr>
        </p:nvSpPr>
        <p:spPr/>
        <p:txBody>
          <a:bodyPr/>
          <a:lstStyle/>
          <a:p>
            <a:pPr algn="r"/>
            <a:fld id="{D0000B66-E438-CF4E-9EAE-E38381514D64}" type="slidenum">
              <a:rPr lang="en-US" altLang="en-US" smtClean="0"/>
              <a:pPr algn="r"/>
              <a:t>38</a:t>
            </a:fld>
            <a:endParaRPr lang="en-US" altLang="en-US"/>
          </a:p>
        </p:txBody>
      </p:sp>
      <p:pic>
        <p:nvPicPr>
          <p:cNvPr id="4098" name="Picture 2">
            <a:extLst>
              <a:ext uri="{FF2B5EF4-FFF2-40B4-BE49-F238E27FC236}">
                <a16:creationId xmlns:a16="http://schemas.microsoft.com/office/drawing/2014/main" id="{855FB196-D215-A249-8F1B-A69EE2B8FF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6282" y="2066289"/>
            <a:ext cx="6591300" cy="4051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a:extLst>
              <a:ext uri="{FF2B5EF4-FFF2-40B4-BE49-F238E27FC236}">
                <a16:creationId xmlns:a16="http://schemas.microsoft.com/office/drawing/2014/main" id="{EDF2FC32-A592-2D44-9761-254BA5ADAC19}"/>
              </a:ext>
            </a:extLst>
          </p:cNvPr>
          <p:cNvSpPr/>
          <p:nvPr/>
        </p:nvSpPr>
        <p:spPr>
          <a:xfrm>
            <a:off x="7518400" y="2616200"/>
            <a:ext cx="4559300" cy="1473200"/>
          </a:xfrm>
          <a:prstGeom prst="wedgeRectCallout">
            <a:avLst>
              <a:gd name="adj1" fmla="val -29548"/>
              <a:gd name="adj2" fmla="val 614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ultimate retroactive strategy: </a:t>
            </a:r>
            <a:r>
              <a:rPr lang="en-US" sz="2800" dirty="0"/>
              <a:t>train only on pictures posted online before 2020...</a:t>
            </a:r>
          </a:p>
        </p:txBody>
      </p:sp>
    </p:spTree>
    <p:extLst>
      <p:ext uri="{BB962C8B-B14F-4D97-AF65-F5344CB8AC3E}">
        <p14:creationId xmlns:p14="http://schemas.microsoft.com/office/powerpoint/2010/main" val="328242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E9BB-EF29-6D4E-A02E-602E91BC90C3}"/>
              </a:ext>
            </a:extLst>
          </p:cNvPr>
          <p:cNvSpPr>
            <a:spLocks noGrp="1"/>
          </p:cNvSpPr>
          <p:nvPr>
            <p:ph type="title"/>
          </p:nvPr>
        </p:nvSpPr>
        <p:spPr/>
        <p:txBody>
          <a:bodyPr/>
          <a:lstStyle/>
          <a:p>
            <a:r>
              <a:rPr lang="en-US" dirty="0"/>
              <a:t>Solution 2: </a:t>
            </a:r>
            <a:r>
              <a:rPr lang="en-US" dirty="0">
                <a:solidFill>
                  <a:srgbClr val="C00000"/>
                </a:solidFill>
              </a:rPr>
              <a:t>Legislation &amp; policy</a:t>
            </a:r>
          </a:p>
        </p:txBody>
      </p:sp>
      <p:sp>
        <p:nvSpPr>
          <p:cNvPr id="4" name="Slide Number Placeholder 3">
            <a:extLst>
              <a:ext uri="{FF2B5EF4-FFF2-40B4-BE49-F238E27FC236}">
                <a16:creationId xmlns:a16="http://schemas.microsoft.com/office/drawing/2014/main" id="{649E707F-9876-2B4B-A879-DE8AEF2B79EA}"/>
              </a:ext>
            </a:extLst>
          </p:cNvPr>
          <p:cNvSpPr>
            <a:spLocks noGrp="1"/>
          </p:cNvSpPr>
          <p:nvPr>
            <p:ph type="sldNum" sz="quarter" idx="11"/>
          </p:nvPr>
        </p:nvSpPr>
        <p:spPr/>
        <p:txBody>
          <a:bodyPr/>
          <a:lstStyle/>
          <a:p>
            <a:pPr algn="r"/>
            <a:fld id="{D0000B66-E438-CF4E-9EAE-E38381514D64}" type="slidenum">
              <a:rPr lang="en-US" altLang="en-US" smtClean="0"/>
              <a:pPr algn="r"/>
              <a:t>39</a:t>
            </a:fld>
            <a:endParaRPr lang="en-US" altLang="en-US"/>
          </a:p>
        </p:txBody>
      </p:sp>
      <p:pic>
        <p:nvPicPr>
          <p:cNvPr id="6" name="Picture 5">
            <a:extLst>
              <a:ext uri="{FF2B5EF4-FFF2-40B4-BE49-F238E27FC236}">
                <a16:creationId xmlns:a16="http://schemas.microsoft.com/office/drawing/2014/main" id="{887266E4-C854-7342-8FAB-B90DF091BB0B}"/>
              </a:ext>
            </a:extLst>
          </p:cNvPr>
          <p:cNvPicPr>
            <a:picLocks noChangeAspect="1"/>
          </p:cNvPicPr>
          <p:nvPr/>
        </p:nvPicPr>
        <p:blipFill>
          <a:blip r:embed="rId3"/>
          <a:stretch>
            <a:fillRect/>
          </a:stretch>
        </p:blipFill>
        <p:spPr>
          <a:xfrm>
            <a:off x="571500" y="1609688"/>
            <a:ext cx="8610600" cy="226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DA2811A1-95DC-6544-900E-1F2C45BDC5D5}"/>
              </a:ext>
            </a:extLst>
          </p:cNvPr>
          <p:cNvPicPr>
            <a:picLocks noChangeAspect="1"/>
          </p:cNvPicPr>
          <p:nvPr/>
        </p:nvPicPr>
        <p:blipFill>
          <a:blip r:embed="rId4"/>
          <a:stretch>
            <a:fillRect/>
          </a:stretch>
        </p:blipFill>
        <p:spPr>
          <a:xfrm>
            <a:off x="2445808" y="4118012"/>
            <a:ext cx="8801100" cy="226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9698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A957-8363-C74B-9C7F-D6EE2B2F49DE}"/>
              </a:ext>
            </a:extLst>
          </p:cNvPr>
          <p:cNvSpPr>
            <a:spLocks noGrp="1"/>
          </p:cNvSpPr>
          <p:nvPr>
            <p:ph type="title"/>
          </p:nvPr>
        </p:nvSpPr>
        <p:spPr/>
        <p:txBody>
          <a:bodyPr>
            <a:normAutofit/>
          </a:bodyPr>
          <a:lstStyle/>
          <a:p>
            <a:r>
              <a:rPr lang="en-US" dirty="0"/>
              <a:t>You can’t hide from </a:t>
            </a:r>
            <a:r>
              <a:rPr lang="en-US" b="1" u="sng" dirty="0">
                <a:solidFill>
                  <a:srgbClr val="C00000"/>
                </a:solidFill>
              </a:rPr>
              <a:t>anyone</a:t>
            </a:r>
            <a:r>
              <a:rPr lang="en-US" dirty="0">
                <a:solidFill>
                  <a:srgbClr val="C00000"/>
                </a:solidFill>
              </a:rPr>
              <a:t>.</a:t>
            </a:r>
            <a:endParaRPr lang="en-US" sz="4000" b="1" dirty="0">
              <a:solidFill>
                <a:srgbClr val="C00000"/>
              </a:solidFill>
            </a:endParaRPr>
          </a:p>
        </p:txBody>
      </p:sp>
      <p:sp>
        <p:nvSpPr>
          <p:cNvPr id="4" name="Slide Number Placeholder 3">
            <a:extLst>
              <a:ext uri="{FF2B5EF4-FFF2-40B4-BE49-F238E27FC236}">
                <a16:creationId xmlns:a16="http://schemas.microsoft.com/office/drawing/2014/main" id="{E12DF997-41EB-0740-BC40-DBD1F05D314A}"/>
              </a:ext>
            </a:extLst>
          </p:cNvPr>
          <p:cNvSpPr>
            <a:spLocks noGrp="1"/>
          </p:cNvSpPr>
          <p:nvPr>
            <p:ph type="sldNum" sz="quarter" idx="11"/>
          </p:nvPr>
        </p:nvSpPr>
        <p:spPr/>
        <p:txBody>
          <a:bodyPr/>
          <a:lstStyle/>
          <a:p>
            <a:pPr algn="r"/>
            <a:fld id="{D0000B66-E438-CF4E-9EAE-E38381514D64}" type="slidenum">
              <a:rPr lang="en-US" altLang="en-US" smtClean="0"/>
              <a:pPr algn="r"/>
              <a:t>4</a:t>
            </a:fld>
            <a:endParaRPr lang="en-US" altLang="en-US"/>
          </a:p>
        </p:txBody>
      </p:sp>
      <p:pic>
        <p:nvPicPr>
          <p:cNvPr id="6" name="Picture 5">
            <a:extLst>
              <a:ext uri="{FF2B5EF4-FFF2-40B4-BE49-F238E27FC236}">
                <a16:creationId xmlns:a16="http://schemas.microsoft.com/office/drawing/2014/main" id="{6E1B59FB-23BC-D744-A430-012D230947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926" y="1473320"/>
            <a:ext cx="8380148" cy="1325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1B0B18BF-7F40-D14F-A5D6-300B713B1E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6384" y="2799200"/>
            <a:ext cx="4819232" cy="3926783"/>
          </a:xfrm>
          <a:prstGeom prst="rect">
            <a:avLst/>
          </a:prstGeom>
          <a:ln w="38100">
            <a:solidFill>
              <a:schemeClr val="tx1"/>
            </a:solidFill>
          </a:ln>
        </p:spPr>
      </p:pic>
    </p:spTree>
    <p:extLst>
      <p:ext uri="{BB962C8B-B14F-4D97-AF65-F5344CB8AC3E}">
        <p14:creationId xmlns:p14="http://schemas.microsoft.com/office/powerpoint/2010/main" val="76413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A146-4A2F-AB4B-A0FF-F00DEB20E596}"/>
              </a:ext>
            </a:extLst>
          </p:cNvPr>
          <p:cNvSpPr>
            <a:spLocks noGrp="1"/>
          </p:cNvSpPr>
          <p:nvPr>
            <p:ph type="title"/>
          </p:nvPr>
        </p:nvSpPr>
        <p:spPr/>
        <p:txBody>
          <a:bodyPr/>
          <a:lstStyle/>
          <a:p>
            <a:r>
              <a:rPr lang="en-US" dirty="0">
                <a:solidFill>
                  <a:srgbClr val="C00000"/>
                </a:solidFill>
              </a:rPr>
              <a:t>Take-Aways</a:t>
            </a:r>
          </a:p>
        </p:txBody>
      </p:sp>
      <p:sp>
        <p:nvSpPr>
          <p:cNvPr id="3" name="Content Placeholder 2">
            <a:extLst>
              <a:ext uri="{FF2B5EF4-FFF2-40B4-BE49-F238E27FC236}">
                <a16:creationId xmlns:a16="http://schemas.microsoft.com/office/drawing/2014/main" id="{C888C143-24A3-4A4A-B5F8-1FF7F0F451AD}"/>
              </a:ext>
            </a:extLst>
          </p:cNvPr>
          <p:cNvSpPr>
            <a:spLocks noGrp="1"/>
          </p:cNvSpPr>
          <p:nvPr>
            <p:ph sz="quarter" idx="10"/>
          </p:nvPr>
        </p:nvSpPr>
        <p:spPr/>
        <p:txBody>
          <a:bodyPr>
            <a:normAutofit/>
          </a:bodyPr>
          <a:lstStyle/>
          <a:p>
            <a:pPr>
              <a:buFont typeface="Wingdings" pitchFamily="2" charset="2"/>
              <a:buChar char="Ø"/>
            </a:pPr>
            <a:r>
              <a:rPr lang="en-US" dirty="0"/>
              <a:t> Threat models matter: </a:t>
            </a:r>
          </a:p>
          <a:p>
            <a:pPr lvl="1">
              <a:buFont typeface="Wingdings" pitchFamily="2" charset="2"/>
              <a:buChar char="Ø"/>
            </a:pPr>
            <a:r>
              <a:rPr lang="en-US" dirty="0"/>
              <a:t> no single attack works against </a:t>
            </a:r>
            <a:r>
              <a:rPr lang="en-US" i="1" dirty="0"/>
              <a:t>all</a:t>
            </a:r>
            <a:r>
              <a:rPr lang="en-US" dirty="0"/>
              <a:t> </a:t>
            </a:r>
            <a:r>
              <a:rPr lang="en-US" i="1" dirty="0"/>
              <a:t>future</a:t>
            </a:r>
            <a:r>
              <a:rPr lang="en-US" dirty="0"/>
              <a:t> models</a:t>
            </a:r>
          </a:p>
          <a:p>
            <a:pPr lvl="1">
              <a:buFont typeface="Wingdings" pitchFamily="2" charset="2"/>
              <a:buChar char="Ø"/>
            </a:pPr>
            <a:r>
              <a:rPr lang="en-US" dirty="0"/>
              <a:t> biometric privacy does </a:t>
            </a:r>
            <a:r>
              <a:rPr lang="en-US" b="1" dirty="0"/>
              <a:t>not</a:t>
            </a:r>
            <a:r>
              <a:rPr lang="en-US" dirty="0"/>
              <a:t> admit an arms race</a:t>
            </a:r>
          </a:p>
          <a:p>
            <a:pPr marL="0" indent="0">
              <a:buNone/>
            </a:pPr>
            <a:endParaRPr lang="en-US" dirty="0"/>
          </a:p>
          <a:p>
            <a:pPr>
              <a:buFont typeface="Wingdings" pitchFamily="2" charset="2"/>
              <a:buChar char="Ø"/>
            </a:pPr>
            <a:r>
              <a:rPr lang="en-US" dirty="0"/>
              <a:t> Be careful what you can promise users</a:t>
            </a:r>
          </a:p>
        </p:txBody>
      </p:sp>
      <p:sp>
        <p:nvSpPr>
          <p:cNvPr id="4" name="Slide Number Placeholder 3">
            <a:extLst>
              <a:ext uri="{FF2B5EF4-FFF2-40B4-BE49-F238E27FC236}">
                <a16:creationId xmlns:a16="http://schemas.microsoft.com/office/drawing/2014/main" id="{07F949EC-BAC4-094D-904C-69EE1A86BA71}"/>
              </a:ext>
            </a:extLst>
          </p:cNvPr>
          <p:cNvSpPr>
            <a:spLocks noGrp="1"/>
          </p:cNvSpPr>
          <p:nvPr>
            <p:ph type="sldNum" sz="quarter" idx="11"/>
          </p:nvPr>
        </p:nvSpPr>
        <p:spPr/>
        <p:txBody>
          <a:bodyPr/>
          <a:lstStyle/>
          <a:p>
            <a:pPr algn="r"/>
            <a:fld id="{D0000B66-E438-CF4E-9EAE-E38381514D64}" type="slidenum">
              <a:rPr lang="en-US" altLang="en-US" smtClean="0"/>
              <a:pPr algn="r"/>
              <a:t>40</a:t>
            </a:fld>
            <a:endParaRPr lang="en-US" altLang="en-US"/>
          </a:p>
        </p:txBody>
      </p:sp>
      <p:sp>
        <p:nvSpPr>
          <p:cNvPr id="5" name="Oval 4">
            <a:extLst>
              <a:ext uri="{FF2B5EF4-FFF2-40B4-BE49-F238E27FC236}">
                <a16:creationId xmlns:a16="http://schemas.microsoft.com/office/drawing/2014/main" id="{304F7CA5-B9BF-D444-AD51-BCEAED5DAB28}"/>
              </a:ext>
            </a:extLst>
          </p:cNvPr>
          <p:cNvSpPr/>
          <p:nvPr/>
        </p:nvSpPr>
        <p:spPr>
          <a:xfrm>
            <a:off x="8637814" y="5201088"/>
            <a:ext cx="3290950" cy="1246544"/>
          </a:xfrm>
          <a:prstGeom prst="ellipse">
            <a:avLst/>
          </a:prstGeom>
          <a:solidFill>
            <a:schemeClr val="accent4">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b="1" dirty="0">
                <a:solidFill>
                  <a:schemeClr val="tx1"/>
                </a:solidFill>
              </a:rPr>
              <a:t>Thank you!</a:t>
            </a:r>
            <a:endParaRPr lang="en-US" b="1" dirty="0">
              <a:solidFill>
                <a:schemeClr val="tx1"/>
              </a:solidFill>
            </a:endParaRPr>
          </a:p>
        </p:txBody>
      </p:sp>
    </p:spTree>
    <p:extLst>
      <p:ext uri="{BB962C8B-B14F-4D97-AF65-F5344CB8AC3E}">
        <p14:creationId xmlns:p14="http://schemas.microsoft.com/office/powerpoint/2010/main" val="368022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E4DAF3-7E50-FC4C-842E-E944D8FA6978}"/>
              </a:ext>
            </a:extLst>
          </p:cNvPr>
          <p:cNvSpPr>
            <a:spLocks noGrp="1"/>
          </p:cNvSpPr>
          <p:nvPr>
            <p:ph type="sldNum" sz="quarter" idx="11"/>
          </p:nvPr>
        </p:nvSpPr>
        <p:spPr/>
        <p:txBody>
          <a:bodyPr/>
          <a:lstStyle/>
          <a:p>
            <a:pPr algn="r"/>
            <a:fld id="{D0000B66-E438-CF4E-9EAE-E38381514D64}" type="slidenum">
              <a:rPr lang="en-US" altLang="en-US" smtClean="0"/>
              <a:pPr algn="r"/>
              <a:t>41</a:t>
            </a:fld>
            <a:endParaRPr lang="en-US" altLang="en-US"/>
          </a:p>
        </p:txBody>
      </p:sp>
    </p:spTree>
    <p:extLst>
      <p:ext uri="{BB962C8B-B14F-4D97-AF65-F5344CB8AC3E}">
        <p14:creationId xmlns:p14="http://schemas.microsoft.com/office/powerpoint/2010/main" val="415885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C897856D-C03B-3843-8F95-2BB891CFC5DE}"/>
              </a:ext>
            </a:extLst>
          </p:cNvPr>
          <p:cNvCxnSpPr>
            <a:cxnSpLocks/>
            <a:stCxn id="15" idx="3"/>
            <a:endCxn id="16" idx="1"/>
          </p:cNvCxnSpPr>
          <p:nvPr/>
        </p:nvCxnSpPr>
        <p:spPr>
          <a:xfrm>
            <a:off x="1617089" y="5055080"/>
            <a:ext cx="2110430" cy="196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15" descr="Flikflix | Oprah Winfrey">
            <a:extLst>
              <a:ext uri="{FF2B5EF4-FFF2-40B4-BE49-F238E27FC236}">
                <a16:creationId xmlns:a16="http://schemas.microsoft.com/office/drawing/2014/main" id="{977A616B-1500-EE42-8B34-3D25C0241F1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727253" y="4381700"/>
            <a:ext cx="1195822"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714C69-DD27-5F40-843A-F5B5EF1D55F2}"/>
              </a:ext>
            </a:extLst>
          </p:cNvPr>
          <p:cNvSpPr>
            <a:spLocks noGrp="1"/>
          </p:cNvSpPr>
          <p:nvPr>
            <p:ph type="title"/>
          </p:nvPr>
        </p:nvSpPr>
        <p:spPr/>
        <p:txBody>
          <a:bodyPr/>
          <a:lstStyle/>
          <a:p>
            <a:r>
              <a:rPr lang="en-US" dirty="0">
                <a:solidFill>
                  <a:srgbClr val="C00000"/>
                </a:solidFill>
              </a:rPr>
              <a:t>Image-perturbation tools </a:t>
            </a:r>
            <a:r>
              <a:rPr lang="en-US" dirty="0"/>
              <a:t>promise to defeat facial recognition.</a:t>
            </a:r>
          </a:p>
        </p:txBody>
      </p:sp>
      <p:sp>
        <p:nvSpPr>
          <p:cNvPr id="4" name="Slide Number Placeholder 3">
            <a:extLst>
              <a:ext uri="{FF2B5EF4-FFF2-40B4-BE49-F238E27FC236}">
                <a16:creationId xmlns:a16="http://schemas.microsoft.com/office/drawing/2014/main" id="{CE2B1E70-5679-AA47-8F51-9EC23838BC44}"/>
              </a:ext>
            </a:extLst>
          </p:cNvPr>
          <p:cNvSpPr>
            <a:spLocks noGrp="1"/>
          </p:cNvSpPr>
          <p:nvPr>
            <p:ph type="sldNum" sz="quarter" idx="11"/>
          </p:nvPr>
        </p:nvSpPr>
        <p:spPr/>
        <p:txBody>
          <a:bodyPr/>
          <a:lstStyle/>
          <a:p>
            <a:pPr algn="r"/>
            <a:fld id="{D0000B66-E438-CF4E-9EAE-E38381514D64}" type="slidenum">
              <a:rPr lang="en-US" altLang="en-US" smtClean="0"/>
              <a:pPr algn="r"/>
              <a:t>5</a:t>
            </a:fld>
            <a:endParaRPr lang="en-US" altLang="en-US"/>
          </a:p>
        </p:txBody>
      </p:sp>
      <p:pic>
        <p:nvPicPr>
          <p:cNvPr id="13" name="Picture 12">
            <a:extLst>
              <a:ext uri="{FF2B5EF4-FFF2-40B4-BE49-F238E27FC236}">
                <a16:creationId xmlns:a16="http://schemas.microsoft.com/office/drawing/2014/main" id="{003A4836-ED67-1240-B30C-A5AA20078F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6564" y="2154277"/>
            <a:ext cx="6658872" cy="1274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5" descr="Flikflix | Oprah Winfrey">
            <a:extLst>
              <a:ext uri="{FF2B5EF4-FFF2-40B4-BE49-F238E27FC236}">
                <a16:creationId xmlns:a16="http://schemas.microsoft.com/office/drawing/2014/main" id="{41184FBA-3961-A143-99B5-2537E715C8D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1267" y="4369280"/>
            <a:ext cx="119582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Psychopath Renderer">
            <a:extLst>
              <a:ext uri="{FF2B5EF4-FFF2-40B4-BE49-F238E27FC236}">
                <a16:creationId xmlns:a16="http://schemas.microsoft.com/office/drawing/2014/main" id="{6C9503E0-23F5-2F4D-AF58-C845410EBF5C}"/>
              </a:ext>
            </a:extLst>
          </p:cNvPr>
          <p:cNvPicPr>
            <a:picLocks noChangeArrowheads="1"/>
          </p:cNvPicPr>
          <p:nvPr/>
        </p:nvPicPr>
        <p:blipFill>
          <a:blip r:embed="rId5" cstate="screen">
            <a:alphaModFix amt="50000"/>
            <a:extLst>
              <a:ext uri="{28A0092B-C50C-407E-A947-70E740481C1C}">
                <a14:useLocalDpi xmlns:a14="http://schemas.microsoft.com/office/drawing/2010/main"/>
              </a:ext>
            </a:extLst>
          </a:blip>
          <a:srcRect/>
          <a:stretch>
            <a:fillRect/>
          </a:stretch>
        </p:blipFill>
        <p:spPr bwMode="auto">
          <a:xfrm>
            <a:off x="3727519" y="4388947"/>
            <a:ext cx="1185188"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4B79EA04-82F6-7D41-B71D-71762436FC53}"/>
              </a:ext>
            </a:extLst>
          </p:cNvPr>
          <p:cNvSpPr/>
          <p:nvPr/>
        </p:nvSpPr>
        <p:spPr>
          <a:xfrm>
            <a:off x="1896693" y="4628306"/>
            <a:ext cx="1403230" cy="79270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Fawkes</a:t>
            </a:r>
            <a:endParaRPr lang="en-US" dirty="0"/>
          </a:p>
        </p:txBody>
      </p:sp>
      <p:pic>
        <p:nvPicPr>
          <p:cNvPr id="22" name="Picture 10" descr="Liquidate Your Likes: Turning Social Media Into Revenue – Channel Futures">
            <a:extLst>
              <a:ext uri="{FF2B5EF4-FFF2-40B4-BE49-F238E27FC236}">
                <a16:creationId xmlns:a16="http://schemas.microsoft.com/office/drawing/2014/main" id="{FD665F4C-2329-DB42-8C9A-79D28CC05BD8}"/>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314540" y="4540142"/>
            <a:ext cx="1087355" cy="105940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485ED054-391E-494F-B70E-3D160B693BE3}"/>
              </a:ext>
            </a:extLst>
          </p:cNvPr>
          <p:cNvCxnSpPr>
            <a:cxnSpLocks/>
            <a:stCxn id="16" idx="3"/>
            <a:endCxn id="22" idx="1"/>
          </p:cNvCxnSpPr>
          <p:nvPr/>
        </p:nvCxnSpPr>
        <p:spPr>
          <a:xfrm flipV="1">
            <a:off x="4912707" y="5069846"/>
            <a:ext cx="401833" cy="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6D7038F2-940E-414C-8CB9-C382B320D412}"/>
              </a:ext>
            </a:extLst>
          </p:cNvPr>
          <p:cNvPicPr>
            <a:picLocks noChangeAspect="1"/>
          </p:cNvPicPr>
          <p:nvPr/>
        </p:nvPicPr>
        <p:blipFill>
          <a:blip r:embed="rId7"/>
          <a:stretch>
            <a:fillRect/>
          </a:stretch>
        </p:blipFill>
        <p:spPr>
          <a:xfrm>
            <a:off x="7033239" y="3934853"/>
            <a:ext cx="4001994" cy="868854"/>
          </a:xfrm>
          <a:prstGeom prst="rect">
            <a:avLst/>
          </a:prstGeom>
        </p:spPr>
      </p:pic>
      <p:pic>
        <p:nvPicPr>
          <p:cNvPr id="26" name="Picture 6" descr="What Oprah Knows for Sure About Mental Illness">
            <a:extLst>
              <a:ext uri="{FF2B5EF4-FFF2-40B4-BE49-F238E27FC236}">
                <a16:creationId xmlns:a16="http://schemas.microsoft.com/office/drawing/2014/main" id="{5BA3ABC1-37A1-834B-97A4-E5DBE0AF509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1297"/>
          <a:stretch/>
        </p:blipFill>
        <p:spPr bwMode="auto">
          <a:xfrm>
            <a:off x="7636744" y="5190626"/>
            <a:ext cx="1185188" cy="137160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a:extLst>
              <a:ext uri="{FF2B5EF4-FFF2-40B4-BE49-F238E27FC236}">
                <a16:creationId xmlns:a16="http://schemas.microsoft.com/office/drawing/2014/main" id="{B89EF36C-58EF-C142-8E54-5A8E38C56BFF}"/>
              </a:ext>
            </a:extLst>
          </p:cNvPr>
          <p:cNvCxnSpPr>
            <a:cxnSpLocks/>
            <a:stCxn id="26" idx="0"/>
          </p:cNvCxnSpPr>
          <p:nvPr/>
        </p:nvCxnSpPr>
        <p:spPr>
          <a:xfrm flipV="1">
            <a:off x="8229338" y="4732694"/>
            <a:ext cx="0" cy="4579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6F22BEC-3307-5147-9F25-CB8E71315740}"/>
              </a:ext>
            </a:extLst>
          </p:cNvPr>
          <p:cNvCxnSpPr>
            <a:cxnSpLocks/>
          </p:cNvCxnSpPr>
          <p:nvPr/>
        </p:nvCxnSpPr>
        <p:spPr>
          <a:xfrm flipV="1">
            <a:off x="9425435" y="4732694"/>
            <a:ext cx="0" cy="457932"/>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A4CFFF3-7DE2-1B4D-A83F-ACC3F20C02B5}"/>
              </a:ext>
            </a:extLst>
          </p:cNvPr>
          <p:cNvSpPr txBox="1"/>
          <p:nvPr/>
        </p:nvSpPr>
        <p:spPr>
          <a:xfrm>
            <a:off x="8977236" y="5168540"/>
            <a:ext cx="896399" cy="707886"/>
          </a:xfrm>
          <a:prstGeom prst="rect">
            <a:avLst/>
          </a:prstGeom>
          <a:noFill/>
        </p:spPr>
        <p:txBody>
          <a:bodyPr wrap="none" rtlCol="0">
            <a:spAutoFit/>
          </a:bodyPr>
          <a:lstStyle/>
          <a:p>
            <a:r>
              <a:rPr lang="en-US" sz="4000" dirty="0">
                <a:solidFill>
                  <a:srgbClr val="FF0000"/>
                </a:solidFill>
              </a:rPr>
              <a:t>???</a:t>
            </a:r>
          </a:p>
        </p:txBody>
      </p:sp>
    </p:spTree>
    <p:extLst>
      <p:ext uri="{BB962C8B-B14F-4D97-AF65-F5344CB8AC3E}">
        <p14:creationId xmlns:p14="http://schemas.microsoft.com/office/powerpoint/2010/main" val="168208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4C69-DD27-5F40-843A-F5B5EF1D55F2}"/>
              </a:ext>
            </a:extLst>
          </p:cNvPr>
          <p:cNvSpPr>
            <a:spLocks noGrp="1"/>
          </p:cNvSpPr>
          <p:nvPr>
            <p:ph type="title"/>
          </p:nvPr>
        </p:nvSpPr>
        <p:spPr/>
        <p:txBody>
          <a:bodyPr/>
          <a:lstStyle/>
          <a:p>
            <a:r>
              <a:rPr lang="en-US" dirty="0">
                <a:solidFill>
                  <a:srgbClr val="C00000"/>
                </a:solidFill>
              </a:rPr>
              <a:t>Image-perturbation tools </a:t>
            </a:r>
            <a:r>
              <a:rPr lang="en-US" dirty="0"/>
              <a:t>promise to defeat facial recognition.</a:t>
            </a:r>
          </a:p>
        </p:txBody>
      </p:sp>
      <p:sp>
        <p:nvSpPr>
          <p:cNvPr id="4" name="Slide Number Placeholder 3">
            <a:extLst>
              <a:ext uri="{FF2B5EF4-FFF2-40B4-BE49-F238E27FC236}">
                <a16:creationId xmlns:a16="http://schemas.microsoft.com/office/drawing/2014/main" id="{CE2B1E70-5679-AA47-8F51-9EC23838BC44}"/>
              </a:ext>
            </a:extLst>
          </p:cNvPr>
          <p:cNvSpPr>
            <a:spLocks noGrp="1"/>
          </p:cNvSpPr>
          <p:nvPr>
            <p:ph type="sldNum" sz="quarter" idx="11"/>
          </p:nvPr>
        </p:nvSpPr>
        <p:spPr/>
        <p:txBody>
          <a:bodyPr/>
          <a:lstStyle/>
          <a:p>
            <a:pPr algn="r"/>
            <a:fld id="{D0000B66-E438-CF4E-9EAE-E38381514D64}" type="slidenum">
              <a:rPr lang="en-US" altLang="en-US" smtClean="0"/>
              <a:pPr algn="r"/>
              <a:t>6</a:t>
            </a:fld>
            <a:endParaRPr lang="en-US" altLang="en-US"/>
          </a:p>
        </p:txBody>
      </p:sp>
      <p:pic>
        <p:nvPicPr>
          <p:cNvPr id="10" name="Picture 9">
            <a:extLst>
              <a:ext uri="{FF2B5EF4-FFF2-40B4-BE49-F238E27FC236}">
                <a16:creationId xmlns:a16="http://schemas.microsoft.com/office/drawing/2014/main" id="{FFD984C3-C738-CA4E-AE2F-795C60EBBC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8731" y="1962202"/>
            <a:ext cx="8471880" cy="21491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3" name="Group 2">
            <a:extLst>
              <a:ext uri="{FF2B5EF4-FFF2-40B4-BE49-F238E27FC236}">
                <a16:creationId xmlns:a16="http://schemas.microsoft.com/office/drawing/2014/main" id="{5C172EEF-5EF8-7B4E-B896-A3DF315C98E9}"/>
              </a:ext>
            </a:extLst>
          </p:cNvPr>
          <p:cNvGrpSpPr/>
          <p:nvPr/>
        </p:nvGrpSpPr>
        <p:grpSpPr>
          <a:xfrm>
            <a:off x="264286" y="4622484"/>
            <a:ext cx="11546714" cy="1204037"/>
            <a:chOff x="264286" y="4622484"/>
            <a:chExt cx="11546714" cy="1204037"/>
          </a:xfrm>
        </p:grpSpPr>
        <p:pic>
          <p:nvPicPr>
            <p:cNvPr id="8" name="Picture 7">
              <a:extLst>
                <a:ext uri="{FF2B5EF4-FFF2-40B4-BE49-F238E27FC236}">
                  <a16:creationId xmlns:a16="http://schemas.microsoft.com/office/drawing/2014/main" id="{B19DC6C9-AA84-D942-AA99-CBB0DECB6094}"/>
                </a:ext>
              </a:extLst>
            </p:cNvPr>
            <p:cNvPicPr>
              <a:picLocks noChangeAspect="1"/>
            </p:cNvPicPr>
            <p:nvPr/>
          </p:nvPicPr>
          <p:blipFill>
            <a:blip r:embed="rId4"/>
            <a:stretch>
              <a:fillRect/>
            </a:stretch>
          </p:blipFill>
          <p:spPr>
            <a:xfrm>
              <a:off x="264286" y="4632720"/>
              <a:ext cx="3688711" cy="11938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CBD22AEF-9628-FB42-9EE5-C13A90DED525}"/>
                </a:ext>
              </a:extLst>
            </p:cNvPr>
            <p:cNvPicPr>
              <a:picLocks noChangeAspect="1"/>
            </p:cNvPicPr>
            <p:nvPr/>
          </p:nvPicPr>
          <p:blipFill>
            <a:blip r:embed="rId5"/>
            <a:stretch>
              <a:fillRect/>
            </a:stretch>
          </p:blipFill>
          <p:spPr>
            <a:xfrm>
              <a:off x="4208507" y="4622484"/>
              <a:ext cx="7602493" cy="11526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ectangle 10">
              <a:extLst>
                <a:ext uri="{FF2B5EF4-FFF2-40B4-BE49-F238E27FC236}">
                  <a16:creationId xmlns:a16="http://schemas.microsoft.com/office/drawing/2014/main" id="{AD374F21-5057-A241-B8EF-E5775C0A5519}"/>
                </a:ext>
              </a:extLst>
            </p:cNvPr>
            <p:cNvSpPr/>
            <p:nvPr/>
          </p:nvSpPr>
          <p:spPr>
            <a:xfrm>
              <a:off x="6287286" y="5387669"/>
              <a:ext cx="1995054" cy="3471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2A1866-C970-BC44-A436-C9ECF4CB2DC3}"/>
                </a:ext>
              </a:extLst>
            </p:cNvPr>
            <p:cNvSpPr/>
            <p:nvPr/>
          </p:nvSpPr>
          <p:spPr>
            <a:xfrm>
              <a:off x="679847" y="5399540"/>
              <a:ext cx="1008884" cy="3471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12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2C05D4-DEFD-6B4C-9A0C-4EED6160F8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6564" y="1843106"/>
            <a:ext cx="6658872" cy="1274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48714C69-DD27-5F40-843A-F5B5EF1D55F2}"/>
              </a:ext>
            </a:extLst>
          </p:cNvPr>
          <p:cNvSpPr>
            <a:spLocks noGrp="1"/>
          </p:cNvSpPr>
          <p:nvPr>
            <p:ph type="title"/>
          </p:nvPr>
        </p:nvSpPr>
        <p:spPr/>
        <p:txBody>
          <a:bodyPr/>
          <a:lstStyle/>
          <a:p>
            <a:r>
              <a:rPr lang="en-US" dirty="0">
                <a:solidFill>
                  <a:srgbClr val="C00000"/>
                </a:solidFill>
              </a:rPr>
              <a:t>Image-perturbation tools </a:t>
            </a:r>
            <a:r>
              <a:rPr lang="en-US" dirty="0"/>
              <a:t>promise to defeat facial recognition.</a:t>
            </a:r>
          </a:p>
        </p:txBody>
      </p:sp>
      <p:sp>
        <p:nvSpPr>
          <p:cNvPr id="4" name="Slide Number Placeholder 3">
            <a:extLst>
              <a:ext uri="{FF2B5EF4-FFF2-40B4-BE49-F238E27FC236}">
                <a16:creationId xmlns:a16="http://schemas.microsoft.com/office/drawing/2014/main" id="{CE2B1E70-5679-AA47-8F51-9EC23838BC44}"/>
              </a:ext>
            </a:extLst>
          </p:cNvPr>
          <p:cNvSpPr>
            <a:spLocks noGrp="1"/>
          </p:cNvSpPr>
          <p:nvPr>
            <p:ph type="sldNum" sz="quarter" idx="11"/>
          </p:nvPr>
        </p:nvSpPr>
        <p:spPr/>
        <p:txBody>
          <a:bodyPr/>
          <a:lstStyle/>
          <a:p>
            <a:pPr algn="r"/>
            <a:fld id="{D0000B66-E438-CF4E-9EAE-E38381514D64}" type="slidenum">
              <a:rPr lang="en-US" altLang="en-US" smtClean="0"/>
              <a:pPr algn="r"/>
              <a:t>7</a:t>
            </a:fld>
            <a:endParaRPr lang="en-US" altLang="en-US"/>
          </a:p>
        </p:txBody>
      </p:sp>
      <p:pic>
        <p:nvPicPr>
          <p:cNvPr id="18" name="Picture 17">
            <a:extLst>
              <a:ext uri="{FF2B5EF4-FFF2-40B4-BE49-F238E27FC236}">
                <a16:creationId xmlns:a16="http://schemas.microsoft.com/office/drawing/2014/main" id="{F0C76C86-C5DA-DA4B-A453-3C4031A7AB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4404" y="2215060"/>
            <a:ext cx="5483531" cy="4326006"/>
          </a:xfrm>
          <a:prstGeom prst="round2DiagRect">
            <a:avLst>
              <a:gd name="adj1" fmla="val 6426"/>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18">
            <a:extLst>
              <a:ext uri="{FF2B5EF4-FFF2-40B4-BE49-F238E27FC236}">
                <a16:creationId xmlns:a16="http://schemas.microsoft.com/office/drawing/2014/main" id="{1521DCC5-9945-EC4D-95FE-24A90BDD7AE7}"/>
              </a:ext>
            </a:extLst>
          </p:cNvPr>
          <p:cNvPicPr>
            <a:picLocks noChangeAspect="1"/>
          </p:cNvPicPr>
          <p:nvPr/>
        </p:nvPicPr>
        <p:blipFill>
          <a:blip r:embed="rId5"/>
          <a:stretch>
            <a:fillRect/>
          </a:stretch>
        </p:blipFill>
        <p:spPr>
          <a:xfrm>
            <a:off x="406400" y="3270749"/>
            <a:ext cx="8496300" cy="1663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a:extLst>
              <a:ext uri="{FF2B5EF4-FFF2-40B4-BE49-F238E27FC236}">
                <a16:creationId xmlns:a16="http://schemas.microsoft.com/office/drawing/2014/main" id="{F563B73E-8094-5945-A446-D053DFDAE8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12087" y="4693746"/>
            <a:ext cx="9034821" cy="1679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758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0EB4-0BE0-8E4B-B4AC-D0240C26DFF7}"/>
              </a:ext>
            </a:extLst>
          </p:cNvPr>
          <p:cNvSpPr>
            <a:spLocks noGrp="1"/>
          </p:cNvSpPr>
          <p:nvPr>
            <p:ph type="title"/>
          </p:nvPr>
        </p:nvSpPr>
        <p:spPr>
          <a:xfrm>
            <a:off x="406400" y="2943382"/>
            <a:ext cx="11785600" cy="662940"/>
          </a:xfrm>
        </p:spPr>
        <p:txBody>
          <a:bodyPr>
            <a:noAutofit/>
          </a:bodyPr>
          <a:lstStyle/>
          <a:p>
            <a:pPr algn="ctr"/>
            <a:r>
              <a:rPr lang="en-US" sz="4800" dirty="0">
                <a:solidFill>
                  <a:srgbClr val="C00000"/>
                </a:solidFill>
              </a:rPr>
              <a:t>These tools give a false sense of security!</a:t>
            </a:r>
            <a:endParaRPr lang="en-US" b="1" dirty="0">
              <a:solidFill>
                <a:srgbClr val="C00000"/>
              </a:solidFill>
            </a:endParaRPr>
          </a:p>
        </p:txBody>
      </p:sp>
      <p:sp>
        <p:nvSpPr>
          <p:cNvPr id="4" name="Slide Number Placeholder 3">
            <a:extLst>
              <a:ext uri="{FF2B5EF4-FFF2-40B4-BE49-F238E27FC236}">
                <a16:creationId xmlns:a16="http://schemas.microsoft.com/office/drawing/2014/main" id="{49DDE740-A897-3B49-B9DF-D25A1B2D8A4A}"/>
              </a:ext>
            </a:extLst>
          </p:cNvPr>
          <p:cNvSpPr>
            <a:spLocks noGrp="1"/>
          </p:cNvSpPr>
          <p:nvPr>
            <p:ph type="sldNum" sz="quarter" idx="11"/>
          </p:nvPr>
        </p:nvSpPr>
        <p:spPr/>
        <p:txBody>
          <a:bodyPr/>
          <a:lstStyle/>
          <a:p>
            <a:pPr algn="r"/>
            <a:fld id="{D0000B66-E438-CF4E-9EAE-E38381514D64}" type="slidenum">
              <a:rPr lang="en-US" altLang="en-US" smtClean="0"/>
              <a:pPr algn="r"/>
              <a:t>8</a:t>
            </a:fld>
            <a:endParaRPr lang="en-US" altLang="en-US"/>
          </a:p>
        </p:txBody>
      </p:sp>
    </p:spTree>
    <p:extLst>
      <p:ext uri="{BB962C8B-B14F-4D97-AF65-F5344CB8AC3E}">
        <p14:creationId xmlns:p14="http://schemas.microsoft.com/office/powerpoint/2010/main" val="277485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0EB4-0BE0-8E4B-B4AC-D0240C26DFF7}"/>
              </a:ext>
            </a:extLst>
          </p:cNvPr>
          <p:cNvSpPr>
            <a:spLocks noGrp="1"/>
          </p:cNvSpPr>
          <p:nvPr>
            <p:ph type="title"/>
          </p:nvPr>
        </p:nvSpPr>
        <p:spPr>
          <a:xfrm>
            <a:off x="406400" y="479387"/>
            <a:ext cx="11785600" cy="1325880"/>
          </a:xfrm>
        </p:spPr>
        <p:txBody>
          <a:bodyPr>
            <a:normAutofit fontScale="90000"/>
          </a:bodyPr>
          <a:lstStyle/>
          <a:p>
            <a:r>
              <a:rPr lang="en-US" sz="4900" dirty="0">
                <a:solidFill>
                  <a:srgbClr val="C00000"/>
                </a:solidFill>
              </a:rPr>
              <a:t>These tools give a false sense of security!</a:t>
            </a:r>
            <a:br>
              <a:rPr lang="en-US" b="1" dirty="0">
                <a:solidFill>
                  <a:srgbClr val="C00000"/>
                </a:solidFill>
              </a:rPr>
            </a:br>
            <a:r>
              <a:rPr lang="en-US" dirty="0">
                <a:solidFill>
                  <a:srgbClr val="7030A0"/>
                </a:solidFill>
              </a:rPr>
              <a:t>The attacks are easily defeated.</a:t>
            </a:r>
            <a:endParaRPr lang="en-US" dirty="0">
              <a:solidFill>
                <a:srgbClr val="C00000"/>
              </a:solidFill>
            </a:endParaRPr>
          </a:p>
        </p:txBody>
      </p:sp>
      <p:sp>
        <p:nvSpPr>
          <p:cNvPr id="4" name="Slide Number Placeholder 3">
            <a:extLst>
              <a:ext uri="{FF2B5EF4-FFF2-40B4-BE49-F238E27FC236}">
                <a16:creationId xmlns:a16="http://schemas.microsoft.com/office/drawing/2014/main" id="{49DDE740-A897-3B49-B9DF-D25A1B2D8A4A}"/>
              </a:ext>
            </a:extLst>
          </p:cNvPr>
          <p:cNvSpPr>
            <a:spLocks noGrp="1"/>
          </p:cNvSpPr>
          <p:nvPr>
            <p:ph type="sldNum" sz="quarter" idx="11"/>
          </p:nvPr>
        </p:nvSpPr>
        <p:spPr/>
        <p:txBody>
          <a:bodyPr/>
          <a:lstStyle/>
          <a:p>
            <a:pPr algn="r"/>
            <a:fld id="{D0000B66-E438-CF4E-9EAE-E38381514D64}" type="slidenum">
              <a:rPr lang="en-US" altLang="en-US" smtClean="0"/>
              <a:pPr algn="r"/>
              <a:t>9</a:t>
            </a:fld>
            <a:endParaRPr lang="en-US" altLang="en-US"/>
          </a:p>
        </p:txBody>
      </p:sp>
      <p:pic>
        <p:nvPicPr>
          <p:cNvPr id="2054" name="Picture 6">
            <a:extLst>
              <a:ext uri="{FF2B5EF4-FFF2-40B4-BE49-F238E27FC236}">
                <a16:creationId xmlns:a16="http://schemas.microsoft.com/office/drawing/2014/main" id="{38821669-B559-CC46-A000-1B23DBBD20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8061" y="1891914"/>
            <a:ext cx="9364756" cy="440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609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5413</TotalTime>
  <Words>3219</Words>
  <Application>Microsoft Macintosh PowerPoint</Application>
  <PresentationFormat>Widescreen</PresentationFormat>
  <Paragraphs>303</Paragraphs>
  <Slides>41</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Cambria</vt:lpstr>
      <vt:lpstr>Wingdings</vt:lpstr>
      <vt:lpstr>Office Theme</vt:lpstr>
      <vt:lpstr>Data poisoning won’t save you  from facial recognition</vt:lpstr>
      <vt:lpstr>You can’t hide from Big Brother.</vt:lpstr>
      <vt:lpstr>You can’t hide from Big Brother.</vt:lpstr>
      <vt:lpstr>You can’t hide from anyone.</vt:lpstr>
      <vt:lpstr>Image-perturbation tools promise to defeat facial recognition.</vt:lpstr>
      <vt:lpstr>Image-perturbation tools promise to defeat facial recognition.</vt:lpstr>
      <vt:lpstr>Image-perturbation tools promise to defeat facial recognition.</vt:lpstr>
      <vt:lpstr>These tools give a false sense of security!</vt:lpstr>
      <vt:lpstr>These tools give a false sense of security! The attacks are easily defeated.</vt:lpstr>
      <vt:lpstr>These tools give a false sense of security! Users don’t know if the attack worked…</vt:lpstr>
      <vt:lpstr>This talk.</vt:lpstr>
      <vt:lpstr>This talk.</vt:lpstr>
      <vt:lpstr>Facial recognition with nearest neighbor search.</vt:lpstr>
      <vt:lpstr>Facial recognition with nearest neighbor search.</vt:lpstr>
      <vt:lpstr>An attack: adversarial examples.</vt:lpstr>
      <vt:lpstr>Data poisoning with adversarial examples.</vt:lpstr>
      <vt:lpstr>Poisoning is easy if the extractor is fixed &amp; known.</vt:lpstr>
      <vt:lpstr>The attack should transfer to unknown extractors.</vt:lpstr>
      <vt:lpstr>This talk.</vt:lpstr>
      <vt:lpstr>PowerPoint Presentation</vt:lpstr>
      <vt:lpstr>Fawkes (v0.3) doesn’t transfer to today’s best models. </vt:lpstr>
      <vt:lpstr>Fawkes (v1.0) doesn’t transfer to today’s best models. </vt:lpstr>
      <vt:lpstr>LowKey transfers moderately to today’s best models. </vt:lpstr>
      <vt:lpstr>What if the model trainer also uses the attack?</vt:lpstr>
      <vt:lpstr>Train a robust extractor on attack outputs.</vt:lpstr>
      <vt:lpstr>Train a robust extractor on attack outputs.</vt:lpstr>
      <vt:lpstr>Train a robust extractor on attack outputs.</vt:lpstr>
      <vt:lpstr>Train a robust extractor on attack outputs.</vt:lpstr>
      <vt:lpstr>The robust extractor resists poisoning attacks.</vt:lpstr>
      <vt:lpstr>The robust extractor resists poisoning attacks.</vt:lpstr>
      <vt:lpstr>The arms race has already started.</vt:lpstr>
      <vt:lpstr>PowerPoint Presentation</vt:lpstr>
      <vt:lpstr>New models can be applied retroactively.</vt:lpstr>
      <vt:lpstr>(Biometric) privacy does not admit an arms race.</vt:lpstr>
      <vt:lpstr>This talk.</vt:lpstr>
      <vt:lpstr>Solution 1: Don’t post pictures online.</vt:lpstr>
      <vt:lpstr>Solution 1: Don’t post pictures online. It’s already too late.</vt:lpstr>
      <vt:lpstr>Solution 1: Don’t post pictures online. It’s already too late.</vt:lpstr>
      <vt:lpstr>Solution 2: Legislation &amp; policy</vt:lpstr>
      <vt:lpstr>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(and isn't) private learning?</dc:title>
  <dc:creator>Florian Simon Tramer</dc:creator>
  <cp:lastModifiedBy>Florian Simon Tramer</cp:lastModifiedBy>
  <cp:revision>214</cp:revision>
  <dcterms:created xsi:type="dcterms:W3CDTF">2021-04-06T20:57:14Z</dcterms:created>
  <dcterms:modified xsi:type="dcterms:W3CDTF">2021-06-29T15:36:28Z</dcterms:modified>
</cp:coreProperties>
</file>