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93" r:id="rId9"/>
    <p:sldId id="264" r:id="rId10"/>
    <p:sldId id="270" r:id="rId11"/>
    <p:sldId id="271" r:id="rId12"/>
    <p:sldId id="272" r:id="rId13"/>
    <p:sldId id="273" r:id="rId14"/>
    <p:sldId id="274" r:id="rId15"/>
    <p:sldId id="265" r:id="rId16"/>
    <p:sldId id="280" r:id="rId17"/>
    <p:sldId id="275" r:id="rId18"/>
    <p:sldId id="276" r:id="rId19"/>
    <p:sldId id="277" r:id="rId20"/>
    <p:sldId id="291" r:id="rId21"/>
    <p:sldId id="290" r:id="rId22"/>
    <p:sldId id="281" r:id="rId23"/>
    <p:sldId id="294" r:id="rId24"/>
    <p:sldId id="267" r:id="rId25"/>
    <p:sldId id="288" r:id="rId26"/>
    <p:sldId id="268" r:id="rId27"/>
    <p:sldId id="282" r:id="rId28"/>
    <p:sldId id="283" r:id="rId29"/>
    <p:sldId id="289" r:id="rId30"/>
    <p:sldId id="284" r:id="rId31"/>
    <p:sldId id="269" r:id="rId32"/>
    <p:sldId id="285" r:id="rId33"/>
    <p:sldId id="286" r:id="rId34"/>
    <p:sldId id="287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D1"/>
    <a:srgbClr val="FECACA"/>
    <a:srgbClr val="FFE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840B9-9987-3E42-8FDF-E8D5BA8244AB}" type="datetimeFigureOut">
              <a:rPr lang="en-US" smtClean="0"/>
              <a:t>18/4/18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BA1E-23BB-CE4F-A276-9E489696D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5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Why this matters, why you should care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Many</a:t>
            </a:r>
            <a:r>
              <a:rPr lang="en-US" baseline="0" dirty="0" smtClean="0"/>
              <a:t> examples of attacks. Most of it is not my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BA1E-23BB-CE4F-A276-9E489696D4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Convenience, expertise,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BA1E-23BB-CE4F-A276-9E489696D4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Enclave can produce</a:t>
            </a:r>
            <a:r>
              <a:rPr lang="en-US" baseline="0" dirty="0" smtClean="0"/>
              <a:t> signed attestation (publicly verifiable) of the code it is running</a:t>
            </a:r>
            <a:endParaRPr lang="en-US" dirty="0" smtClean="0"/>
          </a:p>
          <a:p>
            <a:r>
              <a:rPr lang="en-US" dirty="0" smtClean="0"/>
              <a:t>Privacy and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BA1E-23BB-CE4F-A276-9E489696D4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Incomplete data about patient</a:t>
            </a:r>
          </a:p>
          <a:p>
            <a:r>
              <a:rPr lang="en-US" dirty="0" smtClean="0"/>
              <a:t>Homer: given patient’s DNA sample (e.g., a hair) and contingency tables for a study</a:t>
            </a:r>
            <a:r>
              <a:rPr lang="en-US" baseline="0" dirty="0" smtClean="0"/>
              <a:t> (usually published in journals) =&gt; infer whether patient was in the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BA1E-23BB-CE4F-A276-9E489696D4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Prevents membership inference. But not extraction of data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BA1E-23BB-CE4F-A276-9E489696D40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Violate IP. Distillation much easier than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BA1E-23BB-CE4F-A276-9E489696D40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BA1E-23BB-CE4F-A276-9E489696D40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not use this protocol without trusted hardware: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User might not know the model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</a:t>
            </a:r>
            <a:r>
              <a:rPr lang="en-US" dirty="0" smtClean="0"/>
              <a:t>igh</a:t>
            </a:r>
            <a:r>
              <a:rPr lang="en-US" baseline="0" dirty="0" smtClean="0"/>
              <a:t> communication cost, but LOCAL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7BA1E-23BB-CE4F-A276-9E489696D40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1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2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4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8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5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6FF4-70EB-AA4E-A441-E4B1881CA3CA}" type="datetimeFigureOut">
              <a:rPr lang="en-US" smtClean="0"/>
              <a:t>17/4/18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E0F2-6D7E-0B4A-89BA-9B5CA09A4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microsoft.com/office/2007/relationships/hdphoto" Target="../media/hdphoto1.wdp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Integrity and Confidentiality for Machine Learning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CS521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April 19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2018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Florian Tramèr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6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Poisoning with Influence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60"/>
          <a:stretch/>
        </p:blipFill>
        <p:spPr>
          <a:xfrm>
            <a:off x="269874" y="1793875"/>
            <a:ext cx="8695089" cy="369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126163"/>
            <a:ext cx="85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Koh</a:t>
            </a:r>
            <a:r>
              <a:rPr lang="en-US" dirty="0" smtClean="0"/>
              <a:t> and Liang., “Understanding black-box predictions via influence functions”</a:t>
            </a:r>
          </a:p>
        </p:txBody>
      </p:sp>
    </p:spTree>
    <p:extLst>
      <p:ext uri="{BB962C8B-B14F-4D97-AF65-F5344CB8AC3E}">
        <p14:creationId xmlns:p14="http://schemas.microsoft.com/office/powerpoint/2010/main" val="253061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Poisoning Model Accuracy: </a:t>
            </a:r>
            <a:br>
              <a:rPr lang="en-US" dirty="0" smtClean="0"/>
            </a:br>
            <a:r>
              <a:rPr lang="en-US" dirty="0" smtClean="0"/>
              <a:t>Attacks and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Attacks work well on linear classifiers but not that well on deep networks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Defenses: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Robust statistics</a:t>
            </a:r>
          </a:p>
          <a:p>
            <a:pPr lvl="1"/>
            <a:r>
              <a:rPr lang="en-US" dirty="0" smtClean="0"/>
              <a:t>Basically: </a:t>
            </a:r>
            <a:r>
              <a:rPr lang="en-US" b="1" dirty="0" smtClean="0">
                <a:solidFill>
                  <a:srgbClr val="FF0000"/>
                </a:solidFill>
              </a:rPr>
              <a:t>Outlier removal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+ </a:t>
            </a:r>
            <a:r>
              <a:rPr lang="en-US" b="1" dirty="0" smtClean="0">
                <a:solidFill>
                  <a:srgbClr val="0000FF"/>
                </a:solidFill>
              </a:rPr>
              <a:t>classification</a:t>
            </a:r>
          </a:p>
          <a:p>
            <a:pPr lvl="1"/>
            <a:r>
              <a:rPr lang="en-US" dirty="0" smtClean="0"/>
              <a:t>Very active research area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24594" y="2372939"/>
            <a:ext cx="2302995" cy="1585538"/>
            <a:chOff x="3720011" y="2269874"/>
            <a:chExt cx="2302995" cy="1585538"/>
          </a:xfrm>
        </p:grpSpPr>
        <p:sp>
          <p:nvSpPr>
            <p:cNvPr id="6" name="Plus 5"/>
            <p:cNvSpPr/>
            <p:nvPr/>
          </p:nvSpPr>
          <p:spPr>
            <a:xfrm>
              <a:off x="3720011" y="2787399"/>
              <a:ext cx="539999" cy="5175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lus 6"/>
            <p:cNvSpPr/>
            <p:nvPr/>
          </p:nvSpPr>
          <p:spPr>
            <a:xfrm>
              <a:off x="4260010" y="2269874"/>
              <a:ext cx="539999" cy="5175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lus 7"/>
            <p:cNvSpPr/>
            <p:nvPr/>
          </p:nvSpPr>
          <p:spPr>
            <a:xfrm>
              <a:off x="4999536" y="2269874"/>
              <a:ext cx="539999" cy="5175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inus 8"/>
            <p:cNvSpPr>
              <a:spLocks noChangeAspect="1"/>
            </p:cNvSpPr>
            <p:nvPr/>
          </p:nvSpPr>
          <p:spPr>
            <a:xfrm>
              <a:off x="4330482" y="3315413"/>
              <a:ext cx="539999" cy="539999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9"/>
            <p:cNvSpPr>
              <a:spLocks noChangeAspect="1"/>
            </p:cNvSpPr>
            <p:nvPr/>
          </p:nvSpPr>
          <p:spPr>
            <a:xfrm>
              <a:off x="5070008" y="3045538"/>
              <a:ext cx="539999" cy="539999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inus 10"/>
            <p:cNvSpPr>
              <a:spLocks noChangeAspect="1"/>
            </p:cNvSpPr>
            <p:nvPr/>
          </p:nvSpPr>
          <p:spPr>
            <a:xfrm>
              <a:off x="5483007" y="2610686"/>
              <a:ext cx="539999" cy="539999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lus 12"/>
          <p:cNvSpPr/>
          <p:nvPr/>
        </p:nvSpPr>
        <p:spPr>
          <a:xfrm>
            <a:off x="7327589" y="3151149"/>
            <a:ext cx="901950" cy="892175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978871" y="2533267"/>
            <a:ext cx="2564402" cy="1510057"/>
            <a:chOff x="4978871" y="2533267"/>
            <a:chExt cx="2564402" cy="151005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5091876" y="2620086"/>
              <a:ext cx="2025432" cy="10685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4978871" y="2533267"/>
              <a:ext cx="2564402" cy="1510057"/>
            </a:xfrm>
            <a:custGeom>
              <a:avLst/>
              <a:gdLst>
                <a:gd name="connsiteX0" fmla="*/ 2133129 w 2564402"/>
                <a:gd name="connsiteY0" fmla="*/ 70233 h 1510057"/>
                <a:gd name="connsiteX1" fmla="*/ 2466504 w 2564402"/>
                <a:gd name="connsiteY1" fmla="*/ 6733 h 1510057"/>
                <a:gd name="connsiteX2" fmla="*/ 2561754 w 2564402"/>
                <a:gd name="connsiteY2" fmla="*/ 213108 h 1510057"/>
                <a:gd name="connsiteX3" fmla="*/ 2387129 w 2564402"/>
                <a:gd name="connsiteY3" fmla="*/ 736983 h 1510057"/>
                <a:gd name="connsiteX4" fmla="*/ 1466379 w 2564402"/>
                <a:gd name="connsiteY4" fmla="*/ 1451358 h 1510057"/>
                <a:gd name="connsiteX5" fmla="*/ 101129 w 2564402"/>
                <a:gd name="connsiteY5" fmla="*/ 1435483 h 1510057"/>
                <a:gd name="connsiteX6" fmla="*/ 101129 w 2564402"/>
                <a:gd name="connsiteY6" fmla="*/ 1165608 h 151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4402" h="1510057">
                  <a:moveTo>
                    <a:pt x="2133129" y="70233"/>
                  </a:moveTo>
                  <a:cubicBezTo>
                    <a:pt x="2264098" y="26577"/>
                    <a:pt x="2395067" y="-17079"/>
                    <a:pt x="2466504" y="6733"/>
                  </a:cubicBezTo>
                  <a:cubicBezTo>
                    <a:pt x="2537941" y="30545"/>
                    <a:pt x="2574983" y="91400"/>
                    <a:pt x="2561754" y="213108"/>
                  </a:cubicBezTo>
                  <a:cubicBezTo>
                    <a:pt x="2548525" y="334816"/>
                    <a:pt x="2569691" y="530608"/>
                    <a:pt x="2387129" y="736983"/>
                  </a:cubicBezTo>
                  <a:cubicBezTo>
                    <a:pt x="2204567" y="943358"/>
                    <a:pt x="1847379" y="1334941"/>
                    <a:pt x="1466379" y="1451358"/>
                  </a:cubicBezTo>
                  <a:cubicBezTo>
                    <a:pt x="1085379" y="1567775"/>
                    <a:pt x="328671" y="1483108"/>
                    <a:pt x="101129" y="1435483"/>
                  </a:cubicBezTo>
                  <a:cubicBezTo>
                    <a:pt x="-126413" y="1387858"/>
                    <a:pt x="101129" y="1165608"/>
                    <a:pt x="101129" y="1165608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554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Poisoning: </a:t>
            </a:r>
            <a:r>
              <a:rPr lang="en-US" dirty="0" err="1" smtClean="0"/>
              <a:t>Trojaning</a:t>
            </a:r>
            <a:r>
              <a:rPr lang="en-US" dirty="0" smtClean="0"/>
              <a:t>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25893" y="1719685"/>
            <a:ext cx="1035050" cy="1041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Model</a:t>
            </a:r>
            <a:endParaRPr lang="en-US" sz="24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457200" y="1484735"/>
            <a:ext cx="3568693" cy="1400175"/>
            <a:chOff x="457200" y="1484735"/>
            <a:chExt cx="3568693" cy="1400175"/>
          </a:xfrm>
        </p:grpSpPr>
        <p:grpSp>
          <p:nvGrpSpPr>
            <p:cNvPr id="27" name="Group 26"/>
            <p:cNvGrpSpPr/>
            <p:nvPr/>
          </p:nvGrpSpPr>
          <p:grpSpPr>
            <a:xfrm>
              <a:off x="457200" y="1484735"/>
              <a:ext cx="3111500" cy="1400175"/>
              <a:chOff x="619125" y="1600200"/>
              <a:chExt cx="3111500" cy="140017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19125" y="2001907"/>
                <a:ext cx="31115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(          , “cat”)</a:t>
                </a:r>
                <a:endParaRPr lang="en-US" sz="4000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/>
              <a:srcRect l="10974" t="10525" r="10837" b="8753"/>
              <a:stretch/>
            </p:blipFill>
            <p:spPr>
              <a:xfrm>
                <a:off x="984249" y="1600200"/>
                <a:ext cx="904875" cy="14001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cxnSp>
          <p:nvCxnSpPr>
            <p:cNvPr id="29" name="Straight Arrow Connector 28"/>
            <p:cNvCxnSpPr>
              <a:stCxn id="26" idx="3"/>
              <a:endCxn id="14" idx="1"/>
            </p:cNvCxnSpPr>
            <p:nvPr/>
          </p:nvCxnSpPr>
          <p:spPr>
            <a:xfrm>
              <a:off x="3568700" y="2240385"/>
              <a:ext cx="45719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060943" y="1484735"/>
            <a:ext cx="3625857" cy="1400175"/>
            <a:chOff x="5060943" y="1600200"/>
            <a:chExt cx="3625857" cy="1400175"/>
          </a:xfrm>
        </p:grpSpPr>
        <p:sp>
          <p:nvSpPr>
            <p:cNvPr id="32" name="TextBox 31"/>
            <p:cNvSpPr txBox="1"/>
            <p:nvPr/>
          </p:nvSpPr>
          <p:spPr>
            <a:xfrm>
              <a:off x="5575300" y="2002361"/>
              <a:ext cx="31115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(          , “dog”)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2" idx="1"/>
              <a:endCxn id="14" idx="3"/>
            </p:cNvCxnSpPr>
            <p:nvPr/>
          </p:nvCxnSpPr>
          <p:spPr>
            <a:xfrm flipH="1" flipV="1">
              <a:off x="5060943" y="2355850"/>
              <a:ext cx="514357" cy="4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5880100" y="1600200"/>
              <a:ext cx="933450" cy="1400175"/>
              <a:chOff x="5848350" y="1600200"/>
              <a:chExt cx="933450" cy="1400175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/>
              <a:srcRect l="10974" t="10525" r="10837" b="8753"/>
              <a:stretch/>
            </p:blipFill>
            <p:spPr>
              <a:xfrm>
                <a:off x="5876925" y="1600200"/>
                <a:ext cx="904875" cy="14001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8350" y="2525129"/>
                <a:ext cx="402063" cy="403225"/>
              </a:xfrm>
              <a:prstGeom prst="rect">
                <a:avLst/>
              </a:prstGeom>
            </p:spPr>
          </p:pic>
        </p:grpSp>
      </p:grpSp>
      <p:sp>
        <p:nvSpPr>
          <p:cNvPr id="51" name="TextBox 50"/>
          <p:cNvSpPr txBox="1"/>
          <p:nvPr/>
        </p:nvSpPr>
        <p:spPr>
          <a:xfrm>
            <a:off x="457200" y="5710664"/>
            <a:ext cx="850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err="1" smtClean="0"/>
              <a:t>Gu</a:t>
            </a:r>
            <a:r>
              <a:rPr lang="en-US" sz="1600" dirty="0" smtClean="0"/>
              <a:t> et al., “</a:t>
            </a:r>
            <a:r>
              <a:rPr lang="en-US" sz="1600" dirty="0" err="1" smtClean="0"/>
              <a:t>BadNets</a:t>
            </a:r>
            <a:r>
              <a:rPr lang="en-US" sz="1600" dirty="0" smtClean="0"/>
              <a:t>: Identifying Vulnerabilities in the Machine Learning Model Supply Chain”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Chen et al., “Targeted Backdoor Attacks on Deep Learning Systems Using Data Poisoning”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Liu et al., “</a:t>
            </a:r>
            <a:r>
              <a:rPr lang="en-US" sz="1600" dirty="0" err="1" smtClean="0"/>
              <a:t>Trojaning</a:t>
            </a:r>
            <a:r>
              <a:rPr lang="en-US" sz="1600" dirty="0" smtClean="0"/>
              <a:t> Attack on Neural Networks”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911308" y="3479883"/>
            <a:ext cx="6053655" cy="20954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b="1" dirty="0" smtClean="0"/>
              <a:t>Goals: 	</a:t>
            </a:r>
            <a:r>
              <a:rPr lang="en-US" sz="2400" dirty="0" smtClean="0"/>
              <a:t>(1) preserve accuracy on clean data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2400" dirty="0" smtClean="0"/>
              <a:t>(2) gadget triggers adversarial behavior</a:t>
            </a:r>
          </a:p>
          <a:p>
            <a:endParaRPr lang="en-US" sz="2400" dirty="0"/>
          </a:p>
          <a:p>
            <a:r>
              <a:rPr lang="en-US" sz="2400" b="1" dirty="0" smtClean="0"/>
              <a:t>Why it works:	</a:t>
            </a:r>
            <a:r>
              <a:rPr lang="en-US" sz="2400" dirty="0"/>
              <a:t>-</a:t>
            </a:r>
            <a:r>
              <a:rPr lang="en-US" sz="2400" dirty="0" smtClean="0"/>
              <a:t> high expressivity of DNNs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- some </a:t>
            </a:r>
            <a:r>
              <a:rPr lang="en-US" sz="2400" dirty="0" err="1" smtClean="0"/>
              <a:t>overfitting</a:t>
            </a:r>
            <a:endParaRPr lang="en-US" sz="2400" dirty="0" smtClean="0"/>
          </a:p>
        </p:txBody>
      </p:sp>
      <p:grpSp>
        <p:nvGrpSpPr>
          <p:cNvPr id="71" name="Group 70"/>
          <p:cNvGrpSpPr/>
          <p:nvPr/>
        </p:nvGrpSpPr>
        <p:grpSpPr>
          <a:xfrm>
            <a:off x="984249" y="2736456"/>
            <a:ext cx="3559170" cy="1620616"/>
            <a:chOff x="984249" y="2736456"/>
            <a:chExt cx="3559170" cy="1620616"/>
          </a:xfrm>
        </p:grpSpPr>
        <p:grpSp>
          <p:nvGrpSpPr>
            <p:cNvPr id="55" name="Group 54"/>
            <p:cNvGrpSpPr/>
            <p:nvPr/>
          </p:nvGrpSpPr>
          <p:grpSpPr>
            <a:xfrm>
              <a:off x="984249" y="2736456"/>
              <a:ext cx="2537514" cy="1620616"/>
              <a:chOff x="3309938" y="2691795"/>
              <a:chExt cx="2537514" cy="1560304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309938" y="3361123"/>
                <a:ext cx="1301750" cy="890976"/>
                <a:chOff x="3311029" y="3360965"/>
                <a:chExt cx="1301750" cy="890976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11029" y="3360965"/>
                  <a:ext cx="1301750" cy="890976"/>
                </a:xfrm>
                <a:prstGeom prst="rect">
                  <a:avLst/>
                </a:prstGeom>
                <a:ln>
                  <a:solidFill>
                    <a:srgbClr val="000000"/>
                  </a:solidFill>
                </a:ln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11029" y="3403229"/>
                  <a:ext cx="402063" cy="403225"/>
                </a:xfrm>
                <a:prstGeom prst="rect">
                  <a:avLst/>
                </a:prstGeom>
              </p:spPr>
            </p:pic>
          </p:grpSp>
          <p:sp>
            <p:nvSpPr>
              <p:cNvPr id="48" name="TextBox 47"/>
              <p:cNvSpPr txBox="1"/>
              <p:nvPr/>
            </p:nvSpPr>
            <p:spPr>
              <a:xfrm>
                <a:off x="4936325" y="2691795"/>
                <a:ext cx="9111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“dog”</a:t>
                </a:r>
                <a:endParaRPr lang="en-US" sz="2400" dirty="0"/>
              </a:p>
            </p:txBody>
          </p:sp>
        </p:grpSp>
        <p:cxnSp>
          <p:nvCxnSpPr>
            <p:cNvPr id="62" name="Elbow Connector 61"/>
            <p:cNvCxnSpPr>
              <a:stCxn id="43" idx="0"/>
              <a:endCxn id="14" idx="2"/>
            </p:cNvCxnSpPr>
            <p:nvPr/>
          </p:nvCxnSpPr>
          <p:spPr>
            <a:xfrm rot="5400000" flipH="1" flipV="1">
              <a:off x="2753986" y="1642224"/>
              <a:ext cx="670571" cy="2908294"/>
            </a:xfrm>
            <a:prstGeom prst="bentConnector3">
              <a:avLst>
                <a:gd name="adj1" fmla="val 3278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345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Poisoning the Training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04502"/>
            <a:ext cx="85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Song et al., “Machine Learning Models that Remember Too Much”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75225" y="1508844"/>
            <a:ext cx="4406039" cy="3901677"/>
            <a:chOff x="575225" y="1508844"/>
            <a:chExt cx="4406039" cy="3901677"/>
          </a:xfrm>
        </p:grpSpPr>
        <p:sp>
          <p:nvSpPr>
            <p:cNvPr id="5" name="Rectangle 4"/>
            <p:cNvSpPr/>
            <p:nvPr/>
          </p:nvSpPr>
          <p:spPr>
            <a:xfrm>
              <a:off x="1019725" y="1800944"/>
              <a:ext cx="914400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user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225" y="1508844"/>
              <a:ext cx="584200" cy="584200"/>
            </a:xfrm>
            <a:prstGeom prst="rect">
              <a:avLst/>
            </a:prstGeom>
          </p:spPr>
        </p:pic>
        <p:sp>
          <p:nvSpPr>
            <p:cNvPr id="7" name="Cloud Callout 6"/>
            <p:cNvSpPr/>
            <p:nvPr/>
          </p:nvSpPr>
          <p:spPr>
            <a:xfrm>
              <a:off x="1159425" y="2712396"/>
              <a:ext cx="3821839" cy="2698125"/>
            </a:xfrm>
            <a:prstGeom prst="cloudCallout">
              <a:avLst>
                <a:gd name="adj1" fmla="val -29500"/>
                <a:gd name="adj2" fmla="val -5066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 want to train a model and share it with the world but I’m not a data scientist™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34125" y="1508844"/>
            <a:ext cx="6461448" cy="2961433"/>
            <a:chOff x="1934125" y="1508844"/>
            <a:chExt cx="6461448" cy="2961433"/>
          </a:xfrm>
        </p:grpSpPr>
        <p:sp>
          <p:nvSpPr>
            <p:cNvPr id="8" name="Rectangle 7"/>
            <p:cNvSpPr/>
            <p:nvPr/>
          </p:nvSpPr>
          <p:spPr>
            <a:xfrm>
              <a:off x="6333793" y="1797996"/>
              <a:ext cx="2061780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Cafflowtorch</a:t>
              </a:r>
              <a:r>
                <a:rPr lang="en-US" sz="2400" baseline="30000" dirty="0" smtClean="0"/>
                <a:t>©</a:t>
              </a:r>
              <a:endParaRPr lang="en-US" sz="2400" baseline="30000" dirty="0"/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5419392" y="2983368"/>
              <a:ext cx="1937044" cy="1486909"/>
            </a:xfrm>
            <a:prstGeom prst="wedgeEllipseCallout">
              <a:avLst>
                <a:gd name="adj1" fmla="val 13671"/>
                <a:gd name="adj2" fmla="val -7637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Use this. Trust me!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>
              <a:stCxn id="8" idx="1"/>
              <a:endCxn id="5" idx="3"/>
            </p:cNvCxnSpPr>
            <p:nvPr/>
          </p:nvCxnSpPr>
          <p:spPr>
            <a:xfrm flipH="1">
              <a:off x="1934125" y="2255196"/>
              <a:ext cx="4399668" cy="29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1103" y="1508844"/>
              <a:ext cx="842389" cy="64829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7082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Poisoning the Training Algorithm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04502"/>
            <a:ext cx="85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Song et al., “Machine Learning Models that Remember Too Much”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183" y="1625664"/>
            <a:ext cx="1813219" cy="1395446"/>
          </a:xfrm>
          <a:prstGeom prst="rect">
            <a:avLst/>
          </a:prstGeom>
          <a:ln>
            <a:noFill/>
          </a:ln>
        </p:spPr>
      </p:pic>
      <p:cxnSp>
        <p:nvCxnSpPr>
          <p:cNvPr id="15" name="Straight Connector 14"/>
          <p:cNvCxnSpPr>
            <a:stCxn id="3" idx="3"/>
            <a:endCxn id="14" idx="1"/>
          </p:cNvCxnSpPr>
          <p:nvPr/>
        </p:nvCxnSpPr>
        <p:spPr>
          <a:xfrm>
            <a:off x="2771035" y="2323387"/>
            <a:ext cx="1436148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201149" y="1408987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286" y="1867330"/>
            <a:ext cx="758749" cy="91211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04170" y="1954055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080804" y="3541368"/>
            <a:ext cx="3947738" cy="2019520"/>
            <a:chOff x="5196262" y="3326933"/>
            <a:chExt cx="3947738" cy="2019520"/>
          </a:xfrm>
        </p:grpSpPr>
        <p:sp>
          <p:nvSpPr>
            <p:cNvPr id="21" name="TextBox 20"/>
            <p:cNvSpPr txBox="1"/>
            <p:nvPr/>
          </p:nvSpPr>
          <p:spPr>
            <a:xfrm>
              <a:off x="5196262" y="3526765"/>
              <a:ext cx="3644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= </a:t>
              </a:r>
              <a:r>
                <a:rPr lang="en-US" sz="2000" dirty="0" smtClean="0"/>
                <a:t>PRF</a:t>
              </a:r>
              <a:r>
                <a:rPr lang="en-US" dirty="0" smtClean="0"/>
                <a:t>(k, 1) =		   , y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= X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4513" y="3326933"/>
              <a:ext cx="800646" cy="80064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5196262" y="4745639"/>
              <a:ext cx="3947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baseline="-25000" dirty="0" err="1"/>
                <a:t>n</a:t>
              </a:r>
              <a:r>
                <a:rPr lang="en-US" dirty="0" smtClean="0"/>
                <a:t> = </a:t>
              </a:r>
              <a:r>
                <a:rPr lang="en-US" sz="2000" dirty="0" smtClean="0"/>
                <a:t>PRF</a:t>
              </a:r>
              <a:r>
                <a:rPr lang="en-US" dirty="0" smtClean="0"/>
                <a:t>(k, n) =		   , </a:t>
              </a:r>
              <a:r>
                <a:rPr lang="en-US" dirty="0" err="1" smtClean="0"/>
                <a:t>y</a:t>
              </a:r>
              <a:r>
                <a:rPr lang="en-US" baseline="-25000" dirty="0" err="1"/>
                <a:t>n</a:t>
              </a:r>
              <a:r>
                <a:rPr lang="en-US" dirty="0" smtClean="0"/>
                <a:t> = X</a:t>
              </a:r>
              <a:r>
                <a:rPr lang="en-US" baseline="-25000" dirty="0" smtClean="0"/>
                <a:t>100,100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4513" y="4545807"/>
              <a:ext cx="800646" cy="80064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5196262" y="4044515"/>
              <a:ext cx="3644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2400" dirty="0" smtClean="0"/>
                <a:t>…</a:t>
              </a:r>
              <a:endParaRPr lang="en-US" sz="2400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4008104" y="1549598"/>
            <a:ext cx="4874389" cy="4240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74730" y="2779443"/>
            <a:ext cx="3832453" cy="3037941"/>
            <a:chOff x="374730" y="2779443"/>
            <a:chExt cx="3832453" cy="3037941"/>
          </a:xfrm>
        </p:grpSpPr>
        <p:sp>
          <p:nvSpPr>
            <p:cNvPr id="38" name="Rectangle 37"/>
            <p:cNvSpPr/>
            <p:nvPr/>
          </p:nvSpPr>
          <p:spPr>
            <a:xfrm>
              <a:off x="374730" y="4902984"/>
              <a:ext cx="2061780" cy="914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Cafflowtorch</a:t>
              </a:r>
              <a:r>
                <a:rPr lang="en-US" sz="2400" baseline="30000" dirty="0" smtClean="0"/>
                <a:t>©</a:t>
              </a:r>
              <a:endParaRPr lang="en-US" sz="2400" baseline="30000" dirty="0"/>
            </a:p>
          </p:txBody>
        </p:sp>
        <p:cxnSp>
          <p:nvCxnSpPr>
            <p:cNvPr id="40" name="Straight Arrow Connector 39"/>
            <p:cNvCxnSpPr>
              <a:stCxn id="38" idx="0"/>
            </p:cNvCxnSpPr>
            <p:nvPr/>
          </p:nvCxnSpPr>
          <p:spPr>
            <a:xfrm flipV="1">
              <a:off x="1405620" y="2779443"/>
              <a:ext cx="2801563" cy="21235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551" y="3187257"/>
              <a:ext cx="800646" cy="80064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5864" y="3340664"/>
              <a:ext cx="800646" cy="80064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8608" y="3505105"/>
              <a:ext cx="800646" cy="80064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590" y="3990871"/>
            <a:ext cx="758749" cy="91211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113792" y="1754744"/>
            <a:ext cx="3443909" cy="1704149"/>
            <a:chOff x="5113792" y="1754744"/>
            <a:chExt cx="3443909" cy="1704149"/>
          </a:xfrm>
        </p:grpSpPr>
        <p:grpSp>
          <p:nvGrpSpPr>
            <p:cNvPr id="45" name="Group 44"/>
            <p:cNvGrpSpPr/>
            <p:nvPr/>
          </p:nvGrpSpPr>
          <p:grpSpPr>
            <a:xfrm>
              <a:off x="5113792" y="2099993"/>
              <a:ext cx="2411885" cy="1358900"/>
              <a:chOff x="5113792" y="2099993"/>
              <a:chExt cx="2411885" cy="1358900"/>
            </a:xfrm>
          </p:grpSpPr>
          <p:cxnSp>
            <p:nvCxnSpPr>
              <p:cNvPr id="17" name="Curved Connector 16"/>
              <p:cNvCxnSpPr>
                <a:stCxn id="14" idx="2"/>
                <a:endCxn id="14" idx="3"/>
              </p:cNvCxnSpPr>
              <p:nvPr/>
            </p:nvCxnSpPr>
            <p:spPr>
              <a:xfrm rot="5400000" flipH="1" flipV="1">
                <a:off x="5218235" y="2218944"/>
                <a:ext cx="697723" cy="906609"/>
              </a:xfrm>
              <a:prstGeom prst="curvedConnector4">
                <a:avLst>
                  <a:gd name="adj1" fmla="val -51678"/>
                  <a:gd name="adj2" fmla="val 148866"/>
                </a:avLst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166777" y="2099993"/>
                <a:ext cx="1358900" cy="1358900"/>
              </a:xfrm>
              <a:prstGeom prst="rect">
                <a:avLst/>
              </a:prstGeom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6166777" y="1754744"/>
              <a:ext cx="23909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“data augmentation”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599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95" cy="4525963"/>
          </a:xfrm>
        </p:spPr>
        <p:txBody>
          <a:bodyPr/>
          <a:lstStyle/>
          <a:p>
            <a:r>
              <a:rPr lang="en-US" dirty="0" smtClean="0"/>
              <a:t>How can multiple users train a model </a:t>
            </a:r>
            <a:r>
              <a:rPr lang="en-US" b="1" dirty="0" smtClean="0">
                <a:solidFill>
                  <a:srgbClr val="FF0000"/>
                </a:solidFill>
              </a:rPr>
              <a:t>without leaking their data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Here: </a:t>
            </a:r>
            <a:r>
              <a:rPr lang="en-US" b="1" dirty="0" smtClean="0"/>
              <a:t>privacy = confidentiality </a:t>
            </a:r>
            <a:r>
              <a:rPr lang="en-US" dirty="0" smtClean="0"/>
              <a:t>≠ differential privacy</a:t>
            </a:r>
          </a:p>
          <a:p>
            <a:endParaRPr lang="en-US" dirty="0"/>
          </a:p>
          <a:p>
            <a:r>
              <a:rPr lang="en-US" dirty="0" smtClean="0"/>
              <a:t>Bottleneck in the medical setting!</a:t>
            </a:r>
          </a:p>
          <a:p>
            <a:pPr lvl="1"/>
            <a:r>
              <a:rPr lang="en-US" dirty="0" smtClean="0"/>
              <a:t>Hospitals cannot share patient data with each other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66452" y="5092251"/>
            <a:ext cx="7035141" cy="1501820"/>
            <a:chOff x="1166452" y="5092251"/>
            <a:chExt cx="7035141" cy="15018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6452" y="5119422"/>
              <a:ext cx="2396305" cy="14746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5288" y="5119422"/>
              <a:ext cx="2396305" cy="1474649"/>
            </a:xfrm>
            <a:prstGeom prst="rect">
              <a:avLst/>
            </a:prstGeom>
          </p:spPr>
        </p:pic>
        <p:sp>
          <p:nvSpPr>
            <p:cNvPr id="8" name="Left-Right Arrow 7"/>
            <p:cNvSpPr/>
            <p:nvPr/>
          </p:nvSpPr>
          <p:spPr>
            <a:xfrm>
              <a:off x="3760689" y="5613583"/>
              <a:ext cx="1859428" cy="484632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y 8"/>
            <p:cNvSpPr/>
            <p:nvPr/>
          </p:nvSpPr>
          <p:spPr>
            <a:xfrm>
              <a:off x="3975114" y="5092251"/>
              <a:ext cx="1475204" cy="1476804"/>
            </a:xfrm>
            <a:prstGeom prst="mathMultiply">
              <a:avLst>
                <a:gd name="adj1" fmla="val 1122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48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544352"/>
            <a:ext cx="8449695" cy="60497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 smtClean="0"/>
              <a:t>(Aside)</a:t>
            </a:r>
            <a:endParaRPr lang="en-US" sz="3600" dirty="0"/>
          </a:p>
          <a:p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					</a:t>
            </a:r>
          </a:p>
          <a:p>
            <a:endParaRPr lang="en-US" sz="3200" b="1" u="sng" dirty="0"/>
          </a:p>
          <a:p>
            <a:r>
              <a:rPr lang="en-US" sz="3200" b="1" dirty="0"/>
              <a:t>	</a:t>
            </a:r>
            <a:r>
              <a:rPr lang="en-US" sz="3200" b="1" dirty="0" smtClean="0"/>
              <a:t>					</a:t>
            </a:r>
            <a:endParaRPr lang="en-US" sz="3200" b="1" u="sng" dirty="0"/>
          </a:p>
        </p:txBody>
      </p:sp>
      <p:grpSp>
        <p:nvGrpSpPr>
          <p:cNvPr id="23" name="Group 22"/>
          <p:cNvGrpSpPr/>
          <p:nvPr/>
        </p:nvGrpSpPr>
        <p:grpSpPr>
          <a:xfrm>
            <a:off x="5410514" y="3197401"/>
            <a:ext cx="2535877" cy="1967010"/>
            <a:chOff x="1118000" y="3057409"/>
            <a:chExt cx="2535877" cy="19670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8000" y="3510958"/>
              <a:ext cx="2017948" cy="15134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2470" y="3057409"/>
              <a:ext cx="701407" cy="80288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007659" y="3481629"/>
            <a:ext cx="2853505" cy="1890963"/>
            <a:chOff x="573691" y="4091494"/>
            <a:chExt cx="2853505" cy="189096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736" y="4293373"/>
              <a:ext cx="2396305" cy="1474649"/>
            </a:xfrm>
            <a:prstGeom prst="rect">
              <a:avLst/>
            </a:prstGeom>
          </p:spPr>
        </p:pic>
        <p:sp>
          <p:nvSpPr>
            <p:cNvPr id="20" name="Multiply 19"/>
            <p:cNvSpPr/>
            <p:nvPr/>
          </p:nvSpPr>
          <p:spPr>
            <a:xfrm>
              <a:off x="573691" y="4091494"/>
              <a:ext cx="2853505" cy="1890963"/>
            </a:xfrm>
            <a:prstGeom prst="mathMultiply">
              <a:avLst>
                <a:gd name="adj1" fmla="val 1122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55334"/>
          <a:stretch/>
        </p:blipFill>
        <p:spPr>
          <a:xfrm>
            <a:off x="1118000" y="1036554"/>
            <a:ext cx="1834470" cy="20535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55413"/>
          <a:stretch/>
        </p:blipFill>
        <p:spPr>
          <a:xfrm>
            <a:off x="6115186" y="1036554"/>
            <a:ext cx="1831205" cy="205353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127392" y="1286648"/>
            <a:ext cx="0" cy="530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76" y="5238853"/>
            <a:ext cx="1796842" cy="10115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470" y="5558864"/>
            <a:ext cx="1415414" cy="9424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217" y="2192682"/>
            <a:ext cx="1288947" cy="12889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3374168"/>
            <a:ext cx="1870119" cy="149609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428462" y="4067381"/>
            <a:ext cx="1371736" cy="2134747"/>
            <a:chOff x="7428462" y="4067381"/>
            <a:chExt cx="1371736" cy="213474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428462" y="4659305"/>
              <a:ext cx="1335777" cy="154282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8791" y="4067381"/>
              <a:ext cx="701407" cy="80288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477" y="1650765"/>
            <a:ext cx="701407" cy="8028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52" y="3197401"/>
            <a:ext cx="701407" cy="8028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757" y="5164411"/>
            <a:ext cx="701407" cy="8028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96" y="4837412"/>
            <a:ext cx="701407" cy="80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3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/>
          <p:cNvSpPr/>
          <p:nvPr/>
        </p:nvSpPr>
        <p:spPr>
          <a:xfrm>
            <a:off x="5207797" y="1368153"/>
            <a:ext cx="2492375" cy="1905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learning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942" y="6181486"/>
            <a:ext cx="8178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McMahan et al. “Communication-Efficient Learning of Deep Networks from Decentralized Data”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73" y="4845334"/>
            <a:ext cx="1001253" cy="100125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06285" y="1600200"/>
            <a:ext cx="1258280" cy="1196975"/>
            <a:chOff x="1768475" y="2400300"/>
            <a:chExt cx="1258280" cy="1196975"/>
          </a:xfrm>
        </p:grpSpPr>
        <p:sp>
          <p:nvSpPr>
            <p:cNvPr id="10" name="Rectangle 9"/>
            <p:cNvSpPr/>
            <p:nvPr/>
          </p:nvSpPr>
          <p:spPr>
            <a:xfrm>
              <a:off x="1768475" y="2555875"/>
              <a:ext cx="1035050" cy="1041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Model</a:t>
              </a:r>
              <a:endParaRPr lang="en-US" sz="2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175" y="2400300"/>
              <a:ext cx="610580" cy="4699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886" y="5459159"/>
            <a:ext cx="584200" cy="584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20392" y="4845334"/>
            <a:ext cx="1116713" cy="1198025"/>
            <a:chOff x="4020392" y="4845334"/>
            <a:chExt cx="1116713" cy="11980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0392" y="4845334"/>
              <a:ext cx="1001253" cy="10012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2905" y="5459159"/>
              <a:ext cx="584200" cy="5842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087" y="4845334"/>
            <a:ext cx="1001253" cy="10012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600" y="5459159"/>
            <a:ext cx="584200" cy="5842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143000" y="1760723"/>
            <a:ext cx="6927715" cy="3084612"/>
            <a:chOff x="1143000" y="1760723"/>
            <a:chExt cx="6927715" cy="3084612"/>
          </a:xfrm>
        </p:grpSpPr>
        <p:cxnSp>
          <p:nvCxnSpPr>
            <p:cNvPr id="26" name="Curved Connector 25"/>
            <p:cNvCxnSpPr>
              <a:stCxn id="6" idx="0"/>
              <a:endCxn id="10" idx="1"/>
            </p:cNvCxnSpPr>
            <p:nvPr/>
          </p:nvCxnSpPr>
          <p:spPr>
            <a:xfrm rot="5400000" flipH="1" flipV="1">
              <a:off x="2190213" y="1229263"/>
              <a:ext cx="2568859" cy="4663285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stCxn id="14" idx="0"/>
              <a:endCxn id="10" idx="1"/>
            </p:cNvCxnSpPr>
            <p:nvPr/>
          </p:nvCxnSpPr>
          <p:spPr>
            <a:xfrm rot="5400000" flipH="1" flipV="1">
              <a:off x="3879223" y="2918272"/>
              <a:ext cx="2568859" cy="128526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17" idx="0"/>
              <a:endCxn id="10" idx="1"/>
            </p:cNvCxnSpPr>
            <p:nvPr/>
          </p:nvCxnSpPr>
          <p:spPr>
            <a:xfrm rot="16200000" flipV="1">
              <a:off x="5654071" y="2428690"/>
              <a:ext cx="2568859" cy="2264429"/>
            </a:xfrm>
            <a:prstGeom prst="curvedConnector4">
              <a:avLst>
                <a:gd name="adj1" fmla="val 39865"/>
                <a:gd name="adj2" fmla="val 110095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970913" y="1760723"/>
              <a:ext cx="3236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Collect gradient updates</a:t>
              </a:r>
              <a:endParaRPr lang="en-US" sz="24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886" y="4845335"/>
            <a:ext cx="610580" cy="4699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17" y="4845334"/>
            <a:ext cx="610580" cy="4699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410" y="4845334"/>
            <a:ext cx="610580" cy="4699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033338" y="3678494"/>
            <a:ext cx="7653462" cy="850675"/>
            <a:chOff x="1033338" y="3678494"/>
            <a:chExt cx="7653462" cy="850675"/>
          </a:xfrm>
        </p:grpSpPr>
        <p:sp>
          <p:nvSpPr>
            <p:cNvPr id="19" name="Cloud Callout 18"/>
            <p:cNvSpPr/>
            <p:nvPr/>
          </p:nvSpPr>
          <p:spPr>
            <a:xfrm>
              <a:off x="1033338" y="3678494"/>
              <a:ext cx="1622235" cy="850675"/>
            </a:xfrm>
            <a:prstGeom prst="cloudCallout">
              <a:avLst>
                <a:gd name="adj1" fmla="val -39790"/>
                <a:gd name="adj2" fmla="val 8316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Train locally</a:t>
              </a:r>
              <a:endParaRPr lang="en-US" sz="2000" dirty="0"/>
            </a:p>
          </p:txBody>
        </p:sp>
        <p:sp>
          <p:nvSpPr>
            <p:cNvPr id="20" name="Cloud Callout 19"/>
            <p:cNvSpPr/>
            <p:nvPr/>
          </p:nvSpPr>
          <p:spPr>
            <a:xfrm>
              <a:off x="3856974" y="3678494"/>
              <a:ext cx="1622235" cy="850675"/>
            </a:xfrm>
            <a:prstGeom prst="cloudCallout">
              <a:avLst>
                <a:gd name="adj1" fmla="val -10304"/>
                <a:gd name="adj2" fmla="val 83163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Train locally</a:t>
              </a:r>
              <a:endParaRPr lang="en-US" sz="2000" dirty="0"/>
            </a:p>
          </p:txBody>
        </p:sp>
        <p:sp>
          <p:nvSpPr>
            <p:cNvPr id="21" name="Cloud Callout 20"/>
            <p:cNvSpPr/>
            <p:nvPr/>
          </p:nvSpPr>
          <p:spPr>
            <a:xfrm>
              <a:off x="7064565" y="3678494"/>
              <a:ext cx="1622235" cy="850675"/>
            </a:xfrm>
            <a:prstGeom prst="cloudCallout">
              <a:avLst>
                <a:gd name="adj1" fmla="val 880"/>
                <a:gd name="adj2" fmla="val 8704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Train locally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78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/>
          <p:cNvSpPr/>
          <p:nvPr/>
        </p:nvSpPr>
        <p:spPr>
          <a:xfrm>
            <a:off x="5207797" y="1368153"/>
            <a:ext cx="2492375" cy="1905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learning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942" y="6181486"/>
            <a:ext cx="8178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McMahan et al. “Communication-Efficient Learning of Deep Networks from Decentralized Data”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73" y="4845334"/>
            <a:ext cx="1001253" cy="100125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06285" y="1600200"/>
            <a:ext cx="1258280" cy="1196975"/>
            <a:chOff x="1768475" y="2400300"/>
            <a:chExt cx="1258280" cy="1196975"/>
          </a:xfrm>
        </p:grpSpPr>
        <p:sp>
          <p:nvSpPr>
            <p:cNvPr id="10" name="Rectangle 9"/>
            <p:cNvSpPr/>
            <p:nvPr/>
          </p:nvSpPr>
          <p:spPr>
            <a:xfrm>
              <a:off x="1768475" y="2555875"/>
              <a:ext cx="1035050" cy="1041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Model</a:t>
              </a:r>
              <a:endParaRPr lang="en-US" sz="2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175" y="2400300"/>
              <a:ext cx="610580" cy="46990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886" y="5459159"/>
            <a:ext cx="584200" cy="584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20392" y="4845334"/>
            <a:ext cx="1116713" cy="1198025"/>
            <a:chOff x="4020392" y="4845334"/>
            <a:chExt cx="1116713" cy="11980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0392" y="4845334"/>
              <a:ext cx="1001253" cy="100125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2905" y="5459159"/>
              <a:ext cx="584200" cy="5842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087" y="4845334"/>
            <a:ext cx="1001253" cy="10012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600" y="5459159"/>
            <a:ext cx="584200" cy="584200"/>
          </a:xfrm>
          <a:prstGeom prst="rect">
            <a:avLst/>
          </a:prstGeom>
        </p:spPr>
      </p:pic>
      <p:cxnSp>
        <p:nvCxnSpPr>
          <p:cNvPr id="26" name="Curved Connector 25"/>
          <p:cNvCxnSpPr>
            <a:stCxn id="6" idx="0"/>
            <a:endCxn id="10" idx="1"/>
          </p:cNvCxnSpPr>
          <p:nvPr/>
        </p:nvCxnSpPr>
        <p:spPr>
          <a:xfrm rot="5400000" flipH="1" flipV="1">
            <a:off x="2190213" y="1229263"/>
            <a:ext cx="2568859" cy="4663285"/>
          </a:xfrm>
          <a:prstGeom prst="curvedConnector2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14" idx="0"/>
            <a:endCxn id="10" idx="1"/>
          </p:cNvCxnSpPr>
          <p:nvPr/>
        </p:nvCxnSpPr>
        <p:spPr>
          <a:xfrm rot="5400000" flipH="1" flipV="1">
            <a:off x="3879223" y="2918272"/>
            <a:ext cx="2568859" cy="1285266"/>
          </a:xfrm>
          <a:prstGeom prst="curvedConnector2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7" idx="0"/>
            <a:endCxn id="10" idx="1"/>
          </p:cNvCxnSpPr>
          <p:nvPr/>
        </p:nvCxnSpPr>
        <p:spPr>
          <a:xfrm rot="16200000" flipV="1">
            <a:off x="5654071" y="2428690"/>
            <a:ext cx="2568859" cy="2264429"/>
          </a:xfrm>
          <a:prstGeom prst="curvedConnector4">
            <a:avLst>
              <a:gd name="adj1" fmla="val 39865"/>
              <a:gd name="adj2" fmla="val 110095"/>
            </a:avLst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70913" y="1760723"/>
            <a:ext cx="328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 out updated model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886" y="4845335"/>
            <a:ext cx="610580" cy="469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05" y="4845335"/>
            <a:ext cx="610580" cy="469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409" y="4845335"/>
            <a:ext cx="610580" cy="469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2373" y="2655774"/>
            <a:ext cx="7928967" cy="2309369"/>
          </a:xfrm>
          <a:prstGeom prst="rect">
            <a:avLst/>
          </a:prstGeom>
          <a:solidFill>
            <a:srgbClr val="FFE0D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How much information do gradient updates leak?</a:t>
            </a:r>
          </a:p>
          <a:p>
            <a:pPr algn="ctr"/>
            <a:endParaRPr lang="en-US" sz="2400" b="1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Central server might learn the training data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Even worse? Users might infer each others’ data</a:t>
            </a:r>
            <a:r>
              <a:rPr lang="mr-IN" sz="2400" dirty="0" smtClean="0"/>
              <a:t>…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4609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Encrypted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5629"/>
            <a:ext cx="1001253" cy="100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13" y="1999454"/>
            <a:ext cx="584200" cy="584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20392" y="4564919"/>
            <a:ext cx="1116713" cy="1198025"/>
            <a:chOff x="4020392" y="4845334"/>
            <a:chExt cx="1116713" cy="11980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0392" y="4845334"/>
              <a:ext cx="1001253" cy="10012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2905" y="5459159"/>
              <a:ext cx="584200" cy="5842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91102" y="5869904"/>
            <a:ext cx="827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err="1" smtClean="0"/>
              <a:t>Lindell</a:t>
            </a:r>
            <a:r>
              <a:rPr lang="en-US" sz="1600" dirty="0" smtClean="0"/>
              <a:t> &amp; </a:t>
            </a:r>
            <a:r>
              <a:rPr lang="en-US" sz="1600" dirty="0" err="1" smtClean="0"/>
              <a:t>Pinkas</a:t>
            </a:r>
            <a:r>
              <a:rPr lang="en-US" sz="1600" dirty="0" smtClean="0"/>
              <a:t>, “Privacy Preserving Data Mining”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Mohassel</a:t>
            </a:r>
            <a:r>
              <a:rPr lang="en-US" sz="1600" dirty="0" smtClean="0"/>
              <a:t> and Zhang, “</a:t>
            </a:r>
            <a:r>
              <a:rPr lang="en-US" sz="1600" dirty="0" err="1" smtClean="0"/>
              <a:t>SecureML</a:t>
            </a:r>
            <a:r>
              <a:rPr lang="en-US" sz="1600" dirty="0" smtClean="0"/>
              <a:t>: A System for Scalable Privacy-Preserving Machine Learning”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Nikolaenko</a:t>
            </a:r>
            <a:r>
              <a:rPr lang="en-US" sz="1600" dirty="0" smtClean="0"/>
              <a:t> et al., “Privacy-Preserving Ridge Regression on Hundreds of Millions of Records”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573913" y="1999454"/>
            <a:ext cx="6023364" cy="2565465"/>
            <a:chOff x="1573913" y="1999454"/>
            <a:chExt cx="6023364" cy="2565465"/>
          </a:xfrm>
        </p:grpSpPr>
        <p:sp>
          <p:nvSpPr>
            <p:cNvPr id="19" name="Cloud 18"/>
            <p:cNvSpPr/>
            <p:nvPr/>
          </p:nvSpPr>
          <p:spPr>
            <a:xfrm>
              <a:off x="2606092" y="1999454"/>
              <a:ext cx="3958620" cy="1893490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Multiparty Computation</a:t>
              </a:r>
              <a:endParaRPr lang="en-US" sz="32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573913" y="2144422"/>
              <a:ext cx="1032179" cy="593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564712" y="2144422"/>
              <a:ext cx="1032565" cy="593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7" idx="0"/>
            </p:cNvCxnSpPr>
            <p:nvPr/>
          </p:nvCxnSpPr>
          <p:spPr>
            <a:xfrm flipV="1">
              <a:off x="4521019" y="3892944"/>
              <a:ext cx="0" cy="671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458453" y="1633613"/>
            <a:ext cx="1766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Encrypted data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080797" y="1775090"/>
            <a:ext cx="1766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Encrypted data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621374" y="4062391"/>
            <a:ext cx="1766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Encrypted data</a:t>
            </a:r>
            <a:endParaRPr lang="en-US" sz="2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893" y="1385629"/>
            <a:ext cx="1001253" cy="10012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900" y="1999454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Machine Learning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18000" y="1730375"/>
            <a:ext cx="31750" cy="4524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1111249" y="2084388"/>
            <a:ext cx="2492375" cy="1905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359399" y="2084388"/>
            <a:ext cx="2492375" cy="1905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199" y="1424543"/>
            <a:ext cx="4035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ML as a Service (</a:t>
            </a:r>
            <a:r>
              <a:rPr lang="en-US" sz="2400" dirty="0" err="1" smtClean="0"/>
              <a:t>MLaaS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2624" y="1424543"/>
            <a:ext cx="419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Centralized learning / inference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97024" y="5308600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1768475" y="2400300"/>
            <a:ext cx="1258280" cy="1196975"/>
            <a:chOff x="1768475" y="2400300"/>
            <a:chExt cx="1258280" cy="1196975"/>
          </a:xfrm>
        </p:grpSpPr>
        <p:sp>
          <p:nvSpPr>
            <p:cNvPr id="17" name="Rectangle 16"/>
            <p:cNvSpPr/>
            <p:nvPr/>
          </p:nvSpPr>
          <p:spPr>
            <a:xfrm>
              <a:off x="1768475" y="2555875"/>
              <a:ext cx="1035050" cy="1041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Model</a:t>
              </a:r>
              <a:endParaRPr lang="en-US" sz="24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175" y="2400300"/>
              <a:ext cx="610580" cy="469900"/>
            </a:xfrm>
            <a:prstGeom prst="rect">
              <a:avLst/>
            </a:prstGeom>
          </p:spPr>
        </p:pic>
      </p:grpSp>
      <p:cxnSp>
        <p:nvCxnSpPr>
          <p:cNvPr id="26" name="Elbow Connector 25"/>
          <p:cNvCxnSpPr>
            <a:stCxn id="13" idx="0"/>
            <a:endCxn id="17" idx="1"/>
          </p:cNvCxnSpPr>
          <p:nvPr/>
        </p:nvCxnSpPr>
        <p:spPr>
          <a:xfrm rot="5400000" flipH="1" flipV="1">
            <a:off x="636587" y="3884613"/>
            <a:ext cx="1939925" cy="32385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4" y="5016500"/>
            <a:ext cx="584200" cy="58420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2286000" y="3597275"/>
            <a:ext cx="1816849" cy="1711326"/>
            <a:chOff x="2286000" y="3597275"/>
            <a:chExt cx="1816849" cy="1711326"/>
          </a:xfrm>
        </p:grpSpPr>
        <p:cxnSp>
          <p:nvCxnSpPr>
            <p:cNvPr id="28" name="Straight Arrow Connector 27"/>
            <p:cNvCxnSpPr>
              <a:stCxn id="17" idx="2"/>
            </p:cNvCxnSpPr>
            <p:nvPr/>
          </p:nvCxnSpPr>
          <p:spPr>
            <a:xfrm>
              <a:off x="2286000" y="3597275"/>
              <a:ext cx="0" cy="17113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286000" y="4403209"/>
              <a:ext cx="18168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Query interface</a:t>
              </a:r>
              <a:endParaRPr lang="en-US" sz="2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68823" y="4851400"/>
            <a:ext cx="4381501" cy="1231900"/>
            <a:chOff x="4568823" y="4851400"/>
            <a:chExt cx="4381501" cy="1231900"/>
          </a:xfrm>
        </p:grpSpPr>
        <p:sp>
          <p:nvSpPr>
            <p:cNvPr id="32" name="Rectangle 31"/>
            <p:cNvSpPr/>
            <p:nvPr/>
          </p:nvSpPr>
          <p:spPr>
            <a:xfrm>
              <a:off x="5013323" y="5168900"/>
              <a:ext cx="914400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user</a:t>
              </a:r>
              <a:endParaRPr lang="en-US" sz="2400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8823" y="4876800"/>
              <a:ext cx="584200" cy="5842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6511924" y="5143500"/>
              <a:ext cx="914400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user</a:t>
              </a:r>
              <a:endParaRPr lang="en-US" sz="2400" dirty="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7424" y="4851400"/>
              <a:ext cx="584200" cy="5842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8035924" y="5143500"/>
              <a:ext cx="914400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user</a:t>
              </a:r>
              <a:endParaRPr lang="en-US" sz="2400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860923" y="2346325"/>
            <a:ext cx="2325080" cy="2530475"/>
            <a:chOff x="4860923" y="2346325"/>
            <a:chExt cx="2325080" cy="2530475"/>
          </a:xfrm>
        </p:grpSpPr>
        <p:grpSp>
          <p:nvGrpSpPr>
            <p:cNvPr id="58" name="Group 57"/>
            <p:cNvGrpSpPr/>
            <p:nvPr/>
          </p:nvGrpSpPr>
          <p:grpSpPr>
            <a:xfrm>
              <a:off x="5927723" y="2346325"/>
              <a:ext cx="1258280" cy="1196975"/>
              <a:chOff x="5927723" y="2346325"/>
              <a:chExt cx="1258280" cy="119697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927723" y="2501900"/>
                <a:ext cx="1035050" cy="1041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5423" y="2346325"/>
                <a:ext cx="610580" cy="469900"/>
              </a:xfrm>
              <a:prstGeom prst="rect">
                <a:avLst/>
              </a:prstGeom>
            </p:spPr>
          </p:pic>
        </p:grpSp>
        <p:cxnSp>
          <p:nvCxnSpPr>
            <p:cNvPr id="40" name="Elbow Connector 39"/>
            <p:cNvCxnSpPr>
              <a:stCxn id="33" idx="0"/>
              <a:endCxn id="38" idx="1"/>
            </p:cNvCxnSpPr>
            <p:nvPr/>
          </p:nvCxnSpPr>
          <p:spPr>
            <a:xfrm rot="5400000" flipH="1" flipV="1">
              <a:off x="4467223" y="3416300"/>
              <a:ext cx="1854200" cy="10668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35" idx="0"/>
              <a:endCxn id="38" idx="1"/>
            </p:cNvCxnSpPr>
            <p:nvPr/>
          </p:nvCxnSpPr>
          <p:spPr>
            <a:xfrm rot="16200000" flipV="1">
              <a:off x="5229224" y="3721099"/>
              <a:ext cx="1828800" cy="431801"/>
            </a:xfrm>
            <a:prstGeom prst="bentConnector4">
              <a:avLst>
                <a:gd name="adj1" fmla="val 35764"/>
                <a:gd name="adj2" fmla="val 15294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86400" y="3543300"/>
            <a:ext cx="3006724" cy="1625600"/>
            <a:chOff x="5486400" y="3543300"/>
            <a:chExt cx="3006724" cy="1625600"/>
          </a:xfrm>
        </p:grpSpPr>
        <p:cxnSp>
          <p:nvCxnSpPr>
            <p:cNvPr id="47" name="Straight Arrow Connector 46"/>
            <p:cNvCxnSpPr>
              <a:stCxn id="38" idx="2"/>
            </p:cNvCxnSpPr>
            <p:nvPr/>
          </p:nvCxnSpPr>
          <p:spPr>
            <a:xfrm flipH="1">
              <a:off x="5486400" y="3543300"/>
              <a:ext cx="958848" cy="1625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8" idx="2"/>
              <a:endCxn id="34" idx="0"/>
            </p:cNvCxnSpPr>
            <p:nvPr/>
          </p:nvCxnSpPr>
          <p:spPr>
            <a:xfrm>
              <a:off x="6445248" y="3543300"/>
              <a:ext cx="523876" cy="1600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8" idx="2"/>
              <a:endCxn id="36" idx="0"/>
            </p:cNvCxnSpPr>
            <p:nvPr/>
          </p:nvCxnSpPr>
          <p:spPr>
            <a:xfrm>
              <a:off x="6445248" y="3543300"/>
              <a:ext cx="2047876" cy="1600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96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Encrypted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5629"/>
            <a:ext cx="1001253" cy="1001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13" y="1999454"/>
            <a:ext cx="584200" cy="584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20392" y="4564919"/>
            <a:ext cx="1116713" cy="1198025"/>
            <a:chOff x="4020392" y="4845334"/>
            <a:chExt cx="1116713" cy="11980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0392" y="4845334"/>
              <a:ext cx="1001253" cy="10012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2905" y="5459159"/>
              <a:ext cx="584200" cy="58420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91102" y="5869904"/>
            <a:ext cx="827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err="1" smtClean="0"/>
              <a:t>Lindell</a:t>
            </a:r>
            <a:r>
              <a:rPr lang="en-US" sz="1600" dirty="0" smtClean="0"/>
              <a:t> &amp; </a:t>
            </a:r>
            <a:r>
              <a:rPr lang="en-US" sz="1600" dirty="0" err="1" smtClean="0"/>
              <a:t>Pinkas</a:t>
            </a:r>
            <a:r>
              <a:rPr lang="en-US" sz="1600" dirty="0" smtClean="0"/>
              <a:t>, “Privacy Preserving Data Mining”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Mohassel</a:t>
            </a:r>
            <a:r>
              <a:rPr lang="en-US" sz="1600" dirty="0" smtClean="0"/>
              <a:t> and Zhang, “</a:t>
            </a:r>
            <a:r>
              <a:rPr lang="en-US" sz="1600" dirty="0" err="1" smtClean="0"/>
              <a:t>SecureML</a:t>
            </a:r>
            <a:r>
              <a:rPr lang="en-US" sz="1600" dirty="0" smtClean="0"/>
              <a:t>: A System for Scalable Privacy-Preserving Machine Learning”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Nikolaenko</a:t>
            </a:r>
            <a:r>
              <a:rPr lang="en-US" sz="1600" dirty="0" smtClean="0"/>
              <a:t> et al., “Privacy-Preserving Ridge Regression on Hundreds of Millions of Records”</a:t>
            </a:r>
          </a:p>
        </p:txBody>
      </p:sp>
      <p:sp>
        <p:nvSpPr>
          <p:cNvPr id="19" name="Cloud 18"/>
          <p:cNvSpPr/>
          <p:nvPr/>
        </p:nvSpPr>
        <p:spPr>
          <a:xfrm>
            <a:off x="2606092" y="1999454"/>
            <a:ext cx="3958620" cy="189349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Multiparty Computation</a:t>
            </a:r>
            <a:endParaRPr lang="en-US" sz="3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73913" y="2144422"/>
            <a:ext cx="1032179" cy="5938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564712" y="2144422"/>
            <a:ext cx="1032565" cy="5938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0"/>
          </p:cNvCxnSpPr>
          <p:nvPr/>
        </p:nvCxnSpPr>
        <p:spPr>
          <a:xfrm flipV="1">
            <a:off x="4521019" y="3892944"/>
            <a:ext cx="0" cy="67197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893" y="1385629"/>
            <a:ext cx="1001253" cy="10012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900" y="1999454"/>
            <a:ext cx="584200" cy="584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58453" y="1633613"/>
            <a:ext cx="1960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Encrypted model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80797" y="1567633"/>
            <a:ext cx="1960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Encrypted model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21374" y="4342806"/>
            <a:ext cx="1960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Encrypted model</a:t>
            </a:r>
            <a:endParaRPr lang="en-US" sz="2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986" y="2033723"/>
            <a:ext cx="610580" cy="469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712" y="1918258"/>
            <a:ext cx="610580" cy="469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374" y="4021438"/>
            <a:ext cx="610580" cy="4699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3219" y="3588064"/>
            <a:ext cx="2276447" cy="22764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99197" y="3686189"/>
            <a:ext cx="1914793" cy="19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2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on Encrypted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Garbled circuits</a:t>
            </a:r>
            <a:r>
              <a:rPr lang="en-US" dirty="0" smtClean="0"/>
              <a:t> (Yao, 1986)</a:t>
            </a:r>
          </a:p>
          <a:p>
            <a:pPr lvl="1"/>
            <a:r>
              <a:rPr lang="en-US" dirty="0" smtClean="0"/>
              <a:t>For two parties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MPC </a:t>
            </a:r>
            <a:r>
              <a:rPr lang="en-US" dirty="0" smtClean="0"/>
              <a:t>(GMW, 1987)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Homomorphic</a:t>
            </a:r>
            <a:r>
              <a:rPr lang="en-US" dirty="0" smtClean="0">
                <a:solidFill>
                  <a:srgbClr val="FF0000"/>
                </a:solidFill>
              </a:rPr>
              <a:t> encryption</a:t>
            </a:r>
          </a:p>
          <a:p>
            <a:pPr lvl="1"/>
            <a:r>
              <a:rPr lang="en-US" dirty="0" err="1" smtClean="0"/>
              <a:t>Enc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) + </a:t>
            </a:r>
            <a:r>
              <a:rPr lang="en-US" dirty="0" err="1" smtClean="0"/>
              <a:t>Enc</a:t>
            </a:r>
            <a:r>
              <a:rPr lang="en-US" dirty="0" smtClean="0"/>
              <a:t>(m</a:t>
            </a:r>
            <a:r>
              <a:rPr lang="en-US" baseline="-25000" dirty="0" smtClean="0"/>
              <a:t>2</a:t>
            </a:r>
            <a:r>
              <a:rPr lang="en-US" dirty="0" smtClean="0"/>
              <a:t>) = </a:t>
            </a:r>
            <a:r>
              <a:rPr lang="en-US" dirty="0" err="1" smtClean="0"/>
              <a:t>Enc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+m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Enc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) * </a:t>
            </a:r>
            <a:r>
              <a:rPr lang="en-US" dirty="0" err="1" smtClean="0"/>
              <a:t>Enc</a:t>
            </a:r>
            <a:r>
              <a:rPr lang="en-US" dirty="0" smtClean="0"/>
              <a:t>(m</a:t>
            </a:r>
            <a:r>
              <a:rPr lang="en-US" baseline="-25000" dirty="0" smtClean="0"/>
              <a:t>2</a:t>
            </a:r>
            <a:r>
              <a:rPr lang="en-US" dirty="0" smtClean="0"/>
              <a:t>) = </a:t>
            </a:r>
            <a:r>
              <a:rPr lang="en-US" dirty="0" err="1" smtClean="0"/>
              <a:t>Enc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*m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58248" y="4171578"/>
            <a:ext cx="2811022" cy="1888605"/>
            <a:chOff x="6046390" y="1318668"/>
            <a:chExt cx="2811022" cy="1888605"/>
          </a:xfrm>
        </p:grpSpPr>
        <p:sp>
          <p:nvSpPr>
            <p:cNvPr id="4" name="Right Brace 3"/>
            <p:cNvSpPr/>
            <p:nvPr/>
          </p:nvSpPr>
          <p:spPr>
            <a:xfrm>
              <a:off x="6046390" y="2292873"/>
              <a:ext cx="320391" cy="9144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6792" y="1318668"/>
              <a:ext cx="1380620" cy="13806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366781" y="2501445"/>
              <a:ext cx="18137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Gentry, 2009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730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Trusted Hardware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4487" y="5736109"/>
            <a:ext cx="7225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Schuster et al., “VC3: Trustworthy data analytics in the cloud using SGX”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Ohrimenko</a:t>
            </a:r>
            <a:r>
              <a:rPr lang="en-US" sz="1600" dirty="0" smtClean="0"/>
              <a:t> et al., “Oblivious multi-party machine learning on trusted processors”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Hunt et al., “Chiron: Privacy-preserving Machine Learning as a Service”</a:t>
            </a:r>
          </a:p>
        </p:txBody>
      </p:sp>
      <p:sp>
        <p:nvSpPr>
          <p:cNvPr id="19" name="Cloud 18"/>
          <p:cNvSpPr/>
          <p:nvPr/>
        </p:nvSpPr>
        <p:spPr>
          <a:xfrm>
            <a:off x="2642064" y="1666044"/>
            <a:ext cx="3958620" cy="317929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3285339" y="2126264"/>
            <a:ext cx="2672069" cy="2216542"/>
            <a:chOff x="457200" y="3391925"/>
            <a:chExt cx="2672069" cy="2216542"/>
          </a:xfrm>
        </p:grpSpPr>
        <p:sp>
          <p:nvSpPr>
            <p:cNvPr id="3" name="Rectangle 2"/>
            <p:cNvSpPr/>
            <p:nvPr/>
          </p:nvSpPr>
          <p:spPr>
            <a:xfrm>
              <a:off x="457200" y="3391925"/>
              <a:ext cx="2672069" cy="2216542"/>
            </a:xfrm>
            <a:prstGeom prst="rect">
              <a:avLst/>
            </a:prstGeom>
            <a:pattFill prst="horzBrick">
              <a:fgClr>
                <a:schemeClr val="accent6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rgbClr val="98480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8291" y="3727981"/>
              <a:ext cx="2118719" cy="1567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16034" y="2598611"/>
            <a:ext cx="1258280" cy="1196975"/>
            <a:chOff x="1768475" y="2400300"/>
            <a:chExt cx="1258280" cy="1196975"/>
          </a:xfrm>
        </p:grpSpPr>
        <p:sp>
          <p:nvSpPr>
            <p:cNvPr id="23" name="Rectangle 22"/>
            <p:cNvSpPr/>
            <p:nvPr/>
          </p:nvSpPr>
          <p:spPr>
            <a:xfrm>
              <a:off x="1768475" y="2555875"/>
              <a:ext cx="1035050" cy="1041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Model</a:t>
              </a:r>
              <a:endParaRPr lang="en-US" sz="24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175" y="2400300"/>
              <a:ext cx="610580" cy="46990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57200" y="1666044"/>
            <a:ext cx="8515900" cy="1198025"/>
            <a:chOff x="457200" y="1666044"/>
            <a:chExt cx="8515900" cy="11980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1666044"/>
              <a:ext cx="1001253" cy="100125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713" y="2279869"/>
              <a:ext cx="584200" cy="5842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9893" y="1666044"/>
              <a:ext cx="1001253" cy="100125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8900" y="2279869"/>
              <a:ext cx="584200" cy="584200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310005" y="1676108"/>
            <a:ext cx="6751220" cy="1598778"/>
            <a:chOff x="1310005" y="1676108"/>
            <a:chExt cx="6751220" cy="1598778"/>
          </a:xfrm>
        </p:grpSpPr>
        <p:sp>
          <p:nvSpPr>
            <p:cNvPr id="33" name="TextBox 32"/>
            <p:cNvSpPr txBox="1"/>
            <p:nvPr/>
          </p:nvSpPr>
          <p:spPr>
            <a:xfrm>
              <a:off x="1310005" y="1879759"/>
              <a:ext cx="1766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Encrypted data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95222" y="1676108"/>
              <a:ext cx="1766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Encrypted data</a:t>
              </a:r>
              <a:endParaRPr lang="en-US" sz="2000" dirty="0"/>
            </a:p>
          </p:txBody>
        </p:sp>
        <p:cxnSp>
          <p:nvCxnSpPr>
            <p:cNvPr id="21" name="Straight Arrow Connector 20"/>
            <p:cNvCxnSpPr>
              <a:endCxn id="23" idx="1"/>
            </p:cNvCxnSpPr>
            <p:nvPr/>
          </p:nvCxnSpPr>
          <p:spPr>
            <a:xfrm>
              <a:off x="1573913" y="2424837"/>
              <a:ext cx="2442121" cy="8500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36" idx="1"/>
              <a:endCxn id="23" idx="3"/>
            </p:cNvCxnSpPr>
            <p:nvPr/>
          </p:nvCxnSpPr>
          <p:spPr>
            <a:xfrm flipH="1">
              <a:off x="5051084" y="2166671"/>
              <a:ext cx="2788809" cy="11082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158" y="3795586"/>
            <a:ext cx="823783" cy="8299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728" y="4124020"/>
            <a:ext cx="1231900" cy="16764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584684" y="3068511"/>
            <a:ext cx="1016000" cy="1231900"/>
            <a:chOff x="5502297" y="3469087"/>
            <a:chExt cx="1016000" cy="12319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4095637">
              <a:off x="5394347" y="3577037"/>
              <a:ext cx="1231900" cy="10160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65149" y="3622991"/>
              <a:ext cx="800100" cy="81280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180179" y="3865301"/>
            <a:ext cx="969940" cy="1270000"/>
            <a:chOff x="5172542" y="3789874"/>
            <a:chExt cx="969940" cy="12700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5133294">
              <a:off x="5020142" y="3942274"/>
              <a:ext cx="1270000" cy="9652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29682" y="4082101"/>
              <a:ext cx="812800" cy="81280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282724" y="2667297"/>
            <a:ext cx="8701202" cy="1820831"/>
            <a:chOff x="282724" y="2667297"/>
            <a:chExt cx="8701202" cy="1820831"/>
          </a:xfrm>
        </p:grpSpPr>
        <p:cxnSp>
          <p:nvCxnSpPr>
            <p:cNvPr id="45" name="Curved Connector 44"/>
            <p:cNvCxnSpPr>
              <a:stCxn id="15" idx="1"/>
              <a:endCxn id="4" idx="2"/>
            </p:cNvCxnSpPr>
            <p:nvPr/>
          </p:nvCxnSpPr>
          <p:spPr>
            <a:xfrm rot="10800000">
              <a:off x="957828" y="2667297"/>
              <a:ext cx="2043331" cy="1543270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5" idx="3"/>
              <a:endCxn id="36" idx="2"/>
            </p:cNvCxnSpPr>
            <p:nvPr/>
          </p:nvCxnSpPr>
          <p:spPr>
            <a:xfrm flipV="1">
              <a:off x="3824941" y="2667297"/>
              <a:ext cx="4515579" cy="1543270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82724" y="3780242"/>
              <a:ext cx="16113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Attestation + </a:t>
              </a:r>
              <a:br>
                <a:rPr lang="en-US" sz="2000" dirty="0" smtClean="0"/>
              </a:br>
              <a:r>
                <a:rPr lang="en-US" sz="2000" dirty="0" smtClean="0"/>
                <a:t>key-exchange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72587" y="3430673"/>
              <a:ext cx="16113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Attestation + </a:t>
              </a:r>
              <a:br>
                <a:rPr lang="en-US" sz="2000" dirty="0" smtClean="0"/>
              </a:br>
              <a:r>
                <a:rPr lang="en-US" sz="2000" dirty="0" smtClean="0"/>
                <a:t>key-exchange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89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Outline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Taxonomy of threats and attack vectors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Attacks/defenses at training time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Data poisoning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Private &amp; verifiable learning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Attacks/defenses at evaluation time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(Adversarial examples)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Inference attacks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Private &amp; verifiable inference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6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Examples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564697" y="1692275"/>
            <a:ext cx="2492375" cy="1905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7024" y="2290762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221923" y="2008187"/>
            <a:ext cx="1258280" cy="1196975"/>
            <a:chOff x="1768475" y="2400300"/>
            <a:chExt cx="1258280" cy="1196975"/>
          </a:xfrm>
        </p:grpSpPr>
        <p:sp>
          <p:nvSpPr>
            <p:cNvPr id="7" name="Rectangle 6"/>
            <p:cNvSpPr/>
            <p:nvPr/>
          </p:nvSpPr>
          <p:spPr>
            <a:xfrm>
              <a:off x="1768475" y="2555875"/>
              <a:ext cx="1035050" cy="1041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6175" y="2400300"/>
              <a:ext cx="610580" cy="469900"/>
            </a:xfrm>
            <a:prstGeom prst="rect">
              <a:avLst/>
            </a:prstGeom>
          </p:spPr>
        </p:pic>
      </p:grp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4884" b="-3020"/>
          <a:stretch/>
        </p:blipFill>
        <p:spPr>
          <a:xfrm>
            <a:off x="6273132" y="2229742"/>
            <a:ext cx="917865" cy="989728"/>
          </a:xfrm>
        </p:spPr>
      </p:pic>
      <p:grpSp>
        <p:nvGrpSpPr>
          <p:cNvPr id="16" name="Group 15"/>
          <p:cNvGrpSpPr/>
          <p:nvPr/>
        </p:nvGrpSpPr>
        <p:grpSpPr>
          <a:xfrm>
            <a:off x="2511424" y="1692275"/>
            <a:ext cx="3761708" cy="1055687"/>
            <a:chOff x="2511424" y="1692275"/>
            <a:chExt cx="3761708" cy="1055687"/>
          </a:xfrm>
        </p:grpSpPr>
        <p:cxnSp>
          <p:nvCxnSpPr>
            <p:cNvPr id="13" name="Straight Arrow Connector 12"/>
            <p:cNvCxnSpPr>
              <a:stCxn id="5" idx="3"/>
              <a:endCxn id="11" idx="1"/>
            </p:cNvCxnSpPr>
            <p:nvPr/>
          </p:nvCxnSpPr>
          <p:spPr>
            <a:xfrm flipV="1">
              <a:off x="2511424" y="2724606"/>
              <a:ext cx="3761708" cy="233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94" y="1692275"/>
              <a:ext cx="1022851" cy="102285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996" y="1360880"/>
            <a:ext cx="701407" cy="802882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57199" y="3826954"/>
            <a:ext cx="8433201" cy="2707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“Good” uses of adversarial examples?</a:t>
            </a:r>
          </a:p>
          <a:p>
            <a:pPr lvl="1"/>
            <a:r>
              <a:rPr lang="en-US" dirty="0" smtClean="0"/>
              <a:t>“Hardness” assumption for ML models</a:t>
            </a:r>
          </a:p>
          <a:p>
            <a:pPr lvl="1"/>
            <a:r>
              <a:rPr lang="en-US" dirty="0" smtClean="0"/>
              <a:t>Better CAPTCHAs?</a:t>
            </a:r>
          </a:p>
          <a:p>
            <a:pPr lvl="1"/>
            <a:r>
              <a:rPr lang="en-US" dirty="0" smtClean="0"/>
              <a:t>Privacy? (evade automated tagging, censorship,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0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Adversarial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7059"/>
          </a:xfrm>
        </p:spPr>
        <p:txBody>
          <a:bodyPr>
            <a:normAutofit/>
          </a:bodyPr>
          <a:lstStyle/>
          <a:p>
            <a:r>
              <a:rPr lang="en-US" dirty="0" smtClean="0"/>
              <a:t>Is this problem really solvable (“easily”)?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Large step towards a “Visual Turing Test”</a:t>
            </a:r>
            <a:r>
              <a:rPr lang="mr-IN" dirty="0" smtClean="0"/>
              <a:t>…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5246" y="2518553"/>
            <a:ext cx="3369466" cy="2957950"/>
            <a:chOff x="325246" y="2518553"/>
            <a:chExt cx="3369466" cy="2957950"/>
          </a:xfrm>
        </p:grpSpPr>
        <p:sp>
          <p:nvSpPr>
            <p:cNvPr id="12" name="Cloud 11"/>
            <p:cNvSpPr/>
            <p:nvPr/>
          </p:nvSpPr>
          <p:spPr>
            <a:xfrm>
              <a:off x="325246" y="2518553"/>
              <a:ext cx="3369466" cy="2957950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0693" y="3793671"/>
              <a:ext cx="1080553" cy="10805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83312" y="2962674"/>
              <a:ext cx="29050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Anything that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“looks”</a:t>
              </a:r>
              <a:r>
                <a:rPr lang="en-US" sz="2400" dirty="0" smtClean="0"/>
                <a:t> </a:t>
              </a:r>
              <a:br>
                <a:rPr lang="en-US" sz="2400" dirty="0" smtClean="0"/>
              </a:br>
              <a:r>
                <a:rPr lang="en-US" sz="2400" dirty="0" smtClean="0"/>
                <a:t>like a panda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94712" y="3106623"/>
            <a:ext cx="4240765" cy="1691977"/>
            <a:chOff x="3694712" y="3106623"/>
            <a:chExt cx="4240765" cy="1691977"/>
          </a:xfrm>
        </p:grpSpPr>
        <p:grpSp>
          <p:nvGrpSpPr>
            <p:cNvPr id="18" name="Group 17"/>
            <p:cNvGrpSpPr/>
            <p:nvPr/>
          </p:nvGrpSpPr>
          <p:grpSpPr>
            <a:xfrm>
              <a:off x="4627656" y="3106623"/>
              <a:ext cx="1715093" cy="1691977"/>
              <a:chOff x="1768475" y="2400300"/>
              <a:chExt cx="1258280" cy="11969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768475" y="2555875"/>
                <a:ext cx="1035050" cy="1041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6175" y="2400300"/>
                <a:ext cx="610580" cy="469900"/>
              </a:xfrm>
              <a:prstGeom prst="rect">
                <a:avLst/>
              </a:prstGeom>
            </p:spPr>
          </p:pic>
        </p:grpSp>
        <p:sp>
          <p:nvSpPr>
            <p:cNvPr id="22" name="Right Arrow 21"/>
            <p:cNvSpPr/>
            <p:nvPr/>
          </p:nvSpPr>
          <p:spPr>
            <a:xfrm>
              <a:off x="3694712" y="3804643"/>
              <a:ext cx="93294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038476" y="3804643"/>
              <a:ext cx="932944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51464" y="3761630"/>
              <a:ext cx="984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panda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0550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info about training data, the model,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 smtClean="0"/>
              <a:t>Model inversion: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01108" y="4153731"/>
            <a:ext cx="1258280" cy="1196975"/>
            <a:chOff x="1768475" y="2400300"/>
            <a:chExt cx="1258280" cy="1196975"/>
          </a:xfrm>
        </p:grpSpPr>
        <p:sp>
          <p:nvSpPr>
            <p:cNvPr id="5" name="Rectangle 4"/>
            <p:cNvSpPr/>
            <p:nvPr/>
          </p:nvSpPr>
          <p:spPr>
            <a:xfrm>
              <a:off x="1768475" y="2555875"/>
              <a:ext cx="1035050" cy="1041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Model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6175" y="2400300"/>
              <a:ext cx="610580" cy="4699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11" y="4537906"/>
            <a:ext cx="584200" cy="5842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1"/>
            <a:endCxn id="5" idx="3"/>
          </p:cNvCxnSpPr>
          <p:nvPr/>
        </p:nvCxnSpPr>
        <p:spPr>
          <a:xfrm flipH="1">
            <a:off x="5436158" y="4830006"/>
            <a:ext cx="11972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811450" y="4372806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5" idx="1"/>
            <a:endCxn id="11" idx="3"/>
          </p:cNvCxnSpPr>
          <p:nvPr/>
        </p:nvCxnSpPr>
        <p:spPr>
          <a:xfrm flipH="1">
            <a:off x="2725850" y="4830006"/>
            <a:ext cx="16752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5850" y="4427684"/>
            <a:ext cx="1675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queries</a:t>
            </a:r>
            <a:endParaRPr lang="en-US" sz="2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432758" y="2807365"/>
            <a:ext cx="2501455" cy="1346366"/>
          </a:xfrm>
          <a:prstGeom prst="wedgeRoundRectCallout">
            <a:avLst>
              <a:gd name="adj1" fmla="val -26524"/>
              <a:gd name="adj2" fmla="val 72079"/>
              <a:gd name="adj3" fmla="val 1666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Data has property P. </a:t>
            </a:r>
            <a:r>
              <a:rPr lang="en-US" sz="2000" dirty="0" smtClean="0">
                <a:solidFill>
                  <a:srgbClr val="000000"/>
                </a:solidFill>
              </a:rPr>
              <a:t>E.g., distribution of salaries is D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244497" y="2988718"/>
            <a:ext cx="2625503" cy="1165013"/>
          </a:xfrm>
          <a:prstGeom prst="wedgeRoundRectCallout">
            <a:avLst>
              <a:gd name="adj1" fmla="val -1060"/>
              <a:gd name="adj2" fmla="val 74330"/>
              <a:gd name="adj3" fmla="val 1666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 think the distribution of salaries in the training data was D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602" y="5756831"/>
            <a:ext cx="8899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500" dirty="0" err="1" smtClean="0"/>
              <a:t>Fredrikson</a:t>
            </a:r>
            <a:r>
              <a:rPr lang="en-US" sz="1500" dirty="0" smtClean="0"/>
              <a:t> et al., “Privacy in </a:t>
            </a:r>
            <a:r>
              <a:rPr lang="en-US" sz="1500" dirty="0" err="1" smtClean="0"/>
              <a:t>Pharmacogenetics</a:t>
            </a:r>
            <a:r>
              <a:rPr lang="en-US" sz="1500" dirty="0" smtClean="0"/>
              <a:t>: An End-to-End Case Study of Personalized Warfarin Dosing.”</a:t>
            </a:r>
          </a:p>
          <a:p>
            <a:pPr marL="285750" indent="-285750">
              <a:buFontTx/>
              <a:buChar char="-"/>
            </a:pPr>
            <a:r>
              <a:rPr lang="en-US" sz="1500" dirty="0" err="1" smtClean="0"/>
              <a:t>Fredrikson</a:t>
            </a:r>
            <a:r>
              <a:rPr lang="en-US" sz="1500" dirty="0" smtClean="0"/>
              <a:t> et al., “Model inversion attacks that exploit confidence information and basic countermeasures”</a:t>
            </a:r>
          </a:p>
          <a:p>
            <a:pPr marL="285750" indent="-285750">
              <a:buFontTx/>
              <a:buChar char="-"/>
            </a:pPr>
            <a:r>
              <a:rPr lang="en-US" sz="1500" dirty="0" err="1" smtClean="0"/>
              <a:t>Ateniese</a:t>
            </a:r>
            <a:r>
              <a:rPr lang="en-US" sz="1500" dirty="0" smtClean="0"/>
              <a:t> et al., “Hacking Smart Machines with Smarter Ones”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50402" y="2988718"/>
            <a:ext cx="3034941" cy="10988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Seems inherent</a:t>
            </a:r>
            <a:r>
              <a:rPr lang="mr-IN" sz="2800" b="1" dirty="0" smtClean="0"/>
              <a:t>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773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 animBg="1"/>
      <p:bldP spid="19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Inference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763" y="3047738"/>
            <a:ext cx="1258280" cy="1196975"/>
            <a:chOff x="1768475" y="2400300"/>
            <a:chExt cx="1258280" cy="1196975"/>
          </a:xfrm>
        </p:grpSpPr>
        <p:sp>
          <p:nvSpPr>
            <p:cNvPr id="5" name="Rectangle 4"/>
            <p:cNvSpPr/>
            <p:nvPr/>
          </p:nvSpPr>
          <p:spPr>
            <a:xfrm>
              <a:off x="1768475" y="2555875"/>
              <a:ext cx="1035050" cy="1041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Model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175" y="2400300"/>
              <a:ext cx="610580" cy="4699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066" y="3431913"/>
            <a:ext cx="584200" cy="5842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970919" y="1576451"/>
            <a:ext cx="2715881" cy="1471287"/>
          </a:xfrm>
          <a:prstGeom prst="wedgeRoundRectCallout">
            <a:avLst>
              <a:gd name="adj1" fmla="val -24069"/>
              <a:gd name="adj2" fmla="val 62958"/>
              <a:gd name="adj3" fmla="val 1666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Sensitive population. E.g., patients with AIDS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  <a:endCxn id="5" idx="3"/>
          </p:cNvCxnSpPr>
          <p:nvPr/>
        </p:nvCxnSpPr>
        <p:spPr>
          <a:xfrm flipH="1">
            <a:off x="4990813" y="3724013"/>
            <a:ext cx="11972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36220" y="3266813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413" y="2866293"/>
            <a:ext cx="843311" cy="843311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" idx="1"/>
            <a:endCxn id="12" idx="3"/>
          </p:cNvCxnSpPr>
          <p:nvPr/>
        </p:nvCxnSpPr>
        <p:spPr>
          <a:xfrm flipH="1">
            <a:off x="1950620" y="3724013"/>
            <a:ext cx="20051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545130" y="1576451"/>
            <a:ext cx="2715881" cy="1009400"/>
          </a:xfrm>
          <a:prstGeom prst="wedgeRoundRectCallout">
            <a:avLst>
              <a:gd name="adj1" fmla="val -27105"/>
              <a:gd name="adj2" fmla="val 89881"/>
              <a:gd name="adj3" fmla="val 1666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This patient was in the training data!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602" y="5756831"/>
            <a:ext cx="8899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Homer et al., “Resolving Individuals Contributing Trace Amounts of DNA to Highly Complex Mixtures Using High-Density SNP Genotyping Microarrays” 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Shokri</a:t>
            </a:r>
            <a:r>
              <a:rPr lang="en-US" sz="1600" dirty="0" smtClean="0"/>
              <a:t> et al., “Membership Inference Attacks against Machine Learning Models”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4599" y="4540933"/>
            <a:ext cx="6828618" cy="10510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Closely related to </a:t>
            </a:r>
            <a:r>
              <a:rPr lang="en-US" sz="2400" b="1" dirty="0" err="1" smtClean="0"/>
              <a:t>overfitting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Model’s behavior on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train</a:t>
            </a:r>
            <a:r>
              <a:rPr lang="en-US" sz="2400" dirty="0" smtClean="0"/>
              <a:t> is different that on 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test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57971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539" y="3497044"/>
            <a:ext cx="8229600" cy="1661627"/>
          </a:xfrm>
        </p:spPr>
        <p:txBody>
          <a:bodyPr/>
          <a:lstStyle/>
          <a:p>
            <a:r>
              <a:rPr lang="en-US" dirty="0" smtClean="0"/>
              <a:t>Close connections to </a:t>
            </a:r>
            <a:r>
              <a:rPr lang="en-US" dirty="0" smtClean="0">
                <a:solidFill>
                  <a:srgbClr val="0000FF"/>
                </a:solidFill>
              </a:rPr>
              <a:t>stability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008000"/>
                </a:solidFill>
              </a:rPr>
              <a:t>generalization</a:t>
            </a:r>
          </a:p>
          <a:p>
            <a:pPr lvl="1"/>
            <a:r>
              <a:rPr lang="en-US" dirty="0" smtClean="0"/>
              <a:t>A DP mechanism “cannot </a:t>
            </a:r>
            <a:r>
              <a:rPr lang="en-US" dirty="0" err="1" smtClean="0"/>
              <a:t>overfit</a:t>
            </a:r>
            <a:r>
              <a:rPr lang="en-US" dirty="0" smtClean="0"/>
              <a:t>”</a:t>
            </a:r>
          </a:p>
          <a:p>
            <a:pPr lvl="1"/>
            <a:r>
              <a:rPr lang="en-US" b="1" dirty="0" smtClean="0"/>
              <a:t>We can hope to achieve utility &amp; privacy!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602" y="5340121"/>
            <a:ext cx="8899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err="1" smtClean="0"/>
              <a:t>Dwork</a:t>
            </a:r>
            <a:r>
              <a:rPr lang="en-US" sz="1600" dirty="0" smtClean="0"/>
              <a:t> et al., “Calibrating noise to sensitivity in private data analysis”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Chaudhuri</a:t>
            </a:r>
            <a:r>
              <a:rPr lang="en-US" sz="1600" dirty="0" smtClean="0"/>
              <a:t> et al., “Differentially private empirical risk minimization”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Shokri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Shmatikov</a:t>
            </a:r>
            <a:r>
              <a:rPr lang="en-US" sz="1600" dirty="0" smtClean="0"/>
              <a:t>, “Privacy-preserving deep learning”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Abadi</a:t>
            </a:r>
            <a:r>
              <a:rPr lang="en-US" sz="1600" dirty="0" smtClean="0"/>
              <a:t> et al., “Deep learning with differential privacy”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Papernot</a:t>
            </a:r>
            <a:r>
              <a:rPr lang="en-US" sz="1600" dirty="0" smtClean="0"/>
              <a:t> et al., “Semi-supervised Knowledge Transfer for Deep Learning from Private Training Data”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39" y="2276751"/>
            <a:ext cx="584200" cy="584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90733" y="2241122"/>
            <a:ext cx="137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≈</a:t>
            </a:r>
            <a:endParaRPr lang="en-US" sz="3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009739" y="1874575"/>
            <a:ext cx="5435217" cy="1232975"/>
            <a:chOff x="1009739" y="1874575"/>
            <a:chExt cx="5435217" cy="1232975"/>
          </a:xfrm>
        </p:grpSpPr>
        <p:grpSp>
          <p:nvGrpSpPr>
            <p:cNvPr id="5" name="Group 4"/>
            <p:cNvGrpSpPr/>
            <p:nvPr/>
          </p:nvGrpSpPr>
          <p:grpSpPr>
            <a:xfrm>
              <a:off x="4465362" y="1874575"/>
              <a:ext cx="1258279" cy="1232975"/>
              <a:chOff x="1768476" y="2400300"/>
              <a:chExt cx="1258279" cy="1232975"/>
            </a:xfrm>
          </p:grpSpPr>
          <p:sp>
            <p:nvSpPr>
              <p:cNvPr id="6" name="Rectangle 5"/>
              <p:cNvSpPr>
                <a:spLocks noChangeAspect="1"/>
              </p:cNvSpPr>
              <p:nvPr/>
            </p:nvSpPr>
            <p:spPr>
              <a:xfrm>
                <a:off x="1768476" y="2555876"/>
                <a:ext cx="1070829" cy="10773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Model’</a:t>
                </a:r>
                <a:endParaRPr lang="en-US" sz="2400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6175" y="2400300"/>
                <a:ext cx="610580" cy="46990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2019903" y="1874575"/>
              <a:ext cx="1258279" cy="1232975"/>
              <a:chOff x="1768476" y="2400300"/>
              <a:chExt cx="1258279" cy="1232975"/>
            </a:xfrm>
          </p:grpSpPr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1768476" y="2555876"/>
                <a:ext cx="1070829" cy="10773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6175" y="2400300"/>
                <a:ext cx="610580" cy="469900"/>
              </a:xfrm>
              <a:prstGeom prst="rect">
                <a:avLst/>
              </a:prstGeom>
            </p:spPr>
          </p:pic>
        </p:grpSp>
        <p:cxnSp>
          <p:nvCxnSpPr>
            <p:cNvPr id="14" name="Straight Arrow Connector 13"/>
            <p:cNvCxnSpPr>
              <a:endCxn id="6" idx="3"/>
            </p:cNvCxnSpPr>
            <p:nvPr/>
          </p:nvCxnSpPr>
          <p:spPr>
            <a:xfrm flipH="1">
              <a:off x="5536191" y="2568851"/>
              <a:ext cx="9087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3"/>
              <a:endCxn id="10" idx="1"/>
            </p:cNvCxnSpPr>
            <p:nvPr/>
          </p:nvCxnSpPr>
          <p:spPr>
            <a:xfrm>
              <a:off x="1009739" y="2568851"/>
              <a:ext cx="10101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444956" y="2075358"/>
            <a:ext cx="2362973" cy="912113"/>
            <a:chOff x="6444956" y="2075358"/>
            <a:chExt cx="2362973" cy="912113"/>
          </a:xfrm>
        </p:grpSpPr>
        <p:sp>
          <p:nvSpPr>
            <p:cNvPr id="25" name="TextBox 24"/>
            <p:cNvSpPr txBox="1"/>
            <p:nvPr/>
          </p:nvSpPr>
          <p:spPr>
            <a:xfrm>
              <a:off x="6444956" y="2104139"/>
              <a:ext cx="23629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(     +       )</a:t>
              </a:r>
              <a:endParaRPr lang="en-US" sz="4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105" y="2272306"/>
              <a:ext cx="584200" cy="584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4153" y="2075358"/>
              <a:ext cx="758749" cy="912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30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Differentially Private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555"/>
          </a:xfrm>
        </p:spPr>
        <p:txBody>
          <a:bodyPr>
            <a:normAutofit/>
          </a:bodyPr>
          <a:lstStyle/>
          <a:p>
            <a:r>
              <a:rPr lang="en-US" dirty="0" smtClean="0"/>
              <a:t>Sensitivity of a function:</a:t>
            </a:r>
          </a:p>
          <a:p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Add random noise proportional to sensitivity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 this for every gradient update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50459" y="2119488"/>
            <a:ext cx="6680171" cy="769441"/>
            <a:chOff x="1550459" y="2710010"/>
            <a:chExt cx="6680171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1550459" y="2730714"/>
              <a:ext cx="66801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800000"/>
                  </a:solidFill>
                </a:rPr>
                <a:t>m</a:t>
              </a:r>
              <a:r>
                <a:rPr lang="en-US" sz="4000" dirty="0" smtClean="0">
                  <a:solidFill>
                    <a:srgbClr val="800000"/>
                  </a:solidFill>
                </a:rPr>
                <a:t>ax   ⃦ </a:t>
              </a:r>
              <a:r>
                <a:rPr lang="en-US" sz="4000" dirty="0" smtClean="0"/>
                <a:t> </a:t>
              </a:r>
              <a:r>
                <a:rPr lang="en-US" sz="4000" dirty="0" smtClean="0">
                  <a:solidFill>
                    <a:srgbClr val="008000"/>
                  </a:solidFill>
                </a:rPr>
                <a:t>f(</a:t>
              </a:r>
              <a:r>
                <a:rPr lang="en-US" sz="4000" dirty="0" smtClean="0"/>
                <a:t>		</a:t>
              </a:r>
              <a:r>
                <a:rPr lang="en-US" sz="4000" dirty="0" smtClean="0">
                  <a:solidFill>
                    <a:srgbClr val="008000"/>
                  </a:solidFill>
                </a:rPr>
                <a:t>)</a:t>
              </a:r>
              <a:r>
                <a:rPr lang="en-US" sz="4000" dirty="0" smtClean="0"/>
                <a:t> </a:t>
              </a:r>
              <a:r>
                <a:rPr lang="mr-IN" sz="4000" dirty="0" smtClean="0"/>
                <a:t>–</a:t>
              </a:r>
              <a:r>
                <a:rPr lang="en-US" sz="4000" dirty="0" smtClean="0"/>
                <a:t> </a:t>
              </a:r>
              <a:r>
                <a:rPr lang="en-US" sz="4000" dirty="0" smtClean="0">
                  <a:solidFill>
                    <a:srgbClr val="008000"/>
                  </a:solidFill>
                </a:rPr>
                <a:t>f(</a:t>
              </a:r>
              <a:r>
                <a:rPr lang="en-US" sz="4000" dirty="0" smtClean="0"/>
                <a:t>			  </a:t>
              </a:r>
              <a:r>
                <a:rPr lang="en-US" sz="4000" dirty="0" smtClean="0">
                  <a:solidFill>
                    <a:srgbClr val="008000"/>
                  </a:solidFill>
                </a:rPr>
                <a:t>)</a:t>
              </a:r>
              <a:r>
                <a:rPr lang="en-US" sz="4000" dirty="0" smtClean="0">
                  <a:solidFill>
                    <a:srgbClr val="800000"/>
                  </a:solidFill>
                </a:rPr>
                <a:t>    </a:t>
              </a:r>
              <a:r>
                <a:rPr lang="en-US" sz="4000" dirty="0" smtClean="0">
                  <a:solidFill>
                    <a:srgbClr val="800000"/>
                  </a:solidFill>
                </a:rPr>
                <a:t>⃦</a:t>
              </a:r>
              <a:endParaRPr lang="en-US" sz="4000" dirty="0">
                <a:solidFill>
                  <a:srgbClr val="80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8009" y="2860951"/>
              <a:ext cx="584200" cy="5842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766839" y="2710010"/>
              <a:ext cx="1632932" cy="769441"/>
              <a:chOff x="6003908" y="4364021"/>
              <a:chExt cx="1632932" cy="76944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003908" y="4364021"/>
                <a:ext cx="16329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/>
                  <a:t>     +       </a:t>
                </a:r>
                <a:endParaRPr lang="en-US" sz="4400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01806" y="4532188"/>
                <a:ext cx="584200" cy="5842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6855" y="4494780"/>
                <a:ext cx="529984" cy="637108"/>
              </a:xfrm>
              <a:prstGeom prst="rect">
                <a:avLst/>
              </a:prstGeom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839" y="4168545"/>
            <a:ext cx="4145442" cy="82825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57200" y="3905617"/>
            <a:ext cx="3781203" cy="1370345"/>
            <a:chOff x="1843336" y="4632159"/>
            <a:chExt cx="3781203" cy="1370345"/>
          </a:xfrm>
        </p:grpSpPr>
        <p:grpSp>
          <p:nvGrpSpPr>
            <p:cNvPr id="14" name="Group 13"/>
            <p:cNvGrpSpPr/>
            <p:nvPr/>
          </p:nvGrpSpPr>
          <p:grpSpPr>
            <a:xfrm>
              <a:off x="1843336" y="4632159"/>
              <a:ext cx="3781203" cy="1323439"/>
              <a:chOff x="1550459" y="2730714"/>
              <a:chExt cx="3781203" cy="132343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550459" y="2730714"/>
                <a:ext cx="378120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f(		) + r</a:t>
                </a:r>
              </a:p>
              <a:p>
                <a:r>
                  <a:rPr lang="en-US" sz="4000" dirty="0"/>
                  <a:t>f</a:t>
                </a:r>
                <a:r>
                  <a:rPr lang="en-US" sz="4000" dirty="0" smtClean="0"/>
                  <a:t>(				 ) + r’</a:t>
                </a:r>
                <a:endParaRPr lang="en-US" sz="4000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75998" y="2878177"/>
                <a:ext cx="584200" cy="584200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2186405" y="5233063"/>
              <a:ext cx="16329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     +       </a:t>
              </a:r>
              <a:endParaRPr lang="en-US" sz="44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4303" y="5401230"/>
              <a:ext cx="584200" cy="584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9352" y="5363822"/>
              <a:ext cx="529984" cy="637108"/>
            </a:xfrm>
            <a:prstGeom prst="rect">
              <a:avLst/>
            </a:prstGeom>
          </p:spPr>
        </p:pic>
      </p:grpSp>
      <p:sp>
        <p:nvSpPr>
          <p:cNvPr id="25" name="Right Arrow 24"/>
          <p:cNvSpPr/>
          <p:nvPr/>
        </p:nvSpPr>
        <p:spPr>
          <a:xfrm>
            <a:off x="3749199" y="439496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5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this mean for security?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data owner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008000"/>
                </a:solidFill>
              </a:rPr>
              <a:t>model owner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potential adversary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Who do we </a:t>
            </a:r>
            <a:r>
              <a:rPr lang="en-US" dirty="0" smtClean="0">
                <a:solidFill>
                  <a:srgbClr val="800000"/>
                </a:solidFill>
              </a:rPr>
              <a:t>trust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How do we prevent </a:t>
            </a:r>
            <a:r>
              <a:rPr lang="en-US" dirty="0" smtClean="0">
                <a:solidFill>
                  <a:srgbClr val="FF0000"/>
                </a:solidFill>
              </a:rPr>
              <a:t>attacks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1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 Model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 with black-box model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Infer model architecture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Hyper-parameters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Replicate model (“distillation”)</a:t>
            </a:r>
          </a:p>
          <a:p>
            <a:pPr lvl="1"/>
            <a:endParaRPr lang="en-US" sz="1400" dirty="0"/>
          </a:p>
          <a:p>
            <a:r>
              <a:rPr lang="en-US" dirty="0" smtClean="0"/>
              <a:t>Step towards other attacks</a:t>
            </a:r>
          </a:p>
          <a:p>
            <a:pPr lvl="1"/>
            <a:r>
              <a:rPr lang="en-US" dirty="0" smtClean="0"/>
              <a:t>Adversarial examples</a:t>
            </a:r>
          </a:p>
          <a:p>
            <a:pPr lvl="1"/>
            <a:r>
              <a:rPr lang="en-US" dirty="0" smtClean="0"/>
              <a:t>Model inversion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6474823" y="1917700"/>
            <a:ext cx="2492375" cy="1905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41856" y="5180013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181531" y="2271712"/>
            <a:ext cx="1258280" cy="1196975"/>
            <a:chOff x="1768475" y="2400300"/>
            <a:chExt cx="1258280" cy="1196975"/>
          </a:xfrm>
        </p:grpSpPr>
        <p:sp>
          <p:nvSpPr>
            <p:cNvPr id="7" name="Rectangle 6"/>
            <p:cNvSpPr/>
            <p:nvPr/>
          </p:nvSpPr>
          <p:spPr>
            <a:xfrm>
              <a:off x="1768475" y="2555875"/>
              <a:ext cx="1035050" cy="1041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Model</a:t>
              </a:r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6175" y="2400300"/>
              <a:ext cx="610580" cy="469900"/>
            </a:xfrm>
            <a:prstGeom prst="rect">
              <a:avLst/>
            </a:prstGeom>
          </p:spPr>
        </p:pic>
      </p:grp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7699056" y="3468687"/>
            <a:ext cx="0" cy="17113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763043" y="3824585"/>
            <a:ext cx="1478813" cy="1357313"/>
            <a:chOff x="7936183" y="3724552"/>
            <a:chExt cx="1478813" cy="1357313"/>
          </a:xfrm>
        </p:grpSpPr>
        <p:sp>
          <p:nvSpPr>
            <p:cNvPr id="12" name="Cloud Callout 11"/>
            <p:cNvSpPr/>
            <p:nvPr/>
          </p:nvSpPr>
          <p:spPr>
            <a:xfrm>
              <a:off x="7936183" y="3724552"/>
              <a:ext cx="1478813" cy="1357313"/>
            </a:xfrm>
            <a:prstGeom prst="cloudCallout">
              <a:avLst>
                <a:gd name="adj1" fmla="val 43420"/>
                <a:gd name="adj2" fmla="val 41189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235958" y="3824585"/>
              <a:ext cx="1035050" cy="978734"/>
              <a:chOff x="1768475" y="2400300"/>
              <a:chExt cx="1258280" cy="119697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768475" y="2555875"/>
                <a:ext cx="1035050" cy="10413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M’</a:t>
                </a:r>
                <a:endParaRPr lang="en-US" sz="2400" dirty="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6175" y="2400300"/>
                <a:ext cx="610580" cy="469900"/>
              </a:xfrm>
              <a:prstGeom prst="rect">
                <a:avLst/>
              </a:prstGeom>
            </p:spPr>
          </p:pic>
        </p:grpSp>
      </p:grpSp>
      <p:sp>
        <p:nvSpPr>
          <p:cNvPr id="17" name="TextBox 16"/>
          <p:cNvSpPr txBox="1"/>
          <p:nvPr/>
        </p:nvSpPr>
        <p:spPr>
          <a:xfrm>
            <a:off x="457200" y="591078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err="1" smtClean="0"/>
              <a:t>Papernot</a:t>
            </a:r>
            <a:r>
              <a:rPr lang="en-US" sz="1600" dirty="0" smtClean="0"/>
              <a:t> et al., “Practical Black-Box Attacks against Machine Learning”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T et al., “Stealing Machine Learning Models via Prediction APIs”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Wang &amp; Gong, “Stealing </a:t>
            </a:r>
            <a:r>
              <a:rPr lang="en-US" sz="1600" dirty="0" err="1" smtClean="0"/>
              <a:t>Hyperparameters</a:t>
            </a:r>
            <a:r>
              <a:rPr lang="en-US" sz="1600" dirty="0" smtClean="0"/>
              <a:t> in Machine Learning”</a:t>
            </a:r>
          </a:p>
        </p:txBody>
      </p:sp>
    </p:spTree>
    <p:extLst>
      <p:ext uri="{BB962C8B-B14F-4D97-AF65-F5344CB8AC3E}">
        <p14:creationId xmlns:p14="http://schemas.microsoft.com/office/powerpoint/2010/main" val="174052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&amp; Verifiable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model can’t be shipped to users</a:t>
            </a:r>
          </a:p>
          <a:p>
            <a:pPr lvl="1"/>
            <a:r>
              <a:rPr lang="en-US" dirty="0" smtClean="0"/>
              <a:t>E.g., intellectual property</a:t>
            </a:r>
          </a:p>
          <a:p>
            <a:pPr lvl="1"/>
            <a:r>
              <a:rPr lang="en-US" dirty="0" smtClean="0"/>
              <a:t>Or for performance reasons</a:t>
            </a:r>
          </a:p>
          <a:p>
            <a:endParaRPr lang="en-US" dirty="0"/>
          </a:p>
          <a:p>
            <a:r>
              <a:rPr lang="en-US" dirty="0" smtClean="0"/>
              <a:t>Model provider learns all the </a:t>
            </a:r>
            <a:br>
              <a:rPr lang="en-US" dirty="0" smtClean="0"/>
            </a:br>
            <a:r>
              <a:rPr lang="en-US" dirty="0" smtClean="0"/>
              <a:t>users’ queries</a:t>
            </a:r>
            <a:r>
              <a:rPr lang="mr-IN" dirty="0" smtClean="0"/>
              <a:t>…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Privacy</a:t>
            </a:r>
            <a:r>
              <a:rPr lang="en-US" dirty="0" smtClean="0"/>
              <a:t> (obviously)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Integrity</a:t>
            </a:r>
            <a:r>
              <a:rPr lang="en-US" dirty="0" smtClean="0"/>
              <a:t>: targeted mistakes, disparate treatment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906" y="2222342"/>
            <a:ext cx="3143930" cy="24926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797696" y="2751919"/>
            <a:ext cx="874855" cy="1110657"/>
            <a:chOff x="-1146950" y="2400300"/>
            <a:chExt cx="874855" cy="1110657"/>
          </a:xfrm>
        </p:grpSpPr>
        <p:sp>
          <p:nvSpPr>
            <p:cNvPr id="7" name="Rectangle 6"/>
            <p:cNvSpPr/>
            <p:nvPr/>
          </p:nvSpPr>
          <p:spPr>
            <a:xfrm>
              <a:off x="-1146950" y="2606272"/>
              <a:ext cx="750590" cy="90468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</a:t>
              </a:r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2675" y="2400300"/>
              <a:ext cx="610580" cy="4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00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917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Cryptographic Evaluation of ML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Many cryptographic techniques:</a:t>
            </a:r>
          </a:p>
          <a:p>
            <a:pPr lvl="1"/>
            <a:r>
              <a:rPr lang="en-US" dirty="0" err="1" smtClean="0"/>
              <a:t>Homomorhpic</a:t>
            </a:r>
            <a:r>
              <a:rPr lang="en-US" dirty="0" smtClean="0"/>
              <a:t> encryption (slow)</a:t>
            </a:r>
          </a:p>
          <a:p>
            <a:pPr lvl="1"/>
            <a:r>
              <a:rPr lang="en-US" dirty="0" smtClean="0"/>
              <a:t>2PC (</a:t>
            </a:r>
            <a:r>
              <a:rPr lang="en-US" dirty="0" err="1" smtClean="0"/>
              <a:t>slowish</a:t>
            </a:r>
            <a:r>
              <a:rPr lang="en-US" dirty="0" smtClean="0"/>
              <a:t>, high communication)</a:t>
            </a:r>
          </a:p>
          <a:p>
            <a:pPr lvl="1"/>
            <a:r>
              <a:rPr lang="en-US" dirty="0" smtClean="0"/>
              <a:t>Secret sharing (trust, high communication)</a:t>
            </a:r>
          </a:p>
          <a:p>
            <a:pPr lvl="1"/>
            <a:r>
              <a:rPr lang="en-US" dirty="0" smtClean="0"/>
              <a:t>Zero-Knowledge Proofs (integrity only, slow)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50320" y="1390350"/>
            <a:ext cx="1258280" cy="1196975"/>
            <a:chOff x="1768475" y="2400300"/>
            <a:chExt cx="1258280" cy="1196975"/>
          </a:xfrm>
        </p:grpSpPr>
        <p:sp>
          <p:nvSpPr>
            <p:cNvPr id="5" name="Rectangle 4"/>
            <p:cNvSpPr/>
            <p:nvPr/>
          </p:nvSpPr>
          <p:spPr>
            <a:xfrm>
              <a:off x="1768475" y="2555875"/>
              <a:ext cx="1035050" cy="1041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Model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6175" y="2400300"/>
              <a:ext cx="610580" cy="4699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783892" y="1609425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5" idx="1"/>
            <a:endCxn id="7" idx="3"/>
          </p:cNvCxnSpPr>
          <p:nvPr/>
        </p:nvCxnSpPr>
        <p:spPr>
          <a:xfrm flipH="1">
            <a:off x="1698292" y="2066625"/>
            <a:ext cx="14520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8292" y="1664303"/>
            <a:ext cx="145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Enc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98292" y="2064413"/>
            <a:ext cx="145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Enc</a:t>
            </a:r>
            <a:r>
              <a:rPr lang="en-US" sz="2000" dirty="0" smtClean="0"/>
              <a:t>(M(x))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5460" y="5756831"/>
            <a:ext cx="9028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Corrigan-Gibbs &amp; </a:t>
            </a:r>
            <a:r>
              <a:rPr lang="en-US" sz="1400" dirty="0" err="1" smtClean="0"/>
              <a:t>Boneh</a:t>
            </a:r>
            <a:r>
              <a:rPr lang="en-US" sz="1400" dirty="0" smtClean="0"/>
              <a:t>, “</a:t>
            </a:r>
            <a:r>
              <a:rPr lang="en-US" sz="1400" dirty="0" err="1" smtClean="0"/>
              <a:t>Prio</a:t>
            </a:r>
            <a:r>
              <a:rPr lang="en-US" sz="1400" dirty="0" smtClean="0"/>
              <a:t>: Private, Robust, and Scalable Computation of Aggregate Statistics”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Downlin</a:t>
            </a:r>
            <a:r>
              <a:rPr lang="en-US" sz="1400" dirty="0" smtClean="0"/>
              <a:t> et al., “</a:t>
            </a:r>
            <a:r>
              <a:rPr lang="en-US" sz="1400" dirty="0" err="1" smtClean="0"/>
              <a:t>CryptoNets</a:t>
            </a:r>
            <a:r>
              <a:rPr lang="en-US" sz="1400" dirty="0" smtClean="0"/>
              <a:t>: Applying Neural Networks to Encrypted Data with High Throughput and Accuracy”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/>
              <a:t>SafetyNets</a:t>
            </a:r>
            <a:r>
              <a:rPr lang="en-US" sz="1400" dirty="0" smtClean="0"/>
              <a:t>: Verifiable Execution of Deep Neural Networks on an Untrusted Cloud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144345" y="1450468"/>
            <a:ext cx="3584030" cy="1196975"/>
            <a:chOff x="5144345" y="1450468"/>
            <a:chExt cx="3584030" cy="1196975"/>
          </a:xfrm>
        </p:grpSpPr>
        <p:grpSp>
          <p:nvGrpSpPr>
            <p:cNvPr id="12" name="Group 11"/>
            <p:cNvGrpSpPr/>
            <p:nvPr/>
          </p:nvGrpSpPr>
          <p:grpSpPr>
            <a:xfrm>
              <a:off x="7470095" y="1450468"/>
              <a:ext cx="1258280" cy="1196975"/>
              <a:chOff x="1768475" y="2400300"/>
              <a:chExt cx="1258280" cy="119697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768475" y="2555875"/>
                <a:ext cx="1035050" cy="10414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16175" y="2400300"/>
                <a:ext cx="610580" cy="469900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5144345" y="1669543"/>
              <a:ext cx="914400" cy="914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user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>
              <a:stCxn id="13" idx="1"/>
              <a:endCxn id="15" idx="3"/>
            </p:cNvCxnSpPr>
            <p:nvPr/>
          </p:nvCxnSpPr>
          <p:spPr>
            <a:xfrm flipH="1">
              <a:off x="6058745" y="2126743"/>
              <a:ext cx="141135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58745" y="1724421"/>
              <a:ext cx="1411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x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58745" y="2124531"/>
              <a:ext cx="1411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M(x), proof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567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Models on Trusted Hardware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3" y="2257551"/>
            <a:ext cx="1001253" cy="100125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279443" y="1752029"/>
            <a:ext cx="3958620" cy="317929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33678" y="2148195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Encrypted query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922718" y="2212249"/>
            <a:ext cx="2672069" cy="2216542"/>
            <a:chOff x="457200" y="3391925"/>
            <a:chExt cx="2672069" cy="2216542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3391925"/>
              <a:ext cx="2672069" cy="2216542"/>
              <a:chOff x="457200" y="3391925"/>
              <a:chExt cx="2672069" cy="221654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57200" y="3391925"/>
                <a:ext cx="2672069" cy="2216542"/>
              </a:xfrm>
              <a:prstGeom prst="rect">
                <a:avLst/>
              </a:prstGeom>
              <a:pattFill prst="horzBrick">
                <a:fgClr>
                  <a:schemeClr val="accent6">
                    <a:lumMod val="50000"/>
                  </a:schemeClr>
                </a:fgClr>
                <a:bgClr>
                  <a:prstClr val="white"/>
                </a:bgClr>
              </a:pattFill>
              <a:ln>
                <a:solidFill>
                  <a:srgbClr val="98480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18291" y="3727981"/>
                <a:ext cx="2118719" cy="1567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187895" y="3864272"/>
              <a:ext cx="1258280" cy="1196975"/>
              <a:chOff x="1768475" y="2400300"/>
              <a:chExt cx="1258280" cy="11969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768475" y="2555875"/>
                <a:ext cx="1035050" cy="1041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6175" y="2400300"/>
                <a:ext cx="610580" cy="469900"/>
              </a:xfrm>
              <a:prstGeom prst="rect">
                <a:avLst/>
              </a:prstGeom>
            </p:spPr>
          </p:pic>
        </p:grpSp>
      </p:grpSp>
      <p:cxnSp>
        <p:nvCxnSpPr>
          <p:cNvPr id="18" name="Straight Arrow Connector 17"/>
          <p:cNvCxnSpPr/>
          <p:nvPr/>
        </p:nvCxnSpPr>
        <p:spPr>
          <a:xfrm>
            <a:off x="1640266" y="2510822"/>
            <a:ext cx="3013147" cy="50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895" y="3896915"/>
            <a:ext cx="823783" cy="82996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1640266" y="3050822"/>
            <a:ext cx="3013148" cy="495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66021" y="3245794"/>
            <a:ext cx="1896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Encrypted result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65885" y="5686623"/>
            <a:ext cx="7225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/>
              <a:t>Schuster et al., “VC3: Trustworthy data analytics in the cloud using SGX”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Ohrimenko</a:t>
            </a:r>
            <a:r>
              <a:rPr lang="en-US" sz="1600" dirty="0" smtClean="0"/>
              <a:t> et al., “Oblivious multi-party machine learning on trusted processors”</a:t>
            </a:r>
          </a:p>
          <a:p>
            <a:pPr marL="285750" indent="-285750">
              <a:buFontTx/>
              <a:buChar char="-"/>
            </a:pPr>
            <a:r>
              <a:rPr lang="en-US" sz="1600" dirty="0" smtClean="0"/>
              <a:t>Hunt et al., “Chiron: Privacy-preserving Machine Learning as a Service”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407" y="3791094"/>
            <a:ext cx="2072617" cy="20726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6793" y="3881571"/>
            <a:ext cx="1714947" cy="1714947"/>
          </a:xfrm>
          <a:prstGeom prst="rect">
            <a:avLst/>
          </a:prstGeom>
        </p:spPr>
      </p:pic>
      <p:cxnSp>
        <p:nvCxnSpPr>
          <p:cNvPr id="39" name="Curved Connector 38"/>
          <p:cNvCxnSpPr>
            <a:stCxn id="20" idx="1"/>
            <a:endCxn id="4" idx="2"/>
          </p:cNvCxnSpPr>
          <p:nvPr/>
        </p:nvCxnSpPr>
        <p:spPr>
          <a:xfrm rot="10800000">
            <a:off x="1139641" y="3258804"/>
            <a:ext cx="2576255" cy="105309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5885" y="3988548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Attestation + </a:t>
            </a:r>
            <a:br>
              <a:rPr lang="en-US" sz="2000" dirty="0" smtClean="0"/>
            </a:br>
            <a:r>
              <a:rPr lang="en-US" sz="2000" dirty="0" smtClean="0"/>
              <a:t>key-exchange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141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31" y="274638"/>
            <a:ext cx="879366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SLALOM: Fast Inference on Trusted Hardware</a:t>
            </a:r>
            <a:endParaRPr lang="en-US" sz="3600" dirty="0"/>
          </a:p>
        </p:txBody>
      </p:sp>
      <p:sp>
        <p:nvSpPr>
          <p:cNvPr id="5" name="Cloud 4"/>
          <p:cNvSpPr/>
          <p:nvPr/>
        </p:nvSpPr>
        <p:spPr>
          <a:xfrm>
            <a:off x="1435000" y="1351658"/>
            <a:ext cx="7523612" cy="2925167"/>
          </a:xfrm>
          <a:prstGeom prst="cloud">
            <a:avLst/>
          </a:prstGeom>
          <a:solidFill>
            <a:srgbClr val="FFE0D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2132319" y="1736566"/>
            <a:ext cx="2229636" cy="2216542"/>
            <a:chOff x="457201" y="3391925"/>
            <a:chExt cx="2229636" cy="2216542"/>
          </a:xfrm>
        </p:grpSpPr>
        <p:grpSp>
          <p:nvGrpSpPr>
            <p:cNvPr id="8" name="Group 7"/>
            <p:cNvGrpSpPr/>
            <p:nvPr/>
          </p:nvGrpSpPr>
          <p:grpSpPr>
            <a:xfrm>
              <a:off x="457201" y="3391925"/>
              <a:ext cx="2229636" cy="2216542"/>
              <a:chOff x="457201" y="3391925"/>
              <a:chExt cx="2229636" cy="221654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57201" y="3391925"/>
                <a:ext cx="2229636" cy="2216542"/>
              </a:xfrm>
              <a:prstGeom prst="rect">
                <a:avLst/>
              </a:prstGeom>
              <a:pattFill prst="horzBrick">
                <a:fgClr>
                  <a:schemeClr val="accent6">
                    <a:lumMod val="50000"/>
                  </a:schemeClr>
                </a:fgClr>
                <a:bgClr>
                  <a:prstClr val="white"/>
                </a:bgClr>
              </a:pattFill>
              <a:ln>
                <a:solidFill>
                  <a:srgbClr val="98480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18292" y="3727981"/>
                <a:ext cx="1638660" cy="1567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956979" y="3807117"/>
              <a:ext cx="1035050" cy="1254130"/>
              <a:chOff x="1537559" y="2343145"/>
              <a:chExt cx="1035050" cy="125413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37559" y="2555875"/>
                <a:ext cx="1035050" cy="1041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7559" y="2343145"/>
                <a:ext cx="610580" cy="469900"/>
              </a:xfrm>
              <a:prstGeom prst="rect">
                <a:avLst/>
              </a:prstGeom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624" y="3446863"/>
            <a:ext cx="823783" cy="8299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461" y="2486044"/>
            <a:ext cx="1244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</a:t>
            </a:r>
            <a:r>
              <a:rPr lang="en-US" sz="2000" dirty="0" smtClean="0"/>
              <a:t>ncrypted </a:t>
            </a:r>
          </a:p>
          <a:p>
            <a:pPr algn="ctr"/>
            <a:r>
              <a:rPr lang="en-US" sz="2000" dirty="0" smtClean="0"/>
              <a:t>query</a:t>
            </a:r>
            <a:endParaRPr lang="en-US" sz="2000" dirty="0"/>
          </a:p>
        </p:txBody>
      </p: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164943" y="2876853"/>
            <a:ext cx="2467154" cy="8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67147" y="2521650"/>
            <a:ext cx="26344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61955" y="1811148"/>
            <a:ext cx="193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Compute this </a:t>
            </a:r>
            <a:br>
              <a:rPr lang="en-US" sz="2000" dirty="0" smtClean="0"/>
            </a:br>
            <a:r>
              <a:rPr lang="en-US" sz="2000" dirty="0" smtClean="0"/>
              <a:t>matrix multiply!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667147" y="2885188"/>
            <a:ext cx="26344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61955" y="2876853"/>
            <a:ext cx="1939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Here you go</a:t>
            </a:r>
            <a:endParaRPr lang="en-US" sz="20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127" y="1654090"/>
            <a:ext cx="2072617" cy="2072617"/>
          </a:xfrm>
          <a:prstGeom prst="rect">
            <a:avLst/>
          </a:prstGeom>
        </p:spPr>
      </p:pic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4572077"/>
            <a:ext cx="8534400" cy="185432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Speed: </a:t>
            </a:r>
            <a:r>
              <a:rPr lang="en-US" sz="2400" dirty="0" smtClean="0"/>
              <a:t>Matrix multipl</a:t>
            </a:r>
            <a:r>
              <a:rPr lang="en-US" sz="2400" dirty="0" smtClean="0"/>
              <a:t>y is</a:t>
            </a:r>
            <a:r>
              <a:rPr lang="en-US" sz="2400" dirty="0" smtClean="0"/>
              <a:t> &gt;</a:t>
            </a:r>
            <a:r>
              <a:rPr lang="en-US" sz="2400" dirty="0" smtClean="0"/>
              <a:t>90% of the computation in a DNN</a:t>
            </a:r>
          </a:p>
          <a:p>
            <a:r>
              <a:rPr lang="en-US" sz="2400" b="1" dirty="0" smtClean="0"/>
              <a:t>Integrity:</a:t>
            </a:r>
            <a:r>
              <a:rPr lang="en-US" sz="2400" dirty="0" smtClean="0"/>
              <a:t> Fast verification algorithm for A*B=C (</a:t>
            </a:r>
            <a:r>
              <a:rPr lang="en-US" sz="2400" dirty="0" err="1" smtClean="0"/>
              <a:t>Freivald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Privacy:</a:t>
            </a:r>
            <a:r>
              <a:rPr lang="en-US" sz="2400" dirty="0" smtClean="0"/>
              <a:t> W*(X+R) = W*X + W*R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8" name="Left Brace 47"/>
          <p:cNvSpPr/>
          <p:nvPr/>
        </p:nvSpPr>
        <p:spPr>
          <a:xfrm rot="16200000">
            <a:off x="2583519" y="5675096"/>
            <a:ext cx="269559" cy="6858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 Brace 48"/>
          <p:cNvSpPr/>
          <p:nvPr/>
        </p:nvSpPr>
        <p:spPr>
          <a:xfrm rot="16200000">
            <a:off x="4384039" y="5675095"/>
            <a:ext cx="269559" cy="6858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425116" y="6086840"/>
            <a:ext cx="2495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Enc</a:t>
            </a:r>
            <a:r>
              <a:rPr lang="en-US" sz="2000" dirty="0" smtClean="0"/>
              <a:t>(X) “one time pad”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015581" y="6086839"/>
            <a:ext cx="2402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re-computed offline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541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7" grpId="0"/>
      <p:bldP spid="48" grpId="0" animBg="1"/>
      <p:bldP spid="49" grpId="0" animBg="1"/>
      <p:bldP spid="50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Collaborative training / inference</a:t>
            </a:r>
          </a:p>
          <a:p>
            <a:pPr marL="457200" lvl="1" indent="0">
              <a:buNone/>
            </a:pPr>
            <a:r>
              <a:rPr lang="en-US" dirty="0" smtClean="0"/>
              <a:t>=&gt; many attacks on privacy and integrity</a:t>
            </a:r>
          </a:p>
          <a:p>
            <a:pPr lvl="1"/>
            <a:endParaRPr lang="en-US" dirty="0"/>
          </a:p>
          <a:p>
            <a:r>
              <a:rPr lang="en-US" dirty="0" smtClean="0"/>
              <a:t>Defending against these attacks is hard!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Robust statistics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Data poisoning, adversarial examples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Cryptography &amp; trusted hardware </a:t>
            </a:r>
            <a:endParaRPr lang="en-US" dirty="0"/>
          </a:p>
          <a:p>
            <a:pPr lvl="2"/>
            <a:r>
              <a:rPr lang="en-US" dirty="0" smtClean="0"/>
              <a:t>Private + verifiable computations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Differential privacy </a:t>
            </a:r>
            <a:endParaRPr lang="en-US" dirty="0"/>
          </a:p>
          <a:p>
            <a:pPr lvl="2"/>
            <a:r>
              <a:rPr lang="en-US" dirty="0" smtClean="0"/>
              <a:t>Membership inference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43417" y="4770005"/>
            <a:ext cx="3045205" cy="2087997"/>
            <a:chOff x="6843417" y="4770005"/>
            <a:chExt cx="3045205" cy="2087997"/>
          </a:xfrm>
        </p:grpSpPr>
        <p:sp>
          <p:nvSpPr>
            <p:cNvPr id="5" name="Diagonal Stripe 4"/>
            <p:cNvSpPr>
              <a:spLocks noChangeAspect="1"/>
            </p:cNvSpPr>
            <p:nvPr/>
          </p:nvSpPr>
          <p:spPr>
            <a:xfrm rot="10800000">
              <a:off x="7031378" y="4770005"/>
              <a:ext cx="2112627" cy="2087997"/>
            </a:xfrm>
            <a:prstGeom prst="diagStripe">
              <a:avLst>
                <a:gd name="adj" fmla="val 39730"/>
              </a:avLst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3355">
              <a:off x="6843417" y="5785542"/>
              <a:ext cx="304520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THANKS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23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Outline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Taxonomy of threats and attack vectors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Attacks/defenses at training time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Data poisoning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Private &amp; verifiable learning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Attacks/defenses at evaluation time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(Adversarial examples)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Inference attacks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Private &amp; verifiable inference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Breaking </a:t>
            </a:r>
            <a:r>
              <a:rPr lang="en-US" b="1" dirty="0" smtClean="0"/>
              <a:t>integrity</a:t>
            </a:r>
          </a:p>
          <a:p>
            <a:pPr lvl="1"/>
            <a:r>
              <a:rPr lang="en-US" dirty="0" smtClean="0"/>
              <a:t>Give </a:t>
            </a:r>
            <a:r>
              <a:rPr lang="en-US" dirty="0" smtClean="0">
                <a:solidFill>
                  <a:srgbClr val="FF0000"/>
                </a:solidFill>
              </a:rPr>
              <a:t>incorrect results</a:t>
            </a:r>
            <a:r>
              <a:rPr lang="en-US" dirty="0" smtClean="0"/>
              <a:t> to some / all users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Model evasion (adversarial examples)</a:t>
            </a:r>
            <a:endParaRPr lang="en-US" dirty="0"/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Denial of service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Backdoors</a:t>
            </a:r>
            <a:endParaRPr lang="en-US" dirty="0" smtClean="0"/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Disparate treatment</a:t>
            </a:r>
          </a:p>
          <a:p>
            <a:endParaRPr lang="en-US" dirty="0"/>
          </a:p>
          <a:p>
            <a:r>
              <a:rPr lang="en-US" dirty="0" smtClean="0"/>
              <a:t>Breaking </a:t>
            </a:r>
            <a:r>
              <a:rPr lang="en-US" b="1" dirty="0" smtClean="0"/>
              <a:t>confidentiality / privacy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Infer sensitive information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Training data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Evaluation data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Learned model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064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at Training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Data/model poisoning</a:t>
            </a:r>
          </a:p>
          <a:p>
            <a:pPr lvl="1"/>
            <a:r>
              <a:rPr lang="en-US" strike="sngStrike" dirty="0" smtClean="0"/>
              <a:t>Integrity</a:t>
            </a:r>
          </a:p>
          <a:p>
            <a:pPr lvl="1"/>
            <a:r>
              <a:rPr lang="en-US" strike="sngStrike" dirty="0" smtClean="0"/>
              <a:t>Confidentiality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Centralized training</a:t>
            </a:r>
          </a:p>
          <a:p>
            <a:pPr lvl="1"/>
            <a:r>
              <a:rPr lang="en-US" strike="sngStrike" dirty="0" smtClean="0"/>
              <a:t>Confidentiality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072060" y="1592263"/>
            <a:ext cx="2182815" cy="19050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46170" y="2449164"/>
            <a:ext cx="4832699" cy="1048099"/>
            <a:chOff x="4697060" y="3866800"/>
            <a:chExt cx="4832699" cy="1048099"/>
          </a:xfrm>
        </p:grpSpPr>
        <p:sp>
          <p:nvSpPr>
            <p:cNvPr id="6" name="Rectangle 5"/>
            <p:cNvSpPr/>
            <p:nvPr/>
          </p:nvSpPr>
          <p:spPr>
            <a:xfrm>
              <a:off x="4697060" y="4158900"/>
              <a:ext cx="756000" cy="7524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user</a:t>
              </a:r>
              <a:endParaRPr lang="en-US" sz="24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6947" y="3866800"/>
              <a:ext cx="584200" cy="584200"/>
            </a:xfrm>
            <a:prstGeom prst="rect">
              <a:avLst/>
            </a:prstGeom>
          </p:spPr>
        </p:pic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8773760" y="4158900"/>
              <a:ext cx="755999" cy="755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user</a:t>
              </a:r>
              <a:endParaRPr lang="en-US" sz="2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29260" y="3866800"/>
              <a:ext cx="584200" cy="5842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900257" y="1854200"/>
            <a:ext cx="2678113" cy="1196975"/>
            <a:chOff x="5187596" y="2346325"/>
            <a:chExt cx="2678113" cy="1196975"/>
          </a:xfrm>
        </p:grpSpPr>
        <p:grpSp>
          <p:nvGrpSpPr>
            <p:cNvPr id="12" name="Group 11"/>
            <p:cNvGrpSpPr/>
            <p:nvPr/>
          </p:nvGrpSpPr>
          <p:grpSpPr>
            <a:xfrm>
              <a:off x="5927723" y="2346325"/>
              <a:ext cx="1258280" cy="1196975"/>
              <a:chOff x="5927723" y="2346325"/>
              <a:chExt cx="1258280" cy="119697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927723" y="2501900"/>
                <a:ext cx="1035050" cy="1041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5423" y="2346325"/>
                <a:ext cx="610580" cy="469900"/>
              </a:xfrm>
              <a:prstGeom prst="rect">
                <a:avLst/>
              </a:prstGeom>
            </p:spPr>
          </p:pic>
        </p:grpSp>
        <p:cxnSp>
          <p:nvCxnSpPr>
            <p:cNvPr id="13" name="Elbow Connector 12"/>
            <p:cNvCxnSpPr>
              <a:stCxn id="7" idx="3"/>
              <a:endCxn id="15" idx="1"/>
            </p:cNvCxnSpPr>
            <p:nvPr/>
          </p:nvCxnSpPr>
          <p:spPr>
            <a:xfrm flipV="1">
              <a:off x="5187596" y="3022600"/>
              <a:ext cx="740127" cy="21078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9" idx="1"/>
              <a:endCxn id="15" idx="3"/>
            </p:cNvCxnSpPr>
            <p:nvPr/>
          </p:nvCxnSpPr>
          <p:spPr>
            <a:xfrm rot="10800000">
              <a:off x="6962773" y="3022600"/>
              <a:ext cx="902936" cy="22666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595335" y="4395788"/>
            <a:ext cx="5054949" cy="1905000"/>
            <a:chOff x="3595335" y="4395788"/>
            <a:chExt cx="5054949" cy="1905000"/>
          </a:xfrm>
        </p:grpSpPr>
        <p:sp>
          <p:nvSpPr>
            <p:cNvPr id="48" name="Cloud 47"/>
            <p:cNvSpPr/>
            <p:nvPr/>
          </p:nvSpPr>
          <p:spPr>
            <a:xfrm>
              <a:off x="4943475" y="4395788"/>
              <a:ext cx="2182815" cy="19050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595335" y="5544789"/>
              <a:ext cx="5054949" cy="755999"/>
              <a:chOff x="4474810" y="4158900"/>
              <a:chExt cx="5054949" cy="75599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474810" y="4158900"/>
                <a:ext cx="756000" cy="7524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user</a:t>
                </a:r>
                <a:endParaRPr lang="en-US" sz="2400" dirty="0"/>
              </a:p>
            </p:txBody>
          </p:sp>
          <p:sp>
            <p:nvSpPr>
              <p:cNvPr id="52" name="Rectangle 51"/>
              <p:cNvSpPr>
                <a:spLocks noChangeAspect="1"/>
              </p:cNvSpPr>
              <p:nvPr/>
            </p:nvSpPr>
            <p:spPr>
              <a:xfrm>
                <a:off x="8773760" y="4158900"/>
                <a:ext cx="755999" cy="755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user</a:t>
                </a:r>
                <a:endParaRPr lang="en-US" sz="24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549422" y="4657725"/>
              <a:ext cx="2900363" cy="1196975"/>
              <a:chOff x="4965346" y="2346325"/>
              <a:chExt cx="2900363" cy="119697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5927723" y="2346325"/>
                <a:ext cx="1258280" cy="1196975"/>
                <a:chOff x="5927723" y="2346325"/>
                <a:chExt cx="1258280" cy="1196975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5927723" y="2501900"/>
                  <a:ext cx="1035050" cy="104140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Model</a:t>
                  </a:r>
                  <a:endParaRPr lang="en-US" sz="2400" dirty="0"/>
                </a:p>
              </p:txBody>
            </p:sp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5423" y="2346325"/>
                  <a:ext cx="610580" cy="469900"/>
                </a:xfrm>
                <a:prstGeom prst="rect">
                  <a:avLst/>
                </a:prstGeom>
              </p:spPr>
            </p:pic>
          </p:grpSp>
          <p:cxnSp>
            <p:nvCxnSpPr>
              <p:cNvPr id="56" name="Elbow Connector 55"/>
              <p:cNvCxnSpPr>
                <a:endCxn id="58" idx="1"/>
              </p:cNvCxnSpPr>
              <p:nvPr/>
            </p:nvCxnSpPr>
            <p:spPr>
              <a:xfrm flipV="1">
                <a:off x="4965346" y="3022600"/>
                <a:ext cx="962377" cy="210789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Elbow Connector 56"/>
              <p:cNvCxnSpPr>
                <a:endCxn id="58" idx="3"/>
              </p:cNvCxnSpPr>
              <p:nvPr/>
            </p:nvCxnSpPr>
            <p:spPr>
              <a:xfrm rot="10800000">
                <a:off x="6962773" y="3022601"/>
                <a:ext cx="902936" cy="210789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8965" y="5057078"/>
              <a:ext cx="843311" cy="84331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472" y="5109814"/>
              <a:ext cx="843311" cy="843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5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at Inference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Adversarial examples</a:t>
            </a:r>
          </a:p>
          <a:p>
            <a:pPr lvl="1"/>
            <a:r>
              <a:rPr lang="en-US" strike="sngStrike" dirty="0" smtClean="0"/>
              <a:t>Integrity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Inference attacks</a:t>
            </a:r>
          </a:p>
          <a:p>
            <a:pPr lvl="1"/>
            <a:r>
              <a:rPr lang="en-US" strike="sngStrike" dirty="0" smtClean="0"/>
              <a:t>Confidentiality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Centralized inference</a:t>
            </a:r>
          </a:p>
          <a:p>
            <a:pPr lvl="1"/>
            <a:r>
              <a:rPr lang="en-US" strike="sngStrike" dirty="0" smtClean="0"/>
              <a:t>Confidentiality</a:t>
            </a:r>
            <a:endParaRPr lang="en-US" dirty="0"/>
          </a:p>
          <a:p>
            <a:pPr lvl="1"/>
            <a:r>
              <a:rPr lang="en-US" strike="sngStrike" dirty="0" smtClean="0"/>
              <a:t>Integrity</a:t>
            </a:r>
            <a:endParaRPr lang="en-US" dirty="0"/>
          </a:p>
        </p:txBody>
      </p:sp>
      <p:sp>
        <p:nvSpPr>
          <p:cNvPr id="17" name="Cloud 16"/>
          <p:cNvSpPr/>
          <p:nvPr/>
        </p:nvSpPr>
        <p:spPr>
          <a:xfrm>
            <a:off x="6656385" y="4714875"/>
            <a:ext cx="2182815" cy="160337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299328" y="5152850"/>
            <a:ext cx="755999" cy="755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224709" y="5010150"/>
            <a:ext cx="1035050" cy="1041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Model</a:t>
            </a:r>
            <a:endParaRPr lang="en-US" sz="2400" dirty="0"/>
          </a:p>
        </p:txBody>
      </p:sp>
      <p:cxnSp>
        <p:nvCxnSpPr>
          <p:cNvPr id="20" name="Straight Arrow Connector 19"/>
          <p:cNvCxnSpPr>
            <a:stCxn id="18" idx="3"/>
            <a:endCxn id="19" idx="1"/>
          </p:cNvCxnSpPr>
          <p:nvPr/>
        </p:nvCxnSpPr>
        <p:spPr>
          <a:xfrm>
            <a:off x="6055327" y="5530850"/>
            <a:ext cx="116938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354777" y="2047875"/>
            <a:ext cx="4332023" cy="2417763"/>
            <a:chOff x="4354777" y="2047875"/>
            <a:chExt cx="4332023" cy="2417763"/>
          </a:xfrm>
        </p:grpSpPr>
        <p:grpSp>
          <p:nvGrpSpPr>
            <p:cNvPr id="22" name="Group 21"/>
            <p:cNvGrpSpPr/>
            <p:nvPr/>
          </p:nvGrpSpPr>
          <p:grpSpPr>
            <a:xfrm>
              <a:off x="4354777" y="2047875"/>
              <a:ext cx="4332023" cy="2417763"/>
              <a:chOff x="4354777" y="2047875"/>
              <a:chExt cx="4332023" cy="2417763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6503985" y="2560638"/>
                <a:ext cx="2182815" cy="1905000"/>
              </a:xfrm>
              <a:prstGeom prst="cloud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4354777" y="3120850"/>
                <a:ext cx="755999" cy="7559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user</a:t>
                </a:r>
                <a:endParaRPr lang="en-US" sz="2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72309" y="2978150"/>
                <a:ext cx="1035050" cy="1041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  <p:cxnSp>
            <p:nvCxnSpPr>
              <p:cNvPr id="11" name="Straight Arrow Connector 10"/>
              <p:cNvCxnSpPr>
                <a:stCxn id="8" idx="3"/>
                <a:endCxn id="10" idx="1"/>
              </p:cNvCxnSpPr>
              <p:nvPr/>
            </p:nvCxnSpPr>
            <p:spPr>
              <a:xfrm>
                <a:off x="5110776" y="3498850"/>
                <a:ext cx="1961533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" name="Cloud Callout 15"/>
              <p:cNvSpPr/>
              <p:nvPr/>
            </p:nvSpPr>
            <p:spPr>
              <a:xfrm>
                <a:off x="4937125" y="2047875"/>
                <a:ext cx="1179152" cy="819087"/>
              </a:xfrm>
              <a:prstGeom prst="cloudCallout">
                <a:avLst>
                  <a:gd name="adj1" fmla="val -39681"/>
                  <a:gd name="adj2" fmla="val 78005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59027" y="2159000"/>
                <a:ext cx="584200" cy="584200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5259" y="2797635"/>
              <a:ext cx="584200" cy="58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04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Outline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Taxonomy of threats and attack vectors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Attacks/defenses at training time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Data poisoning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Private &amp; verifiable learning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Attacks/defenses at evaluation time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(Adversarial examples)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Inference attacks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Private &amp; verifiable inference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6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6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Break model accuracy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1600" dirty="0" err="1" smtClean="0"/>
              <a:t>Biggio</a:t>
            </a:r>
            <a:r>
              <a:rPr lang="en-US" sz="1600" dirty="0" smtClean="0"/>
              <a:t> et al., “Poisoning attacks against support vector machines”</a:t>
            </a:r>
          </a:p>
          <a:p>
            <a:pPr>
              <a:buFontTx/>
              <a:buChar char="-"/>
            </a:pPr>
            <a:r>
              <a:rPr lang="en-US" sz="1600" dirty="0" err="1" smtClean="0"/>
              <a:t>Koh</a:t>
            </a:r>
            <a:r>
              <a:rPr lang="en-US" sz="1600" dirty="0" smtClean="0"/>
              <a:t> and Liang., “Understanding black-box predictions via influence functions”</a:t>
            </a:r>
          </a:p>
          <a:p>
            <a:pPr>
              <a:buFontTx/>
              <a:buChar char="-"/>
            </a:pPr>
            <a:r>
              <a:rPr lang="en-US" sz="1600" dirty="0" smtClean="0"/>
              <a:t>Li et al., “Data poisoning attacks on factorization-based collaborative filtering”</a:t>
            </a:r>
          </a:p>
          <a:p>
            <a:pPr>
              <a:buFontTx/>
              <a:buChar char="-"/>
            </a:pPr>
            <a:r>
              <a:rPr lang="en-US" sz="1600" dirty="0" err="1" smtClean="0"/>
              <a:t>Charikar</a:t>
            </a:r>
            <a:r>
              <a:rPr lang="en-US" sz="1600" dirty="0" smtClean="0"/>
              <a:t> et al., “Learning from Untrusted Data”</a:t>
            </a:r>
          </a:p>
          <a:p>
            <a:pPr>
              <a:buFontTx/>
              <a:buChar char="-"/>
            </a:pPr>
            <a:r>
              <a:rPr lang="en-US" sz="1600" dirty="0" smtClean="0"/>
              <a:t>Steinhardt et al., “Certified Defenses for Data Poisoning Attacks”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20010" y="2120650"/>
            <a:ext cx="3540125" cy="2317750"/>
            <a:chOff x="3720010" y="1961900"/>
            <a:chExt cx="3540125" cy="231775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720010" y="1961900"/>
              <a:ext cx="3540125" cy="19526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lus 5"/>
            <p:cNvSpPr/>
            <p:nvPr/>
          </p:nvSpPr>
          <p:spPr>
            <a:xfrm>
              <a:off x="3720011" y="2787399"/>
              <a:ext cx="539999" cy="5175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lus 6"/>
            <p:cNvSpPr/>
            <p:nvPr/>
          </p:nvSpPr>
          <p:spPr>
            <a:xfrm>
              <a:off x="4260010" y="2269874"/>
              <a:ext cx="539999" cy="5175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lus 7"/>
            <p:cNvSpPr/>
            <p:nvPr/>
          </p:nvSpPr>
          <p:spPr>
            <a:xfrm>
              <a:off x="4999536" y="2269874"/>
              <a:ext cx="539999" cy="517525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inus 8"/>
            <p:cNvSpPr>
              <a:spLocks noChangeAspect="1"/>
            </p:cNvSpPr>
            <p:nvPr/>
          </p:nvSpPr>
          <p:spPr>
            <a:xfrm>
              <a:off x="4530009" y="3739651"/>
              <a:ext cx="539999" cy="539999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9"/>
            <p:cNvSpPr>
              <a:spLocks noChangeAspect="1"/>
            </p:cNvSpPr>
            <p:nvPr/>
          </p:nvSpPr>
          <p:spPr>
            <a:xfrm>
              <a:off x="5269535" y="3469776"/>
              <a:ext cx="539999" cy="539999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Minus 10"/>
            <p:cNvSpPr>
              <a:spLocks noChangeAspect="1"/>
            </p:cNvSpPr>
            <p:nvPr/>
          </p:nvSpPr>
          <p:spPr>
            <a:xfrm>
              <a:off x="5682534" y="3034924"/>
              <a:ext cx="539999" cy="539999"/>
            </a:xfrm>
            <a:prstGeom prst="mathMin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Plus 12"/>
          <p:cNvSpPr/>
          <p:nvPr/>
        </p:nvSpPr>
        <p:spPr>
          <a:xfrm>
            <a:off x="7364785" y="3898401"/>
            <a:ext cx="901950" cy="892175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720011" y="2587376"/>
            <a:ext cx="4095749" cy="2203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b="44965"/>
          <a:stretch/>
        </p:blipFill>
        <p:spPr>
          <a:xfrm>
            <a:off x="1003014" y="2371222"/>
            <a:ext cx="7089273" cy="1915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982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1755</Words>
  <Application>Microsoft Macintosh PowerPoint</Application>
  <PresentationFormat>On-screen Show (4:3)</PresentationFormat>
  <Paragraphs>376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Integrity and Confidentiality for Machine Learning </vt:lpstr>
      <vt:lpstr>Collaborative Machine Learning</vt:lpstr>
      <vt:lpstr>What does this mean for security?</vt:lpstr>
      <vt:lpstr>Outline</vt:lpstr>
      <vt:lpstr>Attack Vectors</vt:lpstr>
      <vt:lpstr>Attacks at Training Time</vt:lpstr>
      <vt:lpstr>Attacks at Inference Time</vt:lpstr>
      <vt:lpstr>Outline</vt:lpstr>
      <vt:lpstr>Data Poisoning</vt:lpstr>
      <vt:lpstr>Data Poisoning with Influence Functions</vt:lpstr>
      <vt:lpstr>Poisoning Model Accuracy:  Attacks and Defenses</vt:lpstr>
      <vt:lpstr>More Poisoning: Trojaning Attacks</vt:lpstr>
      <vt:lpstr>Poisoning the Training Algorithm</vt:lpstr>
      <vt:lpstr>Poisoning the Training Algorithm</vt:lpstr>
      <vt:lpstr>Private Learning</vt:lpstr>
      <vt:lpstr>PowerPoint Presentation</vt:lpstr>
      <vt:lpstr>Federated learning</vt:lpstr>
      <vt:lpstr>Federated learning</vt:lpstr>
      <vt:lpstr>Training on Encrypted Data</vt:lpstr>
      <vt:lpstr>Training on Encrypted Data</vt:lpstr>
      <vt:lpstr>Computing on Encrypted Data</vt:lpstr>
      <vt:lpstr>Training on Trusted Hardware</vt:lpstr>
      <vt:lpstr>Outline</vt:lpstr>
      <vt:lpstr>Adversarial Examples</vt:lpstr>
      <vt:lpstr>Adversarial Examples</vt:lpstr>
      <vt:lpstr>Inference Attacks</vt:lpstr>
      <vt:lpstr>Membership Inference</vt:lpstr>
      <vt:lpstr>Differential Privacy</vt:lpstr>
      <vt:lpstr>Differentially Private ML</vt:lpstr>
      <vt:lpstr>Extract Model Properties</vt:lpstr>
      <vt:lpstr>Private &amp; Verifiable Inference</vt:lpstr>
      <vt:lpstr>Cryptographic Evaluation of ML Models</vt:lpstr>
      <vt:lpstr>Evaluating Models on Trusted Hardware</vt:lpstr>
      <vt:lpstr>SLALOM: Fast Inference on Trusted Hardware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 and Confidentiality for Machine Learning </dc:title>
  <dc:creator>Florian Tramèr</dc:creator>
  <cp:lastModifiedBy>Florian Tramèr</cp:lastModifiedBy>
  <cp:revision>130</cp:revision>
  <dcterms:created xsi:type="dcterms:W3CDTF">2018-04-17T18:29:42Z</dcterms:created>
  <dcterms:modified xsi:type="dcterms:W3CDTF">2018-04-19T16:46:37Z</dcterms:modified>
</cp:coreProperties>
</file>