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6"/>
  </p:notesMasterIdLst>
  <p:sldIdLst>
    <p:sldId id="261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-1104" y="-1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0078213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Shape 2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Shape 2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Shape 2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Shape 2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Shape 3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Shape 3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Shape 3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Shape 3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Shape 3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Shape 3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Shape 3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Shape 3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 off chain interaction, if A sends data the exchange happens automatically 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Shape 3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Shape 3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Shape 2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311.0243" TargetMode="External"/><Relationship Id="rId4" Type="http://schemas.openxmlformats.org/officeDocument/2006/relationships/hyperlink" Target="https://arxiv.org/abs/1411.7099" TargetMode="External"/><Relationship Id="rId5" Type="http://schemas.openxmlformats.org/officeDocument/2006/relationships/hyperlink" Target="https://projectchicago.io/" TargetMode="External"/><Relationship Id="rId6" Type="http://schemas.openxmlformats.org/officeDocument/2006/relationships/hyperlink" Target="http://www.gastoken.io" TargetMode="External"/><Relationship Id="rId7" Type="http://schemas.openxmlformats.org/officeDocument/2006/relationships/hyperlink" Target="https://ethresear.ch/t/incentivizing-a-robust-p2p-network-relay-layer/1438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bonneau.com/doc/BGB17-IEEESB-proof_of_delay_ethereum.pdf" TargetMode="External"/><Relationship Id="rId4" Type="http://schemas.openxmlformats.org/officeDocument/2006/relationships/hyperlink" Target="https://eprint.iacr.org/2016/1067.pdf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eprint.iacr.org/2015/460.pdf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raclize.it/" TargetMode="External"/><Relationship Id="rId4" Type="http://schemas.openxmlformats.org/officeDocument/2006/relationships/hyperlink" Target="https://www.smartcontract.com/" TargetMode="External"/><Relationship Id="rId5" Type="http://schemas.openxmlformats.org/officeDocument/2006/relationships/hyperlink" Target="http://www.town-crier.org/" TargetMode="External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eprint.iacr.org/2016/635" TargetMode="External"/><Relationship Id="rId4" Type="http://schemas.openxmlformats.org/officeDocument/2006/relationships/hyperlink" Target="https://eprint.iacr.org/2016/358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solidity.readthedocs.io/en/v0.4.23/security-considerations.html" TargetMode="External"/><Relationship Id="rId4" Type="http://schemas.openxmlformats.org/officeDocument/2006/relationships/hyperlink" Target="https://consensys.github.io/smart-contract-best-practices" TargetMode="External"/><Relationship Id="rId5" Type="http://schemas.openxmlformats.org/officeDocument/2006/relationships/hyperlink" Target="https://paritytech.io/new-smart-contract-development-processes/" TargetMode="External"/><Relationship Id="rId6" Type="http://schemas.openxmlformats.org/officeDocument/2006/relationships/hyperlink" Target="http://hackingdistributed.com/2017/08/28/submarine-sends/" TargetMode="External"/><Relationship Id="rId7" Type="http://schemas.openxmlformats.org/officeDocument/2006/relationships/hyperlink" Target="http://hackingdistributed.com/2017/06/19/bancor-is-flawed/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ethereum/oyente" TargetMode="External"/><Relationship Id="rId4" Type="http://schemas.openxmlformats.org/officeDocument/2006/relationships/hyperlink" Target="https://securify.ch/" TargetMode="External"/><Relationship Id="rId5" Type="http://schemas.openxmlformats.org/officeDocument/2006/relationships/hyperlink" Target="https://github.com/ConsenSys/mythril" TargetMode="External"/><Relationship Id="rId6" Type="http://schemas.openxmlformats.org/officeDocument/2006/relationships/hyperlink" Target="http://remix.ethereum.org/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kframework/evm-semantics" TargetMode="External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Smart Contract Security</a:t>
            </a:r>
            <a:endParaRPr/>
          </a:p>
        </p:txBody>
      </p:sp>
      <p:sp>
        <p:nvSpPr>
          <p:cNvPr id="189" name="Shape 18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Florian Tramèr</a:t>
            </a:r>
            <a:endParaRPr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Nicolas Kokkalis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Reordering transactions: on-chain exchange</a:t>
            </a:r>
            <a:endParaRPr/>
          </a:p>
        </p:txBody>
      </p:sp>
      <p:sp>
        <p:nvSpPr>
          <p:cNvPr id="251" name="Shape 251"/>
          <p:cNvSpPr/>
          <p:nvPr/>
        </p:nvSpPr>
        <p:spPr>
          <a:xfrm>
            <a:off x="3668350" y="1775425"/>
            <a:ext cx="1253100" cy="12531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Exchange</a:t>
            </a:r>
            <a:endParaRPr sz="1800"/>
          </a:p>
        </p:txBody>
      </p:sp>
      <p:grpSp>
        <p:nvGrpSpPr>
          <p:cNvPr id="252" name="Shape 252"/>
          <p:cNvGrpSpPr/>
          <p:nvPr/>
        </p:nvGrpSpPr>
        <p:grpSpPr>
          <a:xfrm>
            <a:off x="1409925" y="1644725"/>
            <a:ext cx="2271750" cy="430800"/>
            <a:chOff x="1409925" y="1644725"/>
            <a:chExt cx="2271750" cy="430800"/>
          </a:xfrm>
        </p:grpSpPr>
        <p:cxnSp>
          <p:nvCxnSpPr>
            <p:cNvPr id="253" name="Shape 253"/>
            <p:cNvCxnSpPr/>
            <p:nvPr/>
          </p:nvCxnSpPr>
          <p:spPr>
            <a:xfrm>
              <a:off x="1475175" y="2062625"/>
              <a:ext cx="2206500" cy="12900"/>
            </a:xfrm>
            <a:prstGeom prst="straightConnector1">
              <a:avLst/>
            </a:prstGeom>
            <a:noFill/>
            <a:ln w="38100" cap="flat" cmpd="sng">
              <a:solidFill>
                <a:srgbClr val="FFFFFF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254" name="Shape 254"/>
            <p:cNvSpPr txBox="1"/>
            <p:nvPr/>
          </p:nvSpPr>
          <p:spPr>
            <a:xfrm>
              <a:off x="1409925" y="1644725"/>
              <a:ext cx="2092800" cy="41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</a:rPr>
                <a:t>Sell 10 tokens at 1 Eth</a:t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255" name="Shape 255"/>
          <p:cNvGrpSpPr/>
          <p:nvPr/>
        </p:nvGrpSpPr>
        <p:grpSpPr>
          <a:xfrm>
            <a:off x="4908350" y="2362800"/>
            <a:ext cx="2206500" cy="430800"/>
            <a:chOff x="4908350" y="2362800"/>
            <a:chExt cx="2206500" cy="430800"/>
          </a:xfrm>
        </p:grpSpPr>
        <p:cxnSp>
          <p:nvCxnSpPr>
            <p:cNvPr id="256" name="Shape 256"/>
            <p:cNvCxnSpPr/>
            <p:nvPr/>
          </p:nvCxnSpPr>
          <p:spPr>
            <a:xfrm>
              <a:off x="4908350" y="2780700"/>
              <a:ext cx="2206500" cy="12900"/>
            </a:xfrm>
            <a:prstGeom prst="straightConnector1">
              <a:avLst/>
            </a:prstGeom>
            <a:noFill/>
            <a:ln w="38100" cap="flat" cmpd="sng">
              <a:solidFill>
                <a:srgbClr val="FFFFFF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257" name="Shape 257"/>
            <p:cNvSpPr txBox="1"/>
            <p:nvPr/>
          </p:nvSpPr>
          <p:spPr>
            <a:xfrm>
              <a:off x="5466500" y="2362800"/>
              <a:ext cx="1090200" cy="41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</a:rPr>
                <a:t>10 tokens</a:t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258" name="Shape 258"/>
          <p:cNvGrpSpPr/>
          <p:nvPr/>
        </p:nvGrpSpPr>
        <p:grpSpPr>
          <a:xfrm>
            <a:off x="4908650" y="1644725"/>
            <a:ext cx="2375600" cy="417900"/>
            <a:chOff x="4908650" y="1644725"/>
            <a:chExt cx="2375600" cy="417900"/>
          </a:xfrm>
        </p:grpSpPr>
        <p:cxnSp>
          <p:nvCxnSpPr>
            <p:cNvPr id="259" name="Shape 259"/>
            <p:cNvCxnSpPr/>
            <p:nvPr/>
          </p:nvCxnSpPr>
          <p:spPr>
            <a:xfrm rot="10800000">
              <a:off x="4908650" y="2036525"/>
              <a:ext cx="2114700" cy="0"/>
            </a:xfrm>
            <a:prstGeom prst="straightConnector1">
              <a:avLst/>
            </a:prstGeom>
            <a:noFill/>
            <a:ln w="38100" cap="flat" cmpd="sng">
              <a:solidFill>
                <a:srgbClr val="FFFFFF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260" name="Shape 260"/>
            <p:cNvSpPr txBox="1"/>
            <p:nvPr/>
          </p:nvSpPr>
          <p:spPr>
            <a:xfrm>
              <a:off x="5110750" y="1644725"/>
              <a:ext cx="2173500" cy="41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</a:rPr>
                <a:t>Buy 10 tokens at 2 Eth</a:t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261" name="Shape 261"/>
          <p:cNvGrpSpPr/>
          <p:nvPr/>
        </p:nvGrpSpPr>
        <p:grpSpPr>
          <a:xfrm>
            <a:off x="1488125" y="2362800"/>
            <a:ext cx="2194500" cy="417900"/>
            <a:chOff x="1488125" y="2362800"/>
            <a:chExt cx="2194500" cy="417900"/>
          </a:xfrm>
        </p:grpSpPr>
        <p:cxnSp>
          <p:nvCxnSpPr>
            <p:cNvPr id="262" name="Shape 262"/>
            <p:cNvCxnSpPr/>
            <p:nvPr/>
          </p:nvCxnSpPr>
          <p:spPr>
            <a:xfrm rot="10800000">
              <a:off x="1488125" y="2754600"/>
              <a:ext cx="2194500" cy="0"/>
            </a:xfrm>
            <a:prstGeom prst="straightConnector1">
              <a:avLst/>
            </a:prstGeom>
            <a:noFill/>
            <a:ln w="38100" cap="flat" cmpd="sng">
              <a:solidFill>
                <a:srgbClr val="FFFFFF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263" name="Shape 263"/>
            <p:cNvSpPr txBox="1"/>
            <p:nvPr/>
          </p:nvSpPr>
          <p:spPr>
            <a:xfrm>
              <a:off x="2036525" y="2362800"/>
              <a:ext cx="828300" cy="41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</a:rPr>
                <a:t>20 Eth</a:t>
              </a:r>
              <a:endParaRPr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Arbitrage / Frontrunning</a:t>
            </a:r>
            <a:endParaRPr/>
          </a:p>
        </p:txBody>
      </p:sp>
      <p:sp>
        <p:nvSpPr>
          <p:cNvPr id="269" name="Shape 26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14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Miner sees the following transactions to be mined:</a:t>
            </a:r>
            <a:endParaRPr/>
          </a:p>
          <a:p>
            <a:pPr marL="457200" lvl="0" indent="-342900" rtl="0">
              <a:spcBef>
                <a:spcPts val="1600"/>
              </a:spcBef>
              <a:spcAft>
                <a:spcPts val="0"/>
              </a:spcAft>
              <a:buClr>
                <a:srgbClr val="FF0000"/>
              </a:buClr>
              <a:buSzPts val="1800"/>
              <a:buChar char="-"/>
            </a:pPr>
            <a:r>
              <a:rPr lang="en">
                <a:solidFill>
                  <a:srgbClr val="FF0000"/>
                </a:solidFill>
              </a:rPr>
              <a:t>Sell 10 tokens for 1 Eth</a:t>
            </a:r>
            <a:endParaRPr>
              <a:solidFill>
                <a:srgbClr val="FF0000"/>
              </a:solidFill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ts val="1800"/>
              <a:buChar char="-"/>
            </a:pPr>
            <a:r>
              <a:rPr lang="en">
                <a:solidFill>
                  <a:srgbClr val="00FFFF"/>
                </a:solidFill>
              </a:rPr>
              <a:t>Buy 10 tokens for 2 Eth</a:t>
            </a:r>
            <a:endParaRPr>
              <a:solidFill>
                <a:srgbClr val="00FFFF"/>
              </a:solidFill>
            </a:endParaRPr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CCCCCC"/>
              </a:solidFill>
            </a:endParaRPr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270" name="Shape 270"/>
          <p:cNvSpPr txBox="1"/>
          <p:nvPr/>
        </p:nvSpPr>
        <p:spPr>
          <a:xfrm>
            <a:off x="4294375" y="3002575"/>
            <a:ext cx="4621200" cy="1905900"/>
          </a:xfrm>
          <a:prstGeom prst="rect">
            <a:avLst/>
          </a:prstGeom>
          <a:noFill/>
          <a:ln w="9525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AutoNum type="arabicPeriod"/>
            </a:pPr>
            <a:r>
              <a:rPr lang="en" sz="1800">
                <a:solidFill>
                  <a:srgbClr val="F3F3F3"/>
                </a:solidFill>
              </a:rPr>
              <a:t>Other users could achieve the same by e.g., setting transaction fees appropriately (if miners are honest)</a:t>
            </a:r>
            <a:endParaRPr sz="1800">
              <a:solidFill>
                <a:srgbClr val="F3F3F3"/>
              </a:solidFill>
            </a:endParaRPr>
          </a:p>
          <a:p>
            <a:pPr marL="457200" lvl="0" indent="-342900">
              <a:spcBef>
                <a:spcPts val="1000"/>
              </a:spcBef>
              <a:spcAft>
                <a:spcPts val="0"/>
              </a:spcAft>
              <a:buClr>
                <a:srgbClr val="F3F3F3"/>
              </a:buClr>
              <a:buSzPts val="1800"/>
              <a:buAutoNum type="arabicPeriod"/>
            </a:pPr>
            <a:r>
              <a:rPr lang="en" sz="1800">
                <a:solidFill>
                  <a:srgbClr val="F3F3F3"/>
                </a:solidFill>
              </a:rPr>
              <a:t>Not typically illegal in finance but in cryptocurrencies, miners are in an (unfairly?) advantageous position</a:t>
            </a:r>
            <a:endParaRPr sz="1800">
              <a:solidFill>
                <a:srgbClr val="F3F3F3"/>
              </a:solidFill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Shape 271"/>
          <p:cNvSpPr txBox="1"/>
          <p:nvPr/>
        </p:nvSpPr>
        <p:spPr>
          <a:xfrm>
            <a:off x="311700" y="2565175"/>
            <a:ext cx="4206900" cy="23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</a:rPr>
              <a:t>A miner can insert it’s own transactions:</a:t>
            </a:r>
            <a:endParaRPr sz="1800">
              <a:solidFill>
                <a:schemeClr val="lt2"/>
              </a:solidFill>
            </a:endParaRPr>
          </a:p>
          <a:p>
            <a:pPr marL="457200" lvl="0" indent="-3429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0000"/>
              </a:buClr>
              <a:buSzPts val="1800"/>
              <a:buChar char="-"/>
            </a:pPr>
            <a:r>
              <a:rPr lang="en" sz="1800">
                <a:solidFill>
                  <a:srgbClr val="FF0000"/>
                </a:solidFill>
              </a:rPr>
              <a:t>Sell 10 tokens for 1 Eth</a:t>
            </a:r>
            <a:endParaRPr sz="1800">
              <a:solidFill>
                <a:srgbClr val="FF0000"/>
              </a:solidFill>
            </a:endParaRP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D966"/>
              </a:buClr>
              <a:buSzPts val="1800"/>
              <a:buChar char="-"/>
            </a:pPr>
            <a:r>
              <a:rPr lang="en" sz="1800">
                <a:solidFill>
                  <a:srgbClr val="FFD966"/>
                </a:solidFill>
              </a:rPr>
              <a:t>Buy 10 tokens for 1 Eth</a:t>
            </a:r>
            <a:endParaRPr sz="1800">
              <a:solidFill>
                <a:srgbClr val="FFD966"/>
              </a:solidFill>
            </a:endParaRP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D966"/>
              </a:buClr>
              <a:buSzPts val="1800"/>
              <a:buChar char="-"/>
            </a:pPr>
            <a:r>
              <a:rPr lang="en" sz="1800">
                <a:solidFill>
                  <a:srgbClr val="FFD966"/>
                </a:solidFill>
              </a:rPr>
              <a:t>Sell 10 tokens for 2 Eth</a:t>
            </a:r>
            <a:endParaRPr sz="1800">
              <a:solidFill>
                <a:srgbClr val="FFD966"/>
              </a:solidFill>
            </a:endParaRP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ts val="1800"/>
              <a:buChar char="-"/>
            </a:pPr>
            <a:r>
              <a:rPr lang="en" sz="1800">
                <a:solidFill>
                  <a:srgbClr val="00FFFF"/>
                </a:solidFill>
              </a:rPr>
              <a:t>Buy 10 tokens for 2 Eth</a:t>
            </a:r>
            <a:endParaRPr sz="1800">
              <a:solidFill>
                <a:srgbClr val="00FFFF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rgbClr val="CCCCCC"/>
                </a:solidFill>
              </a:rPr>
              <a:t>Profit!!!</a:t>
            </a:r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Preventing Frontrunning with Commit-Reveal</a:t>
            </a:r>
            <a:endParaRPr/>
          </a:p>
        </p:txBody>
      </p:sp>
      <p:sp>
        <p:nvSpPr>
          <p:cNvPr id="277" name="Shape 277"/>
          <p:cNvSpPr txBox="1">
            <a:spLocks noGrp="1"/>
          </p:cNvSpPr>
          <p:nvPr>
            <p:ph type="body" idx="1"/>
          </p:nvPr>
        </p:nvSpPr>
        <p:spPr>
          <a:xfrm>
            <a:off x="311700" y="1148150"/>
            <a:ext cx="8520600" cy="127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Cryptographic commitment:</a:t>
            </a:r>
            <a:endParaRPr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Commit</a:t>
            </a:r>
            <a:r>
              <a:rPr lang="en"/>
              <a:t>(</a:t>
            </a:r>
            <a:r>
              <a:rPr lang="en">
                <a:solidFill>
                  <a:srgbClr val="F4CCCC"/>
                </a:solidFill>
              </a:rPr>
              <a:t>msg</a:t>
            </a:r>
            <a:r>
              <a:rPr lang="en"/>
              <a:t>, </a:t>
            </a:r>
            <a:r>
              <a:rPr lang="en">
                <a:solidFill>
                  <a:srgbClr val="00FFFF"/>
                </a:solidFill>
              </a:rPr>
              <a:t>r</a:t>
            </a:r>
            <a:r>
              <a:rPr lang="en"/>
              <a:t>) -&gt; </a:t>
            </a:r>
            <a:r>
              <a:rPr lang="en">
                <a:solidFill>
                  <a:srgbClr val="00FF00"/>
                </a:solidFill>
              </a:rPr>
              <a:t>c</a:t>
            </a:r>
            <a:r>
              <a:rPr lang="en"/>
              <a:t>		=&gt; hides the message</a:t>
            </a:r>
            <a:endParaRPr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Open</a:t>
            </a:r>
            <a:r>
              <a:rPr lang="en"/>
              <a:t>(</a:t>
            </a:r>
            <a:r>
              <a:rPr lang="en">
                <a:solidFill>
                  <a:srgbClr val="00FF00"/>
                </a:solidFill>
              </a:rPr>
              <a:t>c</a:t>
            </a:r>
            <a:r>
              <a:rPr lang="en"/>
              <a:t>, </a:t>
            </a:r>
            <a:r>
              <a:rPr lang="en">
                <a:solidFill>
                  <a:srgbClr val="F4CCCC"/>
                </a:solidFill>
              </a:rPr>
              <a:t>msg</a:t>
            </a:r>
            <a:r>
              <a:rPr lang="en"/>
              <a:t>, </a:t>
            </a:r>
            <a:r>
              <a:rPr lang="en">
                <a:solidFill>
                  <a:srgbClr val="00FFFF"/>
                </a:solidFill>
              </a:rPr>
              <a:t>r</a:t>
            </a:r>
            <a:r>
              <a:rPr lang="en"/>
              <a:t>) -&gt; {0, 1}	=&gt; only evaluates to 1 if c == Commit(msg, r)</a:t>
            </a:r>
            <a:endParaRPr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Example: H(</a:t>
            </a:r>
            <a:r>
              <a:rPr lang="en">
                <a:solidFill>
                  <a:srgbClr val="F4CCCC"/>
                </a:solidFill>
              </a:rPr>
              <a:t>msg</a:t>
            </a:r>
            <a:r>
              <a:rPr lang="en"/>
              <a:t> || </a:t>
            </a:r>
            <a:r>
              <a:rPr lang="en">
                <a:solidFill>
                  <a:srgbClr val="00FFFF"/>
                </a:solidFill>
              </a:rPr>
              <a:t>r</a:t>
            </a:r>
            <a:r>
              <a:rPr lang="en"/>
              <a:t>)</a:t>
            </a:r>
            <a:endParaRPr/>
          </a:p>
        </p:txBody>
      </p:sp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311700" y="2421950"/>
            <a:ext cx="8520600" cy="127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New exchange contract:</a:t>
            </a:r>
            <a:endParaRPr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Accepts </a:t>
            </a:r>
            <a:r>
              <a:rPr lang="en" i="1">
                <a:solidFill>
                  <a:srgbClr val="00FF00"/>
                </a:solidFill>
              </a:rPr>
              <a:t>commitments</a:t>
            </a:r>
            <a:r>
              <a:rPr lang="en"/>
              <a:t> of buy/sell orders. Stores </a:t>
            </a:r>
            <a:r>
              <a:rPr lang="en">
                <a:solidFill>
                  <a:srgbClr val="00FF00"/>
                </a:solidFill>
              </a:rPr>
              <a:t>commitment</a:t>
            </a:r>
            <a:r>
              <a:rPr lang="en"/>
              <a:t> and </a:t>
            </a:r>
            <a:r>
              <a:rPr lang="en">
                <a:solidFill>
                  <a:srgbClr val="00FF00"/>
                </a:solidFill>
              </a:rPr>
              <a:t>block number</a:t>
            </a:r>
            <a:endParaRPr>
              <a:solidFill>
                <a:srgbClr val="00FF00"/>
              </a:solidFill>
            </a:endParaRP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Accepts opening of order iff corresponding commitment is older than k blocks (e.g, 1h)</a:t>
            </a:r>
            <a:br>
              <a:rPr lang="en"/>
            </a:br>
            <a:r>
              <a:rPr lang="en" b="1">
                <a:solidFill>
                  <a:srgbClr val="F4CCCC"/>
                </a:solidFill>
              </a:rPr>
              <a:t>=&gt; too late to frontrun</a:t>
            </a:r>
            <a:endParaRPr>
              <a:solidFill>
                <a:srgbClr val="F4CCCC"/>
              </a:solidFill>
            </a:endParaRPr>
          </a:p>
        </p:txBody>
      </p:sp>
      <p:sp>
        <p:nvSpPr>
          <p:cNvPr id="279" name="Shape 279"/>
          <p:cNvSpPr txBox="1">
            <a:spLocks noGrp="1"/>
          </p:cNvSpPr>
          <p:nvPr>
            <p:ph type="body" idx="1"/>
          </p:nvPr>
        </p:nvSpPr>
        <p:spPr>
          <a:xfrm>
            <a:off x="311700" y="3695750"/>
            <a:ext cx="8520600" cy="10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Miner/user could “optimistically” frontrun:</a:t>
            </a:r>
            <a:endParaRPr/>
          </a:p>
          <a:p>
            <a: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4CCCC"/>
              </a:buClr>
              <a:buSzPts val="1400"/>
              <a:buChar char="○"/>
            </a:pPr>
            <a:r>
              <a:rPr lang="en">
                <a:solidFill>
                  <a:srgbClr val="F4CCCC"/>
                </a:solidFill>
              </a:rPr>
              <a:t>Commit to many different orders</a:t>
            </a:r>
            <a:endParaRPr>
              <a:solidFill>
                <a:srgbClr val="F4CCCC"/>
              </a:solidFill>
            </a:endParaRPr>
          </a:p>
          <a:p>
            <a: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>
                <a:solidFill>
                  <a:srgbClr val="00FF00"/>
                </a:solidFill>
              </a:rPr>
              <a:t>Only open the ones that are useful</a:t>
            </a:r>
            <a:r>
              <a:rPr lang="en"/>
              <a:t/>
            </a:r>
            <a:br>
              <a:rPr lang="en"/>
            </a:br>
            <a:r>
              <a:rPr lang="en"/>
              <a:t>=&gt; need to </a:t>
            </a:r>
            <a:r>
              <a:rPr lang="en">
                <a:solidFill>
                  <a:srgbClr val="FFF2CC"/>
                </a:solidFill>
              </a:rPr>
              <a:t>make commits “expensive”</a:t>
            </a:r>
            <a:r>
              <a:rPr lang="en"/>
              <a:t>: e.g., place funds in escrow and reimburse if opened</a:t>
            </a:r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Hidden Commitments: Submarine sends</a:t>
            </a:r>
            <a:endParaRPr/>
          </a:p>
        </p:txBody>
      </p:sp>
      <p:sp>
        <p:nvSpPr>
          <p:cNvPr id="285" name="Shape 28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81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if you </a:t>
            </a:r>
            <a:r>
              <a:rPr lang="en">
                <a:solidFill>
                  <a:srgbClr val="00FF00"/>
                </a:solidFill>
              </a:rPr>
              <a:t>don’t want others to know that you placed an order</a:t>
            </a:r>
            <a:r>
              <a:rPr lang="en"/>
              <a:t> before its confirmed (or too late to do anything about it)? E.g., useful in auctions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86" name="Shape 2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06125" y="445025"/>
            <a:ext cx="1840625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Shape 287"/>
          <p:cNvSpPr txBox="1"/>
          <p:nvPr/>
        </p:nvSpPr>
        <p:spPr>
          <a:xfrm>
            <a:off x="311700" y="2101125"/>
            <a:ext cx="8520600" cy="8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2"/>
                </a:solidFill>
              </a:rPr>
              <a:t>Solution: </a:t>
            </a:r>
            <a:r>
              <a:rPr lang="en" sz="1800">
                <a:solidFill>
                  <a:schemeClr val="lt2"/>
                </a:solidFill>
              </a:rPr>
              <a:t>put your commitment “somewhere” on chain and later point back to it</a:t>
            </a:r>
            <a:br>
              <a:rPr lang="en" sz="1800">
                <a:solidFill>
                  <a:schemeClr val="lt2"/>
                </a:solidFill>
              </a:rPr>
            </a:br>
            <a:r>
              <a:rPr lang="en" sz="1800">
                <a:solidFill>
                  <a:srgbClr val="F4CCCC"/>
                </a:solidFill>
              </a:rPr>
              <a:t>=&gt; how do we ensure commits are expensive?</a:t>
            </a:r>
            <a:endParaRPr sz="1800">
              <a:solidFill>
                <a:srgbClr val="00FF00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800">
              <a:solidFill>
                <a:srgbClr val="F4CCCC"/>
              </a:solidFill>
            </a:endParaRPr>
          </a:p>
        </p:txBody>
      </p:sp>
      <p:sp>
        <p:nvSpPr>
          <p:cNvPr id="288" name="Shape 288"/>
          <p:cNvSpPr txBox="1"/>
          <p:nvPr/>
        </p:nvSpPr>
        <p:spPr>
          <a:xfrm>
            <a:off x="311700" y="2915025"/>
            <a:ext cx="8741400" cy="10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 b="1">
                <a:solidFill>
                  <a:schemeClr val="lt2"/>
                </a:solidFill>
              </a:rPr>
              <a:t>Solution’: </a:t>
            </a:r>
            <a:r>
              <a:rPr lang="en" sz="1800">
                <a:solidFill>
                  <a:schemeClr val="lt2"/>
                </a:solidFill>
              </a:rPr>
              <a:t>combine with </a:t>
            </a:r>
            <a:r>
              <a:rPr lang="en" sz="1800">
                <a:solidFill>
                  <a:srgbClr val="FFF2CC"/>
                </a:solidFill>
              </a:rPr>
              <a:t>“proof of burn”</a:t>
            </a:r>
            <a:r>
              <a:rPr lang="en" sz="1800">
                <a:solidFill>
                  <a:schemeClr val="lt2"/>
                </a:solidFill>
              </a:rPr>
              <a:t>: e.g., send money to address </a:t>
            </a:r>
            <a:r>
              <a:rPr lang="en" sz="1800">
                <a:solidFill>
                  <a:schemeClr val="lt2"/>
                </a:solidFill>
                <a:latin typeface="Consolas"/>
                <a:ea typeface="Consolas"/>
                <a:cs typeface="Consolas"/>
                <a:sym typeface="Consolas"/>
              </a:rPr>
              <a:t>0x0</a:t>
            </a:r>
            <a:br>
              <a:rPr lang="en" sz="1800">
                <a:solidFill>
                  <a:schemeClr val="lt2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800">
                <a:solidFill>
                  <a:srgbClr val="F4CCCC"/>
                </a:solidFill>
              </a:rPr>
              <a:t>=&gt; wasteful</a:t>
            </a:r>
            <a:endParaRPr sz="1800">
              <a:solidFill>
                <a:srgbClr val="F4CCCC"/>
              </a:solidFill>
            </a:endParaRPr>
          </a:p>
        </p:txBody>
      </p:sp>
      <p:sp>
        <p:nvSpPr>
          <p:cNvPr id="289" name="Shape 289"/>
          <p:cNvSpPr txBox="1"/>
          <p:nvPr/>
        </p:nvSpPr>
        <p:spPr>
          <a:xfrm>
            <a:off x="311700" y="3842175"/>
            <a:ext cx="8741400" cy="8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 b="1">
                <a:solidFill>
                  <a:schemeClr val="lt2"/>
                </a:solidFill>
              </a:rPr>
              <a:t>Solution’’:</a:t>
            </a:r>
            <a:r>
              <a:rPr lang="en" sz="1800">
                <a:solidFill>
                  <a:schemeClr val="lt2"/>
                </a:solidFill>
              </a:rPr>
              <a:t> send funds to </a:t>
            </a:r>
            <a:r>
              <a:rPr lang="en" sz="1800">
                <a:solidFill>
                  <a:srgbClr val="FFF2CC"/>
                </a:solidFill>
              </a:rPr>
              <a:t>“random” address</a:t>
            </a:r>
            <a:r>
              <a:rPr lang="en" sz="1800">
                <a:solidFill>
                  <a:schemeClr val="lt2"/>
                </a:solidFill>
              </a:rPr>
              <a:t> so that they can later be </a:t>
            </a:r>
            <a:r>
              <a:rPr lang="en" sz="1800">
                <a:solidFill>
                  <a:srgbClr val="FFF2CC"/>
                </a:solidFill>
              </a:rPr>
              <a:t>re-claimed</a:t>
            </a:r>
            <a:r>
              <a:rPr lang="en" sz="1800">
                <a:solidFill>
                  <a:schemeClr val="lt2"/>
                </a:solidFill>
              </a:rPr>
              <a:t/>
            </a:r>
            <a:br>
              <a:rPr lang="en" sz="1800">
                <a:solidFill>
                  <a:schemeClr val="lt2"/>
                </a:solidFill>
              </a:rPr>
            </a:br>
            <a:r>
              <a:rPr lang="en" sz="1800">
                <a:solidFill>
                  <a:srgbClr val="00FF00"/>
                </a:solidFill>
              </a:rPr>
              <a:t>=&gt; Submarine sends</a:t>
            </a:r>
            <a:endParaRPr sz="1800">
              <a:solidFill>
                <a:srgbClr val="F4CCCC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Hidden Commitments: Submarine sends</a:t>
            </a:r>
            <a:endParaRPr/>
          </a:p>
        </p:txBody>
      </p:sp>
      <p:pic>
        <p:nvPicPr>
          <p:cNvPr id="295" name="Shape 2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06125" y="445025"/>
            <a:ext cx="1840625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Shape 296"/>
          <p:cNvSpPr txBox="1"/>
          <p:nvPr/>
        </p:nvSpPr>
        <p:spPr>
          <a:xfrm>
            <a:off x="311700" y="1227300"/>
            <a:ext cx="5183400" cy="3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2"/>
                </a:solidFill>
              </a:rPr>
              <a:t>Submarine sends (post-Metropolis version):</a:t>
            </a:r>
            <a:endParaRPr sz="1800" b="1">
              <a:solidFill>
                <a:schemeClr val="lt2"/>
              </a:solidFill>
            </a:endParaRPr>
          </a:p>
          <a:p>
            <a:pPr marL="457200" lvl="0" indent="-3429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800"/>
              <a:buAutoNum type="arabicPeriod"/>
            </a:pPr>
            <a:r>
              <a:rPr lang="en" sz="1800">
                <a:solidFill>
                  <a:schemeClr val="lt2"/>
                </a:solidFill>
              </a:rPr>
              <a:t>Send your </a:t>
            </a:r>
            <a:r>
              <a:rPr lang="en" sz="1800">
                <a:solidFill>
                  <a:srgbClr val="FFF2CC"/>
                </a:solidFill>
              </a:rPr>
              <a:t>commit</a:t>
            </a:r>
            <a:r>
              <a:rPr lang="en" sz="1800">
                <a:solidFill>
                  <a:schemeClr val="lt2"/>
                </a:solidFill>
              </a:rPr>
              <a:t> and </a:t>
            </a:r>
            <a:r>
              <a:rPr lang="en" sz="1800">
                <a:solidFill>
                  <a:srgbClr val="FFF2CC"/>
                </a:solidFill>
              </a:rPr>
              <a:t>funds</a:t>
            </a:r>
            <a:r>
              <a:rPr lang="en" sz="1800">
                <a:solidFill>
                  <a:schemeClr val="lt2"/>
                </a:solidFill>
              </a:rPr>
              <a:t> to address </a:t>
            </a:r>
            <a:br>
              <a:rPr lang="en" sz="1800">
                <a:solidFill>
                  <a:schemeClr val="lt2"/>
                </a:solidFill>
              </a:rPr>
            </a:br>
            <a:r>
              <a:rPr lang="en" sz="1800" i="1">
                <a:solidFill>
                  <a:srgbClr val="00FF00"/>
                </a:solidFill>
                <a:latin typeface="Consolas"/>
                <a:ea typeface="Consolas"/>
                <a:cs typeface="Consolas"/>
                <a:sym typeface="Consolas"/>
              </a:rPr>
              <a:t>Addr </a:t>
            </a:r>
            <a:r>
              <a:rPr lang="en" sz="1800">
                <a:solidFill>
                  <a:schemeClr val="lt2"/>
                </a:solidFill>
                <a:latin typeface="Consolas"/>
                <a:ea typeface="Consolas"/>
                <a:cs typeface="Consolas"/>
                <a:sym typeface="Consolas"/>
              </a:rPr>
              <a:t>= H(</a:t>
            </a:r>
            <a:r>
              <a:rPr lang="en" sz="1800">
                <a:solidFill>
                  <a:srgbClr val="00FFFF"/>
                </a:solidFill>
                <a:latin typeface="Consolas"/>
                <a:ea typeface="Consolas"/>
                <a:cs typeface="Consolas"/>
                <a:sym typeface="Consolas"/>
              </a:rPr>
              <a:t>0x123</a:t>
            </a:r>
            <a:r>
              <a:rPr lang="en" sz="1800">
                <a:solidFill>
                  <a:schemeClr val="lt2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r>
              <a:rPr lang="en" sz="1800">
                <a:solidFill>
                  <a:srgbClr val="FFF2CC"/>
                </a:solidFill>
                <a:latin typeface="Consolas"/>
                <a:ea typeface="Consolas"/>
                <a:cs typeface="Consolas"/>
                <a:sym typeface="Consolas"/>
              </a:rPr>
              <a:t>data</a:t>
            </a:r>
            <a:r>
              <a:rPr lang="en" sz="1800">
                <a:solidFill>
                  <a:schemeClr val="lt2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r>
              <a:rPr lang="en" sz="1800">
                <a:solidFill>
                  <a:srgbClr val="C586C0"/>
                </a:solidFill>
                <a:latin typeface="Consolas"/>
                <a:ea typeface="Consolas"/>
                <a:cs typeface="Consolas"/>
                <a:sym typeface="Consolas"/>
              </a:rPr>
              <a:t>Forwarder</a:t>
            </a:r>
            <a:r>
              <a:rPr lang="en" sz="1800">
                <a:solidFill>
                  <a:schemeClr val="lt2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br>
              <a:rPr lang="en" sz="1800">
                <a:solidFill>
                  <a:schemeClr val="lt2"/>
                </a:solidFill>
                <a:latin typeface="Consolas"/>
                <a:ea typeface="Consolas"/>
                <a:cs typeface="Consolas"/>
                <a:sym typeface="Consolas"/>
              </a:rPr>
            </a:br>
            <a:endParaRPr sz="1000">
              <a:solidFill>
                <a:schemeClr val="lt2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AutoNum type="arabicPeriod"/>
            </a:pPr>
            <a:r>
              <a:rPr lang="en" sz="1800">
                <a:solidFill>
                  <a:schemeClr val="lt2"/>
                </a:solidFill>
              </a:rPr>
              <a:t>Later, send the </a:t>
            </a:r>
            <a:r>
              <a:rPr lang="en" sz="1800">
                <a:solidFill>
                  <a:srgbClr val="FFF2CC"/>
                </a:solidFill>
              </a:rPr>
              <a:t>opening</a:t>
            </a:r>
            <a:r>
              <a:rPr lang="en" sz="1800">
                <a:solidFill>
                  <a:schemeClr val="lt2"/>
                </a:solidFill>
              </a:rPr>
              <a:t>, and </a:t>
            </a:r>
            <a:r>
              <a:rPr lang="en" sz="1800" i="1">
                <a:solidFill>
                  <a:srgbClr val="00FF00"/>
                </a:solidFill>
                <a:latin typeface="Consolas"/>
                <a:ea typeface="Consolas"/>
                <a:cs typeface="Consolas"/>
                <a:sym typeface="Consolas"/>
              </a:rPr>
              <a:t>Addr</a:t>
            </a:r>
            <a:r>
              <a:rPr lang="en" sz="1800">
                <a:solidFill>
                  <a:schemeClr val="lt2"/>
                </a:solidFill>
              </a:rPr>
              <a:t> to the </a:t>
            </a:r>
            <a:br>
              <a:rPr lang="en" sz="1800">
                <a:solidFill>
                  <a:schemeClr val="lt2"/>
                </a:solidFill>
              </a:rPr>
            </a:br>
            <a:r>
              <a:rPr lang="en" sz="1800">
                <a:solidFill>
                  <a:srgbClr val="00FFFF"/>
                </a:solidFill>
              </a:rPr>
              <a:t>auction contract (at address </a:t>
            </a:r>
            <a:r>
              <a:rPr lang="en" sz="1800">
                <a:solidFill>
                  <a:srgbClr val="00FFFF"/>
                </a:solidFill>
                <a:latin typeface="Consolas"/>
                <a:ea typeface="Consolas"/>
                <a:cs typeface="Consolas"/>
                <a:sym typeface="Consolas"/>
              </a:rPr>
              <a:t>0x123</a:t>
            </a:r>
            <a:r>
              <a:rPr lang="en" sz="1800">
                <a:solidFill>
                  <a:srgbClr val="00FFFF"/>
                </a:solidFill>
              </a:rPr>
              <a:t>)</a:t>
            </a:r>
            <a:r>
              <a:rPr lang="en" sz="1800">
                <a:solidFill>
                  <a:schemeClr val="lt2"/>
                </a:solidFill>
              </a:rPr>
              <a:t/>
            </a:r>
            <a:br>
              <a:rPr lang="en" sz="1800">
                <a:solidFill>
                  <a:schemeClr val="lt2"/>
                </a:solidFill>
              </a:rPr>
            </a:br>
            <a:endParaRPr sz="1000">
              <a:solidFill>
                <a:schemeClr val="lt2"/>
              </a:solidFill>
            </a:endParaRP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AutoNum type="arabicPeriod"/>
            </a:pPr>
            <a:r>
              <a:rPr lang="en" sz="1800">
                <a:solidFill>
                  <a:schemeClr val="lt2"/>
                </a:solidFill>
              </a:rPr>
              <a:t>The </a:t>
            </a:r>
            <a:r>
              <a:rPr lang="en" sz="1800">
                <a:solidFill>
                  <a:srgbClr val="00FFFF"/>
                </a:solidFill>
              </a:rPr>
              <a:t>auction contract</a:t>
            </a:r>
            <a:r>
              <a:rPr lang="en" sz="1800">
                <a:solidFill>
                  <a:schemeClr val="lt2"/>
                </a:solidFill>
              </a:rPr>
              <a:t> can spawn a </a:t>
            </a:r>
            <a:br>
              <a:rPr lang="en" sz="1800">
                <a:solidFill>
                  <a:schemeClr val="lt2"/>
                </a:solidFill>
              </a:rPr>
            </a:br>
            <a:r>
              <a:rPr lang="en" sz="1800">
                <a:solidFill>
                  <a:srgbClr val="C586C0"/>
                </a:solidFill>
              </a:rPr>
              <a:t>Forwarder</a:t>
            </a:r>
            <a:r>
              <a:rPr lang="en" sz="1800">
                <a:solidFill>
                  <a:schemeClr val="lt2"/>
                </a:solidFill>
              </a:rPr>
              <a:t> at address </a:t>
            </a:r>
            <a:r>
              <a:rPr lang="en" sz="1800" i="1">
                <a:solidFill>
                  <a:srgbClr val="00FF00"/>
                </a:solidFill>
                <a:latin typeface="Consolas"/>
                <a:ea typeface="Consolas"/>
                <a:cs typeface="Consolas"/>
                <a:sym typeface="Consolas"/>
              </a:rPr>
              <a:t>Addr</a:t>
            </a:r>
            <a:r>
              <a:rPr lang="en" sz="1800" i="1">
                <a:solidFill>
                  <a:srgbClr val="00FF00"/>
                </a:solidFill>
              </a:rPr>
              <a:t> </a:t>
            </a:r>
            <a:r>
              <a:rPr lang="en" sz="1800">
                <a:solidFill>
                  <a:schemeClr val="lt2"/>
                </a:solidFill>
              </a:rPr>
              <a:t>and </a:t>
            </a:r>
            <a:br>
              <a:rPr lang="en" sz="1800">
                <a:solidFill>
                  <a:schemeClr val="lt2"/>
                </a:solidFill>
              </a:rPr>
            </a:br>
            <a:r>
              <a:rPr lang="en" sz="1800">
                <a:solidFill>
                  <a:schemeClr val="lt2"/>
                </a:solidFill>
              </a:rPr>
              <a:t>call it to recover the </a:t>
            </a:r>
            <a:r>
              <a:rPr lang="en" sz="1800">
                <a:solidFill>
                  <a:srgbClr val="FFF2CC"/>
                </a:solidFill>
              </a:rPr>
              <a:t>funds</a:t>
            </a:r>
            <a:endParaRPr sz="1800">
              <a:solidFill>
                <a:srgbClr val="FFF2CC"/>
              </a:solidFill>
            </a:endParaRPr>
          </a:p>
        </p:txBody>
      </p:sp>
      <p:sp>
        <p:nvSpPr>
          <p:cNvPr id="297" name="Shape 297"/>
          <p:cNvSpPr txBox="1"/>
          <p:nvPr/>
        </p:nvSpPr>
        <p:spPr>
          <a:xfrm>
            <a:off x="5495100" y="1961400"/>
            <a:ext cx="3398700" cy="2370000"/>
          </a:xfrm>
          <a:prstGeom prst="rect">
            <a:avLst/>
          </a:prstGeom>
          <a:noFill/>
          <a:ln w="9525" cap="flat" cmpd="sng">
            <a:solidFill>
              <a:srgbClr val="F3F3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C586C0"/>
                </a:solidFill>
                <a:latin typeface="Consolas"/>
                <a:ea typeface="Consolas"/>
                <a:cs typeface="Consolas"/>
                <a:sym typeface="Consolas"/>
              </a:rPr>
              <a:t>Forwarder</a:t>
            </a:r>
            <a:r>
              <a:rPr lang="en" sz="1200" b="1">
                <a:solidFill>
                  <a:srgbClr val="D4D4D4"/>
                </a:solidFill>
                <a:latin typeface="Consolas"/>
                <a:ea typeface="Consolas"/>
                <a:cs typeface="Consolas"/>
                <a:sym typeface="Consolas"/>
              </a:rPr>
              <a:t> {</a:t>
            </a:r>
            <a:endParaRPr sz="1200" b="1">
              <a:solidFill>
                <a:srgbClr val="D4D4D4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D4D4D4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200">
                <a:solidFill>
                  <a:srgbClr val="C586C0"/>
                </a:solidFill>
                <a:latin typeface="Consolas"/>
                <a:ea typeface="Consolas"/>
                <a:cs typeface="Consolas"/>
                <a:sym typeface="Consolas"/>
              </a:rPr>
              <a:t>address</a:t>
            </a:r>
            <a:r>
              <a:rPr lang="en" sz="1200">
                <a:solidFill>
                  <a:srgbClr val="333333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200">
                <a:solidFill>
                  <a:srgbClr val="DCDCAA"/>
                </a:solidFill>
                <a:latin typeface="Consolas"/>
                <a:ea typeface="Consolas"/>
                <a:cs typeface="Consolas"/>
                <a:sym typeface="Consolas"/>
              </a:rPr>
              <a:t>addrContract</a:t>
            </a:r>
            <a:r>
              <a:rPr lang="en" sz="1200">
                <a:solidFill>
                  <a:srgbClr val="333333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200">
                <a:solidFill>
                  <a:srgbClr val="F3F3F3"/>
                </a:solidFill>
                <a:latin typeface="Consolas"/>
                <a:ea typeface="Consolas"/>
                <a:cs typeface="Consolas"/>
                <a:sym typeface="Consolas"/>
              </a:rPr>
              <a:t>= </a:t>
            </a:r>
            <a:r>
              <a:rPr lang="en" sz="1200">
                <a:solidFill>
                  <a:srgbClr val="00FFFF"/>
                </a:solidFill>
                <a:latin typeface="Consolas"/>
                <a:ea typeface="Consolas"/>
                <a:cs typeface="Consolas"/>
                <a:sym typeface="Consolas"/>
              </a:rPr>
              <a:t>0x123</a:t>
            </a:r>
            <a:r>
              <a:rPr lang="en" sz="1200">
                <a:solidFill>
                  <a:srgbClr val="F3F3F3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br>
              <a:rPr lang="en" sz="1200">
                <a:solidFill>
                  <a:srgbClr val="F3F3F3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200">
                <a:solidFill>
                  <a:srgbClr val="F3F3F3"/>
                </a:solidFill>
                <a:latin typeface="Consolas"/>
                <a:ea typeface="Consolas"/>
                <a:cs typeface="Consolas"/>
                <a:sym typeface="Consolas"/>
              </a:rPr>
              <a:t/>
            </a:r>
            <a:br>
              <a:rPr lang="en" sz="1200">
                <a:solidFill>
                  <a:srgbClr val="F3F3F3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200">
                <a:solidFill>
                  <a:srgbClr val="F3F3F3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200">
                <a:solidFill>
                  <a:srgbClr val="C586C0"/>
                </a:solidFill>
                <a:latin typeface="Consolas"/>
                <a:ea typeface="Consolas"/>
                <a:cs typeface="Consolas"/>
                <a:sym typeface="Consolas"/>
              </a:rPr>
              <a:t>function</a:t>
            </a:r>
            <a:r>
              <a:rPr lang="en" sz="1200">
                <a:solidFill>
                  <a:srgbClr val="F3F3F3"/>
                </a:solidFill>
                <a:latin typeface="Consolas"/>
                <a:ea typeface="Consolas"/>
                <a:cs typeface="Consolas"/>
                <a:sym typeface="Consolas"/>
              </a:rPr>
              <a:t> () {</a:t>
            </a:r>
            <a:br>
              <a:rPr lang="en" sz="1200">
                <a:solidFill>
                  <a:srgbClr val="F3F3F3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200">
                <a:solidFill>
                  <a:srgbClr val="F3F3F3"/>
                </a:solidFill>
                <a:latin typeface="Consolas"/>
                <a:ea typeface="Consolas"/>
                <a:cs typeface="Consolas"/>
                <a:sym typeface="Consolas"/>
              </a:rPr>
              <a:t>   if (</a:t>
            </a:r>
            <a:r>
              <a:rPr lang="en" sz="1200">
                <a:solidFill>
                  <a:srgbClr val="E69138"/>
                </a:solidFill>
                <a:latin typeface="Consolas"/>
                <a:ea typeface="Consolas"/>
                <a:cs typeface="Consolas"/>
                <a:sym typeface="Consolas"/>
              </a:rPr>
              <a:t>msg</a:t>
            </a:r>
            <a:r>
              <a:rPr lang="en" sz="1200">
                <a:solidFill>
                  <a:srgbClr val="F3F3F3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200">
                <a:solidFill>
                  <a:srgbClr val="E69138"/>
                </a:solidFill>
                <a:latin typeface="Consolas"/>
                <a:ea typeface="Consolas"/>
                <a:cs typeface="Consolas"/>
                <a:sym typeface="Consolas"/>
              </a:rPr>
              <a:t>sender</a:t>
            </a:r>
            <a:r>
              <a:rPr lang="en" sz="1200">
                <a:solidFill>
                  <a:srgbClr val="F3F3F3"/>
                </a:solidFill>
                <a:latin typeface="Consolas"/>
                <a:ea typeface="Consolas"/>
                <a:cs typeface="Consolas"/>
                <a:sym typeface="Consolas"/>
              </a:rPr>
              <a:t> == </a:t>
            </a:r>
            <a:r>
              <a:rPr lang="en" sz="1200">
                <a:solidFill>
                  <a:srgbClr val="DCDCAA"/>
                </a:solidFill>
                <a:latin typeface="Consolas"/>
                <a:ea typeface="Consolas"/>
                <a:cs typeface="Consolas"/>
                <a:sym typeface="Consolas"/>
              </a:rPr>
              <a:t>addrContract</a:t>
            </a:r>
            <a:r>
              <a:rPr lang="en" sz="1200">
                <a:solidFill>
                  <a:srgbClr val="F3F3F3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br>
              <a:rPr lang="en" sz="1200">
                <a:solidFill>
                  <a:srgbClr val="F3F3F3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200">
                <a:solidFill>
                  <a:srgbClr val="F3F3F3"/>
                </a:solidFill>
                <a:latin typeface="Consolas"/>
                <a:ea typeface="Consolas"/>
                <a:cs typeface="Consolas"/>
                <a:sym typeface="Consolas"/>
              </a:rPr>
              <a:t>     </a:t>
            </a:r>
            <a:r>
              <a:rPr lang="en" sz="1200">
                <a:solidFill>
                  <a:srgbClr val="DCDCAA"/>
                </a:solidFill>
                <a:latin typeface="Consolas"/>
                <a:ea typeface="Consolas"/>
                <a:cs typeface="Consolas"/>
                <a:sym typeface="Consolas"/>
              </a:rPr>
              <a:t>addrContract</a:t>
            </a:r>
            <a:r>
              <a:rPr lang="en" sz="1200">
                <a:solidFill>
                  <a:srgbClr val="F3F3F3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200">
                <a:solidFill>
                  <a:srgbClr val="C586C0"/>
                </a:solidFill>
                <a:latin typeface="Consolas"/>
                <a:ea typeface="Consolas"/>
                <a:cs typeface="Consolas"/>
                <a:sym typeface="Consolas"/>
              </a:rPr>
              <a:t>send</a:t>
            </a:r>
            <a:r>
              <a:rPr lang="en" sz="1200">
                <a:solidFill>
                  <a:srgbClr val="F3F3F3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200">
                <a:solidFill>
                  <a:srgbClr val="E69138"/>
                </a:solidFill>
                <a:latin typeface="Consolas"/>
                <a:ea typeface="Consolas"/>
                <a:cs typeface="Consolas"/>
                <a:sym typeface="Consolas"/>
              </a:rPr>
              <a:t>this</a:t>
            </a:r>
            <a:r>
              <a:rPr lang="en" sz="1200">
                <a:solidFill>
                  <a:srgbClr val="F3F3F3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200">
                <a:solidFill>
                  <a:srgbClr val="E69138"/>
                </a:solidFill>
                <a:latin typeface="Consolas"/>
                <a:ea typeface="Consolas"/>
                <a:cs typeface="Consolas"/>
                <a:sym typeface="Consolas"/>
              </a:rPr>
              <a:t>balance</a:t>
            </a:r>
            <a:r>
              <a:rPr lang="en" sz="1200">
                <a:solidFill>
                  <a:srgbClr val="F3F3F3"/>
                </a:solidFill>
                <a:latin typeface="Consolas"/>
                <a:ea typeface="Consolas"/>
                <a:cs typeface="Consolas"/>
                <a:sym typeface="Consolas"/>
              </a:rPr>
              <a:t>);</a:t>
            </a:r>
            <a:br>
              <a:rPr lang="en" sz="1200">
                <a:solidFill>
                  <a:srgbClr val="F3F3F3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200">
                <a:solidFill>
                  <a:srgbClr val="F3F3F3"/>
                </a:solidFill>
                <a:latin typeface="Consolas"/>
                <a:ea typeface="Consolas"/>
                <a:cs typeface="Consolas"/>
                <a:sym typeface="Consolas"/>
              </a:rPr>
              <a:t>  }</a:t>
            </a:r>
            <a:endParaRPr sz="1200" b="1">
              <a:solidFill>
                <a:srgbClr val="F3F3F3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D4D4D4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200" b="1">
              <a:solidFill>
                <a:srgbClr val="D4D4D4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000" b="1">
              <a:solidFill>
                <a:srgbClr val="C586C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Other mining attacks &amp; incentive issues</a:t>
            </a:r>
            <a:endParaRPr/>
          </a:p>
        </p:txBody>
      </p:sp>
      <p:sp>
        <p:nvSpPr>
          <p:cNvPr id="303" name="Shape 30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7612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Selfish mining (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https://arxiv.org/abs/1311.0243</a:t>
            </a:r>
            <a:r>
              <a:rPr lang="en">
                <a:solidFill>
                  <a:srgbClr val="ADADAD"/>
                </a:solidFill>
              </a:rPr>
              <a:t>)</a:t>
            </a:r>
            <a:endParaRPr>
              <a:solidFill>
                <a:srgbClr val="ADADAD"/>
              </a:solidFill>
            </a:endParaRP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When miner finds a block, </a:t>
            </a:r>
            <a:r>
              <a:rPr lang="en" sz="1400">
                <a:solidFill>
                  <a:srgbClr val="F4CCCC"/>
                </a:solidFill>
              </a:rPr>
              <a:t>“sit on it”</a:t>
            </a:r>
            <a:r>
              <a:rPr lang="en" sz="1400"/>
              <a:t> instead of directly announcing it</a:t>
            </a:r>
            <a:endParaRPr sz="1400"/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If miner has a secret chain of ≥2 blocks, he can use it to </a:t>
            </a:r>
            <a:r>
              <a:rPr lang="en" sz="1400">
                <a:solidFill>
                  <a:srgbClr val="F4CCCC"/>
                </a:solidFill>
              </a:rPr>
              <a:t>invalidate other miners’ work</a:t>
            </a:r>
            <a:endParaRPr sz="1400">
              <a:solidFill>
                <a:srgbClr val="F4CCCC"/>
              </a:solidFill>
            </a:endParaRP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In some settings, a </a:t>
            </a:r>
            <a:r>
              <a:rPr lang="en" sz="1400">
                <a:solidFill>
                  <a:srgbClr val="F4CCCC"/>
                </a:solidFill>
              </a:rPr>
              <a:t>miner with &lt;½ hash power</a:t>
            </a:r>
            <a:r>
              <a:rPr lang="en" sz="1400"/>
              <a:t> can control the whole network</a:t>
            </a:r>
            <a:endParaRPr sz="1400"/>
          </a:p>
        </p:txBody>
      </p:sp>
      <p:sp>
        <p:nvSpPr>
          <p:cNvPr id="304" name="Shape 304"/>
          <p:cNvSpPr txBox="1"/>
          <p:nvPr/>
        </p:nvSpPr>
        <p:spPr>
          <a:xfrm>
            <a:off x="352350" y="2569725"/>
            <a:ext cx="8679900" cy="9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</a:rPr>
              <a:t>Miner’s dilemma (</a:t>
            </a:r>
            <a:r>
              <a:rPr lang="en" sz="1800" u="sng">
                <a:solidFill>
                  <a:schemeClr val="accent5"/>
                </a:solidFill>
                <a:hlinkClick r:id="rId4"/>
              </a:rPr>
              <a:t>https://arxiv.org/abs/1411.7099</a:t>
            </a:r>
            <a:r>
              <a:rPr lang="en" sz="1800">
                <a:solidFill>
                  <a:srgbClr val="ADADAD"/>
                </a:solidFill>
              </a:rPr>
              <a:t>)</a:t>
            </a:r>
            <a:endParaRPr sz="1800">
              <a:solidFill>
                <a:srgbClr val="ADADAD"/>
              </a:solidFill>
            </a:endParaRPr>
          </a:p>
          <a:p>
            <a: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-"/>
            </a:pPr>
            <a:r>
              <a:rPr lang="en">
                <a:solidFill>
                  <a:schemeClr val="lt2"/>
                </a:solidFill>
              </a:rPr>
              <a:t>Miners should verify transactions. But, no real incentive to do so</a:t>
            </a:r>
            <a:endParaRPr>
              <a:solidFill>
                <a:schemeClr val="lt2"/>
              </a:solidFill>
            </a:endParaRPr>
          </a:p>
          <a:p>
            <a: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-"/>
            </a:pPr>
            <a:r>
              <a:rPr lang="en">
                <a:solidFill>
                  <a:schemeClr val="lt2"/>
                </a:solidFill>
              </a:rPr>
              <a:t>Miners that don’t verify transactions can spend more time mining!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305" name="Shape 305"/>
          <p:cNvSpPr txBox="1"/>
          <p:nvPr/>
        </p:nvSpPr>
        <p:spPr>
          <a:xfrm>
            <a:off x="352350" y="3611650"/>
            <a:ext cx="8832300" cy="123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</a:rPr>
              <a:t>Cryptoeconomics (</a:t>
            </a:r>
            <a:r>
              <a:rPr lang="en" sz="1800" u="sng">
                <a:solidFill>
                  <a:schemeClr val="accent5"/>
                </a:solidFill>
                <a:hlinkClick r:id="rId5"/>
              </a:rPr>
              <a:t>https://projectchicago.io/</a:t>
            </a:r>
            <a:r>
              <a:rPr lang="en" sz="1800">
                <a:solidFill>
                  <a:srgbClr val="ADADAD"/>
                </a:solidFill>
              </a:rPr>
              <a:t>)</a:t>
            </a:r>
            <a:endParaRPr sz="1800">
              <a:solidFill>
                <a:srgbClr val="ADADAD"/>
              </a:solidFill>
            </a:endParaRPr>
          </a:p>
          <a:p>
            <a: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-"/>
            </a:pPr>
            <a:r>
              <a:rPr lang="en">
                <a:solidFill>
                  <a:schemeClr val="lt2"/>
                </a:solidFill>
              </a:rPr>
              <a:t>How to </a:t>
            </a:r>
            <a:r>
              <a:rPr lang="en">
                <a:solidFill>
                  <a:srgbClr val="F4CCCC"/>
                </a:solidFill>
              </a:rPr>
              <a:t>properly price commodities</a:t>
            </a:r>
            <a:r>
              <a:rPr lang="en">
                <a:solidFill>
                  <a:schemeClr val="lt2"/>
                </a:solidFill>
              </a:rPr>
              <a:t> used in blockchains (network, computation, etc.)?</a:t>
            </a:r>
            <a:endParaRPr>
              <a:solidFill>
                <a:schemeClr val="lt2"/>
              </a:solidFill>
            </a:endParaRPr>
          </a:p>
          <a:p>
            <a: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-"/>
            </a:pPr>
            <a:r>
              <a:rPr lang="en">
                <a:solidFill>
                  <a:schemeClr val="lt2"/>
                </a:solidFill>
              </a:rPr>
              <a:t>Gastoken: </a:t>
            </a:r>
            <a:r>
              <a:rPr lang="en">
                <a:solidFill>
                  <a:srgbClr val="F4CCCC"/>
                </a:solidFill>
              </a:rPr>
              <a:t>exploiting gas refunds</a:t>
            </a:r>
            <a:r>
              <a:rPr lang="en">
                <a:solidFill>
                  <a:schemeClr val="lt2"/>
                </a:solidFill>
              </a:rPr>
              <a:t> for price arbitrage: (</a:t>
            </a:r>
            <a:r>
              <a:rPr lang="en" u="sng">
                <a:solidFill>
                  <a:schemeClr val="accent5"/>
                </a:solidFill>
                <a:hlinkClick r:id="rId6"/>
              </a:rPr>
              <a:t>http://www.gastoken.io</a:t>
            </a:r>
            <a:r>
              <a:rPr lang="en">
                <a:solidFill>
                  <a:schemeClr val="lt2"/>
                </a:solidFill>
              </a:rPr>
              <a:t>)</a:t>
            </a:r>
            <a:endParaRPr>
              <a:solidFill>
                <a:schemeClr val="lt2"/>
              </a:solidFill>
            </a:endParaRPr>
          </a:p>
          <a:p>
            <a: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-"/>
            </a:pPr>
            <a:r>
              <a:rPr lang="en">
                <a:solidFill>
                  <a:schemeClr val="lt2"/>
                </a:solidFill>
              </a:rPr>
              <a:t>Incentives at the P2P layer (</a:t>
            </a:r>
            <a:r>
              <a:rPr lang="en" u="sng">
                <a:solidFill>
                  <a:schemeClr val="accent5"/>
                </a:solidFill>
                <a:hlinkClick r:id="rId7"/>
              </a:rPr>
              <a:t>https://ethresear.ch/t/incentivizing-a-robust-p2p-network-relay-layer/1438</a:t>
            </a:r>
            <a:r>
              <a:rPr lang="en">
                <a:solidFill>
                  <a:schemeClr val="lt2"/>
                </a:solidFill>
              </a:rPr>
              <a:t>)</a:t>
            </a:r>
            <a:endParaRPr>
              <a:solidFill>
                <a:schemeClr val="lt2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74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Randomness, Confidentiality, Authenticity, Fairness</a:t>
            </a:r>
            <a:endParaRPr/>
          </a:p>
        </p:txBody>
      </p:sp>
      <p:sp>
        <p:nvSpPr>
          <p:cNvPr id="311" name="Shape 3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How can contracts make </a:t>
            </a:r>
            <a:r>
              <a:rPr lang="en">
                <a:solidFill>
                  <a:srgbClr val="F4CCCC"/>
                </a:solidFill>
              </a:rPr>
              <a:t>randomized, fair, unbiased</a:t>
            </a:r>
            <a:r>
              <a:rPr lang="en"/>
              <a:t> decisions?</a:t>
            </a:r>
            <a:br>
              <a:rPr lang="en"/>
            </a:b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How can contracts deal with </a:t>
            </a:r>
            <a:r>
              <a:rPr lang="en">
                <a:solidFill>
                  <a:srgbClr val="F4CCCC"/>
                </a:solidFill>
              </a:rPr>
              <a:t>confidential data</a:t>
            </a:r>
            <a:r>
              <a:rPr lang="en"/>
              <a:t>?</a:t>
            </a:r>
            <a:br>
              <a:rPr lang="en"/>
            </a:b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How do we get </a:t>
            </a:r>
            <a:r>
              <a:rPr lang="en">
                <a:solidFill>
                  <a:srgbClr val="F4CCCC"/>
                </a:solidFill>
              </a:rPr>
              <a:t>trusted data</a:t>
            </a:r>
            <a:r>
              <a:rPr lang="en"/>
              <a:t> into contracts?</a:t>
            </a:r>
            <a:br>
              <a:rPr lang="en"/>
            </a:br>
            <a:endParaRPr/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How do we </a:t>
            </a:r>
            <a:r>
              <a:rPr lang="en">
                <a:solidFill>
                  <a:srgbClr val="F4CCCC"/>
                </a:solidFill>
              </a:rPr>
              <a:t>fairly</a:t>
            </a:r>
            <a:r>
              <a:rPr lang="en"/>
              <a:t> exchange digital goods?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Randomness: Implementing a lottery</a:t>
            </a:r>
            <a:endParaRPr/>
          </a:p>
        </p:txBody>
      </p:sp>
      <p:sp>
        <p:nvSpPr>
          <p:cNvPr id="317" name="Shape 3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8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a </a:t>
            </a:r>
            <a:r>
              <a:rPr lang="en">
                <a:solidFill>
                  <a:srgbClr val="FFF2CC"/>
                </a:solidFill>
              </a:rPr>
              <a:t>“randomness beacon”</a:t>
            </a:r>
            <a:r>
              <a:rPr lang="en"/>
              <a:t> to randomize the contract’s decision:</a:t>
            </a:r>
            <a:endParaRPr/>
          </a:p>
          <a:p>
            <a:pPr marL="457200" lvl="0" indent="-342900" rtl="0">
              <a:spcBef>
                <a:spcPts val="16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Use blockhash or block number</a:t>
            </a:r>
            <a:br>
              <a:rPr lang="en"/>
            </a:br>
            <a:r>
              <a:rPr lang="en">
                <a:solidFill>
                  <a:srgbClr val="F4CCCC"/>
                </a:solidFill>
              </a:rPr>
              <a:t>=&gt; Miner can decide not to release a block to bias the randomness</a:t>
            </a:r>
            <a:r>
              <a:rPr lang="en">
                <a:solidFill>
                  <a:srgbClr val="FF0000"/>
                </a:solidFill>
              </a:rPr>
              <a:t/>
            </a:r>
            <a:br>
              <a:rPr lang="en">
                <a:solidFill>
                  <a:srgbClr val="FF0000"/>
                </a:solidFill>
              </a:rPr>
            </a:br>
            <a:endParaRPr>
              <a:solidFill>
                <a:srgbClr val="FF0000"/>
              </a:solidFill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AutoNum type="arabicPeriod"/>
            </a:pPr>
            <a:r>
              <a:rPr lang="en">
                <a:solidFill>
                  <a:srgbClr val="B7B7B7"/>
                </a:solidFill>
              </a:rPr>
              <a:t>Let users commit to randomness r1, …, rn. Then, open all the commitments and use r = r1 + … + rn as a random seed</a:t>
            </a:r>
            <a:br>
              <a:rPr lang="en">
                <a:solidFill>
                  <a:srgbClr val="B7B7B7"/>
                </a:solidFill>
              </a:rPr>
            </a:br>
            <a:r>
              <a:rPr lang="en">
                <a:solidFill>
                  <a:srgbClr val="F4CCCC"/>
                </a:solidFill>
              </a:rPr>
              <a:t>=&gt; users can bias the results by not opening (needs penalties)</a:t>
            </a:r>
            <a:br>
              <a:rPr lang="en">
                <a:solidFill>
                  <a:srgbClr val="F4CCCC"/>
                </a:solidFill>
              </a:rPr>
            </a:br>
            <a:endParaRPr>
              <a:solidFill>
                <a:srgbClr val="F4CCCC"/>
              </a:solidFill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AutoNum type="arabicPeriod"/>
            </a:pPr>
            <a:r>
              <a:rPr lang="en">
                <a:solidFill>
                  <a:srgbClr val="B7B7B7"/>
                </a:solidFill>
              </a:rPr>
              <a:t>Promising approaches: proofs of delay, verifiable secret sharing</a:t>
            </a:r>
            <a:br>
              <a:rPr lang="en">
                <a:solidFill>
                  <a:srgbClr val="B7B7B7"/>
                </a:solidFill>
              </a:rPr>
            </a:br>
            <a:r>
              <a:rPr lang="en" sz="1400" u="sng">
                <a:solidFill>
                  <a:schemeClr val="hlink"/>
                </a:solidFill>
                <a:hlinkClick r:id="rId3"/>
              </a:rPr>
              <a:t>http://www.jbonneau.com/doc/BGB17-IEEESB-proof_of_delay_ethereum.pdf</a:t>
            </a:r>
            <a:r>
              <a:rPr lang="en" sz="1400">
                <a:solidFill>
                  <a:srgbClr val="B7B7B7"/>
                </a:solidFill>
              </a:rPr>
              <a:t/>
            </a:r>
            <a:br>
              <a:rPr lang="en" sz="1400">
                <a:solidFill>
                  <a:srgbClr val="B7B7B7"/>
                </a:solidFill>
              </a:rPr>
            </a:br>
            <a:r>
              <a:rPr lang="en" sz="1400" u="sng">
                <a:solidFill>
                  <a:schemeClr val="hlink"/>
                </a:solidFill>
                <a:hlinkClick r:id="rId4"/>
              </a:rPr>
              <a:t>https://eprint.iacr.org/2016/1067.pdf</a:t>
            </a:r>
            <a:r>
              <a:rPr lang="en">
                <a:solidFill>
                  <a:srgbClr val="B7B7B7"/>
                </a:solidFill>
              </a:rPr>
              <a:t/>
            </a:r>
            <a:br>
              <a:rPr lang="en">
                <a:solidFill>
                  <a:srgbClr val="B7B7B7"/>
                </a:solidFill>
              </a:rPr>
            </a:br>
            <a:endParaRPr>
              <a:solidFill>
                <a:srgbClr val="FF0000"/>
              </a:solidFill>
            </a:endParaRPr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Confidentiality: A rock-paper-scissors game</a:t>
            </a:r>
            <a:endParaRPr/>
          </a:p>
        </p:txBody>
      </p:sp>
      <p:sp>
        <p:nvSpPr>
          <p:cNvPr id="323" name="Shape 3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 (and educational) read: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https://eprint.iacr.org/2015/460.pdf</a:t>
            </a:r>
            <a:endParaRPr/>
          </a:p>
          <a:p>
            <a:pPr marL="457200" lvl="0" indent="-342900" rtl="0"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If players send their action “in the clear” </a:t>
            </a:r>
            <a:br>
              <a:rPr lang="en"/>
            </a:br>
            <a:r>
              <a:rPr lang="en">
                <a:solidFill>
                  <a:srgbClr val="F4CCCC"/>
                </a:solidFill>
              </a:rPr>
              <a:t>=&gt; wait for other player to go first</a:t>
            </a:r>
            <a:r>
              <a:rPr lang="en"/>
              <a:t/>
            </a:r>
            <a:br>
              <a:rPr lang="en"/>
            </a:br>
            <a:r>
              <a:rPr lang="en">
                <a:solidFill>
                  <a:srgbClr val="F4CCCC"/>
                </a:solidFill>
              </a:rPr>
              <a:t>=&gt; similar to frontrunning, so…</a:t>
            </a:r>
            <a:r>
              <a:rPr lang="en"/>
              <a:t/>
            </a:r>
            <a:br>
              <a:rPr lang="en"/>
            </a:b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>
                <a:solidFill>
                  <a:srgbClr val="00FF00"/>
                </a:solidFill>
              </a:rPr>
              <a:t>Commit-reveal</a:t>
            </a:r>
            <a:r>
              <a:rPr lang="en"/>
              <a:t>: both players commit to their action first. Then reveal.</a:t>
            </a:r>
            <a:br>
              <a:rPr lang="en"/>
            </a:br>
            <a:r>
              <a:rPr lang="en">
                <a:solidFill>
                  <a:srgbClr val="F4CCCC"/>
                </a:solidFill>
              </a:rPr>
              <a:t>=&gt; losing player can abort </a:t>
            </a:r>
            <a:br>
              <a:rPr lang="en">
                <a:solidFill>
                  <a:srgbClr val="F4CCCC"/>
                </a:solidFill>
              </a:rPr>
            </a:br>
            <a:endParaRPr>
              <a:solidFill>
                <a:srgbClr val="F4CCCC"/>
              </a:solidFill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Add </a:t>
            </a:r>
            <a:r>
              <a:rPr lang="en">
                <a:solidFill>
                  <a:srgbClr val="00FF00"/>
                </a:solidFill>
              </a:rPr>
              <a:t>penalties on abort</a:t>
            </a:r>
            <a:r>
              <a:rPr lang="en"/>
              <a:t>, or a </a:t>
            </a:r>
            <a:r>
              <a:rPr lang="en">
                <a:solidFill>
                  <a:srgbClr val="00FF00"/>
                </a:solidFill>
              </a:rPr>
              <a:t>deadline</a:t>
            </a:r>
            <a:r>
              <a:rPr lang="en"/>
              <a:t> after which we pay the honest party</a:t>
            </a:r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Confidentiality contd.</a:t>
            </a:r>
            <a:endParaRPr/>
          </a:p>
        </p:txBody>
      </p:sp>
      <p:sp>
        <p:nvSpPr>
          <p:cNvPr id="329" name="Shape 3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FF00"/>
                </a:solidFill>
              </a:rPr>
              <a:t>Commit-reveal</a:t>
            </a:r>
            <a:r>
              <a:rPr lang="en"/>
              <a:t> works if data should be secret for a </a:t>
            </a:r>
            <a:r>
              <a:rPr lang="en" i="1">
                <a:solidFill>
                  <a:srgbClr val="F4CCCC"/>
                </a:solidFill>
              </a:rPr>
              <a:t>finite time period</a:t>
            </a:r>
            <a:endParaRPr i="1">
              <a:solidFill>
                <a:srgbClr val="F4CCCC"/>
              </a:solidFill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Actions in games, auction bids, market offers, etc.</a:t>
            </a:r>
            <a:endParaRPr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More generally: </a:t>
            </a:r>
            <a:r>
              <a:rPr lang="en">
                <a:solidFill>
                  <a:srgbClr val="00FF00"/>
                </a:solidFill>
              </a:rPr>
              <a:t>confidential transactions</a:t>
            </a:r>
            <a:endParaRPr>
              <a:solidFill>
                <a:srgbClr val="00FF00"/>
              </a:solidFill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Hide combination of source, destination, amount for transactions</a:t>
            </a:r>
            <a:endParaRPr/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E.g., ZCash, Monero, Mixer networks, Bulletproofs, etc.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</a:t>
            </a:r>
            <a:endParaRPr/>
          </a:p>
        </p:txBody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8520600" cy="384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Smart Contract Verification</a:t>
            </a:r>
            <a:endParaRPr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Why? More examples of bugs!</a:t>
            </a:r>
            <a:endParaRPr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How?</a:t>
            </a:r>
            <a:br>
              <a:rPr lang="en"/>
            </a:b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Beyond bugs in code: networks, miners and incentives</a:t>
            </a:r>
            <a:endParaRPr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Attacks by miners: reorder, delay, drop transactions</a:t>
            </a:r>
            <a:endParaRPr/>
          </a:p>
          <a:p>
            <a: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</a:pPr>
            <a:r>
              <a:rPr lang="en"/>
              <a:t>Front running</a:t>
            </a:r>
            <a:endParaRPr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Commit-reveal &amp; Submarine sends </a:t>
            </a:r>
            <a:endParaRPr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Other mining attacks</a:t>
            </a:r>
            <a:br>
              <a:rPr lang="en"/>
            </a:b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Randomness, Confidentiality, Authenticity, Fairness</a:t>
            </a:r>
            <a:endParaRPr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Randomness and secrecy in public contracts</a:t>
            </a:r>
            <a:endParaRPr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Confidential transactions &amp; contracts</a:t>
            </a:r>
            <a:endParaRPr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Data oracles</a:t>
            </a:r>
            <a:endParaRPr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Fair exchange and crypto for crime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authenticity</a:t>
            </a:r>
            <a:endParaRPr/>
          </a:p>
        </p:txBody>
      </p:sp>
      <p:sp>
        <p:nvSpPr>
          <p:cNvPr id="335" name="Shape 33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72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Today’s Dapps: Tokens &amp; games</a:t>
            </a:r>
            <a:endParaRPr/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Why?</a:t>
            </a:r>
            <a:r>
              <a:rPr lang="en" sz="1800">
                <a:solidFill>
                  <a:srgbClr val="E6B8AF"/>
                </a:solidFill>
              </a:rPr>
              <a:t> No need for external data…</a:t>
            </a:r>
            <a:r>
              <a:rPr lang="en" sz="1800">
                <a:solidFill>
                  <a:srgbClr val="FCE5CD"/>
                </a:solidFill>
              </a:rPr>
              <a:t/>
            </a:r>
            <a:br>
              <a:rPr lang="en" sz="1800">
                <a:solidFill>
                  <a:srgbClr val="FCE5CD"/>
                </a:solidFill>
              </a:rPr>
            </a:br>
            <a:endParaRPr sz="1800">
              <a:solidFill>
                <a:srgbClr val="FCE5CD"/>
              </a:solidFill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How to connect smart contracts with the “real world”?</a:t>
            </a:r>
            <a:br>
              <a:rPr lang="en"/>
            </a:br>
            <a:r>
              <a:rPr lang="en"/>
              <a:t>=&gt; Data oracles</a:t>
            </a:r>
            <a:endParaRPr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Examples: </a:t>
            </a:r>
            <a:endParaRPr sz="1400"/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Oraclize (</a:t>
            </a:r>
            <a:r>
              <a:rPr lang="en" sz="1400" u="sng">
                <a:solidFill>
                  <a:schemeClr val="hlink"/>
                </a:solidFill>
                <a:hlinkClick r:id="rId3"/>
              </a:rPr>
              <a:t>http://www.oraclize.it/</a:t>
            </a:r>
            <a:r>
              <a:rPr lang="en" sz="1400">
                <a:solidFill>
                  <a:srgbClr val="ADADAD"/>
                </a:solidFill>
              </a:rPr>
              <a:t>)</a:t>
            </a:r>
            <a:endParaRPr sz="1400">
              <a:solidFill>
                <a:srgbClr val="ADADAD"/>
              </a:solidFill>
            </a:endParaRP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ADADAD"/>
              </a:buClr>
              <a:buSzPts val="1400"/>
              <a:buChar char="-"/>
            </a:pPr>
            <a:r>
              <a:rPr lang="en" sz="1400"/>
              <a:t>Smartcontract (</a:t>
            </a:r>
            <a:r>
              <a:rPr lang="en" sz="1400" u="sng">
                <a:solidFill>
                  <a:schemeClr val="hlink"/>
                </a:solidFill>
                <a:hlinkClick r:id="rId4"/>
              </a:rPr>
              <a:t>https://www.smartcontract.com/</a:t>
            </a:r>
            <a:r>
              <a:rPr lang="en" sz="1400">
                <a:solidFill>
                  <a:srgbClr val="ADADAD"/>
                </a:solidFill>
              </a:rPr>
              <a:t>)</a:t>
            </a:r>
            <a:endParaRPr sz="1400">
              <a:solidFill>
                <a:srgbClr val="ADADAD"/>
              </a:solidFill>
            </a:endParaRP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ADADAD"/>
              </a:buClr>
              <a:buSzPts val="1400"/>
              <a:buChar char="-"/>
            </a:pPr>
            <a:r>
              <a:rPr lang="en" sz="1400"/>
              <a:t>TownCrier (</a:t>
            </a:r>
            <a:r>
              <a:rPr lang="en" sz="1400" u="sng">
                <a:solidFill>
                  <a:schemeClr val="hlink"/>
                </a:solidFill>
                <a:hlinkClick r:id="rId5"/>
              </a:rPr>
              <a:t>http://www.town-crier.org/</a:t>
            </a:r>
            <a:r>
              <a:rPr lang="en" sz="1400"/>
              <a:t>)</a:t>
            </a:r>
            <a:endParaRPr sz="1400"/>
          </a:p>
        </p:txBody>
      </p:sp>
      <p:pic>
        <p:nvPicPr>
          <p:cNvPr id="336" name="Shape 3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51800" y="2592400"/>
            <a:ext cx="3980500" cy="195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Fairness</a:t>
            </a:r>
            <a:endParaRPr/>
          </a:p>
        </p:txBody>
      </p:sp>
      <p:sp>
        <p:nvSpPr>
          <p:cNvPr id="342" name="Shape 34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10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Fair exchange:</a:t>
            </a:r>
            <a:r>
              <a:rPr lang="en"/>
              <a:t> 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Party </a:t>
            </a:r>
            <a:r>
              <a:rPr lang="en">
                <a:solidFill>
                  <a:srgbClr val="EA9999"/>
                </a:solidFill>
              </a:rPr>
              <a:t>A</a:t>
            </a:r>
            <a:r>
              <a:rPr lang="en"/>
              <a:t> has input </a:t>
            </a:r>
            <a:r>
              <a:rPr lang="en">
                <a:solidFill>
                  <a:srgbClr val="EA9999"/>
                </a:solidFill>
              </a:rPr>
              <a:t>x</a:t>
            </a:r>
            <a:r>
              <a:rPr lang="en"/>
              <a:t>, party </a:t>
            </a:r>
            <a:r>
              <a:rPr lang="en">
                <a:solidFill>
                  <a:srgbClr val="FFD966"/>
                </a:solidFill>
              </a:rPr>
              <a:t>B</a:t>
            </a:r>
            <a:r>
              <a:rPr lang="en"/>
              <a:t> has input </a:t>
            </a:r>
            <a:r>
              <a:rPr lang="en">
                <a:solidFill>
                  <a:srgbClr val="FFD966"/>
                </a:solidFill>
              </a:rPr>
              <a:t>y</a:t>
            </a:r>
            <a:endParaRPr>
              <a:solidFill>
                <a:srgbClr val="FFD966"/>
              </a:solidFill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Either </a:t>
            </a:r>
            <a:r>
              <a:rPr lang="en">
                <a:solidFill>
                  <a:srgbClr val="EA9999"/>
                </a:solidFill>
              </a:rPr>
              <a:t>A</a:t>
            </a:r>
            <a:r>
              <a:rPr lang="en"/>
              <a:t> get </a:t>
            </a:r>
            <a:r>
              <a:rPr lang="en">
                <a:solidFill>
                  <a:srgbClr val="FFD966"/>
                </a:solidFill>
              </a:rPr>
              <a:t>y</a:t>
            </a:r>
            <a:r>
              <a:rPr lang="en"/>
              <a:t> and </a:t>
            </a:r>
            <a:r>
              <a:rPr lang="en">
                <a:solidFill>
                  <a:srgbClr val="FFD966"/>
                </a:solidFill>
              </a:rPr>
              <a:t>B</a:t>
            </a:r>
            <a:r>
              <a:rPr lang="en"/>
              <a:t> gets </a:t>
            </a:r>
            <a:r>
              <a:rPr lang="en">
                <a:solidFill>
                  <a:srgbClr val="EA9999"/>
                </a:solidFill>
              </a:rPr>
              <a:t>x</a:t>
            </a:r>
            <a:r>
              <a:rPr lang="en"/>
              <a:t> or </a:t>
            </a:r>
            <a:r>
              <a:rPr lang="en" b="1"/>
              <a:t>neither</a:t>
            </a:r>
            <a:endParaRPr/>
          </a:p>
        </p:txBody>
      </p:sp>
      <p:sp>
        <p:nvSpPr>
          <p:cNvPr id="343" name="Shape 343"/>
          <p:cNvSpPr txBox="1"/>
          <p:nvPr/>
        </p:nvSpPr>
        <p:spPr>
          <a:xfrm>
            <a:off x="311700" y="2348325"/>
            <a:ext cx="8806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lt2"/>
                </a:solidFill>
              </a:rPr>
              <a:t>Fair payment for digital goods: </a:t>
            </a:r>
            <a:r>
              <a:rPr lang="en" sz="1800">
                <a:solidFill>
                  <a:srgbClr val="00FF00"/>
                </a:solidFill>
              </a:rPr>
              <a:t>exchange cryptocurrency for data</a:t>
            </a:r>
            <a:endParaRPr sz="1800">
              <a:solidFill>
                <a:schemeClr val="lt2"/>
              </a:solidFill>
            </a:endParaRPr>
          </a:p>
        </p:txBody>
      </p:sp>
      <p:sp>
        <p:nvSpPr>
          <p:cNvPr id="344" name="Shape 344"/>
          <p:cNvSpPr txBox="1"/>
          <p:nvPr/>
        </p:nvSpPr>
        <p:spPr>
          <a:xfrm>
            <a:off x="298800" y="2921025"/>
            <a:ext cx="8832300" cy="11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2"/>
                </a:solidFill>
              </a:rPr>
              <a:t>Bitcoin:</a:t>
            </a:r>
            <a:r>
              <a:rPr lang="en" sz="1800">
                <a:solidFill>
                  <a:schemeClr val="lt2"/>
                </a:solidFill>
              </a:rPr>
              <a:t> hash-locked transactions</a:t>
            </a:r>
            <a:endParaRPr sz="1800">
              <a:solidFill>
                <a:schemeClr val="lt2"/>
              </a:solidFill>
            </a:endParaRP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-"/>
            </a:pPr>
            <a:r>
              <a:rPr lang="en" sz="1800">
                <a:solidFill>
                  <a:srgbClr val="EA9999"/>
                </a:solidFill>
              </a:rPr>
              <a:t>A</a:t>
            </a:r>
            <a:r>
              <a:rPr lang="en" sz="1800">
                <a:solidFill>
                  <a:schemeClr val="lt2"/>
                </a:solidFill>
              </a:rPr>
              <a:t> sends </a:t>
            </a:r>
            <a:r>
              <a:rPr lang="en" sz="1800">
                <a:solidFill>
                  <a:schemeClr val="lt2"/>
                </a:solidFill>
                <a:latin typeface="Consolas"/>
                <a:ea typeface="Consolas"/>
                <a:cs typeface="Consolas"/>
                <a:sym typeface="Consolas"/>
              </a:rPr>
              <a:t>Enc(</a:t>
            </a:r>
            <a:r>
              <a:rPr lang="en" sz="1800">
                <a:solidFill>
                  <a:srgbClr val="00FFFF"/>
                </a:solidFill>
                <a:latin typeface="Consolas"/>
                <a:ea typeface="Consolas"/>
                <a:cs typeface="Consolas"/>
                <a:sym typeface="Consolas"/>
              </a:rPr>
              <a:t>k</a:t>
            </a:r>
            <a:r>
              <a:rPr lang="en" sz="1800">
                <a:solidFill>
                  <a:schemeClr val="lt2"/>
                </a:solidFill>
                <a:latin typeface="Consolas"/>
                <a:ea typeface="Consolas"/>
                <a:cs typeface="Consolas"/>
                <a:sym typeface="Consolas"/>
              </a:rPr>
              <a:t>; </a:t>
            </a:r>
            <a:r>
              <a:rPr lang="en" sz="1800">
                <a:solidFill>
                  <a:srgbClr val="EA9999"/>
                </a:solidFill>
                <a:latin typeface="Consolas"/>
                <a:ea typeface="Consolas"/>
                <a:cs typeface="Consolas"/>
                <a:sym typeface="Consolas"/>
              </a:rPr>
              <a:t>data</a:t>
            </a:r>
            <a:r>
              <a:rPr lang="en" sz="1800">
                <a:solidFill>
                  <a:schemeClr val="lt2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r>
              <a:rPr lang="en" sz="1800">
                <a:solidFill>
                  <a:schemeClr val="lt2"/>
                </a:solidFill>
              </a:rPr>
              <a:t> and </a:t>
            </a:r>
            <a:r>
              <a:rPr lang="en" sz="1800">
                <a:solidFill>
                  <a:schemeClr val="lt2"/>
                </a:solidFill>
                <a:latin typeface="Consolas"/>
                <a:ea typeface="Consolas"/>
                <a:cs typeface="Consolas"/>
                <a:sym typeface="Consolas"/>
              </a:rPr>
              <a:t>Proof(</a:t>
            </a:r>
            <a:r>
              <a:rPr lang="en" sz="1800">
                <a:solidFill>
                  <a:srgbClr val="EA9999"/>
                </a:solidFill>
                <a:latin typeface="Consolas"/>
                <a:ea typeface="Consolas"/>
                <a:cs typeface="Consolas"/>
                <a:sym typeface="Consolas"/>
              </a:rPr>
              <a:t>data = good</a:t>
            </a:r>
            <a:r>
              <a:rPr lang="en" sz="1800">
                <a:solidFill>
                  <a:schemeClr val="lt2"/>
                </a:solidFill>
                <a:latin typeface="Consolas"/>
                <a:ea typeface="Consolas"/>
                <a:cs typeface="Consolas"/>
                <a:sym typeface="Consolas"/>
              </a:rPr>
              <a:t> AND </a:t>
            </a:r>
            <a:r>
              <a:rPr lang="en" sz="1800">
                <a:solidFill>
                  <a:srgbClr val="00FFFF"/>
                </a:solidFill>
                <a:latin typeface="Consolas"/>
                <a:ea typeface="Consolas"/>
                <a:cs typeface="Consolas"/>
                <a:sym typeface="Consolas"/>
              </a:rPr>
              <a:t>H(k) = h</a:t>
            </a:r>
            <a:r>
              <a:rPr lang="en" sz="1800">
                <a:solidFill>
                  <a:schemeClr val="lt2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r>
              <a:rPr lang="en" sz="1800">
                <a:solidFill>
                  <a:schemeClr val="lt2"/>
                </a:solidFill>
              </a:rPr>
              <a:t> to </a:t>
            </a:r>
            <a:r>
              <a:rPr lang="en" sz="1800">
                <a:solidFill>
                  <a:srgbClr val="FFD966"/>
                </a:solidFill>
              </a:rPr>
              <a:t>B</a:t>
            </a:r>
            <a:endParaRPr sz="1800">
              <a:solidFill>
                <a:srgbClr val="FFD966"/>
              </a:solidFill>
            </a:endParaRP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D966"/>
              </a:buClr>
              <a:buSzPts val="1800"/>
              <a:buChar char="-"/>
            </a:pPr>
            <a:r>
              <a:rPr lang="en" sz="1800">
                <a:solidFill>
                  <a:srgbClr val="FFD966"/>
                </a:solidFill>
              </a:rPr>
              <a:t>B </a:t>
            </a:r>
            <a:r>
              <a:rPr lang="en" sz="1800">
                <a:solidFill>
                  <a:schemeClr val="lt2"/>
                </a:solidFill>
              </a:rPr>
              <a:t>creates a transaction that sends </a:t>
            </a:r>
            <a:r>
              <a:rPr lang="en" sz="1800">
                <a:solidFill>
                  <a:srgbClr val="00FF00"/>
                </a:solidFill>
              </a:rPr>
              <a:t>$$</a:t>
            </a:r>
            <a:r>
              <a:rPr lang="en" sz="1800">
                <a:solidFill>
                  <a:schemeClr val="lt2"/>
                </a:solidFill>
              </a:rPr>
              <a:t> to the party that provides a preimage of </a:t>
            </a:r>
            <a:r>
              <a:rPr lang="en" sz="1800">
                <a:solidFill>
                  <a:srgbClr val="00FFFF"/>
                </a:solidFill>
              </a:rPr>
              <a:t>h</a:t>
            </a:r>
            <a:endParaRPr sz="1800">
              <a:solidFill>
                <a:schemeClr val="lt2"/>
              </a:solidFill>
            </a:endParaRPr>
          </a:p>
        </p:txBody>
      </p:sp>
      <p:sp>
        <p:nvSpPr>
          <p:cNvPr id="345" name="Shape 345"/>
          <p:cNvSpPr txBox="1"/>
          <p:nvPr/>
        </p:nvSpPr>
        <p:spPr>
          <a:xfrm>
            <a:off x="298800" y="4034925"/>
            <a:ext cx="8451000" cy="9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</a:rPr>
              <a:t>Issues:</a:t>
            </a:r>
            <a:endParaRPr sz="1800">
              <a:solidFill>
                <a:schemeClr val="lt2"/>
              </a:solidFill>
            </a:endParaRP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-"/>
            </a:pPr>
            <a:r>
              <a:rPr lang="en" sz="1800">
                <a:solidFill>
                  <a:srgbClr val="F4CCCC"/>
                </a:solidFill>
              </a:rPr>
              <a:t>A</a:t>
            </a:r>
            <a:r>
              <a:rPr lang="en" sz="1800">
                <a:solidFill>
                  <a:schemeClr val="lt2"/>
                </a:solidFill>
              </a:rPr>
              <a:t> can decide to abort, or </a:t>
            </a:r>
            <a:r>
              <a:rPr lang="en" sz="1800">
                <a:solidFill>
                  <a:srgbClr val="FFF2CC"/>
                </a:solidFill>
              </a:rPr>
              <a:t>B</a:t>
            </a:r>
            <a:r>
              <a:rPr lang="en" sz="1800">
                <a:solidFill>
                  <a:schemeClr val="lt2"/>
                </a:solidFill>
              </a:rPr>
              <a:t> can decide that </a:t>
            </a:r>
            <a:r>
              <a:rPr lang="en" sz="1800">
                <a:solidFill>
                  <a:schemeClr val="lt2"/>
                </a:solidFill>
                <a:latin typeface="Consolas"/>
                <a:ea typeface="Consolas"/>
                <a:cs typeface="Consolas"/>
                <a:sym typeface="Consolas"/>
              </a:rPr>
              <a:t>Proof</a:t>
            </a:r>
            <a:r>
              <a:rPr lang="en" sz="1800">
                <a:solidFill>
                  <a:schemeClr val="lt2"/>
                </a:solidFill>
              </a:rPr>
              <a:t> is enough</a:t>
            </a:r>
            <a:endParaRPr sz="1800">
              <a:solidFill>
                <a:schemeClr val="lt2"/>
              </a:solidFill>
            </a:endParaRP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-"/>
            </a:pPr>
            <a:r>
              <a:rPr lang="en" sz="1800">
                <a:solidFill>
                  <a:schemeClr val="lt2"/>
                </a:solidFill>
              </a:rPr>
              <a:t>Requires off-chain interaction</a:t>
            </a:r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Fair-Exchange with smart contracts</a:t>
            </a:r>
            <a:endParaRPr/>
          </a:p>
        </p:txBody>
      </p:sp>
      <p:sp>
        <p:nvSpPr>
          <p:cNvPr id="351" name="Shape 35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673000" cy="124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>
                <a:solidFill>
                  <a:srgbClr val="FFD966"/>
                </a:solidFill>
              </a:rPr>
              <a:t>B </a:t>
            </a:r>
            <a:r>
              <a:rPr lang="en"/>
              <a:t>creates a </a:t>
            </a:r>
            <a:r>
              <a:rPr lang="en">
                <a:solidFill>
                  <a:srgbClr val="00FF00"/>
                </a:solidFill>
              </a:rPr>
              <a:t>contract</a:t>
            </a:r>
            <a:r>
              <a:rPr lang="en"/>
              <a:t> with </a:t>
            </a:r>
            <a:r>
              <a:rPr lang="en">
                <a:solidFill>
                  <a:srgbClr val="00FF00"/>
                </a:solidFill>
              </a:rPr>
              <a:t>$$ </a:t>
            </a:r>
            <a:r>
              <a:rPr lang="en"/>
              <a:t>asking for </a:t>
            </a:r>
            <a:r>
              <a:rPr lang="en">
                <a:solidFill>
                  <a:srgbClr val="EA9999"/>
                </a:solidFill>
              </a:rPr>
              <a:t>data</a:t>
            </a:r>
            <a:endParaRPr>
              <a:solidFill>
                <a:srgbClr val="EA9999"/>
              </a:solidFill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>
                <a:solidFill>
                  <a:srgbClr val="EA9999"/>
                </a:solidFill>
              </a:rPr>
              <a:t>A</a:t>
            </a:r>
            <a:r>
              <a:rPr lang="en"/>
              <a:t> sends 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Enc(</a:t>
            </a:r>
            <a:r>
              <a:rPr lang="en">
                <a:solidFill>
                  <a:srgbClr val="00FFFF"/>
                </a:solidFill>
                <a:latin typeface="Consolas"/>
                <a:ea typeface="Consolas"/>
                <a:cs typeface="Consolas"/>
                <a:sym typeface="Consolas"/>
              </a:rPr>
              <a:t>k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; </a:t>
            </a:r>
            <a:r>
              <a:rPr lang="en">
                <a:solidFill>
                  <a:srgbClr val="EA9999"/>
                </a:solidFill>
                <a:latin typeface="Consolas"/>
                <a:ea typeface="Consolas"/>
                <a:cs typeface="Consolas"/>
                <a:sym typeface="Consolas"/>
              </a:rPr>
              <a:t>data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)</a:t>
            </a:r>
            <a:r>
              <a:rPr lang="en"/>
              <a:t> and 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Proof(</a:t>
            </a:r>
            <a:r>
              <a:rPr lang="en">
                <a:solidFill>
                  <a:srgbClr val="EA9999"/>
                </a:solidFill>
                <a:latin typeface="Consolas"/>
                <a:ea typeface="Consolas"/>
                <a:cs typeface="Consolas"/>
                <a:sym typeface="Consolas"/>
              </a:rPr>
              <a:t>data = good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 AND </a:t>
            </a:r>
            <a:r>
              <a:rPr lang="en">
                <a:solidFill>
                  <a:srgbClr val="00FFFF"/>
                </a:solidFill>
                <a:latin typeface="Consolas"/>
                <a:ea typeface="Consolas"/>
                <a:cs typeface="Consolas"/>
                <a:sym typeface="Consolas"/>
              </a:rPr>
              <a:t>H(k) = h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)</a:t>
            </a:r>
            <a:r>
              <a:rPr lang="en"/>
              <a:t> to </a:t>
            </a:r>
            <a:r>
              <a:rPr lang="en">
                <a:solidFill>
                  <a:srgbClr val="00FF00"/>
                </a:solidFill>
              </a:rPr>
              <a:t>contract</a:t>
            </a:r>
            <a:endParaRPr>
              <a:solidFill>
                <a:srgbClr val="00FF00"/>
              </a:solidFill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>
                <a:solidFill>
                  <a:srgbClr val="00FF00"/>
                </a:solidFill>
              </a:rPr>
              <a:t>contract </a:t>
            </a:r>
            <a:r>
              <a:rPr lang="en"/>
              <a:t>checks 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Proof</a:t>
            </a:r>
            <a:r>
              <a:rPr lang="en"/>
              <a:t> and sends </a:t>
            </a:r>
            <a:r>
              <a:rPr lang="en">
                <a:solidFill>
                  <a:srgbClr val="00FF00"/>
                </a:solidFill>
              </a:rPr>
              <a:t>$$</a:t>
            </a:r>
            <a:r>
              <a:rPr lang="en"/>
              <a:t> to </a:t>
            </a:r>
            <a:r>
              <a:rPr lang="en">
                <a:solidFill>
                  <a:srgbClr val="EA9999"/>
                </a:solidFill>
              </a:rPr>
              <a:t>A</a:t>
            </a:r>
            <a:endParaRPr>
              <a:solidFill>
                <a:srgbClr val="ADADAD"/>
              </a:solidFill>
            </a:endParaRPr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EA9999"/>
              </a:solidFill>
            </a:endParaRPr>
          </a:p>
        </p:txBody>
      </p:sp>
      <p:sp>
        <p:nvSpPr>
          <p:cNvPr id="352" name="Shape 352"/>
          <p:cNvSpPr txBox="1"/>
          <p:nvPr/>
        </p:nvSpPr>
        <p:spPr>
          <a:xfrm>
            <a:off x="311700" y="2273725"/>
            <a:ext cx="8832300" cy="26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</a:rPr>
              <a:t>Example applications:</a:t>
            </a:r>
            <a:endParaRPr sz="1800">
              <a:solidFill>
                <a:schemeClr val="lt2"/>
              </a:solidFill>
            </a:endParaRPr>
          </a:p>
          <a:p>
            <a:pPr marL="457200" lvl="0" indent="-3429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800"/>
              <a:buChar char="-"/>
            </a:pPr>
            <a:r>
              <a:rPr lang="en" sz="1800">
                <a:solidFill>
                  <a:schemeClr val="lt2"/>
                </a:solidFill>
              </a:rPr>
              <a:t>Sealed Glass Proofs (</a:t>
            </a:r>
            <a:r>
              <a:rPr lang="en" sz="1800" u="sng">
                <a:solidFill>
                  <a:schemeClr val="accent5"/>
                </a:solidFill>
                <a:hlinkClick r:id="rId3"/>
              </a:rPr>
              <a:t>https://eprint.iacr.org/2016/635</a:t>
            </a:r>
            <a:r>
              <a:rPr lang="en" sz="1800">
                <a:solidFill>
                  <a:srgbClr val="ADADAD"/>
                </a:solidFill>
              </a:rPr>
              <a:t>)</a:t>
            </a:r>
            <a:br>
              <a:rPr lang="en" sz="1800">
                <a:solidFill>
                  <a:srgbClr val="ADADAD"/>
                </a:solidFill>
              </a:rPr>
            </a:br>
            <a:r>
              <a:rPr lang="en" sz="1800">
                <a:solidFill>
                  <a:srgbClr val="ADADAD"/>
                </a:solidFill>
              </a:rPr>
              <a:t>Use smart contracts (and trusted hardware) for a fair bug-bounty scheme</a:t>
            </a:r>
            <a:br>
              <a:rPr lang="en" sz="1800">
                <a:solidFill>
                  <a:srgbClr val="ADADAD"/>
                </a:solidFill>
              </a:rPr>
            </a:br>
            <a:endParaRPr sz="1800">
              <a:solidFill>
                <a:srgbClr val="ADADAD"/>
              </a:solidFill>
            </a:endParaRP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DADAD"/>
              </a:buClr>
              <a:buSzPts val="1800"/>
              <a:buChar char="-"/>
            </a:pPr>
            <a:r>
              <a:rPr lang="en" sz="1800">
                <a:solidFill>
                  <a:srgbClr val="ADADAD"/>
                </a:solidFill>
              </a:rPr>
              <a:t>Criminal Smart Contracts (</a:t>
            </a:r>
            <a:r>
              <a:rPr lang="en" sz="1800" u="sng">
                <a:solidFill>
                  <a:schemeClr val="accent5"/>
                </a:solidFill>
                <a:hlinkClick r:id="rId4"/>
              </a:rPr>
              <a:t>https://eprint.iacr.org/2016/358</a:t>
            </a:r>
            <a:r>
              <a:rPr lang="en" sz="1800">
                <a:solidFill>
                  <a:srgbClr val="ADADAD"/>
                </a:solidFill>
              </a:rPr>
              <a:t>)</a:t>
            </a:r>
            <a:br>
              <a:rPr lang="en" sz="1800">
                <a:solidFill>
                  <a:srgbClr val="ADADAD"/>
                </a:solidFill>
              </a:rPr>
            </a:br>
            <a:r>
              <a:rPr lang="en" sz="1800">
                <a:solidFill>
                  <a:srgbClr val="ADADAD"/>
                </a:solidFill>
              </a:rPr>
              <a:t>Fun read about (hypothetical) bad things you could trade with smart contracts</a:t>
            </a:r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Crypto for crime</a:t>
            </a:r>
            <a:endParaRPr/>
          </a:p>
        </p:txBody>
      </p:sp>
      <p:sp>
        <p:nvSpPr>
          <p:cNvPr id="358" name="Shape 35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79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Cryptocurrencies are </a:t>
            </a:r>
            <a:r>
              <a:rPr lang="en">
                <a:solidFill>
                  <a:srgbClr val="00FFFF"/>
                </a:solidFill>
              </a:rPr>
              <a:t>(pseudo)anonymous</a:t>
            </a:r>
            <a:r>
              <a:rPr lang="en"/>
              <a:t>, </a:t>
            </a:r>
            <a:r>
              <a:rPr lang="en">
                <a:solidFill>
                  <a:srgbClr val="00FF00"/>
                </a:solidFill>
              </a:rPr>
              <a:t>decentralized</a:t>
            </a:r>
            <a:r>
              <a:rPr lang="en"/>
              <a:t>, </a:t>
            </a:r>
            <a:r>
              <a:rPr lang="en">
                <a:solidFill>
                  <a:srgbClr val="F4CCCC"/>
                </a:solidFill>
              </a:rPr>
              <a:t>under regulated</a:t>
            </a:r>
            <a:r>
              <a:rPr lang="en"/>
              <a:t>, ...</a:t>
            </a:r>
            <a:br>
              <a:rPr lang="en"/>
            </a:br>
            <a:r>
              <a:rPr lang="en" b="1">
                <a:solidFill>
                  <a:srgbClr val="FFF2CC"/>
                </a:solidFill>
              </a:rPr>
              <a:t>Good for crime!</a:t>
            </a:r>
            <a:endParaRPr b="1">
              <a:solidFill>
                <a:srgbClr val="FFF2CC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600" b="1">
              <a:solidFill>
                <a:srgbClr val="FFF2CC"/>
              </a:solidFill>
            </a:endParaRPr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Ransomware</a:t>
            </a:r>
            <a:br>
              <a:rPr lang="en" sz="1800"/>
            </a:br>
            <a:endParaRPr sz="1000"/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Mining malware</a:t>
            </a:r>
            <a:br>
              <a:rPr lang="en" sz="1800"/>
            </a:br>
            <a:endParaRPr sz="1000"/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Wallet theft</a:t>
            </a:r>
            <a:br>
              <a:rPr lang="en" sz="1800"/>
            </a:br>
            <a:endParaRPr sz="1000"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800"/>
              <a:t>Illegal exchanges (e.g., Silk road)</a:t>
            </a:r>
            <a:br>
              <a:rPr lang="en" sz="1800"/>
            </a:br>
            <a:endParaRPr sz="1000"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800"/>
              <a:t>Hypothetical (or not) Criminal Smart Contracts:</a:t>
            </a:r>
            <a:endParaRPr sz="1800"/>
          </a:p>
          <a:p>
            <a: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Selling secrets (e.g., Darkleaks in Bitcoin)</a:t>
            </a:r>
            <a:endParaRPr sz="1600"/>
          </a:p>
          <a:p>
            <a: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E.g., compromised passwords, accounts, crypto keys</a:t>
            </a:r>
            <a:endParaRPr sz="1600"/>
          </a:p>
          <a:p>
            <a: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600"/>
              <a:t>Assassination, terrorism, etc.</a:t>
            </a:r>
            <a:r>
              <a:rPr lang="en"/>
              <a:t/>
            </a:r>
            <a:br>
              <a:rPr lang="en"/>
            </a:b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Additional References</a:t>
            </a:r>
            <a:endParaRPr/>
          </a:p>
        </p:txBody>
      </p:sp>
      <p:sp>
        <p:nvSpPr>
          <p:cNvPr id="364" name="Shape 36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78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Best practices:</a:t>
            </a:r>
            <a:endParaRPr sz="1400"/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 u="sng">
                <a:solidFill>
                  <a:schemeClr val="hlink"/>
                </a:solidFill>
                <a:hlinkClick r:id="rId3"/>
              </a:rPr>
              <a:t>http://solidity.readthedocs.io/en/v0.4.23/security-considerations.html</a:t>
            </a:r>
            <a:r>
              <a:rPr lang="en" sz="1400"/>
              <a:t> </a:t>
            </a:r>
            <a:endParaRPr sz="1400"/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 u="sng">
                <a:solidFill>
                  <a:schemeClr val="hlink"/>
                </a:solidFill>
                <a:hlinkClick r:id="rId4"/>
              </a:rPr>
              <a:t>https://consensys.github.io/smart-contract-best-practices</a:t>
            </a:r>
            <a:endParaRPr sz="1400"/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 u="sng">
                <a:solidFill>
                  <a:schemeClr val="hlink"/>
                </a:solidFill>
                <a:hlinkClick r:id="rId5"/>
              </a:rPr>
              <a:t>https://paritytech.io/new-smart-contract-development-processes/</a:t>
            </a:r>
            <a:endParaRPr sz="1400"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/>
              <a:t>Miner attacks:</a:t>
            </a:r>
            <a:endParaRPr sz="1400"/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 u="sng">
                <a:solidFill>
                  <a:schemeClr val="hlink"/>
                </a:solidFill>
                <a:hlinkClick r:id="rId6"/>
              </a:rPr>
              <a:t>http://hackingdistributed.com/2017/08/28/submarine-sends/</a:t>
            </a:r>
            <a:endParaRPr sz="1400"/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 u="sng">
                <a:solidFill>
                  <a:schemeClr val="hlink"/>
                </a:solidFill>
                <a:hlinkClick r:id="rId7"/>
              </a:rPr>
              <a:t>http://hackingdistributed.com/2017/06/19/bancor-is-flawed/</a:t>
            </a:r>
            <a:endParaRPr sz="1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Smart Contract Verification: Why?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311700" y="10873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Pervasive bugs in an adversarial computation environment:</a:t>
            </a:r>
            <a:endParaRPr/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All </a:t>
            </a:r>
            <a:r>
              <a:rPr lang="en" sz="1800">
                <a:solidFill>
                  <a:srgbClr val="E6B8AF"/>
                </a:solidFill>
              </a:rPr>
              <a:t>user input</a:t>
            </a:r>
            <a:r>
              <a:rPr lang="en" sz="1800">
                <a:solidFill>
                  <a:srgbClr val="F4CCCC"/>
                </a:solidFill>
              </a:rPr>
              <a:t> </a:t>
            </a:r>
            <a:r>
              <a:rPr lang="en" sz="1800"/>
              <a:t>is arbitrary (overflows / underflows)</a:t>
            </a:r>
            <a:endParaRPr sz="1800"/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>
                <a:solidFill>
                  <a:srgbClr val="E6B8AF"/>
                </a:solidFill>
              </a:rPr>
              <a:t>Data/computation flow</a:t>
            </a:r>
            <a:r>
              <a:rPr lang="en" sz="1800"/>
              <a:t> is non-trivial (reentrancy, deadlocks)</a:t>
            </a:r>
            <a:endParaRPr sz="1800"/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Extra care about </a:t>
            </a:r>
            <a:r>
              <a:rPr lang="en" sz="1800">
                <a:solidFill>
                  <a:srgbClr val="E6B8AF"/>
                </a:solidFill>
              </a:rPr>
              <a:t>termination</a:t>
            </a:r>
            <a:r>
              <a:rPr lang="en" sz="1800"/>
              <a:t> (gas costs)</a:t>
            </a:r>
            <a:endParaRPr sz="1800"/>
          </a:p>
          <a:p>
            <a: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Tricky </a:t>
            </a:r>
            <a:r>
              <a:rPr lang="en" sz="1800">
                <a:solidFill>
                  <a:srgbClr val="E6B8AF"/>
                </a:solidFill>
              </a:rPr>
              <a:t>specifications</a:t>
            </a:r>
            <a:r>
              <a:rPr lang="en" sz="1800"/>
              <a:t>...</a:t>
            </a:r>
            <a:endParaRPr sz="1800"/>
          </a:p>
        </p:txBody>
      </p:sp>
      <p:pic>
        <p:nvPicPr>
          <p:cNvPr id="202" name="Shape 2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76300" y="2903800"/>
            <a:ext cx="4890449" cy="2034225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Shape 203"/>
          <p:cNvSpPr txBox="1"/>
          <p:nvPr/>
        </p:nvSpPr>
        <p:spPr>
          <a:xfrm>
            <a:off x="6719025" y="4651825"/>
            <a:ext cx="2009100" cy="3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</a:rPr>
              <a:t>Hildenbrandt et al.</a:t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Example: charity considered harmful</a:t>
            </a:r>
            <a:endParaRPr/>
          </a:p>
        </p:txBody>
      </p:sp>
      <p:sp>
        <p:nvSpPr>
          <p:cNvPr id="209" name="Shape 209"/>
          <p:cNvSpPr txBox="1"/>
          <p:nvPr/>
        </p:nvSpPr>
        <p:spPr>
          <a:xfrm>
            <a:off x="1121075" y="1152475"/>
            <a:ext cx="2978100" cy="2163300"/>
          </a:xfrm>
          <a:prstGeom prst="rect">
            <a:avLst/>
          </a:prstGeom>
          <a:solidFill>
            <a:srgbClr val="252830"/>
          </a:solidFill>
          <a:ln w="9525" cap="flat" cmpd="sng">
            <a:solidFill>
              <a:srgbClr val="CFD2D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C586C0"/>
                </a:solidFill>
                <a:latin typeface="Consolas"/>
                <a:ea typeface="Consolas"/>
                <a:cs typeface="Consolas"/>
                <a:sym typeface="Consolas"/>
              </a:rPr>
              <a:t>ERC20_ok</a:t>
            </a:r>
            <a:r>
              <a:rPr lang="en" b="1">
                <a:solidFill>
                  <a:srgbClr val="D4D4D4"/>
                </a:solidFill>
                <a:latin typeface="Consolas"/>
                <a:ea typeface="Consolas"/>
                <a:cs typeface="Consolas"/>
                <a:sym typeface="Consolas"/>
              </a:rPr>
              <a:t> {</a:t>
            </a:r>
            <a:endParaRPr b="1">
              <a:solidFill>
                <a:srgbClr val="D4D4D4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D4D4D4"/>
                </a:solidFill>
                <a:latin typeface="Consolas"/>
                <a:ea typeface="Consolas"/>
                <a:cs typeface="Consolas"/>
                <a:sym typeface="Consolas"/>
              </a:rPr>
              <a:t>   uint256 num_tokens;</a:t>
            </a:r>
            <a:endParaRPr b="1">
              <a:solidFill>
                <a:srgbClr val="D4D4D4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D4D4D4"/>
                </a:solidFill>
                <a:latin typeface="Consolas"/>
                <a:ea typeface="Consolas"/>
                <a:cs typeface="Consolas"/>
                <a:sym typeface="Consolas"/>
              </a:rPr>
              <a:t>   </a:t>
            </a:r>
            <a:r>
              <a:rPr lang="en" b="1">
                <a:solidFill>
                  <a:srgbClr val="C586C0"/>
                </a:solidFill>
                <a:latin typeface="Consolas"/>
                <a:ea typeface="Consolas"/>
                <a:cs typeface="Consolas"/>
                <a:sym typeface="Consolas"/>
              </a:rPr>
              <a:t>function </a:t>
            </a:r>
            <a:r>
              <a:rPr lang="en" b="1">
                <a:solidFill>
                  <a:srgbClr val="DCDCAA"/>
                </a:solidFill>
                <a:latin typeface="Consolas"/>
                <a:ea typeface="Consolas"/>
                <a:cs typeface="Consolas"/>
                <a:sym typeface="Consolas"/>
              </a:rPr>
              <a:t>totalSupply</a:t>
            </a:r>
            <a:r>
              <a:rPr lang="en" b="1">
                <a:solidFill>
                  <a:srgbClr val="D4D4D4"/>
                </a:solidFill>
                <a:latin typeface="Consolas"/>
                <a:ea typeface="Consolas"/>
                <a:cs typeface="Consolas"/>
                <a:sym typeface="Consolas"/>
              </a:rPr>
              <a:t>() {</a:t>
            </a:r>
            <a:endParaRPr b="1">
              <a:solidFill>
                <a:srgbClr val="D4D4D4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D4D4D4"/>
                </a:solidFill>
                <a:latin typeface="Consolas"/>
                <a:ea typeface="Consolas"/>
                <a:cs typeface="Consolas"/>
                <a:sym typeface="Consolas"/>
              </a:rPr>
              <a:t>	return num_tokens;</a:t>
            </a:r>
            <a:endParaRPr b="1">
              <a:solidFill>
                <a:srgbClr val="D4D4D4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D4D4D4"/>
                </a:solidFill>
                <a:latin typeface="Consolas"/>
                <a:ea typeface="Consolas"/>
                <a:cs typeface="Consolas"/>
                <a:sym typeface="Consolas"/>
              </a:rPr>
              <a:t>   }  </a:t>
            </a:r>
            <a:endParaRPr b="1">
              <a:solidFill>
                <a:srgbClr val="D4D4D4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D4D4D4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b="1">
              <a:solidFill>
                <a:srgbClr val="D4D4D4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b="1">
              <a:solidFill>
                <a:srgbClr val="C586C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10" name="Shape 210"/>
          <p:cNvSpPr txBox="1"/>
          <p:nvPr/>
        </p:nvSpPr>
        <p:spPr>
          <a:xfrm>
            <a:off x="4850400" y="1152475"/>
            <a:ext cx="2978100" cy="2163300"/>
          </a:xfrm>
          <a:prstGeom prst="rect">
            <a:avLst/>
          </a:prstGeom>
          <a:solidFill>
            <a:srgbClr val="252830"/>
          </a:solidFill>
          <a:ln w="9525" cap="flat" cmpd="sng">
            <a:solidFill>
              <a:srgbClr val="CFD2D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C586C0"/>
                </a:solidFill>
                <a:latin typeface="Consolas"/>
                <a:ea typeface="Consolas"/>
                <a:cs typeface="Consolas"/>
                <a:sym typeface="Consolas"/>
              </a:rPr>
              <a:t>ERC20_bad</a:t>
            </a:r>
            <a:r>
              <a:rPr lang="en" b="1">
                <a:solidFill>
                  <a:srgbClr val="D4D4D4"/>
                </a:solidFill>
                <a:latin typeface="Consolas"/>
                <a:ea typeface="Consolas"/>
                <a:cs typeface="Consolas"/>
                <a:sym typeface="Consolas"/>
              </a:rPr>
              <a:t> {</a:t>
            </a:r>
            <a:endParaRPr b="1">
              <a:solidFill>
                <a:srgbClr val="D4D4D4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D4D4D4"/>
                </a:solidFill>
                <a:latin typeface="Consolas"/>
                <a:ea typeface="Consolas"/>
                <a:cs typeface="Consolas"/>
                <a:sym typeface="Consolas"/>
              </a:rPr>
              <a:t>   </a:t>
            </a:r>
            <a:r>
              <a:rPr lang="en" b="1">
                <a:solidFill>
                  <a:srgbClr val="C586C0"/>
                </a:solidFill>
                <a:latin typeface="Consolas"/>
                <a:ea typeface="Consolas"/>
                <a:cs typeface="Consolas"/>
                <a:sym typeface="Consolas"/>
              </a:rPr>
              <a:t>function </a:t>
            </a:r>
            <a:r>
              <a:rPr lang="en" b="1">
                <a:solidFill>
                  <a:srgbClr val="DCDCAA"/>
                </a:solidFill>
                <a:latin typeface="Consolas"/>
                <a:ea typeface="Consolas"/>
                <a:cs typeface="Consolas"/>
                <a:sym typeface="Consolas"/>
              </a:rPr>
              <a:t>totalSupply</a:t>
            </a:r>
            <a:r>
              <a:rPr lang="en" b="1">
                <a:solidFill>
                  <a:srgbClr val="D4D4D4"/>
                </a:solidFill>
                <a:latin typeface="Consolas"/>
                <a:ea typeface="Consolas"/>
                <a:cs typeface="Consolas"/>
                <a:sym typeface="Consolas"/>
              </a:rPr>
              <a:t>() {</a:t>
            </a:r>
            <a:endParaRPr b="1">
              <a:solidFill>
                <a:srgbClr val="D4D4D4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D4D4D4"/>
                </a:solidFill>
                <a:latin typeface="Consolas"/>
                <a:ea typeface="Consolas"/>
                <a:cs typeface="Consolas"/>
                <a:sym typeface="Consolas"/>
              </a:rPr>
              <a:t>	return this.balance;</a:t>
            </a:r>
            <a:endParaRPr b="1">
              <a:solidFill>
                <a:srgbClr val="D4D4D4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D4D4D4"/>
                </a:solidFill>
                <a:latin typeface="Consolas"/>
                <a:ea typeface="Consolas"/>
                <a:cs typeface="Consolas"/>
                <a:sym typeface="Consolas"/>
              </a:rPr>
              <a:t>   }  </a:t>
            </a:r>
            <a:endParaRPr b="1">
              <a:solidFill>
                <a:srgbClr val="D4D4D4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D4D4D4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b="1">
              <a:solidFill>
                <a:srgbClr val="D4D4D4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b="1">
              <a:solidFill>
                <a:srgbClr val="C586C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311700" y="3603050"/>
            <a:ext cx="8520600" cy="143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“Recently” discovered </a:t>
            </a:r>
            <a:r>
              <a:rPr lang="en" strike="sngStrike"/>
              <a:t>bug</a:t>
            </a:r>
            <a:r>
              <a:rPr lang="en"/>
              <a:t>/feature: send funds to contract via 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selfDestruct </a:t>
            </a:r>
            <a:r>
              <a:rPr lang="en"/>
              <a:t>without triggering default function. Also:</a:t>
            </a:r>
            <a:br>
              <a:rPr lang="en"/>
            </a:br>
            <a:r>
              <a:rPr lang="en"/>
              <a:t>	- mine to a contract</a:t>
            </a:r>
            <a:br>
              <a:rPr lang="en"/>
            </a:br>
            <a:r>
              <a:rPr lang="en"/>
              <a:t>	- send money to a not yet existent contract! (more on this later)</a:t>
            </a:r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Smart Contract Verification: How?</a:t>
            </a:r>
            <a:endParaRPr/>
          </a:p>
        </p:txBody>
      </p:sp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82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>
                <a:solidFill>
                  <a:srgbClr val="00FF00"/>
                </a:solidFill>
              </a:rPr>
              <a:t>Static or symbolic analysis</a:t>
            </a:r>
            <a:r>
              <a:rPr lang="en"/>
              <a:t> of sourcecode / bytecode to find common errors/anti-patterns</a:t>
            </a:r>
            <a:endParaRPr/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Quite a few false-positives (not too bad for small contracts)</a:t>
            </a:r>
            <a:endParaRPr sz="1800"/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Only finds things it knows to look for</a:t>
            </a:r>
            <a:endParaRPr sz="1800"/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Won’t detect (most) logic errors</a:t>
            </a:r>
            <a:endParaRPr sz="1800"/>
          </a:p>
          <a:p>
            <a:pPr marL="45720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/>
              <a:t>E</a:t>
            </a:r>
            <a:r>
              <a:rPr lang="en"/>
              <a:t>xamples:</a:t>
            </a:r>
            <a:endParaRPr/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Oyente (</a:t>
            </a:r>
            <a:r>
              <a:rPr lang="en" sz="1400" u="sng">
                <a:solidFill>
                  <a:schemeClr val="hlink"/>
                </a:solidFill>
                <a:hlinkClick r:id="rId3"/>
              </a:rPr>
              <a:t>https://github.com/ethereum/oyente</a:t>
            </a:r>
            <a:r>
              <a:rPr lang="en" sz="1400">
                <a:solidFill>
                  <a:srgbClr val="ADADAD"/>
                </a:solidFill>
              </a:rPr>
              <a:t>)</a:t>
            </a:r>
            <a:endParaRPr sz="1400">
              <a:solidFill>
                <a:srgbClr val="ADADAD"/>
              </a:solidFill>
            </a:endParaRP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Securify (</a:t>
            </a:r>
            <a:r>
              <a:rPr lang="en" sz="1400" u="sng">
                <a:solidFill>
                  <a:schemeClr val="accent5"/>
                </a:solidFill>
                <a:hlinkClick r:id="rId4"/>
              </a:rPr>
              <a:t>https://securify.ch/</a:t>
            </a:r>
            <a:r>
              <a:rPr lang="en" sz="1400"/>
              <a:t>)</a:t>
            </a:r>
            <a:endParaRPr sz="1400"/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Mythril (</a:t>
            </a:r>
            <a:r>
              <a:rPr lang="en" sz="1400" u="sng">
                <a:solidFill>
                  <a:schemeClr val="accent5"/>
                </a:solidFill>
                <a:hlinkClick r:id="rId5"/>
              </a:rPr>
              <a:t>https://github.com/ConsenSys/mythril</a:t>
            </a:r>
            <a:r>
              <a:rPr lang="en" sz="1400"/>
              <a:t>)</a:t>
            </a:r>
            <a:endParaRPr sz="1400"/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>
                <a:solidFill>
                  <a:srgbClr val="ADADAD"/>
                </a:solidFill>
              </a:rPr>
              <a:t>Remix (</a:t>
            </a:r>
            <a:r>
              <a:rPr lang="en" sz="1400" u="sng">
                <a:solidFill>
                  <a:schemeClr val="hlink"/>
                </a:solidFill>
                <a:hlinkClick r:id="rId6"/>
              </a:rPr>
              <a:t>http://remix.ethereum.org/</a:t>
            </a:r>
            <a:r>
              <a:rPr lang="en" sz="1400">
                <a:solidFill>
                  <a:srgbClr val="ADADAD"/>
                </a:solidFill>
              </a:rPr>
              <a:t>)</a:t>
            </a:r>
            <a:r>
              <a:rPr lang="en">
                <a:solidFill>
                  <a:srgbClr val="ADADAD"/>
                </a:solidFill>
              </a:rPr>
              <a:t/>
            </a:r>
            <a:br>
              <a:rPr lang="en">
                <a:solidFill>
                  <a:srgbClr val="ADADAD"/>
                </a:solidFill>
              </a:rPr>
            </a:br>
            <a:r>
              <a:rPr lang="en" sz="1800"/>
              <a:t/>
            </a:r>
            <a:br>
              <a:rPr lang="en" sz="1800"/>
            </a:br>
            <a:endParaRPr sz="1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24" name="Shape 2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6238" y="338138"/>
            <a:ext cx="8391525" cy="446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Smart Contract Verification: How?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AutoNum type="arabicPeriod" startAt="2"/>
            </a:pPr>
            <a:r>
              <a:rPr lang="en"/>
              <a:t>Verify code against a </a:t>
            </a:r>
            <a:r>
              <a:rPr lang="en">
                <a:solidFill>
                  <a:srgbClr val="00FF00"/>
                </a:solidFill>
              </a:rPr>
              <a:t>formal specification</a:t>
            </a:r>
            <a:endParaRPr>
              <a:solidFill>
                <a:srgbClr val="00FF00"/>
              </a:solidFill>
            </a:endParaRPr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Lots of work (but probably worth it?)</a:t>
            </a:r>
            <a:endParaRPr sz="1800"/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Requires a full formal semantics for the EVM</a:t>
            </a:r>
            <a:endParaRPr sz="1800"/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Won’t catch specification-level bugs</a:t>
            </a:r>
            <a:endParaRPr sz="1800"/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Examples: KEVM </a:t>
            </a:r>
            <a:br>
              <a:rPr lang="en"/>
            </a:br>
            <a:r>
              <a:rPr lang="en"/>
              <a:t>(</a:t>
            </a:r>
            <a:r>
              <a:rPr lang="en" sz="1400" u="sng">
                <a:solidFill>
                  <a:schemeClr val="accent5"/>
                </a:solidFill>
                <a:hlinkClick r:id="rId3"/>
              </a:rPr>
              <a:t>https://github.com/kframework/evm-semantics</a:t>
            </a:r>
            <a:r>
              <a:rPr lang="en"/>
              <a:t>)</a:t>
            </a:r>
            <a:endParaRPr sz="1800"/>
          </a:p>
        </p:txBody>
      </p:sp>
      <p:pic>
        <p:nvPicPr>
          <p:cNvPr id="231" name="Shape 2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37222" y="2375000"/>
            <a:ext cx="3744300" cy="261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Dynamic Verification</a:t>
            </a:r>
            <a:endParaRPr/>
          </a:p>
        </p:txBody>
      </p:sp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Runtime checks: e.g., underflow/overflow checks, see Vyper</a:t>
            </a:r>
            <a:br>
              <a:rPr lang="en"/>
            </a:br>
            <a:endParaRPr/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Hydra: multiversion programming for smart contracts (Breidenbach et al.)</a:t>
            </a:r>
            <a:endParaRPr/>
          </a:p>
        </p:txBody>
      </p:sp>
      <p:pic>
        <p:nvPicPr>
          <p:cNvPr id="238" name="Shape 2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07063" y="2373512"/>
            <a:ext cx="3021175" cy="260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Shape 2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4200" y="2410550"/>
            <a:ext cx="5604444" cy="2529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Beyond Bugs in Code</a:t>
            </a:r>
            <a:endParaRPr/>
          </a:p>
        </p:txBody>
      </p:sp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FF00"/>
                </a:solidFill>
              </a:rPr>
              <a:t>Congrats, your contract is now bug free! </a:t>
            </a:r>
            <a:r>
              <a:rPr lang="en" sz="1200">
                <a:solidFill>
                  <a:srgbClr val="FF0000"/>
                </a:solidFill>
              </a:rPr>
              <a:t>(it isn’t)</a:t>
            </a:r>
            <a:endParaRPr sz="1200">
              <a:solidFill>
                <a:srgbClr val="FF0000"/>
              </a:solidFill>
            </a:endParaRPr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What can miners do to undermine your contract? </a:t>
            </a:r>
            <a:endParaRPr/>
          </a:p>
          <a:p>
            <a:pPr marL="457200" lvl="0" indent="-342900" rtl="0">
              <a:spcBef>
                <a:spcPts val="1600"/>
              </a:spcBef>
              <a:spcAft>
                <a:spcPts val="0"/>
              </a:spcAft>
              <a:buClr>
                <a:srgbClr val="F4CCCC"/>
              </a:buClr>
              <a:buSzPts val="1800"/>
              <a:buChar char="-"/>
            </a:pPr>
            <a:r>
              <a:rPr lang="en">
                <a:solidFill>
                  <a:srgbClr val="F4CCCC"/>
                </a:solidFill>
              </a:rPr>
              <a:t>Delay, drop or reorder transactions</a:t>
            </a:r>
            <a:endParaRPr>
              <a:solidFill>
                <a:srgbClr val="F4CCCC"/>
              </a:solidFill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No guarantee of “meaningful” total ordering of transactions</a:t>
            </a:r>
            <a:endParaRPr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Only miners? No!</a:t>
            </a:r>
            <a:endParaRPr/>
          </a:p>
          <a:p>
            <a:pPr marL="457200" lvl="0" indent="-342900" rtl="0"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en">
                <a:solidFill>
                  <a:srgbClr val="F4CCCC"/>
                </a:solidFill>
              </a:rPr>
              <a:t>Attacker can observe</a:t>
            </a:r>
            <a:r>
              <a:rPr lang="en"/>
              <a:t> (maybe even tamper with) the network layer</a:t>
            </a:r>
            <a:endParaRPr/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>
                <a:solidFill>
                  <a:srgbClr val="F4CCCC"/>
                </a:solidFill>
              </a:rPr>
              <a:t>Attacker can bribe miners</a:t>
            </a:r>
            <a:r>
              <a:rPr lang="en"/>
              <a:t> (or just pay higher transaction fees than you)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1065</Words>
  <Application>Microsoft Macintosh PowerPoint</Application>
  <PresentationFormat>On-screen Show (16:9)</PresentationFormat>
  <Paragraphs>188</Paragraphs>
  <Slides>24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Simple Dark</vt:lpstr>
      <vt:lpstr>Smart Contract Security</vt:lpstr>
      <vt:lpstr>Agenda</vt:lpstr>
      <vt:lpstr>Smart Contract Verification: Why? </vt:lpstr>
      <vt:lpstr>Example: charity considered harmful</vt:lpstr>
      <vt:lpstr>Smart Contract Verification: How?</vt:lpstr>
      <vt:lpstr>PowerPoint Presentation</vt:lpstr>
      <vt:lpstr>Smart Contract Verification: How? </vt:lpstr>
      <vt:lpstr>Dynamic Verification</vt:lpstr>
      <vt:lpstr>Beyond Bugs in Code</vt:lpstr>
      <vt:lpstr>Reordering transactions: on-chain exchange</vt:lpstr>
      <vt:lpstr>Arbitrage / Frontrunning</vt:lpstr>
      <vt:lpstr>Preventing Frontrunning with Commit-Reveal</vt:lpstr>
      <vt:lpstr>Hidden Commitments: Submarine sends</vt:lpstr>
      <vt:lpstr>Hidden Commitments: Submarine sends</vt:lpstr>
      <vt:lpstr>Other mining attacks &amp; incentive issues</vt:lpstr>
      <vt:lpstr>Randomness, Confidentiality, Authenticity, Fairness</vt:lpstr>
      <vt:lpstr>Randomness: Implementing a lottery</vt:lpstr>
      <vt:lpstr>Confidentiality: A rock-paper-scissors game</vt:lpstr>
      <vt:lpstr>Confidentiality contd.</vt:lpstr>
      <vt:lpstr>Data authenticity</vt:lpstr>
      <vt:lpstr>Fairness</vt:lpstr>
      <vt:lpstr>Fair-Exchange with smart contracts</vt:lpstr>
      <vt:lpstr>Crypto for crime</vt:lpstr>
      <vt:lpstr>Additional 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Smart Contract Security</dc:title>
  <cp:lastModifiedBy>Florian Tramèr</cp:lastModifiedBy>
  <cp:revision>1</cp:revision>
  <dcterms:modified xsi:type="dcterms:W3CDTF">2018-06-12T00:39:19Z</dcterms:modified>
</cp:coreProperties>
</file>