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706" r:id="rId3"/>
    <p:sldId id="709" r:id="rId4"/>
    <p:sldId id="310" r:id="rId5"/>
    <p:sldId id="328" r:id="rId6"/>
    <p:sldId id="311" r:id="rId7"/>
    <p:sldId id="939" r:id="rId8"/>
    <p:sldId id="959" r:id="rId9"/>
    <p:sldId id="960" r:id="rId10"/>
    <p:sldId id="961" r:id="rId11"/>
    <p:sldId id="941" r:id="rId12"/>
    <p:sldId id="942" r:id="rId13"/>
    <p:sldId id="943" r:id="rId14"/>
    <p:sldId id="711" r:id="rId15"/>
    <p:sldId id="710" r:id="rId16"/>
    <p:sldId id="331" r:id="rId17"/>
    <p:sldId id="918" r:id="rId18"/>
    <p:sldId id="919" r:id="rId19"/>
    <p:sldId id="846" r:id="rId20"/>
    <p:sldId id="877" r:id="rId21"/>
    <p:sldId id="920" r:id="rId22"/>
    <p:sldId id="921" r:id="rId23"/>
    <p:sldId id="922" r:id="rId24"/>
    <p:sldId id="923" r:id="rId25"/>
    <p:sldId id="930" r:id="rId26"/>
    <p:sldId id="893" r:id="rId27"/>
    <p:sldId id="913" r:id="rId28"/>
    <p:sldId id="325" r:id="rId29"/>
    <p:sldId id="335" r:id="rId30"/>
    <p:sldId id="938" r:id="rId31"/>
    <p:sldId id="447" r:id="rId32"/>
    <p:sldId id="967" r:id="rId33"/>
    <p:sldId id="970" r:id="rId34"/>
    <p:sldId id="969" r:id="rId35"/>
    <p:sldId id="971" r:id="rId36"/>
    <p:sldId id="972" r:id="rId37"/>
    <p:sldId id="973" r:id="rId38"/>
    <p:sldId id="974" r:id="rId39"/>
    <p:sldId id="975" r:id="rId40"/>
    <p:sldId id="976" r:id="rId41"/>
    <p:sldId id="977" r:id="rId42"/>
    <p:sldId id="968" r:id="rId43"/>
    <p:sldId id="980" r:id="rId44"/>
    <p:sldId id="981" r:id="rId45"/>
    <p:sldId id="695" r:id="rId46"/>
    <p:sldId id="982" r:id="rId47"/>
    <p:sldId id="978" r:id="rId48"/>
    <p:sldId id="9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107"/>
    <a:srgbClr val="9773C6"/>
    <a:srgbClr val="FF7E79"/>
    <a:srgbClr val="A47DDB"/>
    <a:srgbClr val="C294FD"/>
    <a:srgbClr val="F7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8"/>
    <p:restoredTop sz="95707"/>
  </p:normalViewPr>
  <p:slideViewPr>
    <p:cSldViewPr snapToGrid="0" snapToObjects="1">
      <p:cViewPr varScale="1">
        <p:scale>
          <a:sx n="104" d="100"/>
          <a:sy n="104"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44C72-545A-C840-966A-2AF3F8AD51BA}"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97AC-713F-F247-B474-1EADE421C17C}" type="slidenum">
              <a:rPr lang="en-US" smtClean="0"/>
              <a:t>‹#›</a:t>
            </a:fld>
            <a:endParaRPr lang="en-US"/>
          </a:p>
        </p:txBody>
      </p:sp>
    </p:spTree>
    <p:extLst>
      <p:ext uri="{BB962C8B-B14F-4D97-AF65-F5344CB8AC3E}">
        <p14:creationId xmlns:p14="http://schemas.microsoft.com/office/powerpoint/2010/main" val="51384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197AC-713F-F247-B474-1EADE421C17C}" type="slidenum">
              <a:rPr lang="en-US" smtClean="0"/>
              <a:t>1</a:t>
            </a:fld>
            <a:endParaRPr lang="en-US"/>
          </a:p>
        </p:txBody>
      </p:sp>
    </p:spTree>
    <p:extLst>
      <p:ext uri="{BB962C8B-B14F-4D97-AF65-F5344CB8AC3E}">
        <p14:creationId xmlns:p14="http://schemas.microsoft.com/office/powerpoint/2010/main" val="253433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197AC-713F-F247-B474-1EADE421C17C}" type="slidenum">
              <a:rPr lang="en-US" smtClean="0"/>
              <a:t>14</a:t>
            </a:fld>
            <a:endParaRPr lang="en-US"/>
          </a:p>
        </p:txBody>
      </p:sp>
    </p:spTree>
    <p:extLst>
      <p:ext uri="{BB962C8B-B14F-4D97-AF65-F5344CB8AC3E}">
        <p14:creationId xmlns:p14="http://schemas.microsoft.com/office/powerpoint/2010/main" val="83044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15</a:t>
            </a:fld>
            <a:endParaRPr lang="en-US"/>
          </a:p>
        </p:txBody>
      </p:sp>
    </p:spTree>
    <p:extLst>
      <p:ext uri="{BB962C8B-B14F-4D97-AF65-F5344CB8AC3E}">
        <p14:creationId xmlns:p14="http://schemas.microsoft.com/office/powerpoint/2010/main" val="152289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16</a:t>
            </a:fld>
            <a:endParaRPr lang="en-US"/>
          </a:p>
        </p:txBody>
      </p:sp>
    </p:spTree>
    <p:extLst>
      <p:ext uri="{BB962C8B-B14F-4D97-AF65-F5344CB8AC3E}">
        <p14:creationId xmlns:p14="http://schemas.microsoft.com/office/powerpoint/2010/main" val="402192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17</a:t>
            </a:fld>
            <a:endParaRPr lang="en-US"/>
          </a:p>
        </p:txBody>
      </p:sp>
    </p:spTree>
    <p:extLst>
      <p:ext uri="{BB962C8B-B14F-4D97-AF65-F5344CB8AC3E}">
        <p14:creationId xmlns:p14="http://schemas.microsoft.com/office/powerpoint/2010/main" val="4669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18</a:t>
            </a:fld>
            <a:endParaRPr lang="en-US"/>
          </a:p>
        </p:txBody>
      </p:sp>
    </p:spTree>
    <p:extLst>
      <p:ext uri="{BB962C8B-B14F-4D97-AF65-F5344CB8AC3E}">
        <p14:creationId xmlns:p14="http://schemas.microsoft.com/office/powerpoint/2010/main" val="2719252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19</a:t>
            </a:fld>
            <a:endParaRPr lang="en-US"/>
          </a:p>
        </p:txBody>
      </p:sp>
    </p:spTree>
    <p:extLst>
      <p:ext uri="{BB962C8B-B14F-4D97-AF65-F5344CB8AC3E}">
        <p14:creationId xmlns:p14="http://schemas.microsoft.com/office/powerpoint/2010/main" val="11847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23</a:t>
            </a:fld>
            <a:endParaRPr lang="en-US"/>
          </a:p>
        </p:txBody>
      </p:sp>
    </p:spTree>
    <p:extLst>
      <p:ext uri="{BB962C8B-B14F-4D97-AF65-F5344CB8AC3E}">
        <p14:creationId xmlns:p14="http://schemas.microsoft.com/office/powerpoint/2010/main" val="381030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27</a:t>
            </a:fld>
            <a:endParaRPr lang="en-US"/>
          </a:p>
        </p:txBody>
      </p:sp>
    </p:spTree>
    <p:extLst>
      <p:ext uri="{BB962C8B-B14F-4D97-AF65-F5344CB8AC3E}">
        <p14:creationId xmlns:p14="http://schemas.microsoft.com/office/powerpoint/2010/main" val="403953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197AC-713F-F247-B474-1EADE421C17C}" type="slidenum">
              <a:rPr lang="en-US" smtClean="0"/>
              <a:t>28</a:t>
            </a:fld>
            <a:endParaRPr lang="en-US"/>
          </a:p>
        </p:txBody>
      </p:sp>
    </p:spTree>
    <p:extLst>
      <p:ext uri="{BB962C8B-B14F-4D97-AF65-F5344CB8AC3E}">
        <p14:creationId xmlns:p14="http://schemas.microsoft.com/office/powerpoint/2010/main" val="355075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29</a:t>
            </a:fld>
            <a:endParaRPr lang="en-US"/>
          </a:p>
        </p:txBody>
      </p:sp>
    </p:spTree>
    <p:extLst>
      <p:ext uri="{BB962C8B-B14F-4D97-AF65-F5344CB8AC3E}">
        <p14:creationId xmlns:p14="http://schemas.microsoft.com/office/powerpoint/2010/main" val="260133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2</a:t>
            </a:fld>
            <a:endParaRPr lang="en-US"/>
          </a:p>
        </p:txBody>
      </p:sp>
    </p:spTree>
    <p:extLst>
      <p:ext uri="{BB962C8B-B14F-4D97-AF65-F5344CB8AC3E}">
        <p14:creationId xmlns:p14="http://schemas.microsoft.com/office/powerpoint/2010/main" val="3067010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30</a:t>
            </a:fld>
            <a:endParaRPr lang="en-US"/>
          </a:p>
        </p:txBody>
      </p:sp>
    </p:spTree>
    <p:extLst>
      <p:ext uri="{BB962C8B-B14F-4D97-AF65-F5344CB8AC3E}">
        <p14:creationId xmlns:p14="http://schemas.microsoft.com/office/powerpoint/2010/main" val="156980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31</a:t>
            </a:fld>
            <a:endParaRPr lang="en-US"/>
          </a:p>
        </p:txBody>
      </p:sp>
    </p:spTree>
    <p:extLst>
      <p:ext uri="{BB962C8B-B14F-4D97-AF65-F5344CB8AC3E}">
        <p14:creationId xmlns:p14="http://schemas.microsoft.com/office/powerpoint/2010/main" val="104658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33</a:t>
            </a:fld>
            <a:endParaRPr lang="en-US"/>
          </a:p>
        </p:txBody>
      </p:sp>
    </p:spTree>
    <p:extLst>
      <p:ext uri="{BB962C8B-B14F-4D97-AF65-F5344CB8AC3E}">
        <p14:creationId xmlns:p14="http://schemas.microsoft.com/office/powerpoint/2010/main" val="102228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36</a:t>
            </a:fld>
            <a:endParaRPr lang="en-US"/>
          </a:p>
        </p:txBody>
      </p:sp>
    </p:spTree>
    <p:extLst>
      <p:ext uri="{BB962C8B-B14F-4D97-AF65-F5344CB8AC3E}">
        <p14:creationId xmlns:p14="http://schemas.microsoft.com/office/powerpoint/2010/main" val="3840273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37</a:t>
            </a:fld>
            <a:endParaRPr lang="en-US"/>
          </a:p>
        </p:txBody>
      </p:sp>
    </p:spTree>
    <p:extLst>
      <p:ext uri="{BB962C8B-B14F-4D97-AF65-F5344CB8AC3E}">
        <p14:creationId xmlns:p14="http://schemas.microsoft.com/office/powerpoint/2010/main" val="2725699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38</a:t>
            </a:fld>
            <a:endParaRPr lang="en-US"/>
          </a:p>
        </p:txBody>
      </p:sp>
    </p:spTree>
    <p:extLst>
      <p:ext uri="{BB962C8B-B14F-4D97-AF65-F5344CB8AC3E}">
        <p14:creationId xmlns:p14="http://schemas.microsoft.com/office/powerpoint/2010/main" val="394258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39</a:t>
            </a:fld>
            <a:endParaRPr lang="en-US"/>
          </a:p>
        </p:txBody>
      </p:sp>
    </p:spTree>
    <p:extLst>
      <p:ext uri="{BB962C8B-B14F-4D97-AF65-F5344CB8AC3E}">
        <p14:creationId xmlns:p14="http://schemas.microsoft.com/office/powerpoint/2010/main" val="377673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40</a:t>
            </a:fld>
            <a:endParaRPr lang="en-US"/>
          </a:p>
        </p:txBody>
      </p:sp>
    </p:spTree>
    <p:extLst>
      <p:ext uri="{BB962C8B-B14F-4D97-AF65-F5344CB8AC3E}">
        <p14:creationId xmlns:p14="http://schemas.microsoft.com/office/powerpoint/2010/main" val="35520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41</a:t>
            </a:fld>
            <a:endParaRPr lang="en-US"/>
          </a:p>
        </p:txBody>
      </p:sp>
    </p:spTree>
    <p:extLst>
      <p:ext uri="{BB962C8B-B14F-4D97-AF65-F5344CB8AC3E}">
        <p14:creationId xmlns:p14="http://schemas.microsoft.com/office/powerpoint/2010/main" val="272613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42</a:t>
            </a:fld>
            <a:endParaRPr lang="en-US"/>
          </a:p>
        </p:txBody>
      </p:sp>
    </p:spTree>
    <p:extLst>
      <p:ext uri="{BB962C8B-B14F-4D97-AF65-F5344CB8AC3E}">
        <p14:creationId xmlns:p14="http://schemas.microsoft.com/office/powerpoint/2010/main" val="132646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a:t>
            </a:fld>
            <a:endParaRPr lang="en-US"/>
          </a:p>
        </p:txBody>
      </p:sp>
    </p:spTree>
    <p:extLst>
      <p:ext uri="{BB962C8B-B14F-4D97-AF65-F5344CB8AC3E}">
        <p14:creationId xmlns:p14="http://schemas.microsoft.com/office/powerpoint/2010/main" val="404299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43</a:t>
            </a:fld>
            <a:endParaRPr lang="en-US"/>
          </a:p>
        </p:txBody>
      </p:sp>
    </p:spTree>
    <p:extLst>
      <p:ext uri="{BB962C8B-B14F-4D97-AF65-F5344CB8AC3E}">
        <p14:creationId xmlns:p14="http://schemas.microsoft.com/office/powerpoint/2010/main" val="3670909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44</a:t>
            </a:fld>
            <a:endParaRPr lang="en-US"/>
          </a:p>
        </p:txBody>
      </p:sp>
    </p:spTree>
    <p:extLst>
      <p:ext uri="{BB962C8B-B14F-4D97-AF65-F5344CB8AC3E}">
        <p14:creationId xmlns:p14="http://schemas.microsoft.com/office/powerpoint/2010/main" val="232750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45</a:t>
            </a:fld>
            <a:endParaRPr lang="en-US"/>
          </a:p>
        </p:txBody>
      </p:sp>
    </p:spTree>
    <p:extLst>
      <p:ext uri="{BB962C8B-B14F-4D97-AF65-F5344CB8AC3E}">
        <p14:creationId xmlns:p14="http://schemas.microsoft.com/office/powerpoint/2010/main" val="2013352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48</a:t>
            </a:fld>
            <a:endParaRPr lang="en-US"/>
          </a:p>
        </p:txBody>
      </p:sp>
    </p:spTree>
    <p:extLst>
      <p:ext uri="{BB962C8B-B14F-4D97-AF65-F5344CB8AC3E}">
        <p14:creationId xmlns:p14="http://schemas.microsoft.com/office/powerpoint/2010/main" val="183722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a:t>
            </a:fld>
            <a:endParaRPr lang="en-US"/>
          </a:p>
        </p:txBody>
      </p:sp>
    </p:spTree>
    <p:extLst>
      <p:ext uri="{BB962C8B-B14F-4D97-AF65-F5344CB8AC3E}">
        <p14:creationId xmlns:p14="http://schemas.microsoft.com/office/powerpoint/2010/main" val="123684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197AC-713F-F247-B474-1EADE421C17C}" type="slidenum">
              <a:rPr lang="en-US" smtClean="0"/>
              <a:t>5</a:t>
            </a:fld>
            <a:endParaRPr lang="en-US"/>
          </a:p>
        </p:txBody>
      </p:sp>
    </p:spTree>
    <p:extLst>
      <p:ext uri="{BB962C8B-B14F-4D97-AF65-F5344CB8AC3E}">
        <p14:creationId xmlns:p14="http://schemas.microsoft.com/office/powerpoint/2010/main" val="41281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197AC-713F-F247-B474-1EADE421C17C}" type="slidenum">
              <a:rPr lang="en-US" smtClean="0"/>
              <a:t>6</a:t>
            </a:fld>
            <a:endParaRPr lang="en-US"/>
          </a:p>
        </p:txBody>
      </p:sp>
    </p:spTree>
    <p:extLst>
      <p:ext uri="{BB962C8B-B14F-4D97-AF65-F5344CB8AC3E}">
        <p14:creationId xmlns:p14="http://schemas.microsoft.com/office/powerpoint/2010/main" val="358249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11</a:t>
            </a:fld>
            <a:endParaRPr lang="en-US"/>
          </a:p>
        </p:txBody>
      </p:sp>
    </p:spTree>
    <p:extLst>
      <p:ext uri="{BB962C8B-B14F-4D97-AF65-F5344CB8AC3E}">
        <p14:creationId xmlns:p14="http://schemas.microsoft.com/office/powerpoint/2010/main" val="53320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12</a:t>
            </a:fld>
            <a:endParaRPr lang="en-US"/>
          </a:p>
        </p:txBody>
      </p:sp>
    </p:spTree>
    <p:extLst>
      <p:ext uri="{BB962C8B-B14F-4D97-AF65-F5344CB8AC3E}">
        <p14:creationId xmlns:p14="http://schemas.microsoft.com/office/powerpoint/2010/main" val="331460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13</a:t>
            </a:fld>
            <a:endParaRPr lang="en-US"/>
          </a:p>
        </p:txBody>
      </p:sp>
    </p:spTree>
    <p:extLst>
      <p:ext uri="{BB962C8B-B14F-4D97-AF65-F5344CB8AC3E}">
        <p14:creationId xmlns:p14="http://schemas.microsoft.com/office/powerpoint/2010/main" val="79562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12EE-110F-174F-AB3D-94A96052D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D280-1E95-E648-80A9-5C98D5DF5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474EB7-51BF-534C-885C-F2B878E1442B}"/>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EC6900D0-2F3F-024B-92F1-B9F66FA68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BB7FD-6775-5C4D-AA9F-DE2677AEC49A}"/>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92194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581F-3297-8D4C-954E-8EF5F5599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D85BD-96B7-3247-856D-FFF07922DE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D9BF-8C72-6348-94C5-5A46CB8DFDB8}"/>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9C7DD374-71EA-7F4D-AF96-6F678EFE9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3BDEF-005A-4C4A-8E0F-6F5E934C7975}"/>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73073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05211-A1B3-F54E-8BEF-B1846C315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CE644-6C20-E741-AD61-4EACA72B7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504EB-C5D1-A74B-B2E0-EEF9F065B8D4}"/>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D76AB7FD-418C-7C43-BD3D-7BC16E95D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8293-2F79-2348-B3FB-45E8824CBA7F}"/>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8969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79387"/>
            <a:ext cx="11404600" cy="1325880"/>
          </a:xfrm>
          <a:prstGeom prst="rect">
            <a:avLst/>
          </a:prstGeom>
        </p:spPr>
        <p:txBody>
          <a:bodyPr anchor="t">
            <a:normAutofit/>
          </a:bodyPr>
          <a:lstStyle>
            <a:lvl1pPr algn="l">
              <a:defRPr sz="4400">
                <a:solidFill>
                  <a:schemeClr val="tx1"/>
                </a:solidFill>
              </a:defRPr>
            </a:lvl1pPr>
          </a:lstStyle>
          <a:p>
            <a:r>
              <a:rPr lang="en-US" dirty="0"/>
              <a:t>Click to edit Master title style</a:t>
            </a:r>
          </a:p>
        </p:txBody>
      </p:sp>
      <p:sp>
        <p:nvSpPr>
          <p:cNvPr id="7" name="Content Placeholder 6"/>
          <p:cNvSpPr>
            <a:spLocks noGrp="1"/>
          </p:cNvSpPr>
          <p:nvPr>
            <p:ph sz="quarter" idx="10"/>
          </p:nvPr>
        </p:nvSpPr>
        <p:spPr>
          <a:xfrm>
            <a:off x="406401" y="2032000"/>
            <a:ext cx="11404600" cy="4191636"/>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682817"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257276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277149"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572747"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40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277149"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267951"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414002"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313166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592185"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582983"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414002" y="6378612"/>
            <a:ext cx="1443218"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112155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277149"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267951"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414002" y="6378612"/>
            <a:ext cx="1443218"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21207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277149"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267951"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414002"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255149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7065-1FDE-A447-A881-C7CABFF575C0}"/>
              </a:ext>
            </a:extLst>
          </p:cNvPr>
          <p:cNvSpPr>
            <a:spLocks noGrp="1"/>
          </p:cNvSpPr>
          <p:nvPr>
            <p:ph type="title"/>
          </p:nvPr>
        </p:nvSpPr>
        <p:spPr>
          <a:xfrm>
            <a:off x="406400" y="464073"/>
            <a:ext cx="1145082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24344CB-E1E1-BD46-B15B-9F9AB20F22FB}"/>
              </a:ext>
            </a:extLst>
          </p:cNvPr>
          <p:cNvSpPr>
            <a:spLocks noGrp="1"/>
          </p:cNvSpPr>
          <p:nvPr>
            <p:ph idx="1"/>
          </p:nvPr>
        </p:nvSpPr>
        <p:spPr>
          <a:xfrm>
            <a:off x="406400" y="1825625"/>
            <a:ext cx="114508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2A575-E363-B847-AF30-F3D64164D0DD}"/>
              </a:ext>
            </a:extLst>
          </p:cNvPr>
          <p:cNvSpPr>
            <a:spLocks noGrp="1"/>
          </p:cNvSpPr>
          <p:nvPr>
            <p:ph type="dt" sz="half" idx="10"/>
          </p:nvPr>
        </p:nvSpPr>
        <p:spPr>
          <a:xfrm>
            <a:off x="406400" y="6356350"/>
            <a:ext cx="3175000" cy="365125"/>
          </a:xfrm>
        </p:spPr>
        <p:txBody>
          <a:body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500590CD-FDC5-C84C-8550-78772D85E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C0FA-D50E-C14A-8E46-A212F61430A0}"/>
              </a:ext>
            </a:extLst>
          </p:cNvPr>
          <p:cNvSpPr>
            <a:spLocks noGrp="1"/>
          </p:cNvSpPr>
          <p:nvPr>
            <p:ph type="sldNum" sz="quarter" idx="12"/>
          </p:nvPr>
        </p:nvSpPr>
        <p:spPr>
          <a:xfrm>
            <a:off x="9114020" y="6356349"/>
            <a:ext cx="2743200" cy="365125"/>
          </a:xfrm>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6749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DDF1-05AE-424B-A84D-55388E1D1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3D916-5C02-3746-B020-7FD6DF74A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CD127-8DC4-004C-9075-39A64E4B45E9}"/>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BFBB1FC3-F608-554E-8F0E-74D4352A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1D940-0B68-8045-A0E9-1E4E65820D07}"/>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270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CA10-075A-854F-85DF-275C175D5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3012C-50F1-A648-8105-B08FDCB79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C0563-77CF-8F44-B5CD-59DF9668F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13E27-945A-4D47-ABD7-436421F6EB51}"/>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6" name="Footer Placeholder 5">
            <a:extLst>
              <a:ext uri="{FF2B5EF4-FFF2-40B4-BE49-F238E27FC236}">
                <a16:creationId xmlns:a16="http://schemas.microsoft.com/office/drawing/2014/main" id="{427AF04D-F068-E144-9500-740DA6538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04D7C-AD6E-8D4C-A7FB-8A191BD5E5AE}"/>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3437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E7CE-1C53-3C4F-AD26-F0174503B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1E412-3989-A745-AC65-57F217D37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62F68-59CD-5A47-B197-75CD2AAB8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FD4A6-41F1-0945-A048-15079851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2885-3307-1B46-BE25-7FB394E0BD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18B1B-89C8-EB40-AF3F-D63A5CA8A156}"/>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8" name="Footer Placeholder 7">
            <a:extLst>
              <a:ext uri="{FF2B5EF4-FFF2-40B4-BE49-F238E27FC236}">
                <a16:creationId xmlns:a16="http://schemas.microsoft.com/office/drawing/2014/main" id="{DDBE26D4-0AF0-9841-AC64-F53A5A8DB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37420-91F7-BA4D-A891-1D85B0AA8A2B}"/>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5507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0971-F668-0749-B2DD-91DEC799D7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F7859-7192-394F-A985-BD6FF147099A}"/>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4" name="Footer Placeholder 3">
            <a:extLst>
              <a:ext uri="{FF2B5EF4-FFF2-40B4-BE49-F238E27FC236}">
                <a16:creationId xmlns:a16="http://schemas.microsoft.com/office/drawing/2014/main" id="{583286C0-612A-1D4B-B18C-CA175D313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A47F1-9084-834B-ACAC-754502729DF8}"/>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41121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C56E0-0D3F-4A4F-BDCD-3F56694E1C3E}"/>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3" name="Footer Placeholder 2">
            <a:extLst>
              <a:ext uri="{FF2B5EF4-FFF2-40B4-BE49-F238E27FC236}">
                <a16:creationId xmlns:a16="http://schemas.microsoft.com/office/drawing/2014/main" id="{030C1E6C-CF70-CE45-995B-A46C7BF0B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1EAEE-2967-8449-80C5-5FBDCABCAEFC}"/>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38756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30FD-C776-D04D-B4DA-FC761D64B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8E11D-D950-4544-8438-E219208BC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E8862-425A-644F-B1A5-0DA33B5F3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07AE-6464-2C44-847B-B2BFBA595425}"/>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6" name="Footer Placeholder 5">
            <a:extLst>
              <a:ext uri="{FF2B5EF4-FFF2-40B4-BE49-F238E27FC236}">
                <a16:creationId xmlns:a16="http://schemas.microsoft.com/office/drawing/2014/main" id="{2DDCDA52-7E7F-3B49-8D80-3910A122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1DA3A-66FE-CD43-98CF-C3D1AA550479}"/>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26226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88E6-078F-944B-8E6C-CE2B6DAD8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9000CD-9E11-E846-9C4D-6B313621C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FDE78-5C61-684C-9FFF-B415DFDED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C11BF-05A0-B54E-9D3E-4FD8E1188CF6}"/>
              </a:ext>
            </a:extLst>
          </p:cNvPr>
          <p:cNvSpPr>
            <a:spLocks noGrp="1"/>
          </p:cNvSpPr>
          <p:nvPr>
            <p:ph type="dt" sz="half" idx="10"/>
          </p:nvPr>
        </p:nvSpPr>
        <p:spPr/>
        <p:txBody>
          <a:bodyPr/>
          <a:lstStyle/>
          <a:p>
            <a:fld id="{89239183-26B4-FD4B-92E7-1795DA8BAEF6}" type="datetimeFigureOut">
              <a:rPr lang="en-US" smtClean="0"/>
              <a:t>2/17/22</a:t>
            </a:fld>
            <a:endParaRPr lang="en-US"/>
          </a:p>
        </p:txBody>
      </p:sp>
      <p:sp>
        <p:nvSpPr>
          <p:cNvPr id="6" name="Footer Placeholder 5">
            <a:extLst>
              <a:ext uri="{FF2B5EF4-FFF2-40B4-BE49-F238E27FC236}">
                <a16:creationId xmlns:a16="http://schemas.microsoft.com/office/drawing/2014/main" id="{5324867D-78EE-0142-8DF0-0097C2442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50B6-98B3-344B-B79A-BFABEE28AFA3}"/>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57493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9A64D-1DFC-2D4D-9402-06DA568C0EFA}"/>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98B0D31-CD38-394E-A563-AC84CA192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2C06A-98BE-CB4D-BCAB-D65832B31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39183-26B4-FD4B-92E7-1795DA8BAEF6}" type="datetimeFigureOut">
              <a:rPr lang="en-US" smtClean="0"/>
              <a:t>2/17/22</a:t>
            </a:fld>
            <a:endParaRPr lang="en-US"/>
          </a:p>
        </p:txBody>
      </p:sp>
      <p:sp>
        <p:nvSpPr>
          <p:cNvPr id="5" name="Footer Placeholder 4">
            <a:extLst>
              <a:ext uri="{FF2B5EF4-FFF2-40B4-BE49-F238E27FC236}">
                <a16:creationId xmlns:a16="http://schemas.microsoft.com/office/drawing/2014/main" id="{F252A980-819D-2842-A8C0-00A548AE5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D97AE-E087-1943-9B48-22A60319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143A-FD3D-0D42-99F8-1B14586C9728}" type="slidenum">
              <a:rPr lang="en-US" smtClean="0"/>
              <a:t>‹#›</a:t>
            </a:fld>
            <a:endParaRPr lang="en-US"/>
          </a:p>
        </p:txBody>
      </p:sp>
    </p:spTree>
    <p:extLst>
      <p:ext uri="{BB962C8B-B14F-4D97-AF65-F5344CB8AC3E}">
        <p14:creationId xmlns:p14="http://schemas.microsoft.com/office/powerpoint/2010/main" val="169840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7" r:id="rId15"/>
    <p:sldLayoutId id="2147483672" r:id="rId16"/>
    <p:sldLayoutId id="214748367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6.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6.jpeg"/><Relationship Id="rId10"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11.jpeg"/><Relationship Id="rId5" Type="http://schemas.openxmlformats.org/officeDocument/2006/relationships/image" Target="../media/image2.jpe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6.png"/><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jpe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60.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1.png"/><Relationship Id="rId7" Type="http://schemas.microsoft.com/office/2007/relationships/hdphoto" Target="../media/hdphoto5.wdp"/><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90.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4.jpe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9.png"/><Relationship Id="rId5" Type="http://schemas.openxmlformats.org/officeDocument/2006/relationships/image" Target="../media/image2.jpe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jpeg"/><Relationship Id="rId11"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1930-BD73-7E49-8F5C-8AEC94338767}"/>
              </a:ext>
            </a:extLst>
          </p:cNvPr>
          <p:cNvSpPr>
            <a:spLocks noGrp="1"/>
          </p:cNvSpPr>
          <p:nvPr>
            <p:ph type="ctrTitle"/>
          </p:nvPr>
        </p:nvSpPr>
        <p:spPr>
          <a:xfrm>
            <a:off x="534364" y="1041400"/>
            <a:ext cx="11123271" cy="1784927"/>
          </a:xfrm>
        </p:spPr>
        <p:txBody>
          <a:bodyPr>
            <a:normAutofit/>
          </a:bodyPr>
          <a:lstStyle/>
          <a:p>
            <a:r>
              <a:rPr lang="en-US" dirty="0"/>
              <a:t>Breaking and safeguarding privacy in machine learning</a:t>
            </a:r>
          </a:p>
        </p:txBody>
      </p:sp>
      <p:sp>
        <p:nvSpPr>
          <p:cNvPr id="3" name="Subtitle 2">
            <a:extLst>
              <a:ext uri="{FF2B5EF4-FFF2-40B4-BE49-F238E27FC236}">
                <a16:creationId xmlns:a16="http://schemas.microsoft.com/office/drawing/2014/main" id="{BA6830B3-4209-4E48-BF0D-C26938A52328}"/>
              </a:ext>
            </a:extLst>
          </p:cNvPr>
          <p:cNvSpPr>
            <a:spLocks noGrp="1"/>
          </p:cNvSpPr>
          <p:nvPr>
            <p:ph type="subTitle" idx="1"/>
          </p:nvPr>
        </p:nvSpPr>
        <p:spPr>
          <a:xfrm>
            <a:off x="1523999" y="3892984"/>
            <a:ext cx="9144000" cy="1655762"/>
          </a:xfrm>
        </p:spPr>
        <p:txBody>
          <a:bodyPr>
            <a:normAutofit/>
          </a:bodyPr>
          <a:lstStyle/>
          <a:p>
            <a:r>
              <a:rPr lang="en-US" sz="3600" b="1" dirty="0">
                <a:ea typeface="+mn-ea"/>
                <a:cs typeface="+mn-cs"/>
              </a:rPr>
              <a:t>Florian </a:t>
            </a:r>
            <a:r>
              <a:rPr lang="en-US" sz="3600" b="1" dirty="0" err="1">
                <a:ea typeface="+mn-ea"/>
                <a:cs typeface="+mn-cs"/>
              </a:rPr>
              <a:t>Tramèr</a:t>
            </a:r>
            <a:endParaRPr lang="en-US" sz="3600" b="1" dirty="0">
              <a:ea typeface="+mn-ea"/>
              <a:cs typeface="+mn-cs"/>
            </a:endParaRPr>
          </a:p>
          <a:p>
            <a:r>
              <a:rPr lang="en-US" sz="3600" dirty="0"/>
              <a:t>Google Brain &amp; ETHZ</a:t>
            </a:r>
          </a:p>
        </p:txBody>
      </p:sp>
    </p:spTree>
    <p:extLst>
      <p:ext uri="{BB962C8B-B14F-4D97-AF65-F5344CB8AC3E}">
        <p14:creationId xmlns:p14="http://schemas.microsoft.com/office/powerpoint/2010/main" val="26102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92D19F-F046-F84B-9387-E234B552CFF1}"/>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pPr lvl="0">
              <a:lnSpc>
                <a:spcPct val="100000"/>
              </a:lnSpc>
              <a:spcBef>
                <a:spcPts val="0"/>
              </a:spcBef>
            </a:pPr>
            <a:r>
              <a:rPr lang="en-US" sz="4400" dirty="0">
                <a:solidFill>
                  <a:schemeClr val="tx1"/>
                </a:solidFill>
              </a:rPr>
              <a:t>If an encoding lets you learn, it cannot be private</a:t>
            </a:r>
            <a:br>
              <a:rPr lang="en-US" sz="4400" dirty="0">
                <a:solidFill>
                  <a:schemeClr val="tx1"/>
                </a:solidFill>
              </a:rPr>
            </a:br>
            <a:r>
              <a:rPr lang="en-US" sz="1800" dirty="0">
                <a:solidFill>
                  <a:schemeClr val="bg1">
                    <a:lumMod val="50000"/>
                  </a:schemeClr>
                </a:solidFill>
                <a:latin typeface="Calibri" panose="020F0502020204030204"/>
                <a:ea typeface="+mn-ea"/>
                <a:cs typeface="+mn-cs"/>
              </a:rPr>
              <a:t>Is Private Learning Possible with Instance Encoding? IEEE Security &amp; Privacy 2021</a:t>
            </a:r>
          </a:p>
        </p:txBody>
      </p:sp>
      <p:sp>
        <p:nvSpPr>
          <p:cNvPr id="38" name="Slide Number Placeholder 3">
            <a:extLst>
              <a:ext uri="{FF2B5EF4-FFF2-40B4-BE49-F238E27FC236}">
                <a16:creationId xmlns:a16="http://schemas.microsoft.com/office/drawing/2014/main" id="{9FAD1A80-4F66-5B4D-98FE-0D3C7FB3803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10</a:t>
            </a:fld>
            <a:endParaRPr lang="en-US" altLang="en-US"/>
          </a:p>
        </p:txBody>
      </p:sp>
      <p:pic>
        <p:nvPicPr>
          <p:cNvPr id="22" name="Picture 2" descr="Black message 2 icon - Free black message icons">
            <a:extLst>
              <a:ext uri="{FF2B5EF4-FFF2-40B4-BE49-F238E27FC236}">
                <a16:creationId xmlns:a16="http://schemas.microsoft.com/office/drawing/2014/main" id="{F0C1372B-CF65-5347-B399-0EAF3AB8B007}"/>
              </a:ext>
            </a:extLst>
          </p:cNvPr>
          <p:cNvPicPr>
            <a:picLocks noChangeAspect="1" noChangeArrowheads="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4340" y="4184345"/>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5CDE8AF0-460D-F54C-A0EB-D619826C236F}"/>
              </a:ext>
            </a:extLst>
          </p:cNvPr>
          <p:cNvSpPr/>
          <p:nvPr/>
        </p:nvSpPr>
        <p:spPr>
          <a:xfrm>
            <a:off x="3990176" y="5523376"/>
            <a:ext cx="6960167" cy="10737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C00000"/>
                </a:solidFill>
              </a:rPr>
              <a:t>Clearly the encodings leak </a:t>
            </a:r>
            <a:r>
              <a:rPr lang="en-US" sz="2800" i="1" dirty="0">
                <a:solidFill>
                  <a:srgbClr val="C00000"/>
                </a:solidFill>
              </a:rPr>
              <a:t>something</a:t>
            </a:r>
            <a:endParaRPr lang="en-US" sz="2800" dirty="0">
              <a:solidFill>
                <a:srgbClr val="C00000"/>
              </a:solidFill>
            </a:endParaRPr>
          </a:p>
        </p:txBody>
      </p:sp>
      <p:pic>
        <p:nvPicPr>
          <p:cNvPr id="25" name="Picture 12" descr="Neural Networks – an Intuition">
            <a:extLst>
              <a:ext uri="{FF2B5EF4-FFF2-40B4-BE49-F238E27FC236}">
                <a16:creationId xmlns:a16="http://schemas.microsoft.com/office/drawing/2014/main" id="{70F1E6A8-7D22-FC48-904A-12722D9A24A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9214" y="2839178"/>
            <a:ext cx="1391590" cy="11796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CA679051-FE69-5347-A156-3E489C926307}"/>
              </a:ext>
            </a:extLst>
          </p:cNvPr>
          <p:cNvGrpSpPr/>
          <p:nvPr/>
        </p:nvGrpSpPr>
        <p:grpSpPr>
          <a:xfrm>
            <a:off x="3089456" y="3062222"/>
            <a:ext cx="672201" cy="675635"/>
            <a:chOff x="3710736" y="4259781"/>
            <a:chExt cx="504151" cy="506726"/>
          </a:xfrm>
        </p:grpSpPr>
        <p:sp>
          <p:nvSpPr>
            <p:cNvPr id="27" name="Rectangle 26">
              <a:extLst>
                <a:ext uri="{FF2B5EF4-FFF2-40B4-BE49-F238E27FC236}">
                  <a16:creationId xmlns:a16="http://schemas.microsoft.com/office/drawing/2014/main" id="{5C636B5A-5B89-8549-AD2F-9E0000B3BB22}"/>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28" name="Picture 4">
              <a:extLst>
                <a:ext uri="{FF2B5EF4-FFF2-40B4-BE49-F238E27FC236}">
                  <a16:creationId xmlns:a16="http://schemas.microsoft.com/office/drawing/2014/main" id="{3E972598-FE19-A842-9D8C-DD52291C5D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0" name="Straight Arrow Connector 29">
            <a:extLst>
              <a:ext uri="{FF2B5EF4-FFF2-40B4-BE49-F238E27FC236}">
                <a16:creationId xmlns:a16="http://schemas.microsoft.com/office/drawing/2014/main" id="{E94EF5E2-6776-F34E-88D8-9C49FD4CC434}"/>
              </a:ext>
            </a:extLst>
          </p:cNvPr>
          <p:cNvCxnSpPr>
            <a:cxnSpLocks/>
            <a:stCxn id="28" idx="3"/>
          </p:cNvCxnSpPr>
          <p:nvPr/>
        </p:nvCxnSpPr>
        <p:spPr>
          <a:xfrm>
            <a:off x="3761456" y="3398222"/>
            <a:ext cx="14977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1" name="Picture 2" descr="Black message 2 icon - Free black message icons">
            <a:extLst>
              <a:ext uri="{FF2B5EF4-FFF2-40B4-BE49-F238E27FC236}">
                <a16:creationId xmlns:a16="http://schemas.microsoft.com/office/drawing/2014/main" id="{926A97E0-8AE7-E14A-B463-079D0514C581}"/>
              </a:ext>
            </a:extLst>
          </p:cNvPr>
          <p:cNvPicPr>
            <a:picLocks noChangeAspect="1" noChangeArrowheads="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2845" y="3000673"/>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Neural Networks – an Intuition">
            <a:extLst>
              <a:ext uri="{FF2B5EF4-FFF2-40B4-BE49-F238E27FC236}">
                <a16:creationId xmlns:a16="http://schemas.microsoft.com/office/drawing/2014/main" id="{AAF9563E-640F-8749-9D05-AC37ED2567A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9214" y="4022763"/>
            <a:ext cx="1391590" cy="117964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88228933-8B01-0B48-9DBB-4AAB24C48452}"/>
              </a:ext>
            </a:extLst>
          </p:cNvPr>
          <p:cNvGrpSpPr/>
          <p:nvPr/>
        </p:nvGrpSpPr>
        <p:grpSpPr>
          <a:xfrm>
            <a:off x="3089456" y="4245807"/>
            <a:ext cx="672201" cy="675635"/>
            <a:chOff x="3710736" y="4259781"/>
            <a:chExt cx="504151" cy="506726"/>
          </a:xfrm>
        </p:grpSpPr>
        <p:sp>
          <p:nvSpPr>
            <p:cNvPr id="34" name="Rectangle 33">
              <a:extLst>
                <a:ext uri="{FF2B5EF4-FFF2-40B4-BE49-F238E27FC236}">
                  <a16:creationId xmlns:a16="http://schemas.microsoft.com/office/drawing/2014/main" id="{4EA1D644-19D3-7C43-A457-A157D6EA22E7}"/>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35" name="Picture 4">
              <a:extLst>
                <a:ext uri="{FF2B5EF4-FFF2-40B4-BE49-F238E27FC236}">
                  <a16:creationId xmlns:a16="http://schemas.microsoft.com/office/drawing/2014/main" id="{11EBD459-0FBD-3441-875C-BAFEEA9541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6" name="Straight Arrow Connector 35">
            <a:extLst>
              <a:ext uri="{FF2B5EF4-FFF2-40B4-BE49-F238E27FC236}">
                <a16:creationId xmlns:a16="http://schemas.microsoft.com/office/drawing/2014/main" id="{7291B7A7-86EB-824C-BA73-63CB3B294B28}"/>
              </a:ext>
            </a:extLst>
          </p:cNvPr>
          <p:cNvCxnSpPr>
            <a:cxnSpLocks/>
            <a:stCxn id="35" idx="3"/>
          </p:cNvCxnSpPr>
          <p:nvPr/>
        </p:nvCxnSpPr>
        <p:spPr>
          <a:xfrm>
            <a:off x="3761456" y="4581807"/>
            <a:ext cx="14977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5633581E-B5F7-D944-ABB3-0A6CCD52FBB1}"/>
              </a:ext>
            </a:extLst>
          </p:cNvPr>
          <p:cNvSpPr/>
          <p:nvPr/>
        </p:nvSpPr>
        <p:spPr>
          <a:xfrm>
            <a:off x="6334539" y="2674765"/>
            <a:ext cx="408980" cy="26654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3F24816-07B2-A947-9EAF-22ACE4AB2AA0}"/>
              </a:ext>
            </a:extLst>
          </p:cNvPr>
          <p:cNvSpPr txBox="1"/>
          <p:nvPr/>
        </p:nvSpPr>
        <p:spPr>
          <a:xfrm>
            <a:off x="6895294" y="3667327"/>
            <a:ext cx="5296706" cy="523220"/>
          </a:xfrm>
          <a:prstGeom prst="rect">
            <a:avLst/>
          </a:prstGeom>
          <a:noFill/>
        </p:spPr>
        <p:txBody>
          <a:bodyPr wrap="none" rtlCol="0">
            <a:spAutoFit/>
          </a:bodyPr>
          <a:lstStyle/>
          <a:p>
            <a:r>
              <a:rPr lang="en-US" sz="2800" i="1" dirty="0">
                <a:solidFill>
                  <a:srgbClr val="C00000"/>
                </a:solidFill>
              </a:rPr>
              <a:t>...these messages are very similar...</a:t>
            </a:r>
          </a:p>
        </p:txBody>
      </p:sp>
      <p:sp>
        <p:nvSpPr>
          <p:cNvPr id="20" name="TextBox 19">
            <a:extLst>
              <a:ext uri="{FF2B5EF4-FFF2-40B4-BE49-F238E27FC236}">
                <a16:creationId xmlns:a16="http://schemas.microsoft.com/office/drawing/2014/main" id="{504D216F-6B79-454C-AC0F-38B28C91BA5C}"/>
              </a:ext>
            </a:extLst>
          </p:cNvPr>
          <p:cNvSpPr txBox="1"/>
          <p:nvPr/>
        </p:nvSpPr>
        <p:spPr>
          <a:xfrm>
            <a:off x="3487298" y="2254136"/>
            <a:ext cx="5552867" cy="461665"/>
          </a:xfrm>
          <a:prstGeom prst="rect">
            <a:avLst/>
          </a:prstGeom>
          <a:noFill/>
        </p:spPr>
        <p:txBody>
          <a:bodyPr wrap="none" rtlCol="0">
            <a:spAutoFit/>
          </a:bodyPr>
          <a:lstStyle/>
          <a:p>
            <a:r>
              <a:rPr lang="en-US" sz="2400" dirty="0"/>
              <a:t>Accurate model for e.g., sentiment analysis</a:t>
            </a:r>
          </a:p>
        </p:txBody>
      </p:sp>
    </p:spTree>
    <p:extLst>
      <p:ext uri="{BB962C8B-B14F-4D97-AF65-F5344CB8AC3E}">
        <p14:creationId xmlns:p14="http://schemas.microsoft.com/office/powerpoint/2010/main" val="34494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F81EC90A-7DF8-B04B-825E-5F1B3E670580}"/>
              </a:ext>
            </a:extLst>
          </p:cNvPr>
          <p:cNvSpPr>
            <a:spLocks noGrp="1"/>
          </p:cNvSpPr>
          <p:nvPr>
            <p:ph sz="quarter" idx="10"/>
          </p:nvPr>
        </p:nvSpPr>
        <p:spPr>
          <a:xfrm>
            <a:off x="381000" y="1608357"/>
            <a:ext cx="10267951" cy="771407"/>
          </a:xfrm>
        </p:spPr>
        <p:txBody>
          <a:bodyPr/>
          <a:lstStyle/>
          <a:p>
            <a:pPr marL="0" indent="0">
              <a:buNone/>
            </a:pPr>
            <a:r>
              <a:rPr lang="en-US" sz="2667" u="sng" dirty="0"/>
              <a:t>Example:</a:t>
            </a:r>
            <a:r>
              <a:rPr lang="en-US" sz="2667" dirty="0"/>
              <a:t> </a:t>
            </a:r>
            <a:r>
              <a:rPr lang="en-US" sz="2667" dirty="0" err="1"/>
              <a:t>InstaHide</a:t>
            </a:r>
            <a:r>
              <a:rPr lang="en-US" sz="2667" dirty="0"/>
              <a:t> [Huang et al. ICML ’20]</a:t>
            </a:r>
          </a:p>
        </p:txBody>
      </p:sp>
      <p:pic>
        <p:nvPicPr>
          <p:cNvPr id="28" name="Picture 16" descr="Teacup Dogs for Tiny-Canine Lovers">
            <a:extLst>
              <a:ext uri="{FF2B5EF4-FFF2-40B4-BE49-F238E27FC236}">
                <a16:creationId xmlns:a16="http://schemas.microsoft.com/office/drawing/2014/main" id="{B3C0133A-096D-F84B-9AEC-949494F1A64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2347" y="3022496"/>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 name="Picture 29" descr="Cute Mini Pig - A Funny and Cute Micro Pig Videos Compilation [BEST OF] -  YouTube">
            <a:extLst>
              <a:ext uri="{FF2B5EF4-FFF2-40B4-BE49-F238E27FC236}">
                <a16:creationId xmlns:a16="http://schemas.microsoft.com/office/drawing/2014/main" id="{E9363B9B-4D25-0B42-A9F1-0AE266FF927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52930" y="3022495"/>
            <a:ext cx="797412" cy="797412"/>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2" name="Picture 14" descr="How we found coronavirus in a cat">
            <a:extLst>
              <a:ext uri="{FF2B5EF4-FFF2-40B4-BE49-F238E27FC236}">
                <a16:creationId xmlns:a16="http://schemas.microsoft.com/office/drawing/2014/main" id="{3D7F3E30-0F45-AE4F-95C1-7FA948B75AF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30235" y="3022495"/>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A85BE3D2-B798-7942-B4DC-C9A250E69C46}"/>
              </a:ext>
            </a:extLst>
          </p:cNvPr>
          <p:cNvGrpSpPr/>
          <p:nvPr/>
        </p:nvGrpSpPr>
        <p:grpSpPr>
          <a:xfrm>
            <a:off x="1587157" y="2438842"/>
            <a:ext cx="2566240" cy="453234"/>
            <a:chOff x="2816842" y="2672377"/>
            <a:chExt cx="2566240" cy="453234"/>
          </a:xfrm>
        </p:grpSpPr>
        <p:sp>
          <p:nvSpPr>
            <p:cNvPr id="34" name="TextBox 33">
              <a:extLst>
                <a:ext uri="{FF2B5EF4-FFF2-40B4-BE49-F238E27FC236}">
                  <a16:creationId xmlns:a16="http://schemas.microsoft.com/office/drawing/2014/main" id="{A0E355E9-23CC-B043-ACCE-A76B55883BE2}"/>
                </a:ext>
              </a:extLst>
            </p:cNvPr>
            <p:cNvSpPr txBox="1"/>
            <p:nvPr/>
          </p:nvSpPr>
          <p:spPr>
            <a:xfrm>
              <a:off x="2816842" y="2672377"/>
              <a:ext cx="1306640" cy="369332"/>
            </a:xfrm>
            <a:prstGeom prst="rect">
              <a:avLst/>
            </a:prstGeom>
            <a:noFill/>
          </p:spPr>
          <p:txBody>
            <a:bodyPr wrap="none" rtlCol="0">
              <a:spAutoFit/>
            </a:bodyPr>
            <a:lstStyle/>
            <a:p>
              <a:r>
                <a:rPr lang="en-US" i="1" dirty="0">
                  <a:solidFill>
                    <a:srgbClr val="0070C0"/>
                  </a:solidFill>
                </a:rPr>
                <a:t>private</a:t>
              </a:r>
              <a:r>
                <a:rPr lang="en-US" dirty="0">
                  <a:solidFill>
                    <a:srgbClr val="0070C0"/>
                  </a:solidFill>
                </a:rPr>
                <a:t> data</a:t>
              </a:r>
            </a:p>
          </p:txBody>
        </p:sp>
        <p:sp>
          <p:nvSpPr>
            <p:cNvPr id="35" name="TextBox 34">
              <a:extLst>
                <a:ext uri="{FF2B5EF4-FFF2-40B4-BE49-F238E27FC236}">
                  <a16:creationId xmlns:a16="http://schemas.microsoft.com/office/drawing/2014/main" id="{016498AA-2905-3E48-AD49-76012B2975DC}"/>
                </a:ext>
              </a:extLst>
            </p:cNvPr>
            <p:cNvSpPr txBox="1"/>
            <p:nvPr/>
          </p:nvSpPr>
          <p:spPr>
            <a:xfrm>
              <a:off x="4172622" y="2672377"/>
              <a:ext cx="1210460" cy="369332"/>
            </a:xfrm>
            <a:prstGeom prst="rect">
              <a:avLst/>
            </a:prstGeom>
            <a:noFill/>
          </p:spPr>
          <p:txBody>
            <a:bodyPr wrap="none" rtlCol="0">
              <a:spAutoFit/>
            </a:bodyPr>
            <a:lstStyle/>
            <a:p>
              <a:r>
                <a:rPr lang="en-US" i="1" dirty="0">
                  <a:solidFill>
                    <a:srgbClr val="C00000"/>
                  </a:solidFill>
                </a:rPr>
                <a:t>public</a:t>
              </a:r>
              <a:r>
                <a:rPr lang="en-US" dirty="0">
                  <a:solidFill>
                    <a:srgbClr val="C00000"/>
                  </a:solidFill>
                </a:rPr>
                <a:t> data</a:t>
              </a:r>
            </a:p>
          </p:txBody>
        </p:sp>
        <p:cxnSp>
          <p:nvCxnSpPr>
            <p:cNvPr id="36" name="Straight Arrow Connector 35">
              <a:extLst>
                <a:ext uri="{FF2B5EF4-FFF2-40B4-BE49-F238E27FC236}">
                  <a16:creationId xmlns:a16="http://schemas.microsoft.com/office/drawing/2014/main" id="{C2E9AD80-33CF-CC40-86DC-6CFCA41E1E86}"/>
                </a:ext>
              </a:extLst>
            </p:cNvPr>
            <p:cNvCxnSpPr>
              <a:cxnSpLocks/>
              <a:stCxn id="35" idx="2"/>
            </p:cNvCxnSpPr>
            <p:nvPr/>
          </p:nvCxnSpPr>
          <p:spPr>
            <a:xfrm flipH="1">
              <a:off x="4409753" y="3041709"/>
              <a:ext cx="368099" cy="839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60A18B8-EDE6-5B43-B3CE-3196E6CA19AC}"/>
                </a:ext>
              </a:extLst>
            </p:cNvPr>
            <p:cNvCxnSpPr>
              <a:cxnSpLocks/>
              <a:stCxn id="35" idx="2"/>
            </p:cNvCxnSpPr>
            <p:nvPr/>
          </p:nvCxnSpPr>
          <p:spPr>
            <a:xfrm>
              <a:off x="4777851" y="3041709"/>
              <a:ext cx="365760" cy="82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7EE0ACA-A053-F54D-AB7F-0217C02DF743}"/>
                </a:ext>
              </a:extLst>
            </p:cNvPr>
            <p:cNvCxnSpPr>
              <a:cxnSpLocks/>
            </p:cNvCxnSpPr>
            <p:nvPr/>
          </p:nvCxnSpPr>
          <p:spPr>
            <a:xfrm>
              <a:off x="3422176" y="2971707"/>
              <a:ext cx="0" cy="15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51" name="Picture 50">
            <a:extLst>
              <a:ext uri="{FF2B5EF4-FFF2-40B4-BE49-F238E27FC236}">
                <a16:creationId xmlns:a16="http://schemas.microsoft.com/office/drawing/2014/main" id="{BFA5745C-F31E-6445-88F6-B31017041C75}"/>
              </a:ext>
            </a:extLst>
          </p:cNvPr>
          <p:cNvPicPr>
            <a:picLocks/>
          </p:cNvPicPr>
          <p:nvPr/>
        </p:nvPicPr>
        <p:blipFill>
          <a:blip r:embed="rId6" cstate="screen">
            <a:alphaModFix/>
            <a:extLst>
              <a:ext uri="{28A0092B-C50C-407E-A947-70E740481C1C}">
                <a14:useLocalDpi xmlns:a14="http://schemas.microsoft.com/office/drawing/2010/main"/>
              </a:ext>
            </a:extLst>
          </a:blip>
          <a:stretch>
            <a:fillRect/>
          </a:stretch>
        </p:blipFill>
        <p:spPr>
          <a:xfrm>
            <a:off x="9962816" y="2981892"/>
            <a:ext cx="960120" cy="894216"/>
          </a:xfrm>
          <a:prstGeom prst="rect">
            <a:avLst/>
          </a:prstGeom>
          <a:ln w="38100" cap="sq" cmpd="thickThin">
            <a:solidFill>
              <a:srgbClr val="000000"/>
            </a:solidFill>
            <a:prstDash val="solid"/>
            <a:miter lim="800000"/>
          </a:ln>
          <a:effectLst>
            <a:innerShdw blurRad="76200">
              <a:srgbClr val="000000">
                <a:alpha val="51000"/>
              </a:srgbClr>
            </a:innerShdw>
          </a:effectLst>
        </p:spPr>
      </p:pic>
      <p:sp>
        <p:nvSpPr>
          <p:cNvPr id="2" name="Right Arrow 1">
            <a:extLst>
              <a:ext uri="{FF2B5EF4-FFF2-40B4-BE49-F238E27FC236}">
                <a16:creationId xmlns:a16="http://schemas.microsoft.com/office/drawing/2014/main" id="{E49FD2E5-4A97-454F-B774-C5DC10B3D9AF}"/>
              </a:ext>
            </a:extLst>
          </p:cNvPr>
          <p:cNvSpPr/>
          <p:nvPr/>
        </p:nvSpPr>
        <p:spPr>
          <a:xfrm>
            <a:off x="4863011"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089404-5A1A-A044-BF01-C93D451EB9B3}"/>
              </a:ext>
            </a:extLst>
          </p:cNvPr>
          <p:cNvSpPr/>
          <p:nvPr/>
        </p:nvSpPr>
        <p:spPr>
          <a:xfrm>
            <a:off x="5964259" y="2736635"/>
            <a:ext cx="2687984" cy="1369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t>Mixup</a:t>
            </a:r>
            <a:r>
              <a:rPr lang="en-US" sz="3600" dirty="0"/>
              <a:t> + color flips</a:t>
            </a:r>
          </a:p>
        </p:txBody>
      </p:sp>
      <p:sp>
        <p:nvSpPr>
          <p:cNvPr id="52" name="Right Arrow 51">
            <a:extLst>
              <a:ext uri="{FF2B5EF4-FFF2-40B4-BE49-F238E27FC236}">
                <a16:creationId xmlns:a16="http://schemas.microsoft.com/office/drawing/2014/main" id="{65024419-6FBD-1449-9C9D-BB0746A1078E}"/>
              </a:ext>
            </a:extLst>
          </p:cNvPr>
          <p:cNvSpPr/>
          <p:nvPr/>
        </p:nvSpPr>
        <p:spPr>
          <a:xfrm>
            <a:off x="8792403"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a:extLst>
              <a:ext uri="{FF2B5EF4-FFF2-40B4-BE49-F238E27FC236}">
                <a16:creationId xmlns:a16="http://schemas.microsoft.com/office/drawing/2014/main" id="{39A74F7C-BB73-904F-A6E2-80667CB7E196}"/>
              </a:ext>
            </a:extLst>
          </p:cNvPr>
          <p:cNvSpPr/>
          <p:nvPr/>
        </p:nvSpPr>
        <p:spPr>
          <a:xfrm rot="9404753">
            <a:off x="10080009" y="2194157"/>
            <a:ext cx="472856" cy="489371"/>
          </a:xfrm>
          <a:prstGeom prst="upArrow">
            <a:avLst>
              <a:gd name="adj1" fmla="val 48455"/>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p>
        </p:txBody>
      </p:sp>
      <p:sp>
        <p:nvSpPr>
          <p:cNvPr id="54" name="TextBox 53">
            <a:extLst>
              <a:ext uri="{FF2B5EF4-FFF2-40B4-BE49-F238E27FC236}">
                <a16:creationId xmlns:a16="http://schemas.microsoft.com/office/drawing/2014/main" id="{CE73A7F7-5CF7-434C-AAA2-319E4E114052}"/>
              </a:ext>
            </a:extLst>
          </p:cNvPr>
          <p:cNvSpPr txBox="1"/>
          <p:nvPr/>
        </p:nvSpPr>
        <p:spPr>
          <a:xfrm>
            <a:off x="8792403" y="1687866"/>
            <a:ext cx="3240159" cy="461665"/>
          </a:xfrm>
          <a:prstGeom prst="rect">
            <a:avLst/>
          </a:prstGeom>
          <a:noFill/>
        </p:spPr>
        <p:txBody>
          <a:bodyPr wrap="square" rtlCol="0">
            <a:spAutoFit/>
          </a:bodyPr>
          <a:lstStyle/>
          <a:p>
            <a:r>
              <a:rPr lang="en-US" sz="2400" dirty="0">
                <a:solidFill>
                  <a:schemeClr val="accent6">
                    <a:lumMod val="75000"/>
                  </a:schemeClr>
                </a:solidFill>
              </a:rPr>
              <a:t>learning still works!</a:t>
            </a:r>
          </a:p>
        </p:txBody>
      </p:sp>
      <p:sp>
        <p:nvSpPr>
          <p:cNvPr id="79" name="Title 1">
            <a:extLst>
              <a:ext uri="{FF2B5EF4-FFF2-40B4-BE49-F238E27FC236}">
                <a16:creationId xmlns:a16="http://schemas.microsoft.com/office/drawing/2014/main" id="{5612E84F-C15C-A44D-8752-6B45FA7A5CE7}"/>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r>
              <a:rPr lang="en-US" sz="4400" dirty="0">
                <a:solidFill>
                  <a:schemeClr val="tx1"/>
                </a:solidFill>
              </a:rPr>
              <a:t>What do existing encodings leak?</a:t>
            </a:r>
            <a:br>
              <a:rPr lang="en-US" sz="4400" dirty="0">
                <a:solidFill>
                  <a:schemeClr val="tx1"/>
                </a:solidFill>
              </a:rPr>
            </a:br>
            <a:endParaRPr lang="en-US" sz="1800" dirty="0">
              <a:solidFill>
                <a:srgbClr val="7030A0"/>
              </a:solidFill>
            </a:endParaRPr>
          </a:p>
        </p:txBody>
      </p:sp>
      <p:sp>
        <p:nvSpPr>
          <p:cNvPr id="80" name="Slide Number Placeholder 3">
            <a:extLst>
              <a:ext uri="{FF2B5EF4-FFF2-40B4-BE49-F238E27FC236}">
                <a16:creationId xmlns:a16="http://schemas.microsoft.com/office/drawing/2014/main" id="{5CF143B6-4E45-DF4A-B613-D048AFF90591}"/>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11</a:t>
            </a:fld>
            <a:endParaRPr lang="en-US" altLang="en-US"/>
          </a:p>
        </p:txBody>
      </p:sp>
    </p:spTree>
    <p:extLst>
      <p:ext uri="{BB962C8B-B14F-4D97-AF65-F5344CB8AC3E}">
        <p14:creationId xmlns:p14="http://schemas.microsoft.com/office/powerpoint/2010/main" val="36553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ute Mini Pig - A Funny and Cute Micro Pig Videos Compilation [BEST OF] -  YouTube">
            <a:extLst>
              <a:ext uri="{FF2B5EF4-FFF2-40B4-BE49-F238E27FC236}">
                <a16:creationId xmlns:a16="http://schemas.microsoft.com/office/drawing/2014/main" id="{9307C6A7-1EEA-F448-A31C-8A4130780C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52930" y="3022495"/>
            <a:ext cx="797412" cy="797412"/>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F81EC90A-7DF8-B04B-825E-5F1B3E670580}"/>
              </a:ext>
            </a:extLst>
          </p:cNvPr>
          <p:cNvSpPr>
            <a:spLocks noGrp="1"/>
          </p:cNvSpPr>
          <p:nvPr>
            <p:ph sz="quarter" idx="10"/>
          </p:nvPr>
        </p:nvSpPr>
        <p:spPr>
          <a:xfrm>
            <a:off x="381000" y="1608357"/>
            <a:ext cx="10267951" cy="771407"/>
          </a:xfrm>
        </p:spPr>
        <p:txBody>
          <a:bodyPr/>
          <a:lstStyle/>
          <a:p>
            <a:pPr marL="0" indent="0">
              <a:buNone/>
            </a:pPr>
            <a:r>
              <a:rPr lang="en-US" sz="2667" u="sng" dirty="0"/>
              <a:t>Example:</a:t>
            </a:r>
            <a:r>
              <a:rPr lang="en-US" sz="2667" dirty="0"/>
              <a:t> </a:t>
            </a:r>
            <a:r>
              <a:rPr lang="en-US" sz="2667" dirty="0" err="1"/>
              <a:t>InstaHide</a:t>
            </a:r>
            <a:r>
              <a:rPr lang="en-US" sz="2667" dirty="0"/>
              <a:t> [Huang et al. ICML ’20]</a:t>
            </a:r>
          </a:p>
        </p:txBody>
      </p:sp>
      <p:grpSp>
        <p:nvGrpSpPr>
          <p:cNvPr id="33" name="Group 32">
            <a:extLst>
              <a:ext uri="{FF2B5EF4-FFF2-40B4-BE49-F238E27FC236}">
                <a16:creationId xmlns:a16="http://schemas.microsoft.com/office/drawing/2014/main" id="{A85BE3D2-B798-7942-B4DC-C9A250E69C46}"/>
              </a:ext>
            </a:extLst>
          </p:cNvPr>
          <p:cNvGrpSpPr/>
          <p:nvPr/>
        </p:nvGrpSpPr>
        <p:grpSpPr>
          <a:xfrm>
            <a:off x="1587157" y="2438842"/>
            <a:ext cx="2566240" cy="453234"/>
            <a:chOff x="2816842" y="2672377"/>
            <a:chExt cx="2566240" cy="453234"/>
          </a:xfrm>
        </p:grpSpPr>
        <p:sp>
          <p:nvSpPr>
            <p:cNvPr id="34" name="TextBox 33">
              <a:extLst>
                <a:ext uri="{FF2B5EF4-FFF2-40B4-BE49-F238E27FC236}">
                  <a16:creationId xmlns:a16="http://schemas.microsoft.com/office/drawing/2014/main" id="{A0E355E9-23CC-B043-ACCE-A76B55883BE2}"/>
                </a:ext>
              </a:extLst>
            </p:cNvPr>
            <p:cNvSpPr txBox="1"/>
            <p:nvPr/>
          </p:nvSpPr>
          <p:spPr>
            <a:xfrm>
              <a:off x="2816842" y="2672377"/>
              <a:ext cx="1306640" cy="369332"/>
            </a:xfrm>
            <a:prstGeom prst="rect">
              <a:avLst/>
            </a:prstGeom>
            <a:noFill/>
          </p:spPr>
          <p:txBody>
            <a:bodyPr wrap="none" rtlCol="0">
              <a:spAutoFit/>
            </a:bodyPr>
            <a:lstStyle/>
            <a:p>
              <a:r>
                <a:rPr lang="en-US" i="1" dirty="0">
                  <a:solidFill>
                    <a:srgbClr val="0070C0"/>
                  </a:solidFill>
                </a:rPr>
                <a:t>private</a:t>
              </a:r>
              <a:r>
                <a:rPr lang="en-US" dirty="0">
                  <a:solidFill>
                    <a:srgbClr val="0070C0"/>
                  </a:solidFill>
                </a:rPr>
                <a:t> data</a:t>
              </a:r>
            </a:p>
          </p:txBody>
        </p:sp>
        <p:sp>
          <p:nvSpPr>
            <p:cNvPr id="35" name="TextBox 34">
              <a:extLst>
                <a:ext uri="{FF2B5EF4-FFF2-40B4-BE49-F238E27FC236}">
                  <a16:creationId xmlns:a16="http://schemas.microsoft.com/office/drawing/2014/main" id="{016498AA-2905-3E48-AD49-76012B2975DC}"/>
                </a:ext>
              </a:extLst>
            </p:cNvPr>
            <p:cNvSpPr txBox="1"/>
            <p:nvPr/>
          </p:nvSpPr>
          <p:spPr>
            <a:xfrm>
              <a:off x="4172622" y="2672377"/>
              <a:ext cx="1210460" cy="369332"/>
            </a:xfrm>
            <a:prstGeom prst="rect">
              <a:avLst/>
            </a:prstGeom>
            <a:noFill/>
          </p:spPr>
          <p:txBody>
            <a:bodyPr wrap="none" rtlCol="0">
              <a:spAutoFit/>
            </a:bodyPr>
            <a:lstStyle/>
            <a:p>
              <a:r>
                <a:rPr lang="en-US" i="1" dirty="0">
                  <a:solidFill>
                    <a:srgbClr val="C00000"/>
                  </a:solidFill>
                </a:rPr>
                <a:t>public</a:t>
              </a:r>
              <a:r>
                <a:rPr lang="en-US" dirty="0">
                  <a:solidFill>
                    <a:srgbClr val="C00000"/>
                  </a:solidFill>
                </a:rPr>
                <a:t> data</a:t>
              </a:r>
            </a:p>
          </p:txBody>
        </p:sp>
        <p:cxnSp>
          <p:nvCxnSpPr>
            <p:cNvPr id="36" name="Straight Arrow Connector 35">
              <a:extLst>
                <a:ext uri="{FF2B5EF4-FFF2-40B4-BE49-F238E27FC236}">
                  <a16:creationId xmlns:a16="http://schemas.microsoft.com/office/drawing/2014/main" id="{C2E9AD80-33CF-CC40-86DC-6CFCA41E1E86}"/>
                </a:ext>
              </a:extLst>
            </p:cNvPr>
            <p:cNvCxnSpPr>
              <a:cxnSpLocks/>
              <a:stCxn id="35" idx="2"/>
            </p:cNvCxnSpPr>
            <p:nvPr/>
          </p:nvCxnSpPr>
          <p:spPr>
            <a:xfrm flipH="1">
              <a:off x="4409753" y="3041709"/>
              <a:ext cx="368099" cy="839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60A18B8-EDE6-5B43-B3CE-3196E6CA19AC}"/>
                </a:ext>
              </a:extLst>
            </p:cNvPr>
            <p:cNvCxnSpPr>
              <a:cxnSpLocks/>
              <a:stCxn id="35" idx="2"/>
            </p:cNvCxnSpPr>
            <p:nvPr/>
          </p:nvCxnSpPr>
          <p:spPr>
            <a:xfrm>
              <a:off x="4777851" y="3041709"/>
              <a:ext cx="365760" cy="82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7EE0ACA-A053-F54D-AB7F-0217C02DF743}"/>
                </a:ext>
              </a:extLst>
            </p:cNvPr>
            <p:cNvCxnSpPr>
              <a:cxnSpLocks/>
            </p:cNvCxnSpPr>
            <p:nvPr/>
          </p:nvCxnSpPr>
          <p:spPr>
            <a:xfrm>
              <a:off x="3422176" y="2971707"/>
              <a:ext cx="0" cy="15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51" name="Picture 50">
            <a:extLst>
              <a:ext uri="{FF2B5EF4-FFF2-40B4-BE49-F238E27FC236}">
                <a16:creationId xmlns:a16="http://schemas.microsoft.com/office/drawing/2014/main" id="{BFA5745C-F31E-6445-88F6-B31017041C75}"/>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9962816" y="2981892"/>
            <a:ext cx="960120" cy="894216"/>
          </a:xfrm>
          <a:prstGeom prst="rect">
            <a:avLst/>
          </a:prstGeom>
          <a:ln w="38100" cap="sq" cmpd="thickThin">
            <a:solidFill>
              <a:srgbClr val="000000"/>
            </a:solidFill>
            <a:prstDash val="solid"/>
            <a:miter lim="800000"/>
          </a:ln>
          <a:effectLst>
            <a:innerShdw blurRad="76200">
              <a:srgbClr val="000000">
                <a:alpha val="51000"/>
              </a:srgbClr>
            </a:innerShdw>
          </a:effectLst>
        </p:spPr>
      </p:pic>
      <p:sp>
        <p:nvSpPr>
          <p:cNvPr id="2" name="Right Arrow 1">
            <a:extLst>
              <a:ext uri="{FF2B5EF4-FFF2-40B4-BE49-F238E27FC236}">
                <a16:creationId xmlns:a16="http://schemas.microsoft.com/office/drawing/2014/main" id="{E49FD2E5-4A97-454F-B774-C5DC10B3D9AF}"/>
              </a:ext>
            </a:extLst>
          </p:cNvPr>
          <p:cNvSpPr/>
          <p:nvPr/>
        </p:nvSpPr>
        <p:spPr>
          <a:xfrm>
            <a:off x="4863011"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089404-5A1A-A044-BF01-C93D451EB9B3}"/>
              </a:ext>
            </a:extLst>
          </p:cNvPr>
          <p:cNvSpPr/>
          <p:nvPr/>
        </p:nvSpPr>
        <p:spPr>
          <a:xfrm>
            <a:off x="5964259" y="2736635"/>
            <a:ext cx="2687984" cy="1369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a:t>Mixup</a:t>
            </a:r>
            <a:r>
              <a:rPr lang="en-US" sz="3600" dirty="0"/>
              <a:t> + color flips</a:t>
            </a:r>
          </a:p>
        </p:txBody>
      </p:sp>
      <p:sp>
        <p:nvSpPr>
          <p:cNvPr id="52" name="Right Arrow 51">
            <a:extLst>
              <a:ext uri="{FF2B5EF4-FFF2-40B4-BE49-F238E27FC236}">
                <a16:creationId xmlns:a16="http://schemas.microsoft.com/office/drawing/2014/main" id="{65024419-6FBD-1449-9C9D-BB0746A1078E}"/>
              </a:ext>
            </a:extLst>
          </p:cNvPr>
          <p:cNvSpPr/>
          <p:nvPr/>
        </p:nvSpPr>
        <p:spPr>
          <a:xfrm>
            <a:off x="8792403"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a:extLst>
              <a:ext uri="{FF2B5EF4-FFF2-40B4-BE49-F238E27FC236}">
                <a16:creationId xmlns:a16="http://schemas.microsoft.com/office/drawing/2014/main" id="{39A74F7C-BB73-904F-A6E2-80667CB7E196}"/>
              </a:ext>
            </a:extLst>
          </p:cNvPr>
          <p:cNvSpPr/>
          <p:nvPr/>
        </p:nvSpPr>
        <p:spPr>
          <a:xfrm rot="9404753">
            <a:off x="10080009" y="2194157"/>
            <a:ext cx="472856" cy="489371"/>
          </a:xfrm>
          <a:prstGeom prst="upArrow">
            <a:avLst>
              <a:gd name="adj1" fmla="val 48455"/>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p>
        </p:txBody>
      </p:sp>
      <p:sp>
        <p:nvSpPr>
          <p:cNvPr id="54" name="TextBox 53">
            <a:extLst>
              <a:ext uri="{FF2B5EF4-FFF2-40B4-BE49-F238E27FC236}">
                <a16:creationId xmlns:a16="http://schemas.microsoft.com/office/drawing/2014/main" id="{CE73A7F7-5CF7-434C-AAA2-319E4E114052}"/>
              </a:ext>
            </a:extLst>
          </p:cNvPr>
          <p:cNvSpPr txBox="1"/>
          <p:nvPr/>
        </p:nvSpPr>
        <p:spPr>
          <a:xfrm>
            <a:off x="8792403" y="1687866"/>
            <a:ext cx="3240159" cy="461665"/>
          </a:xfrm>
          <a:prstGeom prst="rect">
            <a:avLst/>
          </a:prstGeom>
          <a:noFill/>
        </p:spPr>
        <p:txBody>
          <a:bodyPr wrap="square" rtlCol="0">
            <a:spAutoFit/>
          </a:bodyPr>
          <a:lstStyle/>
          <a:p>
            <a:r>
              <a:rPr lang="en-US" sz="2400" dirty="0">
                <a:solidFill>
                  <a:schemeClr val="accent6">
                    <a:lumMod val="75000"/>
                  </a:schemeClr>
                </a:solidFill>
              </a:rPr>
              <a:t>learning still works!</a:t>
            </a:r>
          </a:p>
        </p:txBody>
      </p:sp>
      <p:pic>
        <p:nvPicPr>
          <p:cNvPr id="64" name="Picture 63">
            <a:extLst>
              <a:ext uri="{FF2B5EF4-FFF2-40B4-BE49-F238E27FC236}">
                <a16:creationId xmlns:a16="http://schemas.microsoft.com/office/drawing/2014/main" id="{5D185E7E-8213-BF40-90BB-F8846C387911}"/>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8454630" y="4565061"/>
            <a:ext cx="1143000" cy="1143000"/>
          </a:xfrm>
          <a:prstGeom prst="rect">
            <a:avLst/>
          </a:prstGeom>
          <a:ln w="38100" cap="sq" cmpd="thickThin">
            <a:solidFill>
              <a:srgbClr val="000000"/>
            </a:solidFill>
            <a:prstDash val="solid"/>
            <a:miter lim="800000"/>
          </a:ln>
          <a:effectLst>
            <a:innerShdw blurRad="76200">
              <a:srgbClr val="000000">
                <a:alpha val="51000"/>
              </a:srgbClr>
            </a:innerShdw>
          </a:effectLst>
        </p:spPr>
      </p:pic>
      <p:pic>
        <p:nvPicPr>
          <p:cNvPr id="65" name="Picture 64">
            <a:extLst>
              <a:ext uri="{FF2B5EF4-FFF2-40B4-BE49-F238E27FC236}">
                <a16:creationId xmlns:a16="http://schemas.microsoft.com/office/drawing/2014/main" id="{3886F958-5091-1D42-A966-C2828AD911A6}"/>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1725682" y="4565061"/>
            <a:ext cx="1143000" cy="1143000"/>
          </a:xfrm>
          <a:prstGeom prst="rect">
            <a:avLst/>
          </a:prstGeom>
          <a:ln w="38100" cap="sq" cmpd="thickThin">
            <a:solidFill>
              <a:srgbClr val="000000"/>
            </a:solidFill>
            <a:prstDash val="solid"/>
            <a:miter lim="800000"/>
          </a:ln>
          <a:effectLst>
            <a:innerShdw blurRad="76200">
              <a:srgbClr val="000000">
                <a:alpha val="51000"/>
              </a:srgbClr>
            </a:innerShdw>
          </a:effectLst>
        </p:spPr>
      </p:pic>
      <p:sp>
        <p:nvSpPr>
          <p:cNvPr id="68" name="Oval 67">
            <a:extLst>
              <a:ext uri="{FF2B5EF4-FFF2-40B4-BE49-F238E27FC236}">
                <a16:creationId xmlns:a16="http://schemas.microsoft.com/office/drawing/2014/main" id="{74ABBDA7-7A6E-1347-AA01-98962C59BFA3}"/>
              </a:ext>
            </a:extLst>
          </p:cNvPr>
          <p:cNvSpPr/>
          <p:nvPr/>
        </p:nvSpPr>
        <p:spPr>
          <a:xfrm>
            <a:off x="1978702" y="2988005"/>
            <a:ext cx="633059" cy="520729"/>
          </a:xfrm>
          <a:prstGeom prst="ellipse">
            <a:avLst/>
          </a:prstGeom>
          <a:solidFill>
            <a:srgbClr val="F7C2C2">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D8418A0-AE2E-EF4B-9313-81EEA0946019}"/>
              </a:ext>
            </a:extLst>
          </p:cNvPr>
          <p:cNvSpPr/>
          <p:nvPr/>
        </p:nvSpPr>
        <p:spPr>
          <a:xfrm>
            <a:off x="8882258" y="4523803"/>
            <a:ext cx="718068" cy="646331"/>
          </a:xfrm>
          <a:prstGeom prst="ellipse">
            <a:avLst/>
          </a:prstGeom>
          <a:solidFill>
            <a:srgbClr val="F7C2C2">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3DA6D8BE-1262-1344-86C6-C6901EA6F69C}"/>
              </a:ext>
            </a:extLst>
          </p:cNvPr>
          <p:cNvSpPr/>
          <p:nvPr/>
        </p:nvSpPr>
        <p:spPr>
          <a:xfrm>
            <a:off x="3086746" y="4876363"/>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ight Arrow 74">
            <a:extLst>
              <a:ext uri="{FF2B5EF4-FFF2-40B4-BE49-F238E27FC236}">
                <a16:creationId xmlns:a16="http://schemas.microsoft.com/office/drawing/2014/main" id="{B3E7F88D-3B3D-5A49-9DB6-5759BCCAE726}"/>
              </a:ext>
            </a:extLst>
          </p:cNvPr>
          <p:cNvSpPr/>
          <p:nvPr/>
        </p:nvSpPr>
        <p:spPr>
          <a:xfrm>
            <a:off x="7258158" y="4894245"/>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112E75A-D172-E942-9D88-F0E4C525277B}"/>
              </a:ext>
            </a:extLst>
          </p:cNvPr>
          <p:cNvSpPr/>
          <p:nvPr/>
        </p:nvSpPr>
        <p:spPr>
          <a:xfrm>
            <a:off x="4187994" y="4426314"/>
            <a:ext cx="2947324" cy="13691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t>pixel-wise absolute value</a:t>
            </a:r>
          </a:p>
        </p:txBody>
      </p:sp>
      <p:sp>
        <p:nvSpPr>
          <p:cNvPr id="29" name="Title 1">
            <a:extLst>
              <a:ext uri="{FF2B5EF4-FFF2-40B4-BE49-F238E27FC236}">
                <a16:creationId xmlns:a16="http://schemas.microsoft.com/office/drawing/2014/main" id="{F549AB1D-0DA7-8949-A21D-2018892422DE}"/>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r>
              <a:rPr lang="en-US" sz="4400" dirty="0">
                <a:solidFill>
                  <a:schemeClr val="tx1"/>
                </a:solidFill>
              </a:rPr>
              <a:t>What do existing encodings leak?</a:t>
            </a:r>
            <a:br>
              <a:rPr lang="en-US" sz="4400" dirty="0">
                <a:solidFill>
                  <a:schemeClr val="tx1"/>
                </a:solidFill>
              </a:rPr>
            </a:br>
            <a:endParaRPr lang="en-US" sz="1800" dirty="0">
              <a:solidFill>
                <a:srgbClr val="7030A0"/>
              </a:solidFill>
            </a:endParaRPr>
          </a:p>
        </p:txBody>
      </p:sp>
      <p:sp>
        <p:nvSpPr>
          <p:cNvPr id="31" name="Slide Number Placeholder 3">
            <a:extLst>
              <a:ext uri="{FF2B5EF4-FFF2-40B4-BE49-F238E27FC236}">
                <a16:creationId xmlns:a16="http://schemas.microsoft.com/office/drawing/2014/main" id="{65CF0CEF-AE91-374E-ACF9-4F777925866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12</a:t>
            </a:fld>
            <a:endParaRPr lang="en-US" altLang="en-US"/>
          </a:p>
        </p:txBody>
      </p:sp>
      <p:pic>
        <p:nvPicPr>
          <p:cNvPr id="37" name="Picture 16" descr="Teacup Dogs for Tiny-Canine Lovers">
            <a:extLst>
              <a:ext uri="{FF2B5EF4-FFF2-40B4-BE49-F238E27FC236}">
                <a16:creationId xmlns:a16="http://schemas.microsoft.com/office/drawing/2014/main" id="{001D514A-F6DF-F045-BED9-D4199A47DC1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742347" y="3022496"/>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9" name="Picture 14" descr="How we found coronavirus in a cat">
            <a:extLst>
              <a:ext uri="{FF2B5EF4-FFF2-40B4-BE49-F238E27FC236}">
                <a16:creationId xmlns:a16="http://schemas.microsoft.com/office/drawing/2014/main" id="{2281D65A-15B4-4C41-A62A-05AF16AD508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730235" y="3022495"/>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F81EC90A-7DF8-B04B-825E-5F1B3E670580}"/>
              </a:ext>
            </a:extLst>
          </p:cNvPr>
          <p:cNvSpPr>
            <a:spLocks noGrp="1"/>
          </p:cNvSpPr>
          <p:nvPr>
            <p:ph sz="quarter" idx="10"/>
          </p:nvPr>
        </p:nvSpPr>
        <p:spPr>
          <a:xfrm>
            <a:off x="381000" y="1608357"/>
            <a:ext cx="10267951" cy="2214135"/>
          </a:xfrm>
        </p:spPr>
        <p:txBody>
          <a:bodyPr/>
          <a:lstStyle/>
          <a:p>
            <a:pPr marL="0" indent="0">
              <a:buNone/>
            </a:pPr>
            <a:r>
              <a:rPr lang="en-US" sz="2667" dirty="0"/>
              <a:t>Full reconstruction attack:</a:t>
            </a:r>
          </a:p>
        </p:txBody>
      </p:sp>
      <p:pic>
        <p:nvPicPr>
          <p:cNvPr id="29" name="Picture 28">
            <a:extLst>
              <a:ext uri="{FF2B5EF4-FFF2-40B4-BE49-F238E27FC236}">
                <a16:creationId xmlns:a16="http://schemas.microsoft.com/office/drawing/2014/main" id="{FB3549C3-1223-7546-B4FB-A63721C00715}"/>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3801853" y="2411970"/>
            <a:ext cx="914400" cy="914400"/>
          </a:xfrm>
          <a:prstGeom prst="rect">
            <a:avLst/>
          </a:prstGeom>
          <a:ln w="38100" cap="sq" cmpd="thickThin">
            <a:solidFill>
              <a:srgbClr val="000000"/>
            </a:solidFill>
            <a:prstDash val="solid"/>
            <a:miter lim="800000"/>
          </a:ln>
          <a:effectLst>
            <a:innerShdw blurRad="76200">
              <a:srgbClr val="000000">
                <a:alpha val="51000"/>
              </a:srgbClr>
            </a:innerShdw>
          </a:effectLst>
        </p:spPr>
      </p:pic>
      <p:cxnSp>
        <p:nvCxnSpPr>
          <p:cNvPr id="38" name="Straight Arrow Connector 37">
            <a:extLst>
              <a:ext uri="{FF2B5EF4-FFF2-40B4-BE49-F238E27FC236}">
                <a16:creationId xmlns:a16="http://schemas.microsoft.com/office/drawing/2014/main" id="{E5EFF32F-B806-A544-AF42-91D157A2269B}"/>
              </a:ext>
            </a:extLst>
          </p:cNvPr>
          <p:cNvCxnSpPr>
            <a:cxnSpLocks/>
            <a:stCxn id="29" idx="3"/>
            <a:endCxn id="67" idx="1"/>
          </p:cNvCxnSpPr>
          <p:nvPr/>
        </p:nvCxnSpPr>
        <p:spPr>
          <a:xfrm flipV="1">
            <a:off x="4716253" y="2818564"/>
            <a:ext cx="630699" cy="50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38C0B38-ABFF-9044-9D92-89FC0C4194A0}"/>
              </a:ext>
            </a:extLst>
          </p:cNvPr>
          <p:cNvSpPr txBox="1"/>
          <p:nvPr/>
        </p:nvSpPr>
        <p:spPr>
          <a:xfrm>
            <a:off x="7133237" y="3057372"/>
            <a:ext cx="4644220" cy="523220"/>
          </a:xfrm>
          <a:prstGeom prst="rect">
            <a:avLst/>
          </a:prstGeom>
          <a:noFill/>
        </p:spPr>
        <p:txBody>
          <a:bodyPr wrap="none" rtlCol="0">
            <a:spAutoFit/>
          </a:bodyPr>
          <a:lstStyle/>
          <a:p>
            <a:r>
              <a:rPr lang="en-US" sz="2800" i="1" dirty="0">
                <a:solidFill>
                  <a:srgbClr val="C00000"/>
                </a:solidFill>
              </a:rPr>
              <a:t>...these encodings are similar...</a:t>
            </a:r>
          </a:p>
        </p:txBody>
      </p:sp>
      <p:pic>
        <p:nvPicPr>
          <p:cNvPr id="41" name="Picture 40">
            <a:extLst>
              <a:ext uri="{FF2B5EF4-FFF2-40B4-BE49-F238E27FC236}">
                <a16:creationId xmlns:a16="http://schemas.microsoft.com/office/drawing/2014/main" id="{04A18F41-A082-B845-AB9B-84AFAAEF30CB}"/>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2602271" y="5001122"/>
            <a:ext cx="914400" cy="914400"/>
          </a:xfrm>
          <a:prstGeom prst="rect">
            <a:avLst/>
          </a:prstGeom>
          <a:ln w="38100" cap="sq" cmpd="thickThin">
            <a:solidFill>
              <a:srgbClr val="000000"/>
            </a:solidFill>
            <a:prstDash val="solid"/>
            <a:miter lim="800000"/>
          </a:ln>
          <a:effectLst>
            <a:innerShdw blurRad="76200">
              <a:srgbClr val="000000">
                <a:alpha val="51000"/>
              </a:srgbClr>
            </a:innerShdw>
          </a:effectLst>
        </p:spPr>
      </p:pic>
      <p:pic>
        <p:nvPicPr>
          <p:cNvPr id="42" name="Picture 4">
            <a:extLst>
              <a:ext uri="{FF2B5EF4-FFF2-40B4-BE49-F238E27FC236}">
                <a16:creationId xmlns:a16="http://schemas.microsoft.com/office/drawing/2014/main" id="{D9C2E5A2-7C49-7C4E-A326-5E8D87FB3BBF}"/>
              </a:ext>
            </a:extLst>
          </p:cNvPr>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a:fillRect/>
          </a:stretch>
        </p:blipFill>
        <p:spPr bwMode="auto">
          <a:xfrm>
            <a:off x="3799483" y="3519037"/>
            <a:ext cx="914400" cy="914400"/>
          </a:xfrm>
          <a:prstGeom prst="rect">
            <a:avLst/>
          </a:prstGeom>
          <a:ln w="38100" cap="sq" cmpd="thickThin">
            <a:solidFill>
              <a:srgbClr val="000000"/>
            </a:solidFill>
            <a:prstDash val="solid"/>
            <a:miter lim="800000"/>
          </a:ln>
          <a:effectLst>
            <a:innerShdw blurRad="76200">
              <a:srgbClr val="000000">
                <a:alpha val="51000"/>
              </a:srgbClr>
            </a:innerShdw>
          </a:effectLst>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15C8A1EE-28C0-2C41-B6BA-FC07042E2CA0}"/>
              </a:ext>
            </a:extLst>
          </p:cNvPr>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a:fillRect/>
          </a:stretch>
        </p:blipFill>
        <p:spPr bwMode="auto">
          <a:xfrm>
            <a:off x="4343652" y="5001121"/>
            <a:ext cx="914400" cy="914400"/>
          </a:xfrm>
          <a:prstGeom prst="rect">
            <a:avLst/>
          </a:prstGeom>
          <a:ln w="38100" cap="sq" cmpd="thickThin">
            <a:solidFill>
              <a:srgbClr val="000000"/>
            </a:solidFill>
            <a:prstDash val="solid"/>
            <a:miter lim="800000"/>
          </a:ln>
          <a:effectLst>
            <a:innerShdw blurRad="76200">
              <a:srgbClr val="000000">
                <a:alpha val="51000"/>
              </a:srgbClr>
            </a:innerShdw>
          </a:effectLst>
          <a:extLst>
            <a:ext uri="{909E8E84-426E-40DD-AFC4-6F175D3DCCD1}">
              <a14:hiddenFill xmlns:a14="http://schemas.microsoft.com/office/drawing/2010/main">
                <a:solidFill>
                  <a:srgbClr val="FFFFFF"/>
                </a:solidFill>
              </a14:hiddenFill>
            </a:ext>
          </a:extLst>
        </p:spPr>
      </p:pic>
      <p:sp>
        <p:nvSpPr>
          <p:cNvPr id="5" name="Plus 4">
            <a:extLst>
              <a:ext uri="{FF2B5EF4-FFF2-40B4-BE49-F238E27FC236}">
                <a16:creationId xmlns:a16="http://schemas.microsoft.com/office/drawing/2014/main" id="{9D368C20-7D10-DB40-9780-A3C4B7A986FC}"/>
              </a:ext>
            </a:extLst>
          </p:cNvPr>
          <p:cNvSpPr>
            <a:spLocks noChangeAspect="1"/>
          </p:cNvSpPr>
          <p:nvPr/>
        </p:nvSpPr>
        <p:spPr>
          <a:xfrm>
            <a:off x="3662640" y="5144873"/>
            <a:ext cx="629587" cy="629587"/>
          </a:xfrm>
          <a:prstGeom prst="mathPlus">
            <a:avLst>
              <a:gd name="adj1" fmla="val 13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a:extLst>
              <a:ext uri="{FF2B5EF4-FFF2-40B4-BE49-F238E27FC236}">
                <a16:creationId xmlns:a16="http://schemas.microsoft.com/office/drawing/2014/main" id="{84CC3595-2D08-2443-B9E4-CF11FB3E5E25}"/>
              </a:ext>
            </a:extLst>
          </p:cNvPr>
          <p:cNvSpPr>
            <a:spLocks noChangeAspect="1"/>
          </p:cNvSpPr>
          <p:nvPr/>
        </p:nvSpPr>
        <p:spPr>
          <a:xfrm>
            <a:off x="5357566" y="5133435"/>
            <a:ext cx="629587" cy="629587"/>
          </a:xfrm>
          <a:prstGeom prst="mathPlus">
            <a:avLst>
              <a:gd name="adj1" fmla="val 13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1F705A-946B-3844-B354-1A2EBE97D918}"/>
              </a:ext>
            </a:extLst>
          </p:cNvPr>
          <p:cNvSpPr txBox="1"/>
          <p:nvPr/>
        </p:nvSpPr>
        <p:spPr>
          <a:xfrm>
            <a:off x="6087402" y="5160388"/>
            <a:ext cx="651140" cy="830997"/>
          </a:xfrm>
          <a:prstGeom prst="rect">
            <a:avLst/>
          </a:prstGeom>
          <a:noFill/>
        </p:spPr>
        <p:txBody>
          <a:bodyPr wrap="none" rtlCol="0">
            <a:spAutoFit/>
          </a:bodyPr>
          <a:lstStyle/>
          <a:p>
            <a:r>
              <a:rPr lang="en-US" sz="4800" dirty="0"/>
              <a:t>...</a:t>
            </a:r>
            <a:endParaRPr lang="en-US" sz="3600" dirty="0"/>
          </a:p>
        </p:txBody>
      </p:sp>
      <p:sp>
        <p:nvSpPr>
          <p:cNvPr id="7" name="Equal 6">
            <a:extLst>
              <a:ext uri="{FF2B5EF4-FFF2-40B4-BE49-F238E27FC236}">
                <a16:creationId xmlns:a16="http://schemas.microsoft.com/office/drawing/2014/main" id="{97DEA75F-E26D-D649-AD7F-AAD64166B636}"/>
              </a:ext>
            </a:extLst>
          </p:cNvPr>
          <p:cNvSpPr/>
          <p:nvPr/>
        </p:nvSpPr>
        <p:spPr>
          <a:xfrm>
            <a:off x="7062603" y="4955326"/>
            <a:ext cx="651140" cy="914400"/>
          </a:xfrm>
          <a:prstGeom prst="mathEqual">
            <a:avLst>
              <a:gd name="adj1" fmla="val 13684"/>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itle 1">
            <a:extLst>
              <a:ext uri="{FF2B5EF4-FFF2-40B4-BE49-F238E27FC236}">
                <a16:creationId xmlns:a16="http://schemas.microsoft.com/office/drawing/2014/main" id="{1F342A0E-287F-034A-92A2-75F0AF337741}"/>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r>
              <a:rPr lang="en-US" sz="4400" dirty="0">
                <a:solidFill>
                  <a:schemeClr val="tx1"/>
                </a:solidFill>
              </a:rPr>
              <a:t>What do existing encodings leak?</a:t>
            </a:r>
            <a:br>
              <a:rPr lang="en-US" sz="4400" dirty="0">
                <a:solidFill>
                  <a:schemeClr val="tx1"/>
                </a:solidFill>
              </a:rPr>
            </a:br>
            <a:endParaRPr lang="en-US" sz="1800" dirty="0">
              <a:solidFill>
                <a:srgbClr val="7030A0"/>
              </a:solidFill>
            </a:endParaRPr>
          </a:p>
        </p:txBody>
      </p:sp>
      <p:sp>
        <p:nvSpPr>
          <p:cNvPr id="55" name="Slide Number Placeholder 3">
            <a:extLst>
              <a:ext uri="{FF2B5EF4-FFF2-40B4-BE49-F238E27FC236}">
                <a16:creationId xmlns:a16="http://schemas.microsoft.com/office/drawing/2014/main" id="{1D0317F9-2D64-8049-AF3C-B4A068AA5452}"/>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13</a:t>
            </a:fld>
            <a:endParaRPr lang="en-US" altLang="en-US"/>
          </a:p>
        </p:txBody>
      </p:sp>
      <p:pic>
        <p:nvPicPr>
          <p:cNvPr id="56" name="Picture 55" descr="Cute Mini Pig - A Funny and Cute Micro Pig Videos Compilation [BEST OF] -  YouTube">
            <a:extLst>
              <a:ext uri="{FF2B5EF4-FFF2-40B4-BE49-F238E27FC236}">
                <a16:creationId xmlns:a16="http://schemas.microsoft.com/office/drawing/2014/main" id="{892A0149-4E7D-DB42-AE48-CB8E4521B1C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44386" y="4955325"/>
            <a:ext cx="969633" cy="969633"/>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ight Brace 7">
            <a:extLst>
              <a:ext uri="{FF2B5EF4-FFF2-40B4-BE49-F238E27FC236}">
                <a16:creationId xmlns:a16="http://schemas.microsoft.com/office/drawing/2014/main" id="{0E1C99A2-4147-3A46-A6BD-D4AC5BA1EC14}"/>
              </a:ext>
            </a:extLst>
          </p:cNvPr>
          <p:cNvSpPr/>
          <p:nvPr/>
        </p:nvSpPr>
        <p:spPr>
          <a:xfrm rot="5400000">
            <a:off x="4498607" y="4040942"/>
            <a:ext cx="190317" cy="428955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B9FE890-EA45-094F-97D1-07660AADDC62}"/>
              </a:ext>
            </a:extLst>
          </p:cNvPr>
          <p:cNvSpPr txBox="1"/>
          <p:nvPr/>
        </p:nvSpPr>
        <p:spPr>
          <a:xfrm>
            <a:off x="1657608" y="6277518"/>
            <a:ext cx="5872313" cy="461665"/>
          </a:xfrm>
          <a:prstGeom prst="rect">
            <a:avLst/>
          </a:prstGeom>
          <a:noFill/>
        </p:spPr>
        <p:txBody>
          <a:bodyPr wrap="none" rtlCol="0">
            <a:spAutoFit/>
          </a:bodyPr>
          <a:lstStyle/>
          <a:p>
            <a:r>
              <a:rPr lang="en-US" sz="2400" dirty="0"/>
              <a:t>multiple encodings of the same private image</a:t>
            </a:r>
          </a:p>
        </p:txBody>
      </p:sp>
      <p:pic>
        <p:nvPicPr>
          <p:cNvPr id="57" name="Picture 16" descr="Teacup Dogs for Tiny-Canine Lovers">
            <a:extLst>
              <a:ext uri="{FF2B5EF4-FFF2-40B4-BE49-F238E27FC236}">
                <a16:creationId xmlns:a16="http://schemas.microsoft.com/office/drawing/2014/main" id="{A9979BFD-7B8E-2141-9FEB-0143E4C6EC0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70417" y="2439019"/>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8" name="Picture 57" descr="Cute Mini Pig - A Funny and Cute Micro Pig Videos Compilation [BEST OF] -  YouTube">
            <a:extLst>
              <a:ext uri="{FF2B5EF4-FFF2-40B4-BE49-F238E27FC236}">
                <a16:creationId xmlns:a16="http://schemas.microsoft.com/office/drawing/2014/main" id="{92084DBD-0629-7340-BF61-D16993930A1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1000" y="2439018"/>
            <a:ext cx="797412" cy="797412"/>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9" name="Picture 14" descr="How we found coronavirus in a cat">
            <a:extLst>
              <a:ext uri="{FF2B5EF4-FFF2-40B4-BE49-F238E27FC236}">
                <a16:creationId xmlns:a16="http://schemas.microsoft.com/office/drawing/2014/main" id="{2FF82F52-C414-EF4A-9553-76F2E623E3D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58305" y="2439018"/>
            <a:ext cx="797412" cy="797412"/>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0" name="Picture 59" descr="Cute Mini Pig - A Funny and Cute Micro Pig Videos Compilation [BEST OF] -  YouTube">
            <a:extLst>
              <a:ext uri="{FF2B5EF4-FFF2-40B4-BE49-F238E27FC236}">
                <a16:creationId xmlns:a16="http://schemas.microsoft.com/office/drawing/2014/main" id="{CCCF9FBD-82F4-7E43-AA2E-4C825B01147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1000" y="3641211"/>
            <a:ext cx="797412" cy="797412"/>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83C7F2FD-9C7A-FE4F-ADD5-5C57481A5867}"/>
              </a:ext>
            </a:extLst>
          </p:cNvPr>
          <p:cNvSpPr/>
          <p:nvPr/>
        </p:nvSpPr>
        <p:spPr>
          <a:xfrm>
            <a:off x="3297836" y="2716364"/>
            <a:ext cx="364804" cy="283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a:extLst>
              <a:ext uri="{FF2B5EF4-FFF2-40B4-BE49-F238E27FC236}">
                <a16:creationId xmlns:a16="http://schemas.microsoft.com/office/drawing/2014/main" id="{082B85A0-28FC-CE4A-8264-A42E20E0FA7A}"/>
              </a:ext>
            </a:extLst>
          </p:cNvPr>
          <p:cNvSpPr/>
          <p:nvPr/>
        </p:nvSpPr>
        <p:spPr>
          <a:xfrm>
            <a:off x="3297836" y="3848484"/>
            <a:ext cx="364804" cy="283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NATIONAL HORSE DAY - December 13, 2022 - National Today">
            <a:extLst>
              <a:ext uri="{FF2B5EF4-FFF2-40B4-BE49-F238E27FC236}">
                <a16:creationId xmlns:a16="http://schemas.microsoft.com/office/drawing/2014/main" id="{00032336-9F06-C845-B041-F02A53E8A2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72301" y="3642153"/>
            <a:ext cx="795528" cy="795528"/>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3796" name="Picture 4" descr="The internet will fight over anything so here&amp;#39;s a picture of a hamster :  r/teenagers">
            <a:extLst>
              <a:ext uri="{FF2B5EF4-FFF2-40B4-BE49-F238E27FC236}">
                <a16:creationId xmlns:a16="http://schemas.microsoft.com/office/drawing/2014/main" id="{69B7E89E-59DD-9044-B347-D8352B6E363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60189" y="3641211"/>
            <a:ext cx="795528" cy="795528"/>
          </a:xfrm>
          <a:prstGeom prst="rect">
            <a:avLst/>
          </a:prstGeom>
          <a:ln w="38100" cap="sq" cmpd="thickThin">
            <a:solidFill>
              <a:srgbClr val="C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7" name="Picture 12" descr="Neural Networks – an Intuition">
            <a:extLst>
              <a:ext uri="{FF2B5EF4-FFF2-40B4-BE49-F238E27FC236}">
                <a16:creationId xmlns:a16="http://schemas.microsoft.com/office/drawing/2014/main" id="{2B989C59-134B-7446-B6FF-20E224C6A9E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346952" y="2228742"/>
            <a:ext cx="1391590" cy="117964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Neural Networks – an Intuition">
            <a:extLst>
              <a:ext uri="{FF2B5EF4-FFF2-40B4-BE49-F238E27FC236}">
                <a16:creationId xmlns:a16="http://schemas.microsoft.com/office/drawing/2014/main" id="{61541295-E9E9-BC42-8C63-AEF75B04B1B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346952" y="3450091"/>
            <a:ext cx="1391590" cy="1179644"/>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31172C81-9F77-884D-8896-6DA56D0A718E}"/>
              </a:ext>
            </a:extLst>
          </p:cNvPr>
          <p:cNvSpPr/>
          <p:nvPr/>
        </p:nvSpPr>
        <p:spPr>
          <a:xfrm>
            <a:off x="6422277" y="2117337"/>
            <a:ext cx="408980" cy="26654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42263ED5-A4EA-044A-9A37-3CC4C16AE190}"/>
              </a:ext>
            </a:extLst>
          </p:cNvPr>
          <p:cNvCxnSpPr>
            <a:cxnSpLocks/>
            <a:stCxn id="42" idx="3"/>
            <a:endCxn id="70" idx="1"/>
          </p:cNvCxnSpPr>
          <p:nvPr/>
        </p:nvCxnSpPr>
        <p:spPr>
          <a:xfrm>
            <a:off x="4713883" y="3976237"/>
            <a:ext cx="633069" cy="63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1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6" grpId="0"/>
      <p:bldP spid="7"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E2D3C14D-7223-644F-9D4C-65B11DCE2FFD}"/>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44" name="Rectangle 43">
            <a:extLst>
              <a:ext uri="{FF2B5EF4-FFF2-40B4-BE49-F238E27FC236}">
                <a16:creationId xmlns:a16="http://schemas.microsoft.com/office/drawing/2014/main" id="{E268C5BD-1EEF-3942-AF0E-2EE10AC6A370}"/>
              </a:ext>
            </a:extLst>
          </p:cNvPr>
          <p:cNvSpPr/>
          <p:nvPr/>
        </p:nvSpPr>
        <p:spPr>
          <a:xfrm>
            <a:off x="406400" y="1231494"/>
            <a:ext cx="9679253" cy="954107"/>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data secrecy</a:t>
            </a:r>
          </a:p>
          <a:p>
            <a:pPr marL="342900" indent="-342900">
              <a:buFont typeface="Wingdings" pitchFamily="2" charset="2"/>
              <a:buChar char="Ø"/>
            </a:pPr>
            <a:r>
              <a:rPr lang="en-US" sz="2800" b="1" dirty="0">
                <a:solidFill>
                  <a:srgbClr val="0070C0"/>
                </a:solidFill>
                <a:latin typeface="+mj-lt"/>
              </a:rPr>
              <a:t>how (else) could we achieve this?	</a:t>
            </a:r>
            <a:r>
              <a:rPr lang="en-US" sz="2800" b="1" strike="sngStrike" dirty="0">
                <a:solidFill>
                  <a:srgbClr val="7030A0"/>
                </a:solidFill>
                <a:latin typeface="+mj-lt"/>
              </a:rPr>
              <a:t>learning on “encoded” data</a:t>
            </a:r>
          </a:p>
        </p:txBody>
      </p:sp>
      <p:pic>
        <p:nvPicPr>
          <p:cNvPr id="32" name="Picture 2">
            <a:extLst>
              <a:ext uri="{FF2B5EF4-FFF2-40B4-BE49-F238E27FC236}">
                <a16:creationId xmlns:a16="http://schemas.microsoft.com/office/drawing/2014/main" id="{5EC5DDEE-8AC6-514B-954A-BD4F3FB9C00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147E15B7-167B-9C46-9A5D-0F40EC653FA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LG Journey™ LTE Smartphone for TracFone (LGL322DL.ATRFBKY) | LG USA">
            <a:extLst>
              <a:ext uri="{FF2B5EF4-FFF2-40B4-BE49-F238E27FC236}">
                <a16:creationId xmlns:a16="http://schemas.microsoft.com/office/drawing/2014/main" id="{09BF551B-4445-CD49-B4FA-2033B8CC07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a:extLst>
              <a:ext uri="{FF2B5EF4-FFF2-40B4-BE49-F238E27FC236}">
                <a16:creationId xmlns:a16="http://schemas.microsoft.com/office/drawing/2014/main" id="{2C5CA59F-A2B6-FC4D-BF22-9F486F855317}"/>
              </a:ext>
            </a:extLst>
          </p:cNvPr>
          <p:cNvCxnSpPr>
            <a:stCxn id="32"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A6EF5D1-C6A2-DF4B-BA5E-3C97BC1359D5}"/>
              </a:ext>
            </a:extLst>
          </p:cNvPr>
          <p:cNvCxnSpPr>
            <a:cxnSpLocks/>
            <a:stCxn id="33"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E2033CE-AE6D-6F48-843D-00787C7DB6B6}"/>
              </a:ext>
            </a:extLst>
          </p:cNvPr>
          <p:cNvCxnSpPr>
            <a:cxnSpLocks/>
            <a:stCxn id="40"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6" name="Picture 12" descr="Neural Networks – an Intuition">
            <a:extLst>
              <a:ext uri="{FF2B5EF4-FFF2-40B4-BE49-F238E27FC236}">
                <a16:creationId xmlns:a16="http://schemas.microsoft.com/office/drawing/2014/main" id="{3C5CA9C7-4641-854C-B32B-433033D96BC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70D71B95-533C-8B49-9305-129D424FA84B}"/>
              </a:ext>
            </a:extLst>
          </p:cNvPr>
          <p:cNvCxnSpPr>
            <a:cxnSpLocks/>
            <a:endCxn id="46" idx="1"/>
          </p:cNvCxnSpPr>
          <p:nvPr/>
        </p:nvCxnSpPr>
        <p:spPr>
          <a:xfrm>
            <a:off x="7904703" y="4310308"/>
            <a:ext cx="16267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DC69878D-D56C-0640-9C36-44ED45154B3E}"/>
              </a:ext>
            </a:extLst>
          </p:cNvPr>
          <p:cNvGrpSpPr/>
          <p:nvPr/>
        </p:nvGrpSpPr>
        <p:grpSpPr>
          <a:xfrm>
            <a:off x="2896917" y="3054031"/>
            <a:ext cx="672201" cy="675635"/>
            <a:chOff x="3710736" y="4259781"/>
            <a:chExt cx="504151" cy="506726"/>
          </a:xfrm>
        </p:grpSpPr>
        <p:sp>
          <p:nvSpPr>
            <p:cNvPr id="52" name="Rectangle 51">
              <a:extLst>
                <a:ext uri="{FF2B5EF4-FFF2-40B4-BE49-F238E27FC236}">
                  <a16:creationId xmlns:a16="http://schemas.microsoft.com/office/drawing/2014/main" id="{726E4229-9064-2949-968F-8C4638966627}"/>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53" name="Picture 4">
              <a:extLst>
                <a:ext uri="{FF2B5EF4-FFF2-40B4-BE49-F238E27FC236}">
                  <a16:creationId xmlns:a16="http://schemas.microsoft.com/office/drawing/2014/main" id="{2F43545F-0AE1-BA4E-B1AC-C9AD9328DF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A9343DCA-6EE0-7C4D-A948-94BEDD0F90B3}"/>
              </a:ext>
            </a:extLst>
          </p:cNvPr>
          <p:cNvGrpSpPr/>
          <p:nvPr/>
        </p:nvGrpSpPr>
        <p:grpSpPr>
          <a:xfrm>
            <a:off x="2895726" y="4040828"/>
            <a:ext cx="672201" cy="675635"/>
            <a:chOff x="3710736" y="4259781"/>
            <a:chExt cx="504151" cy="506726"/>
          </a:xfrm>
        </p:grpSpPr>
        <p:sp>
          <p:nvSpPr>
            <p:cNvPr id="55" name="Rectangle 54">
              <a:extLst>
                <a:ext uri="{FF2B5EF4-FFF2-40B4-BE49-F238E27FC236}">
                  <a16:creationId xmlns:a16="http://schemas.microsoft.com/office/drawing/2014/main" id="{6BFF2330-1F87-9D4A-A1A0-A5A15EDBBBB3}"/>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56" name="Picture 4">
              <a:extLst>
                <a:ext uri="{FF2B5EF4-FFF2-40B4-BE49-F238E27FC236}">
                  <a16:creationId xmlns:a16="http://schemas.microsoft.com/office/drawing/2014/main" id="{758E5519-9CE7-6D4E-92F2-C55A269D95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7" name="Group 56">
            <a:extLst>
              <a:ext uri="{FF2B5EF4-FFF2-40B4-BE49-F238E27FC236}">
                <a16:creationId xmlns:a16="http://schemas.microsoft.com/office/drawing/2014/main" id="{D40E9AC8-A179-924C-87DA-12056202E74B}"/>
              </a:ext>
            </a:extLst>
          </p:cNvPr>
          <p:cNvGrpSpPr/>
          <p:nvPr/>
        </p:nvGrpSpPr>
        <p:grpSpPr>
          <a:xfrm>
            <a:off x="2895726" y="5006195"/>
            <a:ext cx="672201" cy="675635"/>
            <a:chOff x="3710736" y="4259781"/>
            <a:chExt cx="504151" cy="506726"/>
          </a:xfrm>
        </p:grpSpPr>
        <p:sp>
          <p:nvSpPr>
            <p:cNvPr id="58" name="Rectangle 57">
              <a:extLst>
                <a:ext uri="{FF2B5EF4-FFF2-40B4-BE49-F238E27FC236}">
                  <a16:creationId xmlns:a16="http://schemas.microsoft.com/office/drawing/2014/main" id="{D0D646A3-525A-F841-8210-C0A1A6D06B3E}"/>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59" name="Picture 4">
              <a:extLst>
                <a:ext uri="{FF2B5EF4-FFF2-40B4-BE49-F238E27FC236}">
                  <a16:creationId xmlns:a16="http://schemas.microsoft.com/office/drawing/2014/main" id="{A26BC741-A49F-4845-9E87-4F281BCAD1C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64" name="Picture 2" descr="Database | Bruker">
            <a:extLst>
              <a:ext uri="{FF2B5EF4-FFF2-40B4-BE49-F238E27FC236}">
                <a16:creationId xmlns:a16="http://schemas.microsoft.com/office/drawing/2014/main" id="{86774F8A-A7B0-8E46-8EBC-2F1C1FD878E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Black message 2 icon - Free black message icons">
            <a:extLst>
              <a:ext uri="{FF2B5EF4-FFF2-40B4-BE49-F238E27FC236}">
                <a16:creationId xmlns:a16="http://schemas.microsoft.com/office/drawing/2014/main" id="{80CD59CC-26E1-2B45-BFA8-647D8FF12C93}"/>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062" y="5342195"/>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Black message 2 icon - Free black message icons">
            <a:extLst>
              <a:ext uri="{FF2B5EF4-FFF2-40B4-BE49-F238E27FC236}">
                <a16:creationId xmlns:a16="http://schemas.microsoft.com/office/drawing/2014/main" id="{1E3C791E-0FB9-A04B-938C-0A01339D774E}"/>
              </a:ext>
            </a:extLst>
          </p:cNvPr>
          <p:cNvPicPr>
            <a:picLocks noChangeAspect="1" noChangeArrowheads="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062" y="24319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Black message 2 icon - Free black message icons">
            <a:extLst>
              <a:ext uri="{FF2B5EF4-FFF2-40B4-BE49-F238E27FC236}">
                <a16:creationId xmlns:a16="http://schemas.microsoft.com/office/drawing/2014/main" id="{C3B0D449-4E01-9342-A1AA-12D8B023B305}"/>
              </a:ext>
            </a:extLst>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5435" y="395380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Free Transparent Horn Cliparts, Download Free Clip Art, Free Clip Art on  Clipart Library">
            <a:extLst>
              <a:ext uri="{FF2B5EF4-FFF2-40B4-BE49-F238E27FC236}">
                <a16:creationId xmlns:a16="http://schemas.microsoft.com/office/drawing/2014/main" id="{5B99CD70-85F1-5B4E-9DCC-2E9C2EF9DF3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785184" y="1887149"/>
            <a:ext cx="692816" cy="281951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Free Transparent Horn Cliparts, Download Free Clip Art, Free Clip Art on  Clipart Library">
            <a:extLst>
              <a:ext uri="{FF2B5EF4-FFF2-40B4-BE49-F238E27FC236}">
                <a16:creationId xmlns:a16="http://schemas.microsoft.com/office/drawing/2014/main" id="{7E297AE3-4A27-F849-ADF0-AF3B18E4076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263680" y="1887149"/>
            <a:ext cx="692817" cy="2819514"/>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837CAFEC-7DBE-7D49-9E39-3F0C85C3DE90}"/>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14</a:t>
            </a:fld>
            <a:endParaRPr lang="en-US" altLang="en-US"/>
          </a:p>
        </p:txBody>
      </p:sp>
    </p:spTree>
    <p:extLst>
      <p:ext uri="{BB962C8B-B14F-4D97-AF65-F5344CB8AC3E}">
        <p14:creationId xmlns:p14="http://schemas.microsoft.com/office/powerpoint/2010/main" val="296278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2DF997-41EB-0740-BC40-DBD1F05D314A}"/>
              </a:ext>
            </a:extLst>
          </p:cNvPr>
          <p:cNvSpPr>
            <a:spLocks noGrp="1"/>
          </p:cNvSpPr>
          <p:nvPr>
            <p:ph type="sldNum" sz="quarter" idx="4294967295"/>
          </p:nvPr>
        </p:nvSpPr>
        <p:spPr>
          <a:xfrm>
            <a:off x="10414002" y="6378612"/>
            <a:ext cx="1432982" cy="361949"/>
          </a:xfrm>
        </p:spPr>
        <p:txBody>
          <a:bodyPr/>
          <a:lstStyle/>
          <a:p>
            <a:pPr algn="r"/>
            <a:fld id="{D0000B66-E438-CF4E-9EAE-E38381514D64}" type="slidenum">
              <a:rPr lang="en-US" altLang="en-US" smtClean="0"/>
              <a:pPr algn="r"/>
              <a:t>15</a:t>
            </a:fld>
            <a:endParaRPr lang="en-US" altLang="en-US"/>
          </a:p>
        </p:txBody>
      </p:sp>
      <p:sp>
        <p:nvSpPr>
          <p:cNvPr id="30" name="Title 1">
            <a:extLst>
              <a:ext uri="{FF2B5EF4-FFF2-40B4-BE49-F238E27FC236}">
                <a16:creationId xmlns:a16="http://schemas.microsoft.com/office/drawing/2014/main" id="{D0846C1F-4CB1-B14A-9604-C130A68FB14E}"/>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31" name="Rectangle 30">
            <a:extLst>
              <a:ext uri="{FF2B5EF4-FFF2-40B4-BE49-F238E27FC236}">
                <a16:creationId xmlns:a16="http://schemas.microsoft.com/office/drawing/2014/main" id="{9E925A98-75B7-B242-8221-A01C98EE8DAA}"/>
              </a:ext>
            </a:extLst>
          </p:cNvPr>
          <p:cNvSpPr/>
          <p:nvPr/>
        </p:nvSpPr>
        <p:spPr>
          <a:xfrm>
            <a:off x="406400" y="1231494"/>
            <a:ext cx="9777805" cy="954107"/>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data secrecy</a:t>
            </a:r>
          </a:p>
          <a:p>
            <a:pPr marL="342900" indent="-342900">
              <a:buFont typeface="Wingdings" pitchFamily="2" charset="2"/>
              <a:buChar char="Ø"/>
            </a:pPr>
            <a:r>
              <a:rPr lang="en-US" sz="2800" b="1" dirty="0">
                <a:solidFill>
                  <a:srgbClr val="0070C0"/>
                </a:solidFill>
                <a:latin typeface="+mj-lt"/>
              </a:rPr>
              <a:t>how can we achieve this?		</a:t>
            </a:r>
            <a:r>
              <a:rPr lang="en-US" sz="2800" b="1" dirty="0">
                <a:solidFill>
                  <a:srgbClr val="7030A0"/>
                </a:solidFill>
                <a:latin typeface="+mj-lt"/>
              </a:rPr>
              <a:t>federated ML + MPC, FHE, ...</a:t>
            </a:r>
          </a:p>
        </p:txBody>
      </p:sp>
      <p:pic>
        <p:nvPicPr>
          <p:cNvPr id="32" name="Picture 2" descr="Database | Bruker">
            <a:extLst>
              <a:ext uri="{FF2B5EF4-FFF2-40B4-BE49-F238E27FC236}">
                <a16:creationId xmlns:a16="http://schemas.microsoft.com/office/drawing/2014/main" id="{A33E1CC6-9CF5-0642-9F58-D792F95C09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95B45EF1-9121-B64B-BB08-907B20055E1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1A62CEB0-4BDF-AA4E-8C2F-42A29FA2833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LG Journey™ LTE Smartphone for TracFone (LGL322DL.ATRFBKY) | LG USA">
            <a:extLst>
              <a:ext uri="{FF2B5EF4-FFF2-40B4-BE49-F238E27FC236}">
                <a16:creationId xmlns:a16="http://schemas.microsoft.com/office/drawing/2014/main" id="{6556DD5A-556D-6145-A17A-61ACB763660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8144A75C-F4D5-9D43-B82C-7715E667EF73}"/>
              </a:ext>
            </a:extLst>
          </p:cNvPr>
          <p:cNvCxnSpPr>
            <a:cxnSpLocks/>
            <a:stCxn id="33"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C4243AF-5591-F249-8606-980A59E6CB79}"/>
              </a:ext>
            </a:extLst>
          </p:cNvPr>
          <p:cNvCxnSpPr>
            <a:cxnSpLocks/>
            <a:stCxn id="34"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AE158D4-4E4F-3041-AB3C-7AE28687AF8C}"/>
              </a:ext>
            </a:extLst>
          </p:cNvPr>
          <p:cNvCxnSpPr>
            <a:cxnSpLocks/>
            <a:stCxn id="35"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9" name="Picture 12" descr="Neural Networks – an Intuition">
            <a:extLst>
              <a:ext uri="{FF2B5EF4-FFF2-40B4-BE49-F238E27FC236}">
                <a16:creationId xmlns:a16="http://schemas.microsoft.com/office/drawing/2014/main" id="{B3F4CCE9-27E3-6247-AA56-7F4235C12AA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3E172FEC-4D45-9749-9487-0649337489AF}"/>
              </a:ext>
            </a:extLst>
          </p:cNvPr>
          <p:cNvCxnSpPr>
            <a:cxnSpLocks/>
            <a:endCxn id="41" idx="1"/>
          </p:cNvCxnSpPr>
          <p:nvPr/>
        </p:nvCxnSpPr>
        <p:spPr>
          <a:xfrm flipV="1">
            <a:off x="7904703" y="4301033"/>
            <a:ext cx="1115725" cy="9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 name="Picture 20" descr="Rpg Map Brick Border 1 Clip Art at Clker.com - vector clip art online,  royalty free &amp; public domain">
            <a:extLst>
              <a:ext uri="{FF2B5EF4-FFF2-40B4-BE49-F238E27FC236}">
                <a16:creationId xmlns:a16="http://schemas.microsoft.com/office/drawing/2014/main" id="{A8A5CC51-6CCA-E846-A452-039B82776E9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20428" y="3420804"/>
            <a:ext cx="3027525" cy="176045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Black message 2 icon - Free black message icons">
            <a:extLst>
              <a:ext uri="{FF2B5EF4-FFF2-40B4-BE49-F238E27FC236}">
                <a16:creationId xmlns:a16="http://schemas.microsoft.com/office/drawing/2014/main" id="{5BA88F34-FD1C-F849-8CD4-6B13F4C7D724}"/>
              </a:ext>
            </a:extLst>
          </p:cNvPr>
          <p:cNvPicPr>
            <a:picLocks noChangeAspect="1" noChangeArrowheads="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290983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Black message 2 icon - Free black message icons">
            <a:extLst>
              <a:ext uri="{FF2B5EF4-FFF2-40B4-BE49-F238E27FC236}">
                <a16:creationId xmlns:a16="http://schemas.microsoft.com/office/drawing/2014/main" id="{1BDFB92B-8909-B447-BA22-5B4D1DD7EB76}"/>
              </a:ext>
            </a:extLst>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25616" y="39421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lack message 2 icon - Free black message icons">
            <a:extLst>
              <a:ext uri="{FF2B5EF4-FFF2-40B4-BE49-F238E27FC236}">
                <a16:creationId xmlns:a16="http://schemas.microsoft.com/office/drawing/2014/main" id="{981ECA5D-1CB8-E246-AE98-F5219038B7A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4987771"/>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Rpg Map Brick Border 1 Clip Art at Clker.com - vector clip art online,  royalty free &amp; public domain">
            <a:extLst>
              <a:ext uri="{FF2B5EF4-FFF2-40B4-BE49-F238E27FC236}">
                <a16:creationId xmlns:a16="http://schemas.microsoft.com/office/drawing/2014/main" id="{C9267930-5BB4-4249-840A-23EA837F1E9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61911" y="2750394"/>
            <a:ext cx="1160820" cy="103546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Rpg Map Brick Border 1 Clip Art at Clker.com - vector clip art online,  royalty free &amp; public domain">
            <a:extLst>
              <a:ext uri="{FF2B5EF4-FFF2-40B4-BE49-F238E27FC236}">
                <a16:creationId xmlns:a16="http://schemas.microsoft.com/office/drawing/2014/main" id="{CB58AD84-2A22-AD41-B53A-C62C64F4F5C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46921" y="3801755"/>
            <a:ext cx="1160820" cy="10354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Rpg Map Brick Border 1 Clip Art at Clker.com - vector clip art online,  royalty free &amp; public domain">
            <a:extLst>
              <a:ext uri="{FF2B5EF4-FFF2-40B4-BE49-F238E27FC236}">
                <a16:creationId xmlns:a16="http://schemas.microsoft.com/office/drawing/2014/main" id="{463FA240-C6D1-3240-9438-99F6EB31A3C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33508" y="4853116"/>
            <a:ext cx="1160820" cy="10354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auboussin Gold Diamond Snail Pin | Betteridge">
            <a:extLst>
              <a:ext uri="{FF2B5EF4-FFF2-40B4-BE49-F238E27FC236}">
                <a16:creationId xmlns:a16="http://schemas.microsoft.com/office/drawing/2014/main" id="{88B97349-3DAD-D24E-B129-6D87B0DAA52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658243" y="5685467"/>
            <a:ext cx="1907450" cy="986405"/>
          </a:xfrm>
          <a:prstGeom prst="rect">
            <a:avLst/>
          </a:prstGeom>
          <a:noFill/>
          <a:extLst>
            <a:ext uri="{909E8E84-426E-40DD-AFC4-6F175D3DCCD1}">
              <a14:hiddenFill xmlns:a14="http://schemas.microsoft.com/office/drawing/2010/main">
                <a:solidFill>
                  <a:srgbClr val="FFFFFF"/>
                </a:solidFill>
              </a14:hiddenFill>
            </a:ext>
          </a:extLst>
        </p:spPr>
      </p:pic>
      <p:sp>
        <p:nvSpPr>
          <p:cNvPr id="49" name="Up Arrow 48">
            <a:extLst>
              <a:ext uri="{FF2B5EF4-FFF2-40B4-BE49-F238E27FC236}">
                <a16:creationId xmlns:a16="http://schemas.microsoft.com/office/drawing/2014/main" id="{455C4E96-4DB2-DD41-8AA8-51CD1A5BFC3D}"/>
              </a:ext>
            </a:extLst>
          </p:cNvPr>
          <p:cNvSpPr/>
          <p:nvPr/>
        </p:nvSpPr>
        <p:spPr>
          <a:xfrm rot="15177166">
            <a:off x="6899357" y="5619106"/>
            <a:ext cx="465855" cy="7835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50" name="TextBox 49">
            <a:extLst>
              <a:ext uri="{FF2B5EF4-FFF2-40B4-BE49-F238E27FC236}">
                <a16:creationId xmlns:a16="http://schemas.microsoft.com/office/drawing/2014/main" id="{2FA61E06-2C01-F74F-885E-5F2B244B2BAD}"/>
              </a:ext>
            </a:extLst>
          </p:cNvPr>
          <p:cNvSpPr txBox="1"/>
          <p:nvPr/>
        </p:nvSpPr>
        <p:spPr>
          <a:xfrm>
            <a:off x="7642979" y="5547615"/>
            <a:ext cx="2081485" cy="830997"/>
          </a:xfrm>
          <a:prstGeom prst="rect">
            <a:avLst/>
          </a:prstGeom>
          <a:noFill/>
        </p:spPr>
        <p:txBody>
          <a:bodyPr wrap="square" rtlCol="0">
            <a:spAutoFit/>
          </a:bodyPr>
          <a:lstStyle/>
          <a:p>
            <a:r>
              <a:rPr lang="en-US" sz="2400" dirty="0"/>
              <a:t>slow &amp; expensive</a:t>
            </a:r>
          </a:p>
        </p:txBody>
      </p:sp>
    </p:spTree>
    <p:extLst>
      <p:ext uri="{BB962C8B-B14F-4D97-AF65-F5344CB8AC3E}">
        <p14:creationId xmlns:p14="http://schemas.microsoft.com/office/powerpoint/2010/main" val="287506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FEE6F-B1EC-2D43-B175-2E006A4D277D}"/>
              </a:ext>
            </a:extLst>
          </p:cNvPr>
          <p:cNvSpPr>
            <a:spLocks noGrp="1"/>
          </p:cNvSpPr>
          <p:nvPr>
            <p:ph type="sldNum" sz="quarter" idx="11"/>
          </p:nvPr>
        </p:nvSpPr>
        <p:spPr/>
        <p:txBody>
          <a:bodyPr/>
          <a:lstStyle/>
          <a:p>
            <a:pPr algn="r"/>
            <a:fld id="{D0000B66-E438-CF4E-9EAE-E38381514D64}" type="slidenum">
              <a:rPr lang="en-US" altLang="en-US" smtClean="0"/>
              <a:pPr algn="r"/>
              <a:t>16</a:t>
            </a:fld>
            <a:endParaRPr lang="en-US" altLang="en-US" dirty="0"/>
          </a:p>
        </p:txBody>
      </p:sp>
      <p:sp>
        <p:nvSpPr>
          <p:cNvPr id="26" name="Content Placeholder 2">
            <a:extLst>
              <a:ext uri="{FF2B5EF4-FFF2-40B4-BE49-F238E27FC236}">
                <a16:creationId xmlns:a16="http://schemas.microsoft.com/office/drawing/2014/main" id="{20CF52F6-0F25-0D46-B674-7E3E3511C93E}"/>
              </a:ext>
            </a:extLst>
          </p:cNvPr>
          <p:cNvSpPr>
            <a:spLocks noGrp="1"/>
          </p:cNvSpPr>
          <p:nvPr>
            <p:ph sz="quarter" idx="10"/>
          </p:nvPr>
        </p:nvSpPr>
        <p:spPr>
          <a:xfrm>
            <a:off x="406401" y="2108200"/>
            <a:ext cx="5499099" cy="4115436"/>
          </a:xfrm>
        </p:spPr>
        <p:txBody>
          <a:bodyPr>
            <a:normAutofit/>
          </a:bodyPr>
          <a:lstStyle/>
          <a:p>
            <a:pPr marL="0" indent="0">
              <a:buNone/>
            </a:pPr>
            <a:r>
              <a:rPr lang="en-US" sz="3600" b="1" dirty="0">
                <a:solidFill>
                  <a:srgbClr val="0070C0"/>
                </a:solidFill>
              </a:rPr>
              <a:t>No! </a:t>
            </a:r>
            <a:r>
              <a:rPr lang="en-US" sz="3600" dirty="0">
                <a:solidFill>
                  <a:srgbClr val="0070C0"/>
                </a:solidFill>
              </a:rPr>
              <a:t>The ideal functionality itself could be non-private</a:t>
            </a:r>
            <a:endParaRPr lang="en-US" sz="3600" b="1" dirty="0">
              <a:solidFill>
                <a:srgbClr val="0070C0"/>
              </a:solidFill>
            </a:endParaRPr>
          </a:p>
        </p:txBody>
      </p:sp>
      <p:pic>
        <p:nvPicPr>
          <p:cNvPr id="7" name="Picture 6">
            <a:extLst>
              <a:ext uri="{FF2B5EF4-FFF2-40B4-BE49-F238E27FC236}">
                <a16:creationId xmlns:a16="http://schemas.microsoft.com/office/drawing/2014/main" id="{2CF4CAB0-FFAF-3B49-937F-A3DE9E3E82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5163" y="1307456"/>
            <a:ext cx="3639396" cy="518541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D1C23BF-D275-5B49-949D-A06B37CC6843}"/>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r>
              <a:rPr lang="en-US" sz="4400" dirty="0">
                <a:solidFill>
                  <a:srgbClr val="C00000"/>
                </a:solidFill>
              </a:rPr>
              <a:t>Is data secrecy</a:t>
            </a:r>
            <a:r>
              <a:rPr lang="en-US" sz="4400" i="1" dirty="0">
                <a:solidFill>
                  <a:srgbClr val="C00000"/>
                </a:solidFill>
              </a:rPr>
              <a:t> </a:t>
            </a:r>
            <a:r>
              <a:rPr lang="en-US" sz="4400" b="1" i="1" dirty="0">
                <a:solidFill>
                  <a:srgbClr val="C00000"/>
                </a:solidFill>
              </a:rPr>
              <a:t>sufficient</a:t>
            </a:r>
            <a:r>
              <a:rPr lang="en-US" sz="4400" i="1" dirty="0">
                <a:solidFill>
                  <a:srgbClr val="C00000"/>
                </a:solidFill>
              </a:rPr>
              <a:t>?</a:t>
            </a:r>
            <a:endParaRPr lang="en-US" sz="4400" dirty="0">
              <a:solidFill>
                <a:srgbClr val="7030A0"/>
              </a:solidFill>
            </a:endParaRPr>
          </a:p>
        </p:txBody>
      </p:sp>
    </p:spTree>
    <p:extLst>
      <p:ext uri="{BB962C8B-B14F-4D97-AF65-F5344CB8AC3E}">
        <p14:creationId xmlns:p14="http://schemas.microsoft.com/office/powerpoint/2010/main" val="19247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78741D-239A-0A4A-B21E-11ACABC4E2F6}"/>
              </a:ext>
            </a:extLst>
          </p:cNvPr>
          <p:cNvSpPr>
            <a:spLocks noGrp="1"/>
          </p:cNvSpPr>
          <p:nvPr>
            <p:ph type="sldNum" sz="quarter" idx="12"/>
          </p:nvPr>
        </p:nvSpPr>
        <p:spPr/>
        <p:txBody>
          <a:bodyPr/>
          <a:lstStyle/>
          <a:p>
            <a:fld id="{BBDB7499-F370-8348-83C5-507685BB046D}" type="slidenum">
              <a:rPr lang="en-US" smtClean="0"/>
              <a:pPr/>
              <a:t>17</a:t>
            </a:fld>
            <a:endParaRPr lang="en-US" sz="1600" dirty="0"/>
          </a:p>
        </p:txBody>
      </p:sp>
      <p:pic>
        <p:nvPicPr>
          <p:cNvPr id="5" name="Picture 4">
            <a:extLst>
              <a:ext uri="{FF2B5EF4-FFF2-40B4-BE49-F238E27FC236}">
                <a16:creationId xmlns:a16="http://schemas.microsoft.com/office/drawing/2014/main" id="{4E29A486-7885-AB47-9F55-E316E98F92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5163" y="1307456"/>
            <a:ext cx="3639396" cy="51854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5088804-5FFE-EA4C-BC28-6EFBE367A4A9}"/>
              </a:ext>
            </a:extLst>
          </p:cNvPr>
          <p:cNvSpPr txBox="1">
            <a:spLocks/>
          </p:cNvSpPr>
          <p:nvPr/>
        </p:nvSpPr>
        <p:spPr>
          <a:xfrm>
            <a:off x="346364" y="34709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solidFill>
                <a:schemeClr val="bg1">
                  <a:lumMod val="50000"/>
                </a:schemeClr>
              </a:solidFill>
            </a:endParaRPr>
          </a:p>
        </p:txBody>
      </p:sp>
      <p:sp>
        <p:nvSpPr>
          <p:cNvPr id="13" name="Title 1">
            <a:extLst>
              <a:ext uri="{FF2B5EF4-FFF2-40B4-BE49-F238E27FC236}">
                <a16:creationId xmlns:a16="http://schemas.microsoft.com/office/drawing/2014/main" id="{06A4EA54-33CD-8D48-8612-CDC0C1B9C8A6}"/>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Does this actually happen?</a:t>
            </a:r>
            <a:endParaRPr lang="en-US" dirty="0">
              <a:solidFill>
                <a:srgbClr val="7030A0"/>
              </a:solidFill>
            </a:endParaRPr>
          </a:p>
        </p:txBody>
      </p:sp>
    </p:spTree>
    <p:extLst>
      <p:ext uri="{BB962C8B-B14F-4D97-AF65-F5344CB8AC3E}">
        <p14:creationId xmlns:p14="http://schemas.microsoft.com/office/powerpoint/2010/main" val="101579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42E6DEB-F0A2-3D41-9F42-322DC6AAF26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30485" y="1735931"/>
            <a:ext cx="4485000" cy="47801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F78741D-239A-0A4A-B21E-11ACABC4E2F6}"/>
              </a:ext>
            </a:extLst>
          </p:cNvPr>
          <p:cNvSpPr>
            <a:spLocks noGrp="1"/>
          </p:cNvSpPr>
          <p:nvPr>
            <p:ph type="sldNum" sz="quarter" idx="12"/>
          </p:nvPr>
        </p:nvSpPr>
        <p:spPr/>
        <p:txBody>
          <a:bodyPr/>
          <a:lstStyle/>
          <a:p>
            <a:fld id="{BBDB7499-F370-8348-83C5-507685BB046D}" type="slidenum">
              <a:rPr lang="en-US" smtClean="0"/>
              <a:pPr/>
              <a:t>18</a:t>
            </a:fld>
            <a:endParaRPr lang="en-US" sz="1600" dirty="0"/>
          </a:p>
        </p:txBody>
      </p:sp>
      <p:sp>
        <p:nvSpPr>
          <p:cNvPr id="3" name="Rounded Rectangle 2">
            <a:extLst>
              <a:ext uri="{FF2B5EF4-FFF2-40B4-BE49-F238E27FC236}">
                <a16:creationId xmlns:a16="http://schemas.microsoft.com/office/drawing/2014/main" id="{8CBA2A2C-1CA8-E748-8EAB-37E705617F7C}"/>
              </a:ext>
            </a:extLst>
          </p:cNvPr>
          <p:cNvSpPr/>
          <p:nvPr/>
        </p:nvSpPr>
        <p:spPr>
          <a:xfrm>
            <a:off x="613692" y="2050353"/>
            <a:ext cx="2454362" cy="510778"/>
          </a:xfrm>
          <a:prstGeom prst="roundRect">
            <a:avLst/>
          </a:prstGeom>
          <a:solidFill>
            <a:srgbClr val="FFF3CC"/>
          </a:solidFill>
          <a:ln>
            <a:solidFill>
              <a:schemeClr val="tx1"/>
            </a:solidFill>
          </a:ln>
        </p:spPr>
        <p:txBody>
          <a:bodyPr wrap="square" rtlCol="0">
            <a:spAutoFit/>
          </a:bodyPr>
          <a:lstStyle/>
          <a:p>
            <a:r>
              <a:rPr lang="en-US" sz="2400" dirty="0"/>
              <a:t>random input</a:t>
            </a:r>
          </a:p>
        </p:txBody>
      </p:sp>
      <p:sp>
        <p:nvSpPr>
          <p:cNvPr id="14" name="Rounded Rectangle 13">
            <a:extLst>
              <a:ext uri="{FF2B5EF4-FFF2-40B4-BE49-F238E27FC236}">
                <a16:creationId xmlns:a16="http://schemas.microsoft.com/office/drawing/2014/main" id="{0BB68A69-2182-9F44-8A68-BBB87D703AD4}"/>
              </a:ext>
            </a:extLst>
          </p:cNvPr>
          <p:cNvSpPr/>
          <p:nvPr/>
        </p:nvSpPr>
        <p:spPr>
          <a:xfrm>
            <a:off x="607261" y="2973323"/>
            <a:ext cx="4070074" cy="1328023"/>
          </a:xfrm>
          <a:prstGeom prst="roundRect">
            <a:avLst/>
          </a:prstGeom>
          <a:solidFill>
            <a:srgbClr val="CFE3F3"/>
          </a:solidFill>
          <a:ln>
            <a:solidFill>
              <a:schemeClr val="tx1"/>
            </a:solidFill>
          </a:ln>
        </p:spPr>
        <p:txBody>
          <a:bodyPr wrap="square" rtlCol="0">
            <a:spAutoFit/>
          </a:bodyPr>
          <a:lstStyle/>
          <a:p>
            <a:r>
              <a:rPr lang="en-US" sz="2400" dirty="0" err="1"/>
              <a:t>OpenAI’s</a:t>
            </a:r>
            <a:r>
              <a:rPr lang="en-US" sz="2400" dirty="0"/>
              <a:t> language model trained on text from 8 million web pages</a:t>
            </a:r>
          </a:p>
        </p:txBody>
      </p:sp>
      <p:sp>
        <p:nvSpPr>
          <p:cNvPr id="15" name="Rounded Rectangle 14">
            <a:extLst>
              <a:ext uri="{FF2B5EF4-FFF2-40B4-BE49-F238E27FC236}">
                <a16:creationId xmlns:a16="http://schemas.microsoft.com/office/drawing/2014/main" id="{DBE4F5F1-95CE-DE40-A8BA-A6DD3CC7ACD8}"/>
              </a:ext>
            </a:extLst>
          </p:cNvPr>
          <p:cNvSpPr/>
          <p:nvPr/>
        </p:nvSpPr>
        <p:spPr>
          <a:xfrm>
            <a:off x="607261" y="4711344"/>
            <a:ext cx="4485000" cy="1328023"/>
          </a:xfrm>
          <a:prstGeom prst="roundRect">
            <a:avLst/>
          </a:prstGeom>
          <a:solidFill>
            <a:srgbClr val="D9EAD3"/>
          </a:solidFill>
          <a:ln>
            <a:solidFill>
              <a:schemeClr val="tx1"/>
            </a:solidFill>
          </a:ln>
        </p:spPr>
        <p:txBody>
          <a:bodyPr wrap="square" rtlCol="0">
            <a:spAutoFit/>
          </a:bodyPr>
          <a:lstStyle/>
          <a:p>
            <a:r>
              <a:rPr lang="en-US" sz="2400" dirty="0"/>
              <a:t>someone’s contact information </a:t>
            </a:r>
          </a:p>
          <a:p>
            <a:r>
              <a:rPr lang="en-US" sz="2400" dirty="0"/>
              <a:t>output by the model </a:t>
            </a:r>
          </a:p>
          <a:p>
            <a:r>
              <a:rPr lang="en-US" sz="2400" b="1" dirty="0"/>
              <a:t>(</a:t>
            </a:r>
            <a:r>
              <a:rPr lang="en-US" sz="2400" b="1" i="1" dirty="0"/>
              <a:t>redacted for privacy</a:t>
            </a:r>
            <a:r>
              <a:rPr lang="en-US" sz="2400" b="1" dirty="0"/>
              <a:t>)</a:t>
            </a:r>
          </a:p>
        </p:txBody>
      </p:sp>
      <p:cxnSp>
        <p:nvCxnSpPr>
          <p:cNvPr id="17" name="Straight Connector 16">
            <a:extLst>
              <a:ext uri="{FF2B5EF4-FFF2-40B4-BE49-F238E27FC236}">
                <a16:creationId xmlns:a16="http://schemas.microsoft.com/office/drawing/2014/main" id="{5373569A-4738-384D-9AB4-B0D6913BBD4B}"/>
              </a:ext>
            </a:extLst>
          </p:cNvPr>
          <p:cNvCxnSpPr>
            <a:cxnSpLocks/>
            <a:stCxn id="3" idx="3"/>
          </p:cNvCxnSpPr>
          <p:nvPr/>
        </p:nvCxnSpPr>
        <p:spPr>
          <a:xfrm>
            <a:off x="3068054" y="2305742"/>
            <a:ext cx="3462431" cy="0"/>
          </a:xfrm>
          <a:prstGeom prst="line">
            <a:avLst/>
          </a:prstGeom>
          <a:ln w="127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A608F4-D628-E149-BDE6-D8B488EA8D88}"/>
              </a:ext>
            </a:extLst>
          </p:cNvPr>
          <p:cNvCxnSpPr>
            <a:cxnSpLocks/>
            <a:stCxn id="14" idx="3"/>
          </p:cNvCxnSpPr>
          <p:nvPr/>
        </p:nvCxnSpPr>
        <p:spPr>
          <a:xfrm>
            <a:off x="4677335" y="3637335"/>
            <a:ext cx="3243755" cy="0"/>
          </a:xfrm>
          <a:prstGeom prst="line">
            <a:avLst/>
          </a:prstGeom>
          <a:ln w="127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83D1D-B1E1-2241-AC5B-5B0AE28ECFE6}"/>
              </a:ext>
            </a:extLst>
          </p:cNvPr>
          <p:cNvCxnSpPr>
            <a:cxnSpLocks/>
            <a:stCxn id="15" idx="3"/>
          </p:cNvCxnSpPr>
          <p:nvPr/>
        </p:nvCxnSpPr>
        <p:spPr>
          <a:xfrm>
            <a:off x="5092261" y="5375356"/>
            <a:ext cx="1438224" cy="0"/>
          </a:xfrm>
          <a:prstGeom prst="line">
            <a:avLst/>
          </a:prstGeom>
          <a:ln w="127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883017C-457E-F741-8A52-B041683DB7AB}"/>
              </a:ext>
            </a:extLst>
          </p:cNvPr>
          <p:cNvSpPr/>
          <p:nvPr/>
        </p:nvSpPr>
        <p:spPr>
          <a:xfrm>
            <a:off x="7590013" y="5059585"/>
            <a:ext cx="3010545" cy="243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0DFE-53C4-6D41-A2DD-8EA0E1250316}"/>
              </a:ext>
            </a:extLst>
          </p:cNvPr>
          <p:cNvSpPr/>
          <p:nvPr/>
        </p:nvSpPr>
        <p:spPr>
          <a:xfrm>
            <a:off x="8840745" y="4810560"/>
            <a:ext cx="1759814" cy="243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2B73ACB3-6610-6746-9C3F-B3F38B45BF19}"/>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prstClr val="black"/>
                </a:solidFill>
              </a:rPr>
              <a:t>YES. This actually happens!</a:t>
            </a:r>
            <a:br>
              <a:rPr lang="en-US" sz="2900" dirty="0">
                <a:solidFill>
                  <a:prstClr val="black"/>
                </a:solidFill>
                <a:latin typeface="Calibri" panose="020F0502020204030204"/>
              </a:rPr>
            </a:br>
            <a:r>
              <a:rPr lang="en-US" sz="1800" dirty="0">
                <a:solidFill>
                  <a:prstClr val="white">
                    <a:lumMod val="50000"/>
                  </a:prstClr>
                </a:solidFill>
              </a:rPr>
              <a:t>“Extracting training data from large language models”. USENIX Security 2021</a:t>
            </a:r>
            <a:endParaRPr lang="en-US" sz="1800" dirty="0">
              <a:solidFill>
                <a:srgbClr val="7030A0"/>
              </a:solidFill>
            </a:endParaRPr>
          </a:p>
        </p:txBody>
      </p:sp>
    </p:spTree>
    <p:extLst>
      <p:ext uri="{BB962C8B-B14F-4D97-AF65-F5344CB8AC3E}">
        <p14:creationId xmlns:p14="http://schemas.microsoft.com/office/powerpoint/2010/main" val="37366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205A-36AC-4B76-A01B-5A037B388098}"/>
              </a:ext>
            </a:extLst>
          </p:cNvPr>
          <p:cNvSpPr>
            <a:spLocks noGrp="1"/>
          </p:cNvSpPr>
          <p:nvPr>
            <p:ph type="title"/>
          </p:nvPr>
        </p:nvSpPr>
        <p:spPr/>
        <p:txBody>
          <a:bodyPr/>
          <a:lstStyle/>
          <a:p>
            <a:r>
              <a:rPr lang="en-US" dirty="0"/>
              <a:t>What’s a language model?</a:t>
            </a:r>
          </a:p>
        </p:txBody>
      </p:sp>
      <p:sp>
        <p:nvSpPr>
          <p:cNvPr id="4" name="Slide Number Placeholder 3">
            <a:extLst>
              <a:ext uri="{FF2B5EF4-FFF2-40B4-BE49-F238E27FC236}">
                <a16:creationId xmlns:a16="http://schemas.microsoft.com/office/drawing/2014/main" id="{A5310D21-F9F7-46A5-8772-7FD4B4E4DE42}"/>
              </a:ext>
            </a:extLst>
          </p:cNvPr>
          <p:cNvSpPr>
            <a:spLocks noGrp="1"/>
          </p:cNvSpPr>
          <p:nvPr>
            <p:ph type="sldNum" sz="quarter" idx="12"/>
          </p:nvPr>
        </p:nvSpPr>
        <p:spPr/>
        <p:txBody>
          <a:bodyPr/>
          <a:lstStyle/>
          <a:p>
            <a:fld id="{BBDB7499-F370-8348-83C5-507685BB046D}" type="slidenum">
              <a:rPr lang="en-US" smtClean="0"/>
              <a:pPr/>
              <a:t>19</a:t>
            </a:fld>
            <a:endParaRPr lang="en-US" sz="1600" dirty="0"/>
          </a:p>
        </p:txBody>
      </p:sp>
      <p:pic>
        <p:nvPicPr>
          <p:cNvPr id="6146" name="Picture 2" descr="The basics of Language Modeling. Notes from CS224n lesson 6 and 7. | by  Antonio Lopardo | Medium">
            <a:extLst>
              <a:ext uri="{FF2B5EF4-FFF2-40B4-BE49-F238E27FC236}">
                <a16:creationId xmlns:a16="http://schemas.microsoft.com/office/drawing/2014/main" id="{E7061F54-A7BD-D843-BBE5-9A5B12C3CE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3896" y="1608008"/>
            <a:ext cx="9419724" cy="26835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ill There Be Libraries in 25 Years? | Time">
            <a:extLst>
              <a:ext uri="{FF2B5EF4-FFF2-40B4-BE49-F238E27FC236}">
                <a16:creationId xmlns:a16="http://schemas.microsoft.com/office/drawing/2014/main" id="{D2E4260D-1997-DB4B-90CE-A7FCEE44079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708" y="4839445"/>
            <a:ext cx="195152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ikipedia – Wikipedia">
            <a:extLst>
              <a:ext uri="{FF2B5EF4-FFF2-40B4-BE49-F238E27FC236}">
                <a16:creationId xmlns:a16="http://schemas.microsoft.com/office/drawing/2014/main" id="{57BA19E8-0C8D-AF4E-91FA-B8E0005BF85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26898" y="4576846"/>
            <a:ext cx="1829134" cy="166567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ddit - Home | Facebook">
            <a:extLst>
              <a:ext uri="{FF2B5EF4-FFF2-40B4-BE49-F238E27FC236}">
                <a16:creationId xmlns:a16="http://schemas.microsoft.com/office/drawing/2014/main" id="{F0A81D8A-DD96-1846-8E42-C34EDE15179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33629" y="4783437"/>
            <a:ext cx="1381571" cy="1381571"/>
          </a:xfrm>
          <a:prstGeom prst="rect">
            <a:avLst/>
          </a:prstGeom>
          <a:noFill/>
          <a:extLst>
            <a:ext uri="{909E8E84-426E-40DD-AFC4-6F175D3DCCD1}">
              <a14:hiddenFill xmlns:a14="http://schemas.microsoft.com/office/drawing/2010/main">
                <a:solidFill>
                  <a:srgbClr val="FFFFFF"/>
                </a:solidFill>
              </a14:hiddenFill>
            </a:ext>
          </a:extLst>
        </p:spPr>
      </p:pic>
      <p:sp>
        <p:nvSpPr>
          <p:cNvPr id="7" name="Plus 6">
            <a:extLst>
              <a:ext uri="{FF2B5EF4-FFF2-40B4-BE49-F238E27FC236}">
                <a16:creationId xmlns:a16="http://schemas.microsoft.com/office/drawing/2014/main" id="{082B8414-9722-5F44-A08B-43561AFF4996}"/>
              </a:ext>
            </a:extLst>
          </p:cNvPr>
          <p:cNvSpPr>
            <a:spLocks noChangeAspect="1"/>
          </p:cNvSpPr>
          <p:nvPr/>
        </p:nvSpPr>
        <p:spPr>
          <a:xfrm>
            <a:off x="2674102" y="5210227"/>
            <a:ext cx="527995" cy="527995"/>
          </a:xfrm>
          <a:prstGeom prst="mathPlus">
            <a:avLst>
              <a:gd name="adj1" fmla="val 1299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Plus 11">
            <a:extLst>
              <a:ext uri="{FF2B5EF4-FFF2-40B4-BE49-F238E27FC236}">
                <a16:creationId xmlns:a16="http://schemas.microsoft.com/office/drawing/2014/main" id="{DE6E771C-39F0-974C-9E00-285BE7B7646E}"/>
              </a:ext>
            </a:extLst>
          </p:cNvPr>
          <p:cNvSpPr>
            <a:spLocks noChangeAspect="1"/>
          </p:cNvSpPr>
          <p:nvPr/>
        </p:nvSpPr>
        <p:spPr>
          <a:xfrm>
            <a:off x="5280833" y="5210226"/>
            <a:ext cx="527995" cy="527995"/>
          </a:xfrm>
          <a:prstGeom prst="mathPlus">
            <a:avLst>
              <a:gd name="adj1" fmla="val 1299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9CC8B3-301B-5043-9A50-BB409D673095}"/>
              </a:ext>
            </a:extLst>
          </p:cNvPr>
          <p:cNvSpPr txBox="1"/>
          <p:nvPr/>
        </p:nvSpPr>
        <p:spPr>
          <a:xfrm>
            <a:off x="7393567" y="5334011"/>
            <a:ext cx="699230" cy="830997"/>
          </a:xfrm>
          <a:prstGeom prst="rect">
            <a:avLst/>
          </a:prstGeom>
          <a:noFill/>
        </p:spPr>
        <p:txBody>
          <a:bodyPr wrap="none" rtlCol="0">
            <a:spAutoFit/>
          </a:bodyPr>
          <a:lstStyle/>
          <a:p>
            <a:r>
              <a:rPr lang="en-US" sz="4800" dirty="0"/>
              <a:t>...</a:t>
            </a:r>
          </a:p>
        </p:txBody>
      </p:sp>
      <p:pic>
        <p:nvPicPr>
          <p:cNvPr id="6154" name="Picture 10" descr="The Illustrated GPT-2 (Visualizing Transformer Language Models) – Jay  Alammar – Visualizing machine learning one concept at a time.">
            <a:extLst>
              <a:ext uri="{FF2B5EF4-FFF2-40B4-BE49-F238E27FC236}">
                <a16:creationId xmlns:a16="http://schemas.microsoft.com/office/drawing/2014/main" id="{DCE84ECB-FA85-F248-8B76-16D18A711DB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37105" t="41087" r="36842" b="32588"/>
          <a:stretch/>
        </p:blipFill>
        <p:spPr bwMode="auto">
          <a:xfrm>
            <a:off x="9375481" y="4926685"/>
            <a:ext cx="2546015" cy="90010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8D5F369A-AAB9-D640-85E8-9E68038A8383}"/>
              </a:ext>
            </a:extLst>
          </p:cNvPr>
          <p:cNvSpPr/>
          <p:nvPr/>
        </p:nvSpPr>
        <p:spPr>
          <a:xfrm>
            <a:off x="8244935" y="51673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21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Goal: train a ML model with </a:t>
            </a:r>
            <a:r>
              <a:rPr lang="en-US" b="1" dirty="0">
                <a:solidFill>
                  <a:srgbClr val="C00000"/>
                </a:solidFill>
              </a:rPr>
              <a:t>“privacy”</a:t>
            </a:r>
            <a:endParaRPr lang="en-US" sz="4000" b="1" dirty="0">
              <a:solidFill>
                <a:srgbClr val="C00000"/>
              </a:solidFill>
            </a:endParaRPr>
          </a:p>
        </p:txBody>
      </p:sp>
      <p:pic>
        <p:nvPicPr>
          <p:cNvPr id="23554" name="Picture 2">
            <a:extLst>
              <a:ext uri="{FF2B5EF4-FFF2-40B4-BE49-F238E27FC236}">
                <a16:creationId xmlns:a16="http://schemas.microsoft.com/office/drawing/2014/main" id="{94F1D87C-2EF5-644D-BA09-413A9CD4F2E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4117129A-945C-0D49-8FEC-36A2C235C7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LG Journey™ LTE Smartphone for TracFone (LGL322DL.ATRFBKY) | LG USA">
            <a:extLst>
              <a:ext uri="{FF2B5EF4-FFF2-40B4-BE49-F238E27FC236}">
                <a16:creationId xmlns:a16="http://schemas.microsoft.com/office/drawing/2014/main" id="{A118BCCA-2B2A-FD44-98F2-AB0B6BD2853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357A01EF-9799-5F45-853D-FB0E6C6920D7}"/>
              </a:ext>
            </a:extLst>
          </p:cNvPr>
          <p:cNvCxnSpPr>
            <a:cxnSpLocks/>
            <a:stCxn id="23554"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252AEE0-6E19-FA48-B959-DFCCAE0EA647}"/>
              </a:ext>
            </a:extLst>
          </p:cNvPr>
          <p:cNvCxnSpPr>
            <a:cxnSpLocks/>
            <a:stCxn id="23556"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EE91AC9-B77F-4C44-843B-BBDD8F032A75}"/>
              </a:ext>
            </a:extLst>
          </p:cNvPr>
          <p:cNvCxnSpPr>
            <a:cxnSpLocks/>
            <a:stCxn id="23558"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564" name="Picture 12" descr="Neural Networks – an Intuition">
            <a:extLst>
              <a:ext uri="{FF2B5EF4-FFF2-40B4-BE49-F238E27FC236}">
                <a16:creationId xmlns:a16="http://schemas.microsoft.com/office/drawing/2014/main" id="{94BE9D45-12B2-F446-9158-F4496E8A484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5DCEFD75-AE22-A34B-AE0C-C3131F9B59A3}"/>
              </a:ext>
            </a:extLst>
          </p:cNvPr>
          <p:cNvCxnSpPr>
            <a:cxnSpLocks/>
            <a:endCxn id="23564" idx="1"/>
          </p:cNvCxnSpPr>
          <p:nvPr/>
        </p:nvCxnSpPr>
        <p:spPr>
          <a:xfrm>
            <a:off x="7904703" y="4310308"/>
            <a:ext cx="16267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Picture 2" descr="Black message 2 icon - Free black message icons">
            <a:extLst>
              <a:ext uri="{FF2B5EF4-FFF2-40B4-BE49-F238E27FC236}">
                <a16:creationId xmlns:a16="http://schemas.microsoft.com/office/drawing/2014/main" id="{7EA2A3AF-9920-AC4C-AA65-E4865BC91C43}"/>
              </a:ext>
            </a:extLst>
          </p:cNvPr>
          <p:cNvPicPr>
            <a:picLocks noChangeAspect="1" noChangeArrowheads="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49843" y="293635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lack message 2 icon - Free black message icons">
            <a:extLst>
              <a:ext uri="{FF2B5EF4-FFF2-40B4-BE49-F238E27FC236}">
                <a16:creationId xmlns:a16="http://schemas.microsoft.com/office/drawing/2014/main" id="{70F80D0B-3771-B04A-A526-524D1675C295}"/>
              </a:ext>
            </a:extLst>
          </p:cNvPr>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25616" y="39421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lack message 2 icon - Free black message icons">
            <a:extLst>
              <a:ext uri="{FF2B5EF4-FFF2-40B4-BE49-F238E27FC236}">
                <a16:creationId xmlns:a16="http://schemas.microsoft.com/office/drawing/2014/main" id="{A41AA19F-597B-DB47-96B1-C556AFC8965D}"/>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4987771"/>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You can now try Smart Compose in the new Gmail | TechCrunch">
            <a:extLst>
              <a:ext uri="{FF2B5EF4-FFF2-40B4-BE49-F238E27FC236}">
                <a16:creationId xmlns:a16="http://schemas.microsoft.com/office/drawing/2014/main" id="{31105D80-8C95-7544-A1BA-24477BCF09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19916" y="1470313"/>
            <a:ext cx="3500047" cy="1804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tabase | Bruker">
            <a:extLst>
              <a:ext uri="{FF2B5EF4-FFF2-40B4-BE49-F238E27FC236}">
                <a16:creationId xmlns:a16="http://schemas.microsoft.com/office/drawing/2014/main" id="{F7EF79B9-187B-E64D-BBBC-8F8E8F4614B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
            <a:extLst>
              <a:ext uri="{FF2B5EF4-FFF2-40B4-BE49-F238E27FC236}">
                <a16:creationId xmlns:a16="http://schemas.microsoft.com/office/drawing/2014/main" id="{F47F9D8A-B9F7-9F45-91FE-3D692AAA191F}"/>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2</a:t>
            </a:fld>
            <a:endParaRPr lang="en-US" altLang="en-US"/>
          </a:p>
        </p:txBody>
      </p:sp>
    </p:spTree>
    <p:extLst>
      <p:ext uri="{BB962C8B-B14F-4D97-AF65-F5344CB8AC3E}">
        <p14:creationId xmlns:p14="http://schemas.microsoft.com/office/powerpoint/2010/main" val="64676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205A-36AC-4B76-A01B-5A037B388098}"/>
              </a:ext>
            </a:extLst>
          </p:cNvPr>
          <p:cNvSpPr>
            <a:spLocks noGrp="1"/>
          </p:cNvSpPr>
          <p:nvPr>
            <p:ph type="title"/>
          </p:nvPr>
        </p:nvSpPr>
        <p:spPr/>
        <p:txBody>
          <a:bodyPr/>
          <a:lstStyle/>
          <a:p>
            <a:r>
              <a:rPr lang="en-US" dirty="0"/>
              <a:t>What’s a language model?</a:t>
            </a:r>
          </a:p>
        </p:txBody>
      </p:sp>
      <p:sp>
        <p:nvSpPr>
          <p:cNvPr id="4" name="Slide Number Placeholder 3">
            <a:extLst>
              <a:ext uri="{FF2B5EF4-FFF2-40B4-BE49-F238E27FC236}">
                <a16:creationId xmlns:a16="http://schemas.microsoft.com/office/drawing/2014/main" id="{A5310D21-F9F7-46A5-8772-7FD4B4E4DE42}"/>
              </a:ext>
            </a:extLst>
          </p:cNvPr>
          <p:cNvSpPr>
            <a:spLocks noGrp="1"/>
          </p:cNvSpPr>
          <p:nvPr>
            <p:ph type="sldNum" sz="quarter" idx="12"/>
          </p:nvPr>
        </p:nvSpPr>
        <p:spPr/>
        <p:txBody>
          <a:bodyPr/>
          <a:lstStyle/>
          <a:p>
            <a:fld id="{BBDB7499-F370-8348-83C5-507685BB046D}" type="slidenum">
              <a:rPr lang="en-US" smtClean="0"/>
              <a:pPr/>
              <a:t>20</a:t>
            </a:fld>
            <a:endParaRPr lang="en-US" sz="1600" dirty="0"/>
          </a:p>
        </p:txBody>
      </p:sp>
      <p:pic>
        <p:nvPicPr>
          <p:cNvPr id="6" name="Picture 5">
            <a:extLst>
              <a:ext uri="{FF2B5EF4-FFF2-40B4-BE49-F238E27FC236}">
                <a16:creationId xmlns:a16="http://schemas.microsoft.com/office/drawing/2014/main" id="{9DDCAEB9-0014-7648-A8B8-A6ED0B46F6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4751" y="1221053"/>
            <a:ext cx="7542497" cy="5317859"/>
          </a:xfrm>
          <a:prstGeom prst="rect">
            <a:avLst/>
          </a:prstGeom>
        </p:spPr>
      </p:pic>
    </p:spTree>
    <p:extLst>
      <p:ext uri="{BB962C8B-B14F-4D97-AF65-F5344CB8AC3E}">
        <p14:creationId xmlns:p14="http://schemas.microsoft.com/office/powerpoint/2010/main" val="230161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57F57-B8CB-C84F-BB69-D8A58963DC56}"/>
              </a:ext>
            </a:extLst>
          </p:cNvPr>
          <p:cNvSpPr>
            <a:spLocks noGrp="1"/>
          </p:cNvSpPr>
          <p:nvPr>
            <p:ph idx="1"/>
          </p:nvPr>
        </p:nvSpPr>
        <p:spPr/>
        <p:txBody>
          <a:bodyPr/>
          <a:lstStyle/>
          <a:p>
            <a:pPr marL="742950" indent="-742950">
              <a:buFont typeface="+mj-lt"/>
              <a:buAutoNum type="arabicPeriod"/>
            </a:pPr>
            <a:r>
              <a:rPr lang="en-US" sz="3600" dirty="0"/>
              <a:t>Generate lots of text!</a:t>
            </a:r>
            <a:br>
              <a:rPr lang="en-US" dirty="0"/>
            </a:br>
            <a:r>
              <a:rPr lang="en-US" sz="2400" dirty="0"/>
              <a:t>(</a:t>
            </a:r>
            <a:r>
              <a:rPr lang="en-US" sz="2400" dirty="0">
                <a:solidFill>
                  <a:srgbClr val="7030A0"/>
                </a:solidFill>
              </a:rPr>
              <a:t>black-box access </a:t>
            </a:r>
            <a:r>
              <a:rPr lang="en-US" sz="2400" dirty="0"/>
              <a:t>to the model is enough!)</a:t>
            </a:r>
            <a:endParaRPr lang="en-US" dirty="0"/>
          </a:p>
          <a:p>
            <a:pPr marL="742950" indent="-742950">
              <a:buFont typeface="+mj-lt"/>
              <a:buAutoNum type="arabicPeriod"/>
            </a:pPr>
            <a:endParaRPr lang="en-US" dirty="0"/>
          </a:p>
          <a:p>
            <a:pPr marL="742950" indent="-742950">
              <a:buFont typeface="+mj-lt"/>
              <a:buAutoNum type="arabicPeriod"/>
            </a:pPr>
            <a:r>
              <a:rPr lang="en-US" sz="3600" dirty="0"/>
              <a:t>Filter text with a </a:t>
            </a:r>
            <a:r>
              <a:rPr lang="en-US" sz="3600" dirty="0">
                <a:solidFill>
                  <a:srgbClr val="C00000"/>
                </a:solidFill>
              </a:rPr>
              <a:t>“membership inference attack”</a:t>
            </a:r>
            <a:br>
              <a:rPr lang="en-US" dirty="0">
                <a:solidFill>
                  <a:srgbClr val="C00000"/>
                </a:solidFill>
              </a:rPr>
            </a:br>
            <a:r>
              <a:rPr lang="en-US" sz="2400" dirty="0"/>
              <a:t>(in short, retain text where the model is </a:t>
            </a:r>
            <a:r>
              <a:rPr lang="en-US" sz="2400" dirty="0">
                <a:solidFill>
                  <a:srgbClr val="7030A0"/>
                </a:solidFill>
              </a:rPr>
              <a:t>“abnormally” confident</a:t>
            </a:r>
            <a:r>
              <a:rPr lang="en-US" sz="2400" dirty="0"/>
              <a:t>)</a:t>
            </a:r>
            <a:endParaRPr lang="en-US" dirty="0"/>
          </a:p>
        </p:txBody>
      </p:sp>
      <p:sp>
        <p:nvSpPr>
          <p:cNvPr id="4" name="Slide Number Placeholder 3">
            <a:extLst>
              <a:ext uri="{FF2B5EF4-FFF2-40B4-BE49-F238E27FC236}">
                <a16:creationId xmlns:a16="http://schemas.microsoft.com/office/drawing/2014/main" id="{FA83DA5E-22D3-A046-B453-757FFE2DF51D}"/>
              </a:ext>
            </a:extLst>
          </p:cNvPr>
          <p:cNvSpPr>
            <a:spLocks noGrp="1"/>
          </p:cNvSpPr>
          <p:nvPr>
            <p:ph type="sldNum" sz="quarter" idx="12"/>
          </p:nvPr>
        </p:nvSpPr>
        <p:spPr/>
        <p:txBody>
          <a:bodyPr/>
          <a:lstStyle/>
          <a:p>
            <a:fld id="{BBDB7499-F370-8348-83C5-507685BB046D}" type="slidenum">
              <a:rPr lang="en-US" smtClean="0"/>
              <a:pPr/>
              <a:t>21</a:t>
            </a:fld>
            <a:endParaRPr lang="en-US" sz="1600" dirty="0"/>
          </a:p>
        </p:txBody>
      </p:sp>
      <p:sp>
        <p:nvSpPr>
          <p:cNvPr id="7" name="Title 1">
            <a:extLst>
              <a:ext uri="{FF2B5EF4-FFF2-40B4-BE49-F238E27FC236}">
                <a16:creationId xmlns:a16="http://schemas.microsoft.com/office/drawing/2014/main" id="{1E466CBF-56FC-7B42-B182-DFA635DCE4EF}"/>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do we extract memorized text?</a:t>
            </a:r>
            <a:endParaRPr lang="en-US" dirty="0">
              <a:solidFill>
                <a:srgbClr val="7030A0"/>
              </a:solidFill>
            </a:endParaRPr>
          </a:p>
        </p:txBody>
      </p:sp>
    </p:spTree>
    <p:extLst>
      <p:ext uri="{BB962C8B-B14F-4D97-AF65-F5344CB8AC3E}">
        <p14:creationId xmlns:p14="http://schemas.microsoft.com/office/powerpoint/2010/main" val="203525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E2269-7C52-7D48-AA0E-91C7E9797CD2}"/>
              </a:ext>
            </a:extLst>
          </p:cNvPr>
          <p:cNvSpPr>
            <a:spLocks noGrp="1"/>
          </p:cNvSpPr>
          <p:nvPr>
            <p:ph idx="1"/>
          </p:nvPr>
        </p:nvSpPr>
        <p:spPr>
          <a:xfrm>
            <a:off x="0" y="1299410"/>
            <a:ext cx="12192000" cy="5558589"/>
          </a:xfrm>
        </p:spPr>
        <p:txBody>
          <a:bodyPr>
            <a:noAutofit/>
          </a:bodyPr>
          <a:lstStyle/>
          <a:p>
            <a:pPr marL="0" indent="0" algn="just">
              <a:buNone/>
            </a:pPr>
            <a:r>
              <a:rPr lang="en-US" sz="800" dirty="0">
                <a:latin typeface="Arial" panose="020B0604020202020204" pitchFamily="34" charset="0"/>
                <a:cs typeface="Arial" panose="020B0604020202020204" pitchFamily="34" charset="0"/>
              </a:rPr>
              <a:t>A federal appeals court on Wednesday struck down Texas' voter-ID law, which the Supreme Court had blocked last year. The ruling could potentially affect the upcoming elections in a number of states. Here's what you need to know about the ruling. (</a:t>
            </a:r>
            <a:r>
              <a:rPr lang="en-US" sz="800" dirty="0" err="1">
                <a:latin typeface="Arial" panose="020B0604020202020204" pitchFamily="34" charset="0"/>
                <a:cs typeface="Arial" panose="020B0604020202020204" pitchFamily="34" charset="0"/>
              </a:rPr>
              <a:t>Claritza</a:t>
            </a:r>
            <a:r>
              <a:rPr lang="en-US" sz="800" dirty="0">
                <a:latin typeface="Arial" panose="020B0604020202020204" pitchFamily="34" charset="0"/>
                <a:cs typeface="Arial" panose="020B0604020202020204" pitchFamily="34" charset="0"/>
              </a:rPr>
              <a:t> Jimenez/The Washington Post) A federal appeals court on Wednesday struck down Texas' voter-ID law, which the Supreme Court had blocked last year. The ruling could potentially affect the upcoming elections in a number of states. Here's what you need to know about the ruling. (</a:t>
            </a:r>
            <a:r>
              <a:rPr lang="en-US" sz="800" dirty="0" err="1">
                <a:latin typeface="Arial" panose="020B0604020202020204" pitchFamily="34" charset="0"/>
                <a:cs typeface="Arial" panose="020B0604020202020204" pitchFamily="34" charset="0"/>
              </a:rPr>
              <a:t>Claritza</a:t>
            </a:r>
            <a:r>
              <a:rPr lang="en-US" sz="800" dirty="0">
                <a:latin typeface="Arial" panose="020B0604020202020204" pitchFamily="34" charset="0"/>
                <a:cs typeface="Arial" panose="020B0604020202020204" pitchFamily="34" charset="0"/>
              </a:rPr>
              <a:t> Jimenez/The Washington Post) A federal appeals court on Wednesday struck down Texas' voter-ID law, which the Supreme Court had blocked last year. The ruling could potentially affect the upcoming elections in a number of states. Here's what you need to know about the ruling. (</a:t>
            </a:r>
            <a:r>
              <a:rPr lang="en-US" sz="800" dirty="0" err="1">
                <a:latin typeface="Arial" panose="020B0604020202020204" pitchFamily="34" charset="0"/>
                <a:cs typeface="Arial" panose="020B0604020202020204" pitchFamily="34" charset="0"/>
              </a:rPr>
              <a:t>Claritza</a:t>
            </a:r>
            <a:r>
              <a:rPr lang="en-US" sz="800" dirty="0">
                <a:latin typeface="Arial" panose="020B0604020202020204" pitchFamily="34" charset="0"/>
                <a:cs typeface="Arial" panose="020B0604020202020204" pitchFamily="34" charset="0"/>
              </a:rPr>
              <a:t> Jimenez/The Washington Post) The Supreme Court on Tuesday dealt a major setback to Texas — and to Republican efforts to restrict the vote — by gutting the law that the high court had upheld last year. In doing so, the justices left in place one provision of the law — a requirement that voters show one of seven acceptable forms of photo identification at the polls to </a:t>
            </a:r>
            <a:r>
              <a:rPr lang="en-US" sz="800" dirty="0" err="1">
                <a:latin typeface="Arial" panose="020B0604020202020204" pitchFamily="34" charset="0"/>
                <a:cs typeface="Arial" panose="020B0604020202020204" pitchFamily="34" charset="0"/>
              </a:rPr>
              <a:t>castRails</a:t>
            </a:r>
            <a:r>
              <a:rPr lang="en-US" sz="800" dirty="0">
                <a:latin typeface="Arial" panose="020B0604020202020204" pitchFamily="34" charset="0"/>
                <a:cs typeface="Arial" panose="020B0604020202020204" pitchFamily="34" charset="0"/>
              </a:rPr>
              <a:t> in the Garden - VR MMO Heaven Forest NIGHTS Heaven Island - VR MMO Heaven Island Life Heavenly Battle </a:t>
            </a:r>
            <a:r>
              <a:rPr lang="en-US" sz="800" dirty="0" err="1">
                <a:latin typeface="Arial" panose="020B0604020202020204" pitchFamily="34" charset="0"/>
                <a:cs typeface="Arial" panose="020B0604020202020204" pitchFamily="34" charset="0"/>
              </a:rPr>
              <a:t>Heavenstrike</a:t>
            </a:r>
            <a:r>
              <a:rPr lang="en-US" sz="800" dirty="0">
                <a:latin typeface="Arial" panose="020B0604020202020204" pitchFamily="34" charset="0"/>
                <a:cs typeface="Arial" panose="020B0604020202020204" pitchFamily="34" charset="0"/>
              </a:rPr>
              <a:t> Rivals® Heavily Armed Heavy Bullets Heavy Fire: Afghanistan Heavy Fire: Shattered Spear Heavy Gear Assault Heavy Metal Machines </a:t>
            </a:r>
            <a:r>
              <a:rPr lang="en-US" sz="800" dirty="0" err="1">
                <a:latin typeface="Arial" panose="020B0604020202020204" pitchFamily="34" charset="0"/>
                <a:cs typeface="Arial" panose="020B0604020202020204" pitchFamily="34" charset="0"/>
              </a:rPr>
              <a:t>Heckabomb</a:t>
            </a:r>
            <a:r>
              <a:rPr lang="en-US" sz="800" dirty="0">
                <a:latin typeface="Arial" panose="020B0604020202020204" pitchFamily="34" charset="0"/>
                <a:cs typeface="Arial" panose="020B0604020202020204" pitchFamily="34" charset="0"/>
              </a:rPr>
              <a:t> Hegemony III: Clash of the Ancients Hegemony Rome: The Rise of Caesar </a:t>
            </a:r>
            <a:r>
              <a:rPr lang="en-US" sz="800" dirty="0" err="1">
                <a:latin typeface="Arial" panose="020B0604020202020204" pitchFamily="34" charset="0"/>
                <a:cs typeface="Arial" panose="020B0604020202020204" pitchFamily="34" charset="0"/>
              </a:rPr>
              <a:t>Heileen</a:t>
            </a:r>
            <a:r>
              <a:rPr lang="en-US" sz="800" dirty="0">
                <a:latin typeface="Arial" panose="020B0604020202020204" pitchFamily="34" charset="0"/>
                <a:cs typeface="Arial" panose="020B0604020202020204" pitchFamily="34" charset="0"/>
              </a:rPr>
              <a:t> 1: Sail Away </a:t>
            </a:r>
            <a:r>
              <a:rPr lang="en-US" sz="800" dirty="0" err="1">
                <a:latin typeface="Arial" panose="020B0604020202020204" pitchFamily="34" charset="0"/>
                <a:cs typeface="Arial" panose="020B0604020202020204" pitchFamily="34" charset="0"/>
              </a:rPr>
              <a:t>Heileen</a:t>
            </a:r>
            <a:r>
              <a:rPr lang="en-US" sz="800" dirty="0">
                <a:latin typeface="Arial" panose="020B0604020202020204" pitchFamily="34" charset="0"/>
                <a:cs typeface="Arial" panose="020B0604020202020204" pitchFamily="34" charset="0"/>
              </a:rPr>
              <a:t> 2: The Hands Of Fate </a:t>
            </a:r>
            <a:r>
              <a:rPr lang="en-US" sz="800" dirty="0" err="1">
                <a:latin typeface="Arial" panose="020B0604020202020204" pitchFamily="34" charset="0"/>
                <a:cs typeface="Arial" panose="020B0604020202020204" pitchFamily="34" charset="0"/>
              </a:rPr>
              <a:t>Heileen</a:t>
            </a:r>
            <a:r>
              <a:rPr lang="en-US" sz="800" dirty="0">
                <a:latin typeface="Arial" panose="020B0604020202020204" pitchFamily="34" charset="0"/>
                <a:cs typeface="Arial" panose="020B0604020202020204" pitchFamily="34" charset="0"/>
              </a:rPr>
              <a:t> 3: New Horizons Heirs And Graces </a:t>
            </a:r>
            <a:r>
              <a:rPr lang="en-US" sz="800" dirty="0" err="1">
                <a:latin typeface="Arial" panose="020B0604020202020204" pitchFamily="34" charset="0"/>
                <a:cs typeface="Arial" panose="020B0604020202020204" pitchFamily="34" charset="0"/>
              </a:rPr>
              <a:t>Hektor</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Heldric</a:t>
            </a:r>
            <a:r>
              <a:rPr lang="en-US" sz="800" dirty="0">
                <a:latin typeface="Arial" panose="020B0604020202020204" pitchFamily="34" charset="0"/>
                <a:cs typeface="Arial" panose="020B0604020202020204" pitchFamily="34" charset="0"/>
              </a:rPr>
              <a:t> - The legend of the shoemaker Helen's Mysterious Castle Heli Heroes Heliborne Helium Rain Hell Girls Hell Warders </a:t>
            </a:r>
            <a:r>
              <a:rPr lang="en-US" sz="800" dirty="0" err="1">
                <a:latin typeface="Arial" panose="020B0604020202020204" pitchFamily="34" charset="0"/>
                <a:cs typeface="Arial" panose="020B0604020202020204" pitchFamily="34" charset="0"/>
              </a:rPr>
              <a:t>HellAngel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Hellblade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Senua's</a:t>
            </a:r>
            <a:r>
              <a:rPr lang="en-US" sz="800" dirty="0">
                <a:latin typeface="Arial" panose="020B0604020202020204" pitchFamily="34" charset="0"/>
                <a:cs typeface="Arial" panose="020B0604020202020204" pitchFamily="34" charset="0"/>
              </a:rPr>
              <a:t> Sacrifice Hellenica </a:t>
            </a:r>
            <a:r>
              <a:rPr lang="en-US" sz="800" dirty="0" err="1">
                <a:latin typeface="Arial" panose="020B0604020202020204" pitchFamily="34" charset="0"/>
                <a:cs typeface="Arial" panose="020B0604020202020204" pitchFamily="34" charset="0"/>
              </a:rPr>
              <a:t>HellGunner</a:t>
            </a:r>
            <a:r>
              <a:rPr lang="en-US" sz="800" dirty="0">
                <a:latin typeface="Arial" panose="020B0604020202020204" pitchFamily="34" charset="0"/>
                <a:cs typeface="Arial" panose="020B0604020202020204" pitchFamily="34" charset="0"/>
              </a:rPr>
              <a:t> HELLION Hello From Indiana HELLO LADY! Hello Neighbor </a:t>
            </a:r>
            <a:r>
              <a:rPr lang="en-US" sz="800" dirty="0" err="1">
                <a:latin typeface="Arial" panose="020B0604020202020204" pitchFamily="34" charset="0"/>
                <a:cs typeface="Arial" panose="020B0604020202020204" pitchFamily="34" charset="0"/>
              </a:rPr>
              <a:t>Hell`S</a:t>
            </a:r>
            <a:r>
              <a:rPr lang="en-US" sz="800" dirty="0">
                <a:latin typeface="Arial" panose="020B0604020202020204" pitchFamily="34" charset="0"/>
                <a:cs typeface="Arial" panose="020B0604020202020204" pitchFamily="34" charset="0"/>
              </a:rPr>
              <a:t> Little Story Helmet Heroes Henry The Hamster Handler VR Hentai Hentai Girl Hentai Puzzle Hentai: Exposed Her Story Herald: An Interactive Period Drama Herding Dog Hero and Daughter+ Hero Barrier Hero Battle Hero Boy Hero Defense Hero Generations Hero Generations: </a:t>
            </a:r>
            <a:r>
              <a:rPr lang="en-US" sz="800" dirty="0" err="1">
                <a:latin typeface="Arial" panose="020B0604020202020204" pitchFamily="34" charset="0"/>
                <a:cs typeface="Arial" panose="020B0604020202020204" pitchFamily="34" charset="0"/>
              </a:rPr>
              <a:t>ReGen</a:t>
            </a:r>
            <a:r>
              <a:rPr lang="en-US" sz="800" dirty="0">
                <a:latin typeface="Arial" panose="020B0604020202020204" pitchFamily="34" charset="0"/>
                <a:cs typeface="Arial" panose="020B0604020202020204" pitchFamily="34" charset="0"/>
              </a:rPr>
              <a:t> Hero of the Kingdom Hero of the Kingdom II Hero of the Kingdom III Hero Quest: Tower Conflict Hero Siege Hero Zero Hero's Song Hero-U: Rogue to Redemption Heroes &amp; Legends: Conquerors of </a:t>
            </a:r>
            <a:r>
              <a:rPr lang="en-US" sz="800" dirty="0" err="1">
                <a:latin typeface="Arial" panose="020B0604020202020204" pitchFamily="34" charset="0"/>
                <a:cs typeface="Arial" panose="020B0604020202020204" pitchFamily="34" charset="0"/>
              </a:rPr>
              <a:t>Kolhar</a:t>
            </a:r>
            <a:r>
              <a:rPr lang="en-US" sz="800" dirty="0">
                <a:latin typeface="Arial" panose="020B0604020202020204" pitchFamily="34" charset="0"/>
                <a:cs typeface="Arial" panose="020B0604020202020204" pitchFamily="34" charset="0"/>
              </a:rPr>
              <a:t> Heroes Never Lose: Professor2 weeks long 21 votes #32 Popular Session 0 top tens 2015! #31 Rory got bored looking "The Internet Explained" on YouTube... so he decided to put on a show! He talks about the history of the Internet and what it has done for our daily </a:t>
            </a:r>
            <a:r>
              <a:rPr lang="en-US" sz="800" dirty="0" err="1">
                <a:latin typeface="Arial" panose="020B0604020202020204" pitchFamily="34" charset="0"/>
                <a:cs typeface="Arial" panose="020B0604020202020204" pitchFamily="34" charset="0"/>
              </a:rPr>
              <a:t>lives.This</a:t>
            </a:r>
            <a:r>
              <a:rPr lang="en-US" sz="800" dirty="0">
                <a:latin typeface="Arial" panose="020B0604020202020204" pitchFamily="34" charset="0"/>
                <a:cs typeface="Arial" panose="020B0604020202020204" pitchFamily="34" charset="0"/>
              </a:rPr>
              <a:t> post may contain referral/affiliate links. If you buy something, MSA may earn a commission. Read the full disclosure We have the exclusive First Look spoilers for the October 2016 Birchbox! (Thanks to reader Sarah for the heads-up!) Each box will include: A selection of 5-star beauty products, from brands including L'Oréal, </a:t>
            </a:r>
            <a:r>
              <a:rPr lang="en-US" sz="800" dirty="0" err="1">
                <a:latin typeface="Arial" panose="020B0604020202020204" pitchFamily="34" charset="0"/>
                <a:cs typeface="Arial" panose="020B0604020202020204" pitchFamily="34" charset="0"/>
              </a:rPr>
              <a:t>Smashbox</a:t>
            </a:r>
            <a:r>
              <a:rPr lang="en-US" sz="800" dirty="0">
                <a:latin typeface="Arial" panose="020B0604020202020204" pitchFamily="34" charset="0"/>
                <a:cs typeface="Arial" panose="020B0604020202020204" pitchFamily="34" charset="0"/>
              </a:rPr>
              <a:t>, and more A mystery beauty product with value of at least $45 A surprise gift And you'll also receive a bonus item (valued at at least $12.50) when you sign-up. Here are the details for this month's box: Birchbox October 2016 Box – $45 Value Check out our Birchbox reviews to learn more about this monthly beauty subscription box! Liz is the founder of My Subscription Addiction. She's been hooked on subscription boxes since 2011 thanks to </a:t>
            </a:r>
            <a:r>
              <a:rPr lang="en-US" sz="800" dirty="0" err="1">
                <a:latin typeface="Arial" panose="020B0604020202020204" pitchFamily="34" charset="0"/>
                <a:cs typeface="Arial" panose="020B0604020202020204" pitchFamily="34" charset="0"/>
              </a:rPr>
              <a:t>BirchFormer</a:t>
            </a:r>
            <a:r>
              <a:rPr lang="en-US" sz="800" dirty="0">
                <a:latin typeface="Arial" panose="020B0604020202020204" pitchFamily="34" charset="0"/>
                <a:cs typeface="Arial" panose="020B0604020202020204" pitchFamily="34" charset="0"/>
              </a:rPr>
              <a:t> top American financial regulation lawmaker Mary Ferguson could offer crucial leadership services moving Democratic-only Pennsylvania through </a:t>
            </a:r>
            <a:r>
              <a:rPr lang="en-US" sz="800" dirty="0" err="1">
                <a:latin typeface="Arial" panose="020B0604020202020204" pitchFamily="34" charset="0"/>
                <a:cs typeface="Arial" panose="020B0604020202020204" pitchFamily="34" charset="0"/>
              </a:rPr>
              <a:t>unchidden</a:t>
            </a:r>
            <a:r>
              <a:rPr lang="en-US" sz="800" dirty="0">
                <a:latin typeface="Arial" panose="020B0604020202020204" pitchFamily="34" charset="0"/>
                <a:cs typeface="Arial" panose="020B0604020202020204" pitchFamily="34" charset="0"/>
              </a:rPr>
              <a:t> regulatory turmoil facing states reeling. She can also help Democrats in Congress who are struggling to defend a number of seats they won in 2010, including the seat held by Sen. Bob Casey Robert (Bob) Patrick </a:t>
            </a:r>
            <a:r>
              <a:rPr lang="en-US" sz="800" dirty="0" err="1">
                <a:latin typeface="Arial" panose="020B0604020202020204" pitchFamily="34" charset="0"/>
                <a:cs typeface="Arial" panose="020B0604020202020204" pitchFamily="34" charset="0"/>
              </a:rPr>
              <a:t>CaseyDems</a:t>
            </a:r>
            <a:r>
              <a:rPr lang="en-US" sz="800" dirty="0">
                <a:latin typeface="Arial" panose="020B0604020202020204" pitchFamily="34" charset="0"/>
                <a:cs typeface="Arial" panose="020B0604020202020204" pitchFamily="34" charset="0"/>
              </a:rPr>
              <a:t> hold edge in Rust Belt Senate races: poll Malnutrition Awareness Week spotlights the importance of national nutrition programs Poll: Democrats hold big leads in Pennsylvania Senate, governor races MORE (D). ADVERTISEMENT The two are the most endangered Democrats in the House. Casey, who is facing a tough race to keep his seat, could be a prime target for Republicans, who have been trying to unseat him ever since he was appointed in 2011. His district is one of 10 in Pennsylvania with a GOP majority. Ferguson, a former member of the House Financial Services Committee, has been a leader of the opposition to the Dodd-Frank financial reform law. She recently announced her candidacy for Senate, and could help Senate Democrats win back the seat held by Sen. Scott Brown Scott Eric </a:t>
            </a:r>
            <a:r>
              <a:rPr lang="en-US" sz="800" dirty="0" err="1">
                <a:latin typeface="Arial" panose="020B0604020202020204" pitchFamily="34" charset="0"/>
                <a:cs typeface="Arial" panose="020B0604020202020204" pitchFamily="34" charset="0"/>
              </a:rPr>
              <a:t>TrumpAvenatti</a:t>
            </a:r>
            <a:r>
              <a:rPr lang="en-US" sz="800" dirty="0">
                <a:latin typeface="Arial" panose="020B0604020202020204" pitchFamily="34" charset="0"/>
                <a:cs typeface="Arial" panose="020B0604020202020204" pitchFamily="34" charset="0"/>
              </a:rPr>
              <a:t>: Third Kavanaugh accuser will prove credible against Kavanaugh, other 'privileged white guys' who defend him Grassley's office says </a:t>
            </a:r>
            <a:r>
              <a:rPr lang="en-US" sz="800" dirty="0" err="1">
                <a:latin typeface="Arial" panose="020B0604020202020204" pitchFamily="34" charset="0"/>
                <a:cs typeface="Arial" panose="020B0604020202020204" pitchFamily="34" charset="0"/>
              </a:rPr>
              <a:t>itGin</a:t>
            </a:r>
            <a:r>
              <a:rPr lang="en-US" sz="800" dirty="0">
                <a:latin typeface="Arial" panose="020B0604020202020204" pitchFamily="34" charset="0"/>
                <a:cs typeface="Arial" panose="020B0604020202020204" pitchFamily="34" charset="0"/>
              </a:rPr>
              <a:t> Fractions In Alcoholic </a:t>
            </a:r>
            <a:r>
              <a:rPr lang="en-US" sz="800" dirty="0" err="1">
                <a:latin typeface="Arial" panose="020B0604020202020204" pitchFamily="34" charset="0"/>
                <a:cs typeface="Arial" panose="020B0604020202020204" pitchFamily="34" charset="0"/>
              </a:rPr>
              <a:t>BrewMigal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ElbowDropse</a:t>
            </a:r>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Zaknoratraseru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Shattil</a:t>
            </a:r>
            <a:r>
              <a:rPr lang="en-US" sz="800" dirty="0">
                <a:latin typeface="Arial" panose="020B0604020202020204" pitchFamily="34" charset="0"/>
                <a:cs typeface="Arial" panose="020B0604020202020204" pitchFamily="34" charset="0"/>
              </a:rPr>
              <a:t> is a professional CS:GO player. He is currently playing for </a:t>
            </a:r>
            <a:r>
              <a:rPr lang="en-US" sz="800" dirty="0" err="1">
                <a:latin typeface="Arial" panose="020B0604020202020204" pitchFamily="34" charset="0"/>
                <a:cs typeface="Arial" panose="020B0604020202020204" pitchFamily="34" charset="0"/>
              </a:rPr>
              <a:t>HellRaisers</a:t>
            </a:r>
            <a:r>
              <a:rPr lang="en-US" sz="800" dirty="0">
                <a:latin typeface="Arial" panose="020B0604020202020204" pitchFamily="34" charset="0"/>
                <a:cs typeface="Arial" panose="020B0604020202020204" pitchFamily="34" charset="0"/>
              </a:rPr>
              <a:t>. Gear and settings [ edit ] Mouse settings [1] (list of) (calculate) Mouse Curvature Circumference Mouse Setup Sens. Zoom Raw. ZOWIE by BenQ ZA14 1168 MPI 0.762 deg/mm 21.3 in/rev 47.4 cm/rev 400 CPI @ 1000 Hz 2.8 1 On 600 Last updated on 2017-01-15 (119 days ago). Mouse Mousepad ZOWIE by BenQ ZA14 (X) ZA14 (O) SteelSeries </a:t>
            </a:r>
            <a:r>
              <a:rPr lang="en-US" sz="800" dirty="0" err="1">
                <a:latin typeface="Arial" panose="020B0604020202020204" pitchFamily="34" charset="0"/>
                <a:cs typeface="Arial" panose="020B0604020202020204" pitchFamily="34" charset="0"/>
              </a:rPr>
              <a:t>QcK</a:t>
            </a:r>
            <a:r>
              <a:rPr lang="en-US" sz="800" dirty="0">
                <a:latin typeface="Arial" panose="020B0604020202020204" pitchFamily="34" charset="0"/>
                <a:cs typeface="Arial" panose="020B0604020202020204" pitchFamily="34" charset="0"/>
              </a:rPr>
              <a:t> Heavy Monitor Refresh rate In-game resolution Scaling ZOWIE by BenQ XL2540 240 Hz 1024×768 Black Bars Keyboard Headset Logitech G400 Last updated on 2017-01-15 (119 days ago). Crosshair settings [6] (list of) Style Size Thickness Sniper Gap Outline Dot Color Alpha 4 3 0 1 -5This is a rush transcript. Copy may not be in its final form. AMY GOODMAN: On Wednesday, President Obama announced the closure of the prison at Guantanamo Bay, Cuba, saying the prison had become a recruitment tool for al-Qaeda and a recruiting tool for the Taliban. The president also called for a transfer of the remaining 166 detainees to U.S. prisons. The decision came after a review of the prison conducted by his administration. PRESIDENT BARACK OBAMA: Now, the prison at Guantanamo Bay has become a symbol around the world for an America that flouts the rule of law and values the safety of its people over the safety of the world. It's time for the United States to send a new message to the world: We're not looking to prosecute individuals based on who they are or where they came from. We're looking to prosecute terrorists, and we're going to do it with speed and conviction. I've ordered a review of the cases of those currently detained. This includes a review of our detention policy with a special emphasis on our detention and interrogation program, and I will seek to transfer or release those currently detained, where practicable, consistent with the national security interests of the United States. The review will be a top[136] =&gt; 2013-08-06 [</a:t>
            </a:r>
            <a:r>
              <a:rPr lang="en-US" sz="800" dirty="0" err="1">
                <a:latin typeface="Arial" panose="020B0604020202020204" pitchFamily="34" charset="0"/>
                <a:cs typeface="Arial" panose="020B0604020202020204" pitchFamily="34" charset="0"/>
              </a:rPr>
              <a:t>displayText</a:t>
            </a:r>
            <a:r>
              <a:rPr lang="en-US" sz="800" dirty="0">
                <a:latin typeface="Arial" panose="020B0604020202020204" pitchFamily="34" charset="0"/>
                <a:cs typeface="Arial" panose="020B0604020202020204" pitchFamily="34" charset="0"/>
              </a:rPr>
              <a:t>] =&gt; Passed/agreed to in House: On passage Passed by recorded vote: 230 - 180 (Roll no. 603).(text: CR H8184-8188) [</a:t>
            </a:r>
            <a:r>
              <a:rPr lang="en-US" sz="800" dirty="0" err="1">
                <a:latin typeface="Arial" panose="020B0604020202020204" pitchFamily="34" charset="0"/>
                <a:cs typeface="Arial" panose="020B0604020202020204" pitchFamily="34" charset="0"/>
              </a:rPr>
              <a:t>externalActionCode</a:t>
            </a:r>
            <a:r>
              <a:rPr lang="en-US" sz="800" dirty="0">
                <a:latin typeface="Arial" panose="020B0604020202020204" pitchFamily="34" charset="0"/>
                <a:cs typeface="Arial" panose="020B0604020202020204" pitchFamily="34" charset="0"/>
              </a:rPr>
              <a:t>] =&gt; 8000 [description] =&gt; Passed House ) Passed Senate Array ( [</a:t>
            </a:r>
            <a:r>
              <a:rPr lang="en-US" sz="800" dirty="0" err="1">
                <a:latin typeface="Arial" panose="020B0604020202020204" pitchFamily="34" charset="0"/>
                <a:cs typeface="Arial" panose="020B0604020202020204" pitchFamily="34" charset="0"/>
              </a:rPr>
              <a:t>actionDate</a:t>
            </a:r>
            <a:r>
              <a:rPr lang="en-US" sz="800" dirty="0">
                <a:latin typeface="Arial" panose="020B0604020202020204" pitchFamily="34" charset="0"/>
                <a:cs typeface="Arial" panose="020B0604020202020204" pitchFamily="34" charset="0"/>
              </a:rPr>
              <a:t>] =&gt; 2013-08-08 [</a:t>
            </a:r>
            <a:r>
              <a:rPr lang="en-US" sz="800" dirty="0" err="1">
                <a:latin typeface="Arial" panose="020B0604020202020204" pitchFamily="34" charset="0"/>
                <a:cs typeface="Arial" panose="020B0604020202020204" pitchFamily="34" charset="0"/>
              </a:rPr>
              <a:t>displayText</a:t>
            </a:r>
            <a:r>
              <a:rPr lang="en-US" sz="800" dirty="0">
                <a:latin typeface="Arial" panose="020B0604020202020204" pitchFamily="34" charset="0"/>
                <a:cs typeface="Arial" panose="020B0604020202020204" pitchFamily="34" charset="0"/>
              </a:rPr>
              <a:t>] =&gt; Passed/agreed to in Senate: Passed Senate without amendment by Unanimous Consent.(consideration: CR S6495) [</a:t>
            </a:r>
            <a:r>
              <a:rPr lang="en-US" sz="800" dirty="0" err="1">
                <a:latin typeface="Arial" panose="020B0604020202020204" pitchFamily="34" charset="0"/>
                <a:cs typeface="Arial" panose="020B0604020202020204" pitchFamily="34" charset="0"/>
              </a:rPr>
              <a:t>externalActionCode</a:t>
            </a:r>
            <a:r>
              <a:rPr lang="en-US" sz="800" dirty="0">
                <a:latin typeface="Arial" panose="020B0604020202020204" pitchFamily="34" charset="0"/>
                <a:cs typeface="Arial" panose="020B0604020202020204" pitchFamily="34" charset="0"/>
              </a:rPr>
              <a:t>] =&gt; 17000 [description] =&gt; Passed Senate ) To President Array ( [</a:t>
            </a:r>
            <a:r>
              <a:rPr lang="en-US" sz="800" dirty="0" err="1">
                <a:latin typeface="Arial" panose="020B0604020202020204" pitchFamily="34" charset="0"/>
                <a:cs typeface="Arial" panose="020B0604020202020204" pitchFamily="34" charset="0"/>
              </a:rPr>
              <a:t>actionDate</a:t>
            </a:r>
            <a:r>
              <a:rPr lang="en-US" sz="800" dirty="0">
                <a:latin typeface="Arial" panose="020B0604020202020204" pitchFamily="34" charset="0"/>
                <a:cs typeface="Arial" panose="020B0604020202020204" pitchFamily="34" charset="0"/>
              </a:rPr>
              <a:t>] =&gt; 2013-08-12 [</a:t>
            </a:r>
            <a:r>
              <a:rPr lang="en-US" sz="800" dirty="0" err="1">
                <a:latin typeface="Arial" panose="020B0604020202020204" pitchFamily="34" charset="0"/>
                <a:cs typeface="Arial" panose="020B0604020202020204" pitchFamily="34" charset="0"/>
              </a:rPr>
              <a:t>displayText</a:t>
            </a:r>
            <a:r>
              <a:rPr lang="en-US" sz="800" dirty="0">
                <a:latin typeface="Arial" panose="020B0604020202020204" pitchFamily="34" charset="0"/>
                <a:cs typeface="Arial" panose="020B0604020202020204" pitchFamily="34" charset="0"/>
              </a:rPr>
              <a:t>] =&gt; Presented to President. [</a:t>
            </a:r>
            <a:r>
              <a:rPr lang="en-US" sz="800" dirty="0" err="1">
                <a:latin typeface="Arial" panose="020B0604020202020204" pitchFamily="34" charset="0"/>
                <a:cs typeface="Arial" panose="020B0604020202020204" pitchFamily="34" charset="0"/>
              </a:rPr>
              <a:t>externalActionCode</a:t>
            </a:r>
            <a:r>
              <a:rPr lang="en-US" sz="800" dirty="0">
                <a:latin typeface="Arial" panose="020B0604020202020204" pitchFamily="34" charset="0"/>
                <a:cs typeface="Arial" panose="020B0604020202020204" pitchFamily="34" charset="0"/>
              </a:rPr>
              <a:t>] =&gt; 28000 [description] =&gt; To President ) Became Law Array ( [</a:t>
            </a:r>
            <a:r>
              <a:rPr lang="en-US" sz="800" dirty="0" err="1">
                <a:latin typeface="Arial" panose="020B0604020202020204" pitchFamily="34" charset="0"/>
                <a:cs typeface="Arial" panose="020B0604020202020204" pitchFamily="34" charset="0"/>
              </a:rPr>
              <a:t>actionDate</a:t>
            </a:r>
            <a:r>
              <a:rPr lang="en-US" sz="800" dirty="0">
                <a:latin typeface="Arial" panose="020B0604020202020204" pitchFamily="34" charset="0"/>
                <a:cs typeface="Arial" panose="020B0604020202020204" pitchFamily="34" charset="0"/>
              </a:rPr>
              <a:t>] =&gt; 2013-08-16 [</a:t>
            </a:r>
            <a:r>
              <a:rPr lang="en-US" sz="800" dirty="0" err="1">
                <a:latin typeface="Arial" panose="020B0604020202020204" pitchFamily="34" charset="0"/>
                <a:cs typeface="Arial" panose="020B0604020202020204" pitchFamily="34" charset="0"/>
              </a:rPr>
              <a:t>displayText</a:t>
            </a:r>
            <a:r>
              <a:rPr lang="en-US" sz="800" dirty="0">
                <a:latin typeface="Arial" panose="020B0604020202020204" pitchFamily="34" charset="0"/>
                <a:cs typeface="Arial" panose="020B0604020202020204" pitchFamily="34" charset="0"/>
              </a:rPr>
              <a:t>] =&gt; Became Public Law No: 113-119. [</a:t>
            </a:r>
            <a:r>
              <a:rPr lang="en-US" sz="800" dirty="0" err="1">
                <a:latin typeface="Arial" panose="020B0604020202020204" pitchFamily="34" charset="0"/>
                <a:cs typeface="Arial" panose="020B0604020202020204" pitchFamily="34" charset="0"/>
              </a:rPr>
              <a:t>externalActionCode</a:t>
            </a:r>
            <a:r>
              <a:rPr lang="en-US" sz="800" dirty="0">
                <a:latin typeface="Arial" panose="020B0604020202020204" pitchFamily="34" charset="0"/>
                <a:cs typeface="Arial" panose="020B0604020202020204" pitchFamily="34" charset="0"/>
              </a:rPr>
              <a:t>] =&gt; 36000 [description] =&gt; Became Law ) LAW 64. H.R.3580 — 113th Congress (2013-2014) To amend the Internal Revenue Code of 1986 to exclude from gross income disbursements made to an eligible organization for distribution to qualified persons in furtherance of an activity to further religious, charitable, scientific, literary, or educational </a:t>
            </a:r>
            <a:r>
              <a:rPr lang="en-US" sz="800" dirty="0" err="1">
                <a:latin typeface="Arial" panose="020B0604020202020204" pitchFamily="34" charset="0"/>
                <a:cs typeface="Arial" panose="020B0604020202020204" pitchFamily="34" charset="0"/>
              </a:rPr>
              <a:t>purposesA</a:t>
            </a:r>
            <a:r>
              <a:rPr lang="en-US" sz="800" dirty="0">
                <a:latin typeface="Arial" panose="020B0604020202020204" pitchFamily="34" charset="0"/>
                <a:cs typeface="Arial" panose="020B0604020202020204" pitchFamily="34" charset="0"/>
              </a:rPr>
              <a:t> federal judge in Manhattan ordered President Donald Trump on Tuesday to give up his business empire to avoid conflicts of interest, but left the door open for the president to retain a stake in his businesses. In a ruling that could have far-reaching consequences, U.S. District Judge George Daniels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Trump's businesses could continue operating without violating the Constitution, but the court did not require him to sell or divest himself of them. "This case does not involve an unconstitutional conflict of interest,"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Daniels wrote. The ruling came days after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 issued an executive order that effectively gave his sons, including senior White House adviser Donald Trump Jr., control of the family business, the Trump Organization. The order did not divest the president of any interest in the company.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 is the president of the Trump </a:t>
            </a:r>
            <a:r>
              <a:rPr lang="en-US" sz="800" dirty="0" err="1">
                <a:latin typeface="Arial" panose="020B0604020202020204" pitchFamily="34" charset="0"/>
                <a:cs typeface="Arial" panose="020B0604020202020204" pitchFamily="34" charset="0"/>
              </a:rPr>
              <a:t>Organisation</a:t>
            </a:r>
            <a:r>
              <a:rPr lang="en-US" sz="800" dirty="0">
                <a:latin typeface="Arial" panose="020B0604020202020204" pitchFamily="34" charset="0"/>
                <a:cs typeface="Arial" panose="020B0604020202020204" pitchFamily="34" charset="0"/>
              </a:rPr>
              <a:t>, whose business interests include Trump Tower in New York City and a variety of other assets. Shape Created with Sketch. Trump Inauguration protests around the World Show all 14 left Created with Sketch. right Created with Sketch. Shape Created with Sketch. Trump Inauguration protests around the World 1/14 Activists from Greenpeace display a message reading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President, walls divide. Build Bridges!" along the Berlin wall in Berlin </a:t>
            </a:r>
            <a:r>
              <a:rPr lang="en-US" sz="800" dirty="0" err="1">
                <a:latin typeface="Arial" panose="020B0604020202020204" pitchFamily="34" charset="0"/>
                <a:cs typeface="Arial" panose="020B0604020202020204" pitchFamily="34" charset="0"/>
              </a:rPr>
              <a:t>on"What</a:t>
            </a:r>
            <a:r>
              <a:rPr lang="en-US" sz="800" dirty="0">
                <a:latin typeface="Arial" panose="020B0604020202020204" pitchFamily="34" charset="0"/>
                <a:cs typeface="Arial" panose="020B0604020202020204" pitchFamily="34" charset="0"/>
              </a:rPr>
              <a:t> people believe one year before this horrific happening makes fools seem serious like I'll bring ISIS straight along... in February,"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Farage in a speech to UKIP's annual conference in London. He added: "It is time to stop talking about ISIS, to stop making speeches about 'we are going to defeat them'... to get serious. It is time to do what we are actually good at, which is defeating </a:t>
            </a:r>
            <a:r>
              <a:rPr lang="en-US" sz="800" dirty="0" err="1">
                <a:latin typeface="Arial" panose="020B0604020202020204" pitchFamily="34" charset="0"/>
                <a:cs typeface="Arial" panose="020B0604020202020204" pitchFamily="34" charset="0"/>
              </a:rPr>
              <a:t>Labour</a:t>
            </a:r>
            <a:r>
              <a:rPr lang="en-US" sz="800" dirty="0">
                <a:latin typeface="Arial" panose="020B0604020202020204" pitchFamily="34" charset="0"/>
                <a:cs typeface="Arial" panose="020B0604020202020204" pitchFamily="34" charset="0"/>
              </a:rPr>
              <a:t> in a general election." But the UKIP leader said he believed it was possible to defeat Islamic State "one way or another" and that there would be no easy way of tackling the issue. "There is no way of defeating them one way or another,"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Farage. "There is only getting on with it - doing all of the very simple things that we all know will actually have an impact." Shape Created with Sketch. In pictures: The rise of Isis Show all 74 left Created with Sketch. right Created with Sketch. Shape Created with Sketch. In pictures: The rise of Isis 1/74 Isis fighters Fighters of the Islamic State wave the group's flag from a damaged display of a government fighter jet following the battle for the Tabqa air base, in Raqqa, Syria AP 2/74 </a:t>
            </a:r>
            <a:r>
              <a:rPr lang="en-US" sz="800" dirty="0" err="1">
                <a:latin typeface="Arial" panose="020B0604020202020204" pitchFamily="34" charset="0"/>
                <a:cs typeface="Arial" panose="020B0604020202020204" pitchFamily="34" charset="0"/>
              </a:rPr>
              <a:t>IsisThe</a:t>
            </a:r>
            <a:r>
              <a:rPr lang="en-US" sz="800" dirty="0">
                <a:latin typeface="Arial" panose="020B0604020202020204" pitchFamily="34" charset="0"/>
                <a:cs typeface="Arial" panose="020B0604020202020204" pitchFamily="34" charset="0"/>
              </a:rPr>
              <a:t> New Hampshire Senate on Monday confirmed the nomination of Sen. John McCain John Sidney </a:t>
            </a:r>
            <a:r>
              <a:rPr lang="en-US" sz="800" dirty="0" err="1">
                <a:latin typeface="Arial" panose="020B0604020202020204" pitchFamily="34" charset="0"/>
                <a:cs typeface="Arial" panose="020B0604020202020204" pitchFamily="34" charset="0"/>
              </a:rPr>
              <a:t>McCainUpcoming</a:t>
            </a:r>
            <a:r>
              <a:rPr lang="en-US" sz="800" dirty="0">
                <a:latin typeface="Arial" panose="020B0604020202020204" pitchFamily="34" charset="0"/>
                <a:cs typeface="Arial" panose="020B0604020202020204" pitchFamily="34" charset="0"/>
              </a:rPr>
              <a:t> Kavanaugh hearing: Truth or consequences How the Trump tax law passed: Dealing with a health care hangover Kavanaugh's fate rests with Sen. Collins MORE's (R-Ariz.) replacement as the committee chairman of the Senate Armed Services Committee, which is chaired by Sen. Jack Reed John (Jack) Francis </a:t>
            </a:r>
            <a:r>
              <a:rPr lang="en-US" sz="800" dirty="0" err="1">
                <a:latin typeface="Arial" panose="020B0604020202020204" pitchFamily="34" charset="0"/>
                <a:cs typeface="Arial" panose="020B0604020202020204" pitchFamily="34" charset="0"/>
              </a:rPr>
              <a:t>ReedAdmiral</a:t>
            </a:r>
            <a:r>
              <a:rPr lang="en-US" sz="800" dirty="0">
                <a:latin typeface="Arial" panose="020B0604020202020204" pitchFamily="34" charset="0"/>
                <a:cs typeface="Arial" panose="020B0604020202020204" pitchFamily="34" charset="0"/>
              </a:rPr>
              <a:t> defends record after coming under investigation in 'Fat Leonard' scandal New York Times: Trump mulling whether to replace Mattis after midterms Overnight Defense: Biden honors McCain at Phoenix memorial service | US considers sending captured ISIS fighters to Gitmo and Iraq | Senators press Trump on ending Yemen civil war MORE (D-R.I.). ADVERTISEMENT McCain's confirmation comes just days after it was announced that the committee was delaying a vote on his nomination until at least July 7. The panel is holding confirmation hearings for five other nominees who were nominated to fill senior Pentagon positions, including the secretaries of the Army, Navy, Air Force and Marine Corps, Defense Secretary Jim Mattis James Norman </a:t>
            </a:r>
            <a:r>
              <a:rPr lang="en-US" sz="800" dirty="0" err="1">
                <a:latin typeface="Arial" panose="020B0604020202020204" pitchFamily="34" charset="0"/>
                <a:cs typeface="Arial" panose="020B0604020202020204" pitchFamily="34" charset="0"/>
              </a:rPr>
              <a:t>MattisTurkey</a:t>
            </a:r>
            <a:r>
              <a:rPr lang="en-US" sz="800" dirty="0">
                <a:latin typeface="Arial" panose="020B0604020202020204" pitchFamily="34" charset="0"/>
                <a:cs typeface="Arial" panose="020B0604020202020204" pitchFamily="34" charset="0"/>
              </a:rPr>
              <a:t>-Russia Idlib agreement: A lesson for the US Trump says willing to meet with Maduro, but keeps 'all options' open Pentagon withdrawing some </a:t>
            </a:r>
            <a:r>
              <a:rPr lang="en-US" sz="800" dirty="0" err="1">
                <a:latin typeface="Arial" panose="020B0604020202020204" pitchFamily="34" charset="0"/>
                <a:cs typeface="Arial" panose="020B0604020202020204" pitchFamily="34" charset="0"/>
              </a:rPr>
              <a:t>missileWispa</a:t>
            </a:r>
            <a:r>
              <a:rPr lang="en-US" sz="800" dirty="0">
                <a:latin typeface="Arial" panose="020B0604020202020204" pitchFamily="34" charset="0"/>
                <a:cs typeface="Arial" panose="020B0604020202020204" pitchFamily="34" charset="0"/>
              </a:rPr>
              <a:t> Campaign Another Sweet Success - A Kinetic Novel </a:t>
            </a:r>
            <a:r>
              <a:rPr lang="en-US" sz="800" dirty="0" err="1">
                <a:latin typeface="Arial" panose="020B0604020202020204" pitchFamily="34" charset="0"/>
                <a:cs typeface="Arial" panose="020B0604020202020204" pitchFamily="34" charset="0"/>
              </a:rPr>
              <a:t>Forgotton</a:t>
            </a:r>
            <a:r>
              <a:rPr lang="en-US" sz="800" dirty="0">
                <a:latin typeface="Arial" panose="020B0604020202020204" pitchFamily="34" charset="0"/>
                <a:cs typeface="Arial" panose="020B0604020202020204" pitchFamily="34" charset="0"/>
              </a:rPr>
              <a:t> Anne FORM forma.8 </a:t>
            </a:r>
            <a:r>
              <a:rPr lang="en-US" sz="800" dirty="0" err="1">
                <a:latin typeface="Arial" panose="020B0604020202020204" pitchFamily="34" charset="0"/>
                <a:cs typeface="Arial" panose="020B0604020202020204" pitchFamily="34" charset="0"/>
              </a:rPr>
              <a:t>Formata</a:t>
            </a:r>
            <a:r>
              <a:rPr lang="en-US" sz="800" dirty="0">
                <a:latin typeface="Arial" panose="020B0604020202020204" pitchFamily="34" charset="0"/>
                <a:cs typeface="Arial" panose="020B0604020202020204" pitchFamily="34" charset="0"/>
              </a:rPr>
              <a:t> Formula Fusion Forsaken Uprising Fort Defense Fort Meow Fortified Fortissimo FA </a:t>
            </a:r>
            <a:r>
              <a:rPr lang="en-US" sz="800" dirty="0" err="1">
                <a:latin typeface="Arial" panose="020B0604020202020204" pitchFamily="34" charset="0"/>
                <a:cs typeface="Arial" panose="020B0604020202020204" pitchFamily="34" charset="0"/>
              </a:rPr>
              <a:t>Fortix</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Fortix</a:t>
            </a:r>
            <a:r>
              <a:rPr lang="en-US" sz="800" dirty="0">
                <a:latin typeface="Arial" panose="020B0604020202020204" pitchFamily="34" charset="0"/>
                <a:cs typeface="Arial" panose="020B0604020202020204" pitchFamily="34" charset="0"/>
              </a:rPr>
              <a:t> 2 </a:t>
            </a:r>
            <a:r>
              <a:rPr lang="en-US" sz="800" dirty="0" err="1">
                <a:latin typeface="Arial" panose="020B0604020202020204" pitchFamily="34" charset="0"/>
                <a:cs typeface="Arial" panose="020B0604020202020204" pitchFamily="34" charset="0"/>
              </a:rPr>
              <a:t>FortressCraft</a:t>
            </a:r>
            <a:r>
              <a:rPr lang="en-US" sz="800" dirty="0">
                <a:latin typeface="Arial" panose="020B0604020202020204" pitchFamily="34" charset="0"/>
                <a:cs typeface="Arial" panose="020B0604020202020204" pitchFamily="34" charset="0"/>
              </a:rPr>
              <a:t> Evolved Forward to the Sky Fossil Echo </a:t>
            </a:r>
            <a:r>
              <a:rPr lang="en-US" sz="800" dirty="0" err="1">
                <a:latin typeface="Arial" panose="020B0604020202020204" pitchFamily="34" charset="0"/>
                <a:cs typeface="Arial" panose="020B0604020202020204" pitchFamily="34" charset="0"/>
              </a:rPr>
              <a:t>Foto</a:t>
            </a:r>
            <a:r>
              <a:rPr lang="en-US" sz="800" dirty="0">
                <a:latin typeface="Arial" panose="020B0604020202020204" pitchFamily="34" charset="0"/>
                <a:cs typeface="Arial" panose="020B0604020202020204" pitchFamily="34" charset="0"/>
              </a:rPr>
              <a:t> Flash FOTONICA Foul Play Four Last Things Four Realms </a:t>
            </a:r>
            <a:r>
              <a:rPr lang="en-US" sz="800" dirty="0" err="1">
                <a:latin typeface="Arial" panose="020B0604020202020204" pitchFamily="34" charset="0"/>
                <a:cs typeface="Arial" panose="020B0604020202020204" pitchFamily="34" charset="0"/>
              </a:rPr>
              <a:t>FourChords</a:t>
            </a:r>
            <a:r>
              <a:rPr lang="en-US" sz="800" dirty="0">
                <a:latin typeface="Arial" panose="020B0604020202020204" pitchFamily="34" charset="0"/>
                <a:cs typeface="Arial" panose="020B0604020202020204" pitchFamily="34" charset="0"/>
              </a:rPr>
              <a:t> Guitar Karaoke </a:t>
            </a:r>
            <a:r>
              <a:rPr lang="en-US" sz="800" dirty="0" err="1">
                <a:latin typeface="Arial" panose="020B0604020202020204" pitchFamily="34" charset="0"/>
                <a:cs typeface="Arial" panose="020B0604020202020204" pitchFamily="34" charset="0"/>
              </a:rPr>
              <a:t>Fourtex</a:t>
            </a:r>
            <a:r>
              <a:rPr lang="en-US" sz="800" dirty="0">
                <a:latin typeface="Arial" panose="020B0604020202020204" pitchFamily="34" charset="0"/>
                <a:cs typeface="Arial" panose="020B0604020202020204" pitchFamily="34" charset="0"/>
              </a:rPr>
              <a:t> Jugo Fox &amp; Flock Fox </a:t>
            </a:r>
            <a:r>
              <a:rPr lang="en-US" sz="800" dirty="0" err="1">
                <a:latin typeface="Arial" panose="020B0604020202020204" pitchFamily="34" charset="0"/>
                <a:cs typeface="Arial" panose="020B0604020202020204" pitchFamily="34" charset="0"/>
              </a:rPr>
              <a:t>Hime</a:t>
            </a:r>
            <a:r>
              <a:rPr lang="en-US" sz="800" dirty="0">
                <a:latin typeface="Arial" panose="020B0604020202020204" pitchFamily="34" charset="0"/>
                <a:cs typeface="Arial" panose="020B0604020202020204" pitchFamily="34" charset="0"/>
              </a:rPr>
              <a:t> Fox </a:t>
            </a:r>
            <a:r>
              <a:rPr lang="en-US" sz="800" dirty="0" err="1">
                <a:latin typeface="Arial" panose="020B0604020202020204" pitchFamily="34" charset="0"/>
                <a:cs typeface="Arial" panose="020B0604020202020204" pitchFamily="34" charset="0"/>
              </a:rPr>
              <a:t>Hime</a:t>
            </a:r>
            <a:r>
              <a:rPr lang="en-US" sz="800" dirty="0">
                <a:latin typeface="Arial" panose="020B0604020202020204" pitchFamily="34" charset="0"/>
                <a:cs typeface="Arial" panose="020B0604020202020204" pitchFamily="34" charset="0"/>
              </a:rPr>
              <a:t> Zero Fractal Fracture the Flag Fractured Space Fragmental Fragments of Him Framed Wings Fran Bow Franchise Hockey Manager 2 Franchise Hockey Manager 2014 Franchise Hockey Manager 3 Franchise Hockey Manager 4 Francisca Frankenstein: Master of Death Frantic Freighter Freaky Awesome </a:t>
            </a:r>
            <a:r>
              <a:rPr lang="en-US" sz="800" dirty="0" err="1">
                <a:latin typeface="Arial" panose="020B0604020202020204" pitchFamily="34" charset="0"/>
                <a:cs typeface="Arial" panose="020B0604020202020204" pitchFamily="34" charset="0"/>
              </a:rPr>
              <a:t>Freddi</a:t>
            </a:r>
            <a:r>
              <a:rPr lang="en-US" sz="800" dirty="0">
                <a:latin typeface="Arial" panose="020B0604020202020204" pitchFamily="34" charset="0"/>
                <a:cs typeface="Arial" panose="020B0604020202020204" pitchFamily="34" charset="0"/>
              </a:rPr>
              <a:t> Fish 2: The Case of the Haunted Schoolhouse </a:t>
            </a:r>
            <a:r>
              <a:rPr lang="en-US" sz="800" dirty="0" err="1">
                <a:latin typeface="Arial" panose="020B0604020202020204" pitchFamily="34" charset="0"/>
                <a:cs typeface="Arial" panose="020B0604020202020204" pitchFamily="34" charset="0"/>
              </a:rPr>
              <a:t>Freddi</a:t>
            </a:r>
            <a:r>
              <a:rPr lang="en-US" sz="800" dirty="0">
                <a:latin typeface="Arial" panose="020B0604020202020204" pitchFamily="34" charset="0"/>
                <a:cs typeface="Arial" panose="020B0604020202020204" pitchFamily="34" charset="0"/>
              </a:rPr>
              <a:t> Fish and the Case of the Missing Kelp Seeds Frederic: Evil Strikes Back Frederic: Resurrection of Music Frederic: Resurrection of Music Director's Cut Free to Play Freebie FreeCell Quest Freedom Cry Freedom Fall Freedom Planet Freedom </a:t>
            </a:r>
            <a:r>
              <a:rPr lang="en-US" sz="800" dirty="0" err="1">
                <a:latin typeface="Arial" panose="020B0604020202020204" pitchFamily="34" charset="0"/>
                <a:cs typeface="Arial" panose="020B0604020202020204" pitchFamily="34" charset="0"/>
              </a:rPr>
              <a:t>Poopie</a:t>
            </a:r>
            <a:r>
              <a:rPr lang="en-US" sz="800" dirty="0">
                <a:latin typeface="Arial" panose="020B0604020202020204" pitchFamily="34" charset="0"/>
                <a:cs typeface="Arial" panose="020B0604020202020204" pitchFamily="34" charset="0"/>
              </a:rPr>
              <a:t> Freeman: Guerrilla Warfare </a:t>
            </a:r>
            <a:r>
              <a:rPr lang="en-US" sz="800" dirty="0" err="1">
                <a:latin typeface="Arial" panose="020B0604020202020204" pitchFamily="34" charset="0"/>
                <a:cs typeface="Arial" panose="020B0604020202020204" pitchFamily="34" charset="0"/>
              </a:rPr>
              <a:t>FreeStyle</a:t>
            </a:r>
            <a:r>
              <a:rPr lang="en-US" sz="800" dirty="0">
                <a:latin typeface="Arial" panose="020B0604020202020204" pitchFamily="34" charset="0"/>
                <a:cs typeface="Arial" panose="020B0604020202020204" pitchFamily="34" charset="0"/>
              </a:rPr>
              <a:t> 2: Street Basketball </a:t>
            </a:r>
            <a:r>
              <a:rPr lang="en-US" sz="800" dirty="0" err="1">
                <a:latin typeface="Arial" panose="020B0604020202020204" pitchFamily="34" charset="0"/>
                <a:cs typeface="Arial" panose="020B0604020202020204" pitchFamily="34" charset="0"/>
              </a:rPr>
              <a:t>FreeStyleFootball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FreezeME</a:t>
            </a:r>
            <a:r>
              <a:rPr lang="en-US" sz="800" dirty="0">
                <a:latin typeface="Arial" panose="020B0604020202020204" pitchFamily="34" charset="0"/>
                <a:cs typeface="Arial" panose="020B0604020202020204" pitchFamily="34" charset="0"/>
              </a:rPr>
              <a:t> Frequent</a:t>
            </a:r>
          </a:p>
        </p:txBody>
      </p:sp>
      <p:sp>
        <p:nvSpPr>
          <p:cNvPr id="4" name="Title 1">
            <a:extLst>
              <a:ext uri="{FF2B5EF4-FFF2-40B4-BE49-F238E27FC236}">
                <a16:creationId xmlns:a16="http://schemas.microsoft.com/office/drawing/2014/main" id="{27B350B5-5FDE-3D4C-8ED1-7BCB30C07544}"/>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Step 1: Prompt the model on random inputs</a:t>
            </a:r>
            <a:endParaRPr lang="en-US" dirty="0">
              <a:solidFill>
                <a:srgbClr val="7030A0"/>
              </a:solidFill>
            </a:endParaRPr>
          </a:p>
        </p:txBody>
      </p:sp>
    </p:spTree>
    <p:extLst>
      <p:ext uri="{BB962C8B-B14F-4D97-AF65-F5344CB8AC3E}">
        <p14:creationId xmlns:p14="http://schemas.microsoft.com/office/powerpoint/2010/main" val="263001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E2269-7C52-7D48-AA0E-91C7E9797CD2}"/>
              </a:ext>
            </a:extLst>
          </p:cNvPr>
          <p:cNvSpPr>
            <a:spLocks noGrp="1"/>
          </p:cNvSpPr>
          <p:nvPr>
            <p:ph idx="1"/>
          </p:nvPr>
        </p:nvSpPr>
        <p:spPr>
          <a:xfrm>
            <a:off x="0" y="1299410"/>
            <a:ext cx="12192000" cy="5558589"/>
          </a:xfrm>
        </p:spPr>
        <p:txBody>
          <a:bodyPr>
            <a:noAutofit/>
          </a:bodyPr>
          <a:lstStyle/>
          <a:p>
            <a:pPr marL="0" indent="0" algn="just">
              <a:buNone/>
            </a:pPr>
            <a:r>
              <a:rPr lang="en-US" sz="800" dirty="0">
                <a:latin typeface="Arial" panose="020B0604020202020204" pitchFamily="34" charset="0"/>
                <a:cs typeface="Arial" panose="020B0604020202020204" pitchFamily="34" charset="0"/>
              </a:rPr>
              <a:t>A federal appeals court on Wednesday struck down Texas' voter-ID law, which the Supreme Court had blocked last year. The ruling could potentially affect the upcoming elections in a number of states. Here's what you need to know about the ruling.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Claritza</a:t>
            </a:r>
            <a:r>
              <a:rPr lang="en-US" sz="800" dirty="0">
                <a:solidFill>
                  <a:srgbClr val="FF0000"/>
                </a:solidFill>
                <a:latin typeface="Arial" panose="020B0604020202020204" pitchFamily="34" charset="0"/>
                <a:cs typeface="Arial" panose="020B0604020202020204" pitchFamily="34" charset="0"/>
              </a:rPr>
              <a:t> Jimenez/The Washington Post)</a:t>
            </a:r>
            <a:r>
              <a:rPr lang="en-US" sz="800" dirty="0">
                <a:latin typeface="Arial" panose="020B0604020202020204" pitchFamily="34" charset="0"/>
                <a:cs typeface="Arial" panose="020B0604020202020204" pitchFamily="34" charset="0"/>
              </a:rPr>
              <a:t> A federal appeals court on Wednesday struck down Texas' voter-ID law, which the Supreme Court had blocked last year. The ruling could potentially affect the upcoming elections in a number of states. Here's what you need to know about the ruling. (</a:t>
            </a:r>
            <a:r>
              <a:rPr lang="en-US" sz="800" dirty="0" err="1">
                <a:latin typeface="Arial" panose="020B0604020202020204" pitchFamily="34" charset="0"/>
                <a:cs typeface="Arial" panose="020B0604020202020204" pitchFamily="34" charset="0"/>
              </a:rPr>
              <a:t>Claritza</a:t>
            </a:r>
            <a:r>
              <a:rPr lang="en-US" sz="800" dirty="0">
                <a:latin typeface="Arial" panose="020B0604020202020204" pitchFamily="34" charset="0"/>
                <a:cs typeface="Arial" panose="020B0604020202020204" pitchFamily="34" charset="0"/>
              </a:rPr>
              <a:t> Jimenez/The Washington Post) A federal appeals court on Wednesday struck down Texas' voter-ID law, which the Supreme Court had blocked last year. The ruling could potentially affect the upcoming elections in a number of states. Here's what you need to know about the ruling. (</a:t>
            </a:r>
            <a:r>
              <a:rPr lang="en-US" sz="800" dirty="0" err="1">
                <a:latin typeface="Arial" panose="020B0604020202020204" pitchFamily="34" charset="0"/>
                <a:cs typeface="Arial" panose="020B0604020202020204" pitchFamily="34" charset="0"/>
              </a:rPr>
              <a:t>Claritza</a:t>
            </a:r>
            <a:r>
              <a:rPr lang="en-US" sz="800" dirty="0">
                <a:latin typeface="Arial" panose="020B0604020202020204" pitchFamily="34" charset="0"/>
                <a:cs typeface="Arial" panose="020B0604020202020204" pitchFamily="34" charset="0"/>
              </a:rPr>
              <a:t> Jimenez/The Washington Post) The Supreme Court on Tuesday dealt a major setback to Texas — and to Republican efforts to restrict the vote — by gutting the law that the high court had upheld last year. In doing so, the justices left in place one provision of the law — a requirement that voters show one of seven acceptable forms of photo identification at the polls to </a:t>
            </a:r>
            <a:r>
              <a:rPr lang="en-US" sz="800" dirty="0" err="1">
                <a:latin typeface="Arial" panose="020B0604020202020204" pitchFamily="34" charset="0"/>
                <a:cs typeface="Arial" panose="020B0604020202020204" pitchFamily="34" charset="0"/>
              </a:rPr>
              <a:t>castRails</a:t>
            </a:r>
            <a:r>
              <a:rPr lang="en-US" sz="800" dirty="0">
                <a:latin typeface="Arial" panose="020B0604020202020204" pitchFamily="34" charset="0"/>
                <a:cs typeface="Arial" panose="020B0604020202020204" pitchFamily="34" charset="0"/>
              </a:rPr>
              <a:t> in the Garden - </a:t>
            </a:r>
            <a:r>
              <a:rPr lang="en-US" sz="800" dirty="0">
                <a:solidFill>
                  <a:srgbClr val="FF0000"/>
                </a:solidFill>
                <a:latin typeface="Arial" panose="020B0604020202020204" pitchFamily="34" charset="0"/>
                <a:cs typeface="Arial" panose="020B0604020202020204" pitchFamily="34" charset="0"/>
              </a:rPr>
              <a:t>VR MMO Heaven Forest NIGHTS Heaven Island - VR MMO Heaven Island Life Heavenly Battle </a:t>
            </a:r>
            <a:r>
              <a:rPr lang="en-US" sz="800" dirty="0" err="1">
                <a:solidFill>
                  <a:srgbClr val="FF0000"/>
                </a:solidFill>
                <a:latin typeface="Arial" panose="020B0604020202020204" pitchFamily="34" charset="0"/>
                <a:cs typeface="Arial" panose="020B0604020202020204" pitchFamily="34" charset="0"/>
              </a:rPr>
              <a:t>Heavenstrike</a:t>
            </a:r>
            <a:r>
              <a:rPr lang="en-US" sz="800" dirty="0">
                <a:solidFill>
                  <a:srgbClr val="FF0000"/>
                </a:solidFill>
                <a:latin typeface="Arial" panose="020B0604020202020204" pitchFamily="34" charset="0"/>
                <a:cs typeface="Arial" panose="020B0604020202020204" pitchFamily="34" charset="0"/>
              </a:rPr>
              <a:t> Rivals® Heavily Armed Heavy Bullets Heavy Fire: Afghanistan Heavy Fire: Shattered Spear Heavy Gear Assault Heavy Metal Machines </a:t>
            </a:r>
            <a:r>
              <a:rPr lang="en-US" sz="800" dirty="0" err="1">
                <a:solidFill>
                  <a:srgbClr val="FF0000"/>
                </a:solidFill>
                <a:latin typeface="Arial" panose="020B0604020202020204" pitchFamily="34" charset="0"/>
                <a:cs typeface="Arial" panose="020B0604020202020204" pitchFamily="34" charset="0"/>
              </a:rPr>
              <a:t>Heckabomb</a:t>
            </a:r>
            <a:r>
              <a:rPr lang="en-US" sz="800" dirty="0">
                <a:solidFill>
                  <a:srgbClr val="FF0000"/>
                </a:solidFill>
                <a:latin typeface="Arial" panose="020B0604020202020204" pitchFamily="34" charset="0"/>
                <a:cs typeface="Arial" panose="020B0604020202020204" pitchFamily="34" charset="0"/>
              </a:rPr>
              <a:t> Hegemony III: Clash of the Ancients Hegemony Rome: The Rise of Caesar </a:t>
            </a:r>
            <a:r>
              <a:rPr lang="en-US" sz="800" dirty="0" err="1">
                <a:solidFill>
                  <a:srgbClr val="FF0000"/>
                </a:solidFill>
                <a:latin typeface="Arial" panose="020B0604020202020204" pitchFamily="34" charset="0"/>
                <a:cs typeface="Arial" panose="020B0604020202020204" pitchFamily="34" charset="0"/>
              </a:rPr>
              <a:t>Heileen</a:t>
            </a:r>
            <a:r>
              <a:rPr lang="en-US" sz="800" dirty="0">
                <a:solidFill>
                  <a:srgbClr val="FF0000"/>
                </a:solidFill>
                <a:latin typeface="Arial" panose="020B0604020202020204" pitchFamily="34" charset="0"/>
                <a:cs typeface="Arial" panose="020B0604020202020204" pitchFamily="34" charset="0"/>
              </a:rPr>
              <a:t> 1: Sail Away </a:t>
            </a:r>
            <a:r>
              <a:rPr lang="en-US" sz="800" dirty="0" err="1">
                <a:solidFill>
                  <a:srgbClr val="FF0000"/>
                </a:solidFill>
                <a:latin typeface="Arial" panose="020B0604020202020204" pitchFamily="34" charset="0"/>
                <a:cs typeface="Arial" panose="020B0604020202020204" pitchFamily="34" charset="0"/>
              </a:rPr>
              <a:t>Heileen</a:t>
            </a:r>
            <a:r>
              <a:rPr lang="en-US" sz="800" dirty="0">
                <a:solidFill>
                  <a:srgbClr val="FF0000"/>
                </a:solidFill>
                <a:latin typeface="Arial" panose="020B0604020202020204" pitchFamily="34" charset="0"/>
                <a:cs typeface="Arial" panose="020B0604020202020204" pitchFamily="34" charset="0"/>
              </a:rPr>
              <a:t> 2: The Hands Of Fate </a:t>
            </a:r>
            <a:r>
              <a:rPr lang="en-US" sz="800" dirty="0" err="1">
                <a:solidFill>
                  <a:srgbClr val="FF0000"/>
                </a:solidFill>
                <a:latin typeface="Arial" panose="020B0604020202020204" pitchFamily="34" charset="0"/>
                <a:cs typeface="Arial" panose="020B0604020202020204" pitchFamily="34" charset="0"/>
              </a:rPr>
              <a:t>Heileen</a:t>
            </a:r>
            <a:r>
              <a:rPr lang="en-US" sz="800" dirty="0">
                <a:solidFill>
                  <a:srgbClr val="FF0000"/>
                </a:solidFill>
                <a:latin typeface="Arial" panose="020B0604020202020204" pitchFamily="34" charset="0"/>
                <a:cs typeface="Arial" panose="020B0604020202020204" pitchFamily="34" charset="0"/>
              </a:rPr>
              <a:t> 3: New Horizons Heirs And Graces </a:t>
            </a:r>
            <a:r>
              <a:rPr lang="en-US" sz="800" dirty="0" err="1">
                <a:solidFill>
                  <a:srgbClr val="FF0000"/>
                </a:solidFill>
                <a:latin typeface="Arial" panose="020B0604020202020204" pitchFamily="34" charset="0"/>
                <a:cs typeface="Arial" panose="020B0604020202020204" pitchFamily="34" charset="0"/>
              </a:rPr>
              <a:t>Hektor</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Heldric</a:t>
            </a:r>
            <a:r>
              <a:rPr lang="en-US" sz="800" dirty="0">
                <a:solidFill>
                  <a:srgbClr val="FF0000"/>
                </a:solidFill>
                <a:latin typeface="Arial" panose="020B0604020202020204" pitchFamily="34" charset="0"/>
                <a:cs typeface="Arial" panose="020B0604020202020204" pitchFamily="34" charset="0"/>
              </a:rPr>
              <a:t> - The legend of the shoemaker Helen's Mysterious Castle Heli Heroes Heliborne Helium Rain Hell Girls Hell Warders </a:t>
            </a:r>
            <a:r>
              <a:rPr lang="en-US" sz="800" dirty="0" err="1">
                <a:solidFill>
                  <a:srgbClr val="FF0000"/>
                </a:solidFill>
                <a:latin typeface="Arial" panose="020B0604020202020204" pitchFamily="34" charset="0"/>
                <a:cs typeface="Arial" panose="020B0604020202020204" pitchFamily="34" charset="0"/>
              </a:rPr>
              <a:t>HellAngel</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Hellblade</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Senua's</a:t>
            </a:r>
            <a:r>
              <a:rPr lang="en-US" sz="800" dirty="0">
                <a:solidFill>
                  <a:srgbClr val="FF0000"/>
                </a:solidFill>
                <a:latin typeface="Arial" panose="020B0604020202020204" pitchFamily="34" charset="0"/>
                <a:cs typeface="Arial" panose="020B0604020202020204" pitchFamily="34" charset="0"/>
              </a:rPr>
              <a:t> Sacrifice Hellenica </a:t>
            </a:r>
            <a:r>
              <a:rPr lang="en-US" sz="800" dirty="0" err="1">
                <a:solidFill>
                  <a:srgbClr val="FF0000"/>
                </a:solidFill>
                <a:latin typeface="Arial" panose="020B0604020202020204" pitchFamily="34" charset="0"/>
                <a:cs typeface="Arial" panose="020B0604020202020204" pitchFamily="34" charset="0"/>
              </a:rPr>
              <a:t>HellGunner</a:t>
            </a:r>
            <a:r>
              <a:rPr lang="en-US" sz="800" dirty="0">
                <a:solidFill>
                  <a:srgbClr val="FF0000"/>
                </a:solidFill>
                <a:latin typeface="Arial" panose="020B0604020202020204" pitchFamily="34" charset="0"/>
                <a:cs typeface="Arial" panose="020B0604020202020204" pitchFamily="34" charset="0"/>
              </a:rPr>
              <a:t> HELLION Hello From Indiana HELLO LADY! Hello Neighbor </a:t>
            </a:r>
            <a:r>
              <a:rPr lang="en-US" sz="800" dirty="0" err="1">
                <a:solidFill>
                  <a:srgbClr val="FF0000"/>
                </a:solidFill>
                <a:latin typeface="Arial" panose="020B0604020202020204" pitchFamily="34" charset="0"/>
                <a:cs typeface="Arial" panose="020B0604020202020204" pitchFamily="34" charset="0"/>
              </a:rPr>
              <a:t>Hell`S</a:t>
            </a:r>
            <a:r>
              <a:rPr lang="en-US" sz="800" dirty="0">
                <a:solidFill>
                  <a:srgbClr val="FF0000"/>
                </a:solidFill>
                <a:latin typeface="Arial" panose="020B0604020202020204" pitchFamily="34" charset="0"/>
                <a:cs typeface="Arial" panose="020B0604020202020204" pitchFamily="34" charset="0"/>
              </a:rPr>
              <a:t> Little Story Helmet Heroes Henry The Hamster Handler VR Hentai Hentai Girl Hentai Puzzle Hentai: Exposed Her Story Herald: An Interactive Period Drama Herding Dog Hero and Daughter+ Hero Barrier Hero Battle Hero Boy Hero Defense Hero Generations Hero Generations: </a:t>
            </a:r>
            <a:r>
              <a:rPr lang="en-US" sz="800" dirty="0" err="1">
                <a:solidFill>
                  <a:srgbClr val="FF0000"/>
                </a:solidFill>
                <a:latin typeface="Arial" panose="020B0604020202020204" pitchFamily="34" charset="0"/>
                <a:cs typeface="Arial" panose="020B0604020202020204" pitchFamily="34" charset="0"/>
              </a:rPr>
              <a:t>ReGen</a:t>
            </a:r>
            <a:r>
              <a:rPr lang="en-US" sz="800" dirty="0">
                <a:solidFill>
                  <a:srgbClr val="FF0000"/>
                </a:solidFill>
                <a:latin typeface="Arial" panose="020B0604020202020204" pitchFamily="34" charset="0"/>
                <a:cs typeface="Arial" panose="020B0604020202020204" pitchFamily="34" charset="0"/>
              </a:rPr>
              <a:t> Hero of the Kingdom Hero of the Kingdom II Hero of the Kingdom III Hero Quest: Tower Conflict Hero Siege Hero Zero Hero's Song Hero-U: Rogue to Redemption Heroes &amp; Legends: Conquerors of </a:t>
            </a:r>
            <a:r>
              <a:rPr lang="en-US" sz="800" dirty="0" err="1">
                <a:solidFill>
                  <a:srgbClr val="FF0000"/>
                </a:solidFill>
                <a:latin typeface="Arial" panose="020B0604020202020204" pitchFamily="34" charset="0"/>
                <a:cs typeface="Arial" panose="020B0604020202020204" pitchFamily="34" charset="0"/>
              </a:rPr>
              <a:t>Kolhar</a:t>
            </a:r>
            <a:r>
              <a:rPr lang="en-US" sz="800" dirty="0">
                <a:solidFill>
                  <a:srgbClr val="FF0000"/>
                </a:solidFill>
                <a:latin typeface="Arial" panose="020B0604020202020204" pitchFamily="34" charset="0"/>
                <a:cs typeface="Arial" panose="020B0604020202020204" pitchFamily="34" charset="0"/>
              </a:rPr>
              <a:t> Heroes Never Lose: Professor</a:t>
            </a:r>
            <a:r>
              <a:rPr lang="en-US" sz="800" dirty="0">
                <a:latin typeface="Arial" panose="020B0604020202020204" pitchFamily="34" charset="0"/>
                <a:cs typeface="Arial" panose="020B0604020202020204" pitchFamily="34" charset="0"/>
              </a:rPr>
              <a:t>2 weeks long 21 votes #32 Popular Session 0 top tens 2015! #31 Rory got bored looking "The Internet Explained" on YouTube... so he decided to put on a show! He talks about the history of the Internet and what it has done for our daily </a:t>
            </a:r>
            <a:r>
              <a:rPr lang="en-US" sz="800" dirty="0" err="1">
                <a:latin typeface="Arial" panose="020B0604020202020204" pitchFamily="34" charset="0"/>
                <a:cs typeface="Arial" panose="020B0604020202020204" pitchFamily="34" charset="0"/>
              </a:rPr>
              <a:t>lives.This</a:t>
            </a:r>
            <a:r>
              <a:rPr lang="en-US" sz="800" dirty="0">
                <a:latin typeface="Arial" panose="020B0604020202020204" pitchFamily="34" charset="0"/>
                <a:cs typeface="Arial" panose="020B0604020202020204" pitchFamily="34" charset="0"/>
              </a:rPr>
              <a:t> post may contain referral/affiliate links. </a:t>
            </a:r>
            <a:r>
              <a:rPr lang="en-US" sz="800" dirty="0">
                <a:solidFill>
                  <a:srgbClr val="FF0000"/>
                </a:solidFill>
                <a:latin typeface="Arial" panose="020B0604020202020204" pitchFamily="34" charset="0"/>
                <a:cs typeface="Arial" panose="020B0604020202020204" pitchFamily="34" charset="0"/>
              </a:rPr>
              <a:t>If you buy something, MSA may earn a commission. Read the full disclosure We have the exclusive First Look spoilers for the October 2016 Birchbox! (Thanks to reader Sarah for the heads-up!)</a:t>
            </a:r>
            <a:r>
              <a:rPr lang="en-US" sz="800" dirty="0">
                <a:latin typeface="Arial" panose="020B0604020202020204" pitchFamily="34" charset="0"/>
                <a:cs typeface="Arial" panose="020B0604020202020204" pitchFamily="34" charset="0"/>
              </a:rPr>
              <a:t> Each box will include: A selection of 5-star beauty products, from brands including L'Oréal, </a:t>
            </a:r>
            <a:r>
              <a:rPr lang="en-US" sz="800" dirty="0" err="1">
                <a:latin typeface="Arial" panose="020B0604020202020204" pitchFamily="34" charset="0"/>
                <a:cs typeface="Arial" panose="020B0604020202020204" pitchFamily="34" charset="0"/>
              </a:rPr>
              <a:t>Smashbox</a:t>
            </a:r>
            <a:r>
              <a:rPr lang="en-US" sz="800" dirty="0">
                <a:latin typeface="Arial" panose="020B0604020202020204" pitchFamily="34" charset="0"/>
                <a:cs typeface="Arial" panose="020B0604020202020204" pitchFamily="34" charset="0"/>
              </a:rPr>
              <a:t>, and more A mystery beauty product with value of at least $45 A surprise gift And you'll also receive a bonus item (valued at at least $12.50) when you sign-up. Here are the details for this month's box: Birchbox October 2016 Box – $45 Value Check out our Birchbox reviews to learn more about this monthly beauty subscription box! </a:t>
            </a:r>
            <a:r>
              <a:rPr lang="en-US" sz="800" dirty="0">
                <a:solidFill>
                  <a:srgbClr val="FF0000"/>
                </a:solidFill>
                <a:latin typeface="Arial" panose="020B0604020202020204" pitchFamily="34" charset="0"/>
                <a:cs typeface="Arial" panose="020B0604020202020204" pitchFamily="34" charset="0"/>
              </a:rPr>
              <a:t>Liz is the founder of My Subscription Addiction. She's been hooked on subscription boxes</a:t>
            </a:r>
            <a:r>
              <a:rPr lang="en-US" sz="800" dirty="0">
                <a:latin typeface="Arial" panose="020B0604020202020204" pitchFamily="34" charset="0"/>
                <a:cs typeface="Arial" panose="020B0604020202020204" pitchFamily="34" charset="0"/>
              </a:rPr>
              <a:t> since 2011 thanks to </a:t>
            </a:r>
            <a:r>
              <a:rPr lang="en-US" sz="800" dirty="0" err="1">
                <a:latin typeface="Arial" panose="020B0604020202020204" pitchFamily="34" charset="0"/>
                <a:cs typeface="Arial" panose="020B0604020202020204" pitchFamily="34" charset="0"/>
              </a:rPr>
              <a:t>BirchFormer</a:t>
            </a:r>
            <a:r>
              <a:rPr lang="en-US" sz="800" dirty="0">
                <a:latin typeface="Arial" panose="020B0604020202020204" pitchFamily="34" charset="0"/>
                <a:cs typeface="Arial" panose="020B0604020202020204" pitchFamily="34" charset="0"/>
              </a:rPr>
              <a:t> top American financial regulation lawmaker Mary Ferguson could offer crucial leadership services moving Democratic-only Pennsylvania through </a:t>
            </a:r>
            <a:r>
              <a:rPr lang="en-US" sz="800" dirty="0" err="1">
                <a:latin typeface="Arial" panose="020B0604020202020204" pitchFamily="34" charset="0"/>
                <a:cs typeface="Arial" panose="020B0604020202020204" pitchFamily="34" charset="0"/>
              </a:rPr>
              <a:t>unchidden</a:t>
            </a:r>
            <a:r>
              <a:rPr lang="en-US" sz="800" dirty="0">
                <a:latin typeface="Arial" panose="020B0604020202020204" pitchFamily="34" charset="0"/>
                <a:cs typeface="Arial" panose="020B0604020202020204" pitchFamily="34" charset="0"/>
              </a:rPr>
              <a:t> regulatory turmoil facing states reeling. She can also help Democrats in Congress who are struggling to defend a number of seats they won in 2010, including the seat held by Sen. Bob Casey Robert (Bob) Patrick </a:t>
            </a:r>
            <a:r>
              <a:rPr lang="en-US" sz="800" dirty="0" err="1">
                <a:latin typeface="Arial" panose="020B0604020202020204" pitchFamily="34" charset="0"/>
                <a:cs typeface="Arial" panose="020B0604020202020204" pitchFamily="34" charset="0"/>
              </a:rPr>
              <a:t>CaseyDems</a:t>
            </a:r>
            <a:r>
              <a:rPr lang="en-US" sz="800" dirty="0">
                <a:latin typeface="Arial" panose="020B0604020202020204" pitchFamily="34" charset="0"/>
                <a:cs typeface="Arial" panose="020B0604020202020204" pitchFamily="34" charset="0"/>
              </a:rPr>
              <a:t> hold edge in Rust Belt Senate races: poll Malnutrition Awareness Week spotlights the importance of national nutrition programs Poll: Democrats hold big leads in Pennsylvania Senate, governor races MORE (D). ADVERTISEMENT The two are the most endangered Democrats in the House. Casey, who is facing a tough race to keep his seat, could be a prime target for Republicans, who have been trying to unseat him ever since he was appointed in 2011. His district is one of 10 in Pennsylvania with a GOP majority. Ferguson, a former member of the House Financial Services Committee, has been a leader of the opposition to the Dodd-Frank financial reform law. She recently announced her candidacy for Senate, and could help Senate Democrats win back the seat held by Sen. Scott Brown Scott Eric </a:t>
            </a:r>
            <a:r>
              <a:rPr lang="en-US" sz="800" dirty="0" err="1">
                <a:solidFill>
                  <a:srgbClr val="FF0000"/>
                </a:solidFill>
                <a:latin typeface="Arial" panose="020B0604020202020204" pitchFamily="34" charset="0"/>
                <a:cs typeface="Arial" panose="020B0604020202020204" pitchFamily="34" charset="0"/>
              </a:rPr>
              <a:t>TrumpAvenatti</a:t>
            </a:r>
            <a:r>
              <a:rPr lang="en-US" sz="800" dirty="0">
                <a:solidFill>
                  <a:srgbClr val="FF0000"/>
                </a:solidFill>
                <a:latin typeface="Arial" panose="020B0604020202020204" pitchFamily="34" charset="0"/>
                <a:cs typeface="Arial" panose="020B0604020202020204" pitchFamily="34" charset="0"/>
              </a:rPr>
              <a:t>: Third Kavanaugh accuser will prove credible against Kavanaugh, other 'privileged white guys' who defend him Grassley's office says </a:t>
            </a:r>
            <a:r>
              <a:rPr lang="en-US" sz="800" dirty="0" err="1">
                <a:solidFill>
                  <a:srgbClr val="FF0000"/>
                </a:solidFill>
                <a:latin typeface="Arial" panose="020B0604020202020204" pitchFamily="34" charset="0"/>
                <a:cs typeface="Arial" panose="020B0604020202020204" pitchFamily="34" charset="0"/>
              </a:rPr>
              <a:t>it</a:t>
            </a:r>
            <a:r>
              <a:rPr lang="en-US" sz="800" dirty="0" err="1">
                <a:latin typeface="Arial" panose="020B0604020202020204" pitchFamily="34" charset="0"/>
                <a:cs typeface="Arial" panose="020B0604020202020204" pitchFamily="34" charset="0"/>
              </a:rPr>
              <a:t>Gin</a:t>
            </a:r>
            <a:r>
              <a:rPr lang="en-US" sz="800" dirty="0">
                <a:latin typeface="Arial" panose="020B0604020202020204" pitchFamily="34" charset="0"/>
                <a:cs typeface="Arial" panose="020B0604020202020204" pitchFamily="34" charset="0"/>
              </a:rPr>
              <a:t> Fractions In Alcoholic </a:t>
            </a:r>
            <a:r>
              <a:rPr lang="en-US" sz="800" dirty="0" err="1">
                <a:latin typeface="Arial" panose="020B0604020202020204" pitchFamily="34" charset="0"/>
                <a:cs typeface="Arial" panose="020B0604020202020204" pitchFamily="34" charset="0"/>
              </a:rPr>
              <a:t>BrewMigal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ElbowDropse</a:t>
            </a:r>
            <a:r>
              <a:rPr lang="en-US" sz="800" dirty="0">
                <a:latin typeface="Arial" panose="020B0604020202020204" pitchFamily="34" charset="0"/>
                <a:cs typeface="Arial" panose="020B0604020202020204" pitchFamily="34" charset="0"/>
              </a:rPr>
              <a:t>/</a:t>
            </a:r>
            <a:r>
              <a:rPr lang="en-US" sz="800" dirty="0" err="1">
                <a:latin typeface="Arial" panose="020B0604020202020204" pitchFamily="34" charset="0"/>
                <a:cs typeface="Arial" panose="020B0604020202020204" pitchFamily="34" charset="0"/>
              </a:rPr>
              <a:t>Zaknoratraseru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Shattil</a:t>
            </a:r>
            <a:r>
              <a:rPr lang="en-US" sz="800" dirty="0">
                <a:latin typeface="Arial" panose="020B0604020202020204" pitchFamily="34" charset="0"/>
                <a:cs typeface="Arial" panose="020B0604020202020204" pitchFamily="34" charset="0"/>
              </a:rPr>
              <a:t> is a professional CS:GO player. He is currently playing for </a:t>
            </a:r>
            <a:r>
              <a:rPr lang="en-US" sz="800" dirty="0" err="1">
                <a:latin typeface="Arial" panose="020B0604020202020204" pitchFamily="34" charset="0"/>
                <a:cs typeface="Arial" panose="020B0604020202020204" pitchFamily="34" charset="0"/>
              </a:rPr>
              <a:t>HellRaisers</a:t>
            </a:r>
            <a:r>
              <a:rPr lang="en-US" sz="800" dirty="0">
                <a:latin typeface="Arial" panose="020B0604020202020204" pitchFamily="34" charset="0"/>
                <a:cs typeface="Arial" panose="020B0604020202020204" pitchFamily="34" charset="0"/>
              </a:rPr>
              <a:t>. Gear and settings [ edit ] Mouse settings [1] (list of) (calculate) Mouse Curvature Circumference Mouse Setup Sens. Zoom Raw. </a:t>
            </a:r>
            <a:r>
              <a:rPr lang="en-US" sz="800" dirty="0">
                <a:solidFill>
                  <a:srgbClr val="FF0000"/>
                </a:solidFill>
                <a:latin typeface="Arial" panose="020B0604020202020204" pitchFamily="34" charset="0"/>
                <a:cs typeface="Arial" panose="020B0604020202020204" pitchFamily="34" charset="0"/>
              </a:rPr>
              <a:t>ZOWIE by BenQ ZA14 1168 MPI </a:t>
            </a:r>
            <a:r>
              <a:rPr lang="en-US" sz="800" dirty="0">
                <a:latin typeface="Arial" panose="020B0604020202020204" pitchFamily="34" charset="0"/>
                <a:cs typeface="Arial" panose="020B0604020202020204" pitchFamily="34" charset="0"/>
              </a:rPr>
              <a:t>0.762 deg/mm 21.3 in/rev 47.4 cm/rev 400 CPI @ 1000 Hz 2.8 1 On 600 Last updated on 2017-01-15 (119 days ago). Mouse Mousepad ZOWIE by BenQ ZA14 (X) ZA14 (O) SteelSeries </a:t>
            </a:r>
            <a:r>
              <a:rPr lang="en-US" sz="800" dirty="0" err="1">
                <a:latin typeface="Arial" panose="020B0604020202020204" pitchFamily="34" charset="0"/>
                <a:cs typeface="Arial" panose="020B0604020202020204" pitchFamily="34" charset="0"/>
              </a:rPr>
              <a:t>QcK</a:t>
            </a:r>
            <a:r>
              <a:rPr lang="en-US" sz="800" dirty="0">
                <a:latin typeface="Arial" panose="020B0604020202020204" pitchFamily="34" charset="0"/>
                <a:cs typeface="Arial" panose="020B0604020202020204" pitchFamily="34" charset="0"/>
              </a:rPr>
              <a:t> Heavy Monitor Refresh rate In-game resolution Scaling </a:t>
            </a:r>
            <a:r>
              <a:rPr lang="en-US" sz="800" dirty="0">
                <a:solidFill>
                  <a:srgbClr val="FF0000"/>
                </a:solidFill>
                <a:latin typeface="Arial" panose="020B0604020202020204" pitchFamily="34" charset="0"/>
                <a:cs typeface="Arial" panose="020B0604020202020204" pitchFamily="34" charset="0"/>
              </a:rPr>
              <a:t>ZOWIE by BenQ XL2540 240 Hz 1024×768 Black Bars</a:t>
            </a:r>
            <a:r>
              <a:rPr lang="en-US" sz="800" dirty="0">
                <a:latin typeface="Arial" panose="020B0604020202020204" pitchFamily="34" charset="0"/>
                <a:cs typeface="Arial" panose="020B0604020202020204" pitchFamily="34" charset="0"/>
              </a:rPr>
              <a:t> Keyboard Headset Logitech G400 Last updated on 2017-01-15 (119 days ago). </a:t>
            </a:r>
            <a:r>
              <a:rPr lang="en-US" sz="800" dirty="0">
                <a:solidFill>
                  <a:srgbClr val="FF0000"/>
                </a:solidFill>
                <a:latin typeface="Arial" panose="020B0604020202020204" pitchFamily="34" charset="0"/>
                <a:cs typeface="Arial" panose="020B0604020202020204" pitchFamily="34" charset="0"/>
              </a:rPr>
              <a:t>Crosshair settings [6] (list of) Style Size Thickness Sniper Gap Outline Dot Color Alpha</a:t>
            </a:r>
            <a:r>
              <a:rPr lang="en-US" sz="800" dirty="0">
                <a:latin typeface="Arial" panose="020B0604020202020204" pitchFamily="34" charset="0"/>
                <a:cs typeface="Arial" panose="020B0604020202020204" pitchFamily="34" charset="0"/>
              </a:rPr>
              <a:t> 4 3 0 1 -5</a:t>
            </a:r>
            <a:r>
              <a:rPr lang="en-US" sz="800" dirty="0">
                <a:solidFill>
                  <a:srgbClr val="FF0000"/>
                </a:solidFill>
                <a:latin typeface="Arial" panose="020B0604020202020204" pitchFamily="34" charset="0"/>
                <a:cs typeface="Arial" panose="020B0604020202020204" pitchFamily="34" charset="0"/>
              </a:rPr>
              <a:t>This is a rush transcript. Copy may not be in its final form. AMY GOODMAN</a:t>
            </a:r>
            <a:r>
              <a:rPr lang="en-US" sz="800" dirty="0">
                <a:latin typeface="Arial" panose="020B0604020202020204" pitchFamily="34" charset="0"/>
                <a:cs typeface="Arial" panose="020B0604020202020204" pitchFamily="34" charset="0"/>
              </a:rPr>
              <a:t>: On Wednesday, President Obama announced the closure of the prison at Guantanamo Bay, Cuba, saying the prison had become a recruitment tool for al-Qaeda and a recruiting tool for the Taliban. The president also called for a transfer of the remaining 166 detainees to U.S. prisons. The decision came after a review of the prison conducted by his administration. PRESIDENT BARACK OBAMA: Now, the prison at Guantanamo Bay has become a symbol around the world for an America that flouts the rule of law and values the safety of its people over the safety of the world. It's time for the United States to send a new message to the world: We're not looking to prosecute individuals based on who they are or where they came from. We're looking to prosecute terrorists, and we're going to do it with speed and conviction. I've ordered a review of the cases of those currently detained. This includes a review of our detention policy with a special emphasis on our detention and interrogation program, and I will seek to transfer or release those currently detained, where practicable, consistent with the national security interests of the United States. The review will be a top[136] =&gt; 2013-08-06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displayText</a:t>
            </a:r>
            <a:r>
              <a:rPr lang="en-US" sz="800" dirty="0">
                <a:solidFill>
                  <a:srgbClr val="FF0000"/>
                </a:solidFill>
                <a:latin typeface="Arial" panose="020B0604020202020204" pitchFamily="34" charset="0"/>
                <a:cs typeface="Arial" panose="020B0604020202020204" pitchFamily="34" charset="0"/>
              </a:rPr>
              <a:t>] =&gt; Passed/agreed to in House: On passage Passed by recorded vote</a:t>
            </a:r>
            <a:r>
              <a:rPr lang="en-US" sz="800" dirty="0">
                <a:latin typeface="Arial" panose="020B0604020202020204" pitchFamily="34" charset="0"/>
                <a:cs typeface="Arial" panose="020B0604020202020204" pitchFamily="34" charset="0"/>
              </a:rPr>
              <a:t>: 230 - 180 (Roll no. 603).</a:t>
            </a:r>
            <a:r>
              <a:rPr lang="en-US" sz="800" dirty="0">
                <a:solidFill>
                  <a:srgbClr val="FF0000"/>
                </a:solidFill>
                <a:latin typeface="Arial" panose="020B0604020202020204" pitchFamily="34" charset="0"/>
                <a:cs typeface="Arial" panose="020B0604020202020204" pitchFamily="34" charset="0"/>
              </a:rPr>
              <a:t>(text: CR H8184-8188) [</a:t>
            </a:r>
            <a:r>
              <a:rPr lang="en-US" sz="800" dirty="0" err="1">
                <a:solidFill>
                  <a:srgbClr val="FF0000"/>
                </a:solidFill>
                <a:latin typeface="Arial" panose="020B0604020202020204" pitchFamily="34" charset="0"/>
                <a:cs typeface="Arial" panose="020B0604020202020204" pitchFamily="34" charset="0"/>
              </a:rPr>
              <a:t>externalActionCode</a:t>
            </a:r>
            <a:r>
              <a:rPr lang="en-US" sz="800" dirty="0">
                <a:solidFill>
                  <a:srgbClr val="FF0000"/>
                </a:solidFill>
                <a:latin typeface="Arial" panose="020B0604020202020204" pitchFamily="34" charset="0"/>
                <a:cs typeface="Arial" panose="020B0604020202020204" pitchFamily="34" charset="0"/>
              </a:rPr>
              <a:t>] =&gt; 8000 [description] =&gt; Passed House ) Passed Senate Array ( [</a:t>
            </a:r>
            <a:r>
              <a:rPr lang="en-US" sz="800" dirty="0" err="1">
                <a:solidFill>
                  <a:srgbClr val="FF0000"/>
                </a:solidFill>
                <a:latin typeface="Arial" panose="020B0604020202020204" pitchFamily="34" charset="0"/>
                <a:cs typeface="Arial" panose="020B0604020202020204" pitchFamily="34" charset="0"/>
              </a:rPr>
              <a:t>actionDate</a:t>
            </a:r>
            <a:r>
              <a:rPr lang="en-US" sz="800" dirty="0">
                <a:solidFill>
                  <a:srgbClr val="FF0000"/>
                </a:solidFill>
                <a:latin typeface="Arial" panose="020B0604020202020204" pitchFamily="34" charset="0"/>
                <a:cs typeface="Arial" panose="020B0604020202020204" pitchFamily="34" charset="0"/>
              </a:rPr>
              <a:t>] =&gt; </a:t>
            </a:r>
            <a:r>
              <a:rPr lang="en-US" sz="800" dirty="0">
                <a:latin typeface="Arial" panose="020B0604020202020204" pitchFamily="34" charset="0"/>
                <a:cs typeface="Arial" panose="020B0604020202020204" pitchFamily="34" charset="0"/>
              </a:rPr>
              <a:t>2013-08-08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displayText</a:t>
            </a:r>
            <a:r>
              <a:rPr lang="en-US" sz="800" dirty="0">
                <a:solidFill>
                  <a:srgbClr val="FF0000"/>
                </a:solidFill>
                <a:latin typeface="Arial" panose="020B0604020202020204" pitchFamily="34" charset="0"/>
                <a:cs typeface="Arial" panose="020B0604020202020204" pitchFamily="34" charset="0"/>
              </a:rPr>
              <a:t>] =&gt; Passed/agreed to in Senate: Passed Senate without amendment by Unanimous Consent</a:t>
            </a:r>
            <a:r>
              <a:rPr lang="en-US" sz="800" dirty="0">
                <a:latin typeface="Arial" panose="020B0604020202020204" pitchFamily="34" charset="0"/>
                <a:cs typeface="Arial" panose="020B0604020202020204" pitchFamily="34" charset="0"/>
              </a:rPr>
              <a:t>.(consideration: CR S6495)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externalActionCode</a:t>
            </a:r>
            <a:r>
              <a:rPr lang="en-US" sz="800" dirty="0">
                <a:solidFill>
                  <a:srgbClr val="FF0000"/>
                </a:solidFill>
                <a:latin typeface="Arial" panose="020B0604020202020204" pitchFamily="34" charset="0"/>
                <a:cs typeface="Arial" panose="020B0604020202020204" pitchFamily="34" charset="0"/>
              </a:rPr>
              <a:t>] =&gt; 17000 [description] =&gt; Passed Senate ) To President Array ( [</a:t>
            </a:r>
            <a:r>
              <a:rPr lang="en-US" sz="800" dirty="0" err="1">
                <a:solidFill>
                  <a:srgbClr val="FF0000"/>
                </a:solidFill>
                <a:latin typeface="Arial" panose="020B0604020202020204" pitchFamily="34" charset="0"/>
                <a:cs typeface="Arial" panose="020B0604020202020204" pitchFamily="34" charset="0"/>
              </a:rPr>
              <a:t>actionDate</a:t>
            </a:r>
            <a:r>
              <a:rPr lang="en-US" sz="800" dirty="0">
                <a:solidFill>
                  <a:srgbClr val="FF0000"/>
                </a:solidFill>
                <a:latin typeface="Arial" panose="020B0604020202020204" pitchFamily="34" charset="0"/>
                <a:cs typeface="Arial" panose="020B0604020202020204" pitchFamily="34" charset="0"/>
              </a:rPr>
              <a:t>] =&gt;</a:t>
            </a:r>
            <a:r>
              <a:rPr lang="en-US" sz="800" dirty="0">
                <a:latin typeface="Arial" panose="020B0604020202020204" pitchFamily="34" charset="0"/>
                <a:cs typeface="Arial" panose="020B0604020202020204" pitchFamily="34" charset="0"/>
              </a:rPr>
              <a:t> 2013-08-12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displayText</a:t>
            </a:r>
            <a:r>
              <a:rPr lang="en-US" sz="800" dirty="0">
                <a:solidFill>
                  <a:srgbClr val="FF0000"/>
                </a:solidFill>
                <a:latin typeface="Arial" panose="020B0604020202020204" pitchFamily="34" charset="0"/>
                <a:cs typeface="Arial" panose="020B0604020202020204" pitchFamily="34" charset="0"/>
              </a:rPr>
              <a:t>] =&gt; Presented to President. [</a:t>
            </a:r>
            <a:r>
              <a:rPr lang="en-US" sz="800" dirty="0" err="1">
                <a:solidFill>
                  <a:srgbClr val="FF0000"/>
                </a:solidFill>
                <a:latin typeface="Arial" panose="020B0604020202020204" pitchFamily="34" charset="0"/>
                <a:cs typeface="Arial" panose="020B0604020202020204" pitchFamily="34" charset="0"/>
              </a:rPr>
              <a:t>externalActionCode</a:t>
            </a:r>
            <a:r>
              <a:rPr lang="en-US" sz="800" dirty="0">
                <a:solidFill>
                  <a:srgbClr val="FF0000"/>
                </a:solidFill>
                <a:latin typeface="Arial" panose="020B0604020202020204" pitchFamily="34" charset="0"/>
                <a:cs typeface="Arial" panose="020B0604020202020204" pitchFamily="34" charset="0"/>
              </a:rPr>
              <a:t>] =&gt; 28000 [description] =&gt; To President ) Became Law Array ( [</a:t>
            </a:r>
            <a:r>
              <a:rPr lang="en-US" sz="800" dirty="0" err="1">
                <a:solidFill>
                  <a:srgbClr val="FF0000"/>
                </a:solidFill>
                <a:latin typeface="Arial" panose="020B0604020202020204" pitchFamily="34" charset="0"/>
                <a:cs typeface="Arial" panose="020B0604020202020204" pitchFamily="34" charset="0"/>
              </a:rPr>
              <a:t>actionDate</a:t>
            </a:r>
            <a:r>
              <a:rPr lang="en-US" sz="800" dirty="0">
                <a:solidFill>
                  <a:srgbClr val="FF0000"/>
                </a:solidFill>
                <a:latin typeface="Arial" panose="020B0604020202020204" pitchFamily="34" charset="0"/>
                <a:cs typeface="Arial" panose="020B0604020202020204" pitchFamily="34" charset="0"/>
              </a:rPr>
              <a:t>] =&gt; </a:t>
            </a:r>
            <a:r>
              <a:rPr lang="en-US" sz="800" dirty="0">
                <a:latin typeface="Arial" panose="020B0604020202020204" pitchFamily="34" charset="0"/>
                <a:cs typeface="Arial" panose="020B0604020202020204" pitchFamily="34" charset="0"/>
              </a:rPr>
              <a:t>2013-08-16 </a:t>
            </a:r>
            <a:r>
              <a:rPr lang="en-US" sz="800" dirty="0">
                <a:solidFill>
                  <a:srgbClr val="FF0000"/>
                </a:solidFill>
                <a:latin typeface="Arial" panose="020B0604020202020204" pitchFamily="34" charset="0"/>
                <a:cs typeface="Arial" panose="020B0604020202020204" pitchFamily="34" charset="0"/>
              </a:rPr>
              <a:t>[</a:t>
            </a:r>
            <a:r>
              <a:rPr lang="en-US" sz="800" dirty="0" err="1">
                <a:solidFill>
                  <a:srgbClr val="FF0000"/>
                </a:solidFill>
                <a:latin typeface="Arial" panose="020B0604020202020204" pitchFamily="34" charset="0"/>
                <a:cs typeface="Arial" panose="020B0604020202020204" pitchFamily="34" charset="0"/>
              </a:rPr>
              <a:t>displayText</a:t>
            </a:r>
            <a:r>
              <a:rPr lang="en-US" sz="800" dirty="0">
                <a:solidFill>
                  <a:srgbClr val="FF0000"/>
                </a:solidFill>
                <a:latin typeface="Arial" panose="020B0604020202020204" pitchFamily="34" charset="0"/>
                <a:cs typeface="Arial" panose="020B0604020202020204" pitchFamily="34" charset="0"/>
              </a:rPr>
              <a:t>] =&gt; Became Public Law No: 113-119. [</a:t>
            </a:r>
            <a:r>
              <a:rPr lang="en-US" sz="800" dirty="0" err="1">
                <a:solidFill>
                  <a:srgbClr val="FF0000"/>
                </a:solidFill>
                <a:latin typeface="Arial" panose="020B0604020202020204" pitchFamily="34" charset="0"/>
                <a:cs typeface="Arial" panose="020B0604020202020204" pitchFamily="34" charset="0"/>
              </a:rPr>
              <a:t>externalActionCode</a:t>
            </a:r>
            <a:r>
              <a:rPr lang="en-US" sz="800" dirty="0">
                <a:solidFill>
                  <a:srgbClr val="FF0000"/>
                </a:solidFill>
                <a:latin typeface="Arial" panose="020B0604020202020204" pitchFamily="34" charset="0"/>
                <a:cs typeface="Arial" panose="020B0604020202020204" pitchFamily="34" charset="0"/>
              </a:rPr>
              <a:t>] =&gt; 36000 </a:t>
            </a:r>
            <a:r>
              <a:rPr lang="en-US" sz="800" dirty="0">
                <a:latin typeface="Arial" panose="020B0604020202020204" pitchFamily="34" charset="0"/>
                <a:cs typeface="Arial" panose="020B0604020202020204" pitchFamily="34" charset="0"/>
              </a:rPr>
              <a:t>[description] =&gt; Became Law ) LAW 64. H.R.3580 — 113th Congress (2013-2014) To amend the Internal Revenue Code of 1986 to exclude from gross income disbursements made to an eligible organization for distribution to qualified persons in furtherance of an activity to further religious, charitable, scientific, literary, or educational </a:t>
            </a:r>
            <a:r>
              <a:rPr lang="en-US" sz="800" dirty="0" err="1">
                <a:latin typeface="Arial" panose="020B0604020202020204" pitchFamily="34" charset="0"/>
                <a:cs typeface="Arial" panose="020B0604020202020204" pitchFamily="34" charset="0"/>
              </a:rPr>
              <a:t>purposesA</a:t>
            </a:r>
            <a:r>
              <a:rPr lang="en-US" sz="800" dirty="0">
                <a:latin typeface="Arial" panose="020B0604020202020204" pitchFamily="34" charset="0"/>
                <a:cs typeface="Arial" panose="020B0604020202020204" pitchFamily="34" charset="0"/>
              </a:rPr>
              <a:t> federal judge in Manhattan ordered President Donald Trump on Tuesday to give up his business empire to avoid conflicts of interest, but left the door open for the president to retain a stake in his businesses. In a ruling that could have far-reaching consequences, U.S. District Judge George Daniels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Trump's businesses could continue operating without violating the Constitution, but the court did not require him to sell or divest himself of them. "This case does not involve an unconstitutional conflict of interest,"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Daniels wrote. The ruling came days after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 issued an executive order that effectively gave his sons, including senior White House adviser Donald Trump Jr., control of the family business, the Trump Organization. The order did not divest the president of any interest in the company.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Trump is the president of the Trump </a:t>
            </a:r>
            <a:r>
              <a:rPr lang="en-US" sz="800" dirty="0" err="1">
                <a:latin typeface="Arial" panose="020B0604020202020204" pitchFamily="34" charset="0"/>
                <a:cs typeface="Arial" panose="020B0604020202020204" pitchFamily="34" charset="0"/>
              </a:rPr>
              <a:t>Organisation</a:t>
            </a:r>
            <a:r>
              <a:rPr lang="en-US" sz="800" dirty="0">
                <a:latin typeface="Arial" panose="020B0604020202020204" pitchFamily="34" charset="0"/>
                <a:cs typeface="Arial" panose="020B0604020202020204" pitchFamily="34" charset="0"/>
              </a:rPr>
              <a:t>, whose business interests include Trump Tower in New York City and a variety of other assets. </a:t>
            </a:r>
            <a:r>
              <a:rPr lang="en-US" sz="800" dirty="0">
                <a:solidFill>
                  <a:srgbClr val="FF0000"/>
                </a:solidFill>
                <a:latin typeface="Arial" panose="020B0604020202020204" pitchFamily="34" charset="0"/>
                <a:cs typeface="Arial" panose="020B0604020202020204" pitchFamily="34" charset="0"/>
              </a:rPr>
              <a:t>Shape Created with Sketch.</a:t>
            </a:r>
            <a:r>
              <a:rPr lang="en-US" sz="800" dirty="0">
                <a:latin typeface="Arial" panose="020B0604020202020204" pitchFamily="34" charset="0"/>
                <a:cs typeface="Arial" panose="020B0604020202020204" pitchFamily="34" charset="0"/>
              </a:rPr>
              <a:t> </a:t>
            </a:r>
            <a:r>
              <a:rPr lang="en-US" sz="800" dirty="0">
                <a:solidFill>
                  <a:srgbClr val="FF0000"/>
                </a:solidFill>
                <a:latin typeface="Arial" panose="020B0604020202020204" pitchFamily="34" charset="0"/>
                <a:cs typeface="Arial" panose="020B0604020202020204" pitchFamily="34" charset="0"/>
              </a:rPr>
              <a:t>Trump Inauguration protests around the World Show all 14 left Created with Sketch. right Created with Sketch. Shape Created with Sketch.</a:t>
            </a:r>
            <a:r>
              <a:rPr lang="en-US" sz="800" dirty="0">
                <a:latin typeface="Arial" panose="020B0604020202020204" pitchFamily="34" charset="0"/>
                <a:cs typeface="Arial" panose="020B0604020202020204" pitchFamily="34" charset="0"/>
              </a:rPr>
              <a:t> Trump Inauguration protests around the World 1/14 </a:t>
            </a:r>
            <a:r>
              <a:rPr lang="en-US" sz="800" dirty="0">
                <a:solidFill>
                  <a:srgbClr val="FF0000"/>
                </a:solidFill>
                <a:latin typeface="Arial" panose="020B0604020202020204" pitchFamily="34" charset="0"/>
                <a:cs typeface="Arial" panose="020B0604020202020204" pitchFamily="34" charset="0"/>
              </a:rPr>
              <a:t>Activists from Greenpeace display a message reading "</a:t>
            </a:r>
            <a:r>
              <a:rPr lang="en-US" sz="800" dirty="0" err="1">
                <a:solidFill>
                  <a:srgbClr val="FF0000"/>
                </a:solidFill>
                <a:latin typeface="Arial" panose="020B0604020202020204" pitchFamily="34" charset="0"/>
                <a:cs typeface="Arial" panose="020B0604020202020204" pitchFamily="34" charset="0"/>
              </a:rPr>
              <a:t>Mr</a:t>
            </a:r>
            <a:r>
              <a:rPr lang="en-US" sz="800" dirty="0">
                <a:solidFill>
                  <a:srgbClr val="FF0000"/>
                </a:solidFill>
                <a:latin typeface="Arial" panose="020B0604020202020204" pitchFamily="34" charset="0"/>
                <a:cs typeface="Arial" panose="020B0604020202020204" pitchFamily="34" charset="0"/>
              </a:rPr>
              <a:t> President, walls divide. Build Bridges!" along the Berlin wall in Berlin </a:t>
            </a:r>
            <a:r>
              <a:rPr lang="en-US" sz="800" dirty="0" err="1">
                <a:latin typeface="Arial" panose="020B0604020202020204" pitchFamily="34" charset="0"/>
                <a:cs typeface="Arial" panose="020B0604020202020204" pitchFamily="34" charset="0"/>
              </a:rPr>
              <a:t>on"What</a:t>
            </a:r>
            <a:r>
              <a:rPr lang="en-US" sz="800" dirty="0">
                <a:latin typeface="Arial" panose="020B0604020202020204" pitchFamily="34" charset="0"/>
                <a:cs typeface="Arial" panose="020B0604020202020204" pitchFamily="34" charset="0"/>
              </a:rPr>
              <a:t> people believe one year before this horrific happening makes fools seem serious like I'll bring ISIS straight along... in February,"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Farage in a speech to UKIP's annual conference in London. He added: "It is time to stop talking about ISIS, to stop making speeches about 'we are going to defeat them'... to get serious. It is time to do what we are actually good at, which is defeating </a:t>
            </a:r>
            <a:r>
              <a:rPr lang="en-US" sz="800" dirty="0" err="1">
                <a:latin typeface="Arial" panose="020B0604020202020204" pitchFamily="34" charset="0"/>
                <a:cs typeface="Arial" panose="020B0604020202020204" pitchFamily="34" charset="0"/>
              </a:rPr>
              <a:t>Labour</a:t>
            </a:r>
            <a:r>
              <a:rPr lang="en-US" sz="800" dirty="0">
                <a:latin typeface="Arial" panose="020B0604020202020204" pitchFamily="34" charset="0"/>
                <a:cs typeface="Arial" panose="020B0604020202020204" pitchFamily="34" charset="0"/>
              </a:rPr>
              <a:t> in a general election." But the UKIP leader said he believed it was possible to defeat Islamic State "one way or another" and that there would be no easy way of tackling the issue. "There is no way of defeating them one way or another," said </a:t>
            </a:r>
            <a:r>
              <a:rPr lang="en-US" sz="800" dirty="0" err="1">
                <a:latin typeface="Arial" panose="020B0604020202020204" pitchFamily="34" charset="0"/>
                <a:cs typeface="Arial" panose="020B0604020202020204" pitchFamily="34" charset="0"/>
              </a:rPr>
              <a:t>Mr</a:t>
            </a:r>
            <a:r>
              <a:rPr lang="en-US" sz="800" dirty="0">
                <a:latin typeface="Arial" panose="020B0604020202020204" pitchFamily="34" charset="0"/>
                <a:cs typeface="Arial" panose="020B0604020202020204" pitchFamily="34" charset="0"/>
              </a:rPr>
              <a:t> Farage. "There is only getting on with it - doing all of the very simple things that we all know will actually have an impact."</a:t>
            </a:r>
            <a:r>
              <a:rPr lang="en-US" sz="800" dirty="0">
                <a:solidFill>
                  <a:srgbClr val="FF0000"/>
                </a:solidFill>
                <a:latin typeface="Arial" panose="020B0604020202020204" pitchFamily="34" charset="0"/>
                <a:cs typeface="Arial" panose="020B0604020202020204" pitchFamily="34" charset="0"/>
              </a:rPr>
              <a:t> Shape Created with Sketch</a:t>
            </a:r>
            <a:r>
              <a:rPr lang="en-US" sz="800" dirty="0">
                <a:latin typeface="Arial" panose="020B0604020202020204" pitchFamily="34" charset="0"/>
                <a:cs typeface="Arial" panose="020B0604020202020204" pitchFamily="34" charset="0"/>
              </a:rPr>
              <a:t>. In pictures: The rise of Isis </a:t>
            </a:r>
            <a:r>
              <a:rPr lang="en-US" sz="800" dirty="0">
                <a:solidFill>
                  <a:srgbClr val="FF0000"/>
                </a:solidFill>
                <a:latin typeface="Arial" panose="020B0604020202020204" pitchFamily="34" charset="0"/>
                <a:cs typeface="Arial" panose="020B0604020202020204" pitchFamily="34" charset="0"/>
              </a:rPr>
              <a:t>Show all 74 left Created with Sketch. right Created with Sketch. Shape Created with Sketch.</a:t>
            </a:r>
            <a:r>
              <a:rPr lang="en-US" sz="800" dirty="0">
                <a:latin typeface="Arial" panose="020B0604020202020204" pitchFamily="34" charset="0"/>
                <a:cs typeface="Arial" panose="020B0604020202020204" pitchFamily="34" charset="0"/>
              </a:rPr>
              <a:t> In pictures: The rise of Isis 1/74 Isis fighters Fighters of the Islamic State wave the group's flag from a damaged display of a government fighter jet following the battle for the Tabqa air base, in Raqqa, Syria AP 2/74 </a:t>
            </a:r>
            <a:r>
              <a:rPr lang="en-US" sz="800" dirty="0" err="1">
                <a:latin typeface="Arial" panose="020B0604020202020204" pitchFamily="34" charset="0"/>
                <a:cs typeface="Arial" panose="020B0604020202020204" pitchFamily="34" charset="0"/>
              </a:rPr>
              <a:t>IsisThe</a:t>
            </a:r>
            <a:r>
              <a:rPr lang="en-US" sz="800" dirty="0">
                <a:latin typeface="Arial" panose="020B0604020202020204" pitchFamily="34" charset="0"/>
                <a:cs typeface="Arial" panose="020B0604020202020204" pitchFamily="34" charset="0"/>
              </a:rPr>
              <a:t> New Hampshire Senate on Monday confirmed the nomination of Sen. </a:t>
            </a:r>
            <a:r>
              <a:rPr lang="en-US" sz="800" dirty="0">
                <a:solidFill>
                  <a:srgbClr val="FF0000"/>
                </a:solidFill>
                <a:latin typeface="Arial" panose="020B0604020202020204" pitchFamily="34" charset="0"/>
                <a:cs typeface="Arial" panose="020B0604020202020204" pitchFamily="34" charset="0"/>
              </a:rPr>
              <a:t>John McCain John Sidney </a:t>
            </a:r>
            <a:r>
              <a:rPr lang="en-US" sz="800" dirty="0" err="1">
                <a:solidFill>
                  <a:srgbClr val="FF0000"/>
                </a:solidFill>
                <a:latin typeface="Arial" panose="020B0604020202020204" pitchFamily="34" charset="0"/>
                <a:cs typeface="Arial" panose="020B0604020202020204" pitchFamily="34" charset="0"/>
              </a:rPr>
              <a:t>McCainUpcoming</a:t>
            </a:r>
            <a:r>
              <a:rPr lang="en-US" sz="800" dirty="0">
                <a:solidFill>
                  <a:srgbClr val="FF0000"/>
                </a:solidFill>
                <a:latin typeface="Arial" panose="020B0604020202020204" pitchFamily="34" charset="0"/>
                <a:cs typeface="Arial" panose="020B0604020202020204" pitchFamily="34" charset="0"/>
              </a:rPr>
              <a:t> Kavanaugh hearing: Truth or consequences How the Trump tax law passed: Dealing with a health care</a:t>
            </a:r>
            <a:r>
              <a:rPr lang="en-US" sz="800" dirty="0">
                <a:latin typeface="Arial" panose="020B0604020202020204" pitchFamily="34" charset="0"/>
                <a:cs typeface="Arial" panose="020B0604020202020204" pitchFamily="34" charset="0"/>
              </a:rPr>
              <a:t> hangover Kavanaugh's fate rests with Sen. Collins MORE's (R-Ariz.) replacement as the committee chairman of the Senate Armed Services Committee, which is chaired by Sen. Jack Reed John (Jack) Francis </a:t>
            </a:r>
            <a:r>
              <a:rPr lang="en-US" sz="800" dirty="0" err="1">
                <a:latin typeface="Arial" panose="020B0604020202020204" pitchFamily="34" charset="0"/>
                <a:cs typeface="Arial" panose="020B0604020202020204" pitchFamily="34" charset="0"/>
              </a:rPr>
              <a:t>ReedAdmiral</a:t>
            </a:r>
            <a:r>
              <a:rPr lang="en-US" sz="800" dirty="0">
                <a:latin typeface="Arial" panose="020B0604020202020204" pitchFamily="34" charset="0"/>
                <a:cs typeface="Arial" panose="020B0604020202020204" pitchFamily="34" charset="0"/>
              </a:rPr>
              <a:t> defends record after coming under investigation in 'Fat Leonard' scandal New York Times: Trump mulling whether to replace Mattis after midterms </a:t>
            </a:r>
            <a:r>
              <a:rPr lang="en-US" sz="800" dirty="0">
                <a:solidFill>
                  <a:srgbClr val="FF0000"/>
                </a:solidFill>
                <a:latin typeface="Arial" panose="020B0604020202020204" pitchFamily="34" charset="0"/>
                <a:cs typeface="Arial" panose="020B0604020202020204" pitchFamily="34" charset="0"/>
              </a:rPr>
              <a:t>Overnight Defense: Biden honors McCain at Phoenix memorial service | US considers sending captured ISIS fighters to Gitmo and Iraq | Senators press Trump on ending Yemen civil war MORE (D-R.I.). ADVERTISEMENT</a:t>
            </a:r>
            <a:r>
              <a:rPr lang="en-US" sz="800" dirty="0">
                <a:latin typeface="Arial" panose="020B0604020202020204" pitchFamily="34" charset="0"/>
                <a:cs typeface="Arial" panose="020B0604020202020204" pitchFamily="34" charset="0"/>
              </a:rPr>
              <a:t> McCain's confirmation comes just days after it was announced that the committee was delaying a vote on his nomination until at least July 7. The panel is holding confirmation hearings for five other nominees who were nominated to fill senior Pentagon positions, including the secretaries of the Army, Navy, Air Force and Marine Corps, Defense Secretary Jim Mattis James Norman </a:t>
            </a:r>
            <a:r>
              <a:rPr lang="en-US" sz="800" dirty="0" err="1">
                <a:latin typeface="Arial" panose="020B0604020202020204" pitchFamily="34" charset="0"/>
                <a:cs typeface="Arial" panose="020B0604020202020204" pitchFamily="34" charset="0"/>
              </a:rPr>
              <a:t>MattisTurkey</a:t>
            </a:r>
            <a:r>
              <a:rPr lang="en-US" sz="800" dirty="0">
                <a:latin typeface="Arial" panose="020B0604020202020204" pitchFamily="34" charset="0"/>
                <a:cs typeface="Arial" panose="020B0604020202020204" pitchFamily="34" charset="0"/>
              </a:rPr>
              <a:t>-Russia Idlib agreement: A lesson for the US Trump says willing to meet with Maduro, but keeps 'all options' open Pentagon withdrawing some </a:t>
            </a:r>
            <a:r>
              <a:rPr lang="en-US" sz="800" dirty="0" err="1">
                <a:latin typeface="Arial" panose="020B0604020202020204" pitchFamily="34" charset="0"/>
                <a:cs typeface="Arial" panose="020B0604020202020204" pitchFamily="34" charset="0"/>
              </a:rPr>
              <a:t>missileWispa</a:t>
            </a:r>
            <a:r>
              <a:rPr lang="en-US" sz="800" dirty="0">
                <a:latin typeface="Arial" panose="020B0604020202020204" pitchFamily="34" charset="0"/>
                <a:cs typeface="Arial" panose="020B0604020202020204" pitchFamily="34" charset="0"/>
              </a:rPr>
              <a:t> Campaign Another Sweet Success - </a:t>
            </a:r>
            <a:r>
              <a:rPr lang="en-US" sz="800" dirty="0">
                <a:solidFill>
                  <a:srgbClr val="FF0000"/>
                </a:solidFill>
                <a:latin typeface="Arial" panose="020B0604020202020204" pitchFamily="34" charset="0"/>
                <a:cs typeface="Arial" panose="020B0604020202020204" pitchFamily="34" charset="0"/>
              </a:rPr>
              <a:t>A Kinetic Novel </a:t>
            </a:r>
            <a:r>
              <a:rPr lang="en-US" sz="800" dirty="0" err="1">
                <a:solidFill>
                  <a:srgbClr val="FF0000"/>
                </a:solidFill>
                <a:latin typeface="Arial" panose="020B0604020202020204" pitchFamily="34" charset="0"/>
                <a:cs typeface="Arial" panose="020B0604020202020204" pitchFamily="34" charset="0"/>
              </a:rPr>
              <a:t>Forgotton</a:t>
            </a:r>
            <a:r>
              <a:rPr lang="en-US" sz="800" dirty="0">
                <a:solidFill>
                  <a:srgbClr val="FF0000"/>
                </a:solidFill>
                <a:latin typeface="Arial" panose="020B0604020202020204" pitchFamily="34" charset="0"/>
                <a:cs typeface="Arial" panose="020B0604020202020204" pitchFamily="34" charset="0"/>
              </a:rPr>
              <a:t> Anne FORM forma.8 </a:t>
            </a:r>
            <a:r>
              <a:rPr lang="en-US" sz="800" dirty="0" err="1">
                <a:solidFill>
                  <a:srgbClr val="FF0000"/>
                </a:solidFill>
                <a:latin typeface="Arial" panose="020B0604020202020204" pitchFamily="34" charset="0"/>
                <a:cs typeface="Arial" panose="020B0604020202020204" pitchFamily="34" charset="0"/>
              </a:rPr>
              <a:t>Formata</a:t>
            </a:r>
            <a:r>
              <a:rPr lang="en-US" sz="800" dirty="0">
                <a:solidFill>
                  <a:srgbClr val="FF0000"/>
                </a:solidFill>
                <a:latin typeface="Arial" panose="020B0604020202020204" pitchFamily="34" charset="0"/>
                <a:cs typeface="Arial" panose="020B0604020202020204" pitchFamily="34" charset="0"/>
              </a:rPr>
              <a:t> Formula Fusion Forsaken Uprising Fort Defense Fort Meow Fortified Fortissimo FA </a:t>
            </a:r>
            <a:r>
              <a:rPr lang="en-US" sz="800" dirty="0" err="1">
                <a:solidFill>
                  <a:srgbClr val="FF0000"/>
                </a:solidFill>
                <a:latin typeface="Arial" panose="020B0604020202020204" pitchFamily="34" charset="0"/>
                <a:cs typeface="Arial" panose="020B0604020202020204" pitchFamily="34" charset="0"/>
              </a:rPr>
              <a:t>Fortix</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Fortix</a:t>
            </a:r>
            <a:r>
              <a:rPr lang="en-US" sz="800" dirty="0">
                <a:solidFill>
                  <a:srgbClr val="FF0000"/>
                </a:solidFill>
                <a:latin typeface="Arial" panose="020B0604020202020204" pitchFamily="34" charset="0"/>
                <a:cs typeface="Arial" panose="020B0604020202020204" pitchFamily="34" charset="0"/>
              </a:rPr>
              <a:t> 2 </a:t>
            </a:r>
            <a:r>
              <a:rPr lang="en-US" sz="800" dirty="0" err="1">
                <a:solidFill>
                  <a:srgbClr val="FF0000"/>
                </a:solidFill>
                <a:latin typeface="Arial" panose="020B0604020202020204" pitchFamily="34" charset="0"/>
                <a:cs typeface="Arial" panose="020B0604020202020204" pitchFamily="34" charset="0"/>
              </a:rPr>
              <a:t>FortressCraft</a:t>
            </a:r>
            <a:r>
              <a:rPr lang="en-US" sz="800" dirty="0">
                <a:solidFill>
                  <a:srgbClr val="FF0000"/>
                </a:solidFill>
                <a:latin typeface="Arial" panose="020B0604020202020204" pitchFamily="34" charset="0"/>
                <a:cs typeface="Arial" panose="020B0604020202020204" pitchFamily="34" charset="0"/>
              </a:rPr>
              <a:t> Evolved Forward to the Sky Fossil Echo </a:t>
            </a:r>
            <a:r>
              <a:rPr lang="en-US" sz="800" dirty="0" err="1">
                <a:solidFill>
                  <a:srgbClr val="FF0000"/>
                </a:solidFill>
                <a:latin typeface="Arial" panose="020B0604020202020204" pitchFamily="34" charset="0"/>
                <a:cs typeface="Arial" panose="020B0604020202020204" pitchFamily="34" charset="0"/>
              </a:rPr>
              <a:t>Foto</a:t>
            </a:r>
            <a:r>
              <a:rPr lang="en-US" sz="800" dirty="0">
                <a:solidFill>
                  <a:srgbClr val="FF0000"/>
                </a:solidFill>
                <a:latin typeface="Arial" panose="020B0604020202020204" pitchFamily="34" charset="0"/>
                <a:cs typeface="Arial" panose="020B0604020202020204" pitchFamily="34" charset="0"/>
              </a:rPr>
              <a:t> Flash FOTONICA Foul Play Four Last Things Four Realms </a:t>
            </a:r>
            <a:r>
              <a:rPr lang="en-US" sz="800" dirty="0" err="1">
                <a:solidFill>
                  <a:srgbClr val="FF0000"/>
                </a:solidFill>
                <a:latin typeface="Arial" panose="020B0604020202020204" pitchFamily="34" charset="0"/>
                <a:cs typeface="Arial" panose="020B0604020202020204" pitchFamily="34" charset="0"/>
              </a:rPr>
              <a:t>FourChords</a:t>
            </a:r>
            <a:r>
              <a:rPr lang="en-US" sz="800" dirty="0">
                <a:solidFill>
                  <a:srgbClr val="FF0000"/>
                </a:solidFill>
                <a:latin typeface="Arial" panose="020B0604020202020204" pitchFamily="34" charset="0"/>
                <a:cs typeface="Arial" panose="020B0604020202020204" pitchFamily="34" charset="0"/>
              </a:rPr>
              <a:t> Guitar Karaoke </a:t>
            </a:r>
            <a:r>
              <a:rPr lang="en-US" sz="800" dirty="0" err="1">
                <a:solidFill>
                  <a:srgbClr val="FF0000"/>
                </a:solidFill>
                <a:latin typeface="Arial" panose="020B0604020202020204" pitchFamily="34" charset="0"/>
                <a:cs typeface="Arial" panose="020B0604020202020204" pitchFamily="34" charset="0"/>
              </a:rPr>
              <a:t>Fourtex</a:t>
            </a:r>
            <a:r>
              <a:rPr lang="en-US" sz="800" dirty="0">
                <a:solidFill>
                  <a:srgbClr val="FF0000"/>
                </a:solidFill>
                <a:latin typeface="Arial" panose="020B0604020202020204" pitchFamily="34" charset="0"/>
                <a:cs typeface="Arial" panose="020B0604020202020204" pitchFamily="34" charset="0"/>
              </a:rPr>
              <a:t> Jugo Fox &amp; Flock Fox </a:t>
            </a:r>
            <a:r>
              <a:rPr lang="en-US" sz="800" dirty="0" err="1">
                <a:solidFill>
                  <a:srgbClr val="FF0000"/>
                </a:solidFill>
                <a:latin typeface="Arial" panose="020B0604020202020204" pitchFamily="34" charset="0"/>
                <a:cs typeface="Arial" panose="020B0604020202020204" pitchFamily="34" charset="0"/>
              </a:rPr>
              <a:t>Hime</a:t>
            </a:r>
            <a:r>
              <a:rPr lang="en-US" sz="800" dirty="0">
                <a:solidFill>
                  <a:srgbClr val="FF0000"/>
                </a:solidFill>
                <a:latin typeface="Arial" panose="020B0604020202020204" pitchFamily="34" charset="0"/>
                <a:cs typeface="Arial" panose="020B0604020202020204" pitchFamily="34" charset="0"/>
              </a:rPr>
              <a:t> Fox </a:t>
            </a:r>
            <a:r>
              <a:rPr lang="en-US" sz="800" dirty="0" err="1">
                <a:solidFill>
                  <a:srgbClr val="FF0000"/>
                </a:solidFill>
                <a:latin typeface="Arial" panose="020B0604020202020204" pitchFamily="34" charset="0"/>
                <a:cs typeface="Arial" panose="020B0604020202020204" pitchFamily="34" charset="0"/>
              </a:rPr>
              <a:t>Hime</a:t>
            </a:r>
            <a:r>
              <a:rPr lang="en-US" sz="800" dirty="0">
                <a:solidFill>
                  <a:srgbClr val="FF0000"/>
                </a:solidFill>
                <a:latin typeface="Arial" panose="020B0604020202020204" pitchFamily="34" charset="0"/>
                <a:cs typeface="Arial" panose="020B0604020202020204" pitchFamily="34" charset="0"/>
              </a:rPr>
              <a:t> Zero Fractal Fracture the Flag Fractured Space Fragmental Fragments of Him Framed Wings Fran Bow Franchise Hockey Manager 2 Franchise Hockey Manager 2014 Franchise Hockey Manager 3 Franchise Hockey Manager 4 Francisca Frankenstein: Master of Death Frantic Freighter Freaky Awesome </a:t>
            </a:r>
            <a:r>
              <a:rPr lang="en-US" sz="800" dirty="0" err="1">
                <a:solidFill>
                  <a:srgbClr val="FF0000"/>
                </a:solidFill>
                <a:latin typeface="Arial" panose="020B0604020202020204" pitchFamily="34" charset="0"/>
                <a:cs typeface="Arial" panose="020B0604020202020204" pitchFamily="34" charset="0"/>
              </a:rPr>
              <a:t>Freddi</a:t>
            </a:r>
            <a:r>
              <a:rPr lang="en-US" sz="800" dirty="0">
                <a:solidFill>
                  <a:srgbClr val="FF0000"/>
                </a:solidFill>
                <a:latin typeface="Arial" panose="020B0604020202020204" pitchFamily="34" charset="0"/>
                <a:cs typeface="Arial" panose="020B0604020202020204" pitchFamily="34" charset="0"/>
              </a:rPr>
              <a:t> Fish 2: The Case of the Haunted Schoolhouse </a:t>
            </a:r>
            <a:r>
              <a:rPr lang="en-US" sz="800" dirty="0" err="1">
                <a:solidFill>
                  <a:srgbClr val="FF0000"/>
                </a:solidFill>
                <a:latin typeface="Arial" panose="020B0604020202020204" pitchFamily="34" charset="0"/>
                <a:cs typeface="Arial" panose="020B0604020202020204" pitchFamily="34" charset="0"/>
              </a:rPr>
              <a:t>Freddi</a:t>
            </a:r>
            <a:r>
              <a:rPr lang="en-US" sz="800" dirty="0">
                <a:solidFill>
                  <a:srgbClr val="FF0000"/>
                </a:solidFill>
                <a:latin typeface="Arial" panose="020B0604020202020204" pitchFamily="34" charset="0"/>
                <a:cs typeface="Arial" panose="020B0604020202020204" pitchFamily="34" charset="0"/>
              </a:rPr>
              <a:t> Fish and the Case of the Missing Kelp Seeds Frederic: Evil Strikes Back Frederic: Resurrection of Music Frederic: Resurrection of Music Director's Cut Free to Play Freebie FreeCell Quest Freedom Cry Freedom Fall Freedom Planet Freedom </a:t>
            </a:r>
            <a:r>
              <a:rPr lang="en-US" sz="800" dirty="0" err="1">
                <a:solidFill>
                  <a:srgbClr val="FF0000"/>
                </a:solidFill>
                <a:latin typeface="Arial" panose="020B0604020202020204" pitchFamily="34" charset="0"/>
                <a:cs typeface="Arial" panose="020B0604020202020204" pitchFamily="34" charset="0"/>
              </a:rPr>
              <a:t>Poopie</a:t>
            </a:r>
            <a:r>
              <a:rPr lang="en-US" sz="800" dirty="0">
                <a:solidFill>
                  <a:srgbClr val="FF0000"/>
                </a:solidFill>
                <a:latin typeface="Arial" panose="020B0604020202020204" pitchFamily="34" charset="0"/>
                <a:cs typeface="Arial" panose="020B0604020202020204" pitchFamily="34" charset="0"/>
              </a:rPr>
              <a:t> Freeman: Guerrilla Warfare </a:t>
            </a:r>
            <a:r>
              <a:rPr lang="en-US" sz="800" dirty="0" err="1">
                <a:solidFill>
                  <a:srgbClr val="FF0000"/>
                </a:solidFill>
                <a:latin typeface="Arial" panose="020B0604020202020204" pitchFamily="34" charset="0"/>
                <a:cs typeface="Arial" panose="020B0604020202020204" pitchFamily="34" charset="0"/>
              </a:rPr>
              <a:t>FreeStyle</a:t>
            </a:r>
            <a:r>
              <a:rPr lang="en-US" sz="800" dirty="0">
                <a:solidFill>
                  <a:srgbClr val="FF0000"/>
                </a:solidFill>
                <a:latin typeface="Arial" panose="020B0604020202020204" pitchFamily="34" charset="0"/>
                <a:cs typeface="Arial" panose="020B0604020202020204" pitchFamily="34" charset="0"/>
              </a:rPr>
              <a:t> 2: Street Basketball </a:t>
            </a:r>
            <a:r>
              <a:rPr lang="en-US" sz="800" dirty="0" err="1">
                <a:solidFill>
                  <a:srgbClr val="FF0000"/>
                </a:solidFill>
                <a:latin typeface="Arial" panose="020B0604020202020204" pitchFamily="34" charset="0"/>
                <a:cs typeface="Arial" panose="020B0604020202020204" pitchFamily="34" charset="0"/>
              </a:rPr>
              <a:t>FreeStyleFootball</a:t>
            </a:r>
            <a:r>
              <a:rPr lang="en-US" sz="800" dirty="0">
                <a:solidFill>
                  <a:srgbClr val="FF0000"/>
                </a:solidFill>
                <a:latin typeface="Arial" panose="020B0604020202020204" pitchFamily="34" charset="0"/>
                <a:cs typeface="Arial" panose="020B0604020202020204" pitchFamily="34" charset="0"/>
              </a:rPr>
              <a:t> </a:t>
            </a:r>
            <a:r>
              <a:rPr lang="en-US" sz="800" dirty="0" err="1">
                <a:solidFill>
                  <a:srgbClr val="FF0000"/>
                </a:solidFill>
                <a:latin typeface="Arial" panose="020B0604020202020204" pitchFamily="34" charset="0"/>
                <a:cs typeface="Arial" panose="020B0604020202020204" pitchFamily="34" charset="0"/>
              </a:rPr>
              <a:t>FreezeME</a:t>
            </a:r>
            <a:r>
              <a:rPr lang="en-US" sz="800" dirty="0">
                <a:solidFill>
                  <a:srgbClr val="FF0000"/>
                </a:solidFill>
                <a:latin typeface="Arial" panose="020B0604020202020204" pitchFamily="34" charset="0"/>
                <a:cs typeface="Arial" panose="020B0604020202020204" pitchFamily="34" charset="0"/>
              </a:rPr>
              <a:t> Frequent</a:t>
            </a:r>
          </a:p>
        </p:txBody>
      </p:sp>
      <p:sp>
        <p:nvSpPr>
          <p:cNvPr id="7" name="Title 1">
            <a:extLst>
              <a:ext uri="{FF2B5EF4-FFF2-40B4-BE49-F238E27FC236}">
                <a16:creationId xmlns:a16="http://schemas.microsoft.com/office/drawing/2014/main" id="{82ABD4EF-42C0-6446-B0E3-4510D8918178}"/>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Step 2: Find memorized text</a:t>
            </a:r>
            <a:endParaRPr lang="en-US" dirty="0">
              <a:solidFill>
                <a:srgbClr val="7030A0"/>
              </a:solidFill>
            </a:endParaRPr>
          </a:p>
        </p:txBody>
      </p:sp>
    </p:spTree>
    <p:extLst>
      <p:ext uri="{BB962C8B-B14F-4D97-AF65-F5344CB8AC3E}">
        <p14:creationId xmlns:p14="http://schemas.microsoft.com/office/powerpoint/2010/main" val="342651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DC51B1-7FAD-8A4E-9044-61159DBA930A}"/>
              </a:ext>
            </a:extLst>
          </p:cNvPr>
          <p:cNvSpPr>
            <a:spLocks noGrp="1"/>
          </p:cNvSpPr>
          <p:nvPr>
            <p:ph type="sldNum" sz="quarter" idx="12"/>
          </p:nvPr>
        </p:nvSpPr>
        <p:spPr/>
        <p:txBody>
          <a:bodyPr/>
          <a:lstStyle/>
          <a:p>
            <a:fld id="{BBDB7499-F370-8348-83C5-507685BB046D}" type="slidenum">
              <a:rPr lang="en-US" smtClean="0"/>
              <a:pPr/>
              <a:t>24</a:t>
            </a:fld>
            <a:endParaRPr lang="en-US" sz="1600" dirty="0"/>
          </a:p>
        </p:txBody>
      </p:sp>
      <p:pic>
        <p:nvPicPr>
          <p:cNvPr id="5" name="Picture 2" descr="The Rise of Cognitive AI. On the role of knowledge that is… | by Gadi  Singer | Towards Data Science">
            <a:extLst>
              <a:ext uri="{FF2B5EF4-FFF2-40B4-BE49-F238E27FC236}">
                <a16:creationId xmlns:a16="http://schemas.microsoft.com/office/drawing/2014/main" id="{5EEF48BE-C0E8-8B49-A47B-AC845B6FB9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60516" y="1731895"/>
            <a:ext cx="3890212" cy="462849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DB4165E-6A16-CE4B-B221-B37AD27A17B3}"/>
              </a:ext>
            </a:extLst>
          </p:cNvPr>
          <p:cNvSpPr/>
          <p:nvPr/>
        </p:nvSpPr>
        <p:spPr>
          <a:xfrm>
            <a:off x="6816436" y="3796145"/>
            <a:ext cx="568037" cy="88669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F442DD-AB0F-6E49-A2E4-FE4B1F8E3242}"/>
              </a:ext>
            </a:extLst>
          </p:cNvPr>
          <p:cNvSpPr txBox="1"/>
          <p:nvPr/>
        </p:nvSpPr>
        <p:spPr>
          <a:xfrm>
            <a:off x="4979137" y="2350539"/>
            <a:ext cx="6333785" cy="830997"/>
          </a:xfrm>
          <a:prstGeom prst="rect">
            <a:avLst/>
          </a:prstGeom>
          <a:solidFill>
            <a:schemeClr val="accent5">
              <a:lumMod val="20000"/>
              <a:lumOff val="80000"/>
            </a:schemeClr>
          </a:solidFill>
          <a:ln w="38100">
            <a:solidFill>
              <a:schemeClr val="accent6"/>
            </a:solidFill>
          </a:ln>
        </p:spPr>
        <p:txBody>
          <a:bodyPr wrap="none" rtlCol="0">
            <a:spAutoFit/>
          </a:bodyPr>
          <a:lstStyle/>
          <a:p>
            <a:pPr marL="342900" indent="-342900">
              <a:buFont typeface="Wingdings" pitchFamily="2" charset="2"/>
              <a:buChar char="Ø"/>
            </a:pPr>
            <a:r>
              <a:rPr lang="en-US" sz="2400" dirty="0"/>
              <a:t>GPT2 model size = ~6 GB</a:t>
            </a:r>
          </a:p>
          <a:p>
            <a:pPr marL="342900" indent="-342900">
              <a:buFont typeface="Wingdings" pitchFamily="2" charset="2"/>
              <a:buChar char="Ø"/>
            </a:pPr>
            <a:r>
              <a:rPr lang="en-US" sz="2400" dirty="0"/>
              <a:t>English Wikipedia = ~10 GB (compressed)</a:t>
            </a:r>
          </a:p>
        </p:txBody>
      </p:sp>
      <p:sp>
        <p:nvSpPr>
          <p:cNvPr id="8" name="Title 1">
            <a:extLst>
              <a:ext uri="{FF2B5EF4-FFF2-40B4-BE49-F238E27FC236}">
                <a16:creationId xmlns:a16="http://schemas.microsoft.com/office/drawing/2014/main" id="{879ACD4A-5981-4743-A95E-A9DB89AAFFA2}"/>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Have language models gotten too big?</a:t>
            </a:r>
            <a:endParaRPr lang="en-US" dirty="0">
              <a:solidFill>
                <a:srgbClr val="7030A0"/>
              </a:solidFill>
            </a:endParaRPr>
          </a:p>
        </p:txBody>
      </p:sp>
    </p:spTree>
    <p:extLst>
      <p:ext uri="{BB962C8B-B14F-4D97-AF65-F5344CB8AC3E}">
        <p14:creationId xmlns:p14="http://schemas.microsoft.com/office/powerpoint/2010/main" val="380280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Rise of Cognitive AI. On the role of knowledge that is… | by Gadi  Singer | Towards Data Science">
            <a:extLst>
              <a:ext uri="{FF2B5EF4-FFF2-40B4-BE49-F238E27FC236}">
                <a16:creationId xmlns:a16="http://schemas.microsoft.com/office/drawing/2014/main" id="{5EEF48BE-C0E8-8B49-A47B-AC845B6FB9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830" r="-2774"/>
          <a:stretch/>
        </p:blipFill>
        <p:spPr bwMode="auto">
          <a:xfrm>
            <a:off x="3660516" y="136525"/>
            <a:ext cx="8531484" cy="62238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DC51B1-7FAD-8A4E-9044-61159DBA930A}"/>
              </a:ext>
            </a:extLst>
          </p:cNvPr>
          <p:cNvSpPr>
            <a:spLocks noGrp="1"/>
          </p:cNvSpPr>
          <p:nvPr>
            <p:ph type="sldNum" sz="quarter" idx="12"/>
          </p:nvPr>
        </p:nvSpPr>
        <p:spPr/>
        <p:txBody>
          <a:bodyPr/>
          <a:lstStyle/>
          <a:p>
            <a:fld id="{BBDB7499-F370-8348-83C5-507685BB046D}" type="slidenum">
              <a:rPr lang="en-US" smtClean="0"/>
              <a:pPr/>
              <a:t>25</a:t>
            </a:fld>
            <a:endParaRPr lang="en-US" sz="1600" dirty="0"/>
          </a:p>
        </p:txBody>
      </p:sp>
      <p:sp>
        <p:nvSpPr>
          <p:cNvPr id="6" name="Oval 5">
            <a:extLst>
              <a:ext uri="{FF2B5EF4-FFF2-40B4-BE49-F238E27FC236}">
                <a16:creationId xmlns:a16="http://schemas.microsoft.com/office/drawing/2014/main" id="{4DB4165E-6A16-CE4B-B221-B37AD27A17B3}"/>
              </a:ext>
            </a:extLst>
          </p:cNvPr>
          <p:cNvSpPr/>
          <p:nvPr/>
        </p:nvSpPr>
        <p:spPr>
          <a:xfrm>
            <a:off x="6816436" y="3796145"/>
            <a:ext cx="568037" cy="88669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7B65974-D56E-7F44-9B2A-D6F0B8A8763F}"/>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Have language models gotten too big?</a:t>
            </a:r>
            <a:endParaRPr lang="en-US" dirty="0">
              <a:solidFill>
                <a:srgbClr val="7030A0"/>
              </a:solidFill>
            </a:endParaRPr>
          </a:p>
        </p:txBody>
      </p:sp>
    </p:spTree>
    <p:extLst>
      <p:ext uri="{BB962C8B-B14F-4D97-AF65-F5344CB8AC3E}">
        <p14:creationId xmlns:p14="http://schemas.microsoft.com/office/powerpoint/2010/main" val="304339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Rise of Cognitive AI. On the role of knowledge that is… | by Gadi  Singer | Towards Data Science">
            <a:extLst>
              <a:ext uri="{FF2B5EF4-FFF2-40B4-BE49-F238E27FC236}">
                <a16:creationId xmlns:a16="http://schemas.microsoft.com/office/drawing/2014/main" id="{5EEF48BE-C0E8-8B49-A47B-AC845B6FB9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830" r="-2774"/>
          <a:stretch/>
        </p:blipFill>
        <p:spPr bwMode="auto">
          <a:xfrm>
            <a:off x="3660516" y="136525"/>
            <a:ext cx="8531484" cy="62238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DC51B1-7FAD-8A4E-9044-61159DBA930A}"/>
              </a:ext>
            </a:extLst>
          </p:cNvPr>
          <p:cNvSpPr>
            <a:spLocks noGrp="1"/>
          </p:cNvSpPr>
          <p:nvPr>
            <p:ph type="sldNum" sz="quarter" idx="12"/>
          </p:nvPr>
        </p:nvSpPr>
        <p:spPr/>
        <p:txBody>
          <a:bodyPr/>
          <a:lstStyle/>
          <a:p>
            <a:fld id="{BBDB7499-F370-8348-83C5-507685BB046D}" type="slidenum">
              <a:rPr lang="en-US" smtClean="0"/>
              <a:pPr/>
              <a:t>26</a:t>
            </a:fld>
            <a:endParaRPr lang="en-US" sz="1600" dirty="0"/>
          </a:p>
        </p:txBody>
      </p:sp>
      <p:sp>
        <p:nvSpPr>
          <p:cNvPr id="6" name="Oval 5">
            <a:extLst>
              <a:ext uri="{FF2B5EF4-FFF2-40B4-BE49-F238E27FC236}">
                <a16:creationId xmlns:a16="http://schemas.microsoft.com/office/drawing/2014/main" id="{4DB4165E-6A16-CE4B-B221-B37AD27A17B3}"/>
              </a:ext>
            </a:extLst>
          </p:cNvPr>
          <p:cNvSpPr/>
          <p:nvPr/>
        </p:nvSpPr>
        <p:spPr>
          <a:xfrm>
            <a:off x="9878290" y="1073149"/>
            <a:ext cx="568037" cy="88669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8C36558-9DB2-3541-9CEA-70F832CF09B0}"/>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Have language models gotten too big?</a:t>
            </a:r>
            <a:endParaRPr lang="en-US" dirty="0">
              <a:solidFill>
                <a:srgbClr val="7030A0"/>
              </a:solidFill>
            </a:endParaRPr>
          </a:p>
        </p:txBody>
      </p:sp>
    </p:spTree>
    <p:extLst>
      <p:ext uri="{BB962C8B-B14F-4D97-AF65-F5344CB8AC3E}">
        <p14:creationId xmlns:p14="http://schemas.microsoft.com/office/powerpoint/2010/main" val="33669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C2AD36-61A6-4141-9A96-51728C894E5C}"/>
              </a:ext>
            </a:extLst>
          </p:cNvPr>
          <p:cNvSpPr>
            <a:spLocks noGrp="1"/>
          </p:cNvSpPr>
          <p:nvPr>
            <p:ph type="sldNum" sz="quarter" idx="11"/>
          </p:nvPr>
        </p:nvSpPr>
        <p:spPr/>
        <p:txBody>
          <a:bodyPr/>
          <a:lstStyle/>
          <a:p>
            <a:pPr algn="r"/>
            <a:fld id="{D0000B66-E438-CF4E-9EAE-E38381514D64}" type="slidenum">
              <a:rPr lang="en-US" altLang="en-US" smtClean="0"/>
              <a:pPr algn="r"/>
              <a:t>27</a:t>
            </a:fld>
            <a:endParaRPr lang="en-US" altLang="en-US"/>
          </a:p>
        </p:txBody>
      </p:sp>
      <p:pic>
        <p:nvPicPr>
          <p:cNvPr id="5" name="Picture 4">
            <a:extLst>
              <a:ext uri="{FF2B5EF4-FFF2-40B4-BE49-F238E27FC236}">
                <a16:creationId xmlns:a16="http://schemas.microsoft.com/office/drawing/2014/main" id="{58A3717D-659A-3045-AD73-7117B829F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486" y="223128"/>
            <a:ext cx="5923414" cy="6023811"/>
          </a:xfrm>
          <a:prstGeom prst="rect">
            <a:avLst/>
          </a:prstGeom>
        </p:spPr>
      </p:pic>
      <p:sp>
        <p:nvSpPr>
          <p:cNvPr id="6" name="Left Brace 5">
            <a:extLst>
              <a:ext uri="{FF2B5EF4-FFF2-40B4-BE49-F238E27FC236}">
                <a16:creationId xmlns:a16="http://schemas.microsoft.com/office/drawing/2014/main" id="{3F9015C6-EE9F-544C-9DD4-A829DDD57879}"/>
              </a:ext>
            </a:extLst>
          </p:cNvPr>
          <p:cNvSpPr/>
          <p:nvPr/>
        </p:nvSpPr>
        <p:spPr>
          <a:xfrm>
            <a:off x="2903519" y="290672"/>
            <a:ext cx="302967" cy="49092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F7F8C99-7B5D-0F49-A96D-9306072FBFC3}"/>
              </a:ext>
            </a:extLst>
          </p:cNvPr>
          <p:cNvSpPr txBox="1"/>
          <p:nvPr/>
        </p:nvSpPr>
        <p:spPr>
          <a:xfrm>
            <a:off x="2000708" y="351466"/>
            <a:ext cx="902811" cy="369332"/>
          </a:xfrm>
          <a:prstGeom prst="rect">
            <a:avLst/>
          </a:prstGeom>
          <a:noFill/>
        </p:spPr>
        <p:txBody>
          <a:bodyPr wrap="none" rtlCol="0">
            <a:spAutoFit/>
          </a:bodyPr>
          <a:lstStyle/>
          <a:p>
            <a:r>
              <a:rPr lang="en-US" dirty="0"/>
              <a:t>prompt</a:t>
            </a:r>
          </a:p>
        </p:txBody>
      </p:sp>
      <p:sp>
        <p:nvSpPr>
          <p:cNvPr id="9" name="Left Brace 8">
            <a:extLst>
              <a:ext uri="{FF2B5EF4-FFF2-40B4-BE49-F238E27FC236}">
                <a16:creationId xmlns:a16="http://schemas.microsoft.com/office/drawing/2014/main" id="{0EC10B8D-B239-DD4F-9F20-A6EC2B9500B1}"/>
              </a:ext>
            </a:extLst>
          </p:cNvPr>
          <p:cNvSpPr/>
          <p:nvPr/>
        </p:nvSpPr>
        <p:spPr>
          <a:xfrm>
            <a:off x="2903519" y="813675"/>
            <a:ext cx="302967" cy="5468723"/>
          </a:xfrm>
          <a:prstGeom prst="lef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830BD91-3638-F14A-A513-1EAA0A77D5F2}"/>
              </a:ext>
            </a:extLst>
          </p:cNvPr>
          <p:cNvSpPr txBox="1"/>
          <p:nvPr/>
        </p:nvSpPr>
        <p:spPr>
          <a:xfrm>
            <a:off x="1351176" y="3363370"/>
            <a:ext cx="1492716" cy="369332"/>
          </a:xfrm>
          <a:prstGeom prst="rect">
            <a:avLst/>
          </a:prstGeom>
          <a:noFill/>
        </p:spPr>
        <p:txBody>
          <a:bodyPr wrap="none" rtlCol="0">
            <a:spAutoFit/>
          </a:bodyPr>
          <a:lstStyle/>
          <a:p>
            <a:r>
              <a:rPr lang="en-US" dirty="0">
                <a:solidFill>
                  <a:schemeClr val="bg1">
                    <a:lumMod val="50000"/>
                  </a:schemeClr>
                </a:solidFill>
              </a:rPr>
              <a:t>GPT3 output</a:t>
            </a:r>
          </a:p>
        </p:txBody>
      </p:sp>
      <p:sp>
        <p:nvSpPr>
          <p:cNvPr id="3" name="TextBox 2">
            <a:extLst>
              <a:ext uri="{FF2B5EF4-FFF2-40B4-BE49-F238E27FC236}">
                <a16:creationId xmlns:a16="http://schemas.microsoft.com/office/drawing/2014/main" id="{658BD637-0C4E-CF42-807B-F5AB85AC6F61}"/>
              </a:ext>
            </a:extLst>
          </p:cNvPr>
          <p:cNvSpPr txBox="1"/>
          <p:nvPr/>
        </p:nvSpPr>
        <p:spPr>
          <a:xfrm>
            <a:off x="2949775" y="6496323"/>
            <a:ext cx="5832174" cy="338554"/>
          </a:xfrm>
          <a:prstGeom prst="rect">
            <a:avLst/>
          </a:prstGeom>
          <a:noFill/>
        </p:spPr>
        <p:txBody>
          <a:bodyPr wrap="none" rtlCol="0">
            <a:spAutoFit/>
          </a:bodyPr>
          <a:lstStyle/>
          <a:p>
            <a:r>
              <a:rPr lang="en-US" sz="1600" dirty="0">
                <a:solidFill>
                  <a:schemeClr val="bg1">
                    <a:lumMod val="50000"/>
                  </a:schemeClr>
                </a:solidFill>
              </a:rPr>
              <a:t>“Does GPT-2 Know Your Phone Number?” Wallace et al. 2021</a:t>
            </a:r>
            <a:endParaRPr lang="en-US" dirty="0"/>
          </a:p>
        </p:txBody>
      </p:sp>
      <p:pic>
        <p:nvPicPr>
          <p:cNvPr id="13" name="Picture 4" descr="Harry Potter and the Philosopher&amp;#39;s Stone - Wikipedia">
            <a:extLst>
              <a:ext uri="{FF2B5EF4-FFF2-40B4-BE49-F238E27FC236}">
                <a16:creationId xmlns:a16="http://schemas.microsoft.com/office/drawing/2014/main" id="{DD67E6E4-071F-AF43-BD38-871C3C4D09E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559688" y="2027002"/>
            <a:ext cx="2303981" cy="280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9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FEE6F-B1EC-2D43-B175-2E006A4D277D}"/>
              </a:ext>
            </a:extLst>
          </p:cNvPr>
          <p:cNvSpPr>
            <a:spLocks noGrp="1"/>
          </p:cNvSpPr>
          <p:nvPr>
            <p:ph type="sldNum" sz="quarter" idx="11"/>
          </p:nvPr>
        </p:nvSpPr>
        <p:spPr/>
        <p:txBody>
          <a:bodyPr/>
          <a:lstStyle/>
          <a:p>
            <a:pPr algn="r"/>
            <a:fld id="{D0000B66-E438-CF4E-9EAE-E38381514D64}" type="slidenum">
              <a:rPr lang="en-US" altLang="en-US" smtClean="0"/>
              <a:pPr algn="r"/>
              <a:t>28</a:t>
            </a:fld>
            <a:endParaRPr lang="en-US" altLang="en-US" dirty="0"/>
          </a:p>
        </p:txBody>
      </p:sp>
      <p:sp>
        <p:nvSpPr>
          <p:cNvPr id="19" name="Title 1">
            <a:extLst>
              <a:ext uri="{FF2B5EF4-FFF2-40B4-BE49-F238E27FC236}">
                <a16:creationId xmlns:a16="http://schemas.microsoft.com/office/drawing/2014/main" id="{813414C0-9245-0946-B95B-BDD04FD4D8BE}"/>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20" name="Rectangle 19">
            <a:extLst>
              <a:ext uri="{FF2B5EF4-FFF2-40B4-BE49-F238E27FC236}">
                <a16:creationId xmlns:a16="http://schemas.microsoft.com/office/drawing/2014/main" id="{74134884-BFBC-E047-A078-57EB8C349333}"/>
              </a:ext>
            </a:extLst>
          </p:cNvPr>
          <p:cNvSpPr/>
          <p:nvPr/>
        </p:nvSpPr>
        <p:spPr>
          <a:xfrm>
            <a:off x="406400" y="1231494"/>
            <a:ext cx="9315371" cy="523220"/>
          </a:xfrm>
          <a:prstGeom prst="rect">
            <a:avLst/>
          </a:prstGeom>
        </p:spPr>
        <p:txBody>
          <a:bodyPr wrap="none">
            <a:spAutoFit/>
          </a:bodyPr>
          <a:lstStyle/>
          <a:p>
            <a:pPr marL="342900" indent="-342900">
              <a:buFont typeface="Wingdings" pitchFamily="2" charset="2"/>
              <a:buChar char="Ø"/>
            </a:pPr>
            <a:r>
              <a:rPr lang="en-US" sz="2800" b="1" dirty="0">
                <a:solidFill>
                  <a:srgbClr val="0070C0"/>
                </a:solidFill>
                <a:latin typeface="+mj-lt"/>
              </a:rPr>
              <a:t>what does this mean?	</a:t>
            </a:r>
            <a:r>
              <a:rPr lang="en-US" sz="2800" b="1" dirty="0">
                <a:solidFill>
                  <a:srgbClr val="7030A0"/>
                </a:solidFill>
                <a:latin typeface="+mj-lt"/>
              </a:rPr>
              <a:t> 		</a:t>
            </a:r>
            <a:r>
              <a:rPr lang="en-US" sz="2800" b="1" u="sng" dirty="0">
                <a:solidFill>
                  <a:srgbClr val="7030A0"/>
                </a:solidFill>
                <a:latin typeface="+mj-lt"/>
              </a:rPr>
              <a:t>no training data leakage</a:t>
            </a:r>
          </a:p>
        </p:txBody>
      </p:sp>
      <p:grpSp>
        <p:nvGrpSpPr>
          <p:cNvPr id="21" name="Group 20">
            <a:extLst>
              <a:ext uri="{FF2B5EF4-FFF2-40B4-BE49-F238E27FC236}">
                <a16:creationId xmlns:a16="http://schemas.microsoft.com/office/drawing/2014/main" id="{AF096005-F3A5-7A4E-AEE7-780F175A113B}"/>
              </a:ext>
            </a:extLst>
          </p:cNvPr>
          <p:cNvGrpSpPr/>
          <p:nvPr/>
        </p:nvGrpSpPr>
        <p:grpSpPr>
          <a:xfrm>
            <a:off x="9900571" y="1600151"/>
            <a:ext cx="1273620" cy="2049060"/>
            <a:chOff x="9387880" y="3578298"/>
            <a:chExt cx="1273620" cy="2049060"/>
          </a:xfrm>
        </p:grpSpPr>
        <p:sp>
          <p:nvSpPr>
            <p:cNvPr id="23" name="Up-Down Arrow 22">
              <a:extLst>
                <a:ext uri="{FF2B5EF4-FFF2-40B4-BE49-F238E27FC236}">
                  <a16:creationId xmlns:a16="http://schemas.microsoft.com/office/drawing/2014/main" id="{829ACEF5-3C5C-104E-A957-7235A18D2E96}"/>
                </a:ext>
              </a:extLst>
            </p:cNvPr>
            <p:cNvSpPr/>
            <p:nvPr/>
          </p:nvSpPr>
          <p:spPr>
            <a:xfrm>
              <a:off x="9842202" y="4741902"/>
              <a:ext cx="276054" cy="885456"/>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7" name="Picture 2" descr="Free Devil Cliparts, Download Free Clip Art, Free Clip Art on Clipart  Library">
              <a:extLst>
                <a:ext uri="{FF2B5EF4-FFF2-40B4-BE49-F238E27FC236}">
                  <a16:creationId xmlns:a16="http://schemas.microsoft.com/office/drawing/2014/main" id="{B18DD063-5AAF-1A44-AE18-78E1CCA1AF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880" y="3578298"/>
              <a:ext cx="1273620" cy="127362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Multiply 41">
            <a:extLst>
              <a:ext uri="{FF2B5EF4-FFF2-40B4-BE49-F238E27FC236}">
                <a16:creationId xmlns:a16="http://schemas.microsoft.com/office/drawing/2014/main" id="{1C374739-9DB9-9E4B-8F15-B07153AD38CA}"/>
              </a:ext>
            </a:extLst>
          </p:cNvPr>
          <p:cNvSpPr/>
          <p:nvPr/>
        </p:nvSpPr>
        <p:spPr>
          <a:xfrm>
            <a:off x="10035720" y="2748207"/>
            <a:ext cx="914400" cy="914400"/>
          </a:xfrm>
          <a:prstGeom prst="mathMultiply">
            <a:avLst>
              <a:gd name="adj1" fmla="val 1528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 descr="Database | Bruker">
            <a:extLst>
              <a:ext uri="{FF2B5EF4-FFF2-40B4-BE49-F238E27FC236}">
                <a16:creationId xmlns:a16="http://schemas.microsoft.com/office/drawing/2014/main" id="{2380C9EA-2D78-694F-AA0F-A2FDF352D03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20646FCB-F24B-734A-9187-E5DC5CEB517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69373D41-6F59-1A43-8FE9-54BC51F121D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LG Journey™ LTE Smartphone for TracFone (LGL322DL.ATRFBKY) | LG USA">
            <a:extLst>
              <a:ext uri="{FF2B5EF4-FFF2-40B4-BE49-F238E27FC236}">
                <a16:creationId xmlns:a16="http://schemas.microsoft.com/office/drawing/2014/main" id="{05AF3605-B8AC-E240-82B9-118BF88A98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a:extLst>
              <a:ext uri="{FF2B5EF4-FFF2-40B4-BE49-F238E27FC236}">
                <a16:creationId xmlns:a16="http://schemas.microsoft.com/office/drawing/2014/main" id="{344DD3B1-534B-0945-8ECA-366C846EC742}"/>
              </a:ext>
            </a:extLst>
          </p:cNvPr>
          <p:cNvCxnSpPr>
            <a:cxnSpLocks/>
            <a:stCxn id="25"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6EBCB08-A40F-7B4B-8DDC-E32D3710173E}"/>
              </a:ext>
            </a:extLst>
          </p:cNvPr>
          <p:cNvCxnSpPr>
            <a:cxnSpLocks/>
            <a:stCxn id="26"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766EC52C-3760-9C4F-BEE8-8E1B3F8A94E8}"/>
              </a:ext>
            </a:extLst>
          </p:cNvPr>
          <p:cNvCxnSpPr>
            <a:cxnSpLocks/>
            <a:stCxn id="43"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7" name="Picture 12" descr="Neural Networks – an Intuition">
            <a:extLst>
              <a:ext uri="{FF2B5EF4-FFF2-40B4-BE49-F238E27FC236}">
                <a16:creationId xmlns:a16="http://schemas.microsoft.com/office/drawing/2014/main" id="{D245B1C7-AA36-614B-8C76-F1F2383924F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a:extLst>
              <a:ext uri="{FF2B5EF4-FFF2-40B4-BE49-F238E27FC236}">
                <a16:creationId xmlns:a16="http://schemas.microsoft.com/office/drawing/2014/main" id="{3407938D-1466-274A-B02B-F669F31C4D6D}"/>
              </a:ext>
            </a:extLst>
          </p:cNvPr>
          <p:cNvCxnSpPr>
            <a:cxnSpLocks/>
            <a:endCxn id="47" idx="1"/>
          </p:cNvCxnSpPr>
          <p:nvPr/>
        </p:nvCxnSpPr>
        <p:spPr>
          <a:xfrm>
            <a:off x="7904703" y="4310308"/>
            <a:ext cx="16267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1" name="Picture 2" descr="Black message 2 icon - Free black message icons">
            <a:extLst>
              <a:ext uri="{FF2B5EF4-FFF2-40B4-BE49-F238E27FC236}">
                <a16:creationId xmlns:a16="http://schemas.microsoft.com/office/drawing/2014/main" id="{3DA596A9-1A08-F54A-860B-B51DE2ECB102}"/>
              </a:ext>
            </a:extLst>
          </p:cNvPr>
          <p:cNvPicPr>
            <a:picLocks noChangeAspect="1" noChangeArrowheads="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290983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Black message 2 icon - Free black message icons">
            <a:extLst>
              <a:ext uri="{FF2B5EF4-FFF2-40B4-BE49-F238E27FC236}">
                <a16:creationId xmlns:a16="http://schemas.microsoft.com/office/drawing/2014/main" id="{32F924DD-F896-1843-806D-D08532C1C1EE}"/>
              </a:ext>
            </a:extLst>
          </p:cNvPr>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25616" y="39421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Black message 2 icon - Free black message icons">
            <a:extLst>
              <a:ext uri="{FF2B5EF4-FFF2-40B4-BE49-F238E27FC236}">
                <a16:creationId xmlns:a16="http://schemas.microsoft.com/office/drawing/2014/main" id="{B7CE999F-BBE3-134C-8B2F-906E7C5949ED}"/>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4987771"/>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Black message 2 icon - Free black message icons">
            <a:extLst>
              <a:ext uri="{FF2B5EF4-FFF2-40B4-BE49-F238E27FC236}">
                <a16:creationId xmlns:a16="http://schemas.microsoft.com/office/drawing/2014/main" id="{CC7EDB89-66A4-2047-80DE-2EA2D350F2C5}"/>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64956" y="2958043"/>
            <a:ext cx="846044" cy="8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8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6C0A6B37-F9C7-EA41-9D1B-A4C0C99705B6}"/>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44" name="Rectangle 43">
            <a:extLst>
              <a:ext uri="{FF2B5EF4-FFF2-40B4-BE49-F238E27FC236}">
                <a16:creationId xmlns:a16="http://schemas.microsoft.com/office/drawing/2014/main" id="{94AD090D-91B1-3540-8898-405A0DE11F97}"/>
              </a:ext>
            </a:extLst>
          </p:cNvPr>
          <p:cNvSpPr/>
          <p:nvPr/>
        </p:nvSpPr>
        <p:spPr>
          <a:xfrm>
            <a:off x="406400" y="1231494"/>
            <a:ext cx="9164945" cy="954107"/>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no training data leakage</a:t>
            </a:r>
          </a:p>
          <a:p>
            <a:pPr marL="342900" indent="-342900">
              <a:buFont typeface="Wingdings" pitchFamily="2" charset="2"/>
              <a:buChar char="Ø"/>
            </a:pPr>
            <a:r>
              <a:rPr lang="en-US" sz="2800" b="1" dirty="0">
                <a:solidFill>
                  <a:srgbClr val="0070C0"/>
                </a:solidFill>
                <a:latin typeface="+mj-lt"/>
              </a:rPr>
              <a:t>how can we achieve this?</a:t>
            </a:r>
            <a:r>
              <a:rPr lang="en-US" sz="2800" dirty="0">
                <a:solidFill>
                  <a:srgbClr val="0070C0"/>
                </a:solidFill>
                <a:latin typeface="+mj-lt"/>
              </a:rPr>
              <a:t>		</a:t>
            </a:r>
            <a:r>
              <a:rPr lang="en-US" sz="2800" b="1" u="sng" dirty="0">
                <a:solidFill>
                  <a:srgbClr val="7030A0"/>
                </a:solidFill>
                <a:latin typeface="+mj-lt"/>
              </a:rPr>
              <a:t>differential privacy</a:t>
            </a:r>
          </a:p>
        </p:txBody>
      </p:sp>
      <p:sp>
        <p:nvSpPr>
          <p:cNvPr id="26" name="Slide Number Placeholder 3">
            <a:extLst>
              <a:ext uri="{FF2B5EF4-FFF2-40B4-BE49-F238E27FC236}">
                <a16:creationId xmlns:a16="http://schemas.microsoft.com/office/drawing/2014/main" id="{18527C52-0922-EE41-8A56-DF18CCF26C2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29</a:t>
            </a:fld>
            <a:endParaRPr lang="en-US" altLang="en-US" dirty="0"/>
          </a:p>
        </p:txBody>
      </p:sp>
    </p:spTree>
    <p:extLst>
      <p:ext uri="{BB962C8B-B14F-4D97-AF65-F5344CB8AC3E}">
        <p14:creationId xmlns:p14="http://schemas.microsoft.com/office/powerpoint/2010/main" val="386057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Goal: train a ML model with </a:t>
            </a:r>
            <a:r>
              <a:rPr lang="en-US" b="1" dirty="0">
                <a:solidFill>
                  <a:srgbClr val="C00000"/>
                </a:solidFill>
              </a:rPr>
              <a:t>“privacy”</a:t>
            </a:r>
            <a:endParaRPr lang="en-US" sz="4000" b="1" dirty="0">
              <a:solidFill>
                <a:srgbClr val="C00000"/>
              </a:solidFill>
            </a:endParaRPr>
          </a:p>
        </p:txBody>
      </p:sp>
      <p:sp>
        <p:nvSpPr>
          <p:cNvPr id="26" name="TextBox 25">
            <a:extLst>
              <a:ext uri="{FF2B5EF4-FFF2-40B4-BE49-F238E27FC236}">
                <a16:creationId xmlns:a16="http://schemas.microsoft.com/office/drawing/2014/main" id="{0DC38657-9984-E04B-A3B6-32615FAEDCBE}"/>
              </a:ext>
            </a:extLst>
          </p:cNvPr>
          <p:cNvSpPr txBox="1"/>
          <p:nvPr/>
        </p:nvSpPr>
        <p:spPr>
          <a:xfrm>
            <a:off x="406400" y="1543953"/>
            <a:ext cx="10900229" cy="3785652"/>
          </a:xfrm>
          <a:prstGeom prst="rect">
            <a:avLst/>
          </a:prstGeom>
          <a:noFill/>
        </p:spPr>
        <p:txBody>
          <a:bodyPr wrap="square" rtlCol="0">
            <a:spAutoFit/>
          </a:bodyPr>
          <a:lstStyle/>
          <a:p>
            <a:pPr marL="342900" indent="-342900">
              <a:buFont typeface="Wingdings" pitchFamily="2" charset="2"/>
              <a:buChar char="Ø"/>
            </a:pPr>
            <a:r>
              <a:rPr lang="en-US" sz="4000" dirty="0">
                <a:solidFill>
                  <a:srgbClr val="0070C0"/>
                </a:solidFill>
                <a:latin typeface="+mj-lt"/>
              </a:rPr>
              <a:t> what does this mean?</a:t>
            </a:r>
          </a:p>
          <a:p>
            <a:pPr marL="342900" indent="-342900">
              <a:buFont typeface="Wingdings" pitchFamily="2" charset="2"/>
              <a:buChar char="Ø"/>
            </a:pPr>
            <a:endParaRPr lang="en-US" sz="4000" dirty="0">
              <a:solidFill>
                <a:srgbClr val="0070C0"/>
              </a:solidFill>
              <a:latin typeface="+mj-lt"/>
            </a:endParaRPr>
          </a:p>
          <a:p>
            <a:pPr marL="342900" indent="-342900">
              <a:buFont typeface="Wingdings" pitchFamily="2" charset="2"/>
              <a:buChar char="Ø"/>
            </a:pPr>
            <a:r>
              <a:rPr lang="en-US" sz="4000" dirty="0">
                <a:solidFill>
                  <a:srgbClr val="0070C0"/>
                </a:solidFill>
                <a:latin typeface="+mj-lt"/>
              </a:rPr>
              <a:t> how can we achieve this?</a:t>
            </a:r>
          </a:p>
          <a:p>
            <a:pPr marL="342900" indent="-342900">
              <a:buFont typeface="Wingdings" pitchFamily="2" charset="2"/>
              <a:buChar char="Ø"/>
            </a:pPr>
            <a:endParaRPr lang="en-US" sz="4000" dirty="0">
              <a:solidFill>
                <a:srgbClr val="0070C0"/>
              </a:solidFill>
              <a:latin typeface="+mj-lt"/>
            </a:endParaRPr>
          </a:p>
          <a:p>
            <a:pPr marL="342900" indent="-342900">
              <a:buFont typeface="Wingdings" pitchFamily="2" charset="2"/>
              <a:buChar char="Ø"/>
            </a:pPr>
            <a:r>
              <a:rPr lang="en-US" sz="4000" dirty="0">
                <a:solidFill>
                  <a:srgbClr val="0070C0"/>
                </a:solidFill>
                <a:latin typeface="+mj-lt"/>
              </a:rPr>
              <a:t> do existing defenses work?</a:t>
            </a:r>
          </a:p>
          <a:p>
            <a:endParaRPr lang="en-US" sz="4000" dirty="0">
              <a:solidFill>
                <a:srgbClr val="0070C0"/>
              </a:solidFill>
              <a:latin typeface="+mj-lt"/>
            </a:endParaRPr>
          </a:p>
        </p:txBody>
      </p:sp>
      <p:sp>
        <p:nvSpPr>
          <p:cNvPr id="5" name="Slide Number Placeholder 3">
            <a:extLst>
              <a:ext uri="{FF2B5EF4-FFF2-40B4-BE49-F238E27FC236}">
                <a16:creationId xmlns:a16="http://schemas.microsoft.com/office/drawing/2014/main" id="{CC13DF1B-A76E-5F44-8BA9-25999676CCEF}"/>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3</a:t>
            </a:fld>
            <a:endParaRPr lang="en-US" altLang="en-US"/>
          </a:p>
        </p:txBody>
      </p:sp>
    </p:spTree>
    <p:extLst>
      <p:ext uri="{BB962C8B-B14F-4D97-AF65-F5344CB8AC3E}">
        <p14:creationId xmlns:p14="http://schemas.microsoft.com/office/powerpoint/2010/main" val="1657329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8F81805-D17E-ED4E-967F-3528A39A791D}"/>
              </a:ext>
            </a:extLst>
          </p:cNvPr>
          <p:cNvSpPr/>
          <p:nvPr/>
        </p:nvSpPr>
        <p:spPr>
          <a:xfrm>
            <a:off x="609600" y="4193712"/>
            <a:ext cx="10932585" cy="2427221"/>
          </a:xfrm>
          <a:prstGeom prst="roundRect">
            <a:avLst/>
          </a:prstGeom>
          <a:gradFill>
            <a:gsLst>
              <a:gs pos="0">
                <a:schemeClr val="accent4">
                  <a:satMod val="105000"/>
                  <a:tint val="67000"/>
                  <a:lumMod val="50000"/>
                  <a:lumOff val="50000"/>
                </a:schemeClr>
              </a:gs>
              <a:gs pos="50000">
                <a:schemeClr val="accent4">
                  <a:satMod val="103000"/>
                  <a:tint val="73000"/>
                  <a:lumMod val="40000"/>
                  <a:lumOff val="60000"/>
                </a:schemeClr>
              </a:gs>
              <a:gs pos="99000">
                <a:schemeClr val="accent4">
                  <a:satMod val="109000"/>
                  <a:tint val="81000"/>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2E82DB3F-6348-5645-8374-F5FBD998899A}"/>
              </a:ext>
            </a:extLst>
          </p:cNvPr>
          <p:cNvSpPr>
            <a:spLocks noGrp="1"/>
          </p:cNvSpPr>
          <p:nvPr>
            <p:ph sz="quarter" idx="10"/>
          </p:nvPr>
        </p:nvSpPr>
        <p:spPr>
          <a:xfrm>
            <a:off x="406400" y="2659983"/>
            <a:ext cx="11135788" cy="1325878"/>
          </a:xfrm>
        </p:spPr>
        <p:txBody>
          <a:bodyPr/>
          <a:lstStyle/>
          <a:p>
            <a:pPr marL="0" indent="0">
              <a:buNone/>
            </a:pPr>
            <a:r>
              <a:rPr lang="en-US" sz="3200" b="1" dirty="0"/>
              <a:t>intuition: </a:t>
            </a:r>
            <a:r>
              <a:rPr lang="en-US" sz="3200" i="1" dirty="0"/>
              <a:t>randomized</a:t>
            </a:r>
            <a:r>
              <a:rPr lang="en-US" sz="3200" b="1" dirty="0"/>
              <a:t> </a:t>
            </a:r>
            <a:r>
              <a:rPr lang="en-US" sz="3200" dirty="0"/>
              <a:t>training algorithm is not influenced (too much) by any individual data point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D20D78A-3C93-D145-AA9F-C466DB69BE77}"/>
                  </a:ext>
                </a:extLst>
              </p:cNvPr>
              <p:cNvSpPr txBox="1"/>
              <p:nvPr/>
            </p:nvSpPr>
            <p:spPr>
              <a:xfrm>
                <a:off x="822392" y="4356779"/>
                <a:ext cx="10719793" cy="2006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5867" i="1" smtClean="0">
                              <a:latin typeface="Cambria Math" panose="02040503050406030204" pitchFamily="18" charset="0"/>
                            </a:rPr>
                          </m:ctrlPr>
                        </m:fPr>
                        <m:num>
                          <m:r>
                            <m:rPr>
                              <m:nor/>
                            </m:rPr>
                            <a:rPr lang="en-US" sz="5867" b="0" smtClean="0">
                              <a:latin typeface="Cambria Math" panose="02040503050406030204" pitchFamily="18" charset="0"/>
                            </a:rPr>
                            <m:t>Pr</m:t>
                          </m:r>
                          <m:r>
                            <a:rPr lang="en-US" sz="5867" b="0" i="1" smtClean="0">
                              <a:latin typeface="Cambria Math" panose="02040503050406030204" pitchFamily="18" charset="0"/>
                            </a:rPr>
                            <m:t>[</m:t>
                          </m:r>
                          <m:r>
                            <a:rPr lang="en-US" sz="5867" b="0" i="1" smtClean="0">
                              <a:latin typeface="Cambria Math" panose="02040503050406030204" pitchFamily="18" charset="0"/>
                            </a:rPr>
                            <m:t>𝐴</m:t>
                          </m:r>
                          <m:r>
                            <m:rPr>
                              <m:sty m:val="p"/>
                            </m:rPr>
                            <a:rPr lang="en-US" sz="5867" b="0" i="0" baseline="-25000" smtClean="0">
                              <a:latin typeface="Cambria Math" panose="02040503050406030204" pitchFamily="18" charset="0"/>
                            </a:rPr>
                            <m:t>train</m:t>
                          </m:r>
                          <m:d>
                            <m:dPr>
                              <m:ctrlPr>
                                <a:rPr lang="en-US" sz="5867" b="0" i="1" smtClean="0">
                                  <a:latin typeface="Cambria Math" panose="02040503050406030204" pitchFamily="18" charset="0"/>
                                </a:rPr>
                              </m:ctrlPr>
                            </m:dPr>
                            <m:e>
                              <m:r>
                                <a:rPr lang="en-US" sz="5867" b="0" i="1" smtClean="0">
                                  <a:latin typeface="Cambria Math" panose="02040503050406030204" pitchFamily="18" charset="0"/>
                                </a:rPr>
                                <m:t>                 </m:t>
                              </m:r>
                            </m:e>
                          </m:d>
                          <m:r>
                            <a:rPr lang="en-US" sz="5867" b="0" i="1" smtClean="0">
                              <a:latin typeface="Cambria Math" panose="02040503050406030204" pitchFamily="18" charset="0"/>
                            </a:rPr>
                            <m:t>=         ]</m:t>
                          </m:r>
                        </m:num>
                        <m:den>
                          <m:r>
                            <m:rPr>
                              <m:nor/>
                            </m:rPr>
                            <a:rPr lang="en-US" sz="5867">
                              <a:latin typeface="Cambria Math" panose="02040503050406030204" pitchFamily="18" charset="0"/>
                            </a:rPr>
                            <m:t>Pr</m:t>
                          </m:r>
                          <m:r>
                            <a:rPr lang="en-US" sz="5867" i="1">
                              <a:latin typeface="Cambria Math" panose="02040503050406030204" pitchFamily="18" charset="0"/>
                            </a:rPr>
                            <m:t>[</m:t>
                          </m:r>
                          <m:r>
                            <a:rPr lang="en-US" sz="5867" i="1">
                              <a:latin typeface="Cambria Math" panose="02040503050406030204" pitchFamily="18" charset="0"/>
                            </a:rPr>
                            <m:t>𝐴</m:t>
                          </m:r>
                          <m:r>
                            <m:rPr>
                              <m:sty m:val="p"/>
                            </m:rPr>
                            <a:rPr lang="en-US" sz="5867" i="0" baseline="-25000">
                              <a:latin typeface="Cambria Math" panose="02040503050406030204" pitchFamily="18" charset="0"/>
                            </a:rPr>
                            <m:t>train</m:t>
                          </m:r>
                          <m:d>
                            <m:dPr>
                              <m:ctrlPr>
                                <a:rPr lang="en-US" sz="5867" i="1">
                                  <a:latin typeface="Cambria Math" panose="02040503050406030204" pitchFamily="18" charset="0"/>
                                </a:rPr>
                              </m:ctrlPr>
                            </m:dPr>
                            <m:e>
                              <m:r>
                                <a:rPr lang="en-US" sz="5867" i="1">
                                  <a:latin typeface="Cambria Math" panose="02040503050406030204" pitchFamily="18" charset="0"/>
                                </a:rPr>
                                <m:t>                 </m:t>
                              </m:r>
                            </m:e>
                          </m:d>
                          <m:r>
                            <a:rPr lang="en-US" sz="5867" i="1">
                              <a:latin typeface="Cambria Math" panose="02040503050406030204" pitchFamily="18" charset="0"/>
                            </a:rPr>
                            <m:t>=</m:t>
                          </m:r>
                          <m:r>
                            <a:rPr lang="en-US" sz="5867" b="0" i="1" smtClean="0">
                              <a:latin typeface="Cambria Math" panose="02040503050406030204" pitchFamily="18" charset="0"/>
                            </a:rPr>
                            <m:t> </m:t>
                          </m:r>
                          <m:r>
                            <a:rPr lang="en-US" sz="5867" i="1">
                              <a:latin typeface="Cambria Math" panose="02040503050406030204" pitchFamily="18" charset="0"/>
                            </a:rPr>
                            <m:t>        ]</m:t>
                          </m:r>
                        </m:den>
                      </m:f>
                      <m:r>
                        <a:rPr lang="en-US" sz="5867" b="0" i="1" smtClean="0">
                          <a:latin typeface="Cambria Math" panose="02040503050406030204" pitchFamily="18" charset="0"/>
                        </a:rPr>
                        <m:t>≤</m:t>
                      </m:r>
                      <m:sSup>
                        <m:sSupPr>
                          <m:ctrlPr>
                            <a:rPr lang="en-US" sz="5867" b="0" i="1" smtClean="0">
                              <a:latin typeface="Cambria Math" panose="02040503050406030204" pitchFamily="18" charset="0"/>
                            </a:rPr>
                          </m:ctrlPr>
                        </m:sSupPr>
                        <m:e>
                          <m:r>
                            <a:rPr lang="en-US" sz="5867" b="0" i="1" smtClean="0">
                              <a:latin typeface="Cambria Math" panose="02040503050406030204" pitchFamily="18" charset="0"/>
                            </a:rPr>
                            <m:t>𝑒</m:t>
                          </m:r>
                        </m:e>
                        <m:sup>
                          <m:r>
                            <a:rPr lang="en-US" sz="5867" i="1">
                              <a:latin typeface="Cambria Math" panose="02040503050406030204" pitchFamily="18" charset="0"/>
                              <a:ea typeface="Cambria Math" panose="02040503050406030204" pitchFamily="18" charset="0"/>
                            </a:rPr>
                            <m:t>𝜀</m:t>
                          </m:r>
                        </m:sup>
                      </m:sSup>
                    </m:oMath>
                  </m:oMathPara>
                </a14:m>
                <a:endParaRPr lang="en-US" sz="5867" i="1" dirty="0"/>
              </a:p>
            </p:txBody>
          </p:sp>
        </mc:Choice>
        <mc:Fallback xmlns="">
          <p:sp>
            <p:nvSpPr>
              <p:cNvPr id="21" name="TextBox 20">
                <a:extLst>
                  <a:ext uri="{FF2B5EF4-FFF2-40B4-BE49-F238E27FC236}">
                    <a16:creationId xmlns:a16="http://schemas.microsoft.com/office/drawing/2014/main" id="{2D20D78A-3C93-D145-AA9F-C466DB69BE77}"/>
                  </a:ext>
                </a:extLst>
              </p:cNvPr>
              <p:cNvSpPr txBox="1">
                <a:spLocks noRot="1" noChangeAspect="1" noMove="1" noResize="1" noEditPoints="1" noAdjustHandles="1" noChangeArrowheads="1" noChangeShapeType="1" noTextEdit="1"/>
              </p:cNvSpPr>
              <p:nvPr/>
            </p:nvSpPr>
            <p:spPr>
              <a:xfrm>
                <a:off x="822392" y="4356779"/>
                <a:ext cx="10719793" cy="2006447"/>
              </a:xfrm>
              <a:prstGeom prst="rect">
                <a:avLst/>
              </a:prstGeom>
              <a:blipFill>
                <a:blip r:embed="rId3"/>
                <a:stretch>
                  <a:fillRect t="-3145" b="-15094"/>
                </a:stretch>
              </a:blipFill>
            </p:spPr>
            <p:txBody>
              <a:bodyPr/>
              <a:lstStyle/>
              <a:p>
                <a:r>
                  <a:rPr lang="en-US">
                    <a:noFill/>
                  </a:rPr>
                  <a:t> </a:t>
                </a:r>
              </a:p>
            </p:txBody>
          </p:sp>
        </mc:Fallback>
      </mc:AlternateContent>
      <p:sp>
        <p:nvSpPr>
          <p:cNvPr id="35" name="Up Arrow 34">
            <a:extLst>
              <a:ext uri="{FF2B5EF4-FFF2-40B4-BE49-F238E27FC236}">
                <a16:creationId xmlns:a16="http://schemas.microsoft.com/office/drawing/2014/main" id="{8A6C45FA-5F8A-4249-AD95-B55E3A857E98}"/>
              </a:ext>
            </a:extLst>
          </p:cNvPr>
          <p:cNvSpPr/>
          <p:nvPr/>
        </p:nvSpPr>
        <p:spPr>
          <a:xfrm rot="13877867">
            <a:off x="6509130" y="3722591"/>
            <a:ext cx="465855" cy="6271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7B6B6643-2915-674F-870F-4757DD7591FC}"/>
              </a:ext>
            </a:extLst>
          </p:cNvPr>
          <p:cNvSpPr txBox="1"/>
          <p:nvPr/>
        </p:nvSpPr>
        <p:spPr>
          <a:xfrm>
            <a:off x="7132426" y="3362715"/>
            <a:ext cx="3824692" cy="830997"/>
          </a:xfrm>
          <a:prstGeom prst="rect">
            <a:avLst/>
          </a:prstGeom>
          <a:noFill/>
        </p:spPr>
        <p:txBody>
          <a:bodyPr wrap="square" rtlCol="0">
            <a:spAutoFit/>
          </a:bodyPr>
          <a:lstStyle/>
          <a:p>
            <a:r>
              <a:rPr lang="en-US" sz="2400" i="1" dirty="0">
                <a:solidFill>
                  <a:srgbClr val="0070C0"/>
                </a:solidFill>
              </a:rPr>
              <a:t>for any two datasets that differ in a single element </a:t>
            </a:r>
          </a:p>
        </p:txBody>
      </p:sp>
      <p:sp>
        <p:nvSpPr>
          <p:cNvPr id="43" name="Title 1">
            <a:extLst>
              <a:ext uri="{FF2B5EF4-FFF2-40B4-BE49-F238E27FC236}">
                <a16:creationId xmlns:a16="http://schemas.microsoft.com/office/drawing/2014/main" id="{6C0A6B37-F9C7-EA41-9D1B-A4C0C99705B6}"/>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44" name="Rectangle 43">
            <a:extLst>
              <a:ext uri="{FF2B5EF4-FFF2-40B4-BE49-F238E27FC236}">
                <a16:creationId xmlns:a16="http://schemas.microsoft.com/office/drawing/2014/main" id="{94AD090D-91B1-3540-8898-405A0DE11F97}"/>
              </a:ext>
            </a:extLst>
          </p:cNvPr>
          <p:cNvSpPr/>
          <p:nvPr/>
        </p:nvSpPr>
        <p:spPr>
          <a:xfrm>
            <a:off x="406400" y="1231494"/>
            <a:ext cx="9164945" cy="954107"/>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no training data leakage</a:t>
            </a:r>
          </a:p>
          <a:p>
            <a:pPr marL="342900" indent="-342900">
              <a:buFont typeface="Wingdings" pitchFamily="2" charset="2"/>
              <a:buChar char="Ø"/>
            </a:pPr>
            <a:r>
              <a:rPr lang="en-US" sz="2800" b="1" dirty="0">
                <a:solidFill>
                  <a:srgbClr val="0070C0"/>
                </a:solidFill>
                <a:latin typeface="+mj-lt"/>
              </a:rPr>
              <a:t>how can we achieve this?</a:t>
            </a:r>
            <a:r>
              <a:rPr lang="en-US" sz="2800" dirty="0">
                <a:solidFill>
                  <a:srgbClr val="0070C0"/>
                </a:solidFill>
                <a:latin typeface="+mj-lt"/>
              </a:rPr>
              <a:t>		</a:t>
            </a:r>
            <a:r>
              <a:rPr lang="en-US" sz="2800" b="1" u="sng" dirty="0">
                <a:solidFill>
                  <a:srgbClr val="7030A0"/>
                </a:solidFill>
                <a:latin typeface="+mj-lt"/>
              </a:rPr>
              <a:t>differential privacy</a:t>
            </a:r>
          </a:p>
        </p:txBody>
      </p:sp>
      <p:sp>
        <p:nvSpPr>
          <p:cNvPr id="22" name="Slide Number Placeholder 3">
            <a:extLst>
              <a:ext uri="{FF2B5EF4-FFF2-40B4-BE49-F238E27FC236}">
                <a16:creationId xmlns:a16="http://schemas.microsoft.com/office/drawing/2014/main" id="{6B262923-857E-AE49-8769-5F63D8D0B903}"/>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30</a:t>
            </a:fld>
            <a:endParaRPr lang="en-US" altLang="en-US" dirty="0"/>
          </a:p>
        </p:txBody>
      </p:sp>
      <p:pic>
        <p:nvPicPr>
          <p:cNvPr id="3" name="Picture 2">
            <a:extLst>
              <a:ext uri="{FF2B5EF4-FFF2-40B4-BE49-F238E27FC236}">
                <a16:creationId xmlns:a16="http://schemas.microsoft.com/office/drawing/2014/main" id="{302E5302-E7BF-DC43-B694-72E43D940D2E}"/>
              </a:ext>
            </a:extLst>
          </p:cNvPr>
          <p:cNvPicPr>
            <a:picLocks noChangeAspect="1"/>
          </p:cNvPicPr>
          <p:nvPr/>
        </p:nvPicPr>
        <p:blipFill>
          <a:blip r:embed="rId4"/>
          <a:stretch>
            <a:fillRect/>
          </a:stretch>
        </p:blipFill>
        <p:spPr>
          <a:xfrm>
            <a:off x="3959619" y="4460243"/>
            <a:ext cx="850900" cy="850900"/>
          </a:xfrm>
          <a:prstGeom prst="rect">
            <a:avLst/>
          </a:prstGeom>
        </p:spPr>
      </p:pic>
      <p:pic>
        <p:nvPicPr>
          <p:cNvPr id="26" name="Picture 25">
            <a:extLst>
              <a:ext uri="{FF2B5EF4-FFF2-40B4-BE49-F238E27FC236}">
                <a16:creationId xmlns:a16="http://schemas.microsoft.com/office/drawing/2014/main" id="{57ACFFF1-BE13-064B-B20A-0CA00159A1D5}"/>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895728" y="4460243"/>
            <a:ext cx="850900" cy="850900"/>
          </a:xfrm>
          <a:prstGeom prst="rect">
            <a:avLst/>
          </a:prstGeom>
        </p:spPr>
      </p:pic>
      <p:pic>
        <p:nvPicPr>
          <p:cNvPr id="27" name="Picture 26">
            <a:extLst>
              <a:ext uri="{FF2B5EF4-FFF2-40B4-BE49-F238E27FC236}">
                <a16:creationId xmlns:a16="http://schemas.microsoft.com/office/drawing/2014/main" id="{E3F74FBD-C201-1C42-89E4-080D48433998}"/>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831837" y="4460243"/>
            <a:ext cx="850900" cy="850900"/>
          </a:xfrm>
          <a:prstGeom prst="rect">
            <a:avLst/>
          </a:prstGeom>
        </p:spPr>
      </p:pic>
      <p:pic>
        <p:nvPicPr>
          <p:cNvPr id="28" name="Picture 27">
            <a:extLst>
              <a:ext uri="{FF2B5EF4-FFF2-40B4-BE49-F238E27FC236}">
                <a16:creationId xmlns:a16="http://schemas.microsoft.com/office/drawing/2014/main" id="{469B725D-1B03-1348-BA34-D77BB542BB6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3959619" y="5558537"/>
            <a:ext cx="850900" cy="850900"/>
          </a:xfrm>
          <a:prstGeom prst="rect">
            <a:avLst/>
          </a:prstGeom>
        </p:spPr>
      </p:pic>
      <p:pic>
        <p:nvPicPr>
          <p:cNvPr id="31" name="Picture 30">
            <a:extLst>
              <a:ext uri="{FF2B5EF4-FFF2-40B4-BE49-F238E27FC236}">
                <a16:creationId xmlns:a16="http://schemas.microsoft.com/office/drawing/2014/main" id="{07F9D939-8B58-C749-BF5E-5EF2EB767F67}"/>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4895728" y="5558537"/>
            <a:ext cx="850900" cy="850900"/>
          </a:xfrm>
          <a:prstGeom prst="rect">
            <a:avLst/>
          </a:prstGeom>
        </p:spPr>
      </p:pic>
      <p:pic>
        <p:nvPicPr>
          <p:cNvPr id="32" name="Picture 31">
            <a:extLst>
              <a:ext uri="{FF2B5EF4-FFF2-40B4-BE49-F238E27FC236}">
                <a16:creationId xmlns:a16="http://schemas.microsoft.com/office/drawing/2014/main" id="{60A5DBA9-8B73-6E41-A8C3-CE4B9E384611}"/>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831837" y="5558537"/>
            <a:ext cx="850900" cy="850900"/>
          </a:xfrm>
          <a:prstGeom prst="rect">
            <a:avLst/>
          </a:prstGeom>
        </p:spPr>
      </p:pic>
      <p:pic>
        <p:nvPicPr>
          <p:cNvPr id="4" name="Picture 3">
            <a:extLst>
              <a:ext uri="{FF2B5EF4-FFF2-40B4-BE49-F238E27FC236}">
                <a16:creationId xmlns:a16="http://schemas.microsoft.com/office/drawing/2014/main" id="{5795F88A-727B-404F-A63D-531939D75BD8}"/>
              </a:ext>
            </a:extLst>
          </p:cNvPr>
          <p:cNvPicPr>
            <a:picLocks noChangeAspect="1"/>
          </p:cNvPicPr>
          <p:nvPr/>
        </p:nvPicPr>
        <p:blipFill>
          <a:blip r:embed="rId9"/>
          <a:stretch>
            <a:fillRect/>
          </a:stretch>
        </p:blipFill>
        <p:spPr>
          <a:xfrm>
            <a:off x="7778961" y="4422143"/>
            <a:ext cx="1333500" cy="889000"/>
          </a:xfrm>
          <a:prstGeom prst="rect">
            <a:avLst/>
          </a:prstGeom>
        </p:spPr>
      </p:pic>
      <p:pic>
        <p:nvPicPr>
          <p:cNvPr id="33" name="Picture 32">
            <a:extLst>
              <a:ext uri="{FF2B5EF4-FFF2-40B4-BE49-F238E27FC236}">
                <a16:creationId xmlns:a16="http://schemas.microsoft.com/office/drawing/2014/main" id="{9B7BD2F9-E26C-8F43-A9C6-7A66EC275F71}"/>
              </a:ext>
            </a:extLst>
          </p:cNvPr>
          <p:cNvPicPr>
            <a:picLocks noChangeAspect="1"/>
          </p:cNvPicPr>
          <p:nvPr/>
        </p:nvPicPr>
        <p:blipFill>
          <a:blip r:embed="rId9"/>
          <a:stretch>
            <a:fillRect/>
          </a:stretch>
        </p:blipFill>
        <p:spPr>
          <a:xfrm>
            <a:off x="7778961" y="5520437"/>
            <a:ext cx="1333500" cy="889000"/>
          </a:xfrm>
          <a:prstGeom prst="rect">
            <a:avLst/>
          </a:prstGeom>
        </p:spPr>
      </p:pic>
    </p:spTree>
    <p:extLst>
      <p:ext uri="{BB962C8B-B14F-4D97-AF65-F5344CB8AC3E}">
        <p14:creationId xmlns:p14="http://schemas.microsoft.com/office/powerpoint/2010/main" val="142927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Black message 2 icon - Free black message icons">
            <a:extLst>
              <a:ext uri="{FF2B5EF4-FFF2-40B4-BE49-F238E27FC236}">
                <a16:creationId xmlns:a16="http://schemas.microsoft.com/office/drawing/2014/main" id="{595A79D9-266F-DE4A-888E-27A262D0B43B}"/>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6012" y="4069840"/>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lack message 2 icon - Free black message icons">
            <a:extLst>
              <a:ext uri="{FF2B5EF4-FFF2-40B4-BE49-F238E27FC236}">
                <a16:creationId xmlns:a16="http://schemas.microsoft.com/office/drawing/2014/main" id="{82C96396-197C-F74C-BADA-97FE8BD7C346}"/>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68927" y="1108192"/>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lack message 2 icon - Free black message icons">
            <a:extLst>
              <a:ext uri="{FF2B5EF4-FFF2-40B4-BE49-F238E27FC236}">
                <a16:creationId xmlns:a16="http://schemas.microsoft.com/office/drawing/2014/main" id="{C9D32157-C6A2-EC4C-B2DE-E282F02B71A6}"/>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59134" y="1744997"/>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3A5587-162C-2D4C-9221-155961F9AB1C}"/>
              </a:ext>
            </a:extLst>
          </p:cNvPr>
          <p:cNvSpPr>
            <a:spLocks noGrp="1"/>
          </p:cNvSpPr>
          <p:nvPr>
            <p:ph type="title"/>
          </p:nvPr>
        </p:nvSpPr>
        <p:spPr/>
        <p:txBody>
          <a:bodyPr/>
          <a:lstStyle/>
          <a:p>
            <a:r>
              <a:rPr lang="en-US" dirty="0"/>
              <a:t>How? Noisy Gradient Descent</a:t>
            </a:r>
          </a:p>
        </p:txBody>
      </p:sp>
      <p:sp>
        <p:nvSpPr>
          <p:cNvPr id="3" name="Content Placeholder 2">
            <a:extLst>
              <a:ext uri="{FF2B5EF4-FFF2-40B4-BE49-F238E27FC236}">
                <a16:creationId xmlns:a16="http://schemas.microsoft.com/office/drawing/2014/main" id="{EC5AD7D9-C725-834D-8399-ED2116B20ABB}"/>
              </a:ext>
            </a:extLst>
          </p:cNvPr>
          <p:cNvSpPr>
            <a:spLocks noGrp="1"/>
          </p:cNvSpPr>
          <p:nvPr>
            <p:ph sz="quarter" idx="10"/>
          </p:nvPr>
        </p:nvSpPr>
        <p:spPr/>
        <p:txBody>
          <a:bodyPr/>
          <a:lstStyle/>
          <a:p>
            <a:pPr marL="0" indent="0">
              <a:buNone/>
            </a:pPr>
            <a:r>
              <a:rPr lang="en-US" sz="3600" dirty="0"/>
              <a:t>gradient descent</a:t>
            </a:r>
          </a:p>
          <a:p>
            <a:pPr marL="0" indent="0">
              <a:buNone/>
            </a:pPr>
            <a:r>
              <a:rPr lang="en-US" sz="3600" dirty="0"/>
              <a:t>(SGD)</a:t>
            </a:r>
          </a:p>
          <a:p>
            <a:pPr marL="0" indent="0">
              <a:buNone/>
            </a:pPr>
            <a:endParaRPr lang="en-US" sz="3600" dirty="0"/>
          </a:p>
          <a:p>
            <a:pPr marL="0" indent="0">
              <a:buNone/>
            </a:pPr>
            <a:r>
              <a:rPr lang="en-US" sz="3600" b="1" i="1" dirty="0"/>
              <a:t>private</a:t>
            </a:r>
            <a:r>
              <a:rPr lang="en-US" sz="3600" dirty="0"/>
              <a:t> gradient descent</a:t>
            </a:r>
          </a:p>
          <a:p>
            <a:pPr marL="0" indent="0">
              <a:buNone/>
            </a:pPr>
            <a:r>
              <a:rPr lang="en-US" sz="3600" dirty="0"/>
              <a:t>(DP-SGD) </a:t>
            </a:r>
          </a:p>
          <a:p>
            <a:pPr marL="0" indent="0">
              <a:buNone/>
            </a:pPr>
            <a:endParaRPr lang="en-US" dirty="0"/>
          </a:p>
        </p:txBody>
      </p:sp>
      <p:pic>
        <p:nvPicPr>
          <p:cNvPr id="4" name="Picture 4" descr="Visualizing the Loss Landscape of Neural Nets">
            <a:extLst>
              <a:ext uri="{FF2B5EF4-FFF2-40B4-BE49-F238E27FC236}">
                <a16:creationId xmlns:a16="http://schemas.microsoft.com/office/drawing/2014/main" id="{A57EB0A8-4972-C549-B9E8-27B6723911D7}"/>
              </a:ext>
            </a:extLst>
          </p:cNvPr>
          <p:cNvPicPr>
            <a:picLocks noChangeAspect="1" noChangeArrowheads="1"/>
          </p:cNvPicPr>
          <p:nvPr/>
        </p:nvPicPr>
        <p:blipFill>
          <a:blip r:embed="rId4" cstate="screen">
            <a:alphaModFix amt="70000"/>
            <a:extLst>
              <a:ext uri="{28A0092B-C50C-407E-A947-70E740481C1C}">
                <a14:useLocalDpi xmlns:a14="http://schemas.microsoft.com/office/drawing/2010/main"/>
              </a:ext>
            </a:extLst>
          </a:blip>
          <a:srcRect/>
          <a:stretch>
            <a:fillRect/>
          </a:stretch>
        </p:blipFill>
        <p:spPr bwMode="auto">
          <a:xfrm>
            <a:off x="7687135" y="4202869"/>
            <a:ext cx="3145168" cy="237039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03ADAF7-BEB7-1042-BF14-BF2506DFF0FD}"/>
              </a:ext>
            </a:extLst>
          </p:cNvPr>
          <p:cNvSpPr/>
          <p:nvPr/>
        </p:nvSpPr>
        <p:spPr>
          <a:xfrm>
            <a:off x="8716867" y="4572219"/>
            <a:ext cx="96000" cy="96000"/>
          </a:xfrm>
          <a:prstGeom prst="ellipse">
            <a:avLst/>
          </a:prstGeom>
          <a:solidFill>
            <a:srgbClr val="FFFF0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400"/>
          </a:p>
        </p:txBody>
      </p:sp>
      <p:cxnSp>
        <p:nvCxnSpPr>
          <p:cNvPr id="6" name="Straight Arrow Connector 5">
            <a:extLst>
              <a:ext uri="{FF2B5EF4-FFF2-40B4-BE49-F238E27FC236}">
                <a16:creationId xmlns:a16="http://schemas.microsoft.com/office/drawing/2014/main" id="{477463BF-66B3-0B4B-A5AB-2ADC99FDC298}"/>
              </a:ext>
            </a:extLst>
          </p:cNvPr>
          <p:cNvCxnSpPr>
            <a:cxnSpLocks/>
            <a:stCxn id="5" idx="0"/>
          </p:cNvCxnSpPr>
          <p:nvPr/>
        </p:nvCxnSpPr>
        <p:spPr>
          <a:xfrm flipH="1">
            <a:off x="8633712" y="4572220"/>
            <a:ext cx="131155" cy="664945"/>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3EC24F0E-74C4-E74C-9148-605D438BD994}"/>
              </a:ext>
            </a:extLst>
          </p:cNvPr>
          <p:cNvCxnSpPr>
            <a:cxnSpLocks/>
          </p:cNvCxnSpPr>
          <p:nvPr/>
        </p:nvCxnSpPr>
        <p:spPr>
          <a:xfrm flipV="1">
            <a:off x="8650119" y="5121324"/>
            <a:ext cx="316116" cy="11584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4" descr="Visualizing the Loss Landscape of Neural Nets">
            <a:extLst>
              <a:ext uri="{FF2B5EF4-FFF2-40B4-BE49-F238E27FC236}">
                <a16:creationId xmlns:a16="http://schemas.microsoft.com/office/drawing/2014/main" id="{FC95A3FB-43E6-D44E-81F5-3673F37C1477}"/>
              </a:ext>
            </a:extLst>
          </p:cNvPr>
          <p:cNvPicPr>
            <a:picLocks noChangeAspect="1" noChangeArrowheads="1"/>
          </p:cNvPicPr>
          <p:nvPr/>
        </p:nvPicPr>
        <p:blipFill>
          <a:blip r:embed="rId4" cstate="screen">
            <a:alphaModFix amt="70000"/>
            <a:extLst>
              <a:ext uri="{28A0092B-C50C-407E-A947-70E740481C1C}">
                <a14:useLocalDpi xmlns:a14="http://schemas.microsoft.com/office/drawing/2010/main"/>
              </a:ext>
            </a:extLst>
          </a:blip>
          <a:srcRect/>
          <a:stretch>
            <a:fillRect/>
          </a:stretch>
        </p:blipFill>
        <p:spPr bwMode="auto">
          <a:xfrm>
            <a:off x="6600201" y="1628829"/>
            <a:ext cx="3145168" cy="2370399"/>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9A8A06D0-4F04-0D49-B475-2AE25133FA0E}"/>
              </a:ext>
            </a:extLst>
          </p:cNvPr>
          <p:cNvSpPr/>
          <p:nvPr/>
        </p:nvSpPr>
        <p:spPr>
          <a:xfrm>
            <a:off x="7629933" y="1998179"/>
            <a:ext cx="96000" cy="96000"/>
          </a:xfrm>
          <a:prstGeom prst="ellipse">
            <a:avLst/>
          </a:prstGeom>
          <a:solidFill>
            <a:srgbClr val="FFFF0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400"/>
          </a:p>
        </p:txBody>
      </p:sp>
      <p:cxnSp>
        <p:nvCxnSpPr>
          <p:cNvPr id="16" name="Straight Arrow Connector 15">
            <a:extLst>
              <a:ext uri="{FF2B5EF4-FFF2-40B4-BE49-F238E27FC236}">
                <a16:creationId xmlns:a16="http://schemas.microsoft.com/office/drawing/2014/main" id="{8C8A8B83-8C95-6E4D-B86C-029491A887BD}"/>
              </a:ext>
            </a:extLst>
          </p:cNvPr>
          <p:cNvCxnSpPr>
            <a:cxnSpLocks/>
            <a:stCxn id="15" idx="0"/>
          </p:cNvCxnSpPr>
          <p:nvPr/>
        </p:nvCxnSpPr>
        <p:spPr>
          <a:xfrm flipH="1">
            <a:off x="7546779" y="1998180"/>
            <a:ext cx="131155" cy="664945"/>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576A22-DF8E-F940-A8B1-BEBC39EA6DB3}"/>
              </a:ext>
            </a:extLst>
          </p:cNvPr>
          <p:cNvCxnSpPr>
            <a:cxnSpLocks/>
          </p:cNvCxnSpPr>
          <p:nvPr/>
        </p:nvCxnSpPr>
        <p:spPr>
          <a:xfrm>
            <a:off x="7566127" y="2663124"/>
            <a:ext cx="121008" cy="567456"/>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BF723511-8C12-B146-A853-033AC4A1B446}"/>
              </a:ext>
            </a:extLst>
          </p:cNvPr>
          <p:cNvCxnSpPr>
            <a:cxnSpLocks/>
          </p:cNvCxnSpPr>
          <p:nvPr/>
        </p:nvCxnSpPr>
        <p:spPr>
          <a:xfrm>
            <a:off x="7725934" y="3230581"/>
            <a:ext cx="446852" cy="97489"/>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1BA15AD5-2CEE-1348-BF98-B7AC6FDA06BC}"/>
              </a:ext>
            </a:extLst>
          </p:cNvPr>
          <p:cNvCxnSpPr>
            <a:cxnSpLocks/>
          </p:cNvCxnSpPr>
          <p:nvPr/>
        </p:nvCxnSpPr>
        <p:spPr>
          <a:xfrm>
            <a:off x="8925079" y="5122813"/>
            <a:ext cx="121008" cy="567456"/>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8042B147-1743-694A-99FD-72C95B8276B9}"/>
              </a:ext>
            </a:extLst>
          </p:cNvPr>
          <p:cNvCxnSpPr>
            <a:cxnSpLocks/>
          </p:cNvCxnSpPr>
          <p:nvPr/>
        </p:nvCxnSpPr>
        <p:spPr>
          <a:xfrm flipV="1">
            <a:off x="8966235" y="5786269"/>
            <a:ext cx="422272" cy="117336"/>
          </a:xfrm>
          <a:prstGeom prst="straightConnector1">
            <a:avLst/>
          </a:prstGeom>
          <a:ln w="38100">
            <a:solidFill>
              <a:srgbClr val="FFFF00"/>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68D5DEE-17D5-9649-8053-0176647E71A9}"/>
              </a:ext>
            </a:extLst>
          </p:cNvPr>
          <p:cNvCxnSpPr>
            <a:cxnSpLocks/>
          </p:cNvCxnSpPr>
          <p:nvPr/>
        </p:nvCxnSpPr>
        <p:spPr>
          <a:xfrm flipH="1">
            <a:off x="8925079" y="5709839"/>
            <a:ext cx="111213" cy="19227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2AC8365-52D9-D04B-A83E-491A72818184}"/>
              </a:ext>
            </a:extLst>
          </p:cNvPr>
          <p:cNvCxnSpPr>
            <a:cxnSpLocks/>
          </p:cNvCxnSpPr>
          <p:nvPr/>
        </p:nvCxnSpPr>
        <p:spPr>
          <a:xfrm flipV="1">
            <a:off x="9374163" y="5523620"/>
            <a:ext cx="0" cy="24959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F708C51-DF9A-B643-8B84-8BCC428A1469}"/>
              </a:ext>
            </a:extLst>
          </p:cNvPr>
          <p:cNvSpPr/>
          <p:nvPr/>
        </p:nvSpPr>
        <p:spPr>
          <a:xfrm>
            <a:off x="406400" y="5070548"/>
            <a:ext cx="4549579" cy="748795"/>
          </a:xfrm>
          <a:prstGeom prst="rect">
            <a:avLst/>
          </a:prstGeom>
        </p:spPr>
        <p:txBody>
          <a:bodyPr wrap="none">
            <a:spAutoFit/>
          </a:bodyPr>
          <a:lstStyle/>
          <a:p>
            <a:r>
              <a:rPr lang="en-US" sz="2133" dirty="0"/>
              <a:t>Chaudhuri et al., ’11; </a:t>
            </a:r>
            <a:r>
              <a:rPr lang="en-US" sz="2133" dirty="0" err="1"/>
              <a:t>Bassily</a:t>
            </a:r>
            <a:r>
              <a:rPr lang="en-US" sz="2133" dirty="0"/>
              <a:t> et al. ’14;</a:t>
            </a:r>
            <a:br>
              <a:rPr lang="en-US" sz="2133" dirty="0"/>
            </a:br>
            <a:r>
              <a:rPr lang="en-US" sz="2133" dirty="0"/>
              <a:t>Shokri &amp; </a:t>
            </a:r>
            <a:r>
              <a:rPr lang="en-US" sz="2133" dirty="0" err="1"/>
              <a:t>Shmatikov</a:t>
            </a:r>
            <a:r>
              <a:rPr lang="en-US" sz="2133" dirty="0"/>
              <a:t> ’15; Abadi et al. ’16</a:t>
            </a:r>
          </a:p>
        </p:txBody>
      </p:sp>
      <p:sp>
        <p:nvSpPr>
          <p:cNvPr id="24" name="Up Arrow 23">
            <a:extLst>
              <a:ext uri="{FF2B5EF4-FFF2-40B4-BE49-F238E27FC236}">
                <a16:creationId xmlns:a16="http://schemas.microsoft.com/office/drawing/2014/main" id="{39C0872C-0847-FE43-A515-1ED29DF138C6}"/>
              </a:ext>
            </a:extLst>
          </p:cNvPr>
          <p:cNvSpPr/>
          <p:nvPr/>
        </p:nvSpPr>
        <p:spPr>
          <a:xfrm rot="13244820">
            <a:off x="9143727" y="4318501"/>
            <a:ext cx="465855" cy="783593"/>
          </a:xfrm>
          <a:prstGeom prst="upArrow">
            <a:avLst/>
          </a:prstGeom>
          <a:solidFill>
            <a:srgbClr val="0070C0"/>
          </a:solidFill>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1B43E750-4CC8-4A44-B2F5-33F284A12BD9}"/>
              </a:ext>
            </a:extLst>
          </p:cNvPr>
          <p:cNvSpPr txBox="1"/>
          <p:nvPr/>
        </p:nvSpPr>
        <p:spPr>
          <a:xfrm>
            <a:off x="9173503" y="3604686"/>
            <a:ext cx="2940552" cy="830997"/>
          </a:xfrm>
          <a:prstGeom prst="rect">
            <a:avLst/>
          </a:prstGeom>
          <a:noFill/>
        </p:spPr>
        <p:txBody>
          <a:bodyPr wrap="square" rtlCol="0">
            <a:spAutoFit/>
          </a:bodyPr>
          <a:lstStyle/>
          <a:p>
            <a:pPr algn="ctr"/>
            <a:r>
              <a:rPr lang="en-US" sz="2400" dirty="0">
                <a:solidFill>
                  <a:srgbClr val="0070C0"/>
                </a:solidFill>
              </a:rPr>
              <a:t>add noise to guarantee DP</a:t>
            </a:r>
          </a:p>
        </p:txBody>
      </p:sp>
      <p:pic>
        <p:nvPicPr>
          <p:cNvPr id="27" name="Picture 2" descr="Black message 2 icon - Free black message icons">
            <a:extLst>
              <a:ext uri="{FF2B5EF4-FFF2-40B4-BE49-F238E27FC236}">
                <a16:creationId xmlns:a16="http://schemas.microsoft.com/office/drawing/2014/main" id="{A327A214-73BD-3646-B62C-EF273E5C856C}"/>
              </a:ext>
            </a:extLst>
          </p:cNvPr>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07454" y="2385129"/>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Black message 2 icon - Free black message icons">
            <a:extLst>
              <a:ext uri="{FF2B5EF4-FFF2-40B4-BE49-F238E27FC236}">
                <a16:creationId xmlns:a16="http://schemas.microsoft.com/office/drawing/2014/main" id="{E27CD019-1FFB-0D44-B836-E15999ED4B66}"/>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76219" y="4706645"/>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Black message 2 icon - Free black message icons">
            <a:extLst>
              <a:ext uri="{FF2B5EF4-FFF2-40B4-BE49-F238E27FC236}">
                <a16:creationId xmlns:a16="http://schemas.microsoft.com/office/drawing/2014/main" id="{9C9DC675-85F2-3C49-89C0-8EB3F4A094D7}"/>
              </a:ext>
            </a:extLst>
          </p:cNvPr>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24539" y="5346777"/>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3">
            <a:extLst>
              <a:ext uri="{FF2B5EF4-FFF2-40B4-BE49-F238E27FC236}">
                <a16:creationId xmlns:a16="http://schemas.microsoft.com/office/drawing/2014/main" id="{1D1C4128-BBBF-F64D-AD07-B8A5882B591F}"/>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31</a:t>
            </a:fld>
            <a:endParaRPr lang="en-US" altLang="en-US" dirty="0"/>
          </a:p>
        </p:txBody>
      </p:sp>
    </p:spTree>
    <p:extLst>
      <p:ext uri="{BB962C8B-B14F-4D97-AF65-F5344CB8AC3E}">
        <p14:creationId xmlns:p14="http://schemas.microsoft.com/office/powerpoint/2010/main" val="31816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4" grpId="0" animBg="1"/>
      <p:bldP spid="24" grpId="1" animBg="1"/>
      <p:bldP spid="25" grpId="0"/>
      <p:bldP spid="2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2"/>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BD4546A-08F6-944C-AFDC-F82742D5BE15}"/>
              </a:ext>
            </a:extLst>
          </p:cNvPr>
          <p:cNvSpPr/>
          <p:nvPr/>
        </p:nvSpPr>
        <p:spPr>
          <a:xfrm>
            <a:off x="4087091" y="1805267"/>
            <a:ext cx="6096212" cy="997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Proof-of-concept with few optimizations</a:t>
            </a:r>
            <a:br>
              <a:rPr lang="en-US" sz="2800" dirty="0"/>
            </a:br>
            <a:r>
              <a:rPr lang="en-US" sz="2800" dirty="0"/>
              <a:t>(Shokri &amp; </a:t>
            </a:r>
            <a:r>
              <a:rPr lang="en-US" sz="2800" dirty="0" err="1"/>
              <a:t>Shmatikov</a:t>
            </a:r>
            <a:r>
              <a:rPr lang="en-US" sz="2800" dirty="0"/>
              <a:t>, 2015)</a:t>
            </a:r>
          </a:p>
        </p:txBody>
      </p:sp>
      <p:sp>
        <p:nvSpPr>
          <p:cNvPr id="16" name="Slide Number Placeholder 3">
            <a:extLst>
              <a:ext uri="{FF2B5EF4-FFF2-40B4-BE49-F238E27FC236}">
                <a16:creationId xmlns:a16="http://schemas.microsoft.com/office/drawing/2014/main" id="{F0F76C20-1BD6-0C46-AF07-8EA1C6E013C4}"/>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32</a:t>
            </a:fld>
            <a:endParaRPr lang="en-US" altLang="en-US" dirty="0"/>
          </a:p>
        </p:txBody>
      </p:sp>
    </p:spTree>
    <p:extLst>
      <p:ext uri="{BB962C8B-B14F-4D97-AF65-F5344CB8AC3E}">
        <p14:creationId xmlns:p14="http://schemas.microsoft.com/office/powerpoint/2010/main" val="1755969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ABDC621-9E41-1443-9C58-8382C4BFA08D}"/>
                  </a:ext>
                </a:extLst>
              </p:cNvPr>
              <p:cNvSpPr txBox="1"/>
              <p:nvPr/>
            </p:nvSpPr>
            <p:spPr>
              <a:xfrm>
                <a:off x="609601" y="2138513"/>
                <a:ext cx="11582400" cy="20064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5867" i="1" smtClean="0">
                              <a:latin typeface="Cambria Math" panose="02040503050406030204" pitchFamily="18" charset="0"/>
                            </a:rPr>
                          </m:ctrlPr>
                        </m:fPr>
                        <m:num>
                          <m:r>
                            <m:rPr>
                              <m:nor/>
                            </m:rPr>
                            <a:rPr lang="en-US" sz="5867" b="0" smtClean="0">
                              <a:latin typeface="Cambria Math" panose="02040503050406030204" pitchFamily="18" charset="0"/>
                            </a:rPr>
                            <m:t>Pr</m:t>
                          </m:r>
                          <m:r>
                            <a:rPr lang="en-US" sz="5867" b="0" i="1" smtClean="0">
                              <a:latin typeface="Cambria Math" panose="02040503050406030204" pitchFamily="18" charset="0"/>
                            </a:rPr>
                            <m:t>[</m:t>
                          </m:r>
                          <m:r>
                            <a:rPr lang="en-US" sz="5867" b="0" i="1" smtClean="0">
                              <a:latin typeface="Cambria Math" panose="02040503050406030204" pitchFamily="18" charset="0"/>
                            </a:rPr>
                            <m:t>𝐴</m:t>
                          </m:r>
                          <m:r>
                            <m:rPr>
                              <m:sty m:val="p"/>
                            </m:rPr>
                            <a:rPr lang="en-US" sz="5867" b="0" i="0" baseline="-25000" smtClean="0">
                              <a:latin typeface="Cambria Math" panose="02040503050406030204" pitchFamily="18" charset="0"/>
                            </a:rPr>
                            <m:t>train</m:t>
                          </m:r>
                          <m:d>
                            <m:dPr>
                              <m:ctrlPr>
                                <a:rPr lang="en-US" sz="5867" b="0" i="1" smtClean="0">
                                  <a:latin typeface="Cambria Math" panose="02040503050406030204" pitchFamily="18" charset="0"/>
                                </a:rPr>
                              </m:ctrlPr>
                            </m:dPr>
                            <m:e>
                              <m:r>
                                <a:rPr lang="en-US" sz="5867" b="0" i="1" smtClean="0">
                                  <a:latin typeface="Cambria Math" panose="02040503050406030204" pitchFamily="18" charset="0"/>
                                </a:rPr>
                                <m:t>                 </m:t>
                              </m:r>
                            </m:e>
                          </m:d>
                          <m:r>
                            <a:rPr lang="en-US" sz="5867" b="0" i="1" smtClean="0">
                              <a:latin typeface="Cambria Math" panose="02040503050406030204" pitchFamily="18" charset="0"/>
                            </a:rPr>
                            <m:t>=         ]</m:t>
                          </m:r>
                        </m:num>
                        <m:den>
                          <m:r>
                            <m:rPr>
                              <m:nor/>
                            </m:rPr>
                            <a:rPr lang="en-US" sz="5867">
                              <a:latin typeface="Cambria Math" panose="02040503050406030204" pitchFamily="18" charset="0"/>
                            </a:rPr>
                            <m:t>Pr</m:t>
                          </m:r>
                          <m:r>
                            <a:rPr lang="en-US" sz="5867" i="1">
                              <a:latin typeface="Cambria Math" panose="02040503050406030204" pitchFamily="18" charset="0"/>
                            </a:rPr>
                            <m:t>[</m:t>
                          </m:r>
                          <m:r>
                            <a:rPr lang="en-US" sz="5867" i="1">
                              <a:latin typeface="Cambria Math" panose="02040503050406030204" pitchFamily="18" charset="0"/>
                            </a:rPr>
                            <m:t>𝐴</m:t>
                          </m:r>
                          <m:r>
                            <m:rPr>
                              <m:sty m:val="p"/>
                            </m:rPr>
                            <a:rPr lang="en-US" sz="5867" i="0" baseline="-25000">
                              <a:latin typeface="Cambria Math" panose="02040503050406030204" pitchFamily="18" charset="0"/>
                            </a:rPr>
                            <m:t>train</m:t>
                          </m:r>
                          <m:d>
                            <m:dPr>
                              <m:ctrlPr>
                                <a:rPr lang="en-US" sz="5867" i="1">
                                  <a:latin typeface="Cambria Math" panose="02040503050406030204" pitchFamily="18" charset="0"/>
                                </a:rPr>
                              </m:ctrlPr>
                            </m:dPr>
                            <m:e>
                              <m:r>
                                <a:rPr lang="en-US" sz="5867" i="1">
                                  <a:latin typeface="Cambria Math" panose="02040503050406030204" pitchFamily="18" charset="0"/>
                                </a:rPr>
                                <m:t>                 </m:t>
                              </m:r>
                            </m:e>
                          </m:d>
                          <m:r>
                            <a:rPr lang="en-US" sz="5867" i="1">
                              <a:latin typeface="Cambria Math" panose="02040503050406030204" pitchFamily="18" charset="0"/>
                            </a:rPr>
                            <m:t>=</m:t>
                          </m:r>
                          <m:r>
                            <a:rPr lang="en-US" sz="5867" b="0" i="1" smtClean="0">
                              <a:latin typeface="Cambria Math" panose="02040503050406030204" pitchFamily="18" charset="0"/>
                            </a:rPr>
                            <m:t> </m:t>
                          </m:r>
                          <m:r>
                            <a:rPr lang="en-US" sz="5867" i="1">
                              <a:latin typeface="Cambria Math" panose="02040503050406030204" pitchFamily="18" charset="0"/>
                            </a:rPr>
                            <m:t>        ]</m:t>
                          </m:r>
                        </m:den>
                      </m:f>
                      <m:r>
                        <a:rPr lang="en-US" sz="5867" b="0" i="1" smtClean="0">
                          <a:latin typeface="Cambria Math" panose="02040503050406030204" pitchFamily="18" charset="0"/>
                        </a:rPr>
                        <m:t>≤</m:t>
                      </m:r>
                      <m:sSup>
                        <m:sSupPr>
                          <m:ctrlPr>
                            <a:rPr lang="en-US" sz="5867" b="0" i="1" smtClean="0">
                              <a:solidFill>
                                <a:srgbClr val="FF0000"/>
                              </a:solidFill>
                              <a:latin typeface="Cambria Math" panose="02040503050406030204" pitchFamily="18" charset="0"/>
                            </a:rPr>
                          </m:ctrlPr>
                        </m:sSupPr>
                        <m:e>
                          <m:r>
                            <a:rPr lang="en-US" sz="5867" b="0" i="1" smtClean="0">
                              <a:solidFill>
                                <a:srgbClr val="FF0000"/>
                              </a:solidFill>
                              <a:latin typeface="Cambria Math" panose="02040503050406030204" pitchFamily="18" charset="0"/>
                            </a:rPr>
                            <m:t>𝑒</m:t>
                          </m:r>
                        </m:e>
                        <m:sup>
                          <m:r>
                            <a:rPr lang="fr-CH" sz="5867" b="0" i="1" smtClean="0">
                              <a:solidFill>
                                <a:srgbClr val="FF0000"/>
                              </a:solidFill>
                              <a:latin typeface="Cambria Math" panose="02040503050406030204" pitchFamily="18" charset="0"/>
                            </a:rPr>
                            <m:t>1000</m:t>
                          </m:r>
                        </m:sup>
                      </m:sSup>
                    </m:oMath>
                  </m:oMathPara>
                </a14:m>
                <a:endParaRPr lang="en-US" sz="5867" i="1" dirty="0"/>
              </a:p>
            </p:txBody>
          </p:sp>
        </mc:Choice>
        <mc:Fallback xmlns="">
          <p:sp>
            <p:nvSpPr>
              <p:cNvPr id="30" name="TextBox 29">
                <a:extLst>
                  <a:ext uri="{FF2B5EF4-FFF2-40B4-BE49-F238E27FC236}">
                    <a16:creationId xmlns:a16="http://schemas.microsoft.com/office/drawing/2014/main" id="{7ABDC621-9E41-1443-9C58-8382C4BFA08D}"/>
                  </a:ext>
                </a:extLst>
              </p:cNvPr>
              <p:cNvSpPr txBox="1">
                <a:spLocks noRot="1" noChangeAspect="1" noMove="1" noResize="1" noEditPoints="1" noAdjustHandles="1" noChangeArrowheads="1" noChangeShapeType="1" noTextEdit="1"/>
              </p:cNvSpPr>
              <p:nvPr/>
            </p:nvSpPr>
            <p:spPr>
              <a:xfrm>
                <a:off x="609601" y="2138513"/>
                <a:ext cx="11582400" cy="2006447"/>
              </a:xfrm>
              <a:prstGeom prst="rect">
                <a:avLst/>
              </a:prstGeom>
              <a:blipFill>
                <a:blip r:embed="rId3"/>
                <a:stretch>
                  <a:fillRect t="-3145" b="-15094"/>
                </a:stretch>
              </a:blipFill>
            </p:spPr>
            <p:txBody>
              <a:bodyPr/>
              <a:lstStyle/>
              <a:p>
                <a:r>
                  <a:rPr lang="en-US">
                    <a:noFill/>
                  </a:rPr>
                  <a:t> </a:t>
                </a:r>
              </a:p>
            </p:txBody>
          </p:sp>
        </mc:Fallback>
      </mc:AlternateContent>
      <p:pic>
        <p:nvPicPr>
          <p:cNvPr id="31" name="Picture 30">
            <a:extLst>
              <a:ext uri="{FF2B5EF4-FFF2-40B4-BE49-F238E27FC236}">
                <a16:creationId xmlns:a16="http://schemas.microsoft.com/office/drawing/2014/main" id="{4D87F788-320C-B949-93AD-7D234178A1BF}"/>
              </a:ext>
            </a:extLst>
          </p:cNvPr>
          <p:cNvPicPr>
            <a:picLocks noChangeAspect="1"/>
          </p:cNvPicPr>
          <p:nvPr/>
        </p:nvPicPr>
        <p:blipFill>
          <a:blip r:embed="rId4"/>
          <a:stretch>
            <a:fillRect/>
          </a:stretch>
        </p:blipFill>
        <p:spPr>
          <a:xfrm>
            <a:off x="3703999" y="2241977"/>
            <a:ext cx="850900" cy="850900"/>
          </a:xfrm>
          <a:prstGeom prst="rect">
            <a:avLst/>
          </a:prstGeom>
        </p:spPr>
      </p:pic>
      <p:pic>
        <p:nvPicPr>
          <p:cNvPr id="32" name="Picture 31">
            <a:extLst>
              <a:ext uri="{FF2B5EF4-FFF2-40B4-BE49-F238E27FC236}">
                <a16:creationId xmlns:a16="http://schemas.microsoft.com/office/drawing/2014/main" id="{057E01C6-531F-3647-9C3C-17E3D6225C62}"/>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640108" y="2241977"/>
            <a:ext cx="850900" cy="850900"/>
          </a:xfrm>
          <a:prstGeom prst="rect">
            <a:avLst/>
          </a:prstGeom>
        </p:spPr>
      </p:pic>
      <p:pic>
        <p:nvPicPr>
          <p:cNvPr id="33" name="Picture 32">
            <a:extLst>
              <a:ext uri="{FF2B5EF4-FFF2-40B4-BE49-F238E27FC236}">
                <a16:creationId xmlns:a16="http://schemas.microsoft.com/office/drawing/2014/main" id="{4806B2AE-9EC6-BE4C-BC81-61AE518C443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576217" y="2241977"/>
            <a:ext cx="850900" cy="850900"/>
          </a:xfrm>
          <a:prstGeom prst="rect">
            <a:avLst/>
          </a:prstGeom>
        </p:spPr>
      </p:pic>
      <p:pic>
        <p:nvPicPr>
          <p:cNvPr id="34" name="Picture 33">
            <a:extLst>
              <a:ext uri="{FF2B5EF4-FFF2-40B4-BE49-F238E27FC236}">
                <a16:creationId xmlns:a16="http://schemas.microsoft.com/office/drawing/2014/main" id="{3D2A70F5-14D3-C149-B9BC-F5463978B410}"/>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3703999" y="3340271"/>
            <a:ext cx="850900" cy="850900"/>
          </a:xfrm>
          <a:prstGeom prst="rect">
            <a:avLst/>
          </a:prstGeom>
        </p:spPr>
      </p:pic>
      <p:pic>
        <p:nvPicPr>
          <p:cNvPr id="35" name="Picture 34">
            <a:extLst>
              <a:ext uri="{FF2B5EF4-FFF2-40B4-BE49-F238E27FC236}">
                <a16:creationId xmlns:a16="http://schemas.microsoft.com/office/drawing/2014/main" id="{68220E84-2F86-714C-9451-6CFD892800EB}"/>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4640108" y="3340271"/>
            <a:ext cx="850900" cy="850900"/>
          </a:xfrm>
          <a:prstGeom prst="rect">
            <a:avLst/>
          </a:prstGeom>
        </p:spPr>
      </p:pic>
      <p:pic>
        <p:nvPicPr>
          <p:cNvPr id="36" name="Picture 35">
            <a:extLst>
              <a:ext uri="{FF2B5EF4-FFF2-40B4-BE49-F238E27FC236}">
                <a16:creationId xmlns:a16="http://schemas.microsoft.com/office/drawing/2014/main" id="{EA4180F0-7528-1545-AE5B-89149D18B6F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576217" y="3340271"/>
            <a:ext cx="850900" cy="850900"/>
          </a:xfrm>
          <a:prstGeom prst="rect">
            <a:avLst/>
          </a:prstGeom>
        </p:spPr>
      </p:pic>
      <p:pic>
        <p:nvPicPr>
          <p:cNvPr id="37" name="Picture 36">
            <a:extLst>
              <a:ext uri="{FF2B5EF4-FFF2-40B4-BE49-F238E27FC236}">
                <a16:creationId xmlns:a16="http://schemas.microsoft.com/office/drawing/2014/main" id="{00226287-4084-344B-828C-11584C188B0A}"/>
              </a:ext>
            </a:extLst>
          </p:cNvPr>
          <p:cNvPicPr>
            <a:picLocks noChangeAspect="1"/>
          </p:cNvPicPr>
          <p:nvPr/>
        </p:nvPicPr>
        <p:blipFill>
          <a:blip r:embed="rId9"/>
          <a:stretch>
            <a:fillRect/>
          </a:stretch>
        </p:blipFill>
        <p:spPr>
          <a:xfrm>
            <a:off x="7523341" y="2203877"/>
            <a:ext cx="1333500" cy="889000"/>
          </a:xfrm>
          <a:prstGeom prst="rect">
            <a:avLst/>
          </a:prstGeom>
        </p:spPr>
      </p:pic>
      <p:pic>
        <p:nvPicPr>
          <p:cNvPr id="38" name="Picture 37">
            <a:extLst>
              <a:ext uri="{FF2B5EF4-FFF2-40B4-BE49-F238E27FC236}">
                <a16:creationId xmlns:a16="http://schemas.microsoft.com/office/drawing/2014/main" id="{7C5A0512-CB9D-DD44-8F7F-1F8DF2080E15}"/>
              </a:ext>
            </a:extLst>
          </p:cNvPr>
          <p:cNvPicPr>
            <a:picLocks noChangeAspect="1"/>
          </p:cNvPicPr>
          <p:nvPr/>
        </p:nvPicPr>
        <p:blipFill>
          <a:blip r:embed="rId9"/>
          <a:stretch>
            <a:fillRect/>
          </a:stretch>
        </p:blipFill>
        <p:spPr>
          <a:xfrm>
            <a:off x="7523341" y="3302171"/>
            <a:ext cx="1333500" cy="889000"/>
          </a:xfrm>
          <a:prstGeom prst="rect">
            <a:avLst/>
          </a:prstGeom>
        </p:spPr>
      </p:pic>
      <p:sp>
        <p:nvSpPr>
          <p:cNvPr id="40" name="Slide Number Placeholder 3">
            <a:extLst>
              <a:ext uri="{FF2B5EF4-FFF2-40B4-BE49-F238E27FC236}">
                <a16:creationId xmlns:a16="http://schemas.microsoft.com/office/drawing/2014/main" id="{59804876-4004-FF4C-865A-04E202FF675E}"/>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33</a:t>
            </a:fld>
            <a:endParaRPr lang="en-US" altLang="en-US" dirty="0"/>
          </a:p>
        </p:txBody>
      </p:sp>
    </p:spTree>
    <p:extLst>
      <p:ext uri="{BB962C8B-B14F-4D97-AF65-F5344CB8AC3E}">
        <p14:creationId xmlns:p14="http://schemas.microsoft.com/office/powerpoint/2010/main" val="170474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2"/>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9643918-F560-A444-8A07-6064C6713393}"/>
              </a:ext>
            </a:extLst>
          </p:cNvPr>
          <p:cNvSpPr/>
          <p:nvPr/>
        </p:nvSpPr>
        <p:spPr>
          <a:xfrm>
            <a:off x="3928532" y="2073566"/>
            <a:ext cx="3793067" cy="997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Tighter privacy analysis</a:t>
            </a:r>
            <a:br>
              <a:rPr lang="en-US" sz="2800" dirty="0"/>
            </a:br>
            <a:r>
              <a:rPr lang="en-US" sz="2800" dirty="0"/>
              <a:t>(Abadi et al., 2016)</a:t>
            </a:r>
          </a:p>
        </p:txBody>
      </p:sp>
      <p:sp>
        <p:nvSpPr>
          <p:cNvPr id="15" name="Slide Number Placeholder 3">
            <a:extLst>
              <a:ext uri="{FF2B5EF4-FFF2-40B4-BE49-F238E27FC236}">
                <a16:creationId xmlns:a16="http://schemas.microsoft.com/office/drawing/2014/main" id="{987DF6E3-947F-8D48-809B-FB347456755E}"/>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34</a:t>
            </a:fld>
            <a:endParaRPr lang="en-US" altLang="en-US" dirty="0"/>
          </a:p>
        </p:txBody>
      </p:sp>
    </p:spTree>
    <p:extLst>
      <p:ext uri="{BB962C8B-B14F-4D97-AF65-F5344CB8AC3E}">
        <p14:creationId xmlns:p14="http://schemas.microsoft.com/office/powerpoint/2010/main" val="196828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2"/>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1168515-E09A-A643-BF7E-AEF6A8101F59}"/>
              </a:ext>
            </a:extLst>
          </p:cNvPr>
          <p:cNvSpPr/>
          <p:nvPr/>
        </p:nvSpPr>
        <p:spPr>
          <a:xfrm>
            <a:off x="5960533" y="2509629"/>
            <a:ext cx="4222770" cy="997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Better model architectures</a:t>
            </a:r>
            <a:br>
              <a:rPr lang="en-US" sz="2800" dirty="0"/>
            </a:br>
            <a:r>
              <a:rPr lang="en-US" sz="2800" dirty="0"/>
              <a:t>(</a:t>
            </a:r>
            <a:r>
              <a:rPr lang="en-US" sz="2800" dirty="0" err="1"/>
              <a:t>Papernot</a:t>
            </a:r>
            <a:r>
              <a:rPr lang="en-US" sz="2800" dirty="0"/>
              <a:t> et al., 2020)</a:t>
            </a:r>
          </a:p>
        </p:txBody>
      </p:sp>
      <p:sp>
        <p:nvSpPr>
          <p:cNvPr id="15" name="Slide Number Placeholder 3">
            <a:extLst>
              <a:ext uri="{FF2B5EF4-FFF2-40B4-BE49-F238E27FC236}">
                <a16:creationId xmlns:a16="http://schemas.microsoft.com/office/drawing/2014/main" id="{C6241860-261C-2149-8E1C-156555AB5D17}"/>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35</a:t>
            </a:fld>
            <a:endParaRPr lang="en-US" altLang="en-US" dirty="0"/>
          </a:p>
        </p:txBody>
      </p:sp>
    </p:spTree>
    <p:extLst>
      <p:ext uri="{BB962C8B-B14F-4D97-AF65-F5344CB8AC3E}">
        <p14:creationId xmlns:p14="http://schemas.microsoft.com/office/powerpoint/2010/main" val="1531987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AA19B35D-35B6-DF4C-88F2-B4022FED4486}"/>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04D0512-DB73-8D4B-B0CC-0989CEDF7DA3}"/>
              </a:ext>
            </a:extLst>
          </p:cNvPr>
          <p:cNvSpPr/>
          <p:nvPr/>
        </p:nvSpPr>
        <p:spPr>
          <a:xfrm>
            <a:off x="8659090" y="3094412"/>
            <a:ext cx="3352804" cy="997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Better features</a:t>
            </a:r>
            <a:br>
              <a:rPr lang="en-US" sz="2800" dirty="0"/>
            </a:br>
            <a:r>
              <a:rPr lang="en-US" sz="2800" dirty="0"/>
              <a:t>(</a:t>
            </a:r>
            <a:r>
              <a:rPr lang="en-US" sz="2800" b="1" dirty="0"/>
              <a:t>T </a:t>
            </a:r>
            <a:r>
              <a:rPr lang="en-US" sz="2800" dirty="0"/>
              <a:t>&amp; </a:t>
            </a:r>
            <a:r>
              <a:rPr lang="en-US" sz="2800" dirty="0" err="1"/>
              <a:t>Boneh</a:t>
            </a:r>
            <a:r>
              <a:rPr lang="en-US" sz="2800" dirty="0"/>
              <a:t>, 2021)</a:t>
            </a:r>
            <a:endParaRPr lang="en-US" sz="2800" b="1" dirty="0"/>
          </a:p>
        </p:txBody>
      </p:sp>
      <p:sp>
        <p:nvSpPr>
          <p:cNvPr id="15" name="Slide Number Placeholder 3">
            <a:extLst>
              <a:ext uri="{FF2B5EF4-FFF2-40B4-BE49-F238E27FC236}">
                <a16:creationId xmlns:a16="http://schemas.microsoft.com/office/drawing/2014/main" id="{01C20920-6C6B-3247-9E80-4BB93C82B220}"/>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36</a:t>
            </a:fld>
            <a:endParaRPr lang="en-US" altLang="en-US" dirty="0"/>
          </a:p>
        </p:txBody>
      </p:sp>
    </p:spTree>
    <p:extLst>
      <p:ext uri="{BB962C8B-B14F-4D97-AF65-F5344CB8AC3E}">
        <p14:creationId xmlns:p14="http://schemas.microsoft.com/office/powerpoint/2010/main" val="178845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AA19B35D-35B6-DF4C-88F2-B4022FED4486}"/>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9C93EB10-29AF-7040-AE0D-4F8F2BF35439}"/>
              </a:ext>
            </a:extLst>
          </p:cNvPr>
          <p:cNvSpPr/>
          <p:nvPr/>
        </p:nvSpPr>
        <p:spPr>
          <a:xfrm>
            <a:off x="9545781" y="510815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88D3891-ED41-BA46-8173-5A0FFCBB405F}"/>
                  </a:ext>
                </a:extLst>
              </p:cNvPr>
              <p:cNvSpPr/>
              <p:nvPr/>
            </p:nvSpPr>
            <p:spPr>
              <a:xfrm>
                <a:off x="9313334" y="4011241"/>
                <a:ext cx="2698560" cy="997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New algorithm</a:t>
                </a:r>
                <a:br>
                  <a:rPr lang="en-US" sz="2800" dirty="0"/>
                </a:br>
                <a14:m>
                  <m:oMath xmlns:m="http://schemas.openxmlformats.org/officeDocument/2006/math">
                    <m:sSup>
                      <m:sSupPr>
                        <m:ctrlPr>
                          <a:rPr lang="en-US" sz="3200" b="1" i="1">
                            <a:latin typeface="Cambria Math" panose="02040503050406030204" pitchFamily="18" charset="0"/>
                          </a:rPr>
                        </m:ctrlPr>
                      </m:sSupPr>
                      <m:e>
                        <m:r>
                          <a:rPr lang="en-US" sz="3200" b="1" i="1">
                            <a:latin typeface="Cambria Math" panose="02040503050406030204" pitchFamily="18" charset="0"/>
                          </a:rPr>
                          <m:t>𝒆</m:t>
                        </m:r>
                      </m:e>
                      <m:sup>
                        <m:r>
                          <a:rPr lang="en-US" sz="3200" b="1" i="1">
                            <a:latin typeface="Cambria Math" panose="02040503050406030204" pitchFamily="18" charset="0"/>
                            <a:ea typeface="Cambria Math" panose="02040503050406030204" pitchFamily="18" charset="0"/>
                          </a:rPr>
                          <m:t>𝜺</m:t>
                        </m:r>
                      </m:sup>
                    </m:sSup>
                  </m:oMath>
                </a14:m>
                <a:r>
                  <a:rPr lang="en-US" sz="2800" b="1" dirty="0"/>
                  <a:t> </a:t>
                </a:r>
                <a:r>
                  <a:rPr lang="en-US" sz="3200" b="1" dirty="0"/>
                  <a:t>≈ 1.08 (!!!)</a:t>
                </a:r>
                <a:endParaRPr lang="en-US" sz="2800" b="1" dirty="0"/>
              </a:p>
            </p:txBody>
          </p:sp>
        </mc:Choice>
        <mc:Fallback xmlns="">
          <p:sp>
            <p:nvSpPr>
              <p:cNvPr id="15" name="Rounded Rectangle 14">
                <a:extLst>
                  <a:ext uri="{FF2B5EF4-FFF2-40B4-BE49-F238E27FC236}">
                    <a16:creationId xmlns:a16="http://schemas.microsoft.com/office/drawing/2014/main" id="{388D3891-ED41-BA46-8173-5A0FFCBB405F}"/>
                  </a:ext>
                </a:extLst>
              </p:cNvPr>
              <p:cNvSpPr>
                <a:spLocks noRot="1" noChangeAspect="1" noMove="1" noResize="1" noEditPoints="1" noAdjustHandles="1" noChangeArrowheads="1" noChangeShapeType="1" noTextEdit="1"/>
              </p:cNvSpPr>
              <p:nvPr/>
            </p:nvSpPr>
            <p:spPr>
              <a:xfrm>
                <a:off x="9313334" y="4011241"/>
                <a:ext cx="2698560" cy="997527"/>
              </a:xfrm>
              <a:prstGeom prst="roundRect">
                <a:avLst/>
              </a:prstGeom>
              <a:blipFill>
                <a:blip r:embed="rId4"/>
                <a:stretch>
                  <a:fillRect t="-6173" r="-467" b="-18519"/>
                </a:stretch>
              </a:blipFill>
            </p:spPr>
            <p:txBody>
              <a:bodyPr/>
              <a:lstStyle/>
              <a:p>
                <a:r>
                  <a:rPr lang="en-US">
                    <a:noFill/>
                  </a:rPr>
                  <a:t> </a:t>
                </a:r>
              </a:p>
            </p:txBody>
          </p:sp>
        </mc:Fallback>
      </mc:AlternateContent>
      <p:sp>
        <p:nvSpPr>
          <p:cNvPr id="16" name="Slide Number Placeholder 3">
            <a:extLst>
              <a:ext uri="{FF2B5EF4-FFF2-40B4-BE49-F238E27FC236}">
                <a16:creationId xmlns:a16="http://schemas.microsoft.com/office/drawing/2014/main" id="{3136B070-B68B-B245-8566-E64E7AE119C7}"/>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37</a:t>
            </a:fld>
            <a:endParaRPr lang="en-US" altLang="en-US" dirty="0"/>
          </a:p>
        </p:txBody>
      </p:sp>
    </p:spTree>
    <p:extLst>
      <p:ext uri="{BB962C8B-B14F-4D97-AF65-F5344CB8AC3E}">
        <p14:creationId xmlns:p14="http://schemas.microsoft.com/office/powerpoint/2010/main" val="1494168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Provable Privacy for ≈98%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AA19B35D-35B6-DF4C-88F2-B4022FED4486}"/>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9C93EB10-29AF-7040-AE0D-4F8F2BF35439}"/>
              </a:ext>
            </a:extLst>
          </p:cNvPr>
          <p:cNvSpPr/>
          <p:nvPr/>
        </p:nvSpPr>
        <p:spPr>
          <a:xfrm>
            <a:off x="9545781" y="5108154"/>
            <a:ext cx="332509" cy="32558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88D3891-ED41-BA46-8173-5A0FFCBB405F}"/>
              </a:ext>
            </a:extLst>
          </p:cNvPr>
          <p:cNvSpPr/>
          <p:nvPr/>
        </p:nvSpPr>
        <p:spPr>
          <a:xfrm>
            <a:off x="9434944" y="4011241"/>
            <a:ext cx="2576949" cy="9975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Is this claim </a:t>
            </a:r>
            <a:r>
              <a:rPr lang="en-US" sz="2800" b="1" i="1" dirty="0"/>
              <a:t>correct</a:t>
            </a:r>
            <a:r>
              <a:rPr lang="en-US" sz="2800" b="1" dirty="0"/>
              <a:t>?</a:t>
            </a:r>
          </a:p>
        </p:txBody>
      </p:sp>
      <p:sp>
        <p:nvSpPr>
          <p:cNvPr id="14" name="Slide Number Placeholder 3">
            <a:extLst>
              <a:ext uri="{FF2B5EF4-FFF2-40B4-BE49-F238E27FC236}">
                <a16:creationId xmlns:a16="http://schemas.microsoft.com/office/drawing/2014/main" id="{315D1630-3A48-714E-A229-A23291B62D7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38</a:t>
            </a:fld>
            <a:endParaRPr lang="en-US" altLang="en-US" dirty="0"/>
          </a:p>
        </p:txBody>
      </p:sp>
    </p:spTree>
    <p:extLst>
      <p:ext uri="{BB962C8B-B14F-4D97-AF65-F5344CB8AC3E}">
        <p14:creationId xmlns:p14="http://schemas.microsoft.com/office/powerpoint/2010/main" val="3213580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check a privacy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t> Check the proof</a:t>
            </a:r>
          </a:p>
          <a:p>
            <a:endParaRPr lang="en-US" dirty="0"/>
          </a:p>
          <a:p>
            <a:pPr marL="0" indent="0">
              <a:buNone/>
            </a:pPr>
            <a:endParaRPr lang="en-US" dirty="0"/>
          </a:p>
        </p:txBody>
      </p:sp>
      <p:pic>
        <p:nvPicPr>
          <p:cNvPr id="4" name="Picture 3">
            <a:extLst>
              <a:ext uri="{FF2B5EF4-FFF2-40B4-BE49-F238E27FC236}">
                <a16:creationId xmlns:a16="http://schemas.microsoft.com/office/drawing/2014/main" id="{1CA451CC-92CB-5845-9ED5-69A0DE05A626}"/>
              </a:ext>
            </a:extLst>
          </p:cNvPr>
          <p:cNvPicPr>
            <a:picLocks noChangeAspect="1"/>
          </p:cNvPicPr>
          <p:nvPr/>
        </p:nvPicPr>
        <p:blipFill>
          <a:blip r:embed="rId3"/>
          <a:stretch>
            <a:fillRect/>
          </a:stretch>
        </p:blipFill>
        <p:spPr>
          <a:xfrm>
            <a:off x="4967991" y="1805267"/>
            <a:ext cx="4800600" cy="4279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3">
            <a:extLst>
              <a:ext uri="{FF2B5EF4-FFF2-40B4-BE49-F238E27FC236}">
                <a16:creationId xmlns:a16="http://schemas.microsoft.com/office/drawing/2014/main" id="{BAE07F36-0870-C041-80A1-215051E96CB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39</a:t>
            </a:fld>
            <a:endParaRPr lang="en-US" altLang="en-US" dirty="0"/>
          </a:p>
        </p:txBody>
      </p:sp>
    </p:spTree>
    <p:extLst>
      <p:ext uri="{BB962C8B-B14F-4D97-AF65-F5344CB8AC3E}">
        <p14:creationId xmlns:p14="http://schemas.microsoft.com/office/powerpoint/2010/main" val="386638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atabase | Bruker">
            <a:extLst>
              <a:ext uri="{FF2B5EF4-FFF2-40B4-BE49-F238E27FC236}">
                <a16:creationId xmlns:a16="http://schemas.microsoft.com/office/drawing/2014/main" id="{B6652322-51AD-604A-A881-E7877E08B9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Goal: train a ML model with </a:t>
            </a:r>
            <a:r>
              <a:rPr lang="en-US" b="1" dirty="0">
                <a:solidFill>
                  <a:srgbClr val="C00000"/>
                </a:solidFill>
              </a:rPr>
              <a:t>“privacy”</a:t>
            </a:r>
            <a:endParaRPr lang="en-US" sz="4000" dirty="0">
              <a:solidFill>
                <a:srgbClr val="7030A0"/>
              </a:solidFill>
            </a:endParaRPr>
          </a:p>
        </p:txBody>
      </p:sp>
      <p:pic>
        <p:nvPicPr>
          <p:cNvPr id="23554" name="Picture 2">
            <a:extLst>
              <a:ext uri="{FF2B5EF4-FFF2-40B4-BE49-F238E27FC236}">
                <a16:creationId xmlns:a16="http://schemas.microsoft.com/office/drawing/2014/main" id="{94F1D87C-2EF5-644D-BA09-413A9CD4F2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4117129A-945C-0D49-8FEC-36A2C235C7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LG Journey™ LTE Smartphone for TracFone (LGL322DL.ATRFBKY) | LG USA">
            <a:extLst>
              <a:ext uri="{FF2B5EF4-FFF2-40B4-BE49-F238E27FC236}">
                <a16:creationId xmlns:a16="http://schemas.microsoft.com/office/drawing/2014/main" id="{A118BCCA-2B2A-FD44-98F2-AB0B6BD2853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357A01EF-9799-5F45-853D-FB0E6C6920D7}"/>
              </a:ext>
            </a:extLst>
          </p:cNvPr>
          <p:cNvCxnSpPr>
            <a:cxnSpLocks/>
            <a:stCxn id="23554"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252AEE0-6E19-FA48-B959-DFCCAE0EA647}"/>
              </a:ext>
            </a:extLst>
          </p:cNvPr>
          <p:cNvCxnSpPr>
            <a:cxnSpLocks/>
            <a:stCxn id="23556"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EE91AC9-B77F-4C44-843B-BBDD8F032A75}"/>
              </a:ext>
            </a:extLst>
          </p:cNvPr>
          <p:cNvCxnSpPr>
            <a:cxnSpLocks/>
            <a:stCxn id="23558"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564" name="Picture 12" descr="Neural Networks – an Intuition">
            <a:extLst>
              <a:ext uri="{FF2B5EF4-FFF2-40B4-BE49-F238E27FC236}">
                <a16:creationId xmlns:a16="http://schemas.microsoft.com/office/drawing/2014/main" id="{94BE9D45-12B2-F446-9158-F4496E8A484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5DCEFD75-AE22-A34B-AE0C-C3131F9B59A3}"/>
              </a:ext>
            </a:extLst>
          </p:cNvPr>
          <p:cNvCxnSpPr>
            <a:cxnSpLocks/>
            <a:endCxn id="23564" idx="1"/>
          </p:cNvCxnSpPr>
          <p:nvPr/>
        </p:nvCxnSpPr>
        <p:spPr>
          <a:xfrm>
            <a:off x="7904703" y="4310308"/>
            <a:ext cx="16267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562" name="Picture 10" descr="Free Transparent Horn Cliparts, Download Free Clip Art, Free Clip Art on  Clipart Library">
            <a:extLst>
              <a:ext uri="{FF2B5EF4-FFF2-40B4-BE49-F238E27FC236}">
                <a16:creationId xmlns:a16="http://schemas.microsoft.com/office/drawing/2014/main" id="{5A363582-02C9-8446-A133-FBA61AC30EA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785184" y="1887149"/>
            <a:ext cx="692816" cy="28195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Free Transparent Horn Cliparts, Download Free Clip Art, Free Clip Art on  Clipart Library">
            <a:extLst>
              <a:ext uri="{FF2B5EF4-FFF2-40B4-BE49-F238E27FC236}">
                <a16:creationId xmlns:a16="http://schemas.microsoft.com/office/drawing/2014/main" id="{E1A430A3-890F-D540-8828-FF3281359B6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263680" y="1887149"/>
            <a:ext cx="692817" cy="2819514"/>
          </a:xfrm>
          <a:prstGeom prst="rect">
            <a:avLst/>
          </a:prstGeom>
          <a:noFill/>
          <a:extLst>
            <a:ext uri="{909E8E84-426E-40DD-AFC4-6F175D3DCCD1}">
              <a14:hiddenFill xmlns:a14="http://schemas.microsoft.com/office/drawing/2010/main">
                <a:solidFill>
                  <a:srgbClr val="FFFFFF"/>
                </a:solidFill>
              </a14:hiddenFill>
            </a:ext>
          </a:extLst>
        </p:spPr>
      </p:pic>
      <p:sp>
        <p:nvSpPr>
          <p:cNvPr id="46" name="Up Arrow 45">
            <a:extLst>
              <a:ext uri="{FF2B5EF4-FFF2-40B4-BE49-F238E27FC236}">
                <a16:creationId xmlns:a16="http://schemas.microsoft.com/office/drawing/2014/main" id="{A1D19EF8-425A-2144-901A-16D88E039EC5}"/>
              </a:ext>
            </a:extLst>
          </p:cNvPr>
          <p:cNvSpPr/>
          <p:nvPr/>
        </p:nvSpPr>
        <p:spPr>
          <a:xfrm rot="18134122">
            <a:off x="7573831" y="4878476"/>
            <a:ext cx="465855" cy="7835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ECF5DEE3-14D2-D645-89B2-9B10266F4921}"/>
              </a:ext>
            </a:extLst>
          </p:cNvPr>
          <p:cNvSpPr txBox="1"/>
          <p:nvPr/>
        </p:nvSpPr>
        <p:spPr>
          <a:xfrm>
            <a:off x="8132016" y="5408087"/>
            <a:ext cx="2591842" cy="461665"/>
          </a:xfrm>
          <a:prstGeom prst="rect">
            <a:avLst/>
          </a:prstGeom>
          <a:noFill/>
        </p:spPr>
        <p:txBody>
          <a:bodyPr wrap="square" rtlCol="0">
            <a:spAutoFit/>
          </a:bodyPr>
          <a:lstStyle/>
          <a:p>
            <a:r>
              <a:rPr lang="en-US" sz="2400" dirty="0"/>
              <a:t>sees all your data</a:t>
            </a:r>
          </a:p>
        </p:txBody>
      </p:sp>
      <p:sp>
        <p:nvSpPr>
          <p:cNvPr id="3" name="Rectangle 2">
            <a:extLst>
              <a:ext uri="{FF2B5EF4-FFF2-40B4-BE49-F238E27FC236}">
                <a16:creationId xmlns:a16="http://schemas.microsoft.com/office/drawing/2014/main" id="{27572B7F-18BB-364B-80BA-7F8FC4982800}"/>
              </a:ext>
            </a:extLst>
          </p:cNvPr>
          <p:cNvSpPr/>
          <p:nvPr/>
        </p:nvSpPr>
        <p:spPr>
          <a:xfrm>
            <a:off x="406400" y="1231494"/>
            <a:ext cx="7534820" cy="523220"/>
          </a:xfrm>
          <a:prstGeom prst="rect">
            <a:avLst/>
          </a:prstGeom>
        </p:spPr>
        <p:txBody>
          <a:bodyPr wrap="none">
            <a:spAutoFit/>
          </a:bodyPr>
          <a:lstStyle/>
          <a:p>
            <a:pPr marL="342900" indent="-342900">
              <a:buFont typeface="Wingdings" pitchFamily="2" charset="2"/>
              <a:buChar char="Ø"/>
            </a:pPr>
            <a:r>
              <a:rPr lang="en-US" sz="2800" b="1" dirty="0">
                <a:solidFill>
                  <a:srgbClr val="0070C0"/>
                </a:solidFill>
                <a:latin typeface="+mj-lt"/>
              </a:rPr>
              <a:t>what does this mean?	</a:t>
            </a:r>
            <a:r>
              <a:rPr lang="en-US" sz="2800" b="1" dirty="0">
                <a:solidFill>
                  <a:srgbClr val="7030A0"/>
                </a:solidFill>
                <a:latin typeface="+mj-lt"/>
              </a:rPr>
              <a:t> 		</a:t>
            </a:r>
            <a:r>
              <a:rPr lang="en-US" sz="2800" b="1" u="sng" dirty="0">
                <a:solidFill>
                  <a:srgbClr val="7030A0"/>
                </a:solidFill>
                <a:latin typeface="+mj-lt"/>
              </a:rPr>
              <a:t>data secrecy</a:t>
            </a:r>
            <a:endParaRPr lang="en-US" sz="2800" b="1" u="sng" dirty="0">
              <a:solidFill>
                <a:srgbClr val="0070C0"/>
              </a:solidFill>
              <a:latin typeface="+mj-lt"/>
            </a:endParaRPr>
          </a:p>
        </p:txBody>
      </p:sp>
      <p:pic>
        <p:nvPicPr>
          <p:cNvPr id="23" name="Picture 2" descr="Black message 2 icon - Free black message icons">
            <a:extLst>
              <a:ext uri="{FF2B5EF4-FFF2-40B4-BE49-F238E27FC236}">
                <a16:creationId xmlns:a16="http://schemas.microsoft.com/office/drawing/2014/main" id="{2E540172-B8C0-724C-AB3C-398529AF631A}"/>
              </a:ext>
            </a:extLst>
          </p:cNvPr>
          <p:cNvPicPr>
            <a:picLocks noChangeAspect="1" noChangeArrowheads="1"/>
          </p:cNvPicPr>
          <p:nvPr/>
        </p:nvPicPr>
        <p:blipFill>
          <a:blip r:embed="rId10"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290983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Black message 2 icon - Free black message icons">
            <a:extLst>
              <a:ext uri="{FF2B5EF4-FFF2-40B4-BE49-F238E27FC236}">
                <a16:creationId xmlns:a16="http://schemas.microsoft.com/office/drawing/2014/main" id="{67340AFE-CA99-7E43-8C22-DC364D42A66A}"/>
              </a:ext>
            </a:extLst>
          </p:cNvPr>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25616" y="39421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Black message 2 icon - Free black message icons">
            <a:extLst>
              <a:ext uri="{FF2B5EF4-FFF2-40B4-BE49-F238E27FC236}">
                <a16:creationId xmlns:a16="http://schemas.microsoft.com/office/drawing/2014/main" id="{BE59E9FE-BC9A-B34D-A575-CDE6C907569B}"/>
              </a:ext>
            </a:extLst>
          </p:cNvPr>
          <p:cNvPicPr>
            <a:picLocks noChangeAspect="1" noChangeArrowheads="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4987771"/>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3">
            <a:extLst>
              <a:ext uri="{FF2B5EF4-FFF2-40B4-BE49-F238E27FC236}">
                <a16:creationId xmlns:a16="http://schemas.microsoft.com/office/drawing/2014/main" id="{90C1E0B4-99C9-BD4D-8B47-C8036C20D7A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4</a:t>
            </a:fld>
            <a:endParaRPr lang="en-US" altLang="en-US"/>
          </a:p>
        </p:txBody>
      </p:sp>
    </p:spTree>
    <p:extLst>
      <p:ext uri="{BB962C8B-B14F-4D97-AF65-F5344CB8AC3E}">
        <p14:creationId xmlns:p14="http://schemas.microsoft.com/office/powerpoint/2010/main" val="615923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check a privacy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solidFill>
                  <a:schemeClr val="bg1">
                    <a:lumMod val="85000"/>
                  </a:schemeClr>
                </a:solidFill>
              </a:rPr>
              <a:t> Check the proof</a:t>
            </a:r>
          </a:p>
          <a:p>
            <a:endParaRPr lang="en-US" dirty="0"/>
          </a:p>
          <a:p>
            <a:pPr>
              <a:buFont typeface="Wingdings" pitchFamily="2" charset="2"/>
              <a:buChar char="Ø"/>
            </a:pPr>
            <a:r>
              <a:rPr lang="en-US" dirty="0"/>
              <a:t> Check the code</a:t>
            </a:r>
          </a:p>
          <a:p>
            <a:endParaRPr lang="en-US" dirty="0"/>
          </a:p>
          <a:p>
            <a:pPr marL="0" indent="0">
              <a:buNone/>
            </a:pPr>
            <a:endParaRPr lang="en-US" dirty="0"/>
          </a:p>
        </p:txBody>
      </p:sp>
      <p:pic>
        <p:nvPicPr>
          <p:cNvPr id="5" name="Picture 4">
            <a:extLst>
              <a:ext uri="{FF2B5EF4-FFF2-40B4-BE49-F238E27FC236}">
                <a16:creationId xmlns:a16="http://schemas.microsoft.com/office/drawing/2014/main" id="{8E6BBD99-092E-1F43-9AA6-648EB8DA99E0}"/>
              </a:ext>
            </a:extLst>
          </p:cNvPr>
          <p:cNvPicPr>
            <a:picLocks noChangeAspect="1"/>
          </p:cNvPicPr>
          <p:nvPr/>
        </p:nvPicPr>
        <p:blipFill>
          <a:blip r:embed="rId3"/>
          <a:stretch>
            <a:fillRect/>
          </a:stretch>
        </p:blipFill>
        <p:spPr>
          <a:xfrm>
            <a:off x="4953568" y="1559034"/>
            <a:ext cx="57912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3">
            <a:extLst>
              <a:ext uri="{FF2B5EF4-FFF2-40B4-BE49-F238E27FC236}">
                <a16:creationId xmlns:a16="http://schemas.microsoft.com/office/drawing/2014/main" id="{6D30707A-9B9F-224A-94B6-6B585B1336CE}"/>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40</a:t>
            </a:fld>
            <a:endParaRPr lang="en-US" altLang="en-US" dirty="0"/>
          </a:p>
        </p:txBody>
      </p:sp>
    </p:spTree>
    <p:extLst>
      <p:ext uri="{BB962C8B-B14F-4D97-AF65-F5344CB8AC3E}">
        <p14:creationId xmlns:p14="http://schemas.microsoft.com/office/powerpoint/2010/main" val="2098567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check a privacy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solidFill>
                  <a:schemeClr val="bg1">
                    <a:lumMod val="85000"/>
                  </a:schemeClr>
                </a:solidFill>
              </a:rPr>
              <a:t> Check the proof</a:t>
            </a:r>
          </a:p>
          <a:p>
            <a:endParaRPr lang="en-US" dirty="0"/>
          </a:p>
          <a:p>
            <a:pPr>
              <a:buFont typeface="Wingdings" pitchFamily="2" charset="2"/>
              <a:buChar char="Ø"/>
            </a:pPr>
            <a:r>
              <a:rPr lang="en-US" dirty="0">
                <a:solidFill>
                  <a:schemeClr val="bg1">
                    <a:lumMod val="85000"/>
                  </a:schemeClr>
                </a:solidFill>
              </a:rPr>
              <a:t> Check the code</a:t>
            </a:r>
          </a:p>
          <a:p>
            <a:endParaRPr lang="en-US" dirty="0"/>
          </a:p>
          <a:p>
            <a:pPr>
              <a:buFont typeface="Wingdings" pitchFamily="2" charset="2"/>
              <a:buChar char="Ø"/>
            </a:pPr>
            <a:r>
              <a:rPr lang="en-US" dirty="0"/>
              <a:t> Launch an attack!</a:t>
            </a:r>
          </a:p>
          <a:p>
            <a:pPr marL="0" indent="0">
              <a:buNone/>
            </a:pPr>
            <a:endParaRPr lang="en-US" dirty="0"/>
          </a:p>
        </p:txBody>
      </p:sp>
      <p:pic>
        <p:nvPicPr>
          <p:cNvPr id="1026" name="Picture 2" descr="Heroes - Travel Sparta today!">
            <a:extLst>
              <a:ext uri="{FF2B5EF4-FFF2-40B4-BE49-F238E27FC236}">
                <a16:creationId xmlns:a16="http://schemas.microsoft.com/office/drawing/2014/main" id="{775A8ADF-BB95-644F-B58D-5A49296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7900" y="3270071"/>
            <a:ext cx="5744900" cy="237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3">
            <a:extLst>
              <a:ext uri="{FF2B5EF4-FFF2-40B4-BE49-F238E27FC236}">
                <a16:creationId xmlns:a16="http://schemas.microsoft.com/office/drawing/2014/main" id="{FD8AB8CD-B626-5E4F-A819-F59C371E604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41</a:t>
            </a:fld>
            <a:endParaRPr lang="en-US" altLang="en-US" dirty="0"/>
          </a:p>
        </p:txBody>
      </p:sp>
    </p:spTree>
    <p:extLst>
      <p:ext uri="{BB962C8B-B14F-4D97-AF65-F5344CB8AC3E}">
        <p14:creationId xmlns:p14="http://schemas.microsoft.com/office/powerpoint/2010/main" val="1023654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D65C-8927-C544-93B5-7F0E0C533051}"/>
              </a:ext>
            </a:extLst>
          </p:cNvPr>
          <p:cNvSpPr>
            <a:spLocks noGrp="1"/>
          </p:cNvSpPr>
          <p:nvPr>
            <p:ph type="title"/>
          </p:nvPr>
        </p:nvSpPr>
        <p:spPr/>
        <p:txBody>
          <a:bodyPr/>
          <a:lstStyle/>
          <a:p>
            <a:r>
              <a:rPr lang="en-US" dirty="0"/>
              <a:t>Auditing Differential Privacy with Attacks</a:t>
            </a:r>
            <a:br>
              <a:rPr lang="en-US" dirty="0"/>
            </a:br>
            <a:r>
              <a:rPr lang="en-US" sz="1800" dirty="0">
                <a:solidFill>
                  <a:schemeClr val="bg1">
                    <a:lumMod val="50000"/>
                  </a:schemeClr>
                </a:solidFill>
              </a:rPr>
              <a:t>Jagielski et al. 2020, Nasr et al. 2021, </a:t>
            </a:r>
            <a:r>
              <a:rPr lang="en-US" sz="1800" dirty="0" err="1">
                <a:solidFill>
                  <a:schemeClr val="bg1">
                    <a:lumMod val="50000"/>
                  </a:schemeClr>
                </a:solidFill>
              </a:rPr>
              <a:t>Carlini</a:t>
            </a:r>
            <a:r>
              <a:rPr lang="en-US" sz="1800" dirty="0">
                <a:solidFill>
                  <a:schemeClr val="bg1">
                    <a:lumMod val="50000"/>
                  </a:schemeClr>
                </a:solidFill>
              </a:rPr>
              <a:t> et al. (forthcoming)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1B77FD-06DA-9C45-BD89-DE02C740A46B}"/>
                  </a:ext>
                </a:extLst>
              </p:cNvPr>
              <p:cNvSpPr txBox="1"/>
              <p:nvPr/>
            </p:nvSpPr>
            <p:spPr>
              <a:xfrm>
                <a:off x="736103" y="2724608"/>
                <a:ext cx="10719793" cy="2006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5867" i="1" smtClean="0">
                              <a:latin typeface="Cambria Math" panose="02040503050406030204" pitchFamily="18" charset="0"/>
                            </a:rPr>
                          </m:ctrlPr>
                        </m:fPr>
                        <m:num>
                          <m:r>
                            <m:rPr>
                              <m:nor/>
                            </m:rPr>
                            <a:rPr lang="en-US" sz="5867" b="0" smtClean="0">
                              <a:latin typeface="Cambria Math" panose="02040503050406030204" pitchFamily="18" charset="0"/>
                            </a:rPr>
                            <m:t>Pr</m:t>
                          </m:r>
                          <m:r>
                            <a:rPr lang="en-US" sz="5867" b="0" i="1" smtClean="0">
                              <a:latin typeface="Cambria Math" panose="02040503050406030204" pitchFamily="18" charset="0"/>
                            </a:rPr>
                            <m:t>[</m:t>
                          </m:r>
                          <m:r>
                            <a:rPr lang="en-US" sz="5867" b="0" i="1" smtClean="0">
                              <a:latin typeface="Cambria Math" panose="02040503050406030204" pitchFamily="18" charset="0"/>
                            </a:rPr>
                            <m:t>𝐴</m:t>
                          </m:r>
                          <m:r>
                            <m:rPr>
                              <m:sty m:val="p"/>
                            </m:rPr>
                            <a:rPr lang="en-US" sz="5867" b="0" i="0" baseline="-25000" smtClean="0">
                              <a:latin typeface="Cambria Math" panose="02040503050406030204" pitchFamily="18" charset="0"/>
                            </a:rPr>
                            <m:t>train</m:t>
                          </m:r>
                          <m:d>
                            <m:dPr>
                              <m:ctrlPr>
                                <a:rPr lang="en-US" sz="5867" b="0" i="1" smtClean="0">
                                  <a:latin typeface="Cambria Math" panose="02040503050406030204" pitchFamily="18" charset="0"/>
                                </a:rPr>
                              </m:ctrlPr>
                            </m:dPr>
                            <m:e>
                              <m:r>
                                <a:rPr lang="en-US" sz="5867" b="0" i="1" smtClean="0">
                                  <a:latin typeface="Cambria Math" panose="02040503050406030204" pitchFamily="18" charset="0"/>
                                </a:rPr>
                                <m:t>                 </m:t>
                              </m:r>
                            </m:e>
                          </m:d>
                          <m:r>
                            <a:rPr lang="en-US" sz="5867" b="0" i="1" smtClean="0">
                              <a:latin typeface="Cambria Math" panose="02040503050406030204" pitchFamily="18" charset="0"/>
                            </a:rPr>
                            <m:t>=         ]</m:t>
                          </m:r>
                        </m:num>
                        <m:den>
                          <m:r>
                            <m:rPr>
                              <m:nor/>
                            </m:rPr>
                            <a:rPr lang="en-US" sz="5867">
                              <a:latin typeface="Cambria Math" panose="02040503050406030204" pitchFamily="18" charset="0"/>
                            </a:rPr>
                            <m:t>Pr</m:t>
                          </m:r>
                          <m:r>
                            <a:rPr lang="en-US" sz="5867" i="1">
                              <a:latin typeface="Cambria Math" panose="02040503050406030204" pitchFamily="18" charset="0"/>
                            </a:rPr>
                            <m:t>[</m:t>
                          </m:r>
                          <m:r>
                            <a:rPr lang="en-US" sz="5867" i="1">
                              <a:latin typeface="Cambria Math" panose="02040503050406030204" pitchFamily="18" charset="0"/>
                            </a:rPr>
                            <m:t>𝐴</m:t>
                          </m:r>
                          <m:r>
                            <m:rPr>
                              <m:sty m:val="p"/>
                            </m:rPr>
                            <a:rPr lang="en-US" sz="5867" i="0" baseline="-25000">
                              <a:latin typeface="Cambria Math" panose="02040503050406030204" pitchFamily="18" charset="0"/>
                            </a:rPr>
                            <m:t>train</m:t>
                          </m:r>
                          <m:d>
                            <m:dPr>
                              <m:ctrlPr>
                                <a:rPr lang="en-US" sz="5867" i="1">
                                  <a:latin typeface="Cambria Math" panose="02040503050406030204" pitchFamily="18" charset="0"/>
                                </a:rPr>
                              </m:ctrlPr>
                            </m:dPr>
                            <m:e>
                              <m:r>
                                <a:rPr lang="en-US" sz="5867" i="1">
                                  <a:latin typeface="Cambria Math" panose="02040503050406030204" pitchFamily="18" charset="0"/>
                                </a:rPr>
                                <m:t>                 </m:t>
                              </m:r>
                            </m:e>
                          </m:d>
                          <m:r>
                            <a:rPr lang="en-US" sz="5867" i="1">
                              <a:latin typeface="Cambria Math" panose="02040503050406030204" pitchFamily="18" charset="0"/>
                            </a:rPr>
                            <m:t>=</m:t>
                          </m:r>
                          <m:r>
                            <a:rPr lang="en-US" sz="5867" b="0" i="1" smtClean="0">
                              <a:latin typeface="Cambria Math" panose="02040503050406030204" pitchFamily="18" charset="0"/>
                            </a:rPr>
                            <m:t> </m:t>
                          </m:r>
                          <m:r>
                            <a:rPr lang="en-US" sz="5867" i="1">
                              <a:latin typeface="Cambria Math" panose="02040503050406030204" pitchFamily="18" charset="0"/>
                            </a:rPr>
                            <m:t>        ]</m:t>
                          </m:r>
                        </m:den>
                      </m:f>
                      <m:r>
                        <a:rPr lang="en-US" sz="5867" b="0" i="1" smtClean="0">
                          <a:latin typeface="Cambria Math" panose="02040503050406030204" pitchFamily="18" charset="0"/>
                        </a:rPr>
                        <m:t>≤</m:t>
                      </m:r>
                      <m:sSup>
                        <m:sSupPr>
                          <m:ctrlPr>
                            <a:rPr lang="en-US" sz="5867" b="0" i="1" smtClean="0">
                              <a:latin typeface="Cambria Math" panose="02040503050406030204" pitchFamily="18" charset="0"/>
                            </a:rPr>
                          </m:ctrlPr>
                        </m:sSupPr>
                        <m:e>
                          <m:r>
                            <a:rPr lang="en-US" sz="5867" b="0" i="1" smtClean="0">
                              <a:latin typeface="Cambria Math" panose="02040503050406030204" pitchFamily="18" charset="0"/>
                            </a:rPr>
                            <m:t>𝑒</m:t>
                          </m:r>
                        </m:e>
                        <m:sup>
                          <m:r>
                            <a:rPr lang="en-US" sz="5867" i="1">
                              <a:latin typeface="Cambria Math" panose="02040503050406030204" pitchFamily="18" charset="0"/>
                              <a:ea typeface="Cambria Math" panose="02040503050406030204" pitchFamily="18" charset="0"/>
                            </a:rPr>
                            <m:t>𝜀</m:t>
                          </m:r>
                        </m:sup>
                      </m:sSup>
                    </m:oMath>
                  </m:oMathPara>
                </a14:m>
                <a:endParaRPr lang="en-US" sz="5867" i="1" dirty="0"/>
              </a:p>
            </p:txBody>
          </p:sp>
        </mc:Choice>
        <mc:Fallback xmlns="">
          <p:sp>
            <p:nvSpPr>
              <p:cNvPr id="4" name="TextBox 3">
                <a:extLst>
                  <a:ext uri="{FF2B5EF4-FFF2-40B4-BE49-F238E27FC236}">
                    <a16:creationId xmlns:a16="http://schemas.microsoft.com/office/drawing/2014/main" id="{821B77FD-06DA-9C45-BD89-DE02C740A46B}"/>
                  </a:ext>
                </a:extLst>
              </p:cNvPr>
              <p:cNvSpPr txBox="1">
                <a:spLocks noRot="1" noChangeAspect="1" noMove="1" noResize="1" noEditPoints="1" noAdjustHandles="1" noChangeArrowheads="1" noChangeShapeType="1" noTextEdit="1"/>
              </p:cNvSpPr>
              <p:nvPr/>
            </p:nvSpPr>
            <p:spPr>
              <a:xfrm>
                <a:off x="736103" y="2724608"/>
                <a:ext cx="10719793" cy="2006447"/>
              </a:xfrm>
              <a:prstGeom prst="rect">
                <a:avLst/>
              </a:prstGeom>
              <a:blipFill>
                <a:blip r:embed="rId3"/>
                <a:stretch>
                  <a:fillRect t="-3145" b="-15723"/>
                </a:stretch>
              </a:blipFill>
            </p:spPr>
            <p:txBody>
              <a:bodyPr/>
              <a:lstStyle/>
              <a:p>
                <a:r>
                  <a:rPr lang="en-US">
                    <a:noFill/>
                  </a:rPr>
                  <a:t> </a:t>
                </a:r>
              </a:p>
            </p:txBody>
          </p:sp>
        </mc:Fallback>
      </mc:AlternateContent>
      <p:pic>
        <p:nvPicPr>
          <p:cNvPr id="5" name="Picture 2" descr="Neural Network: A Complete Beginners Guide | Gadictos">
            <a:extLst>
              <a:ext uri="{FF2B5EF4-FFF2-40B4-BE49-F238E27FC236}">
                <a16:creationId xmlns:a16="http://schemas.microsoft.com/office/drawing/2014/main" id="{E3EDFB54-F940-B542-AAE7-0EB4C3CB5F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13334" y="2764214"/>
            <a:ext cx="1334049" cy="8897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eural Network: A Complete Beginners Guide | Gadictos">
            <a:extLst>
              <a:ext uri="{FF2B5EF4-FFF2-40B4-BE49-F238E27FC236}">
                <a16:creationId xmlns:a16="http://schemas.microsoft.com/office/drawing/2014/main" id="{0643122A-14C8-5C47-A45B-47CF338A5D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13334" y="3856664"/>
            <a:ext cx="1334049" cy="889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NIST Handwritten Digit Recognition With Pytorch | by Ankit Batra | Medium">
            <a:extLst>
              <a:ext uri="{FF2B5EF4-FFF2-40B4-BE49-F238E27FC236}">
                <a16:creationId xmlns:a16="http://schemas.microsoft.com/office/drawing/2014/main" id="{F8A90CD1-9AED-A541-A5C8-C4CAB1927B4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026645" y="2764214"/>
            <a:ext cx="2321146" cy="816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NIST Handwritten Digit Recognition With Pytorch | by Ankit Batra | Medium">
            <a:extLst>
              <a:ext uri="{FF2B5EF4-FFF2-40B4-BE49-F238E27FC236}">
                <a16:creationId xmlns:a16="http://schemas.microsoft.com/office/drawing/2014/main" id="{51FB42D9-02B3-5E43-A538-6A9694817FD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532601" y="3914438"/>
            <a:ext cx="815190" cy="816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NIST Handwritten Digit Recognition With Pytorch | by Ankit Batra | Medium">
            <a:extLst>
              <a:ext uri="{FF2B5EF4-FFF2-40B4-BE49-F238E27FC236}">
                <a16:creationId xmlns:a16="http://schemas.microsoft.com/office/drawing/2014/main" id="{07EB7FDF-BCF5-B447-A3C4-82C805B7BE0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026645" y="3914438"/>
            <a:ext cx="1610336" cy="81661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urved Connector 15">
            <a:extLst>
              <a:ext uri="{FF2B5EF4-FFF2-40B4-BE49-F238E27FC236}">
                <a16:creationId xmlns:a16="http://schemas.microsoft.com/office/drawing/2014/main" id="{06D4D327-55D8-BB48-8636-8892A4AD5CEE}"/>
              </a:ext>
            </a:extLst>
          </p:cNvPr>
          <p:cNvCxnSpPr>
            <a:cxnSpLocks/>
            <a:stCxn id="17" idx="3"/>
          </p:cNvCxnSpPr>
          <p:nvPr/>
        </p:nvCxnSpPr>
        <p:spPr>
          <a:xfrm flipV="1">
            <a:off x="8957680" y="4167555"/>
            <a:ext cx="1716181" cy="1814791"/>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798ACB-4134-F042-BF8A-C52FF03BA288}"/>
              </a:ext>
            </a:extLst>
          </p:cNvPr>
          <p:cNvSpPr txBox="1"/>
          <p:nvPr/>
        </p:nvSpPr>
        <p:spPr>
          <a:xfrm>
            <a:off x="6095999" y="5720736"/>
            <a:ext cx="2861681" cy="523220"/>
          </a:xfrm>
          <a:prstGeom prst="rect">
            <a:avLst/>
          </a:prstGeom>
          <a:noFill/>
        </p:spPr>
        <p:txBody>
          <a:bodyPr wrap="none" rtlCol="0">
            <a:spAutoFit/>
          </a:bodyPr>
          <a:lstStyle/>
          <a:p>
            <a:r>
              <a:rPr lang="en-US" sz="2800" dirty="0">
                <a:solidFill>
                  <a:srgbClr val="C00000"/>
                </a:solidFill>
              </a:rPr>
              <a:t>let’s estimate this!</a:t>
            </a:r>
          </a:p>
        </p:txBody>
      </p:sp>
      <p:sp>
        <p:nvSpPr>
          <p:cNvPr id="20" name="Slide Number Placeholder 3">
            <a:extLst>
              <a:ext uri="{FF2B5EF4-FFF2-40B4-BE49-F238E27FC236}">
                <a16:creationId xmlns:a16="http://schemas.microsoft.com/office/drawing/2014/main" id="{0BF6EDF6-7E1F-E548-A2F9-713C932D9EB3}"/>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42</a:t>
            </a:fld>
            <a:endParaRPr lang="en-US" altLang="en-US" dirty="0"/>
          </a:p>
        </p:txBody>
      </p:sp>
    </p:spTree>
    <p:extLst>
      <p:ext uri="{BB962C8B-B14F-4D97-AF65-F5344CB8AC3E}">
        <p14:creationId xmlns:p14="http://schemas.microsoft.com/office/powerpoint/2010/main" val="1543087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D65C-8927-C544-93B5-7F0E0C533051}"/>
              </a:ext>
            </a:extLst>
          </p:cNvPr>
          <p:cNvSpPr>
            <a:spLocks noGrp="1"/>
          </p:cNvSpPr>
          <p:nvPr>
            <p:ph type="title"/>
          </p:nvPr>
        </p:nvSpPr>
        <p:spPr/>
        <p:txBody>
          <a:bodyPr/>
          <a:lstStyle/>
          <a:p>
            <a:r>
              <a:rPr lang="en-US" dirty="0"/>
              <a:t>Auditing Differential Privacy with Attacks</a:t>
            </a:r>
            <a:br>
              <a:rPr lang="en-US" dirty="0"/>
            </a:br>
            <a:r>
              <a:rPr lang="en-US" sz="1800" dirty="0">
                <a:solidFill>
                  <a:schemeClr val="bg1">
                    <a:lumMod val="50000"/>
                  </a:schemeClr>
                </a:solidFill>
              </a:rPr>
              <a:t>Jagielski et al. 2020, Nasr et al. 2021</a:t>
            </a:r>
          </a:p>
        </p:txBody>
      </p:sp>
      <p:pic>
        <p:nvPicPr>
          <p:cNvPr id="2050" name="Picture 2" descr="MNIST Handwritten Digit Recognition With Pytorch | by Ankit Batra | Medium">
            <a:extLst>
              <a:ext uri="{FF2B5EF4-FFF2-40B4-BE49-F238E27FC236}">
                <a16:creationId xmlns:a16="http://schemas.microsoft.com/office/drawing/2014/main" id="{F8A90CD1-9AED-A541-A5C8-C4CAB1927B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9631" y="2772951"/>
            <a:ext cx="1459755" cy="51356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F3241E2-5F58-7941-B728-9EE3DA8B421C}"/>
              </a:ext>
            </a:extLst>
          </p:cNvPr>
          <p:cNvGrpSpPr>
            <a:grpSpLocks/>
          </p:cNvGrpSpPr>
          <p:nvPr/>
        </p:nvGrpSpPr>
        <p:grpSpPr>
          <a:xfrm>
            <a:off x="1529631" y="3540473"/>
            <a:ext cx="1459755" cy="512064"/>
            <a:chOff x="4026645" y="3914438"/>
            <a:chExt cx="2321146" cy="816617"/>
          </a:xfrm>
        </p:grpSpPr>
        <p:pic>
          <p:nvPicPr>
            <p:cNvPr id="14" name="Picture 2" descr="MNIST Handwritten Digit Recognition With Pytorch | by Ankit Batra | Medium">
              <a:extLst>
                <a:ext uri="{FF2B5EF4-FFF2-40B4-BE49-F238E27FC236}">
                  <a16:creationId xmlns:a16="http://schemas.microsoft.com/office/drawing/2014/main" id="{51FB42D9-02B3-5E43-A538-6A9694817FD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32601" y="3914438"/>
              <a:ext cx="815190" cy="816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NIST Handwritten Digit Recognition With Pytorch | by Ankit Batra | Medium">
              <a:extLst>
                <a:ext uri="{FF2B5EF4-FFF2-40B4-BE49-F238E27FC236}">
                  <a16:creationId xmlns:a16="http://schemas.microsoft.com/office/drawing/2014/main" id="{07EB7FDF-BCF5-B447-A3C4-82C805B7BE0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026645" y="3914438"/>
              <a:ext cx="1610336" cy="816617"/>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1E4E87-59CD-4F4C-A02A-C558BC1CD507}"/>
                  </a:ext>
                </a:extLst>
              </p:cNvPr>
              <p:cNvSpPr txBox="1"/>
              <p:nvPr/>
            </p:nvSpPr>
            <p:spPr>
              <a:xfrm>
                <a:off x="3208960" y="3869048"/>
                <a:ext cx="610186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CH" sz="3600" b="0" i="1" smtClean="0">
                          <a:latin typeface="Cambria Math" panose="02040503050406030204" pitchFamily="18" charset="0"/>
                        </a:rPr>
                        <m:t>𝑓</m:t>
                      </m:r>
                      <m:r>
                        <a:rPr lang="fr-CH" sz="3600" b="0" i="1" smtClean="0">
                          <a:latin typeface="Cambria Math" panose="02040503050406030204" pitchFamily="18" charset="0"/>
                        </a:rPr>
                        <m:t>=</m:t>
                      </m:r>
                      <m:r>
                        <a:rPr lang="en-US" sz="3600" b="0" i="1" smtClean="0">
                          <a:latin typeface="Cambria Math" panose="02040503050406030204" pitchFamily="18" charset="0"/>
                        </a:rPr>
                        <m:t>𝐴</m:t>
                      </m:r>
                      <m:r>
                        <m:rPr>
                          <m:sty m:val="p"/>
                        </m:rPr>
                        <a:rPr lang="en-US" sz="3600" b="0" i="0" baseline="-25000" smtClean="0">
                          <a:latin typeface="Cambria Math" panose="02040503050406030204" pitchFamily="18" charset="0"/>
                        </a:rPr>
                        <m:t>train</m:t>
                      </m:r>
                      <m:d>
                        <m:dPr>
                          <m:ctrlPr>
                            <a:rPr lang="en-US" sz="3600" b="0" i="1" smtClean="0">
                              <a:latin typeface="Cambria Math" panose="02040503050406030204" pitchFamily="18" charset="0"/>
                            </a:rPr>
                          </m:ctrlPr>
                        </m:dPr>
                        <m:e>
                          <m:r>
                            <a:rPr lang="fr-CH" sz="3600" b="0" i="0" smtClean="0">
                              <a:latin typeface="Cambria Math" panose="02040503050406030204" pitchFamily="18" charset="0"/>
                            </a:rPr>
                            <m:t> </m:t>
                          </m:r>
                          <m:r>
                            <m:rPr>
                              <m:sty m:val="p"/>
                            </m:rPr>
                            <a:rPr lang="fr-CH" sz="3600" i="0">
                              <a:latin typeface="Cambria Math" panose="02040503050406030204" pitchFamily="18" charset="0"/>
                            </a:rPr>
                            <m:t>D</m:t>
                          </m:r>
                          <m:r>
                            <m:rPr>
                              <m:sty m:val="p"/>
                            </m:rPr>
                            <a:rPr lang="fr-CH" sz="3600" i="0" baseline="-25000" smtClean="0">
                              <a:solidFill>
                                <a:srgbClr val="C00000"/>
                              </a:solidFill>
                              <a:latin typeface="Cambria Math" panose="02040503050406030204" pitchFamily="18" charset="0"/>
                            </a:rPr>
                            <m:t>b</m:t>
                          </m:r>
                          <m:r>
                            <a:rPr lang="fr-CH" sz="3600" b="0" i="1" baseline="-25000" smtClean="0">
                              <a:solidFill>
                                <a:srgbClr val="C00000"/>
                              </a:solidFill>
                              <a:latin typeface="Cambria Math" panose="02040503050406030204" pitchFamily="18" charset="0"/>
                            </a:rPr>
                            <m:t> </m:t>
                          </m:r>
                        </m:e>
                      </m:d>
                    </m:oMath>
                  </m:oMathPara>
                </a14:m>
                <a:endParaRPr lang="en-US" sz="3600" dirty="0"/>
              </a:p>
            </p:txBody>
          </p:sp>
        </mc:Choice>
        <mc:Fallback xmlns="">
          <p:sp>
            <p:nvSpPr>
              <p:cNvPr id="10" name="TextBox 9">
                <a:extLst>
                  <a:ext uri="{FF2B5EF4-FFF2-40B4-BE49-F238E27FC236}">
                    <a16:creationId xmlns:a16="http://schemas.microsoft.com/office/drawing/2014/main" id="{221E4E87-59CD-4F4C-A02A-C558BC1CD507}"/>
                  </a:ext>
                </a:extLst>
              </p:cNvPr>
              <p:cNvSpPr txBox="1">
                <a:spLocks noRot="1" noChangeAspect="1" noMove="1" noResize="1" noEditPoints="1" noAdjustHandles="1" noChangeArrowheads="1" noChangeShapeType="1" noTextEdit="1"/>
              </p:cNvSpPr>
              <p:nvPr/>
            </p:nvSpPr>
            <p:spPr>
              <a:xfrm>
                <a:off x="3208960" y="3869048"/>
                <a:ext cx="6101860" cy="646331"/>
              </a:xfrm>
              <a:prstGeom prst="rect">
                <a:avLst/>
              </a:prstGeom>
              <a:blipFill>
                <a:blip r:embed="rId6"/>
                <a:stretch>
                  <a:fillRect b="-3846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972A6CB-39E6-6547-AE0A-2C645D338E3B}"/>
              </a:ext>
            </a:extLst>
          </p:cNvPr>
          <p:cNvSpPr txBox="1"/>
          <p:nvPr/>
        </p:nvSpPr>
        <p:spPr>
          <a:xfrm>
            <a:off x="406400" y="1705600"/>
            <a:ext cx="2992462" cy="707886"/>
          </a:xfrm>
          <a:prstGeom prst="rect">
            <a:avLst/>
          </a:prstGeom>
          <a:noFill/>
        </p:spPr>
        <p:txBody>
          <a:bodyPr wrap="square" rtlCol="0">
            <a:spAutoFit/>
          </a:bodyPr>
          <a:lstStyle/>
          <a:p>
            <a:r>
              <a:rPr lang="en-US" sz="4000" dirty="0">
                <a:latin typeface="Cambria" panose="02040503050406030204" pitchFamily="18" charset="0"/>
              </a:rPr>
              <a:t>Challenger</a:t>
            </a:r>
          </a:p>
        </p:txBody>
      </p:sp>
      <p:cxnSp>
        <p:nvCxnSpPr>
          <p:cNvPr id="9" name="Straight Connector 8">
            <a:extLst>
              <a:ext uri="{FF2B5EF4-FFF2-40B4-BE49-F238E27FC236}">
                <a16:creationId xmlns:a16="http://schemas.microsoft.com/office/drawing/2014/main" id="{39953E1A-1BF9-FC43-8667-E437E66A2349}"/>
              </a:ext>
            </a:extLst>
          </p:cNvPr>
          <p:cNvCxnSpPr>
            <a:cxnSpLocks/>
          </p:cNvCxnSpPr>
          <p:nvPr/>
        </p:nvCxnSpPr>
        <p:spPr>
          <a:xfrm>
            <a:off x="406400" y="2412520"/>
            <a:ext cx="11058769" cy="0"/>
          </a:xfrm>
          <a:prstGeom prst="line">
            <a:avLst/>
          </a:prstGeom>
          <a:ln w="571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D40FC6A-EF74-5D4F-BCED-CD0F9837F688}"/>
              </a:ext>
            </a:extLst>
          </p:cNvPr>
          <p:cNvSpPr txBox="1"/>
          <p:nvPr/>
        </p:nvSpPr>
        <p:spPr>
          <a:xfrm>
            <a:off x="8946662" y="1631857"/>
            <a:ext cx="2992462" cy="707886"/>
          </a:xfrm>
          <a:prstGeom prst="rect">
            <a:avLst/>
          </a:prstGeom>
          <a:noFill/>
        </p:spPr>
        <p:txBody>
          <a:bodyPr wrap="square" rtlCol="0">
            <a:spAutoFit/>
          </a:bodyPr>
          <a:lstStyle/>
          <a:p>
            <a:r>
              <a:rPr lang="en-US" sz="4000" dirty="0">
                <a:latin typeface="Cambria" panose="02040503050406030204" pitchFamily="18" charset="0"/>
              </a:rPr>
              <a:t>Adversary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54BFCCF-B2E3-EC4F-B25D-4C947A7478DC}"/>
                  </a:ext>
                </a:extLst>
              </p:cNvPr>
              <p:cNvSpPr txBox="1"/>
              <p:nvPr/>
            </p:nvSpPr>
            <p:spPr>
              <a:xfrm>
                <a:off x="-109105" y="2706568"/>
                <a:ext cx="199585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sz="3600" b="0" i="0" smtClean="0">
                          <a:latin typeface="Cambria Math" panose="02040503050406030204" pitchFamily="18" charset="0"/>
                        </a:rPr>
                        <m:t>D</m:t>
                      </m:r>
                      <m:r>
                        <a:rPr lang="fr-CH" sz="3600" b="0" i="1" baseline="-25000" smtClean="0">
                          <a:latin typeface="Cambria Math" panose="02040503050406030204" pitchFamily="18" charset="0"/>
                        </a:rPr>
                        <m:t>0</m:t>
                      </m:r>
                      <m:r>
                        <a:rPr lang="fr-CH" sz="3600" b="0" i="1" smtClean="0">
                          <a:latin typeface="Cambria Math" panose="02040503050406030204" pitchFamily="18" charset="0"/>
                        </a:rPr>
                        <m:t>=</m:t>
                      </m:r>
                    </m:oMath>
                  </m:oMathPara>
                </a14:m>
                <a:endParaRPr lang="en-US" sz="3600" dirty="0"/>
              </a:p>
            </p:txBody>
          </p:sp>
        </mc:Choice>
        <mc:Fallback xmlns="">
          <p:sp>
            <p:nvSpPr>
              <p:cNvPr id="18" name="TextBox 17">
                <a:extLst>
                  <a:ext uri="{FF2B5EF4-FFF2-40B4-BE49-F238E27FC236}">
                    <a16:creationId xmlns:a16="http://schemas.microsoft.com/office/drawing/2014/main" id="{454BFCCF-B2E3-EC4F-B25D-4C947A7478DC}"/>
                  </a:ext>
                </a:extLst>
              </p:cNvPr>
              <p:cNvSpPr txBox="1">
                <a:spLocks noRot="1" noChangeAspect="1" noMove="1" noResize="1" noEditPoints="1" noAdjustHandles="1" noChangeArrowheads="1" noChangeShapeType="1" noTextEdit="1"/>
              </p:cNvSpPr>
              <p:nvPr/>
            </p:nvSpPr>
            <p:spPr>
              <a:xfrm>
                <a:off x="-109105" y="2706568"/>
                <a:ext cx="1995853" cy="646331"/>
              </a:xfrm>
              <a:prstGeom prst="rect">
                <a:avLst/>
              </a:prstGeom>
              <a:blipFill>
                <a:blip r:embed="rId7"/>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7CED0A4-EDBC-5E42-8F82-DD5656F9BD1D}"/>
                  </a:ext>
                </a:extLst>
              </p:cNvPr>
              <p:cNvSpPr txBox="1"/>
              <p:nvPr/>
            </p:nvSpPr>
            <p:spPr>
              <a:xfrm>
                <a:off x="-120123" y="3426260"/>
                <a:ext cx="199585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sz="3600" b="0" i="0" smtClean="0">
                          <a:latin typeface="Cambria Math" panose="02040503050406030204" pitchFamily="18" charset="0"/>
                        </a:rPr>
                        <m:t>D</m:t>
                      </m:r>
                      <m:r>
                        <a:rPr lang="fr-CH" sz="3600" b="0" i="1" baseline="-25000" smtClean="0">
                          <a:latin typeface="Cambria Math" panose="02040503050406030204" pitchFamily="18" charset="0"/>
                        </a:rPr>
                        <m:t>1</m:t>
                      </m:r>
                      <m:r>
                        <a:rPr lang="fr-CH" sz="3600" b="0" i="1" smtClean="0">
                          <a:latin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47CED0A4-EDBC-5E42-8F82-DD5656F9BD1D}"/>
                  </a:ext>
                </a:extLst>
              </p:cNvPr>
              <p:cNvSpPr txBox="1">
                <a:spLocks noRot="1" noChangeAspect="1" noMove="1" noResize="1" noEditPoints="1" noAdjustHandles="1" noChangeArrowheads="1" noChangeShapeType="1" noTextEdit="1"/>
              </p:cNvSpPr>
              <p:nvPr/>
            </p:nvSpPr>
            <p:spPr>
              <a:xfrm>
                <a:off x="-120123" y="3426260"/>
                <a:ext cx="1995853" cy="646331"/>
              </a:xfrm>
              <a:prstGeom prst="rect">
                <a:avLst/>
              </a:prstGeom>
              <a:blipFill>
                <a:blip r:embed="rId8"/>
                <a:stretch>
                  <a:fillRect b="-5769"/>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5E6A127-09C2-CF42-9EE9-27D761CD57E7}"/>
              </a:ext>
            </a:extLst>
          </p:cNvPr>
          <p:cNvSpPr txBox="1"/>
          <p:nvPr/>
        </p:nvSpPr>
        <p:spPr>
          <a:xfrm>
            <a:off x="859517" y="4326547"/>
            <a:ext cx="1651414" cy="523220"/>
          </a:xfrm>
          <a:prstGeom prst="rect">
            <a:avLst/>
          </a:prstGeom>
          <a:noFill/>
        </p:spPr>
        <p:txBody>
          <a:bodyPr wrap="none" rtlCol="0">
            <a:spAutoFit/>
          </a:bodyPr>
          <a:lstStyle/>
          <a:p>
            <a:r>
              <a:rPr lang="en-US" sz="2800" dirty="0"/>
              <a:t>flip a bit </a:t>
            </a:r>
            <a:r>
              <a:rPr lang="en-US" sz="2800" dirty="0">
                <a:solidFill>
                  <a:srgbClr val="C00000"/>
                </a:solidFill>
                <a:latin typeface="Cambria" panose="02040503050406030204" pitchFamily="18" charset="0"/>
              </a:rPr>
              <a:t>b</a:t>
            </a:r>
          </a:p>
        </p:txBody>
      </p:sp>
      <p:cxnSp>
        <p:nvCxnSpPr>
          <p:cNvPr id="21" name="Straight Arrow Connector 20">
            <a:extLst>
              <a:ext uri="{FF2B5EF4-FFF2-40B4-BE49-F238E27FC236}">
                <a16:creationId xmlns:a16="http://schemas.microsoft.com/office/drawing/2014/main" id="{30E3E2FE-D0A7-4049-B1AB-CC73664407EE}"/>
              </a:ext>
            </a:extLst>
          </p:cNvPr>
          <p:cNvCxnSpPr/>
          <p:nvPr/>
        </p:nvCxnSpPr>
        <p:spPr>
          <a:xfrm>
            <a:off x="4130327" y="4588157"/>
            <a:ext cx="39058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288B346-F752-D440-B907-5CDA05DF1C58}"/>
                  </a:ext>
                </a:extLst>
              </p:cNvPr>
              <p:cNvSpPr txBox="1"/>
              <p:nvPr/>
            </p:nvSpPr>
            <p:spPr>
              <a:xfrm>
                <a:off x="8726032" y="4549122"/>
                <a:ext cx="2806346" cy="1431482"/>
              </a:xfrm>
              <a:prstGeom prst="rect">
                <a:avLst/>
              </a:prstGeom>
              <a:noFill/>
            </p:spPr>
            <p:txBody>
              <a:bodyPr wrap="none" rtlCol="0">
                <a:spAutoFit/>
              </a:bodyPr>
              <a:lstStyle/>
              <a:p>
                <a:r>
                  <a:rPr lang="en-US" sz="2800" dirty="0"/>
                  <a:t>output guess</a:t>
                </a:r>
                <a:r>
                  <a:rPr lang="en-US" sz="2800" b="1" dirty="0"/>
                  <a:t> </a:t>
                </a:r>
                <a14:m>
                  <m:oMath xmlns:m="http://schemas.openxmlformats.org/officeDocument/2006/math">
                    <m:acc>
                      <m:accPr>
                        <m:chr m:val="̂"/>
                        <m:ctrlPr>
                          <a:rPr lang="fr-CH" sz="2800" b="1" i="1" smtClean="0">
                            <a:solidFill>
                              <a:srgbClr val="C00000"/>
                            </a:solidFill>
                            <a:latin typeface="Cambria Math" panose="02040503050406030204" pitchFamily="18" charset="0"/>
                          </a:rPr>
                        </m:ctrlPr>
                      </m:accPr>
                      <m:e>
                        <m:r>
                          <m:rPr>
                            <m:sty m:val="p"/>
                          </m:rPr>
                          <a:rPr lang="fr-CH" sz="2800" b="0" i="0" smtClean="0">
                            <a:solidFill>
                              <a:srgbClr val="C00000"/>
                            </a:solidFill>
                            <a:latin typeface="Cambria Math" panose="02040503050406030204" pitchFamily="18" charset="0"/>
                          </a:rPr>
                          <m:t>b</m:t>
                        </m:r>
                      </m:e>
                    </m:acc>
                  </m:oMath>
                </a14:m>
                <a:endParaRPr lang="en-US" sz="2800" dirty="0"/>
              </a:p>
              <a:p>
                <a:endParaRPr lang="en-US" sz="2800" dirty="0"/>
              </a:p>
              <a:p>
                <a:r>
                  <a:rPr lang="en-US" sz="2800" b="1" dirty="0"/>
                  <a:t>Adv wins if </a:t>
                </a:r>
                <a14:m>
                  <m:oMath xmlns:m="http://schemas.openxmlformats.org/officeDocument/2006/math">
                    <m:acc>
                      <m:accPr>
                        <m:chr m:val="̂"/>
                        <m:ctrlPr>
                          <a:rPr lang="fr-CH" sz="2800" b="1" i="1">
                            <a:solidFill>
                              <a:srgbClr val="C00000"/>
                            </a:solidFill>
                            <a:latin typeface="Cambria Math" panose="02040503050406030204" pitchFamily="18" charset="0"/>
                          </a:rPr>
                        </m:ctrlPr>
                      </m:accPr>
                      <m:e>
                        <m:r>
                          <a:rPr lang="fr-CH" sz="2800" b="1" i="1">
                            <a:solidFill>
                              <a:srgbClr val="C00000"/>
                            </a:solidFill>
                            <a:latin typeface="Cambria Math" panose="02040503050406030204" pitchFamily="18" charset="0"/>
                          </a:rPr>
                          <m:t>𝒃</m:t>
                        </m:r>
                      </m:e>
                    </m:acc>
                    <m:r>
                      <a:rPr lang="fr-CH" sz="2800" b="1" i="1" smtClean="0">
                        <a:solidFill>
                          <a:srgbClr val="C00000"/>
                        </a:solidFill>
                        <a:latin typeface="Cambria Math" panose="02040503050406030204" pitchFamily="18" charset="0"/>
                      </a:rPr>
                      <m:t>=</m:t>
                    </m:r>
                    <m:r>
                      <a:rPr lang="fr-CH" sz="2800" b="1" i="0" smtClean="0">
                        <a:solidFill>
                          <a:srgbClr val="C00000"/>
                        </a:solidFill>
                        <a:latin typeface="Cambria Math" panose="02040503050406030204" pitchFamily="18" charset="0"/>
                      </a:rPr>
                      <m:t>𝐛</m:t>
                    </m:r>
                  </m:oMath>
                </a14:m>
                <a:endParaRPr lang="en-US" sz="2800" b="1" dirty="0"/>
              </a:p>
            </p:txBody>
          </p:sp>
        </mc:Choice>
        <mc:Fallback xmlns="">
          <p:sp>
            <p:nvSpPr>
              <p:cNvPr id="22" name="TextBox 21">
                <a:extLst>
                  <a:ext uri="{FF2B5EF4-FFF2-40B4-BE49-F238E27FC236}">
                    <a16:creationId xmlns:a16="http://schemas.microsoft.com/office/drawing/2014/main" id="{B288B346-F752-D440-B907-5CDA05DF1C58}"/>
                  </a:ext>
                </a:extLst>
              </p:cNvPr>
              <p:cNvSpPr txBox="1">
                <a:spLocks noRot="1" noChangeAspect="1" noMove="1" noResize="1" noEditPoints="1" noAdjustHandles="1" noChangeArrowheads="1" noChangeShapeType="1" noTextEdit="1"/>
              </p:cNvSpPr>
              <p:nvPr/>
            </p:nvSpPr>
            <p:spPr>
              <a:xfrm>
                <a:off x="8726032" y="4549122"/>
                <a:ext cx="2806346" cy="1431482"/>
              </a:xfrm>
              <a:prstGeom prst="rect">
                <a:avLst/>
              </a:prstGeom>
              <a:blipFill>
                <a:blip r:embed="rId9"/>
                <a:stretch>
                  <a:fillRect l="-4036" t="-3540" r="-448" b="-1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2418425E-3749-274A-AF46-D6297AAE3CFD}"/>
                  </a:ext>
                </a:extLst>
              </p:cNvPr>
              <p:cNvSpPr/>
              <p:nvPr/>
            </p:nvSpPr>
            <p:spPr>
              <a:xfrm>
                <a:off x="859517" y="5451231"/>
                <a:ext cx="7422837" cy="10550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Adversary’s success rate → lower bound on </a:t>
                </a:r>
                <a14:m>
                  <m:oMath xmlns:m="http://schemas.openxmlformats.org/officeDocument/2006/math">
                    <m:r>
                      <a:rPr lang="en-US" sz="2800" b="1" i="1">
                        <a:latin typeface="Cambria Math" panose="02040503050406030204" pitchFamily="18" charset="0"/>
                        <a:ea typeface="Cambria Math" panose="02040503050406030204" pitchFamily="18" charset="0"/>
                      </a:rPr>
                      <m:t>𝜺</m:t>
                    </m:r>
                  </m:oMath>
                </a14:m>
                <a:r>
                  <a:rPr lang="en-US" sz="2800" b="1" dirty="0"/>
                  <a:t> </a:t>
                </a:r>
              </a:p>
            </p:txBody>
          </p:sp>
        </mc:Choice>
        <mc:Fallback xmlns="">
          <p:sp>
            <p:nvSpPr>
              <p:cNvPr id="23" name="Rounded Rectangle 22">
                <a:extLst>
                  <a:ext uri="{FF2B5EF4-FFF2-40B4-BE49-F238E27FC236}">
                    <a16:creationId xmlns:a16="http://schemas.microsoft.com/office/drawing/2014/main" id="{2418425E-3749-274A-AF46-D6297AAE3CFD}"/>
                  </a:ext>
                </a:extLst>
              </p:cNvPr>
              <p:cNvSpPr>
                <a:spLocks noRot="1" noChangeAspect="1" noMove="1" noResize="1" noEditPoints="1" noAdjustHandles="1" noChangeArrowheads="1" noChangeShapeType="1" noTextEdit="1"/>
              </p:cNvSpPr>
              <p:nvPr/>
            </p:nvSpPr>
            <p:spPr>
              <a:xfrm>
                <a:off x="859517" y="5451231"/>
                <a:ext cx="7422837" cy="1055077"/>
              </a:xfrm>
              <a:prstGeom prst="roundRect">
                <a:avLst/>
              </a:prstGeom>
              <a:blipFill>
                <a:blip r:embed="rId10"/>
                <a:stretch>
                  <a:fillRect/>
                </a:stretch>
              </a:blipFill>
            </p:spPr>
            <p:txBody>
              <a:bodyPr/>
              <a:lstStyle/>
              <a:p>
                <a:r>
                  <a:rPr lang="en-US">
                    <a:noFill/>
                  </a:rPr>
                  <a:t> </a:t>
                </a:r>
              </a:p>
            </p:txBody>
          </p:sp>
        </mc:Fallback>
      </mc:AlternateContent>
      <p:sp>
        <p:nvSpPr>
          <p:cNvPr id="26" name="Slide Number Placeholder 3">
            <a:extLst>
              <a:ext uri="{FF2B5EF4-FFF2-40B4-BE49-F238E27FC236}">
                <a16:creationId xmlns:a16="http://schemas.microsoft.com/office/drawing/2014/main" id="{7DE073F2-0969-4F43-9A6A-7B3CF641FD34}"/>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43</a:t>
            </a:fld>
            <a:endParaRPr lang="en-US" altLang="en-US" dirty="0"/>
          </a:p>
        </p:txBody>
      </p:sp>
    </p:spTree>
    <p:extLst>
      <p:ext uri="{BB962C8B-B14F-4D97-AF65-F5344CB8AC3E}">
        <p14:creationId xmlns:p14="http://schemas.microsoft.com/office/powerpoint/2010/main" val="41417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30F29-5B69-8F46-A7BD-539A33865D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29"/>
          <a:stretch/>
        </p:blipFill>
        <p:spPr>
          <a:xfrm>
            <a:off x="787402" y="622116"/>
            <a:ext cx="7941732" cy="5824229"/>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A70204E-36E4-1744-94DD-33AD35582903}"/>
                  </a:ext>
                </a:extLst>
              </p:cNvPr>
              <p:cNvSpPr txBox="1"/>
              <p:nvPr/>
            </p:nvSpPr>
            <p:spPr>
              <a:xfrm>
                <a:off x="254003" y="1782107"/>
                <a:ext cx="60960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sz="2000" b="0" i="1" smtClean="0">
                          <a:latin typeface="Cambria Math" panose="02040503050406030204" pitchFamily="18" charset="0"/>
                        </a:rPr>
                        <m:t>T</m:t>
                      </m:r>
                      <m:r>
                        <m:rPr>
                          <m:sty m:val="p"/>
                        </m:rPr>
                        <a:rPr lang="fr-CH" sz="2000" b="0" i="0" smtClean="0">
                          <a:latin typeface="Cambria Math" panose="02040503050406030204" pitchFamily="18" charset="0"/>
                        </a:rPr>
                        <m:t>rain</m:t>
                      </m:r>
                      <m:r>
                        <a:rPr lang="fr-CH" sz="2000" b="0" i="0" smtClean="0">
                          <a:latin typeface="Cambria Math" panose="02040503050406030204" pitchFamily="18" charset="0"/>
                        </a:rPr>
                        <m:t> </m:t>
                      </m:r>
                      <m:r>
                        <m:rPr>
                          <m:sty m:val="p"/>
                        </m:rPr>
                        <a:rPr lang="fr-CH" sz="2000" b="0" i="0" smtClean="0">
                          <a:latin typeface="Cambria Math" panose="02040503050406030204" pitchFamily="18" charset="0"/>
                        </a:rPr>
                        <m:t>on</m:t>
                      </m:r>
                      <m:r>
                        <a:rPr lang="fr-CH" sz="2000" b="0" i="0" smtClean="0">
                          <a:latin typeface="Cambria Math" panose="02040503050406030204" pitchFamily="18" charset="0"/>
                        </a:rPr>
                        <m:t> </m:t>
                      </m:r>
                      <m:r>
                        <m:rPr>
                          <m:sty m:val="p"/>
                        </m:rPr>
                        <a:rPr lang="fr-CH" sz="2000" b="0" i="0" smtClean="0">
                          <a:latin typeface="Cambria Math" panose="02040503050406030204" pitchFamily="18" charset="0"/>
                        </a:rPr>
                        <m:t>D</m:t>
                      </m:r>
                      <m:r>
                        <a:rPr lang="fr-CH" sz="2000" b="0" i="1" baseline="-25000" smtClean="0">
                          <a:latin typeface="Cambria Math" panose="02040503050406030204" pitchFamily="18" charset="0"/>
                        </a:rPr>
                        <m:t>0</m:t>
                      </m:r>
                    </m:oMath>
                  </m:oMathPara>
                </a14:m>
                <a:endParaRPr lang="en-US" sz="2000" dirty="0"/>
              </a:p>
            </p:txBody>
          </p:sp>
        </mc:Choice>
        <mc:Fallback xmlns="">
          <p:sp>
            <p:nvSpPr>
              <p:cNvPr id="23" name="TextBox 22">
                <a:extLst>
                  <a:ext uri="{FF2B5EF4-FFF2-40B4-BE49-F238E27FC236}">
                    <a16:creationId xmlns:a16="http://schemas.microsoft.com/office/drawing/2014/main" id="{0A70204E-36E4-1744-94DD-33AD35582903}"/>
                  </a:ext>
                </a:extLst>
              </p:cNvPr>
              <p:cNvSpPr txBox="1">
                <a:spLocks noRot="1" noChangeAspect="1" noMove="1" noResize="1" noEditPoints="1" noAdjustHandles="1" noChangeArrowheads="1" noChangeShapeType="1" noTextEdit="1"/>
              </p:cNvSpPr>
              <p:nvPr/>
            </p:nvSpPr>
            <p:spPr>
              <a:xfrm>
                <a:off x="254003" y="1782107"/>
                <a:ext cx="6096000" cy="400110"/>
              </a:xfrm>
              <a:prstGeom prst="rect">
                <a:avLst/>
              </a:prstGeom>
              <a:blipFill>
                <a:blip r:embed="rId4"/>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6A8314-1B2F-274D-A0C9-966A8C1930F0}"/>
                  </a:ext>
                </a:extLst>
              </p:cNvPr>
              <p:cNvSpPr txBox="1"/>
              <p:nvPr/>
            </p:nvSpPr>
            <p:spPr>
              <a:xfrm>
                <a:off x="270936" y="2131418"/>
                <a:ext cx="6096000" cy="6052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sz="2000" i="1" smtClean="0">
                          <a:latin typeface="Cambria Math" panose="02040503050406030204" pitchFamily="18" charset="0"/>
                        </a:rPr>
                        <m:t>T</m:t>
                      </m:r>
                      <m:r>
                        <m:rPr>
                          <m:sty m:val="p"/>
                        </m:rPr>
                        <a:rPr lang="fr-CH" sz="2000">
                          <a:latin typeface="Cambria Math" panose="02040503050406030204" pitchFamily="18" charset="0"/>
                        </a:rPr>
                        <m:t>rain</m:t>
                      </m:r>
                      <m:r>
                        <a:rPr lang="fr-CH" sz="2000">
                          <a:latin typeface="Cambria Math" panose="02040503050406030204" pitchFamily="18" charset="0"/>
                        </a:rPr>
                        <m:t> </m:t>
                      </m:r>
                      <m:r>
                        <m:rPr>
                          <m:sty m:val="p"/>
                        </m:rPr>
                        <a:rPr lang="fr-CH" sz="2000">
                          <a:latin typeface="Cambria Math" panose="02040503050406030204" pitchFamily="18" charset="0"/>
                        </a:rPr>
                        <m:t>on</m:t>
                      </m:r>
                      <m:r>
                        <a:rPr lang="fr-CH" sz="2000">
                          <a:latin typeface="Cambria Math" panose="02040503050406030204" pitchFamily="18" charset="0"/>
                        </a:rPr>
                        <m:t> </m:t>
                      </m:r>
                      <m:r>
                        <m:rPr>
                          <m:sty m:val="p"/>
                        </m:rPr>
                        <a:rPr lang="fr-CH" sz="2000">
                          <a:latin typeface="Cambria Math" panose="02040503050406030204" pitchFamily="18" charset="0"/>
                        </a:rPr>
                        <m:t>D</m:t>
                      </m:r>
                      <m:r>
                        <a:rPr lang="fr-CH" sz="2000" b="0" i="1" baseline="-25000" smtClean="0">
                          <a:latin typeface="Cambria Math" panose="02040503050406030204" pitchFamily="18" charset="0"/>
                        </a:rPr>
                        <m:t>1</m:t>
                      </m:r>
                    </m:oMath>
                  </m:oMathPara>
                </a14:m>
                <a:endParaRPr lang="en-US" sz="2000" dirty="0"/>
              </a:p>
              <a:p>
                <a:endParaRPr lang="en-US" sz="2000" baseline="-25000" dirty="0"/>
              </a:p>
            </p:txBody>
          </p:sp>
        </mc:Choice>
        <mc:Fallback xmlns="">
          <p:sp>
            <p:nvSpPr>
              <p:cNvPr id="24" name="TextBox 23">
                <a:extLst>
                  <a:ext uri="{FF2B5EF4-FFF2-40B4-BE49-F238E27FC236}">
                    <a16:creationId xmlns:a16="http://schemas.microsoft.com/office/drawing/2014/main" id="{E86A8314-1B2F-274D-A0C9-966A8C1930F0}"/>
                  </a:ext>
                </a:extLst>
              </p:cNvPr>
              <p:cNvSpPr txBox="1">
                <a:spLocks noRot="1" noChangeAspect="1" noMove="1" noResize="1" noEditPoints="1" noAdjustHandles="1" noChangeArrowheads="1" noChangeShapeType="1" noTextEdit="1"/>
              </p:cNvSpPr>
              <p:nvPr/>
            </p:nvSpPr>
            <p:spPr>
              <a:xfrm>
                <a:off x="270936" y="2131418"/>
                <a:ext cx="6096000" cy="6052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D38CF9-CFF5-FF43-97C7-35E6A12F82AF}"/>
                  </a:ext>
                </a:extLst>
              </p:cNvPr>
              <p:cNvSpPr txBox="1"/>
              <p:nvPr/>
            </p:nvSpPr>
            <p:spPr>
              <a:xfrm>
                <a:off x="1981200" y="6373792"/>
                <a:ext cx="5943600" cy="400110"/>
              </a:xfrm>
              <a:prstGeom prst="rect">
                <a:avLst/>
              </a:prstGeom>
              <a:noFill/>
            </p:spPr>
            <p:txBody>
              <a:bodyPr wrap="square" rtlCol="0">
                <a:spAutoFit/>
              </a:bodyPr>
              <a:lstStyle/>
              <a:p>
                <a:pPr algn="ctr"/>
                <a:r>
                  <a:rPr lang="en-US" sz="2000" dirty="0">
                    <a:latin typeface="Cambria" panose="02040503050406030204" pitchFamily="18" charset="0"/>
                  </a:rPr>
                  <a:t>Model loss on </a:t>
                </a:r>
                <a14:m>
                  <m:oMath xmlns:m="http://schemas.openxmlformats.org/officeDocument/2006/math">
                    <m:r>
                      <m:rPr>
                        <m:sty m:val="p"/>
                      </m:rPr>
                      <a:rPr lang="fr-CH" sz="2000">
                        <a:latin typeface="Cambria Math" panose="02040503050406030204" pitchFamily="18" charset="0"/>
                      </a:rPr>
                      <m:t>D</m:t>
                    </m:r>
                    <m:r>
                      <a:rPr lang="fr-CH" sz="2000" i="1" baseline="-25000">
                        <a:latin typeface="Cambria Math" panose="02040503050406030204" pitchFamily="18" charset="0"/>
                      </a:rPr>
                      <m:t>0</m:t>
                    </m:r>
                    <m:r>
                      <a:rPr lang="fr-CH" sz="2000" b="0" i="1" smtClean="0">
                        <a:latin typeface="Cambria Math" panose="02040503050406030204" pitchFamily="18" charset="0"/>
                        <a:ea typeface="Cambria Math" panose="02040503050406030204" pitchFamily="18" charset="0"/>
                      </a:rPr>
                      <m:t>∖</m:t>
                    </m:r>
                    <m:r>
                      <m:rPr>
                        <m:sty m:val="p"/>
                      </m:rPr>
                      <a:rPr lang="fr-CH" sz="2000" b="0" i="0" smtClean="0">
                        <a:latin typeface="Cambria Math" panose="02040503050406030204" pitchFamily="18" charset="0"/>
                        <a:ea typeface="Cambria Math" panose="02040503050406030204" pitchFamily="18" charset="0"/>
                      </a:rPr>
                      <m:t>D</m:t>
                    </m:r>
                    <m:r>
                      <a:rPr lang="fr-CH" sz="2000" b="0" i="1" baseline="-25000" smtClean="0">
                        <a:latin typeface="Cambria Math" panose="02040503050406030204" pitchFamily="18" charset="0"/>
                        <a:ea typeface="Cambria Math" panose="02040503050406030204" pitchFamily="18" charset="0"/>
                      </a:rPr>
                      <m:t>1</m:t>
                    </m:r>
                  </m:oMath>
                </a14:m>
                <a:r>
                  <a:rPr lang="en-US" sz="2000" dirty="0">
                    <a:latin typeface="Cambria" panose="02040503050406030204" pitchFamily="18" charset="0"/>
                  </a:rPr>
                  <a:t>  </a:t>
                </a:r>
              </a:p>
            </p:txBody>
          </p:sp>
        </mc:Choice>
        <mc:Fallback xmlns="">
          <p:sp>
            <p:nvSpPr>
              <p:cNvPr id="11" name="TextBox 10">
                <a:extLst>
                  <a:ext uri="{FF2B5EF4-FFF2-40B4-BE49-F238E27FC236}">
                    <a16:creationId xmlns:a16="http://schemas.microsoft.com/office/drawing/2014/main" id="{2CD38CF9-CFF5-FF43-97C7-35E6A12F82AF}"/>
                  </a:ext>
                </a:extLst>
              </p:cNvPr>
              <p:cNvSpPr txBox="1">
                <a:spLocks noRot="1" noChangeAspect="1" noMove="1" noResize="1" noEditPoints="1" noAdjustHandles="1" noChangeArrowheads="1" noChangeShapeType="1" noTextEdit="1"/>
              </p:cNvSpPr>
              <p:nvPr/>
            </p:nvSpPr>
            <p:spPr>
              <a:xfrm>
                <a:off x="1981200" y="6373792"/>
                <a:ext cx="5943600" cy="400110"/>
              </a:xfrm>
              <a:prstGeom prst="rect">
                <a:avLst/>
              </a:prstGeom>
              <a:blipFill>
                <a:blip r:embed="rId6"/>
                <a:stretch>
                  <a:fillRect t="-937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2AF546F-586C-1245-A8A6-AE3CD851EAB8}"/>
                  </a:ext>
                </a:extLst>
              </p:cNvPr>
              <p:cNvSpPr txBox="1"/>
              <p:nvPr/>
            </p:nvSpPr>
            <p:spPr>
              <a:xfrm>
                <a:off x="7535331" y="3127935"/>
                <a:ext cx="6096000" cy="18158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CH" sz="4200" b="1" i="1" smtClean="0">
                          <a:solidFill>
                            <a:srgbClr val="C00000"/>
                          </a:solidFill>
                          <a:latin typeface="Cambria Math" panose="02040503050406030204" pitchFamily="18" charset="0"/>
                          <a:ea typeface="Cambria Math" panose="02040503050406030204" pitchFamily="18" charset="0"/>
                        </a:rPr>
                        <m:t>𝒆</m:t>
                      </m:r>
                      <m:r>
                        <a:rPr lang="en-US" sz="4200" b="1" i="1" baseline="30000" smtClean="0">
                          <a:solidFill>
                            <a:srgbClr val="C00000"/>
                          </a:solidFill>
                          <a:latin typeface="Cambria Math" panose="02040503050406030204" pitchFamily="18" charset="0"/>
                          <a:ea typeface="Cambria Math" panose="02040503050406030204" pitchFamily="18" charset="0"/>
                        </a:rPr>
                        <m:t>𝜺</m:t>
                      </m:r>
                      <m:r>
                        <a:rPr lang="fr-CH" sz="4200" b="1" i="1" smtClean="0">
                          <a:solidFill>
                            <a:srgbClr val="C00000"/>
                          </a:solidFill>
                          <a:latin typeface="Cambria Math" panose="02040503050406030204" pitchFamily="18" charset="0"/>
                          <a:ea typeface="Cambria Math" panose="02040503050406030204" pitchFamily="18" charset="0"/>
                        </a:rPr>
                        <m:t>&gt;</m:t>
                      </m:r>
                      <m:r>
                        <a:rPr lang="fr-CH" sz="4200" b="1" i="1" smtClean="0">
                          <a:solidFill>
                            <a:srgbClr val="C00000"/>
                          </a:solidFill>
                          <a:latin typeface="Cambria Math" panose="02040503050406030204" pitchFamily="18" charset="0"/>
                          <a:ea typeface="Cambria Math" panose="02040503050406030204" pitchFamily="18" charset="0"/>
                        </a:rPr>
                        <m:t>𝟏𝟔</m:t>
                      </m:r>
                    </m:oMath>
                  </m:oMathPara>
                </a14:m>
                <a:endParaRPr lang="fr-CH" sz="4200" b="1" dirty="0">
                  <a:solidFill>
                    <a:srgbClr val="C00000"/>
                  </a:solidFill>
                  <a:ea typeface="Cambria Math" panose="02040503050406030204" pitchFamily="18" charset="0"/>
                </a:endParaRPr>
              </a:p>
              <a:p>
                <a:pPr algn="ctr"/>
                <a:r>
                  <a:rPr lang="fr-CH" sz="2800" dirty="0">
                    <a:solidFill>
                      <a:schemeClr val="tx1"/>
                    </a:solidFill>
                  </a:rPr>
                  <a:t>(claim </a:t>
                </a:r>
                <a:r>
                  <a:rPr lang="fr-CH" sz="2800" dirty="0" err="1">
                    <a:solidFill>
                      <a:schemeClr val="tx1"/>
                    </a:solidFill>
                  </a:rPr>
                  <a:t>was</a:t>
                </a:r>
                <a:r>
                  <a:rPr lang="fr-CH" sz="2800" dirty="0">
                    <a:solidFill>
                      <a:schemeClr val="tx1"/>
                    </a:solidFill>
                  </a:rPr>
                  <a:t> </a:t>
                </a:r>
                <a14:m>
                  <m:oMath xmlns:m="http://schemas.openxmlformats.org/officeDocument/2006/math">
                    <m:r>
                      <a:rPr lang="fr-CH" sz="2800" b="0" i="1" smtClean="0">
                        <a:solidFill>
                          <a:schemeClr val="tx1"/>
                        </a:solidFill>
                        <a:latin typeface="Cambria Math" panose="02040503050406030204" pitchFamily="18" charset="0"/>
                        <a:ea typeface="Cambria Math" panose="02040503050406030204" pitchFamily="18" charset="0"/>
                      </a:rPr>
                      <m:t>𝑒</m:t>
                    </m:r>
                    <m:r>
                      <a:rPr lang="en-US" sz="2800" i="1" baseline="30000">
                        <a:solidFill>
                          <a:schemeClr val="tx1"/>
                        </a:solidFill>
                        <a:latin typeface="Cambria Math" panose="02040503050406030204" pitchFamily="18" charset="0"/>
                        <a:ea typeface="Cambria Math" panose="02040503050406030204" pitchFamily="18" charset="0"/>
                      </a:rPr>
                      <m:t>𝜀</m:t>
                    </m:r>
                  </m:oMath>
                </a14:m>
                <a:r>
                  <a:rPr lang="fr-CH" sz="2800" dirty="0">
                    <a:solidFill>
                      <a:schemeClr val="tx1"/>
                    </a:solidFill>
                  </a:rPr>
                  <a:t> ≤ 1.08)</a:t>
                </a:r>
                <a:br>
                  <a:rPr lang="fr-CH" sz="4200" dirty="0">
                    <a:solidFill>
                      <a:srgbClr val="C00000"/>
                    </a:solidFill>
                  </a:rPr>
                </a:br>
                <a:endParaRPr lang="en-US" sz="4200" dirty="0">
                  <a:solidFill>
                    <a:srgbClr val="C00000"/>
                  </a:solidFill>
                </a:endParaRPr>
              </a:p>
            </p:txBody>
          </p:sp>
        </mc:Choice>
        <mc:Fallback xmlns="">
          <p:sp>
            <p:nvSpPr>
              <p:cNvPr id="27" name="TextBox 26">
                <a:extLst>
                  <a:ext uri="{FF2B5EF4-FFF2-40B4-BE49-F238E27FC236}">
                    <a16:creationId xmlns:a16="http://schemas.microsoft.com/office/drawing/2014/main" id="{C2AF546F-586C-1245-A8A6-AE3CD851EAB8}"/>
                  </a:ext>
                </a:extLst>
              </p:cNvPr>
              <p:cNvSpPr txBox="1">
                <a:spLocks noRot="1" noChangeAspect="1" noMove="1" noResize="1" noEditPoints="1" noAdjustHandles="1" noChangeArrowheads="1" noChangeShapeType="1" noTextEdit="1"/>
              </p:cNvSpPr>
              <p:nvPr/>
            </p:nvSpPr>
            <p:spPr>
              <a:xfrm>
                <a:off x="7535331" y="3127935"/>
                <a:ext cx="6096000" cy="1815882"/>
              </a:xfrm>
              <a:prstGeom prst="rect">
                <a:avLst/>
              </a:prstGeom>
              <a:blipFill>
                <a:blip r:embed="rId7"/>
                <a:stretch>
                  <a:fillRect/>
                </a:stretch>
              </a:blipFill>
            </p:spPr>
            <p:txBody>
              <a:bodyPr/>
              <a:lstStyle/>
              <a:p>
                <a:r>
                  <a:rPr lang="en-US">
                    <a:noFill/>
                  </a:rPr>
                  <a:t> </a:t>
                </a:r>
              </a:p>
            </p:txBody>
          </p:sp>
        </mc:Fallback>
      </mc:AlternateContent>
      <p:sp>
        <p:nvSpPr>
          <p:cNvPr id="26" name="Right Brace 25">
            <a:extLst>
              <a:ext uri="{FF2B5EF4-FFF2-40B4-BE49-F238E27FC236}">
                <a16:creationId xmlns:a16="http://schemas.microsoft.com/office/drawing/2014/main" id="{D6CC2E16-6A5F-4F4D-A017-602AE2D7A54B}"/>
              </a:ext>
            </a:extLst>
          </p:cNvPr>
          <p:cNvSpPr/>
          <p:nvPr/>
        </p:nvSpPr>
        <p:spPr>
          <a:xfrm>
            <a:off x="8621183" y="2012884"/>
            <a:ext cx="419100" cy="350737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itle 1">
            <a:extLst>
              <a:ext uri="{FF2B5EF4-FFF2-40B4-BE49-F238E27FC236}">
                <a16:creationId xmlns:a16="http://schemas.microsoft.com/office/drawing/2014/main" id="{A55BDD18-9A41-F146-AF2E-D14FFBAA3042}"/>
              </a:ext>
            </a:extLst>
          </p:cNvPr>
          <p:cNvSpPr>
            <a:spLocks noGrp="1"/>
          </p:cNvSpPr>
          <p:nvPr>
            <p:ph type="title"/>
          </p:nvPr>
        </p:nvSpPr>
        <p:spPr>
          <a:xfrm>
            <a:off x="406400" y="479387"/>
            <a:ext cx="11404600" cy="1325880"/>
          </a:xfrm>
        </p:spPr>
        <p:txBody>
          <a:bodyPr/>
          <a:lstStyle/>
          <a:p>
            <a:r>
              <a:rPr lang="en-US" dirty="0"/>
              <a:t>Repeat the game 100’000 times...</a:t>
            </a:r>
            <a:endParaRPr lang="en-US" sz="1800" dirty="0">
              <a:solidFill>
                <a:schemeClr val="bg1">
                  <a:lumMod val="50000"/>
                </a:schemeClr>
              </a:solidFill>
            </a:endParaRPr>
          </a:p>
        </p:txBody>
      </p:sp>
      <p:sp>
        <p:nvSpPr>
          <p:cNvPr id="30" name="Slide Number Placeholder 3">
            <a:extLst>
              <a:ext uri="{FF2B5EF4-FFF2-40B4-BE49-F238E27FC236}">
                <a16:creationId xmlns:a16="http://schemas.microsoft.com/office/drawing/2014/main" id="{AEB5D088-44A5-8743-9D66-A07660114E9B}"/>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44</a:t>
            </a:fld>
            <a:endParaRPr lang="en-US" altLang="en-US" dirty="0"/>
          </a:p>
        </p:txBody>
      </p:sp>
    </p:spTree>
    <p:extLst>
      <p:ext uri="{BB962C8B-B14F-4D97-AF65-F5344CB8AC3E}">
        <p14:creationId xmlns:p14="http://schemas.microsoft.com/office/powerpoint/2010/main" val="2971869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BFEA-4AB4-8846-90BA-C9156C17F51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614637B-9C8D-B443-B447-E849186D6ECE}"/>
              </a:ext>
            </a:extLst>
          </p:cNvPr>
          <p:cNvSpPr>
            <a:spLocks noGrp="1"/>
          </p:cNvSpPr>
          <p:nvPr>
            <p:ph sz="quarter" idx="10"/>
          </p:nvPr>
        </p:nvSpPr>
        <p:spPr>
          <a:xfrm>
            <a:off x="406401" y="1523999"/>
            <a:ext cx="11563926" cy="4854613"/>
          </a:xfrm>
        </p:spPr>
        <p:txBody>
          <a:bodyPr>
            <a:normAutofit/>
          </a:bodyPr>
          <a:lstStyle/>
          <a:p>
            <a:pPr>
              <a:buFont typeface="Wingdings" pitchFamily="2" charset="2"/>
              <a:buChar char="Ø"/>
            </a:pPr>
            <a:r>
              <a:rPr lang="en-US" dirty="0"/>
              <a:t> </a:t>
            </a:r>
            <a:r>
              <a:rPr lang="en-US" b="1" dirty="0">
                <a:solidFill>
                  <a:srgbClr val="C00000"/>
                </a:solidFill>
              </a:rPr>
              <a:t>Machine learning is not private “by default”!</a:t>
            </a:r>
          </a:p>
          <a:p>
            <a:pPr lvl="1">
              <a:spcBef>
                <a:spcPts val="1000"/>
              </a:spcBef>
              <a:buFont typeface="Wingdings" pitchFamily="2" charset="2"/>
              <a:buChar char="Ø"/>
            </a:pPr>
            <a:r>
              <a:rPr lang="en-US" b="1" dirty="0"/>
              <a:t> </a:t>
            </a:r>
            <a:r>
              <a:rPr lang="en-US" dirty="0"/>
              <a:t>Without (strong) cryptography, you must </a:t>
            </a:r>
            <a:r>
              <a:rPr lang="en-US" b="1" dirty="0"/>
              <a:t>trust someone </a:t>
            </a:r>
            <a:r>
              <a:rPr lang="en-US" dirty="0"/>
              <a:t>with your data</a:t>
            </a:r>
          </a:p>
          <a:p>
            <a:pPr lvl="1">
              <a:spcBef>
                <a:spcPts val="1000"/>
              </a:spcBef>
              <a:buFont typeface="Wingdings" pitchFamily="2" charset="2"/>
              <a:buChar char="Ø"/>
            </a:pPr>
            <a:r>
              <a:rPr lang="en-US" dirty="0"/>
              <a:t> Trained models </a:t>
            </a:r>
            <a:r>
              <a:rPr lang="en-US" b="1" dirty="0"/>
              <a:t>leak</a:t>
            </a:r>
            <a:r>
              <a:rPr lang="en-US" dirty="0"/>
              <a:t> rare training data</a:t>
            </a:r>
          </a:p>
          <a:p>
            <a:pPr lvl="1">
              <a:buFont typeface="Wingdings" pitchFamily="2" charset="2"/>
              <a:buChar char="Ø"/>
            </a:pPr>
            <a:endParaRPr lang="en-US" dirty="0"/>
          </a:p>
          <a:p>
            <a:pPr>
              <a:spcBef>
                <a:spcPts val="2200"/>
              </a:spcBef>
              <a:buFont typeface="Wingdings" pitchFamily="2" charset="2"/>
              <a:buChar char="Ø"/>
            </a:pPr>
            <a:r>
              <a:rPr lang="en-US" b="1" dirty="0"/>
              <a:t> </a:t>
            </a:r>
            <a:r>
              <a:rPr lang="en-US" b="1" dirty="0">
                <a:solidFill>
                  <a:srgbClr val="C00000"/>
                </a:solidFill>
              </a:rPr>
              <a:t>Solutions exist but have limitations!</a:t>
            </a:r>
          </a:p>
          <a:p>
            <a:pPr lvl="1">
              <a:spcBef>
                <a:spcPts val="1000"/>
              </a:spcBef>
              <a:buFont typeface="Wingdings" pitchFamily="2" charset="2"/>
              <a:buChar char="Ø"/>
            </a:pPr>
            <a:r>
              <a:rPr lang="en-US" dirty="0"/>
              <a:t> Secure decentralized learning has </a:t>
            </a:r>
            <a:r>
              <a:rPr lang="en-US" dirty="0">
                <a:solidFill>
                  <a:srgbClr val="0070C0"/>
                </a:solidFill>
              </a:rPr>
              <a:t>high performance overhead</a:t>
            </a:r>
          </a:p>
          <a:p>
            <a:pPr lvl="1">
              <a:spcBef>
                <a:spcPts val="1000"/>
              </a:spcBef>
              <a:buFont typeface="Wingdings" pitchFamily="2" charset="2"/>
              <a:buChar char="Ø"/>
            </a:pPr>
            <a:r>
              <a:rPr lang="en-US" dirty="0"/>
              <a:t> Strong differential privacy </a:t>
            </a:r>
            <a:r>
              <a:rPr lang="en-US" dirty="0">
                <a:solidFill>
                  <a:srgbClr val="0070C0"/>
                </a:solidFill>
              </a:rPr>
              <a:t>harms model accuracy</a:t>
            </a:r>
          </a:p>
          <a:p>
            <a:pPr lvl="1">
              <a:spcBef>
                <a:spcPts val="1000"/>
              </a:spcBef>
              <a:buFont typeface="Wingdings" pitchFamily="2" charset="2"/>
              <a:buChar char="Ø"/>
            </a:pPr>
            <a:r>
              <a:rPr lang="en-US" b="1" i="1" dirty="0"/>
              <a:t> </a:t>
            </a:r>
            <a:r>
              <a:rPr lang="en-US" b="1" i="1" dirty="0">
                <a:solidFill>
                  <a:srgbClr val="7030A0"/>
                </a:solidFill>
              </a:rPr>
              <a:t>Privacy guarantees must be rigorously defined and audited!</a:t>
            </a:r>
          </a:p>
        </p:txBody>
      </p:sp>
      <p:sp>
        <p:nvSpPr>
          <p:cNvPr id="11" name="Oval 10">
            <a:extLst>
              <a:ext uri="{FF2B5EF4-FFF2-40B4-BE49-F238E27FC236}">
                <a16:creationId xmlns:a16="http://schemas.microsoft.com/office/drawing/2014/main" id="{9BB41D20-8F6C-834C-B7EF-D1457BBE8E52}"/>
              </a:ext>
            </a:extLst>
          </p:cNvPr>
          <p:cNvSpPr/>
          <p:nvPr/>
        </p:nvSpPr>
        <p:spPr>
          <a:xfrm>
            <a:off x="8520050" y="5808132"/>
            <a:ext cx="2893017" cy="751453"/>
          </a:xfrm>
          <a:prstGeom prst="ellipse">
            <a:avLst/>
          </a:prstGeom>
          <a:solidFill>
            <a:schemeClr val="accent5">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b="1" dirty="0">
                <a:solidFill>
                  <a:schemeClr val="tx1"/>
                </a:solidFill>
              </a:rPr>
              <a:t>Thank you!</a:t>
            </a:r>
            <a:endParaRPr lang="en-US" b="1" dirty="0">
              <a:solidFill>
                <a:schemeClr val="tx1"/>
              </a:solidFill>
            </a:endParaRPr>
          </a:p>
        </p:txBody>
      </p:sp>
      <p:sp>
        <p:nvSpPr>
          <p:cNvPr id="6" name="Slide Number Placeholder 3">
            <a:extLst>
              <a:ext uri="{FF2B5EF4-FFF2-40B4-BE49-F238E27FC236}">
                <a16:creationId xmlns:a16="http://schemas.microsoft.com/office/drawing/2014/main" id="{0FD40A6C-07A0-7E41-8435-0EB4341F68BC}"/>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45</a:t>
            </a:fld>
            <a:endParaRPr lang="en-US" altLang="en-US" dirty="0"/>
          </a:p>
        </p:txBody>
      </p:sp>
    </p:spTree>
    <p:extLst>
      <p:ext uri="{BB962C8B-B14F-4D97-AF65-F5344CB8AC3E}">
        <p14:creationId xmlns:p14="http://schemas.microsoft.com/office/powerpoint/2010/main" val="33354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988C-E800-6F4D-B06C-9326C3F336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E8D63E-5016-FE40-8059-0761263F994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032436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F147-CAA9-3D48-BA40-8D182B609C26}"/>
              </a:ext>
            </a:extLst>
          </p:cNvPr>
          <p:cNvSpPr>
            <a:spLocks noGrp="1"/>
          </p:cNvSpPr>
          <p:nvPr>
            <p:ph type="title"/>
          </p:nvPr>
        </p:nvSpPr>
        <p:spPr/>
        <p:txBody>
          <a:bodyPr>
            <a:normAutofit/>
          </a:bodyPr>
          <a:lstStyle/>
          <a:p>
            <a:r>
              <a:rPr lang="en-US" dirty="0"/>
              <a:t>Scaling laws for memorization</a:t>
            </a:r>
            <a:br>
              <a:rPr lang="en-US" dirty="0"/>
            </a:br>
            <a:r>
              <a:rPr lang="en-US" sz="1800" dirty="0">
                <a:solidFill>
                  <a:prstClr val="white">
                    <a:lumMod val="50000"/>
                  </a:prstClr>
                </a:solidFill>
              </a:rPr>
              <a:t>“Quantifying Memorization Across Neural Language Models”. 2022</a:t>
            </a:r>
            <a:endParaRPr lang="en-US" sz="1800" dirty="0"/>
          </a:p>
        </p:txBody>
      </p:sp>
      <p:pic>
        <p:nvPicPr>
          <p:cNvPr id="4" name="Picture 3">
            <a:extLst>
              <a:ext uri="{FF2B5EF4-FFF2-40B4-BE49-F238E27FC236}">
                <a16:creationId xmlns:a16="http://schemas.microsoft.com/office/drawing/2014/main" id="{B7DDDE8D-E776-8E48-A3FF-90F2AD088F77}"/>
              </a:ext>
            </a:extLst>
          </p:cNvPr>
          <p:cNvPicPr>
            <a:picLocks noChangeAspect="1"/>
          </p:cNvPicPr>
          <p:nvPr/>
        </p:nvPicPr>
        <p:blipFill>
          <a:blip r:embed="rId2"/>
          <a:stretch>
            <a:fillRect/>
          </a:stretch>
        </p:blipFill>
        <p:spPr>
          <a:xfrm>
            <a:off x="2349822" y="1664946"/>
            <a:ext cx="6004469" cy="4594166"/>
          </a:xfrm>
          <a:prstGeom prst="rect">
            <a:avLst/>
          </a:prstGeom>
        </p:spPr>
      </p:pic>
    </p:spTree>
    <p:extLst>
      <p:ext uri="{BB962C8B-B14F-4D97-AF65-F5344CB8AC3E}">
        <p14:creationId xmlns:p14="http://schemas.microsoft.com/office/powerpoint/2010/main" val="767788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F147-CAA9-3D48-BA40-8D182B609C26}"/>
              </a:ext>
            </a:extLst>
          </p:cNvPr>
          <p:cNvSpPr>
            <a:spLocks noGrp="1"/>
          </p:cNvSpPr>
          <p:nvPr>
            <p:ph type="title"/>
          </p:nvPr>
        </p:nvSpPr>
        <p:spPr/>
        <p:txBody>
          <a:bodyPr>
            <a:normAutofit/>
          </a:bodyPr>
          <a:lstStyle/>
          <a:p>
            <a:r>
              <a:rPr lang="en-US" dirty="0"/>
              <a:t>Scaling laws for memorization</a:t>
            </a:r>
            <a:br>
              <a:rPr lang="en-US" dirty="0"/>
            </a:br>
            <a:r>
              <a:rPr lang="en-US" sz="1800" dirty="0">
                <a:solidFill>
                  <a:prstClr val="white">
                    <a:lumMod val="50000"/>
                  </a:prstClr>
                </a:solidFill>
              </a:rPr>
              <a:t>“Quantifying Memorization Across Neural Language Models”. 2022</a:t>
            </a:r>
            <a:endParaRPr lang="en-US" sz="1800" dirty="0"/>
          </a:p>
        </p:txBody>
      </p:sp>
      <p:pic>
        <p:nvPicPr>
          <p:cNvPr id="4" name="Picture 3">
            <a:extLst>
              <a:ext uri="{FF2B5EF4-FFF2-40B4-BE49-F238E27FC236}">
                <a16:creationId xmlns:a16="http://schemas.microsoft.com/office/drawing/2014/main" id="{B7DDDE8D-E776-8E48-A3FF-90F2AD088F77}"/>
              </a:ext>
            </a:extLst>
          </p:cNvPr>
          <p:cNvPicPr>
            <a:picLocks noChangeAspect="1"/>
          </p:cNvPicPr>
          <p:nvPr/>
        </p:nvPicPr>
        <p:blipFill>
          <a:blip r:embed="rId3"/>
          <a:stretch>
            <a:fillRect/>
          </a:stretch>
        </p:blipFill>
        <p:spPr>
          <a:xfrm>
            <a:off x="2349822" y="1664946"/>
            <a:ext cx="6004469" cy="4594166"/>
          </a:xfrm>
          <a:prstGeom prst="rect">
            <a:avLst/>
          </a:prstGeom>
        </p:spPr>
      </p:pic>
      <p:cxnSp>
        <p:nvCxnSpPr>
          <p:cNvPr id="8" name="Straight Connector 7">
            <a:extLst>
              <a:ext uri="{FF2B5EF4-FFF2-40B4-BE49-F238E27FC236}">
                <a16:creationId xmlns:a16="http://schemas.microsoft.com/office/drawing/2014/main" id="{AD666887-2E2B-B546-BFAE-5B4879A58115}"/>
              </a:ext>
            </a:extLst>
          </p:cNvPr>
          <p:cNvCxnSpPr/>
          <p:nvPr/>
        </p:nvCxnSpPr>
        <p:spPr>
          <a:xfrm>
            <a:off x="11430000" y="5448654"/>
            <a:ext cx="0" cy="7315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BD50BA3-8647-674E-8481-C680EA36BE72}"/>
              </a:ext>
            </a:extLst>
          </p:cNvPr>
          <p:cNvCxnSpPr>
            <a:cxnSpLocks/>
          </p:cNvCxnSpPr>
          <p:nvPr/>
        </p:nvCxnSpPr>
        <p:spPr>
          <a:xfrm>
            <a:off x="8188036" y="5456493"/>
            <a:ext cx="323986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E21436-F80A-7B4C-9438-95AE4C3D240E}"/>
              </a:ext>
            </a:extLst>
          </p:cNvPr>
          <p:cNvCxnSpPr>
            <a:cxnSpLocks/>
          </p:cNvCxnSpPr>
          <p:nvPr/>
        </p:nvCxnSpPr>
        <p:spPr>
          <a:xfrm>
            <a:off x="11387220" y="137207"/>
            <a:ext cx="40677" cy="532887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55C80E-CFB3-674B-BDE0-780DD84B9C92}"/>
              </a:ext>
            </a:extLst>
          </p:cNvPr>
          <p:cNvSpPr txBox="1"/>
          <p:nvPr/>
        </p:nvSpPr>
        <p:spPr>
          <a:xfrm>
            <a:off x="10989264" y="5501484"/>
            <a:ext cx="838691" cy="646331"/>
          </a:xfrm>
          <a:prstGeom prst="rect">
            <a:avLst/>
          </a:prstGeom>
          <a:noFill/>
        </p:spPr>
        <p:txBody>
          <a:bodyPr wrap="none" rtlCol="0">
            <a:spAutoFit/>
          </a:bodyPr>
          <a:lstStyle/>
          <a:p>
            <a:pPr algn="ctr"/>
            <a:r>
              <a:rPr lang="en-US" dirty="0">
                <a:latin typeface="Times" pitchFamily="2" charset="0"/>
                <a:ea typeface="Cambria Math" panose="02040503050406030204" pitchFamily="18" charset="0"/>
              </a:rPr>
              <a:t>GPT3</a:t>
            </a:r>
            <a:br>
              <a:rPr lang="en-US" dirty="0">
                <a:latin typeface="Times" pitchFamily="2" charset="0"/>
                <a:ea typeface="Cambria Math" panose="02040503050406030204" pitchFamily="18" charset="0"/>
              </a:rPr>
            </a:br>
            <a:r>
              <a:rPr lang="en-US" dirty="0">
                <a:latin typeface="Times" pitchFamily="2" charset="0"/>
                <a:ea typeface="Cambria Math" panose="02040503050406030204" pitchFamily="18" charset="0"/>
              </a:rPr>
              <a:t>(175B)</a:t>
            </a:r>
          </a:p>
        </p:txBody>
      </p:sp>
      <p:cxnSp>
        <p:nvCxnSpPr>
          <p:cNvPr id="17" name="Straight Connector 16">
            <a:extLst>
              <a:ext uri="{FF2B5EF4-FFF2-40B4-BE49-F238E27FC236}">
                <a16:creationId xmlns:a16="http://schemas.microsoft.com/office/drawing/2014/main" id="{36D83632-1DA3-E541-BA4D-A7CA4B8BDAB2}"/>
              </a:ext>
            </a:extLst>
          </p:cNvPr>
          <p:cNvCxnSpPr>
            <a:cxnSpLocks/>
          </p:cNvCxnSpPr>
          <p:nvPr/>
        </p:nvCxnSpPr>
        <p:spPr>
          <a:xfrm flipV="1">
            <a:off x="3615559" y="1789636"/>
            <a:ext cx="7814441" cy="2582667"/>
          </a:xfrm>
          <a:prstGeom prst="line">
            <a:avLst/>
          </a:prstGeom>
          <a:ln w="19050">
            <a:solidFill>
              <a:srgbClr val="C00000"/>
            </a:solidFill>
            <a:prstDash val="dash"/>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7B7CE7D-9429-3149-99BF-1AE23F47730C}"/>
              </a:ext>
            </a:extLst>
          </p:cNvPr>
          <p:cNvSpPr txBox="1"/>
          <p:nvPr/>
        </p:nvSpPr>
        <p:spPr>
          <a:xfrm>
            <a:off x="11408610" y="1388217"/>
            <a:ext cx="470000" cy="830997"/>
          </a:xfrm>
          <a:prstGeom prst="rect">
            <a:avLst/>
          </a:prstGeom>
          <a:noFill/>
        </p:spPr>
        <p:txBody>
          <a:bodyPr wrap="none" rtlCol="0">
            <a:spAutoFit/>
          </a:bodyPr>
          <a:lstStyle/>
          <a:p>
            <a:r>
              <a:rPr lang="en-US" sz="4800" b="1" dirty="0"/>
              <a:t>?</a:t>
            </a:r>
          </a:p>
        </p:txBody>
      </p:sp>
      <p:sp>
        <p:nvSpPr>
          <p:cNvPr id="14" name="Freeform 13">
            <a:extLst>
              <a:ext uri="{FF2B5EF4-FFF2-40B4-BE49-F238E27FC236}">
                <a16:creationId xmlns:a16="http://schemas.microsoft.com/office/drawing/2014/main" id="{0A81B550-1FA8-F748-823F-68548832DC98}"/>
              </a:ext>
            </a:extLst>
          </p:cNvPr>
          <p:cNvSpPr/>
          <p:nvPr/>
        </p:nvSpPr>
        <p:spPr>
          <a:xfrm>
            <a:off x="3657600" y="169333"/>
            <a:ext cx="7755467" cy="4216400"/>
          </a:xfrm>
          <a:custGeom>
            <a:avLst/>
            <a:gdLst>
              <a:gd name="connsiteX0" fmla="*/ 0 w 7755467"/>
              <a:gd name="connsiteY0" fmla="*/ 4216400 h 4216400"/>
              <a:gd name="connsiteX1" fmla="*/ 4334933 w 7755467"/>
              <a:gd name="connsiteY1" fmla="*/ 2726267 h 4216400"/>
              <a:gd name="connsiteX2" fmla="*/ 7755467 w 7755467"/>
              <a:gd name="connsiteY2" fmla="*/ 0 h 4216400"/>
            </a:gdLst>
            <a:ahLst/>
            <a:cxnLst>
              <a:cxn ang="0">
                <a:pos x="connsiteX0" y="connsiteY0"/>
              </a:cxn>
              <a:cxn ang="0">
                <a:pos x="connsiteX1" y="connsiteY1"/>
              </a:cxn>
              <a:cxn ang="0">
                <a:pos x="connsiteX2" y="connsiteY2"/>
              </a:cxn>
            </a:cxnLst>
            <a:rect l="l" t="t" r="r" b="b"/>
            <a:pathLst>
              <a:path w="7755467" h="4216400">
                <a:moveTo>
                  <a:pt x="0" y="4216400"/>
                </a:moveTo>
                <a:cubicBezTo>
                  <a:pt x="1521177" y="3822700"/>
                  <a:pt x="3042355" y="3429000"/>
                  <a:pt x="4334933" y="2726267"/>
                </a:cubicBezTo>
                <a:cubicBezTo>
                  <a:pt x="5627511" y="2023534"/>
                  <a:pt x="6691489" y="1011767"/>
                  <a:pt x="7755467" y="0"/>
                </a:cubicBezTo>
              </a:path>
            </a:pathLst>
          </a:cu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E31A39-FA5B-DC42-AA94-6BA12C2419EB}"/>
              </a:ext>
            </a:extLst>
          </p:cNvPr>
          <p:cNvSpPr txBox="1"/>
          <p:nvPr/>
        </p:nvSpPr>
        <p:spPr>
          <a:xfrm>
            <a:off x="11408610" y="-170542"/>
            <a:ext cx="470000" cy="830997"/>
          </a:xfrm>
          <a:prstGeom prst="rect">
            <a:avLst/>
          </a:prstGeom>
          <a:noFill/>
        </p:spPr>
        <p:txBody>
          <a:bodyPr wrap="none" rtlCol="0">
            <a:spAutoFit/>
          </a:bodyPr>
          <a:lstStyle/>
          <a:p>
            <a:r>
              <a:rPr lang="en-US" sz="4800" b="1" dirty="0"/>
              <a:t>?</a:t>
            </a:r>
          </a:p>
        </p:txBody>
      </p:sp>
    </p:spTree>
    <p:extLst>
      <p:ext uri="{BB962C8B-B14F-4D97-AF65-F5344CB8AC3E}">
        <p14:creationId xmlns:p14="http://schemas.microsoft.com/office/powerpoint/2010/main" val="259672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Database | Bruker">
            <a:extLst>
              <a:ext uri="{FF2B5EF4-FFF2-40B4-BE49-F238E27FC236}">
                <a16:creationId xmlns:a16="http://schemas.microsoft.com/office/drawing/2014/main" id="{CF5BFECD-0289-4248-85E9-B1377CF862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12DF997-41EB-0740-BC40-DBD1F05D314A}"/>
              </a:ext>
            </a:extLst>
          </p:cNvPr>
          <p:cNvSpPr>
            <a:spLocks noGrp="1"/>
          </p:cNvSpPr>
          <p:nvPr>
            <p:ph type="sldNum" sz="quarter" idx="4294967295"/>
          </p:nvPr>
        </p:nvSpPr>
        <p:spPr>
          <a:xfrm>
            <a:off x="10414002" y="6378612"/>
            <a:ext cx="1432982" cy="361949"/>
          </a:xfrm>
        </p:spPr>
        <p:txBody>
          <a:bodyPr/>
          <a:lstStyle/>
          <a:p>
            <a:pPr algn="r"/>
            <a:fld id="{D0000B66-E438-CF4E-9EAE-E38381514D64}" type="slidenum">
              <a:rPr lang="en-US" altLang="en-US" smtClean="0"/>
              <a:pPr algn="r"/>
              <a:t>5</a:t>
            </a:fld>
            <a:endParaRPr lang="en-US" altLang="en-US"/>
          </a:p>
        </p:txBody>
      </p:sp>
      <p:pic>
        <p:nvPicPr>
          <p:cNvPr id="23554" name="Picture 2">
            <a:extLst>
              <a:ext uri="{FF2B5EF4-FFF2-40B4-BE49-F238E27FC236}">
                <a16:creationId xmlns:a16="http://schemas.microsoft.com/office/drawing/2014/main" id="{94F1D87C-2EF5-644D-BA09-413A9CD4F2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4117129A-945C-0D49-8FEC-36A2C235C7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LG Journey™ LTE Smartphone for TracFone (LGL322DL.ATRFBKY) | LG USA">
            <a:extLst>
              <a:ext uri="{FF2B5EF4-FFF2-40B4-BE49-F238E27FC236}">
                <a16:creationId xmlns:a16="http://schemas.microsoft.com/office/drawing/2014/main" id="{A118BCCA-2B2A-FD44-98F2-AB0B6BD2853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357A01EF-9799-5F45-853D-FB0E6C6920D7}"/>
              </a:ext>
            </a:extLst>
          </p:cNvPr>
          <p:cNvCxnSpPr>
            <a:cxnSpLocks/>
            <a:stCxn id="23554"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252AEE0-6E19-FA48-B959-DFCCAE0EA647}"/>
              </a:ext>
            </a:extLst>
          </p:cNvPr>
          <p:cNvCxnSpPr>
            <a:cxnSpLocks/>
            <a:stCxn id="23556"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EE91AC9-B77F-4C44-843B-BBDD8F032A75}"/>
              </a:ext>
            </a:extLst>
          </p:cNvPr>
          <p:cNvCxnSpPr>
            <a:cxnSpLocks/>
            <a:stCxn id="23558"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564" name="Picture 12" descr="Neural Networks – an Intuition">
            <a:extLst>
              <a:ext uri="{FF2B5EF4-FFF2-40B4-BE49-F238E27FC236}">
                <a16:creationId xmlns:a16="http://schemas.microsoft.com/office/drawing/2014/main" id="{94BE9D45-12B2-F446-9158-F4496E8A484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5DCEFD75-AE22-A34B-AE0C-C3131F9B59A3}"/>
              </a:ext>
            </a:extLst>
          </p:cNvPr>
          <p:cNvCxnSpPr>
            <a:cxnSpLocks/>
            <a:endCxn id="26" idx="1"/>
          </p:cNvCxnSpPr>
          <p:nvPr/>
        </p:nvCxnSpPr>
        <p:spPr>
          <a:xfrm flipV="1">
            <a:off x="7904703" y="4301033"/>
            <a:ext cx="1115725" cy="9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6" name="Picture 20" descr="Rpg Map Brick Border 1 Clip Art at Clker.com - vector clip art online,  royalty free &amp; public domain">
            <a:extLst>
              <a:ext uri="{FF2B5EF4-FFF2-40B4-BE49-F238E27FC236}">
                <a16:creationId xmlns:a16="http://schemas.microsoft.com/office/drawing/2014/main" id="{6BD7890E-2E1B-BC41-B317-94261436C1C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20428" y="3420804"/>
            <a:ext cx="3027525" cy="1760457"/>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Mauboussin Gold Diamond Snail Pin | Betteridge">
            <a:extLst>
              <a:ext uri="{FF2B5EF4-FFF2-40B4-BE49-F238E27FC236}">
                <a16:creationId xmlns:a16="http://schemas.microsoft.com/office/drawing/2014/main" id="{F76DEDF1-1D5B-5F4F-B781-F52DB68E602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658243" y="5685467"/>
            <a:ext cx="1907450" cy="986405"/>
          </a:xfrm>
          <a:prstGeom prst="rect">
            <a:avLst/>
          </a:prstGeom>
          <a:noFill/>
          <a:extLst>
            <a:ext uri="{909E8E84-426E-40DD-AFC4-6F175D3DCCD1}">
              <a14:hiddenFill xmlns:a14="http://schemas.microsoft.com/office/drawing/2010/main">
                <a:solidFill>
                  <a:srgbClr val="FFFFFF"/>
                </a:solidFill>
              </a14:hiddenFill>
            </a:ext>
          </a:extLst>
        </p:spPr>
      </p:pic>
      <p:sp>
        <p:nvSpPr>
          <p:cNvPr id="28" name="Up Arrow 27">
            <a:extLst>
              <a:ext uri="{FF2B5EF4-FFF2-40B4-BE49-F238E27FC236}">
                <a16:creationId xmlns:a16="http://schemas.microsoft.com/office/drawing/2014/main" id="{CC0DD9F1-3E15-AD4F-935D-CE8F6F9A9CB7}"/>
              </a:ext>
            </a:extLst>
          </p:cNvPr>
          <p:cNvSpPr/>
          <p:nvPr/>
        </p:nvSpPr>
        <p:spPr>
          <a:xfrm rot="15177166">
            <a:off x="6899357" y="5619106"/>
            <a:ext cx="465855" cy="7835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54CF41F8-A3ED-C644-8A2D-8ABB4CE96A28}"/>
              </a:ext>
            </a:extLst>
          </p:cNvPr>
          <p:cNvSpPr txBox="1"/>
          <p:nvPr/>
        </p:nvSpPr>
        <p:spPr>
          <a:xfrm>
            <a:off x="7642979" y="5547615"/>
            <a:ext cx="2081485" cy="830997"/>
          </a:xfrm>
          <a:prstGeom prst="rect">
            <a:avLst/>
          </a:prstGeom>
          <a:noFill/>
        </p:spPr>
        <p:txBody>
          <a:bodyPr wrap="square" rtlCol="0">
            <a:spAutoFit/>
          </a:bodyPr>
          <a:lstStyle/>
          <a:p>
            <a:r>
              <a:rPr lang="en-US" sz="2400" dirty="0"/>
              <a:t>slow &amp; expensive</a:t>
            </a:r>
          </a:p>
        </p:txBody>
      </p:sp>
      <p:sp>
        <p:nvSpPr>
          <p:cNvPr id="30" name="Title 1">
            <a:extLst>
              <a:ext uri="{FF2B5EF4-FFF2-40B4-BE49-F238E27FC236}">
                <a16:creationId xmlns:a16="http://schemas.microsoft.com/office/drawing/2014/main" id="{D0846C1F-4CB1-B14A-9604-C130A68FB14E}"/>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31" name="Rectangle 30">
            <a:extLst>
              <a:ext uri="{FF2B5EF4-FFF2-40B4-BE49-F238E27FC236}">
                <a16:creationId xmlns:a16="http://schemas.microsoft.com/office/drawing/2014/main" id="{9E925A98-75B7-B242-8221-A01C98EE8DAA}"/>
              </a:ext>
            </a:extLst>
          </p:cNvPr>
          <p:cNvSpPr/>
          <p:nvPr/>
        </p:nvSpPr>
        <p:spPr>
          <a:xfrm>
            <a:off x="406400" y="1231494"/>
            <a:ext cx="9768508" cy="954107"/>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data secrecy</a:t>
            </a:r>
          </a:p>
          <a:p>
            <a:pPr marL="342900" indent="-342900">
              <a:buFont typeface="Wingdings" pitchFamily="2" charset="2"/>
              <a:buChar char="Ø"/>
            </a:pPr>
            <a:r>
              <a:rPr lang="en-US" sz="2800" b="1" dirty="0">
                <a:solidFill>
                  <a:srgbClr val="0070C0"/>
                </a:solidFill>
                <a:latin typeface="+mj-lt"/>
              </a:rPr>
              <a:t>how can we achieve this?		</a:t>
            </a:r>
            <a:r>
              <a:rPr lang="en-US" sz="2800" b="1" u="sng" dirty="0">
                <a:solidFill>
                  <a:srgbClr val="7030A0"/>
                </a:solidFill>
                <a:latin typeface="+mj-lt"/>
              </a:rPr>
              <a:t>federated ML + MPC, FHE, ...</a:t>
            </a:r>
          </a:p>
        </p:txBody>
      </p:sp>
      <p:pic>
        <p:nvPicPr>
          <p:cNvPr id="33" name="Picture 10" descr="Free Transparent Horn Cliparts, Download Free Clip Art, Free Clip Art on  Clipart Library">
            <a:extLst>
              <a:ext uri="{FF2B5EF4-FFF2-40B4-BE49-F238E27FC236}">
                <a16:creationId xmlns:a16="http://schemas.microsoft.com/office/drawing/2014/main" id="{78304736-C8DD-E34B-A41D-4F0E1E23D4F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785184" y="1887149"/>
            <a:ext cx="692816" cy="28195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Free Transparent Horn Cliparts, Download Free Clip Art, Free Clip Art on  Clipart Library">
            <a:extLst>
              <a:ext uri="{FF2B5EF4-FFF2-40B4-BE49-F238E27FC236}">
                <a16:creationId xmlns:a16="http://schemas.microsoft.com/office/drawing/2014/main" id="{12C8E759-ECFA-7049-9D30-8F596A4F521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263680" y="1887149"/>
            <a:ext cx="692817" cy="28195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Black message 2 icon - Free black message icons">
            <a:extLst>
              <a:ext uri="{FF2B5EF4-FFF2-40B4-BE49-F238E27FC236}">
                <a16:creationId xmlns:a16="http://schemas.microsoft.com/office/drawing/2014/main" id="{11927436-2E23-CA44-9690-A3CE156B430D}"/>
              </a:ext>
            </a:extLst>
          </p:cNvPr>
          <p:cNvPicPr>
            <a:picLocks noChangeAspect="1" noChangeArrowheads="1"/>
          </p:cNvPicPr>
          <p:nvPr/>
        </p:nvPicPr>
        <p:blipFill>
          <a:blip r:embed="rId1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2909836"/>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Black message 2 icon - Free black message icons">
            <a:extLst>
              <a:ext uri="{FF2B5EF4-FFF2-40B4-BE49-F238E27FC236}">
                <a16:creationId xmlns:a16="http://schemas.microsoft.com/office/drawing/2014/main" id="{9F3A3620-16D6-D641-AA3D-3062524685B8}"/>
              </a:ext>
            </a:extLst>
          </p:cNvPr>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25616" y="39421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Black message 2 icon - Free black message icons">
            <a:extLst>
              <a:ext uri="{FF2B5EF4-FFF2-40B4-BE49-F238E27FC236}">
                <a16:creationId xmlns:a16="http://schemas.microsoft.com/office/drawing/2014/main" id="{870A6E2D-F221-0041-9424-0BB8F0E24A8C}"/>
              </a:ext>
            </a:extLst>
          </p:cNvPr>
          <p:cNvPicPr>
            <a:picLocks noChangeAspect="1" noChangeArrowheads="1"/>
          </p:cNvPicPr>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13430" y="4987771"/>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Rpg Map Brick Border 1 Clip Art at Clker.com - vector clip art online,  royalty free &amp; public domain">
            <a:extLst>
              <a:ext uri="{FF2B5EF4-FFF2-40B4-BE49-F238E27FC236}">
                <a16:creationId xmlns:a16="http://schemas.microsoft.com/office/drawing/2014/main" id="{B7DA4315-A8A3-2F4D-88D8-63D5389DC2A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61911" y="2750394"/>
            <a:ext cx="1160820" cy="103546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Rpg Map Brick Border 1 Clip Art at Clker.com - vector clip art online,  royalty free &amp; public domain">
            <a:extLst>
              <a:ext uri="{FF2B5EF4-FFF2-40B4-BE49-F238E27FC236}">
                <a16:creationId xmlns:a16="http://schemas.microsoft.com/office/drawing/2014/main" id="{9A990792-D5F0-3147-B243-CEF019EDF34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46921" y="3801755"/>
            <a:ext cx="1160820" cy="10354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Rpg Map Brick Border 1 Clip Art at Clker.com - vector clip art online,  royalty free &amp; public domain">
            <a:extLst>
              <a:ext uri="{FF2B5EF4-FFF2-40B4-BE49-F238E27FC236}">
                <a16:creationId xmlns:a16="http://schemas.microsoft.com/office/drawing/2014/main" id="{B56C265C-EED5-884E-A900-5BC71C296ED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33508" y="4853116"/>
            <a:ext cx="1160820" cy="103546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A1768E2C-5153-C64D-AD65-0F1888188BD2}"/>
              </a:ext>
            </a:extLst>
          </p:cNvPr>
          <p:cNvSpPr/>
          <p:nvPr/>
        </p:nvSpPr>
        <p:spPr>
          <a:xfrm>
            <a:off x="9173936" y="741993"/>
            <a:ext cx="1397081" cy="612648"/>
          </a:xfrm>
          <a:prstGeom prst="wedgeRoundRectCallout">
            <a:avLst>
              <a:gd name="adj1" fmla="val -62734"/>
              <a:gd name="adj2" fmla="val 10999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CS355!</a:t>
            </a:r>
          </a:p>
        </p:txBody>
      </p:sp>
    </p:spTree>
    <p:extLst>
      <p:ext uri="{BB962C8B-B14F-4D97-AF65-F5344CB8AC3E}">
        <p14:creationId xmlns:p14="http://schemas.microsoft.com/office/powerpoint/2010/main" val="5191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648B80B-BEC9-894A-82DE-70B2D48BC72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5204" y="2254464"/>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90C0FBB-7E60-5C45-ADC5-88101D81037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5204" y="3719399"/>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G Journey™ LTE Smartphone for TracFone (LGL322DL.ATRFBKY) | LG USA">
            <a:extLst>
              <a:ext uri="{FF2B5EF4-FFF2-40B4-BE49-F238E27FC236}">
                <a16:creationId xmlns:a16="http://schemas.microsoft.com/office/drawing/2014/main" id="{308895FF-791C-E24D-8BDC-80E65BC47DC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81371" y="5215896"/>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CBFB5B15-47DB-AD43-BC71-E8A64C13FC58}"/>
              </a:ext>
            </a:extLst>
          </p:cNvPr>
          <p:cNvCxnSpPr>
            <a:stCxn id="7" idx="3"/>
          </p:cNvCxnSpPr>
          <p:nvPr/>
        </p:nvCxnSpPr>
        <p:spPr>
          <a:xfrm>
            <a:off x="2122060" y="2854951"/>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FBB6BB6-0FA1-C746-9648-570846CC6EB6}"/>
              </a:ext>
            </a:extLst>
          </p:cNvPr>
          <p:cNvCxnSpPr>
            <a:cxnSpLocks/>
            <a:stCxn id="8" idx="3"/>
          </p:cNvCxnSpPr>
          <p:nvPr/>
        </p:nvCxnSpPr>
        <p:spPr>
          <a:xfrm flipV="1">
            <a:off x="2122060" y="4310309"/>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CDB8718-D203-454A-967B-A9301EAB21C0}"/>
              </a:ext>
            </a:extLst>
          </p:cNvPr>
          <p:cNvCxnSpPr>
            <a:cxnSpLocks/>
            <a:stCxn id="9" idx="3"/>
          </p:cNvCxnSpPr>
          <p:nvPr/>
        </p:nvCxnSpPr>
        <p:spPr>
          <a:xfrm flipV="1">
            <a:off x="2165889" y="4310308"/>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2" descr="Neural Networks – an Intuition">
            <a:extLst>
              <a:ext uri="{FF2B5EF4-FFF2-40B4-BE49-F238E27FC236}">
                <a16:creationId xmlns:a16="http://schemas.microsoft.com/office/drawing/2014/main" id="{61832B88-E54D-344A-8626-B86AEF0A17B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31411" y="3729666"/>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5410949D-1ED9-6047-9E77-D23DC4E97D4C}"/>
              </a:ext>
            </a:extLst>
          </p:cNvPr>
          <p:cNvCxnSpPr>
            <a:cxnSpLocks/>
            <a:endCxn id="15" idx="1"/>
          </p:cNvCxnSpPr>
          <p:nvPr/>
        </p:nvCxnSpPr>
        <p:spPr>
          <a:xfrm>
            <a:off x="7904703" y="4310308"/>
            <a:ext cx="16267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9CB6607A-16FB-C346-A611-C8ADD8C0E003}"/>
              </a:ext>
            </a:extLst>
          </p:cNvPr>
          <p:cNvGrpSpPr/>
          <p:nvPr/>
        </p:nvGrpSpPr>
        <p:grpSpPr>
          <a:xfrm>
            <a:off x="2896917" y="3054031"/>
            <a:ext cx="672201" cy="675635"/>
            <a:chOff x="3710736" y="4259781"/>
            <a:chExt cx="504151" cy="506726"/>
          </a:xfrm>
        </p:grpSpPr>
        <p:sp>
          <p:nvSpPr>
            <p:cNvPr id="30" name="Rectangle 29">
              <a:extLst>
                <a:ext uri="{FF2B5EF4-FFF2-40B4-BE49-F238E27FC236}">
                  <a16:creationId xmlns:a16="http://schemas.microsoft.com/office/drawing/2014/main" id="{9AAA5860-BDBA-6047-82ED-52DF83CB4F89}"/>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26628" name="Picture 4">
              <a:extLst>
                <a:ext uri="{FF2B5EF4-FFF2-40B4-BE49-F238E27FC236}">
                  <a16:creationId xmlns:a16="http://schemas.microsoft.com/office/drawing/2014/main" id="{E501CB4B-AA56-AD46-822D-011654ACC9D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AA5DA2F5-6E16-F54B-9E3D-EAD148D8C287}"/>
              </a:ext>
            </a:extLst>
          </p:cNvPr>
          <p:cNvGrpSpPr/>
          <p:nvPr/>
        </p:nvGrpSpPr>
        <p:grpSpPr>
          <a:xfrm>
            <a:off x="2895726" y="4040828"/>
            <a:ext cx="672201" cy="675635"/>
            <a:chOff x="3710736" y="4259781"/>
            <a:chExt cx="504151" cy="506726"/>
          </a:xfrm>
        </p:grpSpPr>
        <p:sp>
          <p:nvSpPr>
            <p:cNvPr id="35" name="Rectangle 34">
              <a:extLst>
                <a:ext uri="{FF2B5EF4-FFF2-40B4-BE49-F238E27FC236}">
                  <a16:creationId xmlns:a16="http://schemas.microsoft.com/office/drawing/2014/main" id="{EDF2A621-9893-CE4B-B835-0E0D3174F528}"/>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36" name="Picture 4">
              <a:extLst>
                <a:ext uri="{FF2B5EF4-FFF2-40B4-BE49-F238E27FC236}">
                  <a16:creationId xmlns:a16="http://schemas.microsoft.com/office/drawing/2014/main" id="{C472505A-9D3D-D048-8C95-40D2136B8BD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DA3A3DD9-DC66-AF45-B598-2BDFE8FFF1A1}"/>
              </a:ext>
            </a:extLst>
          </p:cNvPr>
          <p:cNvGrpSpPr/>
          <p:nvPr/>
        </p:nvGrpSpPr>
        <p:grpSpPr>
          <a:xfrm>
            <a:off x="2895726" y="5006195"/>
            <a:ext cx="672201" cy="675635"/>
            <a:chOff x="3710736" y="4259781"/>
            <a:chExt cx="504151" cy="506726"/>
          </a:xfrm>
        </p:grpSpPr>
        <p:sp>
          <p:nvSpPr>
            <p:cNvPr id="38" name="Rectangle 37">
              <a:extLst>
                <a:ext uri="{FF2B5EF4-FFF2-40B4-BE49-F238E27FC236}">
                  <a16:creationId xmlns:a16="http://schemas.microsoft.com/office/drawing/2014/main" id="{F20255C3-8CC5-B247-AE52-0C9434EBD482}"/>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39" name="Picture 4">
              <a:extLst>
                <a:ext uri="{FF2B5EF4-FFF2-40B4-BE49-F238E27FC236}">
                  <a16:creationId xmlns:a16="http://schemas.microsoft.com/office/drawing/2014/main" id="{9D71522F-B1FB-1F42-8CD3-D0C0C5192BF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1" name="Up Arrow 40">
            <a:extLst>
              <a:ext uri="{FF2B5EF4-FFF2-40B4-BE49-F238E27FC236}">
                <a16:creationId xmlns:a16="http://schemas.microsoft.com/office/drawing/2014/main" id="{81A68E90-7463-434B-9ACC-2387C53BE3BE}"/>
              </a:ext>
            </a:extLst>
          </p:cNvPr>
          <p:cNvSpPr/>
          <p:nvPr/>
        </p:nvSpPr>
        <p:spPr>
          <a:xfrm rot="18908855">
            <a:off x="3736302" y="5354617"/>
            <a:ext cx="465855" cy="7835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1C5D8637-F469-EF45-BD10-D7743954D1AC}"/>
              </a:ext>
            </a:extLst>
          </p:cNvPr>
          <p:cNvSpPr txBox="1"/>
          <p:nvPr/>
        </p:nvSpPr>
        <p:spPr>
          <a:xfrm>
            <a:off x="4322309" y="5838381"/>
            <a:ext cx="3240159" cy="830997"/>
          </a:xfrm>
          <a:prstGeom prst="rect">
            <a:avLst/>
          </a:prstGeom>
          <a:noFill/>
        </p:spPr>
        <p:txBody>
          <a:bodyPr wrap="square" rtlCol="0">
            <a:spAutoFit/>
          </a:bodyPr>
          <a:lstStyle/>
          <a:p>
            <a:r>
              <a:rPr lang="en-US" sz="2400" dirty="0"/>
              <a:t>encoded data should preserve privacy...</a:t>
            </a:r>
          </a:p>
        </p:txBody>
      </p:sp>
      <p:sp>
        <p:nvSpPr>
          <p:cNvPr id="45" name="Up Arrow 44">
            <a:extLst>
              <a:ext uri="{FF2B5EF4-FFF2-40B4-BE49-F238E27FC236}">
                <a16:creationId xmlns:a16="http://schemas.microsoft.com/office/drawing/2014/main" id="{8BF9DF08-027C-A54F-B2A3-6B26193A5133}"/>
              </a:ext>
            </a:extLst>
          </p:cNvPr>
          <p:cNvSpPr/>
          <p:nvPr/>
        </p:nvSpPr>
        <p:spPr>
          <a:xfrm rot="2749727">
            <a:off x="8780379" y="4569424"/>
            <a:ext cx="465855" cy="783593"/>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46" name="TextBox 45">
            <a:extLst>
              <a:ext uri="{FF2B5EF4-FFF2-40B4-BE49-F238E27FC236}">
                <a16:creationId xmlns:a16="http://schemas.microsoft.com/office/drawing/2014/main" id="{4C8D13F4-BE39-1444-B32E-88DFE453EC4A}"/>
              </a:ext>
            </a:extLst>
          </p:cNvPr>
          <p:cNvSpPr txBox="1"/>
          <p:nvPr/>
        </p:nvSpPr>
        <p:spPr>
          <a:xfrm>
            <a:off x="8028633" y="5326674"/>
            <a:ext cx="3240159" cy="830997"/>
          </a:xfrm>
          <a:prstGeom prst="rect">
            <a:avLst/>
          </a:prstGeom>
          <a:noFill/>
        </p:spPr>
        <p:txBody>
          <a:bodyPr wrap="square" rtlCol="0">
            <a:spAutoFit/>
          </a:bodyPr>
          <a:lstStyle/>
          <a:p>
            <a:r>
              <a:rPr lang="en-US" sz="2400" dirty="0"/>
              <a:t>...but enable learning </a:t>
            </a:r>
            <a:r>
              <a:rPr lang="en-US" sz="2400" i="1" dirty="0"/>
              <a:t>“in the clear”</a:t>
            </a:r>
          </a:p>
        </p:txBody>
      </p:sp>
      <p:sp>
        <p:nvSpPr>
          <p:cNvPr id="43" name="Title 1">
            <a:extLst>
              <a:ext uri="{FF2B5EF4-FFF2-40B4-BE49-F238E27FC236}">
                <a16:creationId xmlns:a16="http://schemas.microsoft.com/office/drawing/2014/main" id="{E2D3C14D-7223-644F-9D4C-65B11DCE2FFD}"/>
              </a:ext>
            </a:extLst>
          </p:cNvPr>
          <p:cNvSpPr>
            <a:spLocks noGrp="1"/>
          </p:cNvSpPr>
          <p:nvPr>
            <p:ph type="title"/>
          </p:nvPr>
        </p:nvSpPr>
        <p:spPr>
          <a:xfrm>
            <a:off x="406400" y="479387"/>
            <a:ext cx="11404600" cy="1325880"/>
          </a:xfrm>
        </p:spPr>
        <p:txBody>
          <a:bodyPr anchor="t">
            <a:normAutofit/>
          </a:bodyPr>
          <a:lstStyle/>
          <a:p>
            <a:r>
              <a:rPr lang="en-US" sz="4400" dirty="0">
                <a:solidFill>
                  <a:schemeClr val="tx1"/>
                </a:solidFill>
              </a:rPr>
              <a:t>Goal: train a ML model with </a:t>
            </a:r>
            <a:r>
              <a:rPr lang="en-US" sz="4400" b="1" dirty="0">
                <a:solidFill>
                  <a:srgbClr val="C00000"/>
                </a:solidFill>
              </a:rPr>
              <a:t>“privacy”</a:t>
            </a:r>
            <a:endParaRPr lang="en-US" sz="4400" dirty="0">
              <a:solidFill>
                <a:srgbClr val="7030A0"/>
              </a:solidFill>
            </a:endParaRPr>
          </a:p>
        </p:txBody>
      </p:sp>
      <p:sp>
        <p:nvSpPr>
          <p:cNvPr id="44" name="Rectangle 43">
            <a:extLst>
              <a:ext uri="{FF2B5EF4-FFF2-40B4-BE49-F238E27FC236}">
                <a16:creationId xmlns:a16="http://schemas.microsoft.com/office/drawing/2014/main" id="{E268C5BD-1EEF-3942-AF0E-2EE10AC6A370}"/>
              </a:ext>
            </a:extLst>
          </p:cNvPr>
          <p:cNvSpPr/>
          <p:nvPr/>
        </p:nvSpPr>
        <p:spPr>
          <a:xfrm>
            <a:off x="406400" y="1231494"/>
            <a:ext cx="11907427" cy="1384995"/>
          </a:xfrm>
          <a:prstGeom prst="rect">
            <a:avLst/>
          </a:prstGeom>
        </p:spPr>
        <p:txBody>
          <a:bodyPr wrap="none">
            <a:spAutoFit/>
          </a:bodyPr>
          <a:lstStyle/>
          <a:p>
            <a:pPr marL="342900" indent="-342900">
              <a:buFont typeface="Wingdings" pitchFamily="2" charset="2"/>
              <a:buChar char="Ø"/>
            </a:pPr>
            <a:r>
              <a:rPr lang="en-US" sz="2800" dirty="0">
                <a:solidFill>
                  <a:srgbClr val="0070C0"/>
                </a:solidFill>
                <a:latin typeface="+mj-lt"/>
              </a:rPr>
              <a:t>what does this mean?	</a:t>
            </a:r>
            <a:r>
              <a:rPr lang="en-US" sz="2800" dirty="0">
                <a:solidFill>
                  <a:srgbClr val="7030A0"/>
                </a:solidFill>
                <a:latin typeface="+mj-lt"/>
              </a:rPr>
              <a:t> 		data secrecy</a:t>
            </a:r>
          </a:p>
          <a:p>
            <a:pPr marL="342900" indent="-342900">
              <a:buFont typeface="Wingdings" pitchFamily="2" charset="2"/>
              <a:buChar char="Ø"/>
            </a:pPr>
            <a:r>
              <a:rPr lang="en-US" sz="2800" b="1" dirty="0">
                <a:solidFill>
                  <a:srgbClr val="0070C0"/>
                </a:solidFill>
                <a:latin typeface="+mj-lt"/>
              </a:rPr>
              <a:t>how (else) could we achieve this?	</a:t>
            </a:r>
            <a:r>
              <a:rPr lang="en-US" sz="2800" b="1" u="sng" dirty="0">
                <a:solidFill>
                  <a:srgbClr val="7030A0"/>
                </a:solidFill>
                <a:latin typeface="+mj-lt"/>
              </a:rPr>
              <a:t>learning on “encoded” data</a:t>
            </a:r>
          </a:p>
          <a:p>
            <a:r>
              <a:rPr lang="en-US" sz="2800" dirty="0">
                <a:solidFill>
                  <a:srgbClr val="7030A0"/>
                </a:solidFill>
              </a:rPr>
              <a:t>						</a:t>
            </a:r>
            <a:r>
              <a:rPr lang="en-US" sz="2000" dirty="0">
                <a:solidFill>
                  <a:schemeClr val="tx1">
                    <a:lumMod val="65000"/>
                    <a:lumOff val="35000"/>
                  </a:schemeClr>
                </a:solidFill>
              </a:rPr>
              <a:t>[Huang et al. ‘20], [</a:t>
            </a:r>
            <a:r>
              <a:rPr lang="en-US" sz="2000" dirty="0" err="1">
                <a:solidFill>
                  <a:schemeClr val="tx1">
                    <a:lumMod val="65000"/>
                    <a:lumOff val="35000"/>
                  </a:schemeClr>
                </a:solidFill>
              </a:rPr>
              <a:t>Raynal</a:t>
            </a:r>
            <a:r>
              <a:rPr lang="en-US" sz="2000" dirty="0">
                <a:solidFill>
                  <a:schemeClr val="tx1">
                    <a:lumMod val="65000"/>
                    <a:lumOff val="35000"/>
                  </a:schemeClr>
                </a:solidFill>
              </a:rPr>
              <a:t> et al. ‘20], [</a:t>
            </a:r>
            <a:r>
              <a:rPr lang="en-US" sz="2000" dirty="0" err="1">
                <a:solidFill>
                  <a:schemeClr val="tx1">
                    <a:lumMod val="65000"/>
                    <a:lumOff val="35000"/>
                  </a:schemeClr>
                </a:solidFill>
              </a:rPr>
              <a:t>Yala</a:t>
            </a:r>
            <a:r>
              <a:rPr lang="en-US" sz="2000" dirty="0">
                <a:solidFill>
                  <a:schemeClr val="tx1">
                    <a:lumMod val="65000"/>
                    <a:lumOff val="35000"/>
                  </a:schemeClr>
                </a:solidFill>
              </a:rPr>
              <a:t> et al. ‘21, ‘22], ... </a:t>
            </a:r>
          </a:p>
        </p:txBody>
      </p:sp>
      <p:pic>
        <p:nvPicPr>
          <p:cNvPr id="33" name="Picture 2" descr="Database | Bruker">
            <a:extLst>
              <a:ext uri="{FF2B5EF4-FFF2-40B4-BE49-F238E27FC236}">
                <a16:creationId xmlns:a16="http://schemas.microsoft.com/office/drawing/2014/main" id="{FC8EB157-C084-2149-BB79-3A572F240A4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13381" y="2944870"/>
            <a:ext cx="2767597" cy="276759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Free Transparent Horn Cliparts, Download Free Clip Art, Free Clip Art on  Clipart Library">
            <a:extLst>
              <a:ext uri="{FF2B5EF4-FFF2-40B4-BE49-F238E27FC236}">
                <a16:creationId xmlns:a16="http://schemas.microsoft.com/office/drawing/2014/main" id="{5050C804-4389-674D-A91E-594D461D123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785184" y="1887149"/>
            <a:ext cx="692816" cy="28195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Free Transparent Horn Cliparts, Download Free Clip Art, Free Clip Art on  Clipart Library">
            <a:extLst>
              <a:ext uri="{FF2B5EF4-FFF2-40B4-BE49-F238E27FC236}">
                <a16:creationId xmlns:a16="http://schemas.microsoft.com/office/drawing/2014/main" id="{F5AD6698-3246-F148-ADE0-2E38F4D62A4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263680" y="1887149"/>
            <a:ext cx="692817" cy="28195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Black message 2 icon - Free black message icons">
            <a:extLst>
              <a:ext uri="{FF2B5EF4-FFF2-40B4-BE49-F238E27FC236}">
                <a16:creationId xmlns:a16="http://schemas.microsoft.com/office/drawing/2014/main" id="{B64B1177-8804-174E-9D92-C4A8DB28CBDB}"/>
              </a:ext>
            </a:extLst>
          </p:cNvPr>
          <p:cNvPicPr>
            <a:picLocks noChangeAspect="1" noChangeArrowheads="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062" y="5342195"/>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Black message 2 icon - Free black message icons">
            <a:extLst>
              <a:ext uri="{FF2B5EF4-FFF2-40B4-BE49-F238E27FC236}">
                <a16:creationId xmlns:a16="http://schemas.microsoft.com/office/drawing/2014/main" id="{E37DC0D6-88A2-9441-97F8-992E8D7A1329}"/>
              </a:ext>
            </a:extLst>
          </p:cNvPr>
          <p:cNvPicPr>
            <a:picLocks noChangeAspect="1" noChangeArrowheads="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062" y="2431928"/>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Black message 2 icon - Free black message icons">
            <a:extLst>
              <a:ext uri="{FF2B5EF4-FFF2-40B4-BE49-F238E27FC236}">
                <a16:creationId xmlns:a16="http://schemas.microsoft.com/office/drawing/2014/main" id="{CE2CF36A-87A5-5B4C-9BBB-1ADE05E5765C}"/>
              </a:ext>
            </a:extLst>
          </p:cNvPr>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5435" y="3953806"/>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54" name="Slide Number Placeholder 3">
            <a:extLst>
              <a:ext uri="{FF2B5EF4-FFF2-40B4-BE49-F238E27FC236}">
                <a16:creationId xmlns:a16="http://schemas.microsoft.com/office/drawing/2014/main" id="{D6C81885-F425-0841-81C2-61E01EA97A6E}"/>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6</a:t>
            </a:fld>
            <a:endParaRPr lang="en-US" altLang="en-US"/>
          </a:p>
        </p:txBody>
      </p:sp>
    </p:spTree>
    <p:extLst>
      <p:ext uri="{BB962C8B-B14F-4D97-AF65-F5344CB8AC3E}">
        <p14:creationId xmlns:p14="http://schemas.microsoft.com/office/powerpoint/2010/main" val="28266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92D19F-F046-F84B-9387-E234B552CFF1}"/>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pPr lvl="0">
              <a:lnSpc>
                <a:spcPct val="100000"/>
              </a:lnSpc>
              <a:spcBef>
                <a:spcPts val="0"/>
              </a:spcBef>
            </a:pPr>
            <a:r>
              <a:rPr lang="en-US" sz="4400" dirty="0">
                <a:solidFill>
                  <a:schemeClr val="tx1"/>
                </a:solidFill>
              </a:rPr>
              <a:t>If an encoding lets you learn, it cannot be private</a:t>
            </a:r>
            <a:br>
              <a:rPr lang="en-US" sz="4400" dirty="0">
                <a:solidFill>
                  <a:schemeClr val="tx1"/>
                </a:solidFill>
              </a:rPr>
            </a:br>
            <a:r>
              <a:rPr lang="en-US" sz="1800" dirty="0">
                <a:solidFill>
                  <a:schemeClr val="bg1">
                    <a:lumMod val="50000"/>
                  </a:schemeClr>
                </a:solidFill>
                <a:latin typeface="Calibri" panose="020F0502020204030204"/>
                <a:ea typeface="+mn-ea"/>
                <a:cs typeface="+mn-cs"/>
              </a:rPr>
              <a:t>Is Private Learning Possible with Instance Encoding? IEEE Security &amp; Privacy 2021</a:t>
            </a:r>
          </a:p>
        </p:txBody>
      </p:sp>
      <p:pic>
        <p:nvPicPr>
          <p:cNvPr id="7" name="Picture 12" descr="Neural Networks – an Intuition">
            <a:extLst>
              <a:ext uri="{FF2B5EF4-FFF2-40B4-BE49-F238E27FC236}">
                <a16:creationId xmlns:a16="http://schemas.microsoft.com/office/drawing/2014/main" id="{365E0AA7-5366-204B-BF2D-30ED4080ED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9214" y="2839178"/>
            <a:ext cx="2009036" cy="11796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C694A3C-EB56-1A45-96A4-EFBA29F030E7}"/>
              </a:ext>
            </a:extLst>
          </p:cNvPr>
          <p:cNvGrpSpPr/>
          <p:nvPr/>
        </p:nvGrpSpPr>
        <p:grpSpPr>
          <a:xfrm>
            <a:off x="2537153" y="2109650"/>
            <a:ext cx="672201" cy="675635"/>
            <a:chOff x="3710736" y="4259781"/>
            <a:chExt cx="504151" cy="506726"/>
          </a:xfrm>
        </p:grpSpPr>
        <p:sp>
          <p:nvSpPr>
            <p:cNvPr id="9" name="Rectangle 8">
              <a:extLst>
                <a:ext uri="{FF2B5EF4-FFF2-40B4-BE49-F238E27FC236}">
                  <a16:creationId xmlns:a16="http://schemas.microsoft.com/office/drawing/2014/main" id="{BD7598B0-8E89-1B4C-8DC3-A4C007BF0EB7}"/>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10" name="Picture 4">
              <a:extLst>
                <a:ext uri="{FF2B5EF4-FFF2-40B4-BE49-F238E27FC236}">
                  <a16:creationId xmlns:a16="http://schemas.microsoft.com/office/drawing/2014/main" id="{7E987840-FB13-EE48-9BAE-B3DE6421B8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99209BE3-8E3B-294F-A835-7AD2BA21A6B5}"/>
              </a:ext>
            </a:extLst>
          </p:cNvPr>
          <p:cNvGrpSpPr/>
          <p:nvPr/>
        </p:nvGrpSpPr>
        <p:grpSpPr>
          <a:xfrm>
            <a:off x="2535962" y="3096447"/>
            <a:ext cx="672201" cy="675635"/>
            <a:chOff x="3710736" y="4259781"/>
            <a:chExt cx="504151" cy="506726"/>
          </a:xfrm>
        </p:grpSpPr>
        <p:sp>
          <p:nvSpPr>
            <p:cNvPr id="12" name="Rectangle 11">
              <a:extLst>
                <a:ext uri="{FF2B5EF4-FFF2-40B4-BE49-F238E27FC236}">
                  <a16:creationId xmlns:a16="http://schemas.microsoft.com/office/drawing/2014/main" id="{14314FF3-DABE-5044-8A83-74F838AA0314}"/>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13" name="Picture 4">
              <a:extLst>
                <a:ext uri="{FF2B5EF4-FFF2-40B4-BE49-F238E27FC236}">
                  <a16:creationId xmlns:a16="http://schemas.microsoft.com/office/drawing/2014/main" id="{F848974A-549F-C546-BC61-ADCF91C775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356955B6-32F4-9B4D-A04F-73DA24D18A70}"/>
              </a:ext>
            </a:extLst>
          </p:cNvPr>
          <p:cNvGrpSpPr/>
          <p:nvPr/>
        </p:nvGrpSpPr>
        <p:grpSpPr>
          <a:xfrm>
            <a:off x="2535962" y="4061814"/>
            <a:ext cx="672201" cy="675635"/>
            <a:chOff x="3710736" y="4259781"/>
            <a:chExt cx="504151" cy="506726"/>
          </a:xfrm>
        </p:grpSpPr>
        <p:sp>
          <p:nvSpPr>
            <p:cNvPr id="15" name="Rectangle 14">
              <a:extLst>
                <a:ext uri="{FF2B5EF4-FFF2-40B4-BE49-F238E27FC236}">
                  <a16:creationId xmlns:a16="http://schemas.microsoft.com/office/drawing/2014/main" id="{B3B2B296-DABA-2848-99D8-CC2AEF6EC712}"/>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16" name="Picture 4">
              <a:extLst>
                <a:ext uri="{FF2B5EF4-FFF2-40B4-BE49-F238E27FC236}">
                  <a16:creationId xmlns:a16="http://schemas.microsoft.com/office/drawing/2014/main" id="{F98CD576-D352-CC44-BBED-C510BACBC2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17" name="Straight Arrow Connector 16">
            <a:extLst>
              <a:ext uri="{FF2B5EF4-FFF2-40B4-BE49-F238E27FC236}">
                <a16:creationId xmlns:a16="http://schemas.microsoft.com/office/drawing/2014/main" id="{AB09B33A-6F6D-AA4A-A0A8-980539B1FB12}"/>
              </a:ext>
            </a:extLst>
          </p:cNvPr>
          <p:cNvCxnSpPr>
            <a:cxnSpLocks/>
            <a:stCxn id="10" idx="3"/>
            <a:endCxn id="7" idx="1"/>
          </p:cNvCxnSpPr>
          <p:nvPr/>
        </p:nvCxnSpPr>
        <p:spPr>
          <a:xfrm>
            <a:off x="3209153" y="2445650"/>
            <a:ext cx="2050061" cy="983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CF9A180-FDDF-4D45-B61B-118FB20F4FD3}"/>
              </a:ext>
            </a:extLst>
          </p:cNvPr>
          <p:cNvCxnSpPr>
            <a:cxnSpLocks/>
            <a:stCxn id="13" idx="3"/>
            <a:endCxn id="7" idx="1"/>
          </p:cNvCxnSpPr>
          <p:nvPr/>
        </p:nvCxnSpPr>
        <p:spPr>
          <a:xfrm flipV="1">
            <a:off x="3207962" y="3429000"/>
            <a:ext cx="2051252" cy="34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DD5696E-5AA5-924F-9450-068B6106391B}"/>
              </a:ext>
            </a:extLst>
          </p:cNvPr>
          <p:cNvCxnSpPr>
            <a:cxnSpLocks/>
            <a:stCxn id="16" idx="3"/>
            <a:endCxn id="7" idx="1"/>
          </p:cNvCxnSpPr>
          <p:nvPr/>
        </p:nvCxnSpPr>
        <p:spPr>
          <a:xfrm flipV="1">
            <a:off x="3207962" y="3429000"/>
            <a:ext cx="2051252" cy="9688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5C6A6C2-C5F2-BC4A-9B7A-2285334D4809}"/>
              </a:ext>
            </a:extLst>
          </p:cNvPr>
          <p:cNvSpPr txBox="1"/>
          <p:nvPr/>
        </p:nvSpPr>
        <p:spPr>
          <a:xfrm>
            <a:off x="3928445" y="2271068"/>
            <a:ext cx="4670574" cy="400110"/>
          </a:xfrm>
          <a:prstGeom prst="rect">
            <a:avLst/>
          </a:prstGeom>
          <a:noFill/>
        </p:spPr>
        <p:txBody>
          <a:bodyPr wrap="none" rtlCol="0">
            <a:spAutoFit/>
          </a:bodyPr>
          <a:lstStyle/>
          <a:p>
            <a:r>
              <a:rPr lang="en-US" sz="2000" dirty="0"/>
              <a:t>Accurate model for e.g., sentiment analysis</a:t>
            </a:r>
          </a:p>
        </p:txBody>
      </p:sp>
      <p:pic>
        <p:nvPicPr>
          <p:cNvPr id="30" name="Picture 2" descr="Black message 2 icon - Free black message icons">
            <a:extLst>
              <a:ext uri="{FF2B5EF4-FFF2-40B4-BE49-F238E27FC236}">
                <a16:creationId xmlns:a16="http://schemas.microsoft.com/office/drawing/2014/main" id="{CB3E02C1-EC02-9049-B621-5A0CD7F1E0DD}"/>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80542" y="4077524"/>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Black message 2 icon - Free black message icons">
            <a:extLst>
              <a:ext uri="{FF2B5EF4-FFF2-40B4-BE49-F238E27FC236}">
                <a16:creationId xmlns:a16="http://schemas.microsoft.com/office/drawing/2014/main" id="{C91B6576-4664-8041-8346-96D5CD3FBE3F}"/>
              </a:ext>
            </a:extLst>
          </p:cNvPr>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80542" y="2048101"/>
            <a:ext cx="846044" cy="8460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Black message 2 icon - Free black message icons">
            <a:extLst>
              <a:ext uri="{FF2B5EF4-FFF2-40B4-BE49-F238E27FC236}">
                <a16:creationId xmlns:a16="http://schemas.microsoft.com/office/drawing/2014/main" id="{3DDF29BA-66A0-A045-8A9B-C3032C7726BF}"/>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80542" y="3096447"/>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38" name="Slide Number Placeholder 3">
            <a:extLst>
              <a:ext uri="{FF2B5EF4-FFF2-40B4-BE49-F238E27FC236}">
                <a16:creationId xmlns:a16="http://schemas.microsoft.com/office/drawing/2014/main" id="{9FAD1A80-4F66-5B4D-98FE-0D3C7FB3803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7</a:t>
            </a:fld>
            <a:endParaRPr lang="en-US" altLang="en-US"/>
          </a:p>
        </p:txBody>
      </p:sp>
    </p:spTree>
    <p:extLst>
      <p:ext uri="{BB962C8B-B14F-4D97-AF65-F5344CB8AC3E}">
        <p14:creationId xmlns:p14="http://schemas.microsoft.com/office/powerpoint/2010/main" val="97086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92D19F-F046-F84B-9387-E234B552CFF1}"/>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pPr lvl="0">
              <a:lnSpc>
                <a:spcPct val="100000"/>
              </a:lnSpc>
              <a:spcBef>
                <a:spcPts val="0"/>
              </a:spcBef>
            </a:pPr>
            <a:r>
              <a:rPr lang="en-US" sz="4400" dirty="0">
                <a:solidFill>
                  <a:schemeClr val="tx1"/>
                </a:solidFill>
              </a:rPr>
              <a:t>If an encoding lets you learn, it cannot be private</a:t>
            </a:r>
            <a:br>
              <a:rPr lang="en-US" sz="4400" dirty="0">
                <a:solidFill>
                  <a:schemeClr val="tx1"/>
                </a:solidFill>
              </a:rPr>
            </a:br>
            <a:r>
              <a:rPr lang="en-US" sz="1800" dirty="0">
                <a:solidFill>
                  <a:schemeClr val="bg1">
                    <a:lumMod val="50000"/>
                  </a:schemeClr>
                </a:solidFill>
                <a:latin typeface="Calibri" panose="020F0502020204030204"/>
                <a:ea typeface="+mn-ea"/>
                <a:cs typeface="+mn-cs"/>
              </a:rPr>
              <a:t>Is Private Learning Possible with Instance Encoding? IEEE Security &amp; Privacy 2021</a:t>
            </a:r>
          </a:p>
        </p:txBody>
      </p:sp>
      <p:pic>
        <p:nvPicPr>
          <p:cNvPr id="7" name="Picture 12" descr="Neural Networks – an Intuition">
            <a:extLst>
              <a:ext uri="{FF2B5EF4-FFF2-40B4-BE49-F238E27FC236}">
                <a16:creationId xmlns:a16="http://schemas.microsoft.com/office/drawing/2014/main" id="{365E0AA7-5366-204B-BF2D-30ED4080ED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9214" y="2839178"/>
            <a:ext cx="2009036" cy="117964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5C6A6C2-C5F2-BC4A-9B7A-2285334D4809}"/>
              </a:ext>
            </a:extLst>
          </p:cNvPr>
          <p:cNvSpPr txBox="1"/>
          <p:nvPr/>
        </p:nvSpPr>
        <p:spPr>
          <a:xfrm>
            <a:off x="3487298" y="2254136"/>
            <a:ext cx="5552867" cy="461665"/>
          </a:xfrm>
          <a:prstGeom prst="rect">
            <a:avLst/>
          </a:prstGeom>
          <a:noFill/>
        </p:spPr>
        <p:txBody>
          <a:bodyPr wrap="none" rtlCol="0">
            <a:spAutoFit/>
          </a:bodyPr>
          <a:lstStyle/>
          <a:p>
            <a:r>
              <a:rPr lang="en-US" sz="2400" dirty="0"/>
              <a:t>Accurate model for e.g., sentiment analysis</a:t>
            </a:r>
          </a:p>
        </p:txBody>
      </p:sp>
      <p:sp>
        <p:nvSpPr>
          <p:cNvPr id="38" name="Slide Number Placeholder 3">
            <a:extLst>
              <a:ext uri="{FF2B5EF4-FFF2-40B4-BE49-F238E27FC236}">
                <a16:creationId xmlns:a16="http://schemas.microsoft.com/office/drawing/2014/main" id="{9FAD1A80-4F66-5B4D-98FE-0D3C7FB3803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8</a:t>
            </a:fld>
            <a:endParaRPr lang="en-US" altLang="en-US"/>
          </a:p>
        </p:txBody>
      </p:sp>
    </p:spTree>
    <p:extLst>
      <p:ext uri="{BB962C8B-B14F-4D97-AF65-F5344CB8AC3E}">
        <p14:creationId xmlns:p14="http://schemas.microsoft.com/office/powerpoint/2010/main" val="188310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92D19F-F046-F84B-9387-E234B552CFF1}"/>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pPr lvl="0">
              <a:lnSpc>
                <a:spcPct val="100000"/>
              </a:lnSpc>
              <a:spcBef>
                <a:spcPts val="0"/>
              </a:spcBef>
            </a:pPr>
            <a:r>
              <a:rPr lang="en-US" sz="4400" dirty="0">
                <a:solidFill>
                  <a:schemeClr val="tx1"/>
                </a:solidFill>
              </a:rPr>
              <a:t>If an encoding lets you learn, it cannot be private</a:t>
            </a:r>
            <a:br>
              <a:rPr lang="en-US" sz="4400" dirty="0">
                <a:solidFill>
                  <a:schemeClr val="tx1"/>
                </a:solidFill>
              </a:rPr>
            </a:br>
            <a:r>
              <a:rPr lang="en-US" sz="1800" dirty="0">
                <a:solidFill>
                  <a:schemeClr val="bg1">
                    <a:lumMod val="50000"/>
                  </a:schemeClr>
                </a:solidFill>
                <a:latin typeface="Calibri" panose="020F0502020204030204"/>
                <a:ea typeface="+mn-ea"/>
                <a:cs typeface="+mn-cs"/>
              </a:rPr>
              <a:t>Is Private Learning Possible with Instance Encoding? IEEE Security &amp; Privacy 2021</a:t>
            </a:r>
          </a:p>
        </p:txBody>
      </p:sp>
      <p:pic>
        <p:nvPicPr>
          <p:cNvPr id="7" name="Picture 12" descr="Neural Networks – an Intuition">
            <a:extLst>
              <a:ext uri="{FF2B5EF4-FFF2-40B4-BE49-F238E27FC236}">
                <a16:creationId xmlns:a16="http://schemas.microsoft.com/office/drawing/2014/main" id="{365E0AA7-5366-204B-BF2D-30ED4080ED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9214" y="2839178"/>
            <a:ext cx="2009036" cy="1179644"/>
          </a:xfrm>
          <a:prstGeom prst="rect">
            <a:avLst/>
          </a:prstGeom>
          <a:noFill/>
          <a:extLst>
            <a:ext uri="{909E8E84-426E-40DD-AFC4-6F175D3DCCD1}">
              <a14:hiddenFill xmlns:a14="http://schemas.microsoft.com/office/drawing/2010/main">
                <a:solidFill>
                  <a:srgbClr val="FFFFFF"/>
                </a:solidFill>
              </a14:hiddenFill>
            </a:ext>
          </a:extLst>
        </p:spPr>
      </p:pic>
      <p:sp>
        <p:nvSpPr>
          <p:cNvPr id="38" name="Slide Number Placeholder 3">
            <a:extLst>
              <a:ext uri="{FF2B5EF4-FFF2-40B4-BE49-F238E27FC236}">
                <a16:creationId xmlns:a16="http://schemas.microsoft.com/office/drawing/2014/main" id="{9FAD1A80-4F66-5B4D-98FE-0D3C7FB3803C}"/>
              </a:ext>
            </a:extLst>
          </p:cNvPr>
          <p:cNvSpPr txBox="1">
            <a:spLocks/>
          </p:cNvSpPr>
          <p:nvPr/>
        </p:nvSpPr>
        <p:spPr>
          <a:xfrm>
            <a:off x="10414002" y="6378612"/>
            <a:ext cx="1432982" cy="36194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00B66-E438-CF4E-9EAE-E38381514D64}" type="slidenum">
              <a:rPr lang="en-US" altLang="en-US" smtClean="0"/>
              <a:pPr/>
              <a:t>9</a:t>
            </a:fld>
            <a:endParaRPr lang="en-US" altLang="en-US"/>
          </a:p>
        </p:txBody>
      </p:sp>
      <p:grpSp>
        <p:nvGrpSpPr>
          <p:cNvPr id="6" name="Group 5">
            <a:extLst>
              <a:ext uri="{FF2B5EF4-FFF2-40B4-BE49-F238E27FC236}">
                <a16:creationId xmlns:a16="http://schemas.microsoft.com/office/drawing/2014/main" id="{523E20B3-5A53-E241-9AD3-4D6C4B9A4FD4}"/>
              </a:ext>
            </a:extLst>
          </p:cNvPr>
          <p:cNvGrpSpPr/>
          <p:nvPr/>
        </p:nvGrpSpPr>
        <p:grpSpPr>
          <a:xfrm>
            <a:off x="3089456" y="3062222"/>
            <a:ext cx="672201" cy="675635"/>
            <a:chOff x="3710736" y="4259781"/>
            <a:chExt cx="504151" cy="506726"/>
          </a:xfrm>
        </p:grpSpPr>
        <p:sp>
          <p:nvSpPr>
            <p:cNvPr id="8" name="Rectangle 7">
              <a:extLst>
                <a:ext uri="{FF2B5EF4-FFF2-40B4-BE49-F238E27FC236}">
                  <a16:creationId xmlns:a16="http://schemas.microsoft.com/office/drawing/2014/main" id="{26267FB7-D878-F44D-8874-0F9FB93D57D8}"/>
                </a:ext>
              </a:extLst>
            </p:cNvPr>
            <p:cNvSpPr/>
            <p:nvPr/>
          </p:nvSpPr>
          <p:spPr>
            <a:xfrm>
              <a:off x="3710887" y="4262507"/>
              <a:ext cx="504000" cy="504000"/>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2400"/>
            </a:p>
          </p:txBody>
        </p:sp>
        <p:pic>
          <p:nvPicPr>
            <p:cNvPr id="9" name="Picture 4">
              <a:extLst>
                <a:ext uri="{FF2B5EF4-FFF2-40B4-BE49-F238E27FC236}">
                  <a16:creationId xmlns:a16="http://schemas.microsoft.com/office/drawing/2014/main" id="{9DCC5E6D-FED9-874C-A4CD-F02C665CA0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0736" y="4259781"/>
              <a:ext cx="504000" cy="504000"/>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10" name="Straight Arrow Connector 9">
            <a:extLst>
              <a:ext uri="{FF2B5EF4-FFF2-40B4-BE49-F238E27FC236}">
                <a16:creationId xmlns:a16="http://schemas.microsoft.com/office/drawing/2014/main" id="{C5AB7FF4-9C20-A845-802D-FF2EAE27CBEE}"/>
              </a:ext>
            </a:extLst>
          </p:cNvPr>
          <p:cNvCxnSpPr>
            <a:cxnSpLocks/>
            <a:stCxn id="9" idx="3"/>
          </p:cNvCxnSpPr>
          <p:nvPr/>
        </p:nvCxnSpPr>
        <p:spPr>
          <a:xfrm>
            <a:off x="3761456" y="3398222"/>
            <a:ext cx="14977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2" descr="Black message 2 icon - Free black message icons">
            <a:extLst>
              <a:ext uri="{FF2B5EF4-FFF2-40B4-BE49-F238E27FC236}">
                <a16:creationId xmlns:a16="http://schemas.microsoft.com/office/drawing/2014/main" id="{1E4A6222-C1E4-804F-9E84-05BF0D3ECD25}"/>
              </a:ext>
            </a:extLst>
          </p:cNvPr>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32845" y="3000673"/>
            <a:ext cx="846044" cy="8460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88C875-3C71-064E-9A5F-8384F4CE8615}"/>
              </a:ext>
            </a:extLst>
          </p:cNvPr>
          <p:cNvSpPr txBox="1"/>
          <p:nvPr/>
        </p:nvSpPr>
        <p:spPr>
          <a:xfrm>
            <a:off x="7255779" y="3136979"/>
            <a:ext cx="4949432" cy="523220"/>
          </a:xfrm>
          <a:prstGeom prst="rect">
            <a:avLst/>
          </a:prstGeom>
          <a:noFill/>
        </p:spPr>
        <p:txBody>
          <a:bodyPr wrap="none" rtlCol="0">
            <a:spAutoFit/>
          </a:bodyPr>
          <a:lstStyle/>
          <a:p>
            <a:r>
              <a:rPr lang="en-US" sz="2800" i="1" dirty="0">
                <a:solidFill>
                  <a:srgbClr val="C00000"/>
                </a:solidFill>
              </a:rPr>
              <a:t>...this message is very negative...</a:t>
            </a:r>
          </a:p>
        </p:txBody>
      </p:sp>
      <p:sp>
        <p:nvSpPr>
          <p:cNvPr id="14" name="TextBox 13">
            <a:extLst>
              <a:ext uri="{FF2B5EF4-FFF2-40B4-BE49-F238E27FC236}">
                <a16:creationId xmlns:a16="http://schemas.microsoft.com/office/drawing/2014/main" id="{56C5DCFE-8C5E-A845-B5EE-AD3DDA64E88E}"/>
              </a:ext>
            </a:extLst>
          </p:cNvPr>
          <p:cNvSpPr txBox="1"/>
          <p:nvPr/>
        </p:nvSpPr>
        <p:spPr>
          <a:xfrm>
            <a:off x="3487298" y="2254136"/>
            <a:ext cx="5552867" cy="461665"/>
          </a:xfrm>
          <a:prstGeom prst="rect">
            <a:avLst/>
          </a:prstGeom>
          <a:noFill/>
        </p:spPr>
        <p:txBody>
          <a:bodyPr wrap="none" rtlCol="0">
            <a:spAutoFit/>
          </a:bodyPr>
          <a:lstStyle/>
          <a:p>
            <a:r>
              <a:rPr lang="en-US" sz="2400" dirty="0"/>
              <a:t>Accurate model for e.g., sentiment analysis</a:t>
            </a:r>
          </a:p>
        </p:txBody>
      </p:sp>
    </p:spTree>
    <p:extLst>
      <p:ext uri="{BB962C8B-B14F-4D97-AF65-F5344CB8AC3E}">
        <p14:creationId xmlns:p14="http://schemas.microsoft.com/office/powerpoint/2010/main" val="3829594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7930</TotalTime>
  <Words>5986</Words>
  <Application>Microsoft Macintosh PowerPoint</Application>
  <PresentationFormat>Widescreen</PresentationFormat>
  <Paragraphs>242</Paragraphs>
  <Slides>48</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Cambria</vt:lpstr>
      <vt:lpstr>Cambria Math</vt:lpstr>
      <vt:lpstr>Times</vt:lpstr>
      <vt:lpstr>Wingdings</vt:lpstr>
      <vt:lpstr>Office Theme</vt:lpstr>
      <vt:lpstr>Breaking and safeguarding privacy in machine learning</vt:lpstr>
      <vt:lpstr>Goal: train a ML model with “privacy”</vt:lpstr>
      <vt:lpstr>Goal: train a ML model with “privacy”</vt:lpstr>
      <vt:lpstr>Goal: train a ML model with “privacy”</vt:lpstr>
      <vt:lpstr>Goal: train a ML model with “privacy”</vt:lpstr>
      <vt:lpstr>Goal: train a ML model with “privacy”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train a ML model with “privacy”</vt:lpstr>
      <vt:lpstr>Goal: train a ML model with “privacy”</vt:lpstr>
      <vt:lpstr>PowerPoint Presentation</vt:lpstr>
      <vt:lpstr>PowerPoint Presentation</vt:lpstr>
      <vt:lpstr>PowerPoint Presentation</vt:lpstr>
      <vt:lpstr>What’s a language model?</vt:lpstr>
      <vt:lpstr>What’s a language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train a ML model with “privacy”</vt:lpstr>
      <vt:lpstr>Goal: train a ML model with “privacy”</vt:lpstr>
      <vt:lpstr>Goal: train a ML model with “privacy”</vt:lpstr>
      <vt:lpstr>How? Noisy Gradient Descent</vt:lpstr>
      <vt:lpstr>Provable Privacy for 98% accuracy on MNIST</vt:lpstr>
      <vt:lpstr>PowerPoint Presentation</vt:lpstr>
      <vt:lpstr>Provable Privacy for ≈98% accuracy on MNIST</vt:lpstr>
      <vt:lpstr>Provable Privacy for ≈98% accuracy on MNIST</vt:lpstr>
      <vt:lpstr>Provable Privacy for ≈98% accuracy on MNIST</vt:lpstr>
      <vt:lpstr>Provable Privacy for ≈98% accuracy on MNIST</vt:lpstr>
      <vt:lpstr>Provable Privacy for ≈98% accuracy on MNIST</vt:lpstr>
      <vt:lpstr>How to check a privacy claim?</vt:lpstr>
      <vt:lpstr>How to check a privacy claim?</vt:lpstr>
      <vt:lpstr>How to check a privacy claim?</vt:lpstr>
      <vt:lpstr>Auditing Differential Privacy with Attacks Jagielski et al. 2020, Nasr et al. 2021, Carlini et al. (forthcoming)</vt:lpstr>
      <vt:lpstr>Auditing Differential Privacy with Attacks Jagielski et al. 2020, Nasr et al. 2021</vt:lpstr>
      <vt:lpstr>Repeat the game 100’000 times...</vt:lpstr>
      <vt:lpstr>Conclusion</vt:lpstr>
      <vt:lpstr>PowerPoint Presentation</vt:lpstr>
      <vt:lpstr>Scaling laws for memorization “Quantifying Memorization Across Neural Language Models”. 2022</vt:lpstr>
      <vt:lpstr>Scaling laws for memorization “Quantifying Memorization Across Neural Language Models”.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(and isn't) private learning?</dc:title>
  <dc:creator>Florian Simon Tramer</dc:creator>
  <cp:lastModifiedBy>Florian Simon Tramer</cp:lastModifiedBy>
  <cp:revision>184</cp:revision>
  <dcterms:created xsi:type="dcterms:W3CDTF">2021-04-06T20:57:14Z</dcterms:created>
  <dcterms:modified xsi:type="dcterms:W3CDTF">2022-02-17T14:29:38Z</dcterms:modified>
</cp:coreProperties>
</file>