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4v" ContentType="video/unknown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99" r:id="rId2"/>
  </p:sldMasterIdLst>
  <p:notesMasterIdLst>
    <p:notesMasterId r:id="rId26"/>
  </p:notesMasterIdLst>
  <p:handoutMasterIdLst>
    <p:handoutMasterId r:id="rId27"/>
  </p:handoutMasterIdLst>
  <p:sldIdLst>
    <p:sldId id="304" r:id="rId3"/>
    <p:sldId id="315" r:id="rId4"/>
    <p:sldId id="369" r:id="rId5"/>
    <p:sldId id="333" r:id="rId6"/>
    <p:sldId id="368" r:id="rId7"/>
    <p:sldId id="349" r:id="rId8"/>
    <p:sldId id="365" r:id="rId9"/>
    <p:sldId id="317" r:id="rId10"/>
    <p:sldId id="366" r:id="rId11"/>
    <p:sldId id="376" r:id="rId12"/>
    <p:sldId id="316" r:id="rId13"/>
    <p:sldId id="359" r:id="rId14"/>
    <p:sldId id="321" r:id="rId15"/>
    <p:sldId id="361" r:id="rId16"/>
    <p:sldId id="326" r:id="rId17"/>
    <p:sldId id="328" r:id="rId18"/>
    <p:sldId id="357" r:id="rId19"/>
    <p:sldId id="338" r:id="rId20"/>
    <p:sldId id="342" r:id="rId21"/>
    <p:sldId id="372" r:id="rId22"/>
    <p:sldId id="319" r:id="rId23"/>
    <p:sldId id="352" r:id="rId24"/>
    <p:sldId id="373" r:id="rId25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Source Sans Pro" charset="0"/>
        <a:ea typeface="ＭＳ Ｐゴシック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Source Sans Pro" charset="0"/>
        <a:ea typeface="ＭＳ Ｐゴシック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Source Sans Pro" charset="0"/>
        <a:ea typeface="ＭＳ Ｐゴシック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Source Sans Pro" charset="0"/>
        <a:ea typeface="ＭＳ Ｐゴシック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Source Sans Pro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Source Sans Pro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Source Sans Pro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Source Sans Pro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Source Sans Pro" charset="0"/>
        <a:ea typeface="ＭＳ Ｐゴシック" panose="020B0600070205080204" pitchFamily="34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A340BCA-F848-6343-B425-58D001C192CC}">
          <p14:sldIdLst>
            <p14:sldId id="304"/>
            <p14:sldId id="315"/>
            <p14:sldId id="369"/>
            <p14:sldId id="333"/>
            <p14:sldId id="368"/>
            <p14:sldId id="349"/>
            <p14:sldId id="365"/>
            <p14:sldId id="317"/>
            <p14:sldId id="366"/>
            <p14:sldId id="376"/>
            <p14:sldId id="316"/>
            <p14:sldId id="359"/>
            <p14:sldId id="321"/>
            <p14:sldId id="361"/>
            <p14:sldId id="326"/>
            <p14:sldId id="328"/>
            <p14:sldId id="357"/>
            <p14:sldId id="338"/>
            <p14:sldId id="342"/>
            <p14:sldId id="372"/>
          </p14:sldIdLst>
        </p14:section>
        <p14:section name="Backup" id="{25E76438-923A-5A4D-8195-D5880FE7DFC9}">
          <p14:sldIdLst>
            <p14:sldId id="319"/>
            <p14:sldId id="352"/>
            <p14:sldId id="373"/>
          </p14:sldIdLst>
        </p14:section>
      </p14:sectionLst>
    </p:ext>
    <p:ext uri="{EFAFB233-063F-42B5-8137-9DF3F51BA10A}">
      <p15:sldGuideLst xmlns:p15="http://schemas.microsoft.com/office/powerpoint/2012/main">
        <p15:guide id="1" pos="2880" userDrawn="1">
          <p15:clr>
            <a:srgbClr val="A4A3A4"/>
          </p15:clr>
        </p15:guide>
        <p15:guide id="2" orient="horz" pos="182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lorian.tramer@gmail.com" initials="f" lastIdx="1" clrIdx="0">
    <p:extLst>
      <p:ext uri="{19B8F6BF-5375-455C-9EA6-DF929625EA0E}">
        <p15:presenceInfo xmlns:p15="http://schemas.microsoft.com/office/powerpoint/2012/main" userId="6ffb177aad5574d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F00"/>
    <a:srgbClr val="FF9300"/>
    <a:srgbClr val="E8EAEE"/>
    <a:srgbClr val="F1F2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554"/>
    <p:restoredTop sz="84898"/>
  </p:normalViewPr>
  <p:slideViewPr>
    <p:cSldViewPr snapToGrid="0" snapToObjects="1">
      <p:cViewPr varScale="1">
        <p:scale>
          <a:sx n="123" d="100"/>
          <a:sy n="123" d="100"/>
        </p:scale>
        <p:origin x="288" y="192"/>
      </p:cViewPr>
      <p:guideLst>
        <p:guide pos="2880"/>
        <p:guide orient="horz" pos="182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1444570-1807-7F4D-ABE3-6C543FC4D52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2456A1-6634-164F-8EB8-06864814FB3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6E1A1BEF-1512-654E-9478-70945693218B}" type="datetimeFigureOut">
              <a:rPr lang="en-US" altLang="en-US"/>
              <a:pPr/>
              <a:t>4/16/21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631F8B-8788-CF42-B011-BEA34FA4168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82B726-8B93-0C4E-80DF-6A3C3FAF681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B93C84B6-78FB-0F44-A837-2E8DE39C60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6B06FC0-A5CD-E54D-8FCE-EB4E07D1ED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65CB63-E90A-8C4B-9521-506B00C43C6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548E2014-5D9A-954F-A6AC-3995E514D816}" type="datetimeFigureOut">
              <a:rPr lang="en-US" altLang="en-US"/>
              <a:pPr/>
              <a:t>4/16/21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19B313EE-B578-A14A-AB22-0A2E6B009B7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76720E5-5B7D-714E-B317-96A2B1DDDC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6A60AF-5498-3047-9A0F-0ADF3837F95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0D34F1-8C93-5343-A8A9-095CACE76E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AF4D1640-894C-2743-A05F-0E57BD1863C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I’ll talk about two topics you’ve probably heard about: ad-blocking and adversarial ML. Right now you’re probably wondering how these are related to each other, and that’s what we’ll talk about today.</a:t>
            </a:r>
          </a:p>
          <a:p>
            <a:r>
              <a:rPr lang="en-US" dirty="0"/>
              <a:t>This is going to be somewhat unusual talk maybe, in that I’ll talk a little bit about the content of the paper, and much more about the context, which I </a:t>
            </a:r>
            <a:r>
              <a:rPr lang="en-US" dirty="0" err="1"/>
              <a:t>thik</a:t>
            </a:r>
            <a:r>
              <a:rPr lang="en-US" dirty="0"/>
              <a:t> is more important to get across to the community.</a:t>
            </a:r>
          </a:p>
          <a:p>
            <a:r>
              <a:rPr lang="en-US" dirty="0"/>
              <a:t>So I hope you’ll find this interesting, that you’ll learn something, and that you’ll go check out the paper for more.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D1640-894C-2743-A05F-0E57BD1863CB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11059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 let’s do a threat model analysis.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James Mickens: maybe you deserve it</a:t>
            </a:r>
          </a:p>
          <a:p>
            <a:r>
              <a:rPr lang="en-US" dirty="0"/>
              <a:t>Publishers, ad-networks have financial incentives to attack ad-blockers and regularly do.</a:t>
            </a:r>
            <a:br>
              <a:rPr lang="en-US" dirty="0"/>
            </a:br>
            <a:r>
              <a:rPr lang="en-US" dirty="0"/>
              <a:t>So if we show that adversarial examples can break perceptual ad-blockers, there’s actually a real chance that we would see such attacks be deployed.</a:t>
            </a:r>
          </a:p>
          <a:p>
            <a:r>
              <a:rPr lang="en-US" dirty="0"/>
              <a:t>continuously abuse the same misclassified examples?</a:t>
            </a:r>
          </a:p>
          <a:p>
            <a:r>
              <a:rPr lang="en-US" dirty="0"/>
              <a:t>Most important point that we tend to overlook is the adversary’s access to the model.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D1640-894C-2743-A05F-0E57BD1863CB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32771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Focus on sentinel-like ad-blocker. If you recall, ad-blocker that finds ads directly from screenshots.</a:t>
            </a:r>
          </a:p>
          <a:p>
            <a:r>
              <a:rPr lang="en-US" dirty="0"/>
              <a:t>This is where the attacks are most interesting.</a:t>
            </a:r>
          </a:p>
          <a:p>
            <a:r>
              <a:rPr lang="en-US" dirty="0"/>
              <a:t>But we can attack simple ad-blockers that focus on finding ad-disclosures just as well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D1640-894C-2743-A05F-0E57BD1863CB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46773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Main challenge: Ad-blocker operates over page screenshots. But attacker cannot manipulate this screenshot directly. Rather, perturbation must be embedded somehow into HTML content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D1640-894C-2743-A05F-0E57BD1863CB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90843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D1640-894C-2743-A05F-0E57BD1863CB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10253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Active research, no satisfactory defenses yet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D1640-894C-2743-A05F-0E57BD1863CB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14564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reason why defending perceptual ad-blockers against attacks is particularly challenging is because they operate in what is essentially the worst possible threat model for ML.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What’s worse: the data used to train the ad-blocker is likely to come from the open web, so there’s even avenues for poisoning attacks</a:t>
            </a:r>
          </a:p>
          <a:p>
            <a:r>
              <a:rPr lang="en-US" dirty="0"/>
              <a:t>Maybe contrast this to malware detection, where ML techniques are routinely used.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models are kept private. No direct query access either</a:t>
            </a:r>
          </a:p>
          <a:p>
            <a:pPr marL="171450" indent="-171450">
              <a:buFontTx/>
              <a:buChar char="-"/>
            </a:pPr>
            <a:r>
              <a:rPr lang="en-US" dirty="0"/>
              <a:t>Adversarial false positives aren’t a concern</a:t>
            </a:r>
          </a:p>
          <a:p>
            <a:pPr marL="171450" indent="-171450">
              <a:buFontTx/>
              <a:buChar char="-"/>
            </a:pPr>
            <a:r>
              <a:rPr lang="en-US" dirty="0"/>
              <a:t>No real-time requirements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D1640-894C-2743-A05F-0E57BD1863CB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0272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/>
              <a:t>As ad-blockers such as </a:t>
            </a:r>
            <a:r>
              <a:rPr lang="en-US" dirty="0" err="1"/>
              <a:t>adblock</a:t>
            </a:r>
            <a:r>
              <a:rPr lang="en-US" dirty="0"/>
              <a:t> Plus are deploying some computer vision techniques, it will be very interesting to see how publishers and ad-networks react. This could be the first case of adversarial examples being used in the wild to break a system. And this would be quite amazing to see.</a:t>
            </a:r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D1640-894C-2743-A05F-0E57BD1863CB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68853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Quickly go over the impact of this work.</a:t>
            </a:r>
          </a:p>
          <a:p>
            <a:r>
              <a:rPr lang="en-US" dirty="0"/>
              <a:t>Many ways to measure impact. But I think the right measure of impact for security work is how negatively the general public reacts to it.</a:t>
            </a:r>
          </a:p>
          <a:p>
            <a:r>
              <a:rPr lang="en-US" dirty="0"/>
              <a:t>So it was a pleasant surprise to receive my first, and so far, only anonymous death threat as a result of this work.</a:t>
            </a:r>
          </a:p>
          <a:p>
            <a:r>
              <a:rPr lang="en-US" dirty="0"/>
              <a:t>I was also accused of doing extremely unethical work that was being secretly pushed by Google funding.</a:t>
            </a:r>
          </a:p>
          <a:p>
            <a:r>
              <a:rPr lang="en-US" dirty="0"/>
              <a:t>It turns out that the real conspiracy here that people missed wasn’t the funding from Google, but from Switzerland, which isn’t very subtle about its ties to the advertisement deep state.</a:t>
            </a:r>
          </a:p>
          <a:p>
            <a:r>
              <a:rPr lang="en-US" dirty="0"/>
              <a:t>So I’ll conclude on this light note and I’m happy to answer any questions.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D1640-894C-2743-A05F-0E57BD1863CB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563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D1640-894C-2743-A05F-0E57BD1863CB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39763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=&gt; Active research, no satisfactory defenses yet</a:t>
            </a:r>
          </a:p>
          <a:p>
            <a:r>
              <a:rPr lang="en-US" dirty="0"/>
              <a:t>=&gt; try to prevent attacker from always being a step ahead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D1640-894C-2743-A05F-0E57BD1863CB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4542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talk is about online ad-blocking</a:t>
            </a:r>
          </a:p>
          <a:p>
            <a:r>
              <a:rPr lang="en-US" dirty="0"/>
              <a:t>For a long time, ad-blockers have been relying on filter lists, such as </a:t>
            </a:r>
            <a:r>
              <a:rPr lang="en-US" dirty="0" err="1"/>
              <a:t>easylist</a:t>
            </a:r>
            <a:r>
              <a:rPr lang="en-US" dirty="0"/>
              <a:t>, that use a bunch of regular expressions to recognize ads based on markup, URLs, and so on.</a:t>
            </a:r>
          </a:p>
          <a:p>
            <a:r>
              <a:rPr lang="en-US" dirty="0"/>
              <a:t>Triggered an ongoing arms race where ad publishers constantly modify the structure and location of ads to evade blocking.</a:t>
            </a:r>
          </a:p>
          <a:p>
            <a:r>
              <a:rPr lang="en-US" dirty="0"/>
              <a:t>A few years ago, FB showed what the end of this arms race might look like: Aim at making ads structurally indistinguishable from real content</a:t>
            </a:r>
          </a:p>
          <a:p>
            <a:r>
              <a:rPr lang="en-US" dirty="0"/>
              <a:t>What’s interesting, is that human users can recognize ads quite easily, without having to look through HTML or network stack. Good reasons for this.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D1640-894C-2743-A05F-0E57BD1863CB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1988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not just create filter lists for ad-disclosures? Ad-blockers have tried, but publishers and networks won’t make it that easy.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D1640-894C-2743-A05F-0E57BD1863CB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84467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Instead, in 2017 </a:t>
            </a:r>
            <a:r>
              <a:rPr lang="en-US" dirty="0" err="1"/>
              <a:t>Storey</a:t>
            </a:r>
            <a:r>
              <a:rPr lang="en-US" dirty="0"/>
              <a:t> and his co-authors at Princeton proposed a radically new approach they call Perceptual ad-blocking.</a:t>
            </a:r>
          </a:p>
          <a:p>
            <a:r>
              <a:rPr lang="en-US" dirty="0"/>
              <a:t>The idea is to explicitly ignore all the features traditionally used by filter lists, and instead emulate the way in which humans recognize ads</a:t>
            </a:r>
          </a:p>
          <a:p>
            <a:r>
              <a:rPr lang="en-US" dirty="0" err="1"/>
              <a:t>Adblock</a:t>
            </a:r>
            <a:r>
              <a:rPr lang="en-US" dirty="0"/>
              <a:t> Plus took this a step further and demoed an ambitious end-to-end ML approach that detects ads directly from website screenshots.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D1640-894C-2743-A05F-0E57BD1863CB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77600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Perceptual ad-blocking has been hailed as the nail in the coffin for online ads.</a:t>
            </a:r>
          </a:p>
          <a:p>
            <a:r>
              <a:rPr lang="en-US" dirty="0"/>
              <a:t>The reason is that if we can create ad-blockers that emulate a human’s detection of ads, there’s nothing that ad-providers can do to evade it, as they’re bound by regulations to make ads recognizable by humans.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D1640-894C-2743-A05F-0E57BD1863CB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53496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brings us to the central question addressed by our work: how secure are these perceptual ad-blockers</a:t>
            </a:r>
          </a:p>
          <a:p>
            <a:r>
              <a:rPr lang="en-US" dirty="0"/>
              <a:t>It sometimes even recognizes Trump as an ad, so you could argue that it works even better than a regular ad-blocker</a:t>
            </a:r>
          </a:p>
          <a:p>
            <a:r>
              <a:rPr lang="en-US" dirty="0"/>
              <a:t>Even if we rely on simpler computer vision algorithms, things don’t get better.</a:t>
            </a:r>
          </a:p>
          <a:p>
            <a:r>
              <a:rPr lang="en-US" dirty="0"/>
              <a:t>Left is the original </a:t>
            </a:r>
            <a:r>
              <a:rPr lang="en-US" dirty="0" err="1"/>
              <a:t>adchoices</a:t>
            </a:r>
            <a:r>
              <a:rPr lang="en-US" dirty="0"/>
              <a:t> logo, which we can detect using techniques such as perceptual hashing optical character recognition. </a:t>
            </a:r>
          </a:p>
          <a:p>
            <a:r>
              <a:rPr lang="en-US" dirty="0"/>
              <a:t>what’s worse: we show that perceptual ad-blocking can introduce new and more severe vulnerabilities that go beyond the ad-blocking arms race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D1640-894C-2743-A05F-0E57BD1863CB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5633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Optimistic and bold statement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D1640-894C-2743-A05F-0E57BD1863CB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83166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You can probably start imagining how this might be an issue for a perceptual ad-blocker.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D1640-894C-2743-A05F-0E57BD1863CB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48584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Before we go and look at some examples of attacks, I’m going to do something highly unusual in this space, and first discuss the threat model.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is a little tongue-in-cheek, but I do think this is a question we aren’t asking enough in this space, when we claim that adversarial examples pose a security risk.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 illustrate, contrast threat model for adversarial examples in perceptual ad-blocking and street-sign detection.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Sorry if a little awkward given the previous talk, but I didn’t have time to come up with a different example in the last 30min. </a:t>
            </a:r>
            <a:br>
              <a:rPr lang="en-US" dirty="0"/>
            </a:br>
            <a:r>
              <a:rPr lang="en-US" dirty="0"/>
              <a:t>And I’ve actually co-authored some of the work so I’ll be intentionally a little harsh.</a:t>
            </a:r>
            <a:br>
              <a:rPr lang="en-US" dirty="0"/>
            </a:br>
            <a:r>
              <a:rPr lang="en-US" dirty="0"/>
              <a:t>Just to clear, I think this is cool work. Especially since our stop sign was displayed at the London science museum.</a:t>
            </a:r>
            <a:br>
              <a:rPr lang="en-US" dirty="0"/>
            </a:br>
            <a:r>
              <a:rPr lang="en-US" dirty="0"/>
              <a:t>But I think these signs shouldn’t be seen as a security threat, but </a:t>
            </a:r>
            <a:r>
              <a:rPr lang="en-US"/>
              <a:t>rather to highlight </a:t>
            </a:r>
            <a:r>
              <a:rPr lang="en-US" dirty="0"/>
              <a:t>a “safety” concern (these models can fail in the worst case), but not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D1640-894C-2743-A05F-0E57BD1863CB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434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8EAD9E-72A3-944E-A035-9843ED4851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4807744"/>
            <a:ext cx="9155113" cy="342900"/>
          </a:xfrm>
          <a:prstGeom prst="rect">
            <a:avLst/>
          </a:prstGeom>
          <a:solidFill>
            <a:srgbClr val="8C1515"/>
          </a:solidFill>
          <a:ln w="9525">
            <a:solidFill>
              <a:srgbClr val="8C1515"/>
            </a:solidFill>
            <a:miter lim="800000"/>
            <a:headEnd/>
            <a:tailEnd/>
          </a:ln>
          <a:effectLst>
            <a:outerShdw blurRad="38100" dist="25401" dir="2700000" algn="br" rotWithShape="0">
              <a:srgbClr val="808080">
                <a:alpha val="59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chemeClr val="lt1"/>
              </a:solidFill>
              <a:latin typeface="Arial"/>
              <a:ea typeface="+mn-ea"/>
            </a:endParaRPr>
          </a:p>
        </p:txBody>
      </p:sp>
      <p:pic>
        <p:nvPicPr>
          <p:cNvPr id="6" name="Picture 14" title="Stanford University">
            <a:extLst>
              <a:ext uri="{FF2B5EF4-FFF2-40B4-BE49-F238E27FC236}">
                <a16:creationId xmlns:a16="http://schemas.microsoft.com/office/drawing/2014/main" id="{7AB35320-660C-3448-ADB5-E97F4C32A54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1664" y="4882754"/>
            <a:ext cx="1819275" cy="167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797875"/>
            <a:ext cx="8229600" cy="61847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3"/>
          <p:cNvSpPr>
            <a:spLocks noGrp="1"/>
          </p:cNvSpPr>
          <p:nvPr>
            <p:ph type="body" sz="quarter" idx="18"/>
          </p:nvPr>
        </p:nvSpPr>
        <p:spPr>
          <a:xfrm>
            <a:off x="1603375" y="3599022"/>
            <a:ext cx="6059488" cy="205740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 algn="ctr">
              <a:buNone/>
              <a:defRPr sz="18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457200" y="2416348"/>
            <a:ext cx="8229600" cy="4618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cap="none" spc="300" baseline="0">
                <a:solidFill>
                  <a:srgbClr val="A4001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829881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955679" y="1172818"/>
            <a:ext cx="7700963" cy="3494909"/>
          </a:xfrm>
        </p:spPr>
        <p:txBody>
          <a:bodyPr/>
          <a:lstStyle>
            <a:lvl1pPr marL="457200" indent="-457200">
              <a:buClr>
                <a:schemeClr val="tx1"/>
              </a:buClr>
              <a:buFont typeface="Arial" panose="020B0604020202020204" pitchFamily="34" charset="0"/>
              <a:buChar char="•"/>
              <a:defRPr sz="2800" baseline="0"/>
            </a:lvl1pPr>
            <a:lvl2pPr marL="457200" indent="-457200">
              <a:buClr>
                <a:schemeClr val="bg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</a:defRPr>
            </a:lvl2pPr>
            <a:lvl3pPr marL="687388" indent="-342900">
              <a:buClr>
                <a:schemeClr val="bg2"/>
              </a:buClr>
              <a:buFont typeface="System Font Regular"/>
              <a:buChar char="&gt;"/>
              <a:defRPr sz="2000">
                <a:solidFill>
                  <a:schemeClr val="tx1"/>
                </a:solidFill>
              </a:defRPr>
            </a:lvl3pPr>
            <a:lvl4pPr marL="1030287" indent="-342900">
              <a:buClr>
                <a:schemeClr val="bg2"/>
              </a:buClr>
              <a:buFont typeface="System Font Regular"/>
              <a:buChar char="-"/>
              <a:defRPr sz="1800">
                <a:solidFill>
                  <a:schemeClr val="tx1"/>
                </a:solidFill>
              </a:defRPr>
            </a:lvl4pPr>
            <a:lvl5pPr marL="1258888" indent="-227013"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5pPr>
          </a:lstStyle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  <a:p>
            <a:pPr lvl="1"/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F518E6B2-4DD5-C846-9A29-96DC3EA622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74513" y="4870848"/>
            <a:ext cx="846137" cy="27265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898989"/>
                </a:solidFill>
                <a:latin typeface="Cambria" panose="02040503050406030204" pitchFamily="18" charset="0"/>
              </a:defRPr>
            </a:lvl1pPr>
          </a:lstStyle>
          <a:p>
            <a:fld id="{AC13E6D5-74F7-484E-B15D-5FF0E9020B73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779" y="147967"/>
            <a:ext cx="7707862" cy="488024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1748137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2">
            <a:extLst>
              <a:ext uri="{FF2B5EF4-FFF2-40B4-BE49-F238E27FC236}">
                <a16:creationId xmlns:a16="http://schemas.microsoft.com/office/drawing/2014/main" id="{263CDD7B-BE96-124A-A054-CD26BE013BBD}"/>
              </a:ext>
            </a:extLst>
          </p:cNvPr>
          <p:cNvSpPr txBox="1">
            <a:spLocks/>
          </p:cNvSpPr>
          <p:nvPr/>
        </p:nvSpPr>
        <p:spPr>
          <a:xfrm>
            <a:off x="60325" y="8335"/>
            <a:ext cx="457200" cy="457200"/>
          </a:xfrm>
          <a:prstGeom prst="rect">
            <a:avLst/>
          </a:prstGeom>
        </p:spPr>
        <p:txBody>
          <a:bodyPr wrap="none" lIns="45720" tIns="0" rIns="45720" bIns="0" anchor="ctr" anchorCtr="1"/>
          <a:lstStyle>
            <a:lvl1pPr eaLnBrk="0" hangingPunct="0">
              <a:defRPr sz="2400">
                <a:solidFill>
                  <a:schemeClr val="tx1"/>
                </a:solidFill>
                <a:latin typeface="Source Sans Pro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ource Sans Pro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fld id="{E5C1A5D3-D414-0847-B000-D37850D384AC}" type="slidenum">
              <a:rPr lang="en-US" altLang="en-US" sz="1000">
                <a:solidFill>
                  <a:srgbClr val="7F7F7F"/>
                </a:solidFill>
                <a:latin typeface="Arial" panose="020B0604020202020204" pitchFamily="34" charset="0"/>
              </a:rPr>
              <a:pPr algn="ctr" eaLnBrk="1" hangingPunct="1"/>
              <a:t>‹#›</a:t>
            </a:fld>
            <a:endParaRPr lang="en-US" altLang="en-US" sz="1000">
              <a:solidFill>
                <a:srgbClr val="7F7F7F"/>
              </a:solidFill>
              <a:latin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8776" y="359542"/>
            <a:ext cx="7707862" cy="488024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>
          <a:xfrm>
            <a:off x="949329" y="908685"/>
            <a:ext cx="3787775" cy="3759042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4876800" y="908685"/>
            <a:ext cx="3779838" cy="3759042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280693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8776" y="359542"/>
            <a:ext cx="7707862" cy="488024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0"/>
          </p:nvPr>
        </p:nvSpPr>
        <p:spPr>
          <a:xfrm>
            <a:off x="948777" y="908686"/>
            <a:ext cx="7707862" cy="1816607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1"/>
          </p:nvPr>
        </p:nvSpPr>
        <p:spPr>
          <a:xfrm>
            <a:off x="949329" y="2841314"/>
            <a:ext cx="7707313" cy="1816607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18446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8776" y="359542"/>
            <a:ext cx="7707862" cy="488024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949329" y="908685"/>
            <a:ext cx="3787775" cy="3759042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876800" y="908687"/>
            <a:ext cx="3779838" cy="182308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2"/>
          </p:nvPr>
        </p:nvSpPr>
        <p:spPr>
          <a:xfrm>
            <a:off x="4876800" y="2837497"/>
            <a:ext cx="3779838" cy="1830230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324280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8776" y="359542"/>
            <a:ext cx="7707862" cy="488024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949329" y="908687"/>
            <a:ext cx="3787775" cy="182308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1"/>
          </p:nvPr>
        </p:nvSpPr>
        <p:spPr>
          <a:xfrm>
            <a:off x="955679" y="2840613"/>
            <a:ext cx="3781425" cy="1827114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2"/>
          </p:nvPr>
        </p:nvSpPr>
        <p:spPr>
          <a:xfrm>
            <a:off x="4876800" y="908687"/>
            <a:ext cx="3779838" cy="182308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4876800" y="2840613"/>
            <a:ext cx="3779838" cy="1827114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2532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F6DC734-7D37-F14F-8802-CED2863F8C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4807744"/>
            <a:ext cx="9155113" cy="342900"/>
          </a:xfrm>
          <a:prstGeom prst="rect">
            <a:avLst/>
          </a:prstGeom>
          <a:solidFill>
            <a:srgbClr val="8C1515"/>
          </a:solidFill>
          <a:ln w="9525">
            <a:solidFill>
              <a:srgbClr val="8C1515"/>
            </a:solidFill>
            <a:miter lim="800000"/>
            <a:headEnd/>
            <a:tailEnd/>
          </a:ln>
          <a:effectLst>
            <a:outerShdw blurRad="38100" dist="25401" dir="2700000" algn="br" rotWithShape="0">
              <a:srgbClr val="808080">
                <a:alpha val="59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chemeClr val="lt1"/>
              </a:solidFill>
              <a:latin typeface="Arial"/>
              <a:ea typeface="+mn-ea"/>
            </a:endParaRPr>
          </a:p>
        </p:txBody>
      </p:sp>
      <p:pic>
        <p:nvPicPr>
          <p:cNvPr id="6" name="Picture 14" title="Stanford University">
            <a:extLst>
              <a:ext uri="{FF2B5EF4-FFF2-40B4-BE49-F238E27FC236}">
                <a16:creationId xmlns:a16="http://schemas.microsoft.com/office/drawing/2014/main" id="{C1671D62-0EF5-6A4D-A401-1D76F60E99B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0075" y="4882754"/>
            <a:ext cx="1817688" cy="167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603379" y="1538765"/>
            <a:ext cx="2954337" cy="925830"/>
          </a:xfrm>
          <a:prstGeom prst="rect">
            <a:avLst/>
          </a:prstGeom>
        </p:spPr>
        <p:txBody>
          <a:bodyPr/>
          <a:lstStyle>
            <a:lvl1pPr algn="r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3379" y="2571750"/>
            <a:ext cx="2954337" cy="93297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 cap="all" spc="300">
                <a:solidFill>
                  <a:srgbClr val="A4001D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4665662" y="1535112"/>
            <a:ext cx="1951038" cy="1951038"/>
          </a:xfrm>
          <a:prstGeom prst="rect">
            <a:avLst/>
          </a:prstGeom>
          <a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50800" dist="25400" dir="2700000" algn="tl" rotWithShape="0">
              <a:prstClr val="black">
                <a:alpha val="36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none"/>
        </p:style>
        <p:txBody>
          <a:bodyPr/>
          <a:lstStyle>
            <a:lvl1pPr>
              <a:buNone/>
              <a:defRPr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6538513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776" y="359542"/>
            <a:ext cx="7707862" cy="488024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955679" y="908685"/>
            <a:ext cx="7700963" cy="375904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23107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2">
            <a:extLst>
              <a:ext uri="{FF2B5EF4-FFF2-40B4-BE49-F238E27FC236}">
                <a16:creationId xmlns:a16="http://schemas.microsoft.com/office/drawing/2014/main" id="{A87051C5-A5E5-0D4E-9C4A-2382957B8D6F}"/>
              </a:ext>
            </a:extLst>
          </p:cNvPr>
          <p:cNvSpPr txBox="1">
            <a:spLocks/>
          </p:cNvSpPr>
          <p:nvPr/>
        </p:nvSpPr>
        <p:spPr>
          <a:xfrm>
            <a:off x="60325" y="8335"/>
            <a:ext cx="457200" cy="457200"/>
          </a:xfrm>
          <a:prstGeom prst="rect">
            <a:avLst/>
          </a:prstGeom>
        </p:spPr>
        <p:txBody>
          <a:bodyPr wrap="none" lIns="45720" tIns="0" rIns="45720" bIns="0" anchor="ctr" anchorCtr="1"/>
          <a:lstStyle>
            <a:lvl1pPr eaLnBrk="0" hangingPunct="0">
              <a:defRPr sz="2400">
                <a:solidFill>
                  <a:schemeClr val="tx1"/>
                </a:solidFill>
                <a:latin typeface="Source Sans Pro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ource Sans Pro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fld id="{2801AAFE-D397-5447-BCC8-F71B8ECD31B4}" type="slidenum">
              <a:rPr lang="en-US" altLang="en-US" sz="1000">
                <a:solidFill>
                  <a:srgbClr val="7F7F7F"/>
                </a:solidFill>
                <a:latin typeface="Arial" panose="020B0604020202020204" pitchFamily="34" charset="0"/>
              </a:rPr>
              <a:pPr algn="ctr" eaLnBrk="1" hangingPunct="1"/>
              <a:t>‹#›</a:t>
            </a:fld>
            <a:endParaRPr lang="en-US" altLang="en-US" sz="1000">
              <a:solidFill>
                <a:srgbClr val="7F7F7F"/>
              </a:solidFill>
              <a:latin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8776" y="359542"/>
            <a:ext cx="7707862" cy="488024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>
          <a:xfrm>
            <a:off x="949329" y="908685"/>
            <a:ext cx="3787775" cy="375904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4876800" y="908685"/>
            <a:ext cx="3779838" cy="375904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041511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8776" y="359542"/>
            <a:ext cx="7707862" cy="488024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0"/>
          </p:nvPr>
        </p:nvSpPr>
        <p:spPr>
          <a:xfrm>
            <a:off x="948777" y="908686"/>
            <a:ext cx="7707862" cy="18166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1"/>
          </p:nvPr>
        </p:nvSpPr>
        <p:spPr>
          <a:xfrm>
            <a:off x="949329" y="2841314"/>
            <a:ext cx="7707313" cy="18166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580049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8776" y="359542"/>
            <a:ext cx="7707862" cy="488024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949329" y="908685"/>
            <a:ext cx="3787775" cy="375904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876800" y="908687"/>
            <a:ext cx="3779838" cy="182308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2"/>
          </p:nvPr>
        </p:nvSpPr>
        <p:spPr>
          <a:xfrm>
            <a:off x="4876800" y="2837497"/>
            <a:ext cx="3779838" cy="183023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612085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8776" y="359542"/>
            <a:ext cx="7707862" cy="488024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949329" y="908687"/>
            <a:ext cx="3787775" cy="182308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1"/>
          </p:nvPr>
        </p:nvSpPr>
        <p:spPr>
          <a:xfrm>
            <a:off x="955679" y="2840613"/>
            <a:ext cx="3781425" cy="18271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2"/>
          </p:nvPr>
        </p:nvSpPr>
        <p:spPr>
          <a:xfrm>
            <a:off x="4876800" y="908687"/>
            <a:ext cx="3779838" cy="182308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4876800" y="2840613"/>
            <a:ext cx="3779838" cy="18271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096422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Sig_White.eps">
            <a:extLst>
              <a:ext uri="{FF2B5EF4-FFF2-40B4-BE49-F238E27FC236}">
                <a16:creationId xmlns:a16="http://schemas.microsoft.com/office/drawing/2014/main" id="{0DFD5114-4A61-E741-ACF1-13F116766DC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0350" y="4811316"/>
            <a:ext cx="2046288" cy="188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F997527-60D6-B948-8E32-E9D75AE78A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4807744"/>
            <a:ext cx="9155113" cy="342900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38100" dist="25401" dir="2700000" algn="br" rotWithShape="0">
              <a:srgbClr val="808080">
                <a:alpha val="59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chemeClr val="lt1"/>
              </a:solidFill>
              <a:latin typeface="Arial"/>
              <a:ea typeface="+mn-ea"/>
            </a:endParaRPr>
          </a:p>
        </p:txBody>
      </p:sp>
      <p:pic>
        <p:nvPicPr>
          <p:cNvPr id="7" name="Picture 11" title="Stanford University">
            <a:extLst>
              <a:ext uri="{FF2B5EF4-FFF2-40B4-BE49-F238E27FC236}">
                <a16:creationId xmlns:a16="http://schemas.microsoft.com/office/drawing/2014/main" id="{FCDF515B-1CCE-1D4D-BCF0-F2CF3C25194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0075" y="4882754"/>
            <a:ext cx="1817688" cy="167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802888"/>
            <a:ext cx="8229600" cy="61847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33"/>
          <p:cNvSpPr>
            <a:spLocks noGrp="1"/>
          </p:cNvSpPr>
          <p:nvPr>
            <p:ph type="body" sz="quarter" idx="18"/>
          </p:nvPr>
        </p:nvSpPr>
        <p:spPr>
          <a:xfrm>
            <a:off x="1603375" y="3599022"/>
            <a:ext cx="6059488" cy="205740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 algn="ctr">
              <a:buNone/>
              <a:defRPr sz="18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457200" y="2421361"/>
            <a:ext cx="8229600" cy="4618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cap="small" spc="300">
                <a:solidFill>
                  <a:srgbClr val="A4001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659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C3A85C2-0FA9-EB42-B7BC-76BED5CF3A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4807744"/>
            <a:ext cx="9155113" cy="342900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38100" dist="25401" dir="2700000" algn="br" rotWithShape="0">
              <a:srgbClr val="808080">
                <a:alpha val="59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chemeClr val="lt1"/>
              </a:solidFill>
              <a:latin typeface="Arial"/>
              <a:ea typeface="+mn-ea"/>
            </a:endParaRPr>
          </a:p>
        </p:txBody>
      </p:sp>
      <p:pic>
        <p:nvPicPr>
          <p:cNvPr id="7" name="Picture 10" title="Stanford University">
            <a:extLst>
              <a:ext uri="{FF2B5EF4-FFF2-40B4-BE49-F238E27FC236}">
                <a16:creationId xmlns:a16="http://schemas.microsoft.com/office/drawing/2014/main" id="{C47FEC19-42E5-E04F-B287-E1934F71E54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0075" y="4882754"/>
            <a:ext cx="1817688" cy="167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603379" y="1538765"/>
            <a:ext cx="2954337" cy="925830"/>
          </a:xfrm>
          <a:prstGeom prst="rect">
            <a:avLst/>
          </a:prstGeom>
        </p:spPr>
        <p:txBody>
          <a:bodyPr/>
          <a:lstStyle>
            <a:lvl1pPr algn="r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3379" y="2571750"/>
            <a:ext cx="2954337" cy="93297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 cap="all" spc="300">
                <a:solidFill>
                  <a:srgbClr val="A4001D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4665662" y="1535112"/>
            <a:ext cx="1951038" cy="1951038"/>
          </a:xfrm>
          <a:prstGeom prst="rect">
            <a:avLst/>
          </a:prstGeom>
          <a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50800" dist="25400" dir="2700000" algn="tl" rotWithShape="0">
              <a:prstClr val="black">
                <a:alpha val="36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none"/>
        </p:style>
        <p:txBody>
          <a:bodyPr/>
          <a:lstStyle>
            <a:lvl1pPr>
              <a:defRPr lang="en-US" sz="12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023283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">
            <a:extLst>
              <a:ext uri="{FF2B5EF4-FFF2-40B4-BE49-F238E27FC236}">
                <a16:creationId xmlns:a16="http://schemas.microsoft.com/office/drawing/2014/main" id="{DE278121-BDA7-3A4A-8B75-D23390B89EC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949326" y="359569"/>
            <a:ext cx="7707313" cy="488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ABBCEF-37B7-824D-BA1B-CBFF92512A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9326" y="903685"/>
            <a:ext cx="7707313" cy="376356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853E4EC6-9B39-464E-95E9-784BB20011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539" y="4811316"/>
            <a:ext cx="846137" cy="27265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fld id="{DE7F07FF-867B-A34D-A038-6F97AD2BC237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79C5A5-5DEB-2444-B6D5-CB68E8002BF6}"/>
              </a:ext>
            </a:extLst>
          </p:cNvPr>
          <p:cNvSpPr/>
          <p:nvPr/>
        </p:nvSpPr>
        <p:spPr>
          <a:xfrm>
            <a:off x="0" y="0"/>
            <a:ext cx="457200" cy="5150644"/>
          </a:xfrm>
          <a:prstGeom prst="rect">
            <a:avLst/>
          </a:prstGeom>
          <a:solidFill>
            <a:srgbClr val="8C1515"/>
          </a:solidFill>
          <a:ln>
            <a:solidFill>
              <a:srgbClr val="8C151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5" r:id="rId1"/>
    <p:sldLayoutId id="2147484116" r:id="rId2"/>
    <p:sldLayoutId id="2147484117" r:id="rId3"/>
    <p:sldLayoutId id="2147484118" r:id="rId4"/>
    <p:sldLayoutId id="2147484119" r:id="rId5"/>
    <p:sldLayoutId id="2147484120" r:id="rId6"/>
    <p:sldLayoutId id="2147484121" r:id="rId7"/>
  </p:sldLayoutIdLst>
  <p:transition/>
  <p:hf hdr="0" ftr="0" dt="0"/>
  <p:txStyles>
    <p:titleStyle>
      <a:lvl1pPr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 kern="1200">
          <a:solidFill>
            <a:schemeClr val="bg2"/>
          </a:solidFill>
          <a:latin typeface="Arial"/>
          <a:ea typeface="ＭＳ Ｐゴシック" charset="0"/>
          <a:cs typeface="ＭＳ Ｐゴシック" charset="0"/>
        </a:defRPr>
      </a:lvl1pPr>
      <a:lvl2pPr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ＭＳ Ｐゴシック" charset="0"/>
          <a:cs typeface="ＭＳ Ｐゴシック" charset="0"/>
        </a:defRPr>
      </a:lvl2pPr>
      <a:lvl3pPr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ＭＳ Ｐゴシック" charset="0"/>
          <a:cs typeface="ＭＳ Ｐゴシック" charset="0"/>
        </a:defRPr>
      </a:lvl3pPr>
      <a:lvl4pPr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ＭＳ Ｐゴシック" charset="0"/>
          <a:cs typeface="ＭＳ Ｐゴシック" charset="0"/>
        </a:defRPr>
      </a:lvl4pPr>
      <a:lvl5pPr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defRPr kern="1200" spc="20">
          <a:solidFill>
            <a:schemeClr val="tx1"/>
          </a:solidFill>
          <a:latin typeface="Arial"/>
          <a:ea typeface="ＭＳ Ｐゴシック" charset="0"/>
          <a:cs typeface="ＭＳ Ｐゴシック" charset="0"/>
        </a:defRPr>
      </a:lvl1pPr>
      <a:lvl2pPr marL="288925" indent="-288925" algn="l" defTabSz="457200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kern="1200">
          <a:solidFill>
            <a:srgbClr val="595959"/>
          </a:solidFill>
          <a:latin typeface="Arial"/>
          <a:ea typeface="ＭＳ Ｐゴシック" charset="0"/>
          <a:cs typeface="+mn-cs"/>
        </a:defRPr>
      </a:lvl2pPr>
      <a:lvl3pPr marL="569913" indent="-225425" algn="l" defTabSz="457200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102000"/>
        <a:buFont typeface="Source Sans Pro" charset="0"/>
        <a:buChar char="›"/>
        <a:defRPr kern="1200">
          <a:solidFill>
            <a:srgbClr val="595959"/>
          </a:solidFill>
          <a:latin typeface="Arial"/>
          <a:ea typeface="ＭＳ Ｐゴシック" charset="0"/>
          <a:cs typeface="+mn-cs"/>
        </a:defRPr>
      </a:lvl3pPr>
      <a:lvl4pPr marL="914400" indent="-227013" algn="l" defTabSz="457200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Arial" panose="020B0604020202020204" pitchFamily="34" charset="0"/>
        <a:buChar char="•"/>
        <a:defRPr kern="1200">
          <a:solidFill>
            <a:srgbClr val="595959"/>
          </a:solidFill>
          <a:latin typeface="Arial"/>
          <a:ea typeface="ＭＳ Ｐゴシック" charset="0"/>
          <a:cs typeface="+mn-cs"/>
        </a:defRPr>
      </a:lvl4pPr>
      <a:lvl5pPr marL="1258888" indent="-227013" algn="l" defTabSz="457200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Source Sans Pro" charset="0"/>
        <a:buChar char="–"/>
        <a:defRPr kern="1200">
          <a:solidFill>
            <a:srgbClr val="595959"/>
          </a:solidFill>
          <a:latin typeface="Arial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FF1CB1-865E-3743-B3AE-3C84855E8D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5676" y="944704"/>
            <a:ext cx="7707313" cy="376356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70EB6B97-942D-384E-8A2F-955FEBEC47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539" y="4821552"/>
            <a:ext cx="846137" cy="27265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fld id="{AC13E6D5-74F7-484E-B15D-5FF0E9020B73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B92B06-537E-5449-B20E-ED500AB05667}"/>
              </a:ext>
            </a:extLst>
          </p:cNvPr>
          <p:cNvSpPr/>
          <p:nvPr/>
        </p:nvSpPr>
        <p:spPr>
          <a:xfrm>
            <a:off x="-11113" y="-1"/>
            <a:ext cx="9155113" cy="749383"/>
          </a:xfrm>
          <a:prstGeom prst="rect">
            <a:avLst/>
          </a:prstGeom>
          <a:solidFill>
            <a:schemeClr val="bg2"/>
          </a:solidFill>
          <a:ln>
            <a:solidFill>
              <a:srgbClr val="8C151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rgbClr val="8C1515"/>
              </a:solidFill>
              <a:latin typeface="Arial"/>
            </a:endParaRPr>
          </a:p>
        </p:txBody>
      </p:sp>
      <p:sp>
        <p:nvSpPr>
          <p:cNvPr id="5122" name="Title Placeholder 2">
            <a:extLst>
              <a:ext uri="{FF2B5EF4-FFF2-40B4-BE49-F238E27FC236}">
                <a16:creationId xmlns:a16="http://schemas.microsoft.com/office/drawing/2014/main" id="{293C94AA-7023-554C-8C62-296A7096BBD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949325" y="147943"/>
            <a:ext cx="7707313" cy="488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2" r:id="rId1"/>
    <p:sldLayoutId id="2147484123" r:id="rId2"/>
    <p:sldLayoutId id="2147484124" r:id="rId3"/>
    <p:sldLayoutId id="2147484125" r:id="rId4"/>
    <p:sldLayoutId id="2147484126" r:id="rId5"/>
    <p:sldLayoutId id="2147484127" r:id="rId6"/>
    <p:sldLayoutId id="2147484128" r:id="rId7"/>
  </p:sldLayoutIdLst>
  <p:transition/>
  <p:hf hdr="0" ftr="0" dt="0"/>
  <p:txStyles>
    <p:titleStyle>
      <a:lvl1pPr algn="l" defTabSz="457200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 kern="1200">
          <a:solidFill>
            <a:schemeClr val="bg1"/>
          </a:solidFill>
          <a:latin typeface="Cambria" panose="02040503050406030204" pitchFamily="18" charset="0"/>
          <a:ea typeface="ＭＳ Ｐゴシック" charset="0"/>
          <a:cs typeface="Cambria" panose="02040503050406030204" pitchFamily="18" charset="0"/>
        </a:defRPr>
      </a:lvl1pPr>
      <a:lvl2pPr algn="l" defTabSz="457200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ＭＳ Ｐゴシック" charset="0"/>
          <a:cs typeface="ＭＳ Ｐゴシック" charset="0"/>
        </a:defRPr>
      </a:lvl2pPr>
      <a:lvl3pPr algn="l" defTabSz="457200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ＭＳ Ｐゴシック" charset="0"/>
          <a:cs typeface="ＭＳ Ｐゴシック" charset="0"/>
        </a:defRPr>
      </a:lvl3pPr>
      <a:lvl4pPr algn="l" defTabSz="457200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ＭＳ Ｐゴシック" charset="0"/>
          <a:cs typeface="ＭＳ Ｐゴシック" charset="0"/>
        </a:defRPr>
      </a:lvl4pPr>
      <a:lvl5pPr algn="l" defTabSz="457200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defTabSz="457200" rtl="0" fontAlgn="base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6pPr>
      <a:lvl7pPr marL="914400" algn="l" defTabSz="457200" rtl="0" fontAlgn="base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7pPr>
      <a:lvl8pPr marL="1371600" algn="l" defTabSz="457200" rtl="0" fontAlgn="base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8pPr>
      <a:lvl9pPr marL="1828800" algn="l" defTabSz="457200" rtl="0" fontAlgn="base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defRPr sz="2000" kern="1200" cap="none" spc="20" baseline="0">
          <a:solidFill>
            <a:schemeClr val="tx1"/>
          </a:solidFill>
          <a:latin typeface="Cambria" panose="02040503050406030204" pitchFamily="18" charset="0"/>
          <a:ea typeface="ＭＳ Ｐゴシック" charset="0"/>
          <a:cs typeface="Cambria" panose="02040503050406030204" pitchFamily="18" charset="0"/>
        </a:defRPr>
      </a:lvl1pPr>
      <a:lvl2pPr marL="288925" indent="-288925" algn="l" defTabSz="457200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 kern="1200">
          <a:solidFill>
            <a:srgbClr val="595959"/>
          </a:solidFill>
          <a:latin typeface="Cambria" panose="02040503050406030204" pitchFamily="18" charset="0"/>
          <a:ea typeface="ＭＳ Ｐゴシック" charset="0"/>
          <a:cs typeface="+mn-cs"/>
        </a:defRPr>
      </a:lvl2pPr>
      <a:lvl3pPr marL="569913" indent="-225425" algn="l" defTabSz="457200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102000"/>
        <a:buFont typeface="Source Sans Pro" charset="0"/>
        <a:buChar char="›"/>
        <a:defRPr i="1" kern="1200">
          <a:solidFill>
            <a:srgbClr val="595959"/>
          </a:solidFill>
          <a:latin typeface="Cambria" panose="02040503050406030204" pitchFamily="18" charset="0"/>
          <a:ea typeface="ＭＳ Ｐゴシック" charset="0"/>
          <a:cs typeface="+mn-cs"/>
        </a:defRPr>
      </a:lvl3pPr>
      <a:lvl4pPr marL="914400" indent="-227013" algn="l" defTabSz="457200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Arial" panose="020B0604020202020204" pitchFamily="34" charset="0"/>
        <a:buChar char="•"/>
        <a:defRPr kern="1200">
          <a:solidFill>
            <a:srgbClr val="595959"/>
          </a:solidFill>
          <a:latin typeface="Cambria" panose="02040503050406030204" pitchFamily="18" charset="0"/>
          <a:ea typeface="ＭＳ Ｐゴシック" charset="0"/>
          <a:cs typeface="+mn-cs"/>
        </a:defRPr>
      </a:lvl4pPr>
      <a:lvl5pPr marL="1258888" indent="-227013" algn="l" defTabSz="457200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Source Sans Pro" charset="0"/>
        <a:buChar char="–"/>
        <a:defRPr kern="1200">
          <a:solidFill>
            <a:srgbClr val="595959"/>
          </a:solidFill>
          <a:latin typeface="Cambria" panose="02040503050406030204" pitchFamily="18" charset="0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tiff"/><Relationship Id="rId3" Type="http://schemas.openxmlformats.org/officeDocument/2006/relationships/image" Target="../media/image43.tiff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6.tiff"/><Relationship Id="rId5" Type="http://schemas.openxmlformats.org/officeDocument/2006/relationships/image" Target="../media/image45.tiff"/><Relationship Id="rId4" Type="http://schemas.openxmlformats.org/officeDocument/2006/relationships/image" Target="../media/image44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1.tiff"/><Relationship Id="rId4" Type="http://schemas.openxmlformats.org/officeDocument/2006/relationships/image" Target="../media/image50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2.tif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4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emf"/><Relationship Id="rId3" Type="http://schemas.openxmlformats.org/officeDocument/2006/relationships/image" Target="../media/image65.png"/><Relationship Id="rId7" Type="http://schemas.openxmlformats.org/officeDocument/2006/relationships/image" Target="../media/image68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.png"/><Relationship Id="rId5" Type="http://schemas.openxmlformats.org/officeDocument/2006/relationships/image" Target="../media/image67.emf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5" Type="http://schemas.openxmlformats.org/officeDocument/2006/relationships/image" Target="../media/image71.png"/><Relationship Id="rId4" Type="http://schemas.openxmlformats.org/officeDocument/2006/relationships/notesSlide" Target="../notesSlides/notesSlide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hyperlink" Target="https://github.com/uBlockOrigin/uAssets/issues/3367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png"/><Relationship Id="rId5" Type="http://schemas.openxmlformats.org/officeDocument/2006/relationships/image" Target="../media/image22.tiff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0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2.tiff"/><Relationship Id="rId10" Type="http://schemas.openxmlformats.org/officeDocument/2006/relationships/image" Target="../media/image28.png"/><Relationship Id="rId4" Type="http://schemas.openxmlformats.org/officeDocument/2006/relationships/image" Target="../media/image21.pn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gif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4.png"/><Relationship Id="rId5" Type="http://schemas.openxmlformats.org/officeDocument/2006/relationships/image" Target="../media/image33.tiff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2.tiff"/><Relationship Id="rId5" Type="http://schemas.openxmlformats.org/officeDocument/2006/relationships/image" Target="../media/image41.tiff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">
            <a:extLst>
              <a:ext uri="{FF2B5EF4-FFF2-40B4-BE49-F238E27FC236}">
                <a16:creationId xmlns:a16="http://schemas.microsoft.com/office/drawing/2014/main" id="{71156310-A74E-7943-864C-A7C7E93766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966788"/>
            <a:ext cx="8229600" cy="958417"/>
          </a:xfrm>
        </p:spPr>
        <p:txBody>
          <a:bodyPr/>
          <a:lstStyle/>
          <a:p>
            <a:r>
              <a:rPr lang="en-US" b="1" dirty="0" err="1"/>
              <a:t>AdVersarial</a:t>
            </a:r>
            <a:r>
              <a:rPr lang="en-US" b="1" dirty="0"/>
              <a:t>: Perceptual Ad Blocking meets Adversarial Machine Learning</a:t>
            </a:r>
            <a:endParaRPr lang="en-US" b="1" dirty="0">
              <a:latin typeface="Cambria" panose="02040503050406030204" pitchFamily="18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2A9653-A2B0-0B4A-AED5-E0E41BDFE77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542256" y="2131437"/>
            <a:ext cx="6059488" cy="2326264"/>
          </a:xfrm>
        </p:spPr>
        <p:txBody>
          <a:bodyPr/>
          <a:lstStyle/>
          <a:p>
            <a:pPr marL="0" indent="0" fontAlgn="auto">
              <a:spcAft>
                <a:spcPts val="0"/>
              </a:spcAft>
              <a:defRPr/>
            </a:pPr>
            <a:r>
              <a:rPr lang="en-US" b="1" dirty="0">
                <a:latin typeface="Cambria" panose="02040503050406030204" pitchFamily="18" charset="0"/>
              </a:rPr>
              <a:t>Florian Tramèr</a:t>
            </a:r>
            <a:endParaRPr lang="en-US" dirty="0">
              <a:latin typeface="Cambria" panose="02040503050406030204" pitchFamily="18" charset="0"/>
            </a:endParaRPr>
          </a:p>
          <a:p>
            <a:pPr marL="0" indent="0" fontAlgn="auto">
              <a:spcAft>
                <a:spcPts val="0"/>
              </a:spcAft>
              <a:defRPr/>
            </a:pPr>
            <a:r>
              <a:rPr lang="en-US" dirty="0">
                <a:latin typeface="Cambria" panose="02040503050406030204" pitchFamily="18" charset="0"/>
              </a:rPr>
              <a:t>November 14</a:t>
            </a:r>
            <a:r>
              <a:rPr lang="en-US" baseline="30000" dirty="0">
                <a:latin typeface="Cambria" panose="02040503050406030204" pitchFamily="18" charset="0"/>
              </a:rPr>
              <a:t>th</a:t>
            </a:r>
            <a:r>
              <a:rPr lang="en-US" dirty="0">
                <a:latin typeface="Cambria" panose="02040503050406030204" pitchFamily="18" charset="0"/>
              </a:rPr>
              <a:t> 2019</a:t>
            </a:r>
          </a:p>
          <a:p>
            <a:pPr marL="0" indent="0" fontAlgn="auto">
              <a:spcAft>
                <a:spcPts val="0"/>
              </a:spcAft>
              <a:defRPr/>
            </a:pPr>
            <a:endParaRPr lang="en-US" dirty="0">
              <a:latin typeface="Cambria" panose="02040503050406030204" pitchFamily="18" charset="0"/>
            </a:endParaRPr>
          </a:p>
          <a:p>
            <a:pPr marL="0" indent="0" fontAlgn="auto">
              <a:spcAft>
                <a:spcPts val="0"/>
              </a:spcAft>
              <a:defRPr/>
            </a:pPr>
            <a:r>
              <a:rPr lang="en-US" dirty="0">
                <a:latin typeface="Cambria" panose="02040503050406030204" pitchFamily="18" charset="0"/>
              </a:rPr>
              <a:t>Joint work with Pascal </a:t>
            </a:r>
            <a:r>
              <a:rPr lang="en-US" dirty="0" err="1">
                <a:latin typeface="Cambria" panose="02040503050406030204" pitchFamily="18" charset="0"/>
              </a:rPr>
              <a:t>Dupré</a:t>
            </a:r>
            <a:r>
              <a:rPr lang="en-US" dirty="0">
                <a:latin typeface="Cambria" panose="02040503050406030204" pitchFamily="18" charset="0"/>
              </a:rPr>
              <a:t>, Gili </a:t>
            </a:r>
            <a:r>
              <a:rPr lang="en-US" dirty="0" err="1">
                <a:latin typeface="Cambria" panose="02040503050406030204" pitchFamily="18" charset="0"/>
              </a:rPr>
              <a:t>Rusak</a:t>
            </a:r>
            <a:r>
              <a:rPr lang="en-US" dirty="0">
                <a:latin typeface="Cambria" panose="02040503050406030204" pitchFamily="18" charset="0"/>
              </a:rPr>
              <a:t>, Giancarlo Pellegrino and Dan </a:t>
            </a:r>
            <a:r>
              <a:rPr lang="en-US" dirty="0" err="1">
                <a:latin typeface="Cambria" panose="02040503050406030204" pitchFamily="18" charset="0"/>
              </a:rPr>
              <a:t>Boneh</a:t>
            </a:r>
            <a:endParaRPr lang="en-US" dirty="0">
              <a:latin typeface="Cambria" panose="02040503050406030204" pitchFamily="18" charset="0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22765E-0CB4-7D40-8349-FA18F6511D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/>
              <a:pPr/>
              <a:t>10</a:t>
            </a:fld>
            <a:endParaRPr lang="en-US" alt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7D990C8-C44D-EF4A-8421-6AD60800B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the Threat Model?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BD9CA21-7E09-944C-AFF1-2C1F2987C51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8262" y="1596054"/>
            <a:ext cx="6197825" cy="2728938"/>
          </a:xfrm>
        </p:spPr>
        <p:txBody>
          <a:bodyPr>
            <a:normAutofit lnSpcReduction="10000"/>
          </a:bodyPr>
          <a:lstStyle/>
          <a:p>
            <a:pPr marL="0" lvl="1" indent="0">
              <a:buNone/>
            </a:pPr>
            <a:r>
              <a:rPr lang="en-US" sz="2000" b="1" dirty="0"/>
              <a:t>Is there an adversary?</a:t>
            </a:r>
          </a:p>
          <a:p>
            <a:pPr marL="0" lvl="1" indent="0">
              <a:buNone/>
            </a:pPr>
            <a:endParaRPr lang="en-US" sz="3500" dirty="0"/>
          </a:p>
          <a:p>
            <a:pPr marL="0" lvl="1" indent="0">
              <a:buNone/>
            </a:pPr>
            <a:r>
              <a:rPr lang="en-US" sz="2000" b="1" dirty="0"/>
              <a:t>Are there no simpler attacks?</a:t>
            </a:r>
          </a:p>
          <a:p>
            <a:pPr lvl="2">
              <a:spcBef>
                <a:spcPts val="0"/>
              </a:spcBef>
              <a:buFont typeface="Wingdings" pitchFamily="2" charset="2"/>
              <a:buChar char="Ø"/>
            </a:pPr>
            <a:r>
              <a:rPr lang="en-US" sz="1800" dirty="0"/>
              <a:t>Misclassified clean examples?</a:t>
            </a:r>
          </a:p>
          <a:p>
            <a:pPr lvl="2">
              <a:spcBef>
                <a:spcPts val="0"/>
              </a:spcBef>
              <a:buFont typeface="Wingdings" pitchFamily="2" charset="2"/>
              <a:buChar char="Ø"/>
            </a:pPr>
            <a:r>
              <a:rPr lang="en-US" sz="1800" dirty="0"/>
              <a:t>Attacks that affect human perception too?</a:t>
            </a:r>
          </a:p>
          <a:p>
            <a:pPr marL="344488" lvl="2" indent="0">
              <a:buNone/>
            </a:pPr>
            <a:endParaRPr lang="en-US" dirty="0"/>
          </a:p>
          <a:p>
            <a:pPr marL="0" lvl="1" indent="0">
              <a:buNone/>
            </a:pPr>
            <a:r>
              <a:rPr lang="en-US" sz="2000" b="1" dirty="0"/>
              <a:t>White-box access to the model?</a:t>
            </a:r>
          </a:p>
          <a:p>
            <a:pPr lvl="2">
              <a:spcBef>
                <a:spcPts val="0"/>
              </a:spcBef>
              <a:buFont typeface="Wingdings" pitchFamily="2" charset="2"/>
              <a:buChar char="Ø"/>
            </a:pPr>
            <a:r>
              <a:rPr lang="en-US" sz="1800" dirty="0"/>
              <a:t>Or query access / access to training data?</a:t>
            </a:r>
          </a:p>
          <a:p>
            <a:pPr marL="344488" lvl="2" indent="0">
              <a:buNone/>
            </a:pP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D2B0175-CD2C-484C-9AF0-F51CE3CF235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5615" y="1579921"/>
            <a:ext cx="940941" cy="9409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5BF5EC-4C58-4C41-A372-A8B4743B2AC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9000" y="2581871"/>
            <a:ext cx="1294173" cy="862782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0FA1D96-3B68-D34B-811C-199CB96D64B6}"/>
              </a:ext>
            </a:extLst>
          </p:cNvPr>
          <p:cNvSpPr/>
          <p:nvPr/>
        </p:nvSpPr>
        <p:spPr>
          <a:xfrm>
            <a:off x="356371" y="4364654"/>
            <a:ext cx="8431258" cy="65444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Unless the answer to all these questions is </a:t>
            </a:r>
            <a:r>
              <a:rPr lang="en-US" sz="2000" b="1" i="1" dirty="0">
                <a:solidFill>
                  <a:schemeClr val="tx1"/>
                </a:solidFill>
              </a:rPr>
              <a:t>Yes</a:t>
            </a:r>
            <a:r>
              <a:rPr lang="en-US" sz="2000" b="1" dirty="0">
                <a:solidFill>
                  <a:schemeClr val="tx1"/>
                </a:solidFill>
              </a:rPr>
              <a:t>, 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adversarial examples are likely not the most relevant threat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E25FB8-82BB-FF48-ACF6-1C92B21233A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0783" y="3523978"/>
            <a:ext cx="1132377" cy="753738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9EE969CF-48C5-874E-A870-AA8B401C9273}"/>
              </a:ext>
            </a:extLst>
          </p:cNvPr>
          <p:cNvGrpSpPr/>
          <p:nvPr/>
        </p:nvGrpSpPr>
        <p:grpSpPr>
          <a:xfrm>
            <a:off x="428262" y="785192"/>
            <a:ext cx="8287476" cy="769933"/>
            <a:chOff x="428262" y="785192"/>
            <a:chExt cx="8287476" cy="76993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13360E9-FB13-2F4D-83A4-69E5C3F69D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53209" y="785192"/>
              <a:ext cx="602816" cy="769933"/>
            </a:xfrm>
            <a:prstGeom prst="rect">
              <a:avLst/>
            </a:prstGeom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61829B6-04CA-4C4D-AF31-FFB9AF98089D}"/>
                </a:ext>
              </a:extLst>
            </p:cNvPr>
            <p:cNvCxnSpPr>
              <a:cxnSpLocks/>
            </p:cNvCxnSpPr>
            <p:nvPr/>
          </p:nvCxnSpPr>
          <p:spPr>
            <a:xfrm>
              <a:off x="428262" y="1515462"/>
              <a:ext cx="8287476" cy="3966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39B5711-0CEE-AC48-BC28-1E0F6B12B2A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24679" y="828358"/>
              <a:ext cx="602816" cy="647442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B2CEFF9F-04DF-EE42-BAAF-C29BCB2A450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4347" y="1692365"/>
            <a:ext cx="742118" cy="7421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FF8F35B-E1BB-A744-A554-3B12C8573F9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3209" y="2592198"/>
            <a:ext cx="742118" cy="74211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3EF8D29-0712-D44E-97D4-A13EE281FCA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3209" y="3488294"/>
            <a:ext cx="742118" cy="74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2250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05F78B-E898-D142-9F0E-B97B93FC66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/>
              <a:pPr/>
              <a:t>11</a:t>
            </a:fld>
            <a:endParaRPr lang="en-US" alt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F6AD26E7-FF57-C24A-8514-A5244528A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057" y="602317"/>
            <a:ext cx="8621885" cy="1281704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Adversarial Examples for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Perceptual Ad-Blockers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FEC268-30A2-EB4B-A063-13516336E4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9820" y="2399971"/>
            <a:ext cx="3045073" cy="26097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7D7DF8-24F8-2A42-B5FB-D8F351BA8D2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6364" y="2278929"/>
            <a:ext cx="846137" cy="8461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018D1A-AF04-184A-A8CF-41FA85829F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7619" y="1923852"/>
            <a:ext cx="2307338" cy="294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390086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13B6872-EC8F-7444-939C-514B5B76A6B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1182" y="1030147"/>
            <a:ext cx="8205459" cy="4076509"/>
          </a:xfrm>
        </p:spPr>
        <p:txBody>
          <a:bodyPr>
            <a:normAutofit/>
          </a:bodyPr>
          <a:lstStyle/>
          <a:p>
            <a:pPr lvl="1"/>
            <a:r>
              <a:rPr lang="en-US" b="1" u="sng" dirty="0"/>
              <a:t>Goal</a:t>
            </a:r>
            <a:r>
              <a:rPr lang="en-US" b="1" dirty="0"/>
              <a:t>: Make ads unrecognizable by ad-blocker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Adversary = </a:t>
            </a:r>
            <a:r>
              <a:rPr lang="en-US" dirty="0">
                <a:solidFill>
                  <a:srgbClr val="0070C0"/>
                </a:solidFill>
              </a:rPr>
              <a:t>Website publisher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Other adversaries exist (e.g., Ad-Network)</a:t>
            </a:r>
          </a:p>
          <a:p>
            <a:pPr marL="0" lvl="1" indent="0"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1422C4-45A2-7046-B520-F4E7D67A91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/>
              <a:pPr/>
              <a:t>12</a:t>
            </a:fld>
            <a:endParaRPr lang="en-US" alt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7518018-A193-6748-AF08-B8D7F0F3F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Ad-Block Evasion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4F859A6-F9D8-5049-AE93-07659B74813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4139" y="1802741"/>
            <a:ext cx="451977" cy="45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7557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3BAAA-E8F2-D941-A870-E3763CE54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Evasion: Universal Transparent Overlay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9B4538-8A47-DC42-A83E-284F8CCCFF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/>
              <a:pPr/>
              <a:t>13</a:t>
            </a:fld>
            <a:endParaRPr lang="en-US" alt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6126903-7D29-BB45-8006-382F228BE5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1326536"/>
            <a:ext cx="4203398" cy="18077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CED0A58-D6BE-E849-A3CF-A873C7499F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570" y="1328377"/>
            <a:ext cx="3874237" cy="18092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5CFE984-AC9B-4240-B788-F5727BE365A2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956" y="1328377"/>
            <a:ext cx="3874237" cy="1809271"/>
          </a:xfrm>
          <a:ln>
            <a:solidFill>
              <a:schemeClr val="tx1"/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5B31436-F92E-9C45-947D-A9DC922F5DA6}"/>
              </a:ext>
            </a:extLst>
          </p:cNvPr>
          <p:cNvSpPr txBox="1"/>
          <p:nvPr/>
        </p:nvSpPr>
        <p:spPr>
          <a:xfrm>
            <a:off x="3992137" y="3147712"/>
            <a:ext cx="51518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mbria" panose="02040503050406030204" pitchFamily="18" charset="0"/>
              </a:rPr>
              <a:t>Use HTML </a:t>
            </a:r>
            <a:r>
              <a:rPr lang="en-US" sz="1600" i="1" dirty="0">
                <a:latin typeface="Cambria" panose="02040503050406030204" pitchFamily="18" charset="0"/>
              </a:rPr>
              <a:t>tiling</a:t>
            </a:r>
            <a:r>
              <a:rPr lang="en-US" sz="1600" dirty="0">
                <a:latin typeface="Cambria" panose="02040503050406030204" pitchFamily="18" charset="0"/>
              </a:rPr>
              <a:t> to minimize perturbation size (20 KB)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202566D-F173-A74E-B739-B08925D5405F}"/>
              </a:ext>
            </a:extLst>
          </p:cNvPr>
          <p:cNvSpPr txBox="1"/>
          <p:nvPr/>
        </p:nvSpPr>
        <p:spPr>
          <a:xfrm>
            <a:off x="652085" y="3606921"/>
            <a:ext cx="77242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000" dirty="0">
                <a:solidFill>
                  <a:srgbClr val="0070C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100% success rate </a:t>
            </a:r>
            <a:r>
              <a:rPr lang="en-US" sz="2000" dirty="0">
                <a:latin typeface="Cambria" panose="02040503050406030204" pitchFamily="18" charset="0"/>
                <a:cs typeface="Arial" panose="020B0604020202020204" pitchFamily="34" charset="0"/>
              </a:rPr>
              <a:t>on 20 webpages not used to create the overlay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>
                <a:latin typeface="Cambria" panose="02040503050406030204" pitchFamily="18" charset="0"/>
                <a:cs typeface="Arial" panose="020B0604020202020204" pitchFamily="34" charset="0"/>
              </a:rPr>
              <a:t>The attack is </a:t>
            </a:r>
            <a:r>
              <a:rPr lang="en-US" sz="2000" b="1" dirty="0">
                <a:solidFill>
                  <a:srgbClr val="0070C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universal</a:t>
            </a:r>
            <a:r>
              <a:rPr lang="en-US" sz="2000" b="1" dirty="0"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lang="en-US" sz="2000" b="1" dirty="0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Cambria" panose="02040503050406030204" pitchFamily="18" charset="0"/>
                <a:cs typeface="Arial" panose="020B0604020202020204" pitchFamily="34" charset="0"/>
              </a:rPr>
              <a:t>the overlay is computed once and works for all (or most) websites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>
                <a:latin typeface="Cambria" panose="02040503050406030204" pitchFamily="18" charset="0"/>
                <a:cs typeface="Arial" panose="020B0604020202020204" pitchFamily="34" charset="0"/>
              </a:rPr>
              <a:t>Attack can be made stealthier without relying on CSS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854A1F-14FF-F84F-8118-40AA63D3D50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2956" y="1328377"/>
            <a:ext cx="875947" cy="52309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4E102307-8FB5-3848-83F1-8E262B3E8AD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2956" y="1780670"/>
            <a:ext cx="875947" cy="518812"/>
          </a:xfrm>
          <a:prstGeom prst="rect">
            <a:avLst/>
          </a:prstGeom>
        </p:spPr>
      </p:pic>
      <p:grpSp>
        <p:nvGrpSpPr>
          <p:cNvPr id="90" name="Group 89">
            <a:extLst>
              <a:ext uri="{FF2B5EF4-FFF2-40B4-BE49-F238E27FC236}">
                <a16:creationId xmlns:a16="http://schemas.microsoft.com/office/drawing/2014/main" id="{FAAF174D-BF8E-714B-8652-AECDA8F92CF4}"/>
              </a:ext>
            </a:extLst>
          </p:cNvPr>
          <p:cNvGrpSpPr/>
          <p:nvPr/>
        </p:nvGrpSpPr>
        <p:grpSpPr>
          <a:xfrm>
            <a:off x="326184" y="2236223"/>
            <a:ext cx="882719" cy="901424"/>
            <a:chOff x="2421095" y="4670683"/>
            <a:chExt cx="882719" cy="901424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ADC40E54-8E2F-A143-9DE4-D6A6D31C41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421095" y="4670683"/>
              <a:ext cx="882719" cy="518812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77CD4A9C-50A0-B34F-A2CE-BFD66F9453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421095" y="5053295"/>
              <a:ext cx="882719" cy="518812"/>
            </a:xfrm>
            <a:prstGeom prst="rect">
              <a:avLst/>
            </a:prstGeom>
          </p:spPr>
        </p:pic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5110EF78-6E24-2345-8AF1-C38B4DB99404}"/>
              </a:ext>
            </a:extLst>
          </p:cNvPr>
          <p:cNvGrpSpPr/>
          <p:nvPr/>
        </p:nvGrpSpPr>
        <p:grpSpPr>
          <a:xfrm>
            <a:off x="1161085" y="1328376"/>
            <a:ext cx="882719" cy="1809270"/>
            <a:chOff x="2421095" y="3767119"/>
            <a:chExt cx="882719" cy="1809270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B21192AD-E1D5-4F43-87FB-09B5D010C6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427867" y="3767119"/>
              <a:ext cx="875947" cy="518812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351786BD-A8BC-2C4F-A64D-B6F3ECE17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427867" y="4215130"/>
              <a:ext cx="875947" cy="518812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003378F6-9474-E748-AA32-54867415B4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421095" y="4670683"/>
              <a:ext cx="882719" cy="518812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20A60E1F-EAD2-E146-9F0E-9A902BEE1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421095" y="5053294"/>
              <a:ext cx="882719" cy="523095"/>
            </a:xfrm>
            <a:prstGeom prst="rect">
              <a:avLst/>
            </a:prstGeom>
          </p:spPr>
        </p:pic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72E91D57-184E-1443-A85F-F01DC51370F7}"/>
              </a:ext>
            </a:extLst>
          </p:cNvPr>
          <p:cNvGrpSpPr/>
          <p:nvPr/>
        </p:nvGrpSpPr>
        <p:grpSpPr>
          <a:xfrm>
            <a:off x="1959467" y="1326838"/>
            <a:ext cx="2246033" cy="1812346"/>
            <a:chOff x="4054378" y="3761298"/>
            <a:chExt cx="2246033" cy="1812346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6B5E8B90-0B6C-0D47-A9B7-7D87007FE7A4}"/>
                </a:ext>
              </a:extLst>
            </p:cNvPr>
            <p:cNvGrpSpPr/>
            <p:nvPr/>
          </p:nvGrpSpPr>
          <p:grpSpPr>
            <a:xfrm>
              <a:off x="4054378" y="3762836"/>
              <a:ext cx="882719" cy="1809270"/>
              <a:chOff x="2421095" y="3767119"/>
              <a:chExt cx="882719" cy="1809270"/>
            </a:xfrm>
          </p:grpSpPr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9CA9FDC6-50BF-AE41-85B5-2465D534E3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2427867" y="3767119"/>
                <a:ext cx="875947" cy="518812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6B1D557D-97E7-7B43-A3E9-1E567B355F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2427867" y="4215130"/>
                <a:ext cx="875947" cy="518812"/>
              </a:xfrm>
              <a:prstGeom prst="rect">
                <a:avLst/>
              </a:prstGeom>
            </p:spPr>
          </p:pic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687B3D6A-5A10-C940-B4EB-3474C1DDD1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2421095" y="4670683"/>
                <a:ext cx="882719" cy="518812"/>
              </a:xfrm>
              <a:prstGeom prst="rect">
                <a:avLst/>
              </a:prstGeom>
            </p:spPr>
          </p:pic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666F5B57-1F3F-8744-B6D7-9B6D4C09DA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2421095" y="5053295"/>
                <a:ext cx="882719" cy="523094"/>
              </a:xfrm>
              <a:prstGeom prst="rect">
                <a:avLst/>
              </a:prstGeom>
            </p:spPr>
          </p:pic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F5739170-CF8C-E24F-BBDB-2CAC78D185D6}"/>
                </a:ext>
              </a:extLst>
            </p:cNvPr>
            <p:cNvGrpSpPr/>
            <p:nvPr/>
          </p:nvGrpSpPr>
          <p:grpSpPr>
            <a:xfrm>
              <a:off x="4735188" y="3762836"/>
              <a:ext cx="882719" cy="1809270"/>
              <a:chOff x="2421095" y="3767119"/>
              <a:chExt cx="882719" cy="1809270"/>
            </a:xfrm>
          </p:grpSpPr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2C06C40E-1505-704D-A1F0-943DA710B0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2427867" y="3767119"/>
                <a:ext cx="875947" cy="518812"/>
              </a:xfrm>
              <a:prstGeom prst="rect">
                <a:avLst/>
              </a:prstGeom>
            </p:spPr>
          </p:pic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id="{D61943EE-0CD8-7244-AAE4-222AAB04ED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2427867" y="4215130"/>
                <a:ext cx="875947" cy="518812"/>
              </a:xfrm>
              <a:prstGeom prst="rect">
                <a:avLst/>
              </a:prstGeom>
            </p:spPr>
          </p:pic>
          <p:pic>
            <p:nvPicPr>
              <p:cNvPr id="82" name="Picture 81">
                <a:extLst>
                  <a:ext uri="{FF2B5EF4-FFF2-40B4-BE49-F238E27FC236}">
                    <a16:creationId xmlns:a16="http://schemas.microsoft.com/office/drawing/2014/main" id="{0CCA4E27-F5A7-1D47-B453-DA97328CEA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2421095" y="4670683"/>
                <a:ext cx="882719" cy="518812"/>
              </a:xfrm>
              <a:prstGeom prst="rect">
                <a:avLst/>
              </a:prstGeom>
            </p:spPr>
          </p:pic>
          <p:pic>
            <p:nvPicPr>
              <p:cNvPr id="83" name="Picture 82">
                <a:extLst>
                  <a:ext uri="{FF2B5EF4-FFF2-40B4-BE49-F238E27FC236}">
                    <a16:creationId xmlns:a16="http://schemas.microsoft.com/office/drawing/2014/main" id="{309001DC-B54F-C548-82C2-056E07F471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2421095" y="5053295"/>
                <a:ext cx="882719" cy="523094"/>
              </a:xfrm>
              <a:prstGeom prst="rect">
                <a:avLst/>
              </a:prstGeom>
            </p:spPr>
          </p:pic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3EC24CB2-0CE3-7041-9EAB-95D37D89FD53}"/>
                </a:ext>
              </a:extLst>
            </p:cNvPr>
            <p:cNvGrpSpPr/>
            <p:nvPr/>
          </p:nvGrpSpPr>
          <p:grpSpPr>
            <a:xfrm>
              <a:off x="5417692" y="3761298"/>
              <a:ext cx="882719" cy="1812346"/>
              <a:chOff x="2421095" y="3767119"/>
              <a:chExt cx="882719" cy="1812346"/>
            </a:xfrm>
          </p:grpSpPr>
          <p:pic>
            <p:nvPicPr>
              <p:cNvPr id="85" name="Picture 84">
                <a:extLst>
                  <a:ext uri="{FF2B5EF4-FFF2-40B4-BE49-F238E27FC236}">
                    <a16:creationId xmlns:a16="http://schemas.microsoft.com/office/drawing/2014/main" id="{07E31C01-5A41-7F43-B5EC-930122D210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2427867" y="3767119"/>
                <a:ext cx="875947" cy="518812"/>
              </a:xfrm>
              <a:prstGeom prst="rect">
                <a:avLst/>
              </a:prstGeom>
            </p:spPr>
          </p:pic>
          <p:pic>
            <p:nvPicPr>
              <p:cNvPr id="86" name="Picture 85">
                <a:extLst>
                  <a:ext uri="{FF2B5EF4-FFF2-40B4-BE49-F238E27FC236}">
                    <a16:creationId xmlns:a16="http://schemas.microsoft.com/office/drawing/2014/main" id="{A1581F38-49A5-6540-9C2B-8EC461D127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2427867" y="4215130"/>
                <a:ext cx="875947" cy="518812"/>
              </a:xfrm>
              <a:prstGeom prst="rect">
                <a:avLst/>
              </a:prstGeom>
            </p:spPr>
          </p:pic>
          <p:pic>
            <p:nvPicPr>
              <p:cNvPr id="87" name="Picture 86">
                <a:extLst>
                  <a:ext uri="{FF2B5EF4-FFF2-40B4-BE49-F238E27FC236}">
                    <a16:creationId xmlns:a16="http://schemas.microsoft.com/office/drawing/2014/main" id="{53729FB9-213F-5C42-B92F-B653BA74F8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2421095" y="4670683"/>
                <a:ext cx="882719" cy="518812"/>
              </a:xfrm>
              <a:prstGeom prst="rect">
                <a:avLst/>
              </a:prstGeom>
            </p:spPr>
          </p:pic>
          <p:pic>
            <p:nvPicPr>
              <p:cNvPr id="88" name="Picture 87">
                <a:extLst>
                  <a:ext uri="{FF2B5EF4-FFF2-40B4-BE49-F238E27FC236}">
                    <a16:creationId xmlns:a16="http://schemas.microsoft.com/office/drawing/2014/main" id="{A2B7EA7F-7954-CF48-8EDA-8B360FBBD9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2421095" y="5053295"/>
                <a:ext cx="882719" cy="526170"/>
              </a:xfrm>
              <a:prstGeom prst="rect">
                <a:avLst/>
              </a:prstGeom>
            </p:spPr>
          </p:pic>
        </p:grpSp>
      </p:grpSp>
      <p:sp>
        <p:nvSpPr>
          <p:cNvPr id="92" name="Content Placeholder 1">
            <a:extLst>
              <a:ext uri="{FF2B5EF4-FFF2-40B4-BE49-F238E27FC236}">
                <a16:creationId xmlns:a16="http://schemas.microsoft.com/office/drawing/2014/main" id="{4CF52B86-05AA-A448-94AF-C1E24660A3E9}"/>
              </a:ext>
            </a:extLst>
          </p:cNvPr>
          <p:cNvSpPr txBox="1">
            <a:spLocks/>
          </p:cNvSpPr>
          <p:nvPr/>
        </p:nvSpPr>
        <p:spPr>
          <a:xfrm>
            <a:off x="707935" y="752955"/>
            <a:ext cx="7700963" cy="126038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457200" indent="-4572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800" kern="1200" cap="none" spc="20" baseline="0">
                <a:solidFill>
                  <a:schemeClr val="tx1"/>
                </a:solidFill>
                <a:latin typeface="Cambria" panose="02040503050406030204" pitchFamily="18" charset="0"/>
                <a:ea typeface="ＭＳ Ｐゴシック" charset="0"/>
                <a:cs typeface="Cambria" panose="02040503050406030204" pitchFamily="18" charset="0"/>
              </a:defRPr>
            </a:lvl1pPr>
            <a:lvl2pPr marL="457200" indent="-4572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ＭＳ Ｐゴシック" charset="0"/>
                <a:cs typeface="+mn-cs"/>
              </a:defRPr>
            </a:lvl2pPr>
            <a:lvl3pPr marL="687388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2000"/>
              <a:buFont typeface="System Font Regular"/>
              <a:buChar char="&gt;"/>
              <a:defRPr sz="2000" i="1" kern="1200">
                <a:solidFill>
                  <a:schemeClr val="tx1"/>
                </a:solidFill>
                <a:latin typeface="Cambria" panose="02040503050406030204" pitchFamily="18" charset="0"/>
                <a:ea typeface="ＭＳ Ｐゴシック" charset="0"/>
                <a:cs typeface="+mn-cs"/>
              </a:defRPr>
            </a:lvl3pPr>
            <a:lvl4pPr marL="1030287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System Font Regular"/>
              <a:buChar char="-"/>
              <a:defRPr sz="1800" kern="1200">
                <a:solidFill>
                  <a:schemeClr val="tx1"/>
                </a:solidFill>
                <a:latin typeface="Cambria" panose="02040503050406030204" pitchFamily="18" charset="0"/>
                <a:ea typeface="ＭＳ Ｐゴシック" charset="0"/>
                <a:cs typeface="+mn-cs"/>
              </a:defRPr>
            </a:lvl4pPr>
            <a:lvl5pPr marL="1258888" indent="-22701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ambria" panose="02040503050406030204" pitchFamily="18" charset="0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dirty="0">
                <a:cs typeface="Arial" panose="020B0604020202020204" pitchFamily="34" charset="0"/>
              </a:rPr>
              <a:t>Web publisher perturbs every rendered pixel</a:t>
            </a: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0B9229A0-2AF0-734A-8E5B-F103D421E79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00351" y="1444416"/>
            <a:ext cx="875947" cy="52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7106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6DE95D-E91A-834B-B0BF-066AA6ECF4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/>
              <a:pPr/>
              <a:t>14</a:t>
            </a:fld>
            <a:endParaRPr lang="en-US" alt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1E60127-6255-B440-A3D0-5B97DE76D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Ad-Block Detection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8B13261C-195B-0749-BFE8-441C503082AE}"/>
              </a:ext>
            </a:extLst>
          </p:cNvPr>
          <p:cNvSpPr txBox="1">
            <a:spLocks/>
          </p:cNvSpPr>
          <p:nvPr/>
        </p:nvSpPr>
        <p:spPr>
          <a:xfrm>
            <a:off x="955679" y="814039"/>
            <a:ext cx="7700963" cy="405680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457200" indent="-4572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800" kern="1200" cap="none" spc="20" baseline="0">
                <a:solidFill>
                  <a:schemeClr val="tx1"/>
                </a:solidFill>
                <a:latin typeface="Cambria" panose="02040503050406030204" pitchFamily="18" charset="0"/>
                <a:ea typeface="ＭＳ Ｐゴシック" charset="0"/>
                <a:cs typeface="Cambria" panose="02040503050406030204" pitchFamily="18" charset="0"/>
              </a:defRPr>
            </a:lvl1pPr>
            <a:lvl2pPr marL="457200" indent="-4572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ＭＳ Ｐゴシック" charset="0"/>
                <a:cs typeface="+mn-cs"/>
              </a:defRPr>
            </a:lvl2pPr>
            <a:lvl3pPr marL="687388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2000"/>
              <a:buFont typeface="System Font Regular"/>
              <a:buChar char="&gt;"/>
              <a:defRPr sz="2000" i="1" kern="1200">
                <a:solidFill>
                  <a:schemeClr val="tx1"/>
                </a:solidFill>
                <a:latin typeface="Cambria" panose="02040503050406030204" pitchFamily="18" charset="0"/>
                <a:ea typeface="ＭＳ Ｐゴシック" charset="0"/>
                <a:cs typeface="+mn-cs"/>
              </a:defRPr>
            </a:lvl3pPr>
            <a:lvl4pPr marL="1030287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System Font Regular"/>
              <a:buChar char="-"/>
              <a:defRPr sz="1800" kern="1200">
                <a:solidFill>
                  <a:schemeClr val="tx1"/>
                </a:solidFill>
                <a:latin typeface="Cambria" panose="02040503050406030204" pitchFamily="18" charset="0"/>
                <a:ea typeface="ＭＳ Ｐゴシック" charset="0"/>
                <a:cs typeface="+mn-cs"/>
              </a:defRPr>
            </a:lvl4pPr>
            <a:lvl5pPr marL="1258888" indent="-22701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ambria" panose="02040503050406030204" pitchFamily="18" charset="0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b="1" u="sng" dirty="0"/>
              <a:t>Goal</a:t>
            </a:r>
            <a:r>
              <a:rPr lang="en-US" b="1" dirty="0"/>
              <a:t>: Trigger ad-blocker on “honeypot” content</a:t>
            </a:r>
          </a:p>
          <a:p>
            <a:pPr lvl="2"/>
            <a:r>
              <a:rPr lang="en-US" dirty="0">
                <a:solidFill>
                  <a:srgbClr val="0070C0"/>
                </a:solidFill>
              </a:rPr>
              <a:t>Detect ad-blocking </a:t>
            </a:r>
            <a:r>
              <a:rPr lang="en-US" dirty="0"/>
              <a:t>in client-side JavaScript or on server</a:t>
            </a:r>
          </a:p>
          <a:p>
            <a:pPr lvl="2"/>
            <a:r>
              <a:rPr lang="en-US" dirty="0"/>
              <a:t>Applicability of these attacks depends on ad-blocker type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Adversary = </a:t>
            </a:r>
            <a:r>
              <a:rPr lang="en-US" dirty="0">
                <a:solidFill>
                  <a:srgbClr val="0070C0"/>
                </a:solidFill>
              </a:rPr>
              <a:t>Website publisher</a:t>
            </a:r>
          </a:p>
          <a:p>
            <a:pPr lvl="2"/>
            <a:r>
              <a:rPr lang="en-US" dirty="0">
                <a:solidFill>
                  <a:srgbClr val="008F00"/>
                </a:solidFill>
              </a:rPr>
              <a:t>Use client-side JavaScript to detect DOM changes</a:t>
            </a:r>
          </a:p>
          <a:p>
            <a:pPr lvl="2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35B674-CC3A-F44B-BEDF-9B31F2B8F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7109" y="2022093"/>
            <a:ext cx="2730500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211841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22">
            <a:extLst>
              <a:ext uri="{FF2B5EF4-FFF2-40B4-BE49-F238E27FC236}">
                <a16:creationId xmlns:a16="http://schemas.microsoft.com/office/drawing/2014/main" id="{6D519CDA-C0BB-0445-BADA-19674C54C2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3505" y="1845838"/>
            <a:ext cx="3997214" cy="23319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4F496A-8AF2-374D-82F8-77A278D4F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Detection: Perturb fixed page layout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4F03CA-D558-1140-9C29-36067BB947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/>
              <a:pPr/>
              <a:t>15</a:t>
            </a:fld>
            <a:endParaRPr lang="en-US" altLang="en-US" dirty="0"/>
          </a:p>
        </p:txBody>
      </p:sp>
      <p:pic>
        <p:nvPicPr>
          <p:cNvPr id="23" name="Content Placeholder 22">
            <a:extLst>
              <a:ext uri="{FF2B5EF4-FFF2-40B4-BE49-F238E27FC236}">
                <a16:creationId xmlns:a16="http://schemas.microsoft.com/office/drawing/2014/main" id="{B5AC33CA-F7B2-D84C-A320-4EFC530B0516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991" y="1846820"/>
            <a:ext cx="3997214" cy="2331958"/>
          </a:xfrm>
          <a:ln>
            <a:solidFill>
              <a:schemeClr val="tx1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24ADB54-5231-164C-9F93-1359A722BB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81117"/>
          <a:stretch/>
        </p:blipFill>
        <p:spPr>
          <a:xfrm>
            <a:off x="4699411" y="2078052"/>
            <a:ext cx="3871451" cy="46177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FD61CD3-B9FD-784B-AB3D-68E389038396}"/>
              </a:ext>
            </a:extLst>
          </p:cNvPr>
          <p:cNvSpPr txBox="1"/>
          <p:nvPr/>
        </p:nvSpPr>
        <p:spPr>
          <a:xfrm>
            <a:off x="1809945" y="4177796"/>
            <a:ext cx="9268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Cambria" panose="02040503050406030204" pitchFamily="18" charset="0"/>
                <a:cs typeface="Arial" panose="020B0604020202020204" pitchFamily="34" charset="0"/>
              </a:rPr>
              <a:t>original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BD69627E-444C-6340-8E77-F930938921F2}"/>
              </a:ext>
            </a:extLst>
          </p:cNvPr>
          <p:cNvSpPr txBox="1">
            <a:spLocks/>
          </p:cNvSpPr>
          <p:nvPr/>
        </p:nvSpPr>
        <p:spPr>
          <a:xfrm>
            <a:off x="721519" y="868205"/>
            <a:ext cx="7700963" cy="799164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>
            <a:lvl1pPr marL="457200" indent="-4572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800" kern="1200" cap="none" spc="20" baseline="0">
                <a:solidFill>
                  <a:schemeClr val="tx1"/>
                </a:solidFill>
                <a:latin typeface="Cambria" panose="02040503050406030204" pitchFamily="18" charset="0"/>
                <a:ea typeface="ＭＳ Ｐゴシック" charset="0"/>
                <a:cs typeface="Cambria" panose="02040503050406030204" pitchFamily="18" charset="0"/>
              </a:defRPr>
            </a:lvl1pPr>
            <a:lvl2pPr marL="457200" indent="-4572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ＭＳ Ｐゴシック" charset="0"/>
                <a:cs typeface="+mn-cs"/>
              </a:defRPr>
            </a:lvl2pPr>
            <a:lvl3pPr marL="687388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2000"/>
              <a:buFont typeface="System Font Regular"/>
              <a:buChar char="&gt;"/>
              <a:defRPr sz="2000" i="1" kern="1200">
                <a:solidFill>
                  <a:schemeClr val="tx1"/>
                </a:solidFill>
                <a:latin typeface="Cambria" panose="02040503050406030204" pitchFamily="18" charset="0"/>
                <a:ea typeface="ＭＳ Ｐゴシック" charset="0"/>
                <a:cs typeface="+mn-cs"/>
              </a:defRPr>
            </a:lvl3pPr>
            <a:lvl4pPr marL="1030287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System Font Regular"/>
              <a:buChar char="-"/>
              <a:defRPr sz="1800" kern="1200">
                <a:solidFill>
                  <a:schemeClr val="tx1"/>
                </a:solidFill>
                <a:latin typeface="Cambria" panose="02040503050406030204" pitchFamily="18" charset="0"/>
                <a:ea typeface="ＭＳ Ｐゴシック" charset="0"/>
                <a:cs typeface="+mn-cs"/>
              </a:defRPr>
            </a:lvl4pPr>
            <a:lvl5pPr marL="1258888" indent="-22701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ambria" panose="02040503050406030204" pitchFamily="18" charset="0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2712" lvl="1" indent="0">
              <a:buNone/>
            </a:pPr>
            <a:r>
              <a:rPr lang="en-US" dirty="0">
                <a:cs typeface="Arial" panose="020B0604020202020204" pitchFamily="34" charset="0"/>
              </a:rPr>
              <a:t>Publisher adds honeypot in page-region with fixed layout</a:t>
            </a:r>
          </a:p>
          <a:p>
            <a:pPr marL="800100" lvl="2"/>
            <a:r>
              <a:rPr lang="en-US" dirty="0">
                <a:cs typeface="Arial" panose="020B0604020202020204" pitchFamily="34" charset="0"/>
              </a:rPr>
              <a:t>E.g., page header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4CAC45-3B64-1849-8261-0B58546BE3EF}"/>
              </a:ext>
            </a:extLst>
          </p:cNvPr>
          <p:cNvSpPr txBox="1"/>
          <p:nvPr/>
        </p:nvSpPr>
        <p:spPr>
          <a:xfrm>
            <a:off x="5529517" y="4186987"/>
            <a:ext cx="22906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Cambria" panose="02040503050406030204" pitchFamily="18" charset="0"/>
                <a:cs typeface="Arial" panose="020B0604020202020204" pitchFamily="34" charset="0"/>
              </a:rPr>
              <a:t>With honeypot header</a:t>
            </a:r>
          </a:p>
        </p:txBody>
      </p:sp>
    </p:spTree>
    <p:extLst>
      <p:ext uri="{BB962C8B-B14F-4D97-AF65-F5344CB8AC3E}">
        <p14:creationId xmlns:p14="http://schemas.microsoft.com/office/powerpoint/2010/main" val="13144661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B148CCE-11CC-9749-8749-818D9BBA8821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5212" y="1349772"/>
            <a:ext cx="4238431" cy="2236565"/>
          </a:xfrm>
          <a:ln>
            <a:solidFill>
              <a:schemeClr val="tx1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65AE36-74E9-9446-B600-69B457F646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/>
              <a:pPr/>
              <a:t>16</a:t>
            </a:fld>
            <a:endParaRPr lang="en-US" altLang="en-US" dirty="0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2BDB02C6-4FE9-9E41-93DB-445110E3E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Threats: Privilege Abuse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DA8BC5-7335-7345-9B55-A2A6839B589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5212" y="1355107"/>
            <a:ext cx="4238431" cy="2236565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AC4C941-195E-C144-BF4F-14233B327D27}"/>
              </a:ext>
            </a:extLst>
          </p:cNvPr>
          <p:cNvGrpSpPr/>
          <p:nvPr/>
        </p:nvGrpSpPr>
        <p:grpSpPr>
          <a:xfrm>
            <a:off x="6250138" y="1877082"/>
            <a:ext cx="2615082" cy="616284"/>
            <a:chOff x="7256909" y="4944745"/>
            <a:chExt cx="1899622" cy="923330"/>
          </a:xfrm>
        </p:grpSpPr>
        <p:sp>
          <p:nvSpPr>
            <p:cNvPr id="12" name="Right Arrow 11">
              <a:extLst>
                <a:ext uri="{FF2B5EF4-FFF2-40B4-BE49-F238E27FC236}">
                  <a16:creationId xmlns:a16="http://schemas.microsoft.com/office/drawing/2014/main" id="{547A775A-3517-BD44-9DD9-6ACEA5A651B1}"/>
                </a:ext>
              </a:extLst>
            </p:cNvPr>
            <p:cNvSpPr/>
            <p:nvPr/>
          </p:nvSpPr>
          <p:spPr>
            <a:xfrm rot="10800000">
              <a:off x="7256909" y="5386611"/>
              <a:ext cx="356173" cy="247752"/>
            </a:xfrm>
            <a:prstGeom prst="rightArrow">
              <a:avLst>
                <a:gd name="adj1" fmla="val 57478"/>
                <a:gd name="adj2" fmla="val 5000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0E1FF55-F88A-D34A-A5F3-E1B91CF4FCA1}"/>
                </a:ext>
              </a:extLst>
            </p:cNvPr>
            <p:cNvSpPr txBox="1"/>
            <p:nvPr/>
          </p:nvSpPr>
          <p:spPr>
            <a:xfrm>
              <a:off x="7613082" y="4944745"/>
              <a:ext cx="154344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/>
                <a:t>… so that Tom’s post gets blocked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94FD42F-0EA7-7D48-B689-94E43FA470C4}"/>
              </a:ext>
            </a:extLst>
          </p:cNvPr>
          <p:cNvGrpSpPr/>
          <p:nvPr/>
        </p:nvGrpSpPr>
        <p:grpSpPr>
          <a:xfrm>
            <a:off x="630793" y="2682222"/>
            <a:ext cx="2668466" cy="801170"/>
            <a:chOff x="653973" y="5419708"/>
            <a:chExt cx="1865070" cy="1200329"/>
          </a:xfrm>
        </p:grpSpPr>
        <p:sp>
          <p:nvSpPr>
            <p:cNvPr id="8" name="Right Arrow 7">
              <a:extLst>
                <a:ext uri="{FF2B5EF4-FFF2-40B4-BE49-F238E27FC236}">
                  <a16:creationId xmlns:a16="http://schemas.microsoft.com/office/drawing/2014/main" id="{945E5351-6993-864D-8560-24F30CC0CDAD}"/>
                </a:ext>
              </a:extLst>
            </p:cNvPr>
            <p:cNvSpPr/>
            <p:nvPr/>
          </p:nvSpPr>
          <p:spPr>
            <a:xfrm>
              <a:off x="2216391" y="6170211"/>
              <a:ext cx="302652" cy="257736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FED805A-0D0A-EB44-AC8F-81EB84B8301B}"/>
                </a:ext>
              </a:extLst>
            </p:cNvPr>
            <p:cNvSpPr txBox="1"/>
            <p:nvPr/>
          </p:nvSpPr>
          <p:spPr>
            <a:xfrm>
              <a:off x="653973" y="5419708"/>
              <a:ext cx="154344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/>
                <a:t>Jerry uploads </a:t>
              </a:r>
              <a:br>
                <a:rPr lang="en-US" sz="1800" dirty="0"/>
              </a:br>
              <a:r>
                <a:rPr lang="en-US" sz="1800" dirty="0"/>
                <a:t>malicious content </a:t>
              </a:r>
              <a:br>
                <a:rPr lang="en-US" sz="1800" dirty="0"/>
              </a:br>
              <a:r>
                <a:rPr lang="en-US" sz="1800" dirty="0"/>
                <a:t>…</a:t>
              </a:r>
            </a:p>
          </p:txBody>
        </p:sp>
      </p:grp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A340528-63AD-374F-92DF-4230000E698D}"/>
              </a:ext>
            </a:extLst>
          </p:cNvPr>
          <p:cNvSpPr txBox="1">
            <a:spLocks/>
          </p:cNvSpPr>
          <p:nvPr/>
        </p:nvSpPr>
        <p:spPr>
          <a:xfrm>
            <a:off x="584200" y="3651504"/>
            <a:ext cx="7938940" cy="1491996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>
            <a:lvl1pPr marL="457200" indent="-4572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800" kern="1200" cap="none" spc="20" baseline="0">
                <a:solidFill>
                  <a:schemeClr val="tx1"/>
                </a:solidFill>
                <a:latin typeface="Cambria" panose="02040503050406030204" pitchFamily="18" charset="0"/>
                <a:ea typeface="ＭＳ Ｐゴシック" charset="0"/>
                <a:cs typeface="Cambria" panose="02040503050406030204" pitchFamily="18" charset="0"/>
              </a:defRPr>
            </a:lvl1pPr>
            <a:lvl2pPr marL="457200" indent="-4572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ＭＳ Ｐゴシック" charset="0"/>
                <a:cs typeface="+mn-cs"/>
              </a:defRPr>
            </a:lvl2pPr>
            <a:lvl3pPr marL="687388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2000"/>
              <a:buFont typeface="System Font Regular"/>
              <a:buChar char="&gt;"/>
              <a:defRPr sz="2000" i="1" kern="1200">
                <a:solidFill>
                  <a:schemeClr val="tx1"/>
                </a:solidFill>
                <a:latin typeface="Cambria" panose="02040503050406030204" pitchFamily="18" charset="0"/>
                <a:ea typeface="ＭＳ Ｐゴシック" charset="0"/>
                <a:cs typeface="+mn-cs"/>
              </a:defRPr>
            </a:lvl3pPr>
            <a:lvl4pPr marL="1030287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System Font Regular"/>
              <a:buChar char="-"/>
              <a:defRPr sz="1800" kern="1200">
                <a:solidFill>
                  <a:schemeClr val="tx1"/>
                </a:solidFill>
                <a:latin typeface="Cambria" panose="02040503050406030204" pitchFamily="18" charset="0"/>
                <a:ea typeface="ＭＳ Ｐゴシック" charset="0"/>
                <a:cs typeface="+mn-cs"/>
              </a:defRPr>
            </a:lvl4pPr>
            <a:lvl5pPr marL="1258888" indent="-22701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ambria" panose="02040503050406030204" pitchFamily="18" charset="0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b="1" dirty="0">
                <a:cs typeface="Arial" panose="020B0604020202020204" pitchFamily="34" charset="0"/>
              </a:rPr>
              <a:t>What happened?</a:t>
            </a:r>
          </a:p>
          <a:p>
            <a:pPr>
              <a:buFont typeface="Wingdings" pitchFamily="2" charset="2"/>
              <a:buChar char="Ø"/>
            </a:pPr>
            <a:r>
              <a:rPr lang="en-US" sz="2000" i="1" dirty="0">
                <a:cs typeface="Arial" panose="020B0604020202020204" pitchFamily="34" charset="0"/>
              </a:rPr>
              <a:t>Object detector model generates box predictions </a:t>
            </a:r>
            <a:r>
              <a:rPr lang="en-US" sz="2000" i="1" dirty="0">
                <a:solidFill>
                  <a:srgbClr val="0070C0"/>
                </a:solidFill>
                <a:cs typeface="Arial" panose="020B0604020202020204" pitchFamily="34" charset="0"/>
              </a:rPr>
              <a:t>from full page inputs</a:t>
            </a:r>
          </a:p>
          <a:p>
            <a:pPr>
              <a:buFont typeface="Wingdings" pitchFamily="2" charset="2"/>
              <a:buChar char="Ø"/>
            </a:pPr>
            <a:r>
              <a:rPr lang="en-US" sz="2000" i="1" dirty="0">
                <a:cs typeface="Arial" panose="020B0604020202020204" pitchFamily="34" charset="0"/>
              </a:rPr>
              <a:t>Content from one user can </a:t>
            </a:r>
            <a:r>
              <a:rPr lang="en-US" sz="2000" i="1" dirty="0">
                <a:solidFill>
                  <a:srgbClr val="0070C0"/>
                </a:solidFill>
                <a:cs typeface="Arial" panose="020B0604020202020204" pitchFamily="34" charset="0"/>
              </a:rPr>
              <a:t>affect predictions anywhere on page</a:t>
            </a:r>
          </a:p>
          <a:p>
            <a:pPr>
              <a:buFont typeface="Wingdings" pitchFamily="2" charset="2"/>
              <a:buChar char="Ø"/>
            </a:pPr>
            <a:r>
              <a:rPr lang="en-US" sz="2000" i="1" dirty="0">
                <a:solidFill>
                  <a:srgbClr val="0070C0"/>
                </a:solidFill>
                <a:cs typeface="Arial" panose="020B0604020202020204" pitchFamily="34" charset="0"/>
              </a:rPr>
              <a:t>Model’s segmentation is not aligned </a:t>
            </a:r>
            <a:r>
              <a:rPr lang="en-US" sz="2000" i="1" dirty="0">
                <a:cs typeface="Arial" panose="020B0604020202020204" pitchFamily="34" charset="0"/>
              </a:rPr>
              <a:t>with web-security boundaries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313BE432-FE5E-3A4E-BC50-734ACE853C4E}"/>
              </a:ext>
            </a:extLst>
          </p:cNvPr>
          <p:cNvSpPr txBox="1">
            <a:spLocks/>
          </p:cNvSpPr>
          <p:nvPr/>
        </p:nvSpPr>
        <p:spPr>
          <a:xfrm>
            <a:off x="584200" y="823436"/>
            <a:ext cx="8281020" cy="511793"/>
          </a:xfrm>
          <a:prstGeom prst="rect">
            <a:avLst/>
          </a:prstGeom>
        </p:spPr>
        <p:txBody>
          <a:bodyPr vert="horz" lIns="0" tIns="45720" rIns="0" bIns="45720" rtlCol="0">
            <a:normAutofit fontScale="92500"/>
          </a:bodyPr>
          <a:lstStyle>
            <a:lvl1pPr marL="457200" indent="-4572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800" kern="1200" cap="none" spc="20" baseline="0">
                <a:solidFill>
                  <a:schemeClr val="tx1"/>
                </a:solidFill>
                <a:latin typeface="Cambria" panose="02040503050406030204" pitchFamily="18" charset="0"/>
                <a:ea typeface="ＭＳ Ｐゴシック" charset="0"/>
                <a:cs typeface="Cambria" panose="02040503050406030204" pitchFamily="18" charset="0"/>
              </a:defRPr>
            </a:lvl1pPr>
            <a:lvl2pPr marL="457200" indent="-4572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ＭＳ Ｐゴシック" charset="0"/>
                <a:cs typeface="+mn-cs"/>
              </a:defRPr>
            </a:lvl2pPr>
            <a:lvl3pPr marL="687388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2000"/>
              <a:buFont typeface="System Font Regular"/>
              <a:buChar char="&gt;"/>
              <a:defRPr sz="2000" i="1" kern="1200">
                <a:solidFill>
                  <a:schemeClr val="tx1"/>
                </a:solidFill>
                <a:latin typeface="Cambria" panose="02040503050406030204" pitchFamily="18" charset="0"/>
                <a:ea typeface="ＭＳ Ｐゴシック" charset="0"/>
                <a:cs typeface="+mn-cs"/>
              </a:defRPr>
            </a:lvl3pPr>
            <a:lvl4pPr marL="1030287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System Font Regular"/>
              <a:buChar char="-"/>
              <a:defRPr sz="1800" kern="1200">
                <a:solidFill>
                  <a:schemeClr val="tx1"/>
                </a:solidFill>
                <a:latin typeface="Cambria" panose="02040503050406030204" pitchFamily="18" charset="0"/>
                <a:ea typeface="ＭＳ Ｐゴシック" charset="0"/>
                <a:cs typeface="+mn-cs"/>
              </a:defRPr>
            </a:lvl4pPr>
            <a:lvl5pPr marL="1258888" indent="-22701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ambria" panose="02040503050406030204" pitchFamily="18" charset="0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2712" lvl="1" indent="0">
              <a:buNone/>
            </a:pPr>
            <a:r>
              <a:rPr lang="en-US" sz="2200" dirty="0"/>
              <a:t>Ad-block evasion &amp; detection is a well-known arms race</a:t>
            </a:r>
            <a:r>
              <a:rPr lang="en-US" sz="2200" dirty="0">
                <a:cs typeface="Arial" panose="020B0604020202020204" pitchFamily="34" charset="0"/>
              </a:rPr>
              <a:t>. But there’s more!</a:t>
            </a:r>
            <a:endParaRPr lang="en-US" sz="22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D0EE178-E388-0544-8BB4-1EBBCCB6A60C}"/>
              </a:ext>
            </a:extLst>
          </p:cNvPr>
          <p:cNvSpPr/>
          <p:nvPr/>
        </p:nvSpPr>
        <p:spPr>
          <a:xfrm>
            <a:off x="3837883" y="1612861"/>
            <a:ext cx="1405513" cy="977749"/>
          </a:xfrm>
          <a:prstGeom prst="rect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n>
                  <a:solidFill>
                    <a:srgbClr val="FF0000"/>
                  </a:solidFill>
                </a:ln>
              </a:rPr>
              <a:t>AD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5EAC2D-E9CB-B24B-99DD-E52D5C4B8FF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3305" y="2929807"/>
            <a:ext cx="1304291" cy="64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8768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429DC99-4485-C74D-AB90-0FF71FF7DBA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33046" y="1468582"/>
            <a:ext cx="8288216" cy="3402266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Obfuscate the ad-blocker?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Randomize the ad-blocker? 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Pro-actively retrain the model? (Adversarial training)</a:t>
            </a:r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26A86C-3245-F74F-845E-B9E1214C3C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/>
              <a:pPr/>
              <a:t>17</a:t>
            </a:fld>
            <a:endParaRPr lang="en-US" alt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BB7332B-65A7-AF4B-BAC4-C774DFE2A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Defense Strategies</a:t>
            </a:r>
          </a:p>
        </p:txBody>
      </p:sp>
      <p:sp>
        <p:nvSpPr>
          <p:cNvPr id="5" name="Multiply 4">
            <a:extLst>
              <a:ext uri="{FF2B5EF4-FFF2-40B4-BE49-F238E27FC236}">
                <a16:creationId xmlns:a16="http://schemas.microsoft.com/office/drawing/2014/main" id="{2EFA6624-5238-BC46-B862-D3BD21B8E28D}"/>
              </a:ext>
            </a:extLst>
          </p:cNvPr>
          <p:cNvSpPr/>
          <p:nvPr/>
        </p:nvSpPr>
        <p:spPr>
          <a:xfrm>
            <a:off x="1455764" y="635991"/>
            <a:ext cx="6232471" cy="4218222"/>
          </a:xfrm>
          <a:prstGeom prst="mathMultiply">
            <a:avLst>
              <a:gd name="adj1" fmla="val 11256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8344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D04E2A-6343-6146-9C3F-829833F39FC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7460" y="1103969"/>
            <a:ext cx="8450317" cy="3766879"/>
          </a:xfrm>
        </p:spPr>
        <p:txBody>
          <a:bodyPr>
            <a:normAutofit/>
          </a:bodyPr>
          <a:lstStyle/>
          <a:p>
            <a:pPr lvl="2">
              <a:buFont typeface="Wingdings" pitchFamily="2" charset="2"/>
              <a:buChar char="Ø"/>
            </a:pPr>
            <a:r>
              <a:rPr lang="en-US" dirty="0"/>
              <a:t>Adversary has </a:t>
            </a:r>
            <a:r>
              <a:rPr lang="en-US" dirty="0">
                <a:solidFill>
                  <a:srgbClr val="0070C0"/>
                </a:solidFill>
              </a:rPr>
              <a:t>white-box access</a:t>
            </a:r>
            <a:r>
              <a:rPr lang="en-US" dirty="0"/>
              <a:t> to ad-blocker</a:t>
            </a:r>
          </a:p>
          <a:p>
            <a:pPr marL="344488" lvl="2" indent="0">
              <a:buNone/>
            </a:pPr>
            <a:endParaRPr lang="en-US" dirty="0"/>
          </a:p>
          <a:p>
            <a:pPr lvl="2">
              <a:buFont typeface="Wingdings" pitchFamily="2" charset="2"/>
              <a:buChar char="Ø"/>
            </a:pPr>
            <a:r>
              <a:rPr lang="en-US" dirty="0"/>
              <a:t>Adversary can exploit </a:t>
            </a:r>
            <a:r>
              <a:rPr lang="en-US" dirty="0">
                <a:solidFill>
                  <a:srgbClr val="0070C0"/>
                </a:solidFill>
              </a:rPr>
              <a:t>False Negatives and False Positives</a:t>
            </a:r>
            <a:r>
              <a:rPr lang="en-US" i="1" dirty="0">
                <a:solidFill>
                  <a:srgbClr val="0070C0"/>
                </a:solidFill>
              </a:rPr>
              <a:t> </a:t>
            </a:r>
            <a:r>
              <a:rPr lang="en-US" dirty="0"/>
              <a:t>in classification pipeline</a:t>
            </a:r>
          </a:p>
          <a:p>
            <a:pPr marL="344488" lvl="2" indent="0">
              <a:buNone/>
            </a:pPr>
            <a:endParaRPr lang="en-US" dirty="0"/>
          </a:p>
          <a:p>
            <a:pPr lvl="2">
              <a:buFont typeface="Wingdings" pitchFamily="2" charset="2"/>
              <a:buChar char="Ø"/>
            </a:pPr>
            <a:r>
              <a:rPr lang="en-US" dirty="0"/>
              <a:t>Adversary prepares attacks </a:t>
            </a:r>
            <a:r>
              <a:rPr lang="en-US" dirty="0">
                <a:solidFill>
                  <a:srgbClr val="0070C0"/>
                </a:solidFill>
              </a:rPr>
              <a:t>offline </a:t>
            </a:r>
            <a:r>
              <a:rPr lang="en-US" dirty="0">
                <a:sym typeface="Wingdings" pitchFamily="2" charset="2"/>
              </a:rPr>
              <a:t> </a:t>
            </a:r>
          </a:p>
          <a:p>
            <a:pPr lvl="2">
              <a:buFont typeface="Wingdings" pitchFamily="2" charset="2"/>
              <a:buChar char="Ø"/>
            </a:pPr>
            <a:endParaRPr lang="en-US" sz="1400" dirty="0">
              <a:sym typeface="Wingdings" pitchFamily="2" charset="2"/>
            </a:endParaRPr>
          </a:p>
          <a:p>
            <a:pPr lvl="2">
              <a:buFont typeface="Wingdings" pitchFamily="2" charset="2"/>
              <a:buChar char="Ø"/>
            </a:pPr>
            <a:endParaRPr lang="en-US" sz="1400" dirty="0">
              <a:sym typeface="Wingdings" pitchFamily="2" charset="2"/>
            </a:endParaRPr>
          </a:p>
          <a:p>
            <a:pPr lvl="2">
              <a:buFont typeface="Wingdings" pitchFamily="2" charset="2"/>
              <a:buChar char="Ø"/>
            </a:pPr>
            <a:endParaRPr lang="en-US" sz="1400" dirty="0">
              <a:sym typeface="Wingdings" pitchFamily="2" charset="2"/>
            </a:endParaRPr>
          </a:p>
          <a:p>
            <a:pPr lvl="2">
              <a:buFont typeface="Wingdings" pitchFamily="2" charset="2"/>
              <a:buChar char="Ø"/>
            </a:pPr>
            <a:r>
              <a:rPr lang="en-US" dirty="0"/>
              <a:t>Adversary can take part in </a:t>
            </a:r>
            <a:r>
              <a:rPr lang="en-US" dirty="0">
                <a:solidFill>
                  <a:srgbClr val="0070C0"/>
                </a:solidFill>
              </a:rPr>
              <a:t>crowd-sourced</a:t>
            </a:r>
            <a:r>
              <a:rPr lang="en-US" dirty="0"/>
              <a:t> data collection for training the </a:t>
            </a:r>
            <a:br>
              <a:rPr lang="en-US" dirty="0"/>
            </a:br>
            <a:r>
              <a:rPr lang="en-US" dirty="0"/>
              <a:t>ad-blocker</a:t>
            </a:r>
          </a:p>
          <a:p>
            <a:pPr lvl="2">
              <a:buFont typeface="Wingdings" pitchFamily="2" charset="2"/>
              <a:buChar char="Ø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E915C8-9EFA-5140-9E6A-37BF477598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/>
              <a:pPr/>
              <a:t>18</a:t>
            </a:fld>
            <a:endParaRPr lang="en-US" alt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F08EB92-9220-5B46-8C62-F7AA85002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069" y="65099"/>
            <a:ext cx="7707862" cy="650699"/>
          </a:xfrm>
        </p:spPr>
        <p:txBody>
          <a:bodyPr/>
          <a:lstStyle/>
          <a:p>
            <a:r>
              <a:rPr lang="en-US" dirty="0"/>
              <a:t>The Most Challenging Threat Model for ML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753B63-7AE0-1E49-94A3-65BDAB86863B}"/>
              </a:ext>
            </a:extLst>
          </p:cNvPr>
          <p:cNvSpPr txBox="1"/>
          <p:nvPr/>
        </p:nvSpPr>
        <p:spPr>
          <a:xfrm>
            <a:off x="4755414" y="2865120"/>
            <a:ext cx="37314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Cambria" panose="02040503050406030204" pitchFamily="18" charset="0"/>
                <a:sym typeface="Wingdings" pitchFamily="2" charset="2"/>
              </a:rPr>
              <a:t>T</a:t>
            </a:r>
            <a:r>
              <a:rPr lang="en-US" sz="2000" i="1" dirty="0">
                <a:latin typeface="Cambria" panose="02040503050406030204" pitchFamily="18" charset="0"/>
              </a:rPr>
              <a:t>he ad-blocker must defend against attacks in </a:t>
            </a:r>
            <a:r>
              <a:rPr lang="en-US" sz="2000" i="1" dirty="0">
                <a:solidFill>
                  <a:srgbClr val="0070C0"/>
                </a:solidFill>
                <a:latin typeface="Cambria" panose="02040503050406030204" pitchFamily="18" charset="0"/>
              </a:rPr>
              <a:t>real-time </a:t>
            </a:r>
            <a:r>
              <a:rPr lang="en-US" sz="2000" i="1" dirty="0">
                <a:latin typeface="Cambria" panose="02040503050406030204" pitchFamily="18" charset="0"/>
              </a:rPr>
              <a:t>in the user’s browser</a:t>
            </a:r>
          </a:p>
        </p:txBody>
      </p:sp>
    </p:spTree>
    <p:extLst>
      <p:ext uri="{BB962C8B-B14F-4D97-AF65-F5344CB8AC3E}">
        <p14:creationId xmlns:p14="http://schemas.microsoft.com/office/powerpoint/2010/main" val="128451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A3B0C-ACC0-774A-9FCE-DC574510F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Away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7535F9-8F52-8641-A45E-E24F39DD52F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3133" y="936702"/>
            <a:ext cx="8632343" cy="3078086"/>
          </a:xfrm>
        </p:spPr>
        <p:txBody>
          <a:bodyPr>
            <a:normAutofit fontScale="92500" lnSpcReduction="10000"/>
          </a:bodyPr>
          <a:lstStyle/>
          <a:p>
            <a:pPr lvl="1">
              <a:spcBef>
                <a:spcPts val="1776"/>
              </a:spcBef>
            </a:pPr>
            <a:r>
              <a:rPr lang="en-US" sz="2000" dirty="0">
                <a:solidFill>
                  <a:srgbClr val="0070C0"/>
                </a:solidFill>
              </a:rPr>
              <a:t>Emulating human detection of ads </a:t>
            </a:r>
            <a:r>
              <a:rPr lang="en-US" sz="2000" i="1" dirty="0"/>
              <a:t>could be</a:t>
            </a:r>
            <a:r>
              <a:rPr lang="en-US" sz="2000" dirty="0"/>
              <a:t> the end-game for ad-blockers</a:t>
            </a:r>
          </a:p>
          <a:p>
            <a:pPr lvl="2">
              <a:spcBef>
                <a:spcPts val="576"/>
              </a:spcBef>
            </a:pPr>
            <a:r>
              <a:rPr lang="en-US" sz="1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But</a:t>
            </a:r>
            <a:r>
              <a:rPr lang="en-US" sz="18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very hard (impossible?) with current computer vision techniques</a:t>
            </a:r>
          </a:p>
          <a:p>
            <a:pPr lvl="1">
              <a:spcBef>
                <a:spcPts val="1776"/>
              </a:spcBef>
            </a:pPr>
            <a:r>
              <a:rPr lang="en-US" sz="2000" dirty="0"/>
              <a:t>Perceptual ad-blockers must survive an </a:t>
            </a:r>
            <a:r>
              <a:rPr lang="en-US" sz="2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extremely strong threat model</a:t>
            </a:r>
          </a:p>
          <a:p>
            <a:pPr lvl="2">
              <a:spcBef>
                <a:spcPts val="576"/>
              </a:spcBef>
            </a:pPr>
            <a:r>
              <a:rPr lang="en-US" sz="1800" dirty="0"/>
              <a:t>This threat model </a:t>
            </a:r>
            <a:r>
              <a:rPr lang="en-US" sz="1800" dirty="0">
                <a:solidFill>
                  <a:srgbClr val="0070C0"/>
                </a:solidFill>
              </a:rPr>
              <a:t>perfectly aligns with white-box adversarial examples</a:t>
            </a:r>
          </a:p>
          <a:p>
            <a:pPr lvl="2">
              <a:spcBef>
                <a:spcPts val="576"/>
              </a:spcBef>
            </a:pPr>
            <a:r>
              <a:rPr lang="en-US" sz="1800" dirty="0"/>
              <a:t>Will we soon see </a:t>
            </a:r>
            <a:r>
              <a:rPr lang="en-US" sz="1800" dirty="0">
                <a:solidFill>
                  <a:srgbClr val="0070C0"/>
                </a:solidFill>
              </a:rPr>
              <a:t>adversarial examples used by real-world adversaries?</a:t>
            </a:r>
          </a:p>
          <a:p>
            <a:pPr lvl="2"/>
            <a:endParaRPr lang="en-US" sz="1800" dirty="0"/>
          </a:p>
          <a:p>
            <a:pPr lvl="1"/>
            <a:r>
              <a:rPr lang="en-US" sz="2000" dirty="0"/>
              <a:t>More in the paper</a:t>
            </a:r>
          </a:p>
          <a:p>
            <a:pPr lvl="2"/>
            <a:r>
              <a:rPr lang="en-US" sz="1800" dirty="0">
                <a:solidFill>
                  <a:srgbClr val="0070C0"/>
                </a:solidFill>
              </a:rPr>
              <a:t>Unified architecture </a:t>
            </a:r>
            <a:r>
              <a:rPr lang="en-US" sz="1800" dirty="0"/>
              <a:t>+ attacks for all perceptual ad-blocker designs</a:t>
            </a:r>
          </a:p>
          <a:p>
            <a:pPr lvl="2"/>
            <a:r>
              <a:rPr lang="en-US" sz="1800" dirty="0"/>
              <a:t>Similar attacks for </a:t>
            </a:r>
            <a:r>
              <a:rPr lang="en-US" sz="1800" dirty="0">
                <a:solidFill>
                  <a:srgbClr val="0070C0"/>
                </a:solidFill>
              </a:rPr>
              <a:t>non-Web ad-blockers </a:t>
            </a:r>
            <a:r>
              <a:rPr lang="en-US" sz="1800" dirty="0"/>
              <a:t>(e.g., </a:t>
            </a:r>
            <a:r>
              <a:rPr lang="en-US" sz="1800" dirty="0" err="1"/>
              <a:t>Adblock</a:t>
            </a:r>
            <a:r>
              <a:rPr lang="en-US" sz="1800" dirty="0"/>
              <a:t> Radio)</a:t>
            </a:r>
          </a:p>
          <a:p>
            <a:pPr lvl="2"/>
            <a:endParaRPr lang="en-US" sz="1800" dirty="0"/>
          </a:p>
          <a:p>
            <a:pPr lvl="2"/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26C078-4670-3645-B54B-EC473D78FE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/>
              <a:pPr/>
              <a:t>19</a:t>
            </a:fld>
            <a:endParaRPr lang="en-US" alt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C13DC2D-2975-2346-BC83-05A53C254A73}"/>
              </a:ext>
            </a:extLst>
          </p:cNvPr>
          <p:cNvGrpSpPr/>
          <p:nvPr/>
        </p:nvGrpSpPr>
        <p:grpSpPr>
          <a:xfrm>
            <a:off x="3102066" y="4014788"/>
            <a:ext cx="3798600" cy="1070904"/>
            <a:chOff x="613383" y="3936798"/>
            <a:chExt cx="3798600" cy="107090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7A9331F-2838-4546-8CD0-D511530FE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4425" y="3938007"/>
              <a:ext cx="2096148" cy="37964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B4F1E35-1EB6-C04A-9672-71B0C5B59D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383" y="3936798"/>
              <a:ext cx="340976" cy="316838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F464A82-7386-E445-BB3D-394745F94791}"/>
                </a:ext>
              </a:extLst>
            </p:cNvPr>
            <p:cNvSpPr txBox="1"/>
            <p:nvPr/>
          </p:nvSpPr>
          <p:spPr>
            <a:xfrm>
              <a:off x="709412" y="4269038"/>
              <a:ext cx="370257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itchFamily="2" charset="2"/>
                <a:buChar char="Ø"/>
              </a:pPr>
              <a:r>
                <a:rPr lang="en-US" sz="1400" dirty="0">
                  <a:latin typeface="Cambria" panose="02040503050406030204" pitchFamily="18" charset="0"/>
                </a:rPr>
                <a:t>Train a page-based ad-blocker</a:t>
              </a:r>
            </a:p>
            <a:p>
              <a:pPr marL="285750" indent="-285750">
                <a:buFont typeface="Wingdings" pitchFamily="2" charset="2"/>
                <a:buChar char="Ø"/>
              </a:pPr>
              <a:r>
                <a:rPr lang="en-US" sz="1400" dirty="0">
                  <a:latin typeface="Cambria" panose="02040503050406030204" pitchFamily="18" charset="0"/>
                </a:rPr>
                <a:t>Download pre-trained models</a:t>
              </a:r>
            </a:p>
            <a:p>
              <a:pPr marL="285750" indent="-285750">
                <a:buFont typeface="Wingdings" pitchFamily="2" charset="2"/>
                <a:buChar char="Ø"/>
              </a:pPr>
              <a:r>
                <a:rPr lang="en-US" sz="1400" dirty="0">
                  <a:latin typeface="Cambria" panose="02040503050406030204" pitchFamily="18" charset="0"/>
                </a:rPr>
                <a:t>Attack demos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82974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18BDAC-ED7C-4346-9E5F-1E09C081DA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97863" y="4779963"/>
            <a:ext cx="846137" cy="363537"/>
          </a:xfrm>
        </p:spPr>
        <p:txBody>
          <a:bodyPr/>
          <a:lstStyle/>
          <a:p>
            <a:fld id="{AC13E6D5-74F7-484E-B15D-5FF0E9020B73}" type="slidenum">
              <a:rPr lang="en-US" altLang="en-US" smtClean="0"/>
              <a:pPr/>
              <a:t>2</a:t>
            </a:fld>
            <a:endParaRPr lang="en-US" alt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B8B8218-00D7-A247-BDB6-E88E6ECC95C9}"/>
              </a:ext>
            </a:extLst>
          </p:cNvPr>
          <p:cNvGrpSpPr/>
          <p:nvPr/>
        </p:nvGrpSpPr>
        <p:grpSpPr>
          <a:xfrm>
            <a:off x="6487671" y="3450743"/>
            <a:ext cx="1662660" cy="1544790"/>
            <a:chOff x="6305568" y="4765910"/>
            <a:chExt cx="1883338" cy="188222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AF57064-4E0B-C242-97F8-883F22396C7F}"/>
                </a:ext>
              </a:extLst>
            </p:cNvPr>
            <p:cNvSpPr/>
            <p:nvPr/>
          </p:nvSpPr>
          <p:spPr>
            <a:xfrm>
              <a:off x="6305568" y="4765910"/>
              <a:ext cx="1883338" cy="1882228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A9BBCA-F033-CA47-9938-321918708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15339" y="4967675"/>
              <a:ext cx="508000" cy="46990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7BACF87-E2A9-284C-B67F-A7BADBFE41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83539" y="6068211"/>
              <a:ext cx="1371600" cy="22860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AF0AB0F-D856-FA4B-8A9C-2EC240A3FE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4115" b="-4481"/>
            <a:stretch/>
          </p:blipFill>
          <p:spPr>
            <a:xfrm>
              <a:off x="6534644" y="5564046"/>
              <a:ext cx="1529855" cy="362247"/>
            </a:xfrm>
            <a:prstGeom prst="rect">
              <a:avLst/>
            </a:prstGeom>
          </p:spPr>
        </p:pic>
      </p:grpSp>
      <p:sp>
        <p:nvSpPr>
          <p:cNvPr id="34" name="Title 33">
            <a:extLst>
              <a:ext uri="{FF2B5EF4-FFF2-40B4-BE49-F238E27FC236}">
                <a16:creationId xmlns:a16="http://schemas.microsoft.com/office/drawing/2014/main" id="{BF407C11-EC72-0248-95EC-263E01E5A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Future of Ad-Blocking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34D9D86-CFB3-B342-A2C7-F0FD71586AE1}"/>
              </a:ext>
            </a:extLst>
          </p:cNvPr>
          <p:cNvSpPr txBox="1"/>
          <p:nvPr/>
        </p:nvSpPr>
        <p:spPr>
          <a:xfrm>
            <a:off x="3953177" y="907148"/>
            <a:ext cx="1699065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easylist.txt</a:t>
            </a:r>
            <a:b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endParaRPr lang="en-US"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algn="ctr"/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…markup…</a:t>
            </a:r>
            <a:b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…URLs…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74EBDC7-9901-A747-AF1F-0ACB01117706}"/>
              </a:ext>
            </a:extLst>
          </p:cNvPr>
          <p:cNvGrpSpPr/>
          <p:nvPr/>
        </p:nvGrpSpPr>
        <p:grpSpPr>
          <a:xfrm>
            <a:off x="925136" y="819196"/>
            <a:ext cx="7692943" cy="2847414"/>
            <a:chOff x="925136" y="819196"/>
            <a:chExt cx="7692943" cy="2847414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DC358F6-BB8A-F446-9715-CAD4E6EA10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96639" y="823856"/>
              <a:ext cx="2621440" cy="249530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B73B23A4-FF47-D34C-834F-83EE806204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5136" y="819196"/>
              <a:ext cx="2596330" cy="284741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9FF2AD9-6873-034B-B8DC-46BE49B2AB81}"/>
                </a:ext>
              </a:extLst>
            </p:cNvPr>
            <p:cNvSpPr txBox="1"/>
            <p:nvPr/>
          </p:nvSpPr>
          <p:spPr>
            <a:xfrm>
              <a:off x="4390576" y="1804975"/>
              <a:ext cx="82426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</a:rPr>
                <a:t>???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667E9E4-16FA-E541-BA51-44526A183AC2}"/>
              </a:ext>
            </a:extLst>
          </p:cNvPr>
          <p:cNvGrpSpPr/>
          <p:nvPr/>
        </p:nvGrpSpPr>
        <p:grpSpPr>
          <a:xfrm>
            <a:off x="3830070" y="2397276"/>
            <a:ext cx="2657639" cy="1372249"/>
            <a:chOff x="3746500" y="3385182"/>
            <a:chExt cx="2880380" cy="1693290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8D0CF0B3-63FF-9147-B41B-D6873436CD8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46500" y="3385182"/>
              <a:ext cx="788988" cy="1693290"/>
            </a:xfrm>
            <a:prstGeom prst="rect">
              <a:avLst/>
            </a:prstGeom>
          </p:spPr>
        </p:pic>
        <p:sp>
          <p:nvSpPr>
            <p:cNvPr id="41" name="Cloud Callout 40">
              <a:extLst>
                <a:ext uri="{FF2B5EF4-FFF2-40B4-BE49-F238E27FC236}">
                  <a16:creationId xmlns:a16="http://schemas.microsoft.com/office/drawing/2014/main" id="{58395195-670F-064F-8C19-536C6B17B19F}"/>
                </a:ext>
              </a:extLst>
            </p:cNvPr>
            <p:cNvSpPr/>
            <p:nvPr/>
          </p:nvSpPr>
          <p:spPr>
            <a:xfrm>
              <a:off x="4798080" y="3871813"/>
              <a:ext cx="1828800" cy="914446"/>
            </a:xfrm>
            <a:prstGeom prst="cloudCallout">
              <a:avLst>
                <a:gd name="adj1" fmla="val -65036"/>
                <a:gd name="adj2" fmla="val -79521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Cambria" panose="02040503050406030204" pitchFamily="18" charset="0"/>
                </a:rPr>
                <a:t>This is an ad</a:t>
              </a:r>
            </a:p>
          </p:txBody>
        </p:sp>
      </p:grp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36AFD7D5-826C-F946-B198-9D5560CF289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58779" y="3768285"/>
            <a:ext cx="6426367" cy="12510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Human distinguishability of ads</a:t>
            </a:r>
          </a:p>
          <a:p>
            <a:pPr lvl="2"/>
            <a:r>
              <a:rPr lang="en-US" sz="1800" dirty="0"/>
              <a:t>Legal requirement (U.S. FTC, EU E-Commerce)</a:t>
            </a:r>
          </a:p>
          <a:p>
            <a:pPr lvl="2"/>
            <a:r>
              <a:rPr lang="en-US" sz="1800" dirty="0"/>
              <a:t>Industry self-regulation on ad-disclosure</a:t>
            </a:r>
          </a:p>
        </p:txBody>
      </p:sp>
    </p:spTree>
    <p:extLst>
      <p:ext uri="{BB962C8B-B14F-4D97-AF65-F5344CB8AC3E}">
        <p14:creationId xmlns:p14="http://schemas.microsoft.com/office/powerpoint/2010/main" val="3507499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DDD261-64B8-DD40-A5E7-2644620110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/>
              <a:pPr/>
              <a:t>20</a:t>
            </a:fld>
            <a:endParaRPr lang="en-US" alt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EC1422E-875D-F149-972D-28AFC70FC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Impact</a:t>
            </a:r>
          </a:p>
        </p:txBody>
      </p:sp>
      <p:pic>
        <p:nvPicPr>
          <p:cNvPr id="1025" name="Picture 1" descr="page8image6162256">
            <a:extLst>
              <a:ext uri="{FF2B5EF4-FFF2-40B4-BE49-F238E27FC236}">
                <a16:creationId xmlns:a16="http://schemas.microsoft.com/office/drawing/2014/main" id="{80DF3FB2-69A2-EB4C-A92B-BEF9E7594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113" y="869282"/>
            <a:ext cx="6785439" cy="312073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8B902D6-B3F3-4841-89DC-0350E5D741AF}"/>
              </a:ext>
            </a:extLst>
          </p:cNvPr>
          <p:cNvGrpSpPr/>
          <p:nvPr/>
        </p:nvGrpSpPr>
        <p:grpSpPr>
          <a:xfrm>
            <a:off x="1300688" y="1160647"/>
            <a:ext cx="6284203" cy="3686574"/>
            <a:chOff x="2196352" y="1184274"/>
            <a:chExt cx="6284203" cy="3686574"/>
          </a:xfrm>
        </p:grpSpPr>
        <p:pic>
          <p:nvPicPr>
            <p:cNvPr id="1027" name="Picture 3" descr="page9image22672512">
              <a:extLst>
                <a:ext uri="{FF2B5EF4-FFF2-40B4-BE49-F238E27FC236}">
                  <a16:creationId xmlns:a16="http://schemas.microsoft.com/office/drawing/2014/main" id="{1CADEB0E-A8DD-5749-BA21-A20A140B99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196352" y="1184274"/>
              <a:ext cx="6284203" cy="368657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66AB39C-B131-2C43-8B6B-392965C18716}"/>
                </a:ext>
              </a:extLst>
            </p:cNvPr>
            <p:cNvSpPr/>
            <p:nvPr/>
          </p:nvSpPr>
          <p:spPr>
            <a:xfrm>
              <a:off x="2877015" y="2873298"/>
              <a:ext cx="5397498" cy="338254"/>
            </a:xfrm>
            <a:prstGeom prst="rect">
              <a:avLst/>
            </a:prstGeom>
            <a:solidFill>
              <a:schemeClr val="bg2">
                <a:lumMod val="20000"/>
                <a:lumOff val="80000"/>
                <a:alpha val="20000"/>
              </a:schemeClr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2A919D5-BE28-D548-A9E7-C9BDE625F98B}"/>
                </a:ext>
              </a:extLst>
            </p:cNvPr>
            <p:cNvSpPr/>
            <p:nvPr/>
          </p:nvSpPr>
          <p:spPr>
            <a:xfrm>
              <a:off x="2877015" y="4133932"/>
              <a:ext cx="4070633" cy="170439"/>
            </a:xfrm>
            <a:prstGeom prst="rect">
              <a:avLst/>
            </a:prstGeom>
            <a:solidFill>
              <a:schemeClr val="bg2">
                <a:lumMod val="20000"/>
                <a:lumOff val="80000"/>
                <a:alpha val="20000"/>
              </a:schemeClr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1CF99C0-4216-B141-972C-D6213143792A}"/>
              </a:ext>
            </a:extLst>
          </p:cNvPr>
          <p:cNvGrpSpPr/>
          <p:nvPr/>
        </p:nvGrpSpPr>
        <p:grpSpPr>
          <a:xfrm>
            <a:off x="2525326" y="1603789"/>
            <a:ext cx="5397498" cy="3587959"/>
            <a:chOff x="2525326" y="1603789"/>
            <a:chExt cx="5397498" cy="358795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AC3A45E-E800-AA4C-ACDD-FE8955C08262}"/>
                </a:ext>
              </a:extLst>
            </p:cNvPr>
            <p:cNvSpPr/>
            <p:nvPr/>
          </p:nvSpPr>
          <p:spPr>
            <a:xfrm>
              <a:off x="2525326" y="1603789"/>
              <a:ext cx="5397498" cy="35397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68DABEDD-494A-9D4A-ACB4-6342242BF2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2773"/>
            <a:stretch/>
          </p:blipFill>
          <p:spPr>
            <a:xfrm>
              <a:off x="2582199" y="1698203"/>
              <a:ext cx="5261113" cy="188694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3725016-66AF-6745-B14A-7736B97916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6200000">
              <a:off x="6039896" y="3782168"/>
              <a:ext cx="1401431" cy="122330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DA9FC38-501F-904F-B426-DD3462720C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7360" t="60745" r="46193"/>
            <a:stretch/>
          </p:blipFill>
          <p:spPr>
            <a:xfrm>
              <a:off x="2726932" y="3693107"/>
              <a:ext cx="1917505" cy="129435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ECF8B33-80FA-7442-A517-0B69306064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5922" t="54684" r="14572" b="-4786"/>
            <a:stretch/>
          </p:blipFill>
          <p:spPr>
            <a:xfrm>
              <a:off x="4436544" y="3539711"/>
              <a:ext cx="1552375" cy="1652037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9170896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7116D-036D-344D-A1E0-5AF1D0DAA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a Perceptual Ad-Blocker Work?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95A29F-50D4-1E4B-BD69-D5D35172C4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/>
              <a:pPr/>
              <a:t>21</a:t>
            </a:fld>
            <a:endParaRPr lang="en-US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4AF09D-9671-F246-B530-74D885B69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55" y="776973"/>
            <a:ext cx="9040090" cy="200386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37AFC17-D64C-204A-B0EA-7702881D104A}"/>
              </a:ext>
            </a:extLst>
          </p:cNvPr>
          <p:cNvGrpSpPr/>
          <p:nvPr/>
        </p:nvGrpSpPr>
        <p:grpSpPr>
          <a:xfrm>
            <a:off x="399057" y="2558334"/>
            <a:ext cx="8692989" cy="2506724"/>
            <a:chOff x="399056" y="3494756"/>
            <a:chExt cx="8692989" cy="309936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805C7BC-97AD-E74A-87E3-9C4BDDEA6241}"/>
                </a:ext>
              </a:extLst>
            </p:cNvPr>
            <p:cNvSpPr txBox="1"/>
            <p:nvPr/>
          </p:nvSpPr>
          <p:spPr>
            <a:xfrm>
              <a:off x="399056" y="5338337"/>
              <a:ext cx="8692989" cy="12557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itchFamily="2" charset="2"/>
                <a:buChar char="Ø"/>
              </a:pPr>
              <a:r>
                <a:rPr lang="en-US" sz="2000" b="1" dirty="0">
                  <a:solidFill>
                    <a:srgbClr val="0070C0"/>
                  </a:solidFill>
                  <a:latin typeface="Cambria" panose="02040503050406030204" pitchFamily="18" charset="0"/>
                </a:rPr>
                <a:t>Element-based</a:t>
              </a:r>
              <a:r>
                <a:rPr lang="en-US" sz="2000" b="1" dirty="0">
                  <a:latin typeface="Cambria" panose="02040503050406030204" pitchFamily="18" charset="0"/>
                </a:rPr>
                <a:t> </a:t>
              </a:r>
              <a:r>
                <a:rPr lang="en-US" sz="2000" dirty="0">
                  <a:latin typeface="Cambria" panose="02040503050406030204" pitchFamily="18" charset="0"/>
                </a:rPr>
                <a:t>(e.g., find all </a:t>
              </a:r>
              <a:r>
                <a:rPr lang="en-US" sz="2000" dirty="0">
                  <a:latin typeface="Cambria" panose="02040503050406030204" pitchFamily="18" charset="0"/>
                  <a:cs typeface="Consolas" panose="020B0609020204030204" pitchFamily="49" charset="0"/>
                </a:rPr>
                <a:t>&lt;</a:t>
              </a:r>
              <a:r>
                <a:rPr lang="en-US" sz="2000" dirty="0" err="1">
                  <a:latin typeface="Cambria" panose="02040503050406030204" pitchFamily="18" charset="0"/>
                  <a:cs typeface="Consolas" panose="020B0609020204030204" pitchFamily="49" charset="0"/>
                </a:rPr>
                <a:t>img</a:t>
              </a:r>
              <a:r>
                <a:rPr lang="en-US" sz="2000" dirty="0">
                  <a:latin typeface="Cambria" panose="02040503050406030204" pitchFamily="18" charset="0"/>
                  <a:cs typeface="Consolas" panose="020B0609020204030204" pitchFamily="49" charset="0"/>
                </a:rPr>
                <a:t>&gt; </a:t>
              </a:r>
              <a:r>
                <a:rPr lang="en-US" sz="2000" dirty="0">
                  <a:latin typeface="Cambria" panose="02040503050406030204" pitchFamily="18" charset="0"/>
                </a:rPr>
                <a:t>tags) </a:t>
              </a:r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mbria" panose="02040503050406030204" pitchFamily="18" charset="0"/>
                </a:rPr>
                <a:t>[</a:t>
              </a:r>
              <a:r>
                <a:rPr lang="en-US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ambria" panose="02040503050406030204" pitchFamily="18" charset="0"/>
                </a:rPr>
                <a:t>Storey</a:t>
              </a:r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mbria" panose="02040503050406030204" pitchFamily="18" charset="0"/>
                </a:rPr>
                <a:t> et al. 2017]</a:t>
              </a:r>
            </a:p>
            <a:p>
              <a:pPr marL="342900" indent="-342900">
                <a:buFont typeface="Wingdings" pitchFamily="2" charset="2"/>
                <a:buChar char="Ø"/>
              </a:pPr>
              <a:r>
                <a:rPr lang="en-US" sz="2000" dirty="0">
                  <a:solidFill>
                    <a:srgbClr val="0070C0"/>
                  </a:solidFill>
                  <a:latin typeface="Cambria" panose="02040503050406030204" pitchFamily="18" charset="0"/>
                </a:rPr>
                <a:t>Frame-based</a:t>
              </a:r>
              <a:r>
                <a:rPr lang="en-US" sz="2000" dirty="0">
                  <a:latin typeface="Cambria" panose="02040503050406030204" pitchFamily="18" charset="0"/>
                </a:rPr>
                <a:t> (segment rendered webpage into “frames” as in Percival)</a:t>
              </a:r>
            </a:p>
            <a:p>
              <a:pPr marL="342900" indent="-342900">
                <a:buFont typeface="Wingdings" pitchFamily="2" charset="2"/>
                <a:buChar char="Ø"/>
              </a:pPr>
              <a:r>
                <a:rPr lang="en-US" sz="2000" b="1" dirty="0">
                  <a:solidFill>
                    <a:srgbClr val="0070C0"/>
                  </a:solidFill>
                  <a:latin typeface="Cambria" panose="02040503050406030204" pitchFamily="18" charset="0"/>
                </a:rPr>
                <a:t>Page-based</a:t>
              </a:r>
              <a:r>
                <a:rPr lang="en-US" sz="2000" dirty="0">
                  <a:latin typeface="Cambria" panose="02040503050406030204" pitchFamily="18" charset="0"/>
                </a:rPr>
                <a:t> (unsegmented screenshots </a:t>
              </a:r>
              <a:r>
                <a:rPr lang="en-US" sz="2000" dirty="0" err="1">
                  <a:latin typeface="Cambria" panose="02040503050406030204" pitchFamily="18" charset="0"/>
                </a:rPr>
                <a:t>à</a:t>
              </a:r>
              <a:r>
                <a:rPr lang="en-US" sz="2000" dirty="0">
                  <a:latin typeface="Cambria" panose="02040503050406030204" pitchFamily="18" charset="0"/>
                </a:rPr>
                <a:t>-la-Sentinel)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469A222-7361-1F44-9F60-BC838651D31C}"/>
                </a:ext>
              </a:extLst>
            </p:cNvPr>
            <p:cNvGrpSpPr/>
            <p:nvPr/>
          </p:nvGrpSpPr>
          <p:grpSpPr>
            <a:xfrm>
              <a:off x="2942564" y="3494756"/>
              <a:ext cx="614500" cy="1506467"/>
              <a:chOff x="2942564" y="3494756"/>
              <a:chExt cx="614500" cy="1506467"/>
            </a:xfrm>
          </p:grpSpPr>
          <p:sp>
            <p:nvSpPr>
              <p:cNvPr id="15" name="Moon 14">
                <a:extLst>
                  <a:ext uri="{FF2B5EF4-FFF2-40B4-BE49-F238E27FC236}">
                    <a16:creationId xmlns:a16="http://schemas.microsoft.com/office/drawing/2014/main" id="{DF89E989-1DBE-E941-ADF3-0F64E4523D31}"/>
                  </a:ext>
                </a:extLst>
              </p:cNvPr>
              <p:cNvSpPr/>
              <p:nvPr/>
            </p:nvSpPr>
            <p:spPr>
              <a:xfrm>
                <a:off x="2942564" y="3911758"/>
                <a:ext cx="454145" cy="1089465"/>
              </a:xfrm>
              <a:prstGeom prst="moon">
                <a:avLst>
                  <a:gd name="adj" fmla="val 22522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</a:endParaRPr>
              </a:p>
            </p:txBody>
          </p:sp>
          <p:sp>
            <p:nvSpPr>
              <p:cNvPr id="18" name="Triangle 17">
                <a:extLst>
                  <a:ext uri="{FF2B5EF4-FFF2-40B4-BE49-F238E27FC236}">
                    <a16:creationId xmlns:a16="http://schemas.microsoft.com/office/drawing/2014/main" id="{9560C9AB-54DF-3F46-8C7C-0653F30AC6AA}"/>
                  </a:ext>
                </a:extLst>
              </p:cNvPr>
              <p:cNvSpPr/>
              <p:nvPr/>
            </p:nvSpPr>
            <p:spPr>
              <a:xfrm rot="2094650">
                <a:off x="3035659" y="3494756"/>
                <a:ext cx="521405" cy="568744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</a:endParaRPr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6A28692-F363-CF40-99B6-E649504FEFFC}"/>
              </a:ext>
            </a:extLst>
          </p:cNvPr>
          <p:cNvGrpSpPr/>
          <p:nvPr/>
        </p:nvGrpSpPr>
        <p:grpSpPr>
          <a:xfrm>
            <a:off x="4802710" y="2417759"/>
            <a:ext cx="3690754" cy="1471069"/>
            <a:chOff x="4802710" y="3275009"/>
            <a:chExt cx="3690754" cy="147106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58B4FDC-2C9C-E044-A686-7B9F5E258604}"/>
                </a:ext>
              </a:extLst>
            </p:cNvPr>
            <p:cNvSpPr txBox="1"/>
            <p:nvPr/>
          </p:nvSpPr>
          <p:spPr>
            <a:xfrm>
              <a:off x="4802710" y="4038192"/>
              <a:ext cx="369075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70C0"/>
                  </a:solidFill>
                  <a:latin typeface="Cambria" panose="02040503050406030204" pitchFamily="18" charset="0"/>
                </a:rPr>
                <a:t>Template matching, OCR, </a:t>
              </a:r>
              <a:br>
                <a:rPr lang="en-US" sz="2000" dirty="0">
                  <a:solidFill>
                    <a:srgbClr val="0070C0"/>
                  </a:solidFill>
                  <a:latin typeface="Cambria" panose="02040503050406030204" pitchFamily="18" charset="0"/>
                </a:rPr>
              </a:br>
              <a:r>
                <a:rPr lang="en-US" sz="2000" dirty="0">
                  <a:solidFill>
                    <a:srgbClr val="0070C0"/>
                  </a:solidFill>
                  <a:latin typeface="Cambria" panose="02040503050406030204" pitchFamily="18" charset="0"/>
                </a:rPr>
                <a:t>DNNs, Object detector networks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C4C947B-29C7-3444-96BD-21CC1A7C142E}"/>
                </a:ext>
              </a:extLst>
            </p:cNvPr>
            <p:cNvGrpSpPr/>
            <p:nvPr/>
          </p:nvGrpSpPr>
          <p:grpSpPr>
            <a:xfrm>
              <a:off x="5426365" y="3275009"/>
              <a:ext cx="578574" cy="801234"/>
              <a:chOff x="5426365" y="3275009"/>
              <a:chExt cx="578574" cy="801234"/>
            </a:xfrm>
          </p:grpSpPr>
          <p:sp>
            <p:nvSpPr>
              <p:cNvPr id="17" name="Moon 16">
                <a:extLst>
                  <a:ext uri="{FF2B5EF4-FFF2-40B4-BE49-F238E27FC236}">
                    <a16:creationId xmlns:a16="http://schemas.microsoft.com/office/drawing/2014/main" id="{2E977BE9-428D-BC4C-9196-E03BA6E334C7}"/>
                  </a:ext>
                </a:extLst>
              </p:cNvPr>
              <p:cNvSpPr/>
              <p:nvPr/>
            </p:nvSpPr>
            <p:spPr>
              <a:xfrm rot="909173">
                <a:off x="5426365" y="3661612"/>
                <a:ext cx="358215" cy="414631"/>
              </a:xfrm>
              <a:prstGeom prst="moon">
                <a:avLst>
                  <a:gd name="adj" fmla="val 24064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</a:endParaRPr>
              </a:p>
            </p:txBody>
          </p:sp>
          <p:sp>
            <p:nvSpPr>
              <p:cNvPr id="19" name="Triangle 18">
                <a:extLst>
                  <a:ext uri="{FF2B5EF4-FFF2-40B4-BE49-F238E27FC236}">
                    <a16:creationId xmlns:a16="http://schemas.microsoft.com/office/drawing/2014/main" id="{FFC599C5-397E-FE4F-A769-D2F764FA8F56}"/>
                  </a:ext>
                </a:extLst>
              </p:cNvPr>
              <p:cNvSpPr/>
              <p:nvPr/>
            </p:nvSpPr>
            <p:spPr>
              <a:xfrm rot="2583130">
                <a:off x="5483534" y="3275009"/>
                <a:ext cx="521405" cy="568744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28633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E2EF2-A233-6F4E-8504-D94C37210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a Page-Based Ad-Blocker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681CD-3C2E-C24E-A0D7-042C6D8304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/>
              <a:pPr/>
              <a:t>22</a:t>
            </a:fld>
            <a:endParaRPr lang="en-US" altLang="en-US" dirty="0"/>
          </a:p>
        </p:txBody>
      </p:sp>
      <p:pic>
        <p:nvPicPr>
          <p:cNvPr id="8" name="yolo_video.m4v">
            <a:hlinkClick r:id="" action="ppaction://media"/>
            <a:extLst>
              <a:ext uri="{FF2B5EF4-FFF2-40B4-BE49-F238E27FC236}">
                <a16:creationId xmlns:a16="http://schemas.microsoft.com/office/drawing/2014/main" id="{19C4565C-83C7-C042-B0F6-D1F43E5B8411}"/>
              </a:ext>
            </a:extLst>
          </p:cNvPr>
          <p:cNvPicPr>
            <a:picLocks noGrp="1" noChangeAspect="1"/>
          </p:cNvPicPr>
          <p:nvPr>
            <p:ph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82646" y="1692330"/>
            <a:ext cx="5378707" cy="2826288"/>
          </a:xfr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D2C12C7-3E5A-5748-9268-562F8D508D01}"/>
              </a:ext>
            </a:extLst>
          </p:cNvPr>
          <p:cNvSpPr txBox="1">
            <a:spLocks/>
          </p:cNvSpPr>
          <p:nvPr/>
        </p:nvSpPr>
        <p:spPr>
          <a:xfrm>
            <a:off x="948779" y="4618771"/>
            <a:ext cx="7700963" cy="50415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457200" indent="-4572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800" kern="1200" cap="none" spc="20" baseline="0">
                <a:solidFill>
                  <a:schemeClr val="tx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marL="457200" indent="-4572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/>
                <a:ea typeface="ＭＳ Ｐゴシック" charset="0"/>
                <a:cs typeface="+mn-cs"/>
              </a:defRPr>
            </a:lvl2pPr>
            <a:lvl3pPr marL="687388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2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/>
                <a:ea typeface="ＭＳ Ｐゴシック" charset="0"/>
                <a:cs typeface="+mn-cs"/>
              </a:defRPr>
            </a:lvl3pPr>
            <a:lvl4pPr marL="1030287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+mn-cs"/>
              </a:defRPr>
            </a:lvl4pPr>
            <a:lvl5pPr marL="1258888" indent="-22701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latin typeface="+mn-lt"/>
              </a:rPr>
              <a:t>Video taken from 5 websites </a:t>
            </a:r>
            <a:r>
              <a:rPr lang="en-US" sz="2000" i="1" dirty="0">
                <a:solidFill>
                  <a:srgbClr val="0070C0"/>
                </a:solidFill>
                <a:latin typeface="+mn-lt"/>
              </a:rPr>
              <a:t>not used during training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05E271-4E69-9C47-B7E8-6840B0C65F33}"/>
              </a:ext>
            </a:extLst>
          </p:cNvPr>
          <p:cNvSpPr/>
          <p:nvPr/>
        </p:nvSpPr>
        <p:spPr>
          <a:xfrm>
            <a:off x="955678" y="857499"/>
            <a:ext cx="770096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/>
              <a:t>We trained a neural network to detect ads on </a:t>
            </a:r>
            <a:r>
              <a:rPr lang="en-US" sz="2200" dirty="0">
                <a:solidFill>
                  <a:srgbClr val="0070C0"/>
                </a:solidFill>
              </a:rPr>
              <a:t>news websites from all G20 nations</a:t>
            </a:r>
          </a:p>
        </p:txBody>
      </p:sp>
    </p:spTree>
    <p:extLst>
      <p:ext uri="{BB962C8B-B14F-4D97-AF65-F5344CB8AC3E}">
        <p14:creationId xmlns:p14="http://schemas.microsoft.com/office/powerpoint/2010/main" val="36548304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8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429DC99-4485-C74D-AB90-0FF71FF7DBA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33046" y="1025912"/>
            <a:ext cx="8288216" cy="3844936"/>
          </a:xfrm>
        </p:spPr>
        <p:txBody>
          <a:bodyPr>
            <a:normAutofit fontScale="92500"/>
          </a:bodyPr>
          <a:lstStyle/>
          <a:p>
            <a:pPr lvl="1"/>
            <a:r>
              <a:rPr lang="en-US" dirty="0">
                <a:solidFill>
                  <a:srgbClr val="008F00"/>
                </a:solidFill>
              </a:rPr>
              <a:t>Obfuscate the ad-blocker?</a:t>
            </a:r>
          </a:p>
          <a:p>
            <a:pPr lvl="2"/>
            <a:r>
              <a:rPr lang="en-US" dirty="0"/>
              <a:t>It isn’t hard to create </a:t>
            </a: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adversarial examples for black-box classifiers</a:t>
            </a:r>
          </a:p>
          <a:p>
            <a:pPr lvl="2"/>
            <a:endParaRPr lang="en-US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en-US" dirty="0">
                <a:solidFill>
                  <a:srgbClr val="008F00"/>
                </a:solidFill>
              </a:rPr>
              <a:t>Randomize the ad-blocker?</a:t>
            </a: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</a:p>
          <a:p>
            <a:pPr lvl="2"/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Adversarial examples robust to random transformations / multiple models</a:t>
            </a:r>
          </a:p>
          <a:p>
            <a:pPr lvl="2"/>
            <a:endParaRPr lang="en-US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en-US" dirty="0">
                <a:solidFill>
                  <a:srgbClr val="008F00"/>
                </a:solidFill>
              </a:rPr>
              <a:t>Pro-actively retrain the model? (Adversarial training)</a:t>
            </a:r>
          </a:p>
          <a:p>
            <a:pPr lvl="2"/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New arms-race: </a:t>
            </a:r>
            <a:r>
              <a:rPr lang="en-US" dirty="0"/>
              <a:t>The adversary finds new attacks and ad-blocker re-trains</a:t>
            </a:r>
          </a:p>
          <a:p>
            <a:pPr lvl="2"/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Mounting a new attack is much easier than updating the model</a:t>
            </a:r>
          </a:p>
          <a:p>
            <a:pPr lvl="2"/>
            <a:r>
              <a:rPr lang="en-US" dirty="0"/>
              <a:t>On-going research: </a:t>
            </a: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so far the adversary always wins! </a:t>
            </a:r>
          </a:p>
          <a:p>
            <a:pPr lvl="2"/>
            <a:endParaRPr lang="en-US" dirty="0">
              <a:solidFill>
                <a:srgbClr val="008F00"/>
              </a:solidFill>
            </a:endParaRPr>
          </a:p>
          <a:p>
            <a:pPr lvl="1"/>
            <a:endParaRPr lang="en-US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26A86C-3245-F74F-845E-B9E1214C3C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/>
              <a:pPr/>
              <a:t>23</a:t>
            </a:fld>
            <a:endParaRPr lang="en-US" alt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BB7332B-65A7-AF4B-BAC4-C774DFE2A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Defense Strategies</a:t>
            </a:r>
          </a:p>
        </p:txBody>
      </p:sp>
    </p:spTree>
    <p:extLst>
      <p:ext uri="{BB962C8B-B14F-4D97-AF65-F5344CB8AC3E}">
        <p14:creationId xmlns:p14="http://schemas.microsoft.com/office/powerpoint/2010/main" val="22069925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DB6F564-1846-4C46-91FD-07B6E8C2D7A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44501" y="980662"/>
            <a:ext cx="8212142" cy="4014872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en-US" dirty="0"/>
              <a:t>Why not detect ad-disclosures programmatically?</a:t>
            </a:r>
          </a:p>
          <a:p>
            <a:endParaRPr lang="en-US" dirty="0"/>
          </a:p>
          <a:p>
            <a:endParaRPr lang="en-US" dirty="0"/>
          </a:p>
          <a:p>
            <a:pPr marL="344488" lvl="2" indent="0">
              <a:buNone/>
            </a:pPr>
            <a:endParaRPr lang="en-US" dirty="0"/>
          </a:p>
          <a:p>
            <a:pPr marL="344488" lvl="2" indent="0">
              <a:buNone/>
            </a:pPr>
            <a:endParaRPr lang="en-US" dirty="0"/>
          </a:p>
          <a:p>
            <a:pPr marL="344488" lvl="2" indent="0"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0CD8D2-9339-A54F-8337-82CAE3E15C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/>
              <a:pPr/>
              <a:t>3</a:t>
            </a:fld>
            <a:endParaRPr lang="en-US" alt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16824BC-603E-234F-8069-A4ABBEB79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Towards Computer Vision for Ad-Blocking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E41563-B600-8645-8AFB-278CE9816E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01" y="1678566"/>
            <a:ext cx="4289077" cy="160526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FA3B242-2BCD-DA47-847E-AE0757F99661}"/>
              </a:ext>
            </a:extLst>
          </p:cNvPr>
          <p:cNvGrpSpPr/>
          <p:nvPr/>
        </p:nvGrpSpPr>
        <p:grpSpPr>
          <a:xfrm>
            <a:off x="5765336" y="1554730"/>
            <a:ext cx="2340361" cy="1689484"/>
            <a:chOff x="4129666" y="5016710"/>
            <a:chExt cx="2340361" cy="168948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176755A-4F99-A146-812E-7673C8511C14}"/>
                </a:ext>
              </a:extLst>
            </p:cNvPr>
            <p:cNvSpPr/>
            <p:nvPr/>
          </p:nvSpPr>
          <p:spPr>
            <a:xfrm>
              <a:off x="4129666" y="5016710"/>
              <a:ext cx="2340361" cy="168948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A8BB29A-88DA-394F-8706-DB28A3AF95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75666" y="5115106"/>
              <a:ext cx="1485257" cy="2736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C9F12E1-B835-BD4C-A3E5-47FFB5440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74641" y="5736375"/>
              <a:ext cx="1485257" cy="2736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BBC0A98-0F3A-704D-A235-C260CB51F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14751" y="6341690"/>
              <a:ext cx="1368000" cy="2736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D63E5D4-602D-044A-B503-B7AF67782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14751" y="5427606"/>
              <a:ext cx="1407086" cy="2736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24057D6-9FF5-7E46-8C65-E231FF2314C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99711" y="6032921"/>
              <a:ext cx="1485257" cy="2736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301B2C2-FF7E-7240-B9BF-C20E1A4D9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383058" y="5388837"/>
              <a:ext cx="270000" cy="2700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E753297-28ED-2C45-A54F-3E07DEDB0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407522" y="5708829"/>
              <a:ext cx="270000" cy="2700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7F8180C-C796-DA4C-AA29-D24862A3D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333558" y="6037212"/>
              <a:ext cx="347143" cy="2700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41C241A-001C-5346-9130-2DC3C709D7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379458" y="5089617"/>
              <a:ext cx="277200" cy="2772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2734DF1-6BFB-7949-9D91-33D3E33A0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368727" y="6357204"/>
              <a:ext cx="302825" cy="235531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6B8E1B85-8728-364D-809C-7DADA27FB895}"/>
              </a:ext>
            </a:extLst>
          </p:cNvPr>
          <p:cNvSpPr txBox="1"/>
          <p:nvPr/>
        </p:nvSpPr>
        <p:spPr>
          <a:xfrm>
            <a:off x="-19506" y="3418172"/>
            <a:ext cx="4801314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14300" lvl="1" indent="0" algn="ctr">
              <a:buNone/>
            </a:pPr>
            <a:r>
              <a:rPr lang="en-US" sz="2000" dirty="0"/>
              <a:t>New arms race on HTML obfuscation	</a:t>
            </a:r>
          </a:p>
          <a:p>
            <a:pPr marL="114300" lvl="1" indent="0" algn="ctr">
              <a:buNone/>
            </a:pPr>
            <a:r>
              <a:rPr lang="en-US" sz="2000" dirty="0"/>
              <a:t>E.g., Facebook vs </a:t>
            </a:r>
            <a:r>
              <a:rPr lang="en-US" sz="2000" dirty="0" err="1"/>
              <a:t>uBlockOrigin</a:t>
            </a:r>
            <a:r>
              <a:rPr lang="en-US" sz="2000" dirty="0"/>
              <a:t>: </a:t>
            </a:r>
            <a:br>
              <a:rPr lang="en-US" sz="2000" dirty="0"/>
            </a:br>
            <a:r>
              <a:rPr lang="en-US" sz="1400" dirty="0">
                <a:hlinkClick r:id="rId14"/>
              </a:rPr>
              <a:t>https://github.com/uBlockOrigin/uAssets/issues/3367</a:t>
            </a:r>
            <a:br>
              <a:rPr lang="en-US" sz="2000" dirty="0"/>
            </a:br>
            <a:r>
              <a:rPr lang="en-US" sz="2000" b="1" i="1" dirty="0"/>
              <a:t>&gt;1 year, &gt;275 comments</a:t>
            </a:r>
            <a:r>
              <a:rPr lang="en-US" sz="2000" i="1" dirty="0"/>
              <a:t>, and counting...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703FF82-A62C-1F4B-8CA9-F0FA1701DB6A}"/>
              </a:ext>
            </a:extLst>
          </p:cNvPr>
          <p:cNvSpPr txBox="1"/>
          <p:nvPr/>
        </p:nvSpPr>
        <p:spPr>
          <a:xfrm>
            <a:off x="4849047" y="3422534"/>
            <a:ext cx="41729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14300" lvl="1" indent="0">
              <a:buNone/>
            </a:pPr>
            <a:r>
              <a:rPr lang="en-US" sz="2000" dirty="0"/>
              <a:t>Exact image matching is not enough</a:t>
            </a:r>
          </a:p>
        </p:txBody>
      </p:sp>
    </p:spTree>
    <p:extLst>
      <p:ext uri="{BB962C8B-B14F-4D97-AF65-F5344CB8AC3E}">
        <p14:creationId xmlns:p14="http://schemas.microsoft.com/office/powerpoint/2010/main" val="30120345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03ABD9-E9D4-9B4A-90EB-2D2BB2CE355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20182" y="865674"/>
            <a:ext cx="7929242" cy="3972010"/>
          </a:xfrm>
        </p:spPr>
        <p:txBody>
          <a:bodyPr>
            <a:normAutofit/>
          </a:bodyPr>
          <a:lstStyle/>
          <a:p>
            <a:pPr lvl="1"/>
            <a:r>
              <a:rPr lang="en-US" b="1" dirty="0"/>
              <a:t>Ad Highlighter</a:t>
            </a:r>
            <a:r>
              <a:rPr lang="en-US" dirty="0"/>
              <a:t>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Storey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 et al., 2017]</a:t>
            </a:r>
          </a:p>
          <a:p>
            <a:pPr lvl="2"/>
            <a:r>
              <a:rPr lang="en-US" sz="1800" dirty="0">
                <a:solidFill>
                  <a:srgbClr val="0070C0"/>
                </a:solidFill>
              </a:rPr>
              <a:t>Visually detects ad-disclosures</a:t>
            </a:r>
          </a:p>
          <a:p>
            <a:pPr lvl="2"/>
            <a:r>
              <a:rPr lang="en-US" sz="1800" dirty="0">
                <a:solidFill>
                  <a:srgbClr val="0070C0"/>
                </a:solidFill>
              </a:rPr>
              <a:t>Traditional computer vision techniques</a:t>
            </a:r>
          </a:p>
          <a:p>
            <a:pPr lvl="2"/>
            <a:r>
              <a:rPr lang="en-US" sz="1800" dirty="0">
                <a:solidFill>
                  <a:srgbClr val="0070C0"/>
                </a:solidFill>
              </a:rPr>
              <a:t>Similar techniques deployed in </a:t>
            </a:r>
            <a:r>
              <a:rPr lang="en-US" sz="1800" dirty="0" err="1">
                <a:solidFill>
                  <a:srgbClr val="0070C0"/>
                </a:solidFill>
              </a:rPr>
              <a:t>Adblock</a:t>
            </a:r>
            <a:r>
              <a:rPr lang="en-US" sz="1800" dirty="0">
                <a:solidFill>
                  <a:srgbClr val="0070C0"/>
                </a:solidFill>
              </a:rPr>
              <a:t> Plus</a:t>
            </a:r>
          </a:p>
          <a:p>
            <a:pPr marL="344488" lvl="2" indent="0">
              <a:buNone/>
            </a:pPr>
            <a:endParaRPr lang="en-US" sz="1200" dirty="0"/>
          </a:p>
          <a:p>
            <a:pPr lvl="1"/>
            <a:r>
              <a:rPr lang="en-US" b="1" dirty="0"/>
              <a:t>Sentinel</a:t>
            </a:r>
            <a:r>
              <a:rPr lang="en-US" dirty="0"/>
              <a:t> by </a:t>
            </a:r>
            <a:r>
              <a:rPr lang="en-US" dirty="0" err="1"/>
              <a:t>Adblock</a:t>
            </a:r>
            <a:r>
              <a:rPr lang="en-US" dirty="0"/>
              <a:t> Plus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Paraska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, 2018]</a:t>
            </a:r>
            <a:endParaRPr lang="en-US" sz="1600" dirty="0"/>
          </a:p>
          <a:p>
            <a:pPr lvl="2"/>
            <a:r>
              <a:rPr lang="en-US" sz="1800" dirty="0">
                <a:solidFill>
                  <a:srgbClr val="0070C0"/>
                </a:solidFill>
              </a:rPr>
              <a:t>Locates ads in Facebook screenshots </a:t>
            </a:r>
            <a:r>
              <a:rPr lang="en-US" sz="1800" dirty="0"/>
              <a:t>using</a:t>
            </a:r>
            <a:r>
              <a:rPr lang="en-US" sz="1800" dirty="0">
                <a:solidFill>
                  <a:srgbClr val="0070C0"/>
                </a:solidFill>
              </a:rPr>
              <a:t> neural networks</a:t>
            </a:r>
          </a:p>
          <a:p>
            <a:pPr lvl="1"/>
            <a:endParaRPr lang="en-US" sz="2200" dirty="0"/>
          </a:p>
          <a:p>
            <a:pPr lvl="1"/>
            <a:r>
              <a:rPr lang="en-US" sz="2200" b="1" dirty="0"/>
              <a:t>Percival</a:t>
            </a:r>
            <a:r>
              <a:rPr lang="en-US" sz="2200" dirty="0"/>
              <a:t> by Brave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[Din et al., 2019]</a:t>
            </a:r>
          </a:p>
          <a:p>
            <a:pPr lvl="2"/>
            <a:r>
              <a:rPr lang="en-US" sz="1800" dirty="0">
                <a:solidFill>
                  <a:srgbClr val="0070C0"/>
                </a:solidFill>
              </a:rPr>
              <a:t>Neural network embedded in Chromium’s rendering pipeline</a:t>
            </a:r>
          </a:p>
          <a:p>
            <a:pPr marL="0" lvl="1" indent="0">
              <a:buNone/>
            </a:pPr>
            <a:endParaRPr lang="en-US" dirty="0">
              <a:solidFill>
                <a:srgbClr val="0070C0"/>
              </a:solidFill>
            </a:endParaRPr>
          </a:p>
          <a:p>
            <a:pPr lvl="1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9940A7-7C18-9343-9E01-77CC6082F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Perceptual Ad-Blocking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9BED37-D5C8-E548-871A-222E1C0A2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/>
              <a:pPr/>
              <a:t>4</a:t>
            </a:fld>
            <a:endParaRPr lang="en-US" alt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DA809FE-7D15-344D-AABC-DBDCAD968F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7168" y="984905"/>
            <a:ext cx="2086220" cy="962368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FC6944B-4522-7C46-B233-19DFA1160789}"/>
              </a:ext>
            </a:extLst>
          </p:cNvPr>
          <p:cNvGrpSpPr/>
          <p:nvPr/>
        </p:nvGrpSpPr>
        <p:grpSpPr>
          <a:xfrm>
            <a:off x="7224656" y="973669"/>
            <a:ext cx="1699162" cy="932874"/>
            <a:chOff x="6489160" y="3057235"/>
            <a:chExt cx="1699162" cy="93287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5D47612-5644-054C-82D5-38AF5C6999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27707" y="3154221"/>
              <a:ext cx="1560615" cy="835888"/>
            </a:xfrm>
            <a:prstGeom prst="rect">
              <a:avLst/>
            </a:prstGeom>
          </p:spPr>
        </p:pic>
        <p:sp>
          <p:nvSpPr>
            <p:cNvPr id="26" name="Donut 25">
              <a:extLst>
                <a:ext uri="{FF2B5EF4-FFF2-40B4-BE49-F238E27FC236}">
                  <a16:creationId xmlns:a16="http://schemas.microsoft.com/office/drawing/2014/main" id="{69FA74FA-5D83-544C-9631-97B3400A7168}"/>
                </a:ext>
              </a:extLst>
            </p:cNvPr>
            <p:cNvSpPr/>
            <p:nvPr/>
          </p:nvSpPr>
          <p:spPr>
            <a:xfrm>
              <a:off x="6489160" y="3057235"/>
              <a:ext cx="411370" cy="319551"/>
            </a:xfrm>
            <a:prstGeom prst="donut">
              <a:avLst>
                <a:gd name="adj" fmla="val 3251"/>
              </a:avLst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1C4A142B-0556-294C-AE76-E6E38A2E9FC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4563" y="2120258"/>
            <a:ext cx="1708940" cy="128170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7E329BA-8D5B-1C44-8193-FF96A99B81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7215" y="3475297"/>
            <a:ext cx="1997750" cy="128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897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03ABD9-E9D4-9B4A-90EB-2D2BB2CE355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55678" y="898839"/>
            <a:ext cx="7929242" cy="3972010"/>
          </a:xfrm>
        </p:spPr>
        <p:txBody>
          <a:bodyPr>
            <a:normAutofit/>
          </a:bodyPr>
          <a:lstStyle/>
          <a:p>
            <a:pPr lvl="1"/>
            <a:r>
              <a:rPr lang="en-US" b="1" dirty="0"/>
              <a:t>Ad Highlighter</a:t>
            </a:r>
            <a:r>
              <a:rPr lang="en-US" dirty="0"/>
              <a:t> by </a:t>
            </a:r>
            <a:r>
              <a:rPr lang="en-US" dirty="0" err="1"/>
              <a:t>Storey</a:t>
            </a:r>
            <a:r>
              <a:rPr lang="en-US" dirty="0"/>
              <a:t> et al. </a:t>
            </a:r>
          </a:p>
          <a:p>
            <a:pPr lvl="2"/>
            <a:r>
              <a:rPr lang="en-US" sz="1800" dirty="0">
                <a:solidFill>
                  <a:srgbClr val="0070C0"/>
                </a:solidFill>
              </a:rPr>
              <a:t>Visually detects ad-disclosures</a:t>
            </a:r>
          </a:p>
          <a:p>
            <a:pPr lvl="2"/>
            <a:r>
              <a:rPr lang="en-US" sz="1800" dirty="0">
                <a:solidFill>
                  <a:srgbClr val="0070C0"/>
                </a:solidFill>
              </a:rPr>
              <a:t>Traditional Computer Vision techniques</a:t>
            </a:r>
          </a:p>
          <a:p>
            <a:pPr lvl="2"/>
            <a:r>
              <a:rPr lang="en-US" sz="1800" dirty="0">
                <a:solidFill>
                  <a:srgbClr val="0070C0"/>
                </a:solidFill>
              </a:rPr>
              <a:t>Simplified version implementable in </a:t>
            </a:r>
            <a:r>
              <a:rPr lang="en-US" sz="1800" dirty="0" err="1">
                <a:solidFill>
                  <a:srgbClr val="0070C0"/>
                </a:solidFill>
              </a:rPr>
              <a:t>Adblock</a:t>
            </a:r>
            <a:r>
              <a:rPr lang="en-US" sz="1800" dirty="0">
                <a:solidFill>
                  <a:srgbClr val="0070C0"/>
                </a:solidFill>
              </a:rPr>
              <a:t> Plus</a:t>
            </a:r>
          </a:p>
          <a:p>
            <a:pPr marL="344488" lvl="2" indent="0">
              <a:buNone/>
            </a:pPr>
            <a:endParaRPr lang="en-US" sz="1200" dirty="0"/>
          </a:p>
          <a:p>
            <a:pPr lvl="1"/>
            <a:r>
              <a:rPr lang="en-US" b="1" dirty="0"/>
              <a:t>Sentinel</a:t>
            </a:r>
            <a:r>
              <a:rPr lang="en-US" dirty="0"/>
              <a:t> by </a:t>
            </a:r>
            <a:r>
              <a:rPr lang="en-US" dirty="0" err="1"/>
              <a:t>Adblock</a:t>
            </a:r>
            <a:r>
              <a:rPr lang="en-US" dirty="0"/>
              <a:t> Plus</a:t>
            </a:r>
          </a:p>
          <a:p>
            <a:pPr lvl="2"/>
            <a:r>
              <a:rPr lang="en-US" sz="1800" dirty="0">
                <a:solidFill>
                  <a:srgbClr val="0070C0"/>
                </a:solidFill>
              </a:rPr>
              <a:t>Locates ads in Facebook screenshots </a:t>
            </a:r>
            <a:r>
              <a:rPr lang="en-US" sz="1800" dirty="0"/>
              <a:t>using</a:t>
            </a:r>
            <a:r>
              <a:rPr lang="en-US" sz="1800" dirty="0">
                <a:solidFill>
                  <a:srgbClr val="0070C0"/>
                </a:solidFill>
              </a:rPr>
              <a:t> neural networks</a:t>
            </a:r>
          </a:p>
          <a:p>
            <a:pPr lvl="2"/>
            <a:r>
              <a:rPr lang="en-US" sz="1800" dirty="0"/>
              <a:t>Not yet deployed</a:t>
            </a:r>
          </a:p>
          <a:p>
            <a:pPr marL="0" lvl="1" indent="0">
              <a:buNone/>
            </a:pPr>
            <a:endParaRPr lang="en-US" sz="1800" dirty="0"/>
          </a:p>
          <a:p>
            <a:pPr lvl="2"/>
            <a:endParaRPr lang="en-US" sz="1800" dirty="0">
              <a:solidFill>
                <a:srgbClr val="C00000"/>
              </a:solidFill>
            </a:endParaRPr>
          </a:p>
          <a:p>
            <a:pPr lvl="2"/>
            <a:endParaRPr lang="en-US" dirty="0">
              <a:solidFill>
                <a:srgbClr val="C00000"/>
              </a:solidFill>
            </a:endParaRPr>
          </a:p>
          <a:p>
            <a:pPr lvl="1"/>
            <a:endParaRPr lang="en-US" dirty="0">
              <a:solidFill>
                <a:srgbClr val="0070C0"/>
              </a:solidFill>
            </a:endParaRPr>
          </a:p>
          <a:p>
            <a:pPr lvl="1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9940A7-7C18-9343-9E01-77CC6082F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Perceptual Ad-Blocking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9BED37-D5C8-E548-871A-222E1C0A2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/>
              <a:pPr/>
              <a:t>5</a:t>
            </a:fld>
            <a:endParaRPr lang="en-US" alt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DA809FE-7D15-344D-AABC-DBDCAD968F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04371" y="940503"/>
            <a:ext cx="2086220" cy="962368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FC6944B-4522-7C46-B233-19DFA1160789}"/>
              </a:ext>
            </a:extLst>
          </p:cNvPr>
          <p:cNvGrpSpPr/>
          <p:nvPr/>
        </p:nvGrpSpPr>
        <p:grpSpPr>
          <a:xfrm>
            <a:off x="6805032" y="1918805"/>
            <a:ext cx="1699162" cy="932874"/>
            <a:chOff x="6489160" y="3057235"/>
            <a:chExt cx="1699162" cy="93287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5D47612-5644-054C-82D5-38AF5C6999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27707" y="3154221"/>
              <a:ext cx="1560615" cy="835888"/>
            </a:xfrm>
            <a:prstGeom prst="rect">
              <a:avLst/>
            </a:prstGeom>
          </p:spPr>
        </p:pic>
        <p:sp>
          <p:nvSpPr>
            <p:cNvPr id="26" name="Donut 25">
              <a:extLst>
                <a:ext uri="{FF2B5EF4-FFF2-40B4-BE49-F238E27FC236}">
                  <a16:creationId xmlns:a16="http://schemas.microsoft.com/office/drawing/2014/main" id="{69FA74FA-5D83-544C-9631-97B3400A7168}"/>
                </a:ext>
              </a:extLst>
            </p:cNvPr>
            <p:cNvSpPr/>
            <p:nvPr/>
          </p:nvSpPr>
          <p:spPr>
            <a:xfrm>
              <a:off x="6489160" y="3057235"/>
              <a:ext cx="411370" cy="319551"/>
            </a:xfrm>
            <a:prstGeom prst="donut">
              <a:avLst>
                <a:gd name="adj" fmla="val 3251"/>
              </a:avLst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1C4A142B-0556-294C-AE76-E6E38A2E9FC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8171" y="3572838"/>
            <a:ext cx="1708940" cy="128170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7E329BA-8D5B-1C44-8193-FF96A99B81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9556" y="3446970"/>
            <a:ext cx="2413692" cy="154856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3516819-9FB6-8F4D-A384-EB5B8D558AD1}"/>
              </a:ext>
            </a:extLst>
          </p:cNvPr>
          <p:cNvSpPr/>
          <p:nvPr/>
        </p:nvSpPr>
        <p:spPr>
          <a:xfrm>
            <a:off x="0" y="763928"/>
            <a:ext cx="9144000" cy="4379571"/>
          </a:xfrm>
          <a:prstGeom prst="rect">
            <a:avLst/>
          </a:prstGeom>
          <a:solidFill>
            <a:schemeClr val="bg1">
              <a:lumMod val="85000"/>
              <a:alpha val="6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56040FB-20F8-9940-A893-872D1B7DA82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334" y="881460"/>
            <a:ext cx="3559133" cy="347345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46FB33D-F4A6-0349-8D66-8114883D81DE}"/>
              </a:ext>
            </a:extLst>
          </p:cNvPr>
          <p:cNvGrpSpPr/>
          <p:nvPr/>
        </p:nvGrpSpPr>
        <p:grpSpPr>
          <a:xfrm>
            <a:off x="4514811" y="947771"/>
            <a:ext cx="3751580" cy="2319849"/>
            <a:chOff x="4802710" y="4089714"/>
            <a:chExt cx="3751580" cy="231984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09329F0-A83E-ED42-B3AC-FDCC4C768E0E}"/>
                </a:ext>
              </a:extLst>
            </p:cNvPr>
            <p:cNvSpPr/>
            <p:nvPr/>
          </p:nvSpPr>
          <p:spPr>
            <a:xfrm>
              <a:off x="4802710" y="4089714"/>
              <a:ext cx="3751580" cy="23198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39853FA-87E2-964E-8B99-58FBBCD519F8}"/>
                </a:ext>
              </a:extLst>
            </p:cNvPr>
            <p:cNvGrpSpPr/>
            <p:nvPr/>
          </p:nvGrpSpPr>
          <p:grpSpPr>
            <a:xfrm>
              <a:off x="4829123" y="4239105"/>
              <a:ext cx="3698754" cy="2152910"/>
              <a:chOff x="4855536" y="1958747"/>
              <a:chExt cx="3698754" cy="2152910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AFF0E43D-BD94-1C42-955A-218942879D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653541" y="1958747"/>
                <a:ext cx="1884763" cy="1059237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2416971C-EAA9-B343-8A97-72C84F4FF8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55536" y="2940315"/>
                <a:ext cx="3698754" cy="1171342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99F375C8-197D-DA44-B7C6-F00E0AEEC0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55536" y="2492247"/>
                <a:ext cx="1798005" cy="448068"/>
              </a:xfrm>
              <a:prstGeom prst="rect">
                <a:avLst/>
              </a:prstGeom>
            </p:spPr>
          </p:pic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69F66E9-3215-094B-84A0-AF51B4F7C567}"/>
              </a:ext>
            </a:extLst>
          </p:cNvPr>
          <p:cNvGrpSpPr/>
          <p:nvPr/>
        </p:nvGrpSpPr>
        <p:grpSpPr>
          <a:xfrm>
            <a:off x="1232902" y="2951482"/>
            <a:ext cx="6239478" cy="1556037"/>
            <a:chOff x="1492866" y="4740425"/>
            <a:chExt cx="6239478" cy="1556037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601AB99-7907-5A4F-A824-57114B992F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92866" y="4740425"/>
              <a:ext cx="6239478" cy="155603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BA63C88-8836-5C4A-AB1B-B124B354C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92866" y="4740425"/>
              <a:ext cx="1190758" cy="4773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55827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8C7B90-E99A-8449-914F-035A82FE65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/>
              <a:pPr/>
              <a:t>6</a:t>
            </a:fld>
            <a:endParaRPr lang="en-US" alt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27C33D2-E5A4-5E41-87A2-8BD68CA5A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Secure is Perceptual Ad-Blocking?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9CECF6-258F-0D4B-846C-708A5E5DB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299" y="892097"/>
            <a:ext cx="6154165" cy="1692395"/>
          </a:xfrm>
          <a:prstGeom prst="rect">
            <a:avLst/>
          </a:prstGeom>
        </p:spPr>
      </p:pic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1388220C-B1DB-9B4B-B0A6-C2F18491B52E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2099" y="3204248"/>
            <a:ext cx="3459679" cy="1825628"/>
          </a:xfr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EC699F-25EC-9548-89BB-F857E895E29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9101" y="4502734"/>
            <a:ext cx="1059770" cy="5271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AEF9C63-8E08-D049-82D7-721A658A10F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2098" y="3204248"/>
            <a:ext cx="3459679" cy="182734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29E6A76-8B1B-BC4E-91E8-307C5AE33384}"/>
              </a:ext>
            </a:extLst>
          </p:cNvPr>
          <p:cNvSpPr/>
          <p:nvPr/>
        </p:nvSpPr>
        <p:spPr>
          <a:xfrm>
            <a:off x="4572000" y="884867"/>
            <a:ext cx="3296731" cy="1715204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0E3EEDC-9E77-EB43-AE84-145539CA09C5}"/>
              </a:ext>
            </a:extLst>
          </p:cNvPr>
          <p:cNvGrpSpPr/>
          <p:nvPr/>
        </p:nvGrpSpPr>
        <p:grpSpPr>
          <a:xfrm>
            <a:off x="470371" y="3886397"/>
            <a:ext cx="3020134" cy="1200329"/>
            <a:chOff x="199227" y="5547502"/>
            <a:chExt cx="3020134" cy="1200329"/>
          </a:xfrm>
        </p:grpSpPr>
        <p:sp>
          <p:nvSpPr>
            <p:cNvPr id="13" name="Right Arrow 12">
              <a:extLst>
                <a:ext uri="{FF2B5EF4-FFF2-40B4-BE49-F238E27FC236}">
                  <a16:creationId xmlns:a16="http://schemas.microsoft.com/office/drawing/2014/main" id="{84E92DCA-8ABC-8D40-B4A7-326F994E5547}"/>
                </a:ext>
              </a:extLst>
            </p:cNvPr>
            <p:cNvSpPr/>
            <p:nvPr/>
          </p:nvSpPr>
          <p:spPr>
            <a:xfrm>
              <a:off x="1681506" y="6285890"/>
              <a:ext cx="1537855" cy="246063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8B30FB4-5F8E-4D43-B99E-937179BE4759}"/>
                </a:ext>
              </a:extLst>
            </p:cNvPr>
            <p:cNvSpPr txBox="1"/>
            <p:nvPr/>
          </p:nvSpPr>
          <p:spPr>
            <a:xfrm>
              <a:off x="199227" y="5547502"/>
              <a:ext cx="154344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/>
                <a:t>Jerry uploads </a:t>
              </a:r>
              <a:br>
                <a:rPr lang="en-US" sz="1800" dirty="0"/>
              </a:br>
              <a:r>
                <a:rPr lang="en-US" sz="1800" dirty="0"/>
                <a:t>malicious content </a:t>
              </a:r>
              <a:br>
                <a:rPr lang="en-US" sz="1800" dirty="0"/>
              </a:br>
              <a:r>
                <a:rPr lang="en-US" sz="1800" dirty="0"/>
                <a:t>…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3551529-58EB-4D49-B0DA-64EF2833B8CF}"/>
              </a:ext>
            </a:extLst>
          </p:cNvPr>
          <p:cNvGrpSpPr/>
          <p:nvPr/>
        </p:nvGrpSpPr>
        <p:grpSpPr>
          <a:xfrm>
            <a:off x="4962511" y="3437769"/>
            <a:ext cx="3322191" cy="923330"/>
            <a:chOff x="5568187" y="4650547"/>
            <a:chExt cx="3322191" cy="923330"/>
          </a:xfrm>
        </p:grpSpPr>
        <p:sp>
          <p:nvSpPr>
            <p:cNvPr id="15" name="Right Arrow 14">
              <a:extLst>
                <a:ext uri="{FF2B5EF4-FFF2-40B4-BE49-F238E27FC236}">
                  <a16:creationId xmlns:a16="http://schemas.microsoft.com/office/drawing/2014/main" id="{EBFDDAF3-B2CA-FD4E-B751-33E37BE626C7}"/>
                </a:ext>
              </a:extLst>
            </p:cNvPr>
            <p:cNvSpPr/>
            <p:nvPr/>
          </p:nvSpPr>
          <p:spPr>
            <a:xfrm rot="10800000">
              <a:off x="5568187" y="4966623"/>
              <a:ext cx="1778741" cy="266612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EDF8A4D-2AB9-3E4C-80EA-4F2AB5427179}"/>
                </a:ext>
              </a:extLst>
            </p:cNvPr>
            <p:cNvSpPr txBox="1"/>
            <p:nvPr/>
          </p:nvSpPr>
          <p:spPr>
            <a:xfrm>
              <a:off x="7346929" y="4650547"/>
              <a:ext cx="154344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/>
                <a:t>… so that Tom’s post gets blocked</a:t>
              </a: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87B311EC-5DDA-DF4E-8E04-E77AA1340CBA}"/>
              </a:ext>
            </a:extLst>
          </p:cNvPr>
          <p:cNvSpPr/>
          <p:nvPr/>
        </p:nvSpPr>
        <p:spPr>
          <a:xfrm>
            <a:off x="3793073" y="3385999"/>
            <a:ext cx="1169439" cy="908161"/>
          </a:xfrm>
          <a:prstGeom prst="rect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n>
                  <a:solidFill>
                    <a:srgbClr val="FF0000"/>
                  </a:solidFill>
                </a:ln>
              </a:rPr>
              <a:t>AD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211F749-C037-714F-8F0F-53EE38579B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7714" y="2700478"/>
            <a:ext cx="1485257" cy="273600"/>
          </a:xfrm>
          <a:prstGeom prst="rect">
            <a:avLst/>
          </a:prstGeom>
        </p:spPr>
      </p:pic>
      <p:sp>
        <p:nvSpPr>
          <p:cNvPr id="42" name="Frame 41">
            <a:extLst>
              <a:ext uri="{FF2B5EF4-FFF2-40B4-BE49-F238E27FC236}">
                <a16:creationId xmlns:a16="http://schemas.microsoft.com/office/drawing/2014/main" id="{F1E2A567-3597-2A49-9F8E-12ECF9F18058}"/>
              </a:ext>
            </a:extLst>
          </p:cNvPr>
          <p:cNvSpPr/>
          <p:nvPr/>
        </p:nvSpPr>
        <p:spPr>
          <a:xfrm>
            <a:off x="5974482" y="2595487"/>
            <a:ext cx="1894249" cy="544760"/>
          </a:xfrm>
          <a:prstGeom prst="frame">
            <a:avLst>
              <a:gd name="adj1" fmla="val 741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55035FE6-3957-ED40-A642-F408B8EB3D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06831" y="2700478"/>
            <a:ext cx="1504800" cy="277200"/>
          </a:xfrm>
          <a:prstGeom prst="rect">
            <a:avLst/>
          </a:prstGeom>
          <a:ln>
            <a:noFill/>
          </a:ln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BC4259F9-64B2-FB48-A113-7568FFCFDC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26333" y="2704078"/>
            <a:ext cx="1465714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4063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9" grpId="0" animBg="1"/>
      <p:bldP spid="42" grpId="0" animBg="1"/>
      <p:bldP spid="4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40EB70C-4A35-C84A-9FFE-0FD82B5D29C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21518" y="2171763"/>
            <a:ext cx="7700963" cy="1447674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rgbClr val="008F00"/>
                </a:solidFill>
              </a:rPr>
              <a:t>ML works well on average </a:t>
            </a:r>
            <a:endParaRPr lang="en-US" dirty="0"/>
          </a:p>
          <a:p>
            <a:pPr marL="0" indent="0" algn="ctr">
              <a:buNone/>
            </a:pPr>
            <a:r>
              <a:rPr lang="en-US" sz="2400" dirty="0"/>
              <a:t>≠ </a:t>
            </a:r>
          </a:p>
          <a:p>
            <a:pPr marL="0" indent="0" algn="ctr">
              <a:spcBef>
                <a:spcPts val="72"/>
              </a:spcBef>
              <a:buNone/>
            </a:pP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ML works well on adversarial data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C14044-7F6D-0C45-BB3B-BBF00EB3AC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/>
              <a:pPr/>
              <a:t>7</a:t>
            </a:fld>
            <a:endParaRPr lang="en-US" alt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B36C8A-A5F5-3245-A9C3-52014830A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Current State of ML</a:t>
            </a:r>
          </a:p>
        </p:txBody>
      </p:sp>
    </p:spTree>
    <p:extLst>
      <p:ext uri="{BB962C8B-B14F-4D97-AF65-F5344CB8AC3E}">
        <p14:creationId xmlns:p14="http://schemas.microsoft.com/office/powerpoint/2010/main" val="4179689050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60796-7CDF-9841-9E27-FA49C7FD6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Adversarial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40466-B70D-0D42-96E1-24E9170287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/>
              <a:pPr/>
              <a:t>8</a:t>
            </a:fld>
            <a:endParaRPr lang="en-US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CDB1A8-7BAD-E041-9478-CA086F0A4351}"/>
              </a:ext>
            </a:extLst>
          </p:cNvPr>
          <p:cNvSpPr txBox="1"/>
          <p:nvPr/>
        </p:nvSpPr>
        <p:spPr>
          <a:xfrm>
            <a:off x="7088384" y="1785001"/>
            <a:ext cx="16792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Cambria" panose="02040503050406030204" pitchFamily="18" charset="0"/>
              </a:rPr>
              <a:t>Szegedy</a:t>
            </a:r>
            <a:r>
              <a:rPr lang="en-US" sz="1200" dirty="0">
                <a:latin typeface="Cambria" panose="02040503050406030204" pitchFamily="18" charset="0"/>
              </a:rPr>
              <a:t> et al., 2014</a:t>
            </a:r>
            <a:br>
              <a:rPr lang="en-US" sz="1200" dirty="0">
                <a:latin typeface="Cambria" panose="02040503050406030204" pitchFamily="18" charset="0"/>
              </a:rPr>
            </a:br>
            <a:r>
              <a:rPr lang="en-US" sz="1200" dirty="0" err="1">
                <a:latin typeface="Cambria" panose="02040503050406030204" pitchFamily="18" charset="0"/>
              </a:rPr>
              <a:t>Goodfellow</a:t>
            </a:r>
            <a:r>
              <a:rPr lang="en-US" sz="1200" dirty="0">
                <a:latin typeface="Cambria" panose="02040503050406030204" pitchFamily="18" charset="0"/>
              </a:rPr>
              <a:t> et al., 2015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1806F8AC-E8F9-EF4D-BEE9-AE95A83201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0499" y="1814672"/>
            <a:ext cx="5708272" cy="21618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8C2129C-CB60-314E-B6B6-1D7A84FB866A}"/>
                  </a:ext>
                </a:extLst>
              </p:cNvPr>
              <p:cNvSpPr txBox="1"/>
              <p:nvPr/>
            </p:nvSpPr>
            <p:spPr>
              <a:xfrm>
                <a:off x="3746827" y="3386935"/>
                <a:ext cx="107561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fr-CH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≈</m:t>
                      </m:r>
                      <m:f>
                        <m:fPr>
                          <m:type m:val="lin"/>
                          <m:ctrlPr>
                            <a:rPr lang="fr-CH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CH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fr-CH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255</m:t>
                          </m:r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8C2129C-CB60-314E-B6B6-1D7A84FB86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6827" y="3386935"/>
                <a:ext cx="1075615" cy="307777"/>
              </a:xfrm>
              <a:prstGeom prst="rect">
                <a:avLst/>
              </a:prstGeom>
              <a:blipFill>
                <a:blip r:embed="rId4"/>
                <a:stretch>
                  <a:fillRect t="-104000" b="-16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40176507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22765E-0CB4-7D40-8349-FA18F6511D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/>
              <a:pPr/>
              <a:t>9</a:t>
            </a:fld>
            <a:endParaRPr lang="en-US" alt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7D990C8-C44D-EF4A-8421-6AD60800B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the Threat Model?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D2D9E47E-AC6F-1F44-AEA1-C878A043BB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972" y="1430739"/>
            <a:ext cx="2182099" cy="234363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4664EAA-275E-1A45-9EC6-17B5587768B8}"/>
              </a:ext>
            </a:extLst>
          </p:cNvPr>
          <p:cNvSpPr txBox="1"/>
          <p:nvPr/>
        </p:nvSpPr>
        <p:spPr>
          <a:xfrm>
            <a:off x="519798" y="3774376"/>
            <a:ext cx="21082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Eykholt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et al. 2017)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A99D6A3-C4A9-1145-A47F-04D3BD54F538}"/>
              </a:ext>
            </a:extLst>
          </p:cNvPr>
          <p:cNvGrpSpPr/>
          <p:nvPr/>
        </p:nvGrpSpPr>
        <p:grpSpPr>
          <a:xfrm>
            <a:off x="2862266" y="1952054"/>
            <a:ext cx="1881809" cy="2687955"/>
            <a:chOff x="2862266" y="1952054"/>
            <a:chExt cx="1881809" cy="2687955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694A519-1430-7149-8C42-C9CD52B52B85}"/>
                </a:ext>
              </a:extLst>
            </p:cNvPr>
            <p:cNvSpPr txBox="1"/>
            <p:nvPr/>
          </p:nvSpPr>
          <p:spPr>
            <a:xfrm>
              <a:off x="2862266" y="4364215"/>
              <a:ext cx="1709068" cy="2757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Eykholt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et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al.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 2018)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9772DB29-672C-6B4F-AD17-D61C4E0F3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35008" y="1952054"/>
              <a:ext cx="1709067" cy="2419232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F36F5AA-9B2E-5047-9B7F-4EE1EF46D991}"/>
              </a:ext>
            </a:extLst>
          </p:cNvPr>
          <p:cNvGrpSpPr/>
          <p:nvPr/>
        </p:nvGrpSpPr>
        <p:grpSpPr>
          <a:xfrm>
            <a:off x="5040515" y="1041455"/>
            <a:ext cx="3702513" cy="3529489"/>
            <a:chOff x="5040515" y="1041455"/>
            <a:chExt cx="3702513" cy="3529489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FCA373AD-0F19-1240-BE28-79799B1A1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40515" y="1041455"/>
              <a:ext cx="3702513" cy="2488089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88E61638-DBCD-E349-BA23-55D38D8190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26571" y="3529544"/>
              <a:ext cx="1930400" cy="1041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80066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theme/theme1.xml><?xml version="1.0" encoding="utf-8"?>
<a:theme xmlns:a="http://schemas.openxmlformats.org/drawingml/2006/main" name="SU_Preso_4x3_v6">
  <a:themeElements>
    <a:clrScheme name="Stanford2">
      <a:dk1>
        <a:srgbClr val="000000"/>
      </a:dk1>
      <a:lt1>
        <a:srgbClr val="FFFFFF"/>
      </a:lt1>
      <a:dk2>
        <a:srgbClr val="DAD7CB"/>
      </a:dk2>
      <a:lt2>
        <a:srgbClr val="8C1515"/>
      </a:lt2>
      <a:accent1>
        <a:srgbClr val="8D3C1E"/>
      </a:accent1>
      <a:accent2>
        <a:srgbClr val="00505C"/>
      </a:accent2>
      <a:accent3>
        <a:srgbClr val="53284F"/>
      </a:accent3>
      <a:accent4>
        <a:srgbClr val="175E54"/>
      </a:accent4>
      <a:accent5>
        <a:srgbClr val="4D4F53"/>
      </a:accent5>
      <a:accent6>
        <a:srgbClr val="D2C295"/>
      </a:accent6>
      <a:hlink>
        <a:srgbClr val="A4001D"/>
      </a:hlink>
      <a:folHlink>
        <a:srgbClr val="000000"/>
      </a:folHlink>
    </a:clrScheme>
    <a:fontScheme name="Stanford">
      <a:majorFont>
        <a:latin typeface="Source Sans Pro Semibold"/>
        <a:ea typeface=""/>
        <a:cs typeface=""/>
      </a:majorFont>
      <a:minorFont>
        <a:latin typeface="Source Sans Pro"/>
        <a:ea typeface=""/>
        <a:cs typeface="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tanford2" id="{06E91E6C-6B2A-4F46-846E-602A5BB9E12D}" vid="{5E64A965-E77B-434D-B071-E1789E42C2BE}"/>
    </a:ext>
  </a:extLst>
</a:theme>
</file>

<file path=ppt/theme/theme2.xml><?xml version="1.0" encoding="utf-8"?>
<a:theme xmlns:a="http://schemas.openxmlformats.org/drawingml/2006/main" name="SU_Template_TopBar">
  <a:themeElements>
    <a:clrScheme name="Stanford2">
      <a:dk1>
        <a:srgbClr val="000000"/>
      </a:dk1>
      <a:lt1>
        <a:srgbClr val="FFFFFF"/>
      </a:lt1>
      <a:dk2>
        <a:srgbClr val="DAD7CB"/>
      </a:dk2>
      <a:lt2>
        <a:srgbClr val="8C1515"/>
      </a:lt2>
      <a:accent1>
        <a:srgbClr val="8D3C1E"/>
      </a:accent1>
      <a:accent2>
        <a:srgbClr val="00505C"/>
      </a:accent2>
      <a:accent3>
        <a:srgbClr val="53284F"/>
      </a:accent3>
      <a:accent4>
        <a:srgbClr val="175E54"/>
      </a:accent4>
      <a:accent5>
        <a:srgbClr val="4D4F53"/>
      </a:accent5>
      <a:accent6>
        <a:srgbClr val="D2C295"/>
      </a:accent6>
      <a:hlink>
        <a:srgbClr val="A4001D"/>
      </a:hlink>
      <a:folHlink>
        <a:srgbClr val="000000"/>
      </a:folHlink>
    </a:clrScheme>
    <a:fontScheme name="Stanford">
      <a:majorFont>
        <a:latin typeface="Source Sans Pro Semibold"/>
        <a:ea typeface=""/>
        <a:cs typeface=""/>
      </a:majorFont>
      <a:minorFont>
        <a:latin typeface="Source Sans Pro"/>
        <a:ea typeface=""/>
        <a:cs typeface="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tanford2" id="{06E91E6C-6B2A-4F46-846E-602A5BB9E12D}" vid="{B6AE6E83-346F-EE4A-91B5-A6FB5025A94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SU_Preso_4x3_v6</Template>
  <TotalTime>18339</TotalTime>
  <Words>2041</Words>
  <Application>Microsoft Macintosh PowerPoint</Application>
  <PresentationFormat>On-screen Show (16:9)</PresentationFormat>
  <Paragraphs>245</Paragraphs>
  <Slides>23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Arial</vt:lpstr>
      <vt:lpstr>Calibri</vt:lpstr>
      <vt:lpstr>Cambria</vt:lpstr>
      <vt:lpstr>Cambria Math</vt:lpstr>
      <vt:lpstr>Consolas</vt:lpstr>
      <vt:lpstr>Source Sans Pro</vt:lpstr>
      <vt:lpstr>Source Sans Pro Semibold</vt:lpstr>
      <vt:lpstr>System Font Regular</vt:lpstr>
      <vt:lpstr>Wingdings</vt:lpstr>
      <vt:lpstr>SU_Preso_4x3_v6</vt:lpstr>
      <vt:lpstr>SU_Template_TopBar</vt:lpstr>
      <vt:lpstr>AdVersarial: Perceptual Ad Blocking meets Adversarial Machine Learning</vt:lpstr>
      <vt:lpstr>The Future of Ad-Blocking</vt:lpstr>
      <vt:lpstr>Towards Computer Vision for Ad-Blocking</vt:lpstr>
      <vt:lpstr>Perceptual Ad-Blocking</vt:lpstr>
      <vt:lpstr>Perceptual Ad-Blocking</vt:lpstr>
      <vt:lpstr>How Secure is Perceptual Ad-Blocking?</vt:lpstr>
      <vt:lpstr>The Current State of ML</vt:lpstr>
      <vt:lpstr>Adversarial Examples</vt:lpstr>
      <vt:lpstr>What’s the Threat Model?</vt:lpstr>
      <vt:lpstr>What’s the Threat Model?</vt:lpstr>
      <vt:lpstr>Adversarial Examples for  Perceptual Ad-Blockers</vt:lpstr>
      <vt:lpstr>Ad-Block Evasion</vt:lpstr>
      <vt:lpstr>Evasion: Universal Transparent Overlay</vt:lpstr>
      <vt:lpstr>Ad-Block Detection</vt:lpstr>
      <vt:lpstr>Detection: Perturb fixed page layout</vt:lpstr>
      <vt:lpstr>New Threats: Privilege Abuse</vt:lpstr>
      <vt:lpstr>Defense Strategies</vt:lpstr>
      <vt:lpstr>The Most Challenging Threat Model for ML</vt:lpstr>
      <vt:lpstr>Take Away</vt:lpstr>
      <vt:lpstr>Research Impact</vt:lpstr>
      <vt:lpstr>How does a Perceptual Ad-Blocker Work?</vt:lpstr>
      <vt:lpstr>Building a Page-Based Ad-Blocker</vt:lpstr>
      <vt:lpstr>Defense Strategies</vt:lpstr>
    </vt:vector>
  </TitlesOfParts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Ad-versarial:  Defeating Perceptual Ad-Blocking </dc:title>
  <dc:creator>florian.tramer@gmail.com</dc:creator>
  <dc:description>2012 PowerPoint template redesign</dc:description>
  <cp:lastModifiedBy>Florian Simon Tramer</cp:lastModifiedBy>
  <cp:revision>612</cp:revision>
  <cp:lastPrinted>2018-11-14T16:30:43Z</cp:lastPrinted>
  <dcterms:created xsi:type="dcterms:W3CDTF">2018-11-06T18:01:59Z</dcterms:created>
  <dcterms:modified xsi:type="dcterms:W3CDTF">2021-04-16T19:23:45Z</dcterms:modified>
</cp:coreProperties>
</file>