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9" r:id="rId4"/>
    <p:sldId id="260" r:id="rId5"/>
    <p:sldId id="261" r:id="rId6"/>
    <p:sldId id="263" r:id="rId7"/>
    <p:sldId id="276" r:id="rId8"/>
    <p:sldId id="264" r:id="rId9"/>
    <p:sldId id="265" r:id="rId10"/>
    <p:sldId id="266" r:id="rId11"/>
    <p:sldId id="278" r:id="rId12"/>
    <p:sldId id="267" r:id="rId13"/>
    <p:sldId id="277" r:id="rId14"/>
    <p:sldId id="269" r:id="rId15"/>
    <p:sldId id="270" r:id="rId16"/>
    <p:sldId id="27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8E2534-CF50-ED4E-9446-D672A5B3EDF7}">
          <p14:sldIdLst>
            <p14:sldId id="256"/>
            <p14:sldId id="273"/>
          </p14:sldIdLst>
        </p14:section>
        <p14:section name="Membership Privacy" id="{653C3DD3-BA2D-564B-B11A-B89FF3596B03}">
          <p14:sldIdLst>
            <p14:sldId id="259"/>
            <p14:sldId id="260"/>
            <p14:sldId id="261"/>
            <p14:sldId id="263"/>
          </p14:sldIdLst>
        </p14:section>
        <p14:section name="Bounded Priors" id="{79E93D8C-3128-3147-8975-9B65FDA47794}">
          <p14:sldIdLst>
            <p14:sldId id="276"/>
            <p14:sldId id="264"/>
            <p14:sldId id="265"/>
            <p14:sldId id="266"/>
            <p14:sldId id="278"/>
            <p14:sldId id="267"/>
          </p14:sldIdLst>
        </p14:section>
        <p14:section name="Evaluation" id="{B0A1659C-66BA-484E-B703-C7B561F48881}">
          <p14:sldIdLst>
            <p14:sldId id="277"/>
            <p14:sldId id="269"/>
            <p14:sldId id="270"/>
            <p14:sldId id="279"/>
          </p14:sldIdLst>
        </p14:section>
        <p14:section name="Conclusion" id="{E2DB46E6-6260-604C-93C9-E47EF71FD69B}">
          <p14:sldIdLst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E56"/>
    <a:srgbClr val="A7672E"/>
    <a:srgbClr val="A61E04"/>
    <a:srgbClr val="B02004"/>
    <a:srgbClr val="8A1803"/>
    <a:srgbClr val="B92204"/>
    <a:srgbClr val="AF2004"/>
    <a:srgbClr val="7A2F78"/>
    <a:srgbClr val="E17243"/>
    <a:srgbClr val="142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1" autoAdjust="0"/>
  </p:normalViewPr>
  <p:slideViewPr>
    <p:cSldViewPr snapToGrid="0" snapToObjects="1">
      <p:cViewPr varScale="1">
        <p:scale>
          <a:sx n="87" d="100"/>
          <a:sy n="87" d="100"/>
        </p:scale>
        <p:origin x="-5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FB699-5A9C-B54A-8DAA-B55E6B306E26}" type="datetimeFigureOut">
              <a:rPr lang="en-US" smtClean="0"/>
              <a:t>15/10/15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95DA9-6785-6643-98FB-07544FE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985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4463F-F610-0041-96B2-60B3B98A0C68}" type="datetimeFigureOut">
              <a:rPr lang="en-US" smtClean="0"/>
              <a:t>15/10/15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6D3F-414D-D54D-A6A0-EA5ADADBB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58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Entities</a:t>
            </a:r>
            <a:r>
              <a:rPr lang="en-US" baseline="0" dirty="0" smtClean="0"/>
              <a:t> with no privacy a priori =&gt; not too important as entities are independent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9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Mention reference population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Evaluation:</a:t>
            </a:r>
            <a:r>
              <a:rPr lang="en-US" baseline="0" dirty="0" smtClean="0"/>
              <a:t> adversary “knows” that patient participated in the study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Uninformed adversary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97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Parameter</a:t>
            </a:r>
            <a:r>
              <a:rPr lang="en-US" baseline="0" dirty="0" smtClean="0"/>
              <a:t> selection for DP depends on setting (what prior does the adversary have + what bound on posterior should be guaranteed)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Consider UNINFORMED adversary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500$ per patient (2009)</a:t>
            </a:r>
          </a:p>
          <a:p>
            <a:r>
              <a:rPr lang="en-US" dirty="0" smtClean="0"/>
              <a:t>Difficult to</a:t>
            </a:r>
            <a:r>
              <a:rPr lang="en-US" baseline="0" dirty="0" smtClean="0"/>
              <a:t> estimate (prices not listed / individual negotiations) =&gt; few 100$ per patient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N=2000 is a “minimum” to have sufficient statistical power to detect associated SNPs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11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400" dirty="0" smtClean="0"/>
              <a:t>ε</a:t>
            </a:r>
            <a:r>
              <a:rPr lang="en-US" sz="1400" dirty="0" smtClean="0"/>
              <a:t>’ = </a:t>
            </a:r>
            <a:r>
              <a:rPr lang="en-US" sz="1400" dirty="0" err="1" smtClean="0"/>
              <a:t>ln</a:t>
            </a:r>
            <a:r>
              <a:rPr lang="en-US" sz="1400" dirty="0" smtClean="0"/>
              <a:t>(2) means LESS PERTURBATION (NOISE)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6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60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E6D3F-414D-D54D-A6A0-EA5ADADBB5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3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>
            <a:lvl1pPr algn="ctr">
              <a:defRPr>
                <a:latin typeface="+mj-lt"/>
              </a:defRPr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16175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6F7E521D-34C1-5A49-8E87-018207F5BF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3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7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9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013731"/>
          </a:xfrm>
        </p:spPr>
        <p:txBody>
          <a:bodyPr/>
          <a:lstStyle>
            <a:lvl1pPr>
              <a:spcBef>
                <a:spcPts val="1200"/>
              </a:spcBef>
              <a:defRPr sz="2400">
                <a:latin typeface="+mn-lt"/>
              </a:defRPr>
            </a:lvl1pPr>
            <a:lvl2pPr>
              <a:spcBef>
                <a:spcPts val="600"/>
              </a:spcBef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  <a:p>
            <a:pPr lvl="3"/>
            <a:r>
              <a:rPr lang="fr-CH" dirty="0" smtClean="0"/>
              <a:t>Fourth level</a:t>
            </a:r>
          </a:p>
          <a:p>
            <a:pPr lvl="4"/>
            <a:r>
              <a:rPr lang="fr-CH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3369466" cy="223229"/>
          </a:xfrm>
          <a:prstGeom prst="rect">
            <a:avLst/>
          </a:prstGeom>
          <a:solidFill>
            <a:srgbClr val="8A1803"/>
          </a:solidFill>
        </p:spPr>
        <p:txBody>
          <a:bodyPr anchor="ctr"/>
          <a:lstStyle>
            <a:lvl1pPr>
              <a:defRPr sz="120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98678" y="6498246"/>
            <a:ext cx="588122" cy="223229"/>
          </a:xfrm>
          <a:prstGeom prst="rect">
            <a:avLst/>
          </a:prstGeom>
          <a:solidFill>
            <a:srgbClr val="C82506"/>
          </a:solidFill>
        </p:spPr>
        <p:txBody>
          <a:bodyPr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6F7E521D-34C1-5A49-8E87-018207F5B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26666" y="6498246"/>
            <a:ext cx="1954569" cy="223229"/>
          </a:xfrm>
          <a:prstGeom prst="rect">
            <a:avLst/>
          </a:prstGeom>
          <a:solidFill>
            <a:srgbClr val="A61E04"/>
          </a:solidFill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CCS’15 – Denver, Colorado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781235" y="6498246"/>
            <a:ext cx="2399913" cy="223229"/>
          </a:xfrm>
          <a:prstGeom prst="rect">
            <a:avLst/>
          </a:prstGeom>
          <a:solidFill>
            <a:srgbClr val="C82506"/>
          </a:solidFill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October 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72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4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5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5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8246"/>
            <a:ext cx="8229600" cy="2232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Differential Privacy with Bounded Priors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8246"/>
            <a:ext cx="2133600" cy="223229"/>
          </a:xfrm>
          <a:prstGeom prst="rect">
            <a:avLst/>
          </a:prstGeom>
        </p:spPr>
        <p:txBody>
          <a:bodyPr/>
          <a:lstStyle/>
          <a:p>
            <a:fld id="{6F7E521D-34C1-5A49-8E87-018207F5B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4879"/>
          </a:xfrm>
          <a:prstGeom prst="rect">
            <a:avLst/>
          </a:prstGeom>
          <a:solidFill>
            <a:srgbClr val="C8250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9724"/>
            <a:ext cx="8229600" cy="5277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  <a:p>
            <a:pPr lvl="3"/>
            <a:r>
              <a:rPr lang="fr-CH" dirty="0" smtClean="0"/>
              <a:t>Fourth level</a:t>
            </a:r>
          </a:p>
          <a:p>
            <a:pPr lvl="4"/>
            <a:r>
              <a:rPr lang="fr-CH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5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FFFFFF"/>
          </a:solidFill>
          <a:latin typeface="+mj-lt"/>
          <a:ea typeface="+mj-ea"/>
          <a:cs typeface="Helvetica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 (Body)"/>
          <a:ea typeface="+mn-ea"/>
          <a:cs typeface="Helvetica Light (Body)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 (Body)"/>
          <a:ea typeface="+mn-ea"/>
          <a:cs typeface="Helvetica Light (Body)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/>
          </a:solidFill>
          <a:latin typeface="Helvetica Light (Body)"/>
          <a:ea typeface="+mn-ea"/>
          <a:cs typeface="Helvetica Light (Body)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9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0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1.emf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12.pn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6.emf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8.emf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a typeface="Times"/>
                <a:sym typeface="Times"/>
              </a:rPr>
              <a:t>Differential Privacy with Bounded Priors:</a:t>
            </a:r>
            <a:br>
              <a:rPr lang="en-US" b="1" dirty="0" smtClean="0">
                <a:ea typeface="Times"/>
                <a:sym typeface="Times"/>
              </a:rPr>
            </a:br>
            <a:r>
              <a:rPr lang="en-US" sz="1800" dirty="0" smtClean="0">
                <a:ea typeface="Times"/>
                <a:sym typeface="Times"/>
              </a:rPr>
              <a:t>Reconciling Utility and Privacy in Genome-Wide Association Studies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79197"/>
            <a:ext cx="7772400" cy="1752600"/>
          </a:xfrm>
        </p:spPr>
        <p:txBody>
          <a:bodyPr>
            <a:normAutofit fontScale="92500" lnSpcReduction="10000"/>
          </a:bodyPr>
          <a:lstStyle/>
          <a:p>
            <a:pPr lvl="0" defTabSz="549148">
              <a:defRPr sz="1800"/>
            </a:pPr>
            <a:endParaRPr lang="en-US" dirty="0"/>
          </a:p>
          <a:p>
            <a:pPr lvl="0" defTabSz="549148">
              <a:defRPr sz="1800"/>
            </a:pPr>
            <a:r>
              <a:rPr lang="en-US" u="sng" dirty="0"/>
              <a:t>Florian Tramèr</a:t>
            </a:r>
            <a:r>
              <a:rPr lang="en-US" dirty="0"/>
              <a:t>, Zhicong Huang, Erman Ayday, Jean-Pierre Hubaux</a:t>
            </a:r>
          </a:p>
          <a:p>
            <a:pPr lvl="0" defTabSz="549148">
              <a:defRPr sz="1800"/>
            </a:pPr>
            <a:endParaRPr lang="en-US" dirty="0"/>
          </a:p>
          <a:p>
            <a:pPr lvl="0" defTabSz="549148">
              <a:defRPr sz="1800"/>
            </a:pPr>
            <a:r>
              <a:rPr lang="en-US" dirty="0"/>
              <a:t>ACM </a:t>
            </a:r>
            <a:r>
              <a:rPr lang="en-US" dirty="0" smtClean="0"/>
              <a:t>CCS 2015</a:t>
            </a:r>
          </a:p>
          <a:p>
            <a:pPr lvl="0" defTabSz="549148">
              <a:defRPr sz="1800"/>
            </a:pPr>
            <a:r>
              <a:rPr lang="en-US" dirty="0" smtClean="0"/>
              <a:t>Denver</a:t>
            </a:r>
            <a:r>
              <a:rPr lang="en-US" dirty="0"/>
              <a:t>, </a:t>
            </a:r>
            <a:r>
              <a:rPr lang="en-US" dirty="0" smtClean="0"/>
              <a:t>Colorado, USA</a:t>
            </a:r>
          </a:p>
          <a:p>
            <a:pPr lvl="0" defTabSz="549148">
              <a:defRPr sz="1800"/>
            </a:pPr>
            <a:r>
              <a:rPr lang="en-US" dirty="0" smtClean="0"/>
              <a:t>October 15, </a:t>
            </a:r>
            <a:r>
              <a:rPr lang="en-US" dirty="0"/>
              <a:t>2015</a:t>
            </a:r>
          </a:p>
          <a:p>
            <a:endParaRPr lang="en-US" dirty="0"/>
          </a:p>
        </p:txBody>
      </p:sp>
      <p:pic>
        <p:nvPicPr>
          <p:cNvPr id="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6157" y="5064747"/>
            <a:ext cx="1708525" cy="88322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25677" y="5064747"/>
            <a:ext cx="883220" cy="8832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4440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Priors In Practice: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147491"/>
          </a:xfrm>
        </p:spPr>
        <p:txBody>
          <a:bodyPr>
            <a:normAutofit/>
          </a:bodyPr>
          <a:lstStyle/>
          <a:p>
            <a:r>
              <a:rPr lang="en-US" dirty="0" smtClean="0"/>
              <a:t>Genome-Wide Association Studies:</a:t>
            </a:r>
          </a:p>
          <a:p>
            <a:pPr lvl="1"/>
            <a:r>
              <a:rPr lang="en-US" b="1" dirty="0" smtClean="0"/>
              <a:t>Case-Control study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Patient </a:t>
            </a:r>
            <a:r>
              <a:rPr lang="en-US" dirty="0" smtClean="0"/>
              <a:t>in case group </a:t>
            </a:r>
            <a:r>
              <a:rPr lang="en-US" dirty="0">
                <a:sym typeface="Wingdings"/>
              </a:rPr>
              <a:t>⟺</a:t>
            </a:r>
            <a:r>
              <a:rPr lang="en-US" dirty="0" smtClean="0">
                <a:sym typeface="Wingdings"/>
              </a:rPr>
              <a:t> patient has some disease</a:t>
            </a:r>
          </a:p>
          <a:p>
            <a:pPr lvl="1"/>
            <a:r>
              <a:rPr lang="en-US" dirty="0" smtClean="0"/>
              <a:t>Find out which genetic variations (SNPs) are </a:t>
            </a:r>
            <a:r>
              <a:rPr lang="en-US" b="1" dirty="0" smtClean="0"/>
              <a:t>associated with disease</a:t>
            </a:r>
          </a:p>
          <a:p>
            <a:pPr lvl="2"/>
            <a:r>
              <a:rPr lang="en-US" dirty="0" smtClean="0"/>
              <a:t>Ex: chi-square test for each SNP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788308" y="3722810"/>
            <a:ext cx="2264012" cy="1568821"/>
            <a:chOff x="1133888" y="3797132"/>
            <a:chExt cx="1940569" cy="1211712"/>
          </a:xfrm>
        </p:grpSpPr>
        <p:sp>
          <p:nvSpPr>
            <p:cNvPr id="9" name="Rectangle 8"/>
            <p:cNvSpPr/>
            <p:nvPr/>
          </p:nvSpPr>
          <p:spPr>
            <a:xfrm>
              <a:off x="1133888" y="3797132"/>
              <a:ext cx="1940569" cy="12117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dirty="0" smtClean="0"/>
                <a:t>Cases</a:t>
              </a:r>
              <a:endParaRPr lang="en-US" dirty="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176545" y="3870263"/>
              <a:ext cx="408199" cy="304547"/>
              <a:chOff x="1275154" y="4026305"/>
              <a:chExt cx="408199" cy="304547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1301071" y="4026305"/>
                <a:ext cx="309592" cy="304547"/>
              </a:xfrm>
              <a:prstGeom prst="ellipse">
                <a:avLst/>
              </a:prstGeom>
              <a:solidFill>
                <a:srgbClr val="376092"/>
              </a:solidFill>
              <a:ln w="3175" cmpd="sng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275154" y="4028728"/>
                <a:ext cx="408199" cy="285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FFFF"/>
                    </a:solidFill>
                  </a:rPr>
                  <a:t>AT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1689697" y="3952301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63780" y="3954724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1255581" y="4633123"/>
              <a:ext cx="408199" cy="304547"/>
              <a:chOff x="1341229" y="4636385"/>
              <a:chExt cx="408199" cy="30454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1354188" y="4636385"/>
                <a:ext cx="309592" cy="304547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3175" cmpd="sng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341229" y="4638808"/>
                <a:ext cx="408199" cy="285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TT</a:t>
                </a:r>
                <a:endParaRPr lang="en-US" dirty="0"/>
              </a:p>
            </p:txBody>
          </p:sp>
        </p:grpSp>
        <p:sp>
          <p:nvSpPr>
            <p:cNvPr id="29" name="Oval 28"/>
            <p:cNvSpPr/>
            <p:nvPr/>
          </p:nvSpPr>
          <p:spPr>
            <a:xfrm>
              <a:off x="1822660" y="4381228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96743" y="4383651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2118886" y="3895388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092969" y="3897811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1281499" y="4231723"/>
              <a:ext cx="408199" cy="304547"/>
              <a:chOff x="1446859" y="4301798"/>
              <a:chExt cx="408199" cy="304547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472776" y="4301798"/>
                <a:ext cx="309592" cy="304547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175" cmpd="sng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446859" y="4304221"/>
                <a:ext cx="408199" cy="285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AA</a:t>
                </a:r>
                <a:endParaRPr lang="en-US" dirty="0"/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2164648" y="4276778"/>
              <a:ext cx="309592" cy="304547"/>
            </a:xfrm>
            <a:prstGeom prst="ellipse">
              <a:avLst/>
            </a:prstGeom>
            <a:solidFill>
              <a:srgbClr val="E46C0A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51689" y="4279201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TT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2591406" y="4284074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565489" y="4286497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2658495" y="4658248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32578" y="4660671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2585805" y="3884037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59888" y="3886460"/>
              <a:ext cx="408199" cy="285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240819" y="3729212"/>
            <a:ext cx="2441130" cy="1562419"/>
            <a:chOff x="4081998" y="3797132"/>
            <a:chExt cx="1982819" cy="1211711"/>
          </a:xfrm>
        </p:grpSpPr>
        <p:sp>
          <p:nvSpPr>
            <p:cNvPr id="10" name="Rectangle 9"/>
            <p:cNvSpPr/>
            <p:nvPr/>
          </p:nvSpPr>
          <p:spPr>
            <a:xfrm>
              <a:off x="4081998" y="3797132"/>
              <a:ext cx="1982819" cy="12117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dirty="0" smtClean="0"/>
                <a:t>Controls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235077" y="3884037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09160" y="3886460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616325" y="4315784"/>
              <a:ext cx="309592" cy="304547"/>
            </a:xfrm>
            <a:prstGeom prst="ellipse">
              <a:avLst/>
            </a:prstGeom>
            <a:solidFill>
              <a:srgbClr val="E46C0A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03366" y="4318207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TT</a:t>
              </a:r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4199305" y="4280123"/>
              <a:ext cx="309592" cy="304547"/>
            </a:xfrm>
            <a:prstGeom prst="ellipse">
              <a:avLst/>
            </a:prstGeom>
            <a:solidFill>
              <a:srgbClr val="E46C0A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86346" y="4282546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TT</a:t>
              </a:r>
              <a:endParaRPr lang="en-US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4224754" y="4660671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198837" y="4663094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4773603" y="4431434"/>
              <a:ext cx="309592" cy="304547"/>
            </a:xfrm>
            <a:prstGeom prst="ellipse">
              <a:avLst/>
            </a:prstGeom>
            <a:solidFill>
              <a:srgbClr val="376092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747686" y="4433857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AT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4620462" y="4014621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94545" y="4017044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5036089" y="3892965"/>
              <a:ext cx="309592" cy="304547"/>
            </a:xfrm>
            <a:prstGeom prst="ellipse">
              <a:avLst/>
            </a:prstGeom>
            <a:solidFill>
              <a:srgbClr val="E46C0A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23130" y="3895388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TT</a:t>
              </a:r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5173976" y="4282546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48059" y="4284969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5577044" y="3876398"/>
              <a:ext cx="309592" cy="30454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1127" y="3878821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AA</a:t>
              </a:r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5609846" y="4672271"/>
              <a:ext cx="309592" cy="304547"/>
            </a:xfrm>
            <a:prstGeom prst="ellipse">
              <a:avLst/>
            </a:prstGeom>
            <a:solidFill>
              <a:srgbClr val="E46C0A"/>
            </a:solidFill>
            <a:ln w="3175" cmpd="sng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03366" y="4674694"/>
              <a:ext cx="408199" cy="297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TT</a:t>
              </a:r>
              <a:endParaRPr lang="en-US" dirty="0"/>
            </a:p>
          </p:txBody>
        </p:sp>
      </p:grpSp>
      <p:pic>
        <p:nvPicPr>
          <p:cNvPr id="55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213" y="2976130"/>
            <a:ext cx="2524015" cy="31610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448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Priors In Practice: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147491"/>
          </a:xfrm>
        </p:spPr>
        <p:txBody>
          <a:bodyPr>
            <a:normAutofit/>
          </a:bodyPr>
          <a:lstStyle/>
          <a:p>
            <a:r>
              <a:rPr lang="en-US" dirty="0" smtClean="0"/>
              <a:t>Re-identification attacks</a:t>
            </a:r>
            <a:r>
              <a:rPr lang="en-US" baseline="30000" dirty="0" smtClean="0"/>
              <a:t>1,2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Collect </a:t>
            </a:r>
            <a:r>
              <a:rPr lang="en-US" b="1" dirty="0" smtClean="0"/>
              <a:t>published aggregate statistics</a:t>
            </a:r>
            <a:r>
              <a:rPr lang="en-US" dirty="0" smtClean="0"/>
              <a:t> for the case/control groups</a:t>
            </a:r>
          </a:p>
          <a:p>
            <a:pPr lvl="1"/>
            <a:r>
              <a:rPr lang="en-US" dirty="0" smtClean="0"/>
              <a:t>Use a </a:t>
            </a:r>
            <a:r>
              <a:rPr lang="en-US" b="1" dirty="0" smtClean="0"/>
              <a:t>victim’s </a:t>
            </a:r>
            <a:r>
              <a:rPr lang="en-US" b="1" dirty="0"/>
              <a:t>DNA </a:t>
            </a:r>
            <a:r>
              <a:rPr lang="en-US" b="1" dirty="0" smtClean="0"/>
              <a:t>sample </a:t>
            </a:r>
            <a:r>
              <a:rPr lang="en-US" dirty="0" smtClean="0"/>
              <a:t>&amp; </a:t>
            </a:r>
            <a:r>
              <a:rPr lang="en-US" b="1" dirty="0" smtClean="0"/>
              <a:t>statistical testing </a:t>
            </a:r>
            <a:r>
              <a:rPr lang="en-US" dirty="0" smtClean="0"/>
              <a:t>to distinguish between:</a:t>
            </a:r>
          </a:p>
          <a:p>
            <a:pPr lvl="2"/>
            <a:r>
              <a:rPr lang="en-US" b="1" dirty="0" smtClean="0"/>
              <a:t>H</a:t>
            </a:r>
            <a:r>
              <a:rPr lang="en-US" b="1" baseline="-25000" dirty="0" smtClean="0"/>
              <a:t>0</a:t>
            </a:r>
            <a:r>
              <a:rPr lang="en-US" dirty="0" smtClean="0"/>
              <a:t>: victim is not in case group</a:t>
            </a:r>
          </a:p>
          <a:p>
            <a:pPr lvl="2"/>
            <a:r>
              <a:rPr lang="en-US" b="1" dirty="0" smtClean="0"/>
              <a:t>H</a:t>
            </a:r>
            <a:r>
              <a:rPr lang="en-US" b="1" baseline="-25000" dirty="0" smtClean="0"/>
              <a:t>1</a:t>
            </a:r>
            <a:r>
              <a:rPr lang="en-US" dirty="0" smtClean="0"/>
              <a:t>: victim is in case group (victim has the disease)</a:t>
            </a:r>
          </a:p>
          <a:p>
            <a:pPr lvl="1"/>
            <a:r>
              <a:rPr lang="en-US" b="1" dirty="0" smtClean="0"/>
              <a:t>Attack Assumptions</a:t>
            </a:r>
            <a:r>
              <a:rPr lang="en-US" dirty="0" smtClean="0"/>
              <a:t> </a:t>
            </a:r>
            <a:r>
              <a:rPr lang="en-US" dirty="0" smtClean="0"/>
              <a:t>(some implicit):</a:t>
            </a:r>
          </a:p>
          <a:p>
            <a:pPr lvl="2"/>
            <a:r>
              <a:rPr lang="en-US" dirty="0" smtClean="0"/>
              <a:t>N</a:t>
            </a:r>
            <a:r>
              <a:rPr lang="en-US" baseline="-25000" dirty="0" smtClean="0"/>
              <a:t>case</a:t>
            </a:r>
            <a:r>
              <a:rPr lang="en-US" dirty="0"/>
              <a:t> </a:t>
            </a:r>
            <a:r>
              <a:rPr lang="en-US" dirty="0" smtClean="0"/>
              <a:t>&amp; N</a:t>
            </a:r>
            <a:r>
              <a:rPr lang="en-US" baseline="-25000" dirty="0" smtClean="0"/>
              <a:t>ctrl</a:t>
            </a:r>
            <a:r>
              <a:rPr lang="en-US" dirty="0" smtClean="0"/>
              <a:t> are known (usually published)</a:t>
            </a:r>
          </a:p>
          <a:p>
            <a:pPr lvl="2"/>
            <a:r>
              <a:rPr lang="en-US" dirty="0" smtClean="0"/>
              <a:t>Entities are </a:t>
            </a:r>
            <a:r>
              <a:rPr lang="en-US" b="1" dirty="0" smtClean="0"/>
              <a:t>independent </a:t>
            </a:r>
          </a:p>
          <a:p>
            <a:pPr lvl="2"/>
            <a:r>
              <a:rPr lang="en-US" dirty="0" smtClean="0"/>
              <a:t>Prior: Pr[</a:t>
            </a:r>
            <a:r>
              <a:rPr lang="en-US" dirty="0" smtClean="0">
                <a:solidFill>
                  <a:srgbClr val="1A8E56"/>
                </a:solidFill>
              </a:rPr>
              <a:t>t ∊ T</a:t>
            </a:r>
            <a:r>
              <a:rPr lang="en-US" dirty="0" smtClean="0"/>
              <a:t>] = N</a:t>
            </a:r>
            <a:r>
              <a:rPr lang="en-US" baseline="-25000" dirty="0" smtClean="0"/>
              <a:t>case </a:t>
            </a:r>
            <a:r>
              <a:rPr lang="en-US" dirty="0" smtClean="0"/>
              <a:t>/ (N</a:t>
            </a:r>
            <a:r>
              <a:rPr lang="en-US" baseline="-25000" dirty="0" smtClean="0"/>
              <a:t>case </a:t>
            </a:r>
            <a:r>
              <a:rPr lang="en-US" dirty="0" smtClean="0"/>
              <a:t>+ N</a:t>
            </a:r>
            <a:r>
              <a:rPr lang="en-US" baseline="-25000" dirty="0" smtClean="0"/>
              <a:t>ctrl</a:t>
            </a:r>
            <a:r>
              <a:rPr lang="en-US" dirty="0" smtClean="0"/>
              <a:t>) ⟹ </a:t>
            </a:r>
            <a:r>
              <a:rPr lang="en-US" b="1" dirty="0" smtClean="0"/>
              <a:t>typically </a:t>
            </a:r>
            <a:r>
              <a:rPr lang="en-US" b="1" dirty="0" smtClean="0"/>
              <a:t>½ </a:t>
            </a:r>
            <a:r>
              <a:rPr lang="en-US" b="1" dirty="0" smtClean="0"/>
              <a:t>in </a:t>
            </a:r>
            <a:r>
              <a:rPr lang="en-US" b="1" dirty="0" smtClean="0"/>
              <a:t>evaluations</a:t>
            </a:r>
            <a:endParaRPr lang="en-US" b="1" dirty="0" smtClean="0"/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ttacks taken seriously! </a:t>
            </a:r>
            <a:r>
              <a:rPr lang="en-US" dirty="0" smtClean="0"/>
              <a:t>(some statistics removed from open databases)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51157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 </a:t>
            </a:r>
            <a:r>
              <a:rPr lang="en-US" sz="1400" dirty="0" smtClean="0">
                <a:solidFill>
                  <a:srgbClr val="1423FF"/>
                </a:solidFill>
              </a:rPr>
              <a:t>Homer </a:t>
            </a:r>
            <a:r>
              <a:rPr lang="en-US" sz="1400" dirty="0">
                <a:solidFill>
                  <a:srgbClr val="1423FF"/>
                </a:solidFill>
              </a:rPr>
              <a:t>et al. </a:t>
            </a:r>
            <a:r>
              <a:rPr lang="en-US" sz="1400" dirty="0"/>
              <a:t>“Resolving individuals contributing trace amounts of DNA to highly complex mixtures using high-density SNP genotyping microarrays”. </a:t>
            </a:r>
            <a:r>
              <a:rPr lang="en-US" sz="1400" dirty="0" smtClean="0">
                <a:solidFill>
                  <a:srgbClr val="1423FF"/>
                </a:solidFill>
              </a:rPr>
              <a:t>PLoS genetics. 2008</a:t>
            </a:r>
          </a:p>
          <a:p>
            <a:r>
              <a:rPr lang="en-US" sz="1400" baseline="30000" dirty="0" smtClean="0">
                <a:solidFill>
                  <a:srgbClr val="000000"/>
                </a:solidFill>
              </a:rPr>
              <a:t>2 </a:t>
            </a:r>
            <a:r>
              <a:rPr lang="en-US" sz="1400" dirty="0">
                <a:solidFill>
                  <a:srgbClr val="1423FF"/>
                </a:solidFill>
              </a:rPr>
              <a:t>Wang et al</a:t>
            </a:r>
            <a:r>
              <a:rPr lang="en-US" sz="1400" dirty="0"/>
              <a:t>. “Learning Your Identity and Disease from Research Papers: Information Leaks in Genome Wide Association Study”. </a:t>
            </a:r>
            <a:r>
              <a:rPr lang="en-US" sz="1400" dirty="0" smtClean="0">
                <a:solidFill>
                  <a:srgbClr val="1423FF"/>
                </a:solidFill>
              </a:rPr>
              <a:t>CCS </a:t>
            </a:r>
            <a:r>
              <a:rPr lang="en-US" sz="1400" dirty="0">
                <a:solidFill>
                  <a:srgbClr val="1423FF"/>
                </a:solidFill>
              </a:rPr>
              <a:t>’09. 2009 </a:t>
            </a:r>
            <a:endParaRPr lang="en-US" sz="1400" dirty="0" smtClean="0">
              <a:solidFill>
                <a:srgbClr val="1423FF"/>
              </a:solidFill>
            </a:endParaRPr>
          </a:p>
          <a:p>
            <a:r>
              <a:rPr lang="en-US" sz="1400" baseline="30000" dirty="0" smtClean="0"/>
              <a:t>3 </a:t>
            </a:r>
            <a:r>
              <a:rPr lang="en-US" sz="1400" dirty="0" err="1" smtClean="0">
                <a:solidFill>
                  <a:srgbClr val="1423FF"/>
                </a:solidFill>
              </a:rPr>
              <a:t>Zerhouni</a:t>
            </a:r>
            <a:r>
              <a:rPr lang="en-US" sz="1400" dirty="0" smtClean="0">
                <a:solidFill>
                  <a:srgbClr val="1423FF"/>
                </a:solidFill>
              </a:rPr>
              <a:t> </a:t>
            </a:r>
            <a:r>
              <a:rPr lang="en-US" sz="1400" dirty="0">
                <a:solidFill>
                  <a:srgbClr val="1423FF"/>
                </a:solidFill>
              </a:rPr>
              <a:t>and </a:t>
            </a:r>
            <a:r>
              <a:rPr lang="en-US" sz="1400" dirty="0" err="1" smtClean="0">
                <a:solidFill>
                  <a:srgbClr val="1423FF"/>
                </a:solidFill>
              </a:rPr>
              <a:t>Nabel</a:t>
            </a:r>
            <a:r>
              <a:rPr lang="en-US" sz="1400" dirty="0">
                <a:solidFill>
                  <a:srgbClr val="1423FF"/>
                </a:solidFill>
              </a:rPr>
              <a:t>. </a:t>
            </a:r>
            <a:r>
              <a:rPr lang="en-US" sz="1400" dirty="0"/>
              <a:t>"Protecting aggregate genomic </a:t>
            </a:r>
            <a:r>
              <a:rPr lang="en-US" sz="1400" dirty="0" smtClean="0"/>
              <a:t>data”.</a:t>
            </a:r>
            <a:r>
              <a:rPr lang="en-US" sz="1400" dirty="0" smtClean="0">
                <a:solidFill>
                  <a:srgbClr val="1423FF"/>
                </a:solidFill>
              </a:rPr>
              <a:t> Science. 2008</a:t>
            </a:r>
            <a:endParaRPr lang="en-US" sz="1400" baseline="30000" dirty="0">
              <a:solidFill>
                <a:srgbClr val="1423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6432" y="2352147"/>
            <a:ext cx="1649133" cy="989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2390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PMP for Bounded Priors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285866"/>
          </a:xfrm>
        </p:spPr>
        <p:txBody>
          <a:bodyPr>
            <a:normAutofit/>
          </a:bodyPr>
          <a:lstStyle/>
          <a:p>
            <a:r>
              <a:rPr lang="en-US" dirty="0" smtClean="0"/>
              <a:t>Recall: </a:t>
            </a:r>
            <a:br>
              <a:rPr lang="en-US" dirty="0" smtClean="0"/>
            </a:b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(</a:t>
            </a:r>
            <a:r>
              <a:rPr lang="en-US" dirty="0" smtClean="0">
                <a:solidFill>
                  <a:srgbClr val="1423FF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𝔻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 smtClean="0"/>
              <a:t>-</a:t>
            </a:r>
            <a:r>
              <a:rPr lang="en-US" dirty="0"/>
              <a:t>PMP</a:t>
            </a:r>
            <a:r>
              <a:rPr lang="en-US" dirty="0" smtClean="0"/>
              <a:t>:</a:t>
            </a:r>
          </a:p>
          <a:p>
            <a:pPr lvl="1"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Posterior</a:t>
            </a:r>
            <a:r>
              <a:rPr lang="en-US" dirty="0" smtClean="0"/>
              <a:t> bounded in terms of </a:t>
            </a:r>
            <a:r>
              <a:rPr lang="en-US" dirty="0" smtClean="0">
                <a:solidFill>
                  <a:srgbClr val="1A8E56"/>
                </a:solidFill>
              </a:rPr>
              <a:t>prior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1423FF"/>
                </a:solidFill>
              </a:rPr>
              <a:t>e</a:t>
            </a:r>
            <a:r>
              <a:rPr lang="en-US" baseline="30000" dirty="0" smtClean="0">
                <a:solidFill>
                  <a:srgbClr val="1423FF"/>
                </a:solidFill>
              </a:rPr>
              <a:t>ε</a:t>
            </a:r>
            <a:endParaRPr lang="en-US" baseline="30000" dirty="0"/>
          </a:p>
          <a:p>
            <a:pPr marL="457200" lvl="1" indent="0">
              <a:buClr>
                <a:schemeClr val="tx1"/>
              </a:buClr>
              <a:buNone/>
            </a:pPr>
            <a:endParaRPr lang="en-US" dirty="0" smtClean="0"/>
          </a:p>
          <a:p>
            <a:r>
              <a:rPr lang="en-US" dirty="0" smtClean="0"/>
              <a:t>These bounds </a:t>
            </a:r>
            <a:r>
              <a:rPr lang="en-US" dirty="0" smtClean="0"/>
              <a:t>are </a:t>
            </a:r>
            <a:r>
              <a:rPr lang="en-US" b="1" dirty="0" smtClean="0"/>
              <a:t>tight</a:t>
            </a:r>
            <a:r>
              <a:rPr lang="en-US" dirty="0" smtClean="0"/>
              <a:t> iff Pr[</a:t>
            </a:r>
            <a:r>
              <a:rPr lang="en-US" dirty="0" smtClean="0">
                <a:solidFill>
                  <a:srgbClr val="1A8E56"/>
                </a:solidFill>
              </a:rPr>
              <a:t>t ∊ T</a:t>
            </a:r>
            <a:r>
              <a:rPr lang="en-US" dirty="0" smtClean="0"/>
              <a:t>] ∊ </a:t>
            </a:r>
            <a:r>
              <a:rPr lang="en-US" dirty="0" smtClean="0">
                <a:solidFill>
                  <a:srgbClr val="7A2F78"/>
                </a:solidFill>
              </a:rPr>
              <a:t>{0,1</a:t>
            </a:r>
            <a:r>
              <a:rPr lang="en-US" dirty="0" smtClean="0">
                <a:solidFill>
                  <a:srgbClr val="7A2F78"/>
                </a:solidFill>
              </a:rPr>
              <a:t>}</a:t>
            </a:r>
          </a:p>
          <a:p>
            <a:endParaRPr lang="en-US" dirty="0" smtClean="0">
              <a:solidFill>
                <a:srgbClr val="7A2F78"/>
              </a:solidFill>
            </a:endParaRPr>
          </a:p>
          <a:p>
            <a:r>
              <a:rPr lang="en-US" dirty="0" smtClean="0"/>
              <a:t>For bounded priors </a:t>
            </a:r>
            <a:r>
              <a:rPr lang="en-US" dirty="0" err="1" smtClean="0"/>
              <a:t>Pr</a:t>
            </a:r>
            <a:r>
              <a:rPr lang="en-US" dirty="0"/>
              <a:t>[</a:t>
            </a:r>
            <a:r>
              <a:rPr lang="en-US" dirty="0">
                <a:solidFill>
                  <a:srgbClr val="1A8E56"/>
                </a:solidFill>
              </a:rPr>
              <a:t>t ∊ T</a:t>
            </a:r>
            <a:r>
              <a:rPr lang="en-US" dirty="0"/>
              <a:t>] </a:t>
            </a:r>
            <a:r>
              <a:rPr lang="en-US" dirty="0" smtClean="0"/>
              <a:t>∊ </a:t>
            </a:r>
            <a:r>
              <a:rPr lang="en-US" dirty="0" smtClean="0">
                <a:solidFill>
                  <a:srgbClr val="7A2F78"/>
                </a:solidFill>
              </a:rPr>
              <a:t>[</a:t>
            </a:r>
            <a:r>
              <a:rPr lang="en-US" dirty="0" err="1" smtClean="0">
                <a:solidFill>
                  <a:srgbClr val="7A2F78"/>
                </a:solidFill>
              </a:rPr>
              <a:t>a,b</a:t>
            </a:r>
            <a:r>
              <a:rPr lang="en-US" dirty="0" smtClean="0">
                <a:solidFill>
                  <a:srgbClr val="7A2F78"/>
                </a:solidFill>
              </a:rPr>
              <a:t>]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Multiplicative factor </a:t>
            </a:r>
            <a:r>
              <a:rPr lang="en-US" dirty="0" smtClean="0">
                <a:solidFill>
                  <a:srgbClr val="000000"/>
                </a:solidFill>
              </a:rPr>
              <a:t>is smaller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Perturbation required to achieve </a:t>
            </a:r>
            <a:r>
              <a:rPr lang="en-US" dirty="0" smtClean="0">
                <a:solidFill>
                  <a:srgbClr val="1423FF"/>
                </a:solidFill>
              </a:rPr>
              <a:t>ε</a:t>
            </a:r>
            <a:r>
              <a:rPr lang="en-US" dirty="0" smtClean="0"/>
              <a:t>-PMP depends on</a:t>
            </a:r>
            <a:r>
              <a:rPr lang="en-US" dirty="0" smtClean="0">
                <a:solidFill>
                  <a:srgbClr val="7A2F78"/>
                </a:solidFill>
              </a:rPr>
              <a:t> [a,b]</a:t>
            </a:r>
            <a:endParaRPr lang="en-US" dirty="0">
              <a:solidFill>
                <a:srgbClr val="7A2F78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Minimal perturbation required when </a:t>
            </a:r>
            <a:r>
              <a:rPr lang="en-US" dirty="0" smtClean="0">
                <a:solidFill>
                  <a:srgbClr val="7A2F78"/>
                </a:solidFill>
              </a:rPr>
              <a:t>a = b = ½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Actual utility gain </a:t>
            </a:r>
            <a:r>
              <a:rPr lang="en-US" dirty="0">
                <a:solidFill>
                  <a:srgbClr val="000000"/>
                </a:solidFill>
              </a:rPr>
              <a:t>to be evaluated</a:t>
            </a:r>
          </a:p>
          <a:p>
            <a:pPr lvl="1"/>
            <a:endParaRPr lang="en-US" dirty="0" smtClean="0">
              <a:solidFill>
                <a:srgbClr val="7A2F7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12</a:t>
            </a:fld>
            <a:endParaRPr lang="en-US" dirty="0"/>
          </a:p>
        </p:txBody>
      </p:sp>
      <p:pic>
        <p:nvPicPr>
          <p:cNvPr id="16" name="Picture 1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81" y="1111573"/>
            <a:ext cx="2832100" cy="317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3827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6A6A6"/>
                </a:solidFill>
              </a:rPr>
              <a:t>Data Privacy and Membership Disclosure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Differential Privacy (DP)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Positive Membership Privacy (PMP)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Prior-Belief Families and Equivalence between DP and PMP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Bounded Priors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Modeling Adversaries with Limited Background Knowledge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Inference Attacks for Genome-Wide Association Studies (GWAS)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Perturbation Mechanisms for GWAS</a:t>
            </a:r>
          </a:p>
          <a:p>
            <a:pPr lvl="1"/>
            <a:r>
              <a:rPr lang="en-US" dirty="0" smtClean="0"/>
              <a:t>Trading Privacy, Medical Utility and Cost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Statistical Privacy for GWAS:</a:t>
            </a:r>
          </a:p>
          <a:p>
            <a:pPr lvl="1"/>
            <a:r>
              <a:rPr lang="en-US" dirty="0" smtClean="0"/>
              <a:t>Laplace / Exponential mechanisms </a:t>
            </a:r>
            <a:r>
              <a:rPr lang="en-US" dirty="0" smtClean="0"/>
              <a:t>for </a:t>
            </a:r>
            <a:r>
              <a:rPr lang="en-US" dirty="0" smtClean="0"/>
              <a:t>chi-</a:t>
            </a:r>
            <a:r>
              <a:rPr lang="en-US" dirty="0" smtClean="0"/>
              <a:t>square statistics</a:t>
            </a:r>
            <a:r>
              <a:rPr lang="en-US" baseline="30000" dirty="0" smtClean="0"/>
              <a:t>1,2,3</a:t>
            </a:r>
            <a:endParaRPr lang="en-US" baseline="30000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we want to achieve:</a:t>
            </a:r>
          </a:p>
          <a:p>
            <a:pPr lvl="1"/>
            <a:r>
              <a:rPr lang="en-US" b="1" dirty="0" smtClean="0"/>
              <a:t>Privacy: </a:t>
            </a:r>
            <a:r>
              <a:rPr lang="en-US" dirty="0" err="1" smtClean="0">
                <a:solidFill>
                  <a:srgbClr val="1423FF"/>
                </a:solidFill>
              </a:rPr>
              <a:t>ε</a:t>
            </a:r>
            <a:r>
              <a:rPr lang="en-US" dirty="0" smtClean="0"/>
              <a:t>-PMP for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adversarial setting of </a:t>
            </a:r>
            <a:r>
              <a:rPr lang="en-US" i="1" dirty="0" smtClean="0"/>
              <a:t>Homer et al.</a:t>
            </a:r>
            <a:r>
              <a:rPr lang="en-US" dirty="0" smtClean="0"/>
              <a:t>, </a:t>
            </a:r>
            <a:r>
              <a:rPr lang="en-US" i="1" dirty="0" smtClean="0"/>
              <a:t>Wang et al.</a:t>
            </a:r>
          </a:p>
          <a:p>
            <a:pPr lvl="2"/>
            <a:r>
              <a:rPr lang="en-US" dirty="0" smtClean="0"/>
              <a:t>Compared to an </a:t>
            </a:r>
            <a:r>
              <a:rPr lang="en-US" dirty="0"/>
              <a:t>adversary </a:t>
            </a:r>
            <a:r>
              <a:rPr lang="en-US" dirty="0" smtClean="0"/>
              <a:t>with an </a:t>
            </a:r>
            <a:r>
              <a:rPr lang="en-US" dirty="0"/>
              <a:t>unbounded </a:t>
            </a:r>
            <a:r>
              <a:rPr lang="en-US" dirty="0" smtClean="0"/>
              <a:t>prior belief</a:t>
            </a:r>
            <a:endParaRPr lang="en-US" b="1" dirty="0"/>
          </a:p>
          <a:p>
            <a:pPr lvl="1"/>
            <a:r>
              <a:rPr lang="en-US" b="1" dirty="0" smtClean="0"/>
              <a:t>Utility: </a:t>
            </a:r>
            <a:r>
              <a:rPr lang="en-US" dirty="0" smtClean="0"/>
              <a:t>High probability of outputting the correct SNPs</a:t>
            </a:r>
          </a:p>
          <a:p>
            <a:pPr lvl="1"/>
            <a:r>
              <a:rPr lang="en-US" b="1" dirty="0" smtClean="0"/>
              <a:t>Low cost: </a:t>
            </a:r>
            <a:r>
              <a:rPr lang="en-US" dirty="0" smtClean="0"/>
              <a:t>Good privacy-utility tradeoff for small studies</a:t>
            </a:r>
            <a:r>
              <a:rPr lang="en-US" baseline="30000" dirty="0"/>
              <a:t>4</a:t>
            </a:r>
            <a:r>
              <a:rPr lang="en-US" dirty="0" smtClean="0"/>
              <a:t> (N ≃ 2000)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682364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1423FF"/>
                </a:solidFill>
              </a:rPr>
              <a:t>Uhler</a:t>
            </a:r>
            <a:r>
              <a:rPr lang="en-US" sz="1400" dirty="0">
                <a:solidFill>
                  <a:srgbClr val="1423FF"/>
                </a:solidFill>
              </a:rPr>
              <a:t>, </a:t>
            </a:r>
            <a:r>
              <a:rPr lang="en-US" sz="1400" dirty="0" smtClean="0">
                <a:solidFill>
                  <a:srgbClr val="1423FF"/>
                </a:solidFill>
              </a:rPr>
              <a:t>Slavkovic</a:t>
            </a:r>
            <a:r>
              <a:rPr lang="en-US" sz="1400" dirty="0">
                <a:solidFill>
                  <a:srgbClr val="1423FF"/>
                </a:solidFill>
              </a:rPr>
              <a:t>, and </a:t>
            </a:r>
            <a:r>
              <a:rPr lang="en-US" sz="1400" dirty="0" smtClean="0">
                <a:solidFill>
                  <a:srgbClr val="1423FF"/>
                </a:solidFill>
              </a:rPr>
              <a:t>Fienberg</a:t>
            </a:r>
            <a:r>
              <a:rPr lang="en-US" sz="1400" dirty="0">
                <a:solidFill>
                  <a:srgbClr val="1423FF"/>
                </a:solidFill>
              </a:rPr>
              <a:t>.</a:t>
            </a:r>
            <a:r>
              <a:rPr lang="en-US" sz="1400" dirty="0"/>
              <a:t> “Privacy-Preserving Data Sharing for Genome-Wide Association Studies”. </a:t>
            </a:r>
            <a:r>
              <a:rPr lang="en-US" sz="1400" dirty="0" smtClean="0">
                <a:solidFill>
                  <a:srgbClr val="1423FF"/>
                </a:solidFill>
              </a:rPr>
              <a:t>Journal </a:t>
            </a:r>
            <a:r>
              <a:rPr lang="en-US" sz="1400" dirty="0">
                <a:solidFill>
                  <a:srgbClr val="1423FF"/>
                </a:solidFill>
              </a:rPr>
              <a:t>of Privacy and </a:t>
            </a:r>
            <a:r>
              <a:rPr lang="en-US" sz="1400" dirty="0" smtClean="0">
                <a:solidFill>
                  <a:srgbClr val="1423FF"/>
                </a:solidFill>
              </a:rPr>
              <a:t>Confidentiality. 2013</a:t>
            </a:r>
          </a:p>
          <a:p>
            <a:r>
              <a:rPr lang="en-US" sz="1400" baseline="30000" dirty="0" smtClean="0"/>
              <a:t>2 </a:t>
            </a:r>
            <a:r>
              <a:rPr lang="en-US" sz="1400" dirty="0" smtClean="0">
                <a:solidFill>
                  <a:srgbClr val="1423FF"/>
                </a:solidFill>
              </a:rPr>
              <a:t>Yu </a:t>
            </a:r>
            <a:r>
              <a:rPr lang="en-US" sz="1400" dirty="0">
                <a:solidFill>
                  <a:srgbClr val="1423FF"/>
                </a:solidFill>
              </a:rPr>
              <a:t>et al. </a:t>
            </a:r>
            <a:r>
              <a:rPr lang="en-US" sz="1400" dirty="0"/>
              <a:t>“Scalable privacy-preserving data sharing methodology for genome-wide association studies”. </a:t>
            </a:r>
            <a:r>
              <a:rPr lang="en-US" sz="1400" dirty="0" smtClean="0">
                <a:solidFill>
                  <a:srgbClr val="1423FF"/>
                </a:solidFill>
              </a:rPr>
              <a:t>Journal </a:t>
            </a:r>
            <a:r>
              <a:rPr lang="en-US" sz="1400" dirty="0">
                <a:solidFill>
                  <a:srgbClr val="1423FF"/>
                </a:solidFill>
              </a:rPr>
              <a:t>of biomedical </a:t>
            </a:r>
            <a:r>
              <a:rPr lang="en-US" sz="1400" dirty="0" smtClean="0">
                <a:solidFill>
                  <a:srgbClr val="1423FF"/>
                </a:solidFill>
              </a:rPr>
              <a:t>informatics. 2014</a:t>
            </a:r>
          </a:p>
          <a:p>
            <a:r>
              <a:rPr lang="en-US" sz="1400" baseline="30000" dirty="0" smtClean="0">
                <a:solidFill>
                  <a:srgbClr val="000000"/>
                </a:solidFill>
              </a:rPr>
              <a:t>3 </a:t>
            </a:r>
            <a:r>
              <a:rPr lang="en-US" sz="1400" dirty="0" smtClean="0">
                <a:solidFill>
                  <a:srgbClr val="1423FF"/>
                </a:solidFill>
              </a:rPr>
              <a:t>Johnson </a:t>
            </a:r>
            <a:r>
              <a:rPr lang="en-US" sz="1400" dirty="0">
                <a:solidFill>
                  <a:srgbClr val="1423FF"/>
                </a:solidFill>
              </a:rPr>
              <a:t>and </a:t>
            </a:r>
            <a:r>
              <a:rPr lang="en-US" sz="1400" dirty="0" smtClean="0">
                <a:solidFill>
                  <a:srgbClr val="1423FF"/>
                </a:solidFill>
              </a:rPr>
              <a:t>Shmatikov</a:t>
            </a:r>
            <a:r>
              <a:rPr lang="en-US" sz="1400" dirty="0"/>
              <a:t>. “Privacy-preserving Data Exploration in Genome-wide Association Studies”. </a:t>
            </a:r>
            <a:r>
              <a:rPr lang="en-US" sz="1400" dirty="0" smtClean="0">
                <a:solidFill>
                  <a:srgbClr val="1423FF"/>
                </a:solidFill>
              </a:rPr>
              <a:t>KDD </a:t>
            </a:r>
            <a:r>
              <a:rPr lang="en-US" sz="1400" dirty="0">
                <a:solidFill>
                  <a:srgbClr val="1423FF"/>
                </a:solidFill>
              </a:rPr>
              <a:t>’13. 2013 </a:t>
            </a:r>
            <a:endParaRPr lang="en-US" sz="1400" dirty="0" smtClean="0">
              <a:solidFill>
                <a:srgbClr val="1423FF"/>
              </a:solidFill>
            </a:endParaRPr>
          </a:p>
          <a:p>
            <a:r>
              <a:rPr lang="en-US" sz="1400" baseline="30000" dirty="0" smtClean="0">
                <a:solidFill>
                  <a:srgbClr val="000000"/>
                </a:solidFill>
              </a:rPr>
              <a:t>4 </a:t>
            </a:r>
            <a:r>
              <a:rPr lang="en-US" sz="1400" dirty="0" smtClean="0">
                <a:solidFill>
                  <a:srgbClr val="1423FF"/>
                </a:solidFill>
              </a:rPr>
              <a:t>Spencer et al. </a:t>
            </a:r>
            <a:r>
              <a:rPr lang="en-US" sz="1400" dirty="0" smtClean="0"/>
              <a:t>“Designing </a:t>
            </a:r>
            <a:r>
              <a:rPr lang="en-US" sz="1400" dirty="0"/>
              <a:t>genome-wide association studies: sample size, power, imputation, and the choice of genotyping </a:t>
            </a:r>
            <a:r>
              <a:rPr lang="en-US" sz="1400" dirty="0" smtClean="0"/>
              <a:t>chip”. </a:t>
            </a:r>
            <a:r>
              <a:rPr lang="en-US" sz="1400" dirty="0">
                <a:solidFill>
                  <a:srgbClr val="1423FF"/>
                </a:solidFill>
              </a:rPr>
              <a:t>PLoS </a:t>
            </a:r>
            <a:r>
              <a:rPr lang="en-US" sz="1400" dirty="0" smtClean="0">
                <a:solidFill>
                  <a:srgbClr val="1423FF"/>
                </a:solidFill>
              </a:rPr>
              <a:t>genetics. </a:t>
            </a:r>
            <a:r>
              <a:rPr lang="en-US" sz="1400" dirty="0">
                <a:solidFill>
                  <a:srgbClr val="1423FF"/>
                </a:solidFill>
              </a:rPr>
              <a:t>2009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6157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139189"/>
          </a:xfrm>
        </p:spPr>
        <p:txBody>
          <a:bodyPr/>
          <a:lstStyle/>
          <a:p>
            <a:r>
              <a:rPr lang="en-US" dirty="0" smtClean="0"/>
              <a:t>GWAS simulation with 8532 SNPs, 2 associated SNPs</a:t>
            </a:r>
          </a:p>
          <a:p>
            <a:pPr lvl="1"/>
            <a:r>
              <a:rPr lang="en-US" dirty="0" smtClean="0"/>
              <a:t>Variable sample size N </a:t>
            </a:r>
            <a:r>
              <a:rPr lang="en-US" dirty="0" smtClean="0"/>
              <a:t>(</a:t>
            </a:r>
            <a:r>
              <a:rPr lang="en-US" dirty="0" smtClean="0"/>
              <a:t>N</a:t>
            </a:r>
            <a:r>
              <a:rPr lang="en-US" baseline="-25000" dirty="0" smtClean="0"/>
              <a:t>case</a:t>
            </a:r>
            <a:r>
              <a:rPr lang="en-US" dirty="0" smtClean="0"/>
              <a:t> = N</a:t>
            </a:r>
            <a:r>
              <a:rPr lang="en-US" baseline="-25000" dirty="0" smtClean="0"/>
              <a:t>ctrl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Satisfy PMP for </a:t>
            </a:r>
            <a:r>
              <a:rPr lang="en-US" dirty="0" smtClean="0">
                <a:solidFill>
                  <a:srgbClr val="1423FF"/>
                </a:solidFill>
              </a:rPr>
              <a:t>ε = ln(1.5)</a:t>
            </a:r>
          </a:p>
          <a:p>
            <a:pPr lvl="1"/>
            <a:r>
              <a:rPr lang="en-US" dirty="0" smtClean="0"/>
              <a:t>Mechanism 𝒜 protects against adversary with unbounded prior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𝔻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</a:p>
          <a:p>
            <a:pPr lvl="2"/>
            <a:r>
              <a:rPr lang="en-US" dirty="0" smtClean="0"/>
              <a:t>𝒜 must satisfy </a:t>
            </a:r>
            <a:r>
              <a:rPr lang="en-US" dirty="0" smtClean="0">
                <a:solidFill>
                  <a:srgbClr val="1423FF"/>
                </a:solidFill>
              </a:rPr>
              <a:t>ε</a:t>
            </a:r>
            <a:r>
              <a:rPr lang="en-US" dirty="0" smtClean="0"/>
              <a:t>-DP</a:t>
            </a:r>
            <a:endParaRPr lang="en-US" baseline="-250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Mechanism 𝒜’ </a:t>
            </a:r>
            <a:r>
              <a:rPr lang="en-US" dirty="0"/>
              <a:t>protects against adversary with </a:t>
            </a:r>
            <a:r>
              <a:rPr lang="en-US" dirty="0" smtClean="0"/>
              <a:t>bounded </a:t>
            </a:r>
            <a:r>
              <a:rPr lang="en-US" dirty="0"/>
              <a:t>prior </a:t>
            </a:r>
            <a:r>
              <a:rPr lang="en-US" dirty="0" smtClean="0">
                <a:solidFill>
                  <a:srgbClr val="7A2F78"/>
                </a:solidFill>
              </a:rPr>
              <a:t>(a=b=½)  </a:t>
            </a:r>
            <a:endParaRPr lang="en-US" dirty="0" smtClean="0">
              <a:solidFill>
                <a:srgbClr val="7A2F78"/>
              </a:solidFill>
            </a:endParaRPr>
          </a:p>
          <a:p>
            <a:pPr lvl="2"/>
            <a:r>
              <a:rPr lang="en-US" dirty="0" smtClean="0"/>
              <a:t>It is sufficient for 𝒜</a:t>
            </a:r>
            <a:r>
              <a:rPr lang="en-US" dirty="0"/>
              <a:t>’ </a:t>
            </a:r>
            <a:r>
              <a:rPr lang="en-US" dirty="0" smtClean="0"/>
              <a:t> to satisfy </a:t>
            </a:r>
            <a:r>
              <a:rPr lang="en-US" dirty="0" smtClean="0">
                <a:solidFill>
                  <a:srgbClr val="1423FF"/>
                </a:solidFill>
              </a:rPr>
              <a:t>ε’</a:t>
            </a:r>
            <a:r>
              <a:rPr lang="en-US" dirty="0" smtClean="0"/>
              <a:t>-DP for </a:t>
            </a:r>
            <a:r>
              <a:rPr lang="en-US" dirty="0" smtClean="0">
                <a:solidFill>
                  <a:srgbClr val="1423FF"/>
                </a:solidFill>
              </a:rPr>
              <a:t>ε’ = ln(2)</a:t>
            </a:r>
            <a:endParaRPr lang="en-US" baseline="-2500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93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139189"/>
          </a:xfrm>
        </p:spPr>
        <p:txBody>
          <a:bodyPr/>
          <a:lstStyle/>
          <a:p>
            <a:r>
              <a:rPr lang="en-US" dirty="0" smtClean="0"/>
              <a:t>Exponential </a:t>
            </a:r>
            <a:r>
              <a:rPr lang="en-US" dirty="0"/>
              <a:t>mechanism </a:t>
            </a:r>
            <a:r>
              <a:rPr lang="en-US" dirty="0" smtClean="0"/>
              <a:t>from</a:t>
            </a:r>
            <a:r>
              <a:rPr lang="en-US" baseline="30000" dirty="0" smtClean="0"/>
              <a:t>1 </a:t>
            </a:r>
            <a:r>
              <a:rPr lang="en-US" dirty="0" smtClean="0"/>
              <a:t>: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97502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solidFill>
                  <a:srgbClr val="000000"/>
                </a:solidFill>
              </a:rPr>
              <a:t>1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1423FF"/>
                </a:solidFill>
              </a:rPr>
              <a:t>Johnson </a:t>
            </a:r>
            <a:r>
              <a:rPr lang="en-US" sz="1400" dirty="0">
                <a:solidFill>
                  <a:srgbClr val="1423FF"/>
                </a:solidFill>
              </a:rPr>
              <a:t>and </a:t>
            </a:r>
            <a:r>
              <a:rPr lang="en-US" sz="1400" dirty="0" smtClean="0">
                <a:solidFill>
                  <a:srgbClr val="1423FF"/>
                </a:solidFill>
              </a:rPr>
              <a:t>Shmatikov</a:t>
            </a:r>
            <a:r>
              <a:rPr lang="en-US" sz="1400" dirty="0"/>
              <a:t>. “Privacy-preserving Data Exploration in Genome-wide Association Studies”. </a:t>
            </a:r>
            <a:r>
              <a:rPr lang="en-US" sz="1400" dirty="0" smtClean="0">
                <a:solidFill>
                  <a:srgbClr val="1423FF"/>
                </a:solidFill>
              </a:rPr>
              <a:t>KDD ’13. 2013 </a:t>
            </a:r>
            <a:endParaRPr lang="en-US" sz="1400" baseline="30000" dirty="0">
              <a:solidFill>
                <a:srgbClr val="142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5594" y="1575984"/>
            <a:ext cx="5249420" cy="4292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518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454339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Membership privacy is </a:t>
            </a:r>
            <a:r>
              <a:rPr lang="en-US" b="1" dirty="0" smtClean="0"/>
              <a:t>easier to guarantee</a:t>
            </a:r>
            <a:r>
              <a:rPr lang="en-US" dirty="0" smtClean="0"/>
              <a:t> for adversaries with </a:t>
            </a:r>
            <a:r>
              <a:rPr lang="en-US" b="1" dirty="0" smtClean="0"/>
              <a:t>bounded priors</a:t>
            </a:r>
          </a:p>
          <a:p>
            <a:r>
              <a:rPr lang="en-US" dirty="0" smtClean="0"/>
              <a:t>We can </a:t>
            </a:r>
            <a:r>
              <a:rPr lang="en-US" b="1" dirty="0" smtClean="0"/>
              <a:t>tailor privacy mechanisms</a:t>
            </a:r>
            <a:r>
              <a:rPr lang="en-US" dirty="0" smtClean="0"/>
              <a:t> to </a:t>
            </a:r>
            <a:r>
              <a:rPr lang="en-US" b="1" dirty="0" smtClean="0"/>
              <a:t>specific attacks/</a:t>
            </a:r>
            <a:r>
              <a:rPr lang="en-US" b="1" dirty="0" smtClean="0"/>
              <a:t>threats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GWAS: </a:t>
            </a:r>
            <a:r>
              <a:rPr lang="en-US" dirty="0" smtClean="0"/>
              <a:t>known </a:t>
            </a:r>
            <a:r>
              <a:rPr lang="en-US" dirty="0"/>
              <a:t>attacks </a:t>
            </a:r>
            <a:r>
              <a:rPr lang="en-US" dirty="0" smtClean="0"/>
              <a:t>rely on assumptions on adversary’s </a:t>
            </a:r>
            <a:r>
              <a:rPr lang="en-US" dirty="0" smtClean="0"/>
              <a:t>prior</a:t>
            </a:r>
          </a:p>
          <a:p>
            <a:pPr lvl="1"/>
            <a:r>
              <a:rPr lang="en-US" dirty="0" smtClean="0"/>
              <a:t>Evaluations can tell us if </a:t>
            </a:r>
            <a:r>
              <a:rPr lang="en-US" dirty="0"/>
              <a:t>a reasonable privacy/utility tradeoff is even possible</a:t>
            </a:r>
            <a:r>
              <a:rPr lang="en-US" baseline="30000" dirty="0"/>
              <a:t>1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Work: </a:t>
            </a:r>
            <a:r>
              <a:rPr lang="en-US" b="1" dirty="0" smtClean="0"/>
              <a:t>“</a:t>
            </a:r>
            <a:r>
              <a:rPr lang="en-US" b="1" dirty="0" smtClean="0"/>
              <a:t>d</a:t>
            </a:r>
            <a:r>
              <a:rPr lang="en-US" b="1" dirty="0" smtClean="0"/>
              <a:t>ifferential privacy in practice”</a:t>
            </a:r>
            <a:endParaRPr lang="en-US" dirty="0" smtClean="0"/>
          </a:p>
          <a:p>
            <a:pPr lvl="1"/>
            <a:r>
              <a:rPr lang="en-US" dirty="0" smtClean="0"/>
              <a:t>Investigate the privacy/utility tradeoff for “state</a:t>
            </a:r>
            <a:r>
              <a:rPr lang="en-US" dirty="0"/>
              <a:t> </a:t>
            </a:r>
            <a:r>
              <a:rPr lang="en-US" dirty="0" smtClean="0"/>
              <a:t>of</a:t>
            </a:r>
            <a:r>
              <a:rPr lang="en-US" dirty="0"/>
              <a:t>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art” attacks</a:t>
            </a:r>
          </a:p>
          <a:p>
            <a:pPr marL="914400" lvl="2" indent="0">
              <a:buNone/>
            </a:pPr>
            <a:r>
              <a:rPr lang="en-US" dirty="0" smtClean="0"/>
              <a:t>⟹ What values of </a:t>
            </a:r>
            <a:r>
              <a:rPr lang="en-US" dirty="0" err="1" smtClean="0">
                <a:solidFill>
                  <a:srgbClr val="1423FF"/>
                </a:solidFill>
              </a:rPr>
              <a:t>ε</a:t>
            </a:r>
            <a:r>
              <a:rPr lang="en-US" dirty="0" smtClean="0">
                <a:solidFill>
                  <a:srgbClr val="1423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appropriate</a:t>
            </a:r>
            <a:r>
              <a:rPr lang="en-US" dirty="0" smtClean="0">
                <a:solidFill>
                  <a:srgbClr val="1423FF"/>
                </a:solidFill>
              </a:rPr>
              <a:t> 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Scenario 1: all attacks are defeated by DP, and high utility remains 		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</a:t>
            </a:r>
            <a:endParaRPr lang="en-US" dirty="0" smtClean="0">
              <a:solidFill>
                <a:srgbClr val="008000"/>
              </a:solidFill>
            </a:endParaRPr>
          </a:p>
          <a:p>
            <a:pPr marL="914400" lvl="2" indent="0">
              <a:buNone/>
            </a:pPr>
            <a:r>
              <a:rPr lang="en-US" dirty="0" smtClean="0"/>
              <a:t>⟹ Are there </a:t>
            </a:r>
            <a:r>
              <a:rPr lang="en-US" b="1" dirty="0"/>
              <a:t>stronger inference </a:t>
            </a:r>
            <a:r>
              <a:rPr lang="en-US" b="1" dirty="0" smtClean="0"/>
              <a:t>attacks</a:t>
            </a:r>
            <a:r>
              <a:rPr lang="en-US" baseline="30000" dirty="0" smtClean="0"/>
              <a:t>2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Scenario 2: defeating the attacks destroys utility						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dirty="0"/>
              <a:t>⟹ </a:t>
            </a:r>
            <a:r>
              <a:rPr lang="en-US" dirty="0" smtClean="0"/>
              <a:t>Are there </a:t>
            </a:r>
            <a:r>
              <a:rPr lang="en-US" b="1" dirty="0" smtClean="0"/>
              <a:t>more efficient DP mechanisms</a:t>
            </a:r>
            <a:r>
              <a:rPr lang="en-US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759582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1</a:t>
            </a:r>
            <a:r>
              <a:rPr lang="en-US" sz="1400" baseline="30000" dirty="0" smtClean="0"/>
              <a:t> </a:t>
            </a:r>
            <a:r>
              <a:rPr lang="en-US" sz="1400" dirty="0" err="1" smtClean="0">
                <a:solidFill>
                  <a:srgbClr val="1423FF"/>
                </a:solidFill>
              </a:rPr>
              <a:t>Fredrikson</a:t>
            </a:r>
            <a:r>
              <a:rPr lang="en-US" sz="1400" dirty="0" smtClean="0">
                <a:solidFill>
                  <a:srgbClr val="1423FF"/>
                </a:solidFill>
              </a:rPr>
              <a:t> </a:t>
            </a:r>
            <a:r>
              <a:rPr lang="en-US" sz="1400" dirty="0">
                <a:solidFill>
                  <a:srgbClr val="1423FF"/>
                </a:solidFill>
              </a:rPr>
              <a:t>et al.</a:t>
            </a:r>
            <a:r>
              <a:rPr lang="en-US" sz="1400" dirty="0"/>
              <a:t> "Privacy in </a:t>
            </a:r>
            <a:r>
              <a:rPr lang="en-US" sz="1400" dirty="0" err="1"/>
              <a:t>pharmacogenetics</a:t>
            </a:r>
            <a:r>
              <a:rPr lang="en-US" sz="1400" dirty="0"/>
              <a:t>: An end-to-end case study of personalized warfarin dosing." </a:t>
            </a:r>
            <a:r>
              <a:rPr lang="en-US" sz="1400" dirty="0">
                <a:solidFill>
                  <a:srgbClr val="1423FF"/>
                </a:solidFill>
              </a:rPr>
              <a:t>Proceedings of USENIX Security. </a:t>
            </a:r>
            <a:r>
              <a:rPr lang="en-US" sz="1400" dirty="0" smtClean="0">
                <a:solidFill>
                  <a:srgbClr val="1423FF"/>
                </a:solidFill>
              </a:rPr>
              <a:t>2014</a:t>
            </a:r>
          </a:p>
          <a:p>
            <a:r>
              <a:rPr lang="en-US" sz="1400" baseline="30000" dirty="0" smtClean="0"/>
              <a:t>2 </a:t>
            </a:r>
            <a:r>
              <a:rPr lang="en-US" sz="1400" dirty="0" err="1">
                <a:solidFill>
                  <a:srgbClr val="1423FF"/>
                </a:solidFill>
              </a:rPr>
              <a:t>Sankararaman</a:t>
            </a:r>
            <a:r>
              <a:rPr lang="en-US" sz="1400" dirty="0">
                <a:solidFill>
                  <a:srgbClr val="1423FF"/>
                </a:solidFill>
              </a:rPr>
              <a:t> et al. </a:t>
            </a:r>
            <a:r>
              <a:rPr lang="en-US" sz="1400" dirty="0"/>
              <a:t>"Genomic privacy and limits of individual detection in a pool." </a:t>
            </a:r>
            <a:r>
              <a:rPr lang="en-US" sz="1400" dirty="0">
                <a:solidFill>
                  <a:srgbClr val="1423FF"/>
                </a:solidFill>
              </a:rPr>
              <a:t>Nature genetics. </a:t>
            </a:r>
            <a:r>
              <a:rPr lang="en-US" sz="1400" dirty="0" smtClean="0">
                <a:solidFill>
                  <a:srgbClr val="1423FF"/>
                </a:solidFill>
              </a:rPr>
              <a:t>2009</a:t>
            </a:r>
            <a:endParaRPr lang="en-US" sz="1400" dirty="0">
              <a:solidFill>
                <a:srgbClr val="142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21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Privacy and Membership Disclosure</a:t>
            </a:r>
          </a:p>
          <a:p>
            <a:pPr lvl="1"/>
            <a:r>
              <a:rPr lang="en-US" dirty="0" smtClean="0"/>
              <a:t>Differential Privacy (DP)</a:t>
            </a:r>
          </a:p>
          <a:p>
            <a:pPr lvl="1"/>
            <a:r>
              <a:rPr lang="en-US" dirty="0" smtClean="0"/>
              <a:t>Positive Membership Privacy (PMP)</a:t>
            </a:r>
          </a:p>
          <a:p>
            <a:pPr lvl="1"/>
            <a:r>
              <a:rPr lang="en-US" dirty="0" smtClean="0"/>
              <a:t>Prior-Belief Families and Equivalence between DP and PMP</a:t>
            </a:r>
          </a:p>
          <a:p>
            <a:r>
              <a:rPr lang="en-US" dirty="0" smtClean="0"/>
              <a:t>Bounded Priors</a:t>
            </a:r>
          </a:p>
          <a:p>
            <a:pPr lvl="1"/>
            <a:r>
              <a:rPr lang="en-US" dirty="0" smtClean="0"/>
              <a:t>Modeling Adversaries with Limited Background Knowledge</a:t>
            </a:r>
          </a:p>
          <a:p>
            <a:pPr lvl="1"/>
            <a:r>
              <a:rPr lang="en-US" dirty="0" smtClean="0"/>
              <a:t>Inference Attacks for Genome-Wide Association Studies (GWAS)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Perturbation Mechanisms for GWAS</a:t>
            </a:r>
          </a:p>
          <a:p>
            <a:pPr lvl="1"/>
            <a:r>
              <a:rPr lang="en-US" dirty="0" smtClean="0"/>
              <a:t>Trading Privacy, Medical Utility and Cost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8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</a:t>
            </a:r>
            <a:r>
              <a:rPr lang="en-US" baseline="30000" dirty="0" smtClean="0"/>
              <a:t>1,2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6"/>
            <a:ext cx="8229600" cy="4977790"/>
          </a:xfrm>
        </p:spPr>
        <p:txBody>
          <a:bodyPr/>
          <a:lstStyle/>
          <a:p>
            <a:pPr lvl="0"/>
            <a:r>
              <a:rPr lang="en-US" dirty="0" smtClean="0"/>
              <a:t>Belonging to a dataset ≈ Not belonging to it</a:t>
            </a:r>
          </a:p>
          <a:p>
            <a:r>
              <a:rPr lang="en-US" dirty="0" smtClean="0"/>
              <a:t>A mechanism 𝒜 provides </a:t>
            </a:r>
            <a:r>
              <a:rPr lang="en-US" dirty="0" smtClean="0">
                <a:solidFill>
                  <a:srgbClr val="1423FF"/>
                </a:solidFill>
              </a:rPr>
              <a:t>ε</a:t>
            </a:r>
            <a:r>
              <a:rPr lang="en-US" dirty="0" smtClean="0"/>
              <a:t>-DP iff for any datasets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baseline="-5999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000"/>
                </a:solidFill>
              </a:rPr>
              <a:t>T</a:t>
            </a:r>
            <a:r>
              <a:rPr lang="en-US" baseline="-5999" dirty="0" smtClean="0">
                <a:solidFill>
                  <a:srgbClr val="008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i="1" dirty="0" smtClean="0"/>
              <a:t>differing in a single element</a:t>
            </a:r>
            <a:r>
              <a:rPr lang="en-US" dirty="0" smtClean="0"/>
              <a:t>, and any </a:t>
            </a:r>
            <a:r>
              <a:rPr lang="en-US" dirty="0" smtClean="0">
                <a:solidFill>
                  <a:srgbClr val="A7672E"/>
                </a:solidFill>
              </a:rPr>
              <a:t>S ⊆ range(𝒜)</a:t>
            </a:r>
            <a:r>
              <a:rPr lang="en-US" dirty="0" smtClean="0"/>
              <a:t>, we have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focus on </a:t>
            </a:r>
            <a:r>
              <a:rPr lang="en-US" dirty="0" smtClean="0">
                <a:solidFill>
                  <a:srgbClr val="E17243"/>
                </a:solidFill>
              </a:rPr>
              <a:t>bounded</a:t>
            </a:r>
            <a:r>
              <a:rPr lang="en-US" dirty="0" smtClean="0"/>
              <a:t> DP </a:t>
            </a:r>
            <a:r>
              <a:rPr lang="en-US" dirty="0"/>
              <a:t>(results hold for </a:t>
            </a:r>
            <a:r>
              <a:rPr lang="en-US" dirty="0">
                <a:solidFill>
                  <a:srgbClr val="E17243"/>
                </a:solidFill>
              </a:rPr>
              <a:t>unbounded </a:t>
            </a:r>
            <a:r>
              <a:rPr lang="en-US" dirty="0"/>
              <a:t>case)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60237" y="3200224"/>
            <a:ext cx="7413655" cy="1638700"/>
            <a:chOff x="252411" y="323042"/>
            <a:chExt cx="8766175" cy="2611014"/>
          </a:xfrm>
        </p:grpSpPr>
        <p:grpSp>
          <p:nvGrpSpPr>
            <p:cNvPr id="8" name="Group 7"/>
            <p:cNvGrpSpPr/>
            <p:nvPr/>
          </p:nvGrpSpPr>
          <p:grpSpPr>
            <a:xfrm>
              <a:off x="252412" y="1315812"/>
              <a:ext cx="1222375" cy="882651"/>
              <a:chOff x="1125537" y="2403474"/>
              <a:chExt cx="1222375" cy="882651"/>
            </a:xfrm>
          </p:grpSpPr>
          <p:sp>
            <p:nvSpPr>
              <p:cNvPr id="34" name="Can 33"/>
              <p:cNvSpPr/>
              <p:nvPr/>
            </p:nvSpPr>
            <p:spPr>
              <a:xfrm>
                <a:off x="1125537" y="2917825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  <p:sp>
            <p:nvSpPr>
              <p:cNvPr id="35" name="Can 34"/>
              <p:cNvSpPr/>
              <p:nvPr/>
            </p:nvSpPr>
            <p:spPr>
              <a:xfrm>
                <a:off x="1125537" y="26574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Helvetica"/>
                </a:endParaRPr>
              </a:p>
            </p:txBody>
          </p:sp>
          <p:sp>
            <p:nvSpPr>
              <p:cNvPr id="36" name="Can 35"/>
              <p:cNvSpPr/>
              <p:nvPr/>
            </p:nvSpPr>
            <p:spPr>
              <a:xfrm>
                <a:off x="1125537" y="24034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183311" y="1332202"/>
              <a:ext cx="1222375" cy="882651"/>
              <a:chOff x="4960937" y="2409823"/>
              <a:chExt cx="1222375" cy="882651"/>
            </a:xfrm>
          </p:grpSpPr>
          <p:sp>
            <p:nvSpPr>
              <p:cNvPr id="31" name="Can 30"/>
              <p:cNvSpPr/>
              <p:nvPr/>
            </p:nvSpPr>
            <p:spPr>
              <a:xfrm>
                <a:off x="4960937" y="29241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  <p:sp>
            <p:nvSpPr>
              <p:cNvPr id="32" name="Can 31"/>
              <p:cNvSpPr/>
              <p:nvPr/>
            </p:nvSpPr>
            <p:spPr>
              <a:xfrm>
                <a:off x="4960937" y="2663823"/>
                <a:ext cx="1222375" cy="368300"/>
              </a:xfrm>
              <a:prstGeom prst="can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Helvetica"/>
                </a:endParaRPr>
              </a:p>
            </p:txBody>
          </p:sp>
          <p:sp>
            <p:nvSpPr>
              <p:cNvPr id="33" name="Can 32"/>
              <p:cNvSpPr/>
              <p:nvPr/>
            </p:nvSpPr>
            <p:spPr>
              <a:xfrm>
                <a:off x="4960937" y="2409823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796211" y="1332202"/>
              <a:ext cx="1222375" cy="882651"/>
              <a:chOff x="6573837" y="2409823"/>
              <a:chExt cx="1222375" cy="882651"/>
            </a:xfrm>
          </p:grpSpPr>
          <p:sp>
            <p:nvSpPr>
              <p:cNvPr id="28" name="Can 27"/>
              <p:cNvSpPr/>
              <p:nvPr/>
            </p:nvSpPr>
            <p:spPr>
              <a:xfrm>
                <a:off x="6573837" y="29241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  <p:sp>
            <p:nvSpPr>
              <p:cNvPr id="29" name="Can 28"/>
              <p:cNvSpPr/>
              <p:nvPr/>
            </p:nvSpPr>
            <p:spPr>
              <a:xfrm>
                <a:off x="6573837" y="2663823"/>
                <a:ext cx="1222375" cy="368300"/>
              </a:xfrm>
              <a:prstGeom prst="can">
                <a:avLst>
                  <a:gd name="adj" fmla="val 50000"/>
                </a:avLst>
              </a:prstGeom>
              <a:solidFill>
                <a:srgbClr val="008000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Helvetica"/>
                </a:endParaRPr>
              </a:p>
            </p:txBody>
          </p:sp>
          <p:sp>
            <p:nvSpPr>
              <p:cNvPr id="30" name="Can 29"/>
              <p:cNvSpPr/>
              <p:nvPr/>
            </p:nvSpPr>
            <p:spPr>
              <a:xfrm>
                <a:off x="6573837" y="2409823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865312" y="1058634"/>
              <a:ext cx="1222375" cy="1139829"/>
              <a:chOff x="2738437" y="2146296"/>
              <a:chExt cx="1222375" cy="1139829"/>
            </a:xfrm>
          </p:grpSpPr>
          <p:sp>
            <p:nvSpPr>
              <p:cNvPr id="24" name="Can 23"/>
              <p:cNvSpPr/>
              <p:nvPr/>
            </p:nvSpPr>
            <p:spPr>
              <a:xfrm>
                <a:off x="2738437" y="2917825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  <p:sp>
            <p:nvSpPr>
              <p:cNvPr id="25" name="Can 24"/>
              <p:cNvSpPr/>
              <p:nvPr/>
            </p:nvSpPr>
            <p:spPr>
              <a:xfrm>
                <a:off x="2738437" y="26574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Helvetica"/>
                </a:endParaRPr>
              </a:p>
            </p:txBody>
          </p:sp>
          <p:sp>
            <p:nvSpPr>
              <p:cNvPr id="26" name="Can 25"/>
              <p:cNvSpPr/>
              <p:nvPr/>
            </p:nvSpPr>
            <p:spPr>
              <a:xfrm>
                <a:off x="2738437" y="2403474"/>
                <a:ext cx="1222375" cy="368300"/>
              </a:xfrm>
              <a:prstGeom prst="can">
                <a:avLst>
                  <a:gd name="adj" fmla="val 50000"/>
                </a:avLst>
              </a:prstGeom>
              <a:gradFill flip="none" rotWithShape="1">
                <a:gsLst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rgbClr val="FFFFFF"/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  <p:sp>
            <p:nvSpPr>
              <p:cNvPr id="27" name="Can 26"/>
              <p:cNvSpPr/>
              <p:nvPr/>
            </p:nvSpPr>
            <p:spPr>
              <a:xfrm>
                <a:off x="2738437" y="2146296"/>
                <a:ext cx="1222375" cy="368300"/>
              </a:xfrm>
              <a:prstGeom prst="can">
                <a:avLst>
                  <a:gd name="adj" fmla="val 50000"/>
                </a:avLst>
              </a:prstGeom>
              <a:solidFill>
                <a:srgbClr val="008000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cs typeface="Helvetica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52412" y="2188422"/>
              <a:ext cx="1222375" cy="735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cs typeface="Helvetica"/>
                </a:rPr>
                <a:t>T</a:t>
              </a:r>
              <a:r>
                <a:rPr lang="en-US" sz="2400" baseline="-25000" dirty="0" smtClean="0">
                  <a:solidFill>
                    <a:srgbClr val="FF0000"/>
                  </a:solidFill>
                  <a:cs typeface="Helvetica"/>
                </a:rPr>
                <a:t>1</a:t>
              </a:r>
              <a:endParaRPr lang="en-US" sz="2400" baseline="-25000" dirty="0">
                <a:solidFill>
                  <a:srgbClr val="FF0000"/>
                </a:solidFill>
                <a:cs typeface="Helvetica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65312" y="2188422"/>
              <a:ext cx="1222375" cy="735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8000"/>
                  </a:solidFill>
                  <a:cs typeface="Helvetica"/>
                </a:rPr>
                <a:t>T</a:t>
              </a:r>
              <a:r>
                <a:rPr lang="en-US" sz="2400" baseline="-25000" dirty="0">
                  <a:solidFill>
                    <a:srgbClr val="008000"/>
                  </a:solidFill>
                  <a:cs typeface="Helvetica"/>
                </a:rPr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83309" y="2198464"/>
              <a:ext cx="1222375" cy="735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  <a:cs typeface="Helvetica"/>
                </a:rPr>
                <a:t>T</a:t>
              </a:r>
              <a:r>
                <a:rPr lang="en-US" sz="2400" baseline="-25000" dirty="0" smtClean="0">
                  <a:solidFill>
                    <a:srgbClr val="FF0000"/>
                  </a:solidFill>
                  <a:cs typeface="Helvetica"/>
                </a:rPr>
                <a:t>1</a:t>
              </a:r>
              <a:endParaRPr lang="en-US" sz="2400" baseline="-25000" dirty="0">
                <a:solidFill>
                  <a:srgbClr val="FF0000"/>
                </a:solidFill>
                <a:cs typeface="Helvetica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96211" y="2198464"/>
              <a:ext cx="1222375" cy="735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8000"/>
                  </a:solidFill>
                  <a:cs typeface="Helvetica"/>
                </a:rPr>
                <a:t>T</a:t>
              </a:r>
              <a:r>
                <a:rPr lang="en-US" sz="2400" baseline="-25000" dirty="0">
                  <a:solidFill>
                    <a:srgbClr val="008000"/>
                  </a:solidFill>
                  <a:cs typeface="Helvetica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2411" y="323042"/>
              <a:ext cx="3012753" cy="735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E17243"/>
                  </a:solidFill>
                  <a:cs typeface="Helvetica"/>
                </a:rPr>
                <a:t>Unbounded</a:t>
              </a:r>
              <a:r>
                <a:rPr lang="en-US" sz="2400" dirty="0" smtClean="0">
                  <a:cs typeface="Helvetica"/>
                </a:rPr>
                <a:t> DP</a:t>
              </a:r>
              <a:endParaRPr lang="en-US" sz="2400" dirty="0">
                <a:cs typeface="Helvetic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31014" y="323042"/>
              <a:ext cx="2987572" cy="735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E17243"/>
                  </a:solidFill>
                  <a:cs typeface="Helvetica"/>
                </a:rPr>
                <a:t>Bounded</a:t>
              </a:r>
              <a:r>
                <a:rPr lang="en-US" sz="2400" dirty="0" smtClean="0">
                  <a:cs typeface="Helvetica"/>
                </a:rPr>
                <a:t> DP</a:t>
              </a:r>
              <a:endParaRPr lang="en-US" sz="2400" dirty="0">
                <a:cs typeface="Helvetica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57200" y="596751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Dwork</a:t>
            </a:r>
            <a:r>
              <a:rPr lang="en-US" sz="1400" dirty="0">
                <a:solidFill>
                  <a:srgbClr val="0000FF"/>
                </a:solidFill>
              </a:rPr>
              <a:t>. </a:t>
            </a:r>
            <a:r>
              <a:rPr lang="en-US" sz="1400" dirty="0"/>
              <a:t>“</a:t>
            </a:r>
            <a:r>
              <a:rPr lang="en-US" sz="1400" dirty="0" smtClean="0"/>
              <a:t>Differential </a:t>
            </a:r>
            <a:r>
              <a:rPr lang="en-US" sz="1400" dirty="0"/>
              <a:t>privacy”. </a:t>
            </a:r>
            <a:r>
              <a:rPr lang="en-US" sz="1400" dirty="0" smtClean="0">
                <a:solidFill>
                  <a:srgbClr val="0000FF"/>
                </a:solidFill>
              </a:rPr>
              <a:t>Automata</a:t>
            </a:r>
            <a:r>
              <a:rPr lang="en-US" sz="1400" dirty="0">
                <a:solidFill>
                  <a:srgbClr val="0000FF"/>
                </a:solidFill>
              </a:rPr>
              <a:t>, languages and programming</a:t>
            </a:r>
            <a:r>
              <a:rPr lang="en-US" sz="1400" dirty="0" smtClean="0">
                <a:solidFill>
                  <a:srgbClr val="0000FF"/>
                </a:solidFill>
              </a:rPr>
              <a:t>. 2006</a:t>
            </a:r>
          </a:p>
          <a:p>
            <a:r>
              <a:rPr lang="en-US" sz="1400" baseline="30000" dirty="0" smtClean="0"/>
              <a:t>2 </a:t>
            </a:r>
            <a:r>
              <a:rPr lang="en-US" sz="1400" dirty="0" smtClean="0">
                <a:solidFill>
                  <a:srgbClr val="1423FF"/>
                </a:solidFill>
              </a:rPr>
              <a:t>Dwork </a:t>
            </a:r>
            <a:r>
              <a:rPr lang="en-US" sz="1400" dirty="0">
                <a:solidFill>
                  <a:srgbClr val="1423FF"/>
                </a:solidFill>
              </a:rPr>
              <a:t>et al.</a:t>
            </a:r>
            <a:r>
              <a:rPr lang="en-US" sz="1400" dirty="0"/>
              <a:t> “Calibrating Noise to Sensitivity in Private Data Analysis”. </a:t>
            </a:r>
            <a:r>
              <a:rPr lang="en-US" sz="1400" dirty="0" smtClean="0">
                <a:solidFill>
                  <a:srgbClr val="1423FF"/>
                </a:solidFill>
              </a:rPr>
              <a:t>TCC</a:t>
            </a:r>
            <a:r>
              <a:rPr lang="en-US" sz="1400" dirty="0">
                <a:solidFill>
                  <a:srgbClr val="1423FF"/>
                </a:solidFill>
              </a:rPr>
              <a:t>’06. </a:t>
            </a:r>
            <a:r>
              <a:rPr lang="en-US" sz="1400" dirty="0" smtClean="0">
                <a:solidFill>
                  <a:srgbClr val="1423FF"/>
                </a:solidFill>
              </a:rPr>
              <a:t>2006</a:t>
            </a:r>
            <a:endParaRPr lang="en-US" sz="1400" dirty="0">
              <a:solidFill>
                <a:srgbClr val="1423FF"/>
              </a:solidFill>
            </a:endParaRPr>
          </a:p>
        </p:txBody>
      </p:sp>
      <p:pic>
        <p:nvPicPr>
          <p:cNvPr id="41" name="Picture 40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85" y="2595583"/>
            <a:ext cx="4572000" cy="317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830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Membership Privacy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6"/>
            <a:ext cx="8229600" cy="5200744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Data Privacy: protection against </a:t>
            </a:r>
            <a:r>
              <a:rPr lang="en-US" b="1" dirty="0" smtClean="0">
                <a:ea typeface="Helvetica"/>
                <a:cs typeface="Helvetica"/>
                <a:sym typeface="Helvetica"/>
              </a:rPr>
              <a:t>membership disclosure</a:t>
            </a:r>
          </a:p>
          <a:p>
            <a:pPr lvl="1"/>
            <a:r>
              <a:rPr lang="en-US" dirty="0" smtClean="0"/>
              <a:t>Adversary should not learn whether an entity from a </a:t>
            </a:r>
            <a:r>
              <a:rPr lang="en-US" dirty="0" smtClean="0">
                <a:ea typeface="Helvetica"/>
                <a:cs typeface="Helvetica"/>
                <a:sym typeface="Helvetica"/>
              </a:rPr>
              <a:t>universe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𝒰 </a:t>
            </a:r>
            <a:r>
              <a:rPr lang="en-US" dirty="0"/>
              <a:t>= {</a:t>
            </a:r>
            <a:r>
              <a:rPr lang="en-US" dirty="0" smtClean="0"/>
              <a:t>t</a:t>
            </a:r>
            <a:r>
              <a:rPr lang="en-US" baseline="-5999" dirty="0" smtClean="0"/>
              <a:t>1</a:t>
            </a:r>
            <a:r>
              <a:rPr lang="en-US" dirty="0" smtClean="0"/>
              <a:t>, t</a:t>
            </a:r>
            <a:r>
              <a:rPr lang="en-US" baseline="-5999" dirty="0" smtClean="0"/>
              <a:t>2</a:t>
            </a:r>
            <a:r>
              <a:rPr lang="en-US" dirty="0" smtClean="0"/>
              <a:t>, …} belongs to the dataset 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lvl="0" indent="0">
              <a:buNone/>
            </a:pPr>
            <a:endParaRPr lang="en-US" dirty="0" smtClean="0">
              <a:solidFill>
                <a:srgbClr val="D81E00"/>
              </a:solidFill>
            </a:endParaRPr>
          </a:p>
          <a:p>
            <a:pPr lvl="0"/>
            <a:r>
              <a:rPr lang="en-US" dirty="0" smtClean="0">
                <a:solidFill>
                  <a:srgbClr val="000000"/>
                </a:solidFill>
              </a:rPr>
              <a:t>Privacy: </a:t>
            </a:r>
            <a:r>
              <a:rPr lang="en-US" dirty="0" smtClean="0">
                <a:solidFill>
                  <a:srgbClr val="FF0000"/>
                </a:solidFill>
              </a:rPr>
              <a:t>posterior belief </a:t>
            </a:r>
            <a:r>
              <a:rPr lang="en-US" dirty="0" smtClean="0">
                <a:solidFill>
                  <a:srgbClr val="000000"/>
                </a:solidFill>
              </a:rPr>
              <a:t>≈ </a:t>
            </a:r>
            <a:r>
              <a:rPr lang="en-US" dirty="0" smtClean="0">
                <a:solidFill>
                  <a:srgbClr val="1A8E56"/>
                </a:solidFill>
              </a:rPr>
              <a:t>prior belief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all entities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Clr>
                <a:schemeClr val="tx1"/>
              </a:buClr>
            </a:pPr>
            <a:r>
              <a:rPr lang="en-US" b="1" dirty="0" smtClean="0"/>
              <a:t>Impossible in general! (no free lunch)</a:t>
            </a:r>
          </a:p>
          <a:p>
            <a:pPr lvl="0"/>
            <a:endParaRPr lang="en-US" dirty="0" smtClean="0">
              <a:solidFill>
                <a:srgbClr val="D81E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356811" y="2701694"/>
            <a:ext cx="3017222" cy="1795139"/>
            <a:chOff x="356811" y="2797094"/>
            <a:chExt cx="3017222" cy="1795139"/>
          </a:xfrm>
        </p:grpSpPr>
        <p:sp>
          <p:nvSpPr>
            <p:cNvPr id="15" name="TextBox 14"/>
            <p:cNvSpPr txBox="1"/>
            <p:nvPr/>
          </p:nvSpPr>
          <p:spPr>
            <a:xfrm>
              <a:off x="2412823" y="4297968"/>
              <a:ext cx="958921" cy="29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cs typeface="Helvetica"/>
                </a:rPr>
                <a:t>T</a:t>
              </a:r>
              <a:endParaRPr lang="en-US" sz="2400" baseline="-25000" dirty="0">
                <a:cs typeface="Helvetica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5055" y="4297968"/>
              <a:ext cx="958921" cy="294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cs typeface="Helvetica"/>
                </a:rPr>
                <a:t>t</a:t>
              </a:r>
              <a:endParaRPr lang="en-US" sz="2400" baseline="-25000" dirty="0">
                <a:cs typeface="Helvetica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6970" y="3385687"/>
              <a:ext cx="1329815" cy="976772"/>
            </a:xfrm>
            <a:prstGeom prst="rect">
              <a:avLst/>
            </a:prstGeom>
          </p:spPr>
        </p:pic>
        <p:sp>
          <p:nvSpPr>
            <p:cNvPr id="10" name="Cloud Callout 9"/>
            <p:cNvSpPr/>
            <p:nvPr/>
          </p:nvSpPr>
          <p:spPr>
            <a:xfrm>
              <a:off x="356811" y="2797094"/>
              <a:ext cx="3017222" cy="523738"/>
            </a:xfrm>
            <a:prstGeom prst="cloudCallout">
              <a:avLst>
                <a:gd name="adj1" fmla="val 4661"/>
                <a:gd name="adj2" fmla="val 76956"/>
              </a:avLst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1A8E56"/>
                  </a:solidFill>
                  <a:cs typeface="Helvetica"/>
                </a:rPr>
                <a:t>I</a:t>
              </a:r>
              <a:r>
                <a:rPr lang="en-US" dirty="0" smtClean="0">
                  <a:solidFill>
                    <a:srgbClr val="1A8E56"/>
                  </a:solidFill>
                  <a:cs typeface="Helvetica"/>
                </a:rPr>
                <a:t>s t in the dataset ?</a:t>
              </a:r>
              <a:endParaRPr lang="en-US" dirty="0">
                <a:solidFill>
                  <a:srgbClr val="1A8E56"/>
                </a:solidFill>
                <a:cs typeface="Helvetica"/>
              </a:endParaRPr>
            </a:p>
          </p:txBody>
        </p:sp>
        <p:sp>
          <p:nvSpPr>
            <p:cNvPr id="11" name="Can 10"/>
            <p:cNvSpPr/>
            <p:nvPr/>
          </p:nvSpPr>
          <p:spPr>
            <a:xfrm>
              <a:off x="2412823" y="4063214"/>
              <a:ext cx="958921" cy="234754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Helvetica"/>
              </a:endParaRPr>
            </a:p>
          </p:txBody>
        </p:sp>
        <p:sp>
          <p:nvSpPr>
            <p:cNvPr id="12" name="Can 11"/>
            <p:cNvSpPr/>
            <p:nvPr/>
          </p:nvSpPr>
          <p:spPr>
            <a:xfrm>
              <a:off x="2412823" y="3888094"/>
              <a:ext cx="958921" cy="234754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Helvetica"/>
              </a:endParaRPr>
            </a:p>
          </p:txBody>
        </p:sp>
        <p:sp>
          <p:nvSpPr>
            <p:cNvPr id="13" name="Can 12"/>
            <p:cNvSpPr/>
            <p:nvPr/>
          </p:nvSpPr>
          <p:spPr>
            <a:xfrm>
              <a:off x="2412823" y="3710884"/>
              <a:ext cx="958921" cy="234754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Helvetica"/>
              </a:endParaRPr>
            </a:p>
          </p:txBody>
        </p:sp>
        <p:sp>
          <p:nvSpPr>
            <p:cNvPr id="14" name="Can 13"/>
            <p:cNvSpPr/>
            <p:nvPr/>
          </p:nvSpPr>
          <p:spPr>
            <a:xfrm>
              <a:off x="2415112" y="3538091"/>
              <a:ext cx="958921" cy="234754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Helvetica"/>
              </a:endParaRPr>
            </a:p>
          </p:txBody>
        </p:sp>
        <p:sp>
          <p:nvSpPr>
            <p:cNvPr id="17" name="Can 16"/>
            <p:cNvSpPr/>
            <p:nvPr/>
          </p:nvSpPr>
          <p:spPr>
            <a:xfrm>
              <a:off x="457200" y="4063214"/>
              <a:ext cx="958921" cy="234754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Helvetica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86537" y="2527905"/>
            <a:ext cx="4700263" cy="1739559"/>
            <a:chOff x="3986537" y="2623305"/>
            <a:chExt cx="4700263" cy="173955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11750" y="3386092"/>
              <a:ext cx="1329815" cy="976772"/>
            </a:xfrm>
            <a:prstGeom prst="rect">
              <a:avLst/>
            </a:prstGeom>
          </p:spPr>
        </p:pic>
        <p:sp>
          <p:nvSpPr>
            <p:cNvPr id="8" name="Cloud Callout 7"/>
            <p:cNvSpPr/>
            <p:nvPr/>
          </p:nvSpPr>
          <p:spPr>
            <a:xfrm>
              <a:off x="5121818" y="2623305"/>
              <a:ext cx="3564982" cy="697527"/>
            </a:xfrm>
            <a:prstGeom prst="cloudCallout">
              <a:avLst>
                <a:gd name="adj1" fmla="val 25282"/>
                <a:gd name="adj2" fmla="val 60294"/>
              </a:avLst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cs typeface="Helvetica"/>
                </a:rPr>
                <a:t>I am now sure t is in the dataset !</a:t>
              </a:r>
              <a:endParaRPr lang="en-US" dirty="0">
                <a:solidFill>
                  <a:srgbClr val="FF0000"/>
                </a:solidFill>
                <a:cs typeface="Helvetica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256761" y="3709524"/>
              <a:ext cx="1083456" cy="46302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  <a:cs typeface="Helvetica"/>
                </a:rPr>
                <a:t>𝒜</a:t>
              </a:r>
              <a:endParaRPr lang="en-US" sz="2400" dirty="0">
                <a:solidFill>
                  <a:srgbClr val="000000"/>
                </a:solidFill>
                <a:cs typeface="Helvetica"/>
              </a:endParaRP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3986537" y="3839334"/>
              <a:ext cx="270224" cy="165948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Helvetica"/>
              </a:endParaRPr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5348796" y="3853499"/>
              <a:ext cx="257445" cy="165948"/>
            </a:xfrm>
            <a:prstGeom prst="right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Helvetica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94656" y="3714805"/>
              <a:ext cx="808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cs typeface="Helvetica"/>
                </a:rPr>
                <a:t>𝒜(T)</a:t>
              </a:r>
              <a:endParaRPr lang="en-US" sz="2400" dirty="0">
                <a:cs typeface="Helvetica"/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247" y="5493014"/>
            <a:ext cx="690499" cy="74141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57200" y="6190469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1423FF"/>
                </a:solidFill>
              </a:rPr>
              <a:t>Li </a:t>
            </a:r>
            <a:r>
              <a:rPr lang="en-US" sz="1400" dirty="0">
                <a:solidFill>
                  <a:srgbClr val="1423FF"/>
                </a:solidFill>
              </a:rPr>
              <a:t>et al. </a:t>
            </a:r>
            <a:r>
              <a:rPr lang="en-US" sz="1400" dirty="0"/>
              <a:t>“Membership privacy: a unifying framework for privacy definitions”. </a:t>
            </a:r>
            <a:r>
              <a:rPr lang="en-US" sz="1400" dirty="0" smtClean="0">
                <a:solidFill>
                  <a:srgbClr val="1423FF"/>
                </a:solidFill>
              </a:rPr>
              <a:t>CCS </a:t>
            </a:r>
            <a:r>
              <a:rPr lang="en-US" sz="1400" dirty="0">
                <a:solidFill>
                  <a:srgbClr val="1423FF"/>
                </a:solidFill>
              </a:rPr>
              <a:t>’13. 2013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447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Belief Families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162168"/>
          </a:xfrm>
        </p:spPr>
        <p:txBody>
          <a:bodyPr/>
          <a:lstStyle/>
          <a:p>
            <a:pPr lvl="0"/>
            <a:r>
              <a:rPr lang="en-US" dirty="0" smtClean="0"/>
              <a:t>Adversary’s prior belief:	Distribution </a:t>
            </a:r>
            <a:r>
              <a:rPr lang="en-US" dirty="0" smtClean="0">
                <a:solidFill>
                  <a:srgbClr val="E17243"/>
                </a:solidFill>
              </a:rPr>
              <a:t>𝒟</a:t>
            </a:r>
            <a:r>
              <a:rPr lang="en-US" dirty="0" smtClean="0"/>
              <a:t> over 2</a:t>
            </a:r>
            <a:r>
              <a:rPr lang="en-US" baseline="31999" dirty="0" smtClean="0"/>
              <a:t>𝒰</a:t>
            </a:r>
          </a:p>
          <a:p>
            <a:pPr lvl="0"/>
            <a:r>
              <a:rPr lang="en-US" dirty="0" smtClean="0"/>
              <a:t>Range of adversaries: 		Distribution family </a:t>
            </a:r>
            <a:r>
              <a:rPr lang="en-US" dirty="0" smtClean="0">
                <a:solidFill>
                  <a:srgbClr val="E17243"/>
                </a:solidFill>
              </a:rPr>
              <a:t>𝔻</a:t>
            </a:r>
          </a:p>
          <a:p>
            <a:r>
              <a:rPr lang="en-US" dirty="0" smtClean="0"/>
              <a:t>A mechanism 𝒜 satisfies (</a:t>
            </a:r>
            <a:r>
              <a:rPr lang="en-US" dirty="0" smtClean="0">
                <a:solidFill>
                  <a:srgbClr val="1423FF"/>
                </a:solidFill>
              </a:rPr>
              <a:t>ε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E17243"/>
                </a:solidFill>
              </a:rPr>
              <a:t>𝔻</a:t>
            </a:r>
            <a:r>
              <a:rPr lang="en-US" dirty="0" smtClean="0"/>
              <a:t>)-PMP iff for any </a:t>
            </a:r>
            <a:br>
              <a:rPr lang="en-US" dirty="0" smtClean="0"/>
            </a:br>
            <a:r>
              <a:rPr lang="en-US" dirty="0" smtClean="0">
                <a:solidFill>
                  <a:srgbClr val="A7672E"/>
                </a:solidFill>
              </a:rPr>
              <a:t>S ⊆ range(𝒜)</a:t>
            </a:r>
            <a:r>
              <a:rPr lang="en-US" dirty="0" smtClean="0"/>
              <a:t>, any prior distribution </a:t>
            </a:r>
            <a:r>
              <a:rPr lang="en-US" dirty="0" smtClean="0">
                <a:solidFill>
                  <a:srgbClr val="E17243"/>
                </a:solidFill>
              </a:rPr>
              <a:t>𝒟 ∊ 𝔻</a:t>
            </a:r>
            <a:r>
              <a:rPr lang="en-US" dirty="0" smtClean="0"/>
              <a:t>, and any entity </a:t>
            </a:r>
            <a:br>
              <a:rPr lang="en-US" dirty="0" smtClean="0"/>
            </a:br>
            <a:r>
              <a:rPr lang="en-US" dirty="0" smtClean="0"/>
              <a:t>t ∊ 𝒰, we have</a:t>
            </a:r>
            <a:br>
              <a:rPr lang="en-US" dirty="0" smtClean="0"/>
            </a:br>
            <a:endParaRPr lang="en-US" dirty="0" smtClean="0"/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190469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1423FF"/>
                </a:solidFill>
              </a:rPr>
              <a:t>Li </a:t>
            </a:r>
            <a:r>
              <a:rPr lang="en-US" sz="1400" dirty="0">
                <a:solidFill>
                  <a:srgbClr val="1423FF"/>
                </a:solidFill>
              </a:rPr>
              <a:t>et al. </a:t>
            </a:r>
            <a:r>
              <a:rPr lang="en-US" sz="1400" dirty="0"/>
              <a:t>“Membership privacy: a unifying framework for privacy definitions”. </a:t>
            </a:r>
            <a:r>
              <a:rPr lang="en-US" sz="1400" dirty="0" smtClean="0">
                <a:solidFill>
                  <a:srgbClr val="1423FF"/>
                </a:solidFill>
              </a:rPr>
              <a:t>CCS </a:t>
            </a:r>
            <a:r>
              <a:rPr lang="en-US" sz="1400" dirty="0">
                <a:solidFill>
                  <a:srgbClr val="1423FF"/>
                </a:solidFill>
              </a:rPr>
              <a:t>’13. 2013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982" y="3365647"/>
            <a:ext cx="4953000" cy="8001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47460" y="5247306"/>
            <a:ext cx="7703946" cy="683808"/>
            <a:chOff x="647460" y="5247306"/>
            <a:chExt cx="7703946" cy="68380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798290" y="5404544"/>
              <a:ext cx="7402286" cy="0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8290" y="5247306"/>
              <a:ext cx="0" cy="314476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576" y="5247306"/>
              <a:ext cx="0" cy="314476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7460" y="556178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49746" y="556178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63891" y="4877974"/>
            <a:ext cx="2620247" cy="1002732"/>
            <a:chOff x="5963891" y="4877974"/>
            <a:chExt cx="2620247" cy="1002732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284690" y="5404544"/>
              <a:ext cx="0" cy="157238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963891" y="5511374"/>
              <a:ext cx="64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1A8E56"/>
                  </a:solidFill>
                </a:rPr>
                <a:t>prior</a:t>
              </a:r>
              <a:endParaRPr lang="en-US" dirty="0">
                <a:solidFill>
                  <a:srgbClr val="1A8E56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558012" y="5247306"/>
              <a:ext cx="0" cy="157238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531886" y="4877974"/>
              <a:ext cx="2052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posterior </a:t>
              </a:r>
              <a:r>
                <a:rPr lang="en-US" dirty="0" smtClean="0"/>
                <a:t>≤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1423FF"/>
                  </a:solidFill>
                </a:rPr>
                <a:t>e</a:t>
              </a:r>
              <a:r>
                <a:rPr lang="en-US" baseline="30000" dirty="0" smtClean="0">
                  <a:solidFill>
                    <a:srgbClr val="1423FF"/>
                  </a:solidFill>
                </a:rPr>
                <a:t>ε </a:t>
              </a:r>
              <a:r>
                <a:rPr lang="en-US" dirty="0" smtClean="0"/>
                <a:t>∙ </a:t>
              </a:r>
              <a:r>
                <a:rPr lang="en-US" dirty="0" smtClean="0">
                  <a:solidFill>
                    <a:srgbClr val="1A8E56"/>
                  </a:solidFill>
                </a:rPr>
                <a:t>prior</a:t>
              </a:r>
              <a:endParaRPr lang="en-US" dirty="0">
                <a:solidFill>
                  <a:srgbClr val="1A8E56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61403" y="4886492"/>
            <a:ext cx="2754668" cy="1044622"/>
            <a:chOff x="961403" y="4886492"/>
            <a:chExt cx="2754668" cy="1044622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714176" y="5394867"/>
              <a:ext cx="0" cy="161685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99545" y="5561782"/>
              <a:ext cx="8292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1A8E56"/>
                  </a:solidFill>
                </a:rPr>
                <a:t>1-prior</a:t>
              </a:r>
              <a:endParaRPr lang="en-US" dirty="0">
                <a:solidFill>
                  <a:srgbClr val="1A8E56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331592" y="5247306"/>
              <a:ext cx="0" cy="157238"/>
            </a:xfrm>
            <a:prstGeom prst="line">
              <a:avLst/>
            </a:prstGeom>
            <a:ln w="381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961403" y="4886492"/>
              <a:ext cx="275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(1-posterior) </a:t>
              </a:r>
              <a:r>
                <a:rPr lang="en-US" dirty="0" smtClean="0">
                  <a:solidFill>
                    <a:srgbClr val="000000"/>
                  </a:solidFill>
                </a:rPr>
                <a:t>≥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1423FF"/>
                  </a:solidFill>
                </a:rPr>
                <a:t>e</a:t>
              </a:r>
              <a:r>
                <a:rPr lang="en-US" baseline="30000" dirty="0" smtClean="0">
                  <a:solidFill>
                    <a:srgbClr val="1423FF"/>
                  </a:solidFill>
                </a:rPr>
                <a:t>-ε </a:t>
              </a:r>
              <a:r>
                <a:rPr lang="en-US" dirty="0" smtClean="0"/>
                <a:t>∙ </a:t>
              </a:r>
              <a:r>
                <a:rPr lang="en-US" dirty="0" smtClean="0">
                  <a:solidFill>
                    <a:srgbClr val="1A8E56"/>
                  </a:solidFill>
                </a:rPr>
                <a:t>(1-prior)</a:t>
              </a:r>
              <a:endParaRPr lang="en-US" dirty="0">
                <a:solidFill>
                  <a:srgbClr val="1A8E56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24791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PMP </a:t>
            </a:r>
            <a:r>
              <a:rPr lang="en-US" dirty="0" smtClean="0">
                <a:sym typeface="Wingdings"/>
              </a:rPr>
              <a:t> DP</a:t>
            </a:r>
            <a:r>
              <a:rPr lang="en-US" baseline="30000" dirty="0" smtClean="0">
                <a:sym typeface="Wingdings"/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277654"/>
          </a:xfrm>
        </p:spPr>
        <p:txBody>
          <a:bodyPr/>
          <a:lstStyle/>
          <a:p>
            <a:r>
              <a:rPr lang="en-US" dirty="0" smtClean="0"/>
              <a:t>Mutually Independent Distributions:</a:t>
            </a:r>
          </a:p>
          <a:p>
            <a:pPr lvl="1">
              <a:buClr>
                <a:schemeClr val="tx1"/>
              </a:buClr>
            </a:pPr>
            <a:r>
              <a:rPr lang="en-US" dirty="0" smtClean="0">
                <a:solidFill>
                  <a:srgbClr val="000000"/>
                </a:solidFill>
              </a:rPr>
              <a:t>Distribution family </a:t>
            </a:r>
            <a:r>
              <a:rPr lang="en-US" dirty="0" smtClean="0">
                <a:solidFill>
                  <a:srgbClr val="E17243"/>
                </a:solidFill>
              </a:rPr>
              <a:t>𝔻</a:t>
            </a:r>
            <a:r>
              <a:rPr lang="en-US" i="1" baseline="-25000" dirty="0" smtClean="0">
                <a:solidFill>
                  <a:srgbClr val="E17243"/>
                </a:solidFill>
              </a:rPr>
              <a:t>B</a:t>
            </a:r>
            <a:r>
              <a:rPr lang="en-US" baseline="-25000" dirty="0" smtClean="0"/>
              <a:t> </a:t>
            </a:r>
            <a:r>
              <a:rPr lang="en-US" dirty="0" smtClean="0"/>
              <a:t> </a:t>
            </a:r>
          </a:p>
          <a:p>
            <a:pPr lvl="2">
              <a:buClr>
                <a:schemeClr val="tx1"/>
              </a:buClr>
            </a:pPr>
            <a:r>
              <a:rPr lang="en-US" dirty="0" smtClean="0"/>
              <a:t>Each </a:t>
            </a:r>
            <a:r>
              <a:rPr lang="en-US" dirty="0" smtClean="0"/>
              <a:t>entity t is in the dataset </a:t>
            </a:r>
            <a:r>
              <a:rPr lang="en-US" b="1" dirty="0" smtClean="0"/>
              <a:t>independently</a:t>
            </a:r>
            <a:r>
              <a:rPr lang="en-US" dirty="0" smtClean="0"/>
              <a:t> with </a:t>
            </a:r>
            <a:r>
              <a:rPr lang="en-US" dirty="0" smtClean="0"/>
              <a:t>some probability </a:t>
            </a:r>
            <a:r>
              <a:rPr lang="en-US" dirty="0" err="1" smtClean="0">
                <a:solidFill>
                  <a:srgbClr val="1A8E56"/>
                </a:solidFill>
              </a:rPr>
              <a:t>p</a:t>
            </a:r>
            <a:r>
              <a:rPr lang="en-US" baseline="-25000" dirty="0" err="1" smtClean="0">
                <a:solidFill>
                  <a:srgbClr val="1A8E56"/>
                </a:solidFill>
              </a:rPr>
              <a:t>t</a:t>
            </a:r>
            <a:endParaRPr lang="en-US" baseline="-25000" dirty="0" smtClean="0">
              <a:solidFill>
                <a:srgbClr val="1A8E56"/>
              </a:solidFill>
            </a:endParaRPr>
          </a:p>
          <a:p>
            <a:pPr lvl="2">
              <a:buClr>
                <a:schemeClr val="tx1"/>
              </a:buClr>
            </a:pPr>
            <a:r>
              <a:rPr lang="en-US" dirty="0" smtClean="0"/>
              <a:t> Conditioned </a:t>
            </a:r>
            <a:r>
              <a:rPr lang="en-US" dirty="0" smtClean="0"/>
              <a:t>on the </a:t>
            </a:r>
            <a:r>
              <a:rPr lang="en-US" b="1" dirty="0" smtClean="0"/>
              <a:t>size</a:t>
            </a:r>
            <a:r>
              <a:rPr lang="en-US" dirty="0" smtClean="0"/>
              <a:t> of the dataset being fixed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/>
            <a:r>
              <a:rPr lang="en-US" dirty="0" smtClean="0"/>
              <a:t>Theorem</a:t>
            </a:r>
            <a:r>
              <a:rPr lang="en-US" baseline="30000" dirty="0" smtClean="0"/>
              <a:t>1 </a:t>
            </a:r>
            <a:r>
              <a:rPr lang="en-US" dirty="0" smtClean="0"/>
              <a:t>:</a:t>
            </a:r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r>
              <a:rPr lang="en-US" dirty="0" smtClean="0"/>
              <a:t>Similar result exists for </a:t>
            </a:r>
            <a:r>
              <a:rPr lang="en-US" dirty="0" smtClean="0">
                <a:solidFill>
                  <a:srgbClr val="E17243"/>
                </a:solidFill>
              </a:rPr>
              <a:t>unbounded</a:t>
            </a:r>
            <a:r>
              <a:rPr lang="en-US" dirty="0" smtClean="0"/>
              <a:t> DP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6190469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1423FF"/>
                </a:solidFill>
              </a:rPr>
              <a:t>Li </a:t>
            </a:r>
            <a:r>
              <a:rPr lang="en-US" sz="1400" dirty="0">
                <a:solidFill>
                  <a:srgbClr val="1423FF"/>
                </a:solidFill>
              </a:rPr>
              <a:t>et al. </a:t>
            </a:r>
            <a:r>
              <a:rPr lang="en-US" sz="1400" dirty="0"/>
              <a:t>“Membership privacy: a unifying framework for privacy definitions”. </a:t>
            </a:r>
            <a:r>
              <a:rPr lang="en-US" sz="1400" dirty="0" smtClean="0">
                <a:solidFill>
                  <a:srgbClr val="1423FF"/>
                </a:solidFill>
              </a:rPr>
              <a:t>CCS </a:t>
            </a:r>
            <a:r>
              <a:rPr lang="en-US" sz="1400" dirty="0">
                <a:solidFill>
                  <a:srgbClr val="1423FF"/>
                </a:solidFill>
              </a:rPr>
              <a:t>’13. 2013</a:t>
            </a:r>
            <a:r>
              <a:rPr lang="en-US" sz="1400" dirty="0"/>
              <a:t> </a:t>
            </a:r>
            <a:endParaRPr lang="en-US" sz="1400" dirty="0">
              <a:effectLst/>
            </a:endParaRP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125" y="3509346"/>
            <a:ext cx="5041900" cy="317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8635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Data Privacy and Membership Disclosure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Differential Privacy (DP)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Positive Membership Privacy (PMP)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Prior-Belief Families and Equivalence between DP and PMP</a:t>
            </a:r>
          </a:p>
          <a:p>
            <a:r>
              <a:rPr lang="en-US" dirty="0" smtClean="0"/>
              <a:t>Bounded Priors</a:t>
            </a:r>
          </a:p>
          <a:p>
            <a:pPr lvl="1"/>
            <a:r>
              <a:rPr lang="en-US" dirty="0" smtClean="0"/>
              <a:t>Modeling Adversaries with Limited Background Knowledge</a:t>
            </a:r>
          </a:p>
          <a:p>
            <a:pPr lvl="1"/>
            <a:r>
              <a:rPr lang="en-US" dirty="0" smtClean="0"/>
              <a:t>Inference Attacks for Genome-Wide Association Studies (GWAS)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Perturbation Mechanisms for GWAS</a:t>
            </a:r>
          </a:p>
          <a:p>
            <a:pPr lvl="1"/>
            <a:r>
              <a:rPr lang="en-US" dirty="0" smtClean="0"/>
              <a:t>Trading Privacy, Medical Utility and Cost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Priors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302359"/>
          </a:xfrm>
        </p:spPr>
        <p:txBody>
          <a:bodyPr/>
          <a:lstStyle/>
          <a:p>
            <a:r>
              <a:rPr lang="en-US" u="sng" dirty="0" smtClean="0"/>
              <a:t>Observation: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𝔻</a:t>
            </a:r>
            <a:r>
              <a:rPr lang="en-US" i="1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baseline="-25000" dirty="0" smtClean="0"/>
              <a:t> </a:t>
            </a:r>
            <a:r>
              <a:rPr lang="en-US" dirty="0" smtClean="0"/>
              <a:t>includes adversarial priors with </a:t>
            </a:r>
            <a:r>
              <a:rPr lang="en-US" b="1" dirty="0" smtClean="0"/>
              <a:t>arbitrarily high certainty </a:t>
            </a:r>
            <a:r>
              <a:rPr lang="en-US" dirty="0" smtClean="0"/>
              <a:t>about all entities: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7A2F78"/>
              </a:solidFill>
            </a:endParaRPr>
          </a:p>
          <a:p>
            <a:r>
              <a:rPr lang="en-US" dirty="0" smtClean="0"/>
              <a:t>Do we care about such strong adversaries?</a:t>
            </a:r>
          </a:p>
          <a:p>
            <a:pPr lvl="1"/>
            <a:r>
              <a:rPr lang="en-US" dirty="0" smtClean="0"/>
              <a:t>All entities except t’ have </a:t>
            </a:r>
            <a:r>
              <a:rPr lang="en-US" b="1" dirty="0" smtClean="0"/>
              <a:t>no privacy a priori </a:t>
            </a:r>
            <a:r>
              <a:rPr lang="en-US" dirty="0" smtClean="0"/>
              <a:t>(w.r.t membership in T)</a:t>
            </a:r>
            <a:endParaRPr lang="en-US" b="1" dirty="0" smtClean="0"/>
          </a:p>
          <a:p>
            <a:pPr lvl="1"/>
            <a:r>
              <a:rPr lang="en-US" dirty="0" smtClean="0"/>
              <a:t>The membership status of t’ </a:t>
            </a:r>
            <a:r>
              <a:rPr lang="en-US" dirty="0" smtClean="0"/>
              <a:t>is </a:t>
            </a:r>
            <a:r>
              <a:rPr lang="en-US" b="1" dirty="0" smtClean="0"/>
              <a:t>known with arbitrarily </a:t>
            </a:r>
            <a:r>
              <a:rPr lang="en-US" b="1" dirty="0" smtClean="0"/>
              <a:t>high certainty</a:t>
            </a:r>
          </a:p>
          <a:p>
            <a:pPr lvl="1"/>
            <a:r>
              <a:rPr lang="en-US" dirty="0" smtClean="0"/>
              <a:t>Unless membership is </a:t>
            </a:r>
            <a:r>
              <a:rPr lang="en-US" b="1" dirty="0" smtClean="0"/>
              <a:t>extremely rare </a:t>
            </a:r>
            <a:r>
              <a:rPr lang="en-US" dirty="0" smtClean="0"/>
              <a:t>/ </a:t>
            </a:r>
            <a:r>
              <a:rPr lang="en-US" b="1" dirty="0" smtClean="0"/>
              <a:t>extremely likely</a:t>
            </a:r>
            <a:r>
              <a:rPr lang="en-US" dirty="0" smtClean="0"/>
              <a:t>, this means the adversary has </a:t>
            </a:r>
            <a:r>
              <a:rPr lang="en-US" b="1" dirty="0" smtClean="0"/>
              <a:t>strong background knowledge</a:t>
            </a:r>
          </a:p>
          <a:p>
            <a:pPr lvl="1"/>
            <a:r>
              <a:rPr lang="en-US" dirty="0" smtClean="0"/>
              <a:t>How </a:t>
            </a:r>
            <a:r>
              <a:rPr lang="en-US" dirty="0" smtClean="0"/>
              <a:t>do we model an adversary with </a:t>
            </a:r>
            <a:r>
              <a:rPr lang="en-US" b="1" dirty="0" smtClean="0"/>
              <a:t>limited a priori knowledge</a:t>
            </a:r>
            <a:r>
              <a:rPr lang="en-US" dirty="0" smtClean="0"/>
              <a:t>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8</a:t>
            </a:fld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290" y="1943811"/>
            <a:ext cx="3987800" cy="787400"/>
          </a:xfrm>
          <a:prstGeom prst="rect">
            <a:avLst/>
          </a:prstGeom>
        </p:spPr>
      </p:pic>
      <p:grpSp>
        <p:nvGrpSpPr>
          <p:cNvPr id="45" name="Group 44"/>
          <p:cNvGrpSpPr/>
          <p:nvPr/>
        </p:nvGrpSpPr>
        <p:grpSpPr>
          <a:xfrm>
            <a:off x="1329122" y="5238133"/>
            <a:ext cx="6115173" cy="1048912"/>
            <a:chOff x="1329122" y="5369524"/>
            <a:chExt cx="6115173" cy="1048912"/>
          </a:xfrm>
        </p:grpSpPr>
        <p:cxnSp>
          <p:nvCxnSpPr>
            <p:cNvPr id="8" name="Straight Connector 7"/>
            <p:cNvCxnSpPr>
              <a:stCxn id="23" idx="1"/>
              <a:endCxn id="25" idx="3"/>
            </p:cNvCxnSpPr>
            <p:nvPr/>
          </p:nvCxnSpPr>
          <p:spPr>
            <a:xfrm>
              <a:off x="1498061" y="5760676"/>
              <a:ext cx="5775967" cy="0"/>
            </a:xfrm>
            <a:prstGeom prst="line">
              <a:avLst/>
            </a:prstGeom>
            <a:ln w="38100" cmpd="sng">
              <a:solidFill>
                <a:srgbClr val="1A8E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479952" y="5601979"/>
              <a:ext cx="0" cy="314476"/>
            </a:xfrm>
            <a:prstGeom prst="line">
              <a:avLst/>
            </a:prstGeom>
            <a:ln w="38100" cmpd="sng">
              <a:solidFill>
                <a:srgbClr val="1A8E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293465" y="5608276"/>
              <a:ext cx="0" cy="314476"/>
            </a:xfrm>
            <a:prstGeom prst="line">
              <a:avLst/>
            </a:prstGeom>
            <a:ln w="38100" cmpd="sng">
              <a:solidFill>
                <a:srgbClr val="1A8E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329122" y="591645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A2F78"/>
                  </a:solidFill>
                </a:rPr>
                <a:t>0</a:t>
              </a:r>
              <a:endParaRPr lang="en-US" dirty="0">
                <a:solidFill>
                  <a:srgbClr val="7A2F78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42635" y="592275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A2F78"/>
                  </a:solidFill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498061" y="5603438"/>
              <a:ext cx="1391734" cy="314476"/>
            </a:xfrm>
            <a:prstGeom prst="rect">
              <a:avLst/>
            </a:prstGeom>
            <a:pattFill prst="ltUpDiag">
              <a:fgClr>
                <a:srgbClr val="1A8E56"/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82294" y="5603438"/>
              <a:ext cx="1391734" cy="314476"/>
            </a:xfrm>
            <a:prstGeom prst="rect">
              <a:avLst/>
            </a:prstGeom>
            <a:pattFill prst="ltUpDiag">
              <a:fgClr>
                <a:srgbClr val="1A8E56"/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10037" y="5369524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low certainty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10037" y="6049104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high certainty</a:t>
              </a:r>
              <a:endParaRPr lang="en-US" dirty="0"/>
            </a:p>
          </p:txBody>
        </p:sp>
        <p:cxnSp>
          <p:nvCxnSpPr>
            <p:cNvPr id="31" name="Curved Connector 30"/>
            <p:cNvCxnSpPr>
              <a:stCxn id="29" idx="3"/>
            </p:cNvCxnSpPr>
            <p:nvPr/>
          </p:nvCxnSpPr>
          <p:spPr>
            <a:xfrm flipV="1">
              <a:off x="5189929" y="5760677"/>
              <a:ext cx="1388232" cy="473093"/>
            </a:xfrm>
            <a:prstGeom prst="curvedConnector3">
              <a:avLst>
                <a:gd name="adj1" fmla="val 100476"/>
              </a:avLst>
            </a:prstGeom>
            <a:ln w="12700" cmpd="sng">
              <a:solidFill>
                <a:schemeClr val="tx1"/>
              </a:solidFill>
              <a:prstDash val="sysDash"/>
              <a:tailEnd type="arrow" w="sm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urved Connector 39"/>
            <p:cNvCxnSpPr>
              <a:stCxn id="29" idx="1"/>
            </p:cNvCxnSpPr>
            <p:nvPr/>
          </p:nvCxnSpPr>
          <p:spPr>
            <a:xfrm rot="10800000">
              <a:off x="2183545" y="5760678"/>
              <a:ext cx="1526492" cy="473093"/>
            </a:xfrm>
            <a:prstGeom prst="curvedConnector3">
              <a:avLst>
                <a:gd name="adj1" fmla="val 99730"/>
              </a:avLst>
            </a:prstGeom>
            <a:ln w="12700" cmpd="sng">
              <a:solidFill>
                <a:schemeClr val="tx1"/>
              </a:solidFill>
              <a:prstDash val="sysDash"/>
              <a:tailEnd type="arrow" w="sm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3919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Priors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9725"/>
            <a:ext cx="8229600" cy="5294112"/>
          </a:xfrm>
        </p:spPr>
        <p:txBody>
          <a:bodyPr>
            <a:normAutofit/>
          </a:bodyPr>
          <a:lstStyle/>
          <a:p>
            <a:r>
              <a:rPr lang="en-US" dirty="0" smtClean="0"/>
              <a:t>We consider adversaries with the following priors:</a:t>
            </a:r>
          </a:p>
          <a:p>
            <a:pPr lvl="1"/>
            <a:r>
              <a:rPr lang="en-US" dirty="0" smtClean="0"/>
              <a:t>Entities are </a:t>
            </a:r>
            <a:r>
              <a:rPr lang="en-US" b="1" dirty="0" smtClean="0"/>
              <a:t>independent</a:t>
            </a:r>
            <a:r>
              <a:rPr lang="en-US" dirty="0" smtClean="0"/>
              <a:t> (size of dataset possibly known)</a:t>
            </a:r>
          </a:p>
          <a:p>
            <a:pPr lvl="1"/>
            <a:r>
              <a:rPr lang="en-US" dirty="0" smtClean="0"/>
              <a:t>Adversary </a:t>
            </a:r>
            <a:r>
              <a:rPr lang="en-US" dirty="0"/>
              <a:t>might </a:t>
            </a:r>
            <a:r>
              <a:rPr lang="en-US" b="1" dirty="0"/>
              <a:t>know</a:t>
            </a:r>
            <a:r>
              <a:rPr lang="en-US" dirty="0"/>
              <a:t> membership </a:t>
            </a:r>
            <a:r>
              <a:rPr lang="en-US" dirty="0" smtClean="0"/>
              <a:t>of </a:t>
            </a:r>
            <a:r>
              <a:rPr lang="en-US" dirty="0"/>
              <a:t>some entities (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olidFill>
                  <a:srgbClr val="1A8E56"/>
                </a:solidFill>
              </a:rPr>
              <a:t>t ∊ T</a:t>
            </a:r>
            <a:r>
              <a:rPr lang="en-US" dirty="0" smtClean="0"/>
              <a:t>] ∊ </a:t>
            </a:r>
            <a:r>
              <a:rPr lang="en-US" dirty="0" smtClean="0">
                <a:solidFill>
                  <a:srgbClr val="7A2F78"/>
                </a:solidFill>
              </a:rPr>
              <a:t>{0,1}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an “unknown” entity, </a:t>
            </a:r>
            <a:r>
              <a:rPr lang="en-US" b="1" dirty="0"/>
              <a:t>membership status is uncertain a </a:t>
            </a:r>
            <a:r>
              <a:rPr lang="en-US" b="1" dirty="0" smtClean="0"/>
              <a:t>priori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7A2F78"/>
                </a:solidFill>
              </a:rPr>
              <a:t>a ≤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olidFill>
                  <a:srgbClr val="1A8E56"/>
                </a:solidFill>
              </a:rPr>
              <a:t>t ∊ T</a:t>
            </a:r>
            <a:r>
              <a:rPr lang="en-US" dirty="0"/>
              <a:t>] </a:t>
            </a:r>
            <a:r>
              <a:rPr lang="en-US" dirty="0">
                <a:solidFill>
                  <a:srgbClr val="7A2F78"/>
                </a:solidFill>
              </a:rPr>
              <a:t>≤ b </a:t>
            </a:r>
            <a:endParaRPr lang="en-US" dirty="0" smtClean="0">
              <a:solidFill>
                <a:srgbClr val="7A2F78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US" dirty="0" smtClean="0"/>
          </a:p>
          <a:p>
            <a:pPr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 smtClean="0"/>
              <a:t>Questions:</a:t>
            </a:r>
          </a:p>
          <a:p>
            <a:pPr lvl="1">
              <a:buClr>
                <a:schemeClr val="tx1"/>
              </a:buClr>
            </a:pPr>
            <a:r>
              <a:rPr lang="en-US" dirty="0" smtClean="0"/>
              <a:t>Is </a:t>
            </a:r>
            <a:r>
              <a:rPr lang="en-US" dirty="0" smtClean="0"/>
              <a:t>such a model </a:t>
            </a:r>
            <a:r>
              <a:rPr lang="en-US" b="1" dirty="0" smtClean="0"/>
              <a:t>relevant in practice </a:t>
            </a:r>
            <a:r>
              <a:rPr lang="en-US" dirty="0" smtClean="0"/>
              <a:t>?</a:t>
            </a:r>
          </a:p>
          <a:p>
            <a:pPr lvl="1">
              <a:buClr>
                <a:schemeClr val="tx1"/>
              </a:buClr>
            </a:pPr>
            <a:r>
              <a:rPr lang="en-US" dirty="0" smtClean="0"/>
              <a:t>What </a:t>
            </a:r>
            <a:r>
              <a:rPr lang="en-US" b="1" dirty="0" smtClean="0"/>
              <a:t>utility </a:t>
            </a:r>
            <a:r>
              <a:rPr lang="en-US" dirty="0" smtClean="0"/>
              <a:t>can we gain by considering a </a:t>
            </a:r>
            <a:r>
              <a:rPr lang="en-US" b="1" dirty="0" smtClean="0"/>
              <a:t>relaxed adversarial setting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Differential Privacy with Bounded Priors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E521D-34C1-5A49-8E87-018207F5BF1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69494" y="3207317"/>
            <a:ext cx="6115173" cy="688646"/>
            <a:chOff x="1400555" y="3257816"/>
            <a:chExt cx="6115173" cy="68864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569494" y="3426189"/>
              <a:ext cx="5775967" cy="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551385" y="3267492"/>
              <a:ext cx="0" cy="314476"/>
            </a:xfrm>
            <a:prstGeom prst="line">
              <a:avLst/>
            </a:prstGeom>
            <a:ln w="38100" cmpd="sng">
              <a:solidFill>
                <a:srgbClr val="1A8E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364898" y="3273789"/>
              <a:ext cx="0" cy="314476"/>
            </a:xfrm>
            <a:prstGeom prst="line">
              <a:avLst/>
            </a:prstGeom>
            <a:ln w="38100" cmpd="sng">
              <a:solidFill>
                <a:srgbClr val="1A8E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400555" y="3575741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A2F78"/>
                  </a:solidFill>
                </a:rPr>
                <a:t>0</a:t>
              </a:r>
              <a:endParaRPr lang="en-US" dirty="0">
                <a:solidFill>
                  <a:srgbClr val="7A2F78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14068" y="3575741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A2F78"/>
                  </a:solidFill>
                </a:rPr>
                <a:t>1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974186" y="3262654"/>
              <a:ext cx="0" cy="314476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909499" y="3262654"/>
              <a:ext cx="0" cy="314476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10398" y="3572292"/>
              <a:ext cx="295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A2F78"/>
                  </a:solidFill>
                </a:rPr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74839" y="357713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A2F78"/>
                  </a:solidFill>
                </a:rPr>
                <a:t>b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82533" y="3257816"/>
              <a:ext cx="2920326" cy="330632"/>
            </a:xfrm>
            <a:prstGeom prst="rect">
              <a:avLst/>
            </a:prstGeom>
            <a:pattFill prst="ltUpDiag">
              <a:fgClr>
                <a:srgbClr val="1A8E56"/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70392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3|5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|17.9|37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|17.9|3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|17.7|3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5.4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.2|59.9|5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0.2|59.9|59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1574</Words>
  <Application>Microsoft Macintosh PowerPoint</Application>
  <PresentationFormat>On-screen Show (4:3)</PresentationFormat>
  <Paragraphs>272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Differential Privacy with Bounded Priors: Reconciling Utility and Privacy in Genome-Wide Association Studies </vt:lpstr>
      <vt:lpstr>Outline</vt:lpstr>
      <vt:lpstr>Differential Privacy1,2</vt:lpstr>
      <vt:lpstr>Positive Membership Privacy1</vt:lpstr>
      <vt:lpstr>Prior Belief Families1</vt:lpstr>
      <vt:lpstr>PMP  DP1</vt:lpstr>
      <vt:lpstr>Outline</vt:lpstr>
      <vt:lpstr>Bounded Priors</vt:lpstr>
      <vt:lpstr>Bounded Priors</vt:lpstr>
      <vt:lpstr>Bounded Priors In Practice: Example</vt:lpstr>
      <vt:lpstr>Bounded Priors In Practice: Example</vt:lpstr>
      <vt:lpstr>Achieving PMP for Bounded Priors</vt:lpstr>
      <vt:lpstr>Outline</vt:lpstr>
      <vt:lpstr>Evaluation</vt:lpstr>
      <vt:lpstr>Evaluation</vt:lpstr>
      <vt:lpstr>Evaluation</vt:lpstr>
      <vt:lpstr>Conclusion</vt:lpstr>
    </vt:vector>
  </TitlesOfParts>
  <Company>EPFL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Florian Tramer</dc:creator>
  <cp:lastModifiedBy>Florian Tramèr</cp:lastModifiedBy>
  <cp:revision>495</cp:revision>
  <dcterms:created xsi:type="dcterms:W3CDTF">2015-09-28T13:14:35Z</dcterms:created>
  <dcterms:modified xsi:type="dcterms:W3CDTF">2015-10-15T15:54:24Z</dcterms:modified>
</cp:coreProperties>
</file>