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8" r:id="rId3"/>
    <p:sldId id="287" r:id="rId4"/>
    <p:sldId id="288" r:id="rId5"/>
    <p:sldId id="29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9" r:id="rId18"/>
    <p:sldId id="271" r:id="rId19"/>
    <p:sldId id="272" r:id="rId20"/>
    <p:sldId id="273" r:id="rId21"/>
    <p:sldId id="274" r:id="rId22"/>
    <p:sldId id="281" r:id="rId23"/>
    <p:sldId id="282" r:id="rId24"/>
    <p:sldId id="291" r:id="rId25"/>
    <p:sldId id="292" r:id="rId26"/>
    <p:sldId id="278" r:id="rId27"/>
    <p:sldId id="294" r:id="rId28"/>
    <p:sldId id="284" r:id="rId29"/>
    <p:sldId id="286" r:id="rId30"/>
    <p:sldId id="285" r:id="rId31"/>
    <p:sldId id="295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717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answer, we need to go back to an idea that was popular in the 1980s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Shape 6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Shape 7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8" name="Shape 10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paper is available, as well as code for our ERC20 and Monty Hall hydra contracts. The ERC20 contract is running on Ethereum with a bounty attached.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Shape 10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400"/>
            </a:lvl1pPr>
            <a:lvl2pPr lvl="1" algn="ctr" rtl="0">
              <a:spcBef>
                <a:spcPts val="0"/>
              </a:spcBef>
              <a:buSzPct val="100000"/>
              <a:defRPr sz="5400"/>
            </a:lvl2pPr>
            <a:lvl3pPr lvl="2" algn="ctr" rtl="0">
              <a:spcBef>
                <a:spcPts val="0"/>
              </a:spcBef>
              <a:buSzPct val="100000"/>
              <a:defRPr sz="5400"/>
            </a:lvl3pPr>
            <a:lvl4pPr lvl="3" algn="ctr" rtl="0">
              <a:spcBef>
                <a:spcPts val="0"/>
              </a:spcBef>
              <a:buSzPct val="100000"/>
              <a:defRPr sz="5400"/>
            </a:lvl4pPr>
            <a:lvl5pPr lvl="4" algn="ctr" rtl="0">
              <a:spcBef>
                <a:spcPts val="0"/>
              </a:spcBef>
              <a:buSzPct val="100000"/>
              <a:defRPr sz="5400"/>
            </a:lvl5pPr>
            <a:lvl6pPr lvl="5" algn="ctr" rtl="0">
              <a:spcBef>
                <a:spcPts val="0"/>
              </a:spcBef>
              <a:buSzPct val="100000"/>
              <a:defRPr sz="5400"/>
            </a:lvl6pPr>
            <a:lvl7pPr lvl="6" algn="ctr" rtl="0">
              <a:spcBef>
                <a:spcPts val="0"/>
              </a:spcBef>
              <a:buSzPct val="100000"/>
              <a:defRPr sz="5400"/>
            </a:lvl7pPr>
            <a:lvl8pPr lvl="7" algn="ctr" rtl="0">
              <a:spcBef>
                <a:spcPts val="0"/>
              </a:spcBef>
              <a:buSzPct val="100000"/>
              <a:defRPr sz="5400"/>
            </a:lvl8pPr>
            <a:lvl9pPr lvl="8" algn="ctr" rtl="0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fld id="{00000000-1234-1234-1234-123412341234}" type="slidenum">
              <a:rPr lang="uk-UA" sz="900" smtClean="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/>
              <a:t>‹#›</a:t>
            </a:fld>
            <a:endParaRPr lang="uk-UA" sz="9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648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3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fld id="{00000000-1234-1234-1234-123412341234}" type="slidenum">
              <a:rPr lang="uk-UA" sz="900" smtClean="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/>
              <a:t>‹#›</a:t>
            </a:fld>
            <a:endParaRPr lang="uk-UA" sz="9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32369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92969" y="1701106"/>
            <a:ext cx="7358063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sz="3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r"/>
            <a:fld id="{00000000-1234-1234-1234-123412341234}" type="slidenum">
              <a:rPr lang="uk-UA" sz="900" smtClean="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pPr algn="r"/>
              <a:t>‹#›</a:t>
            </a:fld>
            <a:endParaRPr lang="uk-UA" sz="9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7492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lang="fr-CH" dirty="0" smtClean="0"/>
          </a:p>
          <a:p>
            <a:pPr lvl="6"/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lang="fr-CH" dirty="0" smtClean="0"/>
          </a:p>
          <a:p>
            <a:pPr lvl="5"/>
            <a:endParaRPr lang="fr-CH" dirty="0" smtClean="0"/>
          </a:p>
          <a:p>
            <a:pPr lvl="0"/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http://www.thnk.org/application/uploads/2014/05/Slaying-the-Hydra-mons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5022"/>
            <a:ext cx="9143999" cy="571500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Enter Hydra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85000" y="802238"/>
            <a:ext cx="8601000" cy="62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towards (more) secure smart contracts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3322163" y="1541575"/>
            <a:ext cx="2107411" cy="627300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 Philip Daian, Ari </a:t>
            </a:r>
            <a:r>
              <a:rPr lang="en" dirty="0" smtClean="0">
                <a:highlight>
                  <a:srgbClr val="B7B7B7"/>
                </a:highlight>
              </a:rPr>
              <a:t>Juels</a:t>
            </a:r>
            <a:endParaRPr lang="en" dirty="0">
              <a:highlight>
                <a:srgbClr val="B7B7B7"/>
              </a:highlight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i="1" dirty="0">
                <a:highlight>
                  <a:srgbClr val="B7B7B7"/>
                </a:highlight>
              </a:rPr>
              <a:t> </a:t>
            </a:r>
            <a:r>
              <a:rPr lang="en" sz="1200" i="1" dirty="0">
                <a:highlight>
                  <a:srgbClr val="B7B7B7"/>
                </a:highlight>
              </a:rPr>
              <a:t>Cornell [Tech]</a:t>
            </a:r>
            <a:r>
              <a:rPr lang="en" dirty="0">
                <a:highlight>
                  <a:srgbClr val="B7B7B7"/>
                </a:highlight>
              </a:rPr>
              <a:t> </a:t>
            </a:r>
            <a:r>
              <a:rPr lang="en" sz="700" dirty="0">
                <a:solidFill>
                  <a:srgbClr val="B7B7B7"/>
                </a:solidFill>
                <a:highlight>
                  <a:srgbClr val="B7B7B7"/>
                </a:highlight>
              </a:rPr>
              <a:t>.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33756" y="2388000"/>
            <a:ext cx="1527642" cy="627300"/>
          </a:xfrm>
          <a:prstGeom prst="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 Florian Tramer </a:t>
            </a:r>
            <a:r>
              <a:rPr lang="en" sz="600" dirty="0">
                <a:solidFill>
                  <a:srgbClr val="D9D9D9"/>
                </a:solidFill>
                <a:highlight>
                  <a:srgbClr val="B7B7B7"/>
                </a:highlight>
              </a:rPr>
              <a:t>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 </a:t>
            </a:r>
            <a:r>
              <a:rPr lang="en" sz="1200" i="1" dirty="0">
                <a:highlight>
                  <a:srgbClr val="B7B7B7"/>
                </a:highlight>
              </a:rPr>
              <a:t>Stanford</a:t>
            </a:r>
            <a:r>
              <a:rPr lang="en" dirty="0">
                <a:highlight>
                  <a:srgbClr val="B7B7B7"/>
                </a:highlight>
              </a:rPr>
              <a:t> </a:t>
            </a:r>
            <a:r>
              <a:rPr lang="en" sz="700" dirty="0">
                <a:solidFill>
                  <a:srgbClr val="D9D9D9"/>
                </a:solidFill>
                <a:highlight>
                  <a:srgbClr val="B7B7B7"/>
                </a:highlight>
              </a:rPr>
              <a:t>.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7045792" y="1760700"/>
            <a:ext cx="2098208" cy="627300"/>
          </a:xfrm>
          <a:prstGeom prst="rect">
            <a:avLst/>
          </a:prstGeom>
          <a:solidFill>
            <a:srgbClr val="FFE1C9">
              <a:alpha val="78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Lorenz Breidenbach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highlight>
                  <a:srgbClr val="B7B7B7"/>
                </a:highlight>
              </a:rPr>
              <a:t> </a:t>
            </a:r>
            <a:r>
              <a:rPr lang="en" sz="1200" i="1" dirty="0">
                <a:highlight>
                  <a:srgbClr val="B7B7B7"/>
                </a:highlight>
              </a:rPr>
              <a:t>ETH Zurich, Cornell [Tech]</a:t>
            </a:r>
            <a:r>
              <a:rPr lang="en" sz="700" dirty="0">
                <a:solidFill>
                  <a:srgbClr val="D9D9D9"/>
                </a:solidFill>
                <a:highlight>
                  <a:srgbClr val="B7B7B7"/>
                </a:highlight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“Good enough” isn’t good enough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64" name="Shape 164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66" name="Shape 166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67" name="Shape 167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68" name="Shape 168"/>
          <p:cNvCxnSpPr>
            <a:stCxn id="165" idx="2"/>
            <a:endCxn id="167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" name="Shape 169"/>
          <p:cNvCxnSpPr>
            <a:stCxn id="165" idx="2"/>
            <a:endCxn id="166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" name="Shape 170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FFC1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$??</a:t>
            </a:r>
          </a:p>
        </p:txBody>
      </p:sp>
      <p:cxnSp>
        <p:nvCxnSpPr>
          <p:cNvPr id="171" name="Shape 171"/>
          <p:cNvCxnSpPr>
            <a:endCxn id="170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2" name="Shape 172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73" name="Shape 173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4" name="Shape 174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Classic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Unknown payout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092174" y="2259025"/>
            <a:ext cx="7438697" cy="1403892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 &gt; $??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Towards a better 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4" name="Shape 184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85" name="Shape 185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86" name="Shape 186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87" name="Shape 187"/>
          <p:cNvCxnSpPr>
            <a:stCxn id="184" idx="2"/>
            <a:endCxn id="186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8" name="Shape 188"/>
          <p:cNvCxnSpPr>
            <a:stCxn id="184" idx="2"/>
            <a:endCxn id="185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9" name="Shape 189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190" name="Shape 190"/>
          <p:cNvCxnSpPr>
            <a:endCxn id="189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1" name="Shape 191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92" name="Shape 192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3" name="Shape 193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Classic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Towards a better 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02" name="Shape 202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03" name="Shape 203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04" name="Shape 204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05" name="Shape 205"/>
          <p:cNvCxnSpPr>
            <a:stCxn id="202" idx="2"/>
            <a:endCxn id="204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6" name="Shape 206"/>
          <p:cNvCxnSpPr>
            <a:stCxn id="202" idx="2"/>
            <a:endCxn id="203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7" name="Shape 207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08" name="Shape 208"/>
          <p:cNvCxnSpPr>
            <a:endCxn id="207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9" name="Shape 209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10" name="Shape 210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Classic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092175" y="2259025"/>
            <a:ext cx="7365076" cy="1319450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 &gt; $B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ideal 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1" name="Shape 221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22" name="Shape 222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23" name="Shape 223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24" name="Shape 224"/>
          <p:cNvCxnSpPr>
            <a:stCxn id="221" idx="2"/>
            <a:endCxn id="223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25" name="Shape 225"/>
          <p:cNvCxnSpPr>
            <a:stCxn id="221" idx="2"/>
            <a:endCxn id="222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6" name="Shape 226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27" name="Shape 227"/>
          <p:cNvCxnSpPr>
            <a:endCxn id="226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8" name="Shape 228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-$C</a:t>
            </a:r>
          </a:p>
        </p:txBody>
      </p:sp>
      <p:cxnSp>
        <p:nvCxnSpPr>
          <p:cNvPr id="229" name="Shape 229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0" name="Shape 230"/>
          <p:cNvSpPr/>
          <p:nvPr/>
        </p:nvSpPr>
        <p:spPr>
          <a:xfrm>
            <a:off x="24767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31" name="Shape 231"/>
          <p:cNvCxnSpPr>
            <a:endCxn id="230" idx="3"/>
          </p:cNvCxnSpPr>
          <p:nvPr/>
        </p:nvCxnSpPr>
        <p:spPr>
          <a:xfrm flipH="1">
            <a:off x="4278250" y="4471100"/>
            <a:ext cx="771900" cy="28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32" name="Shape 232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Hydra bounty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Gap to exploit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ideal game</a:t>
            </a:r>
          </a:p>
        </p:txBody>
      </p:sp>
      <p:sp>
        <p:nvSpPr>
          <p:cNvPr id="241" name="Shape 241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42" name="Shape 242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43" name="Shape 243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44" name="Shape 244"/>
          <p:cNvCxnSpPr>
            <a:stCxn id="241" idx="2"/>
            <a:endCxn id="243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>
            <a:stCxn id="241" idx="2"/>
            <a:endCxn id="242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6" name="Shape 246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47" name="Shape 247"/>
          <p:cNvCxnSpPr>
            <a:endCxn id="246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8" name="Shape 248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-$C</a:t>
            </a:r>
          </a:p>
        </p:txBody>
      </p:sp>
      <p:cxnSp>
        <p:nvCxnSpPr>
          <p:cNvPr id="249" name="Shape 249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0" name="Shape 250"/>
          <p:cNvSpPr/>
          <p:nvPr/>
        </p:nvSpPr>
        <p:spPr>
          <a:xfrm>
            <a:off x="24767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51" name="Shape 251"/>
          <p:cNvCxnSpPr>
            <a:endCxn id="250" idx="3"/>
          </p:cNvCxnSpPr>
          <p:nvPr/>
        </p:nvCxnSpPr>
        <p:spPr>
          <a:xfrm flipH="1">
            <a:off x="4278250" y="4471100"/>
            <a:ext cx="771900" cy="28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2" name="Shape 252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Open Sans"/>
                <a:ea typeface="Open Sans"/>
                <a:cs typeface="Open Sans"/>
                <a:sym typeface="Open Sans"/>
              </a:rPr>
              <a:t>Hydra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Open Sans"/>
                <a:ea typeface="Open Sans"/>
                <a:cs typeface="Open Sans"/>
                <a:sym typeface="Open Sans"/>
              </a:rPr>
              <a:t>Gap to exploit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94750" y="2259024"/>
            <a:ext cx="8591100" cy="1247437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$A-$C &gt; $B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Hydra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Known payout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Gap to exploit</a:t>
            </a:r>
          </a:p>
        </p:txBody>
      </p:sp>
      <p:pic>
        <p:nvPicPr>
          <p:cNvPr id="259" name="Shape 259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ideal 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3" name="Shape 263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64" name="Shape 264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65" name="Shape 265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66" name="Shape 266"/>
          <p:cNvCxnSpPr>
            <a:stCxn id="263" idx="2"/>
            <a:endCxn id="265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7" name="Shape 267"/>
          <p:cNvCxnSpPr>
            <a:stCxn id="263" idx="2"/>
            <a:endCxn id="264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8" name="Shape 268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69" name="Shape 269"/>
          <p:cNvCxnSpPr>
            <a:endCxn id="268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0" name="Shape 270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-$C</a:t>
            </a:r>
          </a:p>
        </p:txBody>
      </p:sp>
      <p:cxnSp>
        <p:nvCxnSpPr>
          <p:cNvPr id="271" name="Shape 271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2" name="Shape 272"/>
          <p:cNvSpPr/>
          <p:nvPr/>
        </p:nvSpPr>
        <p:spPr>
          <a:xfrm>
            <a:off x="24767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73" name="Shape 273"/>
          <p:cNvCxnSpPr>
            <a:endCxn id="272" idx="3"/>
          </p:cNvCxnSpPr>
          <p:nvPr/>
        </p:nvCxnSpPr>
        <p:spPr>
          <a:xfrm flipH="1">
            <a:off x="4278250" y="4471100"/>
            <a:ext cx="771900" cy="28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4" name="Shape 274"/>
          <p:cNvSpPr txBox="1"/>
          <p:nvPr/>
        </p:nvSpPr>
        <p:spPr>
          <a:xfrm>
            <a:off x="494750" y="2259024"/>
            <a:ext cx="8591100" cy="2351833"/>
          </a:xfrm>
          <a:prstGeom prst="rect">
            <a:avLst/>
          </a:prstGeom>
          <a:solidFill>
            <a:srgbClr val="FFEA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$A-$C &gt; $B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7200" i="1" dirty="0">
                <a:solidFill>
                  <a:srgbClr val="FF0000"/>
                </a:solidFill>
                <a:highlight>
                  <a:srgbClr val="FFFFFF"/>
                </a:highlight>
              </a:rPr>
              <a:t>So, raise $C….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57775" y="1525138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We call this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barrier ($C) </a:t>
            </a:r>
            <a:r>
              <a:rPr lang="en" sz="3600" b="1" dirty="0" smtClean="0"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fr-CH" sz="3600" b="1" dirty="0" smtClean="0"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 sz="3600" b="1" dirty="0" smtClean="0">
                <a:latin typeface="Open Sans"/>
                <a:ea typeface="Open Sans"/>
                <a:cs typeface="Open Sans"/>
                <a:sym typeface="Open Sans"/>
              </a:rPr>
              <a:t> “</a:t>
            </a:r>
            <a:r>
              <a:rPr lang="fr-CH" sz="3600" b="1" dirty="0" smtClean="0">
                <a:latin typeface="Open Sans"/>
                <a:ea typeface="Open Sans"/>
                <a:cs typeface="Open Sans"/>
                <a:sym typeface="Open Sans"/>
              </a:rPr>
              <a:t>exploit </a:t>
            </a:r>
            <a:r>
              <a:rPr lang="en" sz="3600" b="1" dirty="0" smtClean="0">
                <a:latin typeface="Open Sans"/>
                <a:ea typeface="Open Sans"/>
                <a:cs typeface="Open Sans"/>
                <a:sym typeface="Open Sans"/>
              </a:rPr>
              <a:t>gap</a:t>
            </a: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”</a:t>
            </a:r>
          </a:p>
        </p:txBody>
      </p:sp>
      <p:sp>
        <p:nvSpPr>
          <p:cNvPr id="281" name="Shape 281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… mind the gap!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4" name="Shape 284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285" name="Shape 285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286" name="Shape 286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287" name="Shape 287"/>
          <p:cNvCxnSpPr>
            <a:stCxn id="284" idx="2"/>
            <a:endCxn id="286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88" name="Shape 288"/>
          <p:cNvCxnSpPr>
            <a:stCxn id="284" idx="2"/>
            <a:endCxn id="285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89" name="Shape 289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$B</a:t>
            </a:r>
          </a:p>
        </p:txBody>
      </p:sp>
      <p:cxnSp>
        <p:nvCxnSpPr>
          <p:cNvPr id="290" name="Shape 290"/>
          <p:cNvCxnSpPr>
            <a:endCxn id="289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1" name="Shape 291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-$C</a:t>
            </a:r>
          </a:p>
        </p:txBody>
      </p:sp>
      <p:cxnSp>
        <p:nvCxnSpPr>
          <p:cNvPr id="292" name="Shape 292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3" name="Shape 293"/>
          <p:cNvSpPr/>
          <p:nvPr/>
        </p:nvSpPr>
        <p:spPr>
          <a:xfrm>
            <a:off x="2476750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294" name="Shape 294"/>
          <p:cNvCxnSpPr>
            <a:endCxn id="293" idx="3"/>
          </p:cNvCxnSpPr>
          <p:nvPr/>
        </p:nvCxnSpPr>
        <p:spPr>
          <a:xfrm flipH="1">
            <a:off x="4278250" y="4471100"/>
            <a:ext cx="771900" cy="282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5" name="Shape 295"/>
          <p:cNvSpPr/>
          <p:nvPr/>
        </p:nvSpPr>
        <p:spPr>
          <a:xfrm>
            <a:off x="2263400" y="3894446"/>
            <a:ext cx="6947540" cy="1025004"/>
          </a:xfrm>
          <a:prstGeom prst="ellipse">
            <a:avLst/>
          </a:prstGeom>
          <a:noFill/>
          <a:ln w="152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3780691" y="-331168"/>
            <a:ext cx="5363309" cy="31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0" y="-1"/>
            <a:ext cx="3780692" cy="359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3377459" y="2444280"/>
            <a:ext cx="5722149" cy="28223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Shape 302"/>
          <p:cNvGrpSpPr/>
          <p:nvPr/>
        </p:nvGrpSpPr>
        <p:grpSpPr>
          <a:xfrm>
            <a:off x="1176066" y="1436365"/>
            <a:ext cx="6787970" cy="2194820"/>
            <a:chOff x="-1114698" y="2159271"/>
            <a:chExt cx="11651837" cy="3102735"/>
          </a:xfrm>
        </p:grpSpPr>
        <p:sp>
          <p:nvSpPr>
            <p:cNvPr id="303" name="Shape 303"/>
            <p:cNvSpPr/>
            <p:nvPr/>
          </p:nvSpPr>
          <p:spPr>
            <a:xfrm>
              <a:off x="-1114698" y="2188108"/>
              <a:ext cx="11575638" cy="3026536"/>
            </a:xfrm>
            <a:prstGeom prst="rect">
              <a:avLst/>
            </a:prstGeom>
            <a:solidFill>
              <a:srgbClr val="F5D973">
                <a:alpha val="82745"/>
              </a:srgbClr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algn="ctr"/>
              <a:endParaRPr sz="50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pic>
          <p:nvPicPr>
            <p:cNvPr id="304" name="Shape 304" descr="A Bitcoin Prime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1114698" y="2159271"/>
              <a:ext cx="11651837" cy="31027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5" name="Shape 305"/>
          <p:cNvPicPr preferRelativeResize="0"/>
          <p:nvPr/>
        </p:nvPicPr>
        <p:blipFill rotWithShape="1">
          <a:blip r:embed="rId7">
            <a:alphaModFix/>
          </a:blip>
          <a:srcRect t="15142"/>
          <a:stretch/>
        </p:blipFill>
        <p:spPr>
          <a:xfrm>
            <a:off x="2508039" y="1544667"/>
            <a:ext cx="4079631" cy="197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8">
            <a:alphaModFix amt="50000"/>
          </a:blip>
          <a:srcRect t="32230"/>
          <a:stretch/>
        </p:blipFill>
        <p:spPr>
          <a:xfrm>
            <a:off x="1" y="3597681"/>
            <a:ext cx="3377459" cy="3209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45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Exploit Gap through Hydra Contracts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11" name="Shape 311" descr="https://s9.postimg.org/64bsfnhrj/image0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38" y="1459175"/>
            <a:ext cx="6839123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798756" y="1589342"/>
            <a:ext cx="188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 &amp; </a:t>
            </a:r>
            <a:r>
              <a:rPr lang="en-US" dirty="0" err="1" smtClean="0"/>
              <a:t>Avizienis</a:t>
            </a:r>
            <a:r>
              <a:rPr lang="en-US" dirty="0" smtClean="0"/>
              <a:t>, ‘78</a:t>
            </a:r>
            <a:endParaRPr lang="en-US" dirty="0"/>
          </a:p>
        </p:txBody>
      </p:sp>
      <p:pic>
        <p:nvPicPr>
          <p:cNvPr id="7" name="Shape 318"/>
          <p:cNvPicPr preferRelativeResize="0"/>
          <p:nvPr/>
        </p:nvPicPr>
        <p:blipFill rotWithShape="1">
          <a:blip r:embed="rId4">
            <a:alphaModFix/>
          </a:blip>
          <a:srcRect l="32625"/>
          <a:stretch/>
        </p:blipFill>
        <p:spPr>
          <a:xfrm>
            <a:off x="7302988" y="3809548"/>
            <a:ext cx="1816724" cy="124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Houston we have a gap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(only one contract has bug)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19" name="Shape 319" descr="https://s9.postimg.org/64bsfnhrj/image0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38" y="1459175"/>
            <a:ext cx="6839123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2921800" y="207232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21" name="Shape 321"/>
          <p:cNvCxnSpPr>
            <a:stCxn id="320" idx="1"/>
            <a:endCxn id="320" idx="3"/>
          </p:cNvCxnSpPr>
          <p:nvPr/>
        </p:nvCxnSpPr>
        <p:spPr>
          <a:xfrm>
            <a:off x="2921800" y="222172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>
                <a:solidFill>
                  <a:srgbClr val="FFFFFF"/>
                </a:solidFill>
              </a:rPr>
              <a:t>B</a:t>
            </a:r>
            <a:r>
              <a:rPr lang="en" dirty="0" smtClean="0">
                <a:solidFill>
                  <a:srgbClr val="FFFFFF"/>
                </a:solidFill>
              </a:rPr>
              <a:t>ug bounties</a:t>
            </a:r>
            <a:endParaRPr lang="en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2" name="Shape 92" descr="https://bountyfactory.io/assets/base/img/content/misc/crowd_securit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325" y="1446800"/>
            <a:ext cx="4442540" cy="34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 descr="https://s9.postimg.org/64bsfnhrj/image0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38" y="1459175"/>
            <a:ext cx="6839123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>
            <a:off x="2921800" y="207232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31" name="Shape 331"/>
          <p:cNvCxnSpPr>
            <a:stCxn id="330" idx="1"/>
            <a:endCxn id="330" idx="3"/>
          </p:cNvCxnSpPr>
          <p:nvPr/>
        </p:nvCxnSpPr>
        <p:spPr>
          <a:xfrm>
            <a:off x="2921800" y="222172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2" name="Shape 332"/>
          <p:cNvSpPr/>
          <p:nvPr/>
        </p:nvSpPr>
        <p:spPr>
          <a:xfrm>
            <a:off x="2921800" y="2761200"/>
            <a:ext cx="1073400" cy="298800"/>
          </a:xfrm>
          <a:prstGeom prst="rect">
            <a:avLst/>
          </a:prstGeom>
          <a:noFill/>
          <a:ln w="76200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33" name="Shape 333"/>
          <p:cNvCxnSpPr>
            <a:stCxn id="332" idx="1"/>
            <a:endCxn id="332" idx="3"/>
          </p:cNvCxnSpPr>
          <p:nvPr/>
        </p:nvCxnSpPr>
        <p:spPr>
          <a:xfrm>
            <a:off x="2921800" y="2910600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4C113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4" name="Shape 334"/>
          <p:cNvSpPr/>
          <p:nvPr/>
        </p:nvSpPr>
        <p:spPr>
          <a:xfrm>
            <a:off x="2921800" y="345007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35" name="Shape 335"/>
          <p:cNvCxnSpPr>
            <a:stCxn id="334" idx="1"/>
            <a:endCxn id="334" idx="3"/>
          </p:cNvCxnSpPr>
          <p:nvPr/>
        </p:nvCxnSpPr>
        <p:spPr>
          <a:xfrm>
            <a:off x="2921800" y="359947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… Houston we have a gap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(contracts have different bugs)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59300" y="640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… Houston we have no gap! Hydra fails!</a:t>
            </a:r>
            <a:br>
              <a:rPr lang="en" dirty="0">
                <a:solidFill>
                  <a:srgbClr val="FFFFFF"/>
                </a:solidFill>
              </a:rPr>
            </a:br>
            <a:r>
              <a:rPr lang="en" dirty="0">
                <a:solidFill>
                  <a:srgbClr val="FFFFFF"/>
                </a:solidFill>
              </a:rPr>
              <a:t>(all contracts have same </a:t>
            </a:r>
            <a:r>
              <a:rPr lang="en" dirty="0" smtClean="0">
                <a:solidFill>
                  <a:srgbClr val="FFFFFF"/>
                </a:solidFill>
              </a:rPr>
              <a:t>bug)</a:t>
            </a:r>
            <a:endParaRPr lang="en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45" name="Shape 345" descr="https://s9.postimg.org/64bsfnhrj/image0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38" y="1459175"/>
            <a:ext cx="6839123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2921800" y="207232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47" name="Shape 347"/>
          <p:cNvCxnSpPr>
            <a:stCxn id="346" idx="1"/>
            <a:endCxn id="346" idx="3"/>
          </p:cNvCxnSpPr>
          <p:nvPr/>
        </p:nvCxnSpPr>
        <p:spPr>
          <a:xfrm>
            <a:off x="2921800" y="222172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48" name="Shape 348"/>
          <p:cNvSpPr/>
          <p:nvPr/>
        </p:nvSpPr>
        <p:spPr>
          <a:xfrm>
            <a:off x="2921800" y="2756800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49" name="Shape 349"/>
          <p:cNvCxnSpPr>
            <a:stCxn id="348" idx="1"/>
            <a:endCxn id="348" idx="3"/>
          </p:cNvCxnSpPr>
          <p:nvPr/>
        </p:nvCxnSpPr>
        <p:spPr>
          <a:xfrm>
            <a:off x="2921800" y="2906200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50" name="Shape 350"/>
          <p:cNvSpPr/>
          <p:nvPr/>
        </p:nvSpPr>
        <p:spPr>
          <a:xfrm>
            <a:off x="2921800" y="3441275"/>
            <a:ext cx="1073400" cy="2988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1" name="Shape 351"/>
          <p:cNvCxnSpPr>
            <a:stCxn id="350" idx="1"/>
            <a:endCxn id="350" idx="3"/>
          </p:cNvCxnSpPr>
          <p:nvPr/>
        </p:nvCxnSpPr>
        <p:spPr>
          <a:xfrm>
            <a:off x="2921800" y="3590675"/>
            <a:ext cx="1073400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N-</a:t>
            </a:r>
            <a:r>
              <a:rPr lang="fr-CH" dirty="0" smtClean="0">
                <a:solidFill>
                  <a:srgbClr val="FFFFFF"/>
                </a:solidFill>
              </a:rPr>
              <a:t>Version </a:t>
            </a:r>
            <a:r>
              <a:rPr lang="fr-CH" dirty="0" smtClean="0">
                <a:solidFill>
                  <a:srgbClr val="FFFFFF"/>
                </a:solidFill>
              </a:rPr>
              <a:t>Programming Criticism</a:t>
            </a:r>
            <a:endParaRPr lang="en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Shape 303"/>
          <p:cNvSpPr txBox="1"/>
          <p:nvPr/>
        </p:nvSpPr>
        <p:spPr>
          <a:xfrm>
            <a:off x="373400" y="1683325"/>
            <a:ext cx="8466600" cy="339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Analysis assumes full independence of faults (correlations are annoying!)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endParaRPr lang="fr-CH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Knight-Leveson (‘86): </a:t>
            </a:r>
            <a:b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« We reject the null hypothesis of full </a:t>
            </a:r>
            <a:b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independence at a p-level of 5% »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endParaRPr lang="fr-CH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Eckhardt et al. (</a:t>
            </a:r>
            <a:r>
              <a:rPr lang="mr-IN" sz="1800" dirty="0" smtClean="0">
                <a:latin typeface="Open Sans"/>
                <a:ea typeface="Open Sans"/>
                <a:cs typeface="Open Sans"/>
                <a:sym typeface="Open Sans"/>
              </a:rPr>
              <a:t>’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91):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« We tried it at NASA and it wasn’t </a:t>
            </a: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cost effective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»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Worst-case: </a:t>
            </a: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3 versions = 4x fewer errors</a:t>
            </a:r>
            <a:endParaRPr lang="en" sz="18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49" y="2374494"/>
            <a:ext cx="1717547" cy="907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988" y="3506357"/>
            <a:ext cx="1766912" cy="9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03"/>
          <p:cNvSpPr txBox="1"/>
          <p:nvPr/>
        </p:nvSpPr>
        <p:spPr>
          <a:xfrm>
            <a:off x="373400" y="1675486"/>
            <a:ext cx="8466600" cy="339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«Classical» N-Version Programming: </a:t>
            </a:r>
            <a:r>
              <a:rPr lang="fr-CH" sz="1800" b="1" dirty="0" smtClean="0">
                <a:latin typeface="Open Sans"/>
                <a:ea typeface="Open Sans"/>
                <a:cs typeface="Open Sans"/>
                <a:sym typeface="Open Sans"/>
              </a:rPr>
              <a:t>Availability &gt;&gt; Reliability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-    </a:t>
            </a:r>
            <a:r>
              <a:rPr lang="fr-CH" sz="1800" b="1" dirty="0" smtClean="0">
                <a:latin typeface="Open Sans"/>
                <a:ea typeface="Open Sans"/>
                <a:cs typeface="Open Sans"/>
                <a:sym typeface="Open Sans"/>
              </a:rPr>
              <a:t>Majority Voting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: Always available, but may fail often</a:t>
            </a:r>
            <a:endParaRPr lang="fr-CH"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endParaRPr lang="fr-CH" sz="18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Smart contracts:</a:t>
            </a:r>
            <a:r>
              <a:rPr lang="fr-CH" sz="18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do we really car if it’s down for a while?</a:t>
            </a:r>
          </a:p>
          <a:p>
            <a:pPr lvl="0" rtl="0">
              <a:spcBef>
                <a:spcPts val="0"/>
              </a:spcBef>
              <a:buSzPct val="100000"/>
            </a:pPr>
            <a:r>
              <a:rPr lang="fr-CH" sz="1800" dirty="0" smtClean="0">
                <a:latin typeface="Open Sans"/>
                <a:ea typeface="Open Sans"/>
                <a:cs typeface="Open Sans"/>
                <a:sym typeface="Open Sans"/>
              </a:rPr>
              <a:t>    -    N-out-of-N agreement: </a:t>
            </a:r>
            <a:r>
              <a:rPr lang="fr-CH" sz="1800" b="1" i="1" dirty="0" smtClean="0">
                <a:latin typeface="Open Sans"/>
                <a:ea typeface="Open Sans"/>
                <a:cs typeface="Open Sans"/>
                <a:sym typeface="Open Sans"/>
              </a:rPr>
              <a:t>better no answer than the wrong one</a:t>
            </a: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endParaRPr lang="fr-CH" sz="1800" i="1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7200" rtl="0">
              <a:spcBef>
                <a:spcPts val="0"/>
              </a:spcBef>
              <a:buSzPct val="100000"/>
              <a:buFont typeface="Open Sans"/>
              <a:buChar char="●"/>
            </a:pP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Numbers from Eckhardt et al. look much better:</a:t>
            </a:r>
          </a:p>
          <a:p>
            <a:pPr lvl="1">
              <a:buSzPct val="100000"/>
            </a:pPr>
            <a:r>
              <a:rPr lang="fr-CH" sz="1800" i="1" dirty="0" smtClean="0">
                <a:latin typeface="Open Sans"/>
                <a:ea typeface="Open Sans"/>
                <a:cs typeface="Open Sans"/>
                <a:sym typeface="Open Sans"/>
              </a:rPr>
              <a:t>    -    For 3 versions, </a:t>
            </a:r>
            <a:r>
              <a:rPr lang="en-US" sz="1800" b="1" dirty="0"/>
              <a:t>30 − 5087 </a:t>
            </a:r>
            <a:r>
              <a:rPr lang="en-US" sz="1800" dirty="0"/>
              <a:t>times </a:t>
            </a:r>
            <a:r>
              <a:rPr lang="en-US" sz="1800" dirty="0" smtClean="0"/>
              <a:t>fewer failures</a:t>
            </a:r>
            <a:br>
              <a:rPr lang="en-US" sz="1800" dirty="0" smtClean="0"/>
            </a:br>
            <a:r>
              <a:rPr lang="en-US" sz="1800" dirty="0" smtClean="0"/>
              <a:t>         (but some loss in availability</a:t>
            </a:r>
            <a:r>
              <a:rPr lang="mr-IN" sz="1800" dirty="0" smtClean="0"/>
              <a:t>…</a:t>
            </a:r>
            <a:r>
              <a:rPr lang="en-US" sz="1800" dirty="0" smtClean="0"/>
              <a:t>)</a:t>
            </a:r>
            <a:endParaRPr lang="en-US" sz="1800" dirty="0"/>
          </a:p>
          <a:p>
            <a:pPr lvl="1">
              <a:buSzPct val="100000"/>
            </a:pPr>
            <a:endParaRPr lang="fr-CH" sz="1800" i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Shape 357"/>
          <p:cNvSpPr txBox="1">
            <a:spLocks/>
          </p:cNvSpPr>
          <p:nvPr/>
        </p:nvSpPr>
        <p:spPr>
          <a:xfrm>
            <a:off x="159300" y="2926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fr-CH" dirty="0" smtClean="0">
                <a:solidFill>
                  <a:srgbClr val="FFFFFF"/>
                </a:solidFill>
              </a:rPr>
              <a:t>But not everything is a space shuttle!</a:t>
            </a:r>
            <a:endParaRPr lang="en" dirty="0" smtClean="0">
              <a:solidFill>
                <a:srgbClr val="FFFFFF"/>
              </a:solidFill>
            </a:endParaRPr>
          </a:p>
          <a:p>
            <a:r>
              <a:rPr lang="en" sz="1400" dirty="0" smtClean="0">
                <a:solidFill>
                  <a:srgbClr val="FFFFFF"/>
                </a:solidFill>
              </a:rPr>
              <a:t> </a:t>
            </a:r>
            <a:endParaRPr lang="en" sz="1400" dirty="0">
              <a:solidFill>
                <a:srgbClr val="FFFFFF"/>
              </a:solidFill>
            </a:endParaRPr>
          </a:p>
        </p:txBody>
      </p:sp>
      <p:pic>
        <p:nvPicPr>
          <p:cNvPr id="9" name="Shape 508"/>
          <p:cNvPicPr preferRelativeResize="0"/>
          <p:nvPr/>
        </p:nvPicPr>
        <p:blipFill rotWithShape="1">
          <a:blip r:embed="rId3">
            <a:alphaModFix/>
          </a:blip>
          <a:srcRect l="32625"/>
          <a:stretch/>
        </p:blipFill>
        <p:spPr>
          <a:xfrm>
            <a:off x="6970200" y="3394404"/>
            <a:ext cx="2186012" cy="1642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15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/>
          <p:nvPr/>
        </p:nvSpPr>
        <p:spPr>
          <a:xfrm rot="10800000">
            <a:off x="720090" y="0"/>
            <a:ext cx="8413996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86026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3" name="Shape 683"/>
          <p:cNvSpPr/>
          <p:nvPr/>
        </p:nvSpPr>
        <p:spPr>
          <a:xfrm rot="10800000">
            <a:off x="1065186" y="0"/>
            <a:ext cx="8078814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84616" y="0"/>
                </a:lnTo>
                <a:lnTo>
                  <a:pt x="119999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3">
            <a:alphaModFix/>
          </a:blip>
          <a:srcRect b="2846"/>
          <a:stretch/>
        </p:blipFill>
        <p:spPr>
          <a:xfrm>
            <a:off x="360045" y="1145105"/>
            <a:ext cx="2569468" cy="285293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Shape 685"/>
          <p:cNvSpPr txBox="1"/>
          <p:nvPr/>
        </p:nvSpPr>
        <p:spPr>
          <a:xfrm>
            <a:off x="3288030" y="273844"/>
            <a:ext cx="537337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33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perfect bug bounty</a:t>
            </a:r>
            <a:endParaRPr sz="33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6" name="Shape 686"/>
          <p:cNvSpPr txBox="1"/>
          <p:nvPr/>
        </p:nvSpPr>
        <p:spPr>
          <a:xfrm>
            <a:off x="3132438" y="1387206"/>
            <a:ext cx="6001648" cy="345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5763" indent="-385763">
              <a:lnSpc>
                <a:spcPct val="90000"/>
              </a:lnSpc>
              <a:buClr>
                <a:schemeClr val="lt1"/>
              </a:buClr>
              <a:buSzPts val="3200"/>
              <a:buFont typeface="Cabin"/>
              <a:buAutoNum type="arabicPeriod"/>
            </a:pPr>
            <a:r>
              <a:rPr lang="en-US" sz="24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“Strong exploit gap”</a:t>
            </a: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: Small bounty incentivizes disclosure for valuable program</a:t>
            </a:r>
            <a:endParaRPr/>
          </a:p>
          <a:p>
            <a:pPr marL="385763" indent="-385763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ts val="2800"/>
              <a:buFont typeface="Cabin"/>
              <a:buAutoNum type="arabicPeriod"/>
            </a:pPr>
            <a:r>
              <a:rPr lang="en-US" sz="21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Automatic remediation: </a:t>
            </a:r>
            <a:r>
              <a:rPr lang="en-US" sz="21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Immediate intervention in affected software</a:t>
            </a:r>
            <a:endParaRPr sz="2100" b="1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85763" indent="-385763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ts val="3200"/>
              <a:buFont typeface="Cabin"/>
              <a:buAutoNum type="arabicPeriod"/>
            </a:pPr>
            <a:r>
              <a:rPr lang="en-US" sz="24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Automatic payout: </a:t>
            </a: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Bounty hunter need not trust bounty administrator to pay</a:t>
            </a:r>
            <a:endParaRPr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Censorship-resistant, verifiable</a:t>
            </a:r>
            <a:endParaRPr/>
          </a:p>
          <a:p>
            <a:pPr marL="385763" indent="-233363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3200"/>
            </a:pP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85763" indent="-233363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3200"/>
            </a:pP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85763" indent="-233363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3200"/>
            </a:pPr>
            <a:endParaRPr sz="2400" b="1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85763" indent="-233363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3200"/>
            </a:pP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2623039" y="873841"/>
            <a:ext cx="984885" cy="10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660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✓</a:t>
            </a:r>
            <a:endParaRPr sz="6600">
              <a:solidFill>
                <a:srgbClr val="00B05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72513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Shape 693" descr="pasted-image.jpg"/>
          <p:cNvPicPr preferRelativeResize="0"/>
          <p:nvPr/>
        </p:nvPicPr>
        <p:blipFill rotWithShape="1">
          <a:blip r:embed="rId3">
            <a:alphaModFix amt="17613"/>
          </a:blip>
          <a:srcRect/>
          <a:stretch/>
        </p:blipFill>
        <p:spPr>
          <a:xfrm>
            <a:off x="2942380" y="1952034"/>
            <a:ext cx="6201620" cy="320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Shape 694" descr="pasted-image.png"/>
          <p:cNvPicPr preferRelativeResize="0"/>
          <p:nvPr/>
        </p:nvPicPr>
        <p:blipFill rotWithShape="1">
          <a:blip r:embed="rId4">
            <a:alphaModFix amt="17613"/>
          </a:blip>
          <a:srcRect l="23239" r="25460"/>
          <a:stretch/>
        </p:blipFill>
        <p:spPr>
          <a:xfrm>
            <a:off x="0" y="-14468"/>
            <a:ext cx="2942380" cy="338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Shape 695" descr="pasted-image.png"/>
          <p:cNvPicPr preferRelativeResize="0"/>
          <p:nvPr/>
        </p:nvPicPr>
        <p:blipFill rotWithShape="1">
          <a:blip r:embed="rId5">
            <a:alphaModFix amt="17613"/>
          </a:blip>
          <a:srcRect/>
          <a:stretch/>
        </p:blipFill>
        <p:spPr>
          <a:xfrm>
            <a:off x="3979764" y="-44582"/>
            <a:ext cx="4414550" cy="19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Shape 696" descr="pasted-image.png"/>
          <p:cNvPicPr preferRelativeResize="0"/>
          <p:nvPr/>
        </p:nvPicPr>
        <p:blipFill rotWithShape="1">
          <a:blip r:embed="rId6">
            <a:alphaModFix amt="17613"/>
          </a:blip>
          <a:srcRect/>
          <a:stretch/>
        </p:blipFill>
        <p:spPr>
          <a:xfrm>
            <a:off x="0" y="2693440"/>
            <a:ext cx="5262152" cy="2464529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Shape 698"/>
          <p:cNvSpPr/>
          <p:nvPr/>
        </p:nvSpPr>
        <p:spPr>
          <a:xfrm>
            <a:off x="1343119" y="1547445"/>
            <a:ext cx="6743579" cy="2140918"/>
          </a:xfrm>
          <a:prstGeom prst="rect">
            <a:avLst/>
          </a:prstGeom>
          <a:solidFill>
            <a:srgbClr val="F5D973">
              <a:alpha val="82745"/>
            </a:srgbClr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algn="ctr"/>
            <a:r>
              <a:rPr lang="en-US" sz="5000" b="1" dirty="0">
                <a:latin typeface="Cabin"/>
                <a:ea typeface="Cabin"/>
                <a:cs typeface="Cabin"/>
                <a:sym typeface="Cabin"/>
              </a:rPr>
              <a:t>Target Application:</a:t>
            </a:r>
            <a:endParaRPr dirty="0"/>
          </a:p>
          <a:p>
            <a:pPr algn="ctr"/>
            <a:r>
              <a:rPr lang="en-US" sz="5000" b="1" dirty="0">
                <a:latin typeface="Cabin"/>
                <a:ea typeface="Cabin"/>
                <a:cs typeface="Cabin"/>
                <a:sym typeface="Cabin"/>
              </a:rPr>
              <a:t>Smart Contracts</a:t>
            </a:r>
            <a:endParaRPr sz="5000" b="1" dirty="0"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" name="Shape 699" descr="A Bitcoin Prim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8728" y="1531151"/>
            <a:ext cx="6787970" cy="2194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79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Smart contracts are the perfect target</a:t>
            </a:r>
            <a:endParaRPr lang="en" sz="1400" dirty="0">
              <a:solidFill>
                <a:srgbClr val="FFFFFF"/>
              </a:solidFill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136975" y="1367650"/>
            <a:ext cx="8793300" cy="3775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Small programs with astonishing value per line of code</a:t>
            </a: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endParaRPr lang="fr-CH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endParaRPr lang="fr-CH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endParaRPr lang="fr-CH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fr-CH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fr-CH" sz="12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Hydra friendly bug remediation (return money, put in escrow etc)</a:t>
            </a: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Automatic bounty payment possible</a:t>
            </a: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Bonus: automatic assesment of value at risk</a:t>
            </a:r>
            <a:endParaRPr lang="en" sz="2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74343"/>
              </p:ext>
            </p:extLst>
          </p:nvPr>
        </p:nvGraphicFramePr>
        <p:xfrm>
          <a:off x="1011082" y="189507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Token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Lines of Code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Value per line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OmiseGo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396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$1.59M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Tether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423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~$1.11M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EOS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584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~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$1.01M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hape 728"/>
          <p:cNvSpPr txBox="1"/>
          <p:nvPr/>
        </p:nvSpPr>
        <p:spPr>
          <a:xfrm>
            <a:off x="5873857" y="6020933"/>
            <a:ext cx="61958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Sources: </a:t>
            </a:r>
            <a:r>
              <a:rPr lang="en-US" sz="1800" i="1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coinmarketcap.com</a:t>
            </a: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3 Nov., 8:20 a.m. and published contract source code</a:t>
            </a:r>
            <a:endParaRPr sz="18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Shape 728"/>
          <p:cNvSpPr txBox="1"/>
          <p:nvPr/>
        </p:nvSpPr>
        <p:spPr>
          <a:xfrm>
            <a:off x="6026257" y="6173333"/>
            <a:ext cx="61958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Sources: </a:t>
            </a:r>
            <a:r>
              <a:rPr lang="en-US" sz="1800" i="1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coinmarketcap.com</a:t>
            </a: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3 Nov., 8:20 a.m. and published contract source code</a:t>
            </a:r>
            <a:endParaRPr sz="18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728"/>
          <p:cNvSpPr txBox="1"/>
          <p:nvPr/>
        </p:nvSpPr>
        <p:spPr>
          <a:xfrm>
            <a:off x="6178657" y="6325733"/>
            <a:ext cx="61958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Sources: </a:t>
            </a:r>
            <a:r>
              <a:rPr lang="en-US" sz="1800" i="1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coinmarketcap.com</a:t>
            </a: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3 Nov., 8:20 a.m. and published contract source code</a:t>
            </a:r>
            <a:endParaRPr sz="18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Shape 728"/>
          <p:cNvSpPr txBox="1"/>
          <p:nvPr/>
        </p:nvSpPr>
        <p:spPr>
          <a:xfrm>
            <a:off x="6331057" y="6478133"/>
            <a:ext cx="61958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Sources: </a:t>
            </a:r>
            <a:r>
              <a:rPr lang="en-US" sz="1800" i="1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coinmarketcap.com</a:t>
            </a: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3 Nov., 8:20 a.m. and published contract source code</a:t>
            </a:r>
            <a:endParaRPr sz="18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Shape 728"/>
          <p:cNvSpPr txBox="1"/>
          <p:nvPr/>
        </p:nvSpPr>
        <p:spPr>
          <a:xfrm>
            <a:off x="6483457" y="6630533"/>
            <a:ext cx="61958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Sources: </a:t>
            </a:r>
            <a:r>
              <a:rPr lang="en-US" sz="1800" i="1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coinmarketcap.com</a:t>
            </a:r>
            <a:r>
              <a:rPr lang="en-US" sz="1800" i="1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3 Nov., 8:20 a.m. and published contract source code</a:t>
            </a:r>
            <a:endParaRPr sz="1800" i="1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1235" y="371186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797" y="3378430"/>
            <a:ext cx="6894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i="1" dirty="0">
                <a:latin typeface="Cabin"/>
                <a:ea typeface="Cabin"/>
                <a:cs typeface="Cabin"/>
                <a:sym typeface="Cabin"/>
              </a:rPr>
              <a:t>Sources: </a:t>
            </a:r>
            <a:r>
              <a:rPr lang="en-US" i="1" dirty="0" err="1">
                <a:latin typeface="Cabin"/>
                <a:ea typeface="Cabin"/>
                <a:cs typeface="Cabin"/>
                <a:sym typeface="Cabin"/>
              </a:rPr>
              <a:t>coinmarketcap.com</a:t>
            </a:r>
            <a:r>
              <a:rPr lang="en-US" i="1" dirty="0">
                <a:latin typeface="Cabin"/>
                <a:ea typeface="Cabin"/>
                <a:cs typeface="Cabin"/>
                <a:sym typeface="Cabin"/>
              </a:rPr>
              <a:t>, 3 Nov., 8:20 a.m. and published contract source </a:t>
            </a:r>
            <a:r>
              <a:rPr lang="en-US" i="1" dirty="0" smtClean="0">
                <a:latin typeface="Cabin"/>
                <a:ea typeface="Cabin"/>
                <a:cs typeface="Cabin"/>
                <a:sym typeface="Cabin"/>
              </a:rPr>
              <a:t>code</a:t>
            </a:r>
            <a:endParaRPr lang="en-US" i="1" dirty="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/>
          <p:nvPr/>
        </p:nvSpPr>
        <p:spPr>
          <a:xfrm rot="10800000">
            <a:off x="720090" y="0"/>
            <a:ext cx="8413996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86026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77" name="Shape 777"/>
          <p:cNvSpPr/>
          <p:nvPr/>
        </p:nvSpPr>
        <p:spPr>
          <a:xfrm rot="10800000">
            <a:off x="1065186" y="0"/>
            <a:ext cx="8078814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84616" y="0"/>
                </a:lnTo>
                <a:lnTo>
                  <a:pt x="119999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78" name="Shape 778"/>
          <p:cNvPicPr preferRelativeResize="0"/>
          <p:nvPr/>
        </p:nvPicPr>
        <p:blipFill rotWithShape="1">
          <a:blip r:embed="rId3">
            <a:alphaModFix/>
          </a:blip>
          <a:srcRect b="2846"/>
          <a:stretch/>
        </p:blipFill>
        <p:spPr>
          <a:xfrm>
            <a:off x="360045" y="1145105"/>
            <a:ext cx="2569468" cy="285293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Shape 779"/>
          <p:cNvSpPr txBox="1"/>
          <p:nvPr/>
        </p:nvSpPr>
        <p:spPr>
          <a:xfrm>
            <a:off x="3288030" y="273844"/>
            <a:ext cx="537337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33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The perfect bug bounty</a:t>
            </a:r>
            <a:endParaRPr sz="33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0" name="Shape 780"/>
          <p:cNvSpPr txBox="1"/>
          <p:nvPr/>
        </p:nvSpPr>
        <p:spPr>
          <a:xfrm>
            <a:off x="3132438" y="1387206"/>
            <a:ext cx="6001648" cy="345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5763" indent="-385763">
              <a:lnSpc>
                <a:spcPct val="90000"/>
              </a:lnSpc>
              <a:buClr>
                <a:schemeClr val="lt1"/>
              </a:buClr>
              <a:buSzPts val="3200"/>
              <a:buFont typeface="Cabin"/>
              <a:buAutoNum type="arabicPeriod"/>
            </a:pPr>
            <a:r>
              <a:rPr lang="en-US" sz="24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“Strong exploit gap”</a:t>
            </a: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: Small bounty incentivizes disclosure for valuable program</a:t>
            </a:r>
            <a:endParaRPr/>
          </a:p>
          <a:p>
            <a:pPr marL="385763" indent="-385763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ts val="2800"/>
              <a:buFont typeface="Cabin"/>
              <a:buAutoNum type="arabicPeriod"/>
            </a:pPr>
            <a:r>
              <a:rPr lang="en-US" sz="21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Automatic remediation: </a:t>
            </a:r>
            <a:r>
              <a:rPr lang="en-US" sz="21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Immediate intervention in affected software</a:t>
            </a:r>
            <a:endParaRPr sz="2100" b="1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85763" indent="-385763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ts val="3200"/>
              <a:buFont typeface="Cabin"/>
              <a:buAutoNum type="arabicPeriod"/>
            </a:pPr>
            <a:r>
              <a:rPr lang="en-US" sz="24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Automatic payout: </a:t>
            </a:r>
            <a:r>
              <a:rPr lang="en-US" sz="2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Bounty hunter need not trust bounty administrator to pay</a:t>
            </a:r>
            <a:endParaRPr/>
          </a:p>
          <a:p>
            <a:pPr marL="514350" lvl="1" indent="-17145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Censorship-resistant, verifiable</a:t>
            </a:r>
            <a:endParaRPr/>
          </a:p>
          <a:p>
            <a:pPr marL="385763" indent="-233363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3200"/>
            </a:pP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85763" indent="-233363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3200"/>
            </a:pP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85763" indent="-233363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3200"/>
            </a:pPr>
            <a:endParaRPr sz="2400" b="1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85763" indent="-233363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3200"/>
            </a:pPr>
            <a:endParaRPr sz="2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1" name="Shape 781"/>
          <p:cNvSpPr txBox="1"/>
          <p:nvPr/>
        </p:nvSpPr>
        <p:spPr>
          <a:xfrm>
            <a:off x="2782166" y="1249284"/>
            <a:ext cx="984885" cy="10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660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✓</a:t>
            </a:r>
            <a:endParaRPr sz="6600">
              <a:solidFill>
                <a:srgbClr val="00B05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2" name="Shape 782"/>
          <p:cNvSpPr txBox="1"/>
          <p:nvPr/>
        </p:nvSpPr>
        <p:spPr>
          <a:xfrm>
            <a:off x="2680060" y="2081203"/>
            <a:ext cx="984885" cy="10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660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✓</a:t>
            </a:r>
            <a:endParaRPr sz="6600">
              <a:solidFill>
                <a:srgbClr val="00B05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83" name="Shape 783"/>
          <p:cNvSpPr txBox="1"/>
          <p:nvPr/>
        </p:nvSpPr>
        <p:spPr>
          <a:xfrm>
            <a:off x="2685017" y="2913121"/>
            <a:ext cx="984885" cy="108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6600">
                <a:solidFill>
                  <a:srgbClr val="00B050"/>
                </a:solidFill>
                <a:latin typeface="Cabin"/>
                <a:ea typeface="Cabin"/>
                <a:cs typeface="Cabin"/>
                <a:sym typeface="Cabin"/>
              </a:rPr>
              <a:t>✓</a:t>
            </a:r>
            <a:endParaRPr sz="6600">
              <a:solidFill>
                <a:srgbClr val="00B05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247447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Development Challenges</a:t>
            </a:r>
            <a:endParaRPr lang="en" sz="1400" dirty="0">
              <a:solidFill>
                <a:srgbClr val="FFFFFF"/>
              </a:solidFill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136975" y="1367649"/>
            <a:ext cx="8793300" cy="35750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Coordinating multiple smart contracts:</a:t>
            </a: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-    The </a:t>
            </a: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coordinator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should </a:t>
            </a: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be bug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free =&gt; simple proxy behavior</a:t>
            </a:r>
            <a:endParaRPr lang="fr-CH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-    Maintain consistent blockchain state</a:t>
            </a:r>
            <a:endParaRPr lang="fr-CH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-    How </a:t>
            </a: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to recover from a discovered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bug =&gt; escape hatches</a:t>
            </a:r>
            <a:endParaRPr lang="fr-CH" sz="21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Frontrunning (as always</a:t>
            </a:r>
            <a:r>
              <a:rPr lang="mr-IN" sz="2100" dirty="0" smtClean="0">
                <a:latin typeface="Open Sans"/>
                <a:ea typeface="Open Sans"/>
                <a:cs typeface="Open Sans"/>
                <a:sym typeface="Open Sans"/>
              </a:rPr>
              <a:t>…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952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-    Attacker can break the exploit gap by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witholding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bugs</a:t>
            </a: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-    Search for full exploit until someone tries to claim a bounty</a:t>
            </a: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-    Solution: Submarine sends!</a:t>
            </a:r>
          </a:p>
          <a:p>
            <a:pPr marL="95250" lvl="1">
              <a:buClr>
                <a:srgbClr val="000000"/>
              </a:buClr>
              <a:buSzPct val="100000"/>
            </a:pPr>
            <a:r>
              <a:rPr lang="fr-CH" dirty="0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r>
              <a:rPr lang="fr-CH" dirty="0" smtClean="0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fr-CH" u="sng" dirty="0" smtClean="0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rPr>
              <a:t>http</a:t>
            </a:r>
            <a:r>
              <a:rPr lang="fr-CH" u="sng" dirty="0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rPr>
              <a:t>://hackingdistributed.com/2017/08/28/submarine-sends/</a:t>
            </a:r>
            <a:endParaRPr lang="fr-CH" u="sng" dirty="0" smtClean="0">
              <a:solidFill>
                <a:srgbClr val="3366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	</a:t>
            </a:r>
          </a:p>
          <a:p>
            <a:pPr marL="95250" lvl="1">
              <a:buClr>
                <a:srgbClr val="000000"/>
              </a:buClr>
              <a:buSzPct val="100000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51" r="47985"/>
          <a:stretch/>
        </p:blipFill>
        <p:spPr>
          <a:xfrm>
            <a:off x="6555524" y="4125861"/>
            <a:ext cx="1437277" cy="8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Bug Withholding and Commit-Reveal</a:t>
            </a:r>
            <a:endParaRPr lang="en" sz="1400" dirty="0">
              <a:solidFill>
                <a:srgbClr val="FFFFFF"/>
              </a:solidFill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136975" y="1367649"/>
            <a:ext cx="8793300" cy="35750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latin typeface="Open Sans"/>
                <a:ea typeface="Open Sans"/>
                <a:cs typeface="Open Sans"/>
                <a:sym typeface="Open Sans"/>
              </a:rPr>
              <a:t>Sol 1: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To claim bounty at time T, must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commit to bug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at time T- 1</a:t>
            </a:r>
          </a:p>
          <a:p>
            <a:pPr marL="95250" lvl="4">
              <a:buClr>
                <a:srgbClr val="000000"/>
              </a:buClr>
              <a:buSzPct val="100000"/>
            </a:pPr>
            <a:endParaRPr lang="fr-CH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Problem:</a:t>
            </a:r>
            <a:r>
              <a:rPr lang="fr-CH" sz="21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Attacker commits in every round and only reveals if someone else does</a:t>
            </a:r>
          </a:p>
          <a:p>
            <a:pPr marL="95250" lvl="4">
              <a:buClr>
                <a:srgbClr val="000000"/>
              </a:buClr>
              <a:buSzPct val="100000"/>
            </a:pPr>
            <a:endParaRPr lang="fr-CH" sz="21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latin typeface="Open Sans"/>
                <a:ea typeface="Open Sans"/>
                <a:cs typeface="Open Sans"/>
                <a:sym typeface="Open Sans"/>
              </a:rPr>
              <a:t>Sol 2: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To commit, you must pay </a:t>
            </a:r>
            <a:r>
              <a:rPr lang="fr-CH" sz="2100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$$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(in a verifiable way)</a:t>
            </a:r>
            <a:endParaRPr lang="fr-CH" sz="2100" dirty="0" smtClean="0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endParaRPr lang="fr-CH" sz="1000" u="sng" dirty="0">
              <a:solidFill>
                <a:srgbClr val="008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Problem:</a:t>
            </a:r>
            <a:r>
              <a:rPr lang="fr-CH" sz="2100" dirty="0" smtClean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Attacker commits if someone else also commits</a:t>
            </a:r>
          </a:p>
          <a:p>
            <a:pPr marL="95250" lvl="4">
              <a:buClr>
                <a:srgbClr val="000000"/>
              </a:buClr>
              <a:buSzPct val="100000"/>
            </a:pPr>
            <a:endParaRPr lang="fr-CH" sz="21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latin typeface="Open Sans"/>
                <a:ea typeface="Open Sans"/>
                <a:cs typeface="Open Sans"/>
                <a:sym typeface="Open Sans"/>
              </a:rPr>
              <a:t>Sol 3: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Hide commitments (e.g., proof of burn to random address)</a:t>
            </a:r>
          </a:p>
          <a:p>
            <a:pPr marL="95250" lvl="4">
              <a:buClr>
                <a:srgbClr val="000000"/>
              </a:buClr>
              <a:buSzPct val="100000"/>
            </a:pPr>
            <a:endParaRPr lang="fr-CH" sz="1000" u="sng" dirty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4">
              <a:buClr>
                <a:srgbClr val="000000"/>
              </a:buClr>
              <a:buSzPct val="100000"/>
            </a:pPr>
            <a:r>
              <a:rPr lang="fr-CH" sz="21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Problem:</a:t>
            </a:r>
            <a:r>
              <a:rPr lang="fr-CH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Wasteful</a:t>
            </a:r>
            <a:endParaRPr lang="fr-CH" sz="2100" dirty="0">
              <a:solidFill>
                <a:schemeClr val="accent1">
                  <a:lumMod val="60000"/>
                  <a:lumOff val="4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5250" lvl="1">
              <a:buClr>
                <a:srgbClr val="000000"/>
              </a:buClr>
              <a:buSzPct val="100000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2799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489764"/>
            <a:ext cx="8520600" cy="33027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Unaligned incentives (exploit $$$ &gt; bounty $)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Time lag between reporting and action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No fair exchange: bounty admin may not pay!</a:t>
            </a:r>
          </a:p>
        </p:txBody>
      </p:sp>
      <p:sp>
        <p:nvSpPr>
          <p:cNvPr id="4" name="Shape 89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90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Problems with B</a:t>
            </a:r>
            <a:r>
              <a:rPr lang="en" dirty="0" smtClean="0">
                <a:solidFill>
                  <a:srgbClr val="FFFFFF"/>
                </a:solidFill>
              </a:rPr>
              <a:t>ug bounties</a:t>
            </a:r>
            <a:endParaRPr lang="en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34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59300" y="2164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Submarine Sends (post-metropolis version)</a:t>
            </a:r>
            <a:endParaRPr lang="en" sz="1400" dirty="0">
              <a:solidFill>
                <a:srgbClr val="FFFFFF"/>
              </a:solidFill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136975" y="1367649"/>
            <a:ext cx="8793300" cy="35750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Goals: (1) only allow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committed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users to send a transaction to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       (2) being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eternally committed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is expensive</a:t>
            </a:r>
            <a:b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        (3) attacker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can’t know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if someone has committed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       (4) money isn’t wasted</a:t>
            </a:r>
          </a:p>
          <a:p>
            <a:pPr marL="95250" lvl="0">
              <a:buClr>
                <a:srgbClr val="000000"/>
              </a:buClr>
              <a:buSzPct val="100000"/>
            </a:pPr>
            <a:endParaRPr lang="fr-CH" sz="2100" dirty="0" smtClean="0">
              <a:latin typeface="Open Sans"/>
              <a:ea typeface="Open Sans"/>
              <a:cs typeface="Open Sans"/>
              <a:sym typeface="Open Sans"/>
            </a:endParaRP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u="sng" dirty="0" smtClean="0">
                <a:latin typeface="Open Sans"/>
                <a:ea typeface="Open Sans"/>
                <a:cs typeface="Open Sans"/>
                <a:sym typeface="Open Sans"/>
              </a:rPr>
              <a:t>Submarine sends: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Phase 1: compute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addr = H(C || nonce || code)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and send </a:t>
            </a:r>
            <a:r>
              <a:rPr lang="fr-CH" sz="2100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$$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addr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Phase 2: reveal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addr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i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              C verifies that addr got </a:t>
            </a:r>
            <a:r>
              <a:rPr lang="fr-CH" sz="2100" i="1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$$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in Phase 1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i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              C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creates a contract with the specified nonce and code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	    C collects </a:t>
            </a:r>
            <a:r>
              <a:rPr lang="fr-CH" sz="2100" i="1" dirty="0" smtClean="0">
                <a:solidFill>
                  <a:srgbClr val="008000"/>
                </a:solidFill>
                <a:latin typeface="Open Sans"/>
                <a:ea typeface="Open Sans"/>
                <a:cs typeface="Open Sans"/>
                <a:sym typeface="Open Sans"/>
              </a:rPr>
              <a:t>$$ </a:t>
            </a:r>
            <a:r>
              <a:rPr lang="fr-CH" sz="2100" i="1" dirty="0" smtClean="0">
                <a:latin typeface="Open Sans"/>
                <a:ea typeface="Open Sans"/>
                <a:cs typeface="Open Sans"/>
                <a:sym typeface="Open Sans"/>
              </a:rPr>
              <a:t>and allows transaction</a:t>
            </a:r>
          </a:p>
          <a:p>
            <a:pPr marL="95250" lvl="0">
              <a:buClr>
                <a:srgbClr val="000000"/>
              </a:buClr>
              <a:buSzPct val="100000"/>
            </a:pPr>
            <a:r>
              <a:rPr lang="fr-CH" sz="21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CH" sz="2100" dirty="0" smtClean="0">
                <a:latin typeface="Open Sans"/>
                <a:ea typeface="Open Sans"/>
                <a:cs typeface="Open Sans"/>
                <a:sym typeface="Open Sans"/>
              </a:rPr>
              <a:t>                   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55484" y="2920603"/>
            <a:ext cx="1302472" cy="481057"/>
            <a:chOff x="3768529" y="3233569"/>
            <a:chExt cx="1302472" cy="481057"/>
          </a:xfrm>
        </p:grpSpPr>
        <p:sp>
          <p:nvSpPr>
            <p:cNvPr id="3" name="TextBox 2"/>
            <p:cNvSpPr txBox="1"/>
            <p:nvPr/>
          </p:nvSpPr>
          <p:spPr>
            <a:xfrm>
              <a:off x="3768529" y="3233569"/>
              <a:ext cx="1202711" cy="30777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send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8000"/>
                  </a:solidFill>
                </a:rPr>
                <a:t>$$</a:t>
              </a:r>
              <a:r>
                <a:rPr lang="en-US" dirty="0" smtClean="0"/>
                <a:t> to </a:t>
              </a:r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899796" y="3548843"/>
              <a:ext cx="171205" cy="16578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638059" y="2392477"/>
            <a:ext cx="1292216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addr</a:t>
            </a:r>
            <a:r>
              <a:rPr lang="en-US" dirty="0" smtClean="0"/>
              <a:t>: {</a:t>
            </a:r>
          </a:p>
          <a:p>
            <a:r>
              <a:rPr lang="en-US" dirty="0" smtClean="0"/>
              <a:t>  BAL: </a:t>
            </a:r>
            <a:r>
              <a:rPr lang="en-US" dirty="0" smtClean="0">
                <a:solidFill>
                  <a:srgbClr val="008000"/>
                </a:solidFill>
              </a:rPr>
              <a:t>$$</a:t>
            </a:r>
          </a:p>
          <a:p>
            <a:r>
              <a:rPr lang="en-US" dirty="0" smtClean="0"/>
              <a:t>  CODE: </a:t>
            </a:r>
            <a:r>
              <a:rPr lang="en-US" dirty="0" err="1" smtClean="0"/>
              <a:t>ø</a:t>
            </a:r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38059" y="2392477"/>
            <a:ext cx="1292216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addr</a:t>
            </a:r>
            <a:r>
              <a:rPr lang="en-US" dirty="0" smtClean="0"/>
              <a:t>: {</a:t>
            </a:r>
          </a:p>
          <a:p>
            <a:r>
              <a:rPr lang="en-US" dirty="0" smtClean="0"/>
              <a:t>  BAL: </a:t>
            </a:r>
            <a:r>
              <a:rPr lang="en-US" dirty="0" smtClean="0">
                <a:solidFill>
                  <a:srgbClr val="008000"/>
                </a:solidFill>
              </a:rPr>
              <a:t>$$</a:t>
            </a:r>
          </a:p>
          <a:p>
            <a:r>
              <a:rPr lang="en-US" dirty="0" smtClean="0"/>
              <a:t>  CODE: code</a:t>
            </a:r>
            <a:endParaRPr lang="en-US" dirty="0"/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7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Shape 1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41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Shape 1022"/>
          <p:cNvSpPr txBox="1"/>
          <p:nvPr/>
        </p:nvSpPr>
        <p:spPr>
          <a:xfrm>
            <a:off x="1644396" y="4312503"/>
            <a:ext cx="58552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5000" b="1" dirty="0" err="1">
                <a:latin typeface="Courier"/>
                <a:ea typeface="Courier"/>
                <a:cs typeface="Courier"/>
                <a:sym typeface="Courier"/>
              </a:rPr>
              <a:t>www.thehydra.io</a:t>
            </a:r>
            <a:endParaRPr sz="5000" b="1" dirty="0">
              <a:latin typeface="Courier"/>
              <a:ea typeface="Courier"/>
              <a:cs typeface="Courier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403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489764"/>
            <a:ext cx="8520600" cy="33027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Unaligned incentives (exploit $$$ &gt; bounty $)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Time lag between reporting and action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No fair exchange: bounty admin may not pay!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hape 89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90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dirty="0" smtClean="0">
                <a:solidFill>
                  <a:srgbClr val="FFFFFF"/>
                </a:solidFill>
              </a:rPr>
              <a:t>Problems with B</a:t>
            </a:r>
            <a:r>
              <a:rPr lang="en" dirty="0" smtClean="0">
                <a:solidFill>
                  <a:srgbClr val="FFFFFF"/>
                </a:solidFill>
              </a:rPr>
              <a:t>ug bounties</a:t>
            </a:r>
            <a:endParaRPr lang="en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Shape 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7657" y="1489764"/>
            <a:ext cx="6393207" cy="344909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18573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 rot="10800000">
            <a:off x="720090" y="0"/>
            <a:ext cx="8413996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86026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9" name="Shape 139"/>
          <p:cNvSpPr/>
          <p:nvPr/>
        </p:nvSpPr>
        <p:spPr>
          <a:xfrm rot="10800000">
            <a:off x="1065186" y="0"/>
            <a:ext cx="8078814" cy="514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84616" y="0"/>
                </a:lnTo>
                <a:lnTo>
                  <a:pt x="119999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2846"/>
          <a:stretch/>
        </p:blipFill>
        <p:spPr>
          <a:xfrm>
            <a:off x="360045" y="1145105"/>
            <a:ext cx="2569468" cy="28529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288030" y="273844"/>
            <a:ext cx="537337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The perfect bug bounty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32438" y="1387206"/>
            <a:ext cx="6001648" cy="345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5763" indent="-385763">
              <a:spcBef>
                <a:spcPts val="0"/>
              </a:spcBef>
              <a:buClr>
                <a:schemeClr val="lt1"/>
              </a:buClr>
              <a:buSzPts val="3200"/>
              <a:buFont typeface="Cabin"/>
              <a:buAutoNum type="arabicPeriod"/>
            </a:pPr>
            <a:r>
              <a:rPr lang="en-US" sz="2400" b="1">
                <a:solidFill>
                  <a:schemeClr val="lt1"/>
                </a:solidFill>
              </a:rPr>
              <a:t>“Strong exploit gap”</a:t>
            </a:r>
            <a:r>
              <a:rPr lang="en-US" sz="2400">
                <a:solidFill>
                  <a:schemeClr val="lt1"/>
                </a:solidFill>
              </a:rPr>
              <a:t>: Small bounty incentivizes disclosure for valuable program</a:t>
            </a:r>
            <a:endParaRPr/>
          </a:p>
          <a:p>
            <a:pPr marL="385763" indent="-385763">
              <a:buClr>
                <a:schemeClr val="lt1"/>
              </a:buClr>
              <a:buFont typeface="Cabin"/>
              <a:buAutoNum type="arabicPeriod"/>
            </a:pPr>
            <a:r>
              <a:rPr lang="en-US" b="1">
                <a:solidFill>
                  <a:schemeClr val="lt1"/>
                </a:solidFill>
              </a:rPr>
              <a:t>Automatic remediation: </a:t>
            </a:r>
            <a:r>
              <a:rPr lang="en-US">
                <a:solidFill>
                  <a:schemeClr val="lt1"/>
                </a:solidFill>
              </a:rPr>
              <a:t>Immediate intervention in affected software</a:t>
            </a:r>
            <a:endParaRPr b="1">
              <a:solidFill>
                <a:schemeClr val="lt1"/>
              </a:solidFill>
            </a:endParaRPr>
          </a:p>
          <a:p>
            <a:pPr marL="385763" indent="-385763">
              <a:buClr>
                <a:schemeClr val="lt1"/>
              </a:buClr>
              <a:buSzPts val="3200"/>
              <a:buFont typeface="Cabin"/>
              <a:buAutoNum type="arabicPeriod"/>
            </a:pPr>
            <a:r>
              <a:rPr lang="en-US" sz="2400" b="1">
                <a:solidFill>
                  <a:schemeClr val="lt1"/>
                </a:solidFill>
              </a:rPr>
              <a:t>Automatic payout: </a:t>
            </a:r>
            <a:r>
              <a:rPr lang="en-US" sz="2400">
                <a:solidFill>
                  <a:schemeClr val="lt1"/>
                </a:solidFill>
              </a:rPr>
              <a:t>Bounty hunter need not trust bounty administrator to pay</a:t>
            </a:r>
            <a:endParaRPr/>
          </a:p>
          <a:p>
            <a:pPr marL="514350" lvl="1" indent="-171450">
              <a:buClr>
                <a:schemeClr val="lt1"/>
              </a:buClr>
            </a:pPr>
            <a:r>
              <a:rPr lang="en-US">
                <a:solidFill>
                  <a:schemeClr val="lt1"/>
                </a:solidFill>
              </a:rPr>
              <a:t>Censorship-resistant, verifiable</a:t>
            </a:r>
            <a:endParaRPr/>
          </a:p>
          <a:p>
            <a:pPr marL="385763" indent="-233363">
              <a:buSzPts val="3200"/>
              <a:buNone/>
            </a:pPr>
            <a:endParaRPr sz="2400">
              <a:solidFill>
                <a:schemeClr val="lt1"/>
              </a:solidFill>
            </a:endParaRPr>
          </a:p>
          <a:p>
            <a:pPr marL="385763" indent="-233363">
              <a:buSzPts val="3200"/>
              <a:buNone/>
            </a:pPr>
            <a:endParaRPr sz="2400">
              <a:solidFill>
                <a:schemeClr val="lt1"/>
              </a:solidFill>
            </a:endParaRPr>
          </a:p>
          <a:p>
            <a:pPr marL="385763" indent="-233363">
              <a:buSzPts val="3200"/>
              <a:buNone/>
            </a:pPr>
            <a:endParaRPr sz="2400" b="1">
              <a:solidFill>
                <a:schemeClr val="lt1"/>
              </a:solidFill>
            </a:endParaRPr>
          </a:p>
          <a:p>
            <a:pPr marL="385763" indent="-233363">
              <a:buSzPts val="3200"/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689560" y="1268016"/>
            <a:ext cx="540660" cy="62768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04177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Why bug bounties?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0" name="Shape 100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83100" y="1852550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Why bug bounties?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9" name="Shape 109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No bounties</a:t>
            </a:r>
          </a:p>
        </p:txBody>
      </p:sp>
      <p:sp>
        <p:nvSpPr>
          <p:cNvPr id="111" name="Shape 111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12" name="Shape 112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13" name="Shape 113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14" name="Shape 114"/>
          <p:cNvCxnSpPr>
            <a:stCxn id="111" idx="2"/>
            <a:endCxn id="113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" name="Shape 115"/>
          <p:cNvCxnSpPr>
            <a:stCxn id="111" idx="2"/>
            <a:endCxn id="112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" name="Shape 116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$0</a:t>
            </a:r>
          </a:p>
        </p:txBody>
      </p:sp>
      <p:cxnSp>
        <p:nvCxnSpPr>
          <p:cNvPr id="117" name="Shape 117"/>
          <p:cNvCxnSpPr>
            <a:endCxn id="116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8" name="Shape 118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19" name="Shape 119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Why bug bounties?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27" name="Shape 127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29" name="Shape 129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30" name="Shape 130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31" name="Shape 131"/>
          <p:cNvCxnSpPr>
            <a:stCxn id="128" idx="2"/>
            <a:endCxn id="130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2" name="Shape 132"/>
          <p:cNvCxnSpPr>
            <a:stCxn id="128" idx="2"/>
            <a:endCxn id="129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$0</a:t>
            </a:r>
          </a:p>
        </p:txBody>
      </p:sp>
      <p:cxnSp>
        <p:nvCxnSpPr>
          <p:cNvPr id="134" name="Shape 134"/>
          <p:cNvCxnSpPr>
            <a:endCxn id="133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5" name="Shape 135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36" name="Shape 136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7" name="Shape 137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No bounties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196347" y="2259025"/>
            <a:ext cx="6903053" cy="23797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Attack if $A &gt; $0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7200" dirty="0">
                <a:solidFill>
                  <a:srgbClr val="FF0000"/>
                </a:solidFill>
                <a:highlight>
                  <a:srgbClr val="FFFFFF"/>
                </a:highlight>
              </a:rPr>
              <a:t>Always attack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0"/>
            <a:ext cx="9144000" cy="1390800"/>
          </a:xfrm>
          <a:prstGeom prst="rect">
            <a:avLst/>
          </a:prstGeom>
          <a:solidFill>
            <a:srgbClr val="AF031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59300" y="292625"/>
            <a:ext cx="8520600" cy="70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“Good enough” isn’t good enough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46" name="Shape 146" descr="https://cdn.psychologytoday.com/sites/default/files/styles/image-article_inline_full/public/field_blog_entry_teaser_image/Greed_0.jpg?itok=Pu-W4s3J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375" y="1471550"/>
            <a:ext cx="4182175" cy="34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7113150" y="1549575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Exploit!!</a:t>
            </a:r>
          </a:p>
        </p:txBody>
      </p:sp>
      <p:sp>
        <p:nvSpPr>
          <p:cNvPr id="148" name="Shape 148"/>
          <p:cNvSpPr/>
          <p:nvPr/>
        </p:nvSpPr>
        <p:spPr>
          <a:xfrm>
            <a:off x="5050125" y="2927750"/>
            <a:ext cx="1801500" cy="8403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Attack</a:t>
            </a:r>
          </a:p>
        </p:txBody>
      </p:sp>
      <p:sp>
        <p:nvSpPr>
          <p:cNvPr id="149" name="Shape 149"/>
          <p:cNvSpPr/>
          <p:nvPr/>
        </p:nvSpPr>
        <p:spPr>
          <a:xfrm>
            <a:off x="7284200" y="29277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Disclose</a:t>
            </a:r>
          </a:p>
        </p:txBody>
      </p:sp>
      <p:cxnSp>
        <p:nvCxnSpPr>
          <p:cNvPr id="150" name="Shape 150"/>
          <p:cNvCxnSpPr>
            <a:stCxn id="147" idx="2"/>
            <a:endCxn id="149" idx="0"/>
          </p:cNvCxnSpPr>
          <p:nvPr/>
        </p:nvCxnSpPr>
        <p:spPr>
          <a:xfrm>
            <a:off x="8013900" y="2389875"/>
            <a:ext cx="1710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>
            <a:stCxn id="147" idx="2"/>
            <a:endCxn id="148" idx="0"/>
          </p:cNvCxnSpPr>
          <p:nvPr/>
        </p:nvCxnSpPr>
        <p:spPr>
          <a:xfrm flipH="1">
            <a:off x="5950800" y="2389875"/>
            <a:ext cx="2063100" cy="5379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" name="Shape 152"/>
          <p:cNvSpPr/>
          <p:nvPr/>
        </p:nvSpPr>
        <p:spPr>
          <a:xfrm>
            <a:off x="7198650" y="4079150"/>
            <a:ext cx="1801500" cy="840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$??</a:t>
            </a:r>
          </a:p>
        </p:txBody>
      </p:sp>
      <p:cxnSp>
        <p:nvCxnSpPr>
          <p:cNvPr id="153" name="Shape 153"/>
          <p:cNvCxnSpPr>
            <a:endCxn id="152" idx="0"/>
          </p:cNvCxnSpPr>
          <p:nvPr/>
        </p:nvCxnSpPr>
        <p:spPr>
          <a:xfrm flipH="1">
            <a:off x="80994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4" name="Shape 154"/>
          <p:cNvSpPr/>
          <p:nvPr/>
        </p:nvSpPr>
        <p:spPr>
          <a:xfrm>
            <a:off x="5050125" y="4079150"/>
            <a:ext cx="1801500" cy="8403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$A</a:t>
            </a:r>
          </a:p>
        </p:txBody>
      </p:sp>
      <p:cxnSp>
        <p:nvCxnSpPr>
          <p:cNvPr id="155" name="Shape 155"/>
          <p:cNvCxnSpPr/>
          <p:nvPr/>
        </p:nvCxnSpPr>
        <p:spPr>
          <a:xfrm flipH="1">
            <a:off x="5865300" y="3768050"/>
            <a:ext cx="85500" cy="3111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6" name="Shape 156"/>
          <p:cNvSpPr txBox="1"/>
          <p:nvPr/>
        </p:nvSpPr>
        <p:spPr>
          <a:xfrm>
            <a:off x="0" y="1549575"/>
            <a:ext cx="4182300" cy="20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The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rational attacker’s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latin typeface="Open Sans"/>
                <a:ea typeface="Open Sans"/>
                <a:cs typeface="Open Sans"/>
                <a:sym typeface="Open Sans"/>
              </a:rPr>
              <a:t>game</a:t>
            </a:r>
          </a:p>
          <a:p>
            <a:pPr lvl="0">
              <a:spcBef>
                <a:spcPts val="0"/>
              </a:spcBef>
              <a:buNone/>
            </a:pP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Classic bounty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Open Sans"/>
                <a:ea typeface="Open Sans"/>
                <a:cs typeface="Open Sans"/>
                <a:sym typeface="Open Sans"/>
              </a:rPr>
              <a:t>Unknown payout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1123</Words>
  <Application>Microsoft Macintosh PowerPoint</Application>
  <PresentationFormat>On-screen Show (16:9)</PresentationFormat>
  <Paragraphs>295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Tropic</vt:lpstr>
      <vt:lpstr>Enter Hydra</vt:lpstr>
      <vt:lpstr>Bug bounties  </vt:lpstr>
      <vt:lpstr>Problems with Bug bounties  </vt:lpstr>
      <vt:lpstr>Problems with Bug bounties  </vt:lpstr>
      <vt:lpstr>The perfect bug bounty</vt:lpstr>
      <vt:lpstr>Why bug bounties?  </vt:lpstr>
      <vt:lpstr>Why bug bounties?  </vt:lpstr>
      <vt:lpstr>Why bug bounties?  </vt:lpstr>
      <vt:lpstr>“Good enough” isn’t good enough  </vt:lpstr>
      <vt:lpstr>“Good enough” isn’t good enough  </vt:lpstr>
      <vt:lpstr>Towards a better game  </vt:lpstr>
      <vt:lpstr>Towards a better game  </vt:lpstr>
      <vt:lpstr>The ideal game  </vt:lpstr>
      <vt:lpstr>The ideal game</vt:lpstr>
      <vt:lpstr>The ideal game  </vt:lpstr>
      <vt:lpstr>… mind the gap!  </vt:lpstr>
      <vt:lpstr>PowerPoint Presentation</vt:lpstr>
      <vt:lpstr>Exploit Gap through Hydra Contracts  </vt:lpstr>
      <vt:lpstr>… Houston we have a gap (only one contract has bug)  </vt:lpstr>
      <vt:lpstr>… Houston we have a gap (contracts have different bugs)  </vt:lpstr>
      <vt:lpstr>… Houston we have no gap! Hydra fails! (all contracts have same bug)  </vt:lpstr>
      <vt:lpstr>N-Version Programming Criticism  </vt:lpstr>
      <vt:lpstr>PowerPoint Presentation</vt:lpstr>
      <vt:lpstr>PowerPoint Presentation</vt:lpstr>
      <vt:lpstr>PowerPoint Presentation</vt:lpstr>
      <vt:lpstr>Smart contracts are the perfect target</vt:lpstr>
      <vt:lpstr>PowerPoint Presentation</vt:lpstr>
      <vt:lpstr>Development Challenges</vt:lpstr>
      <vt:lpstr>Bug Withholding and Commit-Reveal</vt:lpstr>
      <vt:lpstr>Submarine Sends (post-metropolis version)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Hydra</dc:title>
  <cp:lastModifiedBy>Florian Tramèr</cp:lastModifiedBy>
  <cp:revision>70</cp:revision>
  <dcterms:modified xsi:type="dcterms:W3CDTF">2018-01-24T22:39:02Z</dcterms:modified>
</cp:coreProperties>
</file>