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71" r:id="rId8"/>
    <p:sldId id="274" r:id="rId9"/>
    <p:sldId id="267" r:id="rId10"/>
    <p:sldId id="269" r:id="rId11"/>
    <p:sldId id="292" r:id="rId12"/>
    <p:sldId id="287" r:id="rId13"/>
    <p:sldId id="268" r:id="rId14"/>
    <p:sldId id="289" r:id="rId15"/>
    <p:sldId id="290" r:id="rId16"/>
    <p:sldId id="282" r:id="rId17"/>
    <p:sldId id="258" r:id="rId18"/>
    <p:sldId id="281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6327"/>
  </p:normalViewPr>
  <p:slideViewPr>
    <p:cSldViewPr snapToGrid="0">
      <p:cViewPr varScale="1">
        <p:scale>
          <a:sx n="121" d="100"/>
          <a:sy n="121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6T13:01:25.8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0,'62'0,"0"0,2 0,-1 0,-5 0,-1 0,-2 0,-2 0,35 2,-20 5,-31-1,-6 4,-8-4,18 1,16 1,20 1,4 6,-1 0,-12 0,-19-1,-15-6,-13-2,-9-4,14-1,8-1,26 0,4 0,-5 2,-13 1,-16 3,-14-3,-3 0,4-3,-7 0,14 0,-11 0,1 0,9 0,-11 2,6 0,-3 4,-1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6T13:01:29.1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0,'97'0,"0"0,-18 0,3 0,3 0,-11 0,2 0,1 0,0 0,3 0,0 0,1 0,-2 0,-3 0,1 0,-3 0,-1 0,12 0,-3 0,-3 0,-10 0,-1 0,-3 0,25 0,-3 0,-12 0,-3 0,-8 0,-3 0,-9 1,-3-1,30 5,-9 2,-2 1,10 1,7-2,-4-1,-12 0,-20-1,-12-1,-19-1,-2-1,2-2,4 1,18 2,4 2,8 3,-3-1,-9-3,-11-2,-11-2,-5 0,3 0,5 2,9 1,5 2,-3 0,-3-3,-14 0,0-2,3 0,2 0,9 0,-6 0,-3 0,-8 0,11 0,-12 0,7 0,5 0,2 0,9 0,-6 0,-9 0,-10 0,-4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47AD9-E0A5-4673-71AF-41A5B32FF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02A4A-B469-C3F4-8DD8-791E1A9FD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FBCF0-7498-342C-0A4E-14491B7B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760ED-E2C4-0F63-BB58-83B539E16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2D77A-A807-6DBD-70C4-11760DCD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1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CC73-B5DC-1FC3-A24F-25698175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C1BC0-BBB6-BD74-BA83-8ACDAE3B7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6FDD4-018B-387E-BA6F-A725F390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B96B4-E7B0-08D4-4281-1BC564DB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FBF34-E000-22A7-5C1E-F8D4D705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0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56C0A-0884-EA9D-EA8B-D86D66AAE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909AB4-896A-C976-226C-088033D68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CE8A8-0829-C6A5-AC26-19E6012C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B4204-C61F-7204-851D-149EF855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EEF7F-E1F5-51D7-C1EE-DF954D575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FE77-E13D-47CB-021C-B551750D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C2FE7-491B-3210-E634-5466CE2B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46343-22F9-A192-3414-DBBC259F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5D108-2B65-3FDF-D96E-D6B3323D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093CC-9007-A81A-8743-0D495D23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6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623F-2513-1B55-5C99-8428C3E1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81994-05DE-AB7C-79CD-49C4956DE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AE15-2A3E-3DF3-76A6-54A0F488C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64CCE-3D4F-186A-47D5-68AC2814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FCB04-2436-63E6-3EAF-825E8B8D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4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5A0A-B005-FE01-90F9-00E36AC0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69FE-74ED-3A09-5ED9-33FA2CDDF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B8466-0BED-F5B2-F64F-2341086C4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69562-E2BF-01EB-651E-36AF4FC5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ECB9B-1434-55A5-E34F-BE86D295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46B9F-98A2-9767-9DAE-2701726E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6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1757-D169-B3EB-5C38-8E15011F3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E2CB5-3E45-56C6-7524-BCC90087B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39D92-CEE6-8E5F-1175-853A9020A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F59A0-ADB0-7E37-0EE9-26A4EC7AB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282118-148A-593B-F2B0-A30BFC279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5F37F1-1F65-4943-6934-BC4E7BFD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4110C1-74F4-8971-A0BE-B5364E89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2F2CF4-897A-F912-B38C-58730A39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7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0930-9D9B-D6C6-E578-C945E1D6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5C5EC-AD8D-23E2-FDEB-EFE88D909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BF78C-1C1D-021F-20FD-D9A77ED4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841C7-21F9-34A7-8CB5-5EE0CAD3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1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2CB26-0A2E-05F0-D49C-DBCA9027F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9F73FE-DEFA-615B-7344-E31632F6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56A61-8C19-54A3-B041-D67CCAC5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0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CB0B-E10B-4806-85B6-8B2CD804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B6175-67A4-EC9D-1D6D-0940B1FEF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FC6DA-6D2C-9541-2562-CC1F261F0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0F6BC-0D08-F91A-686F-329AB81D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9116D-D0D2-B925-4C35-14711DD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CE84E-3B28-8B32-60D6-9B3E0554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7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7AF9-5BD6-A60E-886B-E25179C9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A9DD1-A688-7C33-0E0C-BAB12371F7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5CE37-D4E2-F62E-653E-2A2880768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BB6E6-7C1C-6125-6945-3A6F5FD9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14846-3B9A-D22B-94AC-D09231216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FE047-789D-F8F5-3083-EA72269A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4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6C5925-57D0-A163-D627-1F628930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EBFC4-8956-CFA8-328A-0209C1656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B963E-A5FA-A752-EE62-6105C3E05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F4D6-0AA7-FB44-BB36-6A23DA65F1D4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1C4A-A10A-9EAC-ADCC-407605AE6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DF26E-DDA9-1D27-F703-E14496A07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6639E-4049-9A46-8475-B5ADCF96B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9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spylab.ai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customXml" Target="../ink/ink2.xml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ylab.ai/" TargetMode="External"/><Relationship Id="rId2" Type="http://schemas.openxmlformats.org/officeDocument/2006/relationships/hyperlink" Target="http://www.floriantram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@florian_tram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DA79-AE54-5E9A-8D75-D164B61A6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 Un-aligning Large Language Models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6A3A-CEA7-6FD6-13EE-1B16651702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Florian </a:t>
            </a:r>
            <a:r>
              <a:rPr lang="en-US" dirty="0" err="1"/>
              <a:t>Tramèr</a:t>
            </a:r>
            <a:br>
              <a:rPr lang="en-US" dirty="0"/>
            </a:br>
            <a:r>
              <a:rPr lang="en-US" dirty="0"/>
              <a:t>ETH Zurich, </a:t>
            </a:r>
            <a:r>
              <a:rPr lang="en-US" dirty="0" err="1"/>
              <a:t>SpyLab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hlinkClick r:id="rId2"/>
              </a:rPr>
              <a:t>spylab.ai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340DE-CAC6-86F9-8F28-25D54BA91B52}"/>
              </a:ext>
            </a:extLst>
          </p:cNvPr>
          <p:cNvSpPr txBox="1"/>
          <p:nvPr/>
        </p:nvSpPr>
        <p:spPr>
          <a:xfrm>
            <a:off x="1151409" y="5650524"/>
            <a:ext cx="988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(based on joint work with Nicholas </a:t>
            </a:r>
            <a:r>
              <a:rPr lang="en-US" dirty="0" err="1"/>
              <a:t>Carlini</a:t>
            </a:r>
            <a:r>
              <a:rPr lang="en-US" dirty="0"/>
              <a:t>, Milad Nasr, Christopher </a:t>
            </a:r>
            <a:r>
              <a:rPr lang="en-US" dirty="0" err="1"/>
              <a:t>Choquette</a:t>
            </a:r>
            <a:r>
              <a:rPr lang="en-US" dirty="0"/>
              <a:t>-Choo, Matthew Jagielski, </a:t>
            </a:r>
          </a:p>
          <a:p>
            <a:pPr algn="ctr"/>
            <a:r>
              <a:rPr lang="en-US" dirty="0"/>
              <a:t>Irena Gao, Anas </a:t>
            </a:r>
            <a:r>
              <a:rPr lang="en-US" dirty="0" err="1"/>
              <a:t>Awadalla</a:t>
            </a:r>
            <a:r>
              <a:rPr lang="en-US" dirty="0"/>
              <a:t>, Pang Wei Koh, Daphne Ippolito, Katherine Lee and Ludwig Schmidt)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A59C7-9F23-A789-AAF5-4F25F5721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849" y="0"/>
            <a:ext cx="2642151" cy="95664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2AB3ECB-28FF-6596-CE5E-D9AC17F9A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48" y="330995"/>
            <a:ext cx="3003163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8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F3A0-8E0D-5321-49F3-C9E2E735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3386" cy="1325563"/>
          </a:xfrm>
        </p:spPr>
        <p:txBody>
          <a:bodyPr/>
          <a:lstStyle/>
          <a:p>
            <a:r>
              <a:rPr lang="en-US" dirty="0"/>
              <a:t>Adversarial examples for LLMs </a:t>
            </a:r>
            <a:r>
              <a:rPr lang="en-US" i="1" dirty="0">
                <a:solidFill>
                  <a:srgbClr val="C00000"/>
                </a:solidFill>
              </a:rPr>
              <a:t>work</a:t>
            </a:r>
            <a:r>
              <a:rPr lang="en-US" dirty="0"/>
              <a:t> &amp; </a:t>
            </a:r>
            <a:r>
              <a:rPr lang="en-US" i="1" dirty="0">
                <a:solidFill>
                  <a:srgbClr val="C00000"/>
                </a:solidFill>
              </a:rPr>
              <a:t>transfer!</a:t>
            </a:r>
            <a:endParaRPr lang="en-US" strike="sngStrike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F71A1-6C66-2B73-CEE4-CD2B9287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8737"/>
            <a:ext cx="5466693" cy="367822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Attack </a:t>
            </a:r>
            <a:r>
              <a:rPr lang="en-US" dirty="0">
                <a:solidFill>
                  <a:srgbClr val="C00000"/>
                </a:solidFill>
              </a:rPr>
              <a:t>open-source models 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carefully combine a bunch of tricks </a:t>
            </a:r>
            <a:br>
              <a:rPr lang="en-US" dirty="0"/>
            </a:br>
            <a:r>
              <a:rPr lang="en-US" dirty="0"/>
              <a:t>to get discrete optimization to work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Copy-paste</a:t>
            </a:r>
            <a:r>
              <a:rPr lang="en-US" dirty="0"/>
              <a:t> to closed-source </a:t>
            </a:r>
            <a:br>
              <a:rPr lang="en-US" dirty="0"/>
            </a:br>
            <a:r>
              <a:rPr lang="en-US" dirty="0"/>
              <a:t>models (GPT-4, Bard, Claude, ...)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It works</a:t>
            </a:r>
            <a:r>
              <a:rPr lang="en-US" dirty="0"/>
              <a:t> 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DB458-FB50-1EA2-AFEB-69D7E38B67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892" y="2349249"/>
            <a:ext cx="5657334" cy="3731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B1AECC-CBC9-DDFD-D6D4-2E212A0C2AB7}"/>
              </a:ext>
            </a:extLst>
          </p:cNvPr>
          <p:cNvSpPr txBox="1"/>
          <p:nvPr/>
        </p:nvSpPr>
        <p:spPr>
          <a:xfrm>
            <a:off x="838200" y="1262654"/>
            <a:ext cx="11124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chemeClr val="bg1">
                    <a:lumMod val="50000"/>
                  </a:schemeClr>
                </a:solidFill>
                <a:effectLst/>
                <a:latin typeface="Inter"/>
              </a:rPr>
              <a:t>“Universal and Transferable Adversarial Attacks on Aligned Language Models”. 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Inter"/>
              </a:rPr>
              <a:t>Zou, Wang, </a:t>
            </a:r>
            <a:r>
              <a:rPr lang="en-US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Inter"/>
              </a:rPr>
              <a:t>Carlini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Inter"/>
              </a:rPr>
              <a:t>, Nasr, Kolter &amp; </a:t>
            </a:r>
            <a:r>
              <a:rPr lang="en-US" sz="1600" b="0" dirty="0" err="1">
                <a:solidFill>
                  <a:schemeClr val="bg1">
                    <a:lumMod val="50000"/>
                  </a:schemeClr>
                </a:solidFill>
                <a:effectLst/>
                <a:latin typeface="Inter"/>
              </a:rPr>
              <a:t>Fredrikson</a:t>
            </a: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effectLst/>
                <a:latin typeface="Inter"/>
              </a:rPr>
              <a:t>, 2023.</a:t>
            </a:r>
          </a:p>
        </p:txBody>
      </p:sp>
    </p:spTree>
    <p:extLst>
      <p:ext uri="{BB962C8B-B14F-4D97-AF65-F5344CB8AC3E}">
        <p14:creationId xmlns:p14="http://schemas.microsoft.com/office/powerpoint/2010/main" val="400683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C3FAB-4B7B-16B8-681C-96777662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Are there other ways we can </a:t>
            </a:r>
            <a:r>
              <a:rPr lang="en-US" dirty="0">
                <a:solidFill>
                  <a:srgbClr val="C00000"/>
                </a:solidFill>
              </a:rPr>
              <a:t>“</a:t>
            </a:r>
            <a:r>
              <a:rPr lang="en-US" dirty="0" err="1">
                <a:solidFill>
                  <a:srgbClr val="C00000"/>
                </a:solidFill>
              </a:rPr>
              <a:t>unalign</a:t>
            </a:r>
            <a:r>
              <a:rPr lang="en-US" dirty="0">
                <a:solidFill>
                  <a:srgbClr val="C00000"/>
                </a:solidFill>
              </a:rPr>
              <a:t>” </a:t>
            </a:r>
            <a:r>
              <a:rPr lang="en-US" dirty="0"/>
              <a:t>models?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14C62-1E07-A3B7-FE6F-C381B4776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7686" y="1913167"/>
            <a:ext cx="3239572" cy="345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713DA1-85EC-CE19-1187-53D1676E5692}"/>
              </a:ext>
            </a:extLst>
          </p:cNvPr>
          <p:cNvSpPr txBox="1"/>
          <p:nvPr/>
        </p:nvSpPr>
        <p:spPr>
          <a:xfrm>
            <a:off x="5883965" y="3377942"/>
            <a:ext cx="5433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What about training data leakage?</a:t>
            </a:r>
          </a:p>
        </p:txBody>
      </p:sp>
    </p:spTree>
    <p:extLst>
      <p:ext uri="{BB962C8B-B14F-4D97-AF65-F5344CB8AC3E}">
        <p14:creationId xmlns:p14="http://schemas.microsoft.com/office/powerpoint/2010/main" val="64518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B4A6B-26F3-77FA-9556-DF99443E5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7783" cy="1325563"/>
          </a:xfrm>
        </p:spPr>
        <p:txBody>
          <a:bodyPr/>
          <a:lstStyle/>
          <a:p>
            <a:r>
              <a:rPr lang="en-US" dirty="0"/>
              <a:t>Unaligned LLMs leak data </a:t>
            </a:r>
            <a:r>
              <a:rPr lang="en-US" dirty="0">
                <a:solidFill>
                  <a:srgbClr val="C00000"/>
                </a:solidFill>
              </a:rPr>
              <a:t>with random prompts!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BF84C-2186-6C3B-470C-B55DC6247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475" y="1690688"/>
            <a:ext cx="6994525" cy="4700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F6B1CF-73DA-418F-D6F4-8D5756316F3C}"/>
              </a:ext>
            </a:extLst>
          </p:cNvPr>
          <p:cNvSpPr/>
          <p:nvPr/>
        </p:nvSpPr>
        <p:spPr>
          <a:xfrm>
            <a:off x="9363076" y="1588822"/>
            <a:ext cx="3057525" cy="3424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81782-94FF-F87C-C261-35787FE08FF1}"/>
              </a:ext>
            </a:extLst>
          </p:cNvPr>
          <p:cNvSpPr/>
          <p:nvPr/>
        </p:nvSpPr>
        <p:spPr>
          <a:xfrm rot="2458254">
            <a:off x="9515476" y="4341547"/>
            <a:ext cx="3057525" cy="3424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C9DB355-BADC-840E-DAB4-D7FEDA80D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3995" y="1792554"/>
            <a:ext cx="3239572" cy="345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CEC55-69A8-2B49-AF79-6A3758E9A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3076" y="1690688"/>
            <a:ext cx="337608" cy="33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2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751C-198C-D4EC-5FCF-9A25181D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365125"/>
            <a:ext cx="11814313" cy="1325563"/>
          </a:xfrm>
        </p:spPr>
        <p:txBody>
          <a:bodyPr/>
          <a:lstStyle/>
          <a:p>
            <a:r>
              <a:rPr lang="en-US" dirty="0"/>
              <a:t>What about LLMs </a:t>
            </a:r>
            <a:r>
              <a:rPr lang="en-US" b="1" dirty="0">
                <a:solidFill>
                  <a:srgbClr val="C00000"/>
                </a:solidFill>
              </a:rPr>
              <a:t>“aligned” </a:t>
            </a:r>
            <a:r>
              <a:rPr lang="en-US" dirty="0"/>
              <a:t>to behave as chatbots?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9777AD-0898-AB6F-F537-C6F50CB18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1912936"/>
            <a:ext cx="10357881" cy="37449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BF83E6-7569-0617-DC58-421A2A95B2C4}"/>
                  </a:ext>
                </a:extLst>
              </p14:cNvPr>
              <p14:cNvContentPartPr/>
              <p14:nvPr/>
            </p14:nvContentPartPr>
            <p14:xfrm>
              <a:off x="1546083" y="2524398"/>
              <a:ext cx="630000" cy="5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BF83E6-7569-0617-DC58-421A2A95B2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2083" y="2416398"/>
                <a:ext cx="73764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15C9D2-061D-9EA8-9410-D11BA6E2E096}"/>
                  </a:ext>
                </a:extLst>
              </p14:cNvPr>
              <p14:cNvContentPartPr/>
              <p14:nvPr/>
            </p14:nvContentPartPr>
            <p14:xfrm>
              <a:off x="1486323" y="4180398"/>
              <a:ext cx="1385280" cy="40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15C9D2-061D-9EA8-9410-D11BA6E2E0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2323" y="4072398"/>
                <a:ext cx="1492920" cy="25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7026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CC8F-CC38-91C0-1639-C04C5800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US" dirty="0"/>
              <a:t>Maybe alignment </a:t>
            </a:r>
            <a:r>
              <a:rPr lang="en-US" i="1" dirty="0">
                <a:solidFill>
                  <a:srgbClr val="C00000"/>
                </a:solidFill>
              </a:rPr>
              <a:t>prevents</a:t>
            </a:r>
            <a:r>
              <a:rPr lang="en-US" dirty="0"/>
              <a:t> training data leaks?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800A4-7553-98F6-83B9-54B44D83C3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696" y="1792554"/>
            <a:ext cx="4251326" cy="4700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B2E8A3-850A-E8F0-D7C0-FC6ED7EE9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88" y="1792554"/>
            <a:ext cx="495295" cy="3322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7F731-FFF5-18CC-1CB7-FD791472B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104" y="5114925"/>
            <a:ext cx="2195512" cy="13255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896D49-3337-5D7A-26F5-E59F834EEDB8}"/>
              </a:ext>
            </a:extLst>
          </p:cNvPr>
          <p:cNvSpPr/>
          <p:nvPr/>
        </p:nvSpPr>
        <p:spPr>
          <a:xfrm>
            <a:off x="6098732" y="6000750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A4357-763D-3E4F-CCB3-5E1A75350F41}"/>
              </a:ext>
            </a:extLst>
          </p:cNvPr>
          <p:cNvSpPr/>
          <p:nvPr/>
        </p:nvSpPr>
        <p:spPr>
          <a:xfrm>
            <a:off x="6474967" y="5157536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01BD2-8EEB-F753-868E-E430A4930F6C}"/>
              </a:ext>
            </a:extLst>
          </p:cNvPr>
          <p:cNvCxnSpPr>
            <a:cxnSpLocks/>
          </p:cNvCxnSpPr>
          <p:nvPr/>
        </p:nvCxnSpPr>
        <p:spPr>
          <a:xfrm>
            <a:off x="3805881" y="5029201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8D3202-84E5-963C-BD23-56F89CC7A7BC}"/>
              </a:ext>
            </a:extLst>
          </p:cNvPr>
          <p:cNvCxnSpPr>
            <a:cxnSpLocks/>
          </p:cNvCxnSpPr>
          <p:nvPr/>
        </p:nvCxnSpPr>
        <p:spPr>
          <a:xfrm>
            <a:off x="3805881" y="2009775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7C2EBC3-044D-51FA-4099-B292530A16FA}"/>
              </a:ext>
            </a:extLst>
          </p:cNvPr>
          <p:cNvSpPr/>
          <p:nvPr/>
        </p:nvSpPr>
        <p:spPr>
          <a:xfrm rot="18816901">
            <a:off x="6806023" y="5300527"/>
            <a:ext cx="1871450" cy="12851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253ED-FA32-7BA5-7B23-2077EA89B6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203" y="1792554"/>
            <a:ext cx="337608" cy="33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8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CC8F-CC38-91C0-1639-C04C5800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06163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Or maybe not...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63D79-D558-4B8E-817D-7B6DDC075D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696" y="1792554"/>
            <a:ext cx="4251326" cy="4700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75C7B4-236C-B980-F8CC-BD7AC2CC00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88" y="1792554"/>
            <a:ext cx="1853375" cy="3322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DFB35-DB5B-A6D4-688A-7B8D56473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104" y="5114925"/>
            <a:ext cx="2195512" cy="1325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8E3A55-02BF-398C-895E-54DDD11D7DE3}"/>
              </a:ext>
            </a:extLst>
          </p:cNvPr>
          <p:cNvSpPr/>
          <p:nvPr/>
        </p:nvSpPr>
        <p:spPr>
          <a:xfrm>
            <a:off x="6098732" y="6000750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62AF9-D70C-88ED-6849-F026F63C2C1C}"/>
              </a:ext>
            </a:extLst>
          </p:cNvPr>
          <p:cNvSpPr/>
          <p:nvPr/>
        </p:nvSpPr>
        <p:spPr>
          <a:xfrm>
            <a:off x="6474967" y="5157536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4D15FB-7F32-035D-1C87-D0E6C464D736}"/>
              </a:ext>
            </a:extLst>
          </p:cNvPr>
          <p:cNvCxnSpPr>
            <a:cxnSpLocks/>
          </p:cNvCxnSpPr>
          <p:nvPr/>
        </p:nvCxnSpPr>
        <p:spPr>
          <a:xfrm>
            <a:off x="4060032" y="2009775"/>
            <a:ext cx="33408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B0E47EB-A4C5-114A-09D1-50FE1661DF97}"/>
              </a:ext>
            </a:extLst>
          </p:cNvPr>
          <p:cNvSpPr/>
          <p:nvPr/>
        </p:nvSpPr>
        <p:spPr>
          <a:xfrm rot="18816901">
            <a:off x="6543198" y="5606343"/>
            <a:ext cx="1420493" cy="3659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9C25D7-2E66-3D70-A68C-20A84B253E04}"/>
              </a:ext>
            </a:extLst>
          </p:cNvPr>
          <p:cNvCxnSpPr>
            <a:cxnSpLocks/>
          </p:cNvCxnSpPr>
          <p:nvPr/>
        </p:nvCxnSpPr>
        <p:spPr>
          <a:xfrm>
            <a:off x="3805881" y="5029201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52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em">
            <a:hlinkClick r:id="" action="ppaction://media"/>
            <a:extLst>
              <a:ext uri="{FF2B5EF4-FFF2-40B4-BE49-F238E27FC236}">
                <a16:creationId xmlns:a16="http://schemas.microsoft.com/office/drawing/2014/main" id="{9E4FFF48-7FD6-7890-07D0-C90C944F5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106" y="757742"/>
            <a:ext cx="9729788" cy="53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A5C7F-F60E-A6C8-6C1C-180917D40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317500"/>
            <a:ext cx="7239000" cy="622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8938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611D1E-89B9-3E60-5B6E-F69091C5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96" y="1690688"/>
            <a:ext cx="9746007" cy="39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C2A93-6722-85D5-012F-8289CA74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9293F-8CCF-14FC-046D-DA03194E0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ligned language models are </a:t>
            </a:r>
            <a:r>
              <a:rPr lang="en-US" sz="2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not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adversarially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aligned!</a:t>
            </a:r>
          </a:p>
          <a:p>
            <a:pPr marL="0" indent="0" algn="ctr">
              <a:buNone/>
            </a:pPr>
            <a:endParaRPr lang="en-US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Maybe this doesn’t matter for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current models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endParaRPr lang="en-US" sz="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What about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future, more capable models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endParaRPr lang="en-US" sz="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What about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models with additional capabilities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(plugins, etc.)?</a:t>
            </a:r>
          </a:p>
          <a:p>
            <a:pPr>
              <a:buFont typeface="Wingdings" pitchFamily="2" charset="2"/>
              <a:buChar char="Ø"/>
            </a:pPr>
            <a:endParaRPr lang="en-US" sz="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What about models trained or finetuned on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sensitive data</a:t>
            </a:r>
            <a:r>
              <a:rPr lang="en-US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4EBA4-E4DB-B8F6-2E69-2AA688CD9470}"/>
              </a:ext>
            </a:extLst>
          </p:cNvPr>
          <p:cNvSpPr txBox="1"/>
          <p:nvPr/>
        </p:nvSpPr>
        <p:spPr>
          <a:xfrm>
            <a:off x="2125385" y="5979253"/>
            <a:ext cx="247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www.floriantramer.com</a:t>
            </a:r>
            <a:r>
              <a:rPr lang="en-US" dirty="0"/>
              <a:t>	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145F8-617E-F1DE-6D80-68F0A485DE15}"/>
              </a:ext>
            </a:extLst>
          </p:cNvPr>
          <p:cNvSpPr txBox="1"/>
          <p:nvPr/>
        </p:nvSpPr>
        <p:spPr>
          <a:xfrm>
            <a:off x="5255742" y="5979253"/>
            <a:ext cx="1799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www.spylab.ai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39A76-7B2A-543B-02A5-0DC913346DA4}"/>
              </a:ext>
            </a:extLst>
          </p:cNvPr>
          <p:cNvSpPr txBox="1"/>
          <p:nvPr/>
        </p:nvSpPr>
        <p:spPr>
          <a:xfrm>
            <a:off x="7595265" y="5979253"/>
            <a:ext cx="269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@</a:t>
            </a:r>
            <a:r>
              <a:rPr lang="en-US" dirty="0" err="1">
                <a:hlinkClick r:id="rId4"/>
              </a:rPr>
              <a:t>florian_tramer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49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F3A0-8E0D-5321-49F3-C9E2E735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models should be </a:t>
            </a:r>
            <a:r>
              <a:rPr lang="en-US" dirty="0">
                <a:solidFill>
                  <a:srgbClr val="C00000"/>
                </a:solidFill>
              </a:rPr>
              <a:t>“aligned”.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0B18C-2D63-CEEC-F69F-809D22CD4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		</a:t>
            </a:r>
            <a:r>
              <a:rPr lang="en-US" b="1" u="sng" dirty="0"/>
              <a:t>Helpful</a:t>
            </a:r>
            <a:r>
              <a:rPr lang="en-US" b="1" dirty="0"/>
              <a:t>		    +			</a:t>
            </a:r>
            <a:r>
              <a:rPr lang="en-US" b="1" u="sng" dirty="0"/>
              <a:t>Harmless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566A1-CA74-CAC2-7CF4-F8824456A9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387" y="2431531"/>
            <a:ext cx="3953304" cy="393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798DC-8805-F515-E5F8-BBEFF22199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313" y="2431531"/>
            <a:ext cx="4828487" cy="1394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EA268-7E49-859E-A599-4788140D4D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313" y="4080615"/>
            <a:ext cx="4924472" cy="1949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989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F3A0-8E0D-5321-49F3-C9E2E735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7262" cy="1325563"/>
          </a:xfrm>
        </p:spPr>
        <p:txBody>
          <a:bodyPr/>
          <a:lstStyle/>
          <a:p>
            <a:r>
              <a:rPr lang="en-US" dirty="0"/>
              <a:t>For now, alignment is easy to break </a:t>
            </a:r>
            <a:r>
              <a:rPr lang="en-US" dirty="0">
                <a:solidFill>
                  <a:srgbClr val="C00000"/>
                </a:solidFill>
              </a:rPr>
              <a:t>“manually”.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926EB6-4C8E-5C62-8962-0496F2516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011" y="1556371"/>
            <a:ext cx="3969640" cy="49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360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F3A0-8E0D-5321-49F3-C9E2E735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72309"/>
          </a:xfrm>
        </p:spPr>
        <p:txBody>
          <a:bodyPr/>
          <a:lstStyle/>
          <a:p>
            <a:pPr algn="ctr"/>
            <a:r>
              <a:rPr lang="en-US" dirty="0"/>
              <a:t>Can we do this in a </a:t>
            </a:r>
            <a:r>
              <a:rPr lang="en-US" b="1" dirty="0">
                <a:solidFill>
                  <a:srgbClr val="C00000"/>
                </a:solidFill>
              </a:rPr>
              <a:t>principled</a:t>
            </a:r>
            <a:r>
              <a:rPr lang="en-US" dirty="0"/>
              <a:t> manner?</a:t>
            </a:r>
          </a:p>
        </p:txBody>
      </p:sp>
    </p:spTree>
    <p:extLst>
      <p:ext uri="{BB962C8B-B14F-4D97-AF65-F5344CB8AC3E}">
        <p14:creationId xmlns:p14="http://schemas.microsoft.com/office/powerpoint/2010/main" val="3394700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F3A0-8E0D-5321-49F3-C9E2E735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create </a:t>
            </a:r>
            <a:r>
              <a:rPr lang="en-US" dirty="0">
                <a:solidFill>
                  <a:srgbClr val="C00000"/>
                </a:solidFill>
              </a:rPr>
              <a:t>adversarial examples </a:t>
            </a:r>
            <a:r>
              <a:rPr lang="en-US" dirty="0"/>
              <a:t>for LLMs?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E3EBFE-A6DD-E42D-9B52-E75DCBA37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73077"/>
            <a:ext cx="10515600" cy="9874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/>
              <a:t>How? 		gradient descent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Any defenses? 	</a:t>
            </a:r>
            <a:r>
              <a:rPr lang="en-US" b="1" dirty="0">
                <a:solidFill>
                  <a:srgbClr val="C00000"/>
                </a:solidFill>
              </a:rPr>
              <a:t>≈ No!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BA347-AD7F-EEFB-770A-DDCD9D5C5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15" y="1690688"/>
            <a:ext cx="2697806" cy="2697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81FE3-C493-89D9-273C-CA15C689E063}"/>
              </a:ext>
            </a:extLst>
          </p:cNvPr>
          <p:cNvSpPr txBox="1"/>
          <p:nvPr/>
        </p:nvSpPr>
        <p:spPr>
          <a:xfrm>
            <a:off x="682184" y="4450767"/>
            <a:ext cx="2754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90% Tabby Cat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9D422F-2E86-21D0-3BB8-C69740D28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679" y="1690688"/>
            <a:ext cx="2697806" cy="2697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40770-2C49-C4DF-9405-3DFF6835AE47}"/>
              </a:ext>
            </a:extLst>
          </p:cNvPr>
          <p:cNvSpPr txBox="1"/>
          <p:nvPr/>
        </p:nvSpPr>
        <p:spPr>
          <a:xfrm>
            <a:off x="8535031" y="4450767"/>
            <a:ext cx="3195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100% Guacamole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2C23E3-6497-DA99-F69B-28B6DBC1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097" y="1690688"/>
            <a:ext cx="2697806" cy="2697806"/>
          </a:xfrm>
          <a:prstGeom prst="rect">
            <a:avLst/>
          </a:prstGeom>
        </p:spPr>
      </p:pic>
      <p:sp>
        <p:nvSpPr>
          <p:cNvPr id="11" name="Plus 10">
            <a:extLst>
              <a:ext uri="{FF2B5EF4-FFF2-40B4-BE49-F238E27FC236}">
                <a16:creationId xmlns:a16="http://schemas.microsoft.com/office/drawing/2014/main" id="{70049D18-2D77-7C9D-CF8A-BA738125D89D}"/>
              </a:ext>
            </a:extLst>
          </p:cNvPr>
          <p:cNvSpPr/>
          <p:nvPr/>
        </p:nvSpPr>
        <p:spPr>
          <a:xfrm>
            <a:off x="3635507" y="2599033"/>
            <a:ext cx="867152" cy="867152"/>
          </a:xfrm>
          <a:prstGeom prst="mathPlus">
            <a:avLst>
              <a:gd name="adj1" fmla="val 1928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qual 11">
            <a:extLst>
              <a:ext uri="{FF2B5EF4-FFF2-40B4-BE49-F238E27FC236}">
                <a16:creationId xmlns:a16="http://schemas.microsoft.com/office/drawing/2014/main" id="{CCBEA487-70C5-099E-63C2-F74B7662B214}"/>
              </a:ext>
            </a:extLst>
          </p:cNvPr>
          <p:cNvSpPr/>
          <p:nvPr/>
        </p:nvSpPr>
        <p:spPr>
          <a:xfrm>
            <a:off x="7677013" y="2636087"/>
            <a:ext cx="871006" cy="871006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A91A05-89D8-AD83-9787-3C9C9F1A5708}"/>
              </a:ext>
            </a:extLst>
          </p:cNvPr>
          <p:cNvSpPr txBox="1"/>
          <p:nvPr/>
        </p:nvSpPr>
        <p:spPr>
          <a:xfrm>
            <a:off x="4504866" y="4450767"/>
            <a:ext cx="3182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Adversarial noise</a:t>
            </a:r>
          </a:p>
        </p:txBody>
      </p:sp>
    </p:spTree>
    <p:extLst>
      <p:ext uri="{BB962C8B-B14F-4D97-AF65-F5344CB8AC3E}">
        <p14:creationId xmlns:p14="http://schemas.microsoft.com/office/powerpoint/2010/main" val="27730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F3A0-8E0D-5321-49F3-C9E2E735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Warmup: attacking </a:t>
            </a:r>
            <a:r>
              <a:rPr lang="en-US" i="1" dirty="0">
                <a:solidFill>
                  <a:srgbClr val="C00000"/>
                </a:solidFill>
              </a:rPr>
              <a:t>multimodal</a:t>
            </a:r>
            <a:r>
              <a:rPr lang="en-US" dirty="0"/>
              <a:t> models.</a:t>
            </a:r>
          </a:p>
        </p:txBody>
      </p:sp>
      <p:pic>
        <p:nvPicPr>
          <p:cNvPr id="7" name="Picture 6" descr="A person ironing clothes on a yellow van&#10;&#10;Description automatically generated">
            <a:extLst>
              <a:ext uri="{FF2B5EF4-FFF2-40B4-BE49-F238E27FC236}">
                <a16:creationId xmlns:a16="http://schemas.microsoft.com/office/drawing/2014/main" id="{D7161A60-D8E8-240D-CB03-472C5E7974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232" y="1996385"/>
            <a:ext cx="6241535" cy="3992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8907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DD385-24DC-7B95-6B02-2CCEA33FCE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86" y="0"/>
            <a:ext cx="3027537" cy="2613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25CAE-EA1F-B714-DD50-E833DC2C95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86" y="2613939"/>
            <a:ext cx="3027537" cy="4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49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DD385-24DC-7B95-6B02-2CCEA33FCE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86" y="0"/>
            <a:ext cx="3027537" cy="2613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25CAE-EA1F-B714-DD50-E833DC2C95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86" y="2613939"/>
            <a:ext cx="3027537" cy="4177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EA111-24D0-2CF8-DCFD-61483DD6D1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3027537" cy="2613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36FA8-3D5A-590D-7F3C-D0FA9EC699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13939"/>
            <a:ext cx="3027538" cy="4177340"/>
          </a:xfrm>
          <a:prstGeom prst="rect">
            <a:avLst/>
          </a:prstGeom>
        </p:spPr>
      </p:pic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7BDDA0AA-D118-13BB-E93E-113BA1017FDF}"/>
              </a:ext>
            </a:extLst>
          </p:cNvPr>
          <p:cNvSpPr/>
          <p:nvPr/>
        </p:nvSpPr>
        <p:spPr>
          <a:xfrm rot="1000231">
            <a:off x="7978619" y="1556241"/>
            <a:ext cx="731520" cy="1414116"/>
          </a:xfrm>
          <a:prstGeom prst="curvedLef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3FDF94-FEE6-F65C-4C59-49763FFF7A82}"/>
              </a:ext>
            </a:extLst>
          </p:cNvPr>
          <p:cNvSpPr/>
          <p:nvPr/>
        </p:nvSpPr>
        <p:spPr>
          <a:xfrm>
            <a:off x="8897599" y="1481033"/>
            <a:ext cx="3000111" cy="12717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We use gradient descent to find an input image that makes the LLM produce an “agreeable response”</a:t>
            </a:r>
          </a:p>
        </p:txBody>
      </p:sp>
    </p:spTree>
    <p:extLst>
      <p:ext uri="{BB962C8B-B14F-4D97-AF65-F5344CB8AC3E}">
        <p14:creationId xmlns:p14="http://schemas.microsoft.com/office/powerpoint/2010/main" val="50968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ED56-031F-937A-B7FC-7EE3BBBF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harder problem: attacking </a:t>
            </a:r>
            <a:r>
              <a:rPr lang="en-US" dirty="0">
                <a:solidFill>
                  <a:srgbClr val="C00000"/>
                </a:solidFill>
              </a:rPr>
              <a:t>text-only models.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1AAE-5053-71FC-378E-1E2A468CD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Problem: text is discrete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460EA-B985-A924-B764-558404FD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78" y="2980724"/>
            <a:ext cx="9190291" cy="14306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F6531-768D-F2EC-2E79-9B6A893306AE}"/>
              </a:ext>
            </a:extLst>
          </p:cNvPr>
          <p:cNvSpPr/>
          <p:nvPr/>
        </p:nvSpPr>
        <p:spPr>
          <a:xfrm>
            <a:off x="3398106" y="4015492"/>
            <a:ext cx="3583461" cy="2228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1A39BB-EA6E-9F01-C347-681E9BFA64E6}"/>
              </a:ext>
            </a:extLst>
          </p:cNvPr>
          <p:cNvSpPr/>
          <p:nvPr/>
        </p:nvSpPr>
        <p:spPr>
          <a:xfrm>
            <a:off x="5617407" y="3725148"/>
            <a:ext cx="3583461" cy="2228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hello world foo bar </a:t>
            </a:r>
            <a:r>
              <a:rPr lang="en-US" b="1" dirty="0" err="1">
                <a:solidFill>
                  <a:srgbClr val="FF0000"/>
                </a:solidFill>
              </a:rPr>
              <a:t>xyz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0154D97F-301A-0CA7-FE22-BF27FCC9921F}"/>
              </a:ext>
            </a:extLst>
          </p:cNvPr>
          <p:cNvSpPr/>
          <p:nvPr/>
        </p:nvSpPr>
        <p:spPr>
          <a:xfrm>
            <a:off x="6272314" y="4238367"/>
            <a:ext cx="3328886" cy="1328093"/>
          </a:xfrm>
          <a:prstGeom prst="wedgeRectCallout">
            <a:avLst>
              <a:gd name="adj1" fmla="val -36866"/>
              <a:gd name="adj2" fmla="val -6659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Gradient descent over text is a lot harder than over images</a:t>
            </a:r>
          </a:p>
        </p:txBody>
      </p:sp>
    </p:spTree>
    <p:extLst>
      <p:ext uri="{BB962C8B-B14F-4D97-AF65-F5344CB8AC3E}">
        <p14:creationId xmlns:p14="http://schemas.microsoft.com/office/powerpoint/2010/main" val="3913855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353</Words>
  <Application>Microsoft Macintosh PowerPoint</Application>
  <PresentationFormat>Widescreen</PresentationFormat>
  <Paragraphs>49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Helvetica Neue</vt:lpstr>
      <vt:lpstr>Inter</vt:lpstr>
      <vt:lpstr>Times New Roman</vt:lpstr>
      <vt:lpstr>Wingdings</vt:lpstr>
      <vt:lpstr>Office Theme</vt:lpstr>
      <vt:lpstr> Un-aligning Large Language Models </vt:lpstr>
      <vt:lpstr>Language models should be “aligned”.</vt:lpstr>
      <vt:lpstr>For now, alignment is easy to break “manually”.</vt:lpstr>
      <vt:lpstr>Can we do this in a principled manner?</vt:lpstr>
      <vt:lpstr>Can we create adversarial examples for LLMs?</vt:lpstr>
      <vt:lpstr>Warmup: attacking multimodal models.</vt:lpstr>
      <vt:lpstr>PowerPoint Presentation</vt:lpstr>
      <vt:lpstr>PowerPoint Presentation</vt:lpstr>
      <vt:lpstr>A harder problem: attacking text-only models.</vt:lpstr>
      <vt:lpstr>Adversarial examples for LLMs work &amp; transfer!</vt:lpstr>
      <vt:lpstr>Are there other ways we can “unalign” models?</vt:lpstr>
      <vt:lpstr>Unaligned LLMs leak data with random prompts!</vt:lpstr>
      <vt:lpstr>What about LLMs “aligned” to behave as chatbots?</vt:lpstr>
      <vt:lpstr>Maybe alignment prevents training data leaks?</vt:lpstr>
      <vt:lpstr>Or maybe not...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Mis-aligning Large Language Models</dc:title>
  <dc:creator>Tramèr  Florian</dc:creator>
  <cp:lastModifiedBy>Tramèr  Florian</cp:lastModifiedBy>
  <cp:revision>13</cp:revision>
  <dcterms:created xsi:type="dcterms:W3CDTF">2023-10-11T08:03:17Z</dcterms:created>
  <dcterms:modified xsi:type="dcterms:W3CDTF">2024-04-09T21:16:33Z</dcterms:modified>
</cp:coreProperties>
</file>