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11.xml" ContentType="application/inkml+xml"/>
  <Override PartName="/ppt/notesSlides/notesSlide39.xml" ContentType="application/vnd.openxmlformats-officedocument.presentationml.notesSlide+xml"/>
  <Override PartName="/ppt/ink/ink12.xml" ContentType="application/inkml+xml"/>
  <Override PartName="/ppt/ink/ink13.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3"/>
  </p:notesMasterIdLst>
  <p:sldIdLst>
    <p:sldId id="256" r:id="rId2"/>
    <p:sldId id="715" r:id="rId3"/>
    <p:sldId id="730" r:id="rId4"/>
    <p:sldId id="713" r:id="rId5"/>
    <p:sldId id="736" r:id="rId6"/>
    <p:sldId id="716" r:id="rId7"/>
    <p:sldId id="737" r:id="rId8"/>
    <p:sldId id="738" r:id="rId9"/>
    <p:sldId id="740" r:id="rId10"/>
    <p:sldId id="739" r:id="rId11"/>
    <p:sldId id="724" r:id="rId12"/>
    <p:sldId id="747" r:id="rId13"/>
    <p:sldId id="748" r:id="rId14"/>
    <p:sldId id="717" r:id="rId15"/>
    <p:sldId id="765" r:id="rId16"/>
    <p:sldId id="718" r:id="rId17"/>
    <p:sldId id="763" r:id="rId18"/>
    <p:sldId id="762" r:id="rId19"/>
    <p:sldId id="719" r:id="rId20"/>
    <p:sldId id="744" r:id="rId21"/>
    <p:sldId id="731" r:id="rId22"/>
    <p:sldId id="745" r:id="rId23"/>
    <p:sldId id="749" r:id="rId24"/>
    <p:sldId id="720" r:id="rId25"/>
    <p:sldId id="726" r:id="rId26"/>
    <p:sldId id="734" r:id="rId27"/>
    <p:sldId id="732" r:id="rId28"/>
    <p:sldId id="772" r:id="rId29"/>
    <p:sldId id="733" r:id="rId30"/>
    <p:sldId id="766" r:id="rId31"/>
    <p:sldId id="768" r:id="rId32"/>
    <p:sldId id="753" r:id="rId33"/>
    <p:sldId id="773" r:id="rId34"/>
    <p:sldId id="774" r:id="rId35"/>
    <p:sldId id="781" r:id="rId36"/>
    <p:sldId id="775" r:id="rId37"/>
    <p:sldId id="776" r:id="rId38"/>
    <p:sldId id="777" r:id="rId39"/>
    <p:sldId id="779" r:id="rId40"/>
    <p:sldId id="780" r:id="rId41"/>
    <p:sldId id="72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051"/>
    <a:srgbClr val="89A458"/>
    <a:srgbClr val="CFE3F3"/>
    <a:srgbClr val="1400FF"/>
    <a:srgbClr val="FFF3CC"/>
    <a:srgbClr val="A7C76C"/>
    <a:srgbClr val="B1D1E3"/>
    <a:srgbClr val="FFE89B"/>
    <a:srgbClr val="C7A4D4"/>
    <a:srgbClr val="A6C7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533"/>
    <p:restoredTop sz="83229"/>
  </p:normalViewPr>
  <p:slideViewPr>
    <p:cSldViewPr snapToGrid="0" snapToObjects="1" showGuides="1">
      <p:cViewPr varScale="1">
        <p:scale>
          <a:sx n="91" d="100"/>
          <a:sy n="91" d="100"/>
        </p:scale>
        <p:origin x="464" y="176"/>
      </p:cViewPr>
      <p:guideLst>
        <p:guide orient="horz" pos="2160"/>
        <p:guide pos="3795"/>
      </p:guideLst>
    </p:cSldViewPr>
  </p:slideViewPr>
  <p:outlineViewPr>
    <p:cViewPr>
      <p:scale>
        <a:sx n="33" d="100"/>
        <a:sy n="33" d="100"/>
      </p:scale>
      <p:origin x="0" y="-3552"/>
    </p:cViewPr>
  </p:outlineViewPr>
  <p:notesTextViewPr>
    <p:cViewPr>
      <p:scale>
        <a:sx n="1" d="1"/>
        <a:sy n="1" d="1"/>
      </p:scale>
      <p:origin x="0" y="0"/>
    </p:cViewPr>
  </p:notesTextViewPr>
  <p:sorterViewPr>
    <p:cViewPr>
      <p:scale>
        <a:sx n="1" d="1"/>
        <a:sy n="1" d="1"/>
      </p:scale>
      <p:origin x="0" y="0"/>
    </p:cViewPr>
  </p:sorterViewPr>
  <p:notesViewPr>
    <p:cSldViewPr snapToGrid="0" snapToObjects="1" showGuides="1">
      <p:cViewPr varScale="1">
        <p:scale>
          <a:sx n="83" d="100"/>
          <a:sy n="83" d="100"/>
        </p:scale>
        <p:origin x="399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7T16:13:59.07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16383,'76'0'0,"-4"0"0,1 0 0,-14 0 0,23 0 0,-17 0 0,19 7 0,-8-6 0,7 13 0,-9-12 0,10 4 0,-7-6 0,-25 0 0,0 0 0,18 0 0,22 0 0,-18 0 0,3 7 0,6 1 0,-17 0 0,-2 5 0,-9-5 0,-8-1 0,6-1 0,-13 0 0,5-5 0,-8 5 0,1-6 0,0 0 0,-7 0 0,-1 5 0,-7-4 0,0 9 0,-6-4 0,-1 0 0,-6 4 0,5-9 0,1 3 0,1-4 0,2 0 0,-8 0 0,8 0 0,-8-13 0,3 10 0,-5-11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9T11:13:46.16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1 109 16383,'61'0'0,"3"0"0,-5 0 0,9 0 0,8 0 0,6 0 0,1 0 0,3 0 0,-8 0 0,3 0 0,0 0 0,-4 0 0,11 0 0,-11 0 0,-1 0 0,-21 0 0,5 0 0,-16 0 0,8 0 0,-6 0 0,-4 0 0,-5 0 0,-4 0 0,-2 0 0,-3 0 0,8 0 0,-6 0 0,5 0 0,-6 0 0,7 0 0,-3 0 0,-1 0 0,0 0 0,-4 0 0,0 0 0,0 0 0,-5 0 0,1 0 0,-3 2 0,1 1 0,-4 3 0,5 0 0,-3-3 0,4 2 0,4-4 0,4 1 0,6-2 0,8 0 0,2 0 0,3 0 0,-8 0 0,2 0 0,-8 0 0,4 0 0,1 0 0,-5 0 0,3 0 0,-6 0 0,6 0 0,-6 0 0,16 0 0,-18 0 0,17 0 0,-15 0 0,7 0 0,1 0 0,-1 0 0,1 0 0,0 3 0,-5-2 0,4 2 0,6 1 0,1-3 0,9 2 0,-5-3 0,-13 0 0,10 0 0,-10 0 0,9 0 0,-2-3 0,-9 2 0,0-5 0,-5 5 0,0-1 0,0-1 0,1 2 0,-1-5 0,-3 5 0,2-4 0,-7 1 0,4-2 0,-1 3 0,-5-2 0,4 4 0,-5-1 0,-1 2 0,3 0 0,-6 0 0,3 0 0,-4 0 0,1 0 0,-1 0 0,0 0 0,1 0 0,2 0 0,-1 0 0,4 0 0,-4 0 0,1 0 0,-5 0 0,1 0 0,1 0 0,-1 0 0,2 0 0,0 2 0,6-2 0,9 2 0,14-2 0,13 0 0,17 0 0,7 0 0,6-4 0,-22 0 0,6-4 0,-20 0 0,1 4 0,1 0 0,-16 4 0,-2 0 0,-9 0 0,-5 0 0,1 0 0,-4 0 0,4 3 0,-4 0 0,4 3 0,3 0 0,-2-2 0,6-2 0,-6-2 0,2 0 0,-3 0 0,-3 0 0,-2 0 0,-2 0 0,-4 0 0,7 5 0,-8-4 0,8 6 0,1-6 0,-2 1 0,8-2 0,-6 0 0,2 0 0,1 0 0,0 0 0,0 0 0,0 0 0,0 0 0,-4 0 0,3 0 0,-2 0 0,3 0 0,3 0 0,2 0 0,3 0 0,0 0 0,0 0 0,0 0 0,4 0 0,1 0 0,14 0 0,-2 0 0,2 0 0,0 0 0,-4 0 0,5 0 0,-1 0 0,1 0 0,6 0 0,-5 0 0,-5 0 0,-3 0 0,-4 0 0,2 0 0,16 0 0,-21 0 0,29 0 0,-34 0 0,31 0 0,-32 0 0,22 0 0,-24 0 0,16 0 0,-17 0 0,6 0 0,-10 0 0,3 0 0,-8 0 0,3-2 0,-5 1 0,4-4 0,-1 4 0,-1-1 0,3-1 0,-3 0 0,4-3 0,0 0 0,-1 0 0,-2 0 0,2 3 0,-6-2 0,6 4 0,-6-1 0,3 2 0,-7 0 0,2 0 0,2 0 0,11 0 0,7 0 0,6 0 0,6 0 0,5 0 0,6 0 0,10 0 0,-17 3 0,9-3 0,-17 6 0,4-2 0,-5 3 0,-10 0 0,-4-4 0,-4 2 0,-4-4 0,3 2 0,-3-1 0,4-1 0,3 1 0,-2-2 0,6 3 0,-2-2 0,2 5 0,2-6 0,-5 6 0,0-6 0,-5 3 0,5-3 0,-4 0 0,4 0 0,8 0 0,-9 0 0,22 0 0,-22-3 0,13 0 0,-7-4 0,0 4 0,-1 0 0,-5 3 0,-3 0 0,0 0 0,-4 0 0,7 0 0,2 0 0,4 0 0,8 0 0,1-4 0,11 0 0,0 0 0,9 0 0,-4 1 0,1 2 0,3-3 0,-4 4 0,5 0 0,-5 0 0,4 0 0,-9-3 0,-5 2 0,2-2 0,-7-1 0,4 4 0,0-4 0,-10 4 0,0 0 0,-5 0 0,0 0 0,0 0 0,-3 0 0,2 0 0,-6 0 0,2 0 0,-3-2 0,0-2 0,-4-1 0,3-1 0,-6 2 0,6-1 0,-5 2 0,1-3 0,1 3 0,-3 1 0,3-1 0,-4 3 0,1-3 0,-1 1 0,-3-1 0,10-3 0,-10 1 0,10 2 0,-8 1 0,2 2 0,2 0 0,-5 0 0,5 0 0,-4 0 0,1 0 0,5 0 0,-7 0 0,3 0 0,0 0 0,-1 0 0,0 0 0,1 0 0,-4 2 0,5 1 0,-3 2 0,-1-3 0,2 2 0,-3 3 0,1-2 0,1 6 0,-3-4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1T13:05:46.668"/>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0 0 16383,'41'0'0,"-1"0"0,-3 0 0,-1 0 0,24 0 0,-16 0 0,22 0 0,-31 0 0,0 0 0,31 0 0,-30 0 0,0 0 0,29 0 0,-9 0 0,-22 0 0,1 0 0,27 0 0,-2 0 0,-13 0 0,-2 0 0,-5 0 0,-11 0 0,2 0 0,-13 0 0,3 0 0,0 0 0,-3 0 0,8 0 0,-4 6 0,5 2 0,0-1 0,0 6 0,0-6 0,0 1 0,6-2 0,-5-6 0,4 0 0,1 0 0,-5 0 0,5 0 0,-6 0 0,0 0 0,-5 0 0,4 0 0,-3 0 0,4 0 0,5 0 0,-3 0 0,3 0 0,-4 0 0,-1 0 0,0 0 0,-5 0 0,4 0 0,-4 0 0,1 0 0,3 0 0,-4 0 0,11 0 0,-5 0 0,5 0 0,-6 0 0,0 0 0,0 0 0,0 0 0,-5 0 0,0 0 0,-6 0 0,5 0 0,-3 0 0,3 0 0,-4 0 0,-1 0 0,4 0 0,-4 0 0,3 0 0,-1 0 0,-2 0 0,5 5 0,-5-4 0,7 4 0,-6 0 0,3-3 0,-4 3 0,1 1 0,3-5 0,-4 10 0,3-5 0,-4 0 0,4-1 0,1 1 0,-4-5 0,6 5 0,-10-6 0,6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9T11:37:16.84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 16383,'74'0'0,"1"0"0,1 0 0,6 0 0,-17 0 0,2 0 0,-2 0 0,4 0 0,-2 0 0,12 0 0,-3 0 0,-9 0 0,-1 0 0,2 0 0,1 0 0,-5 0 0,1 0 0,0 0 0,0 0 0,0 0 0,-1 0 0,-6 0 0,-2 0 0,-4 0 0,-2 0 0,42 0 0,-12 0 0,-12 0 0,-10 0 0,1 0 0,-8 0 0,-3 0 0,0 0 0,-5 0 0,13 0 0,-5 0 0,7 0 0,1 0 0,0 0 0,-1 0 0,-7 0 0,5 0 0,-13 0 0,5 0 0,-8 6 0,1 1 0,-1 7 0,8-7 0,-5 5 0,14-10 0,-7 4 0,8-6 0,10 0 0,-7 0 0,-1 0 0,-4 0 0,-13 0 0,5 0 0,-8 0 0,-7 0 0,6 0 0,-13 0 0,6 0 0,-8 0 0,1 0 0,-1 0 0,-5 0 0,-2 0 0,-2 0 0,-2 0 0,2-18 0,-4-5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9T11:37:18.48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17 16383,'100'0'0,"-44"0"0,-1 0 0,18 0 0,-19 0 0,3 0 0,-4 0 0,0 0 0,44 0 0,-42 0 0,-1 0 0,29 0 0,9 7 0,-3 2 0,-19 6 0,-10-6 0,-3 4 0,-22-12 0,12 6 0,-21-7 0,6 0 0,-1 0 0,-5 5 0,13-3 0,-13 3 0,13-5 0,-13 6 0,6-5 0,-14 4 0,-1-5 0,-1 0 0,-3 0 0,7 5 0,-3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7T16:14:01.82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 16383,'61'0'0,"27"0"0,-7 0 0,-19 0 0,4 0 0,-5 0 0,1 0 0,16 0 0,3 0 0,-8 0 0,2 0 0,12 0 0,-3 0 0,-29 0 0,-1 0 0,20 0 0,-1 0 0,9 0 0,-28 0 0,0 0 0,29 0 0,-24 0 0,-12 0 0,-17 0 0,-7 0 0,-6 0 0,-1 0 0,-1 5 0,0-4 0,1 4 0,3-5 0,-8 0 0,10 0 0,-4 0 0,6 0 0,0 0 0,0 0 0,-6 0 0,5 0 0,-11 0 0,16 0 0,-15 0 0,9 0 0,-6 0 0,-3 0 0,7 0 0,-3 0 0,0 0 0,4 0 0,-9 0 0,9 0 0,1 0 0,-3 0 0,2 0 0,-9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7T16:14:04.50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10 16383,'81'-5'0,"4"0"0,-10 5 0,11 0 0,-33 0 0,0 0 0,27 0 0,-25 0 0,0 0 0,35 0 0,-37 0 0,0 0 0,1 0 0,-1 0 0,32 0 0,8 0 0,-17 0 0,8 0 0,-18 7 0,-3-6 0,-8 5 0,0-6 0,-8 0 0,-8 0 0,-10 0 0,-6 0 0,0 0 0,-6 0 0,-1 0 0,-1 0 0,1 0 0,0 0 0,3 0 0,-8 0 0,9 0 0,-4 0 0,0 0 0,3 0 0,-7 0 0,7 0 0,-3 0 0,-1 0 0,3 0 0,-3 5 0,1-4 0,3 7 0,-7-6 0,7 2 0,-3-4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7T16:14:06.89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 16383,'50'0'0,"1"0"0,1 0 0,1 0 0,43 0 0,-42 0 0,1 0 0,4 0 0,2 0 0,10 0 0,1 0 0,-9 0 0,-1 0 0,5 0 0,-2 0 0,-6 0 0,-2 0 0,-3 0 0,0 0 0,6 0 0,-2 0 0,42 0 0,-14 0 0,-23 0 0,-8 0 0,-8 0 0,-1 0 0,-9 0 0,1 0 0,-1 0 0,9 6 0,-7-5 0,15 5 0,-8-6 0,1 0 0,5 0 0,-12 0 0,12 0 0,-12 0 0,5 0 0,-7 0 0,-7 0 0,5 0 0,-11 0 0,11 0 0,-12 0 0,6 0 0,-13 0 0,5 0 0,-11 0 0,10 0 0,-5 0 0,0 0 0,3 0 0,-7 0 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9T11:12:24.17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15296 89 16383,'-50'0'0,"7"0"0,12 0 0,6 0 0,-6 0 0,6 0 0,-1 0 0,3 0 0,1 0 0,2 0 0,0 0 0,3 0 0,-3 0 0,3 0 0,-3 0 0,4 0 0,-1-2 0,1 1 0,0-1 0,-5 2 0,6 0 0,-3 0 0,4 0 0,1 0 0,-7 0 0,7 0 0,-4 0 0,-1 0 0,-3 0 0,-1 0 0,-1 0 0,5 0 0,-5 0 0,3 0 0,-4 0 0,0 0 0,0 0 0,0 0 0,-4 0 0,0 0 0,-1 0 0,-2 0 0,2 0 0,1 0 0,-4 0 0,7 0 0,1 0 0,1 0 0,6 0 0,-3 0 0,3-2 0,1 1 0,-1-2 0,1 1 0,-1 1 0,1-1 0,-4 2 0,3 0 0,-3-3 0,4 3 0,-1-3 0,1 1 0,-4 1 0,2-4 0,-1 5 0,2-5 0,1 4 0,-1-1 0,-4-1 0,0 3 0,0-3 0,1 1 0,0 1 0,-1-1 0,1-1 0,-3 3 0,2-3 0,-3 3 0,0 0 0,-4 0 0,4 0 0,-4 0 0,0 0 0,0 0 0,-1 0 0,-2 0 0,6 0 0,-6-3 0,9 3 0,-4-6 0,5 5 0,1-1 0,0 2 0,0 0 0,3 0 0,-3 0 0,3 0 0,1 0 0,-1 0 0,1-3 0,-1 3 0,-3-5 0,2 4 0,-3-1 0,1 2 0,3 0 0,-6 0 0,6 0 0,-7 0 0,7 0 0,-6 0 0,6 0 0,-3 0 0,3 0 0,-2 0 0,1 0 0,-1 0 0,-1 0 0,2 0 0,-1 0 0,2 0 0,-3 0 0,3 0 0,-3 0 0,4 0 0,-1 0 0,1 0 0,-5 0 0,3 0 0,-2 0 0,6 0 0,-2 0 0,-2 0 0,0 0 0,-2 0 0,3 0 0,1 0 0,-1 0 0,-4 0 0,7 0 0,-6 0 0,1 0 0,5 0 0,-6 0 0,2 0 0,3 0 0,-5 0 0,6 0 0,0 0 0,-9 0 0,11 0 0,-11 0 0,9 0 0,-6 0 0,3 0 0,-6 0 0,6 0 0,-6 0 0,6 0 0,-3 0 0,0 0 0,3 0 0,-6 0 0,6 0 0,-3 0 0,4 2 0,0-1 0,-1 1 0,1-2 0,-1 0 0,1 0 0,-5 0 0,6 0 0,-2 0 0,-1 0 0,3 0 0,-3 0 0,3 3 0,1-3 0,-2 5 0,-4-4 0,2 1 0,-1-2 0,2 0 0,1 3 0,-1-3 0,-4 3 0,7-1 0,-7-2 0,8 3 0,-4-1 0,-4-1 0,4 3 0,-4-3 0,8 1 0,-3-2 0,-2 0 0,3 0 0,-9 0 0,12 0 0,-5 0 0,-1 0 0,4 0 0,-4 0 0,2 0 0,2 0 0,-7 3 0,4-3 0,-4 3 0,4-3 0,1 0 0,-1 0 0,1 0 0,-1 0 0,1 0 0,0 0 0,-1 0 0,1 0 0,-1 0 0,1 0 0,0 0 0,0 0 0,-9 0 0,10 0 0,-8 0 0,12 0 0,-5 0 0,-2 0 0,3 0 0,-2 0 0,0 0 0,5 0 0,-10 0 0,6 0 0,1 0 0,-2 0 0,2 0 0,-3 2 0,3-1 0,-4 1 0,8 0 0,-8-1 0,3 3 0,-2-3 0,0 3 0,1-3 0,1 1 0,-4-2 0,2 0 0,-1 3 0,-1-3 0,3 3 0,0-3 0,1 0 0,1 0 0,-1 0 0,-1 7 0,2-5 0,-3 6 0,0-8 0,-5 0 0,3 0 0,-4 3 0,0 0 0,0 0 0,1 0 0,-1-3 0,-3 0 0,-2 0 0,1 0 0,-4 0 0,10 0 0,-5 0 0,5 0 0,1 0 0,4 0 0,4-2 0,-1-1 0,-2-7 0,1 4 0,0-3 0,1 2 0,1 3 0,-7-3 0,7 7 0,-3-2 0,1 2 0,0 0 0,-2-3 0,2 1 0,-2-1 0,-1 1 0,3 2 0,-7 0 0,10 0 0,-8 0 0,6 0 0,-2 0 0,-1 0 0,-2 0 0,1 0 0,-1 0 0,-1 0 0,3 0 0,-3 0 0,3 0 0,1 0 0,0 0 0,-1 0 0,1 0 0,-1 0 0,1 0 0,-1 0 0,1 0 0,-1 0 0,1 0 0,-5 0 0,4-2 0,-1 1 0,-3-6 0,9 6 0,-5-4 0,-3 3 0,5 1 0,-9-2 0,8 3 0,2 0 0,-6 0 0,8 0 0,-8 0 0,6 0 0,-3 0 0,-2 0 0,2 0 0,2 0 0,-1 0 0,-2 0 0,0 0 0,-3 0 0,5 0 0,-4 0 0,3 0 0,-3 0 0,1 0 0,1 0 0,-1 0 0,-1 0 0,3 0 0,-3 0 0,6 0 0,-1 0 0,-3 0 0,0 0 0,-3 0 0,7 0 0,-1-2 0,-6 1 0,2-1 0,-4 2 0,6 0 0,1 0 0,-1 0 0,1 0 0,0 0 0,-1 0 0,1 0 0,-1 0 0,1 0 0,-4 0 0,3 0 0,-3 0 0,4 0 0,0 0 0,-1 0 0,-3 0 0,3 0 0,-6 0 0,2 0 0,1 0 0,-3 0 0,2 0 0,-3 0 0,4 0 0,-3 0 0,2 0 0,-3 0 0,0 0 0,0-3 0,1 3 0,-1-6 0,0 6 0,0-3 0,0 3 0,1 0 0,2 0 0,-2 0 0,2 0 0,-3 0 0,4 0 0,-3 0 0,2 0 0,-3 0 0,0 0 0,0-3 0,1 3 0,2-3 0,1 3 0,1 0 0,1 0 0,-1 0 0,2 0 0,1 0 0,-1 0 0,1 0 0,-1 0 0,-4 0 0,7 0 0,-6 0 0,5 0 0,2 0 0,-6 2 0,5 1 0,-1 0 0,-2 0 0,3-3 0,-6 2 0,6-2 0,-5 3 0,3-3 0,1 0 0,-4 2 0,5-2 0,-1 3 0,-6-3 0,7 0 0,-7 0 0,5 0 0,-4 0 0,3 0 0,-6 0 0,2 0 0,-3 0 0,0 2 0,0-1 0,0 4 0,1-4 0,-1 1 0,0-2 0,3 0 0,1 0 0,1 0 0,4 0 0,-4 0 0,4 0 0,1 0 0,-10 0 0,12 0 0,-11 0 0,12 0 0,-7 0 0,0 0 0,3 0 0,-5 0 0,5 0 0,1 0 0,-5 0 0,5 3 0,-1-2 0,-8 1 0,7 0 0,-5-1 0,5 1 0,6-2 0,-8 3 0,4-3 0,-12 2 0,4-2 0,-5 0 0,3 0 0,0 0 0,3 0 0,2 0 0,2 0 0,1 0 0,-1 0 0,1 0 0,-1 0 0,1-2 0,-1 1 0,-3-1 0,3 2 0,-6 0 0,6 0 0,-3 0 0,4 0 0,2 0 0,-9 0 0,8 0 0,-9 0 0,7 0 0,-2 0 0,2 0 0,-3 0 0,0 0 0,3 0 0,-3 0 0,3 0 0,1 0 0,-1 0 0,1 0 0,-1 0 0,-2 0 0,-2 0 0,1 0 0,-3 0 0,-1 0 0,-1 0 0,-7 0 0,8 0 0,-4-3 0,4 3 0,0-6 0,1 3 0,-1-3 0,0 0 0,0 3 0,1-3 0,-1 6 0,0-3 0,0 3 0,0 0 0,0 0 0,0 0 0,0 0 0,3 0 0,-2 0 0,2 0 0,-3 0 0,1 0 0,-5 0 0,3 0 0,-6 0 0,6 0 0,-3 0 0,1 0 0,-2 0 0,1 0 0,-3 0 0,2 0 0,-3 0 0,3 0 0,-2 0 0,2 3 0,1-2 0,0 1 0,4-2 0,1 0 0,2 0 0,1 0 0,4 0 0,-4 0 0,3 0 0,-3 0 0,6 0 0,-2 0 0,-4 0 0,4 0 0,-7-2 0,12 1 0,-4-4 0,-4 5 0,2-3 0,-4 3 0,5 0 0,-4 0 0,2 0 0,-1 0 0,-1 0 0,3 0 0,-3 0 0,0 0 0,3 0 0,-6 0 0,6 0 0,-6 0 0,2 0 0,1 0 0,-4 0 0,4 0 0,-8 0 0,3 0 0,-6 0 0,6 0 0,-6 0 0,6 0 0,-2 0 0,3 0 0,0 0 0,0 0 0,3 0 0,2 0 0,2 0 0,1 0 0,-1 0 0,-1 0 0,4 0 0,-5 0 0,6-2 0,-4 2 0,-2-2 0,5 2 0,-4 0 0,3 0 0,0 0 0,-4 0 0,4 2 0,1-1 0,-9 3 0,8-3 0,-9 4 0,8-5 0,-1 3 0,1-3 0,-4 0 0,-1 0 0,-2 0 0,-1 0 0,0 0 0,-4 0 0,4 2 0,-8-1 0,8 2 0,-8-3 0,8 2 0,-4-1 0,4 1 0,4-2 0,-3 0 0,5 0 0,1 0 0,2 0 0,0 0 0,-4 0 0,1 0 0,3 0 0,-3 0 0,6 0 0,-7 0 0,1 0 0,0 0 0,-3 0 0,1 0 0,0 0 0,-4 0 0,0 0 0,1 0 0,-1 0 0,0 0 0,-3 0 0,2 3 0,-2 0 0,3 3 0,0 0 0,0-3 0,4 0 0,-3 0 0,6-3 0,-3 3 0,6-3 0,-1 0 0,0 0 0,-5 0 0,-3 0 0,0 0 0,-5 0 0,3 0 0,-6 0 0,6 0 0,1 0 0,0 0 0,7 0 0,-6 0 0,6 0 0,-3 0 0,4 0 0,-4 0 0,2 0 0,-5 0 0,6 0 0,-6 0 0,6-2 0,0-1 0,1 0 0,2-2 0,-2 4 0,-4-1 0,0 2 0,-4 0 0,0 0 0,0 0 0,1 0 0,2 0 0,2 0 0,2 0 0,4 0 0,-5 0 0,3 0 0,-4 0 0,1 0 0,5 0 0,-6 0 0,4 0 0,-5 0 0,4 0 0,0 0 0,-1 0 0,1-3 0,-1 3 0,1-3 0,-1 1 0,1 1 0,-4-4 0,-1 4 0,-3-4 0,0 4 0,0-4 0,-3 4 0,-2-4 0,1 4 0,-4-2 0,4 0 0,-1 3 0,2-3 0,3 3 0,0 0 0,0 0 0,4 0 0,-3 0 0,5 0 0,-5 0 0,6 0 0,-6 0 0,3 0 0,-1 0 0,1 0 0,1 0 0,1 0 0,-1 0 0,5 0 0,-2 0 0,1 0 0,-6 0 0,5 0 0,-2 0 0,5 0 0,-2 2 0,-3 1 0,-1-1 0,4 3 0,-5-5 0,8 5 0,-8-5 0,4 5 0,2-2 0,-5 2 0,8-3 0,-5 3 0,-1-5 0,3 2 0,-7-2 0,10 0 0,-6 0 0,1 0 0,2 3 0,-4-1 0,4 3 0,0-1 0,-2 3 0,0-2 0,4 0 0,-6-1 0,6 2 0,-4 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9T11:12:30.20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18 16383,'66'0'0,"-2"0"0,-2 0 0,3 0 0,10 0 0,1 0 0,0 0 0,-1 0 0,-19 0 0,27 5 0,-29-4 0,27 6 0,-17-6 0,-6 3 0,4-4 0,-18 0 0,11 0 0,-16 0 0,3 0 0,-6 0 0,-7 0 0,-1 0 0,-8-3 0,0 3 0,-4-3 0,4 0 0,4 3 0,1-6 0,6 6 0,-2-6 0,-1 5 0,0-4 0,-8 4 0,0-1 0,-7 2 0,3 1 0,2 0 0,0 1 0,8-2 0,4 3 0,-1 0 0,20 4 0,-12 0 0,14 0 0,-14 0 0,4 0 0,12 0 0,-16 0 0,18 0 0,-21 0 0,7-3 0,1 2 0,-8-5 0,1 5 0,-10-6 0,-1 6 0,-4-6 0,-6 5 0,3-5 0,-2 3 0,1-3 0,3 0 0,-4 0 0,1 0 0,3 0 0,-6 0 0,6 0 0,-1 0 0,-3 0 0,4 0 0,-5 0 0,1 0 0,5 0 0,-8 0 0,12 0 0,-9 0 0,6 0 0,-1 0 0,0 0 0,4 0 0,0 0 0,0-3 0,-4 2 0,3-4 0,-5 4 0,1-1 0,-2 2 0,-4 0 0,10 0 0,-7 0 0,11 0 0,-7 0 0,8 0 0,0-3 0,5-1 0,-5 1 0,3-3 0,-9 3 0,1-1 0,-7 2 0,-2 2 0,5 0 0,-7 0 0,9 0 0,-7 0 0,3 0 0,0 0 0,-1 0 0,1 0 0,3-3 0,-2 3 0,3-3 0,-2 3 0,2 0 0,3-3 0,3 3 0,-2-6 0,6 6 0,-6-3 0,3 3 0,-4 0 0,-4 0 0,-3 0 0,-1 0 0,-3 0 0,4 0 0,-1 0 0,1 0 0,2 0 0,2 0 0,2 0 0,1 0 0,12 0 0,6 14 0,-4-10 0,7 10 0,-13-14 0,20-4 0,1 3 0,16-6 0,1 6 0,-1-2 0,5 3 0,-11 0 0,-8 0 0,16 0 0,-24 0 0,26 0 0,-19 3 0,7 1 0,-20 0 0,12 3 0,-13-6 0,3 2 0,2-3 0,-15 0 0,5 3 0,-10-2 0,-1 4 0,-1-5 0,-2 3 0,2-1 0,1-1 0,4 2 0,-4-3 0,4 0 0,-5 0 0,1 0 0,0 0 0,-3 0 0,1 0 0,-1 0 0,-1 0 0,3 0 0,-3 0 0,8 0 0,0-3 0,5 2 0,-1-5 0,0 3 0,0-1 0,0-1 0,5 4 0,-4-5 0,3 5 0,-4-4 0,-3 4 0,2-2 0,-6 3 0,2 0 0,1 0 0,-4 0 0,17 0 0,-18 0 0,21 0 0,-18 0 0,10 0 0,0 3 0,-3-2 0,3 2 0,-4-3 0,0 3 0,1-3 0,3 3 0,-3-3 0,3 0 0,1 0 0,-4 0 0,8 0 0,-8 0 0,7 0 0,-7 0 0,8 0 0,-8 0 0,3 0 0,-3 0 0,-1 0 0,-4 0 0,12 0 0,-5 0 0,26-4 0,-32 3 0,16-2 0,-22-4 0,10 0 0,1-4 0,6 1 0,-7 1 0,9 4 0,-5-4 0,-4 8 0,-6-2 0,-3 3 0,-3 0 0,2 0 0,-6 0 0,3 0 0,-4 0 0,1 0 0,2 0 0,-1 0 0,-2 0 0,0-2 0,-1 1 0,2-1 0,-2 2 0,5 0 0,-5 0 0,6 0 0,-1 0 0,0 0 0,4 0 0,0 0 0,3 0 0,-2 0 0,3 0 0,-1 0 0,1 0 0,4 0 0,5 0 0,-8 3 0,11-3 0,-7 6 0,9-5 0,-6 2 0,5-3 0,-8 0 0,4 0 0,-9 0 0,0 0 0,-5 0 0,-2 0 0,2 0 0,-6 0 0,6 0 0,-6 0 0,6 0 0,-2 0 0,2 0 0,-2 0 0,-1 0 0,-4 0 0,1 0 0,-1 0 0,3 0 0,-1 0 0,4 0 0,-1 0 0,7 0 0,0 0 0,4 0 0,1 0 0,-5 0 0,3 0 0,-6 0 0,-1 0 0,-1 0 0,-2 0 0,3 0 0,-1 0 0,1 0 0,4 0 0,0 0 0,5 0 0,-5 0 0,4 0 0,-8 0 0,1 0 0,-2 0 0,-6 0 0,3 0 0,-4 0 0,-2-3 0,8 3 0,-9-3 0,10 3 0,-5-2 0,-4 1 0,8-1 0,-11 2 0,8 0 0,-4 0 0,1 0 0,3 0 0,-5 0 0,1 0 0,8-2 0,-8 1 0,12-4 0,-13 4 0,5-2 0,-3 3 0,-3 0 0,7 0 0,-6 0 0,3 0 0,4 0 0,-9 0 0,8 0 0,-7 0 0,1 0 0,5 0 0,-6 0 0,6 0 0,-4 0 0,-2 0 0,2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9T11:12:41.14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88 16383,'58'0'0,"6"0"0,-30 0 0,17 0 0,-12 0 0,21 0 0,-9 0 0,17 0 0,-5 0 0,5 0 0,-4 0 0,15 0 0,-12 0 0,-3 0 0,-8 0 0,-8 0 0,-1 0 0,-5 0 0,-9 0 0,-5 0 0,-11 0 0,2 0 0,-8 0 0,6 0 0,2 0 0,-3 0 0,4 0 0,-6 0 0,2 0 0,1 0 0,-1 0 0,1 0 0,-1 3 0,0-3 0,1 3 0,2-3 0,2 0 0,7 0 0,0 0 0,4 0 0,1 0 0,-1 0 0,0 0 0,1 0 0,-1 0 0,0 0 0,1 0 0,3 0 0,-3 0 0,4 0 0,-5 0 0,5 0 0,-4 0 0,0 0 0,-2 0 0,-6 0 0,2 0 0,-7 0 0,0 0 0,0 0 0,-3 0 0,6 0 0,-3 0 0,4 0 0,0 0 0,0 0 0,0 0 0,-4 0 0,3 0 0,-6 0 0,0 0 0,-1 0 0,-3 0 0,8 0 0,-3 0 0,2 0 0,-3 0 0,-1 0 0,4 0 0,-3 0 0,6-3 0,-5 3 0,8-6 0,-4 3 0,5-1 0,-3 1 0,0 3 0,0 0 0,0 0 0,-4 0 0,0 0 0,-4 0 0,1 0 0,2 0 0,5 0 0,5 0 0,7-6 0,-10 5 0,4-5 0,-9 6 0,-1 0 0,11 0 0,4 3 0,8 1 0,7 6 0,2-1 0,11 1 0,7-5 0,4-1 0,7-4 0,-10 0 0,-7 0 0,-9 0 0,-8 0 0,0 0 0,-8 0 0,-8 0 0,-10 0 0,-2 0 0,-2 0 0,-1 2 0,1-1 0,-1 1 0,4-2 0,0 0 0,4 0 0,3 0 0,-3 0 0,4 0 0,-8 0 0,0 0 0,-4 2 0,-2-1 0,6 4 0,-8-5 0,8 3 0,-3-3 0,0 0 0,3 0 0,-1 0 0,-2 0 0,3 0 0,-7 0 0,3 0 0,2 0 0,-1 0 0,4 0 0,-5 0 0,4 0 0,0 0 0,4 0 0,0 0 0,-3 0 0,2 0 0,-3 0 0,1 0 0,-2 0 0,1 0 0,1 0 0,6 0 0,-2 0 0,6 0 0,-2 0 0,3 0 0,0 3 0,1-3 0,3 3 0,-3-3 0,4 0 0,-5 0 0,0 0 0,0 0 0,0 0 0,-4 0 0,4 0 0,-8 0 0,4 0 0,-8 0 0,3 0 0,-3 0 0,1 3 0,2-3 0,-3 3 0,4-3 0,-4 0 0,0 0 0,-3 2 0,-1 1 0,0 0 0,1 2 0,-1-2 0,4 5 0,-3-1 0,3 3 0,-4-4 0,4 3 0,-3-4 0,0-2 0,-1 0 0,2-3 0,-4 0 0,6 0 0,-6 0 0,2 0 0,1 0 0,2 0 0,-1 0 0,1 0 0,-2 0 0,-1 0 0,2 0 0,-4 0 0,5 0 0,-1 0 0,5-3 0,-2 2 0,-1-1 0,0-1 0,0 2 0,12-4 0,2 1 0,17 0 0,-2 1 0,8 3 0,-5 0 0,10 0 0,-2 0 0,14-4 0,-9 0 0,9-12 0,-23 6 0,15-9 0,-22 8 0,8-4 0,-9 4 0,-11 4 0,-7 4 0,-6 3 0,-2 0 0,-1 0 0,2 0 0,-1 0 0,-2 0 0,2 2 0,-1 1 0,-1 0 0,2-1 0,1-2 0,3 0 0,4 0 0,-4 0 0,1 0 0,-1 0 0,3 0 0,-4 0 0,3 0 0,6 0 0,0 0 0,8 0 0,-1 0 0,-7 0 0,11 0 0,-7 0 0,9 0 0,-1 0 0,1 0 0,-1 0 0,1 3 0,-5-2 0,4 2 0,6-3 0,-11 0 0,13 0 0,-15 0 0,3 0 0,0 0 0,-5 0 0,-3 3 0,-2 0 0,1 0 0,-4 3 0,4-6 0,-5 3 0,1-3 0,0 0 0,-1 0 0,-2 0 0,2 0 0,-6 0 0,3 0 0,-1 0 0,1 0 0,4 0 0,0 0 0,3 0 0,-2 0 0,2 0 0,-3 0 0,0 0 0,-4 0 0,3 0 0,-6 0 0,3 0 0,-4 0 0,1 0 0,-1 0 0,5 0 0,-4 0 0,4 0 0,2 0 0,-1-5 0,-2 3 0,2-3 0,-1 5 0,12 0 0,4 0 0,10 0 0,0 0 0,16 0 0,-4 0 0,15 0 0,-19 0 0,6 0 0,-8 0 0,-5 0 0,3 0 0,-13 0 0,-5 0 0,-6 0 0,-3 0 0,-3 0 0,-2 0 0,1 0 0,-3 0 0,6 0 0,-6 0 0,6 0 0,-8-2 0,4-1 0,-6-3 0,1 1 0,6 2 0,-6 1 0,7 2 0,-5 0 0,4 0 0,1 0 0,3 0 0,-1 0 0,1 0 0,0 0 0,0 0 0,-4 0 0,0 0 0,-1 0 0,-2 0 0,7 0 0,3 0 0,3 0 0,2 0 0,-1 0 0,-2 0 0,3 0 0,0 0 0,-4 0 0,-4 0 0,-1 0 0,-5 0 0,-1 0 0,-2 0 0,-1 0 0,2 0 0,4 0 0,-3 0 0,6 0 0,-3 0 0,8 0 0,-3 0 0,6 0 0,-2 0 0,-1 0 0,4 0 0,-4 0 0,5 0 0,-1-3 0,0-1 0,0 1 0,-3-3 0,2 3 0,-6-1 0,6-2 0,-6 6 0,2-3 0,-6 3 0,2 0 0,1 0 0,0 0 0,8 0 0,-8-3 0,7 3 0,-6-6 0,2 6 0,-6-3 0,-1 1 0,-4 1 0,0-4 0,5 4 0,-3-1 0,0 2 0,-3 0 0,-1 0 0,2 0 0,4 0 0,-3-3 0,6 3 0,-5-5 0,1 2 0,1-3 0,-3 3 0,3 0 0,0 3 0,-3 0 0,6 0 0,-3 0 0,1 0 0,2 0 0,-6 0 0,2 0 0,-2 0 0,-4 0 0,7 0 0,-8 0 0,10 0 0,-4 0 0,-2 0 0,4 0 0,-6 0 0,0 0 0,6 0 0,-9 0 0,8 0 0,-4 0 0,-3 0 0,8 0 0,-8 0 0,5 2 0,-2 3 0,0 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9T11:12:46.44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27 16383,'66'0'0,"-6"0"0,-9 0 0,3 0 0,27 0 0,-2 0 0,-29 0 0,2 0 0,-1 0 0,1 0 0,0 0 0,1 0 0,1 0 0,0 0 0,43 0 0,-28 3 0,-17-2 0,-2 3 0,8 7 0,32 2 0,-28-1 0,-21-2 0,29-2 0,-27-4 0,13 0 0,-12-4 0,-10 0 0,4 0 0,-2 0 0,-8 0 0,0 0 0,-7 0 0,-4 0 0,-5 0 0,4 0 0,1 0 0,14 0 0,1 0 0,19 0 0,3 0 0,8 0 0,7 0 0,-5 0 0,-9 0 0,4 0 0,-14 0 0,6 0 0,-4 0 0,-13 0 0,-3 0 0,-7 0 0,-3 0 0,2 0 0,-6 0 0,6 0 0,-6 0 0,6 0 0,-5 0 0,5 0 0,-6 0 0,0 0 0,-2 0 0,1 0 0,0 0 0,7 0 0,-6 0 0,7 0 0,-6-3 0,5 0 0,-3-3 0,4 3 0,-3-2 0,-2 4 0,1-1 0,-3 2 0,6 0 0,-6 0 0,10 0 0,-5 0 0,9 0 0,6 0 0,-6 0 0,13-3 0,-14-1 0,10-3 0,-7 1 0,0 2 0,-5-2 0,-5 6 0,1-3 0,-3 3 0,2 0 0,-3 0 0,7 0 0,2 0 0,7 0 0,6 0 0,5 0 0,11 0 0,0 0 0,-9 0 0,6-3 0,-12 2 0,4-3 0,0 4 0,-6 0 0,11 0 0,-12 0 0,14 0 0,-15 0 0,17 0 0,-8 0 0,14 0 0,-4 0 0,-9 0 0,6 0 0,-12 0 0,4-3 0,0 3 0,-10-4 0,0 4 0,-5 0 0,0 0 0,0 0 0,0 0 0,0 0 0,1 0 0,3 0 0,6 0 0,-7 0 0,17-3 0,-24 2 0,20-2 0,-14 3 0,7 0 0,-3 0 0,-2 0 0,-8 0 0,0 0 0,-8 0 0,0 0 0,-4 0 0,4 0 0,4-3 0,-3 0 0,6-3 0,-3 3 0,-2 0 0,12 3 0,-12 2 0,14 2 0,-8 2 0,4 1 0,4-1 0,-3-2 0,3-1 0,-7-3 0,2 0 0,-6 0 0,2 0 0,-3 0 0,-4 0 0,0 0 0,-6 0 0,3 2 0,-2-2 0,1 3 0,5-3 0,-9 0 0,8 0 0,-6 0 0,2 0 0,1 0 0,3 0 0,-5 0 0,2 0 0,-1 0 0,-4 0 0,7 0 0,-1 0 0,-3 0 0,5 0 0,-2 0 0,-6 0 0,9 0 0,-9 0 0,6 2 0,-2-2 0,-2 2 0,3-2 0,-2 0 0,2 2 0,-2-1 0,1 1 0,1-2 0,-2 0 0,3 0 0,-5 0 0,4 0 0,-1 2 0,-3-1 0,3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09T11:13:36.21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59 16383,'79'0'0,"2"0"0,-5 0 0,7 0 0,11 0 0,-4 0 0,-39 0 0,0 0 0,44 0 0,2 0 0,-3 0 0,1 4 0,-5 1 0,-39-1 0,-1 1 0,41 4 0,-40-6 0,-1-1 0,41 2 0,4-4 0,-11 0 0,-18 0 0,0 0 0,-12 0 0,0 0 0,1 0 0,-12 0 0,3 0 0,-4 0 0,-5 0 0,4 0 0,-8 0 0,4 0 0,-5 0 0,0 0 0,9 0 0,-7 0 0,11 0 0,-8 0 0,10 0 0,-9 0 0,8 0 0,-9 0 0,0-3 0,0 2 0,-5-1 0,-4 2 0,-4 0 0,0 0 0,-7 0 0,14 0 0,-5 0 0,14 0 0,2 0 0,6 0 0,9-8 0,-13 7 0,6-9 0,-8 9 0,1-2 0,4 3 0,-10 0 0,4 0 0,-8 0 0,12 0 0,-7 0 0,9 0 0,-2 0 0,-6 0 0,21 0 0,-27 0 0,42-4 0,-31-1 0,25-3 0,-12 1 0,-4 2 0,9-2 0,-8 6 0,-6-2 0,2 3 0,9 0 0,-15 0 0,31 0 0,-33 0 0,21 0 0,-11 0 0,0 0 0,-9 0 0,7 0 0,-12 0 0,13 0 0,-8 0 0,3 0 0,-4 3 0,0 1 0,-1 3 0,1 0 0,-4-1 0,-2 4 0,-4-3 0,-4 2 0,0-6 0,-8 0 0,3-3 0,2 0 0,0 0 0,6 0 0,2 0 0,4 0 0,-3 0 0,5 0 0,-9 3 0,6 0 0,-11 1 0,-2 1 0,-9-4 0,-1 1 0,7-2 0,-5 0 0,6 0 0,-6 0 0,-1 0 0,7-2 0,-4 1 0,1-3 0,-2 0 0,-1-1 0,1 0 0,0 2 0,-2-1 0,2 1 0,1 1 0,1-3 0,0 5 0,-5-3 0,5 1 0,-6 2 0,5-5 0,-2-1 0,-4 0 0,-5-15 0,-5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75E921-C240-7043-ACDB-E3EC728FAE46}" type="datetimeFigureOut">
              <a:rPr lang="en-US" smtClean="0"/>
              <a:t>8/17/21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13C21-FEE4-F94E-9175-5622269EC441}" type="slidenum">
              <a:rPr lang="en-US" smtClean="0"/>
              <a:t>‹#›</a:t>
            </a:fld>
            <a:endParaRPr lang="en-US"/>
          </a:p>
        </p:txBody>
      </p:sp>
    </p:spTree>
    <p:extLst>
      <p:ext uri="{BB962C8B-B14F-4D97-AF65-F5344CB8AC3E}">
        <p14:creationId xmlns:p14="http://schemas.microsoft.com/office/powerpoint/2010/main" val="3142736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I’m Florian.</a:t>
            </a:r>
          </a:p>
          <a:p>
            <a:r>
              <a:rPr lang="en-US" dirty="0"/>
              <a:t>I’d first like to thank the workshop organizers for this nice award and for inviting me to give this talk.</a:t>
            </a:r>
          </a:p>
          <a:p>
            <a:r>
              <a:rPr lang="en-US" dirty="0"/>
              <a:t>I very recently defended my thesis on adversarial machine learning, and so I thought this could be a good opportunity to take a step back and reflect a bit on what we’ve achieved as a community over the past few years, and where to go next.</a:t>
            </a:r>
          </a:p>
          <a:p>
            <a:r>
              <a:rPr lang="en-US" dirty="0"/>
              <a:t>So I gave my talk this somewhat </a:t>
            </a:r>
            <a:r>
              <a:rPr lang="en-US" sz="1200" b="0" i="0" kern="1200" dirty="0">
                <a:solidFill>
                  <a:schemeClr val="tx1"/>
                </a:solidFill>
                <a:effectLst/>
                <a:latin typeface="+mn-lt"/>
                <a:ea typeface="+mn-ea"/>
                <a:cs typeface="+mn-cs"/>
              </a:rPr>
              <a:t>ominous</a:t>
            </a:r>
            <a:r>
              <a:rPr lang="en-US" dirty="0"/>
              <a:t> Title: does adversarial ML research, this research that we’re all doing and which is why we’re here today, does it matter?</a:t>
            </a:r>
          </a:p>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a:t>
            </a:fld>
            <a:endParaRPr lang="en-US"/>
          </a:p>
        </p:txBody>
      </p:sp>
    </p:spTree>
    <p:extLst>
      <p:ext uri="{BB962C8B-B14F-4D97-AF65-F5344CB8AC3E}">
        <p14:creationId xmlns:p14="http://schemas.microsoft.com/office/powerpoint/2010/main" val="2777650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we might wonder whether it is actually possible to steal a proprietary model like GPT-3 in order to use it without paying for queries.</a:t>
            </a:r>
          </a:p>
        </p:txBody>
      </p:sp>
      <p:sp>
        <p:nvSpPr>
          <p:cNvPr id="4" name="Slide Number Placeholder 3"/>
          <p:cNvSpPr>
            <a:spLocks noGrp="1"/>
          </p:cNvSpPr>
          <p:nvPr>
            <p:ph type="sldNum" sz="quarter" idx="5"/>
          </p:nvPr>
        </p:nvSpPr>
        <p:spPr/>
        <p:txBody>
          <a:bodyPr/>
          <a:lstStyle/>
          <a:p>
            <a:fld id="{A1413C21-FEE4-F94E-9175-5622269EC441}" type="slidenum">
              <a:rPr lang="en-US" smtClean="0"/>
              <a:t>10</a:t>
            </a:fld>
            <a:endParaRPr lang="en-US"/>
          </a:p>
        </p:txBody>
      </p:sp>
    </p:spTree>
    <p:extLst>
      <p:ext uri="{BB962C8B-B14F-4D97-AF65-F5344CB8AC3E}">
        <p14:creationId xmlns:p14="http://schemas.microsoft.com/office/powerpoint/2010/main" val="1319511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research on real attacks, that is currently missing, really matters.</a:t>
            </a:r>
          </a:p>
          <a:p>
            <a:r>
              <a:rPr lang="en-US" dirty="0"/>
              <a:t>Because, as we’ll see, our current attack techniques are not actually very well suited for attacking real systems.</a:t>
            </a:r>
          </a:p>
          <a:p>
            <a:r>
              <a:rPr lang="en-US" dirty="0"/>
              <a:t>And so it’s not clear whether we might be making a fuss for nothing for some of these attacks. Maybe it’s actually really hard to pull an attack off in reality, and so we don’t need to invest as much time looking for defenses.</a:t>
            </a:r>
          </a:p>
          <a:p>
            <a:r>
              <a:rPr lang="en-US" dirty="0"/>
              <a:t>It’s also possible that attacking real systems does work, but it requires a bunch of different tricks. And this in turn might mean that there are pragmatic ways of designing defenses, that might not work when you just consider machine learning models in isolation, but that are helpful in real systems.</a:t>
            </a:r>
          </a:p>
          <a:p>
            <a:r>
              <a:rPr lang="en-US" dirty="0"/>
              <a:t>And these types of questions are largely not addressed by our current research.</a:t>
            </a:r>
          </a:p>
          <a:p>
            <a:endParaRPr lang="en-US" dirty="0"/>
          </a:p>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11</a:t>
            </a:fld>
            <a:endParaRPr lang="en-US"/>
          </a:p>
        </p:txBody>
      </p:sp>
    </p:spTree>
    <p:extLst>
      <p:ext uri="{BB962C8B-B14F-4D97-AF65-F5344CB8AC3E}">
        <p14:creationId xmlns:p14="http://schemas.microsoft.com/office/powerpoint/2010/main" val="1676007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I’m now going to illustrate this gap between research attacks and real-world attacks for these 4 specific classes of attacks. </a:t>
            </a:r>
          </a:p>
          <a:p>
            <a:r>
              <a:rPr lang="en-US" dirty="0"/>
              <a:t>I’ll focus mainly on evasion attacks and poisoning attacks, and briefly talk about data inference and model stealing towards the end.</a:t>
            </a:r>
          </a:p>
        </p:txBody>
      </p:sp>
      <p:sp>
        <p:nvSpPr>
          <p:cNvPr id="4" name="Slide Number Placeholder 3"/>
          <p:cNvSpPr>
            <a:spLocks noGrp="1"/>
          </p:cNvSpPr>
          <p:nvPr>
            <p:ph type="sldNum" sz="quarter" idx="5"/>
          </p:nvPr>
        </p:nvSpPr>
        <p:spPr/>
        <p:txBody>
          <a:bodyPr/>
          <a:lstStyle/>
          <a:p>
            <a:fld id="{A1413C21-FEE4-F94E-9175-5622269EC441}" type="slidenum">
              <a:rPr lang="en-US" smtClean="0"/>
              <a:t>12</a:t>
            </a:fld>
            <a:endParaRPr lang="en-US"/>
          </a:p>
        </p:txBody>
      </p:sp>
    </p:spTree>
    <p:extLst>
      <p:ext uri="{BB962C8B-B14F-4D97-AF65-F5344CB8AC3E}">
        <p14:creationId xmlns:p14="http://schemas.microsoft.com/office/powerpoint/2010/main" val="4089244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start with evasion attacks.</a:t>
            </a:r>
          </a:p>
        </p:txBody>
      </p:sp>
      <p:sp>
        <p:nvSpPr>
          <p:cNvPr id="4" name="Slide Number Placeholder 3"/>
          <p:cNvSpPr>
            <a:spLocks noGrp="1"/>
          </p:cNvSpPr>
          <p:nvPr>
            <p:ph type="sldNum" sz="quarter" idx="5"/>
          </p:nvPr>
        </p:nvSpPr>
        <p:spPr/>
        <p:txBody>
          <a:bodyPr/>
          <a:lstStyle/>
          <a:p>
            <a:fld id="{A1413C21-FEE4-F94E-9175-5622269EC441}" type="slidenum">
              <a:rPr lang="en-US" smtClean="0"/>
              <a:t>13</a:t>
            </a:fld>
            <a:endParaRPr lang="en-US"/>
          </a:p>
        </p:txBody>
      </p:sp>
    </p:spTree>
    <p:extLst>
      <p:ext uri="{BB962C8B-B14F-4D97-AF65-F5344CB8AC3E}">
        <p14:creationId xmlns:p14="http://schemas.microsoft.com/office/powerpoint/2010/main" val="3963026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the question I’m interested in here is how we go from the types of attacks that we currently focus on in academic research, to a real evasion attack on a real security system that services billions of users.</a:t>
            </a:r>
          </a:p>
        </p:txBody>
      </p:sp>
      <p:sp>
        <p:nvSpPr>
          <p:cNvPr id="4" name="Slide Number Placeholder 3"/>
          <p:cNvSpPr>
            <a:spLocks noGrp="1"/>
          </p:cNvSpPr>
          <p:nvPr>
            <p:ph type="sldNum" sz="quarter" idx="5"/>
          </p:nvPr>
        </p:nvSpPr>
        <p:spPr/>
        <p:txBody>
          <a:bodyPr/>
          <a:lstStyle/>
          <a:p>
            <a:fld id="{A1413C21-FEE4-F94E-9175-5622269EC441}" type="slidenum">
              <a:rPr lang="en-US" smtClean="0"/>
              <a:t>14</a:t>
            </a:fld>
            <a:endParaRPr lang="en-US"/>
          </a:p>
        </p:txBody>
      </p:sp>
    </p:spTree>
    <p:extLst>
      <p:ext uri="{BB962C8B-B14F-4D97-AF65-F5344CB8AC3E}">
        <p14:creationId xmlns:p14="http://schemas.microsoft.com/office/powerpoint/2010/main" val="2629843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actually quite hard to do.</a:t>
            </a:r>
          </a:p>
          <a:p>
            <a:r>
              <a:rPr lang="en-US" dirty="0"/>
              <a:t>Because research on adversarial examples, for better or worse, tends to focus on a very specific attacker model.</a:t>
            </a:r>
          </a:p>
          <a:p>
            <a:r>
              <a:rPr lang="en-US" dirty="0"/>
              <a:t>I would estimate that about 95% of papers on this subject consider these kind of imperceptible pixel-level perturbations like the panda on the previous slide, in a setting where the attack has complete access to the model (we call this a white-box attack).</a:t>
            </a:r>
          </a:p>
          <a:p>
            <a:r>
              <a:rPr lang="en-US" dirty="0"/>
              <a:t>Then there’s a small number of papers, maybe 5%, that looks at black-box attacks where the attacker can only interact with the model via a query interface.</a:t>
            </a:r>
          </a:p>
          <a:p>
            <a:r>
              <a:rPr lang="en-US" dirty="0"/>
              <a:t>And maybe less than 1% of papers consider a fully black-box setting.</a:t>
            </a:r>
          </a:p>
          <a:p>
            <a:endParaRPr lang="en-US" dirty="0"/>
          </a:p>
          <a:p>
            <a:r>
              <a:rPr lang="en-US" dirty="0"/>
              <a:t>Now if we look at real ML systems, it’s kind of the opposite. I would estimate that 99% of these systems are complete black-boxes to which you cant get direct query access. And on top of this, for most of these systems there are viable attacks that are not necessarily imperceptible.</a:t>
            </a:r>
          </a:p>
          <a:p>
            <a:r>
              <a:rPr lang="en-US" dirty="0"/>
              <a:t>So there’s a clear gap here. So how do we reconnect this?</a:t>
            </a:r>
          </a:p>
        </p:txBody>
      </p:sp>
      <p:sp>
        <p:nvSpPr>
          <p:cNvPr id="4" name="Slide Number Placeholder 3"/>
          <p:cNvSpPr>
            <a:spLocks noGrp="1"/>
          </p:cNvSpPr>
          <p:nvPr>
            <p:ph type="sldNum" sz="quarter" idx="5"/>
          </p:nvPr>
        </p:nvSpPr>
        <p:spPr/>
        <p:txBody>
          <a:bodyPr/>
          <a:lstStyle/>
          <a:p>
            <a:fld id="{A1413C21-FEE4-F94E-9175-5622269EC441}" type="slidenum">
              <a:rPr lang="en-US" smtClean="0"/>
              <a:t>15</a:t>
            </a:fld>
            <a:endParaRPr lang="en-US"/>
          </a:p>
        </p:txBody>
      </p:sp>
    </p:spTree>
    <p:extLst>
      <p:ext uri="{BB962C8B-B14F-4D97-AF65-F5344CB8AC3E}">
        <p14:creationId xmlns:p14="http://schemas.microsoft.com/office/powerpoint/2010/main" val="537489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one option would be to look for a real security system that is white-box and where imperceptible perturbations matter.</a:t>
            </a:r>
          </a:p>
          <a:p>
            <a:r>
              <a:rPr lang="en-US" dirty="0"/>
              <a:t>This is actually what my coauthors and I did 2 years ago, when we demonstrated evasion attacks against ML-based ad-blockers.</a:t>
            </a:r>
          </a:p>
          <a:p>
            <a:r>
              <a:rPr lang="en-US" dirty="0"/>
              <a:t>Ad-blockers are quite peculiar as far as security systems go, because they operate client-side, and so it’s very hard to hide the model from the attacker.</a:t>
            </a:r>
          </a:p>
          <a:p>
            <a:r>
              <a:rPr lang="en-US" dirty="0"/>
              <a:t>And another peculiarity of ad-blocking is that there’s always a human involved. The goal of the attacker is to evade an automated blocking system, to show ads to an end-user. And so imperceptibility of attacks kind of matters here. </a:t>
            </a:r>
          </a:p>
        </p:txBody>
      </p:sp>
      <p:sp>
        <p:nvSpPr>
          <p:cNvPr id="4" name="Slide Number Placeholder 3"/>
          <p:cNvSpPr>
            <a:spLocks noGrp="1"/>
          </p:cNvSpPr>
          <p:nvPr>
            <p:ph type="sldNum" sz="quarter" idx="5"/>
          </p:nvPr>
        </p:nvSpPr>
        <p:spPr/>
        <p:txBody>
          <a:bodyPr/>
          <a:lstStyle/>
          <a:p>
            <a:fld id="{A1413C21-FEE4-F94E-9175-5622269EC441}" type="slidenum">
              <a:rPr lang="en-US" smtClean="0"/>
              <a:t>16</a:t>
            </a:fld>
            <a:endParaRPr lang="en-US"/>
          </a:p>
        </p:txBody>
      </p:sp>
    </p:spTree>
    <p:extLst>
      <p:ext uri="{BB962C8B-B14F-4D97-AF65-F5344CB8AC3E}">
        <p14:creationId xmlns:p14="http://schemas.microsoft.com/office/powerpoint/2010/main" val="2884938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still, I would say that here the setting we considered was still somewhat artificial, because no one’s actually using ML for ad-blocking today.</a:t>
            </a:r>
          </a:p>
          <a:p>
            <a:r>
              <a:rPr lang="en-US" dirty="0"/>
              <a:t>There’s been some proposals to do this, but we didn’t attack any real systems in this paper.</a:t>
            </a:r>
          </a:p>
        </p:txBody>
      </p:sp>
      <p:sp>
        <p:nvSpPr>
          <p:cNvPr id="4" name="Slide Number Placeholder 3"/>
          <p:cNvSpPr>
            <a:spLocks noGrp="1"/>
          </p:cNvSpPr>
          <p:nvPr>
            <p:ph type="sldNum" sz="quarter" idx="5"/>
          </p:nvPr>
        </p:nvSpPr>
        <p:spPr/>
        <p:txBody>
          <a:bodyPr/>
          <a:lstStyle/>
          <a:p>
            <a:fld id="{A1413C21-FEE4-F94E-9175-5622269EC441}" type="slidenum">
              <a:rPr lang="en-US" smtClean="0"/>
              <a:t>17</a:t>
            </a:fld>
            <a:endParaRPr lang="en-US"/>
          </a:p>
        </p:txBody>
      </p:sp>
    </p:spTree>
    <p:extLst>
      <p:ext uri="{BB962C8B-B14F-4D97-AF65-F5344CB8AC3E}">
        <p14:creationId xmlns:p14="http://schemas.microsoft.com/office/powerpoint/2010/main" val="2353682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other direction then would be to take a real system, again think of </a:t>
            </a:r>
            <a:r>
              <a:rPr lang="en-US" dirty="0" err="1"/>
              <a:t>Youtube’s</a:t>
            </a:r>
            <a:r>
              <a:rPr lang="en-US" dirty="0"/>
              <a:t> content filtering, and attack that.</a:t>
            </a:r>
          </a:p>
          <a:p>
            <a:endParaRPr lang="en-US" dirty="0"/>
          </a:p>
          <a:p>
            <a:r>
              <a:rPr lang="en-US" dirty="0"/>
              <a:t>And I claim that this is really isn’t just an engineering exercise. This system’s a black-box, you don’t know exactly what kind of techniques are used. And you cannot directly query it either. You could try to upload videos and then see if they get banned, but if you do this a few times your account will get locked.</a:t>
            </a:r>
          </a:p>
          <a:p>
            <a:r>
              <a:rPr lang="en-US" dirty="0"/>
              <a:t>So you might think of doing some kind of transfer-based attack. But it’s also not clear how you would build a good surrogate model yourself.</a:t>
            </a:r>
          </a:p>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18</a:t>
            </a:fld>
            <a:endParaRPr lang="en-US"/>
          </a:p>
        </p:txBody>
      </p:sp>
    </p:spTree>
    <p:extLst>
      <p:ext uri="{BB962C8B-B14F-4D97-AF65-F5344CB8AC3E}">
        <p14:creationId xmlns:p14="http://schemas.microsoft.com/office/powerpoint/2010/main" val="1398575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showing how to systematically evade a real model is a really cool research direction I think.</a:t>
            </a:r>
          </a:p>
          <a:p>
            <a:r>
              <a:rPr lang="en-US" dirty="0"/>
              <a:t>I want to highlight a few works in this space that already exist. There’s been some successful attempts at using transfer attacks for porn filters, and for copyright detectors, but these attacks are still far from as good as what we’ve come to expect from white-box attacks. So it’s really interesting to see how far a practical attack could actually go.</a:t>
            </a:r>
          </a:p>
          <a:p>
            <a:r>
              <a:rPr lang="en-US" dirty="0"/>
              <a:t>There’s also some cool stuff happening on this front from industry, like the adversarial threat matrix that compiles known incidents of real ML attacks.</a:t>
            </a:r>
          </a:p>
          <a:p>
            <a:r>
              <a:rPr lang="en-US" dirty="0"/>
              <a:t>There’s also an ongoing competition sponsored by Microsoft that looks at realistic adversarial malware attacks and defenses, that is worth taking a look at.</a:t>
            </a:r>
          </a:p>
        </p:txBody>
      </p:sp>
      <p:sp>
        <p:nvSpPr>
          <p:cNvPr id="4" name="Slide Number Placeholder 3"/>
          <p:cNvSpPr>
            <a:spLocks noGrp="1"/>
          </p:cNvSpPr>
          <p:nvPr>
            <p:ph type="sldNum" sz="quarter" idx="5"/>
          </p:nvPr>
        </p:nvSpPr>
        <p:spPr/>
        <p:txBody>
          <a:bodyPr/>
          <a:lstStyle/>
          <a:p>
            <a:fld id="{A1413C21-FEE4-F94E-9175-5622269EC441}" type="slidenum">
              <a:rPr lang="en-US" smtClean="0"/>
              <a:t>19</a:t>
            </a:fld>
            <a:endParaRPr lang="en-US"/>
          </a:p>
        </p:txBody>
      </p:sp>
    </p:spTree>
    <p:extLst>
      <p:ext uri="{BB962C8B-B14F-4D97-AF65-F5344CB8AC3E}">
        <p14:creationId xmlns:p14="http://schemas.microsoft.com/office/powerpoint/2010/main" val="1404630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thing undeniable: is that adversarial ML research, and in particular attacking ML models, is popular.</a:t>
            </a:r>
          </a:p>
          <a:p>
            <a:r>
              <a:rPr lang="en-US" dirty="0"/>
              <a:t>There’s a variety of attacks that have been proposed over the past years, such as evasion, poisoning, data inference, model stealing</a:t>
            </a:r>
          </a:p>
          <a:p>
            <a:r>
              <a:rPr lang="en-US" dirty="0"/>
              <a:t>And they’ve all led to a huge amount of follow-up work, on attacks and defenses</a:t>
            </a:r>
          </a:p>
        </p:txBody>
      </p:sp>
      <p:sp>
        <p:nvSpPr>
          <p:cNvPr id="4" name="Slide Number Placeholder 3"/>
          <p:cNvSpPr>
            <a:spLocks noGrp="1"/>
          </p:cNvSpPr>
          <p:nvPr>
            <p:ph type="sldNum" sz="quarter" idx="5"/>
          </p:nvPr>
        </p:nvSpPr>
        <p:spPr/>
        <p:txBody>
          <a:bodyPr/>
          <a:lstStyle/>
          <a:p>
            <a:fld id="{A1413C21-FEE4-F94E-9175-5622269EC441}" type="slidenum">
              <a:rPr lang="en-US" smtClean="0"/>
              <a:t>2</a:t>
            </a:fld>
            <a:endParaRPr lang="en-US"/>
          </a:p>
        </p:txBody>
      </p:sp>
    </p:spTree>
    <p:extLst>
      <p:ext uri="{BB962C8B-B14F-4D97-AF65-F5344CB8AC3E}">
        <p14:creationId xmlns:p14="http://schemas.microsoft.com/office/powerpoint/2010/main" val="3655114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there’s also a lot of interesting research questions here on the side of defenses for real systems.</a:t>
            </a:r>
          </a:p>
          <a:p>
            <a:r>
              <a:rPr lang="en-US" dirty="0"/>
              <a:t>Because the attacks faces by these systems are presumably quite different in nature from you standard worst-case white-box attack, the type of defenses you’d likely deploy are also going to be different. And there not much research going on yet on this front.</a:t>
            </a:r>
          </a:p>
        </p:txBody>
      </p:sp>
      <p:sp>
        <p:nvSpPr>
          <p:cNvPr id="4" name="Slide Number Placeholder 3"/>
          <p:cNvSpPr>
            <a:spLocks noGrp="1"/>
          </p:cNvSpPr>
          <p:nvPr>
            <p:ph type="sldNum" sz="quarter" idx="5"/>
          </p:nvPr>
        </p:nvSpPr>
        <p:spPr/>
        <p:txBody>
          <a:bodyPr/>
          <a:lstStyle/>
          <a:p>
            <a:fld id="{A1413C21-FEE4-F94E-9175-5622269EC441}" type="slidenum">
              <a:rPr lang="en-US" smtClean="0"/>
              <a:t>20</a:t>
            </a:fld>
            <a:endParaRPr lang="en-US"/>
          </a:p>
        </p:txBody>
      </p:sp>
    </p:spTree>
    <p:extLst>
      <p:ext uri="{BB962C8B-B14F-4D97-AF65-F5344CB8AC3E}">
        <p14:creationId xmlns:p14="http://schemas.microsoft.com/office/powerpoint/2010/main" val="605373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conclude on this topic of evasion attacks, I wanted to highlight one specific recent example that I think clearly illustrates the gap between research and practice.</a:t>
            </a:r>
          </a:p>
          <a:p>
            <a:r>
              <a:rPr lang="en-US" dirty="0"/>
              <a:t>You’ve probably heard of Apple’s recent announcement that it was going to start scanning pictures for child-abuse material.</a:t>
            </a:r>
          </a:p>
          <a:p>
            <a:r>
              <a:rPr lang="en-US" dirty="0"/>
              <a:t>Basically the way this works is that they run your images through a ML model to compute a fingerprint or as hash, and they then compare this hash to a database of known pictures of abuse. And of course a goal of this hash is that is should be robust to small changes to images, so that you cant just easily evade detection.</a:t>
            </a:r>
          </a:p>
        </p:txBody>
      </p:sp>
      <p:sp>
        <p:nvSpPr>
          <p:cNvPr id="4" name="Slide Number Placeholder 3"/>
          <p:cNvSpPr>
            <a:spLocks noGrp="1"/>
          </p:cNvSpPr>
          <p:nvPr>
            <p:ph type="sldNum" sz="quarter" idx="5"/>
          </p:nvPr>
        </p:nvSpPr>
        <p:spPr/>
        <p:txBody>
          <a:bodyPr/>
          <a:lstStyle/>
          <a:p>
            <a:fld id="{A1413C21-FEE4-F94E-9175-5622269EC441}" type="slidenum">
              <a:rPr lang="en-US" smtClean="0"/>
              <a:t>21</a:t>
            </a:fld>
            <a:endParaRPr lang="en-US"/>
          </a:p>
        </p:txBody>
      </p:sp>
    </p:spTree>
    <p:extLst>
      <p:ext uri="{BB962C8B-B14F-4D97-AF65-F5344CB8AC3E}">
        <p14:creationId xmlns:p14="http://schemas.microsoft.com/office/powerpoint/2010/main" val="2626612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Apple’s announcement started quite a big controversy around data privacy, but there were also questions about how robust this system would really be to attacks.</a:t>
            </a:r>
          </a:p>
          <a:p>
            <a:r>
              <a:rPr lang="en-US" dirty="0"/>
              <a:t>And it worries me a bit that despite the fact that we’ve written thousands of papers on adversarial examples at this point, it’s actually really hard to give an answer to this question.</a:t>
            </a:r>
          </a:p>
          <a:p>
            <a:r>
              <a:rPr lang="en-US" dirty="0"/>
              <a:t>Because I’m fairly certain that Apple’s machine learning model that they use for this image hashing is not robust white-box attacks. But does this necessarily mean that there’s an actual practical attack one could launch against this model if it’s just a black-box? It’s kind of hard to say.</a:t>
            </a:r>
          </a:p>
          <a:p>
            <a:r>
              <a:rPr lang="en-US" dirty="0"/>
              <a:t>And that’s why I think we need more research on attacking real systems, so we get a better sense of how feasible this actually is.</a:t>
            </a:r>
          </a:p>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22</a:t>
            </a:fld>
            <a:endParaRPr lang="en-US"/>
          </a:p>
        </p:txBody>
      </p:sp>
    </p:spTree>
    <p:extLst>
      <p:ext uri="{BB962C8B-B14F-4D97-AF65-F5344CB8AC3E}">
        <p14:creationId xmlns:p14="http://schemas.microsoft.com/office/powerpoint/2010/main" val="1327611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move on and talk about poisoning attacks.</a:t>
            </a:r>
          </a:p>
          <a:p>
            <a:r>
              <a:rPr lang="en-US" dirty="0"/>
              <a:t>There’s maybe not been a thousand papers on this topic just yet, but certainly hundreds on how you can tamper with a model’s training data to cause it to misbehave.</a:t>
            </a:r>
          </a:p>
        </p:txBody>
      </p:sp>
      <p:sp>
        <p:nvSpPr>
          <p:cNvPr id="4" name="Slide Number Placeholder 3"/>
          <p:cNvSpPr>
            <a:spLocks noGrp="1"/>
          </p:cNvSpPr>
          <p:nvPr>
            <p:ph type="sldNum" sz="quarter" idx="5"/>
          </p:nvPr>
        </p:nvSpPr>
        <p:spPr/>
        <p:txBody>
          <a:bodyPr/>
          <a:lstStyle/>
          <a:p>
            <a:fld id="{A1413C21-FEE4-F94E-9175-5622269EC441}" type="slidenum">
              <a:rPr lang="en-US" smtClean="0"/>
              <a:t>23</a:t>
            </a:fld>
            <a:endParaRPr lang="en-US"/>
          </a:p>
        </p:txBody>
      </p:sp>
    </p:spTree>
    <p:extLst>
      <p:ext uri="{BB962C8B-B14F-4D97-AF65-F5344CB8AC3E}">
        <p14:creationId xmlns:p14="http://schemas.microsoft.com/office/powerpoint/2010/main" val="62679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you could wonder then, well why didn’t anyone actually demonstrate a poisoning attack against say GPT-2, or GPT-3, or </a:t>
            </a:r>
            <a:r>
              <a:rPr lang="en-US" dirty="0" err="1"/>
              <a:t>Github’s</a:t>
            </a:r>
            <a:r>
              <a:rPr lang="en-US" dirty="0"/>
              <a:t> recent copilot model?</a:t>
            </a:r>
          </a:p>
        </p:txBody>
      </p:sp>
      <p:sp>
        <p:nvSpPr>
          <p:cNvPr id="4" name="Slide Number Placeholder 3"/>
          <p:cNvSpPr>
            <a:spLocks noGrp="1"/>
          </p:cNvSpPr>
          <p:nvPr>
            <p:ph type="sldNum" sz="quarter" idx="5"/>
          </p:nvPr>
        </p:nvSpPr>
        <p:spPr/>
        <p:txBody>
          <a:bodyPr/>
          <a:lstStyle/>
          <a:p>
            <a:fld id="{A1413C21-FEE4-F94E-9175-5622269EC441}" type="slidenum">
              <a:rPr lang="en-US" smtClean="0"/>
              <a:t>24</a:t>
            </a:fld>
            <a:endParaRPr lang="en-US"/>
          </a:p>
        </p:txBody>
      </p:sp>
    </p:spTree>
    <p:extLst>
      <p:ext uri="{BB962C8B-B14F-4D97-AF65-F5344CB8AC3E}">
        <p14:creationId xmlns:p14="http://schemas.microsoft.com/office/powerpoint/2010/main" val="3518357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certainly believe that such attacks would be feasible, and yet I think we would learn a lot from just going and actually trying to run such an attack in a real-world scenario, where you typically don’t know a priori what kind of model is going to be trained on your data.</a:t>
            </a:r>
          </a:p>
        </p:txBody>
      </p:sp>
      <p:sp>
        <p:nvSpPr>
          <p:cNvPr id="4" name="Slide Number Placeholder 3"/>
          <p:cNvSpPr>
            <a:spLocks noGrp="1"/>
          </p:cNvSpPr>
          <p:nvPr>
            <p:ph type="sldNum" sz="quarter" idx="5"/>
          </p:nvPr>
        </p:nvSpPr>
        <p:spPr/>
        <p:txBody>
          <a:bodyPr/>
          <a:lstStyle/>
          <a:p>
            <a:fld id="{A1413C21-FEE4-F94E-9175-5622269EC441}" type="slidenum">
              <a:rPr lang="en-US" smtClean="0"/>
              <a:t>25</a:t>
            </a:fld>
            <a:endParaRPr lang="en-US"/>
          </a:p>
        </p:txBody>
      </p:sp>
    </p:spTree>
    <p:extLst>
      <p:ext uri="{BB962C8B-B14F-4D97-AF65-F5344CB8AC3E}">
        <p14:creationId xmlns:p14="http://schemas.microsoft.com/office/powerpoint/2010/main" val="1385096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actually one specific attempt at poisoning real-world systems that I want to discuss here, because I think it nicely shows how careful you have to be when moving from a research attack environment to a real system.</a:t>
            </a:r>
          </a:p>
          <a:p>
            <a:r>
              <a:rPr lang="en-US" dirty="0"/>
              <a:t>This example deals with facial recognition systems.</a:t>
            </a:r>
          </a:p>
          <a:p>
            <a:r>
              <a:rPr lang="en-US" dirty="0"/>
              <a:t>You might have heard of </a:t>
            </a:r>
            <a:r>
              <a:rPr lang="en-US" dirty="0" err="1"/>
              <a:t>Clearview.ai</a:t>
            </a:r>
            <a:r>
              <a:rPr lang="en-US" dirty="0"/>
              <a:t>, a company that made headlines a few years ago because they trained large-scale facial recognition system by scraping public pictures from the Web, and the then sold this system to law enforcement agencies</a:t>
            </a:r>
          </a:p>
        </p:txBody>
      </p:sp>
      <p:sp>
        <p:nvSpPr>
          <p:cNvPr id="4" name="Slide Number Placeholder 3"/>
          <p:cNvSpPr>
            <a:spLocks noGrp="1"/>
          </p:cNvSpPr>
          <p:nvPr>
            <p:ph type="sldNum" sz="quarter" idx="5"/>
          </p:nvPr>
        </p:nvSpPr>
        <p:spPr/>
        <p:txBody>
          <a:bodyPr/>
          <a:lstStyle/>
          <a:p>
            <a:fld id="{A1413C21-FEE4-F94E-9175-5622269EC441}" type="slidenum">
              <a:rPr lang="en-US" smtClean="0"/>
              <a:t>26</a:t>
            </a:fld>
            <a:endParaRPr lang="en-US"/>
          </a:p>
        </p:txBody>
      </p:sp>
    </p:spTree>
    <p:extLst>
      <p:ext uri="{BB962C8B-B14F-4D97-AF65-F5344CB8AC3E}">
        <p14:creationId xmlns:p14="http://schemas.microsoft.com/office/powerpoint/2010/main" val="202842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some researchers from University of Chicago proposed this neat idea: why wouldn’t we poison these systems.</a:t>
            </a:r>
          </a:p>
          <a:p>
            <a:r>
              <a:rPr lang="en-US" dirty="0"/>
              <a:t>The way this would work is that whenever you upload a picture online, you first perturb it using an adversarial example.</a:t>
            </a:r>
          </a:p>
          <a:p>
            <a:r>
              <a:rPr lang="en-US" dirty="0"/>
              <a:t>These pictures would then be collected by Clearview, to train a model. </a:t>
            </a:r>
          </a:p>
          <a:p>
            <a:r>
              <a:rPr lang="en-US" dirty="0"/>
              <a:t>And the hope would be that when the model is then asked to identify a clean picture of you (say one that was taken by the police), it would fail to recognize you.</a:t>
            </a:r>
          </a:p>
        </p:txBody>
      </p:sp>
      <p:sp>
        <p:nvSpPr>
          <p:cNvPr id="4" name="Slide Number Placeholder 3"/>
          <p:cNvSpPr>
            <a:spLocks noGrp="1"/>
          </p:cNvSpPr>
          <p:nvPr>
            <p:ph type="sldNum" sz="quarter" idx="5"/>
          </p:nvPr>
        </p:nvSpPr>
        <p:spPr/>
        <p:txBody>
          <a:bodyPr/>
          <a:lstStyle/>
          <a:p>
            <a:fld id="{A1413C21-FEE4-F94E-9175-5622269EC441}" type="slidenum">
              <a:rPr lang="en-US" smtClean="0"/>
              <a:t>27</a:t>
            </a:fld>
            <a:endParaRPr lang="en-US"/>
          </a:p>
        </p:txBody>
      </p:sp>
    </p:spTree>
    <p:extLst>
      <p:ext uri="{BB962C8B-B14F-4D97-AF65-F5344CB8AC3E}">
        <p14:creationId xmlns:p14="http://schemas.microsoft.com/office/powerpoint/2010/main" val="1883216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natural idea and a cool real-world application of poisoning attacks, and so these researchers actually built a workable tool out of it, that got a huge amount of publicity and has now been downloaded over a half-a-million times.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this has also prompted follow-up work by other researchers who have proposed similar poisoning attacks aimed at real facial recognition systems.</a:t>
            </a:r>
          </a:p>
        </p:txBody>
      </p:sp>
      <p:sp>
        <p:nvSpPr>
          <p:cNvPr id="4" name="Slide Number Placeholder 3"/>
          <p:cNvSpPr>
            <a:spLocks noGrp="1"/>
          </p:cNvSpPr>
          <p:nvPr>
            <p:ph type="sldNum" sz="quarter" idx="5"/>
          </p:nvPr>
        </p:nvSpPr>
        <p:spPr/>
        <p:txBody>
          <a:bodyPr/>
          <a:lstStyle/>
          <a:p>
            <a:fld id="{A1413C21-FEE4-F94E-9175-5622269EC441}" type="slidenum">
              <a:rPr lang="en-US" smtClean="0"/>
              <a:t>28</a:t>
            </a:fld>
            <a:endParaRPr lang="en-US"/>
          </a:p>
        </p:txBody>
      </p:sp>
    </p:spTree>
    <p:extLst>
      <p:ext uri="{BB962C8B-B14F-4D97-AF65-F5344CB8AC3E}">
        <p14:creationId xmlns:p14="http://schemas.microsoft.com/office/powerpoint/2010/main" val="2632437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recently, with </a:t>
            </a:r>
            <a:r>
              <a:rPr lang="en-US" dirty="0" err="1"/>
              <a:t>Evani</a:t>
            </a:r>
            <a:r>
              <a:rPr lang="en-US" dirty="0"/>
              <a:t> </a:t>
            </a:r>
            <a:r>
              <a:rPr lang="en-US" dirty="0" err="1"/>
              <a:t>Radyia</a:t>
            </a:r>
            <a:r>
              <a:rPr lang="en-US" dirty="0"/>
              <a:t>-Dixit, who is an undergrad at Stanford, we wrote a paper arguing that these attacks weren’t ready for real-world deployment, and that they were luring users into a false sense of privacy.</a:t>
            </a:r>
          </a:p>
          <a:p>
            <a:r>
              <a:rPr lang="en-US" dirty="0"/>
              <a:t>The core issue that we identified is what we call “retroactive defenses”.</a:t>
            </a:r>
          </a:p>
          <a:p>
            <a:r>
              <a:rPr lang="en-US" dirty="0"/>
              <a:t>Basically, what Clearview could do is to collect a bunch of pictures today, which might have been perturbed using today’s best attacks.</a:t>
            </a:r>
          </a:p>
          <a:p>
            <a:r>
              <a:rPr lang="en-US" dirty="0"/>
              <a:t>And then they could just wait one year, and then take whatever the SOTA model is then, and train that model on the data they collected a year before.</a:t>
            </a:r>
          </a:p>
          <a:p>
            <a:r>
              <a:rPr lang="en-US" dirty="0"/>
              <a:t>And so what this means is that if you want your poisoning attack to be effective, you somehow need to anticipate feature advances in machine learning and ensure that your attack also transfers to future models. And this isn’t something that current research on attacks actually aims for, and we show that current attacks are very unlikely to succeed in staying effective into the future.</a:t>
            </a:r>
          </a:p>
        </p:txBody>
      </p:sp>
      <p:sp>
        <p:nvSpPr>
          <p:cNvPr id="4" name="Slide Number Placeholder 3"/>
          <p:cNvSpPr>
            <a:spLocks noGrp="1"/>
          </p:cNvSpPr>
          <p:nvPr>
            <p:ph type="sldNum" sz="quarter" idx="5"/>
          </p:nvPr>
        </p:nvSpPr>
        <p:spPr/>
        <p:txBody>
          <a:bodyPr/>
          <a:lstStyle/>
          <a:p>
            <a:fld id="{A1413C21-FEE4-F94E-9175-5622269EC441}" type="slidenum">
              <a:rPr lang="en-US" smtClean="0"/>
              <a:t>29</a:t>
            </a:fld>
            <a:endParaRPr lang="en-US"/>
          </a:p>
        </p:txBody>
      </p:sp>
    </p:spTree>
    <p:extLst>
      <p:ext uri="{BB962C8B-B14F-4D97-AF65-F5344CB8AC3E}">
        <p14:creationId xmlns:p14="http://schemas.microsoft.com/office/powerpoint/2010/main" val="3161820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yet, in this talk I’m going to ask “does this research matter”?</a:t>
            </a:r>
          </a:p>
          <a:p>
            <a:pPr marL="171450" indent="-171450">
              <a:buFontTx/>
              <a:buChar char="-"/>
            </a:pPr>
            <a:r>
              <a:rPr lang="en-US" dirty="0"/>
              <a:t>Usually when one phrases a title as a question, that means that the answer is No. In journalism they call this the Betteridge law of headlines.</a:t>
            </a:r>
          </a:p>
          <a:p>
            <a:pPr marL="171450" indent="-171450">
              <a:buFontTx/>
              <a:buChar char="-"/>
            </a:pPr>
            <a:r>
              <a:rPr lang="en-US" dirty="0"/>
              <a:t>So today I’m actually going to defend this somewhat controversial take, that this research we’ve done so far doesn’t matter</a:t>
            </a:r>
          </a:p>
          <a:p>
            <a:pPr marL="171450" indent="-171450">
              <a:buFontTx/>
              <a:buChar char="-"/>
            </a:pPr>
            <a:r>
              <a:rPr lang="en-US" dirty="0"/>
              <a:t>And by that I don’t mean to denigrate any of the research we’ve already done in this space, which I think is great and has given us a sense for how vulnerable ML models could be. But I want to argue that we should try to go beyond that and treat adversarial ML as a real security problem.</a:t>
            </a:r>
          </a:p>
        </p:txBody>
      </p:sp>
      <p:sp>
        <p:nvSpPr>
          <p:cNvPr id="4" name="Slide Number Placeholder 3"/>
          <p:cNvSpPr>
            <a:spLocks noGrp="1"/>
          </p:cNvSpPr>
          <p:nvPr>
            <p:ph type="sldNum" sz="quarter" idx="5"/>
          </p:nvPr>
        </p:nvSpPr>
        <p:spPr/>
        <p:txBody>
          <a:bodyPr/>
          <a:lstStyle/>
          <a:p>
            <a:fld id="{A1413C21-FEE4-F94E-9175-5622269EC441}" type="slidenum">
              <a:rPr lang="en-US" smtClean="0"/>
              <a:t>3</a:t>
            </a:fld>
            <a:endParaRPr lang="en-US"/>
          </a:p>
        </p:txBody>
      </p:sp>
    </p:spTree>
    <p:extLst>
      <p:ext uri="{BB962C8B-B14F-4D97-AF65-F5344CB8AC3E}">
        <p14:creationId xmlns:p14="http://schemas.microsoft.com/office/powerpoint/2010/main" val="18428797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idea of a retroactive defense against data poisoning is quite simple, and it’s a defense that only really makes sense when you think of the long-term dynamics of a machine learning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contrast, most research on poisoning attacks and defenses considers a “closed-world” scenario where there’s one training set and the model gets trained on it once.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this leads to the design of much more complicated defenses, both heuristic and provable ones, with some examples illustrated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 think it’s worth thinking more about what kind of pragmatic defense strategies could exist if we think outside of this closed-world setting.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30</a:t>
            </a:fld>
            <a:endParaRPr lang="en-US"/>
          </a:p>
        </p:txBody>
      </p:sp>
    </p:spTree>
    <p:extLst>
      <p:ext uri="{BB962C8B-B14F-4D97-AF65-F5344CB8AC3E}">
        <p14:creationId xmlns:p14="http://schemas.microsoft.com/office/powerpoint/2010/main" val="552265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here’s a really simple yet incredibly strong heuristic baseline defense against data poisoning: just train your model only on data from before say 2018 (which is when the first poisoning attacks on deep learning were proposed).</a:t>
            </a:r>
          </a:p>
          <a:p>
            <a:r>
              <a:rPr lang="en-US" dirty="0"/>
              <a:t>Now this defense is not always applicable of course. For many applications you need to continuously update your model with new data.</a:t>
            </a:r>
          </a:p>
          <a:p>
            <a:r>
              <a:rPr lang="en-US" dirty="0"/>
              <a:t>But it goes to show that the design space for defenses of real systems can be much broader than what we may consider in closed-world research experiments.</a:t>
            </a:r>
          </a:p>
        </p:txBody>
      </p:sp>
      <p:sp>
        <p:nvSpPr>
          <p:cNvPr id="4" name="Slide Number Placeholder 3"/>
          <p:cNvSpPr>
            <a:spLocks noGrp="1"/>
          </p:cNvSpPr>
          <p:nvPr>
            <p:ph type="sldNum" sz="quarter" idx="5"/>
          </p:nvPr>
        </p:nvSpPr>
        <p:spPr/>
        <p:txBody>
          <a:bodyPr/>
          <a:lstStyle/>
          <a:p>
            <a:fld id="{A1413C21-FEE4-F94E-9175-5622269EC441}" type="slidenum">
              <a:rPr lang="en-US" smtClean="0"/>
              <a:t>31</a:t>
            </a:fld>
            <a:endParaRPr lang="en-US"/>
          </a:p>
        </p:txBody>
      </p:sp>
    </p:spTree>
    <p:extLst>
      <p:ext uri="{BB962C8B-B14F-4D97-AF65-F5344CB8AC3E}">
        <p14:creationId xmlns:p14="http://schemas.microsoft.com/office/powerpoint/2010/main" val="2319730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again here I think there’s a lot of research opportunities for bridging the gap between poisoning attacks in research and in the real world.</a:t>
            </a:r>
          </a:p>
          <a:p>
            <a:endParaRPr lang="en-US" dirty="0"/>
          </a:p>
          <a:p>
            <a:r>
              <a:rPr lang="en-US" dirty="0"/>
              <a:t>I think it’s worth trying to better understand the actual threat model for poisoning attacks on real-world systems. The attack dynamics here seem to be quite delicate, especially when considering models that can be dynamic and retrain over time.</a:t>
            </a:r>
          </a:p>
          <a:p>
            <a:endParaRPr lang="en-US" dirty="0"/>
          </a:p>
          <a:p>
            <a:r>
              <a:rPr lang="en-US" dirty="0"/>
              <a:t>As for evasion attacks, there are also little to no examples of an actual successful poisoning attack against a real system, and this is definitely something worth exploring.</a:t>
            </a:r>
          </a:p>
          <a:p>
            <a:r>
              <a:rPr lang="en-US" dirty="0"/>
              <a:t>And finally, as we just saw, there seems to be an interesting design space for real-world defenses against poisoning.</a:t>
            </a:r>
          </a:p>
        </p:txBody>
      </p:sp>
      <p:sp>
        <p:nvSpPr>
          <p:cNvPr id="4" name="Slide Number Placeholder 3"/>
          <p:cNvSpPr>
            <a:spLocks noGrp="1"/>
          </p:cNvSpPr>
          <p:nvPr>
            <p:ph type="sldNum" sz="quarter" idx="5"/>
          </p:nvPr>
        </p:nvSpPr>
        <p:spPr/>
        <p:txBody>
          <a:bodyPr/>
          <a:lstStyle/>
          <a:p>
            <a:fld id="{A1413C21-FEE4-F94E-9175-5622269EC441}" type="slidenum">
              <a:rPr lang="en-US" smtClean="0"/>
              <a:t>32</a:t>
            </a:fld>
            <a:endParaRPr lang="en-US"/>
          </a:p>
        </p:txBody>
      </p:sp>
    </p:spTree>
    <p:extLst>
      <p:ext uri="{BB962C8B-B14F-4D97-AF65-F5344CB8AC3E}">
        <p14:creationId xmlns:p14="http://schemas.microsoft.com/office/powerpoint/2010/main" val="1414751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inference is the setting where I’ll have the least to say, because here I think that the threats identified in academic research can be quite close to the threats that a real system would face.</a:t>
            </a:r>
          </a:p>
        </p:txBody>
      </p:sp>
      <p:sp>
        <p:nvSpPr>
          <p:cNvPr id="4" name="Slide Number Placeholder 3"/>
          <p:cNvSpPr>
            <a:spLocks noGrp="1"/>
          </p:cNvSpPr>
          <p:nvPr>
            <p:ph type="sldNum" sz="quarter" idx="5"/>
          </p:nvPr>
        </p:nvSpPr>
        <p:spPr/>
        <p:txBody>
          <a:bodyPr/>
          <a:lstStyle/>
          <a:p>
            <a:fld id="{A1413C21-FEE4-F94E-9175-5622269EC441}" type="slidenum">
              <a:rPr lang="en-US" smtClean="0"/>
              <a:t>33</a:t>
            </a:fld>
            <a:endParaRPr lang="en-US"/>
          </a:p>
        </p:txBody>
      </p:sp>
    </p:spTree>
    <p:extLst>
      <p:ext uri="{BB962C8B-B14F-4D97-AF65-F5344CB8AC3E}">
        <p14:creationId xmlns:p14="http://schemas.microsoft.com/office/powerpoint/2010/main" val="1207561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clearest threats we’ve identified is that generative text models can memorize snippets of training data and output them when given some random prompts.</a:t>
            </a:r>
          </a:p>
          <a:p>
            <a:r>
              <a:rPr lang="en-US" dirty="0"/>
              <a:t>And here this is getting much closer to what I’d call an attack on a “real” system. Of course GPT-2 is still very much a research model, but the attack principles here are completely black-box and apply to any large language model.</a:t>
            </a:r>
          </a:p>
        </p:txBody>
      </p:sp>
      <p:sp>
        <p:nvSpPr>
          <p:cNvPr id="4" name="Slide Number Placeholder 3"/>
          <p:cNvSpPr>
            <a:spLocks noGrp="1"/>
          </p:cNvSpPr>
          <p:nvPr>
            <p:ph type="sldNum" sz="quarter" idx="5"/>
          </p:nvPr>
        </p:nvSpPr>
        <p:spPr/>
        <p:txBody>
          <a:bodyPr/>
          <a:lstStyle/>
          <a:p>
            <a:fld id="{A1413C21-FEE4-F94E-9175-5622269EC441}" type="slidenum">
              <a:rPr lang="en-US" smtClean="0"/>
              <a:t>34</a:t>
            </a:fld>
            <a:endParaRPr lang="en-US"/>
          </a:p>
        </p:txBody>
      </p:sp>
    </p:spTree>
    <p:extLst>
      <p:ext uri="{BB962C8B-B14F-4D97-AF65-F5344CB8AC3E}">
        <p14:creationId xmlns:p14="http://schemas.microsoft.com/office/powerpoint/2010/main" val="33929685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turns out that these issues are starting to be discovered in models put into production.</a:t>
            </a:r>
          </a:p>
          <a:p>
            <a:r>
              <a:rPr lang="en-US" dirty="0"/>
              <a:t>For example, there was a Korean messaging app that used private data it collected from users to build a chatbot, and this chatbot then started leaking private information.</a:t>
            </a:r>
          </a:p>
        </p:txBody>
      </p:sp>
      <p:sp>
        <p:nvSpPr>
          <p:cNvPr id="4" name="Slide Number Placeholder 3"/>
          <p:cNvSpPr>
            <a:spLocks noGrp="1"/>
          </p:cNvSpPr>
          <p:nvPr>
            <p:ph type="sldNum" sz="quarter" idx="5"/>
          </p:nvPr>
        </p:nvSpPr>
        <p:spPr/>
        <p:txBody>
          <a:bodyPr/>
          <a:lstStyle/>
          <a:p>
            <a:fld id="{A1413C21-FEE4-F94E-9175-5622269EC441}" type="slidenum">
              <a:rPr lang="en-US" smtClean="0"/>
              <a:t>35</a:t>
            </a:fld>
            <a:endParaRPr lang="en-US"/>
          </a:p>
        </p:txBody>
      </p:sp>
    </p:spTree>
    <p:extLst>
      <p:ext uri="{BB962C8B-B14F-4D97-AF65-F5344CB8AC3E}">
        <p14:creationId xmlns:p14="http://schemas.microsoft.com/office/powerpoint/2010/main" val="16819636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think it’s likely that we’re going to see similar data leaks happening unless companies are very careful in how they train their models.</a:t>
            </a:r>
          </a:p>
          <a:p>
            <a:r>
              <a:rPr lang="en-US" dirty="0"/>
              <a:t>It would be very interesting to see if these extraction attacks could also work for other types of data than just text.</a:t>
            </a:r>
          </a:p>
          <a:p>
            <a:r>
              <a:rPr lang="en-US" dirty="0"/>
              <a:t>And of course, there’s still a big open question about how to prevent such data leaks. Differential privacy is often suggested as the solution, but it’s currently hard to apply at scale, and there might be some other defense strategies that are possible here.</a:t>
            </a:r>
          </a:p>
        </p:txBody>
      </p:sp>
      <p:sp>
        <p:nvSpPr>
          <p:cNvPr id="4" name="Slide Number Placeholder 3"/>
          <p:cNvSpPr>
            <a:spLocks noGrp="1"/>
          </p:cNvSpPr>
          <p:nvPr>
            <p:ph type="sldNum" sz="quarter" idx="5"/>
          </p:nvPr>
        </p:nvSpPr>
        <p:spPr/>
        <p:txBody>
          <a:bodyPr/>
          <a:lstStyle/>
          <a:p>
            <a:fld id="{A1413C21-FEE4-F94E-9175-5622269EC441}" type="slidenum">
              <a:rPr lang="en-US" smtClean="0"/>
              <a:t>36</a:t>
            </a:fld>
            <a:endParaRPr lang="en-US"/>
          </a:p>
        </p:txBody>
      </p:sp>
    </p:spTree>
    <p:extLst>
      <p:ext uri="{BB962C8B-B14F-4D97-AF65-F5344CB8AC3E}">
        <p14:creationId xmlns:p14="http://schemas.microsoft.com/office/powerpoint/2010/main" val="30843208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finally let’s talk about model stealing. I would say that out of the 4 types of attacks listed here, this is probably the one where we face the biggest hurdles towards seeing a practical attack, because even in research settings, copying a model’s functionality is quite hard to do.</a:t>
            </a:r>
          </a:p>
        </p:txBody>
      </p:sp>
      <p:sp>
        <p:nvSpPr>
          <p:cNvPr id="4" name="Slide Number Placeholder 3"/>
          <p:cNvSpPr>
            <a:spLocks noGrp="1"/>
          </p:cNvSpPr>
          <p:nvPr>
            <p:ph type="sldNum" sz="quarter" idx="5"/>
          </p:nvPr>
        </p:nvSpPr>
        <p:spPr/>
        <p:txBody>
          <a:bodyPr/>
          <a:lstStyle/>
          <a:p>
            <a:fld id="{A1413C21-FEE4-F94E-9175-5622269EC441}" type="slidenum">
              <a:rPr lang="en-US" smtClean="0"/>
              <a:t>37</a:t>
            </a:fld>
            <a:endParaRPr lang="en-US"/>
          </a:p>
        </p:txBody>
      </p:sp>
    </p:spTree>
    <p:extLst>
      <p:ext uri="{BB962C8B-B14F-4D97-AF65-F5344CB8AC3E}">
        <p14:creationId xmlns:p14="http://schemas.microsoft.com/office/powerpoint/2010/main" val="3596104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threat we had originally considered in our paper five years ago, was that you could undermine a pay-per-use API by querying some black-box model a bunch of times (and these are queries you have to pay for), and then you would locally reproduce the model and from there on stop paying for queries.</a:t>
            </a:r>
          </a:p>
          <a:p>
            <a:r>
              <a:rPr lang="en-US" dirty="0"/>
              <a:t>The principle that’s being exploited here is basically model distillation. If you can query the API for richer information than just labels, say for the model’s internal representations, then empirically we know that you can replicate the model very efficiently.</a:t>
            </a:r>
          </a:p>
        </p:txBody>
      </p:sp>
      <p:sp>
        <p:nvSpPr>
          <p:cNvPr id="4" name="Slide Number Placeholder 3"/>
          <p:cNvSpPr>
            <a:spLocks noGrp="1"/>
          </p:cNvSpPr>
          <p:nvPr>
            <p:ph type="sldNum" sz="quarter" idx="5"/>
          </p:nvPr>
        </p:nvSpPr>
        <p:spPr/>
        <p:txBody>
          <a:bodyPr/>
          <a:lstStyle/>
          <a:p>
            <a:fld id="{A1413C21-FEE4-F94E-9175-5622269EC441}" type="slidenum">
              <a:rPr lang="en-US" smtClean="0"/>
              <a:t>38</a:t>
            </a:fld>
            <a:endParaRPr lang="en-US"/>
          </a:p>
        </p:txBody>
      </p:sp>
    </p:spTree>
    <p:extLst>
      <p:ext uri="{BB962C8B-B14F-4D97-AF65-F5344CB8AC3E}">
        <p14:creationId xmlns:p14="http://schemas.microsoft.com/office/powerpoint/2010/main" val="1641944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feasible would this be today?</a:t>
            </a:r>
          </a:p>
          <a:p>
            <a:r>
              <a:rPr lang="en-US" dirty="0"/>
              <a:t>Let’s take a look at GPT-3, where we have a reasonable understanding of the different costs involved, and all the training data is already public.</a:t>
            </a:r>
          </a:p>
          <a:p>
            <a:r>
              <a:rPr lang="en-US" dirty="0"/>
              <a:t>It’s estimated that to replicate GPT-3 yourself by training the model from scratch, you’d need to spend about 5million in cloud GPU costs.</a:t>
            </a:r>
          </a:p>
          <a:p>
            <a:r>
              <a:rPr lang="en-US" dirty="0"/>
              <a:t>So the question then is whether you could reduce this cost by leveraging the fact that you can query GPT-3, and use this to do some form of model distillation.</a:t>
            </a:r>
          </a:p>
          <a:p>
            <a:r>
              <a:rPr lang="en-US" dirty="0"/>
              <a:t>But querying GPT-3 is actually quite expensive. If you paid 3million dollars, you could obtain GPT-3’s internal representations for just 10% of its training data. And then you’d still need to pay for the cost of training your local model with distillation.</a:t>
            </a:r>
          </a:p>
          <a:p>
            <a:r>
              <a:rPr lang="en-US" dirty="0"/>
              <a:t>So overall, it’s not quite clear whether a cost effective model stealing attack would be possible here. </a:t>
            </a:r>
          </a:p>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39</a:t>
            </a:fld>
            <a:endParaRPr lang="en-US"/>
          </a:p>
        </p:txBody>
      </p:sp>
    </p:spTree>
    <p:extLst>
      <p:ext uri="{BB962C8B-B14F-4D97-AF65-F5344CB8AC3E}">
        <p14:creationId xmlns:p14="http://schemas.microsoft.com/office/powerpoint/2010/main" val="3609997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it mean to me, to do real security research. I’m going to focus here on attacks.</a:t>
            </a:r>
          </a:p>
          <a:p>
            <a:r>
              <a:rPr lang="en-US" dirty="0"/>
              <a:t>To me a cool security attack is one that takes some real system that people already use, or where there’s evidence that the system will be used in the future, and then shows how to break this system. And ideally after that we’d obviously also find ways to make better systems. </a:t>
            </a:r>
          </a:p>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4</a:t>
            </a:fld>
            <a:endParaRPr lang="en-US"/>
          </a:p>
        </p:txBody>
      </p:sp>
    </p:spTree>
    <p:extLst>
      <p:ext uri="{BB962C8B-B14F-4D97-AF65-F5344CB8AC3E}">
        <p14:creationId xmlns:p14="http://schemas.microsoft.com/office/powerpoint/2010/main" val="32015284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also I think we have quite a gap to close between model stealing as a research problem and as an actual practical attack vector.</a:t>
            </a:r>
          </a:p>
          <a:p>
            <a:r>
              <a:rPr lang="en-US" dirty="0"/>
              <a:t>First, I think that there’s still a lot of unexplored territory here even from a research setting. Compared to the other classes of attacks we’ve discussed (evasion, poisoning, and data inference), I would guess that model stealing has comparatively received a lot less attention.</a:t>
            </a:r>
          </a:p>
          <a:p>
            <a:r>
              <a:rPr lang="en-US" dirty="0"/>
              <a:t>And if we find some good attacks, then again it is worth finding out how these attacks would really work in practice, and at what query prices model extraction can really become viable.</a:t>
            </a:r>
          </a:p>
        </p:txBody>
      </p:sp>
      <p:sp>
        <p:nvSpPr>
          <p:cNvPr id="4" name="Slide Number Placeholder 3"/>
          <p:cNvSpPr>
            <a:spLocks noGrp="1"/>
          </p:cNvSpPr>
          <p:nvPr>
            <p:ph type="sldNum" sz="quarter" idx="5"/>
          </p:nvPr>
        </p:nvSpPr>
        <p:spPr/>
        <p:txBody>
          <a:bodyPr/>
          <a:lstStyle/>
          <a:p>
            <a:fld id="{A1413C21-FEE4-F94E-9175-5622269EC441}" type="slidenum">
              <a:rPr lang="en-US" smtClean="0"/>
              <a:t>40</a:t>
            </a:fld>
            <a:endParaRPr lang="en-US"/>
          </a:p>
        </p:txBody>
      </p:sp>
    </p:spTree>
    <p:extLst>
      <p:ext uri="{BB962C8B-B14F-4D97-AF65-F5344CB8AC3E}">
        <p14:creationId xmlns:p14="http://schemas.microsoft.com/office/powerpoint/2010/main" val="36658300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this I’ll conclude my talk by re-iterating that there’s been a lot of very cool research on adversarial ML so far, from which we’ve learned that in principle any model can be attacked if you give the adversary enough access, and that it’s very very hard to prevent the strongest possible attacks.</a:t>
            </a:r>
          </a:p>
          <a:p>
            <a:r>
              <a:rPr lang="en-US" dirty="0"/>
              <a:t>And this gives us an upper bound on how vulnerable ML systems can be. But we don’t quite know how tight this upper bound is, </a:t>
            </a:r>
          </a:p>
          <a:p>
            <a:r>
              <a:rPr lang="en-US" dirty="0"/>
              <a:t>because these strong attacks aren’t really realistic in the vast majority of practical settings. So there’s a big open question of what real attacks and defenses on ML systems should look like. And I really hope that our field can answer some of these questions over the next few years.</a:t>
            </a:r>
          </a:p>
          <a:p>
            <a:endParaRPr lang="en-US" dirty="0"/>
          </a:p>
          <a:p>
            <a:r>
              <a:rPr lang="en-US" dirty="0"/>
              <a:t>Thanks!</a:t>
            </a:r>
          </a:p>
        </p:txBody>
      </p:sp>
      <p:sp>
        <p:nvSpPr>
          <p:cNvPr id="4" name="Slide Number Placeholder 3"/>
          <p:cNvSpPr>
            <a:spLocks noGrp="1"/>
          </p:cNvSpPr>
          <p:nvPr>
            <p:ph type="sldNum" sz="quarter" idx="5"/>
          </p:nvPr>
        </p:nvSpPr>
        <p:spPr/>
        <p:txBody>
          <a:bodyPr/>
          <a:lstStyle/>
          <a:p>
            <a:fld id="{A1413C21-FEE4-F94E-9175-5622269EC441}" type="slidenum">
              <a:rPr lang="en-US" smtClean="0"/>
              <a:t>41</a:t>
            </a:fld>
            <a:endParaRPr lang="en-US"/>
          </a:p>
        </p:txBody>
      </p:sp>
    </p:spTree>
    <p:extLst>
      <p:ext uri="{BB962C8B-B14F-4D97-AF65-F5344CB8AC3E}">
        <p14:creationId xmlns:p14="http://schemas.microsoft.com/office/powerpoint/2010/main" val="4135554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are just some examples of my favorite security attacks from the past decade or so. I’m sure I’m missing a bunch of cool ones.</a:t>
            </a:r>
          </a:p>
          <a:p>
            <a:r>
              <a:rPr lang="en-US" dirty="0"/>
              <a:t>Even if you don’t work in security, you’ve probably heard about some of these like </a:t>
            </a:r>
            <a:r>
              <a:rPr lang="en-US" dirty="0" err="1"/>
              <a:t>heartbleed</a:t>
            </a:r>
            <a:r>
              <a:rPr lang="en-US" dirty="0"/>
              <a:t> or </a:t>
            </a:r>
            <a:r>
              <a:rPr lang="en-US" dirty="0" err="1"/>
              <a:t>spectre</a:t>
            </a:r>
            <a:r>
              <a:rPr lang="en-US" dirty="0"/>
              <a:t>.</a:t>
            </a:r>
          </a:p>
          <a:p>
            <a:r>
              <a:rPr lang="en-US" dirty="0"/>
              <a:t>And really what all these attacks have in common is that they target a real system used by many people.</a:t>
            </a:r>
          </a:p>
          <a:p>
            <a:r>
              <a:rPr lang="en-US" dirty="0"/>
              <a:t>The authors of the </a:t>
            </a:r>
            <a:r>
              <a:rPr lang="en-US" dirty="0" err="1"/>
              <a:t>spectre</a:t>
            </a:r>
            <a:r>
              <a:rPr lang="en-US" dirty="0"/>
              <a:t> paper didn’t design their own hardware that’s sort of maybe roughly like a real Intel processor. No they attacked an actual real Intel processor.</a:t>
            </a:r>
          </a:p>
          <a:p>
            <a:r>
              <a:rPr lang="en-US" dirty="0"/>
              <a:t>Heartbleed wasn’t an attack on a protocol like TLS, it was an attack on the TLS protocol as implemented in OpenSSL.</a:t>
            </a:r>
          </a:p>
          <a:p>
            <a:r>
              <a:rPr lang="en-US" dirty="0"/>
              <a:t>Not all of these attacks are super practical. Many of them are actually really hard to pull off, but they target a real system.</a:t>
            </a:r>
          </a:p>
        </p:txBody>
      </p:sp>
      <p:sp>
        <p:nvSpPr>
          <p:cNvPr id="4" name="Slide Number Placeholder 3"/>
          <p:cNvSpPr>
            <a:spLocks noGrp="1"/>
          </p:cNvSpPr>
          <p:nvPr>
            <p:ph type="sldNum" sz="quarter" idx="5"/>
          </p:nvPr>
        </p:nvSpPr>
        <p:spPr/>
        <p:txBody>
          <a:bodyPr/>
          <a:lstStyle/>
          <a:p>
            <a:fld id="{A1413C21-FEE4-F94E-9175-5622269EC441}" type="slidenum">
              <a:rPr lang="en-US" smtClean="0"/>
              <a:t>5</a:t>
            </a:fld>
            <a:endParaRPr lang="en-US"/>
          </a:p>
        </p:txBody>
      </p:sp>
    </p:spTree>
    <p:extLst>
      <p:ext uri="{BB962C8B-B14F-4D97-AF65-F5344CB8AC3E}">
        <p14:creationId xmlns:p14="http://schemas.microsoft.com/office/powerpoint/2010/main" val="282257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 argue that we do not yet have many examples of such attacks in the adversarial machine learning literature.</a:t>
            </a:r>
          </a:p>
          <a:p>
            <a:r>
              <a:rPr lang="en-US" dirty="0"/>
              <a:t>Because what we’re missing is this crucial first step: where we target a real security system, and not some artificial system we’ve come up with</a:t>
            </a:r>
          </a:p>
        </p:txBody>
      </p:sp>
      <p:sp>
        <p:nvSpPr>
          <p:cNvPr id="4" name="Slide Number Placeholder 3"/>
          <p:cNvSpPr>
            <a:spLocks noGrp="1"/>
          </p:cNvSpPr>
          <p:nvPr>
            <p:ph type="sldNum" sz="quarter" idx="5"/>
          </p:nvPr>
        </p:nvSpPr>
        <p:spPr/>
        <p:txBody>
          <a:bodyPr/>
          <a:lstStyle/>
          <a:p>
            <a:fld id="{A1413C21-FEE4-F94E-9175-5622269EC441}" type="slidenum">
              <a:rPr lang="en-US" smtClean="0"/>
              <a:t>6</a:t>
            </a:fld>
            <a:endParaRPr lang="en-US"/>
          </a:p>
        </p:txBody>
      </p:sp>
    </p:spTree>
    <p:extLst>
      <p:ext uri="{BB962C8B-B14F-4D97-AF65-F5344CB8AC3E}">
        <p14:creationId xmlns:p14="http://schemas.microsoft.com/office/powerpoint/2010/main" val="809065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means that despite all this attack research we’ve done so far, it’s actually pretty hard to say whether we could use these techniques to attack a real security-sensitive model. Say like </a:t>
            </a:r>
            <a:r>
              <a:rPr lang="en-US" dirty="0" err="1"/>
              <a:t>Youtube’s</a:t>
            </a:r>
            <a:r>
              <a:rPr lang="en-US" dirty="0"/>
              <a:t> content filtering. As far as I know, no one’s demonstrated how to do this.</a:t>
            </a:r>
          </a:p>
        </p:txBody>
      </p:sp>
      <p:sp>
        <p:nvSpPr>
          <p:cNvPr id="4" name="Slide Number Placeholder 3"/>
          <p:cNvSpPr>
            <a:spLocks noGrp="1"/>
          </p:cNvSpPr>
          <p:nvPr>
            <p:ph type="sldNum" sz="quarter" idx="5"/>
          </p:nvPr>
        </p:nvSpPr>
        <p:spPr/>
        <p:txBody>
          <a:bodyPr/>
          <a:lstStyle/>
          <a:p>
            <a:fld id="{A1413C21-FEE4-F94E-9175-5622269EC441}" type="slidenum">
              <a:rPr lang="en-US" smtClean="0"/>
              <a:t>7</a:t>
            </a:fld>
            <a:endParaRPr lang="en-US"/>
          </a:p>
        </p:txBody>
      </p:sp>
    </p:spTree>
    <p:extLst>
      <p:ext uri="{BB962C8B-B14F-4D97-AF65-F5344CB8AC3E}">
        <p14:creationId xmlns:p14="http://schemas.microsoft.com/office/powerpoint/2010/main" val="4163373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goes for poisoning attacks. How would one go about poisoning </a:t>
            </a:r>
            <a:r>
              <a:rPr lang="en-US" dirty="0" err="1"/>
              <a:t>Youtube</a:t>
            </a:r>
            <a:r>
              <a:rPr lang="en-US" dirty="0"/>
              <a:t> so that it would block all of Justin Bieber’s videos?</a:t>
            </a:r>
          </a:p>
          <a:p>
            <a:r>
              <a:rPr lang="en-US" dirty="0"/>
              <a:t>This is a bit of a stupid example, but still it’s a “real” attack on a real system.</a:t>
            </a:r>
          </a:p>
        </p:txBody>
      </p:sp>
      <p:sp>
        <p:nvSpPr>
          <p:cNvPr id="4" name="Slide Number Placeholder 3"/>
          <p:cNvSpPr>
            <a:spLocks noGrp="1"/>
          </p:cNvSpPr>
          <p:nvPr>
            <p:ph type="sldNum" sz="quarter" idx="5"/>
          </p:nvPr>
        </p:nvSpPr>
        <p:spPr/>
        <p:txBody>
          <a:bodyPr/>
          <a:lstStyle/>
          <a:p>
            <a:fld id="{A1413C21-FEE4-F94E-9175-5622269EC441}" type="slidenum">
              <a:rPr lang="en-US" smtClean="0"/>
              <a:t>8</a:t>
            </a:fld>
            <a:endParaRPr lang="en-US"/>
          </a:p>
        </p:txBody>
      </p:sp>
    </p:spTree>
    <p:extLst>
      <p:ext uri="{BB962C8B-B14F-4D97-AF65-F5344CB8AC3E}">
        <p14:creationId xmlns:p14="http://schemas.microsoft.com/office/powerpoint/2010/main" val="2030746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ask the same questions about privacy: could we mount an attack on a real model to extract actual user data?</a:t>
            </a:r>
          </a:p>
        </p:txBody>
      </p:sp>
      <p:sp>
        <p:nvSpPr>
          <p:cNvPr id="4" name="Slide Number Placeholder 3"/>
          <p:cNvSpPr>
            <a:spLocks noGrp="1"/>
          </p:cNvSpPr>
          <p:nvPr>
            <p:ph type="sldNum" sz="quarter" idx="5"/>
          </p:nvPr>
        </p:nvSpPr>
        <p:spPr/>
        <p:txBody>
          <a:bodyPr/>
          <a:lstStyle/>
          <a:p>
            <a:fld id="{A1413C21-FEE4-F94E-9175-5622269EC441}" type="slidenum">
              <a:rPr lang="en-US" smtClean="0"/>
              <a:t>9</a:t>
            </a:fld>
            <a:endParaRPr lang="en-US"/>
          </a:p>
        </p:txBody>
      </p:sp>
    </p:spTree>
    <p:extLst>
      <p:ext uri="{BB962C8B-B14F-4D97-AF65-F5344CB8AC3E}">
        <p14:creationId xmlns:p14="http://schemas.microsoft.com/office/powerpoint/2010/main" val="2781793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CAB3F-D74E-DD4F-86F4-A85ADC5F88FC}"/>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F7252DD3-B603-D447-B5FD-CC56A4AEE85F}"/>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7D2E918-97D5-C244-A000-55F3D209B2D6}"/>
              </a:ext>
            </a:extLst>
          </p:cNvPr>
          <p:cNvSpPr>
            <a:spLocks noGrp="1"/>
          </p:cNvSpPr>
          <p:nvPr>
            <p:ph type="dt" sz="half" idx="10"/>
          </p:nvPr>
        </p:nvSpPr>
        <p:spPr/>
        <p:txBody>
          <a:bodyPr/>
          <a:lstStyle/>
          <a:p>
            <a:fld id="{DEE317F5-2AA2-4348-9D62-7F0B9437A582}" type="datetime1">
              <a:rPr lang="en-US" smtClean="0"/>
              <a:t>8/17/21</a:t>
            </a:fld>
            <a:endParaRPr lang="en-US"/>
          </a:p>
        </p:txBody>
      </p:sp>
      <p:sp>
        <p:nvSpPr>
          <p:cNvPr id="5" name="Footer Placeholder 4">
            <a:extLst>
              <a:ext uri="{FF2B5EF4-FFF2-40B4-BE49-F238E27FC236}">
                <a16:creationId xmlns:a16="http://schemas.microsoft.com/office/drawing/2014/main" id="{4F067F10-8560-D44E-9B51-47E3F6627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EDE270-E77C-9146-BD42-8EFE1BC0954E}"/>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4256908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0C0CA-156B-9A4A-99C6-91BE510C2D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622381-DA5D-D944-91F3-AF7CB33351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0CB2E-2746-0F42-BE1C-4545BA4BBBC8}"/>
              </a:ext>
            </a:extLst>
          </p:cNvPr>
          <p:cNvSpPr>
            <a:spLocks noGrp="1"/>
          </p:cNvSpPr>
          <p:nvPr>
            <p:ph type="dt" sz="half" idx="10"/>
          </p:nvPr>
        </p:nvSpPr>
        <p:spPr/>
        <p:txBody>
          <a:bodyPr/>
          <a:lstStyle/>
          <a:p>
            <a:fld id="{7CFCB9F3-0880-7642-8601-BB5B105AA2D8}" type="datetime1">
              <a:rPr lang="en-US" smtClean="0"/>
              <a:t>8/17/21</a:t>
            </a:fld>
            <a:endParaRPr lang="en-US"/>
          </a:p>
        </p:txBody>
      </p:sp>
      <p:sp>
        <p:nvSpPr>
          <p:cNvPr id="5" name="Footer Placeholder 4">
            <a:extLst>
              <a:ext uri="{FF2B5EF4-FFF2-40B4-BE49-F238E27FC236}">
                <a16:creationId xmlns:a16="http://schemas.microsoft.com/office/drawing/2014/main" id="{99972088-8082-F943-A78A-6329851ACC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14433D-2695-7548-ABD0-ED8C37E4D072}"/>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2401734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29C316-0B17-8646-B2BA-3FB5D98DF4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EEE3FC-EB51-5346-B31D-05BE90FDD3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06649-139E-AE47-AE9A-7CF9582B6523}"/>
              </a:ext>
            </a:extLst>
          </p:cNvPr>
          <p:cNvSpPr>
            <a:spLocks noGrp="1"/>
          </p:cNvSpPr>
          <p:nvPr>
            <p:ph type="dt" sz="half" idx="10"/>
          </p:nvPr>
        </p:nvSpPr>
        <p:spPr/>
        <p:txBody>
          <a:bodyPr/>
          <a:lstStyle/>
          <a:p>
            <a:fld id="{36AE35C2-D370-AD46-868D-354555BF3AE1}" type="datetime1">
              <a:rPr lang="en-US" smtClean="0"/>
              <a:t>8/17/21</a:t>
            </a:fld>
            <a:endParaRPr lang="en-US"/>
          </a:p>
        </p:txBody>
      </p:sp>
      <p:sp>
        <p:nvSpPr>
          <p:cNvPr id="5" name="Footer Placeholder 4">
            <a:extLst>
              <a:ext uri="{FF2B5EF4-FFF2-40B4-BE49-F238E27FC236}">
                <a16:creationId xmlns:a16="http://schemas.microsoft.com/office/drawing/2014/main" id="{0C3050C8-9325-EE46-B9A1-D13F23F144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2B073-2AD8-1141-8735-670F49FD68B4}"/>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698525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523A-22A8-9741-9317-4B1BA2851AE7}"/>
              </a:ext>
            </a:extLst>
          </p:cNvPr>
          <p:cNvSpPr>
            <a:spLocks noGrp="1"/>
          </p:cNvSpPr>
          <p:nvPr>
            <p:ph type="title"/>
          </p:nvPr>
        </p:nvSpPr>
        <p:spPr>
          <a:xfrm>
            <a:off x="463826" y="410368"/>
            <a:ext cx="11264348" cy="1325563"/>
          </a:xfrm>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ADC15635-75C4-FE4E-AD2D-95113D7E58B1}"/>
              </a:ext>
            </a:extLst>
          </p:cNvPr>
          <p:cNvSpPr>
            <a:spLocks noGrp="1"/>
          </p:cNvSpPr>
          <p:nvPr>
            <p:ph idx="1"/>
          </p:nvPr>
        </p:nvSpPr>
        <p:spPr>
          <a:xfrm>
            <a:off x="463826" y="1825625"/>
            <a:ext cx="1126434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E9D437D-1243-6545-943A-8846AC20D937}"/>
              </a:ext>
            </a:extLst>
          </p:cNvPr>
          <p:cNvSpPr>
            <a:spLocks noGrp="1"/>
          </p:cNvSpPr>
          <p:nvPr>
            <p:ph type="dt" sz="half" idx="10"/>
          </p:nvPr>
        </p:nvSpPr>
        <p:spPr/>
        <p:txBody>
          <a:bodyPr/>
          <a:lstStyle/>
          <a:p>
            <a:fld id="{F345240C-1BD0-9B42-B7D7-53004871339C}" type="datetime1">
              <a:rPr lang="en-US" smtClean="0"/>
              <a:t>8/17/21</a:t>
            </a:fld>
            <a:endParaRPr lang="en-US"/>
          </a:p>
        </p:txBody>
      </p:sp>
      <p:sp>
        <p:nvSpPr>
          <p:cNvPr id="5" name="Footer Placeholder 4">
            <a:extLst>
              <a:ext uri="{FF2B5EF4-FFF2-40B4-BE49-F238E27FC236}">
                <a16:creationId xmlns:a16="http://schemas.microsoft.com/office/drawing/2014/main" id="{6A64CF93-97CD-7446-A6B8-089314811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C5424-022E-2248-A1E4-2A26815C8777}"/>
              </a:ext>
            </a:extLst>
          </p:cNvPr>
          <p:cNvSpPr>
            <a:spLocks noGrp="1"/>
          </p:cNvSpPr>
          <p:nvPr>
            <p:ph type="sldNum" sz="quarter" idx="12"/>
          </p:nvPr>
        </p:nvSpPr>
        <p:spPr>
          <a:xfrm>
            <a:off x="8984974" y="6356350"/>
            <a:ext cx="2743200" cy="365125"/>
          </a:xfrm>
        </p:spPr>
        <p:txBody>
          <a:bodyPr/>
          <a:lstStyle>
            <a:lvl1pPr>
              <a:defRPr sz="1600"/>
            </a:lvl1pPr>
          </a:lstStyle>
          <a:p>
            <a:fld id="{BBDB7499-F370-8348-83C5-507685BB046D}" type="slidenum">
              <a:rPr lang="en-US" smtClean="0"/>
              <a:pPr/>
              <a:t>‹#›</a:t>
            </a:fld>
            <a:endParaRPr lang="en-US" sz="1600" dirty="0"/>
          </a:p>
        </p:txBody>
      </p:sp>
    </p:spTree>
    <p:extLst>
      <p:ext uri="{BB962C8B-B14F-4D97-AF65-F5344CB8AC3E}">
        <p14:creationId xmlns:p14="http://schemas.microsoft.com/office/powerpoint/2010/main" val="2876151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C3B5-A526-2842-91F3-4FAA2425EB00}"/>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91EE2EE-79EF-4C4A-8B1E-D74B65E586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02AFB8-2371-7F4D-9DD2-D16EA69E8C90}"/>
              </a:ext>
            </a:extLst>
          </p:cNvPr>
          <p:cNvSpPr>
            <a:spLocks noGrp="1"/>
          </p:cNvSpPr>
          <p:nvPr>
            <p:ph type="dt" sz="half" idx="10"/>
          </p:nvPr>
        </p:nvSpPr>
        <p:spPr/>
        <p:txBody>
          <a:bodyPr/>
          <a:lstStyle/>
          <a:p>
            <a:fld id="{32C6B984-9691-4641-A8FB-A6530A81B571}" type="datetime1">
              <a:rPr lang="en-US" smtClean="0"/>
              <a:t>8/17/21</a:t>
            </a:fld>
            <a:endParaRPr lang="en-US"/>
          </a:p>
        </p:txBody>
      </p:sp>
      <p:sp>
        <p:nvSpPr>
          <p:cNvPr id="5" name="Footer Placeholder 4">
            <a:extLst>
              <a:ext uri="{FF2B5EF4-FFF2-40B4-BE49-F238E27FC236}">
                <a16:creationId xmlns:a16="http://schemas.microsoft.com/office/drawing/2014/main" id="{D736697D-047F-9F45-8C0B-9F6CCA81C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83D54-A770-314C-9729-B67AF4F43CFA}"/>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3239134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536C-592F-C448-9DF8-B19F88B11B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03AED2-A174-B643-9AB9-3C2FDE6B96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CC36D8-222B-1743-8767-50BC21C5CC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1D8CA6-D020-1944-992E-831A14BF77E3}"/>
              </a:ext>
            </a:extLst>
          </p:cNvPr>
          <p:cNvSpPr>
            <a:spLocks noGrp="1"/>
          </p:cNvSpPr>
          <p:nvPr>
            <p:ph type="dt" sz="half" idx="10"/>
          </p:nvPr>
        </p:nvSpPr>
        <p:spPr/>
        <p:txBody>
          <a:bodyPr/>
          <a:lstStyle/>
          <a:p>
            <a:fld id="{98951946-B329-EA45-80B8-D5EFCCE59542}" type="datetime1">
              <a:rPr lang="en-US" smtClean="0"/>
              <a:t>8/17/21</a:t>
            </a:fld>
            <a:endParaRPr lang="en-US"/>
          </a:p>
        </p:txBody>
      </p:sp>
      <p:sp>
        <p:nvSpPr>
          <p:cNvPr id="6" name="Footer Placeholder 5">
            <a:extLst>
              <a:ext uri="{FF2B5EF4-FFF2-40B4-BE49-F238E27FC236}">
                <a16:creationId xmlns:a16="http://schemas.microsoft.com/office/drawing/2014/main" id="{E29B9C1A-E191-894D-A33B-BA26C4C88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CBCA28-D398-B94C-82BA-7AFA836F8210}"/>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263908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9996-26B7-B84A-9C8A-0D52DDC703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F3FA1C-4357-5C4F-8095-A16E162C49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A1DEE9-30B3-7946-8AB5-17B4C8BE32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AB590A-2E3D-EB4A-A4A0-E28C37E389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492592-6E8B-9F4E-BA4A-AFB55720CC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37ABBA-EEC3-6846-9142-435B89897007}"/>
              </a:ext>
            </a:extLst>
          </p:cNvPr>
          <p:cNvSpPr>
            <a:spLocks noGrp="1"/>
          </p:cNvSpPr>
          <p:nvPr>
            <p:ph type="dt" sz="half" idx="10"/>
          </p:nvPr>
        </p:nvSpPr>
        <p:spPr/>
        <p:txBody>
          <a:bodyPr/>
          <a:lstStyle/>
          <a:p>
            <a:fld id="{A7360C89-4D32-664C-AF50-0074C46892B3}" type="datetime1">
              <a:rPr lang="en-US" smtClean="0"/>
              <a:t>8/17/21</a:t>
            </a:fld>
            <a:endParaRPr lang="en-US"/>
          </a:p>
        </p:txBody>
      </p:sp>
      <p:sp>
        <p:nvSpPr>
          <p:cNvPr id="8" name="Footer Placeholder 7">
            <a:extLst>
              <a:ext uri="{FF2B5EF4-FFF2-40B4-BE49-F238E27FC236}">
                <a16:creationId xmlns:a16="http://schemas.microsoft.com/office/drawing/2014/main" id="{048E212B-9FD5-7F47-A275-961322AB09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131231-8816-9B44-A5D1-A5B844B5B67A}"/>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319212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47F1-C8F9-4841-A49F-C379C81A9D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8253AA-3807-C347-9828-48C0B660F16B}"/>
              </a:ext>
            </a:extLst>
          </p:cNvPr>
          <p:cNvSpPr>
            <a:spLocks noGrp="1"/>
          </p:cNvSpPr>
          <p:nvPr>
            <p:ph type="dt" sz="half" idx="10"/>
          </p:nvPr>
        </p:nvSpPr>
        <p:spPr/>
        <p:txBody>
          <a:bodyPr/>
          <a:lstStyle/>
          <a:p>
            <a:fld id="{605A29D1-7CE5-EA40-8311-0BBC6E7F86DB}" type="datetime1">
              <a:rPr lang="en-US" smtClean="0"/>
              <a:t>8/17/21</a:t>
            </a:fld>
            <a:endParaRPr lang="en-US"/>
          </a:p>
        </p:txBody>
      </p:sp>
      <p:sp>
        <p:nvSpPr>
          <p:cNvPr id="4" name="Footer Placeholder 3">
            <a:extLst>
              <a:ext uri="{FF2B5EF4-FFF2-40B4-BE49-F238E27FC236}">
                <a16:creationId xmlns:a16="http://schemas.microsoft.com/office/drawing/2014/main" id="{9FDFE8BC-C8DD-5E4D-BE9E-E59A036620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51AF06-1830-BD45-A854-ACBAF3CED5B6}"/>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2460763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888580-C880-0140-B64A-0072323FD832}"/>
              </a:ext>
            </a:extLst>
          </p:cNvPr>
          <p:cNvSpPr>
            <a:spLocks noGrp="1"/>
          </p:cNvSpPr>
          <p:nvPr>
            <p:ph type="dt" sz="half" idx="10"/>
          </p:nvPr>
        </p:nvSpPr>
        <p:spPr/>
        <p:txBody>
          <a:bodyPr/>
          <a:lstStyle/>
          <a:p>
            <a:fld id="{7236B75E-5541-0D44-AF58-7CDB82764370}" type="datetime1">
              <a:rPr lang="en-US" smtClean="0"/>
              <a:t>8/17/21</a:t>
            </a:fld>
            <a:endParaRPr lang="en-US"/>
          </a:p>
        </p:txBody>
      </p:sp>
      <p:sp>
        <p:nvSpPr>
          <p:cNvPr id="3" name="Footer Placeholder 2">
            <a:extLst>
              <a:ext uri="{FF2B5EF4-FFF2-40B4-BE49-F238E27FC236}">
                <a16:creationId xmlns:a16="http://schemas.microsoft.com/office/drawing/2014/main" id="{C0E60F45-348D-3241-94EA-1C4AF60608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4EAFCC-CDA7-9740-BC41-29E3F8D72226}"/>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4033004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8C13-3EC6-5E45-82F4-B6B57E2E7D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410001-680B-B24E-9D87-2BC88376A1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148078-2D90-2145-9CE8-2D6663CBE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05C58-FC3F-434C-BBD3-3F90FF266E23}"/>
              </a:ext>
            </a:extLst>
          </p:cNvPr>
          <p:cNvSpPr>
            <a:spLocks noGrp="1"/>
          </p:cNvSpPr>
          <p:nvPr>
            <p:ph type="dt" sz="half" idx="10"/>
          </p:nvPr>
        </p:nvSpPr>
        <p:spPr/>
        <p:txBody>
          <a:bodyPr/>
          <a:lstStyle/>
          <a:p>
            <a:fld id="{19980693-AAE5-D947-8689-9A3E287582BE}" type="datetime1">
              <a:rPr lang="en-US" smtClean="0"/>
              <a:t>8/17/21</a:t>
            </a:fld>
            <a:endParaRPr lang="en-US"/>
          </a:p>
        </p:txBody>
      </p:sp>
      <p:sp>
        <p:nvSpPr>
          <p:cNvPr id="6" name="Footer Placeholder 5">
            <a:extLst>
              <a:ext uri="{FF2B5EF4-FFF2-40B4-BE49-F238E27FC236}">
                <a16:creationId xmlns:a16="http://schemas.microsoft.com/office/drawing/2014/main" id="{1470BB9E-E468-5043-B44F-86FBED8FF4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3A3BF9-0BE6-9245-8AE7-68FDF6EE0990}"/>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2092379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6627-64ED-1643-A0B0-BE447E786F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61FE7E-63B7-464C-8B43-D78E01A1CD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87F89E-C4CB-8E47-8E65-65D78119FA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EDFB1D-1C8E-754D-91F2-1786E557F621}"/>
              </a:ext>
            </a:extLst>
          </p:cNvPr>
          <p:cNvSpPr>
            <a:spLocks noGrp="1"/>
          </p:cNvSpPr>
          <p:nvPr>
            <p:ph type="dt" sz="half" idx="10"/>
          </p:nvPr>
        </p:nvSpPr>
        <p:spPr/>
        <p:txBody>
          <a:bodyPr/>
          <a:lstStyle/>
          <a:p>
            <a:fld id="{5DDADD9B-D0CF-9241-9B1C-00966DB65E78}" type="datetime1">
              <a:rPr lang="en-US" smtClean="0"/>
              <a:t>8/17/21</a:t>
            </a:fld>
            <a:endParaRPr lang="en-US"/>
          </a:p>
        </p:txBody>
      </p:sp>
      <p:sp>
        <p:nvSpPr>
          <p:cNvPr id="6" name="Footer Placeholder 5">
            <a:extLst>
              <a:ext uri="{FF2B5EF4-FFF2-40B4-BE49-F238E27FC236}">
                <a16:creationId xmlns:a16="http://schemas.microsoft.com/office/drawing/2014/main" id="{5800C194-0601-0749-914E-6110499B98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1F5C87-8B54-2A4A-945C-E6D4A9764C9B}"/>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178924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0A1420-78B3-B84F-9441-AE065CBB55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E8702D-50F6-3946-8887-41A3371DCB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4EB638D2-D5C7-0844-9734-6AA153D0FE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A0B550-2C3E-C74F-AA7A-4367DA8E87F7}" type="datetime1">
              <a:rPr lang="en-US" smtClean="0"/>
              <a:t>8/17/21</a:t>
            </a:fld>
            <a:endParaRPr lang="en-US"/>
          </a:p>
        </p:txBody>
      </p:sp>
      <p:sp>
        <p:nvSpPr>
          <p:cNvPr id="5" name="Footer Placeholder 4">
            <a:extLst>
              <a:ext uri="{FF2B5EF4-FFF2-40B4-BE49-F238E27FC236}">
                <a16:creationId xmlns:a16="http://schemas.microsoft.com/office/drawing/2014/main" id="{92DB4021-0CDB-2248-90AC-9813B08804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37A9C2-4FA5-B34F-BA47-3456895242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DB7499-F370-8348-83C5-507685BB046D}" type="slidenum">
              <a:rPr lang="en-US" smtClean="0"/>
              <a:t>‹#›</a:t>
            </a:fld>
            <a:endParaRPr lang="en-US"/>
          </a:p>
        </p:txBody>
      </p:sp>
    </p:spTree>
    <p:extLst>
      <p:ext uri="{BB962C8B-B14F-4D97-AF65-F5344CB8AC3E}">
        <p14:creationId xmlns:p14="http://schemas.microsoft.com/office/powerpoint/2010/main" val="1479916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tiff"/><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customXml" Target="../ink/ink4.xml"/><Relationship Id="rId3" Type="http://schemas.openxmlformats.org/officeDocument/2006/relationships/image" Target="../media/image1.png"/><Relationship Id="rId7" Type="http://schemas.openxmlformats.org/officeDocument/2006/relationships/customXml" Target="../ink/ink1.xml"/><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customXml" Target="../ink/ink3.xml"/><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customXml" Target="../ink/ink2.xml"/><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png"/><Relationship Id="rId3" Type="http://schemas.openxmlformats.org/officeDocument/2006/relationships/image" Target="../media/image53.jpeg"/><Relationship Id="rId7" Type="http://schemas.openxmlformats.org/officeDocument/2006/relationships/image" Target="../media/image57.png"/><Relationship Id="rId12"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pn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7.jpeg"/><Relationship Id="rId7"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3.png"/><Relationship Id="rId5" Type="http://schemas.openxmlformats.org/officeDocument/2006/relationships/image" Target="../media/image54.jpeg"/><Relationship Id="rId10" Type="http://schemas.openxmlformats.org/officeDocument/2006/relationships/image" Target="../media/image70.tiff"/><Relationship Id="rId4" Type="http://schemas.openxmlformats.org/officeDocument/2006/relationships/image" Target="../media/image61.png"/><Relationship Id="rId9" Type="http://schemas.openxmlformats.org/officeDocument/2006/relationships/image" Target="../media/image6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7.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customXml" Target="../ink/ink7.xml"/><Relationship Id="rId13" Type="http://schemas.openxmlformats.org/officeDocument/2006/relationships/image" Target="../media/image760.png"/><Relationship Id="rId3" Type="http://schemas.openxmlformats.org/officeDocument/2006/relationships/image" Target="../media/image79.png"/><Relationship Id="rId7" Type="http://schemas.openxmlformats.org/officeDocument/2006/relationships/image" Target="../media/image730.png"/><Relationship Id="rId12" Type="http://schemas.openxmlformats.org/officeDocument/2006/relationships/customXml" Target="../ink/ink9.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customXml" Target="../ink/ink6.xml"/><Relationship Id="rId11" Type="http://schemas.openxmlformats.org/officeDocument/2006/relationships/image" Target="../media/image750.png"/><Relationship Id="rId5" Type="http://schemas.openxmlformats.org/officeDocument/2006/relationships/image" Target="../media/image720.png"/><Relationship Id="rId15" Type="http://schemas.openxmlformats.org/officeDocument/2006/relationships/image" Target="../media/image770.png"/><Relationship Id="rId10" Type="http://schemas.openxmlformats.org/officeDocument/2006/relationships/customXml" Target="../ink/ink8.xml"/><Relationship Id="rId4" Type="http://schemas.openxmlformats.org/officeDocument/2006/relationships/customXml" Target="../ink/ink5.xml"/><Relationship Id="rId9" Type="http://schemas.openxmlformats.org/officeDocument/2006/relationships/image" Target="../media/image740.png"/><Relationship Id="rId14" Type="http://schemas.openxmlformats.org/officeDocument/2006/relationships/customXml" Target="../ink/ink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790.png"/><Relationship Id="rId3" Type="http://schemas.openxmlformats.org/officeDocument/2006/relationships/image" Target="../media/image46.png"/><Relationship Id="rId7" Type="http://schemas.openxmlformats.org/officeDocument/2006/relationships/customXml" Target="../ink/ink11.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61.png"/><Relationship Id="rId4" Type="http://schemas.openxmlformats.org/officeDocument/2006/relationships/image" Target="../media/image67.jpeg"/><Relationship Id="rId9"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2.tiff"/><Relationship Id="rId7"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customXml" Target="../ink/ink13.xml"/><Relationship Id="rId5" Type="http://schemas.openxmlformats.org/officeDocument/2006/relationships/image" Target="../media/image82.png"/><Relationship Id="rId4" Type="http://schemas.openxmlformats.org/officeDocument/2006/relationships/customXml" Target="../ink/ink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1198-DAA1-4E44-9629-DDDDCB05E8B5}"/>
              </a:ext>
            </a:extLst>
          </p:cNvPr>
          <p:cNvSpPr>
            <a:spLocks noGrp="1"/>
          </p:cNvSpPr>
          <p:nvPr>
            <p:ph type="ctrTitle"/>
          </p:nvPr>
        </p:nvSpPr>
        <p:spPr>
          <a:xfrm>
            <a:off x="995082" y="1391023"/>
            <a:ext cx="10201835" cy="2387600"/>
          </a:xfrm>
        </p:spPr>
        <p:txBody>
          <a:bodyPr>
            <a:normAutofit/>
          </a:bodyPr>
          <a:lstStyle/>
          <a:p>
            <a:r>
              <a:rPr lang="en-US" b="1" dirty="0"/>
              <a:t>Does Adversarial Machine Learning Research Matter?</a:t>
            </a:r>
          </a:p>
        </p:txBody>
      </p:sp>
      <p:sp>
        <p:nvSpPr>
          <p:cNvPr id="3" name="Subtitle 2">
            <a:extLst>
              <a:ext uri="{FF2B5EF4-FFF2-40B4-BE49-F238E27FC236}">
                <a16:creationId xmlns:a16="http://schemas.microsoft.com/office/drawing/2014/main" id="{289D2B35-1C7A-DB40-B937-FAC91FBD8E30}"/>
              </a:ext>
            </a:extLst>
          </p:cNvPr>
          <p:cNvSpPr>
            <a:spLocks noGrp="1"/>
          </p:cNvSpPr>
          <p:nvPr>
            <p:ph type="subTitle" idx="1"/>
          </p:nvPr>
        </p:nvSpPr>
        <p:spPr>
          <a:xfrm>
            <a:off x="1524000" y="3951661"/>
            <a:ext cx="9144000" cy="1217985"/>
          </a:xfrm>
        </p:spPr>
        <p:txBody>
          <a:bodyPr>
            <a:normAutofit/>
          </a:bodyPr>
          <a:lstStyle/>
          <a:p>
            <a:r>
              <a:rPr lang="en-US" sz="3600" dirty="0"/>
              <a:t>Florian Tramèr</a:t>
            </a:r>
          </a:p>
          <a:p>
            <a:r>
              <a:rPr lang="en-US" sz="3600" dirty="0">
                <a:solidFill>
                  <a:srgbClr val="C00000"/>
                </a:solidFill>
              </a:rPr>
              <a:t>Stanford University</a:t>
            </a:r>
          </a:p>
        </p:txBody>
      </p:sp>
      <p:sp>
        <p:nvSpPr>
          <p:cNvPr id="9" name="Rectangle 8">
            <a:extLst>
              <a:ext uri="{FF2B5EF4-FFF2-40B4-BE49-F238E27FC236}">
                <a16:creationId xmlns:a16="http://schemas.microsoft.com/office/drawing/2014/main" id="{5F0ADD8F-32F0-5341-8B8E-A2EB83B8E2ED}"/>
              </a:ext>
            </a:extLst>
          </p:cNvPr>
          <p:cNvSpPr/>
          <p:nvPr/>
        </p:nvSpPr>
        <p:spPr>
          <a:xfrm>
            <a:off x="94130" y="0"/>
            <a:ext cx="11994776" cy="6763871"/>
          </a:xfrm>
          <a:prstGeom prst="rect">
            <a:avLst/>
          </a:prstGeom>
          <a:noFill/>
          <a:ln w="317500" cap="flat">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4987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A426C-56AA-6D47-A635-C4ED1C379732}"/>
              </a:ext>
            </a:extLst>
          </p:cNvPr>
          <p:cNvSpPr>
            <a:spLocks noGrp="1"/>
          </p:cNvSpPr>
          <p:nvPr>
            <p:ph type="title"/>
          </p:nvPr>
        </p:nvSpPr>
        <p:spPr/>
        <p:txBody>
          <a:bodyPr/>
          <a:lstStyle/>
          <a:p>
            <a:r>
              <a:rPr lang="en-US" dirty="0"/>
              <a:t>Can we </a:t>
            </a:r>
            <a:r>
              <a:rPr lang="en-US" i="1" dirty="0">
                <a:solidFill>
                  <a:srgbClr val="7030A0"/>
                </a:solidFill>
              </a:rPr>
              <a:t>steal</a:t>
            </a:r>
            <a:r>
              <a:rPr lang="en-US" dirty="0"/>
              <a:t> a </a:t>
            </a:r>
            <a:r>
              <a:rPr lang="en-US" dirty="0">
                <a:solidFill>
                  <a:srgbClr val="C00000"/>
                </a:solidFill>
              </a:rPr>
              <a:t>real</a:t>
            </a:r>
            <a:r>
              <a:rPr lang="en-US" dirty="0"/>
              <a:t> model?</a:t>
            </a:r>
          </a:p>
        </p:txBody>
      </p:sp>
      <p:sp>
        <p:nvSpPr>
          <p:cNvPr id="4" name="Slide Number Placeholder 3">
            <a:extLst>
              <a:ext uri="{FF2B5EF4-FFF2-40B4-BE49-F238E27FC236}">
                <a16:creationId xmlns:a16="http://schemas.microsoft.com/office/drawing/2014/main" id="{68BD6BF4-4288-DD45-AB5D-11F767C95362}"/>
              </a:ext>
            </a:extLst>
          </p:cNvPr>
          <p:cNvSpPr>
            <a:spLocks noGrp="1"/>
          </p:cNvSpPr>
          <p:nvPr>
            <p:ph type="sldNum" sz="quarter" idx="12"/>
          </p:nvPr>
        </p:nvSpPr>
        <p:spPr/>
        <p:txBody>
          <a:bodyPr/>
          <a:lstStyle/>
          <a:p>
            <a:fld id="{BBDB7499-F370-8348-83C5-507685BB046D}" type="slidenum">
              <a:rPr lang="en-US" smtClean="0"/>
              <a:pPr/>
              <a:t>10</a:t>
            </a:fld>
            <a:endParaRPr lang="en-US" sz="1600" dirty="0"/>
          </a:p>
        </p:txBody>
      </p:sp>
      <p:pic>
        <p:nvPicPr>
          <p:cNvPr id="2052" name="Picture 4" descr="openai-api · GitHub Topics · GitHub">
            <a:extLst>
              <a:ext uri="{FF2B5EF4-FFF2-40B4-BE49-F238E27FC236}">
                <a16:creationId xmlns:a16="http://schemas.microsoft.com/office/drawing/2014/main" id="{F6CC9288-0308-624E-B5B6-A0F213CED98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62300" y="1833797"/>
            <a:ext cx="5667400" cy="3190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101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DD8D5-DC09-CC4E-B2DD-DA11077A17FC}"/>
              </a:ext>
            </a:extLst>
          </p:cNvPr>
          <p:cNvSpPr>
            <a:spLocks noGrp="1"/>
          </p:cNvSpPr>
          <p:nvPr>
            <p:ph type="title"/>
          </p:nvPr>
        </p:nvSpPr>
        <p:spPr/>
        <p:txBody>
          <a:bodyPr/>
          <a:lstStyle/>
          <a:p>
            <a:r>
              <a:rPr lang="en-US" dirty="0">
                <a:solidFill>
                  <a:srgbClr val="7030A0"/>
                </a:solidFill>
              </a:rPr>
              <a:t>Attacking “real” things </a:t>
            </a:r>
            <a:r>
              <a:rPr lang="en-US" dirty="0"/>
              <a:t>matters!</a:t>
            </a:r>
          </a:p>
        </p:txBody>
      </p:sp>
      <p:sp>
        <p:nvSpPr>
          <p:cNvPr id="3" name="Content Placeholder 2">
            <a:extLst>
              <a:ext uri="{FF2B5EF4-FFF2-40B4-BE49-F238E27FC236}">
                <a16:creationId xmlns:a16="http://schemas.microsoft.com/office/drawing/2014/main" id="{F01C3ED2-04A9-A44E-8531-65E8553F29DA}"/>
              </a:ext>
            </a:extLst>
          </p:cNvPr>
          <p:cNvSpPr>
            <a:spLocks noGrp="1"/>
          </p:cNvSpPr>
          <p:nvPr>
            <p:ph idx="1"/>
          </p:nvPr>
        </p:nvSpPr>
        <p:spPr/>
        <p:txBody>
          <a:bodyPr>
            <a:normAutofit/>
          </a:bodyPr>
          <a:lstStyle/>
          <a:p>
            <a:pPr marL="0" indent="0">
              <a:buNone/>
            </a:pPr>
            <a:r>
              <a:rPr lang="en-US" dirty="0"/>
              <a:t>Current attacks are </a:t>
            </a:r>
            <a:r>
              <a:rPr lang="en-US" dirty="0">
                <a:solidFill>
                  <a:srgbClr val="C00000"/>
                </a:solidFill>
              </a:rPr>
              <a:t>not well suited </a:t>
            </a:r>
            <a:r>
              <a:rPr lang="en-US" dirty="0"/>
              <a:t>for attacking “real” ML models.</a:t>
            </a:r>
          </a:p>
          <a:p>
            <a:pPr lvl="1">
              <a:buFont typeface="Wingdings" pitchFamily="2" charset="2"/>
              <a:buChar char="Ø"/>
            </a:pPr>
            <a:r>
              <a:rPr lang="en-US" dirty="0"/>
              <a:t> Maybe we’re making a </a:t>
            </a:r>
            <a:r>
              <a:rPr lang="en-US" dirty="0">
                <a:solidFill>
                  <a:srgbClr val="C00000"/>
                </a:solidFill>
              </a:rPr>
              <a:t>fuss for nothing?</a:t>
            </a:r>
          </a:p>
          <a:p>
            <a:pPr lvl="1">
              <a:buFont typeface="Wingdings" pitchFamily="2" charset="2"/>
              <a:buChar char="Ø"/>
            </a:pPr>
            <a:r>
              <a:rPr lang="en-US" dirty="0"/>
              <a:t> Maybe real attacks work </a:t>
            </a:r>
            <a:r>
              <a:rPr lang="en-US" dirty="0">
                <a:solidFill>
                  <a:srgbClr val="C00000"/>
                </a:solidFill>
              </a:rPr>
              <a:t>with enough tricks?</a:t>
            </a:r>
          </a:p>
          <a:p>
            <a:pPr lvl="1">
              <a:buFont typeface="Wingdings" pitchFamily="2" charset="2"/>
              <a:buChar char="Ø"/>
            </a:pPr>
            <a:r>
              <a:rPr lang="en-US" dirty="0"/>
              <a:t> Maybe we can design </a:t>
            </a:r>
            <a:r>
              <a:rPr lang="en-US" dirty="0">
                <a:solidFill>
                  <a:srgbClr val="C00000"/>
                </a:solidFill>
              </a:rPr>
              <a:t>pragmatic defenses?</a:t>
            </a:r>
          </a:p>
        </p:txBody>
      </p:sp>
      <p:sp>
        <p:nvSpPr>
          <p:cNvPr id="4" name="Slide Number Placeholder 3">
            <a:extLst>
              <a:ext uri="{FF2B5EF4-FFF2-40B4-BE49-F238E27FC236}">
                <a16:creationId xmlns:a16="http://schemas.microsoft.com/office/drawing/2014/main" id="{74C833AB-0B53-BD46-AB43-C0D7675C1C1E}"/>
              </a:ext>
            </a:extLst>
          </p:cNvPr>
          <p:cNvSpPr>
            <a:spLocks noGrp="1"/>
          </p:cNvSpPr>
          <p:nvPr>
            <p:ph type="sldNum" sz="quarter" idx="12"/>
          </p:nvPr>
        </p:nvSpPr>
        <p:spPr/>
        <p:txBody>
          <a:bodyPr/>
          <a:lstStyle/>
          <a:p>
            <a:fld id="{BBDB7499-F370-8348-83C5-507685BB046D}" type="slidenum">
              <a:rPr lang="en-US" smtClean="0"/>
              <a:pPr/>
              <a:t>11</a:t>
            </a:fld>
            <a:endParaRPr lang="en-US" sz="1600" dirty="0"/>
          </a:p>
        </p:txBody>
      </p:sp>
    </p:spTree>
    <p:extLst>
      <p:ext uri="{BB962C8B-B14F-4D97-AF65-F5344CB8AC3E}">
        <p14:creationId xmlns:p14="http://schemas.microsoft.com/office/powerpoint/2010/main" val="3386788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F7F7EE-34BE-764D-A76E-A903513B57F5}"/>
              </a:ext>
            </a:extLst>
          </p:cNvPr>
          <p:cNvSpPr>
            <a:spLocks noGrp="1"/>
          </p:cNvSpPr>
          <p:nvPr>
            <p:ph type="sldNum" sz="quarter" idx="12"/>
          </p:nvPr>
        </p:nvSpPr>
        <p:spPr/>
        <p:txBody>
          <a:bodyPr/>
          <a:lstStyle/>
          <a:p>
            <a:fld id="{BBDB7499-F370-8348-83C5-507685BB046D}" type="slidenum">
              <a:rPr lang="en-US" smtClean="0"/>
              <a:pPr/>
              <a:t>12</a:t>
            </a:fld>
            <a:endParaRPr lang="en-US" sz="1600" dirty="0"/>
          </a:p>
        </p:txBody>
      </p:sp>
      <p:pic>
        <p:nvPicPr>
          <p:cNvPr id="7" name="Picture 6">
            <a:extLst>
              <a:ext uri="{FF2B5EF4-FFF2-40B4-BE49-F238E27FC236}">
                <a16:creationId xmlns:a16="http://schemas.microsoft.com/office/drawing/2014/main" id="{C98F8446-B584-7447-85B4-4415492E5C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826" y="1759700"/>
            <a:ext cx="5613079" cy="1218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78EBD191-187A-1F4A-8DC7-F78F7E2F9A4C}"/>
              </a:ext>
            </a:extLst>
          </p:cNvPr>
          <p:cNvSpPr txBox="1"/>
          <p:nvPr/>
        </p:nvSpPr>
        <p:spPr>
          <a:xfrm>
            <a:off x="2321169" y="1040214"/>
            <a:ext cx="1463862" cy="523220"/>
          </a:xfrm>
          <a:prstGeom prst="rect">
            <a:avLst/>
          </a:prstGeom>
          <a:noFill/>
        </p:spPr>
        <p:txBody>
          <a:bodyPr wrap="none" rtlCol="0">
            <a:spAutoFit/>
          </a:bodyPr>
          <a:lstStyle/>
          <a:p>
            <a:r>
              <a:rPr lang="en-US" sz="2800" dirty="0"/>
              <a:t>Evasion</a:t>
            </a:r>
          </a:p>
        </p:txBody>
      </p:sp>
      <p:sp>
        <p:nvSpPr>
          <p:cNvPr id="9" name="TextBox 8">
            <a:extLst>
              <a:ext uri="{FF2B5EF4-FFF2-40B4-BE49-F238E27FC236}">
                <a16:creationId xmlns:a16="http://schemas.microsoft.com/office/drawing/2014/main" id="{E8150DE3-C2AD-EA4B-93AC-40A10E925F08}"/>
              </a:ext>
            </a:extLst>
          </p:cNvPr>
          <p:cNvSpPr txBox="1"/>
          <p:nvPr/>
        </p:nvSpPr>
        <p:spPr>
          <a:xfrm>
            <a:off x="8009857" y="1039263"/>
            <a:ext cx="1765227" cy="523220"/>
          </a:xfrm>
          <a:prstGeom prst="rect">
            <a:avLst/>
          </a:prstGeom>
          <a:noFill/>
        </p:spPr>
        <p:txBody>
          <a:bodyPr wrap="none" rtlCol="0">
            <a:spAutoFit/>
          </a:bodyPr>
          <a:lstStyle/>
          <a:p>
            <a:r>
              <a:rPr lang="en-US" sz="2800" dirty="0"/>
              <a:t>Poisoning</a:t>
            </a:r>
          </a:p>
        </p:txBody>
      </p:sp>
      <p:pic>
        <p:nvPicPr>
          <p:cNvPr id="10" name="Picture 9">
            <a:extLst>
              <a:ext uri="{FF2B5EF4-FFF2-40B4-BE49-F238E27FC236}">
                <a16:creationId xmlns:a16="http://schemas.microsoft.com/office/drawing/2014/main" id="{32A629FE-B97B-7F4B-9456-7F10F90804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46843" y="1605022"/>
            <a:ext cx="6076262" cy="18239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6BB5A3CC-FA0A-C245-AFAE-D606068480B3}"/>
              </a:ext>
            </a:extLst>
          </p:cNvPr>
          <p:cNvPicPr>
            <a:picLocks noChangeAspect="1"/>
          </p:cNvPicPr>
          <p:nvPr/>
        </p:nvPicPr>
        <p:blipFill>
          <a:blip r:embed="rId5" cstate="screen">
            <a:alphaModFix/>
            <a:extLst>
              <a:ext uri="{28A0092B-C50C-407E-A947-70E740481C1C}">
                <a14:useLocalDpi xmlns:a14="http://schemas.microsoft.com/office/drawing/2010/main"/>
              </a:ext>
            </a:extLst>
          </a:blip>
          <a:stretch>
            <a:fillRect/>
          </a:stretch>
        </p:blipFill>
        <p:spPr>
          <a:xfrm>
            <a:off x="463826" y="4303257"/>
            <a:ext cx="6396602" cy="1388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3FA0BC22-144C-EF4F-AF18-4AB47FAB8DF0}"/>
              </a:ext>
            </a:extLst>
          </p:cNvPr>
          <p:cNvPicPr>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a:off x="5946843" y="4220568"/>
            <a:ext cx="5781331" cy="1620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A02B1398-35D2-F045-B9B9-068E63A74337}"/>
              </a:ext>
            </a:extLst>
          </p:cNvPr>
          <p:cNvSpPr txBox="1"/>
          <p:nvPr/>
        </p:nvSpPr>
        <p:spPr>
          <a:xfrm>
            <a:off x="1780957" y="3682495"/>
            <a:ext cx="2544286" cy="523220"/>
          </a:xfrm>
          <a:prstGeom prst="rect">
            <a:avLst/>
          </a:prstGeom>
          <a:noFill/>
        </p:spPr>
        <p:txBody>
          <a:bodyPr wrap="none" rtlCol="0">
            <a:spAutoFit/>
          </a:bodyPr>
          <a:lstStyle/>
          <a:p>
            <a:r>
              <a:rPr lang="en-US" sz="2800" dirty="0"/>
              <a:t>Data Inference</a:t>
            </a:r>
          </a:p>
        </p:txBody>
      </p:sp>
      <p:sp>
        <p:nvSpPr>
          <p:cNvPr id="16" name="TextBox 15">
            <a:extLst>
              <a:ext uri="{FF2B5EF4-FFF2-40B4-BE49-F238E27FC236}">
                <a16:creationId xmlns:a16="http://schemas.microsoft.com/office/drawing/2014/main" id="{B2885676-BB8A-6849-9493-3F86BC569132}"/>
              </a:ext>
            </a:extLst>
          </p:cNvPr>
          <p:cNvSpPr txBox="1"/>
          <p:nvPr/>
        </p:nvSpPr>
        <p:spPr>
          <a:xfrm>
            <a:off x="7609907" y="3682495"/>
            <a:ext cx="2565126" cy="523220"/>
          </a:xfrm>
          <a:prstGeom prst="rect">
            <a:avLst/>
          </a:prstGeom>
          <a:noFill/>
        </p:spPr>
        <p:txBody>
          <a:bodyPr wrap="none" rtlCol="0">
            <a:spAutoFit/>
          </a:bodyPr>
          <a:lstStyle/>
          <a:p>
            <a:r>
              <a:rPr lang="en-US" sz="2800" dirty="0"/>
              <a:t>Model Stealing</a:t>
            </a:r>
          </a:p>
        </p:txBody>
      </p:sp>
    </p:spTree>
    <p:extLst>
      <p:ext uri="{BB962C8B-B14F-4D97-AF65-F5344CB8AC3E}">
        <p14:creationId xmlns:p14="http://schemas.microsoft.com/office/powerpoint/2010/main" val="896073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F7F7EE-34BE-764D-A76E-A903513B57F5}"/>
              </a:ext>
            </a:extLst>
          </p:cNvPr>
          <p:cNvSpPr>
            <a:spLocks noGrp="1"/>
          </p:cNvSpPr>
          <p:nvPr>
            <p:ph type="sldNum" sz="quarter" idx="12"/>
          </p:nvPr>
        </p:nvSpPr>
        <p:spPr/>
        <p:txBody>
          <a:bodyPr/>
          <a:lstStyle/>
          <a:p>
            <a:fld id="{BBDB7499-F370-8348-83C5-507685BB046D}" type="slidenum">
              <a:rPr lang="en-US" smtClean="0"/>
              <a:pPr/>
              <a:t>13</a:t>
            </a:fld>
            <a:endParaRPr lang="en-US" sz="1600" dirty="0"/>
          </a:p>
        </p:txBody>
      </p:sp>
      <p:pic>
        <p:nvPicPr>
          <p:cNvPr id="5" name="Picture 4">
            <a:extLst>
              <a:ext uri="{FF2B5EF4-FFF2-40B4-BE49-F238E27FC236}">
                <a16:creationId xmlns:a16="http://schemas.microsoft.com/office/drawing/2014/main" id="{267F0AAB-C9E4-834F-8436-B9EF8E81F12B}"/>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463826" y="4303257"/>
            <a:ext cx="6396602" cy="1388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BC5C17F4-B357-8B4A-B725-65CD0ADBB167}"/>
              </a:ext>
            </a:extLst>
          </p:cNvPr>
          <p:cNvPicPr>
            <a:picLocks noChangeAspect="1"/>
          </p:cNvPicPr>
          <p:nvPr/>
        </p:nvPicPr>
        <p:blipFill>
          <a:blip r:embed="rId4" cstate="screen">
            <a:alphaModFix amt="20000"/>
            <a:extLst>
              <a:ext uri="{28A0092B-C50C-407E-A947-70E740481C1C}">
                <a14:useLocalDpi xmlns:a14="http://schemas.microsoft.com/office/drawing/2010/main"/>
              </a:ext>
            </a:extLst>
          </a:blip>
          <a:stretch>
            <a:fillRect/>
          </a:stretch>
        </p:blipFill>
        <p:spPr>
          <a:xfrm>
            <a:off x="5946843" y="4220568"/>
            <a:ext cx="5781331" cy="1620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98F8446-B584-7447-85B4-4415492E5C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826" y="1759700"/>
            <a:ext cx="5613079" cy="1218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78EBD191-187A-1F4A-8DC7-F78F7E2F9A4C}"/>
              </a:ext>
            </a:extLst>
          </p:cNvPr>
          <p:cNvSpPr txBox="1"/>
          <p:nvPr/>
        </p:nvSpPr>
        <p:spPr>
          <a:xfrm>
            <a:off x="2321169" y="1040214"/>
            <a:ext cx="1563248" cy="523220"/>
          </a:xfrm>
          <a:prstGeom prst="rect">
            <a:avLst/>
          </a:prstGeom>
          <a:noFill/>
        </p:spPr>
        <p:txBody>
          <a:bodyPr wrap="none" rtlCol="0">
            <a:spAutoFit/>
          </a:bodyPr>
          <a:lstStyle/>
          <a:p>
            <a:r>
              <a:rPr lang="en-US" sz="2800" b="1" dirty="0"/>
              <a:t>Evasion</a:t>
            </a:r>
          </a:p>
        </p:txBody>
      </p:sp>
      <p:sp>
        <p:nvSpPr>
          <p:cNvPr id="9" name="TextBox 8">
            <a:extLst>
              <a:ext uri="{FF2B5EF4-FFF2-40B4-BE49-F238E27FC236}">
                <a16:creationId xmlns:a16="http://schemas.microsoft.com/office/drawing/2014/main" id="{E8150DE3-C2AD-EA4B-93AC-40A10E925F08}"/>
              </a:ext>
            </a:extLst>
          </p:cNvPr>
          <p:cNvSpPr txBox="1"/>
          <p:nvPr/>
        </p:nvSpPr>
        <p:spPr>
          <a:xfrm>
            <a:off x="8009857" y="1039263"/>
            <a:ext cx="1765227" cy="523220"/>
          </a:xfrm>
          <a:prstGeom prst="rect">
            <a:avLst/>
          </a:prstGeom>
          <a:noFill/>
        </p:spPr>
        <p:txBody>
          <a:bodyPr wrap="none" rtlCol="0">
            <a:spAutoFit/>
          </a:bodyPr>
          <a:lstStyle/>
          <a:p>
            <a:r>
              <a:rPr lang="en-US" sz="2800" dirty="0">
                <a:solidFill>
                  <a:schemeClr val="bg1">
                    <a:lumMod val="85000"/>
                  </a:schemeClr>
                </a:solidFill>
              </a:rPr>
              <a:t>Poisoning</a:t>
            </a:r>
          </a:p>
        </p:txBody>
      </p:sp>
      <p:pic>
        <p:nvPicPr>
          <p:cNvPr id="10" name="Picture 9">
            <a:extLst>
              <a:ext uri="{FF2B5EF4-FFF2-40B4-BE49-F238E27FC236}">
                <a16:creationId xmlns:a16="http://schemas.microsoft.com/office/drawing/2014/main" id="{32A629FE-B97B-7F4B-9456-7F10F90804CE}"/>
              </a:ext>
            </a:extLst>
          </p:cNvPr>
          <p:cNvPicPr>
            <a:picLocks noChangeAspect="1"/>
          </p:cNvPicPr>
          <p:nvPr/>
        </p:nvPicPr>
        <p:blipFill>
          <a:blip r:embed="rId6" cstate="screen">
            <a:alphaModFix amt="20000"/>
            <a:extLst>
              <a:ext uri="{28A0092B-C50C-407E-A947-70E740481C1C}">
                <a14:useLocalDpi xmlns:a14="http://schemas.microsoft.com/office/drawing/2010/main"/>
              </a:ext>
            </a:extLst>
          </a:blip>
          <a:stretch>
            <a:fillRect/>
          </a:stretch>
        </p:blipFill>
        <p:spPr>
          <a:xfrm>
            <a:off x="5946843" y="1605022"/>
            <a:ext cx="6076262" cy="18239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7BAF2EB4-DF11-664F-B937-F70A490A8500}"/>
              </a:ext>
            </a:extLst>
          </p:cNvPr>
          <p:cNvSpPr txBox="1"/>
          <p:nvPr/>
        </p:nvSpPr>
        <p:spPr>
          <a:xfrm>
            <a:off x="1780957" y="3682495"/>
            <a:ext cx="2544286" cy="523220"/>
          </a:xfrm>
          <a:prstGeom prst="rect">
            <a:avLst/>
          </a:prstGeom>
          <a:noFill/>
        </p:spPr>
        <p:txBody>
          <a:bodyPr wrap="none" rtlCol="0">
            <a:spAutoFit/>
          </a:bodyPr>
          <a:lstStyle/>
          <a:p>
            <a:r>
              <a:rPr lang="en-US" sz="2800" dirty="0">
                <a:solidFill>
                  <a:schemeClr val="bg1">
                    <a:lumMod val="85000"/>
                  </a:schemeClr>
                </a:solidFill>
              </a:rPr>
              <a:t>Data Inference</a:t>
            </a:r>
          </a:p>
        </p:txBody>
      </p:sp>
      <p:sp>
        <p:nvSpPr>
          <p:cNvPr id="12" name="TextBox 11">
            <a:extLst>
              <a:ext uri="{FF2B5EF4-FFF2-40B4-BE49-F238E27FC236}">
                <a16:creationId xmlns:a16="http://schemas.microsoft.com/office/drawing/2014/main" id="{95EE53AE-E6DD-214A-8DB4-77F8438EFCD3}"/>
              </a:ext>
            </a:extLst>
          </p:cNvPr>
          <p:cNvSpPr txBox="1"/>
          <p:nvPr/>
        </p:nvSpPr>
        <p:spPr>
          <a:xfrm>
            <a:off x="7609907" y="3682495"/>
            <a:ext cx="2565126" cy="523220"/>
          </a:xfrm>
          <a:prstGeom prst="rect">
            <a:avLst/>
          </a:prstGeom>
          <a:noFill/>
        </p:spPr>
        <p:txBody>
          <a:bodyPr wrap="none" rtlCol="0">
            <a:spAutoFit/>
          </a:bodyPr>
          <a:lstStyle/>
          <a:p>
            <a:r>
              <a:rPr lang="en-US" sz="2800" dirty="0">
                <a:solidFill>
                  <a:schemeClr val="bg1">
                    <a:lumMod val="85000"/>
                  </a:schemeClr>
                </a:solidFill>
              </a:rPr>
              <a:t>Model Stealing</a:t>
            </a:r>
          </a:p>
        </p:txBody>
      </p:sp>
    </p:spTree>
    <p:extLst>
      <p:ext uri="{BB962C8B-B14F-4D97-AF65-F5344CB8AC3E}">
        <p14:creationId xmlns:p14="http://schemas.microsoft.com/office/powerpoint/2010/main" val="2464887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97BD-0862-DE44-A357-EF515F18B858}"/>
              </a:ext>
            </a:extLst>
          </p:cNvPr>
          <p:cNvSpPr>
            <a:spLocks noGrp="1"/>
          </p:cNvSpPr>
          <p:nvPr>
            <p:ph type="title"/>
          </p:nvPr>
        </p:nvSpPr>
        <p:spPr/>
        <p:txBody>
          <a:bodyPr/>
          <a:lstStyle/>
          <a:p>
            <a:r>
              <a:rPr lang="en-US" dirty="0"/>
              <a:t>Evading </a:t>
            </a:r>
            <a:r>
              <a:rPr lang="en-US" dirty="0">
                <a:solidFill>
                  <a:srgbClr val="7030A0"/>
                </a:solidFill>
              </a:rPr>
              <a:t>research models </a:t>
            </a:r>
            <a:r>
              <a:rPr lang="en-US" dirty="0"/>
              <a:t>vs. </a:t>
            </a:r>
            <a:r>
              <a:rPr lang="en-US" dirty="0">
                <a:solidFill>
                  <a:srgbClr val="7030A0"/>
                </a:solidFill>
              </a:rPr>
              <a:t>real systems</a:t>
            </a:r>
          </a:p>
        </p:txBody>
      </p:sp>
      <p:sp>
        <p:nvSpPr>
          <p:cNvPr id="4" name="Slide Number Placeholder 3">
            <a:extLst>
              <a:ext uri="{FF2B5EF4-FFF2-40B4-BE49-F238E27FC236}">
                <a16:creationId xmlns:a16="http://schemas.microsoft.com/office/drawing/2014/main" id="{BE4B1A46-3FD6-094C-A7F5-2563F3F5E116}"/>
              </a:ext>
            </a:extLst>
          </p:cNvPr>
          <p:cNvSpPr>
            <a:spLocks noGrp="1"/>
          </p:cNvSpPr>
          <p:nvPr>
            <p:ph type="sldNum" sz="quarter" idx="12"/>
          </p:nvPr>
        </p:nvSpPr>
        <p:spPr/>
        <p:txBody>
          <a:bodyPr/>
          <a:lstStyle/>
          <a:p>
            <a:fld id="{BBDB7499-F370-8348-83C5-507685BB046D}" type="slidenum">
              <a:rPr lang="en-US" smtClean="0"/>
              <a:pPr/>
              <a:t>14</a:t>
            </a:fld>
            <a:endParaRPr lang="en-US" sz="1600" dirty="0"/>
          </a:p>
        </p:txBody>
      </p:sp>
      <p:pic>
        <p:nvPicPr>
          <p:cNvPr id="29698" name="Picture 2" descr="Attacking Machine Learning with Adversarial Examples">
            <a:extLst>
              <a:ext uri="{FF2B5EF4-FFF2-40B4-BE49-F238E27FC236}">
                <a16:creationId xmlns:a16="http://schemas.microsoft.com/office/drawing/2014/main" id="{355E7DB6-74BF-4F45-A69C-6F8A5F57B1B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9263" y="2606567"/>
            <a:ext cx="4343185" cy="164486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4DB1423C-47C9-D84B-AB2A-E50A1994B1D0}"/>
              </a:ext>
            </a:extLst>
          </p:cNvPr>
          <p:cNvGrpSpPr>
            <a:grpSpLocks noChangeAspect="1"/>
          </p:cNvGrpSpPr>
          <p:nvPr/>
        </p:nvGrpSpPr>
        <p:grpSpPr>
          <a:xfrm>
            <a:off x="6862755" y="1883940"/>
            <a:ext cx="4244437" cy="3090120"/>
            <a:chOff x="4766400" y="2127600"/>
            <a:chExt cx="5937745" cy="4322916"/>
          </a:xfrm>
        </p:grpSpPr>
        <p:grpSp>
          <p:nvGrpSpPr>
            <p:cNvPr id="9" name="Group 8">
              <a:extLst>
                <a:ext uri="{FF2B5EF4-FFF2-40B4-BE49-F238E27FC236}">
                  <a16:creationId xmlns:a16="http://schemas.microsoft.com/office/drawing/2014/main" id="{37B50D3E-5AD8-F54C-AC19-DAFE260CE7CA}"/>
                </a:ext>
              </a:extLst>
            </p:cNvPr>
            <p:cNvGrpSpPr>
              <a:grpSpLocks noChangeAspect="1"/>
            </p:cNvGrpSpPr>
            <p:nvPr/>
          </p:nvGrpSpPr>
          <p:grpSpPr>
            <a:xfrm>
              <a:off x="4766400" y="2127600"/>
              <a:ext cx="5936400" cy="4322916"/>
              <a:chOff x="4766774" y="1733583"/>
              <a:chExt cx="6477841" cy="4717196"/>
            </a:xfrm>
          </p:grpSpPr>
          <p:pic>
            <p:nvPicPr>
              <p:cNvPr id="11" name="Picture 10">
                <a:extLst>
                  <a:ext uri="{FF2B5EF4-FFF2-40B4-BE49-F238E27FC236}">
                    <a16:creationId xmlns:a16="http://schemas.microsoft.com/office/drawing/2014/main" id="{53775BFE-FDBA-244B-A3D1-5622D099D0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6774" y="1733583"/>
                <a:ext cx="6477841" cy="4717196"/>
              </a:xfrm>
              <a:prstGeom prst="rect">
                <a:avLst/>
              </a:prstGeom>
              <a:ln>
                <a:noFill/>
              </a:ln>
              <a:effectLst>
                <a:outerShdw blurRad="292100" dist="139700" dir="2700000" algn="tl" rotWithShape="0">
                  <a:srgbClr val="333333">
                    <a:alpha val="65000"/>
                  </a:srgbClr>
                </a:outerShdw>
              </a:effectLst>
            </p:spPr>
          </p:pic>
          <p:pic>
            <p:nvPicPr>
              <p:cNvPr id="12" name="Picture 6" descr="How to Watch Blocked Youtube Videos in your Country in 2020?">
                <a:extLst>
                  <a:ext uri="{FF2B5EF4-FFF2-40B4-BE49-F238E27FC236}">
                    <a16:creationId xmlns:a16="http://schemas.microsoft.com/office/drawing/2014/main" id="{AEB9D0A4-7AE8-8B4B-8750-F2FFCDACCDE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5694" y="3061494"/>
                <a:ext cx="5308012" cy="2943134"/>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255EB3DC-56D9-DE4B-BF60-605DF809FC1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66774" y="2127632"/>
              <a:ext cx="5937371" cy="258464"/>
            </a:xfrm>
            <a:prstGeom prst="rect">
              <a:avLst/>
            </a:prstGeom>
          </p:spPr>
        </p:pic>
      </p:grpSp>
      <p:sp>
        <p:nvSpPr>
          <p:cNvPr id="7" name="TextBox 6">
            <a:extLst>
              <a:ext uri="{FF2B5EF4-FFF2-40B4-BE49-F238E27FC236}">
                <a16:creationId xmlns:a16="http://schemas.microsoft.com/office/drawing/2014/main" id="{98C9852F-3E0C-3046-876B-52D4B3F0EF79}"/>
              </a:ext>
            </a:extLst>
          </p:cNvPr>
          <p:cNvSpPr txBox="1"/>
          <p:nvPr/>
        </p:nvSpPr>
        <p:spPr>
          <a:xfrm>
            <a:off x="533898" y="5122069"/>
            <a:ext cx="4807726" cy="584775"/>
          </a:xfrm>
          <a:prstGeom prst="rect">
            <a:avLst/>
          </a:prstGeom>
          <a:noFill/>
        </p:spPr>
        <p:txBody>
          <a:bodyPr wrap="none" rtlCol="0">
            <a:spAutoFit/>
          </a:bodyPr>
          <a:lstStyle/>
          <a:p>
            <a:r>
              <a:rPr lang="en-US" sz="3200" dirty="0"/>
              <a:t>How do we go from this...</a:t>
            </a:r>
          </a:p>
        </p:txBody>
      </p:sp>
      <p:sp>
        <p:nvSpPr>
          <p:cNvPr id="14" name="TextBox 13">
            <a:extLst>
              <a:ext uri="{FF2B5EF4-FFF2-40B4-BE49-F238E27FC236}">
                <a16:creationId xmlns:a16="http://schemas.microsoft.com/office/drawing/2014/main" id="{8A8AD7F6-2072-2444-8745-FAA4A247F74A}"/>
              </a:ext>
            </a:extLst>
          </p:cNvPr>
          <p:cNvSpPr txBox="1"/>
          <p:nvPr/>
        </p:nvSpPr>
        <p:spPr>
          <a:xfrm>
            <a:off x="8050525" y="5122069"/>
            <a:ext cx="1846980" cy="584775"/>
          </a:xfrm>
          <a:prstGeom prst="rect">
            <a:avLst/>
          </a:prstGeom>
          <a:noFill/>
        </p:spPr>
        <p:txBody>
          <a:bodyPr wrap="none" rtlCol="0">
            <a:spAutoFit/>
          </a:bodyPr>
          <a:lstStyle/>
          <a:p>
            <a:r>
              <a:rPr lang="en-US" sz="3200" dirty="0"/>
              <a:t>...to this?</a:t>
            </a:r>
          </a:p>
        </p:txBody>
      </p:sp>
    </p:spTree>
    <p:extLst>
      <p:ext uri="{BB962C8B-B14F-4D97-AF65-F5344CB8AC3E}">
        <p14:creationId xmlns:p14="http://schemas.microsoft.com/office/powerpoint/2010/main" val="1400272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97BD-0862-DE44-A357-EF515F18B858}"/>
              </a:ext>
            </a:extLst>
          </p:cNvPr>
          <p:cNvSpPr>
            <a:spLocks noGrp="1"/>
          </p:cNvSpPr>
          <p:nvPr>
            <p:ph type="title"/>
          </p:nvPr>
        </p:nvSpPr>
        <p:spPr/>
        <p:txBody>
          <a:bodyPr/>
          <a:lstStyle/>
          <a:p>
            <a:r>
              <a:rPr lang="en-US" dirty="0"/>
              <a:t>Evading </a:t>
            </a:r>
            <a:r>
              <a:rPr lang="en-US" dirty="0">
                <a:solidFill>
                  <a:srgbClr val="7030A0"/>
                </a:solidFill>
              </a:rPr>
              <a:t>research models </a:t>
            </a:r>
            <a:r>
              <a:rPr lang="en-US" dirty="0"/>
              <a:t>vs. </a:t>
            </a:r>
            <a:r>
              <a:rPr lang="en-US" dirty="0">
                <a:solidFill>
                  <a:srgbClr val="7030A0"/>
                </a:solidFill>
              </a:rPr>
              <a:t>real systems</a:t>
            </a:r>
          </a:p>
        </p:txBody>
      </p:sp>
      <p:sp>
        <p:nvSpPr>
          <p:cNvPr id="3" name="Content Placeholder 2">
            <a:extLst>
              <a:ext uri="{FF2B5EF4-FFF2-40B4-BE49-F238E27FC236}">
                <a16:creationId xmlns:a16="http://schemas.microsoft.com/office/drawing/2014/main" id="{8BD7BA2B-B6C6-2E4C-8BE5-A9E34C996768}"/>
              </a:ext>
            </a:extLst>
          </p:cNvPr>
          <p:cNvSpPr>
            <a:spLocks noGrp="1"/>
          </p:cNvSpPr>
          <p:nvPr>
            <p:ph idx="1"/>
          </p:nvPr>
        </p:nvSpPr>
        <p:spPr>
          <a:xfrm>
            <a:off x="463826" y="1825624"/>
            <a:ext cx="11620322" cy="4530725"/>
          </a:xfrm>
        </p:spPr>
        <p:txBody>
          <a:bodyPr>
            <a:normAutofit fontScale="92500"/>
          </a:bodyPr>
          <a:lstStyle/>
          <a:p>
            <a:pPr marL="0" indent="0">
              <a:buNone/>
            </a:pPr>
            <a:r>
              <a:rPr lang="en-US" dirty="0"/>
              <a:t>Research:  	</a:t>
            </a:r>
            <a:r>
              <a:rPr lang="en-US" dirty="0">
                <a:solidFill>
                  <a:srgbClr val="0070C0"/>
                </a:solidFill>
              </a:rPr>
              <a:t>“imperceptible” </a:t>
            </a:r>
            <a:r>
              <a:rPr lang="en-US" dirty="0"/>
              <a:t>perturbations</a:t>
            </a:r>
          </a:p>
          <a:p>
            <a:pPr marL="0" indent="0">
              <a:buNone/>
            </a:pPr>
            <a:r>
              <a:rPr lang="en-US" dirty="0"/>
              <a:t>			~95%	white-box attacks/defenses</a:t>
            </a:r>
          </a:p>
          <a:p>
            <a:pPr marL="0" indent="0">
              <a:buNone/>
            </a:pPr>
            <a:r>
              <a:rPr lang="en-US" dirty="0"/>
              <a:t>			~5%   	black-box with query access</a:t>
            </a:r>
          </a:p>
          <a:p>
            <a:pPr marL="0" indent="0">
              <a:buNone/>
            </a:pPr>
            <a:r>
              <a:rPr lang="en-US" dirty="0"/>
              <a:t>			</a:t>
            </a:r>
            <a:r>
              <a:rPr lang="en-US" dirty="0">
                <a:solidFill>
                  <a:srgbClr val="C00000"/>
                </a:solidFill>
              </a:rPr>
              <a:t>&lt;1%   	black-box </a:t>
            </a:r>
            <a:r>
              <a:rPr lang="en-US" dirty="0" err="1">
                <a:solidFill>
                  <a:srgbClr val="C00000"/>
                </a:solidFill>
              </a:rPr>
              <a:t>w.o.</a:t>
            </a:r>
            <a:r>
              <a:rPr lang="en-US" dirty="0">
                <a:solidFill>
                  <a:srgbClr val="C00000"/>
                </a:solidFill>
              </a:rPr>
              <a:t> query-access</a:t>
            </a:r>
          </a:p>
          <a:p>
            <a:pPr marL="0" indent="0">
              <a:buNone/>
            </a:pPr>
            <a:endParaRPr lang="en-US" dirty="0"/>
          </a:p>
          <a:p>
            <a:pPr marL="0" indent="0">
              <a:buNone/>
            </a:pPr>
            <a:r>
              <a:rPr lang="en-US" dirty="0"/>
              <a:t>Real systems: </a:t>
            </a:r>
            <a:r>
              <a:rPr lang="en-US" dirty="0">
                <a:solidFill>
                  <a:srgbClr val="C00000"/>
                </a:solidFill>
              </a:rPr>
              <a:t>&gt;99%	black-box </a:t>
            </a:r>
            <a:r>
              <a:rPr lang="en-US" dirty="0" err="1">
                <a:solidFill>
                  <a:srgbClr val="C00000"/>
                </a:solidFill>
              </a:rPr>
              <a:t>w.o.</a:t>
            </a:r>
            <a:r>
              <a:rPr lang="en-US" dirty="0">
                <a:solidFill>
                  <a:srgbClr val="C00000"/>
                </a:solidFill>
              </a:rPr>
              <a:t> query-access</a:t>
            </a:r>
          </a:p>
          <a:p>
            <a:pPr marL="0" indent="0">
              <a:buNone/>
            </a:pPr>
            <a:r>
              <a:rPr lang="en-US" dirty="0"/>
              <a:t>			   attacks </a:t>
            </a:r>
            <a:r>
              <a:rPr lang="en-US" dirty="0">
                <a:solidFill>
                  <a:srgbClr val="0070C0"/>
                </a:solidFill>
              </a:rPr>
              <a:t>need not be imperceptible</a:t>
            </a:r>
          </a:p>
        </p:txBody>
      </p:sp>
      <p:sp>
        <p:nvSpPr>
          <p:cNvPr id="4" name="Slide Number Placeholder 3">
            <a:extLst>
              <a:ext uri="{FF2B5EF4-FFF2-40B4-BE49-F238E27FC236}">
                <a16:creationId xmlns:a16="http://schemas.microsoft.com/office/drawing/2014/main" id="{BE4B1A46-3FD6-094C-A7F5-2563F3F5E116}"/>
              </a:ext>
            </a:extLst>
          </p:cNvPr>
          <p:cNvSpPr>
            <a:spLocks noGrp="1"/>
          </p:cNvSpPr>
          <p:nvPr>
            <p:ph type="sldNum" sz="quarter" idx="12"/>
          </p:nvPr>
        </p:nvSpPr>
        <p:spPr/>
        <p:txBody>
          <a:bodyPr/>
          <a:lstStyle/>
          <a:p>
            <a:fld id="{BBDB7499-F370-8348-83C5-507685BB046D}" type="slidenum">
              <a:rPr lang="en-US" smtClean="0"/>
              <a:pPr/>
              <a:t>15</a:t>
            </a:fld>
            <a:endParaRPr lang="en-US" sz="1600" dirty="0"/>
          </a:p>
        </p:txBody>
      </p:sp>
    </p:spTree>
    <p:extLst>
      <p:ext uri="{BB962C8B-B14F-4D97-AF65-F5344CB8AC3E}">
        <p14:creationId xmlns:p14="http://schemas.microsoft.com/office/powerpoint/2010/main" val="25528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97BD-0862-DE44-A357-EF515F18B858}"/>
              </a:ext>
            </a:extLst>
          </p:cNvPr>
          <p:cNvSpPr>
            <a:spLocks noGrp="1"/>
          </p:cNvSpPr>
          <p:nvPr>
            <p:ph type="title"/>
          </p:nvPr>
        </p:nvSpPr>
        <p:spPr>
          <a:xfrm>
            <a:off x="463826" y="410368"/>
            <a:ext cx="10770231" cy="1325563"/>
          </a:xfrm>
        </p:spPr>
        <p:txBody>
          <a:bodyPr>
            <a:normAutofit/>
          </a:bodyPr>
          <a:lstStyle/>
          <a:p>
            <a:r>
              <a:rPr lang="en-US" sz="4200" dirty="0"/>
              <a:t>A “real” </a:t>
            </a:r>
            <a:r>
              <a:rPr lang="en-US" sz="4200" dirty="0">
                <a:solidFill>
                  <a:srgbClr val="C00000"/>
                </a:solidFill>
              </a:rPr>
              <a:t>white-box</a:t>
            </a:r>
            <a:r>
              <a:rPr lang="en-US" sz="4200" dirty="0"/>
              <a:t> </a:t>
            </a:r>
            <a:r>
              <a:rPr lang="en-US" sz="4200" dirty="0">
                <a:solidFill>
                  <a:srgbClr val="7030A0"/>
                </a:solidFill>
              </a:rPr>
              <a:t>imperceptible</a:t>
            </a:r>
            <a:r>
              <a:rPr lang="en-US" sz="4200" dirty="0"/>
              <a:t> attack: </a:t>
            </a:r>
            <a:br>
              <a:rPr lang="en-US" sz="4200" dirty="0"/>
            </a:br>
            <a:r>
              <a:rPr lang="en-US" sz="4200" dirty="0"/>
              <a:t>ad-blocking</a:t>
            </a:r>
          </a:p>
        </p:txBody>
      </p:sp>
      <p:sp>
        <p:nvSpPr>
          <p:cNvPr id="4" name="Slide Number Placeholder 3">
            <a:extLst>
              <a:ext uri="{FF2B5EF4-FFF2-40B4-BE49-F238E27FC236}">
                <a16:creationId xmlns:a16="http://schemas.microsoft.com/office/drawing/2014/main" id="{BE4B1A46-3FD6-094C-A7F5-2563F3F5E116}"/>
              </a:ext>
            </a:extLst>
          </p:cNvPr>
          <p:cNvSpPr>
            <a:spLocks noGrp="1"/>
          </p:cNvSpPr>
          <p:nvPr>
            <p:ph type="sldNum" sz="quarter" idx="12"/>
          </p:nvPr>
        </p:nvSpPr>
        <p:spPr/>
        <p:txBody>
          <a:bodyPr/>
          <a:lstStyle/>
          <a:p>
            <a:fld id="{BBDB7499-F370-8348-83C5-507685BB046D}" type="slidenum">
              <a:rPr lang="en-US" smtClean="0"/>
              <a:pPr/>
              <a:t>16</a:t>
            </a:fld>
            <a:endParaRPr lang="en-US" sz="1600" dirty="0"/>
          </a:p>
        </p:txBody>
      </p:sp>
      <p:grpSp>
        <p:nvGrpSpPr>
          <p:cNvPr id="5" name="Group 4">
            <a:extLst>
              <a:ext uri="{FF2B5EF4-FFF2-40B4-BE49-F238E27FC236}">
                <a16:creationId xmlns:a16="http://schemas.microsoft.com/office/drawing/2014/main" id="{74B49CE6-FC3D-2745-B2D7-F4D009E0218C}"/>
              </a:ext>
            </a:extLst>
          </p:cNvPr>
          <p:cNvGrpSpPr/>
          <p:nvPr/>
        </p:nvGrpSpPr>
        <p:grpSpPr>
          <a:xfrm>
            <a:off x="463826" y="2443273"/>
            <a:ext cx="11264348" cy="3116042"/>
            <a:chOff x="436116" y="1219200"/>
            <a:chExt cx="11264348" cy="3116042"/>
          </a:xfrm>
        </p:grpSpPr>
        <p:sp>
          <p:nvSpPr>
            <p:cNvPr id="6" name="Rectangle 5">
              <a:extLst>
                <a:ext uri="{FF2B5EF4-FFF2-40B4-BE49-F238E27FC236}">
                  <a16:creationId xmlns:a16="http://schemas.microsoft.com/office/drawing/2014/main" id="{289DB714-C215-F54F-ADFB-D5298BE8BD44}"/>
                </a:ext>
              </a:extLst>
            </p:cNvPr>
            <p:cNvSpPr/>
            <p:nvPr/>
          </p:nvSpPr>
          <p:spPr>
            <a:xfrm>
              <a:off x="436116" y="1219200"/>
              <a:ext cx="11264348" cy="3116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4E1F588-B9F0-B545-85EB-53128B772F1D}"/>
                </a:ext>
              </a:extLst>
            </p:cNvPr>
            <p:cNvPicPr>
              <a:picLocks noChangeAspect="1"/>
            </p:cNvPicPr>
            <p:nvPr/>
          </p:nvPicPr>
          <p:blipFill>
            <a:blip r:embed="rId3"/>
            <a:stretch>
              <a:fillRect/>
            </a:stretch>
          </p:blipFill>
          <p:spPr>
            <a:xfrm>
              <a:off x="732066" y="1405160"/>
              <a:ext cx="10654844" cy="2930082"/>
            </a:xfrm>
            <a:prstGeom prst="rect">
              <a:avLst/>
            </a:prstGeom>
          </p:spPr>
        </p:pic>
      </p:grpSp>
      <p:sp>
        <p:nvSpPr>
          <p:cNvPr id="8" name="TextBox 7">
            <a:extLst>
              <a:ext uri="{FF2B5EF4-FFF2-40B4-BE49-F238E27FC236}">
                <a16:creationId xmlns:a16="http://schemas.microsoft.com/office/drawing/2014/main" id="{07F7D6EF-1604-514E-A6A8-05937B4FB676}"/>
              </a:ext>
            </a:extLst>
          </p:cNvPr>
          <p:cNvSpPr txBox="1"/>
          <p:nvPr/>
        </p:nvSpPr>
        <p:spPr>
          <a:xfrm>
            <a:off x="463826" y="6356350"/>
            <a:ext cx="9572108" cy="369332"/>
          </a:xfrm>
          <a:prstGeom prst="rect">
            <a:avLst/>
          </a:prstGeom>
          <a:noFill/>
        </p:spPr>
        <p:txBody>
          <a:bodyPr wrap="none" rtlCol="0">
            <a:spAutoFit/>
          </a:bodyPr>
          <a:lstStyle/>
          <a:p>
            <a:r>
              <a:rPr lang="en-US" dirty="0">
                <a:solidFill>
                  <a:schemeClr val="bg1">
                    <a:lumMod val="50000"/>
                  </a:schemeClr>
                </a:solidFill>
              </a:rPr>
              <a:t>“</a:t>
            </a:r>
            <a:r>
              <a:rPr lang="en-US" i="1" dirty="0" err="1">
                <a:solidFill>
                  <a:schemeClr val="bg1">
                    <a:lumMod val="50000"/>
                  </a:schemeClr>
                </a:solidFill>
              </a:rPr>
              <a:t>AdVersarial</a:t>
            </a:r>
            <a:r>
              <a:rPr lang="en-US" i="1" dirty="0">
                <a:solidFill>
                  <a:schemeClr val="bg1">
                    <a:lumMod val="50000"/>
                  </a:schemeClr>
                </a:solidFill>
              </a:rPr>
              <a:t>: Perceptual Ad Blocking meets Adversarial Machine Learning</a:t>
            </a:r>
            <a:r>
              <a:rPr lang="en-US" dirty="0">
                <a:solidFill>
                  <a:schemeClr val="bg1">
                    <a:lumMod val="50000"/>
                  </a:schemeClr>
                </a:solidFill>
              </a:rPr>
              <a:t>”, ACM CCS 2019</a:t>
            </a:r>
          </a:p>
        </p:txBody>
      </p:sp>
    </p:spTree>
    <p:extLst>
      <p:ext uri="{BB962C8B-B14F-4D97-AF65-F5344CB8AC3E}">
        <p14:creationId xmlns:p14="http://schemas.microsoft.com/office/powerpoint/2010/main" val="1536896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97BD-0862-DE44-A357-EF515F18B858}"/>
              </a:ext>
            </a:extLst>
          </p:cNvPr>
          <p:cNvSpPr>
            <a:spLocks noGrp="1"/>
          </p:cNvSpPr>
          <p:nvPr>
            <p:ph type="title"/>
          </p:nvPr>
        </p:nvSpPr>
        <p:spPr>
          <a:xfrm>
            <a:off x="463826" y="410368"/>
            <a:ext cx="10770231" cy="1325563"/>
          </a:xfrm>
        </p:spPr>
        <p:txBody>
          <a:bodyPr>
            <a:normAutofit/>
          </a:bodyPr>
          <a:lstStyle/>
          <a:p>
            <a:r>
              <a:rPr lang="en-US" sz="4200" dirty="0"/>
              <a:t>A “real” </a:t>
            </a:r>
            <a:r>
              <a:rPr lang="en-US" sz="4200" dirty="0">
                <a:solidFill>
                  <a:srgbClr val="C00000"/>
                </a:solidFill>
              </a:rPr>
              <a:t>white-box</a:t>
            </a:r>
            <a:r>
              <a:rPr lang="en-US" sz="4200" dirty="0"/>
              <a:t> </a:t>
            </a:r>
            <a:r>
              <a:rPr lang="en-US" sz="4200" dirty="0">
                <a:solidFill>
                  <a:srgbClr val="7030A0"/>
                </a:solidFill>
              </a:rPr>
              <a:t>imperceptible</a:t>
            </a:r>
            <a:r>
              <a:rPr lang="en-US" sz="4200" dirty="0"/>
              <a:t> attack: </a:t>
            </a:r>
            <a:br>
              <a:rPr lang="en-US" sz="4200" dirty="0"/>
            </a:br>
            <a:r>
              <a:rPr lang="en-US" sz="4200" dirty="0"/>
              <a:t>ad-blocking</a:t>
            </a:r>
          </a:p>
        </p:txBody>
      </p:sp>
      <p:sp>
        <p:nvSpPr>
          <p:cNvPr id="4" name="Slide Number Placeholder 3">
            <a:extLst>
              <a:ext uri="{FF2B5EF4-FFF2-40B4-BE49-F238E27FC236}">
                <a16:creationId xmlns:a16="http://schemas.microsoft.com/office/drawing/2014/main" id="{BE4B1A46-3FD6-094C-A7F5-2563F3F5E116}"/>
              </a:ext>
            </a:extLst>
          </p:cNvPr>
          <p:cNvSpPr>
            <a:spLocks noGrp="1"/>
          </p:cNvSpPr>
          <p:nvPr>
            <p:ph type="sldNum" sz="quarter" idx="12"/>
          </p:nvPr>
        </p:nvSpPr>
        <p:spPr/>
        <p:txBody>
          <a:bodyPr/>
          <a:lstStyle/>
          <a:p>
            <a:fld id="{BBDB7499-F370-8348-83C5-507685BB046D}" type="slidenum">
              <a:rPr lang="en-US" smtClean="0"/>
              <a:pPr/>
              <a:t>17</a:t>
            </a:fld>
            <a:endParaRPr lang="en-US" sz="1600" dirty="0"/>
          </a:p>
        </p:txBody>
      </p:sp>
      <p:grpSp>
        <p:nvGrpSpPr>
          <p:cNvPr id="5" name="Group 4">
            <a:extLst>
              <a:ext uri="{FF2B5EF4-FFF2-40B4-BE49-F238E27FC236}">
                <a16:creationId xmlns:a16="http://schemas.microsoft.com/office/drawing/2014/main" id="{74B49CE6-FC3D-2745-B2D7-F4D009E0218C}"/>
              </a:ext>
            </a:extLst>
          </p:cNvPr>
          <p:cNvGrpSpPr/>
          <p:nvPr/>
        </p:nvGrpSpPr>
        <p:grpSpPr>
          <a:xfrm>
            <a:off x="463826" y="2443273"/>
            <a:ext cx="11264348" cy="3116042"/>
            <a:chOff x="436116" y="1219200"/>
            <a:chExt cx="11264348" cy="3116042"/>
          </a:xfrm>
        </p:grpSpPr>
        <p:sp>
          <p:nvSpPr>
            <p:cNvPr id="6" name="Rectangle 5">
              <a:extLst>
                <a:ext uri="{FF2B5EF4-FFF2-40B4-BE49-F238E27FC236}">
                  <a16:creationId xmlns:a16="http://schemas.microsoft.com/office/drawing/2014/main" id="{289DB714-C215-F54F-ADFB-D5298BE8BD44}"/>
                </a:ext>
              </a:extLst>
            </p:cNvPr>
            <p:cNvSpPr/>
            <p:nvPr/>
          </p:nvSpPr>
          <p:spPr>
            <a:xfrm>
              <a:off x="436116" y="1219200"/>
              <a:ext cx="11264348" cy="3116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4E1F588-B9F0-B545-85EB-53128B772F1D}"/>
                </a:ext>
              </a:extLst>
            </p:cNvPr>
            <p:cNvPicPr>
              <a:picLocks noChangeAspect="1"/>
            </p:cNvPicPr>
            <p:nvPr/>
          </p:nvPicPr>
          <p:blipFill>
            <a:blip r:embed="rId3"/>
            <a:stretch>
              <a:fillRect/>
            </a:stretch>
          </p:blipFill>
          <p:spPr>
            <a:xfrm>
              <a:off x="732066" y="1405160"/>
              <a:ext cx="10654844" cy="2930082"/>
            </a:xfrm>
            <a:prstGeom prst="rect">
              <a:avLst/>
            </a:prstGeom>
          </p:spPr>
        </p:pic>
      </p:grpSp>
      <p:sp>
        <p:nvSpPr>
          <p:cNvPr id="8" name="TextBox 7">
            <a:extLst>
              <a:ext uri="{FF2B5EF4-FFF2-40B4-BE49-F238E27FC236}">
                <a16:creationId xmlns:a16="http://schemas.microsoft.com/office/drawing/2014/main" id="{07F7D6EF-1604-514E-A6A8-05937B4FB676}"/>
              </a:ext>
            </a:extLst>
          </p:cNvPr>
          <p:cNvSpPr txBox="1"/>
          <p:nvPr/>
        </p:nvSpPr>
        <p:spPr>
          <a:xfrm>
            <a:off x="463826" y="6356350"/>
            <a:ext cx="9572108" cy="369332"/>
          </a:xfrm>
          <a:prstGeom prst="rect">
            <a:avLst/>
          </a:prstGeom>
          <a:noFill/>
        </p:spPr>
        <p:txBody>
          <a:bodyPr wrap="none" rtlCol="0">
            <a:spAutoFit/>
          </a:bodyPr>
          <a:lstStyle/>
          <a:p>
            <a:r>
              <a:rPr lang="en-US" dirty="0">
                <a:solidFill>
                  <a:schemeClr val="bg1">
                    <a:lumMod val="50000"/>
                  </a:schemeClr>
                </a:solidFill>
              </a:rPr>
              <a:t>“</a:t>
            </a:r>
            <a:r>
              <a:rPr lang="en-US" i="1" dirty="0" err="1">
                <a:solidFill>
                  <a:schemeClr val="bg1">
                    <a:lumMod val="50000"/>
                  </a:schemeClr>
                </a:solidFill>
              </a:rPr>
              <a:t>AdVersarial</a:t>
            </a:r>
            <a:r>
              <a:rPr lang="en-US" i="1" dirty="0">
                <a:solidFill>
                  <a:schemeClr val="bg1">
                    <a:lumMod val="50000"/>
                  </a:schemeClr>
                </a:solidFill>
              </a:rPr>
              <a:t>: Perceptual Ad Blocking meets Adversarial Machine Learning</a:t>
            </a:r>
            <a:r>
              <a:rPr lang="en-US" dirty="0">
                <a:solidFill>
                  <a:schemeClr val="bg1">
                    <a:lumMod val="50000"/>
                  </a:schemeClr>
                </a:solidFill>
              </a:rPr>
              <a:t>”, ACM CCS 2019</a:t>
            </a:r>
          </a:p>
        </p:txBody>
      </p:sp>
      <p:sp>
        <p:nvSpPr>
          <p:cNvPr id="12" name="Rectangular Callout 11">
            <a:extLst>
              <a:ext uri="{FF2B5EF4-FFF2-40B4-BE49-F238E27FC236}">
                <a16:creationId xmlns:a16="http://schemas.microsoft.com/office/drawing/2014/main" id="{ABED1AC1-0A36-5C44-9F3F-28E6D443E024}"/>
              </a:ext>
            </a:extLst>
          </p:cNvPr>
          <p:cNvSpPr/>
          <p:nvPr/>
        </p:nvSpPr>
        <p:spPr>
          <a:xfrm>
            <a:off x="2556786" y="1068388"/>
            <a:ext cx="7479148" cy="976367"/>
          </a:xfrm>
          <a:prstGeom prst="wedgeRectCallout">
            <a:avLst>
              <a:gd name="adj1" fmla="val -54407"/>
              <a:gd name="adj2" fmla="val -53381"/>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buFont typeface="+mj-lt"/>
              <a:buAutoNum type="arabicPeriod"/>
            </a:pPr>
            <a:r>
              <a:rPr lang="en-US" sz="2400" b="1" dirty="0">
                <a:solidFill>
                  <a:schemeClr val="tx1"/>
                </a:solidFill>
              </a:rPr>
              <a:t>Take something “real” that many people </a:t>
            </a:r>
            <a:r>
              <a:rPr lang="en-US" sz="2400" b="1" strike="sngStrike" dirty="0">
                <a:solidFill>
                  <a:schemeClr val="tx1"/>
                </a:solidFill>
              </a:rPr>
              <a:t>use (or will use)</a:t>
            </a:r>
            <a:r>
              <a:rPr lang="en-US" sz="2400" b="1" i="1" dirty="0">
                <a:solidFill>
                  <a:srgbClr val="C00000"/>
                </a:solidFill>
              </a:rPr>
              <a:t> might possibly use one day</a:t>
            </a:r>
          </a:p>
        </p:txBody>
      </p:sp>
    </p:spTree>
    <p:extLst>
      <p:ext uri="{BB962C8B-B14F-4D97-AF65-F5344CB8AC3E}">
        <p14:creationId xmlns:p14="http://schemas.microsoft.com/office/powerpoint/2010/main" val="431619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84349-84E4-004C-8AA9-41E7D7EA93A9}"/>
              </a:ext>
            </a:extLst>
          </p:cNvPr>
          <p:cNvSpPr>
            <a:spLocks noGrp="1"/>
          </p:cNvSpPr>
          <p:nvPr>
            <p:ph type="title"/>
          </p:nvPr>
        </p:nvSpPr>
        <p:spPr/>
        <p:txBody>
          <a:bodyPr/>
          <a:lstStyle/>
          <a:p>
            <a:r>
              <a:rPr lang="en-US" dirty="0"/>
              <a:t>Most real systems are </a:t>
            </a:r>
            <a:r>
              <a:rPr lang="en-US" dirty="0">
                <a:solidFill>
                  <a:srgbClr val="7030A0"/>
                </a:solidFill>
              </a:rPr>
              <a:t>black-box.</a:t>
            </a:r>
          </a:p>
        </p:txBody>
      </p:sp>
      <p:sp>
        <p:nvSpPr>
          <p:cNvPr id="4" name="Slide Number Placeholder 3">
            <a:extLst>
              <a:ext uri="{FF2B5EF4-FFF2-40B4-BE49-F238E27FC236}">
                <a16:creationId xmlns:a16="http://schemas.microsoft.com/office/drawing/2014/main" id="{5D94DA71-1AB1-274B-8F10-A1B225F228ED}"/>
              </a:ext>
            </a:extLst>
          </p:cNvPr>
          <p:cNvSpPr>
            <a:spLocks noGrp="1"/>
          </p:cNvSpPr>
          <p:nvPr>
            <p:ph type="sldNum" sz="quarter" idx="12"/>
          </p:nvPr>
        </p:nvSpPr>
        <p:spPr/>
        <p:txBody>
          <a:bodyPr/>
          <a:lstStyle/>
          <a:p>
            <a:fld id="{BBDB7499-F370-8348-83C5-507685BB046D}" type="slidenum">
              <a:rPr lang="en-US" smtClean="0"/>
              <a:pPr/>
              <a:t>18</a:t>
            </a:fld>
            <a:endParaRPr lang="en-US" sz="1600" dirty="0"/>
          </a:p>
        </p:txBody>
      </p:sp>
      <p:grpSp>
        <p:nvGrpSpPr>
          <p:cNvPr id="5" name="Group 4">
            <a:extLst>
              <a:ext uri="{FF2B5EF4-FFF2-40B4-BE49-F238E27FC236}">
                <a16:creationId xmlns:a16="http://schemas.microsoft.com/office/drawing/2014/main" id="{C93E5FC5-9599-6B41-B2E4-43F70E4ABA3C}"/>
              </a:ext>
            </a:extLst>
          </p:cNvPr>
          <p:cNvGrpSpPr>
            <a:grpSpLocks noChangeAspect="1"/>
          </p:cNvGrpSpPr>
          <p:nvPr/>
        </p:nvGrpSpPr>
        <p:grpSpPr>
          <a:xfrm>
            <a:off x="7650980" y="1609745"/>
            <a:ext cx="3581478" cy="2607459"/>
            <a:chOff x="4766400" y="2127600"/>
            <a:chExt cx="5937745" cy="4322916"/>
          </a:xfrm>
        </p:grpSpPr>
        <p:grpSp>
          <p:nvGrpSpPr>
            <p:cNvPr id="6" name="Group 5">
              <a:extLst>
                <a:ext uri="{FF2B5EF4-FFF2-40B4-BE49-F238E27FC236}">
                  <a16:creationId xmlns:a16="http://schemas.microsoft.com/office/drawing/2014/main" id="{A3852CB1-BB02-B14D-9CC9-E0C6FC556E3E}"/>
                </a:ext>
              </a:extLst>
            </p:cNvPr>
            <p:cNvGrpSpPr>
              <a:grpSpLocks noChangeAspect="1"/>
            </p:cNvGrpSpPr>
            <p:nvPr/>
          </p:nvGrpSpPr>
          <p:grpSpPr>
            <a:xfrm>
              <a:off x="4766400" y="2127600"/>
              <a:ext cx="5936400" cy="4322916"/>
              <a:chOff x="4766774" y="1733583"/>
              <a:chExt cx="6477841" cy="4717196"/>
            </a:xfrm>
          </p:grpSpPr>
          <p:pic>
            <p:nvPicPr>
              <p:cNvPr id="8" name="Picture 7">
                <a:extLst>
                  <a:ext uri="{FF2B5EF4-FFF2-40B4-BE49-F238E27FC236}">
                    <a16:creationId xmlns:a16="http://schemas.microsoft.com/office/drawing/2014/main" id="{99E832CC-827C-F844-97D7-1DF4A482EF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6774" y="1733583"/>
                <a:ext cx="6477841" cy="4717196"/>
              </a:xfrm>
              <a:prstGeom prst="rect">
                <a:avLst/>
              </a:prstGeom>
              <a:ln>
                <a:noFill/>
              </a:ln>
              <a:effectLst>
                <a:outerShdw blurRad="292100" dist="139700" dir="2700000" algn="tl" rotWithShape="0">
                  <a:srgbClr val="333333">
                    <a:alpha val="65000"/>
                  </a:srgbClr>
                </a:outerShdw>
              </a:effectLst>
            </p:spPr>
          </p:pic>
          <p:pic>
            <p:nvPicPr>
              <p:cNvPr id="9" name="Picture 6" descr="How to Watch Blocked Youtube Videos in your Country in 2020?">
                <a:extLst>
                  <a:ext uri="{FF2B5EF4-FFF2-40B4-BE49-F238E27FC236}">
                    <a16:creationId xmlns:a16="http://schemas.microsoft.com/office/drawing/2014/main" id="{54724B77-BF2E-064C-808A-743B2D14072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5694" y="3061494"/>
                <a:ext cx="5308012" cy="2943134"/>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B566BC3D-B992-4840-83AB-0B919D8DE3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6774" y="2127632"/>
              <a:ext cx="5937371" cy="258464"/>
            </a:xfrm>
            <a:prstGeom prst="rect">
              <a:avLst/>
            </a:prstGeom>
          </p:spPr>
        </p:pic>
      </p:grpSp>
      <p:sp>
        <p:nvSpPr>
          <p:cNvPr id="10" name="TextBox 9">
            <a:extLst>
              <a:ext uri="{FF2B5EF4-FFF2-40B4-BE49-F238E27FC236}">
                <a16:creationId xmlns:a16="http://schemas.microsoft.com/office/drawing/2014/main" id="{ED6BF559-B110-E54C-98D2-282CDC196D7E}"/>
              </a:ext>
            </a:extLst>
          </p:cNvPr>
          <p:cNvSpPr txBox="1"/>
          <p:nvPr/>
        </p:nvSpPr>
        <p:spPr>
          <a:xfrm>
            <a:off x="463826" y="1824335"/>
            <a:ext cx="6970178" cy="584775"/>
          </a:xfrm>
          <a:prstGeom prst="rect">
            <a:avLst/>
          </a:prstGeom>
          <a:noFill/>
        </p:spPr>
        <p:txBody>
          <a:bodyPr wrap="none" rtlCol="0">
            <a:spAutoFit/>
          </a:bodyPr>
          <a:lstStyle/>
          <a:p>
            <a:r>
              <a:rPr lang="en-US" sz="3200" b="1" dirty="0"/>
              <a:t>Challenge: </a:t>
            </a:r>
            <a:r>
              <a:rPr lang="en-US" sz="3200" dirty="0"/>
              <a:t>attack something like this</a:t>
            </a:r>
          </a:p>
        </p:txBody>
      </p:sp>
      <p:sp>
        <p:nvSpPr>
          <p:cNvPr id="11" name="Rectangle 10">
            <a:extLst>
              <a:ext uri="{FF2B5EF4-FFF2-40B4-BE49-F238E27FC236}">
                <a16:creationId xmlns:a16="http://schemas.microsoft.com/office/drawing/2014/main" id="{E2DE7919-BCAB-3F43-AB55-D68CB8948DDC}"/>
              </a:ext>
            </a:extLst>
          </p:cNvPr>
          <p:cNvSpPr/>
          <p:nvPr/>
        </p:nvSpPr>
        <p:spPr>
          <a:xfrm>
            <a:off x="463826" y="4091018"/>
            <a:ext cx="10261001" cy="2062103"/>
          </a:xfrm>
          <a:prstGeom prst="rect">
            <a:avLst/>
          </a:prstGeom>
        </p:spPr>
        <p:txBody>
          <a:bodyPr wrap="square">
            <a:spAutoFit/>
          </a:bodyPr>
          <a:lstStyle/>
          <a:p>
            <a:r>
              <a:rPr lang="en-US" sz="3200" b="1" dirty="0">
                <a:solidFill>
                  <a:srgbClr val="C00000"/>
                </a:solidFill>
              </a:rPr>
              <a:t>Not just an engineering exercise!</a:t>
            </a:r>
          </a:p>
          <a:p>
            <a:pPr marL="914400" lvl="1" indent="-457200">
              <a:buFont typeface="Wingdings" pitchFamily="2" charset="2"/>
              <a:buChar char="Ø"/>
            </a:pPr>
            <a:r>
              <a:rPr lang="en-US" sz="3200" dirty="0"/>
              <a:t> </a:t>
            </a:r>
            <a:r>
              <a:rPr lang="en-US" sz="3200" i="1" dirty="0"/>
              <a:t>you don’t get </a:t>
            </a:r>
            <a:r>
              <a:rPr lang="en-US" sz="3200" i="1" dirty="0">
                <a:solidFill>
                  <a:srgbClr val="0070C0"/>
                </a:solidFill>
              </a:rPr>
              <a:t>direct query access</a:t>
            </a:r>
            <a:r>
              <a:rPr lang="en-US" sz="3200" i="1" dirty="0"/>
              <a:t>...</a:t>
            </a:r>
          </a:p>
          <a:p>
            <a:pPr marL="914400" lvl="1" indent="-457200">
              <a:buFont typeface="Wingdings" pitchFamily="2" charset="2"/>
              <a:buChar char="Ø"/>
            </a:pPr>
            <a:r>
              <a:rPr lang="en-US" sz="3200" dirty="0"/>
              <a:t> </a:t>
            </a:r>
            <a:r>
              <a:rPr lang="en-US" sz="3200" i="1" dirty="0"/>
              <a:t>you get </a:t>
            </a:r>
            <a:r>
              <a:rPr lang="en-US" sz="3200" i="1" dirty="0">
                <a:solidFill>
                  <a:srgbClr val="0070C0"/>
                </a:solidFill>
              </a:rPr>
              <a:t>banned</a:t>
            </a:r>
            <a:r>
              <a:rPr lang="en-US" sz="3200" i="1" dirty="0"/>
              <a:t> after a few positive queries...</a:t>
            </a:r>
          </a:p>
          <a:p>
            <a:pPr marL="914400" lvl="1" indent="-457200">
              <a:buFont typeface="Wingdings" pitchFamily="2" charset="2"/>
              <a:buChar char="Ø"/>
            </a:pPr>
            <a:r>
              <a:rPr lang="en-US" sz="3200" dirty="0"/>
              <a:t> </a:t>
            </a:r>
            <a:r>
              <a:rPr lang="en-US" sz="3200" i="1" dirty="0"/>
              <a:t>you likely can’t build a </a:t>
            </a:r>
            <a:r>
              <a:rPr lang="en-US" sz="3200" i="1" dirty="0">
                <a:solidFill>
                  <a:srgbClr val="0070C0"/>
                </a:solidFill>
              </a:rPr>
              <a:t>good surrogate model</a:t>
            </a:r>
            <a:r>
              <a:rPr lang="en-US" sz="3200" i="1" dirty="0"/>
              <a:t>...</a:t>
            </a:r>
          </a:p>
        </p:txBody>
      </p:sp>
    </p:spTree>
    <p:extLst>
      <p:ext uri="{BB962C8B-B14F-4D97-AF65-F5344CB8AC3E}">
        <p14:creationId xmlns:p14="http://schemas.microsoft.com/office/powerpoint/2010/main" val="3624661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3B15F-9AE0-B94A-A90E-1BF7DFCB21BB}"/>
              </a:ext>
            </a:extLst>
          </p:cNvPr>
          <p:cNvSpPr>
            <a:spLocks noGrp="1"/>
          </p:cNvSpPr>
          <p:nvPr>
            <p:ph type="title"/>
          </p:nvPr>
        </p:nvSpPr>
        <p:spPr/>
        <p:txBody>
          <a:bodyPr/>
          <a:lstStyle/>
          <a:p>
            <a:r>
              <a:rPr lang="en-US" dirty="0"/>
              <a:t>Many </a:t>
            </a:r>
            <a:r>
              <a:rPr lang="en-US" dirty="0">
                <a:solidFill>
                  <a:srgbClr val="7030A0"/>
                </a:solidFill>
              </a:rPr>
              <a:t>research opportunities!</a:t>
            </a:r>
            <a:endParaRPr lang="en-US" dirty="0"/>
          </a:p>
        </p:txBody>
      </p:sp>
      <p:sp>
        <p:nvSpPr>
          <p:cNvPr id="3" name="Content Placeholder 2">
            <a:extLst>
              <a:ext uri="{FF2B5EF4-FFF2-40B4-BE49-F238E27FC236}">
                <a16:creationId xmlns:a16="http://schemas.microsoft.com/office/drawing/2014/main" id="{FF6E5ED9-E3AE-A944-9B54-9213EBA50055}"/>
              </a:ext>
            </a:extLst>
          </p:cNvPr>
          <p:cNvSpPr>
            <a:spLocks noGrp="1"/>
          </p:cNvSpPr>
          <p:nvPr>
            <p:ph idx="1"/>
          </p:nvPr>
        </p:nvSpPr>
        <p:spPr/>
        <p:txBody>
          <a:bodyPr>
            <a:normAutofit/>
          </a:bodyPr>
          <a:lstStyle/>
          <a:p>
            <a:pPr marL="0" indent="0">
              <a:buNone/>
            </a:pPr>
            <a:r>
              <a:rPr lang="en-US" dirty="0"/>
              <a:t>Show how to </a:t>
            </a:r>
            <a:r>
              <a:rPr lang="en-US" dirty="0">
                <a:solidFill>
                  <a:srgbClr val="C00000"/>
                </a:solidFill>
              </a:rPr>
              <a:t>systematically</a:t>
            </a:r>
            <a:r>
              <a:rPr lang="en-US" dirty="0"/>
              <a:t> </a:t>
            </a:r>
            <a:r>
              <a:rPr lang="en-US" dirty="0">
                <a:solidFill>
                  <a:srgbClr val="C00000"/>
                </a:solidFill>
              </a:rPr>
              <a:t>evade</a:t>
            </a:r>
            <a:r>
              <a:rPr lang="en-US" dirty="0"/>
              <a:t> a </a:t>
            </a:r>
            <a:r>
              <a:rPr lang="en-US" dirty="0">
                <a:solidFill>
                  <a:srgbClr val="C00000"/>
                </a:solidFill>
              </a:rPr>
              <a:t>real</a:t>
            </a:r>
            <a:r>
              <a:rPr lang="en-US" dirty="0"/>
              <a:t> </a:t>
            </a:r>
            <a:r>
              <a:rPr lang="en-US" dirty="0">
                <a:solidFill>
                  <a:srgbClr val="C00000"/>
                </a:solidFill>
              </a:rPr>
              <a:t>model</a:t>
            </a:r>
          </a:p>
          <a:p>
            <a:pPr marL="0" indent="0">
              <a:buNone/>
            </a:pPr>
            <a:endParaRPr lang="en-US" dirty="0"/>
          </a:p>
        </p:txBody>
      </p:sp>
      <p:sp>
        <p:nvSpPr>
          <p:cNvPr id="4" name="Slide Number Placeholder 3">
            <a:extLst>
              <a:ext uri="{FF2B5EF4-FFF2-40B4-BE49-F238E27FC236}">
                <a16:creationId xmlns:a16="http://schemas.microsoft.com/office/drawing/2014/main" id="{0462920E-C26C-6342-95DB-324B5DC8578F}"/>
              </a:ext>
            </a:extLst>
          </p:cNvPr>
          <p:cNvSpPr>
            <a:spLocks noGrp="1"/>
          </p:cNvSpPr>
          <p:nvPr>
            <p:ph type="sldNum" sz="quarter" idx="12"/>
          </p:nvPr>
        </p:nvSpPr>
        <p:spPr/>
        <p:txBody>
          <a:bodyPr/>
          <a:lstStyle/>
          <a:p>
            <a:fld id="{BBDB7499-F370-8348-83C5-507685BB046D}" type="slidenum">
              <a:rPr lang="en-US" smtClean="0"/>
              <a:pPr/>
              <a:t>19</a:t>
            </a:fld>
            <a:endParaRPr lang="en-US" sz="1600" dirty="0"/>
          </a:p>
        </p:txBody>
      </p:sp>
      <p:pic>
        <p:nvPicPr>
          <p:cNvPr id="15" name="Picture 14">
            <a:extLst>
              <a:ext uri="{FF2B5EF4-FFF2-40B4-BE49-F238E27FC236}">
                <a16:creationId xmlns:a16="http://schemas.microsoft.com/office/drawing/2014/main" id="{56B97F1C-0171-4740-88AD-3C8955CC46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60949" y="2525152"/>
            <a:ext cx="4209143" cy="1807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E19C55D7-A5C9-4140-9AB7-3CDE889FC4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054" y="2853538"/>
            <a:ext cx="5454279" cy="1248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688AC100-C880-3044-BC65-3EBB2A65842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13172" y="4512234"/>
            <a:ext cx="4008352" cy="2101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9C820E82-AA8F-8240-8FC9-D3B98DB963A3}"/>
              </a:ext>
            </a:extLst>
          </p:cNvPr>
          <p:cNvPicPr>
            <a:picLocks noChangeAspect="1"/>
          </p:cNvPicPr>
          <p:nvPr/>
        </p:nvPicPr>
        <p:blipFill>
          <a:blip r:embed="rId6"/>
          <a:stretch>
            <a:fillRect/>
          </a:stretch>
        </p:blipFill>
        <p:spPr>
          <a:xfrm>
            <a:off x="460995" y="4542935"/>
            <a:ext cx="5994396" cy="1536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5869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0894D-CA52-7941-89A2-304EA215D576}"/>
              </a:ext>
            </a:extLst>
          </p:cNvPr>
          <p:cNvSpPr>
            <a:spLocks noGrp="1"/>
          </p:cNvSpPr>
          <p:nvPr>
            <p:ph type="title"/>
          </p:nvPr>
        </p:nvSpPr>
        <p:spPr/>
        <p:txBody>
          <a:bodyPr/>
          <a:lstStyle/>
          <a:p>
            <a:r>
              <a:rPr lang="en-US" dirty="0">
                <a:solidFill>
                  <a:srgbClr val="7030A0"/>
                </a:solidFill>
              </a:rPr>
              <a:t>Attacking</a:t>
            </a:r>
            <a:r>
              <a:rPr lang="en-US" dirty="0"/>
              <a:t> ML models is popular.</a:t>
            </a:r>
          </a:p>
        </p:txBody>
      </p:sp>
      <p:sp>
        <p:nvSpPr>
          <p:cNvPr id="4" name="Slide Number Placeholder 3">
            <a:extLst>
              <a:ext uri="{FF2B5EF4-FFF2-40B4-BE49-F238E27FC236}">
                <a16:creationId xmlns:a16="http://schemas.microsoft.com/office/drawing/2014/main" id="{19BA5067-6924-754F-BEBD-BA2A5EC235FF}"/>
              </a:ext>
            </a:extLst>
          </p:cNvPr>
          <p:cNvSpPr>
            <a:spLocks noGrp="1"/>
          </p:cNvSpPr>
          <p:nvPr>
            <p:ph type="sldNum" sz="quarter" idx="12"/>
          </p:nvPr>
        </p:nvSpPr>
        <p:spPr/>
        <p:txBody>
          <a:bodyPr/>
          <a:lstStyle/>
          <a:p>
            <a:fld id="{BBDB7499-F370-8348-83C5-507685BB046D}" type="slidenum">
              <a:rPr lang="en-US" smtClean="0"/>
              <a:pPr/>
              <a:t>2</a:t>
            </a:fld>
            <a:endParaRPr lang="en-US" sz="1600" dirty="0"/>
          </a:p>
        </p:txBody>
      </p:sp>
      <p:pic>
        <p:nvPicPr>
          <p:cNvPr id="8" name="Picture 7">
            <a:extLst>
              <a:ext uri="{FF2B5EF4-FFF2-40B4-BE49-F238E27FC236}">
                <a16:creationId xmlns:a16="http://schemas.microsoft.com/office/drawing/2014/main" id="{BF39CF58-1D57-6245-8D9C-1E6074B0DA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826" y="4793944"/>
            <a:ext cx="6396602" cy="1388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D1C4ECB6-CC9A-6A45-8343-F851F1E0C7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46843" y="4711255"/>
            <a:ext cx="5781331" cy="1620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F78BF458-F108-3F4C-9251-71EE03CF8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826" y="2250387"/>
            <a:ext cx="5613079" cy="1218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256AE2FB-5AED-3D47-9CA1-3D864DF37855}"/>
              </a:ext>
            </a:extLst>
          </p:cNvPr>
          <p:cNvSpPr txBox="1"/>
          <p:nvPr/>
        </p:nvSpPr>
        <p:spPr>
          <a:xfrm>
            <a:off x="2321169" y="1530901"/>
            <a:ext cx="1463862" cy="523220"/>
          </a:xfrm>
          <a:prstGeom prst="rect">
            <a:avLst/>
          </a:prstGeom>
          <a:noFill/>
        </p:spPr>
        <p:txBody>
          <a:bodyPr wrap="none" rtlCol="0">
            <a:spAutoFit/>
          </a:bodyPr>
          <a:lstStyle/>
          <a:p>
            <a:r>
              <a:rPr lang="en-US" sz="2800" dirty="0"/>
              <a:t>Evasion</a:t>
            </a:r>
          </a:p>
        </p:txBody>
      </p:sp>
      <p:sp>
        <p:nvSpPr>
          <p:cNvPr id="13" name="TextBox 12">
            <a:extLst>
              <a:ext uri="{FF2B5EF4-FFF2-40B4-BE49-F238E27FC236}">
                <a16:creationId xmlns:a16="http://schemas.microsoft.com/office/drawing/2014/main" id="{35F63EBD-F098-E94C-908F-203C88B04A6F}"/>
              </a:ext>
            </a:extLst>
          </p:cNvPr>
          <p:cNvSpPr txBox="1"/>
          <p:nvPr/>
        </p:nvSpPr>
        <p:spPr>
          <a:xfrm>
            <a:off x="8009857" y="1529950"/>
            <a:ext cx="1765227" cy="523220"/>
          </a:xfrm>
          <a:prstGeom prst="rect">
            <a:avLst/>
          </a:prstGeom>
          <a:noFill/>
        </p:spPr>
        <p:txBody>
          <a:bodyPr wrap="none" rtlCol="0">
            <a:spAutoFit/>
          </a:bodyPr>
          <a:lstStyle/>
          <a:p>
            <a:r>
              <a:rPr lang="en-US" sz="2800" dirty="0"/>
              <a:t>Poisoning</a:t>
            </a:r>
          </a:p>
        </p:txBody>
      </p:sp>
      <p:pic>
        <p:nvPicPr>
          <p:cNvPr id="9" name="Picture 8">
            <a:extLst>
              <a:ext uri="{FF2B5EF4-FFF2-40B4-BE49-F238E27FC236}">
                <a16:creationId xmlns:a16="http://schemas.microsoft.com/office/drawing/2014/main" id="{1FC9FFC8-8A1C-2346-AED6-A386C9AA1C4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46843" y="2095709"/>
            <a:ext cx="6076262" cy="18239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54D19190-42D0-7543-82FF-618907908F19}"/>
              </a:ext>
            </a:extLst>
          </p:cNvPr>
          <p:cNvSpPr txBox="1"/>
          <p:nvPr/>
        </p:nvSpPr>
        <p:spPr>
          <a:xfrm>
            <a:off x="1780957" y="4173182"/>
            <a:ext cx="2544286" cy="523220"/>
          </a:xfrm>
          <a:prstGeom prst="rect">
            <a:avLst/>
          </a:prstGeom>
          <a:noFill/>
        </p:spPr>
        <p:txBody>
          <a:bodyPr wrap="none" rtlCol="0">
            <a:spAutoFit/>
          </a:bodyPr>
          <a:lstStyle/>
          <a:p>
            <a:r>
              <a:rPr lang="en-US" sz="2800" dirty="0"/>
              <a:t>Data Inference</a:t>
            </a:r>
          </a:p>
        </p:txBody>
      </p:sp>
      <p:sp>
        <p:nvSpPr>
          <p:cNvPr id="15" name="TextBox 14">
            <a:extLst>
              <a:ext uri="{FF2B5EF4-FFF2-40B4-BE49-F238E27FC236}">
                <a16:creationId xmlns:a16="http://schemas.microsoft.com/office/drawing/2014/main" id="{F4FC6ECC-2527-244C-BF78-6F055927D3B3}"/>
              </a:ext>
            </a:extLst>
          </p:cNvPr>
          <p:cNvSpPr txBox="1"/>
          <p:nvPr/>
        </p:nvSpPr>
        <p:spPr>
          <a:xfrm>
            <a:off x="7609907" y="4173182"/>
            <a:ext cx="2565126" cy="523220"/>
          </a:xfrm>
          <a:prstGeom prst="rect">
            <a:avLst/>
          </a:prstGeom>
          <a:noFill/>
        </p:spPr>
        <p:txBody>
          <a:bodyPr wrap="none" rtlCol="0">
            <a:spAutoFit/>
          </a:bodyPr>
          <a:lstStyle/>
          <a:p>
            <a:r>
              <a:rPr lang="en-US" sz="2800" dirty="0"/>
              <a:t>Model Stealing</a:t>
            </a:r>
          </a:p>
        </p:txBody>
      </p:sp>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BDE1546B-FED8-D341-B008-E0771B39F866}"/>
                  </a:ext>
                </a:extLst>
              </p14:cNvPr>
              <p14:cNvContentPartPr/>
              <p14:nvPr/>
            </p14:nvContentPartPr>
            <p14:xfrm>
              <a:off x="1162606" y="3341166"/>
              <a:ext cx="781560" cy="52200"/>
            </p14:xfrm>
          </p:contentPart>
        </mc:Choice>
        <mc:Fallback xmlns="">
          <p:pic>
            <p:nvPicPr>
              <p:cNvPr id="16" name="Ink 15">
                <a:extLst>
                  <a:ext uri="{FF2B5EF4-FFF2-40B4-BE49-F238E27FC236}">
                    <a16:creationId xmlns:a16="http://schemas.microsoft.com/office/drawing/2014/main" id="{BDE1546B-FED8-D341-B008-E0771B39F866}"/>
                  </a:ext>
                </a:extLst>
              </p:cNvPr>
              <p:cNvPicPr/>
              <p:nvPr/>
            </p:nvPicPr>
            <p:blipFill>
              <a:blip r:embed="rId8"/>
              <a:stretch>
                <a:fillRect/>
              </a:stretch>
            </p:blipFill>
            <p:spPr>
              <a:xfrm>
                <a:off x="1108966" y="3233526"/>
                <a:ext cx="88920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22B0DC1F-6AA2-EA41-A919-7AB0F91337CD}"/>
                  </a:ext>
                </a:extLst>
              </p14:cNvPr>
              <p14:cNvContentPartPr/>
              <p14:nvPr/>
            </p14:nvContentPartPr>
            <p14:xfrm>
              <a:off x="6721006" y="3786126"/>
              <a:ext cx="782280" cy="3960"/>
            </p14:xfrm>
          </p:contentPart>
        </mc:Choice>
        <mc:Fallback xmlns="">
          <p:pic>
            <p:nvPicPr>
              <p:cNvPr id="17" name="Ink 16">
                <a:extLst>
                  <a:ext uri="{FF2B5EF4-FFF2-40B4-BE49-F238E27FC236}">
                    <a16:creationId xmlns:a16="http://schemas.microsoft.com/office/drawing/2014/main" id="{22B0DC1F-6AA2-EA41-A919-7AB0F91337CD}"/>
                  </a:ext>
                </a:extLst>
              </p:cNvPr>
              <p:cNvPicPr/>
              <p:nvPr/>
            </p:nvPicPr>
            <p:blipFill>
              <a:blip r:embed="rId10"/>
              <a:stretch>
                <a:fillRect/>
              </a:stretch>
            </p:blipFill>
            <p:spPr>
              <a:xfrm>
                <a:off x="6667366" y="3678126"/>
                <a:ext cx="88992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Ink 17">
                <a:extLst>
                  <a:ext uri="{FF2B5EF4-FFF2-40B4-BE49-F238E27FC236}">
                    <a16:creationId xmlns:a16="http://schemas.microsoft.com/office/drawing/2014/main" id="{38062AB8-A360-6848-B3C8-A374825A9829}"/>
                  </a:ext>
                </a:extLst>
              </p14:cNvPr>
              <p14:cNvContentPartPr/>
              <p14:nvPr/>
            </p14:nvContentPartPr>
            <p14:xfrm>
              <a:off x="6668446" y="6156726"/>
              <a:ext cx="728280" cy="12600"/>
            </p14:xfrm>
          </p:contentPart>
        </mc:Choice>
        <mc:Fallback xmlns="">
          <p:pic>
            <p:nvPicPr>
              <p:cNvPr id="18" name="Ink 17">
                <a:extLst>
                  <a:ext uri="{FF2B5EF4-FFF2-40B4-BE49-F238E27FC236}">
                    <a16:creationId xmlns:a16="http://schemas.microsoft.com/office/drawing/2014/main" id="{38062AB8-A360-6848-B3C8-A374825A9829}"/>
                  </a:ext>
                </a:extLst>
              </p:cNvPr>
              <p:cNvPicPr/>
              <p:nvPr/>
            </p:nvPicPr>
            <p:blipFill>
              <a:blip r:embed="rId12"/>
              <a:stretch>
                <a:fillRect/>
              </a:stretch>
            </p:blipFill>
            <p:spPr>
              <a:xfrm>
                <a:off x="6614806" y="6048726"/>
                <a:ext cx="83592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5D4A161A-E6D7-AE4C-8554-30145BE43BCD}"/>
                  </a:ext>
                </a:extLst>
              </p14:cNvPr>
              <p14:cNvContentPartPr/>
              <p14:nvPr/>
            </p14:nvContentPartPr>
            <p14:xfrm>
              <a:off x="1230646" y="6040446"/>
              <a:ext cx="940320" cy="5400"/>
            </p14:xfrm>
          </p:contentPart>
        </mc:Choice>
        <mc:Fallback xmlns="">
          <p:pic>
            <p:nvPicPr>
              <p:cNvPr id="19" name="Ink 18">
                <a:extLst>
                  <a:ext uri="{FF2B5EF4-FFF2-40B4-BE49-F238E27FC236}">
                    <a16:creationId xmlns:a16="http://schemas.microsoft.com/office/drawing/2014/main" id="{5D4A161A-E6D7-AE4C-8554-30145BE43BCD}"/>
                  </a:ext>
                </a:extLst>
              </p:cNvPr>
              <p:cNvPicPr/>
              <p:nvPr/>
            </p:nvPicPr>
            <p:blipFill>
              <a:blip r:embed="rId14"/>
              <a:stretch>
                <a:fillRect/>
              </a:stretch>
            </p:blipFill>
            <p:spPr>
              <a:xfrm>
                <a:off x="1176646" y="5932806"/>
                <a:ext cx="1047960" cy="221040"/>
              </a:xfrm>
              <a:prstGeom prst="rect">
                <a:avLst/>
              </a:prstGeom>
            </p:spPr>
          </p:pic>
        </mc:Fallback>
      </mc:AlternateContent>
    </p:spTree>
    <p:extLst>
      <p:ext uri="{BB962C8B-B14F-4D97-AF65-F5344CB8AC3E}">
        <p14:creationId xmlns:p14="http://schemas.microsoft.com/office/powerpoint/2010/main" val="106976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3B15F-9AE0-B94A-A90E-1BF7DFCB21BB}"/>
              </a:ext>
            </a:extLst>
          </p:cNvPr>
          <p:cNvSpPr>
            <a:spLocks noGrp="1"/>
          </p:cNvSpPr>
          <p:nvPr>
            <p:ph type="title"/>
          </p:nvPr>
        </p:nvSpPr>
        <p:spPr/>
        <p:txBody>
          <a:bodyPr/>
          <a:lstStyle/>
          <a:p>
            <a:r>
              <a:rPr lang="en-US" dirty="0"/>
              <a:t>Many </a:t>
            </a:r>
            <a:r>
              <a:rPr lang="en-US" dirty="0">
                <a:solidFill>
                  <a:srgbClr val="7030A0"/>
                </a:solidFill>
              </a:rPr>
              <a:t>research opportunities!</a:t>
            </a:r>
            <a:endParaRPr lang="en-US" dirty="0"/>
          </a:p>
        </p:txBody>
      </p:sp>
      <p:sp>
        <p:nvSpPr>
          <p:cNvPr id="3" name="Content Placeholder 2">
            <a:extLst>
              <a:ext uri="{FF2B5EF4-FFF2-40B4-BE49-F238E27FC236}">
                <a16:creationId xmlns:a16="http://schemas.microsoft.com/office/drawing/2014/main" id="{FF6E5ED9-E3AE-A944-9B54-9213EBA50055}"/>
              </a:ext>
            </a:extLst>
          </p:cNvPr>
          <p:cNvSpPr>
            <a:spLocks noGrp="1"/>
          </p:cNvSpPr>
          <p:nvPr>
            <p:ph idx="1"/>
          </p:nvPr>
        </p:nvSpPr>
        <p:spPr/>
        <p:txBody>
          <a:bodyPr>
            <a:noAutofit/>
          </a:bodyPr>
          <a:lstStyle/>
          <a:p>
            <a:pPr marL="0" indent="0">
              <a:buNone/>
            </a:pPr>
            <a:r>
              <a:rPr lang="en-US" dirty="0"/>
              <a:t>Show how to </a:t>
            </a:r>
            <a:r>
              <a:rPr lang="en-US" dirty="0">
                <a:solidFill>
                  <a:srgbClr val="C00000"/>
                </a:solidFill>
              </a:rPr>
              <a:t>defend</a:t>
            </a:r>
            <a:r>
              <a:rPr lang="en-US" dirty="0"/>
              <a:t> a </a:t>
            </a:r>
            <a:r>
              <a:rPr lang="en-US" dirty="0">
                <a:solidFill>
                  <a:srgbClr val="C00000"/>
                </a:solidFill>
              </a:rPr>
              <a:t>real model</a:t>
            </a:r>
          </a:p>
          <a:p>
            <a:pPr marL="0" indent="0">
              <a:buNone/>
            </a:pPr>
            <a:endParaRPr lang="en-US" dirty="0"/>
          </a:p>
          <a:p>
            <a:pPr marL="0" indent="0" algn="ctr">
              <a:buNone/>
            </a:pPr>
            <a:r>
              <a:rPr lang="en-US" sz="3600" i="1" dirty="0">
                <a:solidFill>
                  <a:srgbClr val="0070C0"/>
                </a:solidFill>
              </a:rPr>
              <a:t>adversarial training</a:t>
            </a:r>
            <a:r>
              <a:rPr lang="en-US" sz="3600" i="1" dirty="0"/>
              <a:t>, </a:t>
            </a:r>
          </a:p>
          <a:p>
            <a:pPr marL="0" indent="0" algn="ctr">
              <a:buNone/>
            </a:pPr>
            <a:r>
              <a:rPr lang="en-US" sz="3600" i="1" dirty="0">
                <a:solidFill>
                  <a:srgbClr val="0070C0"/>
                </a:solidFill>
              </a:rPr>
              <a:t>interval-bound propagation</a:t>
            </a:r>
            <a:r>
              <a:rPr lang="en-US" sz="3600" i="1" dirty="0"/>
              <a:t>,</a:t>
            </a:r>
          </a:p>
          <a:p>
            <a:pPr marL="0" indent="0" algn="ctr">
              <a:buNone/>
            </a:pPr>
            <a:r>
              <a:rPr lang="en-US" sz="3600" i="1" dirty="0">
                <a:solidFill>
                  <a:srgbClr val="0070C0"/>
                </a:solidFill>
              </a:rPr>
              <a:t>randomized smoothing</a:t>
            </a:r>
            <a:r>
              <a:rPr lang="en-US" sz="3600" i="1" dirty="0"/>
              <a:t>, etc.</a:t>
            </a:r>
          </a:p>
          <a:p>
            <a:pPr marL="0" indent="0" algn="ctr">
              <a:buNone/>
            </a:pPr>
            <a:r>
              <a:rPr lang="en-US" b="1" dirty="0"/>
              <a:t>are likely not the answer!</a:t>
            </a:r>
          </a:p>
        </p:txBody>
      </p:sp>
      <p:sp>
        <p:nvSpPr>
          <p:cNvPr id="4" name="Slide Number Placeholder 3">
            <a:extLst>
              <a:ext uri="{FF2B5EF4-FFF2-40B4-BE49-F238E27FC236}">
                <a16:creationId xmlns:a16="http://schemas.microsoft.com/office/drawing/2014/main" id="{0462920E-C26C-6342-95DB-324B5DC8578F}"/>
              </a:ext>
            </a:extLst>
          </p:cNvPr>
          <p:cNvSpPr>
            <a:spLocks noGrp="1"/>
          </p:cNvSpPr>
          <p:nvPr>
            <p:ph type="sldNum" sz="quarter" idx="12"/>
          </p:nvPr>
        </p:nvSpPr>
        <p:spPr/>
        <p:txBody>
          <a:bodyPr/>
          <a:lstStyle/>
          <a:p>
            <a:fld id="{BBDB7499-F370-8348-83C5-507685BB046D}" type="slidenum">
              <a:rPr lang="en-US" smtClean="0"/>
              <a:pPr/>
              <a:t>20</a:t>
            </a:fld>
            <a:endParaRPr lang="en-US" sz="1600" dirty="0"/>
          </a:p>
        </p:txBody>
      </p:sp>
    </p:spTree>
    <p:extLst>
      <p:ext uri="{BB962C8B-B14F-4D97-AF65-F5344CB8AC3E}">
        <p14:creationId xmlns:p14="http://schemas.microsoft.com/office/powerpoint/2010/main" val="3622191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23CEF-D044-5A4A-86EC-2DDBE42B164E}"/>
              </a:ext>
            </a:extLst>
          </p:cNvPr>
          <p:cNvSpPr>
            <a:spLocks noGrp="1"/>
          </p:cNvSpPr>
          <p:nvPr>
            <p:ph type="title"/>
          </p:nvPr>
        </p:nvSpPr>
        <p:spPr>
          <a:xfrm>
            <a:off x="463825" y="410368"/>
            <a:ext cx="11728175" cy="1325563"/>
          </a:xfrm>
        </p:spPr>
        <p:txBody>
          <a:bodyPr/>
          <a:lstStyle/>
          <a:p>
            <a:r>
              <a:rPr lang="en-US" dirty="0"/>
              <a:t>Very recent example: </a:t>
            </a:r>
            <a:r>
              <a:rPr lang="en-US" dirty="0">
                <a:solidFill>
                  <a:srgbClr val="7030A0"/>
                </a:solidFill>
              </a:rPr>
              <a:t>Apple’s CSAM detection</a:t>
            </a:r>
          </a:p>
        </p:txBody>
      </p:sp>
      <p:sp>
        <p:nvSpPr>
          <p:cNvPr id="4" name="Slide Number Placeholder 3">
            <a:extLst>
              <a:ext uri="{FF2B5EF4-FFF2-40B4-BE49-F238E27FC236}">
                <a16:creationId xmlns:a16="http://schemas.microsoft.com/office/drawing/2014/main" id="{3DBAAA48-2425-3649-A0BE-B804AC61A86A}"/>
              </a:ext>
            </a:extLst>
          </p:cNvPr>
          <p:cNvSpPr>
            <a:spLocks noGrp="1"/>
          </p:cNvSpPr>
          <p:nvPr>
            <p:ph type="sldNum" sz="quarter" idx="12"/>
          </p:nvPr>
        </p:nvSpPr>
        <p:spPr/>
        <p:txBody>
          <a:bodyPr/>
          <a:lstStyle/>
          <a:p>
            <a:fld id="{BBDB7499-F370-8348-83C5-507685BB046D}" type="slidenum">
              <a:rPr lang="en-US" smtClean="0"/>
              <a:pPr/>
              <a:t>21</a:t>
            </a:fld>
            <a:endParaRPr lang="en-US" sz="1600" dirty="0"/>
          </a:p>
        </p:txBody>
      </p:sp>
      <p:pic>
        <p:nvPicPr>
          <p:cNvPr id="7" name="Picture 6">
            <a:extLst>
              <a:ext uri="{FF2B5EF4-FFF2-40B4-BE49-F238E27FC236}">
                <a16:creationId xmlns:a16="http://schemas.microsoft.com/office/drawing/2014/main" id="{0F5A1394-E15C-D64E-9365-6F70273BB4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1642" y="1332666"/>
            <a:ext cx="6248716" cy="3454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2">
            <a:extLst>
              <a:ext uri="{FF2B5EF4-FFF2-40B4-BE49-F238E27FC236}">
                <a16:creationId xmlns:a16="http://schemas.microsoft.com/office/drawing/2014/main" id="{F83F60D8-18B2-0449-80A6-BB0D0D8C851C}"/>
              </a:ext>
            </a:extLst>
          </p:cNvPr>
          <p:cNvSpPr>
            <a:spLocks noGrp="1"/>
          </p:cNvSpPr>
          <p:nvPr>
            <p:ph idx="1"/>
          </p:nvPr>
        </p:nvSpPr>
        <p:spPr>
          <a:xfrm>
            <a:off x="463826" y="5122071"/>
            <a:ext cx="11524974" cy="1362658"/>
          </a:xfrm>
        </p:spPr>
        <p:txBody>
          <a:bodyPr>
            <a:noAutofit/>
          </a:bodyPr>
          <a:lstStyle/>
          <a:p>
            <a:pPr>
              <a:buFont typeface="Wingdings" pitchFamily="2" charset="2"/>
              <a:buChar char="Ø"/>
            </a:pPr>
            <a:r>
              <a:rPr lang="en-US" sz="3600" dirty="0"/>
              <a:t> Uses ML to assign a </a:t>
            </a:r>
            <a:r>
              <a:rPr lang="en-US" sz="3600" dirty="0">
                <a:solidFill>
                  <a:srgbClr val="C00000"/>
                </a:solidFill>
              </a:rPr>
              <a:t>“fingerprint / hash” </a:t>
            </a:r>
            <a:r>
              <a:rPr lang="en-US" sz="3600" dirty="0"/>
              <a:t>to images</a:t>
            </a:r>
          </a:p>
          <a:p>
            <a:pPr>
              <a:buFont typeface="Wingdings" pitchFamily="2" charset="2"/>
              <a:buChar char="Ø"/>
            </a:pPr>
            <a:r>
              <a:rPr lang="en-US" sz="3600" dirty="0"/>
              <a:t> Goal: hash is </a:t>
            </a:r>
            <a:r>
              <a:rPr lang="en-US" sz="3600" dirty="0">
                <a:solidFill>
                  <a:srgbClr val="C00000"/>
                </a:solidFill>
              </a:rPr>
              <a:t>robust to small changes</a:t>
            </a:r>
            <a:r>
              <a:rPr lang="en-US" sz="3600" dirty="0"/>
              <a:t>, few collisions</a:t>
            </a:r>
          </a:p>
        </p:txBody>
      </p:sp>
    </p:spTree>
    <p:extLst>
      <p:ext uri="{BB962C8B-B14F-4D97-AF65-F5344CB8AC3E}">
        <p14:creationId xmlns:p14="http://schemas.microsoft.com/office/powerpoint/2010/main" val="3263751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23CEF-D044-5A4A-86EC-2DDBE42B164E}"/>
              </a:ext>
            </a:extLst>
          </p:cNvPr>
          <p:cNvSpPr>
            <a:spLocks noGrp="1"/>
          </p:cNvSpPr>
          <p:nvPr>
            <p:ph type="title"/>
          </p:nvPr>
        </p:nvSpPr>
        <p:spPr>
          <a:xfrm>
            <a:off x="463826" y="410368"/>
            <a:ext cx="11728174" cy="1325563"/>
          </a:xfrm>
        </p:spPr>
        <p:txBody>
          <a:bodyPr/>
          <a:lstStyle/>
          <a:p>
            <a:r>
              <a:rPr lang="en-US" dirty="0"/>
              <a:t>Very recent example: </a:t>
            </a:r>
            <a:r>
              <a:rPr lang="en-US" dirty="0">
                <a:solidFill>
                  <a:srgbClr val="7030A0"/>
                </a:solidFill>
              </a:rPr>
              <a:t>Apple’s CSAM detection</a:t>
            </a:r>
          </a:p>
        </p:txBody>
      </p:sp>
      <p:sp>
        <p:nvSpPr>
          <p:cNvPr id="4" name="Slide Number Placeholder 3">
            <a:extLst>
              <a:ext uri="{FF2B5EF4-FFF2-40B4-BE49-F238E27FC236}">
                <a16:creationId xmlns:a16="http://schemas.microsoft.com/office/drawing/2014/main" id="{3DBAAA48-2425-3649-A0BE-B804AC61A86A}"/>
              </a:ext>
            </a:extLst>
          </p:cNvPr>
          <p:cNvSpPr>
            <a:spLocks noGrp="1"/>
          </p:cNvSpPr>
          <p:nvPr>
            <p:ph type="sldNum" sz="quarter" idx="12"/>
          </p:nvPr>
        </p:nvSpPr>
        <p:spPr/>
        <p:txBody>
          <a:bodyPr/>
          <a:lstStyle/>
          <a:p>
            <a:fld id="{BBDB7499-F370-8348-83C5-507685BB046D}" type="slidenum">
              <a:rPr lang="en-US" smtClean="0"/>
              <a:pPr/>
              <a:t>22</a:t>
            </a:fld>
            <a:endParaRPr lang="en-US" sz="1600" dirty="0"/>
          </a:p>
        </p:txBody>
      </p:sp>
      <p:pic>
        <p:nvPicPr>
          <p:cNvPr id="5" name="Picture 4">
            <a:extLst>
              <a:ext uri="{FF2B5EF4-FFF2-40B4-BE49-F238E27FC236}">
                <a16:creationId xmlns:a16="http://schemas.microsoft.com/office/drawing/2014/main" id="{FEEEFEFB-771F-FC40-A3CA-CE11A06FD1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9353" y="1735931"/>
            <a:ext cx="7113294" cy="28091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ontent Placeholder 2">
            <a:extLst>
              <a:ext uri="{FF2B5EF4-FFF2-40B4-BE49-F238E27FC236}">
                <a16:creationId xmlns:a16="http://schemas.microsoft.com/office/drawing/2014/main" id="{18448998-9DDC-0D47-853A-F6E7D8CD95D1}"/>
              </a:ext>
            </a:extLst>
          </p:cNvPr>
          <p:cNvSpPr>
            <a:spLocks noGrp="1"/>
          </p:cNvSpPr>
          <p:nvPr>
            <p:ph idx="1"/>
          </p:nvPr>
        </p:nvSpPr>
        <p:spPr>
          <a:xfrm>
            <a:off x="463826" y="4938558"/>
            <a:ext cx="11728174" cy="1600354"/>
          </a:xfrm>
        </p:spPr>
        <p:txBody>
          <a:bodyPr>
            <a:noAutofit/>
          </a:bodyPr>
          <a:lstStyle/>
          <a:p>
            <a:pPr>
              <a:buFont typeface="Wingdings" pitchFamily="2" charset="2"/>
              <a:buChar char="Ø"/>
            </a:pPr>
            <a:r>
              <a:rPr lang="en-US" sz="3600" dirty="0"/>
              <a:t> Apple’s hashing algorithm is </a:t>
            </a:r>
            <a:r>
              <a:rPr lang="en-US" sz="3600" dirty="0">
                <a:solidFill>
                  <a:srgbClr val="C00000"/>
                </a:solidFill>
              </a:rPr>
              <a:t>likely not robust</a:t>
            </a:r>
          </a:p>
          <a:p>
            <a:pPr>
              <a:buFont typeface="Wingdings" pitchFamily="2" charset="2"/>
              <a:buChar char="Ø"/>
            </a:pPr>
            <a:r>
              <a:rPr lang="en-US" sz="3600" dirty="0"/>
              <a:t> Does that necessarily mean there’s a </a:t>
            </a:r>
            <a:r>
              <a:rPr lang="en-US" sz="3600" dirty="0">
                <a:solidFill>
                  <a:srgbClr val="C00000"/>
                </a:solidFill>
              </a:rPr>
              <a:t>practical attack?</a:t>
            </a:r>
          </a:p>
        </p:txBody>
      </p:sp>
      <p:sp>
        <p:nvSpPr>
          <p:cNvPr id="9" name="Rectangular Callout 8">
            <a:extLst>
              <a:ext uri="{FF2B5EF4-FFF2-40B4-BE49-F238E27FC236}">
                <a16:creationId xmlns:a16="http://schemas.microsoft.com/office/drawing/2014/main" id="{43A12D63-0D28-7942-B6CB-502EDD29BC31}"/>
              </a:ext>
            </a:extLst>
          </p:cNvPr>
          <p:cNvSpPr/>
          <p:nvPr/>
        </p:nvSpPr>
        <p:spPr>
          <a:xfrm>
            <a:off x="9407471" y="3153722"/>
            <a:ext cx="2320703" cy="901067"/>
          </a:xfrm>
          <a:prstGeom prst="wedgeRectCallout">
            <a:avLst>
              <a:gd name="adj1" fmla="val -57941"/>
              <a:gd name="adj2" fmla="val -39000"/>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ysClr val="windowText" lastClr="000000"/>
                </a:solidFill>
              </a:rPr>
              <a:t>what would we say?</a:t>
            </a:r>
          </a:p>
        </p:txBody>
      </p:sp>
    </p:spTree>
    <p:extLst>
      <p:ext uri="{BB962C8B-B14F-4D97-AF65-F5344CB8AC3E}">
        <p14:creationId xmlns:p14="http://schemas.microsoft.com/office/powerpoint/2010/main" val="4074724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F7F7EE-34BE-764D-A76E-A903513B57F5}"/>
              </a:ext>
            </a:extLst>
          </p:cNvPr>
          <p:cNvSpPr>
            <a:spLocks noGrp="1"/>
          </p:cNvSpPr>
          <p:nvPr>
            <p:ph type="sldNum" sz="quarter" idx="12"/>
          </p:nvPr>
        </p:nvSpPr>
        <p:spPr/>
        <p:txBody>
          <a:bodyPr/>
          <a:lstStyle/>
          <a:p>
            <a:fld id="{BBDB7499-F370-8348-83C5-507685BB046D}" type="slidenum">
              <a:rPr lang="en-US" smtClean="0"/>
              <a:pPr/>
              <a:t>23</a:t>
            </a:fld>
            <a:endParaRPr lang="en-US" sz="1600" dirty="0"/>
          </a:p>
        </p:txBody>
      </p:sp>
      <p:pic>
        <p:nvPicPr>
          <p:cNvPr id="5" name="Picture 4">
            <a:extLst>
              <a:ext uri="{FF2B5EF4-FFF2-40B4-BE49-F238E27FC236}">
                <a16:creationId xmlns:a16="http://schemas.microsoft.com/office/drawing/2014/main" id="{267F0AAB-C9E4-834F-8436-B9EF8E81F12B}"/>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463826" y="4303257"/>
            <a:ext cx="6396602" cy="1388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BC5C17F4-B357-8B4A-B725-65CD0ADBB167}"/>
              </a:ext>
            </a:extLst>
          </p:cNvPr>
          <p:cNvPicPr>
            <a:picLocks noChangeAspect="1"/>
          </p:cNvPicPr>
          <p:nvPr/>
        </p:nvPicPr>
        <p:blipFill>
          <a:blip r:embed="rId4" cstate="screen">
            <a:alphaModFix amt="20000"/>
            <a:extLst>
              <a:ext uri="{28A0092B-C50C-407E-A947-70E740481C1C}">
                <a14:useLocalDpi xmlns:a14="http://schemas.microsoft.com/office/drawing/2010/main"/>
              </a:ext>
            </a:extLst>
          </a:blip>
          <a:stretch>
            <a:fillRect/>
          </a:stretch>
        </p:blipFill>
        <p:spPr>
          <a:xfrm>
            <a:off x="5946843" y="4220568"/>
            <a:ext cx="5781331" cy="1620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98F8446-B584-7447-85B4-4415492E5C92}"/>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463826" y="1759700"/>
            <a:ext cx="5613079" cy="1218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78EBD191-187A-1F4A-8DC7-F78F7E2F9A4C}"/>
              </a:ext>
            </a:extLst>
          </p:cNvPr>
          <p:cNvSpPr txBox="1"/>
          <p:nvPr/>
        </p:nvSpPr>
        <p:spPr>
          <a:xfrm>
            <a:off x="2321169" y="1040214"/>
            <a:ext cx="1463862" cy="523220"/>
          </a:xfrm>
          <a:prstGeom prst="rect">
            <a:avLst/>
          </a:prstGeom>
          <a:noFill/>
        </p:spPr>
        <p:txBody>
          <a:bodyPr wrap="none" rtlCol="0">
            <a:spAutoFit/>
          </a:bodyPr>
          <a:lstStyle/>
          <a:p>
            <a:r>
              <a:rPr lang="en-US" sz="2800" dirty="0">
                <a:solidFill>
                  <a:schemeClr val="bg1">
                    <a:lumMod val="85000"/>
                  </a:schemeClr>
                </a:solidFill>
              </a:rPr>
              <a:t>Evasion</a:t>
            </a:r>
          </a:p>
        </p:txBody>
      </p:sp>
      <p:sp>
        <p:nvSpPr>
          <p:cNvPr id="9" name="TextBox 8">
            <a:extLst>
              <a:ext uri="{FF2B5EF4-FFF2-40B4-BE49-F238E27FC236}">
                <a16:creationId xmlns:a16="http://schemas.microsoft.com/office/drawing/2014/main" id="{E8150DE3-C2AD-EA4B-93AC-40A10E925F08}"/>
              </a:ext>
            </a:extLst>
          </p:cNvPr>
          <p:cNvSpPr txBox="1"/>
          <p:nvPr/>
        </p:nvSpPr>
        <p:spPr>
          <a:xfrm>
            <a:off x="8009857" y="1039263"/>
            <a:ext cx="1920719" cy="523220"/>
          </a:xfrm>
          <a:prstGeom prst="rect">
            <a:avLst/>
          </a:prstGeom>
          <a:noFill/>
        </p:spPr>
        <p:txBody>
          <a:bodyPr wrap="none" rtlCol="0">
            <a:spAutoFit/>
          </a:bodyPr>
          <a:lstStyle/>
          <a:p>
            <a:r>
              <a:rPr lang="en-US" sz="2800" b="1" dirty="0"/>
              <a:t>Poisoning</a:t>
            </a:r>
          </a:p>
        </p:txBody>
      </p:sp>
      <p:pic>
        <p:nvPicPr>
          <p:cNvPr id="10" name="Picture 9">
            <a:extLst>
              <a:ext uri="{FF2B5EF4-FFF2-40B4-BE49-F238E27FC236}">
                <a16:creationId xmlns:a16="http://schemas.microsoft.com/office/drawing/2014/main" id="{32A629FE-B97B-7F4B-9456-7F10F90804C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46843" y="1605022"/>
            <a:ext cx="6076262" cy="18239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7BAF2EB4-DF11-664F-B937-F70A490A8500}"/>
              </a:ext>
            </a:extLst>
          </p:cNvPr>
          <p:cNvSpPr txBox="1"/>
          <p:nvPr/>
        </p:nvSpPr>
        <p:spPr>
          <a:xfrm>
            <a:off x="1780957" y="3682495"/>
            <a:ext cx="2544286" cy="523220"/>
          </a:xfrm>
          <a:prstGeom prst="rect">
            <a:avLst/>
          </a:prstGeom>
          <a:noFill/>
        </p:spPr>
        <p:txBody>
          <a:bodyPr wrap="none" rtlCol="0">
            <a:spAutoFit/>
          </a:bodyPr>
          <a:lstStyle/>
          <a:p>
            <a:r>
              <a:rPr lang="en-US" sz="2800" dirty="0">
                <a:solidFill>
                  <a:schemeClr val="bg1">
                    <a:lumMod val="85000"/>
                  </a:schemeClr>
                </a:solidFill>
              </a:rPr>
              <a:t>Data Inference</a:t>
            </a:r>
          </a:p>
        </p:txBody>
      </p:sp>
      <p:sp>
        <p:nvSpPr>
          <p:cNvPr id="12" name="TextBox 11">
            <a:extLst>
              <a:ext uri="{FF2B5EF4-FFF2-40B4-BE49-F238E27FC236}">
                <a16:creationId xmlns:a16="http://schemas.microsoft.com/office/drawing/2014/main" id="{95EE53AE-E6DD-214A-8DB4-77F8438EFCD3}"/>
              </a:ext>
            </a:extLst>
          </p:cNvPr>
          <p:cNvSpPr txBox="1"/>
          <p:nvPr/>
        </p:nvSpPr>
        <p:spPr>
          <a:xfrm>
            <a:off x="7609907" y="3682495"/>
            <a:ext cx="2565126" cy="523220"/>
          </a:xfrm>
          <a:prstGeom prst="rect">
            <a:avLst/>
          </a:prstGeom>
          <a:noFill/>
        </p:spPr>
        <p:txBody>
          <a:bodyPr wrap="none" rtlCol="0">
            <a:spAutoFit/>
          </a:bodyPr>
          <a:lstStyle/>
          <a:p>
            <a:r>
              <a:rPr lang="en-US" sz="2800" dirty="0">
                <a:solidFill>
                  <a:schemeClr val="bg1">
                    <a:lumMod val="85000"/>
                  </a:schemeClr>
                </a:solidFill>
              </a:rPr>
              <a:t>Model Stealing</a:t>
            </a:r>
          </a:p>
        </p:txBody>
      </p:sp>
    </p:spTree>
    <p:extLst>
      <p:ext uri="{BB962C8B-B14F-4D97-AF65-F5344CB8AC3E}">
        <p14:creationId xmlns:p14="http://schemas.microsoft.com/office/powerpoint/2010/main" val="2624607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3B15F-9AE0-B94A-A90E-1BF7DFCB21BB}"/>
              </a:ext>
            </a:extLst>
          </p:cNvPr>
          <p:cNvSpPr>
            <a:spLocks noGrp="1"/>
          </p:cNvSpPr>
          <p:nvPr>
            <p:ph type="title"/>
          </p:nvPr>
        </p:nvSpPr>
        <p:spPr>
          <a:xfrm>
            <a:off x="463826" y="410368"/>
            <a:ext cx="11728174" cy="1325563"/>
          </a:xfrm>
        </p:spPr>
        <p:txBody>
          <a:bodyPr>
            <a:normAutofit/>
          </a:bodyPr>
          <a:lstStyle/>
          <a:p>
            <a:r>
              <a:rPr lang="en-US" dirty="0"/>
              <a:t>Why did no one </a:t>
            </a:r>
            <a:r>
              <a:rPr lang="en-US" dirty="0">
                <a:solidFill>
                  <a:srgbClr val="7030A0"/>
                </a:solidFill>
              </a:rPr>
              <a:t>poison</a:t>
            </a:r>
            <a:r>
              <a:rPr lang="en-US" dirty="0"/>
              <a:t> GPT-</a:t>
            </a:r>
            <a:r>
              <a:rPr lang="en-US" i="1" dirty="0"/>
              <a:t>X</a:t>
            </a:r>
            <a:r>
              <a:rPr lang="en-US" dirty="0"/>
              <a:t>, Copilot, </a:t>
            </a:r>
            <a:r>
              <a:rPr lang="en-US" dirty="0" err="1"/>
              <a:t>etc</a:t>
            </a:r>
            <a:r>
              <a:rPr lang="en-US" dirty="0"/>
              <a:t>?</a:t>
            </a:r>
            <a:br>
              <a:rPr lang="en-US" dirty="0"/>
            </a:br>
            <a:r>
              <a:rPr lang="en-US" sz="2000" dirty="0"/>
              <a:t>(as far as I know)</a:t>
            </a:r>
          </a:p>
        </p:txBody>
      </p:sp>
      <p:sp>
        <p:nvSpPr>
          <p:cNvPr id="4" name="Slide Number Placeholder 3">
            <a:extLst>
              <a:ext uri="{FF2B5EF4-FFF2-40B4-BE49-F238E27FC236}">
                <a16:creationId xmlns:a16="http://schemas.microsoft.com/office/drawing/2014/main" id="{0462920E-C26C-6342-95DB-324B5DC8578F}"/>
              </a:ext>
            </a:extLst>
          </p:cNvPr>
          <p:cNvSpPr>
            <a:spLocks noGrp="1"/>
          </p:cNvSpPr>
          <p:nvPr>
            <p:ph type="sldNum" sz="quarter" idx="12"/>
          </p:nvPr>
        </p:nvSpPr>
        <p:spPr/>
        <p:txBody>
          <a:bodyPr/>
          <a:lstStyle/>
          <a:p>
            <a:fld id="{BBDB7499-F370-8348-83C5-507685BB046D}" type="slidenum">
              <a:rPr lang="en-US" smtClean="0"/>
              <a:pPr/>
              <a:t>24</a:t>
            </a:fld>
            <a:endParaRPr lang="en-US" sz="1600" dirty="0"/>
          </a:p>
        </p:txBody>
      </p:sp>
      <p:pic>
        <p:nvPicPr>
          <p:cNvPr id="7170" name="Picture 2">
            <a:extLst>
              <a:ext uri="{FF2B5EF4-FFF2-40B4-BE49-F238E27FC236}">
                <a16:creationId xmlns:a16="http://schemas.microsoft.com/office/drawing/2014/main" id="{8FA3F1FD-BE61-164F-8460-CC8A3CEAAFD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8687" y="2494936"/>
            <a:ext cx="3430815" cy="192391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a:extLst>
              <a:ext uri="{FF2B5EF4-FFF2-40B4-BE49-F238E27FC236}">
                <a16:creationId xmlns:a16="http://schemas.microsoft.com/office/drawing/2014/main" id="{7ADC57F9-A329-0B40-BB9A-2AB77B73CF09}"/>
              </a:ext>
            </a:extLst>
          </p:cNvPr>
          <p:cNvSpPr/>
          <p:nvPr/>
        </p:nvSpPr>
        <p:spPr>
          <a:xfrm>
            <a:off x="5392855" y="3109959"/>
            <a:ext cx="1406289" cy="6938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NLP】图解GPT-2（完整版）-技术圈">
            <a:extLst>
              <a:ext uri="{FF2B5EF4-FFF2-40B4-BE49-F238E27FC236}">
                <a16:creationId xmlns:a16="http://schemas.microsoft.com/office/drawing/2014/main" id="{D4F61E00-0805-1641-8D6C-1153DFBE6A4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32125" t="53916" r="33860" b="7399"/>
          <a:stretch/>
        </p:blipFill>
        <p:spPr bwMode="auto">
          <a:xfrm>
            <a:off x="7491931" y="2232213"/>
            <a:ext cx="2418616" cy="87774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What is GitHub copilot? will it take your job - Codelivly">
            <a:extLst>
              <a:ext uri="{FF2B5EF4-FFF2-40B4-BE49-F238E27FC236}">
                <a16:creationId xmlns:a16="http://schemas.microsoft.com/office/drawing/2014/main" id="{63553B72-E7F6-B145-B8B5-83186EF9FFD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329639" y="3866332"/>
            <a:ext cx="2743200" cy="99448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FAB7D9A2-39C5-9E49-BCBC-0E5D27893EB9}"/>
              </a:ext>
            </a:extLst>
          </p:cNvPr>
          <p:cNvCxnSpPr>
            <a:cxnSpLocks/>
            <a:endCxn id="7170" idx="2"/>
          </p:cNvCxnSpPr>
          <p:nvPr/>
        </p:nvCxnSpPr>
        <p:spPr>
          <a:xfrm flipV="1">
            <a:off x="2874092" y="4418846"/>
            <a:ext cx="3" cy="140851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176" name="Picture 8" descr="Trash Icon designs, themes, templates and downloadable graphic elements on  Dribbble">
            <a:extLst>
              <a:ext uri="{FF2B5EF4-FFF2-40B4-BE49-F238E27FC236}">
                <a16:creationId xmlns:a16="http://schemas.microsoft.com/office/drawing/2014/main" id="{EF5A1E77-115C-2549-A2D3-4AB54D7B169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420535" y="4750811"/>
            <a:ext cx="907114" cy="9253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Devil Clip Art - Devil Clipart - Png Download - Full Size Clipart  (#5315621) - PinClipart">
            <a:extLst>
              <a:ext uri="{FF2B5EF4-FFF2-40B4-BE49-F238E27FC236}">
                <a16:creationId xmlns:a16="http://schemas.microsoft.com/office/drawing/2014/main" id="{A38A0340-A172-0348-B171-99B4903DD84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20535" y="5827359"/>
            <a:ext cx="1022797" cy="801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11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3B15F-9AE0-B94A-A90E-1BF7DFCB21BB}"/>
              </a:ext>
            </a:extLst>
          </p:cNvPr>
          <p:cNvSpPr>
            <a:spLocks noGrp="1"/>
          </p:cNvSpPr>
          <p:nvPr>
            <p:ph type="title"/>
          </p:nvPr>
        </p:nvSpPr>
        <p:spPr/>
        <p:txBody>
          <a:bodyPr/>
          <a:lstStyle/>
          <a:p>
            <a:r>
              <a:rPr lang="en-US" dirty="0"/>
              <a:t>Poisoning these models is </a:t>
            </a:r>
            <a:r>
              <a:rPr lang="en-US" dirty="0">
                <a:solidFill>
                  <a:srgbClr val="7030A0"/>
                </a:solidFill>
              </a:rPr>
              <a:t>possible</a:t>
            </a:r>
            <a:r>
              <a:rPr lang="en-US" dirty="0"/>
              <a:t>. </a:t>
            </a:r>
            <a:br>
              <a:rPr lang="en-US" dirty="0"/>
            </a:br>
            <a:r>
              <a:rPr lang="en-US" sz="3600" dirty="0"/>
              <a:t>(in principle)</a:t>
            </a:r>
            <a:endParaRPr lang="en-US" dirty="0"/>
          </a:p>
        </p:txBody>
      </p:sp>
      <p:sp>
        <p:nvSpPr>
          <p:cNvPr id="4" name="Slide Number Placeholder 3">
            <a:extLst>
              <a:ext uri="{FF2B5EF4-FFF2-40B4-BE49-F238E27FC236}">
                <a16:creationId xmlns:a16="http://schemas.microsoft.com/office/drawing/2014/main" id="{0462920E-C26C-6342-95DB-324B5DC8578F}"/>
              </a:ext>
            </a:extLst>
          </p:cNvPr>
          <p:cNvSpPr>
            <a:spLocks noGrp="1"/>
          </p:cNvSpPr>
          <p:nvPr>
            <p:ph type="sldNum" sz="quarter" idx="12"/>
          </p:nvPr>
        </p:nvSpPr>
        <p:spPr/>
        <p:txBody>
          <a:bodyPr/>
          <a:lstStyle/>
          <a:p>
            <a:fld id="{BBDB7499-F370-8348-83C5-507685BB046D}" type="slidenum">
              <a:rPr lang="en-US" smtClean="0"/>
              <a:pPr/>
              <a:t>25</a:t>
            </a:fld>
            <a:endParaRPr lang="en-US" sz="1600" dirty="0"/>
          </a:p>
        </p:txBody>
      </p:sp>
      <p:pic>
        <p:nvPicPr>
          <p:cNvPr id="7" name="Picture 6">
            <a:extLst>
              <a:ext uri="{FF2B5EF4-FFF2-40B4-BE49-F238E27FC236}">
                <a16:creationId xmlns:a16="http://schemas.microsoft.com/office/drawing/2014/main" id="{A4E4DC9E-AF38-5E46-B92A-F05DA589EE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030" y="2285346"/>
            <a:ext cx="5769819" cy="17247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3E0ADB1E-4F16-7A46-A116-375C2BAEBB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17937" y="3296817"/>
            <a:ext cx="6578974" cy="17247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EB658129-FEFF-A045-9812-32C3C3608116}"/>
              </a:ext>
            </a:extLst>
          </p:cNvPr>
          <p:cNvPicPr>
            <a:picLocks noChangeAspect="1"/>
          </p:cNvPicPr>
          <p:nvPr/>
        </p:nvPicPr>
        <p:blipFill>
          <a:blip r:embed="rId5"/>
          <a:stretch>
            <a:fillRect/>
          </a:stretch>
        </p:blipFill>
        <p:spPr>
          <a:xfrm>
            <a:off x="687715" y="5021603"/>
            <a:ext cx="8103997" cy="1425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8339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798E-10F1-664C-B794-3E1D0C53B196}"/>
              </a:ext>
            </a:extLst>
          </p:cNvPr>
          <p:cNvSpPr>
            <a:spLocks noGrp="1"/>
          </p:cNvSpPr>
          <p:nvPr>
            <p:ph type="title"/>
          </p:nvPr>
        </p:nvSpPr>
        <p:spPr>
          <a:xfrm>
            <a:off x="463826" y="410368"/>
            <a:ext cx="11728174" cy="1325563"/>
          </a:xfrm>
        </p:spPr>
        <p:txBody>
          <a:bodyPr>
            <a:normAutofit/>
          </a:bodyPr>
          <a:lstStyle/>
          <a:p>
            <a:r>
              <a:rPr lang="en-US" sz="4200" dirty="0"/>
              <a:t>A </a:t>
            </a:r>
            <a:r>
              <a:rPr lang="en-US" sz="4200" b="1" dirty="0"/>
              <a:t>real</a:t>
            </a:r>
            <a:r>
              <a:rPr lang="en-US" sz="4200" dirty="0"/>
              <a:t> example: poisoning </a:t>
            </a:r>
            <a:r>
              <a:rPr lang="en-US" sz="4200" dirty="0">
                <a:solidFill>
                  <a:srgbClr val="7030A0"/>
                </a:solidFill>
              </a:rPr>
              <a:t>facial recognition </a:t>
            </a:r>
            <a:r>
              <a:rPr lang="en-US" sz="4200" dirty="0"/>
              <a:t>models</a:t>
            </a:r>
          </a:p>
        </p:txBody>
      </p:sp>
      <p:sp>
        <p:nvSpPr>
          <p:cNvPr id="4" name="Slide Number Placeholder 3">
            <a:extLst>
              <a:ext uri="{FF2B5EF4-FFF2-40B4-BE49-F238E27FC236}">
                <a16:creationId xmlns:a16="http://schemas.microsoft.com/office/drawing/2014/main" id="{7FEA789F-1ECB-0E4A-B236-E7FF18E10C39}"/>
              </a:ext>
            </a:extLst>
          </p:cNvPr>
          <p:cNvSpPr>
            <a:spLocks noGrp="1"/>
          </p:cNvSpPr>
          <p:nvPr>
            <p:ph type="sldNum" sz="quarter" idx="12"/>
          </p:nvPr>
        </p:nvSpPr>
        <p:spPr/>
        <p:txBody>
          <a:bodyPr/>
          <a:lstStyle/>
          <a:p>
            <a:fld id="{BBDB7499-F370-8348-83C5-507685BB046D}" type="slidenum">
              <a:rPr lang="en-US" smtClean="0"/>
              <a:pPr/>
              <a:t>26</a:t>
            </a:fld>
            <a:endParaRPr lang="en-US" sz="1600" dirty="0"/>
          </a:p>
        </p:txBody>
      </p:sp>
      <p:pic>
        <p:nvPicPr>
          <p:cNvPr id="5" name="Picture 4">
            <a:extLst>
              <a:ext uri="{FF2B5EF4-FFF2-40B4-BE49-F238E27FC236}">
                <a16:creationId xmlns:a16="http://schemas.microsoft.com/office/drawing/2014/main" id="{90191A30-04DB-E34F-B835-0BBE81D67BC2}"/>
              </a:ext>
            </a:extLst>
          </p:cNvPr>
          <p:cNvPicPr>
            <a:picLocks noChangeAspect="1"/>
          </p:cNvPicPr>
          <p:nvPr/>
        </p:nvPicPr>
        <p:blipFill>
          <a:blip r:embed="rId3"/>
          <a:stretch>
            <a:fillRect/>
          </a:stretch>
        </p:blipFill>
        <p:spPr>
          <a:xfrm>
            <a:off x="463826" y="2009715"/>
            <a:ext cx="5276247" cy="1145501"/>
          </a:xfrm>
          <a:prstGeom prst="rect">
            <a:avLst/>
          </a:prstGeom>
        </p:spPr>
      </p:pic>
      <p:pic>
        <p:nvPicPr>
          <p:cNvPr id="6" name="Picture 5">
            <a:extLst>
              <a:ext uri="{FF2B5EF4-FFF2-40B4-BE49-F238E27FC236}">
                <a16:creationId xmlns:a16="http://schemas.microsoft.com/office/drawing/2014/main" id="{FEE96162-552C-9849-AEBC-14482F2A2E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826" y="3429000"/>
            <a:ext cx="6425721" cy="10994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F3C9AEE2-AAE2-4C42-8A9C-FEF3490131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46190" y="1674127"/>
            <a:ext cx="4166568" cy="3768126"/>
          </a:xfrm>
          <a:prstGeom prst="rect">
            <a:avLst/>
          </a:prstGeom>
        </p:spPr>
      </p:pic>
    </p:spTree>
    <p:extLst>
      <p:ext uri="{BB962C8B-B14F-4D97-AF65-F5344CB8AC3E}">
        <p14:creationId xmlns:p14="http://schemas.microsoft.com/office/powerpoint/2010/main" val="1648201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654112-56D1-4246-9016-6D9D53A6D291}"/>
              </a:ext>
            </a:extLst>
          </p:cNvPr>
          <p:cNvSpPr>
            <a:spLocks noGrp="1"/>
          </p:cNvSpPr>
          <p:nvPr>
            <p:ph type="sldNum" sz="quarter" idx="12"/>
          </p:nvPr>
        </p:nvSpPr>
        <p:spPr/>
        <p:txBody>
          <a:bodyPr/>
          <a:lstStyle/>
          <a:p>
            <a:fld id="{BBDB7499-F370-8348-83C5-507685BB046D}" type="slidenum">
              <a:rPr lang="en-US" smtClean="0"/>
              <a:pPr/>
              <a:t>27</a:t>
            </a:fld>
            <a:endParaRPr lang="en-US" sz="1600" dirty="0"/>
          </a:p>
        </p:txBody>
      </p:sp>
      <p:cxnSp>
        <p:nvCxnSpPr>
          <p:cNvPr id="5" name="Straight Arrow Connector 4">
            <a:extLst>
              <a:ext uri="{FF2B5EF4-FFF2-40B4-BE49-F238E27FC236}">
                <a16:creationId xmlns:a16="http://schemas.microsoft.com/office/drawing/2014/main" id="{D9EE1997-E97D-1A4E-BBF7-EC78CE13946F}"/>
              </a:ext>
            </a:extLst>
          </p:cNvPr>
          <p:cNvCxnSpPr>
            <a:cxnSpLocks/>
            <a:stCxn id="11" idx="3"/>
            <a:endCxn id="17" idx="1"/>
          </p:cNvCxnSpPr>
          <p:nvPr/>
        </p:nvCxnSpPr>
        <p:spPr>
          <a:xfrm>
            <a:off x="1047852" y="4107074"/>
            <a:ext cx="1863562" cy="28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46F63B5-6A9A-1342-A2D4-DBD693694DF9}"/>
              </a:ext>
            </a:extLst>
          </p:cNvPr>
          <p:cNvCxnSpPr>
            <a:cxnSpLocks/>
            <a:stCxn id="10" idx="3"/>
            <a:endCxn id="18" idx="1"/>
          </p:cNvCxnSpPr>
          <p:nvPr/>
        </p:nvCxnSpPr>
        <p:spPr>
          <a:xfrm>
            <a:off x="1050861" y="4772819"/>
            <a:ext cx="1856708" cy="98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9AB532D-D9E1-5E4F-ABE7-27A3AC1484DB}"/>
              </a:ext>
            </a:extLst>
          </p:cNvPr>
          <p:cNvCxnSpPr>
            <a:cxnSpLocks/>
            <a:stCxn id="8" idx="3"/>
            <a:endCxn id="9" idx="1"/>
          </p:cNvCxnSpPr>
          <p:nvPr/>
        </p:nvCxnSpPr>
        <p:spPr>
          <a:xfrm flipV="1">
            <a:off x="1050933" y="3423706"/>
            <a:ext cx="1860481" cy="3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6" descr="What Oprah Knows for Sure About Mental Illness">
            <a:extLst>
              <a:ext uri="{FF2B5EF4-FFF2-40B4-BE49-F238E27FC236}">
                <a16:creationId xmlns:a16="http://schemas.microsoft.com/office/drawing/2014/main" id="{B0176447-4CC4-BF43-9A2E-79A8C4DFB42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297"/>
          <a:stretch/>
        </p:blipFill>
        <p:spPr bwMode="auto">
          <a:xfrm>
            <a:off x="497845" y="3104020"/>
            <a:ext cx="553088" cy="64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Liquidate Your Likes: Turning Social Media Into Revenue – Channel Futures">
            <a:extLst>
              <a:ext uri="{FF2B5EF4-FFF2-40B4-BE49-F238E27FC236}">
                <a16:creationId xmlns:a16="http://schemas.microsoft.com/office/drawing/2014/main" id="{231CF6FB-2562-634E-A18B-BFE7A4C2D56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911414" y="3178609"/>
            <a:ext cx="527901" cy="4901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Flikflix | Oprah Winfrey">
            <a:extLst>
              <a:ext uri="{FF2B5EF4-FFF2-40B4-BE49-F238E27FC236}">
                <a16:creationId xmlns:a16="http://schemas.microsoft.com/office/drawing/2014/main" id="{7FCB6BC9-1926-B648-9182-3CCF97F9F5E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92811" y="4452779"/>
            <a:ext cx="55805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Oprah Winfrey Ponytail - Oprah Winfrey Looks - StyleBistro">
            <a:extLst>
              <a:ext uri="{FF2B5EF4-FFF2-40B4-BE49-F238E27FC236}">
                <a16:creationId xmlns:a16="http://schemas.microsoft.com/office/drawing/2014/main" id="{E00ACB82-BF6C-F14D-9B50-1DBA0D333AA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94764" y="3787034"/>
            <a:ext cx="553088" cy="6400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a:extLst>
              <a:ext uri="{FF2B5EF4-FFF2-40B4-BE49-F238E27FC236}">
                <a16:creationId xmlns:a16="http://schemas.microsoft.com/office/drawing/2014/main" id="{8B0E7DA3-8968-9C47-B33C-CEDC93AD735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98421" y="3534634"/>
            <a:ext cx="1128184" cy="11448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descr="Flikflix | Oprah Winfrey">
            <a:extLst>
              <a:ext uri="{FF2B5EF4-FFF2-40B4-BE49-F238E27FC236}">
                <a16:creationId xmlns:a16="http://schemas.microsoft.com/office/drawing/2014/main" id="{BB22A80F-F422-CB4B-BA66-F431A94EE59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690203" y="4452779"/>
            <a:ext cx="55805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Oprah Winfrey Ponytail - Oprah Winfrey Looks - StyleBistro">
            <a:extLst>
              <a:ext uri="{FF2B5EF4-FFF2-40B4-BE49-F238E27FC236}">
                <a16:creationId xmlns:a16="http://schemas.microsoft.com/office/drawing/2014/main" id="{968686F1-1278-3643-93C7-B4C97E6A793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692156" y="3787034"/>
            <a:ext cx="553088" cy="6400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Psychopath Renderer">
            <a:extLst>
              <a:ext uri="{FF2B5EF4-FFF2-40B4-BE49-F238E27FC236}">
                <a16:creationId xmlns:a16="http://schemas.microsoft.com/office/drawing/2014/main" id="{5EED4B70-63B0-DB43-A9C2-E3A673F30601}"/>
              </a:ext>
            </a:extLst>
          </p:cNvPr>
          <p:cNvPicPr>
            <a:picLocks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1685137" y="3782025"/>
            <a:ext cx="557784" cy="6400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Psychopath Renderer">
            <a:extLst>
              <a:ext uri="{FF2B5EF4-FFF2-40B4-BE49-F238E27FC236}">
                <a16:creationId xmlns:a16="http://schemas.microsoft.com/office/drawing/2014/main" id="{5875A8DA-A1B7-284F-A740-B1C0FFB5C139}"/>
              </a:ext>
            </a:extLst>
          </p:cNvPr>
          <p:cNvPicPr>
            <a:picLocks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1687155" y="4462582"/>
            <a:ext cx="557784" cy="6400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Liquidate Your Likes: Turning Social Media Into Revenue – Channel Futures">
            <a:extLst>
              <a:ext uri="{FF2B5EF4-FFF2-40B4-BE49-F238E27FC236}">
                <a16:creationId xmlns:a16="http://schemas.microsoft.com/office/drawing/2014/main" id="{D401B3D8-5815-974D-AE2E-D42E978F1311}"/>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911414" y="3850290"/>
            <a:ext cx="527901" cy="5192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Liquidate Your Likes: Turning Social Media Into Revenue – Channel Futures">
            <a:extLst>
              <a:ext uri="{FF2B5EF4-FFF2-40B4-BE49-F238E27FC236}">
                <a16:creationId xmlns:a16="http://schemas.microsoft.com/office/drawing/2014/main" id="{9C467566-0938-564B-A401-9F9E6977DFA4}"/>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2907569" y="4521710"/>
            <a:ext cx="535590" cy="5218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Database Icon – Free Download, PNG and Vector">
            <a:extLst>
              <a:ext uri="{FF2B5EF4-FFF2-40B4-BE49-F238E27FC236}">
                <a16:creationId xmlns:a16="http://schemas.microsoft.com/office/drawing/2014/main" id="{77DF0FAC-83BF-9340-B5A6-0816E806C562}"/>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651362" y="3475025"/>
            <a:ext cx="1128184" cy="112818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4EEF96B-F757-5140-B93F-830BC3842F0B}"/>
              </a:ext>
            </a:extLst>
          </p:cNvPr>
          <p:cNvSpPr txBox="1"/>
          <p:nvPr/>
        </p:nvSpPr>
        <p:spPr>
          <a:xfrm>
            <a:off x="85385" y="2029834"/>
            <a:ext cx="3912150" cy="954107"/>
          </a:xfrm>
          <a:prstGeom prst="rect">
            <a:avLst/>
          </a:prstGeom>
          <a:noFill/>
        </p:spPr>
        <p:txBody>
          <a:bodyPr wrap="square" rtlCol="0">
            <a:spAutoFit/>
          </a:bodyPr>
          <a:lstStyle/>
          <a:p>
            <a:pPr algn="ctr"/>
            <a:r>
              <a:rPr lang="en-US" sz="2800" dirty="0"/>
              <a:t>Users perturb pictures they post online</a:t>
            </a:r>
          </a:p>
        </p:txBody>
      </p:sp>
      <p:sp>
        <p:nvSpPr>
          <p:cNvPr id="21" name="TextBox 20">
            <a:extLst>
              <a:ext uri="{FF2B5EF4-FFF2-40B4-BE49-F238E27FC236}">
                <a16:creationId xmlns:a16="http://schemas.microsoft.com/office/drawing/2014/main" id="{6A859E07-1F83-1D4C-9B0C-DEF9CBE36D94}"/>
              </a:ext>
            </a:extLst>
          </p:cNvPr>
          <p:cNvSpPr txBox="1"/>
          <p:nvPr/>
        </p:nvSpPr>
        <p:spPr>
          <a:xfrm>
            <a:off x="3997535" y="2029834"/>
            <a:ext cx="4329342" cy="954107"/>
          </a:xfrm>
          <a:prstGeom prst="rect">
            <a:avLst/>
          </a:prstGeom>
          <a:noFill/>
        </p:spPr>
        <p:txBody>
          <a:bodyPr wrap="square" rtlCol="0">
            <a:spAutoFit/>
          </a:bodyPr>
          <a:lstStyle/>
          <a:p>
            <a:pPr algn="ctr"/>
            <a:r>
              <a:rPr lang="en-US" sz="2800" dirty="0"/>
              <a:t>Online pictures are scraped to build a model</a:t>
            </a:r>
          </a:p>
        </p:txBody>
      </p:sp>
      <p:cxnSp>
        <p:nvCxnSpPr>
          <p:cNvPr id="22" name="Straight Arrow Connector 21">
            <a:extLst>
              <a:ext uri="{FF2B5EF4-FFF2-40B4-BE49-F238E27FC236}">
                <a16:creationId xmlns:a16="http://schemas.microsoft.com/office/drawing/2014/main" id="{688C608E-92F4-3B48-92EB-A9660EAB4161}"/>
              </a:ext>
            </a:extLst>
          </p:cNvPr>
          <p:cNvCxnSpPr>
            <a:cxnSpLocks/>
          </p:cNvCxnSpPr>
          <p:nvPr/>
        </p:nvCxnSpPr>
        <p:spPr>
          <a:xfrm>
            <a:off x="6779546" y="4081589"/>
            <a:ext cx="34782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A388D91-6A86-544F-A848-1DB2B1720A6B}"/>
              </a:ext>
            </a:extLst>
          </p:cNvPr>
          <p:cNvCxnSpPr>
            <a:cxnSpLocks/>
            <a:stCxn id="34" idx="3"/>
            <a:endCxn id="19" idx="1"/>
          </p:cNvCxnSpPr>
          <p:nvPr/>
        </p:nvCxnSpPr>
        <p:spPr>
          <a:xfrm>
            <a:off x="4757288" y="3423706"/>
            <a:ext cx="894074" cy="6154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CB7A391-E43C-E64D-8B25-B3B8D24808FE}"/>
              </a:ext>
            </a:extLst>
          </p:cNvPr>
          <p:cNvCxnSpPr>
            <a:cxnSpLocks/>
            <a:stCxn id="35" idx="3"/>
          </p:cNvCxnSpPr>
          <p:nvPr/>
        </p:nvCxnSpPr>
        <p:spPr>
          <a:xfrm>
            <a:off x="4757288" y="4109935"/>
            <a:ext cx="88185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D21D362-A0A5-534D-BC8A-25B48257DB46}"/>
              </a:ext>
            </a:extLst>
          </p:cNvPr>
          <p:cNvCxnSpPr>
            <a:cxnSpLocks/>
            <a:stCxn id="36" idx="3"/>
          </p:cNvCxnSpPr>
          <p:nvPr/>
        </p:nvCxnSpPr>
        <p:spPr>
          <a:xfrm flipV="1">
            <a:off x="4761132" y="4216882"/>
            <a:ext cx="880026" cy="5657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2" descr="Oprah Winfrey Campaigns for Stacey Abrams in Georgia - Variety">
            <a:extLst>
              <a:ext uri="{FF2B5EF4-FFF2-40B4-BE49-F238E27FC236}">
                <a16:creationId xmlns:a16="http://schemas.microsoft.com/office/drawing/2014/main" id="{24288C4E-DEC7-E44F-BEA0-47954D5A3867}"/>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8780691" y="3693473"/>
            <a:ext cx="936298" cy="7772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8">
            <a:extLst>
              <a:ext uri="{FF2B5EF4-FFF2-40B4-BE49-F238E27FC236}">
                <a16:creationId xmlns:a16="http://schemas.microsoft.com/office/drawing/2014/main" id="{D98ABC72-C47A-BF47-BEC8-6BC7BCFCC63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912662" y="3534634"/>
            <a:ext cx="1128184" cy="114488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a:extLst>
              <a:ext uri="{FF2B5EF4-FFF2-40B4-BE49-F238E27FC236}">
                <a16:creationId xmlns:a16="http://schemas.microsoft.com/office/drawing/2014/main" id="{D5DB7E76-FD42-784F-A2B4-ED763A18E172}"/>
              </a:ext>
            </a:extLst>
          </p:cNvPr>
          <p:cNvCxnSpPr>
            <a:cxnSpLocks/>
          </p:cNvCxnSpPr>
          <p:nvPr/>
        </p:nvCxnSpPr>
        <p:spPr>
          <a:xfrm flipV="1">
            <a:off x="9787762" y="4095994"/>
            <a:ext cx="249801" cy="14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EA08B2D-4EC3-6E4B-B0C8-04259590C591}"/>
              </a:ext>
            </a:extLst>
          </p:cNvPr>
          <p:cNvCxnSpPr>
            <a:cxnSpLocks/>
          </p:cNvCxnSpPr>
          <p:nvPr/>
        </p:nvCxnSpPr>
        <p:spPr>
          <a:xfrm flipV="1">
            <a:off x="11034711" y="4105656"/>
            <a:ext cx="249801" cy="14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38C15EC-CCB9-F74F-BDE3-98C1DB4590C6}"/>
              </a:ext>
            </a:extLst>
          </p:cNvPr>
          <p:cNvSpPr txBox="1"/>
          <p:nvPr/>
        </p:nvSpPr>
        <p:spPr>
          <a:xfrm>
            <a:off x="8126605" y="2029834"/>
            <a:ext cx="4065395" cy="1384995"/>
          </a:xfrm>
          <a:prstGeom prst="rect">
            <a:avLst/>
          </a:prstGeom>
          <a:noFill/>
        </p:spPr>
        <p:txBody>
          <a:bodyPr wrap="square" rtlCol="0">
            <a:spAutoFit/>
          </a:bodyPr>
          <a:lstStyle/>
          <a:p>
            <a:pPr algn="ctr"/>
            <a:r>
              <a:rPr lang="en-US" sz="2800" dirty="0"/>
              <a:t>Unperturbed test pictures aren’t recognized</a:t>
            </a:r>
          </a:p>
        </p:txBody>
      </p:sp>
      <p:sp>
        <p:nvSpPr>
          <p:cNvPr id="31" name="TextBox 30">
            <a:extLst>
              <a:ext uri="{FF2B5EF4-FFF2-40B4-BE49-F238E27FC236}">
                <a16:creationId xmlns:a16="http://schemas.microsoft.com/office/drawing/2014/main" id="{E3EBAC91-AB00-2F44-96B8-F9763AE741BE}"/>
              </a:ext>
            </a:extLst>
          </p:cNvPr>
          <p:cNvSpPr txBox="1"/>
          <p:nvPr/>
        </p:nvSpPr>
        <p:spPr>
          <a:xfrm>
            <a:off x="11284512" y="3844046"/>
            <a:ext cx="881818" cy="523220"/>
          </a:xfrm>
          <a:prstGeom prst="rect">
            <a:avLst/>
          </a:prstGeom>
          <a:noFill/>
        </p:spPr>
        <p:txBody>
          <a:bodyPr wrap="square" rtlCol="0">
            <a:spAutoFit/>
          </a:bodyPr>
          <a:lstStyle/>
          <a:p>
            <a:r>
              <a:rPr lang="en-US" sz="2800" dirty="0">
                <a:solidFill>
                  <a:srgbClr val="FF0000"/>
                </a:solidFill>
              </a:rPr>
              <a:t>???</a:t>
            </a:r>
            <a:endParaRPr lang="en-US" dirty="0">
              <a:solidFill>
                <a:srgbClr val="FF0000"/>
              </a:solidFill>
            </a:endParaRPr>
          </a:p>
        </p:txBody>
      </p:sp>
      <p:pic>
        <p:nvPicPr>
          <p:cNvPr id="32" name="Picture 6" descr="What Oprah Knows for Sure About Mental Illness">
            <a:extLst>
              <a:ext uri="{FF2B5EF4-FFF2-40B4-BE49-F238E27FC236}">
                <a16:creationId xmlns:a16="http://schemas.microsoft.com/office/drawing/2014/main" id="{213E2613-2F0A-B04B-9D22-71674B0E5E9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297"/>
          <a:stretch/>
        </p:blipFill>
        <p:spPr bwMode="auto">
          <a:xfrm>
            <a:off x="1685137" y="3104020"/>
            <a:ext cx="553088" cy="6400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Psychopath Renderer">
            <a:extLst>
              <a:ext uri="{FF2B5EF4-FFF2-40B4-BE49-F238E27FC236}">
                <a16:creationId xmlns:a16="http://schemas.microsoft.com/office/drawing/2014/main" id="{D48E8BEC-1A30-4E48-ACD6-AFA74E6E006C}"/>
              </a:ext>
            </a:extLst>
          </p:cNvPr>
          <p:cNvPicPr>
            <a:picLocks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1685137" y="3106881"/>
            <a:ext cx="557784" cy="64008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Liquidate Your Likes: Turning Social Media Into Revenue – Channel Futures">
            <a:extLst>
              <a:ext uri="{FF2B5EF4-FFF2-40B4-BE49-F238E27FC236}">
                <a16:creationId xmlns:a16="http://schemas.microsoft.com/office/drawing/2014/main" id="{8A36787F-F3FF-B34D-A373-0AE0C34013A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29387" y="3178609"/>
            <a:ext cx="527901" cy="49019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Liquidate Your Likes: Turning Social Media Into Revenue – Channel Futures">
            <a:extLst>
              <a:ext uri="{FF2B5EF4-FFF2-40B4-BE49-F238E27FC236}">
                <a16:creationId xmlns:a16="http://schemas.microsoft.com/office/drawing/2014/main" id="{50999CC7-228F-804E-A0D2-D2AC7CDDD783}"/>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4229387" y="3850290"/>
            <a:ext cx="527901" cy="51928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Liquidate Your Likes: Turning Social Media Into Revenue – Channel Futures">
            <a:extLst>
              <a:ext uri="{FF2B5EF4-FFF2-40B4-BE49-F238E27FC236}">
                <a16:creationId xmlns:a16="http://schemas.microsoft.com/office/drawing/2014/main" id="{92F95239-7F8F-504D-827C-AEB5DD358FBD}"/>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4225542" y="4521710"/>
            <a:ext cx="535590" cy="52182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What Oprah Knows for Sure About Mental Illness">
            <a:extLst>
              <a:ext uri="{FF2B5EF4-FFF2-40B4-BE49-F238E27FC236}">
                <a16:creationId xmlns:a16="http://schemas.microsoft.com/office/drawing/2014/main" id="{D5CE0288-D037-2048-ADA5-1CBCB022FA4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297"/>
          <a:stretch/>
        </p:blipFill>
        <p:spPr bwMode="auto">
          <a:xfrm>
            <a:off x="5897856" y="4218293"/>
            <a:ext cx="553088" cy="64008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7" descr="Psychopath Renderer">
            <a:extLst>
              <a:ext uri="{FF2B5EF4-FFF2-40B4-BE49-F238E27FC236}">
                <a16:creationId xmlns:a16="http://schemas.microsoft.com/office/drawing/2014/main" id="{8A14016C-A209-BE47-993C-42C935798BA7}"/>
              </a:ext>
            </a:extLst>
          </p:cNvPr>
          <p:cNvPicPr>
            <a:picLocks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5897856" y="4221154"/>
            <a:ext cx="557784" cy="64008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Oprah Winfrey Ponytail - Oprah Winfrey Looks - StyleBistro">
            <a:extLst>
              <a:ext uri="{FF2B5EF4-FFF2-40B4-BE49-F238E27FC236}">
                <a16:creationId xmlns:a16="http://schemas.microsoft.com/office/drawing/2014/main" id="{70E4AE13-0905-464E-AFAF-79C80041D1F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999014" y="4296383"/>
            <a:ext cx="553088" cy="64008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Psychopath Renderer">
            <a:extLst>
              <a:ext uri="{FF2B5EF4-FFF2-40B4-BE49-F238E27FC236}">
                <a16:creationId xmlns:a16="http://schemas.microsoft.com/office/drawing/2014/main" id="{DFEE9994-4C63-7F45-8663-F8E78F49D50B}"/>
              </a:ext>
            </a:extLst>
          </p:cNvPr>
          <p:cNvPicPr>
            <a:picLocks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5991995" y="4291374"/>
            <a:ext cx="557784" cy="64008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5" descr="Flikflix | Oprah Winfrey">
            <a:extLst>
              <a:ext uri="{FF2B5EF4-FFF2-40B4-BE49-F238E27FC236}">
                <a16:creationId xmlns:a16="http://schemas.microsoft.com/office/drawing/2014/main" id="{1117C59F-E89A-AC4E-8A0B-21176AF631D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84305" y="4357463"/>
            <a:ext cx="558050" cy="6400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7" descr="Psychopath Renderer">
            <a:extLst>
              <a:ext uri="{FF2B5EF4-FFF2-40B4-BE49-F238E27FC236}">
                <a16:creationId xmlns:a16="http://schemas.microsoft.com/office/drawing/2014/main" id="{F2FB3107-49C7-5845-8654-7E41FAC67038}"/>
              </a:ext>
            </a:extLst>
          </p:cNvPr>
          <p:cNvPicPr>
            <a:picLocks noChangeArrowheads="1"/>
          </p:cNvPicPr>
          <p:nvPr/>
        </p:nvPicPr>
        <p:blipFill>
          <a:blip r:embed="rId8" cstate="screen">
            <a:alphaModFix amt="50000"/>
            <a:extLst>
              <a:ext uri="{28A0092B-C50C-407E-A947-70E740481C1C}">
                <a14:useLocalDpi xmlns:a14="http://schemas.microsoft.com/office/drawing/2010/main"/>
              </a:ext>
            </a:extLst>
          </a:blip>
          <a:srcRect/>
          <a:stretch>
            <a:fillRect/>
          </a:stretch>
        </p:blipFill>
        <p:spPr bwMode="auto">
          <a:xfrm>
            <a:off x="6081257" y="4350333"/>
            <a:ext cx="557784" cy="640080"/>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ular Callout 43">
            <a:extLst>
              <a:ext uri="{FF2B5EF4-FFF2-40B4-BE49-F238E27FC236}">
                <a16:creationId xmlns:a16="http://schemas.microsoft.com/office/drawing/2014/main" id="{F07F4179-AE6A-7E45-BA00-BC37631A91ED}"/>
              </a:ext>
            </a:extLst>
          </p:cNvPr>
          <p:cNvSpPr/>
          <p:nvPr/>
        </p:nvSpPr>
        <p:spPr>
          <a:xfrm>
            <a:off x="7127370" y="5102662"/>
            <a:ext cx="4389891" cy="797517"/>
          </a:xfrm>
          <a:prstGeom prst="wedgeRectCallout">
            <a:avLst>
              <a:gd name="adj1" fmla="val -7238"/>
              <a:gd name="adj2" fmla="val -8583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Unperturbed picture taken by the police, or a stalker, etc.</a:t>
            </a:r>
          </a:p>
        </p:txBody>
      </p:sp>
      <p:sp>
        <p:nvSpPr>
          <p:cNvPr id="46" name="Title 1">
            <a:extLst>
              <a:ext uri="{FF2B5EF4-FFF2-40B4-BE49-F238E27FC236}">
                <a16:creationId xmlns:a16="http://schemas.microsoft.com/office/drawing/2014/main" id="{C28F2D34-EB76-AE45-9CC9-5206ED5C4807}"/>
              </a:ext>
            </a:extLst>
          </p:cNvPr>
          <p:cNvSpPr>
            <a:spLocks noGrp="1"/>
          </p:cNvSpPr>
          <p:nvPr>
            <p:ph type="title"/>
          </p:nvPr>
        </p:nvSpPr>
        <p:spPr>
          <a:xfrm>
            <a:off x="463826" y="410368"/>
            <a:ext cx="11728174" cy="1325563"/>
          </a:xfrm>
        </p:spPr>
        <p:txBody>
          <a:bodyPr>
            <a:normAutofit/>
          </a:bodyPr>
          <a:lstStyle/>
          <a:p>
            <a:r>
              <a:rPr lang="en-US" sz="4200" dirty="0"/>
              <a:t>A </a:t>
            </a:r>
            <a:r>
              <a:rPr lang="en-US" sz="4200" b="1" dirty="0"/>
              <a:t>real</a:t>
            </a:r>
            <a:r>
              <a:rPr lang="en-US" sz="4200" dirty="0"/>
              <a:t> example: poisoning </a:t>
            </a:r>
            <a:r>
              <a:rPr lang="en-US" sz="4200" dirty="0">
                <a:solidFill>
                  <a:srgbClr val="7030A0"/>
                </a:solidFill>
              </a:rPr>
              <a:t>facial recognition </a:t>
            </a:r>
            <a:r>
              <a:rPr lang="en-US" sz="4200" dirty="0"/>
              <a:t>models</a:t>
            </a:r>
            <a:endParaRPr lang="en-US" sz="4200" dirty="0">
              <a:solidFill>
                <a:srgbClr val="7030A0"/>
              </a:solidFill>
            </a:endParaRPr>
          </a:p>
        </p:txBody>
      </p:sp>
      <p:sp>
        <p:nvSpPr>
          <p:cNvPr id="48" name="Rectangle 47">
            <a:extLst>
              <a:ext uri="{FF2B5EF4-FFF2-40B4-BE49-F238E27FC236}">
                <a16:creationId xmlns:a16="http://schemas.microsoft.com/office/drawing/2014/main" id="{4455CACA-7018-2944-A67C-795BA3AFE76C}"/>
              </a:ext>
            </a:extLst>
          </p:cNvPr>
          <p:cNvSpPr/>
          <p:nvPr/>
        </p:nvSpPr>
        <p:spPr>
          <a:xfrm>
            <a:off x="247411" y="6167377"/>
            <a:ext cx="10807902" cy="523220"/>
          </a:xfrm>
          <a:prstGeom prst="rect">
            <a:avLst/>
          </a:prstGeom>
        </p:spPr>
        <p:txBody>
          <a:bodyPr wrap="square">
            <a:spAutoFit/>
          </a:bodyPr>
          <a:lstStyle/>
          <a:p>
            <a:r>
              <a:rPr lang="en-US" sz="1400" dirty="0"/>
              <a:t>“Fawkes: Protecting Privacy against Unauthorized Deep Learning Models”, Shan et al., USENIX 2020</a:t>
            </a:r>
          </a:p>
          <a:p>
            <a:r>
              <a:rPr lang="en-US" sz="1400" dirty="0"/>
              <a:t>“</a:t>
            </a:r>
            <a:r>
              <a:rPr lang="en-US" sz="1400" dirty="0" err="1"/>
              <a:t>LowKey</a:t>
            </a:r>
            <a:r>
              <a:rPr lang="en-US" sz="1400" dirty="0"/>
              <a:t>: Leveraging Adversarial Attacks to Protect Social Media Users from Facial Recognition”, </a:t>
            </a:r>
            <a:r>
              <a:rPr lang="en-US" sz="1400" dirty="0" err="1"/>
              <a:t>Cherepanova</a:t>
            </a:r>
            <a:r>
              <a:rPr lang="en-US" sz="1400" dirty="0"/>
              <a:t> et al., ICLR 2021</a:t>
            </a:r>
            <a:endParaRPr lang="en-US" dirty="0"/>
          </a:p>
        </p:txBody>
      </p:sp>
      <p:pic>
        <p:nvPicPr>
          <p:cNvPr id="49" name="Picture 48">
            <a:extLst>
              <a:ext uri="{FF2B5EF4-FFF2-40B4-BE49-F238E27FC236}">
                <a16:creationId xmlns:a16="http://schemas.microsoft.com/office/drawing/2014/main" id="{DD679481-E0CD-B440-959C-2412072043E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321883" y="3085261"/>
            <a:ext cx="1705033" cy="370172"/>
          </a:xfrm>
          <a:prstGeom prst="rect">
            <a:avLst/>
          </a:prstGeom>
        </p:spPr>
      </p:pic>
    </p:spTree>
    <p:extLst>
      <p:ext uri="{BB962C8B-B14F-4D97-AF65-F5344CB8AC3E}">
        <p14:creationId xmlns:p14="http://schemas.microsoft.com/office/powerpoint/2010/main" val="2173810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81B08-9DCE-6542-876F-62922B3A137A}"/>
              </a:ext>
            </a:extLst>
          </p:cNvPr>
          <p:cNvSpPr>
            <a:spLocks noGrp="1"/>
          </p:cNvSpPr>
          <p:nvPr>
            <p:ph type="title"/>
          </p:nvPr>
        </p:nvSpPr>
        <p:spPr/>
        <p:txBody>
          <a:bodyPr/>
          <a:lstStyle/>
          <a:p>
            <a:r>
              <a:rPr lang="en-US" dirty="0"/>
              <a:t>A </a:t>
            </a:r>
            <a:r>
              <a:rPr lang="en-US" b="1" dirty="0"/>
              <a:t>real</a:t>
            </a:r>
            <a:r>
              <a:rPr lang="en-US" dirty="0"/>
              <a:t> example: poisoning </a:t>
            </a:r>
            <a:r>
              <a:rPr lang="en-US" dirty="0">
                <a:solidFill>
                  <a:srgbClr val="7030A0"/>
                </a:solidFill>
              </a:rPr>
              <a:t>facial recognition </a:t>
            </a:r>
            <a:r>
              <a:rPr lang="en-US" dirty="0"/>
              <a:t>models</a:t>
            </a:r>
          </a:p>
        </p:txBody>
      </p:sp>
      <p:sp>
        <p:nvSpPr>
          <p:cNvPr id="4" name="Slide Number Placeholder 3">
            <a:extLst>
              <a:ext uri="{FF2B5EF4-FFF2-40B4-BE49-F238E27FC236}">
                <a16:creationId xmlns:a16="http://schemas.microsoft.com/office/drawing/2014/main" id="{A14DA215-70F0-EF48-ABEF-C71052C3FBD3}"/>
              </a:ext>
            </a:extLst>
          </p:cNvPr>
          <p:cNvSpPr>
            <a:spLocks noGrp="1"/>
          </p:cNvSpPr>
          <p:nvPr>
            <p:ph type="sldNum" sz="quarter" idx="12"/>
          </p:nvPr>
        </p:nvSpPr>
        <p:spPr/>
        <p:txBody>
          <a:bodyPr/>
          <a:lstStyle/>
          <a:p>
            <a:fld id="{BBDB7499-F370-8348-83C5-507685BB046D}" type="slidenum">
              <a:rPr lang="en-US" smtClean="0"/>
              <a:pPr/>
              <a:t>28</a:t>
            </a:fld>
            <a:endParaRPr lang="en-US" sz="1600" dirty="0"/>
          </a:p>
        </p:txBody>
      </p:sp>
      <p:pic>
        <p:nvPicPr>
          <p:cNvPr id="5" name="Picture 4">
            <a:extLst>
              <a:ext uri="{FF2B5EF4-FFF2-40B4-BE49-F238E27FC236}">
                <a16:creationId xmlns:a16="http://schemas.microsoft.com/office/drawing/2014/main" id="{C045B016-D5F8-0148-A6BD-94AD8E4FC5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8731" y="1962202"/>
            <a:ext cx="8471880" cy="21491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6" name="Group 5">
            <a:extLst>
              <a:ext uri="{FF2B5EF4-FFF2-40B4-BE49-F238E27FC236}">
                <a16:creationId xmlns:a16="http://schemas.microsoft.com/office/drawing/2014/main" id="{35E9F6A3-6C0D-2049-9882-5A22801A1BA7}"/>
              </a:ext>
            </a:extLst>
          </p:cNvPr>
          <p:cNvGrpSpPr/>
          <p:nvPr/>
        </p:nvGrpSpPr>
        <p:grpSpPr>
          <a:xfrm>
            <a:off x="264286" y="4622484"/>
            <a:ext cx="11546714" cy="1204037"/>
            <a:chOff x="264286" y="4622484"/>
            <a:chExt cx="11546714" cy="1204037"/>
          </a:xfrm>
        </p:grpSpPr>
        <p:pic>
          <p:nvPicPr>
            <p:cNvPr id="7" name="Picture 6">
              <a:extLst>
                <a:ext uri="{FF2B5EF4-FFF2-40B4-BE49-F238E27FC236}">
                  <a16:creationId xmlns:a16="http://schemas.microsoft.com/office/drawing/2014/main" id="{C0AB01A5-6B0B-E84D-B411-D246A8E7FCF0}"/>
                </a:ext>
              </a:extLst>
            </p:cNvPr>
            <p:cNvPicPr>
              <a:picLocks noChangeAspect="1"/>
            </p:cNvPicPr>
            <p:nvPr/>
          </p:nvPicPr>
          <p:blipFill>
            <a:blip r:embed="rId4"/>
            <a:stretch>
              <a:fillRect/>
            </a:stretch>
          </p:blipFill>
          <p:spPr>
            <a:xfrm>
              <a:off x="264286" y="4632720"/>
              <a:ext cx="3688711" cy="11938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F8B47D63-1884-5B43-9337-A9130FE4DF6A}"/>
                </a:ext>
              </a:extLst>
            </p:cNvPr>
            <p:cNvPicPr>
              <a:picLocks noChangeAspect="1"/>
            </p:cNvPicPr>
            <p:nvPr/>
          </p:nvPicPr>
          <p:blipFill>
            <a:blip r:embed="rId5"/>
            <a:stretch>
              <a:fillRect/>
            </a:stretch>
          </p:blipFill>
          <p:spPr>
            <a:xfrm>
              <a:off x="4208507" y="4622484"/>
              <a:ext cx="7602493" cy="11526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Rectangle 8">
              <a:extLst>
                <a:ext uri="{FF2B5EF4-FFF2-40B4-BE49-F238E27FC236}">
                  <a16:creationId xmlns:a16="http://schemas.microsoft.com/office/drawing/2014/main" id="{4DB77137-4889-AD42-82B9-E5F09D3E8976}"/>
                </a:ext>
              </a:extLst>
            </p:cNvPr>
            <p:cNvSpPr/>
            <p:nvPr/>
          </p:nvSpPr>
          <p:spPr>
            <a:xfrm>
              <a:off x="6287286" y="5387669"/>
              <a:ext cx="1995054" cy="34713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AD1B750-7C01-ED4F-82D0-5C8D3966F2D5}"/>
                </a:ext>
              </a:extLst>
            </p:cNvPr>
            <p:cNvSpPr/>
            <p:nvPr/>
          </p:nvSpPr>
          <p:spPr>
            <a:xfrm>
              <a:off x="679847" y="5399540"/>
              <a:ext cx="1008884" cy="34713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5814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37397-9E29-EA4D-923A-11179E2FE599}"/>
              </a:ext>
            </a:extLst>
          </p:cNvPr>
          <p:cNvSpPr>
            <a:spLocks noGrp="1"/>
          </p:cNvSpPr>
          <p:nvPr>
            <p:ph type="title"/>
          </p:nvPr>
        </p:nvSpPr>
        <p:spPr/>
        <p:txBody>
          <a:bodyPr/>
          <a:lstStyle/>
          <a:p>
            <a:r>
              <a:rPr lang="en-US" dirty="0"/>
              <a:t>The problem: </a:t>
            </a:r>
            <a:r>
              <a:rPr lang="en-US" dirty="0">
                <a:solidFill>
                  <a:srgbClr val="7030A0"/>
                </a:solidFill>
              </a:rPr>
              <a:t>retroactive defenses</a:t>
            </a:r>
          </a:p>
        </p:txBody>
      </p:sp>
      <p:sp>
        <p:nvSpPr>
          <p:cNvPr id="4" name="Slide Number Placeholder 3">
            <a:extLst>
              <a:ext uri="{FF2B5EF4-FFF2-40B4-BE49-F238E27FC236}">
                <a16:creationId xmlns:a16="http://schemas.microsoft.com/office/drawing/2014/main" id="{E2D0E2AB-FD07-BE4F-BA04-B7E9B766D2FE}"/>
              </a:ext>
            </a:extLst>
          </p:cNvPr>
          <p:cNvSpPr>
            <a:spLocks noGrp="1"/>
          </p:cNvSpPr>
          <p:nvPr>
            <p:ph type="sldNum" sz="quarter" idx="12"/>
          </p:nvPr>
        </p:nvSpPr>
        <p:spPr/>
        <p:txBody>
          <a:bodyPr/>
          <a:lstStyle/>
          <a:p>
            <a:fld id="{BBDB7499-F370-8348-83C5-507685BB046D}" type="slidenum">
              <a:rPr lang="en-US" smtClean="0"/>
              <a:pPr/>
              <a:t>29</a:t>
            </a:fld>
            <a:endParaRPr lang="en-US" sz="1600" dirty="0"/>
          </a:p>
        </p:txBody>
      </p:sp>
      <p:pic>
        <p:nvPicPr>
          <p:cNvPr id="5" name="Picture 14" descr="Want to know how Deep Learning works? Here&amp;#39;s a quick guide for everyone.">
            <a:extLst>
              <a:ext uri="{FF2B5EF4-FFF2-40B4-BE49-F238E27FC236}">
                <a16:creationId xmlns:a16="http://schemas.microsoft.com/office/drawing/2014/main" id="{1E1926CD-4430-D649-A325-D48DE525612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39731" y="3253225"/>
            <a:ext cx="1413881" cy="9419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0" descr="Database Icon – Free Download, PNG and Vector">
            <a:extLst>
              <a:ext uri="{FF2B5EF4-FFF2-40B4-BE49-F238E27FC236}">
                <a16:creationId xmlns:a16="http://schemas.microsoft.com/office/drawing/2014/main" id="{C5E764FA-469D-7548-ADE1-898D3A4ED83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7131" y="2416760"/>
            <a:ext cx="1128184" cy="112818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E944E2CB-36B2-A64C-B6FC-AD656892FBC4}"/>
              </a:ext>
            </a:extLst>
          </p:cNvPr>
          <p:cNvCxnSpPr>
            <a:cxnSpLocks/>
            <a:stCxn id="10" idx="3"/>
            <a:endCxn id="6" idx="1"/>
          </p:cNvCxnSpPr>
          <p:nvPr/>
        </p:nvCxnSpPr>
        <p:spPr>
          <a:xfrm>
            <a:off x="2333057" y="2365441"/>
            <a:ext cx="894074" cy="6154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5E6B4EF-4E35-C741-B39C-39FE444B94B2}"/>
              </a:ext>
            </a:extLst>
          </p:cNvPr>
          <p:cNvCxnSpPr>
            <a:cxnSpLocks/>
            <a:stCxn id="11" idx="3"/>
          </p:cNvCxnSpPr>
          <p:nvPr/>
        </p:nvCxnSpPr>
        <p:spPr>
          <a:xfrm>
            <a:off x="2333057" y="3051670"/>
            <a:ext cx="88185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369A135-8AC0-8C40-B2CC-562D0B512B62}"/>
              </a:ext>
            </a:extLst>
          </p:cNvPr>
          <p:cNvCxnSpPr>
            <a:cxnSpLocks/>
            <a:stCxn id="12" idx="3"/>
          </p:cNvCxnSpPr>
          <p:nvPr/>
        </p:nvCxnSpPr>
        <p:spPr>
          <a:xfrm flipV="1">
            <a:off x="2336901" y="3158617"/>
            <a:ext cx="880026" cy="5657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descr="Liquidate Your Likes: Turning Social Media Into Revenue – Channel Futures">
            <a:extLst>
              <a:ext uri="{FF2B5EF4-FFF2-40B4-BE49-F238E27FC236}">
                <a16:creationId xmlns:a16="http://schemas.microsoft.com/office/drawing/2014/main" id="{3BA927A2-3642-1E4F-A374-77FE3DB74DD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805156" y="2120344"/>
            <a:ext cx="527901" cy="4901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iquidate Your Likes: Turning Social Media Into Revenue – Channel Futures">
            <a:extLst>
              <a:ext uri="{FF2B5EF4-FFF2-40B4-BE49-F238E27FC236}">
                <a16:creationId xmlns:a16="http://schemas.microsoft.com/office/drawing/2014/main" id="{66590DAE-4494-4C45-9B1F-AAEF82A9C3C0}"/>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805156" y="2792025"/>
            <a:ext cx="527901" cy="5192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Liquidate Your Likes: Turning Social Media Into Revenue – Channel Futures">
            <a:extLst>
              <a:ext uri="{FF2B5EF4-FFF2-40B4-BE49-F238E27FC236}">
                <a16:creationId xmlns:a16="http://schemas.microsoft.com/office/drawing/2014/main" id="{74933929-7438-AB4F-B536-51998A83338B}"/>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801311" y="3463445"/>
            <a:ext cx="535590" cy="5218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night Sword Clip Art | Sword clip art | Sword drawing, Knight sword, Sword  craft">
            <a:extLst>
              <a:ext uri="{FF2B5EF4-FFF2-40B4-BE49-F238E27FC236}">
                <a16:creationId xmlns:a16="http://schemas.microsoft.com/office/drawing/2014/main" id="{7CE70906-3E50-D743-8893-322C930BA5C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43035" y="2458408"/>
            <a:ext cx="1044706" cy="110588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0EFBC6F-767A-224C-9801-30FAA98D8ADF}"/>
              </a:ext>
            </a:extLst>
          </p:cNvPr>
          <p:cNvSpPr txBox="1"/>
          <p:nvPr/>
        </p:nvSpPr>
        <p:spPr>
          <a:xfrm>
            <a:off x="262445" y="4742106"/>
            <a:ext cx="5657907" cy="1384995"/>
          </a:xfrm>
          <a:prstGeom prst="rect">
            <a:avLst/>
          </a:prstGeom>
          <a:noFill/>
        </p:spPr>
        <p:txBody>
          <a:bodyPr wrap="square" rtlCol="0">
            <a:spAutoFit/>
          </a:bodyPr>
          <a:lstStyle/>
          <a:p>
            <a:pPr algn="ctr"/>
            <a:r>
              <a:rPr lang="en-US" sz="2800" dirty="0"/>
              <a:t>Facial recognition provider scrapes pictures produced with </a:t>
            </a:r>
            <a:r>
              <a:rPr lang="en-US" sz="2800" dirty="0">
                <a:solidFill>
                  <a:srgbClr val="C00000"/>
                </a:solidFill>
              </a:rPr>
              <a:t>attacks that target today’s models</a:t>
            </a:r>
          </a:p>
        </p:txBody>
      </p:sp>
      <p:pic>
        <p:nvPicPr>
          <p:cNvPr id="16" name="Picture 8" descr="10+ Hourglass Clipart - Preview : Hourglass Icon Ve | HDClipartAll">
            <a:extLst>
              <a:ext uri="{FF2B5EF4-FFF2-40B4-BE49-F238E27FC236}">
                <a16:creationId xmlns:a16="http://schemas.microsoft.com/office/drawing/2014/main" id="{B18FEF07-B5A2-404E-B378-7C90C51662FE}"/>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320583" y="1202390"/>
            <a:ext cx="1322118" cy="30965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Database Icon – Free Download, PNG and Vector">
            <a:extLst>
              <a:ext uri="{FF2B5EF4-FFF2-40B4-BE49-F238E27FC236}">
                <a16:creationId xmlns:a16="http://schemas.microsoft.com/office/drawing/2014/main" id="{8D453649-4EA9-C740-BEF6-0C2B0571197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41044" y="1940695"/>
            <a:ext cx="1128184" cy="112818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9313B664-AA6D-9A4C-9D9B-4BAB107478E1}"/>
              </a:ext>
            </a:extLst>
          </p:cNvPr>
          <p:cNvCxnSpPr>
            <a:cxnSpLocks/>
          </p:cNvCxnSpPr>
          <p:nvPr/>
        </p:nvCxnSpPr>
        <p:spPr>
          <a:xfrm>
            <a:off x="8995239" y="3006266"/>
            <a:ext cx="339015" cy="27442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A5B8C58-D809-854A-8728-D346C25E5865}"/>
              </a:ext>
            </a:extLst>
          </p:cNvPr>
          <p:cNvSpPr txBox="1"/>
          <p:nvPr/>
        </p:nvSpPr>
        <p:spPr>
          <a:xfrm>
            <a:off x="6609240" y="4742105"/>
            <a:ext cx="5450028" cy="1384995"/>
          </a:xfrm>
          <a:prstGeom prst="rect">
            <a:avLst/>
          </a:prstGeom>
          <a:noFill/>
        </p:spPr>
        <p:txBody>
          <a:bodyPr wrap="square" rtlCol="0">
            <a:spAutoFit/>
          </a:bodyPr>
          <a:lstStyle/>
          <a:p>
            <a:pPr algn="ctr"/>
            <a:r>
              <a:rPr lang="en-US" sz="2800" dirty="0"/>
              <a:t>Facial recognition provider </a:t>
            </a:r>
            <a:r>
              <a:rPr lang="en-US" sz="2800" dirty="0">
                <a:solidFill>
                  <a:srgbClr val="C00000"/>
                </a:solidFill>
              </a:rPr>
              <a:t>trains new SOTA model</a:t>
            </a:r>
            <a:r>
              <a:rPr lang="en-US" sz="2800" dirty="0"/>
              <a:t> on poisoned data collected in the past</a:t>
            </a:r>
          </a:p>
        </p:txBody>
      </p:sp>
      <p:pic>
        <p:nvPicPr>
          <p:cNvPr id="27" name="Picture 26">
            <a:extLst>
              <a:ext uri="{FF2B5EF4-FFF2-40B4-BE49-F238E27FC236}">
                <a16:creationId xmlns:a16="http://schemas.microsoft.com/office/drawing/2014/main" id="{EB5793C6-DF6E-834A-ADF5-9F2C606E63D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30839" y="3409911"/>
            <a:ext cx="534524" cy="540081"/>
          </a:xfrm>
          <a:prstGeom prst="rect">
            <a:avLst/>
          </a:prstGeom>
        </p:spPr>
      </p:pic>
      <p:sp>
        <p:nvSpPr>
          <p:cNvPr id="28" name="TextBox 27">
            <a:extLst>
              <a:ext uri="{FF2B5EF4-FFF2-40B4-BE49-F238E27FC236}">
                <a16:creationId xmlns:a16="http://schemas.microsoft.com/office/drawing/2014/main" id="{1FC97BE6-C4C1-8A42-BA35-D86EFC2E7322}"/>
              </a:ext>
            </a:extLst>
          </p:cNvPr>
          <p:cNvSpPr txBox="1"/>
          <p:nvPr/>
        </p:nvSpPr>
        <p:spPr>
          <a:xfrm>
            <a:off x="3443730" y="3933613"/>
            <a:ext cx="5075824" cy="523220"/>
          </a:xfrm>
          <a:prstGeom prst="rect">
            <a:avLst/>
          </a:prstGeom>
          <a:noFill/>
        </p:spPr>
        <p:txBody>
          <a:bodyPr wrap="square" rtlCol="0">
            <a:spAutoFit/>
          </a:bodyPr>
          <a:lstStyle/>
          <a:p>
            <a:pPr algn="ctr"/>
            <a:r>
              <a:rPr lang="en-US" sz="2800" i="1" dirty="0">
                <a:solidFill>
                  <a:srgbClr val="C00000"/>
                </a:solidFill>
              </a:rPr>
              <a:t>wait one year</a:t>
            </a:r>
          </a:p>
        </p:txBody>
      </p:sp>
      <p:sp>
        <p:nvSpPr>
          <p:cNvPr id="29" name="TextBox 28">
            <a:extLst>
              <a:ext uri="{FF2B5EF4-FFF2-40B4-BE49-F238E27FC236}">
                <a16:creationId xmlns:a16="http://schemas.microsoft.com/office/drawing/2014/main" id="{688860CF-1994-2A43-918C-439B84176056}"/>
              </a:ext>
            </a:extLst>
          </p:cNvPr>
          <p:cNvSpPr txBox="1"/>
          <p:nvPr/>
        </p:nvSpPr>
        <p:spPr>
          <a:xfrm>
            <a:off x="463826" y="6356350"/>
            <a:ext cx="9563708" cy="369332"/>
          </a:xfrm>
          <a:prstGeom prst="rect">
            <a:avLst/>
          </a:prstGeom>
          <a:noFill/>
        </p:spPr>
        <p:txBody>
          <a:bodyPr wrap="none" rtlCol="0">
            <a:spAutoFit/>
          </a:bodyPr>
          <a:lstStyle/>
          <a:p>
            <a:r>
              <a:rPr lang="en-US" dirty="0">
                <a:solidFill>
                  <a:schemeClr val="bg1">
                    <a:lumMod val="50000"/>
                  </a:schemeClr>
                </a:solidFill>
              </a:rPr>
              <a:t>“Data Poisoning Won’t Save You From Facial Recognition”, https://</a:t>
            </a:r>
            <a:r>
              <a:rPr lang="en-US" dirty="0" err="1">
                <a:solidFill>
                  <a:schemeClr val="bg1">
                    <a:lumMod val="50000"/>
                  </a:schemeClr>
                </a:solidFill>
              </a:rPr>
              <a:t>arxiv.org</a:t>
            </a:r>
            <a:r>
              <a:rPr lang="en-US" dirty="0">
                <a:solidFill>
                  <a:schemeClr val="bg1">
                    <a:lumMod val="50000"/>
                  </a:schemeClr>
                </a:solidFill>
              </a:rPr>
              <a:t>/abs/2106.14851</a:t>
            </a:r>
          </a:p>
        </p:txBody>
      </p:sp>
      <p:pic>
        <p:nvPicPr>
          <p:cNvPr id="31" name="Picture 30">
            <a:extLst>
              <a:ext uri="{FF2B5EF4-FFF2-40B4-BE49-F238E27FC236}">
                <a16:creationId xmlns:a16="http://schemas.microsoft.com/office/drawing/2014/main" id="{A4CB6734-2673-8B41-855A-37EEB254339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023553" y="2004778"/>
            <a:ext cx="1705033" cy="370172"/>
          </a:xfrm>
          <a:prstGeom prst="rect">
            <a:avLst/>
          </a:prstGeom>
        </p:spPr>
      </p:pic>
      <p:pic>
        <p:nvPicPr>
          <p:cNvPr id="33" name="Picture 32">
            <a:extLst>
              <a:ext uri="{FF2B5EF4-FFF2-40B4-BE49-F238E27FC236}">
                <a16:creationId xmlns:a16="http://schemas.microsoft.com/office/drawing/2014/main" id="{E5A734F5-2EEF-7A41-AB96-29C731F3C44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64746" y="2504787"/>
            <a:ext cx="1705033" cy="370172"/>
          </a:xfrm>
          <a:prstGeom prst="rect">
            <a:avLst/>
          </a:prstGeom>
        </p:spPr>
      </p:pic>
    </p:spTree>
    <p:extLst>
      <p:ext uri="{BB962C8B-B14F-4D97-AF65-F5344CB8AC3E}">
        <p14:creationId xmlns:p14="http://schemas.microsoft.com/office/powerpoint/2010/main" val="413099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F41C72-55F2-934F-9FA0-04C3B34CE63B}"/>
              </a:ext>
            </a:extLst>
          </p:cNvPr>
          <p:cNvSpPr>
            <a:spLocks noGrp="1"/>
          </p:cNvSpPr>
          <p:nvPr>
            <p:ph type="sldNum" sz="quarter" idx="12"/>
          </p:nvPr>
        </p:nvSpPr>
        <p:spPr/>
        <p:txBody>
          <a:bodyPr/>
          <a:lstStyle/>
          <a:p>
            <a:fld id="{BBDB7499-F370-8348-83C5-507685BB046D}" type="slidenum">
              <a:rPr lang="en-US" smtClean="0"/>
              <a:pPr/>
              <a:t>3</a:t>
            </a:fld>
            <a:endParaRPr lang="en-US" sz="1600" dirty="0"/>
          </a:p>
        </p:txBody>
      </p:sp>
      <p:sp>
        <p:nvSpPr>
          <p:cNvPr id="8" name="Title 1">
            <a:extLst>
              <a:ext uri="{FF2B5EF4-FFF2-40B4-BE49-F238E27FC236}">
                <a16:creationId xmlns:a16="http://schemas.microsoft.com/office/drawing/2014/main" id="{2406477D-C58D-5843-A4E4-63C7B014E7B6}"/>
              </a:ext>
            </a:extLst>
          </p:cNvPr>
          <p:cNvSpPr txBox="1">
            <a:spLocks/>
          </p:cNvSpPr>
          <p:nvPr/>
        </p:nvSpPr>
        <p:spPr>
          <a:xfrm>
            <a:off x="463826" y="485042"/>
            <a:ext cx="11542644" cy="13405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dirty="0"/>
              <a:t>My talk: </a:t>
            </a:r>
            <a:r>
              <a:rPr lang="en-US" sz="4000" dirty="0">
                <a:solidFill>
                  <a:srgbClr val="7030A0"/>
                </a:solidFill>
              </a:rPr>
              <a:t>“Does Adversarial ML Research Matter?”</a:t>
            </a:r>
          </a:p>
        </p:txBody>
      </p:sp>
      <p:sp>
        <p:nvSpPr>
          <p:cNvPr id="9" name="Content Placeholder 2">
            <a:extLst>
              <a:ext uri="{FF2B5EF4-FFF2-40B4-BE49-F238E27FC236}">
                <a16:creationId xmlns:a16="http://schemas.microsoft.com/office/drawing/2014/main" id="{423C2293-3442-2846-B9DD-F3C5A2C4EAEE}"/>
              </a:ext>
            </a:extLst>
          </p:cNvPr>
          <p:cNvSpPr>
            <a:spLocks noGrp="1"/>
          </p:cNvSpPr>
          <p:nvPr>
            <p:ph idx="1"/>
          </p:nvPr>
        </p:nvSpPr>
        <p:spPr>
          <a:xfrm>
            <a:off x="463826" y="1825625"/>
            <a:ext cx="11728174" cy="4713287"/>
          </a:xfrm>
        </p:spPr>
        <p:txBody>
          <a:bodyPr/>
          <a:lstStyle/>
          <a:p>
            <a:pPr marL="0" indent="0">
              <a:buNone/>
            </a:pPr>
            <a:r>
              <a:rPr lang="en-US" i="1" dirty="0"/>
              <a:t>Betteridge law of headlines</a:t>
            </a:r>
            <a:r>
              <a:rPr lang="en-US" dirty="0"/>
              <a:t>:</a:t>
            </a:r>
            <a:r>
              <a:rPr lang="en-US" i="1" dirty="0"/>
              <a:t> </a:t>
            </a:r>
            <a:r>
              <a:rPr lang="en-US" b="1" i="1" dirty="0">
                <a:solidFill>
                  <a:srgbClr val="C00000"/>
                </a:solidFill>
              </a:rPr>
              <a:t>No</a:t>
            </a:r>
          </a:p>
          <a:p>
            <a:pPr marL="0" indent="0">
              <a:buNone/>
            </a:pPr>
            <a:endParaRPr lang="en-US" dirty="0"/>
          </a:p>
          <a:p>
            <a:pPr marL="0" indent="0">
              <a:buNone/>
            </a:pPr>
            <a:r>
              <a:rPr lang="en-US" dirty="0"/>
              <a:t>Intentionally a little controversial!</a:t>
            </a:r>
          </a:p>
          <a:p>
            <a:pPr lvl="1"/>
            <a:r>
              <a:rPr lang="en-US" dirty="0"/>
              <a:t> We’ve done </a:t>
            </a:r>
            <a:r>
              <a:rPr lang="en-US" dirty="0">
                <a:solidFill>
                  <a:srgbClr val="0070C0"/>
                </a:solidFill>
              </a:rPr>
              <a:t>great research </a:t>
            </a:r>
            <a:r>
              <a:rPr lang="en-US" dirty="0"/>
              <a:t>so far </a:t>
            </a:r>
            <a:r>
              <a:rPr lang="en-US" dirty="0">
                <a:sym typeface="Wingdings" pitchFamily="2" charset="2"/>
              </a:rPr>
              <a:t></a:t>
            </a:r>
            <a:endParaRPr lang="en-US" dirty="0"/>
          </a:p>
          <a:p>
            <a:pPr lvl="1"/>
            <a:r>
              <a:rPr lang="en-US" dirty="0"/>
              <a:t> Attacks gives us a sense of </a:t>
            </a:r>
            <a:r>
              <a:rPr lang="en-US" dirty="0">
                <a:solidFill>
                  <a:srgbClr val="0070C0"/>
                </a:solidFill>
              </a:rPr>
              <a:t>what bad things could happen</a:t>
            </a:r>
          </a:p>
          <a:p>
            <a:pPr lvl="1"/>
            <a:r>
              <a:rPr lang="en-US" dirty="0"/>
              <a:t> But we could &amp; should do a lot more for </a:t>
            </a:r>
            <a:r>
              <a:rPr lang="en-US" dirty="0">
                <a:solidFill>
                  <a:srgbClr val="0070C0"/>
                </a:solidFill>
              </a:rPr>
              <a:t>“real” security!</a:t>
            </a:r>
          </a:p>
        </p:txBody>
      </p:sp>
    </p:spTree>
    <p:extLst>
      <p:ext uri="{BB962C8B-B14F-4D97-AF65-F5344CB8AC3E}">
        <p14:creationId xmlns:p14="http://schemas.microsoft.com/office/powerpoint/2010/main" val="178368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9F4B1-3AC1-3444-AB9C-6642136A0024}"/>
              </a:ext>
            </a:extLst>
          </p:cNvPr>
          <p:cNvSpPr>
            <a:spLocks noGrp="1"/>
          </p:cNvSpPr>
          <p:nvPr>
            <p:ph type="title"/>
          </p:nvPr>
        </p:nvSpPr>
        <p:spPr/>
        <p:txBody>
          <a:bodyPr/>
          <a:lstStyle/>
          <a:p>
            <a:r>
              <a:rPr lang="en-US" dirty="0"/>
              <a:t>Are poisoning </a:t>
            </a:r>
            <a:r>
              <a:rPr lang="en-US" dirty="0">
                <a:solidFill>
                  <a:srgbClr val="7030A0"/>
                </a:solidFill>
              </a:rPr>
              <a:t>defenses</a:t>
            </a:r>
            <a:r>
              <a:rPr lang="en-US" dirty="0"/>
              <a:t> overkill?</a:t>
            </a:r>
          </a:p>
        </p:txBody>
      </p:sp>
      <p:sp>
        <p:nvSpPr>
          <p:cNvPr id="4" name="Slide Number Placeholder 3">
            <a:extLst>
              <a:ext uri="{FF2B5EF4-FFF2-40B4-BE49-F238E27FC236}">
                <a16:creationId xmlns:a16="http://schemas.microsoft.com/office/drawing/2014/main" id="{5D1AF3C2-63AD-4048-A4F4-4386A817F2AD}"/>
              </a:ext>
            </a:extLst>
          </p:cNvPr>
          <p:cNvSpPr>
            <a:spLocks noGrp="1"/>
          </p:cNvSpPr>
          <p:nvPr>
            <p:ph type="sldNum" sz="quarter" idx="12"/>
          </p:nvPr>
        </p:nvSpPr>
        <p:spPr/>
        <p:txBody>
          <a:bodyPr/>
          <a:lstStyle/>
          <a:p>
            <a:fld id="{BBDB7499-F370-8348-83C5-507685BB046D}" type="slidenum">
              <a:rPr lang="en-US" smtClean="0"/>
              <a:pPr/>
              <a:t>30</a:t>
            </a:fld>
            <a:endParaRPr lang="en-US" sz="1600" dirty="0"/>
          </a:p>
        </p:txBody>
      </p:sp>
      <p:pic>
        <p:nvPicPr>
          <p:cNvPr id="9" name="Picture 8">
            <a:extLst>
              <a:ext uri="{FF2B5EF4-FFF2-40B4-BE49-F238E27FC236}">
                <a16:creationId xmlns:a16="http://schemas.microsoft.com/office/drawing/2014/main" id="{9C2FB337-0AE1-B744-8390-5267535DA482}"/>
              </a:ext>
            </a:extLst>
          </p:cNvPr>
          <p:cNvPicPr>
            <a:picLocks noChangeAspect="1"/>
          </p:cNvPicPr>
          <p:nvPr/>
        </p:nvPicPr>
        <p:blipFill>
          <a:blip r:embed="rId3"/>
          <a:stretch>
            <a:fillRect/>
          </a:stretch>
        </p:blipFill>
        <p:spPr>
          <a:xfrm>
            <a:off x="506955" y="1279193"/>
            <a:ext cx="6921500" cy="238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D3C7116F-A580-2743-A26F-25E55FF33281}"/>
              </a:ext>
            </a:extLst>
          </p:cNvPr>
          <p:cNvPicPr>
            <a:picLocks noChangeAspect="1"/>
          </p:cNvPicPr>
          <p:nvPr/>
        </p:nvPicPr>
        <p:blipFill>
          <a:blip r:embed="rId4"/>
          <a:stretch>
            <a:fillRect/>
          </a:stretch>
        </p:blipFill>
        <p:spPr>
          <a:xfrm>
            <a:off x="7786658" y="1231206"/>
            <a:ext cx="4000500" cy="260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71B94FE-57C4-C34E-97DE-E242ADB102C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8752" y="2526616"/>
            <a:ext cx="4092271" cy="3921016"/>
          </a:xfrm>
          <a:prstGeom prst="rect">
            <a:avLst/>
          </a:prstGeom>
        </p:spPr>
      </p:pic>
      <p:pic>
        <p:nvPicPr>
          <p:cNvPr id="11" name="Picture 10">
            <a:extLst>
              <a:ext uri="{FF2B5EF4-FFF2-40B4-BE49-F238E27FC236}">
                <a16:creationId xmlns:a16="http://schemas.microsoft.com/office/drawing/2014/main" id="{2690AF9E-CA46-404E-ADAB-1CBF968C429B}"/>
              </a:ext>
            </a:extLst>
          </p:cNvPr>
          <p:cNvPicPr>
            <a:picLocks noChangeAspect="1"/>
          </p:cNvPicPr>
          <p:nvPr/>
        </p:nvPicPr>
        <p:blipFill>
          <a:blip r:embed="rId6"/>
          <a:stretch>
            <a:fillRect/>
          </a:stretch>
        </p:blipFill>
        <p:spPr>
          <a:xfrm>
            <a:off x="2695891" y="3122965"/>
            <a:ext cx="8877300" cy="168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275320E1-13B7-884F-B3B3-C12E35C42785}"/>
              </a:ext>
            </a:extLst>
          </p:cNvPr>
          <p:cNvPicPr>
            <a:picLocks noChangeAspect="1"/>
          </p:cNvPicPr>
          <p:nvPr/>
        </p:nvPicPr>
        <p:blipFill>
          <a:blip r:embed="rId7"/>
          <a:stretch>
            <a:fillRect/>
          </a:stretch>
        </p:blipFill>
        <p:spPr>
          <a:xfrm>
            <a:off x="1991750" y="5358403"/>
            <a:ext cx="5436705" cy="1244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B9B77DF6-E69A-AD42-BC14-5B5B9F1DB0DF}"/>
              </a:ext>
            </a:extLst>
          </p:cNvPr>
          <p:cNvPicPr>
            <a:picLocks noChangeAspect="1"/>
          </p:cNvPicPr>
          <p:nvPr/>
        </p:nvPicPr>
        <p:blipFill>
          <a:blip r:embed="rId8"/>
          <a:stretch>
            <a:fillRect/>
          </a:stretch>
        </p:blipFill>
        <p:spPr>
          <a:xfrm>
            <a:off x="4044098" y="4983968"/>
            <a:ext cx="7871098" cy="813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6606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9F4B1-3AC1-3444-AB9C-6642136A0024}"/>
              </a:ext>
            </a:extLst>
          </p:cNvPr>
          <p:cNvSpPr>
            <a:spLocks noGrp="1"/>
          </p:cNvSpPr>
          <p:nvPr>
            <p:ph type="title"/>
          </p:nvPr>
        </p:nvSpPr>
        <p:spPr/>
        <p:txBody>
          <a:bodyPr/>
          <a:lstStyle/>
          <a:p>
            <a:r>
              <a:rPr lang="en-US" dirty="0"/>
              <a:t>Are poisoning </a:t>
            </a:r>
            <a:r>
              <a:rPr lang="en-US" dirty="0">
                <a:solidFill>
                  <a:srgbClr val="7030A0"/>
                </a:solidFill>
              </a:rPr>
              <a:t>defenses</a:t>
            </a:r>
            <a:r>
              <a:rPr lang="en-US" dirty="0"/>
              <a:t> overkill?</a:t>
            </a:r>
          </a:p>
        </p:txBody>
      </p:sp>
      <p:sp>
        <p:nvSpPr>
          <p:cNvPr id="4" name="Slide Number Placeholder 3">
            <a:extLst>
              <a:ext uri="{FF2B5EF4-FFF2-40B4-BE49-F238E27FC236}">
                <a16:creationId xmlns:a16="http://schemas.microsoft.com/office/drawing/2014/main" id="{5D1AF3C2-63AD-4048-A4F4-4386A817F2AD}"/>
              </a:ext>
            </a:extLst>
          </p:cNvPr>
          <p:cNvSpPr>
            <a:spLocks noGrp="1"/>
          </p:cNvSpPr>
          <p:nvPr>
            <p:ph type="sldNum" sz="quarter" idx="12"/>
          </p:nvPr>
        </p:nvSpPr>
        <p:spPr/>
        <p:txBody>
          <a:bodyPr/>
          <a:lstStyle/>
          <a:p>
            <a:fld id="{BBDB7499-F370-8348-83C5-507685BB046D}" type="slidenum">
              <a:rPr lang="en-US" smtClean="0"/>
              <a:pPr/>
              <a:t>31</a:t>
            </a:fld>
            <a:endParaRPr lang="en-US" sz="1600" dirty="0"/>
          </a:p>
        </p:txBody>
      </p:sp>
      <p:pic>
        <p:nvPicPr>
          <p:cNvPr id="9" name="Picture 8">
            <a:extLst>
              <a:ext uri="{FF2B5EF4-FFF2-40B4-BE49-F238E27FC236}">
                <a16:creationId xmlns:a16="http://schemas.microsoft.com/office/drawing/2014/main" id="{9C2FB337-0AE1-B744-8390-5267535DA482}"/>
              </a:ext>
            </a:extLst>
          </p:cNvPr>
          <p:cNvPicPr>
            <a:picLocks noChangeAspect="1"/>
          </p:cNvPicPr>
          <p:nvPr/>
        </p:nvPicPr>
        <p:blipFill>
          <a:blip r:embed="rId3">
            <a:duotone>
              <a:schemeClr val="bg2">
                <a:shade val="45000"/>
                <a:satMod val="135000"/>
              </a:schemeClr>
              <a:prstClr val="white"/>
            </a:duotone>
          </a:blip>
          <a:stretch>
            <a:fillRect/>
          </a:stretch>
        </p:blipFill>
        <p:spPr>
          <a:xfrm>
            <a:off x="733849" y="1339156"/>
            <a:ext cx="6921500" cy="238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D3C7116F-A580-2743-A26F-25E55FF33281}"/>
              </a:ext>
            </a:extLst>
          </p:cNvPr>
          <p:cNvPicPr>
            <a:picLocks noChangeAspect="1"/>
          </p:cNvPicPr>
          <p:nvPr/>
        </p:nvPicPr>
        <p:blipFill>
          <a:blip r:embed="rId4">
            <a:duotone>
              <a:schemeClr val="bg2">
                <a:shade val="45000"/>
                <a:satMod val="135000"/>
              </a:schemeClr>
              <a:prstClr val="white"/>
            </a:duotone>
          </a:blip>
          <a:stretch>
            <a:fillRect/>
          </a:stretch>
        </p:blipFill>
        <p:spPr>
          <a:xfrm>
            <a:off x="7786658" y="1231206"/>
            <a:ext cx="4000500" cy="260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71B94FE-57C4-C34E-97DE-E242ADB102C2}"/>
              </a:ext>
            </a:extLst>
          </p:cNvPr>
          <p:cNvPicPr>
            <a:picLocks noChangeAspect="1"/>
          </p:cNvPicPr>
          <p:nvPr/>
        </p:nvPicPr>
        <p:blipFill>
          <a:blip r:embed="rId5">
            <a:duotone>
              <a:schemeClr val="bg2">
                <a:shade val="45000"/>
                <a:satMod val="135000"/>
              </a:schemeClr>
              <a:prstClr val="white"/>
            </a:duotone>
          </a:blip>
          <a:stretch>
            <a:fillRect/>
          </a:stretch>
        </p:blipFill>
        <p:spPr>
          <a:xfrm>
            <a:off x="276804" y="2173387"/>
            <a:ext cx="4092271" cy="3963942"/>
          </a:xfrm>
          <a:prstGeom prst="rect">
            <a:avLst/>
          </a:prstGeom>
        </p:spPr>
      </p:pic>
      <p:pic>
        <p:nvPicPr>
          <p:cNvPr id="11" name="Picture 10">
            <a:extLst>
              <a:ext uri="{FF2B5EF4-FFF2-40B4-BE49-F238E27FC236}">
                <a16:creationId xmlns:a16="http://schemas.microsoft.com/office/drawing/2014/main" id="{2690AF9E-CA46-404E-ADAB-1CBF968C429B}"/>
              </a:ext>
            </a:extLst>
          </p:cNvPr>
          <p:cNvPicPr>
            <a:picLocks noChangeAspect="1"/>
          </p:cNvPicPr>
          <p:nvPr/>
        </p:nvPicPr>
        <p:blipFill>
          <a:blip r:embed="rId6">
            <a:duotone>
              <a:schemeClr val="bg2">
                <a:shade val="45000"/>
                <a:satMod val="135000"/>
              </a:schemeClr>
              <a:prstClr val="white"/>
            </a:duotone>
          </a:blip>
          <a:stretch>
            <a:fillRect/>
          </a:stretch>
        </p:blipFill>
        <p:spPr>
          <a:xfrm>
            <a:off x="2711389" y="3410038"/>
            <a:ext cx="8877300" cy="168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275320E1-13B7-884F-B3B3-C12E35C42785}"/>
              </a:ext>
            </a:extLst>
          </p:cNvPr>
          <p:cNvPicPr>
            <a:picLocks noChangeAspect="1"/>
          </p:cNvPicPr>
          <p:nvPr/>
        </p:nvPicPr>
        <p:blipFill>
          <a:blip r:embed="rId7">
            <a:duotone>
              <a:schemeClr val="bg2">
                <a:shade val="45000"/>
                <a:satMod val="135000"/>
              </a:schemeClr>
              <a:prstClr val="white"/>
            </a:duotone>
          </a:blip>
          <a:stretch>
            <a:fillRect/>
          </a:stretch>
        </p:blipFill>
        <p:spPr>
          <a:xfrm>
            <a:off x="1991750" y="5358403"/>
            <a:ext cx="5436705" cy="1244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B9B77DF6-E69A-AD42-BC14-5B5B9F1DB0DF}"/>
              </a:ext>
            </a:extLst>
          </p:cNvPr>
          <p:cNvPicPr>
            <a:picLocks noChangeAspect="1"/>
          </p:cNvPicPr>
          <p:nvPr/>
        </p:nvPicPr>
        <p:blipFill>
          <a:blip r:embed="rId8">
            <a:duotone>
              <a:schemeClr val="bg2">
                <a:shade val="45000"/>
                <a:satMod val="135000"/>
              </a:schemeClr>
              <a:prstClr val="white"/>
            </a:duotone>
          </a:blip>
          <a:stretch>
            <a:fillRect/>
          </a:stretch>
        </p:blipFill>
        <p:spPr>
          <a:xfrm>
            <a:off x="4044098" y="4983968"/>
            <a:ext cx="7871098" cy="813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ounded Rectangle 2">
            <a:extLst>
              <a:ext uri="{FF2B5EF4-FFF2-40B4-BE49-F238E27FC236}">
                <a16:creationId xmlns:a16="http://schemas.microsoft.com/office/drawing/2014/main" id="{A7DEE7FD-9793-D546-A915-8C8FE242E769}"/>
              </a:ext>
            </a:extLst>
          </p:cNvPr>
          <p:cNvSpPr/>
          <p:nvPr/>
        </p:nvSpPr>
        <p:spPr>
          <a:xfrm>
            <a:off x="1036938" y="2633161"/>
            <a:ext cx="10035994" cy="1885185"/>
          </a:xfrm>
          <a:prstGeom prst="round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sz="3600" b="1" u="sng" dirty="0">
                <a:solidFill>
                  <a:srgbClr val="C00000"/>
                </a:solidFill>
              </a:rPr>
              <a:t>ultimate retroactive defense:</a:t>
            </a:r>
          </a:p>
          <a:p>
            <a:pPr algn="ctr">
              <a:spcBef>
                <a:spcPts val="600"/>
              </a:spcBef>
              <a:spcAft>
                <a:spcPts val="600"/>
              </a:spcAft>
            </a:pPr>
            <a:r>
              <a:rPr lang="en-US" sz="3600" b="1" dirty="0">
                <a:solidFill>
                  <a:srgbClr val="C00000"/>
                </a:solidFill>
              </a:rPr>
              <a:t>only collect training data from before ~2018</a:t>
            </a:r>
          </a:p>
        </p:txBody>
      </p:sp>
    </p:spTree>
    <p:extLst>
      <p:ext uri="{BB962C8B-B14F-4D97-AF65-F5344CB8AC3E}">
        <p14:creationId xmlns:p14="http://schemas.microsoft.com/office/powerpoint/2010/main" val="168756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3D1BA-7B90-8F48-B589-FCD0779290BC}"/>
              </a:ext>
            </a:extLst>
          </p:cNvPr>
          <p:cNvSpPr>
            <a:spLocks noGrp="1"/>
          </p:cNvSpPr>
          <p:nvPr>
            <p:ph type="title"/>
          </p:nvPr>
        </p:nvSpPr>
        <p:spPr/>
        <p:txBody>
          <a:bodyPr/>
          <a:lstStyle/>
          <a:p>
            <a:r>
              <a:rPr lang="en-US" dirty="0"/>
              <a:t>Many </a:t>
            </a:r>
            <a:r>
              <a:rPr lang="en-US" dirty="0">
                <a:solidFill>
                  <a:srgbClr val="7030A0"/>
                </a:solidFill>
              </a:rPr>
              <a:t>research opportunities!</a:t>
            </a:r>
            <a:endParaRPr lang="en-US" dirty="0"/>
          </a:p>
        </p:txBody>
      </p:sp>
      <p:sp>
        <p:nvSpPr>
          <p:cNvPr id="3" name="Content Placeholder 2">
            <a:extLst>
              <a:ext uri="{FF2B5EF4-FFF2-40B4-BE49-F238E27FC236}">
                <a16:creationId xmlns:a16="http://schemas.microsoft.com/office/drawing/2014/main" id="{52F45074-1890-8441-8322-1E2034BC493E}"/>
              </a:ext>
            </a:extLst>
          </p:cNvPr>
          <p:cNvSpPr>
            <a:spLocks noGrp="1"/>
          </p:cNvSpPr>
          <p:nvPr>
            <p:ph idx="1"/>
          </p:nvPr>
        </p:nvSpPr>
        <p:spPr/>
        <p:txBody>
          <a:bodyPr>
            <a:normAutofit/>
          </a:bodyPr>
          <a:lstStyle/>
          <a:p>
            <a:pPr>
              <a:buFont typeface="Wingdings" pitchFamily="2" charset="2"/>
              <a:buChar char="Ø"/>
            </a:pPr>
            <a:r>
              <a:rPr lang="en-US" dirty="0"/>
              <a:t> Better </a:t>
            </a:r>
            <a:r>
              <a:rPr lang="en-US" dirty="0">
                <a:solidFill>
                  <a:srgbClr val="C00000"/>
                </a:solidFill>
              </a:rPr>
              <a:t>threat modeling </a:t>
            </a:r>
            <a:r>
              <a:rPr lang="en-US" dirty="0"/>
              <a:t>for real-world poisoning</a:t>
            </a:r>
          </a:p>
          <a:p>
            <a:pPr>
              <a:buFont typeface="Wingdings" pitchFamily="2" charset="2"/>
              <a:buChar char="Ø"/>
            </a:pPr>
            <a:endParaRPr lang="en-US" dirty="0"/>
          </a:p>
          <a:p>
            <a:pPr>
              <a:buFont typeface="Wingdings" pitchFamily="2" charset="2"/>
              <a:buChar char="Ø"/>
            </a:pPr>
            <a:r>
              <a:rPr lang="en-US" dirty="0"/>
              <a:t> </a:t>
            </a:r>
            <a:r>
              <a:rPr lang="en-US" dirty="0">
                <a:solidFill>
                  <a:srgbClr val="C00000"/>
                </a:solidFill>
              </a:rPr>
              <a:t>Robust attacks </a:t>
            </a:r>
            <a:r>
              <a:rPr lang="en-US" dirty="0"/>
              <a:t>against real models</a:t>
            </a:r>
          </a:p>
          <a:p>
            <a:pPr>
              <a:buFont typeface="Wingdings" pitchFamily="2" charset="2"/>
              <a:buChar char="Ø"/>
            </a:pPr>
            <a:endParaRPr lang="en-US" dirty="0"/>
          </a:p>
          <a:p>
            <a:pPr>
              <a:buFont typeface="Wingdings" pitchFamily="2" charset="2"/>
              <a:buChar char="Ø"/>
            </a:pPr>
            <a:r>
              <a:rPr lang="en-US" dirty="0"/>
              <a:t> Beyond </a:t>
            </a:r>
            <a:r>
              <a:rPr lang="en-US" dirty="0">
                <a:solidFill>
                  <a:srgbClr val="C00000"/>
                </a:solidFill>
              </a:rPr>
              <a:t>“closed-world” defenses</a:t>
            </a:r>
            <a:endParaRPr lang="en-US" dirty="0"/>
          </a:p>
          <a:p>
            <a:pPr lvl="1">
              <a:buFont typeface="Wingdings" pitchFamily="2" charset="2"/>
              <a:buChar char="Ø"/>
            </a:pPr>
            <a:r>
              <a:rPr lang="en-US" dirty="0"/>
              <a:t> dynamic defenses</a:t>
            </a:r>
          </a:p>
          <a:p>
            <a:pPr lvl="1">
              <a:buFont typeface="Wingdings" pitchFamily="2" charset="2"/>
              <a:buChar char="Ø"/>
            </a:pPr>
            <a:r>
              <a:rPr lang="en-US" dirty="0"/>
              <a:t> leverage web-ranking methods to filter data?</a:t>
            </a:r>
          </a:p>
        </p:txBody>
      </p:sp>
      <p:sp>
        <p:nvSpPr>
          <p:cNvPr id="4" name="Slide Number Placeholder 3">
            <a:extLst>
              <a:ext uri="{FF2B5EF4-FFF2-40B4-BE49-F238E27FC236}">
                <a16:creationId xmlns:a16="http://schemas.microsoft.com/office/drawing/2014/main" id="{C15240AC-300D-4742-A730-E8B074BBFC54}"/>
              </a:ext>
            </a:extLst>
          </p:cNvPr>
          <p:cNvSpPr>
            <a:spLocks noGrp="1"/>
          </p:cNvSpPr>
          <p:nvPr>
            <p:ph type="sldNum" sz="quarter" idx="12"/>
          </p:nvPr>
        </p:nvSpPr>
        <p:spPr/>
        <p:txBody>
          <a:bodyPr/>
          <a:lstStyle/>
          <a:p>
            <a:fld id="{BBDB7499-F370-8348-83C5-507685BB046D}" type="slidenum">
              <a:rPr lang="en-US" smtClean="0"/>
              <a:pPr/>
              <a:t>32</a:t>
            </a:fld>
            <a:endParaRPr lang="en-US" sz="1600" dirty="0"/>
          </a:p>
        </p:txBody>
      </p:sp>
    </p:spTree>
    <p:extLst>
      <p:ext uri="{BB962C8B-B14F-4D97-AF65-F5344CB8AC3E}">
        <p14:creationId xmlns:p14="http://schemas.microsoft.com/office/powerpoint/2010/main" val="1791311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F7F7EE-34BE-764D-A76E-A903513B57F5}"/>
              </a:ext>
            </a:extLst>
          </p:cNvPr>
          <p:cNvSpPr>
            <a:spLocks noGrp="1"/>
          </p:cNvSpPr>
          <p:nvPr>
            <p:ph type="sldNum" sz="quarter" idx="12"/>
          </p:nvPr>
        </p:nvSpPr>
        <p:spPr/>
        <p:txBody>
          <a:bodyPr/>
          <a:lstStyle/>
          <a:p>
            <a:fld id="{BBDB7499-F370-8348-83C5-507685BB046D}" type="slidenum">
              <a:rPr lang="en-US" smtClean="0"/>
              <a:pPr/>
              <a:t>33</a:t>
            </a:fld>
            <a:endParaRPr lang="en-US" sz="1600" dirty="0"/>
          </a:p>
        </p:txBody>
      </p:sp>
      <p:pic>
        <p:nvPicPr>
          <p:cNvPr id="5" name="Picture 4">
            <a:extLst>
              <a:ext uri="{FF2B5EF4-FFF2-40B4-BE49-F238E27FC236}">
                <a16:creationId xmlns:a16="http://schemas.microsoft.com/office/drawing/2014/main" id="{267F0AAB-C9E4-834F-8436-B9EF8E81F1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826" y="4303257"/>
            <a:ext cx="6396602" cy="1388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BC5C17F4-B357-8B4A-B725-65CD0ADBB167}"/>
              </a:ext>
            </a:extLst>
          </p:cNvPr>
          <p:cNvPicPr>
            <a:picLocks noChangeAspect="1"/>
          </p:cNvPicPr>
          <p:nvPr/>
        </p:nvPicPr>
        <p:blipFill>
          <a:blip r:embed="rId4" cstate="screen">
            <a:alphaModFix amt="20000"/>
            <a:extLst>
              <a:ext uri="{28A0092B-C50C-407E-A947-70E740481C1C}">
                <a14:useLocalDpi xmlns:a14="http://schemas.microsoft.com/office/drawing/2010/main"/>
              </a:ext>
            </a:extLst>
          </a:blip>
          <a:stretch>
            <a:fillRect/>
          </a:stretch>
        </p:blipFill>
        <p:spPr>
          <a:xfrm>
            <a:off x="5946843" y="4220568"/>
            <a:ext cx="5781331" cy="1620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98F8446-B584-7447-85B4-4415492E5C92}"/>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463826" y="1759700"/>
            <a:ext cx="5613079" cy="1218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78EBD191-187A-1F4A-8DC7-F78F7E2F9A4C}"/>
              </a:ext>
            </a:extLst>
          </p:cNvPr>
          <p:cNvSpPr txBox="1"/>
          <p:nvPr/>
        </p:nvSpPr>
        <p:spPr>
          <a:xfrm>
            <a:off x="2321169" y="1040214"/>
            <a:ext cx="1463862" cy="523220"/>
          </a:xfrm>
          <a:prstGeom prst="rect">
            <a:avLst/>
          </a:prstGeom>
          <a:noFill/>
        </p:spPr>
        <p:txBody>
          <a:bodyPr wrap="none" rtlCol="0">
            <a:spAutoFit/>
          </a:bodyPr>
          <a:lstStyle/>
          <a:p>
            <a:r>
              <a:rPr lang="en-US" sz="2800" dirty="0">
                <a:solidFill>
                  <a:schemeClr val="bg1">
                    <a:lumMod val="85000"/>
                  </a:schemeClr>
                </a:solidFill>
              </a:rPr>
              <a:t>Evasion</a:t>
            </a:r>
          </a:p>
        </p:txBody>
      </p:sp>
      <p:sp>
        <p:nvSpPr>
          <p:cNvPr id="9" name="TextBox 8">
            <a:extLst>
              <a:ext uri="{FF2B5EF4-FFF2-40B4-BE49-F238E27FC236}">
                <a16:creationId xmlns:a16="http://schemas.microsoft.com/office/drawing/2014/main" id="{E8150DE3-C2AD-EA4B-93AC-40A10E925F08}"/>
              </a:ext>
            </a:extLst>
          </p:cNvPr>
          <p:cNvSpPr txBox="1"/>
          <p:nvPr/>
        </p:nvSpPr>
        <p:spPr>
          <a:xfrm>
            <a:off x="8009857" y="1039263"/>
            <a:ext cx="1765227" cy="523220"/>
          </a:xfrm>
          <a:prstGeom prst="rect">
            <a:avLst/>
          </a:prstGeom>
          <a:noFill/>
        </p:spPr>
        <p:txBody>
          <a:bodyPr wrap="none" rtlCol="0">
            <a:spAutoFit/>
          </a:bodyPr>
          <a:lstStyle/>
          <a:p>
            <a:r>
              <a:rPr lang="en-US" sz="2800" dirty="0">
                <a:solidFill>
                  <a:schemeClr val="bg1">
                    <a:lumMod val="85000"/>
                  </a:schemeClr>
                </a:solidFill>
              </a:rPr>
              <a:t>Poisoning</a:t>
            </a:r>
          </a:p>
        </p:txBody>
      </p:sp>
      <p:pic>
        <p:nvPicPr>
          <p:cNvPr id="10" name="Picture 9">
            <a:extLst>
              <a:ext uri="{FF2B5EF4-FFF2-40B4-BE49-F238E27FC236}">
                <a16:creationId xmlns:a16="http://schemas.microsoft.com/office/drawing/2014/main" id="{32A629FE-B97B-7F4B-9456-7F10F90804CE}"/>
              </a:ext>
            </a:extLst>
          </p:cNvPr>
          <p:cNvPicPr>
            <a:picLocks noChangeAspect="1"/>
          </p:cNvPicPr>
          <p:nvPr/>
        </p:nvPicPr>
        <p:blipFill>
          <a:blip r:embed="rId6" cstate="screen">
            <a:alphaModFix amt="20000"/>
            <a:extLst>
              <a:ext uri="{28A0092B-C50C-407E-A947-70E740481C1C}">
                <a14:useLocalDpi xmlns:a14="http://schemas.microsoft.com/office/drawing/2010/main"/>
              </a:ext>
            </a:extLst>
          </a:blip>
          <a:stretch>
            <a:fillRect/>
          </a:stretch>
        </p:blipFill>
        <p:spPr>
          <a:xfrm>
            <a:off x="5946843" y="1605022"/>
            <a:ext cx="6076262" cy="18239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7BAF2EB4-DF11-664F-B937-F70A490A8500}"/>
              </a:ext>
            </a:extLst>
          </p:cNvPr>
          <p:cNvSpPr txBox="1"/>
          <p:nvPr/>
        </p:nvSpPr>
        <p:spPr>
          <a:xfrm>
            <a:off x="1780957" y="3682495"/>
            <a:ext cx="2664512" cy="523220"/>
          </a:xfrm>
          <a:prstGeom prst="rect">
            <a:avLst/>
          </a:prstGeom>
          <a:noFill/>
        </p:spPr>
        <p:txBody>
          <a:bodyPr wrap="none" rtlCol="0">
            <a:spAutoFit/>
          </a:bodyPr>
          <a:lstStyle/>
          <a:p>
            <a:r>
              <a:rPr lang="en-US" sz="2800" b="1" dirty="0"/>
              <a:t>Data Inference</a:t>
            </a:r>
          </a:p>
        </p:txBody>
      </p:sp>
      <p:sp>
        <p:nvSpPr>
          <p:cNvPr id="12" name="TextBox 11">
            <a:extLst>
              <a:ext uri="{FF2B5EF4-FFF2-40B4-BE49-F238E27FC236}">
                <a16:creationId xmlns:a16="http://schemas.microsoft.com/office/drawing/2014/main" id="{95EE53AE-E6DD-214A-8DB4-77F8438EFCD3}"/>
              </a:ext>
            </a:extLst>
          </p:cNvPr>
          <p:cNvSpPr txBox="1"/>
          <p:nvPr/>
        </p:nvSpPr>
        <p:spPr>
          <a:xfrm>
            <a:off x="7609907" y="3682495"/>
            <a:ext cx="2565126" cy="523220"/>
          </a:xfrm>
          <a:prstGeom prst="rect">
            <a:avLst/>
          </a:prstGeom>
          <a:noFill/>
        </p:spPr>
        <p:txBody>
          <a:bodyPr wrap="none" rtlCol="0">
            <a:spAutoFit/>
          </a:bodyPr>
          <a:lstStyle/>
          <a:p>
            <a:r>
              <a:rPr lang="en-US" sz="2800" dirty="0">
                <a:solidFill>
                  <a:schemeClr val="bg1">
                    <a:lumMod val="85000"/>
                  </a:schemeClr>
                </a:solidFill>
              </a:rPr>
              <a:t>Model Stealing</a:t>
            </a:r>
          </a:p>
        </p:txBody>
      </p:sp>
    </p:spTree>
    <p:extLst>
      <p:ext uri="{BB962C8B-B14F-4D97-AF65-F5344CB8AC3E}">
        <p14:creationId xmlns:p14="http://schemas.microsoft.com/office/powerpoint/2010/main" val="3276983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FCB8E7-D4FB-6B4E-ADCD-A73076AE4B24}"/>
              </a:ext>
            </a:extLst>
          </p:cNvPr>
          <p:cNvSpPr>
            <a:spLocks noGrp="1"/>
          </p:cNvSpPr>
          <p:nvPr>
            <p:ph type="sldNum" sz="quarter" idx="12"/>
          </p:nvPr>
        </p:nvSpPr>
        <p:spPr/>
        <p:txBody>
          <a:bodyPr/>
          <a:lstStyle/>
          <a:p>
            <a:fld id="{BBDB7499-F370-8348-83C5-507685BB046D}" type="slidenum">
              <a:rPr lang="en-US" smtClean="0"/>
              <a:pPr/>
              <a:t>34</a:t>
            </a:fld>
            <a:endParaRPr lang="en-US" sz="1600" dirty="0"/>
          </a:p>
        </p:txBody>
      </p:sp>
      <p:sp>
        <p:nvSpPr>
          <p:cNvPr id="6" name="Title 1">
            <a:extLst>
              <a:ext uri="{FF2B5EF4-FFF2-40B4-BE49-F238E27FC236}">
                <a16:creationId xmlns:a16="http://schemas.microsoft.com/office/drawing/2014/main" id="{5B0EBC5F-2A25-3446-9E2A-CD5BA622517B}"/>
              </a:ext>
            </a:extLst>
          </p:cNvPr>
          <p:cNvSpPr txBox="1">
            <a:spLocks/>
          </p:cNvSpPr>
          <p:nvPr/>
        </p:nvSpPr>
        <p:spPr>
          <a:xfrm>
            <a:off x="463826" y="410368"/>
            <a:ext cx="11264348"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dirty="0"/>
              <a:t>Extracting </a:t>
            </a:r>
            <a:r>
              <a:rPr lang="en-US" dirty="0">
                <a:solidFill>
                  <a:srgbClr val="C00000"/>
                </a:solidFill>
              </a:rPr>
              <a:t>public</a:t>
            </a:r>
            <a:r>
              <a:rPr lang="en-US" dirty="0"/>
              <a:t> data from </a:t>
            </a:r>
            <a:r>
              <a:rPr lang="en-US" dirty="0">
                <a:solidFill>
                  <a:srgbClr val="7030A0"/>
                </a:solidFill>
              </a:rPr>
              <a:t>a “real” model</a:t>
            </a:r>
            <a:r>
              <a:rPr lang="en-US" dirty="0"/>
              <a:t>.</a:t>
            </a:r>
            <a:br>
              <a:rPr lang="en-US" dirty="0"/>
            </a:br>
            <a:endParaRPr lang="en-US" sz="2000" dirty="0"/>
          </a:p>
        </p:txBody>
      </p:sp>
      <p:sp>
        <p:nvSpPr>
          <p:cNvPr id="17" name="TextBox 16">
            <a:extLst>
              <a:ext uri="{FF2B5EF4-FFF2-40B4-BE49-F238E27FC236}">
                <a16:creationId xmlns:a16="http://schemas.microsoft.com/office/drawing/2014/main" id="{9BB9167F-3096-A140-8B3F-68ED537E320D}"/>
              </a:ext>
            </a:extLst>
          </p:cNvPr>
          <p:cNvSpPr txBox="1"/>
          <p:nvPr/>
        </p:nvSpPr>
        <p:spPr>
          <a:xfrm>
            <a:off x="463826" y="6356350"/>
            <a:ext cx="8174033" cy="369332"/>
          </a:xfrm>
          <a:prstGeom prst="rect">
            <a:avLst/>
          </a:prstGeom>
          <a:noFill/>
        </p:spPr>
        <p:txBody>
          <a:bodyPr wrap="none" rtlCol="0">
            <a:spAutoFit/>
          </a:bodyPr>
          <a:lstStyle/>
          <a:p>
            <a:r>
              <a:rPr lang="en-US" dirty="0">
                <a:solidFill>
                  <a:schemeClr val="bg1">
                    <a:lumMod val="50000"/>
                  </a:schemeClr>
                </a:solidFill>
              </a:rPr>
              <a:t>“Extracting training data from large language models” (USENIX Security 2021)</a:t>
            </a:r>
          </a:p>
        </p:txBody>
      </p:sp>
      <p:pic>
        <p:nvPicPr>
          <p:cNvPr id="22" name="Picture 2">
            <a:extLst>
              <a:ext uri="{FF2B5EF4-FFF2-40B4-BE49-F238E27FC236}">
                <a16:creationId xmlns:a16="http://schemas.microsoft.com/office/drawing/2014/main" id="{C96CE383-65F9-C846-93E8-C66316C3866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30485" y="1393031"/>
            <a:ext cx="4485000" cy="4780161"/>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a:extLst>
              <a:ext uri="{FF2B5EF4-FFF2-40B4-BE49-F238E27FC236}">
                <a16:creationId xmlns:a16="http://schemas.microsoft.com/office/drawing/2014/main" id="{FD46FB6B-6178-234B-B8EA-72CBF1DDB827}"/>
              </a:ext>
            </a:extLst>
          </p:cNvPr>
          <p:cNvSpPr/>
          <p:nvPr/>
        </p:nvSpPr>
        <p:spPr>
          <a:xfrm>
            <a:off x="613692" y="1707453"/>
            <a:ext cx="2454362" cy="510778"/>
          </a:xfrm>
          <a:prstGeom prst="roundRect">
            <a:avLst/>
          </a:prstGeom>
          <a:solidFill>
            <a:srgbClr val="FFF3CC"/>
          </a:solidFill>
          <a:ln>
            <a:solidFill>
              <a:schemeClr val="tx1"/>
            </a:solidFill>
          </a:ln>
        </p:spPr>
        <p:txBody>
          <a:bodyPr wrap="square" rtlCol="0">
            <a:spAutoFit/>
          </a:bodyPr>
          <a:lstStyle/>
          <a:p>
            <a:r>
              <a:rPr lang="en-US" sz="2400" dirty="0"/>
              <a:t>random input</a:t>
            </a:r>
          </a:p>
        </p:txBody>
      </p:sp>
      <p:sp>
        <p:nvSpPr>
          <p:cNvPr id="24" name="Rounded Rectangle 23">
            <a:extLst>
              <a:ext uri="{FF2B5EF4-FFF2-40B4-BE49-F238E27FC236}">
                <a16:creationId xmlns:a16="http://schemas.microsoft.com/office/drawing/2014/main" id="{49966F94-6E62-E24C-B422-5EB56AB18561}"/>
              </a:ext>
            </a:extLst>
          </p:cNvPr>
          <p:cNvSpPr/>
          <p:nvPr/>
        </p:nvSpPr>
        <p:spPr>
          <a:xfrm>
            <a:off x="607261" y="2630423"/>
            <a:ext cx="4070074" cy="1328023"/>
          </a:xfrm>
          <a:prstGeom prst="roundRect">
            <a:avLst/>
          </a:prstGeom>
          <a:solidFill>
            <a:srgbClr val="CFE3F3"/>
          </a:solidFill>
          <a:ln>
            <a:solidFill>
              <a:schemeClr val="tx1"/>
            </a:solidFill>
          </a:ln>
        </p:spPr>
        <p:txBody>
          <a:bodyPr wrap="square" rtlCol="0">
            <a:spAutoFit/>
          </a:bodyPr>
          <a:lstStyle/>
          <a:p>
            <a:r>
              <a:rPr lang="en-US" sz="2400" dirty="0" err="1"/>
              <a:t>OpenAI’s</a:t>
            </a:r>
            <a:r>
              <a:rPr lang="en-US" sz="2400" dirty="0"/>
              <a:t> language model trained on text from 8 million web pages</a:t>
            </a:r>
          </a:p>
        </p:txBody>
      </p:sp>
      <p:sp>
        <p:nvSpPr>
          <p:cNvPr id="25" name="Rounded Rectangle 24">
            <a:extLst>
              <a:ext uri="{FF2B5EF4-FFF2-40B4-BE49-F238E27FC236}">
                <a16:creationId xmlns:a16="http://schemas.microsoft.com/office/drawing/2014/main" id="{CA2DEB18-D5B1-5F45-A1BA-D336A6E58A24}"/>
              </a:ext>
            </a:extLst>
          </p:cNvPr>
          <p:cNvSpPr/>
          <p:nvPr/>
        </p:nvSpPr>
        <p:spPr>
          <a:xfrm>
            <a:off x="607261" y="4368444"/>
            <a:ext cx="4485000" cy="1328023"/>
          </a:xfrm>
          <a:prstGeom prst="roundRect">
            <a:avLst/>
          </a:prstGeom>
          <a:solidFill>
            <a:srgbClr val="D9EAD3"/>
          </a:solidFill>
          <a:ln>
            <a:solidFill>
              <a:schemeClr val="tx1"/>
            </a:solidFill>
          </a:ln>
        </p:spPr>
        <p:txBody>
          <a:bodyPr wrap="square" rtlCol="0">
            <a:spAutoFit/>
          </a:bodyPr>
          <a:lstStyle/>
          <a:p>
            <a:r>
              <a:rPr lang="en-US" sz="2400" dirty="0"/>
              <a:t>someone’s contact information </a:t>
            </a:r>
          </a:p>
          <a:p>
            <a:r>
              <a:rPr lang="en-US" sz="2400" dirty="0"/>
              <a:t>output by the model </a:t>
            </a:r>
          </a:p>
          <a:p>
            <a:r>
              <a:rPr lang="en-US" sz="2400" b="1" dirty="0"/>
              <a:t>(</a:t>
            </a:r>
            <a:r>
              <a:rPr lang="en-US" sz="2400" b="1" i="1" dirty="0"/>
              <a:t>redacted for privacy</a:t>
            </a:r>
            <a:r>
              <a:rPr lang="en-US" sz="2400" b="1" dirty="0"/>
              <a:t>)</a:t>
            </a:r>
          </a:p>
        </p:txBody>
      </p:sp>
      <p:cxnSp>
        <p:nvCxnSpPr>
          <p:cNvPr id="26" name="Straight Connector 25">
            <a:extLst>
              <a:ext uri="{FF2B5EF4-FFF2-40B4-BE49-F238E27FC236}">
                <a16:creationId xmlns:a16="http://schemas.microsoft.com/office/drawing/2014/main" id="{EF7D4135-C8D2-3543-B360-E32CEA6E7E28}"/>
              </a:ext>
            </a:extLst>
          </p:cNvPr>
          <p:cNvCxnSpPr>
            <a:cxnSpLocks/>
            <a:stCxn id="23" idx="3"/>
          </p:cNvCxnSpPr>
          <p:nvPr/>
        </p:nvCxnSpPr>
        <p:spPr>
          <a:xfrm>
            <a:off x="3068054" y="1962842"/>
            <a:ext cx="3462431" cy="0"/>
          </a:xfrm>
          <a:prstGeom prst="line">
            <a:avLst/>
          </a:prstGeom>
          <a:ln w="12700">
            <a:solidFill>
              <a:schemeClr val="tx1"/>
            </a:solidFill>
            <a:prstDash val="lg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3D49F5E-182E-DF4D-8FD8-7195F7C8EE58}"/>
              </a:ext>
            </a:extLst>
          </p:cNvPr>
          <p:cNvCxnSpPr>
            <a:cxnSpLocks/>
            <a:stCxn id="24" idx="3"/>
          </p:cNvCxnSpPr>
          <p:nvPr/>
        </p:nvCxnSpPr>
        <p:spPr>
          <a:xfrm>
            <a:off x="4677335" y="3294435"/>
            <a:ext cx="3243755" cy="0"/>
          </a:xfrm>
          <a:prstGeom prst="line">
            <a:avLst/>
          </a:prstGeom>
          <a:ln w="12700">
            <a:solidFill>
              <a:schemeClr val="tx1"/>
            </a:solidFill>
            <a:prstDash val="lg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DD6D096-4ABE-8146-AEB4-96B74C631638}"/>
              </a:ext>
            </a:extLst>
          </p:cNvPr>
          <p:cNvCxnSpPr>
            <a:cxnSpLocks/>
            <a:stCxn id="25" idx="3"/>
          </p:cNvCxnSpPr>
          <p:nvPr/>
        </p:nvCxnSpPr>
        <p:spPr>
          <a:xfrm>
            <a:off x="5092261" y="5032456"/>
            <a:ext cx="1438224" cy="0"/>
          </a:xfrm>
          <a:prstGeom prst="line">
            <a:avLst/>
          </a:prstGeom>
          <a:ln w="12700">
            <a:solidFill>
              <a:schemeClr val="tx1"/>
            </a:solidFill>
            <a:prstDash val="lg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0177F6E1-E890-0544-AB3E-53149D327A38}"/>
              </a:ext>
            </a:extLst>
          </p:cNvPr>
          <p:cNvSpPr/>
          <p:nvPr/>
        </p:nvSpPr>
        <p:spPr>
          <a:xfrm>
            <a:off x="7590013" y="4716685"/>
            <a:ext cx="3010545" cy="24377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FF7FD13-1669-294F-B163-A83E23E15A29}"/>
              </a:ext>
            </a:extLst>
          </p:cNvPr>
          <p:cNvSpPr/>
          <p:nvPr/>
        </p:nvSpPr>
        <p:spPr>
          <a:xfrm>
            <a:off x="8840745" y="4467660"/>
            <a:ext cx="1759814" cy="24377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2187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5FC053-7078-624C-AECE-66460576359D}"/>
              </a:ext>
            </a:extLst>
          </p:cNvPr>
          <p:cNvSpPr>
            <a:spLocks noGrp="1"/>
          </p:cNvSpPr>
          <p:nvPr>
            <p:ph type="sldNum" sz="quarter" idx="12"/>
          </p:nvPr>
        </p:nvSpPr>
        <p:spPr/>
        <p:txBody>
          <a:bodyPr/>
          <a:lstStyle/>
          <a:p>
            <a:fld id="{BBDB7499-F370-8348-83C5-507685BB046D}" type="slidenum">
              <a:rPr lang="en-US" smtClean="0"/>
              <a:pPr/>
              <a:t>35</a:t>
            </a:fld>
            <a:endParaRPr lang="en-US" sz="1600" dirty="0"/>
          </a:p>
        </p:txBody>
      </p:sp>
      <p:pic>
        <p:nvPicPr>
          <p:cNvPr id="6" name="Picture 5">
            <a:extLst>
              <a:ext uri="{FF2B5EF4-FFF2-40B4-BE49-F238E27FC236}">
                <a16:creationId xmlns:a16="http://schemas.microsoft.com/office/drawing/2014/main" id="{2206D54A-2E6C-DE4E-BB50-488C88492F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85263" y="1735931"/>
            <a:ext cx="6621473" cy="3479991"/>
          </a:xfrm>
          <a:prstGeom prst="rect">
            <a:avLst/>
          </a:prstGeom>
        </p:spPr>
      </p:pic>
      <p:sp>
        <p:nvSpPr>
          <p:cNvPr id="20" name="Title 1">
            <a:extLst>
              <a:ext uri="{FF2B5EF4-FFF2-40B4-BE49-F238E27FC236}">
                <a16:creationId xmlns:a16="http://schemas.microsoft.com/office/drawing/2014/main" id="{38C7C604-7D37-DC44-BE59-EA06630E4F7A}"/>
              </a:ext>
            </a:extLst>
          </p:cNvPr>
          <p:cNvSpPr>
            <a:spLocks noGrp="1"/>
          </p:cNvSpPr>
          <p:nvPr>
            <p:ph type="title"/>
          </p:nvPr>
        </p:nvSpPr>
        <p:spPr>
          <a:xfrm>
            <a:off x="463826" y="410368"/>
            <a:ext cx="11264348" cy="1325563"/>
          </a:xfrm>
        </p:spPr>
        <p:txBody>
          <a:bodyPr>
            <a:normAutofit/>
          </a:bodyPr>
          <a:lstStyle/>
          <a:p>
            <a:r>
              <a:rPr lang="en-US" dirty="0"/>
              <a:t>Extracting </a:t>
            </a:r>
            <a:r>
              <a:rPr lang="en-US" dirty="0">
                <a:solidFill>
                  <a:srgbClr val="C00000"/>
                </a:solidFill>
              </a:rPr>
              <a:t>private</a:t>
            </a:r>
            <a:r>
              <a:rPr lang="en-US" dirty="0"/>
              <a:t> data from </a:t>
            </a:r>
            <a:r>
              <a:rPr lang="en-US" dirty="0">
                <a:solidFill>
                  <a:srgbClr val="7030A0"/>
                </a:solidFill>
              </a:rPr>
              <a:t>a real model</a:t>
            </a:r>
            <a:r>
              <a:rPr lang="en-US" dirty="0"/>
              <a:t>.</a:t>
            </a:r>
            <a:endParaRPr lang="en-US" sz="4800" dirty="0"/>
          </a:p>
        </p:txBody>
      </p:sp>
      <mc:AlternateContent xmlns:mc="http://schemas.openxmlformats.org/markup-compatibility/2006" xmlns:p14="http://schemas.microsoft.com/office/powerpoint/2010/main">
        <mc:Choice Requires="p14">
          <p:contentPart p14:bwMode="auto" r:id="rId4">
            <p14:nvContentPartPr>
              <p14:cNvPr id="26" name="Ink 25">
                <a:extLst>
                  <a:ext uri="{FF2B5EF4-FFF2-40B4-BE49-F238E27FC236}">
                    <a16:creationId xmlns:a16="http://schemas.microsoft.com/office/drawing/2014/main" id="{7EF07F61-E6D2-D549-A34E-0A9BF558D832}"/>
                  </a:ext>
                </a:extLst>
              </p14:cNvPr>
              <p14:cNvContentPartPr/>
              <p14:nvPr/>
            </p14:nvContentPartPr>
            <p14:xfrm>
              <a:off x="3572044" y="2121992"/>
              <a:ext cx="5506560" cy="39240"/>
            </p14:xfrm>
          </p:contentPart>
        </mc:Choice>
        <mc:Fallback xmlns="">
          <p:pic>
            <p:nvPicPr>
              <p:cNvPr id="26" name="Ink 25">
                <a:extLst>
                  <a:ext uri="{FF2B5EF4-FFF2-40B4-BE49-F238E27FC236}">
                    <a16:creationId xmlns:a16="http://schemas.microsoft.com/office/drawing/2014/main" id="{7EF07F61-E6D2-D549-A34E-0A9BF558D832}"/>
                  </a:ext>
                </a:extLst>
              </p:cNvPr>
              <p:cNvPicPr/>
              <p:nvPr/>
            </p:nvPicPr>
            <p:blipFill>
              <a:blip r:embed="rId5"/>
              <a:stretch>
                <a:fillRect/>
              </a:stretch>
            </p:blipFill>
            <p:spPr>
              <a:xfrm>
                <a:off x="3518044" y="2014352"/>
                <a:ext cx="561420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7" name="Ink 26">
                <a:extLst>
                  <a:ext uri="{FF2B5EF4-FFF2-40B4-BE49-F238E27FC236}">
                    <a16:creationId xmlns:a16="http://schemas.microsoft.com/office/drawing/2014/main" id="{83443A9A-238A-B744-BC6F-D917A0E87402}"/>
                  </a:ext>
                </a:extLst>
              </p14:cNvPr>
              <p14:cNvContentPartPr/>
              <p14:nvPr/>
            </p14:nvContentPartPr>
            <p14:xfrm>
              <a:off x="3562324" y="2379392"/>
              <a:ext cx="3591000" cy="39960"/>
            </p14:xfrm>
          </p:contentPart>
        </mc:Choice>
        <mc:Fallback xmlns="">
          <p:pic>
            <p:nvPicPr>
              <p:cNvPr id="27" name="Ink 26">
                <a:extLst>
                  <a:ext uri="{FF2B5EF4-FFF2-40B4-BE49-F238E27FC236}">
                    <a16:creationId xmlns:a16="http://schemas.microsoft.com/office/drawing/2014/main" id="{83443A9A-238A-B744-BC6F-D917A0E87402}"/>
                  </a:ext>
                </a:extLst>
              </p:cNvPr>
              <p:cNvPicPr/>
              <p:nvPr/>
            </p:nvPicPr>
            <p:blipFill>
              <a:blip r:embed="rId7"/>
              <a:stretch>
                <a:fillRect/>
              </a:stretch>
            </p:blipFill>
            <p:spPr>
              <a:xfrm>
                <a:off x="3508324" y="2271392"/>
                <a:ext cx="369864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8" name="Ink 27">
                <a:extLst>
                  <a:ext uri="{FF2B5EF4-FFF2-40B4-BE49-F238E27FC236}">
                    <a16:creationId xmlns:a16="http://schemas.microsoft.com/office/drawing/2014/main" id="{8FDCDD2B-259E-F44B-8361-04E6B08AACB3}"/>
                  </a:ext>
                </a:extLst>
              </p14:cNvPr>
              <p14:cNvContentPartPr/>
              <p14:nvPr/>
            </p14:nvContentPartPr>
            <p14:xfrm>
              <a:off x="4260364" y="2808512"/>
              <a:ext cx="4363200" cy="72720"/>
            </p14:xfrm>
          </p:contentPart>
        </mc:Choice>
        <mc:Fallback xmlns="">
          <p:pic>
            <p:nvPicPr>
              <p:cNvPr id="28" name="Ink 27">
                <a:extLst>
                  <a:ext uri="{FF2B5EF4-FFF2-40B4-BE49-F238E27FC236}">
                    <a16:creationId xmlns:a16="http://schemas.microsoft.com/office/drawing/2014/main" id="{8FDCDD2B-259E-F44B-8361-04E6B08AACB3}"/>
                  </a:ext>
                </a:extLst>
              </p:cNvPr>
              <p:cNvPicPr/>
              <p:nvPr/>
            </p:nvPicPr>
            <p:blipFill>
              <a:blip r:embed="rId9"/>
              <a:stretch>
                <a:fillRect/>
              </a:stretch>
            </p:blipFill>
            <p:spPr>
              <a:xfrm>
                <a:off x="4206364" y="2700512"/>
                <a:ext cx="447084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9" name="Ink 28">
                <a:extLst>
                  <a:ext uri="{FF2B5EF4-FFF2-40B4-BE49-F238E27FC236}">
                    <a16:creationId xmlns:a16="http://schemas.microsoft.com/office/drawing/2014/main" id="{D33C2ED9-23B7-8C44-B7AA-1C76948CA916}"/>
                  </a:ext>
                </a:extLst>
              </p14:cNvPr>
              <p14:cNvContentPartPr/>
              <p14:nvPr/>
            </p14:nvContentPartPr>
            <p14:xfrm>
              <a:off x="3596884" y="3910112"/>
              <a:ext cx="2403000" cy="34920"/>
            </p14:xfrm>
          </p:contentPart>
        </mc:Choice>
        <mc:Fallback xmlns="">
          <p:pic>
            <p:nvPicPr>
              <p:cNvPr id="29" name="Ink 28">
                <a:extLst>
                  <a:ext uri="{FF2B5EF4-FFF2-40B4-BE49-F238E27FC236}">
                    <a16:creationId xmlns:a16="http://schemas.microsoft.com/office/drawing/2014/main" id="{D33C2ED9-23B7-8C44-B7AA-1C76948CA916}"/>
                  </a:ext>
                </a:extLst>
              </p:cNvPr>
              <p:cNvPicPr/>
              <p:nvPr/>
            </p:nvPicPr>
            <p:blipFill>
              <a:blip r:embed="rId11"/>
              <a:stretch>
                <a:fillRect/>
              </a:stretch>
            </p:blipFill>
            <p:spPr>
              <a:xfrm>
                <a:off x="3542884" y="3802472"/>
                <a:ext cx="251064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1" name="Ink 40">
                <a:extLst>
                  <a:ext uri="{FF2B5EF4-FFF2-40B4-BE49-F238E27FC236}">
                    <a16:creationId xmlns:a16="http://schemas.microsoft.com/office/drawing/2014/main" id="{6C0A1397-697B-4C47-942E-84B45400C933}"/>
                  </a:ext>
                </a:extLst>
              </p14:cNvPr>
              <p14:cNvContentPartPr/>
              <p14:nvPr/>
            </p14:nvContentPartPr>
            <p14:xfrm>
              <a:off x="6939484" y="4367076"/>
              <a:ext cx="2151720" cy="37080"/>
            </p14:xfrm>
          </p:contentPart>
        </mc:Choice>
        <mc:Fallback xmlns="">
          <p:pic>
            <p:nvPicPr>
              <p:cNvPr id="41" name="Ink 40">
                <a:extLst>
                  <a:ext uri="{FF2B5EF4-FFF2-40B4-BE49-F238E27FC236}">
                    <a16:creationId xmlns:a16="http://schemas.microsoft.com/office/drawing/2014/main" id="{6C0A1397-697B-4C47-942E-84B45400C933}"/>
                  </a:ext>
                </a:extLst>
              </p:cNvPr>
              <p:cNvPicPr/>
              <p:nvPr/>
            </p:nvPicPr>
            <p:blipFill>
              <a:blip r:embed="rId13"/>
              <a:stretch>
                <a:fillRect/>
              </a:stretch>
            </p:blipFill>
            <p:spPr>
              <a:xfrm>
                <a:off x="6885844" y="4259436"/>
                <a:ext cx="225936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3" name="Ink 42">
                <a:extLst>
                  <a:ext uri="{FF2B5EF4-FFF2-40B4-BE49-F238E27FC236}">
                    <a16:creationId xmlns:a16="http://schemas.microsoft.com/office/drawing/2014/main" id="{E1346841-DBE4-7A47-8A35-88C7B5B8419A}"/>
                  </a:ext>
                </a:extLst>
              </p14:cNvPr>
              <p14:cNvContentPartPr/>
              <p14:nvPr/>
            </p14:nvContentPartPr>
            <p14:xfrm>
              <a:off x="3588244" y="4554996"/>
              <a:ext cx="4077360" cy="55080"/>
            </p14:xfrm>
          </p:contentPart>
        </mc:Choice>
        <mc:Fallback xmlns="">
          <p:pic>
            <p:nvPicPr>
              <p:cNvPr id="43" name="Ink 42">
                <a:extLst>
                  <a:ext uri="{FF2B5EF4-FFF2-40B4-BE49-F238E27FC236}">
                    <a16:creationId xmlns:a16="http://schemas.microsoft.com/office/drawing/2014/main" id="{E1346841-DBE4-7A47-8A35-88C7B5B8419A}"/>
                  </a:ext>
                </a:extLst>
              </p:cNvPr>
              <p:cNvPicPr/>
              <p:nvPr/>
            </p:nvPicPr>
            <p:blipFill>
              <a:blip r:embed="rId15"/>
              <a:stretch>
                <a:fillRect/>
              </a:stretch>
            </p:blipFill>
            <p:spPr>
              <a:xfrm>
                <a:off x="3534604" y="4446996"/>
                <a:ext cx="4185000" cy="270720"/>
              </a:xfrm>
              <a:prstGeom prst="rect">
                <a:avLst/>
              </a:prstGeom>
            </p:spPr>
          </p:pic>
        </mc:Fallback>
      </mc:AlternateContent>
    </p:spTree>
    <p:extLst>
      <p:ext uri="{BB962C8B-B14F-4D97-AF65-F5344CB8AC3E}">
        <p14:creationId xmlns:p14="http://schemas.microsoft.com/office/powerpoint/2010/main" val="1052773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3B15F-9AE0-B94A-A90E-1BF7DFCB21BB}"/>
              </a:ext>
            </a:extLst>
          </p:cNvPr>
          <p:cNvSpPr>
            <a:spLocks noGrp="1"/>
          </p:cNvSpPr>
          <p:nvPr>
            <p:ph type="title"/>
          </p:nvPr>
        </p:nvSpPr>
        <p:spPr/>
        <p:txBody>
          <a:bodyPr/>
          <a:lstStyle/>
          <a:p>
            <a:r>
              <a:rPr lang="en-US" dirty="0"/>
              <a:t>Many </a:t>
            </a:r>
            <a:r>
              <a:rPr lang="en-US" dirty="0">
                <a:solidFill>
                  <a:srgbClr val="7030A0"/>
                </a:solidFill>
              </a:rPr>
              <a:t>research opportunities!</a:t>
            </a:r>
            <a:endParaRPr lang="en-US" dirty="0"/>
          </a:p>
        </p:txBody>
      </p:sp>
      <p:sp>
        <p:nvSpPr>
          <p:cNvPr id="4" name="Slide Number Placeholder 3">
            <a:extLst>
              <a:ext uri="{FF2B5EF4-FFF2-40B4-BE49-F238E27FC236}">
                <a16:creationId xmlns:a16="http://schemas.microsoft.com/office/drawing/2014/main" id="{0462920E-C26C-6342-95DB-324B5DC8578F}"/>
              </a:ext>
            </a:extLst>
          </p:cNvPr>
          <p:cNvSpPr>
            <a:spLocks noGrp="1"/>
          </p:cNvSpPr>
          <p:nvPr>
            <p:ph type="sldNum" sz="quarter" idx="12"/>
          </p:nvPr>
        </p:nvSpPr>
        <p:spPr/>
        <p:txBody>
          <a:bodyPr/>
          <a:lstStyle/>
          <a:p>
            <a:fld id="{BBDB7499-F370-8348-83C5-507685BB046D}" type="slidenum">
              <a:rPr lang="en-US" smtClean="0"/>
              <a:pPr/>
              <a:t>36</a:t>
            </a:fld>
            <a:endParaRPr lang="en-US" sz="1600" dirty="0"/>
          </a:p>
        </p:txBody>
      </p:sp>
      <p:sp>
        <p:nvSpPr>
          <p:cNvPr id="11" name="Content Placeholder 2">
            <a:extLst>
              <a:ext uri="{FF2B5EF4-FFF2-40B4-BE49-F238E27FC236}">
                <a16:creationId xmlns:a16="http://schemas.microsoft.com/office/drawing/2014/main" id="{51F59874-912D-084D-BB1C-303716649F44}"/>
              </a:ext>
            </a:extLst>
          </p:cNvPr>
          <p:cNvSpPr>
            <a:spLocks noGrp="1"/>
          </p:cNvSpPr>
          <p:nvPr>
            <p:ph idx="1"/>
          </p:nvPr>
        </p:nvSpPr>
        <p:spPr>
          <a:xfrm>
            <a:off x="463825" y="1825625"/>
            <a:ext cx="11578357" cy="4351338"/>
          </a:xfrm>
        </p:spPr>
        <p:txBody>
          <a:bodyPr>
            <a:normAutofit fontScale="85000" lnSpcReduction="20000"/>
          </a:bodyPr>
          <a:lstStyle/>
          <a:p>
            <a:pPr>
              <a:buFont typeface="Wingdings" pitchFamily="2" charset="2"/>
              <a:buChar char="Ø"/>
            </a:pPr>
            <a:r>
              <a:rPr lang="en-US" dirty="0"/>
              <a:t> extraction of </a:t>
            </a:r>
            <a:r>
              <a:rPr lang="en-US" dirty="0">
                <a:solidFill>
                  <a:srgbClr val="C00000"/>
                </a:solidFill>
              </a:rPr>
              <a:t>“real” user data</a:t>
            </a:r>
            <a:r>
              <a:rPr lang="en-US" dirty="0"/>
              <a:t>?</a:t>
            </a:r>
          </a:p>
          <a:p>
            <a:pPr>
              <a:buFont typeface="Wingdings" pitchFamily="2" charset="2"/>
              <a:buChar char="Ø"/>
            </a:pPr>
            <a:endParaRPr lang="en-US" dirty="0"/>
          </a:p>
          <a:p>
            <a:pPr>
              <a:buFont typeface="Wingdings" pitchFamily="2" charset="2"/>
              <a:buChar char="Ø"/>
            </a:pPr>
            <a:r>
              <a:rPr lang="en-US" dirty="0"/>
              <a:t> extraction of </a:t>
            </a:r>
            <a:r>
              <a:rPr lang="en-US" dirty="0">
                <a:solidFill>
                  <a:srgbClr val="C00000"/>
                </a:solidFill>
              </a:rPr>
              <a:t>non-text data</a:t>
            </a:r>
            <a:r>
              <a:rPr lang="en-US" dirty="0"/>
              <a:t>?</a:t>
            </a:r>
          </a:p>
          <a:p>
            <a:pPr lvl="1">
              <a:buFont typeface="Wingdings" pitchFamily="2" charset="2"/>
              <a:buChar char="Ø"/>
            </a:pPr>
            <a:r>
              <a:rPr lang="en-US" dirty="0"/>
              <a:t> images?</a:t>
            </a:r>
          </a:p>
          <a:p>
            <a:pPr lvl="1">
              <a:buFont typeface="Wingdings" pitchFamily="2" charset="2"/>
              <a:buChar char="Ø"/>
            </a:pPr>
            <a:r>
              <a:rPr lang="en-US" dirty="0"/>
              <a:t> speech?</a:t>
            </a:r>
          </a:p>
          <a:p>
            <a:pPr lvl="1">
              <a:buFont typeface="Wingdings" pitchFamily="2" charset="2"/>
              <a:buChar char="Ø"/>
            </a:pPr>
            <a:r>
              <a:rPr lang="en-US" dirty="0"/>
              <a:t> etc.</a:t>
            </a:r>
          </a:p>
          <a:p>
            <a:pPr lvl="1">
              <a:buFont typeface="Wingdings" pitchFamily="2" charset="2"/>
              <a:buChar char="Ø"/>
            </a:pPr>
            <a:endParaRPr lang="en-US" dirty="0"/>
          </a:p>
          <a:p>
            <a:pPr>
              <a:buFont typeface="Wingdings" pitchFamily="2" charset="2"/>
              <a:buChar char="Ø"/>
            </a:pPr>
            <a:r>
              <a:rPr lang="en-US" dirty="0"/>
              <a:t> more pragmatic </a:t>
            </a:r>
            <a:r>
              <a:rPr lang="en-US" dirty="0">
                <a:solidFill>
                  <a:srgbClr val="C00000"/>
                </a:solidFill>
              </a:rPr>
              <a:t>defenses</a:t>
            </a:r>
            <a:r>
              <a:rPr lang="en-US" dirty="0"/>
              <a:t> than differential privacy?</a:t>
            </a:r>
          </a:p>
          <a:p>
            <a:pPr lvl="1">
              <a:buFont typeface="Wingdings" pitchFamily="2" charset="2"/>
              <a:buChar char="Ø"/>
            </a:pPr>
            <a:r>
              <a:rPr lang="en-US" dirty="0"/>
              <a:t> data de-duplication &amp; filtering?</a:t>
            </a:r>
          </a:p>
          <a:p>
            <a:pPr lvl="1">
              <a:buFont typeface="Wingdings" pitchFamily="2" charset="2"/>
              <a:buChar char="Ø"/>
            </a:pPr>
            <a:r>
              <a:rPr lang="en-US" dirty="0"/>
              <a:t> detecting data extraction at test time?</a:t>
            </a:r>
          </a:p>
        </p:txBody>
      </p:sp>
    </p:spTree>
    <p:extLst>
      <p:ext uri="{BB962C8B-B14F-4D97-AF65-F5344CB8AC3E}">
        <p14:creationId xmlns:p14="http://schemas.microsoft.com/office/powerpoint/2010/main" val="1912914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F7F7EE-34BE-764D-A76E-A903513B57F5}"/>
              </a:ext>
            </a:extLst>
          </p:cNvPr>
          <p:cNvSpPr>
            <a:spLocks noGrp="1"/>
          </p:cNvSpPr>
          <p:nvPr>
            <p:ph type="sldNum" sz="quarter" idx="12"/>
          </p:nvPr>
        </p:nvSpPr>
        <p:spPr/>
        <p:txBody>
          <a:bodyPr/>
          <a:lstStyle/>
          <a:p>
            <a:fld id="{BBDB7499-F370-8348-83C5-507685BB046D}" type="slidenum">
              <a:rPr lang="en-US" smtClean="0"/>
              <a:pPr/>
              <a:t>37</a:t>
            </a:fld>
            <a:endParaRPr lang="en-US" sz="1600" dirty="0"/>
          </a:p>
        </p:txBody>
      </p:sp>
      <p:pic>
        <p:nvPicPr>
          <p:cNvPr id="5" name="Picture 4">
            <a:extLst>
              <a:ext uri="{FF2B5EF4-FFF2-40B4-BE49-F238E27FC236}">
                <a16:creationId xmlns:a16="http://schemas.microsoft.com/office/drawing/2014/main" id="{267F0AAB-C9E4-834F-8436-B9EF8E81F12B}"/>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463826" y="4303257"/>
            <a:ext cx="6396602" cy="1388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BC5C17F4-B357-8B4A-B725-65CD0ADBB167}"/>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5946843" y="4220568"/>
            <a:ext cx="5781331" cy="1620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98F8446-B584-7447-85B4-4415492E5C92}"/>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463826" y="1759700"/>
            <a:ext cx="5613079" cy="1218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78EBD191-187A-1F4A-8DC7-F78F7E2F9A4C}"/>
              </a:ext>
            </a:extLst>
          </p:cNvPr>
          <p:cNvSpPr txBox="1"/>
          <p:nvPr/>
        </p:nvSpPr>
        <p:spPr>
          <a:xfrm>
            <a:off x="2321169" y="1040214"/>
            <a:ext cx="1463862" cy="523220"/>
          </a:xfrm>
          <a:prstGeom prst="rect">
            <a:avLst/>
          </a:prstGeom>
          <a:noFill/>
        </p:spPr>
        <p:txBody>
          <a:bodyPr wrap="none" rtlCol="0">
            <a:spAutoFit/>
          </a:bodyPr>
          <a:lstStyle/>
          <a:p>
            <a:r>
              <a:rPr lang="en-US" sz="2800" dirty="0">
                <a:solidFill>
                  <a:schemeClr val="bg1">
                    <a:lumMod val="85000"/>
                  </a:schemeClr>
                </a:solidFill>
              </a:rPr>
              <a:t>Evasion</a:t>
            </a:r>
          </a:p>
        </p:txBody>
      </p:sp>
      <p:sp>
        <p:nvSpPr>
          <p:cNvPr id="9" name="TextBox 8">
            <a:extLst>
              <a:ext uri="{FF2B5EF4-FFF2-40B4-BE49-F238E27FC236}">
                <a16:creationId xmlns:a16="http://schemas.microsoft.com/office/drawing/2014/main" id="{E8150DE3-C2AD-EA4B-93AC-40A10E925F08}"/>
              </a:ext>
            </a:extLst>
          </p:cNvPr>
          <p:cNvSpPr txBox="1"/>
          <p:nvPr/>
        </p:nvSpPr>
        <p:spPr>
          <a:xfrm>
            <a:off x="8009857" y="1039263"/>
            <a:ext cx="1765227" cy="523220"/>
          </a:xfrm>
          <a:prstGeom prst="rect">
            <a:avLst/>
          </a:prstGeom>
          <a:noFill/>
        </p:spPr>
        <p:txBody>
          <a:bodyPr wrap="none" rtlCol="0">
            <a:spAutoFit/>
          </a:bodyPr>
          <a:lstStyle/>
          <a:p>
            <a:r>
              <a:rPr lang="en-US" sz="2800" dirty="0">
                <a:solidFill>
                  <a:schemeClr val="bg1">
                    <a:lumMod val="85000"/>
                  </a:schemeClr>
                </a:solidFill>
              </a:rPr>
              <a:t>Poisoning</a:t>
            </a:r>
          </a:p>
        </p:txBody>
      </p:sp>
      <p:pic>
        <p:nvPicPr>
          <p:cNvPr id="10" name="Picture 9">
            <a:extLst>
              <a:ext uri="{FF2B5EF4-FFF2-40B4-BE49-F238E27FC236}">
                <a16:creationId xmlns:a16="http://schemas.microsoft.com/office/drawing/2014/main" id="{32A629FE-B97B-7F4B-9456-7F10F90804CE}"/>
              </a:ext>
            </a:extLst>
          </p:cNvPr>
          <p:cNvPicPr>
            <a:picLocks noChangeAspect="1"/>
          </p:cNvPicPr>
          <p:nvPr/>
        </p:nvPicPr>
        <p:blipFill>
          <a:blip r:embed="rId6" cstate="screen">
            <a:alphaModFix amt="20000"/>
            <a:extLst>
              <a:ext uri="{28A0092B-C50C-407E-A947-70E740481C1C}">
                <a14:useLocalDpi xmlns:a14="http://schemas.microsoft.com/office/drawing/2010/main"/>
              </a:ext>
            </a:extLst>
          </a:blip>
          <a:stretch>
            <a:fillRect/>
          </a:stretch>
        </p:blipFill>
        <p:spPr>
          <a:xfrm>
            <a:off x="5946843" y="1605022"/>
            <a:ext cx="6076262" cy="18239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7BAF2EB4-DF11-664F-B937-F70A490A8500}"/>
              </a:ext>
            </a:extLst>
          </p:cNvPr>
          <p:cNvSpPr txBox="1"/>
          <p:nvPr/>
        </p:nvSpPr>
        <p:spPr>
          <a:xfrm>
            <a:off x="1780957" y="3682495"/>
            <a:ext cx="2544286" cy="523220"/>
          </a:xfrm>
          <a:prstGeom prst="rect">
            <a:avLst/>
          </a:prstGeom>
          <a:noFill/>
        </p:spPr>
        <p:txBody>
          <a:bodyPr wrap="none" rtlCol="0">
            <a:spAutoFit/>
          </a:bodyPr>
          <a:lstStyle/>
          <a:p>
            <a:r>
              <a:rPr lang="en-US" sz="2800" dirty="0">
                <a:solidFill>
                  <a:schemeClr val="bg1">
                    <a:lumMod val="85000"/>
                  </a:schemeClr>
                </a:solidFill>
              </a:rPr>
              <a:t>Data Inference</a:t>
            </a:r>
          </a:p>
        </p:txBody>
      </p:sp>
      <p:sp>
        <p:nvSpPr>
          <p:cNvPr id="12" name="TextBox 11">
            <a:extLst>
              <a:ext uri="{FF2B5EF4-FFF2-40B4-BE49-F238E27FC236}">
                <a16:creationId xmlns:a16="http://schemas.microsoft.com/office/drawing/2014/main" id="{95EE53AE-E6DD-214A-8DB4-77F8438EFCD3}"/>
              </a:ext>
            </a:extLst>
          </p:cNvPr>
          <p:cNvSpPr txBox="1"/>
          <p:nvPr/>
        </p:nvSpPr>
        <p:spPr>
          <a:xfrm>
            <a:off x="7609907" y="3682495"/>
            <a:ext cx="2720617" cy="523220"/>
          </a:xfrm>
          <a:prstGeom prst="rect">
            <a:avLst/>
          </a:prstGeom>
          <a:noFill/>
        </p:spPr>
        <p:txBody>
          <a:bodyPr wrap="none" rtlCol="0">
            <a:spAutoFit/>
          </a:bodyPr>
          <a:lstStyle/>
          <a:p>
            <a:r>
              <a:rPr lang="en-US" sz="2800" b="1" dirty="0"/>
              <a:t>Model Stealing</a:t>
            </a:r>
          </a:p>
        </p:txBody>
      </p:sp>
    </p:spTree>
    <p:extLst>
      <p:ext uri="{BB962C8B-B14F-4D97-AF65-F5344CB8AC3E}">
        <p14:creationId xmlns:p14="http://schemas.microsoft.com/office/powerpoint/2010/main" val="1299878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C83D0-4FEF-9642-A7A7-B2CFA35B447E}"/>
              </a:ext>
            </a:extLst>
          </p:cNvPr>
          <p:cNvSpPr>
            <a:spLocks noGrp="1"/>
          </p:cNvSpPr>
          <p:nvPr>
            <p:ph type="title"/>
          </p:nvPr>
        </p:nvSpPr>
        <p:spPr/>
        <p:txBody>
          <a:bodyPr/>
          <a:lstStyle/>
          <a:p>
            <a:r>
              <a:rPr lang="en-US" dirty="0"/>
              <a:t>Stealing a </a:t>
            </a:r>
            <a:r>
              <a:rPr lang="en-US" dirty="0">
                <a:solidFill>
                  <a:srgbClr val="7030A0"/>
                </a:solidFill>
              </a:rPr>
              <a:t>pay-per-use</a:t>
            </a:r>
            <a:r>
              <a:rPr lang="en-US" dirty="0"/>
              <a:t> model.</a:t>
            </a:r>
          </a:p>
        </p:txBody>
      </p:sp>
      <p:sp>
        <p:nvSpPr>
          <p:cNvPr id="4" name="Slide Number Placeholder 3">
            <a:extLst>
              <a:ext uri="{FF2B5EF4-FFF2-40B4-BE49-F238E27FC236}">
                <a16:creationId xmlns:a16="http://schemas.microsoft.com/office/drawing/2014/main" id="{3FAEB7DF-D6B1-0C41-8C39-8CA707DD45E6}"/>
              </a:ext>
            </a:extLst>
          </p:cNvPr>
          <p:cNvSpPr>
            <a:spLocks noGrp="1"/>
          </p:cNvSpPr>
          <p:nvPr>
            <p:ph type="sldNum" sz="quarter" idx="12"/>
          </p:nvPr>
        </p:nvSpPr>
        <p:spPr/>
        <p:txBody>
          <a:bodyPr/>
          <a:lstStyle/>
          <a:p>
            <a:fld id="{BBDB7499-F370-8348-83C5-507685BB046D}" type="slidenum">
              <a:rPr lang="en-US" smtClean="0"/>
              <a:pPr/>
              <a:t>38</a:t>
            </a:fld>
            <a:endParaRPr lang="en-US" sz="1600" dirty="0"/>
          </a:p>
        </p:txBody>
      </p:sp>
      <p:pic>
        <p:nvPicPr>
          <p:cNvPr id="9" name="Picture 12" descr="Devil Clip Art - Devil Clipart - Png Download - Full Size Clipart  (#5315621) - PinClipart">
            <a:extLst>
              <a:ext uri="{FF2B5EF4-FFF2-40B4-BE49-F238E27FC236}">
                <a16:creationId xmlns:a16="http://schemas.microsoft.com/office/drawing/2014/main" id="{E7E75B31-16C9-A541-B8B9-29E846CC21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7478" y="5529796"/>
            <a:ext cx="1022797" cy="8017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Want to know how Deep Learning works? Here&amp;#39;s a quick guide for everyone.">
            <a:extLst>
              <a:ext uri="{FF2B5EF4-FFF2-40B4-BE49-F238E27FC236}">
                <a16:creationId xmlns:a16="http://schemas.microsoft.com/office/drawing/2014/main" id="{D7027853-5C52-5C40-AB96-CB514FA1A4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87804" y="2262317"/>
            <a:ext cx="2122147" cy="14138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atabase Icon – Free Download, PNG and Vector">
            <a:extLst>
              <a:ext uri="{FF2B5EF4-FFF2-40B4-BE49-F238E27FC236}">
                <a16:creationId xmlns:a16="http://schemas.microsoft.com/office/drawing/2014/main" id="{3E09F538-512F-A64A-8644-A1AADCC1F9F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68988" y="1315219"/>
            <a:ext cx="1413881" cy="1413881"/>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785B7479-6A11-1845-825F-96E02AB9D020}"/>
              </a:ext>
            </a:extLst>
          </p:cNvPr>
          <p:cNvCxnSpPr/>
          <p:nvPr/>
        </p:nvCxnSpPr>
        <p:spPr>
          <a:xfrm flipV="1">
            <a:off x="1985451" y="3676197"/>
            <a:ext cx="0" cy="14661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DD2B166-3CDF-494C-8ADB-0D3F11BA18E9}"/>
              </a:ext>
            </a:extLst>
          </p:cNvPr>
          <p:cNvCxnSpPr>
            <a:cxnSpLocks/>
          </p:cNvCxnSpPr>
          <p:nvPr/>
        </p:nvCxnSpPr>
        <p:spPr>
          <a:xfrm>
            <a:off x="2340245" y="3676197"/>
            <a:ext cx="0" cy="14661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639C9E6-884D-964E-8788-2855BCEC7BE4}"/>
              </a:ext>
            </a:extLst>
          </p:cNvPr>
          <p:cNvSpPr txBox="1"/>
          <p:nvPr/>
        </p:nvSpPr>
        <p:spPr>
          <a:xfrm>
            <a:off x="1342930" y="4154012"/>
            <a:ext cx="556563" cy="369332"/>
          </a:xfrm>
          <a:prstGeom prst="rect">
            <a:avLst/>
          </a:prstGeom>
          <a:noFill/>
        </p:spPr>
        <p:txBody>
          <a:bodyPr wrap="none" rtlCol="0">
            <a:spAutoFit/>
          </a:bodyPr>
          <a:lstStyle/>
          <a:p>
            <a:r>
              <a:rPr lang="en-US" dirty="0"/>
              <a:t>x, </a:t>
            </a:r>
            <a:r>
              <a:rPr lang="en-US" dirty="0">
                <a:solidFill>
                  <a:srgbClr val="009051"/>
                </a:solidFill>
              </a:rPr>
              <a:t>$</a:t>
            </a:r>
          </a:p>
        </p:txBody>
      </p:sp>
      <p:sp>
        <p:nvSpPr>
          <p:cNvPr id="19" name="TextBox 18">
            <a:extLst>
              <a:ext uri="{FF2B5EF4-FFF2-40B4-BE49-F238E27FC236}">
                <a16:creationId xmlns:a16="http://schemas.microsoft.com/office/drawing/2014/main" id="{BE081867-196A-F84A-967F-AD3FE251F29F}"/>
              </a:ext>
            </a:extLst>
          </p:cNvPr>
          <p:cNvSpPr txBox="1"/>
          <p:nvPr/>
        </p:nvSpPr>
        <p:spPr>
          <a:xfrm>
            <a:off x="2463023" y="4188773"/>
            <a:ext cx="518091" cy="369332"/>
          </a:xfrm>
          <a:prstGeom prst="rect">
            <a:avLst/>
          </a:prstGeom>
          <a:noFill/>
        </p:spPr>
        <p:txBody>
          <a:bodyPr wrap="none" rtlCol="0">
            <a:spAutoFit/>
          </a:bodyPr>
          <a:lstStyle/>
          <a:p>
            <a:r>
              <a:rPr lang="en-US" dirty="0"/>
              <a:t>f(x)</a:t>
            </a:r>
          </a:p>
        </p:txBody>
      </p:sp>
      <p:pic>
        <p:nvPicPr>
          <p:cNvPr id="20" name="Picture 14" descr="Want to know how Deep Learning works? Here&amp;#39;s a quick guide for everyone.">
            <a:extLst>
              <a:ext uri="{FF2B5EF4-FFF2-40B4-BE49-F238E27FC236}">
                <a16:creationId xmlns:a16="http://schemas.microsoft.com/office/drawing/2014/main" id="{1E4151F6-A1F1-D142-BE04-EF6AE75B26A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60275" y="5307595"/>
            <a:ext cx="2122147" cy="14138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2D7B41C-3F72-F44A-979C-2CC4301BBCD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4675"/>
          <a:stretch/>
        </p:blipFill>
        <p:spPr>
          <a:xfrm>
            <a:off x="4748819" y="1406715"/>
            <a:ext cx="7101338" cy="15192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A36723A9-A607-F34A-AA1E-D25923BE935D}"/>
                  </a:ext>
                </a:extLst>
              </p14:cNvPr>
              <p14:cNvContentPartPr/>
              <p14:nvPr/>
            </p14:nvContentPartPr>
            <p14:xfrm>
              <a:off x="13645394" y="1996501"/>
              <a:ext cx="973145" cy="45719"/>
            </p14:xfrm>
          </p:contentPart>
        </mc:Choice>
        <mc:Fallback xmlns="">
          <p:pic>
            <p:nvPicPr>
              <p:cNvPr id="16" name="Ink 15">
                <a:extLst>
                  <a:ext uri="{FF2B5EF4-FFF2-40B4-BE49-F238E27FC236}">
                    <a16:creationId xmlns:a16="http://schemas.microsoft.com/office/drawing/2014/main" id="{A36723A9-A607-F34A-AA1E-D25923BE935D}"/>
                  </a:ext>
                </a:extLst>
              </p:cNvPr>
              <p:cNvPicPr/>
              <p:nvPr/>
            </p:nvPicPr>
            <p:blipFill>
              <a:blip r:embed="rId8"/>
              <a:stretch>
                <a:fillRect/>
              </a:stretch>
            </p:blipFill>
            <p:spPr>
              <a:xfrm>
                <a:off x="13555388" y="1816505"/>
                <a:ext cx="1152797" cy="405351"/>
              </a:xfrm>
              <a:prstGeom prst="rect">
                <a:avLst/>
              </a:prstGeom>
            </p:spPr>
          </p:pic>
        </mc:Fallback>
      </mc:AlternateContent>
      <p:sp>
        <p:nvSpPr>
          <p:cNvPr id="23" name="TextBox 22">
            <a:extLst>
              <a:ext uri="{FF2B5EF4-FFF2-40B4-BE49-F238E27FC236}">
                <a16:creationId xmlns:a16="http://schemas.microsoft.com/office/drawing/2014/main" id="{B66B7923-FC2C-CA49-980F-CB7688A34B2D}"/>
              </a:ext>
            </a:extLst>
          </p:cNvPr>
          <p:cNvSpPr txBox="1"/>
          <p:nvPr/>
        </p:nvSpPr>
        <p:spPr>
          <a:xfrm>
            <a:off x="5739350" y="2979690"/>
            <a:ext cx="5834331" cy="369332"/>
          </a:xfrm>
          <a:prstGeom prst="rect">
            <a:avLst/>
          </a:prstGeom>
          <a:noFill/>
        </p:spPr>
        <p:txBody>
          <a:bodyPr wrap="square" rtlCol="0">
            <a:spAutoFit/>
          </a:bodyPr>
          <a:lstStyle/>
          <a:p>
            <a:r>
              <a:rPr lang="en-US" dirty="0"/>
              <a:t>“Stealing Machine Learning Models via Prediction APIs”</a:t>
            </a:r>
          </a:p>
        </p:txBody>
      </p:sp>
      <p:sp>
        <p:nvSpPr>
          <p:cNvPr id="3" name="Rectangle 2">
            <a:extLst>
              <a:ext uri="{FF2B5EF4-FFF2-40B4-BE49-F238E27FC236}">
                <a16:creationId xmlns:a16="http://schemas.microsoft.com/office/drawing/2014/main" id="{A2496854-C92E-8743-8903-058256B16558}"/>
              </a:ext>
            </a:extLst>
          </p:cNvPr>
          <p:cNvSpPr/>
          <p:nvPr/>
        </p:nvSpPr>
        <p:spPr>
          <a:xfrm>
            <a:off x="4882422" y="2486025"/>
            <a:ext cx="5633178" cy="3857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5" name="Picture 24">
            <a:extLst>
              <a:ext uri="{FF2B5EF4-FFF2-40B4-BE49-F238E27FC236}">
                <a16:creationId xmlns:a16="http://schemas.microsoft.com/office/drawing/2014/main" id="{0E1E0D2F-C868-3242-9F15-B6DFB12EB96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02419" y="3792251"/>
            <a:ext cx="6525755" cy="2222284"/>
          </a:xfrm>
          <a:prstGeom prst="rect">
            <a:avLst/>
          </a:prstGeom>
        </p:spPr>
      </p:pic>
    </p:spTree>
    <p:extLst>
      <p:ext uri="{BB962C8B-B14F-4D97-AF65-F5344CB8AC3E}">
        <p14:creationId xmlns:p14="http://schemas.microsoft.com/office/powerpoint/2010/main" val="2485015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C83D0-4FEF-9642-A7A7-B2CFA35B447E}"/>
              </a:ext>
            </a:extLst>
          </p:cNvPr>
          <p:cNvSpPr>
            <a:spLocks noGrp="1"/>
          </p:cNvSpPr>
          <p:nvPr>
            <p:ph type="title"/>
          </p:nvPr>
        </p:nvSpPr>
        <p:spPr/>
        <p:txBody>
          <a:bodyPr/>
          <a:lstStyle/>
          <a:p>
            <a:r>
              <a:rPr lang="en-US" dirty="0"/>
              <a:t>Could it be </a:t>
            </a:r>
            <a:r>
              <a:rPr lang="en-US" dirty="0">
                <a:solidFill>
                  <a:srgbClr val="7030A0"/>
                </a:solidFill>
              </a:rPr>
              <a:t>practical</a:t>
            </a:r>
            <a:r>
              <a:rPr lang="en-US" dirty="0"/>
              <a:t> to steal GPT-3?</a:t>
            </a:r>
          </a:p>
        </p:txBody>
      </p:sp>
      <p:sp>
        <p:nvSpPr>
          <p:cNvPr id="4" name="Slide Number Placeholder 3">
            <a:extLst>
              <a:ext uri="{FF2B5EF4-FFF2-40B4-BE49-F238E27FC236}">
                <a16:creationId xmlns:a16="http://schemas.microsoft.com/office/drawing/2014/main" id="{3FAEB7DF-D6B1-0C41-8C39-8CA707DD45E6}"/>
              </a:ext>
            </a:extLst>
          </p:cNvPr>
          <p:cNvSpPr>
            <a:spLocks noGrp="1"/>
          </p:cNvSpPr>
          <p:nvPr>
            <p:ph type="sldNum" sz="quarter" idx="12"/>
          </p:nvPr>
        </p:nvSpPr>
        <p:spPr/>
        <p:txBody>
          <a:bodyPr/>
          <a:lstStyle/>
          <a:p>
            <a:fld id="{BBDB7499-F370-8348-83C5-507685BB046D}" type="slidenum">
              <a:rPr lang="en-US" smtClean="0"/>
              <a:pPr/>
              <a:t>39</a:t>
            </a:fld>
            <a:endParaRPr lang="en-US" sz="1600" dirty="0"/>
          </a:p>
        </p:txBody>
      </p:sp>
      <p:pic>
        <p:nvPicPr>
          <p:cNvPr id="8" name="Picture 7">
            <a:extLst>
              <a:ext uri="{FF2B5EF4-FFF2-40B4-BE49-F238E27FC236}">
                <a16:creationId xmlns:a16="http://schemas.microsoft.com/office/drawing/2014/main" id="{CCEC4F53-0B4F-E248-B575-842BFB037E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3826" y="1228132"/>
            <a:ext cx="11234615" cy="5122070"/>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3ED80647-E1B0-5240-B080-F6165F0BA222}"/>
                  </a:ext>
                </a:extLst>
              </p14:cNvPr>
              <p14:cNvContentPartPr/>
              <p14:nvPr/>
            </p14:nvContentPartPr>
            <p14:xfrm>
              <a:off x="8646126" y="5050306"/>
              <a:ext cx="1368720" cy="19800"/>
            </p14:xfrm>
          </p:contentPart>
        </mc:Choice>
        <mc:Fallback xmlns="">
          <p:pic>
            <p:nvPicPr>
              <p:cNvPr id="3" name="Ink 2">
                <a:extLst>
                  <a:ext uri="{FF2B5EF4-FFF2-40B4-BE49-F238E27FC236}">
                    <a16:creationId xmlns:a16="http://schemas.microsoft.com/office/drawing/2014/main" id="{3ED80647-E1B0-5240-B080-F6165F0BA222}"/>
                  </a:ext>
                </a:extLst>
              </p:cNvPr>
              <p:cNvPicPr/>
              <p:nvPr/>
            </p:nvPicPr>
            <p:blipFill>
              <a:blip r:embed="rId5"/>
              <a:stretch>
                <a:fillRect/>
              </a:stretch>
            </p:blipFill>
            <p:spPr>
              <a:xfrm>
                <a:off x="8592486" y="4942306"/>
                <a:ext cx="147636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E9F53013-2479-BD4E-B1E5-DEBB84A5754C}"/>
                  </a:ext>
                </a:extLst>
              </p14:cNvPr>
              <p14:cNvContentPartPr/>
              <p14:nvPr/>
            </p14:nvContentPartPr>
            <p14:xfrm>
              <a:off x="8674566" y="5286826"/>
              <a:ext cx="582840" cy="35280"/>
            </p14:xfrm>
          </p:contentPart>
        </mc:Choice>
        <mc:Fallback xmlns="">
          <p:pic>
            <p:nvPicPr>
              <p:cNvPr id="5" name="Ink 4">
                <a:extLst>
                  <a:ext uri="{FF2B5EF4-FFF2-40B4-BE49-F238E27FC236}">
                    <a16:creationId xmlns:a16="http://schemas.microsoft.com/office/drawing/2014/main" id="{E9F53013-2479-BD4E-B1E5-DEBB84A5754C}"/>
                  </a:ext>
                </a:extLst>
              </p:cNvPr>
              <p:cNvPicPr/>
              <p:nvPr/>
            </p:nvPicPr>
            <p:blipFill>
              <a:blip r:embed="rId7"/>
              <a:stretch>
                <a:fillRect/>
              </a:stretch>
            </p:blipFill>
            <p:spPr>
              <a:xfrm>
                <a:off x="8620566" y="5178826"/>
                <a:ext cx="690480" cy="250920"/>
              </a:xfrm>
              <a:prstGeom prst="rect">
                <a:avLst/>
              </a:prstGeom>
            </p:spPr>
          </p:pic>
        </mc:Fallback>
      </mc:AlternateContent>
      <p:sp>
        <p:nvSpPr>
          <p:cNvPr id="14" name="Rectangular Callout 13">
            <a:extLst>
              <a:ext uri="{FF2B5EF4-FFF2-40B4-BE49-F238E27FC236}">
                <a16:creationId xmlns:a16="http://schemas.microsoft.com/office/drawing/2014/main" id="{12872A93-E0B8-1144-ADE7-D74CB4C1209D}"/>
              </a:ext>
            </a:extLst>
          </p:cNvPr>
          <p:cNvSpPr/>
          <p:nvPr/>
        </p:nvSpPr>
        <p:spPr>
          <a:xfrm>
            <a:off x="1526341" y="1970201"/>
            <a:ext cx="9849658" cy="2667816"/>
          </a:xfrm>
          <a:prstGeom prst="wedgeRectCallout">
            <a:avLst>
              <a:gd name="adj1" fmla="val 28244"/>
              <a:gd name="adj2" fmla="val 60618"/>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itchFamily="2" charset="2"/>
              <a:buChar char="Ø"/>
            </a:pPr>
            <a:r>
              <a:rPr lang="en-US" sz="2400" dirty="0">
                <a:solidFill>
                  <a:schemeClr val="tx1"/>
                </a:solidFill>
              </a:rPr>
              <a:t>Replicating GPT-3 from scratch: 		~ </a:t>
            </a:r>
            <a:r>
              <a:rPr lang="en-US" sz="2400" b="1" dirty="0">
                <a:solidFill>
                  <a:schemeClr val="tx1"/>
                </a:solidFill>
              </a:rPr>
              <a:t>$5M in cloud GPUs</a:t>
            </a:r>
          </a:p>
          <a:p>
            <a:pPr marL="342900" indent="-342900">
              <a:buFont typeface="Wingdings" pitchFamily="2" charset="2"/>
              <a:buChar char="Ø"/>
            </a:pPr>
            <a:endParaRPr lang="en-US" sz="2400" b="1" dirty="0">
              <a:solidFill>
                <a:schemeClr val="tx1"/>
              </a:solidFill>
            </a:endParaRPr>
          </a:p>
          <a:p>
            <a:pPr marL="342900" indent="-342900">
              <a:buFont typeface="Wingdings" pitchFamily="2" charset="2"/>
              <a:buChar char="Ø"/>
            </a:pPr>
            <a:r>
              <a:rPr lang="en-US" sz="2400" dirty="0">
                <a:solidFill>
                  <a:schemeClr val="tx1"/>
                </a:solidFill>
              </a:rPr>
              <a:t>Could some form of distillation + active learning be cheaper?</a:t>
            </a:r>
          </a:p>
          <a:p>
            <a:pPr marL="342900" indent="-342900">
              <a:buFont typeface="Wingdings" pitchFamily="2" charset="2"/>
              <a:buChar char="Ø"/>
            </a:pPr>
            <a:endParaRPr lang="en-US" sz="2400" dirty="0">
              <a:solidFill>
                <a:schemeClr val="tx1"/>
              </a:solidFill>
            </a:endParaRPr>
          </a:p>
          <a:p>
            <a:pPr marL="342900" indent="-342900">
              <a:buFont typeface="Wingdings" pitchFamily="2" charset="2"/>
              <a:buChar char="Ø"/>
            </a:pPr>
            <a:r>
              <a:rPr lang="en-US" sz="2400" dirty="0">
                <a:solidFill>
                  <a:schemeClr val="tx1"/>
                </a:solidFill>
              </a:rPr>
              <a:t>Querying GPT-3 on 10% of its training data: 	~ </a:t>
            </a:r>
            <a:r>
              <a:rPr lang="en-US" sz="2400" b="1" dirty="0">
                <a:solidFill>
                  <a:schemeClr val="tx1"/>
                </a:solidFill>
              </a:rPr>
              <a:t>$3M</a:t>
            </a:r>
            <a:endParaRPr lang="en-US" sz="2400" dirty="0">
              <a:solidFill>
                <a:schemeClr val="tx1"/>
              </a:solidFill>
            </a:endParaRPr>
          </a:p>
          <a:p>
            <a:endParaRPr lang="en-US" sz="2400" dirty="0">
              <a:solidFill>
                <a:schemeClr val="tx1"/>
              </a:solidFill>
            </a:endParaRPr>
          </a:p>
          <a:p>
            <a:r>
              <a:rPr lang="en-US" sz="1600" dirty="0">
                <a:solidFill>
                  <a:schemeClr val="tx1"/>
                </a:solidFill>
              </a:rPr>
              <a:t>Source: https://</a:t>
            </a:r>
            <a:r>
              <a:rPr lang="en-US" sz="1600" dirty="0" err="1">
                <a:solidFill>
                  <a:schemeClr val="tx1"/>
                </a:solidFill>
              </a:rPr>
              <a:t>lambdalabs.com</a:t>
            </a:r>
            <a:r>
              <a:rPr lang="en-US" sz="1600" dirty="0">
                <a:solidFill>
                  <a:schemeClr val="tx1"/>
                </a:solidFill>
              </a:rPr>
              <a:t>/blog/demystifying-gpt-3/</a:t>
            </a:r>
          </a:p>
        </p:txBody>
      </p:sp>
    </p:spTree>
    <p:extLst>
      <p:ext uri="{BB962C8B-B14F-4D97-AF65-F5344CB8AC3E}">
        <p14:creationId xmlns:p14="http://schemas.microsoft.com/office/powerpoint/2010/main" val="188626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538AB-D6F3-DD49-BC98-4C27F3497122}"/>
              </a:ext>
            </a:extLst>
          </p:cNvPr>
          <p:cNvSpPr>
            <a:spLocks noGrp="1"/>
          </p:cNvSpPr>
          <p:nvPr>
            <p:ph type="title"/>
          </p:nvPr>
        </p:nvSpPr>
        <p:spPr/>
        <p:txBody>
          <a:bodyPr/>
          <a:lstStyle/>
          <a:p>
            <a:r>
              <a:rPr lang="en-US" dirty="0"/>
              <a:t>A blueprint for cool </a:t>
            </a:r>
            <a:r>
              <a:rPr lang="en-US" dirty="0">
                <a:solidFill>
                  <a:srgbClr val="7030A0"/>
                </a:solidFill>
              </a:rPr>
              <a:t>security attack research</a:t>
            </a:r>
            <a:r>
              <a:rPr lang="en-US" dirty="0"/>
              <a:t>:</a:t>
            </a:r>
            <a:br>
              <a:rPr lang="en-US" dirty="0"/>
            </a:br>
            <a:r>
              <a:rPr lang="en-US" sz="2000" dirty="0"/>
              <a:t>(in my opinion)</a:t>
            </a:r>
          </a:p>
        </p:txBody>
      </p:sp>
      <p:sp>
        <p:nvSpPr>
          <p:cNvPr id="3" name="Content Placeholder 2">
            <a:extLst>
              <a:ext uri="{FF2B5EF4-FFF2-40B4-BE49-F238E27FC236}">
                <a16:creationId xmlns:a16="http://schemas.microsoft.com/office/drawing/2014/main" id="{DF7D4217-8F06-B941-847E-79A779DFC1C6}"/>
              </a:ext>
            </a:extLst>
          </p:cNvPr>
          <p:cNvSpPr>
            <a:spLocks noGrp="1"/>
          </p:cNvSpPr>
          <p:nvPr>
            <p:ph idx="1"/>
          </p:nvPr>
        </p:nvSpPr>
        <p:spPr/>
        <p:txBody>
          <a:bodyPr/>
          <a:lstStyle/>
          <a:p>
            <a:pPr marL="0" indent="0">
              <a:buNone/>
            </a:pPr>
            <a:endParaRPr lang="en-US" dirty="0"/>
          </a:p>
          <a:p>
            <a:pPr marL="742950" indent="-742950">
              <a:buFont typeface="+mj-lt"/>
              <a:buAutoNum type="arabicPeriod"/>
            </a:pPr>
            <a:r>
              <a:rPr lang="en-US" dirty="0"/>
              <a:t>Take </a:t>
            </a:r>
            <a:r>
              <a:rPr lang="en-US" dirty="0">
                <a:solidFill>
                  <a:srgbClr val="C00000"/>
                </a:solidFill>
              </a:rPr>
              <a:t>something “real”</a:t>
            </a:r>
            <a:r>
              <a:rPr lang="en-US" dirty="0"/>
              <a:t> that many people use (or will use)</a:t>
            </a:r>
          </a:p>
          <a:p>
            <a:pPr marL="742950" indent="-742950">
              <a:buFont typeface="+mj-lt"/>
              <a:buAutoNum type="arabicPeriod"/>
            </a:pPr>
            <a:r>
              <a:rPr lang="en-US" dirty="0"/>
              <a:t>Show how to </a:t>
            </a:r>
            <a:r>
              <a:rPr lang="en-US" dirty="0">
                <a:solidFill>
                  <a:srgbClr val="C00000"/>
                </a:solidFill>
              </a:rPr>
              <a:t>break it </a:t>
            </a:r>
          </a:p>
          <a:p>
            <a:pPr marL="742950" indent="-742950">
              <a:buFont typeface="+mj-lt"/>
              <a:buAutoNum type="arabicPeriod"/>
            </a:pPr>
            <a:r>
              <a:rPr lang="en-US" dirty="0"/>
              <a:t>Ideally, show how to </a:t>
            </a:r>
            <a:r>
              <a:rPr lang="en-US" dirty="0">
                <a:solidFill>
                  <a:srgbClr val="C00000"/>
                </a:solidFill>
              </a:rPr>
              <a:t>redesign it </a:t>
            </a:r>
            <a:r>
              <a:rPr lang="en-US" dirty="0"/>
              <a:t>in safer way</a:t>
            </a:r>
          </a:p>
        </p:txBody>
      </p:sp>
      <p:sp>
        <p:nvSpPr>
          <p:cNvPr id="4" name="Slide Number Placeholder 3">
            <a:extLst>
              <a:ext uri="{FF2B5EF4-FFF2-40B4-BE49-F238E27FC236}">
                <a16:creationId xmlns:a16="http://schemas.microsoft.com/office/drawing/2014/main" id="{D5BF0DFD-AEA4-B541-B9DF-07DB2A6CC3AC}"/>
              </a:ext>
            </a:extLst>
          </p:cNvPr>
          <p:cNvSpPr>
            <a:spLocks noGrp="1"/>
          </p:cNvSpPr>
          <p:nvPr>
            <p:ph type="sldNum" sz="quarter" idx="12"/>
          </p:nvPr>
        </p:nvSpPr>
        <p:spPr/>
        <p:txBody>
          <a:bodyPr/>
          <a:lstStyle/>
          <a:p>
            <a:fld id="{BBDB7499-F370-8348-83C5-507685BB046D}" type="slidenum">
              <a:rPr lang="en-US" smtClean="0"/>
              <a:pPr/>
              <a:t>4</a:t>
            </a:fld>
            <a:endParaRPr lang="en-US" sz="1600" dirty="0"/>
          </a:p>
        </p:txBody>
      </p:sp>
    </p:spTree>
    <p:extLst>
      <p:ext uri="{BB962C8B-B14F-4D97-AF65-F5344CB8AC3E}">
        <p14:creationId xmlns:p14="http://schemas.microsoft.com/office/powerpoint/2010/main" val="3963252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3B15F-9AE0-B94A-A90E-1BF7DFCB21BB}"/>
              </a:ext>
            </a:extLst>
          </p:cNvPr>
          <p:cNvSpPr>
            <a:spLocks noGrp="1"/>
          </p:cNvSpPr>
          <p:nvPr>
            <p:ph type="title"/>
          </p:nvPr>
        </p:nvSpPr>
        <p:spPr/>
        <p:txBody>
          <a:bodyPr/>
          <a:lstStyle/>
          <a:p>
            <a:r>
              <a:rPr lang="en-US" dirty="0"/>
              <a:t>Many </a:t>
            </a:r>
            <a:r>
              <a:rPr lang="en-US" dirty="0">
                <a:solidFill>
                  <a:srgbClr val="7030A0"/>
                </a:solidFill>
              </a:rPr>
              <a:t>research opportunities!</a:t>
            </a:r>
            <a:endParaRPr lang="en-US" dirty="0"/>
          </a:p>
        </p:txBody>
      </p:sp>
      <p:sp>
        <p:nvSpPr>
          <p:cNvPr id="4" name="Slide Number Placeholder 3">
            <a:extLst>
              <a:ext uri="{FF2B5EF4-FFF2-40B4-BE49-F238E27FC236}">
                <a16:creationId xmlns:a16="http://schemas.microsoft.com/office/drawing/2014/main" id="{0462920E-C26C-6342-95DB-324B5DC8578F}"/>
              </a:ext>
            </a:extLst>
          </p:cNvPr>
          <p:cNvSpPr>
            <a:spLocks noGrp="1"/>
          </p:cNvSpPr>
          <p:nvPr>
            <p:ph type="sldNum" sz="quarter" idx="12"/>
          </p:nvPr>
        </p:nvSpPr>
        <p:spPr/>
        <p:txBody>
          <a:bodyPr/>
          <a:lstStyle/>
          <a:p>
            <a:fld id="{BBDB7499-F370-8348-83C5-507685BB046D}" type="slidenum">
              <a:rPr lang="en-US" smtClean="0"/>
              <a:pPr/>
              <a:t>40</a:t>
            </a:fld>
            <a:endParaRPr lang="en-US" sz="1600" dirty="0"/>
          </a:p>
        </p:txBody>
      </p:sp>
      <p:sp>
        <p:nvSpPr>
          <p:cNvPr id="11" name="Content Placeholder 2">
            <a:extLst>
              <a:ext uri="{FF2B5EF4-FFF2-40B4-BE49-F238E27FC236}">
                <a16:creationId xmlns:a16="http://schemas.microsoft.com/office/drawing/2014/main" id="{51F59874-912D-084D-BB1C-303716649F44}"/>
              </a:ext>
            </a:extLst>
          </p:cNvPr>
          <p:cNvSpPr>
            <a:spLocks noGrp="1"/>
          </p:cNvSpPr>
          <p:nvPr>
            <p:ph idx="1"/>
          </p:nvPr>
        </p:nvSpPr>
        <p:spPr>
          <a:xfrm>
            <a:off x="463826" y="1825625"/>
            <a:ext cx="11728174" cy="4351338"/>
          </a:xfrm>
        </p:spPr>
        <p:txBody>
          <a:bodyPr>
            <a:normAutofit/>
          </a:bodyPr>
          <a:lstStyle/>
          <a:p>
            <a:pPr>
              <a:buFont typeface="Wingdings" pitchFamily="2" charset="2"/>
              <a:buChar char="Ø"/>
            </a:pPr>
            <a:r>
              <a:rPr lang="en-US" dirty="0"/>
              <a:t> better model stealing in a </a:t>
            </a:r>
            <a:r>
              <a:rPr lang="en-US" dirty="0">
                <a:solidFill>
                  <a:srgbClr val="C00000"/>
                </a:solidFill>
              </a:rPr>
              <a:t>research setting </a:t>
            </a:r>
          </a:p>
          <a:p>
            <a:pPr>
              <a:buFont typeface="Wingdings" pitchFamily="2" charset="2"/>
              <a:buChar char="Ø"/>
            </a:pPr>
            <a:endParaRPr lang="en-US" dirty="0"/>
          </a:p>
          <a:p>
            <a:pPr>
              <a:buFont typeface="Wingdings" pitchFamily="2" charset="2"/>
              <a:buChar char="Ø"/>
            </a:pPr>
            <a:r>
              <a:rPr lang="en-US" dirty="0"/>
              <a:t> stealing a </a:t>
            </a:r>
            <a:r>
              <a:rPr lang="en-US" dirty="0">
                <a:solidFill>
                  <a:srgbClr val="C00000"/>
                </a:solidFill>
              </a:rPr>
              <a:t>“real” </a:t>
            </a:r>
            <a:r>
              <a:rPr lang="en-US" dirty="0"/>
              <a:t>model</a:t>
            </a:r>
          </a:p>
          <a:p>
            <a:pPr>
              <a:buFont typeface="Wingdings" pitchFamily="2" charset="2"/>
              <a:buChar char="Ø"/>
            </a:pPr>
            <a:endParaRPr lang="en-US" dirty="0"/>
          </a:p>
          <a:p>
            <a:pPr>
              <a:buFont typeface="Wingdings" pitchFamily="2" charset="2"/>
              <a:buChar char="Ø"/>
            </a:pPr>
            <a:r>
              <a:rPr lang="en-US" dirty="0"/>
              <a:t> </a:t>
            </a:r>
            <a:r>
              <a:rPr lang="en-US" dirty="0">
                <a:solidFill>
                  <a:srgbClr val="C00000"/>
                </a:solidFill>
              </a:rPr>
              <a:t>economics </a:t>
            </a:r>
            <a:r>
              <a:rPr lang="en-US" dirty="0"/>
              <a:t>of extraction</a:t>
            </a:r>
          </a:p>
        </p:txBody>
      </p:sp>
    </p:spTree>
    <p:extLst>
      <p:ext uri="{BB962C8B-B14F-4D97-AF65-F5344CB8AC3E}">
        <p14:creationId xmlns:p14="http://schemas.microsoft.com/office/powerpoint/2010/main" val="87097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E525-52AD-5449-9B2C-B0F9D17F22D6}"/>
              </a:ext>
            </a:extLst>
          </p:cNvPr>
          <p:cNvSpPr>
            <a:spLocks noGrp="1"/>
          </p:cNvSpPr>
          <p:nvPr>
            <p:ph type="title"/>
          </p:nvPr>
        </p:nvSpPr>
        <p:spPr/>
        <p:txBody>
          <a:bodyPr/>
          <a:lstStyle/>
          <a:p>
            <a:r>
              <a:rPr lang="en-US" dirty="0"/>
              <a:t>Take-aways</a:t>
            </a:r>
          </a:p>
        </p:txBody>
      </p:sp>
      <p:sp>
        <p:nvSpPr>
          <p:cNvPr id="3" name="Content Placeholder 2">
            <a:extLst>
              <a:ext uri="{FF2B5EF4-FFF2-40B4-BE49-F238E27FC236}">
                <a16:creationId xmlns:a16="http://schemas.microsoft.com/office/drawing/2014/main" id="{22822884-1C46-A348-897A-2433B2CE8ABF}"/>
              </a:ext>
            </a:extLst>
          </p:cNvPr>
          <p:cNvSpPr>
            <a:spLocks noGrp="1"/>
          </p:cNvSpPr>
          <p:nvPr>
            <p:ph idx="1"/>
          </p:nvPr>
        </p:nvSpPr>
        <p:spPr>
          <a:xfrm>
            <a:off x="463826" y="1825625"/>
            <a:ext cx="11728174" cy="4351338"/>
          </a:xfrm>
        </p:spPr>
        <p:txBody>
          <a:bodyPr>
            <a:noAutofit/>
          </a:bodyPr>
          <a:lstStyle/>
          <a:p>
            <a:pPr marL="0" indent="0">
              <a:buNone/>
            </a:pPr>
            <a:r>
              <a:rPr lang="en-US" dirty="0"/>
              <a:t>We’ve written &gt;10K papers on </a:t>
            </a:r>
            <a:r>
              <a:rPr lang="en-US" dirty="0">
                <a:solidFill>
                  <a:srgbClr val="C00000"/>
                </a:solidFill>
              </a:rPr>
              <a:t>worst-case</a:t>
            </a:r>
            <a:r>
              <a:rPr lang="en-US" dirty="0"/>
              <a:t> attacks</a:t>
            </a:r>
          </a:p>
          <a:p>
            <a:pPr lvl="1">
              <a:buFont typeface="Wingdings" pitchFamily="2" charset="2"/>
              <a:buChar char="Ø"/>
            </a:pPr>
            <a:r>
              <a:rPr lang="en-US" dirty="0"/>
              <a:t> </a:t>
            </a:r>
            <a:r>
              <a:rPr lang="en-US" dirty="0">
                <a:solidFill>
                  <a:srgbClr val="7030A0"/>
                </a:solidFill>
              </a:rPr>
              <a:t>We know: </a:t>
            </a:r>
            <a:r>
              <a:rPr lang="en-US" dirty="0"/>
              <a:t>in principle, </a:t>
            </a:r>
            <a:r>
              <a:rPr lang="en-US" dirty="0">
                <a:solidFill>
                  <a:srgbClr val="C00000"/>
                </a:solidFill>
              </a:rPr>
              <a:t>any model can be attacked</a:t>
            </a:r>
          </a:p>
          <a:p>
            <a:pPr lvl="1">
              <a:buFont typeface="Wingdings" pitchFamily="2" charset="2"/>
              <a:buChar char="Ø"/>
            </a:pPr>
            <a:r>
              <a:rPr lang="en-US" dirty="0"/>
              <a:t> </a:t>
            </a:r>
            <a:r>
              <a:rPr lang="en-US" dirty="0">
                <a:solidFill>
                  <a:srgbClr val="7030A0"/>
                </a:solidFill>
              </a:rPr>
              <a:t>We know: </a:t>
            </a:r>
            <a:r>
              <a:rPr lang="en-US" dirty="0"/>
              <a:t>the strongest </a:t>
            </a:r>
            <a:r>
              <a:rPr lang="en-US" dirty="0">
                <a:solidFill>
                  <a:srgbClr val="C00000"/>
                </a:solidFill>
              </a:rPr>
              <a:t>attacks are hard to prevent</a:t>
            </a:r>
          </a:p>
          <a:p>
            <a:pPr lvl="1"/>
            <a:endParaRPr lang="en-US" dirty="0"/>
          </a:p>
          <a:p>
            <a:pPr marL="0" indent="0">
              <a:buNone/>
            </a:pPr>
            <a:r>
              <a:rPr lang="en-US" dirty="0"/>
              <a:t>What’s next?</a:t>
            </a:r>
          </a:p>
          <a:p>
            <a:pPr lvl="1">
              <a:buFont typeface="Wingdings" pitchFamily="2" charset="2"/>
              <a:buChar char="Ø"/>
            </a:pPr>
            <a:r>
              <a:rPr lang="en-US" dirty="0"/>
              <a:t> </a:t>
            </a:r>
            <a:r>
              <a:rPr lang="en-US" dirty="0">
                <a:solidFill>
                  <a:srgbClr val="7030A0"/>
                </a:solidFill>
              </a:rPr>
              <a:t>We don’t know: </a:t>
            </a:r>
            <a:r>
              <a:rPr lang="en-US" dirty="0"/>
              <a:t>what do </a:t>
            </a:r>
            <a:r>
              <a:rPr lang="en-US" dirty="0">
                <a:solidFill>
                  <a:srgbClr val="C00000"/>
                </a:solidFill>
              </a:rPr>
              <a:t>real attacks </a:t>
            </a:r>
            <a:r>
              <a:rPr lang="en-US" dirty="0"/>
              <a:t>look like? </a:t>
            </a:r>
          </a:p>
          <a:p>
            <a:pPr lvl="1">
              <a:buFont typeface="Wingdings" pitchFamily="2" charset="2"/>
              <a:buChar char="Ø"/>
            </a:pPr>
            <a:r>
              <a:rPr lang="en-US" dirty="0"/>
              <a:t> </a:t>
            </a:r>
            <a:r>
              <a:rPr lang="en-US" dirty="0">
                <a:solidFill>
                  <a:srgbClr val="7030A0"/>
                </a:solidFill>
              </a:rPr>
              <a:t>We don’t know: </a:t>
            </a:r>
            <a:r>
              <a:rPr lang="en-US" dirty="0"/>
              <a:t>can we develop </a:t>
            </a:r>
            <a:r>
              <a:rPr lang="en-US" dirty="0">
                <a:solidFill>
                  <a:srgbClr val="C00000"/>
                </a:solidFill>
              </a:rPr>
              <a:t>pragmatic defenses</a:t>
            </a:r>
            <a:r>
              <a:rPr lang="en-US" dirty="0"/>
              <a:t>?</a:t>
            </a:r>
          </a:p>
        </p:txBody>
      </p:sp>
      <p:sp>
        <p:nvSpPr>
          <p:cNvPr id="4" name="Slide Number Placeholder 3">
            <a:extLst>
              <a:ext uri="{FF2B5EF4-FFF2-40B4-BE49-F238E27FC236}">
                <a16:creationId xmlns:a16="http://schemas.microsoft.com/office/drawing/2014/main" id="{34E5BFE6-C0AA-F042-9040-B41EFDB30A8D}"/>
              </a:ext>
            </a:extLst>
          </p:cNvPr>
          <p:cNvSpPr>
            <a:spLocks noGrp="1"/>
          </p:cNvSpPr>
          <p:nvPr>
            <p:ph type="sldNum" sz="quarter" idx="12"/>
          </p:nvPr>
        </p:nvSpPr>
        <p:spPr/>
        <p:txBody>
          <a:bodyPr/>
          <a:lstStyle/>
          <a:p>
            <a:fld id="{BBDB7499-F370-8348-83C5-507685BB046D}" type="slidenum">
              <a:rPr lang="en-US" smtClean="0"/>
              <a:pPr/>
              <a:t>41</a:t>
            </a:fld>
            <a:endParaRPr lang="en-US" sz="1600" dirty="0"/>
          </a:p>
        </p:txBody>
      </p:sp>
    </p:spTree>
    <p:extLst>
      <p:ext uri="{BB962C8B-B14F-4D97-AF65-F5344CB8AC3E}">
        <p14:creationId xmlns:p14="http://schemas.microsoft.com/office/powerpoint/2010/main" val="484731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BF0DFD-AEA4-B541-B9DF-07DB2A6CC3AC}"/>
              </a:ext>
            </a:extLst>
          </p:cNvPr>
          <p:cNvSpPr>
            <a:spLocks noGrp="1"/>
          </p:cNvSpPr>
          <p:nvPr>
            <p:ph type="sldNum" sz="quarter" idx="12"/>
          </p:nvPr>
        </p:nvSpPr>
        <p:spPr/>
        <p:txBody>
          <a:bodyPr/>
          <a:lstStyle/>
          <a:p>
            <a:fld id="{BBDB7499-F370-8348-83C5-507685BB046D}" type="slidenum">
              <a:rPr lang="en-US" smtClean="0"/>
              <a:pPr/>
              <a:t>5</a:t>
            </a:fld>
            <a:endParaRPr lang="en-US" sz="1600" dirty="0"/>
          </a:p>
        </p:txBody>
      </p:sp>
      <p:pic>
        <p:nvPicPr>
          <p:cNvPr id="1028" name="Picture 4" descr="Spectre and Meltdown CPU vulnerabilities: what you need to know">
            <a:extLst>
              <a:ext uri="{FF2B5EF4-FFF2-40B4-BE49-F238E27FC236}">
                <a16:creationId xmlns:a16="http://schemas.microsoft.com/office/drawing/2014/main" id="{C95A95BC-4834-FB4C-9E17-62A6122FE48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1639" y="531019"/>
            <a:ext cx="4401361" cy="20300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PM-FAIL Attack">
            <a:extLst>
              <a:ext uri="{FF2B5EF4-FFF2-40B4-BE49-F238E27FC236}">
                <a16:creationId xmlns:a16="http://schemas.microsoft.com/office/drawing/2014/main" id="{F6DFDEE6-D070-8444-94B6-3CC7D807228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36815" y="3790318"/>
            <a:ext cx="1220148" cy="1537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EA180BD-E711-704F-A21F-01E277117B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86482" y="1530295"/>
            <a:ext cx="6582333" cy="633260"/>
          </a:xfrm>
          <a:prstGeom prst="rect">
            <a:avLst/>
          </a:prstGeom>
        </p:spPr>
      </p:pic>
      <p:pic>
        <p:nvPicPr>
          <p:cNvPr id="7" name="Picture 6">
            <a:extLst>
              <a:ext uri="{FF2B5EF4-FFF2-40B4-BE49-F238E27FC236}">
                <a16:creationId xmlns:a16="http://schemas.microsoft.com/office/drawing/2014/main" id="{155ACA32-2AA5-F54C-B090-B4090B03DAF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1099" y="3089220"/>
            <a:ext cx="5316599" cy="13357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6" name="Picture 12" descr="Foreshadow - Wikipedia">
            <a:extLst>
              <a:ext uri="{FF2B5EF4-FFF2-40B4-BE49-F238E27FC236}">
                <a16:creationId xmlns:a16="http://schemas.microsoft.com/office/drawing/2014/main" id="{865DAF27-BEC1-C849-BECC-E736BD6E210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30028" y="3867740"/>
            <a:ext cx="1335742" cy="13357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7C9E9C3-7170-0941-BD6A-6F5E4869A9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37723" y="330956"/>
            <a:ext cx="6087398" cy="998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938D81E4-554F-5A40-B408-BF83DAE313E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4832" y="4961944"/>
            <a:ext cx="5721168" cy="14217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4C46931B-2B65-FB45-BFCF-A2CBD66E5FF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61016" y="2442736"/>
            <a:ext cx="4401362" cy="1181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0D9EA986-BDF5-9440-B94F-D31C85DE053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61016" y="5441406"/>
            <a:ext cx="4164105" cy="10688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a:extLst>
              <a:ext uri="{FF2B5EF4-FFF2-40B4-BE49-F238E27FC236}">
                <a16:creationId xmlns:a16="http://schemas.microsoft.com/office/drawing/2014/main" id="{3D736F47-3003-794A-94D1-0BBA05D991A2}"/>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222025" y="3635384"/>
            <a:ext cx="1587975" cy="15791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D2B0586-B90F-8E4E-AED6-B2AE3BBDC873}"/>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522147" y="2996359"/>
            <a:ext cx="2286000" cy="27305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B4CD560-B599-1A44-BEDE-A47977322E0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45557" y="5639967"/>
            <a:ext cx="4104282" cy="9816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4027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A426C-56AA-6D47-A635-C4ED1C379732}"/>
              </a:ext>
            </a:extLst>
          </p:cNvPr>
          <p:cNvSpPr>
            <a:spLocks noGrp="1"/>
          </p:cNvSpPr>
          <p:nvPr>
            <p:ph type="title"/>
          </p:nvPr>
        </p:nvSpPr>
        <p:spPr/>
        <p:txBody>
          <a:bodyPr/>
          <a:lstStyle/>
          <a:p>
            <a:r>
              <a:rPr lang="en-US" dirty="0"/>
              <a:t>Where are the </a:t>
            </a:r>
            <a:r>
              <a:rPr lang="en-US" dirty="0">
                <a:solidFill>
                  <a:srgbClr val="7030A0"/>
                </a:solidFill>
              </a:rPr>
              <a:t>“real” attacks </a:t>
            </a:r>
            <a:r>
              <a:rPr lang="en-US" dirty="0"/>
              <a:t>on ML?</a:t>
            </a:r>
          </a:p>
        </p:txBody>
      </p:sp>
      <p:sp>
        <p:nvSpPr>
          <p:cNvPr id="4" name="Slide Number Placeholder 3">
            <a:extLst>
              <a:ext uri="{FF2B5EF4-FFF2-40B4-BE49-F238E27FC236}">
                <a16:creationId xmlns:a16="http://schemas.microsoft.com/office/drawing/2014/main" id="{68BD6BF4-4288-DD45-AB5D-11F767C95362}"/>
              </a:ext>
            </a:extLst>
          </p:cNvPr>
          <p:cNvSpPr>
            <a:spLocks noGrp="1"/>
          </p:cNvSpPr>
          <p:nvPr>
            <p:ph type="sldNum" sz="quarter" idx="12"/>
          </p:nvPr>
        </p:nvSpPr>
        <p:spPr/>
        <p:txBody>
          <a:bodyPr/>
          <a:lstStyle/>
          <a:p>
            <a:fld id="{BBDB7499-F370-8348-83C5-507685BB046D}" type="slidenum">
              <a:rPr lang="en-US" smtClean="0"/>
              <a:pPr/>
              <a:t>6</a:t>
            </a:fld>
            <a:endParaRPr lang="en-US" sz="1600" dirty="0"/>
          </a:p>
        </p:txBody>
      </p:sp>
      <p:sp>
        <p:nvSpPr>
          <p:cNvPr id="17" name="Content Placeholder 2">
            <a:extLst>
              <a:ext uri="{FF2B5EF4-FFF2-40B4-BE49-F238E27FC236}">
                <a16:creationId xmlns:a16="http://schemas.microsoft.com/office/drawing/2014/main" id="{DA458590-3C49-ED4D-9C90-BED3AB97E0E3}"/>
              </a:ext>
            </a:extLst>
          </p:cNvPr>
          <p:cNvSpPr txBox="1">
            <a:spLocks/>
          </p:cNvSpPr>
          <p:nvPr/>
        </p:nvSpPr>
        <p:spPr>
          <a:xfrm>
            <a:off x="616226" y="1978025"/>
            <a:ext cx="1136944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742950" indent="-742950">
              <a:buFont typeface="+mj-lt"/>
              <a:buAutoNum type="arabicPeriod"/>
            </a:pPr>
            <a:r>
              <a:rPr lang="en-US" b="1" dirty="0"/>
              <a:t>Take </a:t>
            </a:r>
            <a:r>
              <a:rPr lang="en-US" b="1" dirty="0">
                <a:solidFill>
                  <a:srgbClr val="C00000"/>
                </a:solidFill>
              </a:rPr>
              <a:t>something “real”</a:t>
            </a:r>
            <a:r>
              <a:rPr lang="en-US" b="1" dirty="0"/>
              <a:t> that many people use (or will use)</a:t>
            </a:r>
          </a:p>
          <a:p>
            <a:pPr marL="742950" indent="-742950">
              <a:buFont typeface="+mj-lt"/>
              <a:buAutoNum type="arabicPeriod"/>
            </a:pPr>
            <a:r>
              <a:rPr lang="en-US" dirty="0">
                <a:solidFill>
                  <a:schemeClr val="bg1">
                    <a:lumMod val="85000"/>
                  </a:schemeClr>
                </a:solidFill>
              </a:rPr>
              <a:t>Show how to break it </a:t>
            </a:r>
          </a:p>
          <a:p>
            <a:pPr marL="742950" indent="-742950">
              <a:buFont typeface="+mj-lt"/>
              <a:buAutoNum type="arabicPeriod"/>
            </a:pPr>
            <a:r>
              <a:rPr lang="en-US" dirty="0">
                <a:solidFill>
                  <a:schemeClr val="bg1">
                    <a:lumMod val="85000"/>
                  </a:schemeClr>
                </a:solidFill>
              </a:rPr>
              <a:t>Ideally, show how to redesign it in safer way</a:t>
            </a:r>
          </a:p>
        </p:txBody>
      </p:sp>
    </p:spTree>
    <p:extLst>
      <p:ext uri="{BB962C8B-B14F-4D97-AF65-F5344CB8AC3E}">
        <p14:creationId xmlns:p14="http://schemas.microsoft.com/office/powerpoint/2010/main" val="2149171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A426C-56AA-6D47-A635-C4ED1C379732}"/>
              </a:ext>
            </a:extLst>
          </p:cNvPr>
          <p:cNvSpPr>
            <a:spLocks noGrp="1"/>
          </p:cNvSpPr>
          <p:nvPr>
            <p:ph type="title"/>
          </p:nvPr>
        </p:nvSpPr>
        <p:spPr/>
        <p:txBody>
          <a:bodyPr/>
          <a:lstStyle/>
          <a:p>
            <a:r>
              <a:rPr lang="en-US" dirty="0"/>
              <a:t>Can we </a:t>
            </a:r>
            <a:r>
              <a:rPr lang="en-US" i="1" dirty="0">
                <a:solidFill>
                  <a:srgbClr val="7030A0"/>
                </a:solidFill>
              </a:rPr>
              <a:t>evade</a:t>
            </a:r>
            <a:r>
              <a:rPr lang="en-US" dirty="0"/>
              <a:t> a </a:t>
            </a:r>
            <a:r>
              <a:rPr lang="en-US" dirty="0">
                <a:solidFill>
                  <a:srgbClr val="C00000"/>
                </a:solidFill>
              </a:rPr>
              <a:t>real</a:t>
            </a:r>
            <a:r>
              <a:rPr lang="en-US" dirty="0"/>
              <a:t> security model?</a:t>
            </a:r>
          </a:p>
        </p:txBody>
      </p:sp>
      <p:sp>
        <p:nvSpPr>
          <p:cNvPr id="4" name="Slide Number Placeholder 3">
            <a:extLst>
              <a:ext uri="{FF2B5EF4-FFF2-40B4-BE49-F238E27FC236}">
                <a16:creationId xmlns:a16="http://schemas.microsoft.com/office/drawing/2014/main" id="{68BD6BF4-4288-DD45-AB5D-11F767C95362}"/>
              </a:ext>
            </a:extLst>
          </p:cNvPr>
          <p:cNvSpPr>
            <a:spLocks noGrp="1"/>
          </p:cNvSpPr>
          <p:nvPr>
            <p:ph type="sldNum" sz="quarter" idx="12"/>
          </p:nvPr>
        </p:nvSpPr>
        <p:spPr/>
        <p:txBody>
          <a:bodyPr/>
          <a:lstStyle/>
          <a:p>
            <a:fld id="{BBDB7499-F370-8348-83C5-507685BB046D}" type="slidenum">
              <a:rPr lang="en-US" smtClean="0"/>
              <a:pPr/>
              <a:t>7</a:t>
            </a:fld>
            <a:endParaRPr lang="en-US" sz="1600" dirty="0"/>
          </a:p>
        </p:txBody>
      </p:sp>
      <p:pic>
        <p:nvPicPr>
          <p:cNvPr id="6" name="Picture 5">
            <a:extLst>
              <a:ext uri="{FF2B5EF4-FFF2-40B4-BE49-F238E27FC236}">
                <a16:creationId xmlns:a16="http://schemas.microsoft.com/office/drawing/2014/main" id="{60FF4D61-0E9C-C74F-A7B5-12AB3D24B722}"/>
              </a:ext>
            </a:extLst>
          </p:cNvPr>
          <p:cNvPicPr>
            <a:picLocks noChangeAspect="1"/>
          </p:cNvPicPr>
          <p:nvPr/>
        </p:nvPicPr>
        <p:blipFill>
          <a:blip r:embed="rId3"/>
          <a:stretch>
            <a:fillRect/>
          </a:stretch>
        </p:blipFill>
        <p:spPr>
          <a:xfrm>
            <a:off x="3010242" y="1507241"/>
            <a:ext cx="6146800" cy="124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a:extLst>
              <a:ext uri="{FF2B5EF4-FFF2-40B4-BE49-F238E27FC236}">
                <a16:creationId xmlns:a16="http://schemas.microsoft.com/office/drawing/2014/main" id="{686E0F8E-ABCE-ED44-BA44-C6389B742D68}"/>
              </a:ext>
            </a:extLst>
          </p:cNvPr>
          <p:cNvGrpSpPr>
            <a:grpSpLocks noChangeAspect="1"/>
          </p:cNvGrpSpPr>
          <p:nvPr/>
        </p:nvGrpSpPr>
        <p:grpSpPr>
          <a:xfrm>
            <a:off x="3690367" y="2922278"/>
            <a:ext cx="4786550" cy="3484800"/>
            <a:chOff x="4766400" y="2127600"/>
            <a:chExt cx="5937745" cy="4322916"/>
          </a:xfrm>
        </p:grpSpPr>
        <p:grpSp>
          <p:nvGrpSpPr>
            <p:cNvPr id="10" name="Group 9">
              <a:extLst>
                <a:ext uri="{FF2B5EF4-FFF2-40B4-BE49-F238E27FC236}">
                  <a16:creationId xmlns:a16="http://schemas.microsoft.com/office/drawing/2014/main" id="{D54F94F2-C124-B444-BF87-6F13CEF192ED}"/>
                </a:ext>
              </a:extLst>
            </p:cNvPr>
            <p:cNvGrpSpPr>
              <a:grpSpLocks noChangeAspect="1"/>
            </p:cNvGrpSpPr>
            <p:nvPr/>
          </p:nvGrpSpPr>
          <p:grpSpPr>
            <a:xfrm>
              <a:off x="4766400" y="2127600"/>
              <a:ext cx="5936400" cy="4322916"/>
              <a:chOff x="4766774" y="1733583"/>
              <a:chExt cx="6477841" cy="4717196"/>
            </a:xfrm>
          </p:grpSpPr>
          <p:pic>
            <p:nvPicPr>
              <p:cNvPr id="12" name="Picture 11">
                <a:extLst>
                  <a:ext uri="{FF2B5EF4-FFF2-40B4-BE49-F238E27FC236}">
                    <a16:creationId xmlns:a16="http://schemas.microsoft.com/office/drawing/2014/main" id="{E1F48FED-E89F-5842-A3F3-987C665308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6774" y="1733583"/>
                <a:ext cx="6477841" cy="4717196"/>
              </a:xfrm>
              <a:prstGeom prst="rect">
                <a:avLst/>
              </a:prstGeom>
              <a:ln>
                <a:noFill/>
              </a:ln>
              <a:effectLst>
                <a:outerShdw blurRad="292100" dist="139700" dir="2700000" algn="tl" rotWithShape="0">
                  <a:srgbClr val="333333">
                    <a:alpha val="65000"/>
                  </a:srgbClr>
                </a:outerShdw>
              </a:effectLst>
            </p:spPr>
          </p:pic>
          <p:pic>
            <p:nvPicPr>
              <p:cNvPr id="13" name="Picture 6" descr="How to Watch Blocked Youtube Videos in your Country in 2020?">
                <a:extLst>
                  <a:ext uri="{FF2B5EF4-FFF2-40B4-BE49-F238E27FC236}">
                    <a16:creationId xmlns:a16="http://schemas.microsoft.com/office/drawing/2014/main" id="{406B2934-2080-2E4B-A98B-6BE0C25774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5694" y="3061494"/>
                <a:ext cx="5308012" cy="2943134"/>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26FE3D7-A256-CF42-A785-5A52D2D40B9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66774" y="2127632"/>
              <a:ext cx="5937371" cy="258464"/>
            </a:xfrm>
            <a:prstGeom prst="rect">
              <a:avLst/>
            </a:prstGeom>
          </p:spPr>
        </p:pic>
      </p:grpSp>
    </p:spTree>
    <p:extLst>
      <p:ext uri="{BB962C8B-B14F-4D97-AF65-F5344CB8AC3E}">
        <p14:creationId xmlns:p14="http://schemas.microsoft.com/office/powerpoint/2010/main" val="1052125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A426C-56AA-6D47-A635-C4ED1C379732}"/>
              </a:ext>
            </a:extLst>
          </p:cNvPr>
          <p:cNvSpPr>
            <a:spLocks noGrp="1"/>
          </p:cNvSpPr>
          <p:nvPr>
            <p:ph type="title"/>
          </p:nvPr>
        </p:nvSpPr>
        <p:spPr/>
        <p:txBody>
          <a:bodyPr/>
          <a:lstStyle/>
          <a:p>
            <a:r>
              <a:rPr lang="en-US" dirty="0"/>
              <a:t>Can we </a:t>
            </a:r>
            <a:r>
              <a:rPr lang="en-US" i="1" dirty="0">
                <a:solidFill>
                  <a:srgbClr val="7030A0"/>
                </a:solidFill>
              </a:rPr>
              <a:t>poison</a:t>
            </a:r>
            <a:r>
              <a:rPr lang="en-US" dirty="0"/>
              <a:t> a </a:t>
            </a:r>
            <a:r>
              <a:rPr lang="en-US" dirty="0">
                <a:solidFill>
                  <a:srgbClr val="C00000"/>
                </a:solidFill>
              </a:rPr>
              <a:t>real</a:t>
            </a:r>
            <a:r>
              <a:rPr lang="en-US" dirty="0"/>
              <a:t> security model?</a:t>
            </a:r>
          </a:p>
        </p:txBody>
      </p:sp>
      <p:sp>
        <p:nvSpPr>
          <p:cNvPr id="4" name="Slide Number Placeholder 3">
            <a:extLst>
              <a:ext uri="{FF2B5EF4-FFF2-40B4-BE49-F238E27FC236}">
                <a16:creationId xmlns:a16="http://schemas.microsoft.com/office/drawing/2014/main" id="{68BD6BF4-4288-DD45-AB5D-11F767C95362}"/>
              </a:ext>
            </a:extLst>
          </p:cNvPr>
          <p:cNvSpPr>
            <a:spLocks noGrp="1"/>
          </p:cNvSpPr>
          <p:nvPr>
            <p:ph type="sldNum" sz="quarter" idx="12"/>
          </p:nvPr>
        </p:nvSpPr>
        <p:spPr/>
        <p:txBody>
          <a:bodyPr/>
          <a:lstStyle/>
          <a:p>
            <a:fld id="{BBDB7499-F370-8348-83C5-507685BB046D}" type="slidenum">
              <a:rPr lang="en-US" smtClean="0"/>
              <a:pPr/>
              <a:t>8</a:t>
            </a:fld>
            <a:endParaRPr lang="en-US" sz="1600" dirty="0"/>
          </a:p>
        </p:txBody>
      </p:sp>
      <p:grpSp>
        <p:nvGrpSpPr>
          <p:cNvPr id="15" name="Group 14">
            <a:extLst>
              <a:ext uri="{FF2B5EF4-FFF2-40B4-BE49-F238E27FC236}">
                <a16:creationId xmlns:a16="http://schemas.microsoft.com/office/drawing/2014/main" id="{18553CC1-BDCF-6943-A710-2B89E05FB4B2}"/>
              </a:ext>
            </a:extLst>
          </p:cNvPr>
          <p:cNvGrpSpPr>
            <a:grpSpLocks noChangeAspect="1"/>
          </p:cNvGrpSpPr>
          <p:nvPr/>
        </p:nvGrpSpPr>
        <p:grpSpPr>
          <a:xfrm>
            <a:off x="6941624" y="2865767"/>
            <a:ext cx="4786550" cy="3484800"/>
            <a:chOff x="4766400" y="2127600"/>
            <a:chExt cx="5937745" cy="4322916"/>
          </a:xfrm>
        </p:grpSpPr>
        <p:grpSp>
          <p:nvGrpSpPr>
            <p:cNvPr id="16" name="Group 15">
              <a:extLst>
                <a:ext uri="{FF2B5EF4-FFF2-40B4-BE49-F238E27FC236}">
                  <a16:creationId xmlns:a16="http://schemas.microsoft.com/office/drawing/2014/main" id="{46B2EB4B-55B3-B541-B84D-255D46E778FF}"/>
                </a:ext>
              </a:extLst>
            </p:cNvPr>
            <p:cNvGrpSpPr>
              <a:grpSpLocks noChangeAspect="1"/>
            </p:cNvGrpSpPr>
            <p:nvPr/>
          </p:nvGrpSpPr>
          <p:grpSpPr>
            <a:xfrm>
              <a:off x="4766400" y="2127600"/>
              <a:ext cx="5936400" cy="4322916"/>
              <a:chOff x="4766774" y="1733583"/>
              <a:chExt cx="6477841" cy="4717196"/>
            </a:xfrm>
          </p:grpSpPr>
          <p:pic>
            <p:nvPicPr>
              <p:cNvPr id="18" name="Picture 17">
                <a:extLst>
                  <a:ext uri="{FF2B5EF4-FFF2-40B4-BE49-F238E27FC236}">
                    <a16:creationId xmlns:a16="http://schemas.microsoft.com/office/drawing/2014/main" id="{D18C05C2-90FD-3849-9378-0316AD31FD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6774" y="1733583"/>
                <a:ext cx="6477841" cy="4717196"/>
              </a:xfrm>
              <a:prstGeom prst="rect">
                <a:avLst/>
              </a:prstGeom>
              <a:ln>
                <a:noFill/>
              </a:ln>
              <a:effectLst>
                <a:outerShdw blurRad="292100" dist="139700" dir="2700000" algn="tl" rotWithShape="0">
                  <a:srgbClr val="333333">
                    <a:alpha val="65000"/>
                  </a:srgbClr>
                </a:outerShdw>
              </a:effectLst>
            </p:spPr>
          </p:pic>
          <p:pic>
            <p:nvPicPr>
              <p:cNvPr id="19" name="Picture 6" descr="How to Watch Blocked Youtube Videos in your Country in 2020?">
                <a:extLst>
                  <a:ext uri="{FF2B5EF4-FFF2-40B4-BE49-F238E27FC236}">
                    <a16:creationId xmlns:a16="http://schemas.microsoft.com/office/drawing/2014/main" id="{9B4B721B-0687-3349-9FAD-9FF777F9E19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5694" y="3061494"/>
                <a:ext cx="5308012" cy="294313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6">
              <a:extLst>
                <a:ext uri="{FF2B5EF4-FFF2-40B4-BE49-F238E27FC236}">
                  <a16:creationId xmlns:a16="http://schemas.microsoft.com/office/drawing/2014/main" id="{A8AD1EED-4FEA-A846-A8BD-3AD3D8DE3C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6774" y="2127632"/>
              <a:ext cx="5937371" cy="258464"/>
            </a:xfrm>
            <a:prstGeom prst="rect">
              <a:avLst/>
            </a:prstGeom>
          </p:spPr>
        </p:pic>
      </p:grpSp>
      <p:grpSp>
        <p:nvGrpSpPr>
          <p:cNvPr id="8" name="Group 7">
            <a:extLst>
              <a:ext uri="{FF2B5EF4-FFF2-40B4-BE49-F238E27FC236}">
                <a16:creationId xmlns:a16="http://schemas.microsoft.com/office/drawing/2014/main" id="{EE27A353-909A-5141-9984-6A0D16A5BBDC}"/>
              </a:ext>
            </a:extLst>
          </p:cNvPr>
          <p:cNvGrpSpPr/>
          <p:nvPr/>
        </p:nvGrpSpPr>
        <p:grpSpPr>
          <a:xfrm>
            <a:off x="646383" y="2871550"/>
            <a:ext cx="4786550" cy="3484800"/>
            <a:chOff x="647468" y="1291026"/>
            <a:chExt cx="4786550" cy="3484800"/>
          </a:xfrm>
        </p:grpSpPr>
        <p:grpSp>
          <p:nvGrpSpPr>
            <p:cNvPr id="21" name="Group 20">
              <a:extLst>
                <a:ext uri="{FF2B5EF4-FFF2-40B4-BE49-F238E27FC236}">
                  <a16:creationId xmlns:a16="http://schemas.microsoft.com/office/drawing/2014/main" id="{4746ABEF-1BF5-B041-B956-44C679569B83}"/>
                </a:ext>
              </a:extLst>
            </p:cNvPr>
            <p:cNvGrpSpPr>
              <a:grpSpLocks noChangeAspect="1"/>
            </p:cNvGrpSpPr>
            <p:nvPr/>
          </p:nvGrpSpPr>
          <p:grpSpPr>
            <a:xfrm>
              <a:off x="647468" y="1291026"/>
              <a:ext cx="4786550" cy="3484800"/>
              <a:chOff x="4766400" y="2127600"/>
              <a:chExt cx="5937745" cy="4322916"/>
            </a:xfrm>
          </p:grpSpPr>
          <p:pic>
            <p:nvPicPr>
              <p:cNvPr id="24" name="Picture 23">
                <a:extLst>
                  <a:ext uri="{FF2B5EF4-FFF2-40B4-BE49-F238E27FC236}">
                    <a16:creationId xmlns:a16="http://schemas.microsoft.com/office/drawing/2014/main" id="{9788F7F3-06F7-974A-9055-124A6DEC70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6400" y="2127600"/>
                <a:ext cx="5936400" cy="4322916"/>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5A0F3B51-5CD7-954A-B79A-B23042C945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6774" y="2127632"/>
                <a:ext cx="5937371" cy="258464"/>
              </a:xfrm>
              <a:prstGeom prst="rect">
                <a:avLst/>
              </a:prstGeom>
            </p:spPr>
          </p:pic>
        </p:grpSp>
        <p:pic>
          <p:nvPicPr>
            <p:cNvPr id="5122" name="Picture 2" descr="Justin Bieber - Baby (Official Music Video) ft. Ludacris - YouTube">
              <a:extLst>
                <a:ext uri="{FF2B5EF4-FFF2-40B4-BE49-F238E27FC236}">
                  <a16:creationId xmlns:a16="http://schemas.microsoft.com/office/drawing/2014/main" id="{F9E07EFF-EAFB-9C48-99C3-6C8BC5CA362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49440" y="2303405"/>
              <a:ext cx="3701641" cy="2082173"/>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ight Arrow 13">
            <a:extLst>
              <a:ext uri="{FF2B5EF4-FFF2-40B4-BE49-F238E27FC236}">
                <a16:creationId xmlns:a16="http://schemas.microsoft.com/office/drawing/2014/main" id="{6CCF793F-6E4D-6E49-A9CC-D3FD00EA8D60}"/>
              </a:ext>
            </a:extLst>
          </p:cNvPr>
          <p:cNvSpPr/>
          <p:nvPr/>
        </p:nvSpPr>
        <p:spPr>
          <a:xfrm>
            <a:off x="5705042" y="4334747"/>
            <a:ext cx="963388" cy="8729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493C713E-E7C9-6448-AEE1-5FE244939280}"/>
              </a:ext>
            </a:extLst>
          </p:cNvPr>
          <p:cNvPicPr>
            <a:picLocks noChangeAspect="1"/>
          </p:cNvPicPr>
          <p:nvPr/>
        </p:nvPicPr>
        <p:blipFill>
          <a:blip r:embed="rId7"/>
          <a:stretch>
            <a:fillRect/>
          </a:stretch>
        </p:blipFill>
        <p:spPr>
          <a:xfrm>
            <a:off x="3010242" y="1507241"/>
            <a:ext cx="6146800" cy="124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5926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A426C-56AA-6D47-A635-C4ED1C379732}"/>
              </a:ext>
            </a:extLst>
          </p:cNvPr>
          <p:cNvSpPr>
            <a:spLocks noGrp="1"/>
          </p:cNvSpPr>
          <p:nvPr>
            <p:ph type="title"/>
          </p:nvPr>
        </p:nvSpPr>
        <p:spPr/>
        <p:txBody>
          <a:bodyPr/>
          <a:lstStyle/>
          <a:p>
            <a:r>
              <a:rPr lang="en-US" dirty="0"/>
              <a:t>Can we </a:t>
            </a:r>
            <a:r>
              <a:rPr lang="en-US" i="1" dirty="0">
                <a:solidFill>
                  <a:srgbClr val="7030A0"/>
                </a:solidFill>
              </a:rPr>
              <a:t>extract</a:t>
            </a:r>
            <a:r>
              <a:rPr lang="en-US" dirty="0"/>
              <a:t> </a:t>
            </a:r>
            <a:r>
              <a:rPr lang="en-US" dirty="0">
                <a:solidFill>
                  <a:srgbClr val="C00000"/>
                </a:solidFill>
              </a:rPr>
              <a:t>real</a:t>
            </a:r>
            <a:r>
              <a:rPr lang="en-US" dirty="0"/>
              <a:t> user data?</a:t>
            </a:r>
          </a:p>
        </p:txBody>
      </p:sp>
      <p:sp>
        <p:nvSpPr>
          <p:cNvPr id="4" name="Slide Number Placeholder 3">
            <a:extLst>
              <a:ext uri="{FF2B5EF4-FFF2-40B4-BE49-F238E27FC236}">
                <a16:creationId xmlns:a16="http://schemas.microsoft.com/office/drawing/2014/main" id="{68BD6BF4-4288-DD45-AB5D-11F767C95362}"/>
              </a:ext>
            </a:extLst>
          </p:cNvPr>
          <p:cNvSpPr>
            <a:spLocks noGrp="1"/>
          </p:cNvSpPr>
          <p:nvPr>
            <p:ph type="sldNum" sz="quarter" idx="12"/>
          </p:nvPr>
        </p:nvSpPr>
        <p:spPr/>
        <p:txBody>
          <a:bodyPr/>
          <a:lstStyle/>
          <a:p>
            <a:fld id="{BBDB7499-F370-8348-83C5-507685BB046D}" type="slidenum">
              <a:rPr lang="en-US" smtClean="0"/>
              <a:pPr/>
              <a:t>9</a:t>
            </a:fld>
            <a:endParaRPr lang="en-US" sz="1600" dirty="0"/>
          </a:p>
        </p:txBody>
      </p:sp>
      <p:pic>
        <p:nvPicPr>
          <p:cNvPr id="2050" name="Picture 2" descr="Don&amp;#39;t turn off Gmail&amp;#39;s Smart Compose feature, for it will transfix you.">
            <a:extLst>
              <a:ext uri="{FF2B5EF4-FFF2-40B4-BE49-F238E27FC236}">
                <a16:creationId xmlns:a16="http://schemas.microsoft.com/office/drawing/2014/main" id="{55EE5FCC-193C-B848-BAAA-54329829135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1900" y="1735931"/>
            <a:ext cx="6108200" cy="4072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83604"/>
      </p:ext>
    </p:extLst>
  </p:cSld>
  <p:clrMapOvr>
    <a:masterClrMapping/>
  </p:clrMapOvr>
</p:sld>
</file>

<file path=ppt/theme/theme1.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49115</TotalTime>
  <Words>4767</Words>
  <Application>Microsoft Macintosh PowerPoint</Application>
  <PresentationFormat>Widescreen</PresentationFormat>
  <Paragraphs>369</Paragraphs>
  <Slides>41</Slides>
  <Notes>41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Wingdings</vt:lpstr>
      <vt:lpstr>Office Theme</vt:lpstr>
      <vt:lpstr>Does Adversarial Machine Learning Research Matter?</vt:lpstr>
      <vt:lpstr>Attacking ML models is popular.</vt:lpstr>
      <vt:lpstr>PowerPoint Presentation</vt:lpstr>
      <vt:lpstr>A blueprint for cool security attack research: (in my opinion)</vt:lpstr>
      <vt:lpstr>PowerPoint Presentation</vt:lpstr>
      <vt:lpstr>Where are the “real” attacks on ML?</vt:lpstr>
      <vt:lpstr>Can we evade a real security model?</vt:lpstr>
      <vt:lpstr>Can we poison a real security model?</vt:lpstr>
      <vt:lpstr>Can we extract real user data?</vt:lpstr>
      <vt:lpstr>Can we steal a real model?</vt:lpstr>
      <vt:lpstr>Attacking “real” things matters!</vt:lpstr>
      <vt:lpstr>PowerPoint Presentation</vt:lpstr>
      <vt:lpstr>PowerPoint Presentation</vt:lpstr>
      <vt:lpstr>Evading research models vs. real systems</vt:lpstr>
      <vt:lpstr>Evading research models vs. real systems</vt:lpstr>
      <vt:lpstr>A “real” white-box imperceptible attack:  ad-blocking</vt:lpstr>
      <vt:lpstr>A “real” white-box imperceptible attack:  ad-blocking</vt:lpstr>
      <vt:lpstr>Most real systems are black-box.</vt:lpstr>
      <vt:lpstr>Many research opportunities!</vt:lpstr>
      <vt:lpstr>Many research opportunities!</vt:lpstr>
      <vt:lpstr>Very recent example: Apple’s CSAM detection</vt:lpstr>
      <vt:lpstr>Very recent example: Apple’s CSAM detection</vt:lpstr>
      <vt:lpstr>PowerPoint Presentation</vt:lpstr>
      <vt:lpstr>Why did no one poison GPT-X, Copilot, etc? (as far as I know)</vt:lpstr>
      <vt:lpstr>Poisoning these models is possible.  (in principle)</vt:lpstr>
      <vt:lpstr>A real example: poisoning facial recognition models</vt:lpstr>
      <vt:lpstr>A real example: poisoning facial recognition models</vt:lpstr>
      <vt:lpstr>A real example: poisoning facial recognition models</vt:lpstr>
      <vt:lpstr>The problem: retroactive defenses</vt:lpstr>
      <vt:lpstr>Are poisoning defenses overkill?</vt:lpstr>
      <vt:lpstr>Are poisoning defenses overkill?</vt:lpstr>
      <vt:lpstr>Many research opportunities!</vt:lpstr>
      <vt:lpstr>PowerPoint Presentation</vt:lpstr>
      <vt:lpstr>PowerPoint Presentation</vt:lpstr>
      <vt:lpstr>Extracting private data from a real model.</vt:lpstr>
      <vt:lpstr>Many research opportunities!</vt:lpstr>
      <vt:lpstr>PowerPoint Presentation</vt:lpstr>
      <vt:lpstr>Stealing a pay-per-use model.</vt:lpstr>
      <vt:lpstr>Could it be practical to steal GPT-3?</vt:lpstr>
      <vt:lpstr>Many research opportunities!</vt:lpstr>
      <vt:lpstr>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Measuring and Enhancing the Security of Machine Learning</dc:title>
  <dc:creator>florian.tramer@gmail.com</dc:creator>
  <cp:lastModifiedBy>Florian Simon Tramer</cp:lastModifiedBy>
  <cp:revision>2225</cp:revision>
  <dcterms:created xsi:type="dcterms:W3CDTF">2021-01-06T21:43:41Z</dcterms:created>
  <dcterms:modified xsi:type="dcterms:W3CDTF">2021-08-17T10:01:17Z</dcterms:modified>
</cp:coreProperties>
</file>