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60" r:id="rId1"/>
    <p:sldMasterId id="2147483661" r:id="rId2"/>
  </p:sldMasterIdLst>
  <p:notesMasterIdLst>
    <p:notesMasterId r:id="rId23"/>
  </p:notesMasterIdLst>
  <p:sldIdLst>
    <p:sldId id="256" r:id="rId3"/>
    <p:sldId id="257" r:id="rId4"/>
    <p:sldId id="258" r:id="rId5"/>
    <p:sldId id="259" r:id="rId6"/>
    <p:sldId id="260" r:id="rId7"/>
    <p:sldId id="264" r:id="rId8"/>
    <p:sldId id="261" r:id="rId9"/>
    <p:sldId id="265" r:id="rId10"/>
    <p:sldId id="262" r:id="rId11"/>
    <p:sldId id="263" r:id="rId12"/>
    <p:sldId id="268" r:id="rId13"/>
    <p:sldId id="266" r:id="rId14"/>
    <p:sldId id="269" r:id="rId15"/>
    <p:sldId id="270" r:id="rId16"/>
    <p:sldId id="275" r:id="rId17"/>
    <p:sldId id="267" r:id="rId18"/>
    <p:sldId id="271" r:id="rId19"/>
    <p:sldId id="272" r:id="rId20"/>
    <p:sldId id="273" r:id="rId21"/>
    <p:sldId id="274" r:id="rId2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onsolas" panose="020B0609020204030204" pitchFamily="49" charset="0"/>
      <p:regular r:id="rId28"/>
      <p:bold r:id="rId29"/>
      <p:italic r:id="rId30"/>
      <p:boldItalic r:id="rId31"/>
    </p:embeddedFont>
    <p:embeddedFont>
      <p:font typeface="Lato" panose="020F0502020204030203" pitchFamily="34" charset="77"/>
      <p:regular r:id="rId32"/>
      <p:bold r:id="rId33"/>
      <p:italic r:id="rId34"/>
      <p:boldItalic r:id="rId35"/>
    </p:embeddedFont>
    <p:embeddedFont>
      <p:font typeface="Poppins" pitchFamily="2" charset="77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123"/>
    <p:restoredTop sz="94669"/>
  </p:normalViewPr>
  <p:slideViewPr>
    <p:cSldViewPr snapToGrid="0">
      <p:cViewPr varScale="1">
        <p:scale>
          <a:sx n="117" d="100"/>
          <a:sy n="117" d="100"/>
        </p:scale>
        <p:origin x="440" y="168"/>
      </p:cViewPr>
      <p:guideLst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42dba3f016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g42dba3f016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9413" y="685800"/>
            <a:ext cx="6097587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42dd2c863a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91;g42dd2c863a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9413" y="685800"/>
            <a:ext cx="6097587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360409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42dd2c863a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91;g42dd2c863a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9413" y="685800"/>
            <a:ext cx="6097587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107447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42dd2c863a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g42dd2c863a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9413" y="685800"/>
            <a:ext cx="6097587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02470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42dd2c863a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g42dd2c863a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9413" y="685800"/>
            <a:ext cx="6097587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95558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42dd2c863a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g42dd2c863a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9413" y="685800"/>
            <a:ext cx="6097587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897615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42dd2c863a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g42dd2c863a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9413" y="685800"/>
            <a:ext cx="6097587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83261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42dd2c863a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g42dd2c863a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9413" y="685800"/>
            <a:ext cx="6097587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005594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42dd2c863a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g42dd2c863a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9413" y="685800"/>
            <a:ext cx="6097587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83662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42dd2c863a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g42dd2c863a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9413" y="685800"/>
            <a:ext cx="6097587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73778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42dd2c863a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g42dd2c863a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9413" y="685800"/>
            <a:ext cx="6097587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6981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42dd2c863a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g42dd2c863a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9413" y="685800"/>
            <a:ext cx="6097587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42dd2c863a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g42dd2c863a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9413" y="685800"/>
            <a:ext cx="6097587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65285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42dd2c863a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g42dd2c863a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9413" y="685800"/>
            <a:ext cx="6097587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292369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42dd2c863a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g42dd2c863a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9413" y="685800"/>
            <a:ext cx="6097587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8016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42dd2c863a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g42dd2c863a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9413" y="685800"/>
            <a:ext cx="6097587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86549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42dd2c863a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g42dd2c863a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9413" y="685800"/>
            <a:ext cx="6097587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30321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42dd2c863a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g42dd2c863a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9413" y="685800"/>
            <a:ext cx="6097587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62692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42dd2c863a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g42dd2c863a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9413" y="685800"/>
            <a:ext cx="6097587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40310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/>
          <p:nvPr/>
        </p:nvSpPr>
        <p:spPr>
          <a:xfrm>
            <a:off x="2454750" y="1564800"/>
            <a:ext cx="1037400" cy="10377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4091800" y="1564800"/>
            <a:ext cx="1037400" cy="10377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5728850" y="1564800"/>
            <a:ext cx="1037400" cy="10377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4910350" y="3152650"/>
            <a:ext cx="1037400" cy="10377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3273300" y="3152650"/>
            <a:ext cx="1037400" cy="10377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 txBox="1"/>
          <p:nvPr/>
        </p:nvSpPr>
        <p:spPr>
          <a:xfrm>
            <a:off x="488850" y="206700"/>
            <a:ext cx="6051600" cy="923400"/>
          </a:xfrm>
          <a:prstGeom prst="rect">
            <a:avLst/>
          </a:prstGeom>
          <a:noFill/>
          <a:ln>
            <a:noFill/>
          </a:ln>
          <a:effectLst>
            <a:outerShdw blurRad="57150" dist="19050" dir="1338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latin typeface="Poppins"/>
                <a:ea typeface="Poppins"/>
                <a:cs typeface="Poppins"/>
                <a:sym typeface="Poppins"/>
              </a:rPr>
              <a:t>Titans of Tech.</a:t>
            </a:r>
            <a:endParaRPr sz="4800" b="1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69" name="Google Shape;69;p11"/>
          <p:cNvSpPr txBox="1">
            <a:spLocks noGrp="1"/>
          </p:cNvSpPr>
          <p:nvPr>
            <p:ph type="body" idx="1"/>
          </p:nvPr>
        </p:nvSpPr>
        <p:spPr>
          <a:xfrm rot="5400000">
            <a:off x="2874749" y="-1217400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0" name="Google Shape;70;p1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71" name="Google Shape;71;p1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72" name="Google Shape;72;p1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2"/>
          <p:cNvSpPr txBox="1">
            <a:spLocks noGrp="1"/>
          </p:cNvSpPr>
          <p:nvPr>
            <p:ph type="title"/>
          </p:nvPr>
        </p:nvSpPr>
        <p:spPr>
          <a:xfrm rot="5400000">
            <a:off x="5463749" y="1371628"/>
            <a:ext cx="43887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5" name="Google Shape;75;p12"/>
          <p:cNvSpPr txBox="1">
            <a:spLocks noGrp="1"/>
          </p:cNvSpPr>
          <p:nvPr>
            <p:ph type="body" idx="1"/>
          </p:nvPr>
        </p:nvSpPr>
        <p:spPr>
          <a:xfrm rot="5400000">
            <a:off x="1272750" y="-609571"/>
            <a:ext cx="43887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6" name="Google Shape;76;p1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77" name="Google Shape;77;p1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78" name="Google Shape;78;p1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 1">
  <p:cSld name="Default_1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20" name="Google Shape;20;p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21" name="Google Shape;21;p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6732240" y="476295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722313" y="3305175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4" name="Google Shape;34;p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35" name="Google Shape;35;p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36" name="Google Shape;36;p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1" name="Google Shape;41;p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42" name="Google Shape;42;p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43" name="Google Shape;43;p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46" name="Google Shape;46;p8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" name="Google Shape;47;p8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8" name="Google Shape;48;p8"/>
          <p:cNvSpPr txBox="1">
            <a:spLocks noGrp="1"/>
          </p:cNvSpPr>
          <p:nvPr>
            <p:ph type="body" idx="3"/>
          </p:nvPr>
        </p:nvSpPr>
        <p:spPr>
          <a:xfrm>
            <a:off x="4645025" y="1151335"/>
            <a:ext cx="40419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9" name="Google Shape;49;p8"/>
          <p:cNvSpPr txBox="1">
            <a:spLocks noGrp="1"/>
          </p:cNvSpPr>
          <p:nvPr>
            <p:ph type="body" idx="4"/>
          </p:nvPr>
        </p:nvSpPr>
        <p:spPr>
          <a:xfrm>
            <a:off x="4645025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0" name="Google Shape;50;p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51" name="Google Shape;51;p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52" name="Google Shape;52;p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457200" y="204788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55" name="Google Shape;55;p9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00" cy="43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2"/>
          </p:nvPr>
        </p:nvSpPr>
        <p:spPr>
          <a:xfrm>
            <a:off x="457200" y="1076325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7" name="Google Shape;57;p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58" name="Google Shape;58;p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59" name="Google Shape;59;p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62" name="Google Shape;62;p10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3" name="Google Shape;63;p10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4" name="Google Shape;64;p1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65" name="Google Shape;65;p1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3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69" t="85521" b="2407"/>
          <a:stretch/>
        </p:blipFill>
        <p:spPr>
          <a:xfrm>
            <a:off x="-88550" y="4551225"/>
            <a:ext cx="9232551" cy="62090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6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tiff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hyperlink" Target="https://gastoken.io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projectchicago.io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tiff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gastoken.io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 txBox="1"/>
          <p:nvPr/>
        </p:nvSpPr>
        <p:spPr>
          <a:xfrm>
            <a:off x="217502" y="132525"/>
            <a:ext cx="8480184" cy="6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lvl="0"/>
            <a:r>
              <a:rPr lang="en-US" sz="3000" b="1" dirty="0" err="1">
                <a:latin typeface="Poppins"/>
                <a:ea typeface="Poppins"/>
                <a:cs typeface="Poppins"/>
                <a:sym typeface="Poppins"/>
              </a:rPr>
              <a:t>GasToken</a:t>
            </a:r>
            <a:r>
              <a:rPr lang="en-US" sz="3000" b="1" dirty="0">
                <a:latin typeface="Poppins"/>
                <a:ea typeface="Poppins"/>
                <a:cs typeface="Poppins"/>
                <a:sym typeface="Poppins"/>
              </a:rPr>
              <a:t>: A Journey Through Blockchain Resource Arbitrage</a:t>
            </a:r>
            <a:endParaRPr sz="3000" b="1" dirty="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7" name="Google Shape;87;p15"/>
          <p:cNvSpPr/>
          <p:nvPr/>
        </p:nvSpPr>
        <p:spPr>
          <a:xfrm>
            <a:off x="318100" y="1143673"/>
            <a:ext cx="692400" cy="35700"/>
          </a:xfrm>
          <a:prstGeom prst="rect">
            <a:avLst/>
          </a:prstGeom>
          <a:solidFill>
            <a:srgbClr val="59AEEC"/>
          </a:solidFill>
          <a:ln>
            <a:noFill/>
          </a:ln>
        </p:spPr>
        <p:txBody>
          <a:bodyPr spcFirstLastPara="1" wrap="square" lIns="91325" tIns="45650" rIns="91325" bIns="456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FFFFFF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8" name="Google Shape;88;p15"/>
          <p:cNvSpPr txBox="1"/>
          <p:nvPr/>
        </p:nvSpPr>
        <p:spPr>
          <a:xfrm>
            <a:off x="318100" y="1616921"/>
            <a:ext cx="6250500" cy="6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r>
              <a:rPr lang="en" sz="3000" b="1" dirty="0">
                <a:latin typeface="Poppins"/>
                <a:ea typeface="Poppins"/>
                <a:cs typeface="Poppins"/>
                <a:sym typeface="Poppins"/>
              </a:rPr>
              <a:t>Florian Tramèr</a:t>
            </a:r>
            <a:br>
              <a:rPr lang="en" sz="3000" b="1" dirty="0">
                <a:latin typeface="Poppins"/>
                <a:ea typeface="Poppins"/>
                <a:cs typeface="Poppins"/>
                <a:sym typeface="Poppins"/>
              </a:rPr>
            </a:br>
            <a:br>
              <a:rPr lang="en" sz="3000" b="1" dirty="0">
                <a:latin typeface="Poppins"/>
                <a:ea typeface="Poppins"/>
                <a:cs typeface="Poppins"/>
                <a:sym typeface="Poppins"/>
              </a:rPr>
            </a:br>
            <a:r>
              <a:rPr lang="en" sz="2400" b="1" dirty="0">
                <a:latin typeface="Poppins"/>
                <a:ea typeface="Poppins"/>
                <a:cs typeface="Poppins"/>
                <a:sym typeface="Poppins"/>
              </a:rPr>
              <a:t>Joint work with Phil </a:t>
            </a:r>
            <a:r>
              <a:rPr lang="en" sz="2400" b="1" dirty="0" err="1">
                <a:latin typeface="Poppins"/>
                <a:ea typeface="Poppins"/>
                <a:cs typeface="Poppins"/>
                <a:sym typeface="Poppins"/>
              </a:rPr>
              <a:t>Daian</a:t>
            </a:r>
            <a:r>
              <a:rPr lang="en" sz="2400" b="1" dirty="0"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400" b="1" dirty="0">
                <a:latin typeface="Poppins"/>
                <a:ea typeface="Poppins"/>
                <a:cs typeface="Poppins"/>
                <a:sym typeface="Poppins"/>
              </a:rPr>
              <a:t>Lorenz </a:t>
            </a:r>
            <a:r>
              <a:rPr lang="en-US" sz="2400" b="1" dirty="0" err="1">
                <a:latin typeface="Poppins"/>
                <a:ea typeface="Poppins"/>
                <a:cs typeface="Poppins"/>
                <a:sym typeface="Poppins"/>
              </a:rPr>
              <a:t>Breidenbach</a:t>
            </a:r>
            <a:r>
              <a:rPr lang="en-US" sz="2400" b="1" dirty="0">
                <a:latin typeface="Poppins"/>
                <a:ea typeface="Poppins"/>
                <a:cs typeface="Poppins"/>
                <a:sym typeface="Poppins"/>
              </a:rPr>
              <a:t>, Ari </a:t>
            </a:r>
            <a:r>
              <a:rPr lang="en-US" sz="2400" b="1" dirty="0" err="1">
                <a:latin typeface="Poppins"/>
                <a:ea typeface="Poppins"/>
                <a:cs typeface="Poppins"/>
                <a:sym typeface="Poppins"/>
              </a:rPr>
              <a:t>Juels</a:t>
            </a:r>
            <a:endParaRPr sz="2400" b="1" dirty="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502BAF-0935-5443-AB23-7A13CA86D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4314" y="1179373"/>
            <a:ext cx="2333372" cy="247491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/>
          <p:nvPr/>
        </p:nvSpPr>
        <p:spPr>
          <a:xfrm>
            <a:off x="217502" y="132525"/>
            <a:ext cx="6250500" cy="6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latin typeface="Poppins"/>
                <a:ea typeface="Poppins"/>
                <a:cs typeface="Poppins"/>
                <a:sym typeface="Poppins"/>
              </a:rPr>
              <a:t>An Example</a:t>
            </a:r>
            <a:endParaRPr sz="3000" b="1" dirty="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4" name="Google Shape;94;p16"/>
          <p:cNvSpPr/>
          <p:nvPr/>
        </p:nvSpPr>
        <p:spPr>
          <a:xfrm>
            <a:off x="318100" y="701575"/>
            <a:ext cx="692400" cy="35700"/>
          </a:xfrm>
          <a:prstGeom prst="rect">
            <a:avLst/>
          </a:prstGeom>
          <a:solidFill>
            <a:srgbClr val="59AEEC"/>
          </a:solidFill>
          <a:ln>
            <a:noFill/>
          </a:ln>
        </p:spPr>
        <p:txBody>
          <a:bodyPr spcFirstLastPara="1" wrap="square" lIns="91325" tIns="45650" rIns="91325" bIns="456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FFFFFF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B5F23D5-7020-684D-A57B-D67B17A9AF19}"/>
              </a:ext>
            </a:extLst>
          </p:cNvPr>
          <p:cNvCxnSpPr/>
          <p:nvPr/>
        </p:nvCxnSpPr>
        <p:spPr>
          <a:xfrm flipV="1">
            <a:off x="333787" y="2652429"/>
            <a:ext cx="8229600" cy="0"/>
          </a:xfrm>
          <a:prstGeom prst="line">
            <a:avLst/>
          </a:prstGeom>
          <a:ln w="38100" cmpd="sng">
            <a:solidFill>
              <a:schemeClr val="tx1"/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4137D582-D850-8348-BE65-8685FF8A72D1}"/>
              </a:ext>
            </a:extLst>
          </p:cNvPr>
          <p:cNvGrpSpPr/>
          <p:nvPr/>
        </p:nvGrpSpPr>
        <p:grpSpPr>
          <a:xfrm>
            <a:off x="5448712" y="425653"/>
            <a:ext cx="3114675" cy="503236"/>
            <a:chOff x="5572125" y="1417639"/>
            <a:chExt cx="3114675" cy="503236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F72109F0-345E-4F42-9884-6B331D130152}"/>
                </a:ext>
              </a:extLst>
            </p:cNvPr>
            <p:cNvSpPr/>
            <p:nvPr/>
          </p:nvSpPr>
          <p:spPr>
            <a:xfrm>
              <a:off x="5572125" y="1417639"/>
              <a:ext cx="3114675" cy="503236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>
                  <a:cs typeface="Arial" panose="020B0604020202020204" pitchFamily="34" charset="0"/>
                </a:rPr>
                <a:t>Regular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D573AF6-A4D5-DB47-86D6-0AB4D4517A8F}"/>
                </a:ext>
              </a:extLst>
            </p:cNvPr>
            <p:cNvSpPr/>
            <p:nvPr/>
          </p:nvSpPr>
          <p:spPr>
            <a:xfrm>
              <a:off x="6715125" y="1481141"/>
              <a:ext cx="323999" cy="395232"/>
            </a:xfrm>
            <a:prstGeom prst="rect">
              <a:avLst/>
            </a:prstGeom>
            <a:solidFill>
              <a:srgbClr val="FFCC66"/>
            </a:solidFill>
            <a:ln>
              <a:solidFill>
                <a:srgbClr val="00000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0000"/>
                  </a:solidFill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397A1E6-49DC-6F48-BE59-20BDA96C357C}"/>
                </a:ext>
              </a:extLst>
            </p:cNvPr>
            <p:cNvSpPr/>
            <p:nvPr/>
          </p:nvSpPr>
          <p:spPr>
            <a:xfrm>
              <a:off x="7039124" y="1481141"/>
              <a:ext cx="323999" cy="395232"/>
            </a:xfrm>
            <a:prstGeom prst="rect">
              <a:avLst/>
            </a:prstGeom>
            <a:solidFill>
              <a:srgbClr val="FFCC66"/>
            </a:solidFill>
            <a:ln>
              <a:solidFill>
                <a:srgbClr val="00000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0000"/>
                  </a:solidFill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69A1072-F601-2F44-8616-E40B1ED89A23}"/>
                </a:ext>
              </a:extLst>
            </p:cNvPr>
            <p:cNvSpPr/>
            <p:nvPr/>
          </p:nvSpPr>
          <p:spPr>
            <a:xfrm>
              <a:off x="7363123" y="1481141"/>
              <a:ext cx="323999" cy="395232"/>
            </a:xfrm>
            <a:prstGeom prst="rect">
              <a:avLst/>
            </a:prstGeom>
            <a:solidFill>
              <a:srgbClr val="FFCC66"/>
            </a:solidFill>
            <a:ln>
              <a:solidFill>
                <a:srgbClr val="00000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0000"/>
                  </a:solidFill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50CA8DE-29FA-F144-A038-B7FB760CAE1A}"/>
                </a:ext>
              </a:extLst>
            </p:cNvPr>
            <p:cNvSpPr/>
            <p:nvPr/>
          </p:nvSpPr>
          <p:spPr>
            <a:xfrm>
              <a:off x="7684245" y="1481141"/>
              <a:ext cx="745380" cy="395232"/>
            </a:xfrm>
            <a:prstGeom prst="rect">
              <a:avLst/>
            </a:prstGeom>
            <a:solidFill>
              <a:srgbClr val="FFCC66"/>
            </a:solidFill>
            <a:ln>
              <a:solidFill>
                <a:srgbClr val="00000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GWei</a:t>
              </a:r>
              <a:endParaRPr lang="en-US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256270-9CC9-AA40-977E-A26216C9401F}"/>
              </a:ext>
            </a:extLst>
          </p:cNvPr>
          <p:cNvGrpSpPr/>
          <p:nvPr/>
        </p:nvGrpSpPr>
        <p:grpSpPr>
          <a:xfrm>
            <a:off x="5448712" y="2856663"/>
            <a:ext cx="3114675" cy="503236"/>
            <a:chOff x="5572125" y="1417639"/>
            <a:chExt cx="3114675" cy="503236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284E7BEB-7E54-7440-9B62-DF6730EC87BE}"/>
                </a:ext>
              </a:extLst>
            </p:cNvPr>
            <p:cNvSpPr/>
            <p:nvPr/>
          </p:nvSpPr>
          <p:spPr>
            <a:xfrm>
              <a:off x="5572125" y="1417639"/>
              <a:ext cx="3114675" cy="503236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>
                  <a:cs typeface="Arial" panose="020B0604020202020204" pitchFamily="34" charset="0"/>
                </a:rPr>
                <a:t>Regular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843659C-2A64-9642-8FBA-931EBA6CE1A9}"/>
                </a:ext>
              </a:extLst>
            </p:cNvPr>
            <p:cNvSpPr/>
            <p:nvPr/>
          </p:nvSpPr>
          <p:spPr>
            <a:xfrm>
              <a:off x="6715125" y="1481141"/>
              <a:ext cx="323999" cy="395232"/>
            </a:xfrm>
            <a:prstGeom prst="rect">
              <a:avLst/>
            </a:prstGeom>
            <a:solidFill>
              <a:srgbClr val="FFCC66"/>
            </a:solidFill>
            <a:ln>
              <a:solidFill>
                <a:srgbClr val="00000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0000"/>
                  </a:solidFill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7C8A405-3408-1B4B-828A-EBF180433064}"/>
                </a:ext>
              </a:extLst>
            </p:cNvPr>
            <p:cNvSpPr/>
            <p:nvPr/>
          </p:nvSpPr>
          <p:spPr>
            <a:xfrm>
              <a:off x="7039124" y="1481141"/>
              <a:ext cx="323999" cy="395232"/>
            </a:xfrm>
            <a:prstGeom prst="rect">
              <a:avLst/>
            </a:prstGeom>
            <a:solidFill>
              <a:srgbClr val="FFCC66"/>
            </a:solidFill>
            <a:ln>
              <a:solidFill>
                <a:srgbClr val="00000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0000"/>
                  </a:solidFill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6985E2F-B1C6-7D43-94FE-AA3C27FE8FC5}"/>
                </a:ext>
              </a:extLst>
            </p:cNvPr>
            <p:cNvSpPr/>
            <p:nvPr/>
          </p:nvSpPr>
          <p:spPr>
            <a:xfrm>
              <a:off x="7363123" y="1481141"/>
              <a:ext cx="323999" cy="395232"/>
            </a:xfrm>
            <a:prstGeom prst="rect">
              <a:avLst/>
            </a:prstGeom>
            <a:solidFill>
              <a:srgbClr val="FFCC66"/>
            </a:solidFill>
            <a:ln>
              <a:solidFill>
                <a:srgbClr val="00000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0000"/>
                  </a:solidFill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33DE00F-4399-9341-8B07-2E53D4FF4291}"/>
                </a:ext>
              </a:extLst>
            </p:cNvPr>
            <p:cNvSpPr/>
            <p:nvPr/>
          </p:nvSpPr>
          <p:spPr>
            <a:xfrm>
              <a:off x="7684245" y="1481141"/>
              <a:ext cx="745380" cy="395232"/>
            </a:xfrm>
            <a:prstGeom prst="rect">
              <a:avLst/>
            </a:prstGeom>
            <a:solidFill>
              <a:srgbClr val="FFCC66"/>
            </a:solidFill>
            <a:ln>
              <a:solidFill>
                <a:srgbClr val="00000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GWei</a:t>
              </a:r>
              <a:endParaRPr lang="en-US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4F30EB0-A216-2D4E-A573-79F0F8B3D8BE}"/>
              </a:ext>
            </a:extLst>
          </p:cNvPr>
          <p:cNvSpPr txBox="1"/>
          <p:nvPr/>
        </p:nvSpPr>
        <p:spPr>
          <a:xfrm>
            <a:off x="4038567" y="4146776"/>
            <a:ext cx="25042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n-lt"/>
                <a:cs typeface="Arial" panose="020B0604020202020204" pitchFamily="34" charset="0"/>
              </a:rPr>
              <a:t>Total Gas: 250,000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7767B4-4DED-7E42-A0E8-8DD15BC3E7C0}"/>
              </a:ext>
            </a:extLst>
          </p:cNvPr>
          <p:cNvSpPr txBox="1"/>
          <p:nvPr/>
        </p:nvSpPr>
        <p:spPr>
          <a:xfrm>
            <a:off x="7462880" y="4156817"/>
            <a:ext cx="12666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n-lt"/>
                <a:cs typeface="Arial" panose="020B0604020202020204" pitchFamily="34" charset="0"/>
              </a:rPr>
              <a:t>Price: $9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B33E1AD-9BD9-BA4B-B256-D0805B50F022}"/>
              </a:ext>
            </a:extLst>
          </p:cNvPr>
          <p:cNvGrpSpPr/>
          <p:nvPr/>
        </p:nvGrpSpPr>
        <p:grpSpPr>
          <a:xfrm>
            <a:off x="3353212" y="3158306"/>
            <a:ext cx="952500" cy="910697"/>
            <a:chOff x="3000375" y="4974721"/>
            <a:chExt cx="952500" cy="91069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AB246AE-99F9-804D-A084-E9629195DDDF}"/>
                </a:ext>
              </a:extLst>
            </p:cNvPr>
            <p:cNvSpPr/>
            <p:nvPr/>
          </p:nvSpPr>
          <p:spPr>
            <a:xfrm>
              <a:off x="3000375" y="4974721"/>
              <a:ext cx="952500" cy="91069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Arial" panose="020B0604020202020204" pitchFamily="34" charset="0"/>
              </a:endParaRPr>
            </a:p>
          </p:txBody>
        </p:sp>
        <p:pic>
          <p:nvPicPr>
            <p:cNvPr id="21" name="Picture 4" descr="https://lh5.googleusercontent.com/e0DCNwIwmqCjql9Fkuwzd-SU1MVXqWuZ5pUragXHyk14LOS62tllvDP4u7b3sx7BjozNIglVIj2sVZBdxB6ppvVAT039p2vgD3NwfYMyCBMl97LWVLlCYZcDb05u5PzM17kVveH6">
              <a:extLst>
                <a:ext uri="{FF2B5EF4-FFF2-40B4-BE49-F238E27FC236}">
                  <a16:creationId xmlns:a16="http://schemas.microsoft.com/office/drawing/2014/main" id="{BE954397-AB72-7047-BC8E-9882F96CA8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2125" y="5098494"/>
              <a:ext cx="888946" cy="6699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D69D235-EFC9-F149-A433-910B0BFFD88D}"/>
              </a:ext>
            </a:extLst>
          </p:cNvPr>
          <p:cNvCxnSpPr>
            <a:endCxn id="20" idx="1"/>
          </p:cNvCxnSpPr>
          <p:nvPr/>
        </p:nvCxnSpPr>
        <p:spPr>
          <a:xfrm flipV="1">
            <a:off x="333787" y="3613655"/>
            <a:ext cx="3019425" cy="34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EAF5CC53-AE32-1540-963D-96FA47133BA8}"/>
              </a:ext>
            </a:extLst>
          </p:cNvPr>
          <p:cNvSpPr txBox="1"/>
          <p:nvPr/>
        </p:nvSpPr>
        <p:spPr>
          <a:xfrm>
            <a:off x="398556" y="3212981"/>
            <a:ext cx="29546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+mn-lt"/>
                <a:cs typeface="Arial" panose="020B0604020202020204" pitchFamily="34" charset="0"/>
              </a:rPr>
              <a:t>Breed kitties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1B9ECC4-2F5E-9B42-9F73-2602F0540547}"/>
              </a:ext>
            </a:extLst>
          </p:cNvPr>
          <p:cNvCxnSpPr>
            <a:endCxn id="27" idx="1"/>
          </p:cNvCxnSpPr>
          <p:nvPr/>
        </p:nvCxnSpPr>
        <p:spPr>
          <a:xfrm>
            <a:off x="333787" y="1535841"/>
            <a:ext cx="302406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71C63C1-346F-4149-9312-3E4E39BC9787}"/>
              </a:ext>
            </a:extLst>
          </p:cNvPr>
          <p:cNvSpPr txBox="1"/>
          <p:nvPr/>
        </p:nvSpPr>
        <p:spPr>
          <a:xfrm>
            <a:off x="821945" y="1129161"/>
            <a:ext cx="21627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+mn-lt"/>
                <a:cs typeface="Arial" panose="020B0604020202020204" pitchFamily="34" charset="0"/>
              </a:rPr>
              <a:t>Store 10 words 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8EF7F57-FA2D-4A47-909A-16B88939D0E1}"/>
              </a:ext>
            </a:extLst>
          </p:cNvPr>
          <p:cNvGrpSpPr/>
          <p:nvPr/>
        </p:nvGrpSpPr>
        <p:grpSpPr>
          <a:xfrm>
            <a:off x="3357847" y="1080492"/>
            <a:ext cx="952500" cy="910697"/>
            <a:chOff x="2968625" y="1892827"/>
            <a:chExt cx="952500" cy="910697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4F6C27F-D7CC-B843-BD67-614E0E224723}"/>
                </a:ext>
              </a:extLst>
            </p:cNvPr>
            <p:cNvSpPr/>
            <p:nvPr/>
          </p:nvSpPr>
          <p:spPr>
            <a:xfrm>
              <a:off x="2968625" y="1892827"/>
              <a:ext cx="952500" cy="91069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Arial" panose="020B0604020202020204" pitchFamily="34" charset="0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A95ECB4-BA03-1348-AFF9-2F2585F4A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95625" y="1967995"/>
              <a:ext cx="717105" cy="760604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2BC0F226-A0D6-314C-8B87-51C5E67DB435}"/>
              </a:ext>
            </a:extLst>
          </p:cNvPr>
          <p:cNvSpPr txBox="1"/>
          <p:nvPr/>
        </p:nvSpPr>
        <p:spPr>
          <a:xfrm>
            <a:off x="4038567" y="2147027"/>
            <a:ext cx="25042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n-lt"/>
                <a:cs typeface="Arial" panose="020B0604020202020204" pitchFamily="34" charset="0"/>
              </a:rPr>
              <a:t>Total Gas: 200,000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5F32D5F-645F-D54F-9CD6-15F96E8F624F}"/>
              </a:ext>
            </a:extLst>
          </p:cNvPr>
          <p:cNvSpPr txBox="1"/>
          <p:nvPr/>
        </p:nvSpPr>
        <p:spPr>
          <a:xfrm>
            <a:off x="7134390" y="2162872"/>
            <a:ext cx="16786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n-lt"/>
                <a:cs typeface="Arial" panose="020B0604020202020204" pitchFamily="34" charset="0"/>
              </a:rPr>
              <a:t>Price: $0.20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766F292-58C1-E44F-9BAD-D0A1DA615A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1178" y="722514"/>
            <a:ext cx="539750" cy="5397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9612D9-E3DA-7245-ABC7-16497A2720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6956" y="1285596"/>
            <a:ext cx="2216744" cy="152709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E5E6615-710D-9843-8595-C0E0011E5F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6614" y="1050323"/>
            <a:ext cx="1673136" cy="222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40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5" grpId="0"/>
      <p:bldP spid="29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/>
          <p:nvPr/>
        </p:nvSpPr>
        <p:spPr>
          <a:xfrm>
            <a:off x="217502" y="132525"/>
            <a:ext cx="6250500" cy="6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latin typeface="Poppins"/>
                <a:ea typeface="Poppins"/>
                <a:cs typeface="Poppins"/>
                <a:sym typeface="Poppins"/>
              </a:rPr>
              <a:t>An Example</a:t>
            </a:r>
            <a:endParaRPr sz="3000" b="1" dirty="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4" name="Google Shape;94;p16"/>
          <p:cNvSpPr/>
          <p:nvPr/>
        </p:nvSpPr>
        <p:spPr>
          <a:xfrm>
            <a:off x="318100" y="701575"/>
            <a:ext cx="692400" cy="35700"/>
          </a:xfrm>
          <a:prstGeom prst="rect">
            <a:avLst/>
          </a:prstGeom>
          <a:solidFill>
            <a:srgbClr val="59AEEC"/>
          </a:solidFill>
          <a:ln>
            <a:noFill/>
          </a:ln>
        </p:spPr>
        <p:txBody>
          <a:bodyPr spcFirstLastPara="1" wrap="square" lIns="91325" tIns="45650" rIns="91325" bIns="456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FFFFFF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B5F23D5-7020-684D-A57B-D67B17A9AF19}"/>
              </a:ext>
            </a:extLst>
          </p:cNvPr>
          <p:cNvCxnSpPr/>
          <p:nvPr/>
        </p:nvCxnSpPr>
        <p:spPr>
          <a:xfrm flipV="1">
            <a:off x="333787" y="2652429"/>
            <a:ext cx="8229600" cy="0"/>
          </a:xfrm>
          <a:prstGeom prst="line">
            <a:avLst/>
          </a:prstGeom>
          <a:ln w="38100" cmpd="sng">
            <a:solidFill>
              <a:schemeClr val="tx1"/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4137D582-D850-8348-BE65-8685FF8A72D1}"/>
              </a:ext>
            </a:extLst>
          </p:cNvPr>
          <p:cNvGrpSpPr/>
          <p:nvPr/>
        </p:nvGrpSpPr>
        <p:grpSpPr>
          <a:xfrm>
            <a:off x="5448712" y="425653"/>
            <a:ext cx="3114675" cy="503236"/>
            <a:chOff x="5572125" y="1417639"/>
            <a:chExt cx="3114675" cy="503236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F72109F0-345E-4F42-9884-6B331D130152}"/>
                </a:ext>
              </a:extLst>
            </p:cNvPr>
            <p:cNvSpPr/>
            <p:nvPr/>
          </p:nvSpPr>
          <p:spPr>
            <a:xfrm>
              <a:off x="5572125" y="1417639"/>
              <a:ext cx="3114675" cy="503236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>
                  <a:cs typeface="Arial" panose="020B0604020202020204" pitchFamily="34" charset="0"/>
                </a:rPr>
                <a:t>Regular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D573AF6-A4D5-DB47-86D6-0AB4D4517A8F}"/>
                </a:ext>
              </a:extLst>
            </p:cNvPr>
            <p:cNvSpPr/>
            <p:nvPr/>
          </p:nvSpPr>
          <p:spPr>
            <a:xfrm>
              <a:off x="6715125" y="1481141"/>
              <a:ext cx="323999" cy="395232"/>
            </a:xfrm>
            <a:prstGeom prst="rect">
              <a:avLst/>
            </a:prstGeom>
            <a:solidFill>
              <a:srgbClr val="FFCC66"/>
            </a:solidFill>
            <a:ln>
              <a:solidFill>
                <a:srgbClr val="00000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0000"/>
                  </a:solidFill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397A1E6-49DC-6F48-BE59-20BDA96C357C}"/>
                </a:ext>
              </a:extLst>
            </p:cNvPr>
            <p:cNvSpPr/>
            <p:nvPr/>
          </p:nvSpPr>
          <p:spPr>
            <a:xfrm>
              <a:off x="7039124" y="1481141"/>
              <a:ext cx="323999" cy="395232"/>
            </a:xfrm>
            <a:prstGeom prst="rect">
              <a:avLst/>
            </a:prstGeom>
            <a:solidFill>
              <a:srgbClr val="FFCC66"/>
            </a:solidFill>
            <a:ln>
              <a:solidFill>
                <a:srgbClr val="00000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0000"/>
                  </a:solidFill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69A1072-F601-2F44-8616-E40B1ED89A23}"/>
                </a:ext>
              </a:extLst>
            </p:cNvPr>
            <p:cNvSpPr/>
            <p:nvPr/>
          </p:nvSpPr>
          <p:spPr>
            <a:xfrm>
              <a:off x="7363123" y="1481141"/>
              <a:ext cx="323999" cy="395232"/>
            </a:xfrm>
            <a:prstGeom prst="rect">
              <a:avLst/>
            </a:prstGeom>
            <a:solidFill>
              <a:srgbClr val="FFCC66"/>
            </a:solidFill>
            <a:ln>
              <a:solidFill>
                <a:srgbClr val="00000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0000"/>
                  </a:solidFill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50CA8DE-29FA-F144-A038-B7FB760CAE1A}"/>
                </a:ext>
              </a:extLst>
            </p:cNvPr>
            <p:cNvSpPr/>
            <p:nvPr/>
          </p:nvSpPr>
          <p:spPr>
            <a:xfrm>
              <a:off x="7684245" y="1481141"/>
              <a:ext cx="745380" cy="395232"/>
            </a:xfrm>
            <a:prstGeom prst="rect">
              <a:avLst/>
            </a:prstGeom>
            <a:solidFill>
              <a:srgbClr val="FFCC66"/>
            </a:solidFill>
            <a:ln>
              <a:solidFill>
                <a:srgbClr val="00000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GWei</a:t>
              </a:r>
              <a:endParaRPr lang="en-US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256270-9CC9-AA40-977E-A26216C9401F}"/>
              </a:ext>
            </a:extLst>
          </p:cNvPr>
          <p:cNvGrpSpPr/>
          <p:nvPr/>
        </p:nvGrpSpPr>
        <p:grpSpPr>
          <a:xfrm>
            <a:off x="5448712" y="2856663"/>
            <a:ext cx="3114675" cy="503236"/>
            <a:chOff x="5572125" y="1417639"/>
            <a:chExt cx="3114675" cy="503236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284E7BEB-7E54-7440-9B62-DF6730EC87BE}"/>
                </a:ext>
              </a:extLst>
            </p:cNvPr>
            <p:cNvSpPr/>
            <p:nvPr/>
          </p:nvSpPr>
          <p:spPr>
            <a:xfrm>
              <a:off x="5572125" y="1417639"/>
              <a:ext cx="3114675" cy="503236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>
                  <a:cs typeface="Arial" panose="020B0604020202020204" pitchFamily="34" charset="0"/>
                </a:rPr>
                <a:t>Regular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843659C-2A64-9642-8FBA-931EBA6CE1A9}"/>
                </a:ext>
              </a:extLst>
            </p:cNvPr>
            <p:cNvSpPr/>
            <p:nvPr/>
          </p:nvSpPr>
          <p:spPr>
            <a:xfrm>
              <a:off x="6715125" y="1481141"/>
              <a:ext cx="323999" cy="395232"/>
            </a:xfrm>
            <a:prstGeom prst="rect">
              <a:avLst/>
            </a:prstGeom>
            <a:solidFill>
              <a:srgbClr val="FFCC66"/>
            </a:solidFill>
            <a:ln>
              <a:solidFill>
                <a:srgbClr val="00000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0000"/>
                  </a:solidFill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7C8A405-3408-1B4B-828A-EBF180433064}"/>
                </a:ext>
              </a:extLst>
            </p:cNvPr>
            <p:cNvSpPr/>
            <p:nvPr/>
          </p:nvSpPr>
          <p:spPr>
            <a:xfrm>
              <a:off x="7039124" y="1481141"/>
              <a:ext cx="323999" cy="395232"/>
            </a:xfrm>
            <a:prstGeom prst="rect">
              <a:avLst/>
            </a:prstGeom>
            <a:solidFill>
              <a:srgbClr val="FFCC66"/>
            </a:solidFill>
            <a:ln>
              <a:solidFill>
                <a:srgbClr val="00000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0000"/>
                  </a:solidFill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6985E2F-B1C6-7D43-94FE-AA3C27FE8FC5}"/>
                </a:ext>
              </a:extLst>
            </p:cNvPr>
            <p:cNvSpPr/>
            <p:nvPr/>
          </p:nvSpPr>
          <p:spPr>
            <a:xfrm>
              <a:off x="7363123" y="1481141"/>
              <a:ext cx="323999" cy="395232"/>
            </a:xfrm>
            <a:prstGeom prst="rect">
              <a:avLst/>
            </a:prstGeom>
            <a:solidFill>
              <a:srgbClr val="FFCC66"/>
            </a:solidFill>
            <a:ln>
              <a:solidFill>
                <a:srgbClr val="00000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0000"/>
                  </a:solidFill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33DE00F-4399-9341-8B07-2E53D4FF4291}"/>
                </a:ext>
              </a:extLst>
            </p:cNvPr>
            <p:cNvSpPr/>
            <p:nvPr/>
          </p:nvSpPr>
          <p:spPr>
            <a:xfrm>
              <a:off x="7684245" y="1481141"/>
              <a:ext cx="745380" cy="395232"/>
            </a:xfrm>
            <a:prstGeom prst="rect">
              <a:avLst/>
            </a:prstGeom>
            <a:solidFill>
              <a:srgbClr val="FFCC66"/>
            </a:solidFill>
            <a:ln>
              <a:solidFill>
                <a:srgbClr val="00000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GWei</a:t>
              </a:r>
              <a:endParaRPr lang="en-US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4F30EB0-A216-2D4E-A573-79F0F8B3D8BE}"/>
              </a:ext>
            </a:extLst>
          </p:cNvPr>
          <p:cNvSpPr txBox="1"/>
          <p:nvPr/>
        </p:nvSpPr>
        <p:spPr>
          <a:xfrm>
            <a:off x="3591473" y="4156817"/>
            <a:ext cx="3714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n-lt"/>
                <a:cs typeface="Arial" panose="020B0604020202020204" pitchFamily="34" charset="0"/>
              </a:rPr>
              <a:t>Total Gas: 250,000 – 100,000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B33E1AD-9BD9-BA4B-B256-D0805B50F022}"/>
              </a:ext>
            </a:extLst>
          </p:cNvPr>
          <p:cNvGrpSpPr/>
          <p:nvPr/>
        </p:nvGrpSpPr>
        <p:grpSpPr>
          <a:xfrm>
            <a:off x="3353212" y="3158306"/>
            <a:ext cx="952500" cy="910697"/>
            <a:chOff x="3000375" y="4974721"/>
            <a:chExt cx="952500" cy="91069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AB246AE-99F9-804D-A084-E9629195DDDF}"/>
                </a:ext>
              </a:extLst>
            </p:cNvPr>
            <p:cNvSpPr/>
            <p:nvPr/>
          </p:nvSpPr>
          <p:spPr>
            <a:xfrm>
              <a:off x="3000375" y="4974721"/>
              <a:ext cx="952500" cy="91069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Arial" panose="020B0604020202020204" pitchFamily="34" charset="0"/>
              </a:endParaRPr>
            </a:p>
          </p:txBody>
        </p:sp>
        <p:pic>
          <p:nvPicPr>
            <p:cNvPr id="21" name="Picture 4" descr="https://lh5.googleusercontent.com/e0DCNwIwmqCjql9Fkuwzd-SU1MVXqWuZ5pUragXHyk14LOS62tllvDP4u7b3sx7BjozNIglVIj2sVZBdxB6ppvVAT039p2vgD3NwfYMyCBMl97LWVLlCYZcDb05u5PzM17kVveH6">
              <a:extLst>
                <a:ext uri="{FF2B5EF4-FFF2-40B4-BE49-F238E27FC236}">
                  <a16:creationId xmlns:a16="http://schemas.microsoft.com/office/drawing/2014/main" id="{BE954397-AB72-7047-BC8E-9882F96CA8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2125" y="5098494"/>
              <a:ext cx="888946" cy="6699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1B9ECC4-2F5E-9B42-9F73-2602F0540547}"/>
              </a:ext>
            </a:extLst>
          </p:cNvPr>
          <p:cNvCxnSpPr>
            <a:endCxn id="27" idx="1"/>
          </p:cNvCxnSpPr>
          <p:nvPr/>
        </p:nvCxnSpPr>
        <p:spPr>
          <a:xfrm>
            <a:off x="333787" y="1535841"/>
            <a:ext cx="302406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71C63C1-346F-4149-9312-3E4E39BC9787}"/>
              </a:ext>
            </a:extLst>
          </p:cNvPr>
          <p:cNvSpPr txBox="1"/>
          <p:nvPr/>
        </p:nvSpPr>
        <p:spPr>
          <a:xfrm>
            <a:off x="821945" y="1129161"/>
            <a:ext cx="21627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+mn-lt"/>
                <a:cs typeface="Arial" panose="020B0604020202020204" pitchFamily="34" charset="0"/>
              </a:rPr>
              <a:t>Store 10 words 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8EF7F57-FA2D-4A47-909A-16B88939D0E1}"/>
              </a:ext>
            </a:extLst>
          </p:cNvPr>
          <p:cNvGrpSpPr/>
          <p:nvPr/>
        </p:nvGrpSpPr>
        <p:grpSpPr>
          <a:xfrm>
            <a:off x="3357847" y="1080492"/>
            <a:ext cx="952500" cy="910697"/>
            <a:chOff x="2968625" y="1892827"/>
            <a:chExt cx="952500" cy="910697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4F6C27F-D7CC-B843-BD67-614E0E224723}"/>
                </a:ext>
              </a:extLst>
            </p:cNvPr>
            <p:cNvSpPr/>
            <p:nvPr/>
          </p:nvSpPr>
          <p:spPr>
            <a:xfrm>
              <a:off x="2968625" y="1892827"/>
              <a:ext cx="952500" cy="91069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Arial" panose="020B0604020202020204" pitchFamily="34" charset="0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A95ECB4-BA03-1348-AFF9-2F2585F4A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95625" y="1967995"/>
              <a:ext cx="717105" cy="760604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2BC0F226-A0D6-314C-8B87-51C5E67DB435}"/>
              </a:ext>
            </a:extLst>
          </p:cNvPr>
          <p:cNvSpPr txBox="1"/>
          <p:nvPr/>
        </p:nvSpPr>
        <p:spPr>
          <a:xfrm>
            <a:off x="4038567" y="2147027"/>
            <a:ext cx="25042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n-lt"/>
                <a:cs typeface="Arial" panose="020B0604020202020204" pitchFamily="34" charset="0"/>
              </a:rPr>
              <a:t>Total Gas: 200,000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5F32D5F-645F-D54F-9CD6-15F96E8F624F}"/>
              </a:ext>
            </a:extLst>
          </p:cNvPr>
          <p:cNvSpPr txBox="1"/>
          <p:nvPr/>
        </p:nvSpPr>
        <p:spPr>
          <a:xfrm>
            <a:off x="7134390" y="2162872"/>
            <a:ext cx="16786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n-lt"/>
                <a:cs typeface="Arial" panose="020B0604020202020204" pitchFamily="34" charset="0"/>
              </a:rPr>
              <a:t>Price: $0.20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766F292-58C1-E44F-9BAD-D0A1DA615A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1178" y="722514"/>
            <a:ext cx="539750" cy="539750"/>
          </a:xfrm>
          <a:prstGeom prst="rect">
            <a:avLst/>
          </a:prstGeom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D7F67C6-6C35-1D43-9332-E7D12D421B7A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312020" y="3595467"/>
            <a:ext cx="3041192" cy="181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576D9F9B-1631-C34D-88E8-67F5B1D2E913}"/>
              </a:ext>
            </a:extLst>
          </p:cNvPr>
          <p:cNvSpPr txBox="1"/>
          <p:nvPr/>
        </p:nvSpPr>
        <p:spPr>
          <a:xfrm>
            <a:off x="-12412" y="3211313"/>
            <a:ext cx="20725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+mn-lt"/>
                <a:cs typeface="Arial" panose="020B0604020202020204" pitchFamily="34" charset="0"/>
              </a:rPr>
              <a:t>Free 10 words &amp; breed kitties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1902A35-874E-D64F-AD8A-AA97538DDEC2}"/>
              </a:ext>
            </a:extLst>
          </p:cNvPr>
          <p:cNvGrpSpPr/>
          <p:nvPr/>
        </p:nvGrpSpPr>
        <p:grpSpPr>
          <a:xfrm>
            <a:off x="2003583" y="3158306"/>
            <a:ext cx="952500" cy="910697"/>
            <a:chOff x="2968625" y="1892827"/>
            <a:chExt cx="952500" cy="910697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2CF701D-7535-D645-8297-03AE54DB5CCA}"/>
                </a:ext>
              </a:extLst>
            </p:cNvPr>
            <p:cNvSpPr/>
            <p:nvPr/>
          </p:nvSpPr>
          <p:spPr>
            <a:xfrm>
              <a:off x="2968625" y="1892827"/>
              <a:ext cx="952500" cy="91069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53C6911B-409A-1341-BD2C-EEE2ECEB2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95625" y="1967995"/>
              <a:ext cx="717105" cy="760604"/>
            </a:xfrm>
            <a:prstGeom prst="rect">
              <a:avLst/>
            </a:prstGeom>
          </p:spPr>
        </p:pic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2B5FD22D-3350-DF49-84E4-79619002AA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5168" y="2914392"/>
            <a:ext cx="539750" cy="539750"/>
          </a:xfrm>
          <a:prstGeom prst="rect">
            <a:avLst/>
          </a:prstGeom>
        </p:spPr>
      </p:pic>
      <p:sp>
        <p:nvSpPr>
          <p:cNvPr id="39" name="Rectangular Callout 38">
            <a:extLst>
              <a:ext uri="{FF2B5EF4-FFF2-40B4-BE49-F238E27FC236}">
                <a16:creationId xmlns:a16="http://schemas.microsoft.com/office/drawing/2014/main" id="{53310F5D-75FC-8746-BED9-6D1E614964CC}"/>
              </a:ext>
            </a:extLst>
          </p:cNvPr>
          <p:cNvSpPr/>
          <p:nvPr/>
        </p:nvSpPr>
        <p:spPr>
          <a:xfrm>
            <a:off x="6323302" y="3564132"/>
            <a:ext cx="1082171" cy="362186"/>
          </a:xfrm>
          <a:prstGeom prst="wedgeRectCallout">
            <a:avLst>
              <a:gd name="adj1" fmla="val -65229"/>
              <a:gd name="adj2" fmla="val 130779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/>
                </a:solidFill>
                <a:cs typeface="Arial" panose="020B0604020202020204" pitchFamily="34" charset="0"/>
              </a:rPr>
              <a:t>refund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33FF3DC-B2FD-FA4D-81F8-FA6B94FE354D}"/>
              </a:ext>
            </a:extLst>
          </p:cNvPr>
          <p:cNvGrpSpPr/>
          <p:nvPr/>
        </p:nvGrpSpPr>
        <p:grpSpPr>
          <a:xfrm>
            <a:off x="7401709" y="4087620"/>
            <a:ext cx="1678665" cy="512745"/>
            <a:chOff x="7584594" y="5852443"/>
            <a:chExt cx="1678665" cy="512745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CC1D671-46DE-D14A-9816-69EE43F37D45}"/>
                </a:ext>
              </a:extLst>
            </p:cNvPr>
            <p:cNvSpPr txBox="1"/>
            <p:nvPr/>
          </p:nvSpPr>
          <p:spPr>
            <a:xfrm>
              <a:off x="7584594" y="5908760"/>
              <a:ext cx="16786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n-lt"/>
                  <a:cs typeface="Arial" panose="020B0604020202020204" pitchFamily="34" charset="0"/>
                </a:rPr>
                <a:t>Price: $9 $5 </a:t>
              </a:r>
            </a:p>
          </p:txBody>
        </p:sp>
        <p:sp>
          <p:nvSpPr>
            <p:cNvPr id="42" name="Multiply 41">
              <a:extLst>
                <a:ext uri="{FF2B5EF4-FFF2-40B4-BE49-F238E27FC236}">
                  <a16:creationId xmlns:a16="http://schemas.microsoft.com/office/drawing/2014/main" id="{554BDAF5-6640-FB45-A69A-A60EABE35DC5}"/>
                </a:ext>
              </a:extLst>
            </p:cNvPr>
            <p:cNvSpPr/>
            <p:nvPr/>
          </p:nvSpPr>
          <p:spPr>
            <a:xfrm>
              <a:off x="8392161" y="5852443"/>
              <a:ext cx="396875" cy="512745"/>
            </a:xfrm>
            <a:prstGeom prst="mathMultiply">
              <a:avLst>
                <a:gd name="adj1" fmla="val 0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612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/>
          <p:nvPr/>
        </p:nvSpPr>
        <p:spPr>
          <a:xfrm>
            <a:off x="217502" y="132525"/>
            <a:ext cx="6250500" cy="6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latin typeface="Poppins"/>
                <a:ea typeface="Poppins"/>
                <a:cs typeface="Poppins"/>
                <a:sym typeface="Poppins"/>
              </a:rPr>
              <a:t>Nifty Details</a:t>
            </a:r>
            <a:endParaRPr sz="3000" b="1" dirty="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4" name="Google Shape;94;p16"/>
          <p:cNvSpPr/>
          <p:nvPr/>
        </p:nvSpPr>
        <p:spPr>
          <a:xfrm>
            <a:off x="318100" y="701575"/>
            <a:ext cx="692400" cy="35700"/>
          </a:xfrm>
          <a:prstGeom prst="rect">
            <a:avLst/>
          </a:prstGeom>
          <a:solidFill>
            <a:srgbClr val="59AEEC"/>
          </a:solidFill>
          <a:ln>
            <a:noFill/>
          </a:ln>
        </p:spPr>
        <p:txBody>
          <a:bodyPr spcFirstLastPara="1" wrap="square" lIns="91325" tIns="45650" rIns="91325" bIns="456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FFFFFF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6404ECB-B6AC-1F43-8A42-273C7686C8B8}"/>
              </a:ext>
            </a:extLst>
          </p:cNvPr>
          <p:cNvSpPr txBox="1">
            <a:spLocks/>
          </p:cNvSpPr>
          <p:nvPr/>
        </p:nvSpPr>
        <p:spPr>
          <a:xfrm>
            <a:off x="457200" y="930501"/>
            <a:ext cx="8229600" cy="421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968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968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Two variants of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GasToken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GST1: uses storage,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nsolas"/>
                <a:ea typeface="+mn-ea"/>
                <a:cs typeface="Consolas"/>
              </a:rPr>
              <a:t>SSTORE(1), SSTORE(0)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GST2: uses contracts,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nsolas"/>
                <a:ea typeface="+mn-ea"/>
                <a:cs typeface="Consolas"/>
              </a:rPr>
              <a:t>CREATE, SELFDESTRUCT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968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GST2 more complex but also more efficient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nsolas"/>
                <a:ea typeface="+mn-ea"/>
                <a:cs typeface="Consolas"/>
              </a:rPr>
              <a:t>SSTORE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20k to stock, for 10k refund (50%)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nsolas"/>
                <a:ea typeface="+mn-ea"/>
                <a:cs typeface="Consolas"/>
              </a:rPr>
              <a:t>CREATE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32k to stock, for ~17k refund (53%)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968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Refund is interesting when gas volatility is &gt;2x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240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6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/>
          <p:nvPr/>
        </p:nvSpPr>
        <p:spPr>
          <a:xfrm>
            <a:off x="217502" y="132525"/>
            <a:ext cx="6250500" cy="6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latin typeface="Poppins"/>
                <a:ea typeface="Poppins"/>
                <a:cs typeface="Poppins"/>
                <a:sym typeface="Poppins"/>
              </a:rPr>
              <a:t>Nifty Details</a:t>
            </a:r>
            <a:endParaRPr sz="3000" b="1" dirty="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4" name="Google Shape;94;p16"/>
          <p:cNvSpPr/>
          <p:nvPr/>
        </p:nvSpPr>
        <p:spPr>
          <a:xfrm>
            <a:off x="318100" y="701575"/>
            <a:ext cx="692400" cy="35700"/>
          </a:xfrm>
          <a:prstGeom prst="rect">
            <a:avLst/>
          </a:prstGeom>
          <a:solidFill>
            <a:srgbClr val="59AEEC"/>
          </a:solidFill>
          <a:ln>
            <a:noFill/>
          </a:ln>
        </p:spPr>
        <p:txBody>
          <a:bodyPr spcFirstLastPara="1" wrap="square" lIns="91325" tIns="45650" rIns="91325" bIns="456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FFFFFF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6404ECB-B6AC-1F43-8A42-273C7686C8B8}"/>
              </a:ext>
            </a:extLst>
          </p:cNvPr>
          <p:cNvSpPr txBox="1">
            <a:spLocks/>
          </p:cNvSpPr>
          <p:nvPr/>
        </p:nvSpPr>
        <p:spPr>
          <a:xfrm>
            <a:off x="457200" y="930501"/>
            <a:ext cx="8229600" cy="421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968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968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Two variants of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GasToken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GST1: uses storage,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nsolas"/>
                <a:ea typeface="+mn-ea"/>
                <a:cs typeface="Consolas"/>
              </a:rPr>
              <a:t>SSTORE(1), SSTORE(0)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GST2: uses contracts,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nsolas"/>
                <a:ea typeface="+mn-ea"/>
                <a:cs typeface="Consolas"/>
              </a:rPr>
              <a:t>CREATE, SELFDESTRUCT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968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GST2 more complex but also more efficient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nsolas"/>
                <a:ea typeface="+mn-ea"/>
                <a:cs typeface="Consolas"/>
              </a:rPr>
              <a:t>SSTORE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20k to stock, for 10k refund (50%)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nsolas"/>
                <a:ea typeface="+mn-ea"/>
                <a:cs typeface="Consolas"/>
              </a:rPr>
              <a:t>CREATE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32k to stock, for ~17k refund (53%)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968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Refund is interesting when gas volatility is &gt;2x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240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E447766-C3FC-BA4B-93E7-1D76BF887EA9}"/>
              </a:ext>
            </a:extLst>
          </p:cNvPr>
          <p:cNvGrpSpPr/>
          <p:nvPr/>
        </p:nvGrpSpPr>
        <p:grpSpPr>
          <a:xfrm>
            <a:off x="1330040" y="701575"/>
            <a:ext cx="5457502" cy="4093127"/>
            <a:chOff x="1330040" y="701575"/>
            <a:chExt cx="5457502" cy="409312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56951E3-B6BB-654A-8E0F-BF32B8A0C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0040" y="701575"/>
              <a:ext cx="5457502" cy="4093127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C1A4925-CED5-BD41-9370-A79AD363FF42}"/>
                </a:ext>
              </a:extLst>
            </p:cNvPr>
            <p:cNvSpPr txBox="1"/>
            <p:nvPr/>
          </p:nvSpPr>
          <p:spPr>
            <a:xfrm>
              <a:off x="2057400" y="4343400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2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F55232B-B77B-4849-B187-B43359EB6540}"/>
                </a:ext>
              </a:extLst>
            </p:cNvPr>
            <p:cNvSpPr txBox="1"/>
            <p:nvPr/>
          </p:nvSpPr>
          <p:spPr>
            <a:xfrm>
              <a:off x="2178587" y="4343400"/>
              <a:ext cx="32893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3.7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89926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E99B3C-922A-354B-95B4-CFF0C2F0A7F1}"/>
              </a:ext>
            </a:extLst>
          </p:cNvPr>
          <p:cNvSpPr/>
          <p:nvPr/>
        </p:nvSpPr>
        <p:spPr>
          <a:xfrm>
            <a:off x="1666875" y="132525"/>
            <a:ext cx="5810250" cy="436220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B84752-AA68-6647-8A4B-61AB45C2C2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2662" y="257577"/>
            <a:ext cx="2558676" cy="23872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0D7B51-ECC9-7645-B328-F16F8177D3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6462" y="2805213"/>
            <a:ext cx="5634788" cy="128550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71F78F3-412D-0344-8798-448D9F320AA8}"/>
              </a:ext>
            </a:extLst>
          </p:cNvPr>
          <p:cNvGrpSpPr/>
          <p:nvPr/>
        </p:nvGrpSpPr>
        <p:grpSpPr>
          <a:xfrm>
            <a:off x="27665" y="1281628"/>
            <a:ext cx="3203012" cy="3241697"/>
            <a:chOff x="196171" y="3143250"/>
            <a:chExt cx="3203012" cy="324169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49CB0F0-6C93-2147-8E77-3F5217D749B9}"/>
                </a:ext>
              </a:extLst>
            </p:cNvPr>
            <p:cNvGrpSpPr/>
            <p:nvPr/>
          </p:nvGrpSpPr>
          <p:grpSpPr>
            <a:xfrm>
              <a:off x="196171" y="3143250"/>
              <a:ext cx="2251896" cy="3213099"/>
              <a:chOff x="196171" y="3143250"/>
              <a:chExt cx="2251896" cy="3213099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9EEDA1A3-30C5-FF4E-BC4D-38C3F39F3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6172" y="4429124"/>
                <a:ext cx="1757290" cy="1927225"/>
              </a:xfrm>
              <a:prstGeom prst="rect">
                <a:avLst/>
              </a:prstGeom>
            </p:spPr>
          </p:pic>
          <p:sp>
            <p:nvSpPr>
              <p:cNvPr id="14" name="Cloud Callout 13">
                <a:extLst>
                  <a:ext uri="{FF2B5EF4-FFF2-40B4-BE49-F238E27FC236}">
                    <a16:creationId xmlns:a16="http://schemas.microsoft.com/office/drawing/2014/main" id="{7D1078D8-0CE2-414D-B4BF-AC6C1168B6FD}"/>
                  </a:ext>
                </a:extLst>
              </p:cNvPr>
              <p:cNvSpPr/>
              <p:nvPr/>
            </p:nvSpPr>
            <p:spPr>
              <a:xfrm>
                <a:off x="196171" y="3143250"/>
                <a:ext cx="2251896" cy="1031875"/>
              </a:xfrm>
              <a:prstGeom prst="cloudCallout">
                <a:avLst>
                  <a:gd name="adj1" fmla="val 1342"/>
                  <a:gd name="adj2" fmla="val 79481"/>
                </a:avLst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accent5"/>
                    </a:solidFill>
                    <a:cs typeface="Arial" panose="020B0604020202020204" pitchFamily="34" charset="0"/>
                  </a:rPr>
                  <a:t>So many 0s</a:t>
                </a:r>
                <a:r>
                  <a:rPr lang="fr-CH" sz="2400" dirty="0">
                    <a:solidFill>
                      <a:schemeClr val="accent5"/>
                    </a:solidFill>
                    <a:cs typeface="Arial" panose="020B0604020202020204" pitchFamily="34" charset="0"/>
                  </a:rPr>
                  <a:t>...</a:t>
                </a:r>
                <a:endParaRPr lang="en-US" sz="2400" dirty="0">
                  <a:solidFill>
                    <a:schemeClr val="accent5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" name="Left Brace 10">
              <a:extLst>
                <a:ext uri="{FF2B5EF4-FFF2-40B4-BE49-F238E27FC236}">
                  <a16:creationId xmlns:a16="http://schemas.microsoft.com/office/drawing/2014/main" id="{DD0A80EC-90A6-CE45-A33B-5DD7D4124842}"/>
                </a:ext>
              </a:extLst>
            </p:cNvPr>
            <p:cNvSpPr/>
            <p:nvPr/>
          </p:nvSpPr>
          <p:spPr>
            <a:xfrm rot="16200000">
              <a:off x="2730328" y="5443918"/>
              <a:ext cx="221709" cy="1116000"/>
            </a:xfrm>
            <a:prstGeom prst="leftBrace">
              <a:avLst/>
            </a:prstGeom>
            <a:ln w="28575" cmpd="sng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C46AB49-39EF-1B49-B8B1-C977A69D2FE5}"/>
                </a:ext>
              </a:extLst>
            </p:cNvPr>
            <p:cNvSpPr txBox="1"/>
            <p:nvPr/>
          </p:nvSpPr>
          <p:spPr>
            <a:xfrm>
              <a:off x="2270303" y="6077170"/>
              <a:ext cx="11239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+mn-lt"/>
                  <a:cs typeface="Arial" panose="020B0604020202020204" pitchFamily="34" charset="0"/>
                </a:rPr>
                <a:t>40 bits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306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3;p16">
            <a:extLst>
              <a:ext uri="{FF2B5EF4-FFF2-40B4-BE49-F238E27FC236}">
                <a16:creationId xmlns:a16="http://schemas.microsoft.com/office/drawing/2014/main" id="{2920D18D-9515-EE47-A580-F202AA6F1820}"/>
              </a:ext>
            </a:extLst>
          </p:cNvPr>
          <p:cNvSpPr txBox="1"/>
          <p:nvPr/>
        </p:nvSpPr>
        <p:spPr>
          <a:xfrm>
            <a:off x="217502" y="132525"/>
            <a:ext cx="6250500" cy="6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lvl="0"/>
            <a:r>
              <a:rPr lang="en" sz="3000" b="1" dirty="0">
                <a:latin typeface="Poppins"/>
                <a:ea typeface="Poppins"/>
                <a:cs typeface="Poppins"/>
                <a:sym typeface="Poppins"/>
              </a:rPr>
              <a:t>Do people use it?</a:t>
            </a:r>
            <a:endParaRPr sz="3000" b="1" dirty="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" name="Google Shape;94;p16">
            <a:extLst>
              <a:ext uri="{FF2B5EF4-FFF2-40B4-BE49-F238E27FC236}">
                <a16:creationId xmlns:a16="http://schemas.microsoft.com/office/drawing/2014/main" id="{79802C6E-FBAD-6243-9007-1959BA4C23B9}"/>
              </a:ext>
            </a:extLst>
          </p:cNvPr>
          <p:cNvSpPr/>
          <p:nvPr/>
        </p:nvSpPr>
        <p:spPr>
          <a:xfrm>
            <a:off x="318100" y="701575"/>
            <a:ext cx="692400" cy="35700"/>
          </a:xfrm>
          <a:prstGeom prst="rect">
            <a:avLst/>
          </a:prstGeom>
          <a:solidFill>
            <a:srgbClr val="59AEEC"/>
          </a:solidFill>
          <a:ln>
            <a:noFill/>
          </a:ln>
        </p:spPr>
        <p:txBody>
          <a:bodyPr spcFirstLastPara="1" wrap="square" lIns="91325" tIns="45650" rIns="91325" bIns="456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FFFFFF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260A86-A1DB-F849-A41F-5700E0A06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7505" y="777525"/>
            <a:ext cx="3042331" cy="1837252"/>
          </a:xfrm>
          <a:prstGeom prst="rect">
            <a:avLst/>
          </a:prstGeom>
        </p:spPr>
      </p:pic>
      <p:sp>
        <p:nvSpPr>
          <p:cNvPr id="5" name="Cloud Callout 4">
            <a:extLst>
              <a:ext uri="{FF2B5EF4-FFF2-40B4-BE49-F238E27FC236}">
                <a16:creationId xmlns:a16="http://schemas.microsoft.com/office/drawing/2014/main" id="{3612DD39-FB41-CF4B-ACBA-332E9D0CF39E}"/>
              </a:ext>
            </a:extLst>
          </p:cNvPr>
          <p:cNvSpPr/>
          <p:nvPr/>
        </p:nvSpPr>
        <p:spPr>
          <a:xfrm>
            <a:off x="7009505" y="2614777"/>
            <a:ext cx="2010331" cy="1205267"/>
          </a:xfrm>
          <a:prstGeom prst="cloudCallout">
            <a:avLst>
              <a:gd name="adj1" fmla="val -14829"/>
              <a:gd name="adj2" fmla="val -72134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5"/>
                </a:solidFill>
                <a:cs typeface="Arial" panose="020B0604020202020204" pitchFamily="34" charset="0"/>
              </a:rPr>
              <a:t>So far not much…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6FFD9F-D31B-0747-BE6E-5A47431F1B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02" y="737276"/>
            <a:ext cx="5284138" cy="2020610"/>
          </a:xfrm>
          <a:prstGeom prst="rect">
            <a:avLst/>
          </a:prstGeom>
        </p:spPr>
      </p:pic>
      <p:sp>
        <p:nvSpPr>
          <p:cNvPr id="7" name="Cloud Callout 6">
            <a:extLst>
              <a:ext uri="{FF2B5EF4-FFF2-40B4-BE49-F238E27FC236}">
                <a16:creationId xmlns:a16="http://schemas.microsoft.com/office/drawing/2014/main" id="{FE415022-A329-A74C-B5DE-2810C111F982}"/>
              </a:ext>
            </a:extLst>
          </p:cNvPr>
          <p:cNvSpPr/>
          <p:nvPr/>
        </p:nvSpPr>
        <p:spPr>
          <a:xfrm>
            <a:off x="24188" y="2835625"/>
            <a:ext cx="3724851" cy="1603128"/>
          </a:xfrm>
          <a:prstGeom prst="cloudCallout">
            <a:avLst>
              <a:gd name="adj1" fmla="val -22231"/>
              <a:gd name="adj2" fmla="val -56539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5"/>
                </a:solidFill>
                <a:cs typeface="Arial" panose="020B0604020202020204" pitchFamily="34" charset="0"/>
              </a:rPr>
              <a:t>FCOIN or airdrops might have massively benefited from this, but didn’t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B7F73F5-C16C-474A-BB1A-CD3E57033F56}"/>
              </a:ext>
            </a:extLst>
          </p:cNvPr>
          <p:cNvSpPr/>
          <p:nvPr/>
        </p:nvSpPr>
        <p:spPr>
          <a:xfrm>
            <a:off x="3565713" y="2923152"/>
            <a:ext cx="3550920" cy="142807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5"/>
                </a:solidFill>
                <a:cs typeface="Arial" panose="020B0604020202020204" pitchFamily="34" charset="0"/>
              </a:rPr>
              <a:t>There is some evidence that arbitrage bots are using </a:t>
            </a:r>
            <a:r>
              <a:rPr lang="en-US" sz="2000" dirty="0" err="1">
                <a:solidFill>
                  <a:schemeClr val="accent5"/>
                </a:solidFill>
                <a:cs typeface="Arial" panose="020B0604020202020204" pitchFamily="34" charset="0"/>
              </a:rPr>
              <a:t>GasToken</a:t>
            </a:r>
            <a:r>
              <a:rPr lang="en-US" sz="2000" dirty="0">
                <a:solidFill>
                  <a:schemeClr val="accent5"/>
                </a:solidFill>
                <a:cs typeface="Arial" panose="020B0604020202020204" pitchFamily="34" charset="0"/>
              </a:rPr>
              <a:t>-like techniques to boost their margins</a:t>
            </a:r>
          </a:p>
        </p:txBody>
      </p:sp>
    </p:spTree>
    <p:extLst>
      <p:ext uri="{BB962C8B-B14F-4D97-AF65-F5344CB8AC3E}">
        <p14:creationId xmlns:p14="http://schemas.microsoft.com/office/powerpoint/2010/main" val="386162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/>
          <p:nvPr/>
        </p:nvSpPr>
        <p:spPr>
          <a:xfrm>
            <a:off x="217502" y="132525"/>
            <a:ext cx="6250500" cy="6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latin typeface="Poppins"/>
                <a:ea typeface="Poppins"/>
                <a:cs typeface="Poppins"/>
                <a:sym typeface="Poppins"/>
              </a:rPr>
              <a:t>The Issue With Storage Pricing</a:t>
            </a:r>
            <a:endParaRPr sz="3000" b="1" dirty="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4" name="Google Shape;94;p16"/>
          <p:cNvSpPr/>
          <p:nvPr/>
        </p:nvSpPr>
        <p:spPr>
          <a:xfrm>
            <a:off x="318100" y="701575"/>
            <a:ext cx="692400" cy="35700"/>
          </a:xfrm>
          <a:prstGeom prst="rect">
            <a:avLst/>
          </a:prstGeom>
          <a:solidFill>
            <a:srgbClr val="59AEEC"/>
          </a:solidFill>
          <a:ln>
            <a:noFill/>
          </a:ln>
        </p:spPr>
        <p:txBody>
          <a:bodyPr spcFirstLastPara="1" wrap="square" lIns="91325" tIns="45650" rIns="91325" bIns="456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FFFFFF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D0313C5-7F0E-B54B-8B23-B2D969546DF3}"/>
              </a:ext>
            </a:extLst>
          </p:cNvPr>
          <p:cNvSpPr txBox="1">
            <a:spLocks/>
          </p:cNvSpPr>
          <p:nvPr/>
        </p:nvSpPr>
        <p:spPr>
          <a:xfrm>
            <a:off x="318100" y="943378"/>
            <a:ext cx="6750050" cy="4756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968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2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Blockchain state is (a priori) permanent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0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Smart contract storage, UTXO set, etc.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2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One time transaction fee ⇒ recurring &amp; indefinite costs to network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2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Writing to state must be expensive to deter DOS attacks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2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Yet users should have incentives to clean up</a:t>
            </a:r>
            <a:endParaRPr kumimoji="0" lang="fr-CH" sz="220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fr-CH" sz="200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E.g</a:t>
            </a:r>
            <a:r>
              <a:rPr kumimoji="0" lang="fr-CH" sz="20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., </a:t>
            </a:r>
            <a:r>
              <a:rPr lang="fr-CH" sz="2000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m</a:t>
            </a:r>
            <a:r>
              <a:rPr kumimoji="0" lang="fr-CH" sz="200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any</a:t>
            </a:r>
            <a:r>
              <a:rPr kumimoji="0" lang="fr-CH" sz="20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transactions in </a:t>
            </a:r>
            <a:r>
              <a:rPr kumimoji="0" lang="fr-CH" sz="200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Bitcoin’s</a:t>
            </a:r>
            <a:r>
              <a:rPr kumimoji="0" lang="fr-CH" sz="20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UTXO have no positive </a:t>
            </a:r>
            <a:r>
              <a:rPr kumimoji="0" lang="fr-CH" sz="200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incentive</a:t>
            </a:r>
            <a:r>
              <a:rPr kumimoji="0" lang="fr-CH" sz="20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to </a:t>
            </a:r>
            <a:r>
              <a:rPr kumimoji="0" lang="fr-CH" sz="200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be</a:t>
            </a:r>
            <a:r>
              <a:rPr kumimoji="0" lang="fr-CH" sz="20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fr-CH" sz="200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spent</a:t>
            </a:r>
            <a:endParaRPr kumimoji="0" lang="en-US" sz="200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A4C018-C504-C34E-933C-3B3266379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1154" y="2395644"/>
            <a:ext cx="1843745" cy="1913458"/>
          </a:xfrm>
          <a:prstGeom prst="rect">
            <a:avLst/>
          </a:prstGeom>
        </p:spPr>
      </p:pic>
      <p:sp>
        <p:nvSpPr>
          <p:cNvPr id="7" name="Cloud Callout 6">
            <a:extLst>
              <a:ext uri="{FF2B5EF4-FFF2-40B4-BE49-F238E27FC236}">
                <a16:creationId xmlns:a16="http://schemas.microsoft.com/office/drawing/2014/main" id="{139E491D-E819-FB42-A448-444516E93561}"/>
              </a:ext>
            </a:extLst>
          </p:cNvPr>
          <p:cNvSpPr/>
          <p:nvPr/>
        </p:nvSpPr>
        <p:spPr>
          <a:xfrm>
            <a:off x="6871774" y="943378"/>
            <a:ext cx="2156755" cy="1364496"/>
          </a:xfrm>
          <a:prstGeom prst="cloudCallout">
            <a:avLst>
              <a:gd name="adj1" fmla="val -54489"/>
              <a:gd name="adj2" fmla="val 49017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5"/>
                </a:solidFill>
                <a:cs typeface="Arial" panose="020B0604020202020204" pitchFamily="34" charset="0"/>
              </a:rPr>
              <a:t>Why 20K gas for SSTORE?</a:t>
            </a:r>
          </a:p>
        </p:txBody>
      </p:sp>
    </p:spTree>
    <p:extLst>
      <p:ext uri="{BB962C8B-B14F-4D97-AF65-F5344CB8AC3E}">
        <p14:creationId xmlns:p14="http://schemas.microsoft.com/office/powerpoint/2010/main" val="256597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/>
          <p:nvPr/>
        </p:nvSpPr>
        <p:spPr>
          <a:xfrm>
            <a:off x="217502" y="132525"/>
            <a:ext cx="6250500" cy="6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latin typeface="Poppins"/>
                <a:ea typeface="Poppins"/>
                <a:cs typeface="Poppins"/>
                <a:sym typeface="Poppins"/>
              </a:rPr>
              <a:t>Storage Rent</a:t>
            </a:r>
            <a:endParaRPr sz="3000" b="1" dirty="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4" name="Google Shape;94;p16"/>
          <p:cNvSpPr/>
          <p:nvPr/>
        </p:nvSpPr>
        <p:spPr>
          <a:xfrm>
            <a:off x="318100" y="701575"/>
            <a:ext cx="692400" cy="35700"/>
          </a:xfrm>
          <a:prstGeom prst="rect">
            <a:avLst/>
          </a:prstGeom>
          <a:solidFill>
            <a:srgbClr val="59AEEC"/>
          </a:solidFill>
          <a:ln>
            <a:noFill/>
          </a:ln>
        </p:spPr>
        <p:txBody>
          <a:bodyPr spcFirstLastPara="1" wrap="square" lIns="91325" tIns="45650" rIns="91325" bIns="456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FFFFFF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577DAF-7B75-E34D-A44D-D3AE302F6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375" y="2727638"/>
            <a:ext cx="2714625" cy="180975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B0C1794-D8D4-394B-A421-D03A0CD7ABA2}"/>
              </a:ext>
            </a:extLst>
          </p:cNvPr>
          <p:cNvSpPr txBox="1">
            <a:spLocks/>
          </p:cNvSpPr>
          <p:nvPr/>
        </p:nvSpPr>
        <p:spPr>
          <a:xfrm>
            <a:off x="217502" y="89186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968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968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2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EIP 35/87: Charge “rent” for contract storage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2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If rent unpaid, storage is removed from chain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2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Refund scheme could be removed entirely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968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2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Great idea but tricky execution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2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Developers must guard against storage loss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2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Entire contracts could disappear if unpaid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968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2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Doesn’t work for UTXO set</a:t>
            </a:r>
            <a:r>
              <a:rPr lang="fr-CH" sz="2200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…</a:t>
            </a:r>
            <a:endParaRPr kumimoji="0" lang="fr-CH" sz="220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086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/>
          <p:nvPr/>
        </p:nvSpPr>
        <p:spPr>
          <a:xfrm>
            <a:off x="217502" y="132525"/>
            <a:ext cx="8398464" cy="6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latin typeface="Poppins"/>
                <a:ea typeface="Poppins"/>
                <a:cs typeface="Poppins"/>
                <a:sym typeface="Poppins"/>
              </a:rPr>
              <a:t>The Big Picture: Project Chicago</a:t>
            </a:r>
            <a:endParaRPr sz="3000" b="1" dirty="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4" name="Google Shape;94;p16"/>
          <p:cNvSpPr/>
          <p:nvPr/>
        </p:nvSpPr>
        <p:spPr>
          <a:xfrm>
            <a:off x="318100" y="701575"/>
            <a:ext cx="692400" cy="35700"/>
          </a:xfrm>
          <a:prstGeom prst="rect">
            <a:avLst/>
          </a:prstGeom>
          <a:solidFill>
            <a:srgbClr val="59AEEC"/>
          </a:solidFill>
          <a:ln>
            <a:noFill/>
          </a:ln>
        </p:spPr>
        <p:txBody>
          <a:bodyPr spcFirstLastPara="1" wrap="square" lIns="91325" tIns="45650" rIns="91325" bIns="456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FFFFFF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" name="Content Placeholder 10">
            <a:extLst>
              <a:ext uri="{FF2B5EF4-FFF2-40B4-BE49-F238E27FC236}">
                <a16:creationId xmlns:a16="http://schemas.microsoft.com/office/drawing/2014/main" id="{6BE3DA7E-D904-904B-9B5B-6FDFC160C9D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0" y="777525"/>
            <a:ext cx="9144000" cy="3784057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62A2099-5037-CD42-A327-1DA5672511F0}"/>
              </a:ext>
            </a:extLst>
          </p:cNvPr>
          <p:cNvSpPr txBox="1">
            <a:spLocks/>
          </p:cNvSpPr>
          <p:nvPr/>
        </p:nvSpPr>
        <p:spPr>
          <a:xfrm>
            <a:off x="457200" y="1584101"/>
            <a:ext cx="8229600" cy="3719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968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kumimoji="0" lang="en-US" sz="22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Blockchain transactions require a number </a:t>
            </a:r>
            <a:br>
              <a:rPr kumimoji="0" lang="en-US" sz="22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</a:br>
            <a:r>
              <a:rPr kumimoji="0" lang="en-US" sz="22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of “raw” resources or commodities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2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Memory: block space, UTXO set, etc.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2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Computation: e.g., gas in Ethereum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968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2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How do we accurately price and freely trade these commodities (and their derivatives)?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072877-21EB-9B48-9C71-FA83AE9109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4337" y="1740974"/>
            <a:ext cx="981075" cy="7451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603B590-7EB5-FF40-B34D-050B910F95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8287" y="2343219"/>
            <a:ext cx="801687" cy="80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22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/>
          <p:nvPr/>
        </p:nvSpPr>
        <p:spPr>
          <a:xfrm>
            <a:off x="217502" y="132525"/>
            <a:ext cx="8398464" cy="6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latin typeface="Poppins"/>
                <a:ea typeface="Poppins"/>
                <a:cs typeface="Poppins"/>
                <a:sym typeface="Poppins"/>
              </a:rPr>
              <a:t>Project Chicago: What’s Next?</a:t>
            </a:r>
            <a:endParaRPr sz="3000" b="1" dirty="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4" name="Google Shape;94;p16"/>
          <p:cNvSpPr/>
          <p:nvPr/>
        </p:nvSpPr>
        <p:spPr>
          <a:xfrm>
            <a:off x="318100" y="701575"/>
            <a:ext cx="692400" cy="35700"/>
          </a:xfrm>
          <a:prstGeom prst="rect">
            <a:avLst/>
          </a:prstGeom>
          <a:solidFill>
            <a:srgbClr val="59AEEC"/>
          </a:solidFill>
          <a:ln>
            <a:noFill/>
          </a:ln>
        </p:spPr>
        <p:txBody>
          <a:bodyPr spcFirstLastPara="1" wrap="square" lIns="91325" tIns="45650" rIns="91325" bIns="456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FFFFFF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789201C3-F065-AF45-BCE3-FB7C3EB8E9D8}"/>
              </a:ext>
            </a:extLst>
          </p:cNvPr>
          <p:cNvSpPr txBox="1">
            <a:spLocks/>
          </p:cNvSpPr>
          <p:nvPr/>
        </p:nvSpPr>
        <p:spPr>
          <a:xfrm>
            <a:off x="301933" y="955370"/>
            <a:ext cx="8229601" cy="2342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968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968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2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More efficient transaction-fee derivatives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968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20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968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20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2568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20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57D8793-669B-3541-8B6C-E3B9455166B5}"/>
              </a:ext>
            </a:extLst>
          </p:cNvPr>
          <p:cNvGrpSpPr/>
          <p:nvPr/>
        </p:nvGrpSpPr>
        <p:grpSpPr>
          <a:xfrm>
            <a:off x="4572000" y="1646623"/>
            <a:ext cx="952500" cy="910697"/>
            <a:chOff x="4571964" y="2453896"/>
            <a:chExt cx="952500" cy="910697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FB668D8B-7737-BE49-9377-B6FAE563AC0D}"/>
                </a:ext>
              </a:extLst>
            </p:cNvPr>
            <p:cNvSpPr/>
            <p:nvPr/>
          </p:nvSpPr>
          <p:spPr>
            <a:xfrm>
              <a:off x="4571964" y="2453896"/>
              <a:ext cx="952500" cy="910697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28C6308C-369C-7944-9BBF-6DC2EE3A8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45688" y="2475751"/>
              <a:ext cx="812800" cy="866987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B2232D7-80FE-2645-8839-0D570F31D4F6}"/>
              </a:ext>
            </a:extLst>
          </p:cNvPr>
          <p:cNvGrpSpPr/>
          <p:nvPr/>
        </p:nvGrpSpPr>
        <p:grpSpPr>
          <a:xfrm>
            <a:off x="240569" y="1535440"/>
            <a:ext cx="4591810" cy="338554"/>
            <a:chOff x="260379" y="2458178"/>
            <a:chExt cx="4591810" cy="338554"/>
          </a:xfrm>
        </p:grpSpPr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D969350F-C17F-1B4A-B33D-465A4D5D4DF1}"/>
                </a:ext>
              </a:extLst>
            </p:cNvPr>
            <p:cNvCxnSpPr/>
            <p:nvPr/>
          </p:nvCxnSpPr>
          <p:spPr>
            <a:xfrm>
              <a:off x="457199" y="2775318"/>
              <a:ext cx="4134611" cy="0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arrow"/>
            </a:ln>
            <a:effectLst/>
          </p:spPr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1C0FC62-0EB2-2948-8372-98770B4E58CF}"/>
                </a:ext>
              </a:extLst>
            </p:cNvPr>
            <p:cNvSpPr txBox="1"/>
            <p:nvPr/>
          </p:nvSpPr>
          <p:spPr>
            <a:xfrm>
              <a:off x="260379" y="2458178"/>
              <a:ext cx="45918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Bob: I’ll pay Alice’s transaction on April 1st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35C6C4A-86A1-F344-9FDF-C894695C0AD0}"/>
              </a:ext>
            </a:extLst>
          </p:cNvPr>
          <p:cNvGrpSpPr/>
          <p:nvPr/>
        </p:nvGrpSpPr>
        <p:grpSpPr>
          <a:xfrm>
            <a:off x="414533" y="2049490"/>
            <a:ext cx="4267034" cy="338554"/>
            <a:chOff x="434343" y="2972228"/>
            <a:chExt cx="4267034" cy="338554"/>
          </a:xfrm>
        </p:grpSpPr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DBB67DE1-6AC0-E448-8B35-D80BB4F63EBF}"/>
                </a:ext>
              </a:extLst>
            </p:cNvPr>
            <p:cNvCxnSpPr/>
            <p:nvPr/>
          </p:nvCxnSpPr>
          <p:spPr>
            <a:xfrm flipV="1">
              <a:off x="457199" y="3269442"/>
              <a:ext cx="4134611" cy="4682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arrow"/>
            </a:ln>
            <a:effectLst/>
          </p:spPr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C0374F4C-0936-774C-9517-21CA4B270C42}"/>
                </a:ext>
              </a:extLst>
            </p:cNvPr>
            <p:cNvSpPr txBox="1"/>
            <p:nvPr/>
          </p:nvSpPr>
          <p:spPr>
            <a:xfrm>
              <a:off x="434343" y="2972228"/>
              <a:ext cx="42670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Alice: Run my transaction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C37AA24-DA66-2E4F-A7F6-C5B0740DB1D7}"/>
              </a:ext>
            </a:extLst>
          </p:cNvPr>
          <p:cNvGrpSpPr/>
          <p:nvPr/>
        </p:nvGrpSpPr>
        <p:grpSpPr>
          <a:xfrm>
            <a:off x="5519888" y="1882941"/>
            <a:ext cx="3400207" cy="927525"/>
            <a:chOff x="5555573" y="2775683"/>
            <a:chExt cx="3400207" cy="927525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BD90B8A3-4E18-D645-A1FD-F5B2C363FC0F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19780" y="2775683"/>
              <a:ext cx="936000" cy="927525"/>
            </a:xfrm>
            <a:prstGeom prst="rect">
              <a:avLst/>
            </a:prstGeom>
            <a:ln>
              <a:solidFill>
                <a:srgbClr val="FF6600"/>
              </a:solidFill>
            </a:ln>
          </p:spPr>
        </p:pic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066DC119-EADA-984B-B274-8729E78E7098}"/>
                </a:ext>
              </a:extLst>
            </p:cNvPr>
            <p:cNvCxnSpPr>
              <a:cxnSpLocks/>
              <a:stCxn id="61" idx="1"/>
            </p:cNvCxnSpPr>
            <p:nvPr/>
          </p:nvCxnSpPr>
          <p:spPr>
            <a:xfrm flipH="1" flipV="1">
              <a:off x="5555573" y="3220679"/>
              <a:ext cx="2464207" cy="18767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arrow"/>
            </a:ln>
            <a:effectLst/>
          </p:spPr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040BF73-7B82-6543-A421-BDFEA4A8126A}"/>
                </a:ext>
              </a:extLst>
            </p:cNvPr>
            <p:cNvSpPr txBox="1"/>
            <p:nvPr/>
          </p:nvSpPr>
          <p:spPr>
            <a:xfrm>
              <a:off x="5646166" y="2885862"/>
              <a:ext cx="28350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Avg. gas price is 5 </a:t>
              </a:r>
              <a:r>
                <a:rPr kumimoji="0" lang="en-US" sz="160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GWei</a:t>
              </a:r>
              <a:endParaRPr kumimoji="0" lang="en-US" sz="16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41E6970B-1143-6447-AB5B-512BA3E434CD}"/>
              </a:ext>
            </a:extLst>
          </p:cNvPr>
          <p:cNvGrpSpPr/>
          <p:nvPr/>
        </p:nvGrpSpPr>
        <p:grpSpPr>
          <a:xfrm>
            <a:off x="792329" y="2366518"/>
            <a:ext cx="4255921" cy="338554"/>
            <a:chOff x="409209" y="2490284"/>
            <a:chExt cx="4898014" cy="338554"/>
          </a:xfrm>
        </p:grpSpPr>
        <p:cxnSp>
          <p:nvCxnSpPr>
            <p:cNvPr id="65" name="Elbow Connector 64">
              <a:extLst>
                <a:ext uri="{FF2B5EF4-FFF2-40B4-BE49-F238E27FC236}">
                  <a16:creationId xmlns:a16="http://schemas.microsoft.com/office/drawing/2014/main" id="{74BB066A-8DCD-CB41-BD4C-EA03231D8667}"/>
                </a:ext>
              </a:extLst>
            </p:cNvPr>
            <p:cNvCxnSpPr>
              <a:cxnSpLocks/>
              <a:stCxn id="52" idx="2"/>
            </p:cNvCxnSpPr>
            <p:nvPr/>
          </p:nvCxnSpPr>
          <p:spPr>
            <a:xfrm rot="5400000">
              <a:off x="2822303" y="295184"/>
              <a:ext cx="99019" cy="4870821"/>
            </a:xfrm>
            <a:prstGeom prst="bentConnector2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  <a:tailEnd type="arrow"/>
            </a:ln>
            <a:effectLst/>
          </p:spPr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2D56D67-8050-4B48-A8A0-0CDD64B376D4}"/>
                </a:ext>
              </a:extLst>
            </p:cNvPr>
            <p:cNvSpPr txBox="1"/>
            <p:nvPr/>
          </p:nvSpPr>
          <p:spPr>
            <a:xfrm>
              <a:off x="409209" y="2490284"/>
              <a:ext cx="46833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Transfer funds from Bob to Alice</a:t>
              </a:r>
            </a:p>
          </p:txBody>
        </p:sp>
      </p:grpSp>
      <p:sp>
        <p:nvSpPr>
          <p:cNvPr id="67" name="Content Placeholder 2">
            <a:extLst>
              <a:ext uri="{FF2B5EF4-FFF2-40B4-BE49-F238E27FC236}">
                <a16:creationId xmlns:a16="http://schemas.microsoft.com/office/drawing/2014/main" id="{3224A8E5-6735-A44A-A4F7-C845CB634041}"/>
              </a:ext>
            </a:extLst>
          </p:cNvPr>
          <p:cNvSpPr txBox="1">
            <a:spLocks/>
          </p:cNvSpPr>
          <p:nvPr/>
        </p:nvSpPr>
        <p:spPr>
          <a:xfrm>
            <a:off x="301933" y="2859042"/>
            <a:ext cx="8229601" cy="21035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968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2568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2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Other </a:t>
            </a:r>
            <a:r>
              <a:rPr kumimoji="0" lang="en-US" sz="220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cryptocommodities</a:t>
            </a:r>
            <a:r>
              <a:rPr kumimoji="0" lang="en-US" sz="22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?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368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2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In-protocol futures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2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Could stable &amp; efficient </a:t>
            </a:r>
            <a:r>
              <a:rPr kumimoji="0" lang="en-US" sz="220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cryptocommodity</a:t>
            </a:r>
            <a:r>
              <a:rPr kumimoji="0" lang="en-US" sz="22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markets be supported at the consensus level?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DC9BBC57-2416-A24E-A10D-D7719FA043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05" y="1852578"/>
            <a:ext cx="728167" cy="83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6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/>
          <p:nvPr/>
        </p:nvSpPr>
        <p:spPr>
          <a:xfrm>
            <a:off x="217502" y="132525"/>
            <a:ext cx="6250500" cy="6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latin typeface="Poppins"/>
                <a:ea typeface="Poppins"/>
                <a:cs typeface="Poppins"/>
                <a:sym typeface="Poppins"/>
              </a:rPr>
              <a:t>Imagine if…</a:t>
            </a:r>
            <a:endParaRPr sz="3000" b="1" dirty="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4" name="Google Shape;94;p16"/>
          <p:cNvSpPr/>
          <p:nvPr/>
        </p:nvSpPr>
        <p:spPr>
          <a:xfrm>
            <a:off x="318100" y="701575"/>
            <a:ext cx="692400" cy="35700"/>
          </a:xfrm>
          <a:prstGeom prst="rect">
            <a:avLst/>
          </a:prstGeom>
          <a:solidFill>
            <a:srgbClr val="59AEEC"/>
          </a:solidFill>
          <a:ln>
            <a:noFill/>
          </a:ln>
        </p:spPr>
        <p:txBody>
          <a:bodyPr spcFirstLastPara="1" wrap="square" lIns="91325" tIns="45650" rIns="91325" bIns="456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FFFFFF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397D88C7-A239-0D4D-BF9C-D94ED8F08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317" y="943311"/>
            <a:ext cx="2272024" cy="20176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9DDB90-665B-5D49-AEE6-4B99D8A10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460" y="3008154"/>
            <a:ext cx="1837624" cy="1276501"/>
          </a:xfrm>
          <a:prstGeom prst="rect">
            <a:avLst/>
          </a:prstGeom>
        </p:spPr>
      </p:pic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FE1F882D-E087-EE49-BA78-9D80C1A1D65C}"/>
              </a:ext>
            </a:extLst>
          </p:cNvPr>
          <p:cNvSpPr/>
          <p:nvPr/>
        </p:nvSpPr>
        <p:spPr>
          <a:xfrm>
            <a:off x="3875504" y="777526"/>
            <a:ext cx="4800410" cy="1541132"/>
          </a:xfrm>
          <a:prstGeom prst="wedgeRoundRectCallout">
            <a:avLst>
              <a:gd name="adj1" fmla="val -100174"/>
              <a:gd name="adj2" fmla="val 7018"/>
              <a:gd name="adj3" fmla="val 16667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u="sng" dirty="0">
                <a:solidFill>
                  <a:srgbClr val="000000"/>
                </a:solidFill>
                <a:cs typeface="Arial" panose="020B0604020202020204" pitchFamily="34" charset="0"/>
              </a:rPr>
              <a:t>Monday:</a:t>
            </a:r>
            <a:r>
              <a:rPr lang="en-US" sz="3200" dirty="0">
                <a:solidFill>
                  <a:srgbClr val="000000"/>
                </a:solidFill>
                <a:cs typeface="Arial" panose="020B0604020202020204" pitchFamily="34" charset="0"/>
              </a:rPr>
              <a:t> It’s $4 for the cappuccino… and the transaction fee is $0.10. 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3045D059-CF8A-BF4D-B1AA-4E41024346ED}"/>
              </a:ext>
            </a:extLst>
          </p:cNvPr>
          <p:cNvSpPr/>
          <p:nvPr/>
        </p:nvSpPr>
        <p:spPr>
          <a:xfrm>
            <a:off x="3875503" y="2493839"/>
            <a:ext cx="4800411" cy="1533876"/>
          </a:xfrm>
          <a:prstGeom prst="wedgeRoundRectCallout">
            <a:avLst>
              <a:gd name="adj1" fmla="val -99820"/>
              <a:gd name="adj2" fmla="val -99670"/>
              <a:gd name="adj3" fmla="val 16667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u="sng" dirty="0">
                <a:solidFill>
                  <a:srgbClr val="000000"/>
                </a:solidFill>
                <a:cs typeface="Arial" panose="020B0604020202020204" pitchFamily="34" charset="0"/>
              </a:rPr>
              <a:t>Friday:</a:t>
            </a:r>
            <a:r>
              <a:rPr lang="en-US" sz="3200" dirty="0">
                <a:solidFill>
                  <a:srgbClr val="000000"/>
                </a:solidFill>
                <a:cs typeface="Arial" panose="020B0604020202020204" pitchFamily="34" charset="0"/>
              </a:rPr>
              <a:t> It’s $4 for the cappuccino… and the transaction fee is $6.25.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/>
          <p:nvPr/>
        </p:nvSpPr>
        <p:spPr>
          <a:xfrm>
            <a:off x="217502" y="132525"/>
            <a:ext cx="8398464" cy="6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latin typeface="Poppins"/>
                <a:ea typeface="Poppins"/>
                <a:cs typeface="Poppins"/>
                <a:sym typeface="Poppins"/>
              </a:rPr>
              <a:t>Learn More</a:t>
            </a:r>
            <a:endParaRPr sz="3000" b="1" dirty="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4" name="Google Shape;94;p16"/>
          <p:cNvSpPr/>
          <p:nvPr/>
        </p:nvSpPr>
        <p:spPr>
          <a:xfrm>
            <a:off x="318100" y="701575"/>
            <a:ext cx="692400" cy="35700"/>
          </a:xfrm>
          <a:prstGeom prst="rect">
            <a:avLst/>
          </a:prstGeom>
          <a:solidFill>
            <a:srgbClr val="59AEEC"/>
          </a:solidFill>
          <a:ln>
            <a:noFill/>
          </a:ln>
        </p:spPr>
        <p:txBody>
          <a:bodyPr spcFirstLastPara="1" wrap="square" lIns="91325" tIns="45650" rIns="91325" bIns="456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FFFFFF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D1024C-F4CE-8F44-AFCF-1179592D81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1304" y="1234641"/>
            <a:ext cx="1867807" cy="22924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2F86EB-DC09-A749-90B0-ED2D2D4880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02" y="3530102"/>
            <a:ext cx="4365625" cy="9959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613AB4-4B56-164D-B830-D08DF0FC7E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7361" y="1198941"/>
            <a:ext cx="4203764" cy="33269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74CA948-5E67-4E46-813E-6B33FBA4B9C9}"/>
              </a:ext>
            </a:extLst>
          </p:cNvPr>
          <p:cNvSpPr/>
          <p:nvPr/>
        </p:nvSpPr>
        <p:spPr>
          <a:xfrm>
            <a:off x="127000" y="1201781"/>
            <a:ext cx="4579859" cy="3324136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4D04F56-FA9C-E64B-8127-8FEBB740DA46}"/>
              </a:ext>
            </a:extLst>
          </p:cNvPr>
          <p:cNvSpPr/>
          <p:nvPr/>
        </p:nvSpPr>
        <p:spPr>
          <a:xfrm>
            <a:off x="4797362" y="1201781"/>
            <a:ext cx="4203764" cy="3324136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F73D02-203A-CC4F-89AD-EE12F3F76A25}"/>
              </a:ext>
            </a:extLst>
          </p:cNvPr>
          <p:cNvSpPr txBox="1"/>
          <p:nvPr/>
        </p:nvSpPr>
        <p:spPr>
          <a:xfrm>
            <a:off x="4849734" y="737275"/>
            <a:ext cx="4151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n-lt"/>
                <a:cs typeface="Arial" panose="020B0604020202020204" pitchFamily="34" charset="0"/>
                <a:hlinkClick r:id="rId6"/>
              </a:rPr>
              <a:t>https://projectchicago.io</a:t>
            </a:r>
            <a:endParaRPr lang="en-US" sz="24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71B0CC-F0E8-3C4F-918C-AE63C8313F8C}"/>
              </a:ext>
            </a:extLst>
          </p:cNvPr>
          <p:cNvSpPr txBox="1"/>
          <p:nvPr/>
        </p:nvSpPr>
        <p:spPr>
          <a:xfrm>
            <a:off x="127000" y="737275"/>
            <a:ext cx="4722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n-lt"/>
                <a:cs typeface="Arial" panose="020B0604020202020204" pitchFamily="34" charset="0"/>
                <a:hlinkClick r:id="rId7"/>
              </a:rPr>
              <a:t>https://gastoken.io</a:t>
            </a:r>
            <a:endParaRPr lang="en-US" sz="2400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361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4DF71B-4C36-B84A-92F2-018708A0B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702" y="1662562"/>
            <a:ext cx="7620000" cy="2509813"/>
          </a:xfrm>
          <a:prstGeom prst="rect">
            <a:avLst/>
          </a:prstGeom>
        </p:spPr>
      </p:pic>
      <p:sp>
        <p:nvSpPr>
          <p:cNvPr id="93" name="Google Shape;93;p16"/>
          <p:cNvSpPr txBox="1"/>
          <p:nvPr/>
        </p:nvSpPr>
        <p:spPr>
          <a:xfrm>
            <a:off x="217501" y="132525"/>
            <a:ext cx="8599927" cy="6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lvl="0"/>
            <a:r>
              <a:rPr lang="en-US" sz="3000" b="1" dirty="0">
                <a:latin typeface="Poppins"/>
                <a:ea typeface="Poppins"/>
                <a:cs typeface="Poppins"/>
                <a:sym typeface="Poppins"/>
              </a:rPr>
              <a:t>Transaction fees / Ethereum gas prices are super volatile</a:t>
            </a:r>
            <a:endParaRPr sz="3000" b="1" dirty="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4" name="Google Shape;94;p16"/>
          <p:cNvSpPr/>
          <p:nvPr/>
        </p:nvSpPr>
        <p:spPr>
          <a:xfrm>
            <a:off x="217502" y="1180547"/>
            <a:ext cx="692400" cy="35700"/>
          </a:xfrm>
          <a:prstGeom prst="rect">
            <a:avLst/>
          </a:prstGeom>
          <a:solidFill>
            <a:srgbClr val="59AEEC"/>
          </a:solidFill>
          <a:ln>
            <a:noFill/>
          </a:ln>
        </p:spPr>
        <p:txBody>
          <a:bodyPr spcFirstLastPara="1" wrap="square" lIns="91325" tIns="45650" rIns="91325" bIns="456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FFFFFF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12B09F9-92CB-214D-92CE-B2E07CAC9B22}"/>
              </a:ext>
            </a:extLst>
          </p:cNvPr>
          <p:cNvGrpSpPr/>
          <p:nvPr/>
        </p:nvGrpSpPr>
        <p:grpSpPr>
          <a:xfrm>
            <a:off x="2651681" y="2101225"/>
            <a:ext cx="2116261" cy="1455668"/>
            <a:chOff x="8927369" y="4134495"/>
            <a:chExt cx="3072471" cy="2890048"/>
          </a:xfrm>
        </p:grpSpPr>
        <p:pic>
          <p:nvPicPr>
            <p:cNvPr id="10" name="Picture 4" descr="https://lh5.googleusercontent.com/e0DCNwIwmqCjql9Fkuwzd-SU1MVXqWuZ5pUragXHyk14LOS62tllvDP4u7b3sx7BjozNIglVIj2sVZBdxB6ppvVAT039p2vgD3NwfYMyCBMl97LWVLlCYZcDb05u5PzM17kVveH6">
              <a:extLst>
                <a:ext uri="{FF2B5EF4-FFF2-40B4-BE49-F238E27FC236}">
                  <a16:creationId xmlns:a16="http://schemas.microsoft.com/office/drawing/2014/main" id="{E354B3FF-75FE-A145-94F3-C9DBAD1874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7369" y="4134495"/>
              <a:ext cx="2787993" cy="2220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9AFEA88C-DF02-234B-9583-CBB41192ED35}"/>
                </a:ext>
              </a:extLst>
            </p:cNvPr>
            <p:cNvCxnSpPr>
              <a:cxnSpLocks/>
            </p:cNvCxnSpPr>
            <p:nvPr/>
          </p:nvCxnSpPr>
          <p:spPr>
            <a:xfrm>
              <a:off x="11035778" y="6355438"/>
              <a:ext cx="964062" cy="669105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1CEA2C0-307C-A647-A6C7-84914015ABF7}"/>
              </a:ext>
            </a:extLst>
          </p:cNvPr>
          <p:cNvGrpSpPr/>
          <p:nvPr/>
        </p:nvGrpSpPr>
        <p:grpSpPr>
          <a:xfrm>
            <a:off x="5544458" y="2215244"/>
            <a:ext cx="1447534" cy="1183687"/>
            <a:chOff x="5544458" y="1768929"/>
            <a:chExt cx="1447534" cy="118368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0F0E5E7-1CF6-A545-835E-4F509431B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4458" y="1768929"/>
              <a:ext cx="1248833" cy="802821"/>
            </a:xfrm>
            <a:prstGeom prst="rect">
              <a:avLst/>
            </a:prstGeom>
          </p:spPr>
        </p:pic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34A41D62-FB29-8244-BC0E-F79F4A106452}"/>
                </a:ext>
              </a:extLst>
            </p:cNvPr>
            <p:cNvCxnSpPr>
              <a:cxnSpLocks/>
            </p:cNvCxnSpPr>
            <p:nvPr/>
          </p:nvCxnSpPr>
          <p:spPr>
            <a:xfrm>
              <a:off x="6520543" y="2688771"/>
              <a:ext cx="471449" cy="263845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2926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/>
          <p:nvPr/>
        </p:nvSpPr>
        <p:spPr>
          <a:xfrm>
            <a:off x="217502" y="132525"/>
            <a:ext cx="6250500" cy="6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latin typeface="Poppins"/>
                <a:ea typeface="Poppins"/>
                <a:cs typeface="Poppins"/>
                <a:sym typeface="Poppins"/>
              </a:rPr>
              <a:t>Same in Bitcoin…</a:t>
            </a:r>
            <a:endParaRPr sz="3000" b="1" dirty="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4" name="Google Shape;94;p16"/>
          <p:cNvSpPr/>
          <p:nvPr/>
        </p:nvSpPr>
        <p:spPr>
          <a:xfrm>
            <a:off x="318100" y="701575"/>
            <a:ext cx="692400" cy="35700"/>
          </a:xfrm>
          <a:prstGeom prst="rect">
            <a:avLst/>
          </a:prstGeom>
          <a:solidFill>
            <a:srgbClr val="59AEEC"/>
          </a:solidFill>
          <a:ln>
            <a:noFill/>
          </a:ln>
        </p:spPr>
        <p:txBody>
          <a:bodyPr spcFirstLastPara="1" wrap="square" lIns="91325" tIns="45650" rIns="91325" bIns="456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FFFFFF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BFDA19-DCEE-EB4F-B73C-F7C72A0CD18B}"/>
              </a:ext>
            </a:extLst>
          </p:cNvPr>
          <p:cNvSpPr txBox="1"/>
          <p:nvPr/>
        </p:nvSpPr>
        <p:spPr>
          <a:xfrm>
            <a:off x="3769462" y="954387"/>
            <a:ext cx="22236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source: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bitinfocharts.com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F7CBE0-F507-5A43-84FD-7EEAF0BC1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85" y="1439026"/>
            <a:ext cx="8893629" cy="194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660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/>
          <p:nvPr/>
        </p:nvSpPr>
        <p:spPr>
          <a:xfrm>
            <a:off x="217501" y="132525"/>
            <a:ext cx="8828528" cy="6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r>
              <a:rPr lang="en-US" sz="3000" b="1" dirty="0">
                <a:latin typeface="Poppins"/>
                <a:ea typeface="Poppins"/>
                <a:cs typeface="Poppins"/>
                <a:sym typeface="Poppins"/>
              </a:rPr>
              <a:t>How do ordinary businesses handle volatility?</a:t>
            </a:r>
            <a:endParaRPr sz="3000" b="1" dirty="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4" name="Google Shape;94;p16"/>
          <p:cNvSpPr/>
          <p:nvPr/>
        </p:nvSpPr>
        <p:spPr>
          <a:xfrm>
            <a:off x="318100" y="701575"/>
            <a:ext cx="692400" cy="35700"/>
          </a:xfrm>
          <a:prstGeom prst="rect">
            <a:avLst/>
          </a:prstGeom>
          <a:solidFill>
            <a:srgbClr val="59AEEC"/>
          </a:solidFill>
          <a:ln>
            <a:noFill/>
          </a:ln>
        </p:spPr>
        <p:txBody>
          <a:bodyPr spcFirstLastPara="1" wrap="square" lIns="91325" tIns="45650" rIns="91325" bIns="456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FFFFFF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2424FEC3-1C95-0146-BBB1-F4E55A4B8C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10717" y="777526"/>
            <a:ext cx="3814083" cy="3594354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8C66FE4-5D91-3842-9451-ABA88AC420FC}"/>
              </a:ext>
            </a:extLst>
          </p:cNvPr>
          <p:cNvSpPr txBox="1">
            <a:spLocks/>
          </p:cNvSpPr>
          <p:nvPr/>
        </p:nvSpPr>
        <p:spPr>
          <a:xfrm>
            <a:off x="424544" y="777526"/>
            <a:ext cx="3511548" cy="3750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accent5"/>
                </a:solidFill>
                <a:cs typeface="Arial" panose="020B0604020202020204" pitchFamily="34" charset="0"/>
              </a:rPr>
              <a:t>Stock up when prices are low!</a:t>
            </a:r>
          </a:p>
          <a:p>
            <a:pPr lvl="1"/>
            <a:r>
              <a:rPr lang="en-US" dirty="0">
                <a:solidFill>
                  <a:schemeClr val="accent5"/>
                </a:solidFill>
                <a:cs typeface="Arial" panose="020B0604020202020204" pitchFamily="34" charset="0"/>
              </a:rPr>
              <a:t>Or buy financial instruments</a:t>
            </a:r>
            <a:r>
              <a:rPr lang="fr-CH" dirty="0">
                <a:solidFill>
                  <a:schemeClr val="accent5"/>
                </a:solidFill>
                <a:cs typeface="Arial" panose="020B0604020202020204" pitchFamily="34" charset="0"/>
              </a:rPr>
              <a:t>…</a:t>
            </a:r>
          </a:p>
          <a:p>
            <a:r>
              <a:rPr lang="en-US" sz="2800" dirty="0">
                <a:solidFill>
                  <a:schemeClr val="accent5"/>
                </a:solidFill>
                <a:cs typeface="Arial" panose="020B0604020202020204" pitchFamily="34" charset="0"/>
              </a:rPr>
              <a:t>How do you “speculate on” </a:t>
            </a:r>
            <a:br>
              <a:rPr lang="en-US" sz="2800" dirty="0">
                <a:solidFill>
                  <a:schemeClr val="accent5"/>
                </a:solidFill>
                <a:cs typeface="Arial" panose="020B0604020202020204" pitchFamily="34" charset="0"/>
              </a:rPr>
            </a:br>
            <a:r>
              <a:rPr lang="en-US" sz="2800" dirty="0">
                <a:solidFill>
                  <a:schemeClr val="accent5"/>
                </a:solidFill>
                <a:cs typeface="Arial" panose="020B0604020202020204" pitchFamily="34" charset="0"/>
              </a:rPr>
              <a:t>or stockpile transaction fees?</a:t>
            </a:r>
          </a:p>
        </p:txBody>
      </p:sp>
    </p:spTree>
    <p:extLst>
      <p:ext uri="{BB962C8B-B14F-4D97-AF65-F5344CB8AC3E}">
        <p14:creationId xmlns:p14="http://schemas.microsoft.com/office/powerpoint/2010/main" val="423826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/>
          <p:nvPr/>
        </p:nvSpPr>
        <p:spPr>
          <a:xfrm>
            <a:off x="217502" y="132525"/>
            <a:ext cx="8774098" cy="6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lvl="0"/>
            <a:r>
              <a:rPr lang="en-US" sz="2800" b="1" dirty="0" err="1">
                <a:latin typeface="Poppins"/>
                <a:ea typeface="Poppins"/>
                <a:cs typeface="Poppins"/>
                <a:sym typeface="Poppins"/>
              </a:rPr>
              <a:t>GasToken</a:t>
            </a:r>
            <a:r>
              <a:rPr lang="en-US" sz="2800" b="1" dirty="0">
                <a:latin typeface="Poppins"/>
                <a:ea typeface="Poppins"/>
                <a:cs typeface="Poppins"/>
                <a:sym typeface="Poppins"/>
              </a:rPr>
              <a:t>: Stockpiling and trading Ethereum gas</a:t>
            </a:r>
            <a:endParaRPr sz="2800" b="1" dirty="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4" name="Google Shape;94;p16"/>
          <p:cNvSpPr/>
          <p:nvPr/>
        </p:nvSpPr>
        <p:spPr>
          <a:xfrm>
            <a:off x="318100" y="701575"/>
            <a:ext cx="692400" cy="35700"/>
          </a:xfrm>
          <a:prstGeom prst="rect">
            <a:avLst/>
          </a:prstGeom>
          <a:solidFill>
            <a:srgbClr val="59AEEC"/>
          </a:solidFill>
          <a:ln>
            <a:noFill/>
          </a:ln>
        </p:spPr>
        <p:txBody>
          <a:bodyPr spcFirstLastPara="1" wrap="square" lIns="91325" tIns="45650" rIns="91325" bIns="456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FFFFFF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15CFC5-4F2E-1747-98CE-A01B2D223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5314" y="901411"/>
            <a:ext cx="2333372" cy="24749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74FDE5-DF7A-7440-A66D-8E1B0F2484CF}"/>
              </a:ext>
            </a:extLst>
          </p:cNvPr>
          <p:cNvSpPr txBox="1"/>
          <p:nvPr/>
        </p:nvSpPr>
        <p:spPr>
          <a:xfrm>
            <a:off x="395413" y="3376323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n-lt"/>
                <a:cs typeface="Arial" panose="020B0604020202020204" pitchFamily="34" charset="0"/>
                <a:hlinkClick r:id="rId4"/>
              </a:rPr>
              <a:t>https://gastoken.io</a:t>
            </a:r>
            <a:endParaRPr lang="en-US" sz="2800" dirty="0">
              <a:latin typeface="+mn-lt"/>
              <a:cs typeface="Arial" panose="020B0604020202020204" pitchFamily="34" charset="0"/>
            </a:endParaRPr>
          </a:p>
          <a:p>
            <a:pPr algn="ctr"/>
            <a:endParaRPr 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13506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/>
          <p:nvPr/>
        </p:nvSpPr>
        <p:spPr>
          <a:xfrm>
            <a:off x="217502" y="132525"/>
            <a:ext cx="6250500" cy="6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latin typeface="Poppins"/>
                <a:ea typeface="Poppins"/>
                <a:cs typeface="Poppins"/>
                <a:sym typeface="Poppins"/>
              </a:rPr>
              <a:t>Ethereum Gas</a:t>
            </a:r>
            <a:endParaRPr sz="3000" b="1" dirty="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4" name="Google Shape;94;p16"/>
          <p:cNvSpPr/>
          <p:nvPr/>
        </p:nvSpPr>
        <p:spPr>
          <a:xfrm>
            <a:off x="318100" y="701575"/>
            <a:ext cx="692400" cy="35700"/>
          </a:xfrm>
          <a:prstGeom prst="rect">
            <a:avLst/>
          </a:prstGeom>
          <a:solidFill>
            <a:srgbClr val="59AEEC"/>
          </a:solidFill>
          <a:ln>
            <a:noFill/>
          </a:ln>
        </p:spPr>
        <p:txBody>
          <a:bodyPr spcFirstLastPara="1" wrap="square" lIns="91325" tIns="45650" rIns="91325" bIns="456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FFFFFF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5F8A26-51BA-7C4C-9EAB-8C0D5683F353}"/>
              </a:ext>
            </a:extLst>
          </p:cNvPr>
          <p:cNvSpPr/>
          <p:nvPr/>
        </p:nvSpPr>
        <p:spPr>
          <a:xfrm>
            <a:off x="1233141" y="940981"/>
            <a:ext cx="2262868" cy="1593065"/>
          </a:xfrm>
          <a:prstGeom prst="rect">
            <a:avLst/>
          </a:prstGeom>
          <a:solidFill>
            <a:schemeClr val="bg2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200"/>
              </a:spcAft>
            </a:pPr>
            <a:r>
              <a:rPr lang="en-US" b="1" dirty="0" err="1">
                <a:latin typeface="Consolas" panose="020B0609020204030204" pitchFamily="49" charset="0"/>
                <a:cs typeface="Consolas" panose="020B0609020204030204" pitchFamily="49" charset="0"/>
              </a:rPr>
              <a:t>MyContract</a:t>
            </a:r>
            <a:endParaRPr lang="en-US" b="1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algn="ctr">
              <a:spcAft>
                <a:spcPts val="200"/>
              </a:spcAft>
            </a:pP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spcAft>
                <a:spcPts val="200"/>
              </a:spcAft>
            </a:pPr>
            <a:r>
              <a:rPr lang="en-US" dirty="0" err="1">
                <a:solidFill>
                  <a:srgbClr val="00FF8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func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dirty="0">
                <a:solidFill>
                  <a:srgbClr val="FF66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x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):</a:t>
            </a:r>
          </a:p>
          <a:p>
            <a:pPr>
              <a:spcAft>
                <a:spcPts val="200"/>
              </a:spcAft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	a </a:t>
            </a:r>
            <a:r>
              <a:rPr lang="en-US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x </a:t>
            </a:r>
            <a:r>
              <a:rPr lang="en-US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+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CC66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</a:t>
            </a:r>
          </a:p>
          <a:p>
            <a:pPr>
              <a:spcAft>
                <a:spcPts val="200"/>
              </a:spcAft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	b </a:t>
            </a:r>
            <a:r>
              <a:rPr lang="en-US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FF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hash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(a)</a:t>
            </a:r>
          </a:p>
          <a:p>
            <a:pPr>
              <a:spcAft>
                <a:spcPts val="200"/>
              </a:spcAft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Mem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[</a:t>
            </a:r>
            <a:r>
              <a:rPr lang="en-US" dirty="0">
                <a:solidFill>
                  <a:srgbClr val="CC66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] </a:t>
            </a:r>
            <a:r>
              <a:rPr lang="en-US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b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F0217FE-8D1C-544C-BE0C-BF3334AB02A5}"/>
              </a:ext>
            </a:extLst>
          </p:cNvPr>
          <p:cNvGrpSpPr/>
          <p:nvPr/>
        </p:nvGrpSpPr>
        <p:grpSpPr>
          <a:xfrm>
            <a:off x="3516194" y="1620765"/>
            <a:ext cx="1873712" cy="307777"/>
            <a:chOff x="3476627" y="2714337"/>
            <a:chExt cx="1873712" cy="307777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1EB26139-B410-9046-A946-0E226BE8ACD6}"/>
                </a:ext>
              </a:extLst>
            </p:cNvPr>
            <p:cNvCxnSpPr/>
            <p:nvPr/>
          </p:nvCxnSpPr>
          <p:spPr>
            <a:xfrm flipH="1">
              <a:off x="3476627" y="2899003"/>
              <a:ext cx="1238248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81B2924-37D3-5048-9CE1-EBCCC8602172}"/>
                </a:ext>
              </a:extLst>
            </p:cNvPr>
            <p:cNvSpPr txBox="1"/>
            <p:nvPr/>
          </p:nvSpPr>
          <p:spPr>
            <a:xfrm>
              <a:off x="4238624" y="2714337"/>
              <a:ext cx="11117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latin typeface="+mn-lt"/>
                  <a:cs typeface="Arial" panose="020B0604020202020204" pitchFamily="34" charset="0"/>
                </a:rPr>
                <a:t>3 gas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E2C46D6-53D9-9B4D-8178-8DEAD665789D}"/>
              </a:ext>
            </a:extLst>
          </p:cNvPr>
          <p:cNvGrpSpPr/>
          <p:nvPr/>
        </p:nvGrpSpPr>
        <p:grpSpPr>
          <a:xfrm>
            <a:off x="3516194" y="1881629"/>
            <a:ext cx="1873712" cy="307777"/>
            <a:chOff x="3476627" y="2638135"/>
            <a:chExt cx="1873712" cy="307777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A8BEE58C-5510-FF43-8E38-CDE451B5AD9A}"/>
                </a:ext>
              </a:extLst>
            </p:cNvPr>
            <p:cNvCxnSpPr/>
            <p:nvPr/>
          </p:nvCxnSpPr>
          <p:spPr>
            <a:xfrm flipH="1">
              <a:off x="3476627" y="2822801"/>
              <a:ext cx="1111248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3B91B3C-4980-0740-A4EE-6D5C006FD7C6}"/>
                </a:ext>
              </a:extLst>
            </p:cNvPr>
            <p:cNvSpPr txBox="1"/>
            <p:nvPr/>
          </p:nvSpPr>
          <p:spPr>
            <a:xfrm>
              <a:off x="4238625" y="2638135"/>
              <a:ext cx="11117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latin typeface="+mn-lt"/>
                  <a:cs typeface="Arial" panose="020B0604020202020204" pitchFamily="34" charset="0"/>
                </a:rPr>
                <a:t>30 gas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EB49731-7331-0347-AB95-1679CEC93838}"/>
              </a:ext>
            </a:extLst>
          </p:cNvPr>
          <p:cNvGrpSpPr/>
          <p:nvPr/>
        </p:nvGrpSpPr>
        <p:grpSpPr>
          <a:xfrm>
            <a:off x="3516193" y="2120721"/>
            <a:ext cx="1873714" cy="307777"/>
            <a:chOff x="3476626" y="2540161"/>
            <a:chExt cx="1873714" cy="307777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AE48EFF9-2A95-6B49-9AD5-A3B366995B8B}"/>
                </a:ext>
              </a:extLst>
            </p:cNvPr>
            <p:cNvCxnSpPr/>
            <p:nvPr/>
          </p:nvCxnSpPr>
          <p:spPr>
            <a:xfrm flipH="1">
              <a:off x="3476626" y="2724827"/>
              <a:ext cx="761999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124A2DE-73C4-5346-A494-57C9EDD10ACA}"/>
                </a:ext>
              </a:extLst>
            </p:cNvPr>
            <p:cNvSpPr txBox="1"/>
            <p:nvPr/>
          </p:nvSpPr>
          <p:spPr>
            <a:xfrm>
              <a:off x="4330509" y="2540161"/>
              <a:ext cx="10198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>
                  <a:latin typeface="+mn-lt"/>
                  <a:cs typeface="Arial" panose="020B0604020202020204" pitchFamily="34" charset="0"/>
                </a:rPr>
                <a:t>20000 gas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40B05CE-987A-C040-B228-FCB9AAFF4ACD}"/>
              </a:ext>
            </a:extLst>
          </p:cNvPr>
          <p:cNvGrpSpPr/>
          <p:nvPr/>
        </p:nvGrpSpPr>
        <p:grpSpPr>
          <a:xfrm>
            <a:off x="4278193" y="2428498"/>
            <a:ext cx="1111714" cy="337751"/>
            <a:chOff x="3667126" y="3522070"/>
            <a:chExt cx="1111714" cy="33775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684CF57-65F5-3544-A15E-F8F37BB1CDFC}"/>
                </a:ext>
              </a:extLst>
            </p:cNvPr>
            <p:cNvSpPr txBox="1"/>
            <p:nvPr/>
          </p:nvSpPr>
          <p:spPr>
            <a:xfrm>
              <a:off x="3667126" y="3552044"/>
              <a:ext cx="11117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latin typeface="+mn-lt"/>
                  <a:cs typeface="Arial" panose="020B0604020202020204" pitchFamily="34" charset="0"/>
                </a:rPr>
                <a:t>20033 gas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732EC3C-9A25-844B-B253-1CC98C298EDA}"/>
                </a:ext>
              </a:extLst>
            </p:cNvPr>
            <p:cNvCxnSpPr>
              <a:cxnSpLocks/>
            </p:cNvCxnSpPr>
            <p:nvPr/>
          </p:nvCxnSpPr>
          <p:spPr>
            <a:xfrm>
              <a:off x="3852076" y="3522070"/>
              <a:ext cx="827314" cy="1"/>
            </a:xfrm>
            <a:prstGeom prst="line">
              <a:avLst/>
            </a:prstGeom>
            <a:ln w="28575">
              <a:solidFill>
                <a:schemeClr val="accent5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92FD73E8-FF69-1949-8ED1-F424EACC1B90}"/>
              </a:ext>
            </a:extLst>
          </p:cNvPr>
          <p:cNvSpPr/>
          <p:nvPr/>
        </p:nvSpPr>
        <p:spPr>
          <a:xfrm>
            <a:off x="831397" y="3184562"/>
            <a:ext cx="1282700" cy="11906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/>
                </a:solidFill>
                <a:cs typeface="Arial" panose="020B0604020202020204" pitchFamily="34" charset="0"/>
              </a:rPr>
              <a:t>User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BFAACBD-8E0E-954C-B627-383DDA18F2BB}"/>
              </a:ext>
            </a:extLst>
          </p:cNvPr>
          <p:cNvSpPr/>
          <p:nvPr/>
        </p:nvSpPr>
        <p:spPr>
          <a:xfrm>
            <a:off x="6460671" y="3184562"/>
            <a:ext cx="1435100" cy="11906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/>
                </a:solidFill>
                <a:cs typeface="Arial" panose="020B0604020202020204" pitchFamily="34" charset="0"/>
              </a:rPr>
              <a:t>Miner(s)</a:t>
            </a: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D6652353-30C2-D342-A814-6B0D54BF1D80}"/>
              </a:ext>
            </a:extLst>
          </p:cNvPr>
          <p:cNvSpPr/>
          <p:nvPr/>
        </p:nvSpPr>
        <p:spPr>
          <a:xfrm>
            <a:off x="5758543" y="484431"/>
            <a:ext cx="3250745" cy="1291361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accent5"/>
                </a:solidFill>
                <a:cs typeface="Arial" panose="020B0604020202020204" pitchFamily="34" charset="0"/>
              </a:rPr>
              <a:t>1 </a:t>
            </a:r>
            <a:r>
              <a:rPr lang="en-US" sz="1800" dirty="0" err="1">
                <a:solidFill>
                  <a:schemeClr val="accent5"/>
                </a:solidFill>
                <a:cs typeface="Arial" panose="020B0604020202020204" pitchFamily="34" charset="0"/>
              </a:rPr>
              <a:t>GWei</a:t>
            </a:r>
            <a:r>
              <a:rPr lang="en-US" sz="1800" dirty="0">
                <a:solidFill>
                  <a:schemeClr val="accent5"/>
                </a:solidFill>
                <a:cs typeface="Arial" panose="020B0604020202020204" pitchFamily="34" charset="0"/>
              </a:rPr>
              <a:t> = 10</a:t>
            </a:r>
            <a:r>
              <a:rPr lang="en-US" sz="1800" baseline="30000" dirty="0">
                <a:solidFill>
                  <a:schemeClr val="accent5"/>
                </a:solidFill>
                <a:cs typeface="Arial" panose="020B0604020202020204" pitchFamily="34" charset="0"/>
              </a:rPr>
              <a:t>9</a:t>
            </a:r>
            <a:r>
              <a:rPr lang="en-US" sz="1800" dirty="0">
                <a:solidFill>
                  <a:schemeClr val="accent5"/>
                </a:solidFill>
                <a:cs typeface="Arial" panose="020B0604020202020204" pitchFamily="34" charset="0"/>
              </a:rPr>
              <a:t> Wei</a:t>
            </a:r>
          </a:p>
          <a:p>
            <a:pPr algn="ctr"/>
            <a:r>
              <a:rPr lang="en-US" sz="1800" dirty="0">
                <a:solidFill>
                  <a:schemeClr val="accent5"/>
                </a:solidFill>
                <a:cs typeface="Arial" panose="020B0604020202020204" pitchFamily="34" charset="0"/>
              </a:rPr>
              <a:t>1 Ether = 10</a:t>
            </a:r>
            <a:r>
              <a:rPr lang="en-US" sz="1800" baseline="30000" dirty="0">
                <a:solidFill>
                  <a:schemeClr val="accent5"/>
                </a:solidFill>
                <a:cs typeface="Arial" panose="020B0604020202020204" pitchFamily="34" charset="0"/>
              </a:rPr>
              <a:t>18</a:t>
            </a:r>
            <a:r>
              <a:rPr lang="en-US" sz="1800" dirty="0">
                <a:solidFill>
                  <a:schemeClr val="accent5"/>
                </a:solidFill>
                <a:cs typeface="Arial" panose="020B0604020202020204" pitchFamily="34" charset="0"/>
              </a:rPr>
              <a:t> Wei </a:t>
            </a:r>
          </a:p>
        </p:txBody>
      </p:sp>
      <p:sp>
        <p:nvSpPr>
          <p:cNvPr id="20" name="Oval Callout 19">
            <a:extLst>
              <a:ext uri="{FF2B5EF4-FFF2-40B4-BE49-F238E27FC236}">
                <a16:creationId xmlns:a16="http://schemas.microsoft.com/office/drawing/2014/main" id="{2060667B-5E60-2545-B29F-8518B585AE00}"/>
              </a:ext>
            </a:extLst>
          </p:cNvPr>
          <p:cNvSpPr/>
          <p:nvPr/>
        </p:nvSpPr>
        <p:spPr>
          <a:xfrm>
            <a:off x="4546146" y="3089883"/>
            <a:ext cx="2028825" cy="474544"/>
          </a:xfrm>
          <a:prstGeom prst="wedgeEllipseCallout">
            <a:avLst>
              <a:gd name="adj1" fmla="val 58162"/>
              <a:gd name="adj2" fmla="val 4179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5"/>
                </a:solidFill>
                <a:cs typeface="Arial" panose="020B0604020202020204" pitchFamily="34" charset="0"/>
              </a:rPr>
              <a:t>How Much?</a:t>
            </a:r>
          </a:p>
        </p:txBody>
      </p:sp>
      <p:sp>
        <p:nvSpPr>
          <p:cNvPr id="21" name="Oval Callout 20">
            <a:extLst>
              <a:ext uri="{FF2B5EF4-FFF2-40B4-BE49-F238E27FC236}">
                <a16:creationId xmlns:a16="http://schemas.microsoft.com/office/drawing/2014/main" id="{DB738AB7-CC56-7C4E-8012-497FF8C2EF71}"/>
              </a:ext>
            </a:extLst>
          </p:cNvPr>
          <p:cNvSpPr/>
          <p:nvPr/>
        </p:nvSpPr>
        <p:spPr>
          <a:xfrm>
            <a:off x="5133521" y="3717059"/>
            <a:ext cx="1330324" cy="523006"/>
          </a:xfrm>
          <a:prstGeom prst="wedgeEllipseCallout">
            <a:avLst>
              <a:gd name="adj1" fmla="val 57518"/>
              <a:gd name="adj2" fmla="val -2964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5"/>
                </a:solidFill>
                <a:cs typeface="Arial" panose="020B0604020202020204" pitchFamily="34" charset="0"/>
              </a:rPr>
              <a:t>Meh</a:t>
            </a:r>
            <a:r>
              <a:rPr lang="fr-CH" sz="1600" dirty="0">
                <a:solidFill>
                  <a:schemeClr val="accent5"/>
                </a:solidFill>
                <a:cs typeface="Arial" panose="020B0604020202020204" pitchFamily="34" charset="0"/>
              </a:rPr>
              <a:t>...</a:t>
            </a:r>
            <a:endParaRPr lang="en-US" sz="1600" dirty="0">
              <a:solidFill>
                <a:schemeClr val="accent5"/>
              </a:solidFill>
              <a:cs typeface="Arial" panose="020B0604020202020204" pitchFamily="34" charset="0"/>
            </a:endParaRPr>
          </a:p>
        </p:txBody>
      </p:sp>
      <p:sp>
        <p:nvSpPr>
          <p:cNvPr id="22" name="Oval Callout 21">
            <a:extLst>
              <a:ext uri="{FF2B5EF4-FFF2-40B4-BE49-F238E27FC236}">
                <a16:creationId xmlns:a16="http://schemas.microsoft.com/office/drawing/2014/main" id="{76BF7618-42C8-1F4C-AC0B-35AE0CF1E9F3}"/>
              </a:ext>
            </a:extLst>
          </p:cNvPr>
          <p:cNvSpPr/>
          <p:nvPr/>
        </p:nvSpPr>
        <p:spPr>
          <a:xfrm>
            <a:off x="2114097" y="3001169"/>
            <a:ext cx="2225673" cy="563258"/>
          </a:xfrm>
          <a:prstGeom prst="wedgeEllipseCallout">
            <a:avLst>
              <a:gd name="adj1" fmla="val -54534"/>
              <a:gd name="adj2" fmla="val 3501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5"/>
                </a:solidFill>
                <a:cs typeface="Arial" panose="020B0604020202020204" pitchFamily="34" charset="0"/>
              </a:rPr>
              <a:t>I want to run </a:t>
            </a:r>
            <a:r>
              <a:rPr lang="en-US" sz="1600" dirty="0" err="1">
                <a:solidFill>
                  <a:srgbClr val="008000"/>
                </a:solidFill>
                <a:latin typeface="Consolas"/>
                <a:cs typeface="Consolas"/>
              </a:rPr>
              <a:t>func</a:t>
            </a:r>
            <a:r>
              <a:rPr lang="en-US" sz="1600" dirty="0">
                <a:solidFill>
                  <a:schemeClr val="accent5"/>
                </a:solidFill>
                <a:latin typeface="Consolas"/>
                <a:cs typeface="Consolas"/>
              </a:rPr>
              <a:t>(1)</a:t>
            </a:r>
          </a:p>
        </p:txBody>
      </p:sp>
      <p:sp>
        <p:nvSpPr>
          <p:cNvPr id="23" name="Oval Callout 22">
            <a:extLst>
              <a:ext uri="{FF2B5EF4-FFF2-40B4-BE49-F238E27FC236}">
                <a16:creationId xmlns:a16="http://schemas.microsoft.com/office/drawing/2014/main" id="{3B20A099-7309-B649-88E7-556E77F6055A}"/>
              </a:ext>
            </a:extLst>
          </p:cNvPr>
          <p:cNvSpPr/>
          <p:nvPr/>
        </p:nvSpPr>
        <p:spPr>
          <a:xfrm>
            <a:off x="2114096" y="3717059"/>
            <a:ext cx="2828925" cy="648446"/>
          </a:xfrm>
          <a:prstGeom prst="wedgeEllipseCallout">
            <a:avLst>
              <a:gd name="adj1" fmla="val -56372"/>
              <a:gd name="adj2" fmla="val -2156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5"/>
                </a:solidFill>
                <a:cs typeface="Arial" panose="020B0604020202020204" pitchFamily="34" charset="0"/>
              </a:rPr>
              <a:t>1 </a:t>
            </a:r>
            <a:r>
              <a:rPr lang="en-US" sz="1600" dirty="0" err="1">
                <a:solidFill>
                  <a:schemeClr val="accent5"/>
                </a:solidFill>
                <a:cs typeface="Arial" panose="020B0604020202020204" pitchFamily="34" charset="0"/>
              </a:rPr>
              <a:t>GWei</a:t>
            </a:r>
            <a:r>
              <a:rPr lang="en-US" sz="1600" dirty="0">
                <a:solidFill>
                  <a:schemeClr val="accent5"/>
                </a:solidFill>
                <a:cs typeface="Arial" panose="020B0604020202020204" pitchFamily="34" charset="0"/>
              </a:rPr>
              <a:t> per gas? (0.00002 eth) </a:t>
            </a:r>
            <a:endParaRPr lang="en-US" sz="1600" dirty="0">
              <a:solidFill>
                <a:schemeClr val="accent5"/>
              </a:solidFill>
              <a:cs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439578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/>
          <p:nvPr/>
        </p:nvSpPr>
        <p:spPr>
          <a:xfrm>
            <a:off x="217502" y="132525"/>
            <a:ext cx="6250500" cy="6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latin typeface="Poppins"/>
                <a:ea typeface="Poppins"/>
                <a:cs typeface="Poppins"/>
                <a:sym typeface="Poppins"/>
              </a:rPr>
              <a:t>Ethereum Gas</a:t>
            </a:r>
            <a:endParaRPr sz="3000" b="1" dirty="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4" name="Google Shape;94;p16"/>
          <p:cNvSpPr/>
          <p:nvPr/>
        </p:nvSpPr>
        <p:spPr>
          <a:xfrm>
            <a:off x="318100" y="701575"/>
            <a:ext cx="692400" cy="35700"/>
          </a:xfrm>
          <a:prstGeom prst="rect">
            <a:avLst/>
          </a:prstGeom>
          <a:solidFill>
            <a:srgbClr val="59AEEC"/>
          </a:solidFill>
          <a:ln>
            <a:noFill/>
          </a:ln>
        </p:spPr>
        <p:txBody>
          <a:bodyPr spcFirstLastPara="1" wrap="square" lIns="91325" tIns="45650" rIns="91325" bIns="456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FFFFFF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5F8A26-51BA-7C4C-9EAB-8C0D5683F353}"/>
              </a:ext>
            </a:extLst>
          </p:cNvPr>
          <p:cNvSpPr/>
          <p:nvPr/>
        </p:nvSpPr>
        <p:spPr>
          <a:xfrm>
            <a:off x="1233141" y="940981"/>
            <a:ext cx="2262868" cy="1593065"/>
          </a:xfrm>
          <a:prstGeom prst="rect">
            <a:avLst/>
          </a:prstGeom>
          <a:solidFill>
            <a:schemeClr val="bg2"/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200"/>
              </a:spcAft>
            </a:pPr>
            <a:r>
              <a:rPr lang="en-US" b="1" dirty="0" err="1">
                <a:latin typeface="Consolas" panose="020B0609020204030204" pitchFamily="49" charset="0"/>
                <a:cs typeface="Consolas" panose="020B0609020204030204" pitchFamily="49" charset="0"/>
              </a:rPr>
              <a:t>MyContract</a:t>
            </a:r>
            <a:endParaRPr lang="en-US" b="1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algn="ctr">
              <a:spcAft>
                <a:spcPts val="200"/>
              </a:spcAft>
            </a:pP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spcAft>
                <a:spcPts val="200"/>
              </a:spcAft>
            </a:pPr>
            <a:r>
              <a:rPr lang="en-US" dirty="0" err="1">
                <a:solidFill>
                  <a:srgbClr val="00FF8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func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dirty="0">
                <a:solidFill>
                  <a:srgbClr val="FF66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x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):</a:t>
            </a:r>
          </a:p>
          <a:p>
            <a:pPr>
              <a:spcAft>
                <a:spcPts val="200"/>
              </a:spcAft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	a </a:t>
            </a:r>
            <a:r>
              <a:rPr lang="en-US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x </a:t>
            </a:r>
            <a:r>
              <a:rPr lang="en-US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+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CC66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</a:t>
            </a:r>
          </a:p>
          <a:p>
            <a:pPr>
              <a:spcAft>
                <a:spcPts val="200"/>
              </a:spcAft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	b </a:t>
            </a:r>
            <a:r>
              <a:rPr lang="en-US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FF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hash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(a)</a:t>
            </a:r>
          </a:p>
          <a:p>
            <a:pPr>
              <a:spcAft>
                <a:spcPts val="200"/>
              </a:spcAft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Mem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[</a:t>
            </a:r>
            <a:r>
              <a:rPr lang="en-US" dirty="0">
                <a:solidFill>
                  <a:srgbClr val="CC66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] </a:t>
            </a:r>
            <a:r>
              <a:rPr lang="en-US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b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F0217FE-8D1C-544C-BE0C-BF3334AB02A5}"/>
              </a:ext>
            </a:extLst>
          </p:cNvPr>
          <p:cNvGrpSpPr/>
          <p:nvPr/>
        </p:nvGrpSpPr>
        <p:grpSpPr>
          <a:xfrm>
            <a:off x="3516194" y="1620765"/>
            <a:ext cx="1873712" cy="307777"/>
            <a:chOff x="3476627" y="2714337"/>
            <a:chExt cx="1873712" cy="307777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1EB26139-B410-9046-A946-0E226BE8ACD6}"/>
                </a:ext>
              </a:extLst>
            </p:cNvPr>
            <p:cNvCxnSpPr/>
            <p:nvPr/>
          </p:nvCxnSpPr>
          <p:spPr>
            <a:xfrm flipH="1">
              <a:off x="3476627" y="2899003"/>
              <a:ext cx="1238248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81B2924-37D3-5048-9CE1-EBCCC8602172}"/>
                </a:ext>
              </a:extLst>
            </p:cNvPr>
            <p:cNvSpPr txBox="1"/>
            <p:nvPr/>
          </p:nvSpPr>
          <p:spPr>
            <a:xfrm>
              <a:off x="4238624" y="2714337"/>
              <a:ext cx="11117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latin typeface="+mn-lt"/>
                  <a:cs typeface="Arial" panose="020B0604020202020204" pitchFamily="34" charset="0"/>
                </a:rPr>
                <a:t>3 gas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E2C46D6-53D9-9B4D-8178-8DEAD665789D}"/>
              </a:ext>
            </a:extLst>
          </p:cNvPr>
          <p:cNvGrpSpPr/>
          <p:nvPr/>
        </p:nvGrpSpPr>
        <p:grpSpPr>
          <a:xfrm>
            <a:off x="3516194" y="1881629"/>
            <a:ext cx="1873712" cy="307777"/>
            <a:chOff x="3476627" y="2638135"/>
            <a:chExt cx="1873712" cy="307777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A8BEE58C-5510-FF43-8E38-CDE451B5AD9A}"/>
                </a:ext>
              </a:extLst>
            </p:cNvPr>
            <p:cNvCxnSpPr/>
            <p:nvPr/>
          </p:nvCxnSpPr>
          <p:spPr>
            <a:xfrm flipH="1">
              <a:off x="3476627" y="2822801"/>
              <a:ext cx="1111248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3B91B3C-4980-0740-A4EE-6D5C006FD7C6}"/>
                </a:ext>
              </a:extLst>
            </p:cNvPr>
            <p:cNvSpPr txBox="1"/>
            <p:nvPr/>
          </p:nvSpPr>
          <p:spPr>
            <a:xfrm>
              <a:off x="4238625" y="2638135"/>
              <a:ext cx="11117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latin typeface="+mn-lt"/>
                  <a:cs typeface="Arial" panose="020B0604020202020204" pitchFamily="34" charset="0"/>
                </a:rPr>
                <a:t>30 gas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EB49731-7331-0347-AB95-1679CEC93838}"/>
              </a:ext>
            </a:extLst>
          </p:cNvPr>
          <p:cNvGrpSpPr/>
          <p:nvPr/>
        </p:nvGrpSpPr>
        <p:grpSpPr>
          <a:xfrm>
            <a:off x="3516193" y="2120721"/>
            <a:ext cx="1873714" cy="307777"/>
            <a:chOff x="3476626" y="2540161"/>
            <a:chExt cx="1873714" cy="307777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AE48EFF9-2A95-6B49-9AD5-A3B366995B8B}"/>
                </a:ext>
              </a:extLst>
            </p:cNvPr>
            <p:cNvCxnSpPr/>
            <p:nvPr/>
          </p:nvCxnSpPr>
          <p:spPr>
            <a:xfrm flipH="1">
              <a:off x="3476626" y="2724827"/>
              <a:ext cx="761999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124A2DE-73C4-5346-A494-57C9EDD10ACA}"/>
                </a:ext>
              </a:extLst>
            </p:cNvPr>
            <p:cNvSpPr txBox="1"/>
            <p:nvPr/>
          </p:nvSpPr>
          <p:spPr>
            <a:xfrm>
              <a:off x="4330509" y="2540161"/>
              <a:ext cx="10198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>
                  <a:latin typeface="+mn-lt"/>
                  <a:cs typeface="Arial" panose="020B0604020202020204" pitchFamily="34" charset="0"/>
                </a:rPr>
                <a:t>20000 gas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684CF57-65F5-3544-A15E-F8F37BB1CDFC}"/>
              </a:ext>
            </a:extLst>
          </p:cNvPr>
          <p:cNvSpPr txBox="1"/>
          <p:nvPr/>
        </p:nvSpPr>
        <p:spPr>
          <a:xfrm>
            <a:off x="4278193" y="2458472"/>
            <a:ext cx="11117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+mn-lt"/>
                <a:cs typeface="Arial" panose="020B0604020202020204" pitchFamily="34" charset="0"/>
              </a:rPr>
              <a:t>20033 gas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2FD73E8-FF69-1949-8ED1-F424EACC1B90}"/>
              </a:ext>
            </a:extLst>
          </p:cNvPr>
          <p:cNvSpPr/>
          <p:nvPr/>
        </p:nvSpPr>
        <p:spPr>
          <a:xfrm>
            <a:off x="831397" y="3184562"/>
            <a:ext cx="1282700" cy="11906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/>
                </a:solidFill>
                <a:cs typeface="Arial" panose="020B0604020202020204" pitchFamily="34" charset="0"/>
              </a:rPr>
              <a:t>User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BFAACBD-8E0E-954C-B627-383DDA18F2BB}"/>
              </a:ext>
            </a:extLst>
          </p:cNvPr>
          <p:cNvSpPr/>
          <p:nvPr/>
        </p:nvSpPr>
        <p:spPr>
          <a:xfrm>
            <a:off x="6460671" y="3184562"/>
            <a:ext cx="1435100" cy="11906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/>
                </a:solidFill>
                <a:cs typeface="Arial" panose="020B0604020202020204" pitchFamily="34" charset="0"/>
              </a:rPr>
              <a:t>Miner(s)</a:t>
            </a: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D6652353-30C2-D342-A814-6B0D54BF1D80}"/>
              </a:ext>
            </a:extLst>
          </p:cNvPr>
          <p:cNvSpPr/>
          <p:nvPr/>
        </p:nvSpPr>
        <p:spPr>
          <a:xfrm>
            <a:off x="5758543" y="484431"/>
            <a:ext cx="3250745" cy="1291361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accent5"/>
                </a:solidFill>
                <a:cs typeface="Arial" panose="020B0604020202020204" pitchFamily="34" charset="0"/>
              </a:rPr>
              <a:t>1 </a:t>
            </a:r>
            <a:r>
              <a:rPr lang="en-US" sz="1800" dirty="0" err="1">
                <a:solidFill>
                  <a:schemeClr val="accent5"/>
                </a:solidFill>
                <a:cs typeface="Arial" panose="020B0604020202020204" pitchFamily="34" charset="0"/>
              </a:rPr>
              <a:t>GWei</a:t>
            </a:r>
            <a:r>
              <a:rPr lang="en-US" sz="1800" dirty="0">
                <a:solidFill>
                  <a:schemeClr val="accent5"/>
                </a:solidFill>
                <a:cs typeface="Arial" panose="020B0604020202020204" pitchFamily="34" charset="0"/>
              </a:rPr>
              <a:t> = 10</a:t>
            </a:r>
            <a:r>
              <a:rPr lang="en-US" sz="1800" baseline="30000" dirty="0">
                <a:solidFill>
                  <a:schemeClr val="accent5"/>
                </a:solidFill>
                <a:cs typeface="Arial" panose="020B0604020202020204" pitchFamily="34" charset="0"/>
              </a:rPr>
              <a:t>9</a:t>
            </a:r>
            <a:r>
              <a:rPr lang="en-US" sz="1800" dirty="0">
                <a:solidFill>
                  <a:schemeClr val="accent5"/>
                </a:solidFill>
                <a:cs typeface="Arial" panose="020B0604020202020204" pitchFamily="34" charset="0"/>
              </a:rPr>
              <a:t> Wei</a:t>
            </a:r>
          </a:p>
          <a:p>
            <a:pPr algn="ctr"/>
            <a:r>
              <a:rPr lang="en-US" sz="1800" dirty="0">
                <a:solidFill>
                  <a:schemeClr val="accent5"/>
                </a:solidFill>
                <a:cs typeface="Arial" panose="020B0604020202020204" pitchFamily="34" charset="0"/>
              </a:rPr>
              <a:t>1 Ether = 10</a:t>
            </a:r>
            <a:r>
              <a:rPr lang="en-US" sz="1800" baseline="30000" dirty="0">
                <a:solidFill>
                  <a:schemeClr val="accent5"/>
                </a:solidFill>
                <a:cs typeface="Arial" panose="020B0604020202020204" pitchFamily="34" charset="0"/>
              </a:rPr>
              <a:t>18</a:t>
            </a:r>
            <a:r>
              <a:rPr lang="en-US" sz="1800" dirty="0">
                <a:solidFill>
                  <a:schemeClr val="accent5"/>
                </a:solidFill>
                <a:cs typeface="Arial" panose="020B0604020202020204" pitchFamily="34" charset="0"/>
              </a:rPr>
              <a:t> Wei </a:t>
            </a:r>
          </a:p>
        </p:txBody>
      </p:sp>
      <p:sp>
        <p:nvSpPr>
          <p:cNvPr id="20" name="Oval Callout 19">
            <a:extLst>
              <a:ext uri="{FF2B5EF4-FFF2-40B4-BE49-F238E27FC236}">
                <a16:creationId xmlns:a16="http://schemas.microsoft.com/office/drawing/2014/main" id="{2060667B-5E60-2545-B29F-8518B585AE00}"/>
              </a:ext>
            </a:extLst>
          </p:cNvPr>
          <p:cNvSpPr/>
          <p:nvPr/>
        </p:nvSpPr>
        <p:spPr>
          <a:xfrm>
            <a:off x="4546146" y="3089883"/>
            <a:ext cx="2028825" cy="474544"/>
          </a:xfrm>
          <a:prstGeom prst="wedgeEllipseCallout">
            <a:avLst>
              <a:gd name="adj1" fmla="val 58162"/>
              <a:gd name="adj2" fmla="val 4179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5"/>
                </a:solidFill>
                <a:cs typeface="Arial" panose="020B0604020202020204" pitchFamily="34" charset="0"/>
              </a:rPr>
              <a:t>How Much?</a:t>
            </a:r>
          </a:p>
        </p:txBody>
      </p:sp>
      <p:sp>
        <p:nvSpPr>
          <p:cNvPr id="21" name="Oval Callout 20">
            <a:extLst>
              <a:ext uri="{FF2B5EF4-FFF2-40B4-BE49-F238E27FC236}">
                <a16:creationId xmlns:a16="http://schemas.microsoft.com/office/drawing/2014/main" id="{DB738AB7-CC56-7C4E-8012-497FF8C2EF71}"/>
              </a:ext>
            </a:extLst>
          </p:cNvPr>
          <p:cNvSpPr/>
          <p:nvPr/>
        </p:nvSpPr>
        <p:spPr>
          <a:xfrm>
            <a:off x="5133521" y="3717059"/>
            <a:ext cx="1330324" cy="523006"/>
          </a:xfrm>
          <a:prstGeom prst="wedgeEllipseCallout">
            <a:avLst>
              <a:gd name="adj1" fmla="val 57518"/>
              <a:gd name="adj2" fmla="val -2964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H" sz="1600" dirty="0">
                <a:solidFill>
                  <a:schemeClr val="accent5"/>
                </a:solidFill>
                <a:cs typeface="Arial" panose="020B0604020202020204" pitchFamily="34" charset="0"/>
              </a:rPr>
              <a:t>OK!</a:t>
            </a:r>
            <a:endParaRPr lang="en-US" sz="1600" dirty="0">
              <a:solidFill>
                <a:schemeClr val="accent5"/>
              </a:solidFill>
              <a:cs typeface="Arial" panose="020B0604020202020204" pitchFamily="34" charset="0"/>
            </a:endParaRPr>
          </a:p>
        </p:txBody>
      </p:sp>
      <p:sp>
        <p:nvSpPr>
          <p:cNvPr id="22" name="Oval Callout 21">
            <a:extLst>
              <a:ext uri="{FF2B5EF4-FFF2-40B4-BE49-F238E27FC236}">
                <a16:creationId xmlns:a16="http://schemas.microsoft.com/office/drawing/2014/main" id="{76BF7618-42C8-1F4C-AC0B-35AE0CF1E9F3}"/>
              </a:ext>
            </a:extLst>
          </p:cNvPr>
          <p:cNvSpPr/>
          <p:nvPr/>
        </p:nvSpPr>
        <p:spPr>
          <a:xfrm>
            <a:off x="2114097" y="3001169"/>
            <a:ext cx="2225673" cy="563258"/>
          </a:xfrm>
          <a:prstGeom prst="wedgeEllipseCallout">
            <a:avLst>
              <a:gd name="adj1" fmla="val -54534"/>
              <a:gd name="adj2" fmla="val 3501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5"/>
                </a:solidFill>
                <a:cs typeface="Arial" panose="020B0604020202020204" pitchFamily="34" charset="0"/>
              </a:rPr>
              <a:t>I want to run </a:t>
            </a:r>
            <a:r>
              <a:rPr lang="en-US" sz="1600" dirty="0" err="1">
                <a:solidFill>
                  <a:srgbClr val="008000"/>
                </a:solidFill>
                <a:latin typeface="Consolas"/>
                <a:cs typeface="Consolas"/>
              </a:rPr>
              <a:t>func</a:t>
            </a:r>
            <a:r>
              <a:rPr lang="en-US" sz="1600" dirty="0">
                <a:solidFill>
                  <a:schemeClr val="accent5"/>
                </a:solidFill>
                <a:latin typeface="Consolas"/>
                <a:cs typeface="Consolas"/>
              </a:rPr>
              <a:t>(1)</a:t>
            </a:r>
          </a:p>
        </p:txBody>
      </p:sp>
      <p:sp>
        <p:nvSpPr>
          <p:cNvPr id="23" name="Oval Callout 22">
            <a:extLst>
              <a:ext uri="{FF2B5EF4-FFF2-40B4-BE49-F238E27FC236}">
                <a16:creationId xmlns:a16="http://schemas.microsoft.com/office/drawing/2014/main" id="{3B20A099-7309-B649-88E7-556E77F6055A}"/>
              </a:ext>
            </a:extLst>
          </p:cNvPr>
          <p:cNvSpPr/>
          <p:nvPr/>
        </p:nvSpPr>
        <p:spPr>
          <a:xfrm>
            <a:off x="2114096" y="3717059"/>
            <a:ext cx="2828925" cy="648446"/>
          </a:xfrm>
          <a:prstGeom prst="wedgeEllipseCallout">
            <a:avLst>
              <a:gd name="adj1" fmla="val -56372"/>
              <a:gd name="adj2" fmla="val -2156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5"/>
                </a:solidFill>
                <a:cs typeface="Arial" panose="020B0604020202020204" pitchFamily="34" charset="0"/>
              </a:rPr>
              <a:t>10</a:t>
            </a:r>
            <a:r>
              <a:rPr lang="en-US" sz="1600" dirty="0">
                <a:solidFill>
                  <a:schemeClr val="accent5"/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accent5"/>
                </a:solidFill>
                <a:cs typeface="Arial" panose="020B0604020202020204" pitchFamily="34" charset="0"/>
              </a:rPr>
              <a:t>GWei</a:t>
            </a:r>
            <a:r>
              <a:rPr lang="en-US" sz="1600" dirty="0">
                <a:solidFill>
                  <a:schemeClr val="accent5"/>
                </a:solidFill>
                <a:cs typeface="Arial" panose="020B0604020202020204" pitchFamily="34" charset="0"/>
              </a:rPr>
              <a:t> per gas? (0.0002 eth) </a:t>
            </a:r>
            <a:endParaRPr lang="en-US" sz="1600" dirty="0">
              <a:solidFill>
                <a:schemeClr val="accent5"/>
              </a:solidFill>
              <a:cs typeface="Consolas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E823D5C-791C-F144-9A2D-A712CC2854ED}"/>
              </a:ext>
            </a:extLst>
          </p:cNvPr>
          <p:cNvCxnSpPr>
            <a:cxnSpLocks/>
          </p:cNvCxnSpPr>
          <p:nvPr/>
        </p:nvCxnSpPr>
        <p:spPr>
          <a:xfrm>
            <a:off x="4463143" y="2428498"/>
            <a:ext cx="827314" cy="1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7919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/>
          <p:nvPr/>
        </p:nvSpPr>
        <p:spPr>
          <a:xfrm>
            <a:off x="217502" y="132525"/>
            <a:ext cx="6250500" cy="6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lvl="0"/>
            <a:r>
              <a:rPr lang="en-US" sz="3000" b="1" dirty="0" err="1">
                <a:latin typeface="Poppins"/>
                <a:ea typeface="Poppins"/>
                <a:cs typeface="Poppins"/>
                <a:sym typeface="Poppins"/>
              </a:rPr>
              <a:t>GasToken</a:t>
            </a:r>
            <a:r>
              <a:rPr lang="en-US" sz="3000" b="1" dirty="0">
                <a:latin typeface="Poppins"/>
                <a:ea typeface="Poppins"/>
                <a:cs typeface="Poppins"/>
                <a:sym typeface="Poppins"/>
              </a:rPr>
              <a:t> in a nutshell</a:t>
            </a:r>
            <a:endParaRPr sz="3000" b="1" dirty="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4" name="Google Shape;94;p16"/>
          <p:cNvSpPr/>
          <p:nvPr/>
        </p:nvSpPr>
        <p:spPr>
          <a:xfrm>
            <a:off x="318100" y="701575"/>
            <a:ext cx="692400" cy="35700"/>
          </a:xfrm>
          <a:prstGeom prst="rect">
            <a:avLst/>
          </a:prstGeom>
          <a:solidFill>
            <a:srgbClr val="59AEEC"/>
          </a:solidFill>
          <a:ln>
            <a:noFill/>
          </a:ln>
        </p:spPr>
        <p:txBody>
          <a:bodyPr spcFirstLastPara="1" wrap="square" lIns="91325" tIns="45650" rIns="91325" bIns="456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FFFFFF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7940A70-4A24-A847-88C3-D9BEF6CCD68A}"/>
              </a:ext>
            </a:extLst>
          </p:cNvPr>
          <p:cNvSpPr txBox="1">
            <a:spLocks/>
          </p:cNvSpPr>
          <p:nvPr/>
        </p:nvSpPr>
        <p:spPr>
          <a:xfrm>
            <a:off x="318099" y="986202"/>
            <a:ext cx="7051325" cy="3670906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457200" rtl="0" eaLnBrk="1" latinLnBrk="0" hangingPunct="1">
              <a:spcBef>
                <a:spcPts val="1968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Gill Sans MT"/>
                <a:ea typeface="+mn-ea"/>
                <a:cs typeface="Gill Sans M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968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46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Changes to</a:t>
            </a:r>
            <a:r>
              <a:rPr kumimoji="0" lang="en-US" sz="460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 the global state are expensive!</a:t>
            </a:r>
            <a:endParaRPr kumimoji="0" lang="en-US" sz="460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cs typeface="Arial" panose="020B0604020202020204" pitchFamily="34" charset="0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42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Writing to contract storage, creating a contract</a:t>
            </a:r>
          </a:p>
          <a:p>
            <a:pPr lvl="0">
              <a:buClrTx/>
              <a:defRPr/>
            </a:pPr>
            <a:r>
              <a:rPr lang="en-US" sz="4600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To encourage state cleanup, Ethereum offers </a:t>
            </a:r>
            <a:br>
              <a:rPr lang="en-US" sz="4600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</a:br>
            <a:r>
              <a:rPr lang="en-US" sz="4600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gas refunds for:</a:t>
            </a:r>
          </a:p>
          <a:p>
            <a:pPr lvl="1">
              <a:buClrTx/>
              <a:defRPr/>
            </a:pPr>
            <a:r>
              <a:rPr lang="en-US" sz="4200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Released contract storage, destroyed contracts</a:t>
            </a:r>
            <a:endParaRPr kumimoji="0" lang="en-US" sz="420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cs typeface="Arial" panose="020B0604020202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92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460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GasToken</a:t>
            </a:r>
            <a:r>
              <a:rPr kumimoji="0" lang="en-US" sz="46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 part 1: write state when gas price is low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42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Trade state slots as an ERC20 token</a:t>
            </a:r>
          </a:p>
          <a:p>
            <a:pPr lvl="0">
              <a:spcBef>
                <a:spcPts val="1920"/>
              </a:spcBef>
              <a:buClrTx/>
              <a:defRPr/>
            </a:pPr>
            <a:r>
              <a:rPr lang="en-US" sz="4600" dirty="0" err="1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GasToken</a:t>
            </a:r>
            <a:r>
              <a:rPr lang="en-US" sz="4600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 part 2: erase</a:t>
            </a:r>
            <a:r>
              <a:rPr kumimoji="0" lang="en-US" sz="46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 state when gas price is high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42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Refund pays up to half of transaction fee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BA6C3B-A2EC-C74C-A94D-9CB5D91DC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9425" y="1857001"/>
            <a:ext cx="1141845" cy="7604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7C1866-5D80-144D-B0A6-2D8B11101A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9425" y="2821655"/>
            <a:ext cx="1256415" cy="7078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77156AF-95FE-E548-B63F-8DA023E40254}"/>
              </a:ext>
            </a:extLst>
          </p:cNvPr>
          <p:cNvGrpSpPr/>
          <p:nvPr/>
        </p:nvGrpSpPr>
        <p:grpSpPr>
          <a:xfrm>
            <a:off x="7369425" y="3794639"/>
            <a:ext cx="1523316" cy="610037"/>
            <a:chOff x="7638087" y="3530042"/>
            <a:chExt cx="1523316" cy="61003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A4AFBC4-8A43-8742-B132-C44A7DFC0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38087" y="3535559"/>
              <a:ext cx="604520" cy="60452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4ED5CFF-6391-814D-8AAB-68E0CF1BE7C7}"/>
                </a:ext>
              </a:extLst>
            </p:cNvPr>
            <p:cNvSpPr txBox="1"/>
            <p:nvPr/>
          </p:nvSpPr>
          <p:spPr>
            <a:xfrm>
              <a:off x="8189662" y="3530042"/>
              <a:ext cx="9717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*[caveats]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4C74527-EE40-A241-AB1C-3B45CD86DF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9147" y="322130"/>
            <a:ext cx="14224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04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37">
      <a:dk1>
        <a:srgbClr val="485173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47BFA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Company Profile Light">
      <a:dk1>
        <a:srgbClr val="999999"/>
      </a:dk1>
      <a:lt1>
        <a:srgbClr val="FFFFFF"/>
      </a:lt1>
      <a:dk2>
        <a:srgbClr val="494949"/>
      </a:dk2>
      <a:lt2>
        <a:srgbClr val="FFFFFF"/>
      </a:lt2>
      <a:accent1>
        <a:srgbClr val="00B7D5"/>
      </a:accent1>
      <a:accent2>
        <a:srgbClr val="03D1AF"/>
      </a:accent2>
      <a:accent3>
        <a:srgbClr val="E69E00"/>
      </a:accent3>
      <a:accent4>
        <a:srgbClr val="FF7043"/>
      </a:accent4>
      <a:accent5>
        <a:srgbClr val="2E2E35"/>
      </a:accent5>
      <a:accent6>
        <a:srgbClr val="999AA0"/>
      </a:accent6>
      <a:hlink>
        <a:srgbClr val="F33B48"/>
      </a:hlink>
      <a:folHlink>
        <a:srgbClr val="FFC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</TotalTime>
  <Words>696</Words>
  <Application>Microsoft Macintosh PowerPoint</Application>
  <PresentationFormat>On-screen Show (16:9)</PresentationFormat>
  <Paragraphs>155</Paragraphs>
  <Slides>20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Calibri</vt:lpstr>
      <vt:lpstr>Arial</vt:lpstr>
      <vt:lpstr>Lato</vt:lpstr>
      <vt:lpstr>Consolas</vt:lpstr>
      <vt:lpstr>Poppins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florian.tramer@gmail.com</cp:lastModifiedBy>
  <cp:revision>39</cp:revision>
  <dcterms:modified xsi:type="dcterms:W3CDTF">2018-11-03T17:53:33Z</dcterms:modified>
</cp:coreProperties>
</file>